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309"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10" r:id="rId56"/>
    <p:sldId id="311" r:id="rId57"/>
    <p:sldId id="312" r:id="rId58"/>
    <p:sldId id="313"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D00487-72DC-4264-BADD-ED785431332D}" type="doc">
      <dgm:prSet loTypeId="urn:microsoft.com/office/officeart/2005/8/layout/equation2" loCatId="process" qsTypeId="urn:microsoft.com/office/officeart/2005/8/quickstyle/simple1" qsCatId="simple" csTypeId="urn:microsoft.com/office/officeart/2005/8/colors/colorful3" csCatId="colorful" phldr="1"/>
      <dgm:spPr/>
    </dgm:pt>
    <dgm:pt modelId="{EEE61C43-DA1F-4A53-B108-3A7A3C096F4D}">
      <dgm:prSet phldrT="[Text]"/>
      <dgm:spPr/>
      <dgm:t>
        <a:bodyPr/>
        <a:lstStyle/>
        <a:p>
          <a:r>
            <a:rPr lang="en-US" dirty="0">
              <a:solidFill>
                <a:srgbClr val="FFFF00"/>
              </a:solidFill>
            </a:rPr>
            <a:t>INTERNAL CHECK</a:t>
          </a:r>
          <a:endParaRPr lang="en-IN" dirty="0">
            <a:solidFill>
              <a:srgbClr val="FFFF00"/>
            </a:solidFill>
          </a:endParaRPr>
        </a:p>
      </dgm:t>
    </dgm:pt>
    <dgm:pt modelId="{DF2B22E4-FB07-4248-B385-DF2FAD1FFC14}" type="parTrans" cxnId="{DA901E4B-88B7-4D42-BA2B-26A38DE368BC}">
      <dgm:prSet/>
      <dgm:spPr/>
      <dgm:t>
        <a:bodyPr/>
        <a:lstStyle/>
        <a:p>
          <a:endParaRPr lang="en-IN"/>
        </a:p>
      </dgm:t>
    </dgm:pt>
    <dgm:pt modelId="{D8AE39EB-EDD3-4F54-AFCB-61BB87180A14}" type="sibTrans" cxnId="{DA901E4B-88B7-4D42-BA2B-26A38DE368BC}">
      <dgm:prSet/>
      <dgm:spPr/>
      <dgm:t>
        <a:bodyPr/>
        <a:lstStyle/>
        <a:p>
          <a:endParaRPr lang="en-IN"/>
        </a:p>
      </dgm:t>
    </dgm:pt>
    <dgm:pt modelId="{F0A08657-5B21-4F6E-8029-EF5C484EC603}">
      <dgm:prSet phldrT="[Text]"/>
      <dgm:spPr/>
      <dgm:t>
        <a:bodyPr/>
        <a:lstStyle/>
        <a:p>
          <a:r>
            <a:rPr lang="en-US" dirty="0">
              <a:solidFill>
                <a:schemeClr val="accent2">
                  <a:lumMod val="20000"/>
                  <a:lumOff val="80000"/>
                </a:schemeClr>
              </a:solidFill>
            </a:rPr>
            <a:t>INTERNAL AUDIT</a:t>
          </a:r>
          <a:endParaRPr lang="en-IN" dirty="0">
            <a:solidFill>
              <a:schemeClr val="accent2">
                <a:lumMod val="20000"/>
                <a:lumOff val="80000"/>
              </a:schemeClr>
            </a:solidFill>
          </a:endParaRPr>
        </a:p>
      </dgm:t>
    </dgm:pt>
    <dgm:pt modelId="{664E6998-C96C-4726-9921-1F31479698B3}" type="parTrans" cxnId="{51B3E334-433D-4124-8D19-1EC086069F19}">
      <dgm:prSet/>
      <dgm:spPr/>
      <dgm:t>
        <a:bodyPr/>
        <a:lstStyle/>
        <a:p>
          <a:endParaRPr lang="en-IN"/>
        </a:p>
      </dgm:t>
    </dgm:pt>
    <dgm:pt modelId="{C5334FD9-29AE-434C-927C-237FEECFDEEE}" type="sibTrans" cxnId="{51B3E334-433D-4124-8D19-1EC086069F19}">
      <dgm:prSet/>
      <dgm:spPr/>
      <dgm:t>
        <a:bodyPr/>
        <a:lstStyle/>
        <a:p>
          <a:endParaRPr lang="en-IN"/>
        </a:p>
      </dgm:t>
    </dgm:pt>
    <dgm:pt modelId="{858F16CC-9D7C-4472-BD1C-2D33E3F458D5}">
      <dgm:prSet phldrT="[Text]" custT="1"/>
      <dgm:spPr/>
      <dgm:t>
        <a:bodyPr/>
        <a:lstStyle/>
        <a:p>
          <a:r>
            <a:rPr lang="en-US" sz="3600" b="1" u="none" dirty="0"/>
            <a:t>INTERNAL CONTROL</a:t>
          </a:r>
          <a:endParaRPr lang="en-IN" sz="3600" b="1" u="none" dirty="0"/>
        </a:p>
      </dgm:t>
    </dgm:pt>
    <dgm:pt modelId="{E7718170-CEF2-4AB2-B5DA-DEB852E513F6}" type="parTrans" cxnId="{79C3F9A1-2B6D-4878-9690-50BC969845EE}">
      <dgm:prSet/>
      <dgm:spPr/>
      <dgm:t>
        <a:bodyPr/>
        <a:lstStyle/>
        <a:p>
          <a:endParaRPr lang="en-IN"/>
        </a:p>
      </dgm:t>
    </dgm:pt>
    <dgm:pt modelId="{58AD55F3-ADBB-4136-8F69-9995EDA2EB13}" type="sibTrans" cxnId="{79C3F9A1-2B6D-4878-9690-50BC969845EE}">
      <dgm:prSet/>
      <dgm:spPr/>
      <dgm:t>
        <a:bodyPr/>
        <a:lstStyle/>
        <a:p>
          <a:endParaRPr lang="en-IN"/>
        </a:p>
      </dgm:t>
    </dgm:pt>
    <dgm:pt modelId="{39483FFF-BC4C-4507-BDC6-5B5F49462710}" type="pres">
      <dgm:prSet presAssocID="{54D00487-72DC-4264-BADD-ED785431332D}" presName="Name0" presStyleCnt="0">
        <dgm:presLayoutVars>
          <dgm:dir/>
          <dgm:resizeHandles val="exact"/>
        </dgm:presLayoutVars>
      </dgm:prSet>
      <dgm:spPr/>
    </dgm:pt>
    <dgm:pt modelId="{9F080C55-EB6F-4AAA-B3E8-8D621FCDC060}" type="pres">
      <dgm:prSet presAssocID="{54D00487-72DC-4264-BADD-ED785431332D}" presName="vNodes" presStyleCnt="0"/>
      <dgm:spPr/>
    </dgm:pt>
    <dgm:pt modelId="{BBC84041-353E-461A-A0BD-D251AC65D2B8}" type="pres">
      <dgm:prSet presAssocID="{EEE61C43-DA1F-4A53-B108-3A7A3C096F4D}" presName="node" presStyleLbl="node1" presStyleIdx="0" presStyleCnt="3">
        <dgm:presLayoutVars>
          <dgm:bulletEnabled val="1"/>
        </dgm:presLayoutVars>
      </dgm:prSet>
      <dgm:spPr/>
    </dgm:pt>
    <dgm:pt modelId="{265D97DD-45B7-41D4-A3C9-8364B4621798}" type="pres">
      <dgm:prSet presAssocID="{D8AE39EB-EDD3-4F54-AFCB-61BB87180A14}" presName="spacerT" presStyleCnt="0"/>
      <dgm:spPr/>
    </dgm:pt>
    <dgm:pt modelId="{F86F81E0-3726-40E7-A162-0F0E73250FCC}" type="pres">
      <dgm:prSet presAssocID="{D8AE39EB-EDD3-4F54-AFCB-61BB87180A14}" presName="sibTrans" presStyleLbl="sibTrans2D1" presStyleIdx="0" presStyleCnt="2"/>
      <dgm:spPr/>
    </dgm:pt>
    <dgm:pt modelId="{9DDE2026-6E13-403F-882C-29F921DB32E5}" type="pres">
      <dgm:prSet presAssocID="{D8AE39EB-EDD3-4F54-AFCB-61BB87180A14}" presName="spacerB" presStyleCnt="0"/>
      <dgm:spPr/>
    </dgm:pt>
    <dgm:pt modelId="{AE48302F-878F-4AB3-B73F-E95951164E65}" type="pres">
      <dgm:prSet presAssocID="{F0A08657-5B21-4F6E-8029-EF5C484EC603}" presName="node" presStyleLbl="node1" presStyleIdx="1" presStyleCnt="3">
        <dgm:presLayoutVars>
          <dgm:bulletEnabled val="1"/>
        </dgm:presLayoutVars>
      </dgm:prSet>
      <dgm:spPr/>
    </dgm:pt>
    <dgm:pt modelId="{0A03E107-8872-4081-A22D-91A9A0E098A7}" type="pres">
      <dgm:prSet presAssocID="{54D00487-72DC-4264-BADD-ED785431332D}" presName="sibTransLast" presStyleLbl="sibTrans2D1" presStyleIdx="1" presStyleCnt="2"/>
      <dgm:spPr/>
    </dgm:pt>
    <dgm:pt modelId="{AD171AA7-CC3A-4F88-A9BA-D52A5E18747A}" type="pres">
      <dgm:prSet presAssocID="{54D00487-72DC-4264-BADD-ED785431332D}" presName="connectorText" presStyleLbl="sibTrans2D1" presStyleIdx="1" presStyleCnt="2"/>
      <dgm:spPr/>
    </dgm:pt>
    <dgm:pt modelId="{41BBC1D8-3FE6-430E-93F1-933A0FBFC835}" type="pres">
      <dgm:prSet presAssocID="{54D00487-72DC-4264-BADD-ED785431332D}" presName="lastNode" presStyleLbl="node1" presStyleIdx="2" presStyleCnt="3">
        <dgm:presLayoutVars>
          <dgm:bulletEnabled val="1"/>
        </dgm:presLayoutVars>
      </dgm:prSet>
      <dgm:spPr/>
    </dgm:pt>
  </dgm:ptLst>
  <dgm:cxnLst>
    <dgm:cxn modelId="{2477D316-5594-4930-A8CD-557C2D531D28}" type="presOf" srcId="{858F16CC-9D7C-4472-BD1C-2D33E3F458D5}" destId="{41BBC1D8-3FE6-430E-93F1-933A0FBFC835}" srcOrd="0" destOrd="0" presId="urn:microsoft.com/office/officeart/2005/8/layout/equation2"/>
    <dgm:cxn modelId="{51B3E334-433D-4124-8D19-1EC086069F19}" srcId="{54D00487-72DC-4264-BADD-ED785431332D}" destId="{F0A08657-5B21-4F6E-8029-EF5C484EC603}" srcOrd="1" destOrd="0" parTransId="{664E6998-C96C-4726-9921-1F31479698B3}" sibTransId="{C5334FD9-29AE-434C-927C-237FEECFDEEE}"/>
    <dgm:cxn modelId="{DA901E4B-88B7-4D42-BA2B-26A38DE368BC}" srcId="{54D00487-72DC-4264-BADD-ED785431332D}" destId="{EEE61C43-DA1F-4A53-B108-3A7A3C096F4D}" srcOrd="0" destOrd="0" parTransId="{DF2B22E4-FB07-4248-B385-DF2FAD1FFC14}" sibTransId="{D8AE39EB-EDD3-4F54-AFCB-61BB87180A14}"/>
    <dgm:cxn modelId="{3DB42C8F-7229-40F6-8A1D-6A8E68C9B115}" type="presOf" srcId="{54D00487-72DC-4264-BADD-ED785431332D}" destId="{39483FFF-BC4C-4507-BDC6-5B5F49462710}" srcOrd="0" destOrd="0" presId="urn:microsoft.com/office/officeart/2005/8/layout/equation2"/>
    <dgm:cxn modelId="{704D5C96-47C2-452D-95C6-C5A9ECDECB1E}" type="presOf" srcId="{C5334FD9-29AE-434C-927C-237FEECFDEEE}" destId="{0A03E107-8872-4081-A22D-91A9A0E098A7}" srcOrd="0" destOrd="0" presId="urn:microsoft.com/office/officeart/2005/8/layout/equation2"/>
    <dgm:cxn modelId="{79C3F9A1-2B6D-4878-9690-50BC969845EE}" srcId="{54D00487-72DC-4264-BADD-ED785431332D}" destId="{858F16CC-9D7C-4472-BD1C-2D33E3F458D5}" srcOrd="2" destOrd="0" parTransId="{E7718170-CEF2-4AB2-B5DA-DEB852E513F6}" sibTransId="{58AD55F3-ADBB-4136-8F69-9995EDA2EB13}"/>
    <dgm:cxn modelId="{1E2944AC-DB5C-47D5-B47B-22F7520EF530}" type="presOf" srcId="{D8AE39EB-EDD3-4F54-AFCB-61BB87180A14}" destId="{F86F81E0-3726-40E7-A162-0F0E73250FCC}" srcOrd="0" destOrd="0" presId="urn:microsoft.com/office/officeart/2005/8/layout/equation2"/>
    <dgm:cxn modelId="{0DF7EBC9-A997-409D-9237-18A31BE78A65}" type="presOf" srcId="{C5334FD9-29AE-434C-927C-237FEECFDEEE}" destId="{AD171AA7-CC3A-4F88-A9BA-D52A5E18747A}" srcOrd="1" destOrd="0" presId="urn:microsoft.com/office/officeart/2005/8/layout/equation2"/>
    <dgm:cxn modelId="{441B7DEA-3C2F-43D7-8CAA-85BDC446D644}" type="presOf" srcId="{EEE61C43-DA1F-4A53-B108-3A7A3C096F4D}" destId="{BBC84041-353E-461A-A0BD-D251AC65D2B8}" srcOrd="0" destOrd="0" presId="urn:microsoft.com/office/officeart/2005/8/layout/equation2"/>
    <dgm:cxn modelId="{232F55F8-4B03-4A6B-A27F-0015A8565EE9}" type="presOf" srcId="{F0A08657-5B21-4F6E-8029-EF5C484EC603}" destId="{AE48302F-878F-4AB3-B73F-E95951164E65}" srcOrd="0" destOrd="0" presId="urn:microsoft.com/office/officeart/2005/8/layout/equation2"/>
    <dgm:cxn modelId="{BE76D5C0-5452-4AEE-A4ED-790E46AE1D2B}" type="presParOf" srcId="{39483FFF-BC4C-4507-BDC6-5B5F49462710}" destId="{9F080C55-EB6F-4AAA-B3E8-8D621FCDC060}" srcOrd="0" destOrd="0" presId="urn:microsoft.com/office/officeart/2005/8/layout/equation2"/>
    <dgm:cxn modelId="{55A6705B-0A5C-4A2E-A8E2-605BF954F3BC}" type="presParOf" srcId="{9F080C55-EB6F-4AAA-B3E8-8D621FCDC060}" destId="{BBC84041-353E-461A-A0BD-D251AC65D2B8}" srcOrd="0" destOrd="0" presId="urn:microsoft.com/office/officeart/2005/8/layout/equation2"/>
    <dgm:cxn modelId="{62D8399B-E3EC-4ED4-823E-677809445041}" type="presParOf" srcId="{9F080C55-EB6F-4AAA-B3E8-8D621FCDC060}" destId="{265D97DD-45B7-41D4-A3C9-8364B4621798}" srcOrd="1" destOrd="0" presId="urn:microsoft.com/office/officeart/2005/8/layout/equation2"/>
    <dgm:cxn modelId="{9923A678-EDD1-4A38-ACE9-21CBBD89D306}" type="presParOf" srcId="{9F080C55-EB6F-4AAA-B3E8-8D621FCDC060}" destId="{F86F81E0-3726-40E7-A162-0F0E73250FCC}" srcOrd="2" destOrd="0" presId="urn:microsoft.com/office/officeart/2005/8/layout/equation2"/>
    <dgm:cxn modelId="{AA0B9B8D-2D8C-4D7C-9EEF-DC2CF5EF1B42}" type="presParOf" srcId="{9F080C55-EB6F-4AAA-B3E8-8D621FCDC060}" destId="{9DDE2026-6E13-403F-882C-29F921DB32E5}" srcOrd="3" destOrd="0" presId="urn:microsoft.com/office/officeart/2005/8/layout/equation2"/>
    <dgm:cxn modelId="{4822B4D0-0D92-47AF-81CC-7066D858A758}" type="presParOf" srcId="{9F080C55-EB6F-4AAA-B3E8-8D621FCDC060}" destId="{AE48302F-878F-4AB3-B73F-E95951164E65}" srcOrd="4" destOrd="0" presId="urn:microsoft.com/office/officeart/2005/8/layout/equation2"/>
    <dgm:cxn modelId="{943C4135-A49B-4754-B553-F9FC485BC297}" type="presParOf" srcId="{39483FFF-BC4C-4507-BDC6-5B5F49462710}" destId="{0A03E107-8872-4081-A22D-91A9A0E098A7}" srcOrd="1" destOrd="0" presId="urn:microsoft.com/office/officeart/2005/8/layout/equation2"/>
    <dgm:cxn modelId="{D3E70228-927B-4724-B91D-53703B06D835}" type="presParOf" srcId="{0A03E107-8872-4081-A22D-91A9A0E098A7}" destId="{AD171AA7-CC3A-4F88-A9BA-D52A5E18747A}" srcOrd="0" destOrd="0" presId="urn:microsoft.com/office/officeart/2005/8/layout/equation2"/>
    <dgm:cxn modelId="{CDB8FB29-ACC0-4E50-B467-1F53F1CE8E2F}" type="presParOf" srcId="{39483FFF-BC4C-4507-BDC6-5B5F49462710}" destId="{41BBC1D8-3FE6-430E-93F1-933A0FBFC835}"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816A58-D0B2-4C33-8DB9-B4DE09642951}" type="doc">
      <dgm:prSet loTypeId="urn:microsoft.com/office/officeart/2005/8/layout/arrow5" loCatId="process" qsTypeId="urn:microsoft.com/office/officeart/2005/8/quickstyle/simple1" qsCatId="simple" csTypeId="urn:microsoft.com/office/officeart/2005/8/colors/colorful4" csCatId="colorful" phldr="1"/>
      <dgm:spPr/>
      <dgm:t>
        <a:bodyPr/>
        <a:lstStyle/>
        <a:p>
          <a:endParaRPr lang="en-IN"/>
        </a:p>
      </dgm:t>
    </dgm:pt>
    <dgm:pt modelId="{3924C3A7-1A2D-4198-9568-90221FB00BD2}">
      <dgm:prSet phldrT="[Text]" custT="1"/>
      <dgm:spPr/>
      <dgm:t>
        <a:bodyPr/>
        <a:lstStyle/>
        <a:p>
          <a:r>
            <a:rPr lang="en-US" sz="4800" dirty="0"/>
            <a:t>1) Accounting Controls</a:t>
          </a:r>
          <a:endParaRPr lang="en-IN" sz="4800" dirty="0"/>
        </a:p>
      </dgm:t>
    </dgm:pt>
    <dgm:pt modelId="{197D30C2-F89B-4D8F-AC1A-EB0E2A6C180E}" type="parTrans" cxnId="{47C595C7-BF94-41EC-8150-89034E02D3AB}">
      <dgm:prSet/>
      <dgm:spPr/>
      <dgm:t>
        <a:bodyPr/>
        <a:lstStyle/>
        <a:p>
          <a:endParaRPr lang="en-IN"/>
        </a:p>
      </dgm:t>
    </dgm:pt>
    <dgm:pt modelId="{99100FE4-8FE7-4BB4-B598-2DA06A6C7570}" type="sibTrans" cxnId="{47C595C7-BF94-41EC-8150-89034E02D3AB}">
      <dgm:prSet/>
      <dgm:spPr/>
      <dgm:t>
        <a:bodyPr/>
        <a:lstStyle/>
        <a:p>
          <a:endParaRPr lang="en-IN"/>
        </a:p>
      </dgm:t>
    </dgm:pt>
    <dgm:pt modelId="{D2AAC945-77BA-44FD-A557-68D3A740EB40}">
      <dgm:prSet phldrT="[Text]" custT="1"/>
      <dgm:spPr/>
      <dgm:t>
        <a:bodyPr/>
        <a:lstStyle/>
        <a:p>
          <a:r>
            <a:rPr lang="en-US" sz="4000" dirty="0">
              <a:solidFill>
                <a:srgbClr val="FFFF00"/>
              </a:solidFill>
            </a:rPr>
            <a:t>2) Operational or Administrative Controls</a:t>
          </a:r>
          <a:endParaRPr lang="en-IN" sz="4000" dirty="0">
            <a:solidFill>
              <a:srgbClr val="FFFF00"/>
            </a:solidFill>
          </a:endParaRPr>
        </a:p>
      </dgm:t>
    </dgm:pt>
    <dgm:pt modelId="{DD096258-1F99-4DFB-AF37-58A8AF736187}" type="parTrans" cxnId="{4CAE9317-9FEE-45FE-A625-B6CAC10CD1E8}">
      <dgm:prSet/>
      <dgm:spPr/>
      <dgm:t>
        <a:bodyPr/>
        <a:lstStyle/>
        <a:p>
          <a:endParaRPr lang="en-IN"/>
        </a:p>
      </dgm:t>
    </dgm:pt>
    <dgm:pt modelId="{24515235-A930-41EF-8E2E-38B839A76332}" type="sibTrans" cxnId="{4CAE9317-9FEE-45FE-A625-B6CAC10CD1E8}">
      <dgm:prSet/>
      <dgm:spPr/>
      <dgm:t>
        <a:bodyPr/>
        <a:lstStyle/>
        <a:p>
          <a:endParaRPr lang="en-IN"/>
        </a:p>
      </dgm:t>
    </dgm:pt>
    <dgm:pt modelId="{D06CA5A4-C62E-4247-AA87-C0018AF0427F}" type="pres">
      <dgm:prSet presAssocID="{27816A58-D0B2-4C33-8DB9-B4DE09642951}" presName="diagram" presStyleCnt="0">
        <dgm:presLayoutVars>
          <dgm:dir/>
          <dgm:resizeHandles val="exact"/>
        </dgm:presLayoutVars>
      </dgm:prSet>
      <dgm:spPr/>
    </dgm:pt>
    <dgm:pt modelId="{3E72CE20-A067-495F-831A-6AAD8D39AF87}" type="pres">
      <dgm:prSet presAssocID="{3924C3A7-1A2D-4198-9568-90221FB00BD2}" presName="arrow" presStyleLbl="node1" presStyleIdx="0" presStyleCnt="2">
        <dgm:presLayoutVars>
          <dgm:bulletEnabled val="1"/>
        </dgm:presLayoutVars>
      </dgm:prSet>
      <dgm:spPr/>
    </dgm:pt>
    <dgm:pt modelId="{8FA419F4-00A8-4064-B5A7-24E9F2943106}" type="pres">
      <dgm:prSet presAssocID="{D2AAC945-77BA-44FD-A557-68D3A740EB40}" presName="arrow" presStyleLbl="node1" presStyleIdx="1" presStyleCnt="2">
        <dgm:presLayoutVars>
          <dgm:bulletEnabled val="1"/>
        </dgm:presLayoutVars>
      </dgm:prSet>
      <dgm:spPr/>
    </dgm:pt>
  </dgm:ptLst>
  <dgm:cxnLst>
    <dgm:cxn modelId="{329C420C-BC9F-4D61-9A09-879B43B45764}" type="presOf" srcId="{27816A58-D0B2-4C33-8DB9-B4DE09642951}" destId="{D06CA5A4-C62E-4247-AA87-C0018AF0427F}" srcOrd="0" destOrd="0" presId="urn:microsoft.com/office/officeart/2005/8/layout/arrow5"/>
    <dgm:cxn modelId="{4CAE9317-9FEE-45FE-A625-B6CAC10CD1E8}" srcId="{27816A58-D0B2-4C33-8DB9-B4DE09642951}" destId="{D2AAC945-77BA-44FD-A557-68D3A740EB40}" srcOrd="1" destOrd="0" parTransId="{DD096258-1F99-4DFB-AF37-58A8AF736187}" sibTransId="{24515235-A930-41EF-8E2E-38B839A76332}"/>
    <dgm:cxn modelId="{99D62360-6DD5-487B-BE7B-EB09859FA0C7}" type="presOf" srcId="{D2AAC945-77BA-44FD-A557-68D3A740EB40}" destId="{8FA419F4-00A8-4064-B5A7-24E9F2943106}" srcOrd="0" destOrd="0" presId="urn:microsoft.com/office/officeart/2005/8/layout/arrow5"/>
    <dgm:cxn modelId="{15AE5BAB-CD5A-4F40-B1EC-105165E56A41}" type="presOf" srcId="{3924C3A7-1A2D-4198-9568-90221FB00BD2}" destId="{3E72CE20-A067-495F-831A-6AAD8D39AF87}" srcOrd="0" destOrd="0" presId="urn:microsoft.com/office/officeart/2005/8/layout/arrow5"/>
    <dgm:cxn modelId="{47C595C7-BF94-41EC-8150-89034E02D3AB}" srcId="{27816A58-D0B2-4C33-8DB9-B4DE09642951}" destId="{3924C3A7-1A2D-4198-9568-90221FB00BD2}" srcOrd="0" destOrd="0" parTransId="{197D30C2-F89B-4D8F-AC1A-EB0E2A6C180E}" sibTransId="{99100FE4-8FE7-4BB4-B598-2DA06A6C7570}"/>
    <dgm:cxn modelId="{47AF8D96-9DCE-40F4-A567-D704B1FEB39D}" type="presParOf" srcId="{D06CA5A4-C62E-4247-AA87-C0018AF0427F}" destId="{3E72CE20-A067-495F-831A-6AAD8D39AF87}" srcOrd="0" destOrd="0" presId="urn:microsoft.com/office/officeart/2005/8/layout/arrow5"/>
    <dgm:cxn modelId="{F63E9543-291C-4AF6-9B83-B1B90A801E41}" type="presParOf" srcId="{D06CA5A4-C62E-4247-AA87-C0018AF0427F}" destId="{8FA419F4-00A8-4064-B5A7-24E9F2943106}"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84041-353E-461A-A0BD-D251AC65D2B8}">
      <dsp:nvSpPr>
        <dsp:cNvPr id="0" name=""/>
        <dsp:cNvSpPr/>
      </dsp:nvSpPr>
      <dsp:spPr>
        <a:xfrm>
          <a:off x="2549827" y="876"/>
          <a:ext cx="1504429" cy="150442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rgbClr val="FFFF00"/>
              </a:solidFill>
            </a:rPr>
            <a:t>INTERNAL CHECK</a:t>
          </a:r>
          <a:endParaRPr lang="en-IN" sz="1900" kern="1200" dirty="0">
            <a:solidFill>
              <a:srgbClr val="FFFF00"/>
            </a:solidFill>
          </a:endParaRPr>
        </a:p>
      </dsp:txBody>
      <dsp:txXfrm>
        <a:off x="2770146" y="221195"/>
        <a:ext cx="1063791" cy="1063791"/>
      </dsp:txXfrm>
    </dsp:sp>
    <dsp:sp modelId="{F86F81E0-3726-40E7-A162-0F0E73250FCC}">
      <dsp:nvSpPr>
        <dsp:cNvPr id="0" name=""/>
        <dsp:cNvSpPr/>
      </dsp:nvSpPr>
      <dsp:spPr>
        <a:xfrm>
          <a:off x="2865757" y="1627465"/>
          <a:ext cx="872568" cy="872568"/>
        </a:xfrm>
        <a:prstGeom prst="mathPlus">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N" sz="1400" kern="1200"/>
        </a:p>
      </dsp:txBody>
      <dsp:txXfrm>
        <a:off x="2981416" y="1961135"/>
        <a:ext cx="641250" cy="205228"/>
      </dsp:txXfrm>
    </dsp:sp>
    <dsp:sp modelId="{AE48302F-878F-4AB3-B73F-E95951164E65}">
      <dsp:nvSpPr>
        <dsp:cNvPr id="0" name=""/>
        <dsp:cNvSpPr/>
      </dsp:nvSpPr>
      <dsp:spPr>
        <a:xfrm>
          <a:off x="2549827" y="2622194"/>
          <a:ext cx="1504429" cy="1504429"/>
        </a:xfrm>
        <a:prstGeom prst="ellipse">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accent2">
                  <a:lumMod val="20000"/>
                  <a:lumOff val="80000"/>
                </a:schemeClr>
              </a:solidFill>
            </a:rPr>
            <a:t>INTERNAL AUDIT</a:t>
          </a:r>
          <a:endParaRPr lang="en-IN" sz="1900" kern="1200" dirty="0">
            <a:solidFill>
              <a:schemeClr val="accent2">
                <a:lumMod val="20000"/>
                <a:lumOff val="80000"/>
              </a:schemeClr>
            </a:solidFill>
          </a:endParaRPr>
        </a:p>
      </dsp:txBody>
      <dsp:txXfrm>
        <a:off x="2770146" y="2842513"/>
        <a:ext cx="1063791" cy="1063791"/>
      </dsp:txXfrm>
    </dsp:sp>
    <dsp:sp modelId="{0A03E107-8872-4081-A22D-91A9A0E098A7}">
      <dsp:nvSpPr>
        <dsp:cNvPr id="0" name=""/>
        <dsp:cNvSpPr/>
      </dsp:nvSpPr>
      <dsp:spPr>
        <a:xfrm>
          <a:off x="4279921" y="1783926"/>
          <a:ext cx="478408" cy="559647"/>
        </a:xfrm>
        <a:prstGeom prst="rightArrow">
          <a:avLst>
            <a:gd name="adj1" fmla="val 60000"/>
            <a:gd name="adj2" fmla="val 50000"/>
          </a:avLst>
        </a:prstGeom>
        <a:solidFill>
          <a:schemeClr val="accent3">
            <a:hueOff val="2710599"/>
            <a:satOff val="100000"/>
            <a:lumOff val="-1470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IN" sz="1500" kern="1200"/>
        </a:p>
      </dsp:txBody>
      <dsp:txXfrm>
        <a:off x="4279921" y="1895855"/>
        <a:ext cx="334886" cy="335789"/>
      </dsp:txXfrm>
    </dsp:sp>
    <dsp:sp modelId="{41BBC1D8-3FE6-430E-93F1-933A0FBFC835}">
      <dsp:nvSpPr>
        <dsp:cNvPr id="0" name=""/>
        <dsp:cNvSpPr/>
      </dsp:nvSpPr>
      <dsp:spPr>
        <a:xfrm>
          <a:off x="4956914" y="559320"/>
          <a:ext cx="3008858" cy="3008858"/>
        </a:xfrm>
        <a:prstGeom prst="ellipse">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en-US" sz="3600" b="1" u="none" kern="1200" dirty="0"/>
            <a:t>INTERNAL CONTROL</a:t>
          </a:r>
          <a:endParaRPr lang="en-IN" sz="3600" b="1" u="none" kern="1200" dirty="0"/>
        </a:p>
      </dsp:txBody>
      <dsp:txXfrm>
        <a:off x="5397551" y="999957"/>
        <a:ext cx="2127584" cy="21275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2CE20-A067-495F-831A-6AAD8D39AF87}">
      <dsp:nvSpPr>
        <dsp:cNvPr id="0" name=""/>
        <dsp:cNvSpPr/>
      </dsp:nvSpPr>
      <dsp:spPr>
        <a:xfrm rot="16200000">
          <a:off x="2124" y="1897"/>
          <a:ext cx="4482479" cy="4482479"/>
        </a:xfrm>
        <a:prstGeom prst="downArrow">
          <a:avLst>
            <a:gd name="adj1" fmla="val 50000"/>
            <a:gd name="adj2" fmla="val 35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1376" tIns="341376" rIns="341376" bIns="341376" numCol="1" spcCol="1270" anchor="ctr" anchorCtr="0">
          <a:noAutofit/>
        </a:bodyPr>
        <a:lstStyle/>
        <a:p>
          <a:pPr marL="0" lvl="0" indent="0" algn="ctr" defTabSz="2133600">
            <a:lnSpc>
              <a:spcPct val="90000"/>
            </a:lnSpc>
            <a:spcBef>
              <a:spcPct val="0"/>
            </a:spcBef>
            <a:spcAft>
              <a:spcPct val="35000"/>
            </a:spcAft>
            <a:buNone/>
          </a:pPr>
          <a:r>
            <a:rPr lang="en-US" sz="4800" kern="1200" dirty="0"/>
            <a:t>1) Accounting Controls</a:t>
          </a:r>
          <a:endParaRPr lang="en-IN" sz="4800" kern="1200" dirty="0"/>
        </a:p>
      </dsp:txBody>
      <dsp:txXfrm rot="5400000">
        <a:off x="2124" y="1122517"/>
        <a:ext cx="3698045" cy="2241239"/>
      </dsp:txXfrm>
    </dsp:sp>
    <dsp:sp modelId="{8FA419F4-00A8-4064-B5A7-24E9F2943106}">
      <dsp:nvSpPr>
        <dsp:cNvPr id="0" name=""/>
        <dsp:cNvSpPr/>
      </dsp:nvSpPr>
      <dsp:spPr>
        <a:xfrm rot="5400000">
          <a:off x="6030995" y="1897"/>
          <a:ext cx="4482479" cy="4482479"/>
        </a:xfrm>
        <a:prstGeom prst="downArrow">
          <a:avLst>
            <a:gd name="adj1" fmla="val 50000"/>
            <a:gd name="adj2" fmla="val 35000"/>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None/>
          </a:pPr>
          <a:r>
            <a:rPr lang="en-US" sz="4000" kern="1200" dirty="0">
              <a:solidFill>
                <a:srgbClr val="FFFF00"/>
              </a:solidFill>
            </a:rPr>
            <a:t>2) Operational or Administrative Controls</a:t>
          </a:r>
          <a:endParaRPr lang="en-IN" sz="4000" kern="1200" dirty="0">
            <a:solidFill>
              <a:srgbClr val="FFFF00"/>
            </a:solidFill>
          </a:endParaRPr>
        </a:p>
      </dsp:txBody>
      <dsp:txXfrm rot="-5400000">
        <a:off x="6815429" y="1122517"/>
        <a:ext cx="3698045" cy="2241239"/>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B5418-E68B-4E13-A25A-DCD3BF9CD7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186C7F84-4C23-481D-97B3-E454821332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CA9A659F-10CB-45D4-BEFC-00F510A7BCF7}"/>
              </a:ext>
            </a:extLst>
          </p:cNvPr>
          <p:cNvSpPr>
            <a:spLocks noGrp="1"/>
          </p:cNvSpPr>
          <p:nvPr>
            <p:ph type="dt" sz="half" idx="10"/>
          </p:nvPr>
        </p:nvSpPr>
        <p:spPr/>
        <p:txBody>
          <a:bodyPr/>
          <a:lstStyle/>
          <a:p>
            <a:fld id="{9E14E235-7DF8-4797-B879-A642B1414AB0}" type="datetimeFigureOut">
              <a:rPr lang="en-IN" smtClean="0"/>
              <a:t>05-12-2020</a:t>
            </a:fld>
            <a:endParaRPr lang="en-IN"/>
          </a:p>
        </p:txBody>
      </p:sp>
      <p:sp>
        <p:nvSpPr>
          <p:cNvPr id="5" name="Footer Placeholder 4">
            <a:extLst>
              <a:ext uri="{FF2B5EF4-FFF2-40B4-BE49-F238E27FC236}">
                <a16:creationId xmlns:a16="http://schemas.microsoft.com/office/drawing/2014/main" id="{11FD9DCB-3D23-420C-83F1-E3D3E341BDF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0B2C689-BFA3-4B8D-872F-42CB7815AE69}"/>
              </a:ext>
            </a:extLst>
          </p:cNvPr>
          <p:cNvSpPr>
            <a:spLocks noGrp="1"/>
          </p:cNvSpPr>
          <p:nvPr>
            <p:ph type="sldNum" sz="quarter" idx="12"/>
          </p:nvPr>
        </p:nvSpPr>
        <p:spPr/>
        <p:txBody>
          <a:bodyPr/>
          <a:lstStyle/>
          <a:p>
            <a:fld id="{CFBA6D4C-7D4B-42E9-A73D-35986F5E2FC5}" type="slidenum">
              <a:rPr lang="en-IN" smtClean="0"/>
              <a:t>‹#›</a:t>
            </a:fld>
            <a:endParaRPr lang="en-IN"/>
          </a:p>
        </p:txBody>
      </p:sp>
    </p:spTree>
    <p:extLst>
      <p:ext uri="{BB962C8B-B14F-4D97-AF65-F5344CB8AC3E}">
        <p14:creationId xmlns:p14="http://schemas.microsoft.com/office/powerpoint/2010/main" val="1277285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2EB48-A4A8-4694-A3DA-BA783443024D}"/>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4D08707-6178-4D57-A251-F4E5F926CF5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40AAAFC-A8BC-4083-B245-571EB836C4C4}"/>
              </a:ext>
            </a:extLst>
          </p:cNvPr>
          <p:cNvSpPr>
            <a:spLocks noGrp="1"/>
          </p:cNvSpPr>
          <p:nvPr>
            <p:ph type="dt" sz="half" idx="10"/>
          </p:nvPr>
        </p:nvSpPr>
        <p:spPr/>
        <p:txBody>
          <a:bodyPr/>
          <a:lstStyle/>
          <a:p>
            <a:fld id="{9E14E235-7DF8-4797-B879-A642B1414AB0}" type="datetimeFigureOut">
              <a:rPr lang="en-IN" smtClean="0"/>
              <a:t>05-12-2020</a:t>
            </a:fld>
            <a:endParaRPr lang="en-IN"/>
          </a:p>
        </p:txBody>
      </p:sp>
      <p:sp>
        <p:nvSpPr>
          <p:cNvPr id="5" name="Footer Placeholder 4">
            <a:extLst>
              <a:ext uri="{FF2B5EF4-FFF2-40B4-BE49-F238E27FC236}">
                <a16:creationId xmlns:a16="http://schemas.microsoft.com/office/drawing/2014/main" id="{DE8E8183-F2D1-4F6D-8A09-917D6AB613D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A4DB8A7-6085-42B1-ABE7-4E75CBCA3B55}"/>
              </a:ext>
            </a:extLst>
          </p:cNvPr>
          <p:cNvSpPr>
            <a:spLocks noGrp="1"/>
          </p:cNvSpPr>
          <p:nvPr>
            <p:ph type="sldNum" sz="quarter" idx="12"/>
          </p:nvPr>
        </p:nvSpPr>
        <p:spPr/>
        <p:txBody>
          <a:bodyPr/>
          <a:lstStyle/>
          <a:p>
            <a:fld id="{CFBA6D4C-7D4B-42E9-A73D-35986F5E2FC5}" type="slidenum">
              <a:rPr lang="en-IN" smtClean="0"/>
              <a:t>‹#›</a:t>
            </a:fld>
            <a:endParaRPr lang="en-IN"/>
          </a:p>
        </p:txBody>
      </p:sp>
    </p:spTree>
    <p:extLst>
      <p:ext uri="{BB962C8B-B14F-4D97-AF65-F5344CB8AC3E}">
        <p14:creationId xmlns:p14="http://schemas.microsoft.com/office/powerpoint/2010/main" val="1537203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B9C191-29D9-4824-9391-270697BE996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9120441-574D-448F-8EDD-8A51AABF59E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9626E86-B236-4B3A-A48E-B4F3091ED875}"/>
              </a:ext>
            </a:extLst>
          </p:cNvPr>
          <p:cNvSpPr>
            <a:spLocks noGrp="1"/>
          </p:cNvSpPr>
          <p:nvPr>
            <p:ph type="dt" sz="half" idx="10"/>
          </p:nvPr>
        </p:nvSpPr>
        <p:spPr/>
        <p:txBody>
          <a:bodyPr/>
          <a:lstStyle/>
          <a:p>
            <a:fld id="{9E14E235-7DF8-4797-B879-A642B1414AB0}" type="datetimeFigureOut">
              <a:rPr lang="en-IN" smtClean="0"/>
              <a:t>05-12-2020</a:t>
            </a:fld>
            <a:endParaRPr lang="en-IN"/>
          </a:p>
        </p:txBody>
      </p:sp>
      <p:sp>
        <p:nvSpPr>
          <p:cNvPr id="5" name="Footer Placeholder 4">
            <a:extLst>
              <a:ext uri="{FF2B5EF4-FFF2-40B4-BE49-F238E27FC236}">
                <a16:creationId xmlns:a16="http://schemas.microsoft.com/office/drawing/2014/main" id="{3522CDA3-0F34-4514-BC64-AADBAFE6F20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2B0DEC8-045C-429D-8D77-908746BAD74D}"/>
              </a:ext>
            </a:extLst>
          </p:cNvPr>
          <p:cNvSpPr>
            <a:spLocks noGrp="1"/>
          </p:cNvSpPr>
          <p:nvPr>
            <p:ph type="sldNum" sz="quarter" idx="12"/>
          </p:nvPr>
        </p:nvSpPr>
        <p:spPr/>
        <p:txBody>
          <a:bodyPr/>
          <a:lstStyle/>
          <a:p>
            <a:fld id="{CFBA6D4C-7D4B-42E9-A73D-35986F5E2FC5}" type="slidenum">
              <a:rPr lang="en-IN" smtClean="0"/>
              <a:t>‹#›</a:t>
            </a:fld>
            <a:endParaRPr lang="en-IN"/>
          </a:p>
        </p:txBody>
      </p:sp>
    </p:spTree>
    <p:extLst>
      <p:ext uri="{BB962C8B-B14F-4D97-AF65-F5344CB8AC3E}">
        <p14:creationId xmlns:p14="http://schemas.microsoft.com/office/powerpoint/2010/main" val="260776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99975-6891-4E9B-8816-1047051A105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DF04B0C-38F6-4479-AC1E-C90B88A40DF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EB12660-D92B-424D-9DCE-14859FC98267}"/>
              </a:ext>
            </a:extLst>
          </p:cNvPr>
          <p:cNvSpPr>
            <a:spLocks noGrp="1"/>
          </p:cNvSpPr>
          <p:nvPr>
            <p:ph type="dt" sz="half" idx="10"/>
          </p:nvPr>
        </p:nvSpPr>
        <p:spPr/>
        <p:txBody>
          <a:bodyPr/>
          <a:lstStyle/>
          <a:p>
            <a:fld id="{9E14E235-7DF8-4797-B879-A642B1414AB0}" type="datetimeFigureOut">
              <a:rPr lang="en-IN" smtClean="0"/>
              <a:t>05-12-2020</a:t>
            </a:fld>
            <a:endParaRPr lang="en-IN"/>
          </a:p>
        </p:txBody>
      </p:sp>
      <p:sp>
        <p:nvSpPr>
          <p:cNvPr id="5" name="Footer Placeholder 4">
            <a:extLst>
              <a:ext uri="{FF2B5EF4-FFF2-40B4-BE49-F238E27FC236}">
                <a16:creationId xmlns:a16="http://schemas.microsoft.com/office/drawing/2014/main" id="{9EA3237C-E0BE-4BCC-A894-AEC463536FE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AE2D1B5-F982-4E70-BC64-56DE126A5D92}"/>
              </a:ext>
            </a:extLst>
          </p:cNvPr>
          <p:cNvSpPr>
            <a:spLocks noGrp="1"/>
          </p:cNvSpPr>
          <p:nvPr>
            <p:ph type="sldNum" sz="quarter" idx="12"/>
          </p:nvPr>
        </p:nvSpPr>
        <p:spPr/>
        <p:txBody>
          <a:bodyPr/>
          <a:lstStyle/>
          <a:p>
            <a:fld id="{CFBA6D4C-7D4B-42E9-A73D-35986F5E2FC5}" type="slidenum">
              <a:rPr lang="en-IN" smtClean="0"/>
              <a:t>‹#›</a:t>
            </a:fld>
            <a:endParaRPr lang="en-IN"/>
          </a:p>
        </p:txBody>
      </p:sp>
    </p:spTree>
    <p:extLst>
      <p:ext uri="{BB962C8B-B14F-4D97-AF65-F5344CB8AC3E}">
        <p14:creationId xmlns:p14="http://schemas.microsoft.com/office/powerpoint/2010/main" val="1240704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43036-5DCA-410B-8AB5-73D877BB673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7D1632AE-1619-4C2C-A07F-579955F99E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0527CD1-B66C-48C2-AA10-E0CB0C6F530A}"/>
              </a:ext>
            </a:extLst>
          </p:cNvPr>
          <p:cNvSpPr>
            <a:spLocks noGrp="1"/>
          </p:cNvSpPr>
          <p:nvPr>
            <p:ph type="dt" sz="half" idx="10"/>
          </p:nvPr>
        </p:nvSpPr>
        <p:spPr/>
        <p:txBody>
          <a:bodyPr/>
          <a:lstStyle/>
          <a:p>
            <a:fld id="{9E14E235-7DF8-4797-B879-A642B1414AB0}" type="datetimeFigureOut">
              <a:rPr lang="en-IN" smtClean="0"/>
              <a:t>05-12-2020</a:t>
            </a:fld>
            <a:endParaRPr lang="en-IN"/>
          </a:p>
        </p:txBody>
      </p:sp>
      <p:sp>
        <p:nvSpPr>
          <p:cNvPr id="5" name="Footer Placeholder 4">
            <a:extLst>
              <a:ext uri="{FF2B5EF4-FFF2-40B4-BE49-F238E27FC236}">
                <a16:creationId xmlns:a16="http://schemas.microsoft.com/office/drawing/2014/main" id="{4C6C25B0-3886-4828-85B0-C7E7F1B6EBA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E64C1D1-090A-470E-93FA-3739C321C3D7}"/>
              </a:ext>
            </a:extLst>
          </p:cNvPr>
          <p:cNvSpPr>
            <a:spLocks noGrp="1"/>
          </p:cNvSpPr>
          <p:nvPr>
            <p:ph type="sldNum" sz="quarter" idx="12"/>
          </p:nvPr>
        </p:nvSpPr>
        <p:spPr/>
        <p:txBody>
          <a:bodyPr/>
          <a:lstStyle/>
          <a:p>
            <a:fld id="{CFBA6D4C-7D4B-42E9-A73D-35986F5E2FC5}" type="slidenum">
              <a:rPr lang="en-IN" smtClean="0"/>
              <a:t>‹#›</a:t>
            </a:fld>
            <a:endParaRPr lang="en-IN"/>
          </a:p>
        </p:txBody>
      </p:sp>
    </p:spTree>
    <p:extLst>
      <p:ext uri="{BB962C8B-B14F-4D97-AF65-F5344CB8AC3E}">
        <p14:creationId xmlns:p14="http://schemas.microsoft.com/office/powerpoint/2010/main" val="546768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1EA1C-EC36-42AF-86B0-91AE50C6F53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289F608-EB38-4E93-8CB9-E9672324BF2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36215E1C-0ECC-4834-B30C-3F567AA36C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2FE9993-AAA3-4BB2-8189-FFF491EFE956}"/>
              </a:ext>
            </a:extLst>
          </p:cNvPr>
          <p:cNvSpPr>
            <a:spLocks noGrp="1"/>
          </p:cNvSpPr>
          <p:nvPr>
            <p:ph type="dt" sz="half" idx="10"/>
          </p:nvPr>
        </p:nvSpPr>
        <p:spPr/>
        <p:txBody>
          <a:bodyPr/>
          <a:lstStyle/>
          <a:p>
            <a:fld id="{9E14E235-7DF8-4797-B879-A642B1414AB0}" type="datetimeFigureOut">
              <a:rPr lang="en-IN" smtClean="0"/>
              <a:t>05-12-2020</a:t>
            </a:fld>
            <a:endParaRPr lang="en-IN"/>
          </a:p>
        </p:txBody>
      </p:sp>
      <p:sp>
        <p:nvSpPr>
          <p:cNvPr id="6" name="Footer Placeholder 5">
            <a:extLst>
              <a:ext uri="{FF2B5EF4-FFF2-40B4-BE49-F238E27FC236}">
                <a16:creationId xmlns:a16="http://schemas.microsoft.com/office/drawing/2014/main" id="{99D5EC43-F0AA-4F0C-8A75-C61EA6B148E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1BF8309-86BA-4C9D-BFDB-433F4F022F8C}"/>
              </a:ext>
            </a:extLst>
          </p:cNvPr>
          <p:cNvSpPr>
            <a:spLocks noGrp="1"/>
          </p:cNvSpPr>
          <p:nvPr>
            <p:ph type="sldNum" sz="quarter" idx="12"/>
          </p:nvPr>
        </p:nvSpPr>
        <p:spPr/>
        <p:txBody>
          <a:bodyPr/>
          <a:lstStyle/>
          <a:p>
            <a:fld id="{CFBA6D4C-7D4B-42E9-A73D-35986F5E2FC5}" type="slidenum">
              <a:rPr lang="en-IN" smtClean="0"/>
              <a:t>‹#›</a:t>
            </a:fld>
            <a:endParaRPr lang="en-IN"/>
          </a:p>
        </p:txBody>
      </p:sp>
    </p:spTree>
    <p:extLst>
      <p:ext uri="{BB962C8B-B14F-4D97-AF65-F5344CB8AC3E}">
        <p14:creationId xmlns:p14="http://schemas.microsoft.com/office/powerpoint/2010/main" val="2307078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9E3A5-30D3-4F23-9A15-D3B0E568E817}"/>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521F8C2-660C-412E-B37D-053697FDF1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7B4CDD6-90DF-46D0-8FEB-CDA8B22CCF8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D8B1DA58-D1E9-4637-9A52-84462F15E0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8C1DFCF-3AF4-44B5-96EF-0E54E8ABA05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C8088BD3-BA0B-4DC5-B05A-1F09FD7BC835}"/>
              </a:ext>
            </a:extLst>
          </p:cNvPr>
          <p:cNvSpPr>
            <a:spLocks noGrp="1"/>
          </p:cNvSpPr>
          <p:nvPr>
            <p:ph type="dt" sz="half" idx="10"/>
          </p:nvPr>
        </p:nvSpPr>
        <p:spPr/>
        <p:txBody>
          <a:bodyPr/>
          <a:lstStyle/>
          <a:p>
            <a:fld id="{9E14E235-7DF8-4797-B879-A642B1414AB0}" type="datetimeFigureOut">
              <a:rPr lang="en-IN" smtClean="0"/>
              <a:t>05-12-2020</a:t>
            </a:fld>
            <a:endParaRPr lang="en-IN"/>
          </a:p>
        </p:txBody>
      </p:sp>
      <p:sp>
        <p:nvSpPr>
          <p:cNvPr id="8" name="Footer Placeholder 7">
            <a:extLst>
              <a:ext uri="{FF2B5EF4-FFF2-40B4-BE49-F238E27FC236}">
                <a16:creationId xmlns:a16="http://schemas.microsoft.com/office/drawing/2014/main" id="{EB6255D2-76B0-4584-A641-DB0D7C9639B7}"/>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4C6FA3E-0B66-42A8-83FD-676CFE2C62E3}"/>
              </a:ext>
            </a:extLst>
          </p:cNvPr>
          <p:cNvSpPr>
            <a:spLocks noGrp="1"/>
          </p:cNvSpPr>
          <p:nvPr>
            <p:ph type="sldNum" sz="quarter" idx="12"/>
          </p:nvPr>
        </p:nvSpPr>
        <p:spPr/>
        <p:txBody>
          <a:bodyPr/>
          <a:lstStyle/>
          <a:p>
            <a:fld id="{CFBA6D4C-7D4B-42E9-A73D-35986F5E2FC5}" type="slidenum">
              <a:rPr lang="en-IN" smtClean="0"/>
              <a:t>‹#›</a:t>
            </a:fld>
            <a:endParaRPr lang="en-IN"/>
          </a:p>
        </p:txBody>
      </p:sp>
    </p:spTree>
    <p:extLst>
      <p:ext uri="{BB962C8B-B14F-4D97-AF65-F5344CB8AC3E}">
        <p14:creationId xmlns:p14="http://schemas.microsoft.com/office/powerpoint/2010/main" val="3881855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1B2B9-F28C-4D24-857B-825146C5B13D}"/>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D2DC06CF-5011-4131-AC91-A31C00D87DFD}"/>
              </a:ext>
            </a:extLst>
          </p:cNvPr>
          <p:cNvSpPr>
            <a:spLocks noGrp="1"/>
          </p:cNvSpPr>
          <p:nvPr>
            <p:ph type="dt" sz="half" idx="10"/>
          </p:nvPr>
        </p:nvSpPr>
        <p:spPr/>
        <p:txBody>
          <a:bodyPr/>
          <a:lstStyle/>
          <a:p>
            <a:fld id="{9E14E235-7DF8-4797-B879-A642B1414AB0}" type="datetimeFigureOut">
              <a:rPr lang="en-IN" smtClean="0"/>
              <a:t>05-12-2020</a:t>
            </a:fld>
            <a:endParaRPr lang="en-IN"/>
          </a:p>
        </p:txBody>
      </p:sp>
      <p:sp>
        <p:nvSpPr>
          <p:cNvPr id="4" name="Footer Placeholder 3">
            <a:extLst>
              <a:ext uri="{FF2B5EF4-FFF2-40B4-BE49-F238E27FC236}">
                <a16:creationId xmlns:a16="http://schemas.microsoft.com/office/drawing/2014/main" id="{72C4C437-CA0F-45F1-B9E0-FAA00B5691C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184BEE9-98C8-4D6D-9407-9164134ABC8E}"/>
              </a:ext>
            </a:extLst>
          </p:cNvPr>
          <p:cNvSpPr>
            <a:spLocks noGrp="1"/>
          </p:cNvSpPr>
          <p:nvPr>
            <p:ph type="sldNum" sz="quarter" idx="12"/>
          </p:nvPr>
        </p:nvSpPr>
        <p:spPr/>
        <p:txBody>
          <a:bodyPr/>
          <a:lstStyle/>
          <a:p>
            <a:fld id="{CFBA6D4C-7D4B-42E9-A73D-35986F5E2FC5}" type="slidenum">
              <a:rPr lang="en-IN" smtClean="0"/>
              <a:t>‹#›</a:t>
            </a:fld>
            <a:endParaRPr lang="en-IN"/>
          </a:p>
        </p:txBody>
      </p:sp>
    </p:spTree>
    <p:extLst>
      <p:ext uri="{BB962C8B-B14F-4D97-AF65-F5344CB8AC3E}">
        <p14:creationId xmlns:p14="http://schemas.microsoft.com/office/powerpoint/2010/main" val="1954894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8FCBFC-444A-4D9D-AABC-D90ACC91A86B}"/>
              </a:ext>
            </a:extLst>
          </p:cNvPr>
          <p:cNvSpPr>
            <a:spLocks noGrp="1"/>
          </p:cNvSpPr>
          <p:nvPr>
            <p:ph type="dt" sz="half" idx="10"/>
          </p:nvPr>
        </p:nvSpPr>
        <p:spPr/>
        <p:txBody>
          <a:bodyPr/>
          <a:lstStyle/>
          <a:p>
            <a:fld id="{9E14E235-7DF8-4797-B879-A642B1414AB0}" type="datetimeFigureOut">
              <a:rPr lang="en-IN" smtClean="0"/>
              <a:t>05-12-2020</a:t>
            </a:fld>
            <a:endParaRPr lang="en-IN"/>
          </a:p>
        </p:txBody>
      </p:sp>
      <p:sp>
        <p:nvSpPr>
          <p:cNvPr id="3" name="Footer Placeholder 2">
            <a:extLst>
              <a:ext uri="{FF2B5EF4-FFF2-40B4-BE49-F238E27FC236}">
                <a16:creationId xmlns:a16="http://schemas.microsoft.com/office/drawing/2014/main" id="{9887A40D-D4C6-4B98-9D02-80CBD78F9D40}"/>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A4C1A9D5-86D9-4BA8-BFF8-D9D540EFE0BB}"/>
              </a:ext>
            </a:extLst>
          </p:cNvPr>
          <p:cNvSpPr>
            <a:spLocks noGrp="1"/>
          </p:cNvSpPr>
          <p:nvPr>
            <p:ph type="sldNum" sz="quarter" idx="12"/>
          </p:nvPr>
        </p:nvSpPr>
        <p:spPr/>
        <p:txBody>
          <a:bodyPr/>
          <a:lstStyle/>
          <a:p>
            <a:fld id="{CFBA6D4C-7D4B-42E9-A73D-35986F5E2FC5}" type="slidenum">
              <a:rPr lang="en-IN" smtClean="0"/>
              <a:t>‹#›</a:t>
            </a:fld>
            <a:endParaRPr lang="en-IN"/>
          </a:p>
        </p:txBody>
      </p:sp>
    </p:spTree>
    <p:extLst>
      <p:ext uri="{BB962C8B-B14F-4D97-AF65-F5344CB8AC3E}">
        <p14:creationId xmlns:p14="http://schemas.microsoft.com/office/powerpoint/2010/main" val="76276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E4B23-EE07-4A29-8967-3FE7D59351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0B34333F-A2F9-4556-83F9-5F206F83E7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6BD15A6E-C8F6-4D96-9259-90A6668A92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86B2D4-8DFA-446D-9D9E-526822DB3D2F}"/>
              </a:ext>
            </a:extLst>
          </p:cNvPr>
          <p:cNvSpPr>
            <a:spLocks noGrp="1"/>
          </p:cNvSpPr>
          <p:nvPr>
            <p:ph type="dt" sz="half" idx="10"/>
          </p:nvPr>
        </p:nvSpPr>
        <p:spPr/>
        <p:txBody>
          <a:bodyPr/>
          <a:lstStyle/>
          <a:p>
            <a:fld id="{9E14E235-7DF8-4797-B879-A642B1414AB0}" type="datetimeFigureOut">
              <a:rPr lang="en-IN" smtClean="0"/>
              <a:t>05-12-2020</a:t>
            </a:fld>
            <a:endParaRPr lang="en-IN"/>
          </a:p>
        </p:txBody>
      </p:sp>
      <p:sp>
        <p:nvSpPr>
          <p:cNvPr id="6" name="Footer Placeholder 5">
            <a:extLst>
              <a:ext uri="{FF2B5EF4-FFF2-40B4-BE49-F238E27FC236}">
                <a16:creationId xmlns:a16="http://schemas.microsoft.com/office/drawing/2014/main" id="{AF56D328-8BB6-4F73-96E8-2A798DDE9BB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4A5E9B2-3205-4DE6-BD5F-5EA22DD35B4A}"/>
              </a:ext>
            </a:extLst>
          </p:cNvPr>
          <p:cNvSpPr>
            <a:spLocks noGrp="1"/>
          </p:cNvSpPr>
          <p:nvPr>
            <p:ph type="sldNum" sz="quarter" idx="12"/>
          </p:nvPr>
        </p:nvSpPr>
        <p:spPr/>
        <p:txBody>
          <a:bodyPr/>
          <a:lstStyle/>
          <a:p>
            <a:fld id="{CFBA6D4C-7D4B-42E9-A73D-35986F5E2FC5}" type="slidenum">
              <a:rPr lang="en-IN" smtClean="0"/>
              <a:t>‹#›</a:t>
            </a:fld>
            <a:endParaRPr lang="en-IN"/>
          </a:p>
        </p:txBody>
      </p:sp>
    </p:spTree>
    <p:extLst>
      <p:ext uri="{BB962C8B-B14F-4D97-AF65-F5344CB8AC3E}">
        <p14:creationId xmlns:p14="http://schemas.microsoft.com/office/powerpoint/2010/main" val="1458623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73885-959E-4EF3-A3EA-32C5A58207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95C8D52-CC96-4DDD-BE59-A5A992C36E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E198425E-C131-4B92-97E9-68D63B344B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4CB13D-EAE5-447D-AACC-988D8B7112E4}"/>
              </a:ext>
            </a:extLst>
          </p:cNvPr>
          <p:cNvSpPr>
            <a:spLocks noGrp="1"/>
          </p:cNvSpPr>
          <p:nvPr>
            <p:ph type="dt" sz="half" idx="10"/>
          </p:nvPr>
        </p:nvSpPr>
        <p:spPr/>
        <p:txBody>
          <a:bodyPr/>
          <a:lstStyle/>
          <a:p>
            <a:fld id="{9E14E235-7DF8-4797-B879-A642B1414AB0}" type="datetimeFigureOut">
              <a:rPr lang="en-IN" smtClean="0"/>
              <a:t>05-12-2020</a:t>
            </a:fld>
            <a:endParaRPr lang="en-IN"/>
          </a:p>
        </p:txBody>
      </p:sp>
      <p:sp>
        <p:nvSpPr>
          <p:cNvPr id="6" name="Footer Placeholder 5">
            <a:extLst>
              <a:ext uri="{FF2B5EF4-FFF2-40B4-BE49-F238E27FC236}">
                <a16:creationId xmlns:a16="http://schemas.microsoft.com/office/drawing/2014/main" id="{9D8D5A5D-034F-4C86-AB43-930AEF46644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CD989D7-91B3-43DB-B8C9-6AAA1344BED8}"/>
              </a:ext>
            </a:extLst>
          </p:cNvPr>
          <p:cNvSpPr>
            <a:spLocks noGrp="1"/>
          </p:cNvSpPr>
          <p:nvPr>
            <p:ph type="sldNum" sz="quarter" idx="12"/>
          </p:nvPr>
        </p:nvSpPr>
        <p:spPr/>
        <p:txBody>
          <a:bodyPr/>
          <a:lstStyle/>
          <a:p>
            <a:fld id="{CFBA6D4C-7D4B-42E9-A73D-35986F5E2FC5}" type="slidenum">
              <a:rPr lang="en-IN" smtClean="0"/>
              <a:t>‹#›</a:t>
            </a:fld>
            <a:endParaRPr lang="en-IN"/>
          </a:p>
        </p:txBody>
      </p:sp>
    </p:spTree>
    <p:extLst>
      <p:ext uri="{BB962C8B-B14F-4D97-AF65-F5344CB8AC3E}">
        <p14:creationId xmlns:p14="http://schemas.microsoft.com/office/powerpoint/2010/main" val="2096263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D8DAC0-63EF-4A8E-AD3F-082E335EAB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AB851DC-2A1F-4D75-8F82-69D94A87F6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85D785C-D26E-4FAF-8E9E-0F25A102CF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14E235-7DF8-4797-B879-A642B1414AB0}" type="datetimeFigureOut">
              <a:rPr lang="en-IN" smtClean="0"/>
              <a:t>05-12-2020</a:t>
            </a:fld>
            <a:endParaRPr lang="en-IN"/>
          </a:p>
        </p:txBody>
      </p:sp>
      <p:sp>
        <p:nvSpPr>
          <p:cNvPr id="5" name="Footer Placeholder 4">
            <a:extLst>
              <a:ext uri="{FF2B5EF4-FFF2-40B4-BE49-F238E27FC236}">
                <a16:creationId xmlns:a16="http://schemas.microsoft.com/office/drawing/2014/main" id="{0A9B471F-C965-4097-BEB5-3ACC8AAA3A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BBF66E97-065D-43CE-99C9-C5B899FBFC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BA6D4C-7D4B-42E9-A73D-35986F5E2FC5}" type="slidenum">
              <a:rPr lang="en-IN" smtClean="0"/>
              <a:t>‹#›</a:t>
            </a:fld>
            <a:endParaRPr lang="en-IN"/>
          </a:p>
        </p:txBody>
      </p:sp>
    </p:spTree>
    <p:extLst>
      <p:ext uri="{BB962C8B-B14F-4D97-AF65-F5344CB8AC3E}">
        <p14:creationId xmlns:p14="http://schemas.microsoft.com/office/powerpoint/2010/main" val="8641144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ED92E-ED98-4E37-BBB2-D82DAEF28131}"/>
              </a:ext>
            </a:extLst>
          </p:cNvPr>
          <p:cNvSpPr>
            <a:spLocks noGrp="1"/>
          </p:cNvSpPr>
          <p:nvPr>
            <p:ph type="ctrTitle"/>
          </p:nvPr>
        </p:nvSpPr>
        <p:spPr>
          <a:xfrm>
            <a:off x="2343150" y="581025"/>
            <a:ext cx="7743825" cy="1485900"/>
          </a:xfrm>
          <a:solidFill>
            <a:schemeClr val="accent2"/>
          </a:solidFill>
        </p:spPr>
        <p:txBody>
          <a:bodyPr>
            <a:normAutofit/>
          </a:bodyPr>
          <a:lstStyle/>
          <a:p>
            <a:r>
              <a:rPr lang="en-US" sz="8000" b="1" u="sng" dirty="0"/>
              <a:t>CHAPTER 3</a:t>
            </a:r>
            <a:endParaRPr lang="en-IN" sz="8000" b="1" u="sng" dirty="0"/>
          </a:p>
        </p:txBody>
      </p:sp>
      <p:sp>
        <p:nvSpPr>
          <p:cNvPr id="3" name="Subtitle 2">
            <a:extLst>
              <a:ext uri="{FF2B5EF4-FFF2-40B4-BE49-F238E27FC236}">
                <a16:creationId xmlns:a16="http://schemas.microsoft.com/office/drawing/2014/main" id="{25ED0124-1B82-40C5-BA6B-17326B12536C}"/>
              </a:ext>
            </a:extLst>
          </p:cNvPr>
          <p:cNvSpPr>
            <a:spLocks noGrp="1"/>
          </p:cNvSpPr>
          <p:nvPr>
            <p:ph type="subTitle" idx="1"/>
          </p:nvPr>
        </p:nvSpPr>
        <p:spPr>
          <a:xfrm>
            <a:off x="1371600" y="2429669"/>
            <a:ext cx="9144000" cy="2990056"/>
          </a:xfrm>
          <a:solidFill>
            <a:schemeClr val="accent4">
              <a:lumMod val="60000"/>
              <a:lumOff val="40000"/>
            </a:schemeClr>
          </a:solidFill>
        </p:spPr>
        <p:txBody>
          <a:bodyPr>
            <a:noAutofit/>
          </a:bodyPr>
          <a:lstStyle/>
          <a:p>
            <a:r>
              <a:rPr lang="en-US" sz="7200" b="1" u="sng" dirty="0"/>
              <a:t>AUDITING TECHNIQUES AND READING OF A LEDGER ACCOUNT</a:t>
            </a:r>
            <a:endParaRPr lang="en-IN" sz="7200" b="1" u="sng" dirty="0"/>
          </a:p>
        </p:txBody>
      </p:sp>
    </p:spTree>
    <p:extLst>
      <p:ext uri="{BB962C8B-B14F-4D97-AF65-F5344CB8AC3E}">
        <p14:creationId xmlns:p14="http://schemas.microsoft.com/office/powerpoint/2010/main" val="2334801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0CBA9-8C54-43D8-8DF5-B73DC31B3166}"/>
              </a:ext>
            </a:extLst>
          </p:cNvPr>
          <p:cNvSpPr>
            <a:spLocks noGrp="1"/>
          </p:cNvSpPr>
          <p:nvPr>
            <p:ph type="title"/>
          </p:nvPr>
        </p:nvSpPr>
        <p:spPr>
          <a:xfrm>
            <a:off x="1657349" y="117475"/>
            <a:ext cx="8877301" cy="1325563"/>
          </a:xfrm>
          <a:solidFill>
            <a:schemeClr val="accent4">
              <a:lumMod val="60000"/>
              <a:lumOff val="40000"/>
            </a:schemeClr>
          </a:solidFill>
          <a:ln>
            <a:solidFill>
              <a:schemeClr val="accent4">
                <a:lumMod val="50000"/>
              </a:schemeClr>
            </a:solidFill>
          </a:ln>
          <a:effectLst>
            <a:glow rad="228600">
              <a:schemeClr val="accent6">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t>ROUTINE CHECKING</a:t>
            </a:r>
            <a:endParaRPr lang="en-IN" sz="4800" b="1" u="sng" dirty="0"/>
          </a:p>
        </p:txBody>
      </p:sp>
      <p:sp>
        <p:nvSpPr>
          <p:cNvPr id="3" name="Content Placeholder 2">
            <a:extLst>
              <a:ext uri="{FF2B5EF4-FFF2-40B4-BE49-F238E27FC236}">
                <a16:creationId xmlns:a16="http://schemas.microsoft.com/office/drawing/2014/main" id="{52258FDD-9F32-4AE8-A428-36D7FA37509A}"/>
              </a:ext>
            </a:extLst>
          </p:cNvPr>
          <p:cNvSpPr>
            <a:spLocks noGrp="1"/>
          </p:cNvSpPr>
          <p:nvPr>
            <p:ph idx="1"/>
          </p:nvPr>
        </p:nvSpPr>
        <p:spPr>
          <a:xfrm>
            <a:off x="838199" y="1530350"/>
            <a:ext cx="10515600" cy="4946650"/>
          </a:xfrm>
          <a:ln>
            <a:solidFill>
              <a:schemeClr val="accent4">
                <a:lumMod val="50000"/>
              </a:schemeClr>
            </a:solidFill>
          </a:ln>
          <a:effectLst>
            <a:glow rad="228600">
              <a:schemeClr val="accent2">
                <a:satMod val="175000"/>
                <a:alpha val="40000"/>
              </a:schemeClr>
            </a:glow>
            <a:outerShdw blurRad="50800" dist="38100" dir="8100000" algn="tr" rotWithShape="0">
              <a:prstClr val="black">
                <a:alpha val="40000"/>
              </a:prstClr>
            </a:outerShdw>
          </a:effectLst>
        </p:spPr>
        <p:txBody>
          <a:bodyPr>
            <a:noAutofit/>
          </a:bodyPr>
          <a:lstStyle/>
          <a:p>
            <a:r>
              <a:rPr lang="en-US" sz="3600" dirty="0"/>
              <a:t>Routine checking means </a:t>
            </a:r>
            <a:r>
              <a:rPr lang="en-US" sz="3600" b="1" i="1" u="sng" dirty="0">
                <a:solidFill>
                  <a:srgbClr val="00B050"/>
                </a:solidFill>
              </a:rPr>
              <a:t>Checking of Arithmetical accuracy of Books of Original entry and Ledgers with a view to detecting Clerical errors and Simple Frauds</a:t>
            </a:r>
            <a:r>
              <a:rPr lang="en-US" sz="3600" dirty="0"/>
              <a:t>. </a:t>
            </a:r>
            <a:r>
              <a:rPr lang="en-US" sz="3600" b="1" u="sng" dirty="0"/>
              <a:t>It involves</a:t>
            </a:r>
            <a:r>
              <a:rPr lang="en-US" sz="3600" dirty="0"/>
              <a:t> the :-</a:t>
            </a:r>
          </a:p>
          <a:p>
            <a:pPr>
              <a:buFont typeface="Wingdings" panose="05000000000000000000" pitchFamily="2" charset="2"/>
              <a:buChar char="ü"/>
            </a:pPr>
            <a:r>
              <a:rPr lang="en-US" sz="3600" dirty="0"/>
              <a:t> </a:t>
            </a:r>
            <a:r>
              <a:rPr lang="en-US" sz="3600" b="1" i="1" u="sng" dirty="0">
                <a:solidFill>
                  <a:schemeClr val="accent2">
                    <a:lumMod val="50000"/>
                  </a:schemeClr>
                </a:solidFill>
              </a:rPr>
              <a:t>Checking of Casting, Sub-casting (totals, sub-totals)</a:t>
            </a:r>
            <a:r>
              <a:rPr lang="en-US" sz="3600" dirty="0"/>
              <a:t>, </a:t>
            </a:r>
            <a:r>
              <a:rPr lang="en-US" sz="3600" b="1" i="1" u="sng" dirty="0">
                <a:solidFill>
                  <a:schemeClr val="accent2">
                    <a:lumMod val="50000"/>
                  </a:schemeClr>
                </a:solidFill>
              </a:rPr>
              <a:t>Carry-forward</a:t>
            </a:r>
            <a:r>
              <a:rPr lang="en-US" sz="3600" dirty="0"/>
              <a:t>, </a:t>
            </a:r>
            <a:r>
              <a:rPr lang="en-US" sz="3600" b="1" i="1" u="sng" dirty="0">
                <a:solidFill>
                  <a:schemeClr val="accent2">
                    <a:lumMod val="50000"/>
                  </a:schemeClr>
                </a:solidFill>
              </a:rPr>
              <a:t>Calculations</a:t>
            </a:r>
            <a:r>
              <a:rPr lang="en-US" sz="3600" dirty="0"/>
              <a:t> etc. in subsidiary books,</a:t>
            </a:r>
          </a:p>
          <a:p>
            <a:pPr>
              <a:buFont typeface="Wingdings" panose="05000000000000000000" pitchFamily="2" charset="2"/>
              <a:buChar char="ü"/>
            </a:pPr>
            <a:r>
              <a:rPr lang="en-US" sz="3600" dirty="0"/>
              <a:t> </a:t>
            </a:r>
            <a:r>
              <a:rPr lang="en-US" sz="3600" b="1" i="1" u="sng" dirty="0">
                <a:solidFill>
                  <a:srgbClr val="00B0F0"/>
                </a:solidFill>
              </a:rPr>
              <a:t>Checking of Postings into the Ledgers</a:t>
            </a:r>
            <a:r>
              <a:rPr lang="en-US" sz="3600" dirty="0"/>
              <a:t>, Casting of Ledgers account and</a:t>
            </a:r>
          </a:p>
          <a:p>
            <a:pPr>
              <a:buFont typeface="Wingdings" panose="05000000000000000000" pitchFamily="2" charset="2"/>
              <a:buChar char="ü"/>
            </a:pPr>
            <a:r>
              <a:rPr lang="en-US" sz="3600" dirty="0"/>
              <a:t> extraction of their balance into the Trial Balance.</a:t>
            </a:r>
            <a:endParaRPr lang="en-IN" sz="3600" dirty="0"/>
          </a:p>
        </p:txBody>
      </p:sp>
    </p:spTree>
    <p:extLst>
      <p:ext uri="{BB962C8B-B14F-4D97-AF65-F5344CB8AC3E}">
        <p14:creationId xmlns:p14="http://schemas.microsoft.com/office/powerpoint/2010/main" val="2501441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A47FD-9329-4A0D-90C4-318E08D25EF8}"/>
              </a:ext>
            </a:extLst>
          </p:cNvPr>
          <p:cNvSpPr>
            <a:spLocks noGrp="1"/>
          </p:cNvSpPr>
          <p:nvPr>
            <p:ph type="title"/>
          </p:nvPr>
        </p:nvSpPr>
        <p:spPr>
          <a:xfrm>
            <a:off x="1357312" y="260350"/>
            <a:ext cx="9477375" cy="1196975"/>
          </a:xfrm>
          <a:solidFill>
            <a:schemeClr val="accent4">
              <a:lumMod val="75000"/>
            </a:schemeClr>
          </a:solidFill>
          <a:ln>
            <a:solidFill>
              <a:schemeClr val="accent4">
                <a:lumMod val="50000"/>
              </a:schemeClr>
            </a:solidFill>
          </a:ln>
          <a:effectLst>
            <a:glow rad="228600">
              <a:schemeClr val="accent6">
                <a:satMod val="175000"/>
                <a:alpha val="40000"/>
              </a:schemeClr>
            </a:glow>
          </a:effectLst>
          <a:scene3d>
            <a:camera prst="perspectiveRelaxedModerately"/>
            <a:lightRig rig="threePt" dir="t"/>
          </a:scene3d>
          <a:sp3d>
            <a:bevelT w="139700" prst="cross"/>
          </a:sp3d>
        </p:spPr>
        <p:txBody>
          <a:bodyPr>
            <a:normAutofit/>
          </a:bodyPr>
          <a:lstStyle/>
          <a:p>
            <a:pPr algn="ctr"/>
            <a:r>
              <a:rPr lang="en-US" sz="4800" b="1" u="sng" dirty="0"/>
              <a:t>FEATURES OF ROUTINE CHECKING</a:t>
            </a:r>
            <a:endParaRPr lang="en-IN" sz="4800" b="1" u="sng" dirty="0"/>
          </a:p>
        </p:txBody>
      </p:sp>
      <p:sp>
        <p:nvSpPr>
          <p:cNvPr id="3" name="Content Placeholder 2">
            <a:extLst>
              <a:ext uri="{FF2B5EF4-FFF2-40B4-BE49-F238E27FC236}">
                <a16:creationId xmlns:a16="http://schemas.microsoft.com/office/drawing/2014/main" id="{0F3647B3-A9DF-43E9-91E4-BFDB4E835ABF}"/>
              </a:ext>
            </a:extLst>
          </p:cNvPr>
          <p:cNvSpPr>
            <a:spLocks noGrp="1"/>
          </p:cNvSpPr>
          <p:nvPr>
            <p:ph idx="1"/>
          </p:nvPr>
        </p:nvSpPr>
        <p:spPr>
          <a:xfrm>
            <a:off x="838200" y="1562099"/>
            <a:ext cx="10515600" cy="4962525"/>
          </a:xfrm>
          <a:ln>
            <a:solidFill>
              <a:schemeClr val="accent5">
                <a:lumMod val="50000"/>
              </a:schemeClr>
            </a:solidFill>
          </a:ln>
          <a:effectLst>
            <a:glow rad="228600">
              <a:schemeClr val="accent2">
                <a:satMod val="175000"/>
                <a:alpha val="40000"/>
              </a:schemeClr>
            </a:glow>
            <a:outerShdw blurRad="50800" dist="38100" dir="8100000" algn="tr" rotWithShape="0">
              <a:prstClr val="black">
                <a:alpha val="40000"/>
              </a:prstClr>
            </a:outerShdw>
          </a:effectLst>
        </p:spPr>
        <p:txBody>
          <a:bodyPr>
            <a:normAutofit fontScale="92500" lnSpcReduction="20000"/>
          </a:bodyPr>
          <a:lstStyle/>
          <a:p>
            <a:pPr marL="514350" indent="-514350">
              <a:buFont typeface="+mj-lt"/>
              <a:buAutoNum type="arabicParenR"/>
            </a:pPr>
            <a:r>
              <a:rPr lang="en-US" sz="3500" b="1" u="sng" dirty="0">
                <a:solidFill>
                  <a:srgbClr val="FF0000"/>
                </a:solidFill>
              </a:rPr>
              <a:t>Detailed Checking</a:t>
            </a:r>
            <a:r>
              <a:rPr lang="en-US" dirty="0"/>
              <a:t>:- detailed checking of each and every Accounting step- entries in original books, postings into the ledger and preparation of the trial balance. Efforts are made to check the maximum number of transactions / balances.</a:t>
            </a:r>
          </a:p>
          <a:p>
            <a:pPr marL="514350" indent="-514350">
              <a:buFont typeface="+mj-lt"/>
              <a:buAutoNum type="arabicParenR"/>
            </a:pPr>
            <a:r>
              <a:rPr lang="en-US" sz="3500" b="1" u="sng" dirty="0">
                <a:solidFill>
                  <a:srgbClr val="00B050"/>
                </a:solidFill>
              </a:rPr>
              <a:t>Traditional System</a:t>
            </a:r>
            <a:r>
              <a:rPr lang="en-US" dirty="0"/>
              <a:t>:- It is the traditional system of audit also known as ‘</a:t>
            </a:r>
            <a:r>
              <a:rPr lang="en-US" b="1" i="1" u="sng" dirty="0">
                <a:solidFill>
                  <a:schemeClr val="accent2"/>
                </a:solidFill>
              </a:rPr>
              <a:t>Vouch and Post</a:t>
            </a:r>
            <a:r>
              <a:rPr lang="en-US" dirty="0"/>
              <a:t>’ Audit.</a:t>
            </a:r>
          </a:p>
          <a:p>
            <a:pPr marL="514350" indent="-514350">
              <a:buFont typeface="+mj-lt"/>
              <a:buAutoNum type="arabicParenR"/>
            </a:pPr>
            <a:r>
              <a:rPr lang="en-US" sz="3500" b="1" u="sng" dirty="0">
                <a:solidFill>
                  <a:srgbClr val="00B0F0"/>
                </a:solidFill>
              </a:rPr>
              <a:t>Juniors</a:t>
            </a:r>
            <a:r>
              <a:rPr lang="en-US" dirty="0"/>
              <a:t>:- The work is usually done by Junior members of the Auditor’s Staff.</a:t>
            </a:r>
          </a:p>
          <a:p>
            <a:pPr marL="514350" indent="-514350">
              <a:buFont typeface="+mj-lt"/>
              <a:buAutoNum type="arabicParenR"/>
            </a:pPr>
            <a:r>
              <a:rPr lang="en-US" sz="3500" b="1" u="sng" dirty="0">
                <a:solidFill>
                  <a:srgbClr val="7030A0"/>
                </a:solidFill>
              </a:rPr>
              <a:t>Ticks</a:t>
            </a:r>
            <a:r>
              <a:rPr lang="en-US" dirty="0"/>
              <a:t>:- Distinctive ‘ticks’ are used in routine checking for different purposes e.g. for Totals, for Posting, etc. Hence ‘Routine Checking’ is also called ‘tick-work’. Auditor also use </a:t>
            </a:r>
            <a:r>
              <a:rPr lang="en-US" b="1" u="sng" dirty="0">
                <a:solidFill>
                  <a:srgbClr val="C00000"/>
                </a:solidFill>
              </a:rPr>
              <a:t>coloured pencils</a:t>
            </a:r>
            <a:r>
              <a:rPr lang="en-US" dirty="0"/>
              <a:t>. </a:t>
            </a:r>
            <a:r>
              <a:rPr lang="en-US" b="1" u="sng" dirty="0">
                <a:solidFill>
                  <a:srgbClr val="00B050"/>
                </a:solidFill>
              </a:rPr>
              <a:t>Senior Auditor should use green pencils</a:t>
            </a:r>
            <a:r>
              <a:rPr lang="en-US" dirty="0"/>
              <a:t> &amp; </a:t>
            </a:r>
            <a:r>
              <a:rPr lang="en-US" b="1" u="sng" dirty="0">
                <a:solidFill>
                  <a:srgbClr val="0070C0"/>
                </a:solidFill>
              </a:rPr>
              <a:t>Junior Audit staff should use blue pencils</a:t>
            </a:r>
            <a:r>
              <a:rPr lang="en-US" dirty="0"/>
              <a:t>.</a:t>
            </a:r>
          </a:p>
          <a:p>
            <a:pPr marL="514350" indent="-514350">
              <a:buFont typeface="+mj-lt"/>
              <a:buAutoNum type="arabicParenR"/>
            </a:pPr>
            <a:r>
              <a:rPr lang="en-US" sz="3500" b="1" u="sng" dirty="0">
                <a:solidFill>
                  <a:srgbClr val="C00000"/>
                </a:solidFill>
              </a:rPr>
              <a:t>Routine Errors / Frauds</a:t>
            </a:r>
            <a:r>
              <a:rPr lang="en-US" dirty="0"/>
              <a:t>:- it can reveal routine clerical errors/frauds.</a:t>
            </a:r>
            <a:endParaRPr lang="en-IN" dirty="0"/>
          </a:p>
        </p:txBody>
      </p:sp>
    </p:spTree>
    <p:extLst>
      <p:ext uri="{BB962C8B-B14F-4D97-AF65-F5344CB8AC3E}">
        <p14:creationId xmlns:p14="http://schemas.microsoft.com/office/powerpoint/2010/main" val="302558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B91A4-1D11-4F5B-A60F-64F7404BB8D0}"/>
              </a:ext>
            </a:extLst>
          </p:cNvPr>
          <p:cNvSpPr>
            <a:spLocks noGrp="1"/>
          </p:cNvSpPr>
          <p:nvPr>
            <p:ph type="title"/>
          </p:nvPr>
        </p:nvSpPr>
        <p:spPr>
          <a:xfrm>
            <a:off x="1219200" y="365125"/>
            <a:ext cx="9763125" cy="1325563"/>
          </a:xfrm>
          <a:solidFill>
            <a:schemeClr val="accent5">
              <a:lumMod val="60000"/>
              <a:lumOff val="40000"/>
            </a:schemeClr>
          </a:solidFill>
          <a:ln>
            <a:solidFill>
              <a:schemeClr val="accent2"/>
            </a:solidFill>
          </a:ln>
          <a:effectLst>
            <a:glow rad="228600">
              <a:schemeClr val="accent4">
                <a:satMod val="175000"/>
                <a:alpha val="40000"/>
              </a:schemeClr>
            </a:glow>
          </a:effectLst>
          <a:scene3d>
            <a:camera prst="perspectiveRelaxedModerately"/>
            <a:lightRig rig="threePt" dir="t"/>
          </a:scene3d>
          <a:sp3d>
            <a:bevelT prst="slope"/>
          </a:sp3d>
        </p:spPr>
        <p:txBody>
          <a:bodyPr>
            <a:normAutofit/>
          </a:bodyPr>
          <a:lstStyle/>
          <a:p>
            <a:pPr algn="ctr"/>
            <a:r>
              <a:rPr lang="en-US" sz="4800" b="1" u="sng" dirty="0"/>
              <a:t>ADVANTAGES OF ROUTINE CHECKING</a:t>
            </a:r>
            <a:endParaRPr lang="en-IN" sz="4800" b="1" u="sng" dirty="0"/>
          </a:p>
        </p:txBody>
      </p:sp>
      <p:sp>
        <p:nvSpPr>
          <p:cNvPr id="3" name="Content Placeholder 2">
            <a:extLst>
              <a:ext uri="{FF2B5EF4-FFF2-40B4-BE49-F238E27FC236}">
                <a16:creationId xmlns:a16="http://schemas.microsoft.com/office/drawing/2014/main" id="{0E5F2E3D-9AEC-49F4-A148-C5B17510B187}"/>
              </a:ext>
            </a:extLst>
          </p:cNvPr>
          <p:cNvSpPr>
            <a:spLocks noGrp="1"/>
          </p:cNvSpPr>
          <p:nvPr>
            <p:ph idx="1"/>
          </p:nvPr>
        </p:nvSpPr>
        <p:spPr>
          <a:xfrm>
            <a:off x="838200" y="1825625"/>
            <a:ext cx="10515600" cy="4756150"/>
          </a:xfrm>
          <a:ln>
            <a:solidFill>
              <a:schemeClr val="accent4"/>
            </a:solidFill>
          </a:ln>
          <a:effectLst>
            <a:glow rad="228600">
              <a:schemeClr val="accent6">
                <a:satMod val="175000"/>
                <a:alpha val="40000"/>
              </a:schemeClr>
            </a:glow>
            <a:outerShdw blurRad="50800" dist="38100" dir="8100000" algn="tr" rotWithShape="0">
              <a:prstClr val="black">
                <a:alpha val="40000"/>
              </a:prstClr>
            </a:outerShdw>
          </a:effectLst>
        </p:spPr>
        <p:txBody>
          <a:bodyPr>
            <a:noAutofit/>
          </a:bodyPr>
          <a:lstStyle/>
          <a:p>
            <a:pPr marL="514350" indent="-514350">
              <a:buFont typeface="+mj-lt"/>
              <a:buAutoNum type="arabicParenR"/>
            </a:pPr>
            <a:r>
              <a:rPr lang="en-US" sz="3600" dirty="0"/>
              <a:t>It is the </a:t>
            </a:r>
            <a:r>
              <a:rPr lang="en-US" sz="3600" b="1" u="sng" dirty="0">
                <a:solidFill>
                  <a:schemeClr val="accent2"/>
                </a:solidFill>
              </a:rPr>
              <a:t>Simplest form of Audit work</a:t>
            </a:r>
            <a:r>
              <a:rPr lang="en-US" sz="3600" dirty="0"/>
              <a:t>.</a:t>
            </a:r>
          </a:p>
          <a:p>
            <a:pPr marL="514350" indent="-514350">
              <a:buFont typeface="+mj-lt"/>
              <a:buAutoNum type="arabicParenR"/>
            </a:pPr>
            <a:r>
              <a:rPr lang="en-US" sz="3600" b="1" u="sng" dirty="0">
                <a:solidFill>
                  <a:schemeClr val="accent1"/>
                </a:solidFill>
              </a:rPr>
              <a:t>Errors and Frauds</a:t>
            </a:r>
            <a:r>
              <a:rPr lang="en-US" sz="3600" dirty="0"/>
              <a:t> of simple nature can be very </a:t>
            </a:r>
            <a:r>
              <a:rPr lang="en-US" sz="3600" b="1" u="sng" dirty="0">
                <a:solidFill>
                  <a:schemeClr val="accent4">
                    <a:lumMod val="50000"/>
                  </a:schemeClr>
                </a:solidFill>
              </a:rPr>
              <a:t>easily detected</a:t>
            </a:r>
            <a:r>
              <a:rPr lang="en-US" sz="3600" dirty="0"/>
              <a:t>.</a:t>
            </a:r>
          </a:p>
          <a:p>
            <a:pPr marL="514350" indent="-514350">
              <a:buFont typeface="+mj-lt"/>
              <a:buAutoNum type="arabicParenR"/>
            </a:pPr>
            <a:r>
              <a:rPr lang="en-US" sz="3600" dirty="0"/>
              <a:t>The Books of Accounts can be </a:t>
            </a:r>
            <a:r>
              <a:rPr lang="en-US" sz="3600" b="1" u="sng" dirty="0">
                <a:solidFill>
                  <a:srgbClr val="C00000"/>
                </a:solidFill>
              </a:rPr>
              <a:t>thoroughly checked</a:t>
            </a:r>
            <a:r>
              <a:rPr lang="en-US" sz="3600" dirty="0"/>
              <a:t>.</a:t>
            </a:r>
          </a:p>
          <a:p>
            <a:pPr marL="514350" indent="-514350">
              <a:buFont typeface="+mj-lt"/>
              <a:buAutoNum type="arabicParenR"/>
            </a:pPr>
            <a:r>
              <a:rPr lang="en-US" sz="3600" dirty="0"/>
              <a:t>It helps in </a:t>
            </a:r>
            <a:r>
              <a:rPr lang="en-US" sz="3600" b="1" u="sng" dirty="0">
                <a:solidFill>
                  <a:srgbClr val="00B050"/>
                </a:solidFill>
              </a:rPr>
              <a:t>Checking Castings and Postings</a:t>
            </a:r>
            <a:r>
              <a:rPr lang="en-US" sz="3600" dirty="0"/>
              <a:t>.</a:t>
            </a:r>
          </a:p>
          <a:p>
            <a:pPr marL="514350" indent="-514350">
              <a:buFont typeface="+mj-lt"/>
              <a:buAutoNum type="arabicParenR"/>
            </a:pPr>
            <a:r>
              <a:rPr lang="en-US" sz="3600" b="1" u="sng" dirty="0">
                <a:solidFill>
                  <a:srgbClr val="00B0F0"/>
                </a:solidFill>
              </a:rPr>
              <a:t>Arithmetical accuracy</a:t>
            </a:r>
            <a:r>
              <a:rPr lang="en-US" sz="3600" dirty="0"/>
              <a:t> of all the transactions can be confirmed by this method.</a:t>
            </a:r>
          </a:p>
          <a:p>
            <a:pPr marL="514350" indent="-514350">
              <a:buFont typeface="+mj-lt"/>
              <a:buAutoNum type="arabicParenR"/>
            </a:pPr>
            <a:r>
              <a:rPr lang="en-US" sz="3600" dirty="0"/>
              <a:t>It offers an </a:t>
            </a:r>
            <a:r>
              <a:rPr lang="en-US" sz="3600" b="1" u="sng" dirty="0">
                <a:solidFill>
                  <a:srgbClr val="FF0000"/>
                </a:solidFill>
              </a:rPr>
              <a:t>opportunity to train the Junior Auditors</a:t>
            </a:r>
            <a:r>
              <a:rPr lang="en-US" sz="3600" dirty="0"/>
              <a:t>.</a:t>
            </a:r>
            <a:endParaRPr lang="en-IN" sz="3600" dirty="0"/>
          </a:p>
        </p:txBody>
      </p:sp>
    </p:spTree>
    <p:extLst>
      <p:ext uri="{BB962C8B-B14F-4D97-AF65-F5344CB8AC3E}">
        <p14:creationId xmlns:p14="http://schemas.microsoft.com/office/powerpoint/2010/main" val="720462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20AAA-D8D6-4D1B-B6A9-B4E07D2230F3}"/>
              </a:ext>
            </a:extLst>
          </p:cNvPr>
          <p:cNvSpPr>
            <a:spLocks noGrp="1"/>
          </p:cNvSpPr>
          <p:nvPr>
            <p:ph type="title"/>
          </p:nvPr>
        </p:nvSpPr>
        <p:spPr>
          <a:xfrm>
            <a:off x="1276350" y="365125"/>
            <a:ext cx="9601200" cy="1325563"/>
          </a:xfrm>
          <a:solidFill>
            <a:schemeClr val="accent2">
              <a:lumMod val="75000"/>
            </a:schemeClr>
          </a:solidFill>
          <a:ln>
            <a:solidFill>
              <a:schemeClr val="accent3">
                <a:lumMod val="50000"/>
              </a:schemeClr>
            </a:solidFill>
          </a:ln>
          <a:effectLst>
            <a:glow rad="228600">
              <a:schemeClr val="accent1">
                <a:satMod val="175000"/>
                <a:alpha val="40000"/>
              </a:schemeClr>
            </a:glow>
          </a:effectLst>
          <a:scene3d>
            <a:camera prst="perspectiveRelaxedModerately"/>
            <a:lightRig rig="threePt" dir="t"/>
          </a:scene3d>
          <a:sp3d>
            <a:bevelT prst="convex"/>
          </a:sp3d>
        </p:spPr>
        <p:txBody>
          <a:bodyPr/>
          <a:lstStyle/>
          <a:p>
            <a:pPr algn="ctr"/>
            <a:r>
              <a:rPr lang="en-US" sz="4800" b="1" u="sng" dirty="0"/>
              <a:t>DISADVANTAGES</a:t>
            </a:r>
            <a:r>
              <a:rPr lang="en-US" sz="4400" b="1" u="sng" dirty="0"/>
              <a:t> OF ROUTINE CHECKING</a:t>
            </a:r>
            <a:endParaRPr lang="en-IN" dirty="0"/>
          </a:p>
        </p:txBody>
      </p:sp>
      <p:sp>
        <p:nvSpPr>
          <p:cNvPr id="3" name="Content Placeholder 2">
            <a:extLst>
              <a:ext uri="{FF2B5EF4-FFF2-40B4-BE49-F238E27FC236}">
                <a16:creationId xmlns:a16="http://schemas.microsoft.com/office/drawing/2014/main" id="{13513D67-1F82-4C90-A133-75937CE3E511}"/>
              </a:ext>
            </a:extLst>
          </p:cNvPr>
          <p:cNvSpPr>
            <a:spLocks noGrp="1"/>
          </p:cNvSpPr>
          <p:nvPr>
            <p:ph idx="1"/>
          </p:nvPr>
        </p:nvSpPr>
        <p:spPr>
          <a:ln>
            <a:solidFill>
              <a:schemeClr val="accent4">
                <a:lumMod val="50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noAutofit/>
          </a:bodyPr>
          <a:lstStyle/>
          <a:p>
            <a:pPr marL="514350" indent="-514350">
              <a:buFont typeface="+mj-lt"/>
              <a:buAutoNum type="arabicParenR"/>
            </a:pPr>
            <a:r>
              <a:rPr lang="en-US" sz="4800" dirty="0"/>
              <a:t>It is a </a:t>
            </a:r>
            <a:r>
              <a:rPr lang="en-US" sz="4800" b="1" u="sng" dirty="0">
                <a:solidFill>
                  <a:srgbClr val="00B0F0"/>
                </a:solidFill>
              </a:rPr>
              <a:t>Mechanical and boring work</a:t>
            </a:r>
            <a:r>
              <a:rPr lang="en-US" sz="4800" dirty="0"/>
              <a:t>.</a:t>
            </a:r>
          </a:p>
          <a:p>
            <a:pPr marL="514350" indent="-514350">
              <a:buFont typeface="+mj-lt"/>
              <a:buAutoNum type="arabicParenR"/>
            </a:pPr>
            <a:r>
              <a:rPr lang="en-US" sz="4800" dirty="0"/>
              <a:t>It can </a:t>
            </a:r>
            <a:r>
              <a:rPr lang="en-US" sz="4800" b="1" u="sng" dirty="0">
                <a:solidFill>
                  <a:srgbClr val="FF0000"/>
                </a:solidFill>
              </a:rPr>
              <a:t>detect only simple Arithmetical errors and small frauds</a:t>
            </a:r>
            <a:r>
              <a:rPr lang="en-US" sz="4800" dirty="0"/>
              <a:t>.</a:t>
            </a:r>
          </a:p>
          <a:p>
            <a:pPr marL="514350" indent="-514350">
              <a:buFont typeface="+mj-lt"/>
              <a:buAutoNum type="arabicParenR"/>
            </a:pPr>
            <a:r>
              <a:rPr lang="en-US" sz="4800" dirty="0"/>
              <a:t>It is </a:t>
            </a:r>
            <a:r>
              <a:rPr lang="en-US" sz="4800" b="1" u="sng" dirty="0">
                <a:solidFill>
                  <a:schemeClr val="accent2">
                    <a:lumMod val="50000"/>
                  </a:schemeClr>
                </a:solidFill>
              </a:rPr>
              <a:t>Time-consuming and Expensive</a:t>
            </a:r>
            <a:r>
              <a:rPr lang="en-US" sz="4800" dirty="0"/>
              <a:t>.</a:t>
            </a:r>
          </a:p>
          <a:p>
            <a:pPr marL="514350" indent="-514350">
              <a:buFont typeface="+mj-lt"/>
              <a:buAutoNum type="arabicParenR"/>
            </a:pPr>
            <a:r>
              <a:rPr lang="en-US" sz="4800" dirty="0"/>
              <a:t>It is unnecessary in case of large business using </a:t>
            </a:r>
            <a:r>
              <a:rPr lang="en-US" sz="4800" u="sng" dirty="0">
                <a:solidFill>
                  <a:srgbClr val="00B050"/>
                </a:solidFill>
              </a:rPr>
              <a:t>Information Technology</a:t>
            </a:r>
            <a:r>
              <a:rPr lang="en-US" sz="4800" dirty="0"/>
              <a:t>.</a:t>
            </a:r>
          </a:p>
          <a:p>
            <a:pPr marL="0" indent="0">
              <a:buNone/>
            </a:pPr>
            <a:endParaRPr lang="en-IN" sz="4800" dirty="0"/>
          </a:p>
        </p:txBody>
      </p:sp>
    </p:spTree>
    <p:extLst>
      <p:ext uri="{BB962C8B-B14F-4D97-AF65-F5344CB8AC3E}">
        <p14:creationId xmlns:p14="http://schemas.microsoft.com/office/powerpoint/2010/main" val="706885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B22B4-D67B-425B-B3B2-12BAC0AC481E}"/>
              </a:ext>
            </a:extLst>
          </p:cNvPr>
          <p:cNvSpPr>
            <a:spLocks noGrp="1"/>
          </p:cNvSpPr>
          <p:nvPr>
            <p:ph type="title"/>
          </p:nvPr>
        </p:nvSpPr>
        <p:spPr>
          <a:xfrm>
            <a:off x="1219200" y="-18958"/>
            <a:ext cx="9601200" cy="1196975"/>
          </a:xfrm>
          <a:solidFill>
            <a:schemeClr val="accent2">
              <a:lumMod val="20000"/>
              <a:lumOff val="80000"/>
            </a:schemeClr>
          </a:solidFill>
        </p:spPr>
        <p:txBody>
          <a:bodyPr>
            <a:normAutofit/>
          </a:bodyPr>
          <a:lstStyle/>
          <a:p>
            <a:pPr algn="ctr"/>
            <a:r>
              <a:rPr lang="en-US" sz="4800" b="1" u="sng" dirty="0"/>
              <a:t>TYPES OF ‘TICKS’ or ‘CHECK MARKS’</a:t>
            </a:r>
            <a:endParaRPr lang="en-IN" sz="4800" b="1" u="sng" dirty="0"/>
          </a:p>
        </p:txBody>
      </p:sp>
      <p:sp>
        <p:nvSpPr>
          <p:cNvPr id="3" name="Content Placeholder 2">
            <a:extLst>
              <a:ext uri="{FF2B5EF4-FFF2-40B4-BE49-F238E27FC236}">
                <a16:creationId xmlns:a16="http://schemas.microsoft.com/office/drawing/2014/main" id="{E8876E1A-D7E7-48DE-BE0A-50B65F10D0F8}"/>
              </a:ext>
            </a:extLst>
          </p:cNvPr>
          <p:cNvSpPr>
            <a:spLocks noGrp="1"/>
          </p:cNvSpPr>
          <p:nvPr>
            <p:ph idx="1"/>
          </p:nvPr>
        </p:nvSpPr>
        <p:spPr>
          <a:xfrm>
            <a:off x="838200" y="1409700"/>
            <a:ext cx="10515600" cy="5086350"/>
          </a:xfrm>
        </p:spPr>
        <p:txBody>
          <a:bodyPr/>
          <a:lstStyle/>
          <a:p>
            <a:pPr marL="0" indent="0">
              <a:buNone/>
            </a:pPr>
            <a:r>
              <a:rPr lang="en-US" dirty="0"/>
              <a:t>		</a:t>
            </a:r>
            <a:endParaRPr lang="en-IN" dirty="0"/>
          </a:p>
        </p:txBody>
      </p:sp>
      <p:graphicFrame>
        <p:nvGraphicFramePr>
          <p:cNvPr id="9" name="Table 9">
            <a:extLst>
              <a:ext uri="{FF2B5EF4-FFF2-40B4-BE49-F238E27FC236}">
                <a16:creationId xmlns:a16="http://schemas.microsoft.com/office/drawing/2014/main" id="{5BA1EB8C-B08A-44AD-8A10-360055995192}"/>
              </a:ext>
            </a:extLst>
          </p:cNvPr>
          <p:cNvGraphicFramePr>
            <a:graphicFrameLocks noGrp="1"/>
          </p:cNvGraphicFramePr>
          <p:nvPr>
            <p:extLst>
              <p:ext uri="{D42A27DB-BD31-4B8C-83A1-F6EECF244321}">
                <p14:modId xmlns:p14="http://schemas.microsoft.com/office/powerpoint/2010/main" val="450267187"/>
              </p:ext>
            </p:extLst>
          </p:nvPr>
        </p:nvGraphicFramePr>
        <p:xfrm>
          <a:off x="414338" y="1177020"/>
          <a:ext cx="11363324" cy="5680980"/>
        </p:xfrm>
        <a:graphic>
          <a:graphicData uri="http://schemas.openxmlformats.org/drawingml/2006/table">
            <a:tbl>
              <a:tblPr firstRow="1" bandRow="1">
                <a:tableStyleId>{00A15C55-8517-42AA-B614-E9B94910E393}</a:tableStyleId>
              </a:tblPr>
              <a:tblGrid>
                <a:gridCol w="733426">
                  <a:extLst>
                    <a:ext uri="{9D8B030D-6E8A-4147-A177-3AD203B41FA5}">
                      <a16:colId xmlns:a16="http://schemas.microsoft.com/office/drawing/2014/main" val="2191649654"/>
                    </a:ext>
                  </a:extLst>
                </a:gridCol>
                <a:gridCol w="2867025">
                  <a:extLst>
                    <a:ext uri="{9D8B030D-6E8A-4147-A177-3AD203B41FA5}">
                      <a16:colId xmlns:a16="http://schemas.microsoft.com/office/drawing/2014/main" val="693872108"/>
                    </a:ext>
                  </a:extLst>
                </a:gridCol>
                <a:gridCol w="5057775">
                  <a:extLst>
                    <a:ext uri="{9D8B030D-6E8A-4147-A177-3AD203B41FA5}">
                      <a16:colId xmlns:a16="http://schemas.microsoft.com/office/drawing/2014/main" val="2863408493"/>
                    </a:ext>
                  </a:extLst>
                </a:gridCol>
                <a:gridCol w="2705098">
                  <a:extLst>
                    <a:ext uri="{9D8B030D-6E8A-4147-A177-3AD203B41FA5}">
                      <a16:colId xmlns:a16="http://schemas.microsoft.com/office/drawing/2014/main" val="2510979859"/>
                    </a:ext>
                  </a:extLst>
                </a:gridCol>
              </a:tblGrid>
              <a:tr h="770436">
                <a:tc>
                  <a:txBody>
                    <a:bodyPr/>
                    <a:lstStyle/>
                    <a:p>
                      <a:r>
                        <a:rPr lang="en-US" sz="2800" dirty="0"/>
                        <a:t>No.</a:t>
                      </a:r>
                      <a:endParaRPr lang="en-IN" sz="2800" dirty="0"/>
                    </a:p>
                  </a:txBody>
                  <a:tcPr>
                    <a:solidFill>
                      <a:schemeClr val="accent2"/>
                    </a:solidFill>
                  </a:tcPr>
                </a:tc>
                <a:tc>
                  <a:txBody>
                    <a:bodyPr/>
                    <a:lstStyle/>
                    <a:p>
                      <a:r>
                        <a:rPr lang="en-US" sz="2800" dirty="0"/>
                        <a:t>           When</a:t>
                      </a:r>
                      <a:endParaRPr lang="en-IN" sz="2800" dirty="0"/>
                    </a:p>
                  </a:txBody>
                  <a:tcPr>
                    <a:solidFill>
                      <a:schemeClr val="accent2"/>
                    </a:solidFill>
                  </a:tcPr>
                </a:tc>
                <a:tc>
                  <a:txBody>
                    <a:bodyPr/>
                    <a:lstStyle/>
                    <a:p>
                      <a:r>
                        <a:rPr lang="en-US" sz="2800" dirty="0"/>
                        <a:t>        Where</a:t>
                      </a:r>
                      <a:endParaRPr lang="en-IN" sz="2800" dirty="0"/>
                    </a:p>
                  </a:txBody>
                  <a:tcPr>
                    <a:solidFill>
                      <a:schemeClr val="accent2"/>
                    </a:solidFill>
                  </a:tcPr>
                </a:tc>
                <a:tc>
                  <a:txBody>
                    <a:bodyPr/>
                    <a:lstStyle/>
                    <a:p>
                      <a:r>
                        <a:rPr lang="en-US" sz="2800" dirty="0"/>
                        <a:t>         How</a:t>
                      </a:r>
                      <a:endParaRPr lang="en-IN" sz="2800" dirty="0"/>
                    </a:p>
                  </a:txBody>
                  <a:tcPr>
                    <a:solidFill>
                      <a:schemeClr val="accent2"/>
                    </a:solidFill>
                  </a:tcPr>
                </a:tc>
                <a:extLst>
                  <a:ext uri="{0D108BD9-81ED-4DB2-BD59-A6C34878D82A}">
                    <a16:rowId xmlns:a16="http://schemas.microsoft.com/office/drawing/2014/main" val="2087245648"/>
                  </a:ext>
                </a:extLst>
              </a:tr>
              <a:tr h="770436">
                <a:tc>
                  <a:txBody>
                    <a:bodyPr/>
                    <a:lstStyle/>
                    <a:p>
                      <a:r>
                        <a:rPr lang="en-US" dirty="0"/>
                        <a:t>1.</a:t>
                      </a:r>
                      <a:endParaRPr lang="en-IN" dirty="0"/>
                    </a:p>
                  </a:txBody>
                  <a:tcPr/>
                </a:tc>
                <a:tc>
                  <a:txBody>
                    <a:bodyPr/>
                    <a:lstStyle/>
                    <a:p>
                      <a:r>
                        <a:rPr lang="en-US" dirty="0"/>
                        <a:t>Posting</a:t>
                      </a:r>
                      <a:endParaRPr lang="en-IN" dirty="0"/>
                    </a:p>
                  </a:txBody>
                  <a:tcPr/>
                </a:tc>
                <a:tc>
                  <a:txBody>
                    <a:bodyPr/>
                    <a:lstStyle/>
                    <a:p>
                      <a:r>
                        <a:rPr lang="en-US" dirty="0"/>
                        <a:t>On the right hand side of the figure close to the last digit.</a:t>
                      </a:r>
                      <a:endParaRPr lang="en-IN" dirty="0"/>
                    </a:p>
                  </a:txBody>
                  <a:tcPr/>
                </a:tc>
                <a:tc>
                  <a:txBody>
                    <a:bodyPr/>
                    <a:lstStyle/>
                    <a:p>
                      <a:r>
                        <a:rPr lang="en-US" dirty="0"/>
                        <a:t>      </a:t>
                      </a:r>
                      <a:endParaRPr lang="en-IN" dirty="0"/>
                    </a:p>
                  </a:txBody>
                  <a:tcPr/>
                </a:tc>
                <a:extLst>
                  <a:ext uri="{0D108BD9-81ED-4DB2-BD59-A6C34878D82A}">
                    <a16:rowId xmlns:a16="http://schemas.microsoft.com/office/drawing/2014/main" val="673916414"/>
                  </a:ext>
                </a:extLst>
              </a:tr>
              <a:tr h="770436">
                <a:tc>
                  <a:txBody>
                    <a:bodyPr/>
                    <a:lstStyle/>
                    <a:p>
                      <a:r>
                        <a:rPr lang="en-US" dirty="0"/>
                        <a:t>2.</a:t>
                      </a:r>
                      <a:endParaRPr lang="en-IN" dirty="0"/>
                    </a:p>
                  </a:txBody>
                  <a:tcPr/>
                </a:tc>
                <a:tc>
                  <a:txBody>
                    <a:bodyPr/>
                    <a:lstStyle/>
                    <a:p>
                      <a:r>
                        <a:rPr lang="en-US" dirty="0"/>
                        <a:t>Casting of Totaling</a:t>
                      </a:r>
                      <a:endParaRPr lang="en-IN" dirty="0"/>
                    </a:p>
                  </a:txBody>
                  <a:tcPr/>
                </a:tc>
                <a:tc>
                  <a:txBody>
                    <a:bodyPr/>
                    <a:lstStyle/>
                    <a:p>
                      <a:r>
                        <a:rPr lang="en-US" dirty="0"/>
                        <a:t>On the left hand side of the figure checked.</a:t>
                      </a:r>
                      <a:endParaRPr lang="en-IN" dirty="0"/>
                    </a:p>
                  </a:txBody>
                  <a:tcPr/>
                </a:tc>
                <a:tc>
                  <a:txBody>
                    <a:bodyPr/>
                    <a:lstStyle/>
                    <a:p>
                      <a:r>
                        <a:rPr lang="en-US" dirty="0"/>
                        <a:t>           </a:t>
                      </a:r>
                      <a:endParaRPr lang="en-IN" dirty="0"/>
                    </a:p>
                  </a:txBody>
                  <a:tcPr/>
                </a:tc>
                <a:extLst>
                  <a:ext uri="{0D108BD9-81ED-4DB2-BD59-A6C34878D82A}">
                    <a16:rowId xmlns:a16="http://schemas.microsoft.com/office/drawing/2014/main" val="3909033390"/>
                  </a:ext>
                </a:extLst>
              </a:tr>
              <a:tr h="770436">
                <a:tc>
                  <a:txBody>
                    <a:bodyPr/>
                    <a:lstStyle/>
                    <a:p>
                      <a:r>
                        <a:rPr lang="en-US" dirty="0"/>
                        <a:t>3.</a:t>
                      </a:r>
                      <a:endParaRPr lang="en-IN" dirty="0"/>
                    </a:p>
                  </a:txBody>
                  <a:tcPr/>
                </a:tc>
                <a:tc>
                  <a:txBody>
                    <a:bodyPr/>
                    <a:lstStyle/>
                    <a:p>
                      <a:r>
                        <a:rPr lang="en-US" dirty="0"/>
                        <a:t>Carry forward</a:t>
                      </a:r>
                      <a:endParaRPr lang="en-IN" dirty="0"/>
                    </a:p>
                  </a:txBody>
                  <a:tcPr/>
                </a:tc>
                <a:tc>
                  <a:txBody>
                    <a:bodyPr/>
                    <a:lstStyle/>
                    <a:p>
                      <a:r>
                        <a:rPr lang="en-US" dirty="0"/>
                        <a:t>Same as above with an additional posting tick across the tick like.</a:t>
                      </a:r>
                      <a:endParaRPr lang="en-IN" dirty="0"/>
                    </a:p>
                  </a:txBody>
                  <a:tcPr/>
                </a:tc>
                <a:tc>
                  <a:txBody>
                    <a:bodyPr/>
                    <a:lstStyle/>
                    <a:p>
                      <a:endParaRPr lang="en-IN" dirty="0"/>
                    </a:p>
                  </a:txBody>
                  <a:tcPr/>
                </a:tc>
                <a:extLst>
                  <a:ext uri="{0D108BD9-81ED-4DB2-BD59-A6C34878D82A}">
                    <a16:rowId xmlns:a16="http://schemas.microsoft.com/office/drawing/2014/main" val="2808302041"/>
                  </a:ext>
                </a:extLst>
              </a:tr>
              <a:tr h="770436">
                <a:tc>
                  <a:txBody>
                    <a:bodyPr/>
                    <a:lstStyle/>
                    <a:p>
                      <a:r>
                        <a:rPr lang="en-US" dirty="0"/>
                        <a:t>4.</a:t>
                      </a:r>
                      <a:endParaRPr lang="en-IN" dirty="0"/>
                    </a:p>
                  </a:txBody>
                  <a:tcPr/>
                </a:tc>
                <a:tc>
                  <a:txBody>
                    <a:bodyPr/>
                    <a:lstStyle/>
                    <a:p>
                      <a:r>
                        <a:rPr lang="en-US" dirty="0"/>
                        <a:t>Calling over or comparing (completion of entries in books with vouchers)</a:t>
                      </a:r>
                      <a:endParaRPr lang="en-IN" dirty="0"/>
                    </a:p>
                  </a:txBody>
                  <a:tcPr/>
                </a:tc>
                <a:tc>
                  <a:txBody>
                    <a:bodyPr/>
                    <a:lstStyle/>
                    <a:p>
                      <a:r>
                        <a:rPr lang="en-US" dirty="0"/>
                        <a:t>At the bottom of the figure.</a:t>
                      </a:r>
                      <a:endParaRPr lang="en-IN" dirty="0"/>
                    </a:p>
                  </a:txBody>
                  <a:tcPr/>
                </a:tc>
                <a:tc>
                  <a:txBody>
                    <a:bodyPr/>
                    <a:lstStyle/>
                    <a:p>
                      <a:r>
                        <a:rPr lang="en-US" dirty="0"/>
                        <a:t>             </a:t>
                      </a:r>
                      <a:endParaRPr lang="en-IN" dirty="0"/>
                    </a:p>
                  </a:txBody>
                  <a:tcPr/>
                </a:tc>
                <a:extLst>
                  <a:ext uri="{0D108BD9-81ED-4DB2-BD59-A6C34878D82A}">
                    <a16:rowId xmlns:a16="http://schemas.microsoft.com/office/drawing/2014/main" val="611647573"/>
                  </a:ext>
                </a:extLst>
              </a:tr>
              <a:tr h="770436">
                <a:tc>
                  <a:txBody>
                    <a:bodyPr/>
                    <a:lstStyle/>
                    <a:p>
                      <a:r>
                        <a:rPr lang="en-US" dirty="0"/>
                        <a:t>5.</a:t>
                      </a:r>
                      <a:endParaRPr lang="en-IN" dirty="0"/>
                    </a:p>
                  </a:txBody>
                  <a:tcPr/>
                </a:tc>
                <a:tc>
                  <a:txBody>
                    <a:bodyPr/>
                    <a:lstStyle/>
                    <a:p>
                      <a:r>
                        <a:rPr lang="en-US" dirty="0"/>
                        <a:t>Vouching</a:t>
                      </a:r>
                      <a:endParaRPr lang="en-IN" dirty="0"/>
                    </a:p>
                  </a:txBody>
                  <a:tcPr/>
                </a:tc>
                <a:tc>
                  <a:txBody>
                    <a:bodyPr/>
                    <a:lstStyle/>
                    <a:p>
                      <a:r>
                        <a:rPr lang="en-US" dirty="0"/>
                        <a:t>On the left side of the figure, the horizontal line covering a part of the figure. Sometimes, the tick mark is put on either side of the figure.</a:t>
                      </a:r>
                      <a:endParaRPr lang="en-IN" dirty="0"/>
                    </a:p>
                  </a:txBody>
                  <a:tcPr/>
                </a:tc>
                <a:tc>
                  <a:txBody>
                    <a:bodyPr/>
                    <a:lstStyle/>
                    <a:p>
                      <a:r>
                        <a:rPr lang="en-US" dirty="0"/>
                        <a:t>             </a:t>
                      </a:r>
                      <a:endParaRPr lang="en-IN" dirty="0"/>
                    </a:p>
                  </a:txBody>
                  <a:tcPr/>
                </a:tc>
                <a:extLst>
                  <a:ext uri="{0D108BD9-81ED-4DB2-BD59-A6C34878D82A}">
                    <a16:rowId xmlns:a16="http://schemas.microsoft.com/office/drawing/2014/main" val="1985678648"/>
                  </a:ext>
                </a:extLst>
              </a:tr>
              <a:tr h="770436">
                <a:tc>
                  <a:txBody>
                    <a:bodyPr/>
                    <a:lstStyle/>
                    <a:p>
                      <a:r>
                        <a:rPr lang="en-US" dirty="0"/>
                        <a:t>6.</a:t>
                      </a:r>
                      <a:endParaRPr lang="en-IN" dirty="0"/>
                    </a:p>
                  </a:txBody>
                  <a:tcPr/>
                </a:tc>
                <a:tc>
                  <a:txBody>
                    <a:bodyPr/>
                    <a:lstStyle/>
                    <a:p>
                      <a:r>
                        <a:rPr lang="en-US" dirty="0"/>
                        <a:t>Contras or Transfers</a:t>
                      </a:r>
                      <a:endParaRPr lang="en-IN" dirty="0"/>
                    </a:p>
                  </a:txBody>
                  <a:tcPr/>
                </a:tc>
                <a:tc>
                  <a:txBody>
                    <a:bodyPr/>
                    <a:lstStyle/>
                    <a:p>
                      <a:r>
                        <a:rPr lang="en-US" dirty="0"/>
                        <a:t>On the Right hand side</a:t>
                      </a:r>
                      <a:endParaRPr lang="en-IN" dirty="0"/>
                    </a:p>
                  </a:txBody>
                  <a:tcPr/>
                </a:tc>
                <a:tc>
                  <a:txBody>
                    <a:bodyPr/>
                    <a:lstStyle/>
                    <a:p>
                      <a:endParaRPr lang="en-IN" dirty="0"/>
                    </a:p>
                  </a:txBody>
                  <a:tcPr/>
                </a:tc>
                <a:extLst>
                  <a:ext uri="{0D108BD9-81ED-4DB2-BD59-A6C34878D82A}">
                    <a16:rowId xmlns:a16="http://schemas.microsoft.com/office/drawing/2014/main" val="3367587796"/>
                  </a:ext>
                </a:extLst>
              </a:tr>
            </a:tbl>
          </a:graphicData>
        </a:graphic>
      </p:graphicFrame>
      <p:cxnSp>
        <p:nvCxnSpPr>
          <p:cNvPr id="13" name="Straight Connector 12">
            <a:extLst>
              <a:ext uri="{FF2B5EF4-FFF2-40B4-BE49-F238E27FC236}">
                <a16:creationId xmlns:a16="http://schemas.microsoft.com/office/drawing/2014/main" id="{290189C0-FDFA-47DD-9C6D-32F432771300}"/>
              </a:ext>
            </a:extLst>
          </p:cNvPr>
          <p:cNvCxnSpPr/>
          <p:nvPr/>
        </p:nvCxnSpPr>
        <p:spPr>
          <a:xfrm flipH="1">
            <a:off x="9906000" y="2209800"/>
            <a:ext cx="85724" cy="200025"/>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65A577E4-0C1A-433F-ACB9-869FE320C392}"/>
              </a:ext>
            </a:extLst>
          </p:cNvPr>
          <p:cNvCxnSpPr/>
          <p:nvPr/>
        </p:nvCxnSpPr>
        <p:spPr>
          <a:xfrm flipV="1">
            <a:off x="9991724" y="3133725"/>
            <a:ext cx="438151" cy="190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77CC42F-A681-4436-8E02-F2DFEDFF9E6F}"/>
              </a:ext>
            </a:extLst>
          </p:cNvPr>
          <p:cNvCxnSpPr>
            <a:cxnSpLocks/>
          </p:cNvCxnSpPr>
          <p:nvPr/>
        </p:nvCxnSpPr>
        <p:spPr>
          <a:xfrm flipV="1">
            <a:off x="9991724" y="3133725"/>
            <a:ext cx="0" cy="190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CA8BACA-5E89-4A0B-813F-E886AB8251BD}"/>
              </a:ext>
            </a:extLst>
          </p:cNvPr>
          <p:cNvCxnSpPr/>
          <p:nvPr/>
        </p:nvCxnSpPr>
        <p:spPr>
          <a:xfrm flipV="1">
            <a:off x="9991724" y="3857625"/>
            <a:ext cx="438151" cy="190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30C83A8-85FF-4D7E-8D60-2216CBAE4694}"/>
              </a:ext>
            </a:extLst>
          </p:cNvPr>
          <p:cNvCxnSpPr>
            <a:cxnSpLocks/>
          </p:cNvCxnSpPr>
          <p:nvPr/>
        </p:nvCxnSpPr>
        <p:spPr>
          <a:xfrm flipV="1">
            <a:off x="9991724" y="3857625"/>
            <a:ext cx="0" cy="190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780E280-8220-4031-9A02-3C932DA0B70D}"/>
              </a:ext>
            </a:extLst>
          </p:cNvPr>
          <p:cNvCxnSpPr>
            <a:cxnSpLocks/>
          </p:cNvCxnSpPr>
          <p:nvPr/>
        </p:nvCxnSpPr>
        <p:spPr>
          <a:xfrm flipV="1">
            <a:off x="10077448" y="3857625"/>
            <a:ext cx="0" cy="95251"/>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991E180-F66B-4337-AC39-E7EFC623B33E}"/>
              </a:ext>
            </a:extLst>
          </p:cNvPr>
          <p:cNvCxnSpPr>
            <a:cxnSpLocks/>
          </p:cNvCxnSpPr>
          <p:nvPr/>
        </p:nvCxnSpPr>
        <p:spPr>
          <a:xfrm flipH="1">
            <a:off x="9948862" y="4552950"/>
            <a:ext cx="42862" cy="109537"/>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6A56EA8-50B4-4AED-99E5-D5079294680E}"/>
              </a:ext>
            </a:extLst>
          </p:cNvPr>
          <p:cNvCxnSpPr>
            <a:cxnSpLocks/>
          </p:cNvCxnSpPr>
          <p:nvPr/>
        </p:nvCxnSpPr>
        <p:spPr>
          <a:xfrm>
            <a:off x="9991724" y="4552950"/>
            <a:ext cx="85724" cy="109537"/>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60AEB04-6686-41E4-9519-093E62726B32}"/>
              </a:ext>
            </a:extLst>
          </p:cNvPr>
          <p:cNvCxnSpPr>
            <a:cxnSpLocks/>
          </p:cNvCxnSpPr>
          <p:nvPr/>
        </p:nvCxnSpPr>
        <p:spPr>
          <a:xfrm>
            <a:off x="9677399" y="54483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B3FEF21-47C0-4CE3-85D3-A97AE3F9E459}"/>
              </a:ext>
            </a:extLst>
          </p:cNvPr>
          <p:cNvCxnSpPr>
            <a:cxnSpLocks/>
          </p:cNvCxnSpPr>
          <p:nvPr/>
        </p:nvCxnSpPr>
        <p:spPr>
          <a:xfrm flipH="1">
            <a:off x="9677400" y="5448300"/>
            <a:ext cx="1" cy="219075"/>
          </a:xfrm>
          <a:prstGeom prst="line">
            <a:avLst/>
          </a:prstGeom>
        </p:spPr>
        <p:style>
          <a:lnRef idx="1">
            <a:schemeClr val="accent1"/>
          </a:lnRef>
          <a:fillRef idx="0">
            <a:schemeClr val="accent1"/>
          </a:fillRef>
          <a:effectRef idx="0">
            <a:schemeClr val="accent1"/>
          </a:effectRef>
          <a:fontRef idx="minor">
            <a:schemeClr val="tx1"/>
          </a:fontRef>
        </p:style>
      </p:cxnSp>
      <p:sp>
        <p:nvSpPr>
          <p:cNvPr id="51" name="Right Bracket 50">
            <a:extLst>
              <a:ext uri="{FF2B5EF4-FFF2-40B4-BE49-F238E27FC236}">
                <a16:creationId xmlns:a16="http://schemas.microsoft.com/office/drawing/2014/main" id="{2C30B3CD-CE6D-4786-B9DF-95EF54915AB2}"/>
              </a:ext>
            </a:extLst>
          </p:cNvPr>
          <p:cNvSpPr/>
          <p:nvPr/>
        </p:nvSpPr>
        <p:spPr>
          <a:xfrm rot="10800000">
            <a:off x="9715514" y="6305549"/>
            <a:ext cx="190486" cy="142874"/>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Tree>
    <p:extLst>
      <p:ext uri="{BB962C8B-B14F-4D97-AF65-F5344CB8AC3E}">
        <p14:creationId xmlns:p14="http://schemas.microsoft.com/office/powerpoint/2010/main" val="1201691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83CCA-CD84-44CD-BA90-155E46506001}"/>
              </a:ext>
            </a:extLst>
          </p:cNvPr>
          <p:cNvSpPr>
            <a:spLocks noGrp="1"/>
          </p:cNvSpPr>
          <p:nvPr>
            <p:ph type="title"/>
          </p:nvPr>
        </p:nvSpPr>
        <p:spPr>
          <a:xfrm>
            <a:off x="1428750" y="365125"/>
            <a:ext cx="9344025" cy="1325563"/>
          </a:xfrm>
          <a:solidFill>
            <a:schemeClr val="accent4"/>
          </a:solidFill>
          <a:ln>
            <a:solidFill>
              <a:schemeClr val="accent6">
                <a:lumMod val="50000"/>
              </a:schemeClr>
            </a:solidFill>
          </a:ln>
          <a:effectLst>
            <a:glow rad="228600">
              <a:schemeClr val="accent1">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t>AUDIT SAMPLING [ SA 530 ]</a:t>
            </a:r>
            <a:endParaRPr lang="en-IN" sz="4800" b="1" u="sng" dirty="0"/>
          </a:p>
        </p:txBody>
      </p:sp>
      <p:sp>
        <p:nvSpPr>
          <p:cNvPr id="3" name="Content Placeholder 2">
            <a:extLst>
              <a:ext uri="{FF2B5EF4-FFF2-40B4-BE49-F238E27FC236}">
                <a16:creationId xmlns:a16="http://schemas.microsoft.com/office/drawing/2014/main" id="{E1E90E28-8ED5-464B-9A29-1816E518ECF6}"/>
              </a:ext>
            </a:extLst>
          </p:cNvPr>
          <p:cNvSpPr>
            <a:spLocks noGrp="1"/>
          </p:cNvSpPr>
          <p:nvPr>
            <p:ph idx="1"/>
          </p:nvPr>
        </p:nvSpPr>
        <p:spPr>
          <a:xfrm>
            <a:off x="838200" y="1825624"/>
            <a:ext cx="10515600" cy="4479925"/>
          </a:xfrm>
          <a:ln>
            <a:solidFill>
              <a:schemeClr val="accent2">
                <a:lumMod val="50000"/>
              </a:schemeClr>
            </a:solidFill>
          </a:ln>
          <a:effectLst>
            <a:glow rad="228600">
              <a:schemeClr val="accent6">
                <a:satMod val="175000"/>
                <a:alpha val="40000"/>
              </a:schemeClr>
            </a:glow>
            <a:outerShdw blurRad="50800" dist="38100" dir="5400000" algn="t" rotWithShape="0">
              <a:prstClr val="black">
                <a:alpha val="40000"/>
              </a:prstClr>
            </a:outerShdw>
          </a:effectLst>
        </p:spPr>
        <p:txBody>
          <a:bodyPr>
            <a:noAutofit/>
          </a:bodyPr>
          <a:lstStyle/>
          <a:p>
            <a:r>
              <a:rPr lang="en-US" sz="4400" b="1" u="sng" dirty="0">
                <a:solidFill>
                  <a:srgbClr val="FF0000"/>
                </a:solidFill>
              </a:rPr>
              <a:t>According to SA 530</a:t>
            </a:r>
            <a:r>
              <a:rPr lang="en-US" sz="4000" dirty="0"/>
              <a:t>, “Audit Sampling” means the </a:t>
            </a:r>
            <a:r>
              <a:rPr lang="en-US" sz="4000" b="1" i="1" u="sng" dirty="0">
                <a:solidFill>
                  <a:srgbClr val="00B050"/>
                </a:solidFill>
              </a:rPr>
              <a:t>Application of Audit Procedures to less than 100% of the items</a:t>
            </a:r>
            <a:r>
              <a:rPr lang="en-US" sz="4000" dirty="0"/>
              <a:t> within an account balance or class of transactions to enable the Auditor to </a:t>
            </a:r>
            <a:r>
              <a:rPr lang="en-US" sz="4000" b="1" i="1" u="sng" dirty="0">
                <a:solidFill>
                  <a:srgbClr val="C00000"/>
                </a:solidFill>
              </a:rPr>
              <a:t>obtain and evaluate Audit evidence about some characteristics of the items selected</a:t>
            </a:r>
            <a:r>
              <a:rPr lang="en-US" sz="4000" dirty="0"/>
              <a:t> in order to form or assist in </a:t>
            </a:r>
            <a:r>
              <a:rPr lang="en-US" sz="4000" b="1" i="1" u="sng" dirty="0">
                <a:solidFill>
                  <a:srgbClr val="00B0F0"/>
                </a:solidFill>
              </a:rPr>
              <a:t>forming a conclusion</a:t>
            </a:r>
            <a:r>
              <a:rPr lang="en-US" sz="4000" dirty="0"/>
              <a:t> concerning the population.</a:t>
            </a:r>
            <a:endParaRPr lang="en-IN" sz="4000" dirty="0"/>
          </a:p>
        </p:txBody>
      </p:sp>
    </p:spTree>
    <p:extLst>
      <p:ext uri="{BB962C8B-B14F-4D97-AF65-F5344CB8AC3E}">
        <p14:creationId xmlns:p14="http://schemas.microsoft.com/office/powerpoint/2010/main" val="13173013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B5F5B-2E15-4965-882C-5C01C0201FE1}"/>
              </a:ext>
            </a:extLst>
          </p:cNvPr>
          <p:cNvSpPr>
            <a:spLocks noGrp="1"/>
          </p:cNvSpPr>
          <p:nvPr>
            <p:ph type="title"/>
          </p:nvPr>
        </p:nvSpPr>
        <p:spPr>
          <a:xfrm>
            <a:off x="1419225" y="365125"/>
            <a:ext cx="9344026" cy="1325563"/>
          </a:xfrm>
          <a:solidFill>
            <a:schemeClr val="accent2">
              <a:lumMod val="60000"/>
              <a:lumOff val="40000"/>
            </a:schemeClr>
          </a:solidFill>
          <a:ln>
            <a:solidFill>
              <a:schemeClr val="accent4">
                <a:lumMod val="50000"/>
              </a:schemeClr>
            </a:solidFill>
          </a:ln>
          <a:effectLst>
            <a:glow rad="228600">
              <a:schemeClr val="accent1">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PURPOSE OF AUDIT SAMPLING</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F9717111-56FA-4170-8545-C6B47973DBDF}"/>
              </a:ext>
            </a:extLst>
          </p:cNvPr>
          <p:cNvSpPr>
            <a:spLocks noGrp="1"/>
          </p:cNvSpPr>
          <p:nvPr>
            <p:ph idx="1"/>
          </p:nvPr>
        </p:nvSpPr>
        <p:spPr>
          <a:xfrm>
            <a:off x="838200" y="1873250"/>
            <a:ext cx="10515600" cy="4351338"/>
          </a:xfrm>
          <a:ln>
            <a:solidFill>
              <a:schemeClr val="bg2">
                <a:lumMod val="10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noAutofit/>
          </a:bodyPr>
          <a:lstStyle/>
          <a:p>
            <a:r>
              <a:rPr lang="en-US" sz="4800" dirty="0"/>
              <a:t>While using Sampling methods, The </a:t>
            </a:r>
            <a:r>
              <a:rPr lang="en-US" sz="4800" b="1" u="sng" dirty="0">
                <a:solidFill>
                  <a:srgbClr val="FF0000"/>
                </a:solidFill>
              </a:rPr>
              <a:t>Auditor should</a:t>
            </a:r>
            <a:r>
              <a:rPr lang="en-US" sz="4800" dirty="0"/>
              <a:t>:-</a:t>
            </a:r>
          </a:p>
          <a:p>
            <a:pPr>
              <a:buFont typeface="Wingdings" panose="05000000000000000000" pitchFamily="2" charset="2"/>
              <a:buChar char="ü"/>
            </a:pPr>
            <a:r>
              <a:rPr lang="en-US" sz="4800" dirty="0"/>
              <a:t> </a:t>
            </a:r>
            <a:r>
              <a:rPr lang="en-US" sz="4800" b="1" i="1" u="sng" dirty="0">
                <a:solidFill>
                  <a:srgbClr val="00B050"/>
                </a:solidFill>
              </a:rPr>
              <a:t>Design and Select Sample</a:t>
            </a:r>
            <a:r>
              <a:rPr lang="en-US" sz="4800" dirty="0"/>
              <a:t>,</a:t>
            </a:r>
          </a:p>
          <a:p>
            <a:pPr>
              <a:buFont typeface="Wingdings" panose="05000000000000000000" pitchFamily="2" charset="2"/>
              <a:buChar char="ü"/>
            </a:pPr>
            <a:r>
              <a:rPr lang="en-US" sz="4800" dirty="0"/>
              <a:t> </a:t>
            </a:r>
            <a:r>
              <a:rPr lang="en-US" sz="4800" b="1" i="1" u="sng" dirty="0">
                <a:solidFill>
                  <a:srgbClr val="00B0F0"/>
                </a:solidFill>
              </a:rPr>
              <a:t>Perform Audit Procedures on Sample</a:t>
            </a:r>
            <a:r>
              <a:rPr lang="en-US" sz="4800" dirty="0"/>
              <a:t>,</a:t>
            </a:r>
          </a:p>
          <a:p>
            <a:pPr>
              <a:buFont typeface="Wingdings" panose="05000000000000000000" pitchFamily="2" charset="2"/>
              <a:buChar char="ü"/>
            </a:pPr>
            <a:r>
              <a:rPr lang="en-US" sz="4800" dirty="0"/>
              <a:t> </a:t>
            </a:r>
            <a:r>
              <a:rPr lang="en-US" sz="4800" b="1" i="1" u="sng" dirty="0">
                <a:solidFill>
                  <a:srgbClr val="C00000"/>
                </a:solidFill>
              </a:rPr>
              <a:t>Evaluate Sample Results to Provide Audit Evidence</a:t>
            </a:r>
            <a:r>
              <a:rPr lang="en-US" sz="4800" dirty="0"/>
              <a:t>.</a:t>
            </a:r>
            <a:endParaRPr lang="en-IN" sz="4800" dirty="0"/>
          </a:p>
        </p:txBody>
      </p:sp>
    </p:spTree>
    <p:extLst>
      <p:ext uri="{BB962C8B-B14F-4D97-AF65-F5344CB8AC3E}">
        <p14:creationId xmlns:p14="http://schemas.microsoft.com/office/powerpoint/2010/main" val="609240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EAF8B-1F05-4720-BD83-187756BC35AA}"/>
              </a:ext>
            </a:extLst>
          </p:cNvPr>
          <p:cNvSpPr>
            <a:spLocks noGrp="1"/>
          </p:cNvSpPr>
          <p:nvPr>
            <p:ph type="title"/>
          </p:nvPr>
        </p:nvSpPr>
        <p:spPr>
          <a:xfrm>
            <a:off x="1238250" y="365125"/>
            <a:ext cx="9601200" cy="1325563"/>
          </a:xfrm>
          <a:solidFill>
            <a:schemeClr val="accent4">
              <a:lumMod val="60000"/>
              <a:lumOff val="40000"/>
            </a:schemeClr>
          </a:solidFill>
          <a:ln>
            <a:solidFill>
              <a:schemeClr val="accent5">
                <a:lumMod val="50000"/>
              </a:schemeClr>
            </a:solidFill>
          </a:ln>
          <a:effectLst>
            <a:glow rad="228600">
              <a:schemeClr val="accent6">
                <a:satMod val="175000"/>
                <a:alpha val="40000"/>
              </a:schemeClr>
            </a:glow>
          </a:effectLst>
          <a:scene3d>
            <a:camera prst="perspectiveRelaxedModerately"/>
            <a:lightRig rig="threePt" dir="t"/>
          </a:scene3d>
          <a:sp3d>
            <a:bevelT prst="convex"/>
          </a:sp3d>
        </p:spPr>
        <p:txBody>
          <a:bodyPr>
            <a:normAutofit fontScale="90000"/>
          </a:bodyPr>
          <a:lstStyle/>
          <a:p>
            <a:pPr algn="ctr"/>
            <a:r>
              <a:rPr lang="en-US" sz="4800" b="1" u="sng" dirty="0">
                <a:effectLst>
                  <a:outerShdw blurRad="38100" dist="38100" dir="2700000" algn="tl">
                    <a:srgbClr val="000000">
                      <a:alpha val="43137"/>
                    </a:srgbClr>
                  </a:outerShdw>
                </a:effectLst>
              </a:rPr>
              <a:t>FACTORS FOR DESIGNING AUDIT SAMPLE</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85743C3D-282B-4E29-87AE-7EA2467B455D}"/>
              </a:ext>
            </a:extLst>
          </p:cNvPr>
          <p:cNvSpPr>
            <a:spLocks noGrp="1"/>
          </p:cNvSpPr>
          <p:nvPr>
            <p:ph idx="1"/>
          </p:nvPr>
        </p:nvSpPr>
        <p:spPr>
          <a:xfrm>
            <a:off x="838200" y="1825624"/>
            <a:ext cx="10515600" cy="4667251"/>
          </a:xfrm>
          <a:ln>
            <a:solidFill>
              <a:schemeClr val="accent5">
                <a:lumMod val="50000"/>
              </a:schemeClr>
            </a:solidFill>
          </a:ln>
          <a:effectLst>
            <a:glow rad="228600">
              <a:schemeClr val="accent2">
                <a:satMod val="175000"/>
                <a:alpha val="40000"/>
              </a:schemeClr>
            </a:glow>
            <a:outerShdw blurRad="50800" dist="38100" dir="8100000" algn="tr" rotWithShape="0">
              <a:prstClr val="black">
                <a:alpha val="40000"/>
              </a:prstClr>
            </a:outerShdw>
          </a:effectLst>
        </p:spPr>
        <p:txBody>
          <a:bodyPr>
            <a:normAutofit fontScale="92500" lnSpcReduction="10000"/>
          </a:bodyPr>
          <a:lstStyle/>
          <a:p>
            <a:r>
              <a:rPr lang="en-US" dirty="0"/>
              <a:t>While designing an Audit sample, the </a:t>
            </a:r>
            <a:r>
              <a:rPr lang="en-US" b="1" u="sng" dirty="0"/>
              <a:t>Auditor should consider</a:t>
            </a:r>
            <a:r>
              <a:rPr lang="en-US" dirty="0"/>
              <a:t>:-</a:t>
            </a:r>
          </a:p>
          <a:p>
            <a:pPr marL="514350" indent="-514350">
              <a:buFont typeface="+mj-lt"/>
              <a:buAutoNum type="arabicParenR"/>
            </a:pPr>
            <a:r>
              <a:rPr lang="en-US" b="1" u="sng" dirty="0">
                <a:solidFill>
                  <a:srgbClr val="FF0000"/>
                </a:solidFill>
              </a:rPr>
              <a:t>Audit Objectives</a:t>
            </a:r>
            <a:r>
              <a:rPr lang="en-US" dirty="0"/>
              <a:t>:- The Auditor would first consider the specific Audit objectives to be achieved and the Audit procedures which are likely to best achieve those objectives.</a:t>
            </a:r>
          </a:p>
          <a:p>
            <a:pPr marL="514350" indent="-514350">
              <a:buFont typeface="+mj-lt"/>
              <a:buAutoNum type="arabicParenR"/>
            </a:pPr>
            <a:r>
              <a:rPr lang="en-US" b="1" u="sng" dirty="0">
                <a:solidFill>
                  <a:srgbClr val="00B0F0"/>
                </a:solidFill>
              </a:rPr>
              <a:t>Population</a:t>
            </a:r>
            <a:r>
              <a:rPr lang="en-US" dirty="0"/>
              <a:t>:- The Population is the entire set of data from which the Auditor wishes to Sample in order to reach a conclusion. The Auditor will need to determine that the </a:t>
            </a:r>
            <a:r>
              <a:rPr lang="en-US" b="1" i="1" u="sng" dirty="0">
                <a:solidFill>
                  <a:schemeClr val="accent2">
                    <a:lumMod val="50000"/>
                  </a:schemeClr>
                </a:solidFill>
              </a:rPr>
              <a:t>Population from which the sample is drawn</a:t>
            </a:r>
            <a:r>
              <a:rPr lang="en-US" dirty="0"/>
              <a:t> is Appropriate, Complete and Reliable.</a:t>
            </a:r>
          </a:p>
          <a:p>
            <a:pPr marL="514350" indent="-514350">
              <a:buFont typeface="+mj-lt"/>
              <a:buAutoNum type="arabicParenR"/>
            </a:pPr>
            <a:r>
              <a:rPr lang="en-US" b="1" u="sng" dirty="0">
                <a:solidFill>
                  <a:srgbClr val="00B050"/>
                </a:solidFill>
              </a:rPr>
              <a:t>Audit Evidence</a:t>
            </a:r>
            <a:r>
              <a:rPr lang="en-US" dirty="0"/>
              <a:t>:- The Individual items that make up the population are known as Sampling units. The Population can be divided into Sampling units in a variety of ways. </a:t>
            </a:r>
            <a:r>
              <a:rPr lang="en-US" b="1" u="sng" dirty="0"/>
              <a:t>For Example</a:t>
            </a:r>
            <a:r>
              <a:rPr lang="en-US" dirty="0"/>
              <a:t>:- If the Auditor’s objective were to test the </a:t>
            </a:r>
            <a:r>
              <a:rPr lang="en-US" b="1" i="1" u="sng" dirty="0">
                <a:solidFill>
                  <a:srgbClr val="002060"/>
                </a:solidFill>
              </a:rPr>
              <a:t>Validity of Accounts Receivables</a:t>
            </a:r>
            <a:r>
              <a:rPr lang="en-US" dirty="0"/>
              <a:t>, the </a:t>
            </a:r>
            <a:r>
              <a:rPr lang="en-US" b="1" i="1" u="sng" dirty="0">
                <a:solidFill>
                  <a:schemeClr val="accent4">
                    <a:lumMod val="50000"/>
                  </a:schemeClr>
                </a:solidFill>
              </a:rPr>
              <a:t>Sampling unit could be defined as </a:t>
            </a:r>
            <a:r>
              <a:rPr lang="en-US" b="1" i="1" u="sng" dirty="0">
                <a:solidFill>
                  <a:srgbClr val="FF0000"/>
                </a:solidFill>
              </a:rPr>
              <a:t>Customer balances</a:t>
            </a:r>
            <a:r>
              <a:rPr lang="en-US" b="1" i="1" u="sng" dirty="0">
                <a:solidFill>
                  <a:schemeClr val="accent4">
                    <a:lumMod val="50000"/>
                  </a:schemeClr>
                </a:solidFill>
              </a:rPr>
              <a:t> or </a:t>
            </a:r>
            <a:r>
              <a:rPr lang="en-US" b="1" i="1" u="sng" dirty="0">
                <a:solidFill>
                  <a:srgbClr val="C00000"/>
                </a:solidFill>
              </a:rPr>
              <a:t>Individual Customer Invoices</a:t>
            </a:r>
            <a:r>
              <a:rPr lang="en-US" dirty="0"/>
              <a:t>.</a:t>
            </a:r>
            <a:endParaRPr lang="en-IN" dirty="0"/>
          </a:p>
        </p:txBody>
      </p:sp>
    </p:spTree>
    <p:extLst>
      <p:ext uri="{BB962C8B-B14F-4D97-AF65-F5344CB8AC3E}">
        <p14:creationId xmlns:p14="http://schemas.microsoft.com/office/powerpoint/2010/main" val="13728642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BF57E-AF65-47E3-BB8D-5ECE126D6935}"/>
              </a:ext>
            </a:extLst>
          </p:cNvPr>
          <p:cNvSpPr>
            <a:spLocks noGrp="1"/>
          </p:cNvSpPr>
          <p:nvPr>
            <p:ph type="title"/>
          </p:nvPr>
        </p:nvSpPr>
        <p:spPr>
          <a:xfrm>
            <a:off x="1581150" y="365125"/>
            <a:ext cx="8963025" cy="1325563"/>
          </a:xfrm>
          <a:solidFill>
            <a:schemeClr val="accent2">
              <a:lumMod val="60000"/>
              <a:lumOff val="40000"/>
            </a:schemeClr>
          </a:solidFill>
          <a:ln>
            <a:solidFill>
              <a:schemeClr val="accent5">
                <a:lumMod val="50000"/>
              </a:schemeClr>
            </a:solidFill>
          </a:ln>
          <a:effectLst>
            <a:glow rad="228600">
              <a:schemeClr val="accent1">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SAMPLING RISK</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D788F2B3-3A92-4584-96DE-546B02E704D3}"/>
              </a:ext>
            </a:extLst>
          </p:cNvPr>
          <p:cNvSpPr>
            <a:spLocks noGrp="1"/>
          </p:cNvSpPr>
          <p:nvPr>
            <p:ph idx="1"/>
          </p:nvPr>
        </p:nvSpPr>
        <p:spPr>
          <a:xfrm>
            <a:off x="838200" y="1825624"/>
            <a:ext cx="10515600" cy="4422775"/>
          </a:xfrm>
          <a:ln>
            <a:solidFill>
              <a:schemeClr val="accent6">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Autofit/>
          </a:bodyPr>
          <a:lstStyle/>
          <a:p>
            <a:pPr>
              <a:buFont typeface="Wingdings" panose="05000000000000000000" pitchFamily="2" charset="2"/>
              <a:buChar char="v"/>
            </a:pPr>
            <a:r>
              <a:rPr lang="en-US" sz="3600" b="1" dirty="0">
                <a:solidFill>
                  <a:schemeClr val="accent4">
                    <a:lumMod val="50000"/>
                  </a:schemeClr>
                </a:solidFill>
              </a:rPr>
              <a:t> </a:t>
            </a:r>
            <a:r>
              <a:rPr lang="en-US" sz="3600" b="1" u="sng" dirty="0">
                <a:solidFill>
                  <a:schemeClr val="accent4">
                    <a:lumMod val="50000"/>
                  </a:schemeClr>
                </a:solidFill>
              </a:rPr>
              <a:t>MEANING</a:t>
            </a:r>
            <a:r>
              <a:rPr lang="en-US" sz="3600" dirty="0"/>
              <a:t>:- Sampling Risk arises from the Possibility that the </a:t>
            </a:r>
            <a:r>
              <a:rPr lang="en-US" sz="3600" b="1" i="1" u="sng" dirty="0">
                <a:solidFill>
                  <a:schemeClr val="accent2">
                    <a:lumMod val="50000"/>
                  </a:schemeClr>
                </a:solidFill>
              </a:rPr>
              <a:t>Auditor’s conclusion</a:t>
            </a:r>
            <a:r>
              <a:rPr lang="en-US" sz="3600" dirty="0"/>
              <a:t>, </a:t>
            </a:r>
            <a:r>
              <a:rPr lang="en-US" sz="3600" b="1" i="1" u="sng" dirty="0">
                <a:solidFill>
                  <a:schemeClr val="accent1"/>
                </a:solidFill>
              </a:rPr>
              <a:t>based on a Sample</a:t>
            </a:r>
            <a:r>
              <a:rPr lang="en-US" sz="3600" dirty="0"/>
              <a:t>, </a:t>
            </a:r>
            <a:r>
              <a:rPr lang="en-US" sz="3600" b="1" i="1" u="sng" dirty="0">
                <a:solidFill>
                  <a:srgbClr val="FF0000"/>
                </a:solidFill>
              </a:rPr>
              <a:t>may be different from the Conclusion</a:t>
            </a:r>
            <a:r>
              <a:rPr lang="en-US" sz="3600" dirty="0"/>
              <a:t> that would be reached if the entire population were subjected to the same Audit procedure.</a:t>
            </a:r>
          </a:p>
          <a:p>
            <a:pPr>
              <a:buFont typeface="Wingdings" panose="05000000000000000000" pitchFamily="2" charset="2"/>
              <a:buChar char="ü"/>
            </a:pPr>
            <a:r>
              <a:rPr lang="en-US" sz="3600" dirty="0"/>
              <a:t> The Auditor is faced with </a:t>
            </a:r>
            <a:r>
              <a:rPr lang="en-US" sz="3600" b="1" u="sng" dirty="0"/>
              <a:t>Sampling Risk in</a:t>
            </a:r>
            <a:r>
              <a:rPr lang="en-US" sz="3600" dirty="0"/>
              <a:t>:-</a:t>
            </a:r>
          </a:p>
          <a:p>
            <a:pPr marL="571500" indent="-571500">
              <a:buFont typeface="+mj-lt"/>
              <a:buAutoNum type="romanLcPeriod"/>
            </a:pPr>
            <a:r>
              <a:rPr lang="en-US" sz="3600" b="1" i="1" u="sng" dirty="0">
                <a:solidFill>
                  <a:srgbClr val="C00000"/>
                </a:solidFill>
              </a:rPr>
              <a:t>Tests of Control</a:t>
            </a:r>
            <a:r>
              <a:rPr lang="en-US" sz="3600" dirty="0"/>
              <a:t>  AND</a:t>
            </a:r>
          </a:p>
          <a:p>
            <a:pPr marL="571500" indent="-571500">
              <a:buFont typeface="+mj-lt"/>
              <a:buAutoNum type="romanLcPeriod"/>
            </a:pPr>
            <a:r>
              <a:rPr lang="en-US" sz="3600" b="1" i="1" u="sng" dirty="0">
                <a:solidFill>
                  <a:srgbClr val="00B050"/>
                </a:solidFill>
              </a:rPr>
              <a:t>Substantive Procedures</a:t>
            </a:r>
            <a:r>
              <a:rPr lang="en-US" sz="3600" dirty="0"/>
              <a:t>.</a:t>
            </a:r>
            <a:endParaRPr lang="en-IN" sz="3600" dirty="0"/>
          </a:p>
        </p:txBody>
      </p:sp>
    </p:spTree>
    <p:extLst>
      <p:ext uri="{BB962C8B-B14F-4D97-AF65-F5344CB8AC3E}">
        <p14:creationId xmlns:p14="http://schemas.microsoft.com/office/powerpoint/2010/main" val="2241127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B4A29-986D-496B-A737-4F67C2EE03AB}"/>
              </a:ext>
            </a:extLst>
          </p:cNvPr>
          <p:cNvSpPr>
            <a:spLocks noGrp="1"/>
          </p:cNvSpPr>
          <p:nvPr>
            <p:ph type="title"/>
          </p:nvPr>
        </p:nvSpPr>
        <p:spPr>
          <a:xfrm>
            <a:off x="1657350" y="155575"/>
            <a:ext cx="8877300" cy="1325563"/>
          </a:xfrm>
          <a:solidFill>
            <a:schemeClr val="accent2">
              <a:lumMod val="60000"/>
              <a:lumOff val="40000"/>
            </a:schemeClr>
          </a:solidFill>
          <a:ln>
            <a:solidFill>
              <a:schemeClr val="accent5">
                <a:lumMod val="50000"/>
              </a:schemeClr>
            </a:solidFill>
          </a:ln>
          <a:effectLst>
            <a:glow rad="228600">
              <a:schemeClr val="accent1">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effectLst>
                  <a:outerShdw blurRad="38100" dist="38100" dir="2700000" algn="tl">
                    <a:srgbClr val="000000">
                      <a:alpha val="43137"/>
                    </a:srgbClr>
                  </a:outerShdw>
                </a:effectLst>
              </a:rPr>
              <a:t>SAMPLING RISK</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DBACA4A-FAC4-4E2D-B24F-AAB8A430CD14}"/>
              </a:ext>
            </a:extLst>
          </p:cNvPr>
          <p:cNvSpPr>
            <a:spLocks noGrp="1"/>
          </p:cNvSpPr>
          <p:nvPr>
            <p:ph idx="1"/>
          </p:nvPr>
        </p:nvSpPr>
        <p:spPr>
          <a:xfrm>
            <a:off x="838200" y="1568450"/>
            <a:ext cx="10515600" cy="5022850"/>
          </a:xfrm>
          <a:ln>
            <a:solidFill>
              <a:schemeClr val="accent4">
                <a:lumMod val="50000"/>
              </a:schemeClr>
            </a:solidFill>
          </a:ln>
          <a:effectLst>
            <a:glow rad="228600">
              <a:schemeClr val="accent6">
                <a:satMod val="175000"/>
                <a:alpha val="40000"/>
              </a:schemeClr>
            </a:glow>
          </a:effectLst>
        </p:spPr>
        <p:txBody>
          <a:bodyPr>
            <a:noAutofit/>
          </a:bodyPr>
          <a:lstStyle/>
          <a:p>
            <a:pPr marL="571500" indent="-571500">
              <a:buFont typeface="+mj-lt"/>
              <a:buAutoNum type="romanLcPeriod"/>
            </a:pPr>
            <a:r>
              <a:rPr lang="en-US" sz="3600" b="1" u="sng" dirty="0">
                <a:solidFill>
                  <a:srgbClr val="C00000"/>
                </a:solidFill>
              </a:rPr>
              <a:t>Sampling Risks in Tests of Control</a:t>
            </a:r>
            <a:r>
              <a:rPr lang="en-US" sz="3000" dirty="0"/>
              <a:t>:- The Auditor faces the following Sampling Risk in tests of control (Internal Control) –</a:t>
            </a:r>
          </a:p>
          <a:p>
            <a:pPr marL="514350" indent="-514350">
              <a:buFont typeface="+mj-lt"/>
              <a:buAutoNum type="alphaLcParenR"/>
            </a:pPr>
            <a:r>
              <a:rPr lang="en-US" sz="3000" b="1" u="sng" dirty="0">
                <a:solidFill>
                  <a:srgbClr val="00B0F0"/>
                </a:solidFill>
              </a:rPr>
              <a:t>Risk of Under Reliance</a:t>
            </a:r>
            <a:r>
              <a:rPr lang="en-US" sz="3000" dirty="0"/>
              <a:t>:- The risk that, although the </a:t>
            </a:r>
            <a:r>
              <a:rPr lang="en-US" sz="3000" b="1" i="1" u="sng" dirty="0">
                <a:solidFill>
                  <a:schemeClr val="accent2">
                    <a:lumMod val="50000"/>
                  </a:schemeClr>
                </a:solidFill>
              </a:rPr>
              <a:t>Sample result does not support the Auditor’s assessment of control</a:t>
            </a:r>
            <a:r>
              <a:rPr lang="en-US" sz="3000" dirty="0"/>
              <a:t> risk, The </a:t>
            </a:r>
            <a:r>
              <a:rPr lang="en-US" sz="3000" b="1" i="1" u="sng" dirty="0">
                <a:solidFill>
                  <a:srgbClr val="7030A0"/>
                </a:solidFill>
              </a:rPr>
              <a:t>Actual Compliance rate (Internal control) would support such an assessment</a:t>
            </a:r>
            <a:r>
              <a:rPr lang="en-US" sz="3000" dirty="0"/>
              <a:t>.</a:t>
            </a:r>
          </a:p>
          <a:p>
            <a:pPr marL="514350" indent="-514350">
              <a:buFont typeface="+mj-lt"/>
              <a:buAutoNum type="alphaLcParenR"/>
            </a:pPr>
            <a:r>
              <a:rPr lang="en-US" sz="3000" b="1" u="sng" dirty="0">
                <a:solidFill>
                  <a:srgbClr val="00B050"/>
                </a:solidFill>
              </a:rPr>
              <a:t>Risk of Over Reliance</a:t>
            </a:r>
            <a:r>
              <a:rPr lang="en-US" sz="3000" dirty="0"/>
              <a:t>:- The risk that, although the </a:t>
            </a:r>
            <a:r>
              <a:rPr lang="en-US" sz="3000" b="1" i="1" u="sng" dirty="0">
                <a:solidFill>
                  <a:srgbClr val="FF0000"/>
                </a:solidFill>
              </a:rPr>
              <a:t>sample result supports the Auditor’s Assessment of Control</a:t>
            </a:r>
            <a:r>
              <a:rPr lang="en-US" sz="3000" dirty="0"/>
              <a:t> risk, the </a:t>
            </a:r>
            <a:r>
              <a:rPr lang="en-US" sz="3000" b="1" i="1" u="sng" dirty="0">
                <a:solidFill>
                  <a:srgbClr val="0070C0"/>
                </a:solidFill>
              </a:rPr>
              <a:t>Actual Compliance rate (Internal Control) would not support such an assessment</a:t>
            </a:r>
            <a:r>
              <a:rPr lang="en-US" sz="3000" dirty="0"/>
              <a:t>.</a:t>
            </a:r>
          </a:p>
          <a:p>
            <a:pPr marL="514350" indent="-514350">
              <a:buFont typeface="+mj-lt"/>
              <a:buAutoNum type="alphaLcParenR"/>
            </a:pPr>
            <a:endParaRPr lang="en-IN" sz="3000" dirty="0"/>
          </a:p>
        </p:txBody>
      </p:sp>
    </p:spTree>
    <p:extLst>
      <p:ext uri="{BB962C8B-B14F-4D97-AF65-F5344CB8AC3E}">
        <p14:creationId xmlns:p14="http://schemas.microsoft.com/office/powerpoint/2010/main" val="3457804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4A33-AF4D-4688-BBA6-FF88C2C07006}"/>
              </a:ext>
            </a:extLst>
          </p:cNvPr>
          <p:cNvSpPr>
            <a:spLocks noGrp="1"/>
          </p:cNvSpPr>
          <p:nvPr>
            <p:ph type="title"/>
          </p:nvPr>
        </p:nvSpPr>
        <p:spPr>
          <a:xfrm>
            <a:off x="1781174" y="365125"/>
            <a:ext cx="8610601" cy="1325563"/>
          </a:xfrm>
          <a:solidFill>
            <a:schemeClr val="accent6">
              <a:lumMod val="60000"/>
              <a:lumOff val="40000"/>
            </a:schemeClr>
          </a:solidFill>
          <a:ln>
            <a:solidFill>
              <a:schemeClr val="accent2"/>
            </a:solidFill>
          </a:ln>
          <a:effectLst>
            <a:glow rad="228600">
              <a:schemeClr val="accent2">
                <a:satMod val="175000"/>
                <a:alpha val="40000"/>
              </a:schemeClr>
            </a:glow>
          </a:effectLst>
          <a:scene3d>
            <a:camera prst="perspectiveRelaxedModerately"/>
            <a:lightRig rig="threePt" dir="t"/>
          </a:scene3d>
          <a:sp3d>
            <a:bevelT w="114300" prst="hardEdge"/>
          </a:sp3d>
        </p:spPr>
        <p:txBody>
          <a:bodyPr>
            <a:normAutofit/>
          </a:bodyPr>
          <a:lstStyle/>
          <a:p>
            <a:pPr algn="ctr"/>
            <a:r>
              <a:rPr lang="en-US" sz="4800" b="1" u="sng" dirty="0">
                <a:effectLst>
                  <a:outerShdw blurRad="38100" dist="38100" dir="2700000" algn="tl">
                    <a:srgbClr val="000000">
                      <a:alpha val="43137"/>
                    </a:srgbClr>
                  </a:outerShdw>
                </a:effectLst>
              </a:rPr>
              <a:t>TEST CHECK</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2B61B7BF-EF7C-46CF-935D-5AD61A1EDF78}"/>
              </a:ext>
            </a:extLst>
          </p:cNvPr>
          <p:cNvSpPr>
            <a:spLocks noGrp="1"/>
          </p:cNvSpPr>
          <p:nvPr>
            <p:ph idx="1"/>
          </p:nvPr>
        </p:nvSpPr>
        <p:spPr>
          <a:ln>
            <a:solidFill>
              <a:schemeClr val="bg2">
                <a:lumMod val="10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lstStyle/>
          <a:p>
            <a:r>
              <a:rPr lang="en-US" b="1" u="sng" dirty="0">
                <a:solidFill>
                  <a:srgbClr val="0070C0"/>
                </a:solidFill>
              </a:rPr>
              <a:t>100% Checking is neither possible nor necessary</a:t>
            </a:r>
            <a:r>
              <a:rPr lang="en-US" dirty="0"/>
              <a:t>. Auditor can select only a few sample transactions for vouching. Similarly, he can select only a few items of assets for verification. </a:t>
            </a:r>
            <a:r>
              <a:rPr lang="en-US" b="1" u="sng" dirty="0">
                <a:solidFill>
                  <a:srgbClr val="00B050"/>
                </a:solidFill>
              </a:rPr>
              <a:t>From an Representative sample, Auditor can form an opinion</a:t>
            </a:r>
            <a:r>
              <a:rPr lang="en-US" dirty="0"/>
              <a:t> about the entire class of transactions or balances. Such Test Check enables an Auditor to judge whether the remaining entries are correct or not.</a:t>
            </a:r>
          </a:p>
          <a:p>
            <a:r>
              <a:rPr lang="en-US" sz="4000" dirty="0"/>
              <a:t>Test Checking means </a:t>
            </a:r>
            <a:r>
              <a:rPr lang="en-US" sz="4000" b="1" u="sng" dirty="0">
                <a:solidFill>
                  <a:srgbClr val="FF0000"/>
                </a:solidFill>
              </a:rPr>
              <a:t>To Select and Examine a Representative Sample from a Large number of Similar items</a:t>
            </a:r>
            <a:r>
              <a:rPr lang="en-US" sz="4000" dirty="0"/>
              <a:t>. ( Prof. Meigs)</a:t>
            </a:r>
            <a:endParaRPr lang="en-IN" sz="4000" dirty="0"/>
          </a:p>
        </p:txBody>
      </p:sp>
    </p:spTree>
    <p:extLst>
      <p:ext uri="{BB962C8B-B14F-4D97-AF65-F5344CB8AC3E}">
        <p14:creationId xmlns:p14="http://schemas.microsoft.com/office/powerpoint/2010/main" val="8599559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201A3-5D98-4D9A-A484-408C6C37996F}"/>
              </a:ext>
            </a:extLst>
          </p:cNvPr>
          <p:cNvSpPr>
            <a:spLocks noGrp="1"/>
          </p:cNvSpPr>
          <p:nvPr>
            <p:ph type="title"/>
          </p:nvPr>
        </p:nvSpPr>
        <p:spPr>
          <a:xfrm>
            <a:off x="1733550" y="317500"/>
            <a:ext cx="8867775" cy="1325563"/>
          </a:xfrm>
          <a:solidFill>
            <a:schemeClr val="accent2">
              <a:lumMod val="60000"/>
              <a:lumOff val="40000"/>
            </a:schemeClr>
          </a:solidFill>
          <a:ln>
            <a:solidFill>
              <a:schemeClr val="accent5">
                <a:lumMod val="50000"/>
              </a:schemeClr>
            </a:solidFill>
          </a:ln>
          <a:effectLst>
            <a:glow rad="228600">
              <a:schemeClr val="accent5">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SAMPLING RISK</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1A8EB6E-DAED-4BE7-BFCD-826D5B87F49E}"/>
              </a:ext>
            </a:extLst>
          </p:cNvPr>
          <p:cNvSpPr>
            <a:spLocks noGrp="1"/>
          </p:cNvSpPr>
          <p:nvPr>
            <p:ph idx="1"/>
          </p:nvPr>
        </p:nvSpPr>
        <p:spPr>
          <a:ln>
            <a:solidFill>
              <a:schemeClr val="accent2"/>
            </a:solidFill>
          </a:ln>
          <a:effectLst>
            <a:glow rad="228600">
              <a:schemeClr val="accent4">
                <a:satMod val="175000"/>
                <a:alpha val="40000"/>
              </a:schemeClr>
            </a:glow>
          </a:effectLst>
        </p:spPr>
        <p:txBody>
          <a:bodyPr>
            <a:normAutofit lnSpcReduction="10000"/>
          </a:bodyPr>
          <a:lstStyle/>
          <a:p>
            <a:pPr marL="0" indent="0">
              <a:buNone/>
            </a:pPr>
            <a:r>
              <a:rPr lang="en-US" sz="3600" b="1" dirty="0">
                <a:solidFill>
                  <a:srgbClr val="00B050"/>
                </a:solidFill>
              </a:rPr>
              <a:t>ii.  </a:t>
            </a:r>
            <a:r>
              <a:rPr lang="en-US" sz="3600" b="1" u="sng" dirty="0">
                <a:solidFill>
                  <a:srgbClr val="00B050"/>
                </a:solidFill>
              </a:rPr>
              <a:t>Sampling Risks in Substantive Procedures</a:t>
            </a:r>
            <a:r>
              <a:rPr lang="en-US" dirty="0"/>
              <a:t>:- The Auditor faces the following sampling risk in substantive procedures (Transactions &amp; Balances) –</a:t>
            </a:r>
          </a:p>
          <a:p>
            <a:pPr marL="514350" indent="-514350">
              <a:buFont typeface="+mj-lt"/>
              <a:buAutoNum type="alphaLcParenR"/>
            </a:pPr>
            <a:r>
              <a:rPr lang="en-US" sz="3200" b="1" u="sng" dirty="0">
                <a:solidFill>
                  <a:srgbClr val="0070C0"/>
                </a:solidFill>
              </a:rPr>
              <a:t>Risk of Incorrect Rejections</a:t>
            </a:r>
            <a:r>
              <a:rPr lang="en-US" dirty="0"/>
              <a:t>:- The risk that, although the sample result supports the conclusion that a recorded </a:t>
            </a:r>
            <a:r>
              <a:rPr lang="en-US" b="1" i="1" u="sng" dirty="0">
                <a:solidFill>
                  <a:schemeClr val="accent2">
                    <a:lumMod val="50000"/>
                  </a:schemeClr>
                </a:solidFill>
              </a:rPr>
              <a:t>Account balance or class of transactions is materially misstated</a:t>
            </a:r>
            <a:r>
              <a:rPr lang="en-US" dirty="0"/>
              <a:t>, </a:t>
            </a:r>
            <a:r>
              <a:rPr lang="en-US" b="1" i="1" u="sng" dirty="0">
                <a:solidFill>
                  <a:srgbClr val="00B0F0"/>
                </a:solidFill>
              </a:rPr>
              <a:t>in fact it is not materially mis-stated</a:t>
            </a:r>
            <a:r>
              <a:rPr lang="en-US" dirty="0"/>
              <a:t>.</a:t>
            </a:r>
          </a:p>
          <a:p>
            <a:pPr marL="514350" indent="-514350">
              <a:buFont typeface="+mj-lt"/>
              <a:buAutoNum type="alphaLcParenR"/>
            </a:pPr>
            <a:r>
              <a:rPr lang="en-US" sz="3200" b="1" u="sng" dirty="0">
                <a:solidFill>
                  <a:srgbClr val="FF0000"/>
                </a:solidFill>
              </a:rPr>
              <a:t>Risk of Incorrect Acceptance</a:t>
            </a:r>
            <a:r>
              <a:rPr lang="en-US" dirty="0"/>
              <a:t>:- The risk that, although the Sample result supports the conclusion that a recorded </a:t>
            </a:r>
            <a:r>
              <a:rPr lang="en-US" b="1" i="1" u="sng" dirty="0">
                <a:solidFill>
                  <a:srgbClr val="002060"/>
                </a:solidFill>
              </a:rPr>
              <a:t>Account balance or Class of transactions is not materially mis-stated</a:t>
            </a:r>
            <a:r>
              <a:rPr lang="en-US" dirty="0"/>
              <a:t>, </a:t>
            </a:r>
            <a:r>
              <a:rPr lang="en-US" b="1" i="1" u="sng" dirty="0">
                <a:solidFill>
                  <a:srgbClr val="C00000"/>
                </a:solidFill>
              </a:rPr>
              <a:t>in fact it is materially misstated</a:t>
            </a:r>
            <a:r>
              <a:rPr lang="en-US" dirty="0"/>
              <a:t>.</a:t>
            </a:r>
          </a:p>
        </p:txBody>
      </p:sp>
    </p:spTree>
    <p:extLst>
      <p:ext uri="{BB962C8B-B14F-4D97-AF65-F5344CB8AC3E}">
        <p14:creationId xmlns:p14="http://schemas.microsoft.com/office/powerpoint/2010/main" val="3141796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F1964-071A-4097-9970-B61BDFE932C7}"/>
              </a:ext>
            </a:extLst>
          </p:cNvPr>
          <p:cNvSpPr>
            <a:spLocks noGrp="1"/>
          </p:cNvSpPr>
          <p:nvPr>
            <p:ph type="title"/>
          </p:nvPr>
        </p:nvSpPr>
        <p:spPr>
          <a:xfrm>
            <a:off x="1609725" y="365125"/>
            <a:ext cx="9020176" cy="1325563"/>
          </a:xfrm>
          <a:solidFill>
            <a:schemeClr val="accent2">
              <a:lumMod val="60000"/>
              <a:lumOff val="40000"/>
            </a:schemeClr>
          </a:solidFill>
          <a:ln>
            <a:solidFill>
              <a:schemeClr val="accent4">
                <a:lumMod val="50000"/>
              </a:schemeClr>
            </a:solidFill>
          </a:ln>
          <a:effectLst>
            <a:glow rad="228600">
              <a:schemeClr val="accent1">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t>SAMPLING RISK</a:t>
            </a:r>
            <a:endParaRPr lang="en-IN" sz="4800" b="1" u="sng" dirty="0"/>
          </a:p>
        </p:txBody>
      </p:sp>
      <p:sp>
        <p:nvSpPr>
          <p:cNvPr id="3" name="Content Placeholder 2">
            <a:extLst>
              <a:ext uri="{FF2B5EF4-FFF2-40B4-BE49-F238E27FC236}">
                <a16:creationId xmlns:a16="http://schemas.microsoft.com/office/drawing/2014/main" id="{9DBA9155-1738-499B-87AF-893C647C189B}"/>
              </a:ext>
            </a:extLst>
          </p:cNvPr>
          <p:cNvSpPr>
            <a:spLocks noGrp="1"/>
          </p:cNvSpPr>
          <p:nvPr>
            <p:ph idx="1"/>
          </p:nvPr>
        </p:nvSpPr>
        <p:spPr>
          <a:xfrm>
            <a:off x="838200" y="1825625"/>
            <a:ext cx="10515600" cy="4667250"/>
          </a:xfrm>
          <a:ln>
            <a:solidFill>
              <a:schemeClr val="accent2"/>
            </a:solidFill>
          </a:ln>
          <a:effectLst>
            <a:glow rad="228600">
              <a:schemeClr val="accent6">
                <a:satMod val="175000"/>
                <a:alpha val="40000"/>
              </a:schemeClr>
            </a:glow>
            <a:outerShdw blurRad="50800" dist="38100" dir="5400000" algn="t" rotWithShape="0">
              <a:prstClr val="black">
                <a:alpha val="40000"/>
              </a:prstClr>
            </a:outerShdw>
          </a:effectLst>
        </p:spPr>
        <p:txBody>
          <a:bodyPr>
            <a:normAutofit/>
          </a:bodyPr>
          <a:lstStyle/>
          <a:p>
            <a:pPr>
              <a:buFont typeface="Wingdings" panose="05000000000000000000" pitchFamily="2" charset="2"/>
              <a:buChar char="q"/>
            </a:pPr>
            <a:r>
              <a:rPr lang="en-US" dirty="0"/>
              <a:t> </a:t>
            </a:r>
            <a:r>
              <a:rPr lang="en-US" sz="3200" b="1" u="sng" dirty="0">
                <a:solidFill>
                  <a:srgbClr val="00B0F0"/>
                </a:solidFill>
              </a:rPr>
              <a:t>EFFECTS OF SAMPLING RISKS ON AUDIT</a:t>
            </a:r>
            <a:r>
              <a:rPr lang="en-US" dirty="0"/>
              <a:t>:- Following are the effects of Sampling risks on Audit –</a:t>
            </a:r>
          </a:p>
          <a:p>
            <a:pPr marL="514350" indent="-514350">
              <a:buFont typeface="+mj-lt"/>
              <a:buAutoNum type="arabicParenR"/>
            </a:pPr>
            <a:r>
              <a:rPr lang="en-US" b="1" u="sng" dirty="0">
                <a:solidFill>
                  <a:srgbClr val="FF0000"/>
                </a:solidFill>
              </a:rPr>
              <a:t>The Risk of Over Reliance and the Risk of Incorrect Acceptance</a:t>
            </a:r>
            <a:r>
              <a:rPr lang="en-US" dirty="0"/>
              <a:t>:- It </a:t>
            </a:r>
            <a:r>
              <a:rPr lang="en-US" b="1" i="1" u="sng" dirty="0">
                <a:solidFill>
                  <a:srgbClr val="002060"/>
                </a:solidFill>
              </a:rPr>
              <a:t>affects Audit effectiveness</a:t>
            </a:r>
            <a:r>
              <a:rPr lang="en-US" dirty="0"/>
              <a:t> and are more likely to lead to an erroneous opinion on the Financial Statements than either the risk of Under reliance or the risk of incorrect rejection.</a:t>
            </a:r>
          </a:p>
          <a:p>
            <a:pPr marL="514350" indent="-514350">
              <a:buFont typeface="+mj-lt"/>
              <a:buAutoNum type="arabicParenR"/>
            </a:pPr>
            <a:r>
              <a:rPr lang="en-US" b="1" u="sng" dirty="0">
                <a:solidFill>
                  <a:srgbClr val="00B050"/>
                </a:solidFill>
              </a:rPr>
              <a:t>The Risk of Under Reliance and the Risk of Incorrect Rejections</a:t>
            </a:r>
            <a:r>
              <a:rPr lang="en-US" dirty="0"/>
              <a:t>:- It </a:t>
            </a:r>
            <a:r>
              <a:rPr lang="en-US" b="1" i="1" u="sng" dirty="0">
                <a:solidFill>
                  <a:srgbClr val="C00000"/>
                </a:solidFill>
              </a:rPr>
              <a:t>affect Audit efficiency</a:t>
            </a:r>
            <a:r>
              <a:rPr lang="en-US" dirty="0"/>
              <a:t> (more time &amp; efforts) as they would ordinarily lead to Additional work being performed by the Auditor, or the entity, which would establish that the initial conclusions were incorrect.</a:t>
            </a:r>
            <a:endParaRPr lang="en-IN" dirty="0"/>
          </a:p>
        </p:txBody>
      </p:sp>
    </p:spTree>
    <p:extLst>
      <p:ext uri="{BB962C8B-B14F-4D97-AF65-F5344CB8AC3E}">
        <p14:creationId xmlns:p14="http://schemas.microsoft.com/office/powerpoint/2010/main" val="27173605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B64D-0780-4251-A81F-6CC2DF9FF9AA}"/>
              </a:ext>
            </a:extLst>
          </p:cNvPr>
          <p:cNvSpPr>
            <a:spLocks noGrp="1"/>
          </p:cNvSpPr>
          <p:nvPr>
            <p:ph type="title"/>
          </p:nvPr>
        </p:nvSpPr>
        <p:spPr>
          <a:xfrm>
            <a:off x="1790700" y="365125"/>
            <a:ext cx="8734425" cy="1325563"/>
          </a:xfrm>
          <a:solidFill>
            <a:schemeClr val="accent2">
              <a:lumMod val="60000"/>
              <a:lumOff val="40000"/>
            </a:schemeClr>
          </a:solidFill>
          <a:ln>
            <a:solidFill>
              <a:schemeClr val="accent4">
                <a:lumMod val="50000"/>
              </a:schemeClr>
            </a:solidFill>
          </a:ln>
          <a:effectLst>
            <a:glow rad="228600">
              <a:schemeClr val="accent1">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effectLst>
                  <a:outerShdw blurRad="38100" dist="38100" dir="2700000" algn="tl">
                    <a:srgbClr val="000000">
                      <a:alpha val="43137"/>
                    </a:srgbClr>
                  </a:outerShdw>
                </a:effectLst>
              </a:rPr>
              <a:t>SAMPLING RISK</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4A467349-A868-4192-A2B6-90ACD98E5E10}"/>
              </a:ext>
            </a:extLst>
          </p:cNvPr>
          <p:cNvSpPr>
            <a:spLocks noGrp="1"/>
          </p:cNvSpPr>
          <p:nvPr>
            <p:ph idx="1"/>
          </p:nvPr>
        </p:nvSpPr>
        <p:spPr>
          <a:xfrm>
            <a:off x="838200" y="1825625"/>
            <a:ext cx="10515600" cy="4032250"/>
          </a:xfrm>
          <a:ln>
            <a:solidFill>
              <a:schemeClr val="accent6">
                <a:lumMod val="50000"/>
              </a:schemeClr>
            </a:solidFill>
          </a:ln>
          <a:effectLst>
            <a:glow rad="228600">
              <a:schemeClr val="accent4">
                <a:satMod val="175000"/>
                <a:alpha val="40000"/>
              </a:schemeClr>
            </a:glow>
            <a:outerShdw blurRad="50800" dist="38100" dir="10800000" algn="r" rotWithShape="0">
              <a:prstClr val="black">
                <a:alpha val="40000"/>
              </a:prstClr>
            </a:outerShdw>
          </a:effectLst>
        </p:spPr>
        <p:txBody>
          <a:bodyPr>
            <a:normAutofit/>
          </a:bodyPr>
          <a:lstStyle/>
          <a:p>
            <a:pPr>
              <a:buFont typeface="Wingdings" panose="05000000000000000000" pitchFamily="2" charset="2"/>
              <a:buChar char="q"/>
            </a:pPr>
            <a:r>
              <a:rPr lang="en-US" sz="4400" b="1" dirty="0">
                <a:solidFill>
                  <a:srgbClr val="C00000"/>
                </a:solidFill>
              </a:rPr>
              <a:t> </a:t>
            </a:r>
            <a:r>
              <a:rPr lang="en-US" sz="4400" b="1" u="sng" dirty="0">
                <a:solidFill>
                  <a:srgbClr val="C00000"/>
                </a:solidFill>
              </a:rPr>
              <a:t>SAMPLING RISK AND SAMPLE SIZE</a:t>
            </a:r>
            <a:r>
              <a:rPr lang="en-US" sz="4400" dirty="0"/>
              <a:t>:- Sample size is affected by the level of Sampling risk the Auditor is willing to accept from the results of the Sample. The </a:t>
            </a:r>
            <a:r>
              <a:rPr lang="en-US" sz="4400" b="1" i="1" u="sng" dirty="0">
                <a:solidFill>
                  <a:srgbClr val="0070C0"/>
                </a:solidFill>
              </a:rPr>
              <a:t>Lower the Risk the Auditor is willing to accept</a:t>
            </a:r>
            <a:r>
              <a:rPr lang="en-US" sz="4400" b="1" i="1" u="sng" dirty="0">
                <a:solidFill>
                  <a:srgbClr val="00B0F0"/>
                </a:solidFill>
              </a:rPr>
              <a:t>, the greater the Sample size will need to be</a:t>
            </a:r>
            <a:r>
              <a:rPr lang="en-US" sz="4400" dirty="0"/>
              <a:t>.</a:t>
            </a:r>
            <a:endParaRPr lang="en-IN" sz="4400" dirty="0"/>
          </a:p>
        </p:txBody>
      </p:sp>
    </p:spTree>
    <p:extLst>
      <p:ext uri="{BB962C8B-B14F-4D97-AF65-F5344CB8AC3E}">
        <p14:creationId xmlns:p14="http://schemas.microsoft.com/office/powerpoint/2010/main" val="16897224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97911-884A-4FC0-BD69-4F87CDE4755A}"/>
              </a:ext>
            </a:extLst>
          </p:cNvPr>
          <p:cNvSpPr>
            <a:spLocks noGrp="1"/>
          </p:cNvSpPr>
          <p:nvPr>
            <p:ph type="title"/>
          </p:nvPr>
        </p:nvSpPr>
        <p:spPr>
          <a:xfrm>
            <a:off x="1343024" y="76200"/>
            <a:ext cx="9353551" cy="930275"/>
          </a:xfrm>
          <a:solidFill>
            <a:schemeClr val="accent4">
              <a:lumMod val="60000"/>
              <a:lumOff val="40000"/>
            </a:schemeClr>
          </a:solidFill>
          <a:ln>
            <a:solidFill>
              <a:schemeClr val="accent6">
                <a:lumMod val="50000"/>
              </a:schemeClr>
            </a:solidFill>
          </a:ln>
          <a:effectLst>
            <a:glow rad="228600">
              <a:schemeClr val="accent2">
                <a:satMod val="175000"/>
                <a:alpha val="40000"/>
              </a:schemeClr>
            </a:glow>
          </a:effectLst>
          <a:scene3d>
            <a:camera prst="perspectiveRelaxedModerately"/>
            <a:lightRig rig="threePt" dir="t"/>
          </a:scene3d>
          <a:sp3d>
            <a:bevelT w="114300" prst="hardEdge"/>
          </a:sp3d>
        </p:spPr>
        <p:txBody>
          <a:bodyPr>
            <a:normAutofit fontScale="90000"/>
          </a:bodyPr>
          <a:lstStyle/>
          <a:p>
            <a:pPr algn="ctr"/>
            <a:r>
              <a:rPr lang="en-US" sz="4800" b="1" u="sng" dirty="0">
                <a:effectLst>
                  <a:outerShdw blurRad="38100" dist="38100" dir="2700000" algn="tl">
                    <a:srgbClr val="000000">
                      <a:alpha val="43137"/>
                    </a:srgbClr>
                  </a:outerShdw>
                </a:effectLst>
              </a:rPr>
              <a:t>METHODS OF SELECTING SAMPLE ITEMS</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F1529469-BD5F-4177-A40A-650DC19D8384}"/>
              </a:ext>
            </a:extLst>
          </p:cNvPr>
          <p:cNvSpPr>
            <a:spLocks noGrp="1"/>
          </p:cNvSpPr>
          <p:nvPr>
            <p:ph idx="1"/>
          </p:nvPr>
        </p:nvSpPr>
        <p:spPr>
          <a:xfrm>
            <a:off x="761999" y="1101725"/>
            <a:ext cx="10515600" cy="5613400"/>
          </a:xfrm>
          <a:ln>
            <a:solidFill>
              <a:schemeClr val="tx2">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Autofit/>
          </a:bodyPr>
          <a:lstStyle/>
          <a:p>
            <a:r>
              <a:rPr lang="en-US" dirty="0"/>
              <a:t>The Auditor should select Sample items in such a way that the </a:t>
            </a:r>
            <a:r>
              <a:rPr lang="en-US" b="1" i="1" u="sng" dirty="0">
                <a:solidFill>
                  <a:srgbClr val="FF0000"/>
                </a:solidFill>
              </a:rPr>
              <a:t>Sample can be expected to be Representative of the Population</a:t>
            </a:r>
            <a:r>
              <a:rPr lang="en-US" dirty="0"/>
              <a:t>. This requires that all items in the population have an opportunity of being selected. While there are a number of selection methods, </a:t>
            </a:r>
            <a:r>
              <a:rPr lang="en-US" b="1" u="sng" dirty="0"/>
              <a:t>3 methods commonly used </a:t>
            </a:r>
            <a:r>
              <a:rPr lang="en-US" dirty="0"/>
              <a:t>are:- </a:t>
            </a:r>
          </a:p>
          <a:p>
            <a:pPr marL="514350" indent="-514350">
              <a:buFont typeface="+mj-lt"/>
              <a:buAutoNum type="arabicParenR"/>
            </a:pPr>
            <a:r>
              <a:rPr lang="en-US" b="1" u="sng" dirty="0">
                <a:solidFill>
                  <a:srgbClr val="00B0F0"/>
                </a:solidFill>
              </a:rPr>
              <a:t>Random Selection</a:t>
            </a:r>
          </a:p>
          <a:p>
            <a:pPr marL="0" indent="0">
              <a:buNone/>
            </a:pPr>
            <a:r>
              <a:rPr lang="en-US" dirty="0">
                <a:solidFill>
                  <a:srgbClr val="00B0F0"/>
                </a:solidFill>
              </a:rPr>
              <a:t>	</a:t>
            </a:r>
            <a:r>
              <a:rPr lang="en-US" b="1" i="1" dirty="0" err="1">
                <a:solidFill>
                  <a:schemeClr val="accent2"/>
                </a:solidFill>
              </a:rPr>
              <a:t>i</a:t>
            </a:r>
            <a:r>
              <a:rPr lang="en-US" b="1" i="1" dirty="0">
                <a:solidFill>
                  <a:schemeClr val="accent2"/>
                </a:solidFill>
              </a:rPr>
              <a:t>) </a:t>
            </a:r>
            <a:r>
              <a:rPr lang="en-US" b="1" i="1" u="sng" dirty="0">
                <a:solidFill>
                  <a:schemeClr val="accent2"/>
                </a:solidFill>
              </a:rPr>
              <a:t>Simple Random Sampling</a:t>
            </a:r>
          </a:p>
          <a:p>
            <a:pPr marL="0" indent="0">
              <a:buNone/>
            </a:pPr>
            <a:r>
              <a:rPr lang="en-US" dirty="0">
                <a:solidFill>
                  <a:srgbClr val="00B0F0"/>
                </a:solidFill>
              </a:rPr>
              <a:t>	</a:t>
            </a:r>
            <a:r>
              <a:rPr lang="en-US" b="1" i="1" dirty="0">
                <a:solidFill>
                  <a:schemeClr val="accent4">
                    <a:lumMod val="50000"/>
                  </a:schemeClr>
                </a:solidFill>
              </a:rPr>
              <a:t>ii) </a:t>
            </a:r>
            <a:r>
              <a:rPr lang="en-US" b="1" i="1" u="sng" dirty="0">
                <a:solidFill>
                  <a:schemeClr val="accent4">
                    <a:lumMod val="50000"/>
                  </a:schemeClr>
                </a:solidFill>
              </a:rPr>
              <a:t>Stratified Sampling (form or arrange into a level in a series)</a:t>
            </a:r>
          </a:p>
          <a:p>
            <a:pPr marL="457200" indent="-457200">
              <a:buAutoNum type="arabicParenR" startAt="2"/>
            </a:pPr>
            <a:r>
              <a:rPr lang="en-US" b="1" u="sng" dirty="0">
                <a:solidFill>
                  <a:srgbClr val="00B050"/>
                </a:solidFill>
              </a:rPr>
              <a:t>Systematic Selection</a:t>
            </a:r>
          </a:p>
          <a:p>
            <a:pPr marL="0" indent="0">
              <a:buNone/>
            </a:pPr>
            <a:r>
              <a:rPr lang="en-US" dirty="0">
                <a:solidFill>
                  <a:srgbClr val="00B050"/>
                </a:solidFill>
              </a:rPr>
              <a:t>	</a:t>
            </a:r>
            <a:r>
              <a:rPr lang="en-US" b="1" i="1" dirty="0" err="1">
                <a:solidFill>
                  <a:srgbClr val="7030A0"/>
                </a:solidFill>
              </a:rPr>
              <a:t>i</a:t>
            </a:r>
            <a:r>
              <a:rPr lang="en-US" b="1" i="1" dirty="0">
                <a:solidFill>
                  <a:srgbClr val="7030A0"/>
                </a:solidFill>
              </a:rPr>
              <a:t>) </a:t>
            </a:r>
            <a:r>
              <a:rPr lang="en-US" b="1" i="1" u="sng" dirty="0">
                <a:solidFill>
                  <a:srgbClr val="7030A0"/>
                </a:solidFill>
              </a:rPr>
              <a:t>Block Sampling</a:t>
            </a:r>
          </a:p>
          <a:p>
            <a:pPr marL="0" indent="0">
              <a:buNone/>
            </a:pPr>
            <a:r>
              <a:rPr lang="en-US" dirty="0">
                <a:solidFill>
                  <a:srgbClr val="00B050"/>
                </a:solidFill>
              </a:rPr>
              <a:t>	</a:t>
            </a:r>
            <a:r>
              <a:rPr lang="en-US" b="1" i="1" dirty="0">
                <a:solidFill>
                  <a:schemeClr val="accent2">
                    <a:lumMod val="50000"/>
                  </a:schemeClr>
                </a:solidFill>
              </a:rPr>
              <a:t>ii) </a:t>
            </a:r>
            <a:r>
              <a:rPr lang="en-US" b="1" i="1" u="sng" dirty="0">
                <a:solidFill>
                  <a:schemeClr val="accent2">
                    <a:lumMod val="50000"/>
                  </a:schemeClr>
                </a:solidFill>
              </a:rPr>
              <a:t>Cluster Sampling</a:t>
            </a:r>
          </a:p>
          <a:p>
            <a:pPr marL="457200" indent="-457200">
              <a:buAutoNum type="arabicParenR" startAt="3"/>
            </a:pPr>
            <a:r>
              <a:rPr lang="en-US" b="1" u="sng" dirty="0">
                <a:solidFill>
                  <a:srgbClr val="C00000"/>
                </a:solidFill>
              </a:rPr>
              <a:t>Haphazard Selection</a:t>
            </a:r>
          </a:p>
          <a:p>
            <a:pPr marL="0" indent="0">
              <a:buNone/>
            </a:pPr>
            <a:endParaRPr lang="en-IN" b="1" u="sng" dirty="0">
              <a:solidFill>
                <a:srgbClr val="C00000"/>
              </a:solidFill>
            </a:endParaRPr>
          </a:p>
        </p:txBody>
      </p:sp>
    </p:spTree>
    <p:extLst>
      <p:ext uri="{BB962C8B-B14F-4D97-AF65-F5344CB8AC3E}">
        <p14:creationId xmlns:p14="http://schemas.microsoft.com/office/powerpoint/2010/main" val="382563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96762-E4A4-4FCC-B49D-55DF1C6EAE40}"/>
              </a:ext>
            </a:extLst>
          </p:cNvPr>
          <p:cNvSpPr>
            <a:spLocks noGrp="1"/>
          </p:cNvSpPr>
          <p:nvPr>
            <p:ph type="title"/>
          </p:nvPr>
        </p:nvSpPr>
        <p:spPr>
          <a:xfrm>
            <a:off x="1457324" y="317500"/>
            <a:ext cx="9229726" cy="1325563"/>
          </a:xfrm>
          <a:solidFill>
            <a:schemeClr val="accent1">
              <a:lumMod val="60000"/>
              <a:lumOff val="40000"/>
            </a:schemeClr>
          </a:solidFill>
          <a:ln>
            <a:solidFill>
              <a:schemeClr val="accent4">
                <a:lumMod val="50000"/>
              </a:schemeClr>
            </a:solidFill>
          </a:ln>
          <a:effectLst>
            <a:glow rad="228600">
              <a:schemeClr val="accent4">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dirty="0"/>
              <a:t>1) </a:t>
            </a:r>
            <a:r>
              <a:rPr lang="en-US" sz="4800" b="1" u="sng" dirty="0">
                <a:effectLst>
                  <a:outerShdw blurRad="38100" dist="38100" dir="2700000" algn="tl">
                    <a:srgbClr val="000000">
                      <a:alpha val="43137"/>
                    </a:srgbClr>
                  </a:outerShdw>
                </a:effectLst>
              </a:rPr>
              <a:t>RANDOM SELECTION</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9282EC4-9B63-4B81-926E-46FD228FD34E}"/>
              </a:ext>
            </a:extLst>
          </p:cNvPr>
          <p:cNvSpPr>
            <a:spLocks noGrp="1"/>
          </p:cNvSpPr>
          <p:nvPr>
            <p:ph idx="1"/>
          </p:nvPr>
        </p:nvSpPr>
        <p:spPr>
          <a:xfrm>
            <a:off x="838200" y="1825625"/>
            <a:ext cx="10515600" cy="4232275"/>
          </a:xfrm>
          <a:ln>
            <a:solidFill>
              <a:schemeClr val="tx1">
                <a:lumMod val="95000"/>
                <a:lumOff val="5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rmAutofit/>
          </a:bodyPr>
          <a:lstStyle/>
          <a:p>
            <a:r>
              <a:rPr lang="en-US" sz="3200" dirty="0"/>
              <a:t>This method of selecting Sample ensures that </a:t>
            </a:r>
            <a:r>
              <a:rPr lang="en-US" sz="3200" b="1" i="1" u="sng" dirty="0">
                <a:solidFill>
                  <a:srgbClr val="FF0000"/>
                </a:solidFill>
              </a:rPr>
              <a:t>all items in the Population have an Equal chance of selection</a:t>
            </a:r>
            <a:r>
              <a:rPr lang="en-US" sz="3200" dirty="0"/>
              <a:t>, for example, by use of random number tables.</a:t>
            </a:r>
          </a:p>
          <a:p>
            <a:r>
              <a:rPr lang="en-US" sz="3200" b="1" u="sng" dirty="0"/>
              <a:t>Random Sampling may be</a:t>
            </a:r>
            <a:r>
              <a:rPr lang="en-US" sz="3200" dirty="0"/>
              <a:t>:-</a:t>
            </a:r>
          </a:p>
          <a:p>
            <a:pPr marL="0" indent="0">
              <a:buNone/>
            </a:pPr>
            <a:r>
              <a:rPr lang="en-US" sz="3200" dirty="0"/>
              <a:t>	</a:t>
            </a:r>
            <a:r>
              <a:rPr lang="en-US" sz="3200" b="1" i="1" dirty="0" err="1">
                <a:solidFill>
                  <a:schemeClr val="accent2"/>
                </a:solidFill>
              </a:rPr>
              <a:t>i</a:t>
            </a:r>
            <a:r>
              <a:rPr lang="en-US" sz="3200" b="1" i="1" dirty="0">
                <a:solidFill>
                  <a:schemeClr val="accent2"/>
                </a:solidFill>
              </a:rPr>
              <a:t>) </a:t>
            </a:r>
            <a:r>
              <a:rPr lang="en-US" sz="3200" b="1" i="1" u="sng" dirty="0">
                <a:solidFill>
                  <a:schemeClr val="accent2"/>
                </a:solidFill>
              </a:rPr>
              <a:t>Simple Random Sampling</a:t>
            </a:r>
            <a:r>
              <a:rPr lang="en-US" sz="3200" b="1" i="1" dirty="0">
                <a:solidFill>
                  <a:schemeClr val="accent2"/>
                </a:solidFill>
              </a:rPr>
              <a:t> </a:t>
            </a:r>
            <a:r>
              <a:rPr lang="en-US" sz="3200" dirty="0"/>
              <a:t>(e.g. from table of Random 								Numbers), or</a:t>
            </a:r>
          </a:p>
          <a:p>
            <a:pPr marL="0" indent="0">
              <a:buNone/>
            </a:pPr>
            <a:r>
              <a:rPr lang="en-US" sz="3200" dirty="0"/>
              <a:t>	</a:t>
            </a:r>
            <a:r>
              <a:rPr lang="en-US" sz="3200" b="1" i="1" dirty="0">
                <a:solidFill>
                  <a:schemeClr val="accent4">
                    <a:lumMod val="50000"/>
                  </a:schemeClr>
                </a:solidFill>
              </a:rPr>
              <a:t>ii) </a:t>
            </a:r>
            <a:r>
              <a:rPr lang="en-US" sz="3200" b="1" i="1" u="sng" dirty="0">
                <a:solidFill>
                  <a:schemeClr val="accent4">
                    <a:lumMod val="50000"/>
                  </a:schemeClr>
                </a:solidFill>
              </a:rPr>
              <a:t>Stratified Sampling</a:t>
            </a:r>
            <a:r>
              <a:rPr lang="en-US" sz="3200" b="1" i="1" dirty="0">
                <a:solidFill>
                  <a:schemeClr val="accent4">
                    <a:lumMod val="50000"/>
                  </a:schemeClr>
                </a:solidFill>
              </a:rPr>
              <a:t> </a:t>
            </a:r>
            <a:r>
              <a:rPr lang="en-US" sz="3200" dirty="0"/>
              <a:t>(e.g. debtors categorized – Stratified – agewise)</a:t>
            </a:r>
            <a:endParaRPr lang="en-IN" sz="3200" dirty="0"/>
          </a:p>
        </p:txBody>
      </p:sp>
    </p:spTree>
    <p:extLst>
      <p:ext uri="{BB962C8B-B14F-4D97-AF65-F5344CB8AC3E}">
        <p14:creationId xmlns:p14="http://schemas.microsoft.com/office/powerpoint/2010/main" val="21678094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DA1BE-8096-467D-8C16-FE73C85DFACB}"/>
              </a:ext>
            </a:extLst>
          </p:cNvPr>
          <p:cNvSpPr>
            <a:spLocks noGrp="1"/>
          </p:cNvSpPr>
          <p:nvPr>
            <p:ph type="title"/>
          </p:nvPr>
        </p:nvSpPr>
        <p:spPr>
          <a:xfrm>
            <a:off x="1562100" y="365125"/>
            <a:ext cx="9105900" cy="1325563"/>
          </a:xfrm>
          <a:solidFill>
            <a:schemeClr val="accent6">
              <a:lumMod val="60000"/>
              <a:lumOff val="40000"/>
            </a:schemeClr>
          </a:solidFill>
          <a:ln>
            <a:solidFill>
              <a:schemeClr val="accent4">
                <a:lumMod val="50000"/>
              </a:schemeClr>
            </a:solidFill>
          </a:ln>
          <a:effectLst>
            <a:glow rad="228600">
              <a:schemeClr val="accent1">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dirty="0"/>
              <a:t>2) </a:t>
            </a:r>
            <a:r>
              <a:rPr lang="en-US" sz="4800" b="1" u="sng" dirty="0"/>
              <a:t>SYSTEMATIC SELECTION</a:t>
            </a:r>
            <a:endParaRPr lang="en-IN" sz="4800" b="1" u="sng" dirty="0"/>
          </a:p>
        </p:txBody>
      </p:sp>
      <p:sp>
        <p:nvSpPr>
          <p:cNvPr id="3" name="Content Placeholder 2">
            <a:extLst>
              <a:ext uri="{FF2B5EF4-FFF2-40B4-BE49-F238E27FC236}">
                <a16:creationId xmlns:a16="http://schemas.microsoft.com/office/drawing/2014/main" id="{488F9E51-E4E1-437E-ACCA-34770D169E65}"/>
              </a:ext>
            </a:extLst>
          </p:cNvPr>
          <p:cNvSpPr>
            <a:spLocks noGrp="1"/>
          </p:cNvSpPr>
          <p:nvPr>
            <p:ph idx="1"/>
          </p:nvPr>
        </p:nvSpPr>
        <p:spPr>
          <a:xfrm>
            <a:off x="838200" y="1825625"/>
            <a:ext cx="10515600" cy="4832350"/>
          </a:xfrm>
          <a:ln>
            <a:solidFill>
              <a:srgbClr val="0070C0"/>
            </a:solidFill>
          </a:ln>
          <a:effectLst>
            <a:glow rad="228600">
              <a:schemeClr val="accent2">
                <a:satMod val="175000"/>
                <a:alpha val="40000"/>
              </a:schemeClr>
            </a:glow>
            <a:outerShdw blurRad="50800" dist="38100" dir="5400000" algn="t" rotWithShape="0">
              <a:prstClr val="black">
                <a:alpha val="40000"/>
              </a:prstClr>
            </a:outerShdw>
          </a:effectLst>
        </p:spPr>
        <p:txBody>
          <a:bodyPr>
            <a:noAutofit/>
          </a:bodyPr>
          <a:lstStyle/>
          <a:p>
            <a:r>
              <a:rPr lang="en-US" sz="2400" dirty="0"/>
              <a:t>This method of Sample selection is also known as </a:t>
            </a:r>
            <a:r>
              <a:rPr lang="en-US" sz="2400" b="1" u="sng" dirty="0">
                <a:solidFill>
                  <a:schemeClr val="accent6">
                    <a:lumMod val="50000"/>
                  </a:schemeClr>
                </a:solidFill>
              </a:rPr>
              <a:t>Interval Sampling</a:t>
            </a:r>
            <a:r>
              <a:rPr lang="en-US" sz="2400" dirty="0"/>
              <a:t>.</a:t>
            </a:r>
          </a:p>
          <a:p>
            <a:r>
              <a:rPr lang="en-US" sz="2400" dirty="0"/>
              <a:t>It involves </a:t>
            </a:r>
            <a:r>
              <a:rPr lang="en-US" sz="2400" b="1" i="1" u="sng" dirty="0">
                <a:solidFill>
                  <a:srgbClr val="FF0000"/>
                </a:solidFill>
              </a:rPr>
              <a:t>selecting items using a constant interval between selections</a:t>
            </a:r>
            <a:r>
              <a:rPr lang="en-US" sz="2400" dirty="0"/>
              <a:t>. The first interval having a random start.</a:t>
            </a:r>
          </a:p>
          <a:p>
            <a:r>
              <a:rPr lang="en-US" sz="2400" dirty="0"/>
              <a:t>Systematic selection is </a:t>
            </a:r>
            <a:r>
              <a:rPr lang="en-US" sz="2400" b="1" i="1" u="sng" dirty="0">
                <a:solidFill>
                  <a:srgbClr val="00B050"/>
                </a:solidFill>
              </a:rPr>
              <a:t>a Selection method in which the number of Sampling units in the </a:t>
            </a:r>
            <a:r>
              <a:rPr lang="en-US" sz="2400" b="1" u="sng" dirty="0">
                <a:solidFill>
                  <a:schemeClr val="accent1"/>
                </a:solidFill>
              </a:rPr>
              <a:t>Population</a:t>
            </a:r>
            <a:r>
              <a:rPr lang="en-US" sz="2400" b="1" i="1" u="sng" dirty="0">
                <a:solidFill>
                  <a:srgbClr val="00B050"/>
                </a:solidFill>
              </a:rPr>
              <a:t> is </a:t>
            </a:r>
            <a:r>
              <a:rPr lang="en-US" sz="2400" b="1" u="sng" dirty="0">
                <a:solidFill>
                  <a:schemeClr val="accent2">
                    <a:lumMod val="50000"/>
                  </a:schemeClr>
                </a:solidFill>
              </a:rPr>
              <a:t>divided by the Sample Size </a:t>
            </a:r>
            <a:r>
              <a:rPr lang="en-US" sz="2400" b="1" i="1" u="sng" dirty="0">
                <a:solidFill>
                  <a:srgbClr val="00B050"/>
                </a:solidFill>
              </a:rPr>
              <a:t>to give a Sampling Interval</a:t>
            </a:r>
            <a:r>
              <a:rPr lang="en-US" sz="2400" dirty="0"/>
              <a:t>.</a:t>
            </a:r>
          </a:p>
          <a:p>
            <a:r>
              <a:rPr lang="en-US" sz="2400" b="1" u="sng" dirty="0"/>
              <a:t>For Example</a:t>
            </a:r>
            <a:r>
              <a:rPr lang="en-US" sz="2400" dirty="0"/>
              <a:t>:- If Population is 1000 and Sample Size taken 20, then Sampling Interval is 50, and having determined a starting point within the first 50, </a:t>
            </a:r>
            <a:r>
              <a:rPr lang="en-US" sz="2400" b="1" i="1" u="sng" dirty="0">
                <a:solidFill>
                  <a:srgbClr val="00B0F0"/>
                </a:solidFill>
              </a:rPr>
              <a:t>each 50</a:t>
            </a:r>
            <a:r>
              <a:rPr lang="en-US" sz="2400" b="1" i="1" u="sng" baseline="30000" dirty="0">
                <a:solidFill>
                  <a:srgbClr val="00B0F0"/>
                </a:solidFill>
              </a:rPr>
              <a:t>th </a:t>
            </a:r>
            <a:r>
              <a:rPr lang="en-US" sz="2400" b="1" i="1" u="sng" dirty="0">
                <a:solidFill>
                  <a:srgbClr val="00B0F0"/>
                </a:solidFill>
              </a:rPr>
              <a:t>Sampling unit thereafter is selected</a:t>
            </a:r>
            <a:r>
              <a:rPr lang="en-US" sz="2400" dirty="0"/>
              <a:t>.</a:t>
            </a:r>
          </a:p>
          <a:p>
            <a:r>
              <a:rPr lang="en-US" sz="2400" b="1" u="sng" dirty="0"/>
              <a:t>Systematic selection may be of the following types</a:t>
            </a:r>
            <a:r>
              <a:rPr lang="en-US" sz="2400" dirty="0"/>
              <a:t>:-</a:t>
            </a:r>
          </a:p>
          <a:p>
            <a:pPr marL="0" indent="0">
              <a:buNone/>
            </a:pPr>
            <a:r>
              <a:rPr lang="en-US" sz="2400" dirty="0"/>
              <a:t>	</a:t>
            </a:r>
            <a:r>
              <a:rPr lang="en-US" sz="2400" b="1" i="1" dirty="0" err="1">
                <a:solidFill>
                  <a:srgbClr val="002060"/>
                </a:solidFill>
              </a:rPr>
              <a:t>i</a:t>
            </a:r>
            <a:r>
              <a:rPr lang="en-US" sz="2400" b="1" i="1" dirty="0">
                <a:solidFill>
                  <a:srgbClr val="002060"/>
                </a:solidFill>
              </a:rPr>
              <a:t>) </a:t>
            </a:r>
            <a:r>
              <a:rPr lang="en-US" sz="2400" b="1" i="1" u="sng" dirty="0">
                <a:solidFill>
                  <a:srgbClr val="002060"/>
                </a:solidFill>
              </a:rPr>
              <a:t>Block Sampling</a:t>
            </a:r>
            <a:r>
              <a:rPr lang="en-US" sz="2400" b="1" i="1" dirty="0">
                <a:solidFill>
                  <a:srgbClr val="002060"/>
                </a:solidFill>
              </a:rPr>
              <a:t> </a:t>
            </a:r>
            <a:r>
              <a:rPr lang="en-US" sz="2400" dirty="0"/>
              <a:t>(e.g. selecting 4 Blocks of 50 invoices each in June),</a:t>
            </a:r>
          </a:p>
          <a:p>
            <a:pPr marL="0" indent="0">
              <a:buNone/>
            </a:pPr>
            <a:r>
              <a:rPr lang="en-US" sz="2400" dirty="0"/>
              <a:t>	</a:t>
            </a:r>
            <a:r>
              <a:rPr lang="en-US" sz="2400" b="1" i="1" dirty="0">
                <a:solidFill>
                  <a:schemeClr val="accent2">
                    <a:lumMod val="50000"/>
                  </a:schemeClr>
                </a:solidFill>
              </a:rPr>
              <a:t>ii) </a:t>
            </a:r>
            <a:r>
              <a:rPr lang="en-US" sz="2400" b="1" i="1" u="sng" dirty="0">
                <a:solidFill>
                  <a:schemeClr val="accent2">
                    <a:lumMod val="50000"/>
                  </a:schemeClr>
                </a:solidFill>
              </a:rPr>
              <a:t>Cluster Sampling</a:t>
            </a:r>
            <a:r>
              <a:rPr lang="en-US" sz="2400" b="1" i="1" dirty="0">
                <a:solidFill>
                  <a:schemeClr val="accent2">
                    <a:lumMod val="50000"/>
                  </a:schemeClr>
                </a:solidFill>
              </a:rPr>
              <a:t> </a:t>
            </a:r>
            <a:r>
              <a:rPr lang="en-US" sz="2400" dirty="0"/>
              <a:t>(a small close group of similar things and then select sample out of such group)</a:t>
            </a:r>
          </a:p>
          <a:p>
            <a:endParaRPr lang="en-IN" sz="2400" dirty="0"/>
          </a:p>
        </p:txBody>
      </p:sp>
    </p:spTree>
    <p:extLst>
      <p:ext uri="{BB962C8B-B14F-4D97-AF65-F5344CB8AC3E}">
        <p14:creationId xmlns:p14="http://schemas.microsoft.com/office/powerpoint/2010/main" val="16585891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D0B17-B5F8-40A0-A76D-30C25401B7BF}"/>
              </a:ext>
            </a:extLst>
          </p:cNvPr>
          <p:cNvSpPr>
            <a:spLocks noGrp="1"/>
          </p:cNvSpPr>
          <p:nvPr>
            <p:ph type="title"/>
          </p:nvPr>
        </p:nvSpPr>
        <p:spPr>
          <a:xfrm>
            <a:off x="1543050" y="365125"/>
            <a:ext cx="9048750" cy="1325563"/>
          </a:xfrm>
          <a:solidFill>
            <a:schemeClr val="accent2">
              <a:lumMod val="60000"/>
              <a:lumOff val="40000"/>
            </a:schemeClr>
          </a:solidFill>
          <a:ln>
            <a:solidFill>
              <a:schemeClr val="accent4">
                <a:lumMod val="50000"/>
              </a:schemeClr>
            </a:solidFill>
          </a:ln>
          <a:effectLst>
            <a:glow rad="228600">
              <a:schemeClr val="accent1">
                <a:satMod val="175000"/>
                <a:alpha val="40000"/>
              </a:schemeClr>
            </a:glow>
          </a:effectLst>
          <a:scene3d>
            <a:camera prst="perspectiveRelaxedModerately"/>
            <a:lightRig rig="threePt" dir="t"/>
          </a:scene3d>
          <a:sp3d>
            <a:bevelT prst="slope"/>
          </a:sp3d>
        </p:spPr>
        <p:txBody>
          <a:bodyPr>
            <a:normAutofit/>
          </a:bodyPr>
          <a:lstStyle/>
          <a:p>
            <a:pPr algn="ctr"/>
            <a:r>
              <a:rPr lang="en-US" sz="4800" b="1" dirty="0"/>
              <a:t>3) </a:t>
            </a:r>
            <a:r>
              <a:rPr lang="en-US" sz="4800" b="1" u="sng" dirty="0"/>
              <a:t>HAPHAZARD SELECTION</a:t>
            </a:r>
            <a:endParaRPr lang="en-IN" sz="4800" b="1" u="sng" dirty="0"/>
          </a:p>
        </p:txBody>
      </p:sp>
      <p:sp>
        <p:nvSpPr>
          <p:cNvPr id="3" name="Content Placeholder 2">
            <a:extLst>
              <a:ext uri="{FF2B5EF4-FFF2-40B4-BE49-F238E27FC236}">
                <a16:creationId xmlns:a16="http://schemas.microsoft.com/office/drawing/2014/main" id="{E058E46D-97AD-44F8-ABE3-0B625B61699A}"/>
              </a:ext>
            </a:extLst>
          </p:cNvPr>
          <p:cNvSpPr>
            <a:spLocks noGrp="1"/>
          </p:cNvSpPr>
          <p:nvPr>
            <p:ph idx="1"/>
          </p:nvPr>
        </p:nvSpPr>
        <p:spPr>
          <a:xfrm>
            <a:off x="838200" y="1825625"/>
            <a:ext cx="10515600" cy="4667250"/>
          </a:xfrm>
          <a:ln>
            <a:solidFill>
              <a:schemeClr val="accent2">
                <a:lumMod val="50000"/>
              </a:schemeClr>
            </a:solidFill>
          </a:ln>
          <a:effectLst>
            <a:glow rad="228600">
              <a:schemeClr val="accent4">
                <a:satMod val="175000"/>
                <a:alpha val="40000"/>
              </a:schemeClr>
            </a:glow>
          </a:effectLst>
        </p:spPr>
        <p:txBody>
          <a:bodyPr>
            <a:noAutofit/>
          </a:bodyPr>
          <a:lstStyle/>
          <a:p>
            <a:r>
              <a:rPr lang="en-US" sz="3600" dirty="0"/>
              <a:t>Haphazard selection may be an acceptable </a:t>
            </a:r>
            <a:r>
              <a:rPr lang="en-US" sz="3600" b="1" i="1" u="sng" dirty="0">
                <a:solidFill>
                  <a:srgbClr val="00B0F0"/>
                </a:solidFill>
              </a:rPr>
              <a:t>alternative to Random Selection</a:t>
            </a:r>
            <a:r>
              <a:rPr lang="en-US" sz="3600" dirty="0"/>
              <a:t>, provided the Auditor attempts to draw a </a:t>
            </a:r>
            <a:r>
              <a:rPr lang="en-US" sz="3600" b="1" i="1" u="sng" dirty="0">
                <a:solidFill>
                  <a:srgbClr val="00B050"/>
                </a:solidFill>
              </a:rPr>
              <a:t>representative sample from the entire Population with no intention to either include or exclude specific units</a:t>
            </a:r>
            <a:r>
              <a:rPr lang="en-US" sz="3600" dirty="0"/>
              <a:t>.</a:t>
            </a:r>
          </a:p>
          <a:p>
            <a:r>
              <a:rPr lang="en-US" sz="3600" dirty="0"/>
              <a:t>When the Auditor uses this method, care needs to be taken to guard against making a selection that is </a:t>
            </a:r>
            <a:r>
              <a:rPr lang="en-US" sz="3600" b="1" i="1" u="sng" dirty="0">
                <a:solidFill>
                  <a:srgbClr val="FF0000"/>
                </a:solidFill>
              </a:rPr>
              <a:t>biased</a:t>
            </a:r>
            <a:r>
              <a:rPr lang="en-US" sz="3600" dirty="0"/>
              <a:t>, </a:t>
            </a:r>
            <a:r>
              <a:rPr lang="en-US" sz="3600" b="1" u="sng" dirty="0"/>
              <a:t>for example</a:t>
            </a:r>
            <a:r>
              <a:rPr lang="en-US" sz="3600" dirty="0"/>
              <a:t>, towards </a:t>
            </a:r>
            <a:r>
              <a:rPr lang="en-US" sz="3600" b="1" i="1" u="sng" dirty="0">
                <a:solidFill>
                  <a:srgbClr val="C00000"/>
                </a:solidFill>
              </a:rPr>
              <a:t>items which are easily located</a:t>
            </a:r>
            <a:r>
              <a:rPr lang="en-US" sz="3600" dirty="0"/>
              <a:t>, as </a:t>
            </a:r>
            <a:r>
              <a:rPr lang="en-US" sz="3600" b="1" i="1" u="sng" dirty="0">
                <a:solidFill>
                  <a:srgbClr val="0070C0"/>
                </a:solidFill>
              </a:rPr>
              <a:t>they may not be representative</a:t>
            </a:r>
            <a:r>
              <a:rPr lang="en-US" sz="3600" dirty="0"/>
              <a:t>.</a:t>
            </a:r>
          </a:p>
          <a:p>
            <a:pPr marL="0" indent="0">
              <a:buNone/>
            </a:pPr>
            <a:endParaRPr lang="en-IN" sz="3600" dirty="0"/>
          </a:p>
        </p:txBody>
      </p:sp>
    </p:spTree>
    <p:extLst>
      <p:ext uri="{BB962C8B-B14F-4D97-AF65-F5344CB8AC3E}">
        <p14:creationId xmlns:p14="http://schemas.microsoft.com/office/powerpoint/2010/main" val="4761432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F45B4-E60E-4548-BFF0-CDC86CC0F778}"/>
              </a:ext>
            </a:extLst>
          </p:cNvPr>
          <p:cNvSpPr>
            <a:spLocks noGrp="1"/>
          </p:cNvSpPr>
          <p:nvPr>
            <p:ph type="title"/>
          </p:nvPr>
        </p:nvSpPr>
        <p:spPr>
          <a:xfrm>
            <a:off x="1066801" y="155575"/>
            <a:ext cx="10020300" cy="1325563"/>
          </a:xfrm>
          <a:solidFill>
            <a:schemeClr val="accent4">
              <a:lumMod val="20000"/>
              <a:lumOff val="80000"/>
            </a:schemeClr>
          </a:solidFill>
          <a:ln>
            <a:solidFill>
              <a:schemeClr val="accent4"/>
            </a:solidFill>
          </a:ln>
          <a:effectLst>
            <a:glow rad="228600">
              <a:schemeClr val="accent4">
                <a:satMod val="175000"/>
                <a:alpha val="40000"/>
              </a:schemeClr>
            </a:glow>
          </a:effectLst>
          <a:scene3d>
            <a:camera prst="perspectiveRelaxedModerately"/>
            <a:lightRig rig="threePt" dir="t"/>
          </a:scene3d>
          <a:sp3d>
            <a:bevelT w="114300" prst="hardEdge"/>
          </a:sp3d>
        </p:spPr>
        <p:txBody>
          <a:bodyPr>
            <a:noAutofit/>
          </a:bodyPr>
          <a:lstStyle/>
          <a:p>
            <a:pPr algn="ctr"/>
            <a:r>
              <a:rPr lang="en-US" sz="4800" b="1" u="sng" dirty="0">
                <a:effectLst>
                  <a:outerShdw blurRad="38100" dist="38100" dir="2700000" algn="tl">
                    <a:srgbClr val="000000">
                      <a:alpha val="43137"/>
                    </a:srgbClr>
                  </a:outerShdw>
                </a:effectLst>
              </a:rPr>
              <a:t>ADVANTAGES OF STATISTICAL SAMPLING IN AUDITING</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D2F1B856-86F6-4241-B01A-E5BB1E41728F}"/>
              </a:ext>
            </a:extLst>
          </p:cNvPr>
          <p:cNvSpPr>
            <a:spLocks noGrp="1"/>
          </p:cNvSpPr>
          <p:nvPr>
            <p:ph idx="1"/>
          </p:nvPr>
        </p:nvSpPr>
        <p:spPr>
          <a:xfrm>
            <a:off x="838200" y="1577974"/>
            <a:ext cx="10515600" cy="5194301"/>
          </a:xfrm>
          <a:ln>
            <a:solidFill>
              <a:srgbClr val="002060"/>
            </a:solidFill>
          </a:ln>
          <a:effectLst>
            <a:glow rad="228600">
              <a:schemeClr val="accent6">
                <a:satMod val="175000"/>
                <a:alpha val="40000"/>
              </a:schemeClr>
            </a:glow>
            <a:outerShdw blurRad="50800" dist="38100" dir="5400000" algn="t" rotWithShape="0">
              <a:prstClr val="black">
                <a:alpha val="40000"/>
              </a:prstClr>
            </a:outerShdw>
          </a:effectLst>
        </p:spPr>
        <p:txBody>
          <a:bodyPr>
            <a:noAutofit/>
          </a:bodyPr>
          <a:lstStyle/>
          <a:p>
            <a:r>
              <a:rPr lang="en-US" dirty="0"/>
              <a:t>According to SA 530 (Audit Sampling), </a:t>
            </a:r>
            <a:r>
              <a:rPr lang="en-US" b="1" i="1" u="sng" dirty="0">
                <a:solidFill>
                  <a:schemeClr val="accent2"/>
                </a:solidFill>
              </a:rPr>
              <a:t>Statistical Sampling is preferable to Test Checking</a:t>
            </a:r>
            <a:r>
              <a:rPr lang="en-US" dirty="0"/>
              <a:t> (judgement sampling), due to its following </a:t>
            </a:r>
            <a:r>
              <a:rPr lang="en-US" b="1" u="sng" dirty="0"/>
              <a:t>Advantages</a:t>
            </a:r>
            <a:r>
              <a:rPr lang="en-US" dirty="0"/>
              <a:t>:-</a:t>
            </a:r>
          </a:p>
          <a:p>
            <a:pPr marL="514350" indent="-514350">
              <a:buAutoNum type="arabicParenR"/>
            </a:pPr>
            <a:r>
              <a:rPr lang="en-US" sz="3200" b="1" u="sng" dirty="0">
                <a:solidFill>
                  <a:srgbClr val="FF0000"/>
                </a:solidFill>
              </a:rPr>
              <a:t>Objective</a:t>
            </a:r>
            <a:r>
              <a:rPr lang="en-US" dirty="0"/>
              <a:t>:- Statistical sampling is more objective because there is </a:t>
            </a:r>
            <a:r>
              <a:rPr lang="en-US" b="1" i="1" u="sng" dirty="0">
                <a:solidFill>
                  <a:schemeClr val="accent1"/>
                </a:solidFill>
              </a:rPr>
              <a:t>no risk of personal bias</a:t>
            </a:r>
            <a:r>
              <a:rPr lang="en-US" dirty="0"/>
              <a:t> in selection of sample items.</a:t>
            </a:r>
          </a:p>
          <a:p>
            <a:pPr marL="514350" indent="-514350">
              <a:buAutoNum type="arabicParenR"/>
            </a:pPr>
            <a:r>
              <a:rPr lang="en-US" sz="3200" b="1" u="sng" dirty="0">
                <a:solidFill>
                  <a:srgbClr val="00B050"/>
                </a:solidFill>
              </a:rPr>
              <a:t>Scientific</a:t>
            </a:r>
            <a:r>
              <a:rPr lang="en-US" dirty="0"/>
              <a:t>:- The qualities of the sample results will match with the whole population because the Sample has been selected in accordance with the </a:t>
            </a:r>
            <a:r>
              <a:rPr lang="en-US" b="1" i="1" u="sng" dirty="0">
                <a:solidFill>
                  <a:schemeClr val="accent4">
                    <a:lumMod val="50000"/>
                  </a:schemeClr>
                </a:solidFill>
              </a:rPr>
              <a:t>mathematically based statistical techniques</a:t>
            </a:r>
            <a:r>
              <a:rPr lang="en-US" dirty="0"/>
              <a:t>.</a:t>
            </a:r>
          </a:p>
          <a:p>
            <a:pPr marL="514350" indent="-514350">
              <a:buAutoNum type="arabicParenR"/>
            </a:pPr>
            <a:r>
              <a:rPr lang="en-US" sz="3200" b="1" u="sng" dirty="0">
                <a:solidFill>
                  <a:srgbClr val="00B0F0"/>
                </a:solidFill>
              </a:rPr>
              <a:t>Wider Application</a:t>
            </a:r>
            <a:r>
              <a:rPr lang="en-US" dirty="0"/>
              <a:t>:- Statistical sampling has wider application in the case of transactions involving Compliance testing, Debtors Confirmation, Payroll checking, Vouching of invoices and Petty Cash Vouchers.</a:t>
            </a:r>
            <a:endParaRPr lang="en-IN" dirty="0"/>
          </a:p>
        </p:txBody>
      </p:sp>
    </p:spTree>
    <p:extLst>
      <p:ext uri="{BB962C8B-B14F-4D97-AF65-F5344CB8AC3E}">
        <p14:creationId xmlns:p14="http://schemas.microsoft.com/office/powerpoint/2010/main" val="41384170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996EA-5B82-48BF-BD07-45FDAA975C5B}"/>
              </a:ext>
            </a:extLst>
          </p:cNvPr>
          <p:cNvSpPr>
            <a:spLocks noGrp="1"/>
          </p:cNvSpPr>
          <p:nvPr>
            <p:ph type="title"/>
          </p:nvPr>
        </p:nvSpPr>
        <p:spPr>
          <a:xfrm>
            <a:off x="1147762" y="228601"/>
            <a:ext cx="9896475" cy="1325563"/>
          </a:xfrm>
          <a:solidFill>
            <a:schemeClr val="accent4">
              <a:lumMod val="20000"/>
              <a:lumOff val="80000"/>
            </a:schemeClr>
          </a:solidFill>
          <a:ln>
            <a:solidFill>
              <a:schemeClr val="accent4"/>
            </a:solidFill>
          </a:ln>
          <a:effectLst>
            <a:glow rad="228600">
              <a:schemeClr val="accent4">
                <a:satMod val="175000"/>
                <a:alpha val="40000"/>
              </a:schemeClr>
            </a:glow>
          </a:effectLst>
          <a:scene3d>
            <a:camera prst="perspectiveRelaxedModerately"/>
            <a:lightRig rig="threePt" dir="t"/>
          </a:scene3d>
          <a:sp3d>
            <a:bevelT w="152400" h="50800" prst="softRound"/>
          </a:sp3d>
        </p:spPr>
        <p:txBody>
          <a:bodyPr>
            <a:noAutofit/>
          </a:bodyPr>
          <a:lstStyle/>
          <a:p>
            <a:pPr algn="ctr"/>
            <a:r>
              <a:rPr lang="en-US" sz="4800" b="1" u="sng" dirty="0">
                <a:effectLst>
                  <a:outerShdw blurRad="38100" dist="38100" dir="2700000" algn="tl">
                    <a:srgbClr val="000000">
                      <a:alpha val="43137"/>
                    </a:srgbClr>
                  </a:outerShdw>
                </a:effectLst>
              </a:rPr>
              <a:t>ADVANTAGES OF STATISTICAL SAMPLING IN AUDITING</a:t>
            </a:r>
            <a:endParaRPr lang="en-IN" sz="4800" dirty="0"/>
          </a:p>
        </p:txBody>
      </p:sp>
      <p:sp>
        <p:nvSpPr>
          <p:cNvPr id="3" name="Content Placeholder 2">
            <a:extLst>
              <a:ext uri="{FF2B5EF4-FFF2-40B4-BE49-F238E27FC236}">
                <a16:creationId xmlns:a16="http://schemas.microsoft.com/office/drawing/2014/main" id="{2D1276D2-F064-4FB7-81BE-CF766D55BC2F}"/>
              </a:ext>
            </a:extLst>
          </p:cNvPr>
          <p:cNvSpPr>
            <a:spLocks noGrp="1"/>
          </p:cNvSpPr>
          <p:nvPr>
            <p:ph idx="1"/>
          </p:nvPr>
        </p:nvSpPr>
        <p:spPr>
          <a:xfrm>
            <a:off x="838200" y="1644649"/>
            <a:ext cx="10515600" cy="4984750"/>
          </a:xfrm>
          <a:ln>
            <a:solidFill>
              <a:schemeClr val="accent5">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Autofit/>
          </a:bodyPr>
          <a:lstStyle/>
          <a:p>
            <a:pPr marL="0" indent="0">
              <a:buNone/>
            </a:pPr>
            <a:r>
              <a:rPr lang="en-US" sz="3200" b="1" dirty="0">
                <a:solidFill>
                  <a:srgbClr val="FF0000"/>
                </a:solidFill>
              </a:rPr>
              <a:t>4) </a:t>
            </a:r>
            <a:r>
              <a:rPr lang="en-US" sz="3200" b="1" u="sng" dirty="0">
                <a:solidFill>
                  <a:srgbClr val="FF0000"/>
                </a:solidFill>
              </a:rPr>
              <a:t>Design</a:t>
            </a:r>
            <a:r>
              <a:rPr lang="en-US" dirty="0"/>
              <a:t>:- Statistical Sampling assists in the </a:t>
            </a:r>
            <a:r>
              <a:rPr lang="en-US" b="1" i="1" u="sng" dirty="0">
                <a:solidFill>
                  <a:schemeClr val="accent6">
                    <a:lumMod val="50000"/>
                  </a:schemeClr>
                </a:solidFill>
              </a:rPr>
              <a:t>Efficient and Effective Design of the Sample</a:t>
            </a:r>
            <a:r>
              <a:rPr lang="en-US" dirty="0"/>
              <a:t>.</a:t>
            </a:r>
          </a:p>
          <a:p>
            <a:pPr marL="0" indent="0">
              <a:buNone/>
            </a:pPr>
            <a:r>
              <a:rPr lang="en-US" sz="3200" b="1" dirty="0">
                <a:solidFill>
                  <a:srgbClr val="00B0F0"/>
                </a:solidFill>
              </a:rPr>
              <a:t>5) </a:t>
            </a:r>
            <a:r>
              <a:rPr lang="en-US" sz="3200" b="1" u="sng" dirty="0">
                <a:solidFill>
                  <a:srgbClr val="00B0F0"/>
                </a:solidFill>
              </a:rPr>
              <a:t>Right Focus</a:t>
            </a:r>
            <a:r>
              <a:rPr lang="en-US" dirty="0"/>
              <a:t>:- Statistical Sampling enables the Auditor to direct Audit efforts towards the items which may </a:t>
            </a:r>
            <a:r>
              <a:rPr lang="en-US" b="1" i="1" u="sng" dirty="0">
                <a:solidFill>
                  <a:schemeClr val="accent2">
                    <a:lumMod val="50000"/>
                  </a:schemeClr>
                </a:solidFill>
              </a:rPr>
              <a:t>contain the greatest monetary error</a:t>
            </a:r>
            <a:r>
              <a:rPr lang="en-US" dirty="0"/>
              <a:t>.</a:t>
            </a:r>
          </a:p>
          <a:p>
            <a:pPr marL="0" indent="0">
              <a:buNone/>
            </a:pPr>
            <a:r>
              <a:rPr lang="en-US" sz="3200" b="1" dirty="0">
                <a:solidFill>
                  <a:srgbClr val="00B050"/>
                </a:solidFill>
              </a:rPr>
              <a:t>6) </a:t>
            </a:r>
            <a:r>
              <a:rPr lang="en-US" sz="3200" b="1" u="sng" dirty="0">
                <a:solidFill>
                  <a:srgbClr val="00B050"/>
                </a:solidFill>
              </a:rPr>
              <a:t>Appropriate Sample Size</a:t>
            </a:r>
            <a:r>
              <a:rPr lang="en-US" dirty="0"/>
              <a:t>:- Statistical Sampling involves use of </a:t>
            </a:r>
            <a:r>
              <a:rPr lang="en-US" b="1" i="1" u="sng" dirty="0">
                <a:solidFill>
                  <a:srgbClr val="C00000"/>
                </a:solidFill>
              </a:rPr>
              <a:t>Mathematical Laws of Probability</a:t>
            </a:r>
            <a:r>
              <a:rPr lang="en-US" dirty="0"/>
              <a:t> in deciding the right sample size. The Sample size is objectively determined.</a:t>
            </a:r>
          </a:p>
          <a:p>
            <a:pPr>
              <a:buFont typeface="Wingdings" panose="05000000000000000000" pitchFamily="2" charset="2"/>
              <a:buChar char="ü"/>
            </a:pPr>
            <a:r>
              <a:rPr lang="en-US" dirty="0"/>
              <a:t> Statistical Sampling normally results in a smaller sample size.</a:t>
            </a:r>
          </a:p>
          <a:p>
            <a:pPr>
              <a:buFont typeface="Wingdings" panose="05000000000000000000" pitchFamily="2" charset="2"/>
              <a:buChar char="ü"/>
            </a:pPr>
            <a:r>
              <a:rPr lang="en-US" dirty="0"/>
              <a:t> Time and Money is saved by choosing the right sample size required to achieve a given result.</a:t>
            </a:r>
            <a:endParaRPr lang="en-IN" dirty="0"/>
          </a:p>
        </p:txBody>
      </p:sp>
    </p:spTree>
    <p:extLst>
      <p:ext uri="{BB962C8B-B14F-4D97-AF65-F5344CB8AC3E}">
        <p14:creationId xmlns:p14="http://schemas.microsoft.com/office/powerpoint/2010/main" val="27354560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EC0FD-047D-4715-A345-631F6B55F11E}"/>
              </a:ext>
            </a:extLst>
          </p:cNvPr>
          <p:cNvSpPr>
            <a:spLocks noGrp="1"/>
          </p:cNvSpPr>
          <p:nvPr>
            <p:ph type="title"/>
          </p:nvPr>
        </p:nvSpPr>
        <p:spPr>
          <a:xfrm>
            <a:off x="1028700" y="365125"/>
            <a:ext cx="10153650" cy="1325563"/>
          </a:xfrm>
          <a:solidFill>
            <a:srgbClr val="FF0000"/>
          </a:solidFill>
          <a:ln>
            <a:solidFill>
              <a:schemeClr val="bg1">
                <a:lumMod val="50000"/>
              </a:schemeClr>
            </a:solidFill>
          </a:ln>
          <a:effectLst>
            <a:glow rad="228600">
              <a:schemeClr val="accent4">
                <a:satMod val="175000"/>
                <a:alpha val="40000"/>
              </a:schemeClr>
            </a:glow>
          </a:effectLst>
          <a:scene3d>
            <a:camera prst="perspectiveRelaxedModerately"/>
            <a:lightRig rig="threePt" dir="t"/>
          </a:scene3d>
          <a:sp3d>
            <a:bevelT prst="convex"/>
          </a:sp3d>
        </p:spPr>
        <p:txBody>
          <a:bodyPr/>
          <a:lstStyle/>
          <a:p>
            <a:pPr algn="ctr"/>
            <a:r>
              <a:rPr lang="en-US" sz="4400" b="1" u="sng" dirty="0">
                <a:effectLst>
                  <a:outerShdw blurRad="38100" dist="38100" dir="2700000" algn="tl">
                    <a:srgbClr val="000000">
                      <a:alpha val="43137"/>
                    </a:srgbClr>
                  </a:outerShdw>
                </a:effectLst>
              </a:rPr>
              <a:t>DISADVANTAGES OF STATISTICAL SAMPLING IN AUDITING</a:t>
            </a:r>
            <a:endParaRPr lang="en-IN" dirty="0"/>
          </a:p>
        </p:txBody>
      </p:sp>
      <p:sp>
        <p:nvSpPr>
          <p:cNvPr id="3" name="Content Placeholder 2">
            <a:extLst>
              <a:ext uri="{FF2B5EF4-FFF2-40B4-BE49-F238E27FC236}">
                <a16:creationId xmlns:a16="http://schemas.microsoft.com/office/drawing/2014/main" id="{8475DB3E-5F17-4024-8F36-556089C44AD9}"/>
              </a:ext>
            </a:extLst>
          </p:cNvPr>
          <p:cNvSpPr>
            <a:spLocks noGrp="1"/>
          </p:cNvSpPr>
          <p:nvPr>
            <p:ph idx="1"/>
          </p:nvPr>
        </p:nvSpPr>
        <p:spPr>
          <a:ln>
            <a:solidFill>
              <a:schemeClr val="tx2">
                <a:lumMod val="50000"/>
              </a:schemeClr>
            </a:solidFill>
          </a:ln>
          <a:effectLst>
            <a:glow rad="228600">
              <a:schemeClr val="accent2">
                <a:satMod val="175000"/>
                <a:alpha val="40000"/>
              </a:schemeClr>
            </a:glow>
            <a:outerShdw blurRad="50800" dist="38100" dir="5400000" algn="t" rotWithShape="0">
              <a:prstClr val="black">
                <a:alpha val="40000"/>
              </a:prstClr>
            </a:outerShdw>
          </a:effectLst>
        </p:spPr>
        <p:txBody>
          <a:bodyPr/>
          <a:lstStyle/>
          <a:p>
            <a:pPr marL="514350" indent="-514350">
              <a:buFont typeface="+mj-lt"/>
              <a:buAutoNum type="arabicParenR"/>
            </a:pPr>
            <a:r>
              <a:rPr lang="en-US" dirty="0"/>
              <a:t>The </a:t>
            </a:r>
            <a:r>
              <a:rPr lang="en-US" b="1" u="sng" dirty="0">
                <a:solidFill>
                  <a:srgbClr val="00B050"/>
                </a:solidFill>
              </a:rPr>
              <a:t>Technique is not always fully understood</a:t>
            </a:r>
            <a:r>
              <a:rPr lang="en-US" dirty="0"/>
              <a:t> so that </a:t>
            </a:r>
            <a:r>
              <a:rPr lang="en-US" b="1" u="sng" dirty="0">
                <a:solidFill>
                  <a:schemeClr val="accent6">
                    <a:lumMod val="50000"/>
                  </a:schemeClr>
                </a:solidFill>
              </a:rPr>
              <a:t>False Conclusions</a:t>
            </a:r>
            <a:r>
              <a:rPr lang="en-US" dirty="0"/>
              <a:t> may be drawn from the results.</a:t>
            </a:r>
          </a:p>
          <a:p>
            <a:pPr marL="514350" indent="-514350">
              <a:buFont typeface="+mj-lt"/>
              <a:buAutoNum type="arabicParenR"/>
            </a:pPr>
            <a:r>
              <a:rPr lang="en-US" b="1" u="sng" dirty="0">
                <a:solidFill>
                  <a:schemeClr val="accent2">
                    <a:lumMod val="50000"/>
                  </a:schemeClr>
                </a:solidFill>
              </a:rPr>
              <a:t>Time spent</a:t>
            </a:r>
            <a:r>
              <a:rPr lang="en-US" dirty="0"/>
              <a:t> in drawing the Sample might better be used for Actual Auditing.</a:t>
            </a:r>
          </a:p>
          <a:p>
            <a:pPr marL="514350" indent="-514350">
              <a:buFont typeface="+mj-lt"/>
              <a:buAutoNum type="arabicParenR"/>
            </a:pPr>
            <a:r>
              <a:rPr lang="en-US" b="1" u="sng" dirty="0">
                <a:solidFill>
                  <a:srgbClr val="FF0000"/>
                </a:solidFill>
              </a:rPr>
              <a:t>Audit Judgement</a:t>
            </a:r>
            <a:r>
              <a:rPr lang="en-US" dirty="0"/>
              <a:t> takes second place to precise mathematics.</a:t>
            </a:r>
          </a:p>
          <a:p>
            <a:pPr marL="514350" indent="-514350">
              <a:buFont typeface="+mj-lt"/>
              <a:buAutoNum type="arabicParenR"/>
            </a:pPr>
            <a:r>
              <a:rPr lang="en-US" dirty="0"/>
              <a:t>It is </a:t>
            </a:r>
            <a:r>
              <a:rPr lang="en-US" b="1" u="sng" dirty="0">
                <a:solidFill>
                  <a:srgbClr val="00B0F0"/>
                </a:solidFill>
              </a:rPr>
              <a:t>inflexible</a:t>
            </a:r>
            <a:r>
              <a:rPr lang="en-US" dirty="0"/>
              <a:t>.</a:t>
            </a:r>
          </a:p>
          <a:p>
            <a:pPr marL="514350" indent="-514350">
              <a:buFont typeface="+mj-lt"/>
              <a:buAutoNum type="arabicParenR"/>
            </a:pPr>
            <a:r>
              <a:rPr lang="en-US" dirty="0"/>
              <a:t>It is more </a:t>
            </a:r>
            <a:r>
              <a:rPr lang="en-US" b="1" u="sng" dirty="0">
                <a:solidFill>
                  <a:srgbClr val="C00000"/>
                </a:solidFill>
              </a:rPr>
              <a:t>useful if only one attribute is to be checked</a:t>
            </a:r>
            <a:r>
              <a:rPr lang="en-US" dirty="0"/>
              <a:t>. Often several attributes of transactions or documents are tested at the same time, Statistics does not easily handle this.</a:t>
            </a:r>
            <a:endParaRPr lang="en-IN" dirty="0"/>
          </a:p>
        </p:txBody>
      </p:sp>
    </p:spTree>
    <p:extLst>
      <p:ext uri="{BB962C8B-B14F-4D97-AF65-F5344CB8AC3E}">
        <p14:creationId xmlns:p14="http://schemas.microsoft.com/office/powerpoint/2010/main" val="2654216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56655-1796-45B6-BA09-742F1F3FC127}"/>
              </a:ext>
            </a:extLst>
          </p:cNvPr>
          <p:cNvSpPr>
            <a:spLocks noGrp="1"/>
          </p:cNvSpPr>
          <p:nvPr>
            <p:ph type="title"/>
          </p:nvPr>
        </p:nvSpPr>
        <p:spPr>
          <a:xfrm>
            <a:off x="1485900" y="365125"/>
            <a:ext cx="9191625" cy="1325563"/>
          </a:xfrm>
          <a:solidFill>
            <a:schemeClr val="accent6">
              <a:lumMod val="60000"/>
              <a:lumOff val="40000"/>
            </a:schemeClr>
          </a:solidFill>
          <a:ln>
            <a:solidFill>
              <a:schemeClr val="accent2">
                <a:lumMod val="50000"/>
              </a:schemeClr>
            </a:solidFill>
          </a:ln>
          <a:effectLst>
            <a:glow rad="228600">
              <a:schemeClr val="accent5">
                <a:satMod val="175000"/>
                <a:alpha val="40000"/>
              </a:schemeClr>
            </a:glow>
          </a:effectLst>
          <a:scene3d>
            <a:camera prst="perspectiveRelaxedModerately"/>
            <a:lightRig rig="threePt" dir="t"/>
          </a:scene3d>
        </p:spPr>
        <p:txBody>
          <a:bodyPr>
            <a:normAutofit/>
          </a:bodyPr>
          <a:lstStyle/>
          <a:p>
            <a:pPr algn="ctr"/>
            <a:r>
              <a:rPr lang="en-US" sz="4800" b="1" u="sng" dirty="0"/>
              <a:t>EXAMPLES OF TEST CHECKING</a:t>
            </a:r>
            <a:endParaRPr lang="en-IN" sz="4800" b="1" u="sng" dirty="0"/>
          </a:p>
        </p:txBody>
      </p:sp>
      <p:sp>
        <p:nvSpPr>
          <p:cNvPr id="3" name="Content Placeholder 2">
            <a:extLst>
              <a:ext uri="{FF2B5EF4-FFF2-40B4-BE49-F238E27FC236}">
                <a16:creationId xmlns:a16="http://schemas.microsoft.com/office/drawing/2014/main" id="{620561E0-BE5A-43C6-B543-97AA07B7F40A}"/>
              </a:ext>
            </a:extLst>
          </p:cNvPr>
          <p:cNvSpPr>
            <a:spLocks noGrp="1"/>
          </p:cNvSpPr>
          <p:nvPr>
            <p:ph idx="1"/>
          </p:nvPr>
        </p:nvSpPr>
        <p:spPr>
          <a:xfrm>
            <a:off x="838200" y="1825625"/>
            <a:ext cx="10515600" cy="4594225"/>
          </a:xfrm>
          <a:ln>
            <a:solidFill>
              <a:schemeClr val="tx1">
                <a:lumMod val="95000"/>
                <a:lumOff val="5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noAutofit/>
          </a:bodyPr>
          <a:lstStyle/>
          <a:p>
            <a:r>
              <a:rPr lang="en-US" sz="3200" dirty="0"/>
              <a:t> </a:t>
            </a:r>
            <a:r>
              <a:rPr lang="en-US" sz="3200" b="1" i="1" u="sng" dirty="0">
                <a:solidFill>
                  <a:srgbClr val="00B050"/>
                </a:solidFill>
              </a:rPr>
              <a:t>Check 25% of Purchase Vouchers</a:t>
            </a:r>
            <a:r>
              <a:rPr lang="en-US" sz="3200" dirty="0"/>
              <a:t>.</a:t>
            </a:r>
          </a:p>
          <a:p>
            <a:r>
              <a:rPr lang="en-US" sz="3200" dirty="0"/>
              <a:t> Check 25% of Postings from Purchase Journal into Creditors Ledger.</a:t>
            </a:r>
          </a:p>
          <a:p>
            <a:r>
              <a:rPr lang="en-US" sz="3200" dirty="0"/>
              <a:t> Check Totals of 25% of Accounts in Creditors Ledger.</a:t>
            </a:r>
          </a:p>
          <a:p>
            <a:r>
              <a:rPr lang="en-US" sz="3200" dirty="0"/>
              <a:t> </a:t>
            </a:r>
            <a:r>
              <a:rPr lang="en-US" sz="3200" b="1" i="1" u="sng" dirty="0">
                <a:solidFill>
                  <a:srgbClr val="FF0000"/>
                </a:solidFill>
              </a:rPr>
              <a:t>Send Letters of Confirmation to 25% of the Total Creditors</a:t>
            </a:r>
            <a:r>
              <a:rPr lang="en-US" sz="3200" dirty="0"/>
              <a:t>.</a:t>
            </a:r>
          </a:p>
          <a:p>
            <a:pPr marL="0" indent="0">
              <a:buNone/>
            </a:pPr>
            <a:r>
              <a:rPr lang="en-US" sz="3200" dirty="0"/>
              <a:t>		Thus, if the Auditor is satisfied about 25% of the Purchase Transactions and Creditors Balances, he may Conclude that the remaining 75% of the transactions and Balances are Correct.</a:t>
            </a:r>
            <a:endParaRPr lang="en-IN" sz="3200" dirty="0"/>
          </a:p>
        </p:txBody>
      </p:sp>
    </p:spTree>
    <p:extLst>
      <p:ext uri="{BB962C8B-B14F-4D97-AF65-F5344CB8AC3E}">
        <p14:creationId xmlns:p14="http://schemas.microsoft.com/office/powerpoint/2010/main" val="32585389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C7521-2887-4B82-A019-41BAF65C1519}"/>
              </a:ext>
            </a:extLst>
          </p:cNvPr>
          <p:cNvSpPr>
            <a:spLocks noGrp="1"/>
          </p:cNvSpPr>
          <p:nvPr>
            <p:ph type="title"/>
          </p:nvPr>
        </p:nvSpPr>
        <p:spPr>
          <a:xfrm>
            <a:off x="1400174" y="365125"/>
            <a:ext cx="9372601" cy="1325563"/>
          </a:xfrm>
          <a:solidFill>
            <a:schemeClr val="accent2">
              <a:lumMod val="60000"/>
              <a:lumOff val="40000"/>
            </a:schemeClr>
          </a:solidFill>
          <a:effectLst>
            <a:glow rad="228600">
              <a:schemeClr val="accent6">
                <a:satMod val="175000"/>
                <a:alpha val="40000"/>
              </a:schemeClr>
            </a:glow>
          </a:effectLst>
          <a:scene3d>
            <a:camera prst="perspectiveRelaxedModerately"/>
            <a:lightRig rig="threePt" dir="t"/>
          </a:scene3d>
          <a:sp3d>
            <a:bevelT prst="convex"/>
          </a:sp3d>
        </p:spPr>
        <p:txBody>
          <a:bodyPr>
            <a:normAutofit fontScale="90000"/>
          </a:bodyPr>
          <a:lstStyle/>
          <a:p>
            <a:pPr algn="ctr"/>
            <a:r>
              <a:rPr lang="en-US" sz="4800" b="1" u="sng" dirty="0">
                <a:effectLst>
                  <a:outerShdw blurRad="38100" dist="38100" dir="2700000" algn="tl">
                    <a:srgbClr val="000000">
                      <a:alpha val="43137"/>
                    </a:srgbClr>
                  </a:outerShdw>
                </a:effectLst>
              </a:rPr>
              <a:t>INTERNAL CONTROL</a:t>
            </a:r>
            <a:br>
              <a:rPr lang="en-US" sz="4800" b="1" u="sng" dirty="0">
                <a:effectLst>
                  <a:outerShdw blurRad="38100" dist="38100" dir="2700000" algn="tl">
                    <a:srgbClr val="000000">
                      <a:alpha val="43137"/>
                    </a:srgbClr>
                  </a:outerShdw>
                </a:effectLst>
              </a:rPr>
            </a:br>
            <a:r>
              <a:rPr lang="en-US" sz="2200" b="1" u="sng" dirty="0">
                <a:effectLst>
                  <a:outerShdw blurRad="38100" dist="38100" dir="2700000" algn="tl">
                    <a:srgbClr val="000000">
                      <a:alpha val="43137"/>
                    </a:srgbClr>
                  </a:outerShdw>
                </a:effectLst>
              </a:rPr>
              <a:t>[SA 315 – Identifying and Assessing the Risks of Material Misstatement through </a:t>
            </a:r>
            <a:r>
              <a:rPr lang="en-US" sz="2200" b="1" u="sng" dirty="0">
                <a:solidFill>
                  <a:srgbClr val="C00000"/>
                </a:solidFill>
                <a:effectLst>
                  <a:outerShdw blurRad="38100" dist="38100" dir="2700000" algn="tl">
                    <a:srgbClr val="000000">
                      <a:alpha val="43137"/>
                    </a:srgbClr>
                  </a:outerShdw>
                </a:effectLst>
              </a:rPr>
              <a:t>Understanding the Entity and its Environment</a:t>
            </a:r>
            <a:r>
              <a:rPr lang="en-US" sz="2200" b="1" u="sng" dirty="0">
                <a:effectLst>
                  <a:outerShdw blurRad="38100" dist="38100" dir="2700000" algn="tl">
                    <a:srgbClr val="000000">
                      <a:alpha val="43137"/>
                    </a:srgbClr>
                  </a:outerShdw>
                </a:effectLst>
              </a:rPr>
              <a:t>]</a:t>
            </a:r>
            <a:endParaRPr lang="en-IN" sz="22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4E986185-74C6-4967-B19B-1632D1E426AE}"/>
              </a:ext>
            </a:extLst>
          </p:cNvPr>
          <p:cNvSpPr>
            <a:spLocks noGrp="1"/>
          </p:cNvSpPr>
          <p:nvPr>
            <p:ph idx="1"/>
          </p:nvPr>
        </p:nvSpPr>
        <p:spPr>
          <a:xfrm>
            <a:off x="838200" y="1825625"/>
            <a:ext cx="10515600" cy="4127500"/>
          </a:xfrm>
          <a:ln>
            <a:solidFill>
              <a:schemeClr val="accent2"/>
            </a:solidFill>
          </a:ln>
          <a:effectLst>
            <a:glow rad="228600">
              <a:schemeClr val="accent2">
                <a:satMod val="175000"/>
                <a:alpha val="40000"/>
              </a:schemeClr>
            </a:glow>
            <a:outerShdw blurRad="50800" dist="38100" dir="8100000" algn="tr" rotWithShape="0">
              <a:prstClr val="black">
                <a:alpha val="40000"/>
              </a:prstClr>
            </a:outerShdw>
          </a:effectLst>
        </p:spPr>
        <p:txBody>
          <a:bodyPr>
            <a:normAutofit/>
          </a:bodyPr>
          <a:lstStyle/>
          <a:p>
            <a:r>
              <a:rPr lang="en-US" sz="4000" b="1" u="sng" dirty="0"/>
              <a:t>Internal Control as</a:t>
            </a:r>
            <a:r>
              <a:rPr lang="en-US" sz="4000" b="1" dirty="0"/>
              <a:t>:-</a:t>
            </a:r>
          </a:p>
          <a:p>
            <a:pPr>
              <a:buFont typeface="Wingdings" panose="05000000000000000000" pitchFamily="2" charset="2"/>
              <a:buChar char="ü"/>
            </a:pPr>
            <a:r>
              <a:rPr lang="en-US" sz="4000" dirty="0"/>
              <a:t>  All the </a:t>
            </a:r>
            <a:r>
              <a:rPr lang="en-US" sz="4000" b="1" i="1" u="sng" dirty="0">
                <a:solidFill>
                  <a:srgbClr val="FF0000"/>
                </a:solidFill>
              </a:rPr>
              <a:t>Policies and Procedures</a:t>
            </a:r>
          </a:p>
          <a:p>
            <a:pPr>
              <a:buFont typeface="Wingdings" panose="05000000000000000000" pitchFamily="2" charset="2"/>
              <a:buChar char="ü"/>
            </a:pPr>
            <a:r>
              <a:rPr lang="en-US" sz="4000" dirty="0"/>
              <a:t>  </a:t>
            </a:r>
            <a:r>
              <a:rPr lang="en-US" sz="4000" b="1" i="1" u="sng" dirty="0">
                <a:solidFill>
                  <a:srgbClr val="00B050"/>
                </a:solidFill>
              </a:rPr>
              <a:t>Adopted by the Management</a:t>
            </a:r>
            <a:r>
              <a:rPr lang="en-US" sz="4000" dirty="0"/>
              <a:t> of a Concern</a:t>
            </a:r>
          </a:p>
          <a:p>
            <a:pPr>
              <a:buFont typeface="Wingdings" panose="05000000000000000000" pitchFamily="2" charset="2"/>
              <a:buChar char="ü"/>
            </a:pPr>
            <a:r>
              <a:rPr lang="en-US" sz="4000" dirty="0"/>
              <a:t>  </a:t>
            </a:r>
            <a:r>
              <a:rPr lang="en-US" sz="4000" b="1" i="1" dirty="0"/>
              <a:t>to ensure </a:t>
            </a:r>
          </a:p>
          <a:p>
            <a:pPr>
              <a:buFont typeface="Wingdings" panose="05000000000000000000" pitchFamily="2" charset="2"/>
              <a:buChar char="ü"/>
            </a:pPr>
            <a:r>
              <a:rPr lang="en-US" sz="4000" dirty="0"/>
              <a:t>  The </a:t>
            </a:r>
            <a:r>
              <a:rPr lang="en-US" sz="4000" b="1" i="1" u="sng" dirty="0">
                <a:solidFill>
                  <a:srgbClr val="00B0F0"/>
                </a:solidFill>
              </a:rPr>
              <a:t>Orderly and Efficient Conduct of its</a:t>
            </a:r>
            <a:r>
              <a:rPr lang="en-US" sz="4000" b="1" i="1" dirty="0">
                <a:solidFill>
                  <a:srgbClr val="00B0F0"/>
                </a:solidFill>
              </a:rPr>
              <a:t>     	</a:t>
            </a:r>
            <a:r>
              <a:rPr lang="en-US" sz="4000" b="1" i="1" u="sng" dirty="0">
                <a:solidFill>
                  <a:srgbClr val="00B0F0"/>
                </a:solidFill>
              </a:rPr>
              <a:t>Business</a:t>
            </a:r>
            <a:r>
              <a:rPr lang="en-US" sz="4000" dirty="0"/>
              <a:t>.</a:t>
            </a:r>
            <a:endParaRPr lang="en-IN" sz="4000" dirty="0"/>
          </a:p>
        </p:txBody>
      </p:sp>
    </p:spTree>
    <p:extLst>
      <p:ext uri="{BB962C8B-B14F-4D97-AF65-F5344CB8AC3E}">
        <p14:creationId xmlns:p14="http://schemas.microsoft.com/office/powerpoint/2010/main" val="40823438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C7521-2887-4B82-A019-41BAF65C1519}"/>
              </a:ext>
            </a:extLst>
          </p:cNvPr>
          <p:cNvSpPr>
            <a:spLocks noGrp="1"/>
          </p:cNvSpPr>
          <p:nvPr>
            <p:ph type="title"/>
          </p:nvPr>
        </p:nvSpPr>
        <p:spPr>
          <a:xfrm>
            <a:off x="1400174" y="365125"/>
            <a:ext cx="9372601" cy="1325563"/>
          </a:xfrm>
          <a:solidFill>
            <a:schemeClr val="accent2">
              <a:lumMod val="60000"/>
              <a:lumOff val="40000"/>
            </a:schemeClr>
          </a:solidFill>
          <a:effectLst>
            <a:glow rad="228600">
              <a:schemeClr val="accent6">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effectLst>
                  <a:outerShdw blurRad="38100" dist="38100" dir="2700000" algn="tl">
                    <a:srgbClr val="000000">
                      <a:alpha val="43137"/>
                    </a:srgbClr>
                  </a:outerShdw>
                </a:effectLst>
              </a:rPr>
              <a:t>INTERNAL CONTROL</a:t>
            </a:r>
            <a:endParaRPr lang="en-IN" sz="4800" b="1" u="sng" dirty="0">
              <a:effectLst>
                <a:outerShdw blurRad="38100" dist="38100" dir="2700000" algn="tl">
                  <a:srgbClr val="000000">
                    <a:alpha val="43137"/>
                  </a:srgbClr>
                </a:outerShdw>
              </a:effectLst>
            </a:endParaRPr>
          </a:p>
        </p:txBody>
      </p:sp>
      <p:graphicFrame>
        <p:nvGraphicFramePr>
          <p:cNvPr id="4" name="Content Placeholder 3">
            <a:extLst>
              <a:ext uri="{FF2B5EF4-FFF2-40B4-BE49-F238E27FC236}">
                <a16:creationId xmlns:a16="http://schemas.microsoft.com/office/drawing/2014/main" id="{E0F27BDE-0CA3-4C7B-9CE5-EEA3DB8EDA62}"/>
              </a:ext>
            </a:extLst>
          </p:cNvPr>
          <p:cNvGraphicFramePr>
            <a:graphicFrameLocks noGrp="1"/>
          </p:cNvGraphicFramePr>
          <p:nvPr>
            <p:ph idx="1"/>
            <p:extLst>
              <p:ext uri="{D42A27DB-BD31-4B8C-83A1-F6EECF244321}">
                <p14:modId xmlns:p14="http://schemas.microsoft.com/office/powerpoint/2010/main" val="2748848322"/>
              </p:ext>
            </p:extLst>
          </p:nvPr>
        </p:nvGraphicFramePr>
        <p:xfrm>
          <a:off x="828674" y="1690688"/>
          <a:ext cx="10515600" cy="4127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84998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20363-7587-4423-84FD-31D006D25E53}"/>
              </a:ext>
            </a:extLst>
          </p:cNvPr>
          <p:cNvSpPr>
            <a:spLocks noGrp="1"/>
          </p:cNvSpPr>
          <p:nvPr>
            <p:ph type="title"/>
          </p:nvPr>
        </p:nvSpPr>
        <p:spPr>
          <a:solidFill>
            <a:schemeClr val="accent4">
              <a:lumMod val="40000"/>
              <a:lumOff val="60000"/>
            </a:schemeClr>
          </a:solidFill>
        </p:spPr>
        <p:txBody>
          <a:bodyPr>
            <a:noAutofit/>
          </a:bodyPr>
          <a:lstStyle/>
          <a:p>
            <a:pPr algn="ctr"/>
            <a:r>
              <a:rPr lang="en-US" sz="4800" b="1" u="sng" dirty="0">
                <a:effectLst>
                  <a:outerShdw blurRad="38100" dist="38100" dir="2700000" algn="tl">
                    <a:srgbClr val="000000">
                      <a:alpha val="43137"/>
                    </a:srgbClr>
                  </a:outerShdw>
                </a:effectLst>
              </a:rPr>
              <a:t>PURPOSE OR OBJECTIVES OF INTERNAL CONTROL</a:t>
            </a:r>
            <a:endParaRPr lang="en-IN" sz="4800" b="1" u="sng" dirty="0">
              <a:effectLst>
                <a:outerShdw blurRad="38100" dist="38100" dir="2700000" algn="tl">
                  <a:srgbClr val="000000">
                    <a:alpha val="43137"/>
                  </a:srgbClr>
                </a:outerShdw>
              </a:effectLst>
            </a:endParaRPr>
          </a:p>
        </p:txBody>
      </p:sp>
      <p:graphicFrame>
        <p:nvGraphicFramePr>
          <p:cNvPr id="4" name="Content Placeholder 3">
            <a:extLst>
              <a:ext uri="{FF2B5EF4-FFF2-40B4-BE49-F238E27FC236}">
                <a16:creationId xmlns:a16="http://schemas.microsoft.com/office/drawing/2014/main" id="{243B7469-23D3-4E78-A934-6A1F4A55E3E8}"/>
              </a:ext>
            </a:extLst>
          </p:cNvPr>
          <p:cNvGraphicFramePr>
            <a:graphicFrameLocks noGrp="1"/>
          </p:cNvGraphicFramePr>
          <p:nvPr>
            <p:ph idx="1"/>
            <p:extLst>
              <p:ext uri="{D42A27DB-BD31-4B8C-83A1-F6EECF244321}">
                <p14:modId xmlns:p14="http://schemas.microsoft.com/office/powerpoint/2010/main" val="2527391676"/>
              </p:ext>
            </p:extLst>
          </p:nvPr>
        </p:nvGraphicFramePr>
        <p:xfrm>
          <a:off x="838200" y="1690688"/>
          <a:ext cx="10515600" cy="4486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10856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6AE08-B757-4D89-804D-E54B528EDC1C}"/>
              </a:ext>
            </a:extLst>
          </p:cNvPr>
          <p:cNvSpPr>
            <a:spLocks noGrp="1"/>
          </p:cNvSpPr>
          <p:nvPr>
            <p:ph type="title"/>
          </p:nvPr>
        </p:nvSpPr>
        <p:spPr>
          <a:xfrm>
            <a:off x="1571624" y="365125"/>
            <a:ext cx="9086851" cy="1325563"/>
          </a:xfrm>
          <a:solidFill>
            <a:schemeClr val="accent4">
              <a:lumMod val="40000"/>
              <a:lumOff val="60000"/>
            </a:schemeClr>
          </a:solidFill>
          <a:ln>
            <a:solidFill>
              <a:schemeClr val="accent5">
                <a:lumMod val="50000"/>
              </a:schemeClr>
            </a:solidFill>
          </a:ln>
          <a:effectLst>
            <a:glow rad="228600">
              <a:schemeClr val="accent6">
                <a:satMod val="175000"/>
                <a:alpha val="40000"/>
              </a:schemeClr>
            </a:glow>
          </a:effectLst>
          <a:scene3d>
            <a:camera prst="perspectiveRelaxedModerately"/>
            <a:lightRig rig="threePt" dir="t"/>
          </a:scene3d>
          <a:sp3d>
            <a:bevelT prst="convex"/>
          </a:sp3d>
        </p:spPr>
        <p:txBody>
          <a:bodyPr>
            <a:normAutofit/>
          </a:bodyPr>
          <a:lstStyle/>
          <a:p>
            <a:pPr algn="ctr"/>
            <a:r>
              <a:rPr lang="en-US" sz="5400" b="1" dirty="0">
                <a:effectLst>
                  <a:outerShdw blurRad="38100" dist="38100" dir="2700000" algn="tl">
                    <a:srgbClr val="000000">
                      <a:alpha val="43137"/>
                    </a:srgbClr>
                  </a:outerShdw>
                </a:effectLst>
              </a:rPr>
              <a:t>1) </a:t>
            </a:r>
            <a:r>
              <a:rPr lang="en-US" sz="5400" b="1" u="sng" dirty="0">
                <a:effectLst>
                  <a:outerShdw blurRad="38100" dist="38100" dir="2700000" algn="tl">
                    <a:srgbClr val="000000">
                      <a:alpha val="43137"/>
                    </a:srgbClr>
                  </a:outerShdw>
                </a:effectLst>
              </a:rPr>
              <a:t>Accounting Controls</a:t>
            </a:r>
            <a:endParaRPr lang="en-IN" sz="54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8B316E53-04AA-4442-BB29-B2F1215111B8}"/>
              </a:ext>
            </a:extLst>
          </p:cNvPr>
          <p:cNvSpPr>
            <a:spLocks noGrp="1"/>
          </p:cNvSpPr>
          <p:nvPr>
            <p:ph idx="1"/>
          </p:nvPr>
        </p:nvSpPr>
        <p:spPr>
          <a:ln>
            <a:solidFill>
              <a:schemeClr val="accent4">
                <a:lumMod val="50000"/>
              </a:schemeClr>
            </a:solidFill>
          </a:ln>
          <a:effectLst>
            <a:glow rad="228600">
              <a:schemeClr val="accent2">
                <a:satMod val="175000"/>
                <a:alpha val="40000"/>
              </a:schemeClr>
            </a:glow>
          </a:effectLst>
        </p:spPr>
        <p:txBody>
          <a:bodyPr>
            <a:normAutofit fontScale="92500" lnSpcReduction="20000"/>
          </a:bodyPr>
          <a:lstStyle/>
          <a:p>
            <a:r>
              <a:rPr lang="en-US" b="1" u="sng" dirty="0"/>
              <a:t>Accounting Controls aims to ensure that</a:t>
            </a:r>
            <a:r>
              <a:rPr lang="en-US" b="1" dirty="0"/>
              <a:t>:-</a:t>
            </a:r>
          </a:p>
          <a:p>
            <a:pPr>
              <a:buFont typeface="Wingdings" panose="05000000000000000000" pitchFamily="2" charset="2"/>
              <a:buChar char="ü"/>
            </a:pPr>
            <a:r>
              <a:rPr lang="en-US" dirty="0"/>
              <a:t> All </a:t>
            </a:r>
            <a:r>
              <a:rPr lang="en-US" b="1" dirty="0"/>
              <a:t>transactions</a:t>
            </a:r>
            <a:r>
              <a:rPr lang="en-US" dirty="0"/>
              <a:t> are </a:t>
            </a:r>
            <a:r>
              <a:rPr lang="en-US" b="1" u="sng" dirty="0">
                <a:solidFill>
                  <a:srgbClr val="FF0000"/>
                </a:solidFill>
              </a:rPr>
              <a:t>Duly Authorized</a:t>
            </a:r>
            <a:r>
              <a:rPr lang="en-US" dirty="0"/>
              <a:t>.</a:t>
            </a:r>
          </a:p>
          <a:p>
            <a:pPr>
              <a:buFont typeface="Wingdings" panose="05000000000000000000" pitchFamily="2" charset="2"/>
              <a:buChar char="ü"/>
            </a:pPr>
            <a:r>
              <a:rPr lang="en-US" dirty="0"/>
              <a:t> All transactions are </a:t>
            </a:r>
            <a:r>
              <a:rPr lang="en-US" b="1" u="sng" dirty="0">
                <a:solidFill>
                  <a:srgbClr val="92D050"/>
                </a:solidFill>
              </a:rPr>
              <a:t>Properly Recorded</a:t>
            </a:r>
            <a:r>
              <a:rPr lang="en-US" dirty="0"/>
              <a:t>.</a:t>
            </a:r>
          </a:p>
          <a:p>
            <a:pPr>
              <a:buFont typeface="Wingdings" panose="05000000000000000000" pitchFamily="2" charset="2"/>
              <a:buChar char="ü"/>
            </a:pPr>
            <a:r>
              <a:rPr lang="en-US" dirty="0"/>
              <a:t> All transactions are </a:t>
            </a:r>
            <a:r>
              <a:rPr lang="en-US" b="1" u="sng" dirty="0">
                <a:solidFill>
                  <a:schemeClr val="accent2">
                    <a:lumMod val="50000"/>
                  </a:schemeClr>
                </a:solidFill>
              </a:rPr>
              <a:t>recorded Promptly</a:t>
            </a:r>
            <a:r>
              <a:rPr lang="en-US" dirty="0"/>
              <a:t> as soon as they occur.</a:t>
            </a:r>
          </a:p>
          <a:p>
            <a:pPr>
              <a:buFont typeface="Wingdings" panose="05000000000000000000" pitchFamily="2" charset="2"/>
              <a:buChar char="ü"/>
            </a:pPr>
            <a:r>
              <a:rPr lang="en-US" dirty="0"/>
              <a:t> The </a:t>
            </a:r>
            <a:r>
              <a:rPr lang="en-US" b="1" u="sng" dirty="0">
                <a:solidFill>
                  <a:srgbClr val="C00000"/>
                </a:solidFill>
              </a:rPr>
              <a:t>Accounting Policies</a:t>
            </a:r>
            <a:r>
              <a:rPr lang="en-US" dirty="0"/>
              <a:t> adopted by the management in respect of Stock Valuation, Depreciation etc. are </a:t>
            </a:r>
            <a:r>
              <a:rPr lang="en-US" b="1" u="sng" dirty="0">
                <a:solidFill>
                  <a:srgbClr val="C00000"/>
                </a:solidFill>
              </a:rPr>
              <a:t>Implemented</a:t>
            </a:r>
            <a:r>
              <a:rPr lang="en-US" dirty="0"/>
              <a:t>.</a:t>
            </a:r>
          </a:p>
          <a:p>
            <a:pPr>
              <a:buFont typeface="Wingdings" panose="05000000000000000000" pitchFamily="2" charset="2"/>
              <a:buChar char="ü"/>
            </a:pPr>
            <a:r>
              <a:rPr lang="en-US" dirty="0"/>
              <a:t> The </a:t>
            </a:r>
            <a:r>
              <a:rPr lang="en-US" b="1" u="sng" dirty="0">
                <a:solidFill>
                  <a:srgbClr val="00B050"/>
                </a:solidFill>
              </a:rPr>
              <a:t>Assets of the Concern are Safeguarded</a:t>
            </a:r>
            <a:r>
              <a:rPr lang="en-US" dirty="0"/>
              <a:t>, the Assets are not used or Sold without proper Authorization and are verified regularly.</a:t>
            </a:r>
          </a:p>
          <a:p>
            <a:pPr>
              <a:buFont typeface="Wingdings" panose="05000000000000000000" pitchFamily="2" charset="2"/>
              <a:buChar char="ü"/>
            </a:pPr>
            <a:r>
              <a:rPr lang="en-US" dirty="0"/>
              <a:t> </a:t>
            </a:r>
            <a:r>
              <a:rPr lang="en-US" b="1" u="sng" dirty="0">
                <a:solidFill>
                  <a:srgbClr val="00B0F0"/>
                </a:solidFill>
              </a:rPr>
              <a:t>Errors and Frauds</a:t>
            </a:r>
            <a:r>
              <a:rPr lang="en-US" dirty="0"/>
              <a:t> are Prevented and Detected.</a:t>
            </a:r>
          </a:p>
          <a:p>
            <a:pPr>
              <a:buFont typeface="Wingdings" panose="05000000000000000000" pitchFamily="2" charset="2"/>
              <a:buChar char="ü"/>
            </a:pPr>
            <a:r>
              <a:rPr lang="en-US" dirty="0"/>
              <a:t> The </a:t>
            </a:r>
            <a:r>
              <a:rPr lang="en-US" b="1" u="sng" dirty="0">
                <a:solidFill>
                  <a:srgbClr val="FF0000"/>
                </a:solidFill>
              </a:rPr>
              <a:t>Books of Accounts</a:t>
            </a:r>
            <a:r>
              <a:rPr lang="en-US" dirty="0"/>
              <a:t> are Complete and Accurate.</a:t>
            </a:r>
          </a:p>
          <a:p>
            <a:pPr>
              <a:buFont typeface="Wingdings" panose="05000000000000000000" pitchFamily="2" charset="2"/>
              <a:buChar char="ü"/>
            </a:pPr>
            <a:r>
              <a:rPr lang="en-US" dirty="0"/>
              <a:t> The </a:t>
            </a:r>
            <a:r>
              <a:rPr lang="en-US" b="1" u="sng" dirty="0">
                <a:solidFill>
                  <a:srgbClr val="0070C0"/>
                </a:solidFill>
              </a:rPr>
              <a:t>Final Accounts</a:t>
            </a:r>
            <a:r>
              <a:rPr lang="en-US" dirty="0"/>
              <a:t> are Reliable and Ready in time.</a:t>
            </a:r>
          </a:p>
          <a:p>
            <a:pPr>
              <a:buFont typeface="Wingdings" panose="05000000000000000000" pitchFamily="2" charset="2"/>
              <a:buChar char="ü"/>
            </a:pPr>
            <a:endParaRPr lang="en-IN" dirty="0"/>
          </a:p>
        </p:txBody>
      </p:sp>
    </p:spTree>
    <p:extLst>
      <p:ext uri="{BB962C8B-B14F-4D97-AF65-F5344CB8AC3E}">
        <p14:creationId xmlns:p14="http://schemas.microsoft.com/office/powerpoint/2010/main" val="13170118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80E64-6B2B-4B75-A270-61D81CACD97C}"/>
              </a:ext>
            </a:extLst>
          </p:cNvPr>
          <p:cNvSpPr>
            <a:spLocks noGrp="1"/>
          </p:cNvSpPr>
          <p:nvPr>
            <p:ph type="title"/>
          </p:nvPr>
        </p:nvSpPr>
        <p:spPr>
          <a:xfrm>
            <a:off x="1123950" y="365125"/>
            <a:ext cx="9944100" cy="1325563"/>
          </a:xfrm>
          <a:solidFill>
            <a:schemeClr val="accent5">
              <a:lumMod val="60000"/>
              <a:lumOff val="40000"/>
            </a:schemeClr>
          </a:solidFill>
          <a:ln>
            <a:solidFill>
              <a:srgbClr val="00B050"/>
            </a:solidFill>
          </a:ln>
          <a:effectLst>
            <a:glow rad="228600">
              <a:schemeClr val="accent6">
                <a:satMod val="175000"/>
                <a:alpha val="40000"/>
              </a:schemeClr>
            </a:glow>
          </a:effectLst>
          <a:scene3d>
            <a:camera prst="perspectiveRelaxedModerately"/>
            <a:lightRig rig="threePt" dir="t"/>
          </a:scene3d>
          <a:sp3d>
            <a:bevelT w="101600" prst="riblet"/>
          </a:sp3d>
        </p:spPr>
        <p:txBody>
          <a:bodyPr>
            <a:normAutofit/>
          </a:bodyPr>
          <a:lstStyle/>
          <a:p>
            <a:r>
              <a:rPr lang="en-US" sz="4800" b="1" dirty="0"/>
              <a:t>2) </a:t>
            </a:r>
            <a:r>
              <a:rPr lang="en-US" sz="4800" b="1" u="sng" dirty="0"/>
              <a:t>Operational or Administrative Control </a:t>
            </a:r>
            <a:endParaRPr lang="en-IN" sz="4800" b="1" u="sng" dirty="0"/>
          </a:p>
        </p:txBody>
      </p:sp>
      <p:sp>
        <p:nvSpPr>
          <p:cNvPr id="3" name="Content Placeholder 2">
            <a:extLst>
              <a:ext uri="{FF2B5EF4-FFF2-40B4-BE49-F238E27FC236}">
                <a16:creationId xmlns:a16="http://schemas.microsoft.com/office/drawing/2014/main" id="{75B0B288-5796-43BF-9DC6-E99E2D9C3CF2}"/>
              </a:ext>
            </a:extLst>
          </p:cNvPr>
          <p:cNvSpPr>
            <a:spLocks noGrp="1"/>
          </p:cNvSpPr>
          <p:nvPr>
            <p:ph idx="1"/>
          </p:nvPr>
        </p:nvSpPr>
        <p:spPr>
          <a:ln>
            <a:solidFill>
              <a:schemeClr val="accent2">
                <a:lumMod val="50000"/>
              </a:schemeClr>
            </a:solidFill>
          </a:ln>
          <a:effectLst>
            <a:glow rad="228600">
              <a:schemeClr val="accent4">
                <a:satMod val="175000"/>
                <a:alpha val="40000"/>
              </a:schemeClr>
            </a:glow>
            <a:outerShdw blurRad="50800" dist="38100" dir="5400000" algn="t" rotWithShape="0">
              <a:prstClr val="black">
                <a:alpha val="40000"/>
              </a:prstClr>
            </a:outerShdw>
          </a:effectLst>
        </p:spPr>
        <p:txBody>
          <a:bodyPr>
            <a:normAutofit fontScale="92500" lnSpcReduction="20000"/>
          </a:bodyPr>
          <a:lstStyle/>
          <a:p>
            <a:r>
              <a:rPr lang="en-US" dirty="0"/>
              <a:t>Operational Controls aim to ensure that the </a:t>
            </a:r>
            <a:r>
              <a:rPr lang="en-US" b="1" u="sng" dirty="0">
                <a:solidFill>
                  <a:srgbClr val="FF0000"/>
                </a:solidFill>
              </a:rPr>
              <a:t>Management Policies</a:t>
            </a:r>
            <a:r>
              <a:rPr lang="en-US" dirty="0"/>
              <a:t> in respect of the </a:t>
            </a:r>
            <a:r>
              <a:rPr lang="en-US" b="1" u="sng" dirty="0">
                <a:solidFill>
                  <a:schemeClr val="accent2">
                    <a:lumMod val="50000"/>
                  </a:schemeClr>
                </a:solidFill>
              </a:rPr>
              <a:t>operations and administration</a:t>
            </a:r>
            <a:r>
              <a:rPr lang="en-US" dirty="0"/>
              <a:t> of the Concern are Implemented. This in turn ensures that the </a:t>
            </a:r>
            <a:r>
              <a:rPr lang="en-US" b="1" u="sng" dirty="0">
                <a:solidFill>
                  <a:srgbClr val="7030A0"/>
                </a:solidFill>
              </a:rPr>
              <a:t>Business is conducted in an Orderly and Efficient manner</a:t>
            </a:r>
            <a:r>
              <a:rPr lang="en-US" dirty="0"/>
              <a:t>.</a:t>
            </a:r>
          </a:p>
          <a:p>
            <a:r>
              <a:rPr lang="en-US" b="1" u="sng" dirty="0"/>
              <a:t>Examples</a:t>
            </a:r>
            <a:r>
              <a:rPr lang="en-US" dirty="0"/>
              <a:t> of Operational Controls are:- </a:t>
            </a:r>
          </a:p>
          <a:p>
            <a:pPr>
              <a:buFont typeface="Wingdings" panose="05000000000000000000" pitchFamily="2" charset="2"/>
              <a:buChar char="ü"/>
            </a:pPr>
            <a:r>
              <a:rPr lang="en-US" dirty="0"/>
              <a:t> Quality Control,</a:t>
            </a:r>
          </a:p>
          <a:p>
            <a:pPr>
              <a:buFont typeface="Wingdings" panose="05000000000000000000" pitchFamily="2" charset="2"/>
              <a:buChar char="ü"/>
            </a:pPr>
            <a:r>
              <a:rPr lang="en-US" dirty="0"/>
              <a:t> Budgetary Control,</a:t>
            </a:r>
          </a:p>
          <a:p>
            <a:pPr>
              <a:buFont typeface="Wingdings" panose="05000000000000000000" pitchFamily="2" charset="2"/>
              <a:buChar char="ü"/>
            </a:pPr>
            <a:r>
              <a:rPr lang="en-US" dirty="0"/>
              <a:t> Internal Check,</a:t>
            </a:r>
          </a:p>
          <a:p>
            <a:pPr>
              <a:buFont typeface="Wingdings" panose="05000000000000000000" pitchFamily="2" charset="2"/>
              <a:buChar char="ü"/>
            </a:pPr>
            <a:r>
              <a:rPr lang="en-US" dirty="0"/>
              <a:t> Internal Audit,</a:t>
            </a:r>
          </a:p>
          <a:p>
            <a:pPr>
              <a:buFont typeface="Wingdings" panose="05000000000000000000" pitchFamily="2" charset="2"/>
              <a:buChar char="ü"/>
            </a:pPr>
            <a:r>
              <a:rPr lang="en-US" dirty="0"/>
              <a:t> Quantitative Controls etc.</a:t>
            </a:r>
          </a:p>
          <a:p>
            <a:r>
              <a:rPr lang="en-US" dirty="0"/>
              <a:t>In a Financial Audit, The Auditor studies only those operational controls which affect the Accounts of the Concern.</a:t>
            </a:r>
          </a:p>
        </p:txBody>
      </p:sp>
    </p:spTree>
    <p:extLst>
      <p:ext uri="{BB962C8B-B14F-4D97-AF65-F5344CB8AC3E}">
        <p14:creationId xmlns:p14="http://schemas.microsoft.com/office/powerpoint/2010/main" val="33507034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ED5D2-CE42-4A06-A7FA-F5042C3F215C}"/>
              </a:ext>
            </a:extLst>
          </p:cNvPr>
          <p:cNvSpPr>
            <a:spLocks noGrp="1"/>
          </p:cNvSpPr>
          <p:nvPr>
            <p:ph type="title"/>
          </p:nvPr>
        </p:nvSpPr>
        <p:spPr>
          <a:xfrm>
            <a:off x="1238250" y="365125"/>
            <a:ext cx="9705975" cy="1325563"/>
          </a:xfrm>
          <a:solidFill>
            <a:schemeClr val="accent4">
              <a:lumMod val="60000"/>
              <a:lumOff val="40000"/>
            </a:schemeClr>
          </a:solidFill>
          <a:ln>
            <a:solidFill>
              <a:schemeClr val="accent5">
                <a:lumMod val="50000"/>
              </a:schemeClr>
            </a:solidFill>
          </a:ln>
          <a:effectLst>
            <a:glow rad="228600">
              <a:schemeClr val="accent1">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u="sng" dirty="0">
                <a:effectLst>
                  <a:outerShdw blurRad="38100" dist="38100" dir="2700000" algn="tl">
                    <a:srgbClr val="000000">
                      <a:alpha val="43137"/>
                    </a:srgbClr>
                  </a:outerShdw>
                </a:effectLst>
              </a:rPr>
              <a:t>REVIEW OF INTERNAL CONTROL</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2D981322-8FC7-4199-9778-40DF5246F266}"/>
              </a:ext>
            </a:extLst>
          </p:cNvPr>
          <p:cNvSpPr>
            <a:spLocks noGrp="1"/>
          </p:cNvSpPr>
          <p:nvPr>
            <p:ph idx="1"/>
          </p:nvPr>
        </p:nvSpPr>
        <p:spPr>
          <a:xfrm>
            <a:off x="838200" y="1825625"/>
            <a:ext cx="10515600" cy="4667250"/>
          </a:xfrm>
          <a:ln>
            <a:solidFill>
              <a:schemeClr val="accent1">
                <a:lumMod val="50000"/>
              </a:schemeClr>
            </a:solidFill>
          </a:ln>
          <a:effectLst>
            <a:glow rad="228600">
              <a:schemeClr val="accent6">
                <a:satMod val="175000"/>
                <a:alpha val="40000"/>
              </a:schemeClr>
            </a:glow>
          </a:effectLst>
        </p:spPr>
        <p:txBody>
          <a:bodyPr>
            <a:normAutofit fontScale="92500" lnSpcReduction="20000"/>
          </a:bodyPr>
          <a:lstStyle/>
          <a:p>
            <a:pPr marL="514350" indent="-514350">
              <a:buFont typeface="+mj-lt"/>
              <a:buAutoNum type="arabicParenR"/>
            </a:pPr>
            <a:r>
              <a:rPr lang="en-US" b="1" u="sng" dirty="0">
                <a:solidFill>
                  <a:srgbClr val="C00000"/>
                </a:solidFill>
              </a:rPr>
              <a:t>Why Auditor should Review Internal Controls</a:t>
            </a:r>
            <a:r>
              <a:rPr lang="en-US" b="1" dirty="0">
                <a:solidFill>
                  <a:srgbClr val="C00000"/>
                </a:solidFill>
              </a:rPr>
              <a:t>:- </a:t>
            </a:r>
            <a:r>
              <a:rPr lang="en-US" dirty="0"/>
              <a:t>The Auditor’s objective in studying and evaluating Internal Controls is to establish the </a:t>
            </a:r>
            <a:r>
              <a:rPr lang="en-US" b="1" i="1" u="sng" dirty="0">
                <a:solidFill>
                  <a:schemeClr val="accent1">
                    <a:lumMod val="75000"/>
                  </a:schemeClr>
                </a:solidFill>
              </a:rPr>
              <a:t>Reliance</a:t>
            </a:r>
            <a:r>
              <a:rPr lang="en-US" dirty="0"/>
              <a:t> he can place thereon in determining the </a:t>
            </a:r>
            <a:r>
              <a:rPr lang="en-US" b="1" i="1" u="sng" dirty="0">
                <a:solidFill>
                  <a:schemeClr val="accent2">
                    <a:lumMod val="75000"/>
                  </a:schemeClr>
                </a:solidFill>
              </a:rPr>
              <a:t>Nature, Timing and extent of his Substantive Audit procedures</a:t>
            </a:r>
            <a:r>
              <a:rPr lang="en-US" dirty="0"/>
              <a:t> (checking of transactions &amp; balances).</a:t>
            </a:r>
          </a:p>
          <a:p>
            <a:pPr marL="514350" indent="-514350">
              <a:buFont typeface="+mj-lt"/>
              <a:buAutoNum type="arabicParenR"/>
            </a:pPr>
            <a:r>
              <a:rPr lang="en-US" b="1" u="sng" dirty="0">
                <a:solidFill>
                  <a:srgbClr val="00B050"/>
                </a:solidFill>
              </a:rPr>
              <a:t>How Auditor should Review Internal Controls</a:t>
            </a:r>
            <a:r>
              <a:rPr lang="en-US" b="1" dirty="0">
                <a:solidFill>
                  <a:srgbClr val="00B050"/>
                </a:solidFill>
              </a:rPr>
              <a:t>:- </a:t>
            </a:r>
            <a:r>
              <a:rPr lang="en-US" dirty="0"/>
              <a:t>Auditor should review the Internal Controls in the Following manner:- </a:t>
            </a:r>
          </a:p>
          <a:p>
            <a:pPr>
              <a:buFont typeface="Wingdings" panose="05000000000000000000" pitchFamily="2" charset="2"/>
              <a:buChar char="ü"/>
            </a:pPr>
            <a:r>
              <a:rPr lang="en-US" dirty="0"/>
              <a:t> The Auditor should </a:t>
            </a:r>
            <a:r>
              <a:rPr lang="en-US" b="1" i="1" u="sng" dirty="0">
                <a:solidFill>
                  <a:schemeClr val="accent2"/>
                </a:solidFill>
              </a:rPr>
              <a:t>Acquaint himself</a:t>
            </a:r>
            <a:r>
              <a:rPr lang="en-US" dirty="0"/>
              <a:t> with the important features of the business carried on by the concern (discussion with client).</a:t>
            </a:r>
          </a:p>
          <a:p>
            <a:pPr>
              <a:buFont typeface="Wingdings" panose="05000000000000000000" pitchFamily="2" charset="2"/>
              <a:buChar char="ü"/>
            </a:pPr>
            <a:r>
              <a:rPr lang="en-US" dirty="0"/>
              <a:t> He should also find out the basis on which the </a:t>
            </a:r>
            <a:r>
              <a:rPr lang="en-US" b="1" i="1" u="sng" dirty="0">
                <a:solidFill>
                  <a:srgbClr val="00B0F0"/>
                </a:solidFill>
              </a:rPr>
              <a:t>Control and procedures</a:t>
            </a:r>
            <a:r>
              <a:rPr lang="en-US" dirty="0"/>
              <a:t> are laid down by the management. He can always obtain this knowledge by having </a:t>
            </a:r>
            <a:r>
              <a:rPr lang="en-US" b="1" i="1" u="sng" dirty="0">
                <a:solidFill>
                  <a:srgbClr val="0070C0"/>
                </a:solidFill>
              </a:rPr>
              <a:t>discussion with the various managers</a:t>
            </a:r>
            <a:r>
              <a:rPr lang="en-US" dirty="0"/>
              <a:t> of the Organisation.</a:t>
            </a:r>
          </a:p>
          <a:p>
            <a:pPr>
              <a:buFont typeface="Wingdings" panose="05000000000000000000" pitchFamily="2" charset="2"/>
              <a:buChar char="ü"/>
            </a:pPr>
            <a:r>
              <a:rPr lang="en-US" dirty="0"/>
              <a:t> He should also study the Company’s Procedures, Manuals, Organisation Flow charts to ascertain the character, scope and </a:t>
            </a:r>
            <a:r>
              <a:rPr lang="en-US" b="1" i="1" u="sng" dirty="0">
                <a:solidFill>
                  <a:srgbClr val="C00000"/>
                </a:solidFill>
              </a:rPr>
              <a:t>effectiveness of the Control System</a:t>
            </a:r>
            <a:r>
              <a:rPr lang="en-US" dirty="0"/>
              <a:t>.</a:t>
            </a:r>
          </a:p>
          <a:p>
            <a:pPr>
              <a:buFont typeface="Wingdings" panose="05000000000000000000" pitchFamily="2" charset="2"/>
              <a:buChar char="ü"/>
            </a:pPr>
            <a:endParaRPr lang="en-IN" dirty="0"/>
          </a:p>
        </p:txBody>
      </p:sp>
    </p:spTree>
    <p:extLst>
      <p:ext uri="{BB962C8B-B14F-4D97-AF65-F5344CB8AC3E}">
        <p14:creationId xmlns:p14="http://schemas.microsoft.com/office/powerpoint/2010/main" val="28720204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66176-A45D-4DAD-B21F-EFCC7BF5D55A}"/>
              </a:ext>
            </a:extLst>
          </p:cNvPr>
          <p:cNvSpPr>
            <a:spLocks noGrp="1"/>
          </p:cNvSpPr>
          <p:nvPr>
            <p:ph type="title"/>
          </p:nvPr>
        </p:nvSpPr>
        <p:spPr>
          <a:xfrm>
            <a:off x="1347787" y="18255"/>
            <a:ext cx="9496425" cy="1325563"/>
          </a:xfrm>
          <a:solidFill>
            <a:schemeClr val="accent4">
              <a:lumMod val="60000"/>
              <a:lumOff val="40000"/>
            </a:schemeClr>
          </a:solidFill>
          <a:ln>
            <a:solidFill>
              <a:schemeClr val="accent1">
                <a:lumMod val="50000"/>
              </a:schemeClr>
            </a:solidFill>
          </a:ln>
          <a:effectLst>
            <a:glow rad="228600">
              <a:schemeClr val="accent1">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effectLst>
                  <a:outerShdw blurRad="38100" dist="38100" dir="2700000" algn="tl">
                    <a:srgbClr val="000000">
                      <a:alpha val="43137"/>
                    </a:srgbClr>
                  </a:outerShdw>
                </a:effectLst>
              </a:rPr>
              <a:t>REVIEW OF INTERNAL CONTROL</a:t>
            </a:r>
            <a:endParaRPr lang="en-IN" sz="4800" dirty="0"/>
          </a:p>
        </p:txBody>
      </p:sp>
      <p:sp>
        <p:nvSpPr>
          <p:cNvPr id="3" name="Content Placeholder 2">
            <a:extLst>
              <a:ext uri="{FF2B5EF4-FFF2-40B4-BE49-F238E27FC236}">
                <a16:creationId xmlns:a16="http://schemas.microsoft.com/office/drawing/2014/main" id="{FDAA4A9A-EABB-45D5-B125-8C881F07BC18}"/>
              </a:ext>
            </a:extLst>
          </p:cNvPr>
          <p:cNvSpPr>
            <a:spLocks noGrp="1"/>
          </p:cNvSpPr>
          <p:nvPr>
            <p:ph idx="1"/>
          </p:nvPr>
        </p:nvSpPr>
        <p:spPr>
          <a:xfrm>
            <a:off x="838200" y="1454149"/>
            <a:ext cx="10515600" cy="5108575"/>
          </a:xfrm>
          <a:ln>
            <a:solidFill>
              <a:schemeClr val="accent6">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Autofit/>
          </a:bodyPr>
          <a:lstStyle/>
          <a:p>
            <a:pPr marL="514350" indent="-514350">
              <a:buAutoNum type="arabicParenR" startAt="3"/>
            </a:pPr>
            <a:r>
              <a:rPr lang="en-US" sz="3600" b="1" u="sng" dirty="0">
                <a:solidFill>
                  <a:srgbClr val="0070C0"/>
                </a:solidFill>
              </a:rPr>
              <a:t>How Auditor Should Obtain Information for Review of Internal   Controls</a:t>
            </a:r>
            <a:r>
              <a:rPr lang="en-US" sz="3600" b="1" dirty="0">
                <a:solidFill>
                  <a:srgbClr val="0070C0"/>
                </a:solidFill>
              </a:rPr>
              <a:t>:- </a:t>
            </a:r>
            <a:r>
              <a:rPr lang="en-US" sz="3600" dirty="0"/>
              <a:t>The Auditor can use one of the following </a:t>
            </a:r>
            <a:r>
              <a:rPr lang="en-US" sz="3600" b="1" i="1" u="sng" dirty="0"/>
              <a:t>to obtain correct and necessary information</a:t>
            </a:r>
            <a:r>
              <a:rPr lang="en-US" sz="3600" dirty="0"/>
              <a:t> –</a:t>
            </a:r>
          </a:p>
          <a:p>
            <a:pPr marL="514350" indent="-514350">
              <a:buFont typeface="+mj-lt"/>
              <a:buAutoNum type="alphaLcParenR"/>
            </a:pPr>
            <a:r>
              <a:rPr lang="en-US" sz="3600" b="1" i="1" u="sng" dirty="0">
                <a:solidFill>
                  <a:srgbClr val="FF0000"/>
                </a:solidFill>
              </a:rPr>
              <a:t>Narrative Record </a:t>
            </a:r>
            <a:r>
              <a:rPr lang="en-US" sz="3600" dirty="0"/>
              <a:t>(complete &amp; exhaustive description),</a:t>
            </a:r>
          </a:p>
          <a:p>
            <a:pPr marL="514350" indent="-514350">
              <a:buFont typeface="+mj-lt"/>
              <a:buAutoNum type="alphaLcParenR"/>
            </a:pPr>
            <a:r>
              <a:rPr lang="en-US" sz="3600" b="1" i="1" u="sng" dirty="0">
                <a:solidFill>
                  <a:srgbClr val="00B050"/>
                </a:solidFill>
              </a:rPr>
              <a:t>Check List</a:t>
            </a:r>
            <a:r>
              <a:rPr lang="en-US" sz="3600" dirty="0"/>
              <a:t>,</a:t>
            </a:r>
          </a:p>
          <a:p>
            <a:pPr marL="514350" indent="-514350">
              <a:buFont typeface="+mj-lt"/>
              <a:buAutoNum type="alphaLcParenR"/>
            </a:pPr>
            <a:r>
              <a:rPr lang="en-US" sz="3600" b="1" i="1" u="sng" dirty="0">
                <a:solidFill>
                  <a:srgbClr val="00B0F0"/>
                </a:solidFill>
              </a:rPr>
              <a:t>Questionnaire</a:t>
            </a:r>
            <a:r>
              <a:rPr lang="en-US" sz="3600" dirty="0"/>
              <a:t>,</a:t>
            </a:r>
          </a:p>
          <a:p>
            <a:pPr marL="514350" indent="-514350">
              <a:buFont typeface="+mj-lt"/>
              <a:buAutoNum type="alphaLcParenR"/>
            </a:pPr>
            <a:r>
              <a:rPr lang="en-US" sz="3600" b="1" i="1" u="sng" dirty="0">
                <a:solidFill>
                  <a:schemeClr val="accent2">
                    <a:lumMod val="50000"/>
                  </a:schemeClr>
                </a:solidFill>
              </a:rPr>
              <a:t>Flow Chart </a:t>
            </a:r>
            <a:r>
              <a:rPr lang="en-US" sz="3600" dirty="0"/>
              <a:t>(gives bird’s eye view of the system).</a:t>
            </a:r>
            <a:endParaRPr lang="en-IN" sz="3600" dirty="0"/>
          </a:p>
        </p:txBody>
      </p:sp>
    </p:spTree>
    <p:extLst>
      <p:ext uri="{BB962C8B-B14F-4D97-AF65-F5344CB8AC3E}">
        <p14:creationId xmlns:p14="http://schemas.microsoft.com/office/powerpoint/2010/main" val="3040731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CFC24-7AD0-4D36-8F2C-F4C341924BBA}"/>
              </a:ext>
            </a:extLst>
          </p:cNvPr>
          <p:cNvSpPr>
            <a:spLocks noGrp="1"/>
          </p:cNvSpPr>
          <p:nvPr>
            <p:ph type="title"/>
          </p:nvPr>
        </p:nvSpPr>
        <p:spPr>
          <a:xfrm>
            <a:off x="1181100" y="365125"/>
            <a:ext cx="9801225" cy="1325563"/>
          </a:xfrm>
          <a:solidFill>
            <a:schemeClr val="accent6">
              <a:lumMod val="60000"/>
              <a:lumOff val="40000"/>
            </a:schemeClr>
          </a:solidFill>
          <a:ln>
            <a:solidFill>
              <a:schemeClr val="accent4">
                <a:lumMod val="60000"/>
                <a:lumOff val="40000"/>
              </a:schemeClr>
            </a:solidFill>
          </a:ln>
          <a:effectLst>
            <a:glow rad="228600">
              <a:schemeClr val="accent4">
                <a:satMod val="175000"/>
                <a:alpha val="40000"/>
              </a:schemeClr>
            </a:glow>
          </a:effectLst>
          <a:scene3d>
            <a:camera prst="perspectiveRelaxedModerately"/>
            <a:lightRig rig="threePt" dir="t"/>
          </a:scene3d>
          <a:sp3d>
            <a:bevelT w="152400" h="50800" prst="softRound"/>
          </a:sp3d>
        </p:spPr>
        <p:txBody>
          <a:bodyPr/>
          <a:lstStyle/>
          <a:p>
            <a:pPr algn="ctr"/>
            <a:r>
              <a:rPr lang="en-US" b="1" u="sng" dirty="0">
                <a:effectLst>
                  <a:outerShdw blurRad="38100" dist="38100" dir="2700000" algn="tl">
                    <a:srgbClr val="000000">
                      <a:alpha val="43137"/>
                    </a:srgbClr>
                  </a:outerShdw>
                </a:effectLst>
              </a:rPr>
              <a:t>ADVANTAGES OF REVIEW OF INTERNAL CONTROLS BY AUDITOR</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595C89C6-FA8C-4B40-A4F0-B30C649FAFC2}"/>
              </a:ext>
            </a:extLst>
          </p:cNvPr>
          <p:cNvSpPr>
            <a:spLocks noGrp="1"/>
          </p:cNvSpPr>
          <p:nvPr>
            <p:ph idx="1"/>
          </p:nvPr>
        </p:nvSpPr>
        <p:spPr>
          <a:ln>
            <a:solidFill>
              <a:schemeClr val="accent2">
                <a:lumMod val="50000"/>
              </a:schemeClr>
            </a:solidFill>
          </a:ln>
          <a:effectLst>
            <a:glow rad="228600">
              <a:schemeClr val="accent2">
                <a:satMod val="175000"/>
                <a:alpha val="40000"/>
              </a:schemeClr>
            </a:glow>
            <a:outerShdw blurRad="50800" dist="38100" dir="5400000" algn="t" rotWithShape="0">
              <a:prstClr val="black">
                <a:alpha val="40000"/>
              </a:prstClr>
            </a:outerShdw>
          </a:effectLst>
        </p:spPr>
        <p:txBody>
          <a:bodyPr>
            <a:normAutofit lnSpcReduction="10000"/>
          </a:bodyPr>
          <a:lstStyle/>
          <a:p>
            <a:r>
              <a:rPr lang="en-US" b="1" u="sng" dirty="0"/>
              <a:t>The Review of Internal Controls will enable the Auditor to know</a:t>
            </a:r>
            <a:r>
              <a:rPr lang="en-US" b="1" dirty="0"/>
              <a:t>:-</a:t>
            </a:r>
          </a:p>
          <a:p>
            <a:pPr marL="514350" indent="-514350">
              <a:buFont typeface="+mj-lt"/>
              <a:buAutoNum type="arabicParenR"/>
            </a:pPr>
            <a:r>
              <a:rPr lang="en-US" dirty="0"/>
              <a:t>Whether </a:t>
            </a:r>
            <a:r>
              <a:rPr lang="en-US" b="1" u="sng" dirty="0">
                <a:solidFill>
                  <a:srgbClr val="FF0000"/>
                </a:solidFill>
              </a:rPr>
              <a:t>Errors and Frauds</a:t>
            </a:r>
            <a:r>
              <a:rPr lang="en-US" b="1" dirty="0">
                <a:solidFill>
                  <a:srgbClr val="FF0000"/>
                </a:solidFill>
              </a:rPr>
              <a:t> </a:t>
            </a:r>
            <a:r>
              <a:rPr lang="en-US" dirty="0"/>
              <a:t>are likely to be located in the ordinary course of operations of the Business.</a:t>
            </a:r>
          </a:p>
          <a:p>
            <a:pPr marL="514350" indent="-514350">
              <a:buFont typeface="+mj-lt"/>
              <a:buAutoNum type="arabicParenR"/>
            </a:pPr>
            <a:r>
              <a:rPr lang="en-US" dirty="0"/>
              <a:t>Whether an </a:t>
            </a:r>
            <a:r>
              <a:rPr lang="en-US" b="1" u="sng" dirty="0">
                <a:solidFill>
                  <a:srgbClr val="00B0F0"/>
                </a:solidFill>
              </a:rPr>
              <a:t>Adequate Internal Control System</a:t>
            </a:r>
            <a:r>
              <a:rPr lang="en-US" dirty="0"/>
              <a:t> is in use and operating as planned by the management.</a:t>
            </a:r>
          </a:p>
          <a:p>
            <a:pPr marL="514350" indent="-514350">
              <a:buFont typeface="+mj-lt"/>
              <a:buAutoNum type="arabicParenR"/>
            </a:pPr>
            <a:r>
              <a:rPr lang="en-US" dirty="0"/>
              <a:t>Whether an </a:t>
            </a:r>
            <a:r>
              <a:rPr lang="en-US" b="1" u="sng" dirty="0">
                <a:solidFill>
                  <a:srgbClr val="C00000"/>
                </a:solidFill>
              </a:rPr>
              <a:t>Effective Internal Auditing Department</a:t>
            </a:r>
            <a:r>
              <a:rPr lang="en-US" dirty="0"/>
              <a:t> is Operating,</a:t>
            </a:r>
          </a:p>
          <a:p>
            <a:pPr marL="514350" indent="-514350">
              <a:buFont typeface="+mj-lt"/>
              <a:buAutoNum type="arabicParenR"/>
            </a:pPr>
            <a:r>
              <a:rPr lang="en-US" dirty="0"/>
              <a:t>Whether any </a:t>
            </a:r>
            <a:r>
              <a:rPr lang="en-US" b="1" u="sng" dirty="0">
                <a:solidFill>
                  <a:srgbClr val="00B050"/>
                </a:solidFill>
              </a:rPr>
              <a:t>Administrative Control</a:t>
            </a:r>
            <a:r>
              <a:rPr lang="en-US" dirty="0"/>
              <a:t> has bearing on his work. For Example, If the Control over Worker Recruitment and Enrolment is weak, there is a likelihood of dummy names being included in the Wages Sheet and this is relevant for the Auditor.</a:t>
            </a:r>
          </a:p>
          <a:p>
            <a:pPr marL="514350" indent="-514350">
              <a:buFont typeface="+mj-lt"/>
              <a:buAutoNum type="arabicParenR"/>
            </a:pPr>
            <a:endParaRPr lang="en-IN" dirty="0"/>
          </a:p>
        </p:txBody>
      </p:sp>
    </p:spTree>
    <p:extLst>
      <p:ext uri="{BB962C8B-B14F-4D97-AF65-F5344CB8AC3E}">
        <p14:creationId xmlns:p14="http://schemas.microsoft.com/office/powerpoint/2010/main" val="30793672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CFC24-7AD0-4D36-8F2C-F4C341924BBA}"/>
              </a:ext>
            </a:extLst>
          </p:cNvPr>
          <p:cNvSpPr>
            <a:spLocks noGrp="1"/>
          </p:cNvSpPr>
          <p:nvPr>
            <p:ph type="title"/>
          </p:nvPr>
        </p:nvSpPr>
        <p:spPr>
          <a:xfrm>
            <a:off x="1181100" y="365125"/>
            <a:ext cx="9801225" cy="1325563"/>
          </a:xfrm>
          <a:solidFill>
            <a:schemeClr val="accent6">
              <a:lumMod val="60000"/>
              <a:lumOff val="40000"/>
            </a:schemeClr>
          </a:solidFill>
          <a:ln>
            <a:solidFill>
              <a:schemeClr val="accent4">
                <a:lumMod val="60000"/>
                <a:lumOff val="40000"/>
              </a:schemeClr>
            </a:solidFill>
          </a:ln>
          <a:effectLst>
            <a:glow rad="228600">
              <a:schemeClr val="accent4">
                <a:satMod val="175000"/>
                <a:alpha val="40000"/>
              </a:schemeClr>
            </a:glow>
          </a:effectLst>
          <a:scene3d>
            <a:camera prst="perspectiveRelaxedModerately"/>
            <a:lightRig rig="threePt" dir="t"/>
          </a:scene3d>
          <a:sp3d>
            <a:bevelT w="152400" h="50800" prst="softRound"/>
          </a:sp3d>
        </p:spPr>
        <p:txBody>
          <a:bodyPr/>
          <a:lstStyle/>
          <a:p>
            <a:pPr algn="ctr"/>
            <a:r>
              <a:rPr lang="en-US" b="1" u="sng" dirty="0">
                <a:effectLst>
                  <a:outerShdw blurRad="38100" dist="38100" dir="2700000" algn="tl">
                    <a:srgbClr val="000000">
                      <a:alpha val="43137"/>
                    </a:srgbClr>
                  </a:outerShdw>
                </a:effectLst>
              </a:rPr>
              <a:t>ADVANTAGES OF REVIEW OF INTERNAL CONTROLS BY AUDITOR</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595C89C6-FA8C-4B40-A4F0-B30C649FAFC2}"/>
              </a:ext>
            </a:extLst>
          </p:cNvPr>
          <p:cNvSpPr>
            <a:spLocks noGrp="1"/>
          </p:cNvSpPr>
          <p:nvPr>
            <p:ph idx="1"/>
          </p:nvPr>
        </p:nvSpPr>
        <p:spPr>
          <a:ln>
            <a:solidFill>
              <a:schemeClr val="accent2">
                <a:lumMod val="50000"/>
              </a:schemeClr>
            </a:solidFill>
          </a:ln>
          <a:effectLst>
            <a:glow rad="228600">
              <a:schemeClr val="accent2">
                <a:satMod val="175000"/>
                <a:alpha val="40000"/>
              </a:schemeClr>
            </a:glow>
            <a:outerShdw blurRad="50800" dist="38100" dir="5400000" algn="t" rotWithShape="0">
              <a:prstClr val="black">
                <a:alpha val="40000"/>
              </a:prstClr>
            </a:outerShdw>
          </a:effectLst>
        </p:spPr>
        <p:txBody>
          <a:bodyPr>
            <a:normAutofit fontScale="85000" lnSpcReduction="10000"/>
          </a:bodyPr>
          <a:lstStyle/>
          <a:p>
            <a:pPr marL="514350" indent="-514350">
              <a:buAutoNum type="arabicParenR" startAt="5"/>
            </a:pPr>
            <a:r>
              <a:rPr lang="en-US" sz="3200" dirty="0"/>
              <a:t>Whether the Controls Adequately </a:t>
            </a:r>
            <a:r>
              <a:rPr lang="en-US" sz="3200" b="1" u="sng" dirty="0">
                <a:solidFill>
                  <a:srgbClr val="FF0000"/>
                </a:solidFill>
              </a:rPr>
              <a:t>Safeguarded the Assets</a:t>
            </a:r>
            <a:r>
              <a:rPr lang="en-US" sz="3200" dirty="0"/>
              <a:t>.</a:t>
            </a:r>
          </a:p>
          <a:p>
            <a:pPr marL="514350" indent="-514350">
              <a:buAutoNum type="arabicParenR" startAt="5"/>
            </a:pPr>
            <a:r>
              <a:rPr lang="en-US" sz="3200" dirty="0"/>
              <a:t>How far and how Adequately the Management is discharging its function in so far as </a:t>
            </a:r>
            <a:r>
              <a:rPr lang="en-US" sz="3200" b="1" u="sng" dirty="0">
                <a:solidFill>
                  <a:srgbClr val="00B0F0"/>
                </a:solidFill>
              </a:rPr>
              <a:t>correct recording of transactions</a:t>
            </a:r>
            <a:r>
              <a:rPr lang="en-US" sz="3200" dirty="0"/>
              <a:t> is concerned.</a:t>
            </a:r>
          </a:p>
          <a:p>
            <a:pPr marL="514350" indent="-514350">
              <a:buAutoNum type="arabicParenR" startAt="5"/>
            </a:pPr>
            <a:r>
              <a:rPr lang="en-US" sz="3200" dirty="0"/>
              <a:t>What are the areas where </a:t>
            </a:r>
            <a:r>
              <a:rPr lang="en-US" sz="3200" b="1" u="sng" dirty="0">
                <a:solidFill>
                  <a:srgbClr val="7030A0"/>
                </a:solidFill>
              </a:rPr>
              <a:t>Control is weak and where it is excessive</a:t>
            </a:r>
            <a:r>
              <a:rPr lang="en-US" sz="3200" dirty="0"/>
              <a:t>.</a:t>
            </a:r>
          </a:p>
          <a:p>
            <a:pPr marL="514350" indent="-514350">
              <a:buAutoNum type="arabicParenR" startAt="5"/>
            </a:pPr>
            <a:r>
              <a:rPr lang="en-US" sz="3200" dirty="0"/>
              <a:t>What would be Appropriate </a:t>
            </a:r>
            <a:r>
              <a:rPr lang="en-US" sz="3200" b="1" u="sng" dirty="0">
                <a:solidFill>
                  <a:schemeClr val="accent2">
                    <a:lumMod val="50000"/>
                  </a:schemeClr>
                </a:solidFill>
              </a:rPr>
              <a:t>Audit Technique and the Audit Procedure</a:t>
            </a:r>
            <a:r>
              <a:rPr lang="en-US" sz="3200" dirty="0"/>
              <a:t> in the given Circumstances.</a:t>
            </a:r>
          </a:p>
          <a:p>
            <a:pPr marL="514350" indent="-514350">
              <a:buAutoNum type="arabicParenR" startAt="5"/>
            </a:pPr>
            <a:r>
              <a:rPr lang="en-IN" sz="3200" dirty="0"/>
              <a:t>The </a:t>
            </a:r>
            <a:r>
              <a:rPr lang="en-IN" sz="3200" b="1" u="sng" dirty="0">
                <a:solidFill>
                  <a:srgbClr val="C00000"/>
                </a:solidFill>
              </a:rPr>
              <a:t>Extent and the Depth of the examination</a:t>
            </a:r>
            <a:r>
              <a:rPr lang="en-IN" sz="3200" dirty="0"/>
              <a:t> that he needs to carry out in the different areas of Accounting.</a:t>
            </a:r>
          </a:p>
          <a:p>
            <a:pPr marL="514350" indent="-514350">
              <a:buAutoNum type="arabicParenR" startAt="5"/>
            </a:pPr>
            <a:r>
              <a:rPr lang="en-IN" sz="3200" dirty="0"/>
              <a:t> Whether some worthwhile </a:t>
            </a:r>
            <a:r>
              <a:rPr lang="en-IN" sz="3200" b="1" u="sng" dirty="0">
                <a:solidFill>
                  <a:srgbClr val="00B050"/>
                </a:solidFill>
              </a:rPr>
              <a:t>suggestions</a:t>
            </a:r>
            <a:r>
              <a:rPr lang="en-IN" sz="3200" dirty="0"/>
              <a:t> can be given to improve the Control System.</a:t>
            </a:r>
          </a:p>
        </p:txBody>
      </p:sp>
    </p:spTree>
    <p:extLst>
      <p:ext uri="{BB962C8B-B14F-4D97-AF65-F5344CB8AC3E}">
        <p14:creationId xmlns:p14="http://schemas.microsoft.com/office/powerpoint/2010/main" val="20795651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33007-D607-4407-A242-156B1009A184}"/>
              </a:ext>
            </a:extLst>
          </p:cNvPr>
          <p:cNvSpPr>
            <a:spLocks noGrp="1"/>
          </p:cNvSpPr>
          <p:nvPr>
            <p:ph type="title"/>
          </p:nvPr>
        </p:nvSpPr>
        <p:spPr>
          <a:xfrm>
            <a:off x="1266825" y="365125"/>
            <a:ext cx="9744076" cy="1325563"/>
          </a:xfrm>
          <a:solidFill>
            <a:schemeClr val="accent2">
              <a:lumMod val="60000"/>
              <a:lumOff val="40000"/>
            </a:schemeClr>
          </a:solidFill>
          <a:ln>
            <a:solidFill>
              <a:schemeClr val="accent4">
                <a:lumMod val="50000"/>
              </a:schemeClr>
            </a:solidFill>
          </a:ln>
          <a:effectLst>
            <a:glow rad="228600">
              <a:schemeClr val="accent1">
                <a:satMod val="175000"/>
                <a:alpha val="40000"/>
              </a:schemeClr>
            </a:glow>
          </a:effectLst>
          <a:scene3d>
            <a:camera prst="perspectiveRelaxedModerately"/>
            <a:lightRig rig="threePt" dir="t"/>
          </a:scene3d>
          <a:sp3d>
            <a:bevelT prst="convex"/>
          </a:sp3d>
        </p:spPr>
        <p:txBody>
          <a:bodyPr/>
          <a:lstStyle/>
          <a:p>
            <a:pPr algn="ctr"/>
            <a:r>
              <a:rPr lang="en-US" b="1" u="sng" dirty="0">
                <a:effectLst>
                  <a:outerShdw blurRad="38100" dist="38100" dir="2700000" algn="tl">
                    <a:srgbClr val="000000">
                      <a:alpha val="43137"/>
                    </a:srgbClr>
                  </a:outerShdw>
                </a:effectLst>
              </a:rPr>
              <a:t>AUDITOR’S DUTIES REGARDING REVIEW OF INTERNAL CONTROL</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20C11AE2-2032-44B8-A364-AB19B6A90A8E}"/>
              </a:ext>
            </a:extLst>
          </p:cNvPr>
          <p:cNvSpPr>
            <a:spLocks noGrp="1"/>
          </p:cNvSpPr>
          <p:nvPr>
            <p:ph idx="1"/>
          </p:nvPr>
        </p:nvSpPr>
        <p:spPr>
          <a:xfrm>
            <a:off x="838200" y="1825624"/>
            <a:ext cx="10515600" cy="4822825"/>
          </a:xfrm>
          <a:ln>
            <a:solidFill>
              <a:schemeClr val="accent4"/>
            </a:solidFill>
          </a:ln>
          <a:effectLst>
            <a:glow rad="228600">
              <a:schemeClr val="accent6">
                <a:satMod val="175000"/>
                <a:alpha val="40000"/>
              </a:schemeClr>
            </a:glow>
          </a:effectLst>
        </p:spPr>
        <p:txBody>
          <a:bodyPr>
            <a:normAutofit fontScale="85000" lnSpcReduction="10000"/>
          </a:bodyPr>
          <a:lstStyle/>
          <a:p>
            <a:pPr marL="514350" indent="-514350">
              <a:buFont typeface="+mj-lt"/>
              <a:buAutoNum type="arabicParenR"/>
            </a:pPr>
            <a:r>
              <a:rPr lang="en-US" b="1" u="sng" dirty="0">
                <a:solidFill>
                  <a:srgbClr val="FF0000"/>
                </a:solidFill>
              </a:rPr>
              <a:t>Responsibility of Management</a:t>
            </a:r>
            <a:r>
              <a:rPr lang="en-US" dirty="0"/>
              <a:t>:- Basically, the Management is responsible for establishing and operating the Internal Control System.</a:t>
            </a:r>
          </a:p>
          <a:p>
            <a:pPr marL="514350" indent="-514350">
              <a:buFont typeface="+mj-lt"/>
              <a:buAutoNum type="arabicParenR"/>
            </a:pPr>
            <a:r>
              <a:rPr lang="en-US" b="1" u="sng" dirty="0">
                <a:solidFill>
                  <a:srgbClr val="00B050"/>
                </a:solidFill>
              </a:rPr>
              <a:t>Auditor’s Duty</a:t>
            </a:r>
            <a:r>
              <a:rPr lang="en-US" dirty="0"/>
              <a:t>:- The Auditor’s duty is to </a:t>
            </a:r>
            <a:r>
              <a:rPr lang="en-US" b="1" i="1" u="sng" dirty="0">
                <a:solidFill>
                  <a:schemeClr val="accent2">
                    <a:lumMod val="50000"/>
                  </a:schemeClr>
                </a:solidFill>
              </a:rPr>
              <a:t>Study the System</a:t>
            </a:r>
            <a:r>
              <a:rPr lang="en-US" dirty="0"/>
              <a:t>, Check whether the </a:t>
            </a:r>
            <a:r>
              <a:rPr lang="en-US" b="1" i="1" u="sng" dirty="0">
                <a:solidFill>
                  <a:schemeClr val="accent6">
                    <a:lumMod val="50000"/>
                  </a:schemeClr>
                </a:solidFill>
              </a:rPr>
              <a:t>system was actually in operation</a:t>
            </a:r>
            <a:r>
              <a:rPr lang="en-US" dirty="0"/>
              <a:t> during the year and evaluate the system to ascertain </a:t>
            </a:r>
            <a:r>
              <a:rPr lang="en-US" b="1" i="1" u="sng" dirty="0">
                <a:solidFill>
                  <a:srgbClr val="00B0F0"/>
                </a:solidFill>
              </a:rPr>
              <a:t>how much he can rely upon it</a:t>
            </a:r>
            <a:r>
              <a:rPr lang="en-US" dirty="0"/>
              <a:t>.</a:t>
            </a:r>
          </a:p>
          <a:p>
            <a:pPr marL="514350" indent="-514350">
              <a:buFont typeface="+mj-lt"/>
              <a:buAutoNum type="arabicParenR"/>
            </a:pPr>
            <a:r>
              <a:rPr lang="en-US" b="1" u="sng" dirty="0">
                <a:solidFill>
                  <a:srgbClr val="C00000"/>
                </a:solidFill>
              </a:rPr>
              <a:t>Need For Evaluation</a:t>
            </a:r>
            <a:r>
              <a:rPr lang="en-US" dirty="0"/>
              <a:t>:- An Auditor needs to evaluate the Internal Control System for the </a:t>
            </a:r>
            <a:r>
              <a:rPr lang="en-US" b="1" dirty="0"/>
              <a:t>Following reasons</a:t>
            </a:r>
            <a:r>
              <a:rPr lang="en-US" dirty="0"/>
              <a:t> –</a:t>
            </a:r>
          </a:p>
          <a:p>
            <a:pPr marL="514350" indent="-514350">
              <a:buFont typeface="+mj-lt"/>
              <a:buAutoNum type="alphaUcPeriod"/>
            </a:pPr>
            <a:r>
              <a:rPr lang="en-US" b="1" i="1" u="sng" dirty="0">
                <a:solidFill>
                  <a:schemeClr val="accent1">
                    <a:lumMod val="50000"/>
                  </a:schemeClr>
                </a:solidFill>
              </a:rPr>
              <a:t>Establish Reliability of Internal Control</a:t>
            </a:r>
            <a:r>
              <a:rPr lang="en-US" dirty="0"/>
              <a:t>:- An Auditor has to ascertain whether he can rely upon the Internal Controls, so that he can be sure that –</a:t>
            </a:r>
          </a:p>
          <a:p>
            <a:pPr marL="514350" indent="-514350">
              <a:buFont typeface="+mj-lt"/>
              <a:buAutoNum type="alphaLcParenR"/>
            </a:pPr>
            <a:r>
              <a:rPr lang="en-US" dirty="0"/>
              <a:t>All </a:t>
            </a:r>
            <a:r>
              <a:rPr lang="en-US" b="1" i="1" u="sng" dirty="0">
                <a:solidFill>
                  <a:schemeClr val="accent2">
                    <a:lumMod val="50000"/>
                  </a:schemeClr>
                </a:solidFill>
              </a:rPr>
              <a:t>Transactions are Authorised and Recorded</a:t>
            </a:r>
            <a:r>
              <a:rPr lang="en-US" dirty="0"/>
              <a:t> Properly and in time.</a:t>
            </a:r>
          </a:p>
          <a:p>
            <a:pPr marL="514350" indent="-514350">
              <a:buFont typeface="+mj-lt"/>
              <a:buAutoNum type="alphaLcParenR"/>
            </a:pPr>
            <a:r>
              <a:rPr lang="en-IN" dirty="0"/>
              <a:t>The </a:t>
            </a:r>
            <a:r>
              <a:rPr lang="en-IN" b="1" i="1" u="sng" dirty="0"/>
              <a:t>Assets of the Concern are Safeguarded and Verified Regularly</a:t>
            </a:r>
            <a:r>
              <a:rPr lang="en-IN" dirty="0"/>
              <a:t>.</a:t>
            </a:r>
          </a:p>
          <a:p>
            <a:pPr marL="514350" indent="-514350">
              <a:buFont typeface="+mj-lt"/>
              <a:buAutoNum type="alphaLcParenR"/>
            </a:pPr>
            <a:r>
              <a:rPr lang="en-IN" dirty="0"/>
              <a:t>The </a:t>
            </a:r>
            <a:r>
              <a:rPr lang="en-IN" b="1" i="1" u="sng" dirty="0">
                <a:solidFill>
                  <a:schemeClr val="accent4">
                    <a:lumMod val="50000"/>
                  </a:schemeClr>
                </a:solidFill>
              </a:rPr>
              <a:t>Accounts are Free from Errors and Frauds</a:t>
            </a:r>
            <a:r>
              <a:rPr lang="en-IN" dirty="0"/>
              <a:t>.</a:t>
            </a:r>
          </a:p>
          <a:p>
            <a:pPr marL="514350" indent="-514350">
              <a:buFont typeface="+mj-lt"/>
              <a:buAutoNum type="alphaLcParenR"/>
            </a:pPr>
            <a:r>
              <a:rPr lang="en-IN" dirty="0"/>
              <a:t>The </a:t>
            </a:r>
            <a:r>
              <a:rPr lang="en-IN" b="1" i="1" u="sng" dirty="0">
                <a:solidFill>
                  <a:srgbClr val="C00000"/>
                </a:solidFill>
              </a:rPr>
              <a:t>Books of Accounts are Complete and Accurate</a:t>
            </a:r>
            <a:r>
              <a:rPr lang="en-IN" dirty="0"/>
              <a:t>.</a:t>
            </a:r>
          </a:p>
        </p:txBody>
      </p:sp>
    </p:spTree>
    <p:extLst>
      <p:ext uri="{BB962C8B-B14F-4D97-AF65-F5344CB8AC3E}">
        <p14:creationId xmlns:p14="http://schemas.microsoft.com/office/powerpoint/2010/main" val="4126983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3CC72-F759-4B96-BF11-96A2070081C1}"/>
              </a:ext>
            </a:extLst>
          </p:cNvPr>
          <p:cNvSpPr>
            <a:spLocks noGrp="1"/>
          </p:cNvSpPr>
          <p:nvPr>
            <p:ph type="title"/>
          </p:nvPr>
        </p:nvSpPr>
        <p:spPr>
          <a:xfrm>
            <a:off x="1038226" y="365125"/>
            <a:ext cx="10153650" cy="1325563"/>
          </a:xfrm>
          <a:solidFill>
            <a:schemeClr val="accent2">
              <a:lumMod val="60000"/>
              <a:lumOff val="40000"/>
            </a:schemeClr>
          </a:solidFill>
          <a:ln>
            <a:solidFill>
              <a:schemeClr val="accent4">
                <a:lumMod val="50000"/>
              </a:schemeClr>
            </a:solidFill>
          </a:ln>
          <a:effectLst>
            <a:glow rad="228600">
              <a:schemeClr val="accent6">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t>NEED / IMPORTANCE OF TEST CHECKING</a:t>
            </a:r>
            <a:endParaRPr lang="en-IN" sz="4800" b="1" u="sng" dirty="0"/>
          </a:p>
        </p:txBody>
      </p:sp>
      <p:sp>
        <p:nvSpPr>
          <p:cNvPr id="3" name="Content Placeholder 2">
            <a:extLst>
              <a:ext uri="{FF2B5EF4-FFF2-40B4-BE49-F238E27FC236}">
                <a16:creationId xmlns:a16="http://schemas.microsoft.com/office/drawing/2014/main" id="{AA4AB670-36F5-4273-A56E-0D75D0946FE2}"/>
              </a:ext>
            </a:extLst>
          </p:cNvPr>
          <p:cNvSpPr>
            <a:spLocks noGrp="1"/>
          </p:cNvSpPr>
          <p:nvPr>
            <p:ph idx="1"/>
          </p:nvPr>
        </p:nvSpPr>
        <p:spPr>
          <a:xfrm>
            <a:off x="838200" y="1825625"/>
            <a:ext cx="10515600" cy="4667250"/>
          </a:xfrm>
          <a:ln>
            <a:solidFill>
              <a:schemeClr val="accent6">
                <a:lumMod val="50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noAutofit/>
          </a:bodyPr>
          <a:lstStyle/>
          <a:p>
            <a:pPr marL="514350" indent="-514350">
              <a:buFont typeface="+mj-lt"/>
              <a:buAutoNum type="arabicParenR"/>
            </a:pPr>
            <a:r>
              <a:rPr lang="en-US" sz="3200" b="1" u="sng" dirty="0">
                <a:solidFill>
                  <a:srgbClr val="FF0000"/>
                </a:solidFill>
              </a:rPr>
              <a:t>Full Checking Impossible</a:t>
            </a:r>
            <a:r>
              <a:rPr lang="en-US" sz="3200" dirty="0"/>
              <a:t>:- When the number of transactions is large the Auditor cannot check all the transactions 100%. Thus in case of an Audit of a bank, it would be physically impossible for an Auditor to check all the payments made by the bank during an year. In such cases Auditor has to resort to test checks.</a:t>
            </a:r>
          </a:p>
          <a:p>
            <a:pPr marL="514350" indent="-514350">
              <a:buFont typeface="+mj-lt"/>
              <a:buAutoNum type="arabicParenR"/>
            </a:pPr>
            <a:r>
              <a:rPr lang="en-US" sz="3200" b="1" u="sng" dirty="0">
                <a:solidFill>
                  <a:srgbClr val="00B050"/>
                </a:solidFill>
              </a:rPr>
              <a:t>Full Checking Unnecessary</a:t>
            </a:r>
            <a:r>
              <a:rPr lang="en-US" sz="3200" dirty="0"/>
              <a:t>:- In most cases, 100% checking is unnecessary. Detailed checking becomes routine and mechanical. Test Checking allows an Auditor to concentrate on important areas of Audit. </a:t>
            </a:r>
            <a:endParaRPr lang="en-IN" sz="3200" dirty="0"/>
          </a:p>
        </p:txBody>
      </p:sp>
    </p:spTree>
    <p:extLst>
      <p:ext uri="{BB962C8B-B14F-4D97-AF65-F5344CB8AC3E}">
        <p14:creationId xmlns:p14="http://schemas.microsoft.com/office/powerpoint/2010/main" val="28318084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33007-D607-4407-A242-156B1009A184}"/>
              </a:ext>
            </a:extLst>
          </p:cNvPr>
          <p:cNvSpPr>
            <a:spLocks noGrp="1"/>
          </p:cNvSpPr>
          <p:nvPr>
            <p:ph type="title"/>
          </p:nvPr>
        </p:nvSpPr>
        <p:spPr>
          <a:xfrm>
            <a:off x="1223962" y="-92075"/>
            <a:ext cx="9744076" cy="1325563"/>
          </a:xfrm>
          <a:solidFill>
            <a:schemeClr val="accent2">
              <a:lumMod val="60000"/>
              <a:lumOff val="40000"/>
            </a:schemeClr>
          </a:solidFill>
          <a:ln>
            <a:solidFill>
              <a:schemeClr val="accent4">
                <a:lumMod val="50000"/>
              </a:schemeClr>
            </a:solidFill>
          </a:ln>
          <a:effectLst>
            <a:glow rad="228600">
              <a:schemeClr val="accent1">
                <a:satMod val="175000"/>
                <a:alpha val="40000"/>
              </a:schemeClr>
            </a:glow>
          </a:effectLst>
          <a:scene3d>
            <a:camera prst="perspectiveRelaxedModerately"/>
            <a:lightRig rig="threePt" dir="t"/>
          </a:scene3d>
          <a:sp3d>
            <a:bevelT prst="convex"/>
          </a:sp3d>
        </p:spPr>
        <p:txBody>
          <a:bodyPr/>
          <a:lstStyle/>
          <a:p>
            <a:pPr algn="ctr"/>
            <a:r>
              <a:rPr lang="en-US" b="1" u="sng" dirty="0">
                <a:effectLst>
                  <a:outerShdw blurRad="38100" dist="38100" dir="2700000" algn="tl">
                    <a:srgbClr val="000000">
                      <a:alpha val="43137"/>
                    </a:srgbClr>
                  </a:outerShdw>
                </a:effectLst>
              </a:rPr>
              <a:t>AUDITOR’S DUTIES REGARDING REVIEW OF INTERNAL CONTROL</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20C11AE2-2032-44B8-A364-AB19B6A90A8E}"/>
              </a:ext>
            </a:extLst>
          </p:cNvPr>
          <p:cNvSpPr>
            <a:spLocks noGrp="1"/>
          </p:cNvSpPr>
          <p:nvPr>
            <p:ph idx="1"/>
          </p:nvPr>
        </p:nvSpPr>
        <p:spPr>
          <a:xfrm>
            <a:off x="838200" y="1233488"/>
            <a:ext cx="10515600" cy="5395912"/>
          </a:xfrm>
          <a:ln>
            <a:solidFill>
              <a:schemeClr val="accent4"/>
            </a:solidFill>
          </a:ln>
          <a:effectLst>
            <a:glow rad="228600">
              <a:schemeClr val="accent6">
                <a:satMod val="175000"/>
                <a:alpha val="40000"/>
              </a:schemeClr>
            </a:glow>
          </a:effectLst>
        </p:spPr>
        <p:txBody>
          <a:bodyPr>
            <a:noAutofit/>
          </a:bodyPr>
          <a:lstStyle/>
          <a:p>
            <a:pPr marL="514350" indent="-514350">
              <a:buAutoNum type="alphaUcPeriod" startAt="2"/>
            </a:pPr>
            <a:r>
              <a:rPr lang="en-US" b="1" i="1" u="sng" dirty="0">
                <a:solidFill>
                  <a:srgbClr val="FF0000"/>
                </a:solidFill>
              </a:rPr>
              <a:t>Decide What, When, How and How Much to Check</a:t>
            </a:r>
            <a:r>
              <a:rPr lang="en-US" b="1" i="1" dirty="0">
                <a:solidFill>
                  <a:srgbClr val="FF0000"/>
                </a:solidFill>
              </a:rPr>
              <a:t>:-  </a:t>
            </a:r>
            <a:r>
              <a:rPr lang="en-US" dirty="0"/>
              <a:t>The Study of Internal Control Helps an Auditor to decide the </a:t>
            </a:r>
            <a:r>
              <a:rPr lang="en-US" b="1" i="1" u="sng" dirty="0">
                <a:solidFill>
                  <a:schemeClr val="accent2">
                    <a:lumMod val="50000"/>
                  </a:schemeClr>
                </a:solidFill>
              </a:rPr>
              <a:t>Nature, timing and extent of Vouching, Verification</a:t>
            </a:r>
            <a:r>
              <a:rPr lang="en-US" dirty="0"/>
              <a:t> etc. It helps him to decide what to check, when to check, how to check and how much to check. If the </a:t>
            </a:r>
            <a:r>
              <a:rPr lang="en-US" b="1" i="1" u="sng" dirty="0">
                <a:solidFill>
                  <a:srgbClr val="FF0000"/>
                </a:solidFill>
              </a:rPr>
              <a:t>Internal Control are Reliable</a:t>
            </a:r>
            <a:r>
              <a:rPr lang="en-US" dirty="0"/>
              <a:t>, he can use </a:t>
            </a:r>
            <a:r>
              <a:rPr lang="en-US" b="1" i="1" u="sng" dirty="0">
                <a:solidFill>
                  <a:srgbClr val="00B0F0"/>
                </a:solidFill>
              </a:rPr>
              <a:t>Test Checks and Concentrate on only the Important areas of Audit</a:t>
            </a:r>
            <a:r>
              <a:rPr lang="en-US" dirty="0"/>
              <a:t>.</a:t>
            </a:r>
          </a:p>
          <a:p>
            <a:pPr marL="514350" indent="-514350">
              <a:buAutoNum type="arabicParenR" startAt="4"/>
            </a:pPr>
            <a:r>
              <a:rPr lang="en-US" b="1" u="sng" dirty="0">
                <a:solidFill>
                  <a:srgbClr val="00B050"/>
                </a:solidFill>
              </a:rPr>
              <a:t>Steps in Evaluation</a:t>
            </a:r>
            <a:r>
              <a:rPr lang="en-US" b="1" dirty="0">
                <a:solidFill>
                  <a:srgbClr val="00B050"/>
                </a:solidFill>
              </a:rPr>
              <a:t>:- </a:t>
            </a:r>
            <a:r>
              <a:rPr lang="en-US" dirty="0"/>
              <a:t>In order to evaluate the system of Internal Control, The Auditor Should take the Following Steps –</a:t>
            </a:r>
          </a:p>
          <a:p>
            <a:pPr marL="0" indent="0">
              <a:buNone/>
            </a:pPr>
            <a:r>
              <a:rPr lang="en-US" b="1" i="1" dirty="0">
                <a:solidFill>
                  <a:srgbClr val="0070C0"/>
                </a:solidFill>
              </a:rPr>
              <a:t>a)  </a:t>
            </a:r>
            <a:r>
              <a:rPr lang="en-US" b="1" i="1" u="sng" dirty="0">
                <a:solidFill>
                  <a:srgbClr val="0070C0"/>
                </a:solidFill>
              </a:rPr>
              <a:t>Understand the System</a:t>
            </a:r>
            <a:r>
              <a:rPr lang="en-US" dirty="0"/>
              <a:t>:- In the first stage, the Auditor should </a:t>
            </a:r>
            <a:r>
              <a:rPr lang="en-US" b="1" i="1" u="sng" dirty="0">
                <a:solidFill>
                  <a:srgbClr val="FF0000"/>
                </a:solidFill>
              </a:rPr>
              <a:t>understand the System of Internal Control</a:t>
            </a:r>
            <a:r>
              <a:rPr lang="en-US" dirty="0"/>
              <a:t> (Walkthrough). He can understand the system with the help of manuals, discussions with managers or the technique of Flow Charts. He can also </a:t>
            </a:r>
            <a:r>
              <a:rPr lang="en-US" b="1" i="1" u="sng" dirty="0">
                <a:solidFill>
                  <a:srgbClr val="7030A0"/>
                </a:solidFill>
              </a:rPr>
              <a:t>trace a few transactions</a:t>
            </a:r>
            <a:r>
              <a:rPr lang="en-US" dirty="0"/>
              <a:t> through the system to understand the Control Procedures.</a:t>
            </a:r>
          </a:p>
          <a:p>
            <a:pPr marL="0" indent="0">
              <a:buNone/>
            </a:pPr>
            <a:r>
              <a:rPr lang="en-IN" dirty="0"/>
              <a:t> </a:t>
            </a:r>
          </a:p>
        </p:txBody>
      </p:sp>
    </p:spTree>
    <p:extLst>
      <p:ext uri="{BB962C8B-B14F-4D97-AF65-F5344CB8AC3E}">
        <p14:creationId xmlns:p14="http://schemas.microsoft.com/office/powerpoint/2010/main" val="5333519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33007-D607-4407-A242-156B1009A184}"/>
              </a:ext>
            </a:extLst>
          </p:cNvPr>
          <p:cNvSpPr>
            <a:spLocks noGrp="1"/>
          </p:cNvSpPr>
          <p:nvPr>
            <p:ph type="title"/>
          </p:nvPr>
        </p:nvSpPr>
        <p:spPr>
          <a:xfrm>
            <a:off x="1266825" y="365125"/>
            <a:ext cx="9744076" cy="1325563"/>
          </a:xfrm>
          <a:solidFill>
            <a:schemeClr val="accent2">
              <a:lumMod val="60000"/>
              <a:lumOff val="40000"/>
            </a:schemeClr>
          </a:solidFill>
          <a:ln>
            <a:solidFill>
              <a:schemeClr val="accent4">
                <a:lumMod val="50000"/>
              </a:schemeClr>
            </a:solidFill>
          </a:ln>
          <a:effectLst>
            <a:glow rad="228600">
              <a:schemeClr val="accent1">
                <a:satMod val="175000"/>
                <a:alpha val="40000"/>
              </a:schemeClr>
            </a:glow>
          </a:effectLst>
          <a:scene3d>
            <a:camera prst="perspectiveRelaxedModerately"/>
            <a:lightRig rig="threePt" dir="t"/>
          </a:scene3d>
          <a:sp3d>
            <a:bevelT prst="convex"/>
          </a:sp3d>
        </p:spPr>
        <p:txBody>
          <a:bodyPr/>
          <a:lstStyle/>
          <a:p>
            <a:pPr algn="ctr"/>
            <a:r>
              <a:rPr lang="en-US" b="1" u="sng" dirty="0">
                <a:effectLst>
                  <a:outerShdw blurRad="38100" dist="38100" dir="2700000" algn="tl">
                    <a:srgbClr val="000000">
                      <a:alpha val="43137"/>
                    </a:srgbClr>
                  </a:outerShdw>
                </a:effectLst>
              </a:rPr>
              <a:t>AUDITOR’S DUTIES REGARDING REVIEW OF INTERNAL CONTROL</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20C11AE2-2032-44B8-A364-AB19B6A90A8E}"/>
              </a:ext>
            </a:extLst>
          </p:cNvPr>
          <p:cNvSpPr>
            <a:spLocks noGrp="1"/>
          </p:cNvSpPr>
          <p:nvPr>
            <p:ph idx="1"/>
          </p:nvPr>
        </p:nvSpPr>
        <p:spPr>
          <a:xfrm>
            <a:off x="838200" y="1825624"/>
            <a:ext cx="10515600" cy="4394201"/>
          </a:xfrm>
          <a:ln>
            <a:solidFill>
              <a:schemeClr val="accent4"/>
            </a:solidFill>
          </a:ln>
          <a:effectLst>
            <a:glow rad="228600">
              <a:schemeClr val="accent6">
                <a:satMod val="175000"/>
                <a:alpha val="40000"/>
              </a:schemeClr>
            </a:glow>
          </a:effectLst>
        </p:spPr>
        <p:txBody>
          <a:bodyPr>
            <a:normAutofit/>
          </a:bodyPr>
          <a:lstStyle/>
          <a:p>
            <a:pPr marL="0" indent="0">
              <a:buNone/>
            </a:pPr>
            <a:r>
              <a:rPr lang="en-US" b="1" i="1" dirty="0">
                <a:solidFill>
                  <a:srgbClr val="FF0000"/>
                </a:solidFill>
              </a:rPr>
              <a:t>b) </a:t>
            </a:r>
            <a:r>
              <a:rPr lang="en-US" b="1" i="1" u="sng" dirty="0">
                <a:solidFill>
                  <a:srgbClr val="FF0000"/>
                </a:solidFill>
              </a:rPr>
              <a:t>Test Application</a:t>
            </a:r>
            <a:r>
              <a:rPr lang="en-US" b="1" i="1" dirty="0">
                <a:solidFill>
                  <a:srgbClr val="FF0000"/>
                </a:solidFill>
              </a:rPr>
              <a:t>:- </a:t>
            </a:r>
            <a:r>
              <a:rPr lang="en-US" dirty="0"/>
              <a:t>He should check whether the </a:t>
            </a:r>
            <a:r>
              <a:rPr lang="en-US" b="1" i="1" u="sng" dirty="0">
                <a:solidFill>
                  <a:schemeClr val="accent1"/>
                </a:solidFill>
              </a:rPr>
              <a:t>Controls were actually applied in practice</a:t>
            </a:r>
            <a:r>
              <a:rPr lang="en-US" dirty="0"/>
              <a:t>. He can </a:t>
            </a:r>
            <a:r>
              <a:rPr lang="en-US" b="1" i="1" u="sng" dirty="0">
                <a:solidFill>
                  <a:schemeClr val="accent2">
                    <a:lumMod val="50000"/>
                  </a:schemeClr>
                </a:solidFill>
              </a:rPr>
              <a:t>check some transaction in depth</a:t>
            </a:r>
            <a:r>
              <a:rPr lang="en-US" dirty="0"/>
              <a:t>. Thus, he can take up some Sales transactions and check all the documents right from the Sales order to the receipt from the debtors.</a:t>
            </a:r>
          </a:p>
          <a:p>
            <a:pPr marL="0" indent="0">
              <a:buNone/>
            </a:pPr>
            <a:r>
              <a:rPr lang="en-US" b="1" i="1" dirty="0">
                <a:solidFill>
                  <a:srgbClr val="00B050"/>
                </a:solidFill>
              </a:rPr>
              <a:t>c) </a:t>
            </a:r>
            <a:r>
              <a:rPr lang="en-US" b="1" i="1" u="sng" dirty="0">
                <a:solidFill>
                  <a:srgbClr val="00B050"/>
                </a:solidFill>
              </a:rPr>
              <a:t>Evaluate the System</a:t>
            </a:r>
            <a:r>
              <a:rPr lang="en-US" b="1" i="1" dirty="0">
                <a:solidFill>
                  <a:srgbClr val="00B050"/>
                </a:solidFill>
              </a:rPr>
              <a:t>:- </a:t>
            </a:r>
            <a:r>
              <a:rPr lang="en-US" dirty="0"/>
              <a:t>He should judge, on the basis of above tests, whether he can </a:t>
            </a:r>
            <a:r>
              <a:rPr lang="en-US" b="1" i="1" u="sng" dirty="0">
                <a:solidFill>
                  <a:srgbClr val="C00000"/>
                </a:solidFill>
              </a:rPr>
              <a:t>rely on the system and if so to what extent</a:t>
            </a:r>
            <a:r>
              <a:rPr lang="en-US" dirty="0"/>
              <a:t>.</a:t>
            </a:r>
          </a:p>
          <a:p>
            <a:pPr marL="0" indent="0">
              <a:buNone/>
            </a:pPr>
            <a:r>
              <a:rPr lang="en-US" b="1" dirty="0">
                <a:solidFill>
                  <a:srgbClr val="00B0F0"/>
                </a:solidFill>
              </a:rPr>
              <a:t>5)  </a:t>
            </a:r>
            <a:r>
              <a:rPr lang="en-US" b="1" u="sng" dirty="0">
                <a:solidFill>
                  <a:srgbClr val="00B0F0"/>
                </a:solidFill>
              </a:rPr>
              <a:t>Communicate Weakness to Management</a:t>
            </a:r>
            <a:r>
              <a:rPr lang="en-US" b="1" dirty="0">
                <a:solidFill>
                  <a:srgbClr val="00B0F0"/>
                </a:solidFill>
              </a:rPr>
              <a:t>:- </a:t>
            </a:r>
            <a:r>
              <a:rPr lang="en-US" dirty="0"/>
              <a:t>The Material Weaknesses in Internal Controls should be communicated to the management by the Auditor. Suggestions can be given to improve the Control System.</a:t>
            </a:r>
            <a:endParaRPr lang="en-IN" b="1" dirty="0"/>
          </a:p>
        </p:txBody>
      </p:sp>
    </p:spTree>
    <p:extLst>
      <p:ext uri="{BB962C8B-B14F-4D97-AF65-F5344CB8AC3E}">
        <p14:creationId xmlns:p14="http://schemas.microsoft.com/office/powerpoint/2010/main" val="14158473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B2BA6-9B79-43EB-B46E-E526FA1D38F4}"/>
              </a:ext>
            </a:extLst>
          </p:cNvPr>
          <p:cNvSpPr>
            <a:spLocks noGrp="1"/>
          </p:cNvSpPr>
          <p:nvPr>
            <p:ph type="title"/>
          </p:nvPr>
        </p:nvSpPr>
        <p:spPr>
          <a:xfrm>
            <a:off x="1466849" y="365125"/>
            <a:ext cx="9067801" cy="1325563"/>
          </a:xfrm>
          <a:solidFill>
            <a:schemeClr val="accent5">
              <a:lumMod val="60000"/>
              <a:lumOff val="40000"/>
            </a:schemeClr>
          </a:solidFill>
          <a:ln>
            <a:solidFill>
              <a:schemeClr val="accent4">
                <a:lumMod val="50000"/>
              </a:schemeClr>
            </a:solidFill>
          </a:ln>
          <a:effectLst>
            <a:glow rad="228600">
              <a:schemeClr val="accent6">
                <a:satMod val="175000"/>
                <a:alpha val="40000"/>
              </a:schemeClr>
            </a:glow>
          </a:effectLst>
          <a:scene3d>
            <a:camera prst="perspectiveRelaxedModerately"/>
            <a:lightRig rig="threePt" dir="t"/>
          </a:scene3d>
          <a:sp3d>
            <a:bevelT prst="convex"/>
          </a:sp3d>
        </p:spPr>
        <p:txBody>
          <a:bodyPr>
            <a:noAutofit/>
          </a:bodyPr>
          <a:lstStyle/>
          <a:p>
            <a:pPr algn="ctr"/>
            <a:r>
              <a:rPr lang="en-US" sz="4800" b="1" u="sng" dirty="0"/>
              <a:t>INHERENT LIMITATIONS OF INTERNAL CONTROL</a:t>
            </a:r>
            <a:endParaRPr lang="en-IN" sz="4800" b="1" u="sng" dirty="0"/>
          </a:p>
        </p:txBody>
      </p:sp>
      <p:sp>
        <p:nvSpPr>
          <p:cNvPr id="3" name="Content Placeholder 2">
            <a:extLst>
              <a:ext uri="{FF2B5EF4-FFF2-40B4-BE49-F238E27FC236}">
                <a16:creationId xmlns:a16="http://schemas.microsoft.com/office/drawing/2014/main" id="{36016A3F-C106-497E-9CAB-71A9FA765EA5}"/>
              </a:ext>
            </a:extLst>
          </p:cNvPr>
          <p:cNvSpPr>
            <a:spLocks noGrp="1"/>
          </p:cNvSpPr>
          <p:nvPr>
            <p:ph idx="1"/>
          </p:nvPr>
        </p:nvSpPr>
        <p:spPr>
          <a:ln>
            <a:solidFill>
              <a:schemeClr val="accent5">
                <a:lumMod val="50000"/>
              </a:schemeClr>
            </a:solidFill>
          </a:ln>
          <a:effectLst>
            <a:glow rad="228600">
              <a:schemeClr val="accent2">
                <a:satMod val="175000"/>
                <a:alpha val="40000"/>
              </a:schemeClr>
            </a:glow>
          </a:effectLst>
        </p:spPr>
        <p:txBody>
          <a:bodyPr>
            <a:normAutofit fontScale="92500" lnSpcReduction="10000"/>
          </a:bodyPr>
          <a:lstStyle/>
          <a:p>
            <a:pPr marL="514350" indent="-514350">
              <a:buFont typeface="+mj-lt"/>
              <a:buAutoNum type="arabicParenR"/>
            </a:pPr>
            <a:r>
              <a:rPr lang="en-US" b="1" u="sng" dirty="0">
                <a:solidFill>
                  <a:srgbClr val="C00000"/>
                </a:solidFill>
              </a:rPr>
              <a:t>Costs</a:t>
            </a:r>
            <a:r>
              <a:rPr lang="en-US" dirty="0"/>
              <a:t>:- Cost of implementing a control procedure may be much more than its benefits.</a:t>
            </a:r>
          </a:p>
          <a:p>
            <a:pPr marL="514350" indent="-514350">
              <a:buFont typeface="+mj-lt"/>
              <a:buAutoNum type="arabicParenR"/>
            </a:pPr>
            <a:r>
              <a:rPr lang="en-US" b="1" u="sng" dirty="0">
                <a:solidFill>
                  <a:schemeClr val="accent1"/>
                </a:solidFill>
              </a:rPr>
              <a:t>Human Error</a:t>
            </a:r>
            <a:r>
              <a:rPr lang="en-US" dirty="0"/>
              <a:t>:- A Control Procedure may not prove effective due to human errors. </a:t>
            </a:r>
            <a:r>
              <a:rPr lang="en-US" b="1" u="sng" dirty="0"/>
              <a:t>e.g.</a:t>
            </a:r>
            <a:r>
              <a:rPr lang="en-US" dirty="0"/>
              <a:t> </a:t>
            </a:r>
            <a:r>
              <a:rPr lang="en-US" b="1" i="1" u="sng" dirty="0">
                <a:solidFill>
                  <a:schemeClr val="accent2"/>
                </a:solidFill>
              </a:rPr>
              <a:t>Carelessness of Employees</a:t>
            </a:r>
            <a:r>
              <a:rPr lang="en-US" dirty="0"/>
              <a:t>, </a:t>
            </a:r>
            <a:r>
              <a:rPr lang="en-US" b="1" i="1" u="sng" dirty="0">
                <a:solidFill>
                  <a:schemeClr val="accent4">
                    <a:lumMod val="50000"/>
                  </a:schemeClr>
                </a:solidFill>
              </a:rPr>
              <a:t>Mis-understanding of Instructions, Wrong judgements</a:t>
            </a:r>
            <a:r>
              <a:rPr lang="en-US" dirty="0"/>
              <a:t> etc.</a:t>
            </a:r>
          </a:p>
          <a:p>
            <a:pPr marL="514350" indent="-514350">
              <a:buFont typeface="+mj-lt"/>
              <a:buAutoNum type="arabicParenR"/>
            </a:pPr>
            <a:r>
              <a:rPr lang="en-US" b="1" u="sng" dirty="0">
                <a:solidFill>
                  <a:srgbClr val="FF0000"/>
                </a:solidFill>
              </a:rPr>
              <a:t>Collusion</a:t>
            </a:r>
            <a:r>
              <a:rPr lang="en-US" dirty="0"/>
              <a:t>:- Even if duties are divided among different employees, they may collude (</a:t>
            </a:r>
            <a:r>
              <a:rPr lang="en-US" b="1" i="1" u="sng" dirty="0">
                <a:solidFill>
                  <a:srgbClr val="C00000"/>
                </a:solidFill>
              </a:rPr>
              <a:t>work together fraudulently</a:t>
            </a:r>
            <a:r>
              <a:rPr lang="en-US" dirty="0"/>
              <a:t>).</a:t>
            </a:r>
          </a:p>
          <a:p>
            <a:pPr marL="514350" indent="-514350">
              <a:buFont typeface="+mj-lt"/>
              <a:buAutoNum type="arabicParenR"/>
            </a:pPr>
            <a:r>
              <a:rPr lang="en-US" b="1" u="sng" dirty="0">
                <a:solidFill>
                  <a:srgbClr val="00B050"/>
                </a:solidFill>
              </a:rPr>
              <a:t>Misuse</a:t>
            </a:r>
            <a:r>
              <a:rPr lang="en-US" dirty="0"/>
              <a:t>:- An employee responsible for a particular function may </a:t>
            </a:r>
            <a:r>
              <a:rPr lang="en-US" b="1" i="1" u="sng" dirty="0">
                <a:solidFill>
                  <a:srgbClr val="7030A0"/>
                </a:solidFill>
              </a:rPr>
              <a:t>misuse his Authority</a:t>
            </a:r>
            <a:r>
              <a:rPr lang="en-US" dirty="0"/>
              <a:t>.</a:t>
            </a:r>
          </a:p>
          <a:p>
            <a:pPr marL="514350" indent="-514350">
              <a:buFont typeface="+mj-lt"/>
              <a:buAutoNum type="arabicParenR"/>
            </a:pPr>
            <a:r>
              <a:rPr lang="en-US" b="1" u="sng" dirty="0">
                <a:solidFill>
                  <a:srgbClr val="00B0F0"/>
                </a:solidFill>
              </a:rPr>
              <a:t>Manipulation by Management</a:t>
            </a:r>
            <a:r>
              <a:rPr lang="en-US" dirty="0"/>
              <a:t>:- Manipulation and Misappropriation by Top Management will defeat the very purpose of Internal Control.</a:t>
            </a:r>
            <a:endParaRPr lang="en-IN" dirty="0"/>
          </a:p>
        </p:txBody>
      </p:sp>
    </p:spTree>
    <p:extLst>
      <p:ext uri="{BB962C8B-B14F-4D97-AF65-F5344CB8AC3E}">
        <p14:creationId xmlns:p14="http://schemas.microsoft.com/office/powerpoint/2010/main" val="35737539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8B9E1-1395-48CB-83C7-8A72454B7717}"/>
              </a:ext>
            </a:extLst>
          </p:cNvPr>
          <p:cNvSpPr>
            <a:spLocks noGrp="1"/>
          </p:cNvSpPr>
          <p:nvPr>
            <p:ph type="title"/>
          </p:nvPr>
        </p:nvSpPr>
        <p:spPr>
          <a:xfrm>
            <a:off x="1123950" y="365125"/>
            <a:ext cx="10039350" cy="1325563"/>
          </a:xfrm>
          <a:solidFill>
            <a:schemeClr val="accent2">
              <a:lumMod val="60000"/>
              <a:lumOff val="40000"/>
            </a:schemeClr>
          </a:solidFill>
          <a:ln>
            <a:solidFill>
              <a:schemeClr val="accent4"/>
            </a:solidFill>
          </a:ln>
          <a:effectLst>
            <a:glow rad="228600">
              <a:schemeClr val="accent5">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INTERNAL CONTROL FOR CREDIT SALES </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5C87875-81A2-4DF6-9F06-032F98961F06}"/>
              </a:ext>
            </a:extLst>
          </p:cNvPr>
          <p:cNvSpPr>
            <a:spLocks noGrp="1"/>
          </p:cNvSpPr>
          <p:nvPr>
            <p:ph idx="1"/>
          </p:nvPr>
        </p:nvSpPr>
        <p:spPr>
          <a:ln>
            <a:solidFill>
              <a:schemeClr val="accent2">
                <a:lumMod val="50000"/>
              </a:schemeClr>
            </a:solidFill>
          </a:ln>
          <a:effectLst>
            <a:glow rad="228600">
              <a:schemeClr val="accent6">
                <a:satMod val="175000"/>
                <a:alpha val="40000"/>
              </a:schemeClr>
            </a:glow>
          </a:effectLst>
        </p:spPr>
        <p:txBody>
          <a:bodyPr/>
          <a:lstStyle/>
          <a:p>
            <a:pPr marL="514350" indent="-514350">
              <a:buFont typeface="+mj-lt"/>
              <a:buAutoNum type="arabicParenR"/>
            </a:pPr>
            <a:r>
              <a:rPr lang="en-US" b="1" u="sng" dirty="0">
                <a:solidFill>
                  <a:srgbClr val="FF0000"/>
                </a:solidFill>
              </a:rPr>
              <a:t>Division of Work</a:t>
            </a:r>
            <a:r>
              <a:rPr lang="en-US" dirty="0"/>
              <a:t>:- Work relating to Sales and Debtors should be divided among different departments and employees.</a:t>
            </a:r>
          </a:p>
          <a:p>
            <a:pPr marL="514350" indent="-514350">
              <a:buFont typeface="+mj-lt"/>
              <a:buAutoNum type="arabicParenR"/>
            </a:pPr>
            <a:r>
              <a:rPr lang="en-US" b="1" u="sng" dirty="0">
                <a:solidFill>
                  <a:srgbClr val="00B050"/>
                </a:solidFill>
              </a:rPr>
              <a:t>Procedures</a:t>
            </a:r>
            <a:r>
              <a:rPr lang="en-US" dirty="0"/>
              <a:t>:- </a:t>
            </a:r>
            <a:r>
              <a:rPr lang="en-US" b="1" i="1" u="sng" dirty="0">
                <a:solidFill>
                  <a:schemeClr val="accent2"/>
                </a:solidFill>
              </a:rPr>
              <a:t>Sales Department should obtain Sales Orders</a:t>
            </a:r>
            <a:r>
              <a:rPr lang="en-US" dirty="0"/>
              <a:t> and </a:t>
            </a:r>
            <a:r>
              <a:rPr lang="en-US" b="1" i="1" u="sng" dirty="0">
                <a:solidFill>
                  <a:schemeClr val="accent5">
                    <a:lumMod val="50000"/>
                  </a:schemeClr>
                </a:solidFill>
              </a:rPr>
              <a:t>Issue Despatch orders to the stores</a:t>
            </a:r>
            <a:r>
              <a:rPr lang="en-US" dirty="0"/>
              <a:t>. Material should be despatched from the godown only on the basis of such despatch orders and after preparing delivery challans.</a:t>
            </a:r>
          </a:p>
          <a:p>
            <a:pPr marL="514350" indent="-514350">
              <a:buFont typeface="+mj-lt"/>
              <a:buAutoNum type="arabicParenR"/>
            </a:pPr>
            <a:r>
              <a:rPr lang="en-US" b="1" u="sng" dirty="0">
                <a:solidFill>
                  <a:srgbClr val="00B0F0"/>
                </a:solidFill>
              </a:rPr>
              <a:t>Cross-Check</a:t>
            </a:r>
            <a:r>
              <a:rPr lang="en-US" dirty="0"/>
              <a:t>:- </a:t>
            </a:r>
            <a:r>
              <a:rPr lang="en-US" b="1" i="1" u="sng" dirty="0">
                <a:solidFill>
                  <a:srgbClr val="00B050"/>
                </a:solidFill>
              </a:rPr>
              <a:t>The work should be divided in such a way</a:t>
            </a:r>
            <a:r>
              <a:rPr lang="en-US" dirty="0"/>
              <a:t> that the Despatch Orders, Delivery Challan, Sales Bill, Receipt for Collection etc. are prepared by different persons and are </a:t>
            </a:r>
            <a:r>
              <a:rPr lang="en-US" b="1" i="1" u="sng" dirty="0">
                <a:solidFill>
                  <a:srgbClr val="7030A0"/>
                </a:solidFill>
              </a:rPr>
              <a:t>Automatically checked by another employee</a:t>
            </a:r>
            <a:r>
              <a:rPr lang="en-US" dirty="0"/>
              <a:t>.</a:t>
            </a:r>
            <a:endParaRPr lang="en-IN" dirty="0"/>
          </a:p>
        </p:txBody>
      </p:sp>
    </p:spTree>
    <p:extLst>
      <p:ext uri="{BB962C8B-B14F-4D97-AF65-F5344CB8AC3E}">
        <p14:creationId xmlns:p14="http://schemas.microsoft.com/office/powerpoint/2010/main" val="22976340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8B9E1-1395-48CB-83C7-8A72454B7717}"/>
              </a:ext>
            </a:extLst>
          </p:cNvPr>
          <p:cNvSpPr>
            <a:spLocks noGrp="1"/>
          </p:cNvSpPr>
          <p:nvPr>
            <p:ph type="title"/>
          </p:nvPr>
        </p:nvSpPr>
        <p:spPr>
          <a:xfrm>
            <a:off x="1123950" y="365125"/>
            <a:ext cx="10039350" cy="1325563"/>
          </a:xfrm>
          <a:solidFill>
            <a:schemeClr val="accent2">
              <a:lumMod val="60000"/>
              <a:lumOff val="40000"/>
            </a:schemeClr>
          </a:solidFill>
          <a:ln>
            <a:solidFill>
              <a:schemeClr val="accent4"/>
            </a:solidFill>
          </a:ln>
          <a:effectLst>
            <a:glow rad="228600">
              <a:schemeClr val="accent5">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INTERNAL CONTROL FOR CREDIT SALES </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5C87875-81A2-4DF6-9F06-032F98961F06}"/>
              </a:ext>
            </a:extLst>
          </p:cNvPr>
          <p:cNvSpPr>
            <a:spLocks noGrp="1"/>
          </p:cNvSpPr>
          <p:nvPr>
            <p:ph idx="1"/>
          </p:nvPr>
        </p:nvSpPr>
        <p:spPr>
          <a:xfrm>
            <a:off x="838200" y="1825625"/>
            <a:ext cx="10515600" cy="4175125"/>
          </a:xfrm>
          <a:ln>
            <a:solidFill>
              <a:schemeClr val="accent2">
                <a:lumMod val="50000"/>
              </a:schemeClr>
            </a:solidFill>
          </a:ln>
          <a:effectLst>
            <a:glow rad="228600">
              <a:schemeClr val="accent6">
                <a:satMod val="175000"/>
                <a:alpha val="40000"/>
              </a:schemeClr>
            </a:glow>
            <a:outerShdw blurRad="50800" dist="38100" dir="5400000" algn="t" rotWithShape="0">
              <a:prstClr val="black">
                <a:alpha val="40000"/>
              </a:prstClr>
            </a:outerShdw>
          </a:effectLst>
        </p:spPr>
        <p:txBody>
          <a:bodyPr/>
          <a:lstStyle/>
          <a:p>
            <a:pPr marL="514350" indent="-514350">
              <a:buAutoNum type="arabicParenR" startAt="4"/>
            </a:pPr>
            <a:r>
              <a:rPr lang="en-US" b="1" u="sng" dirty="0">
                <a:solidFill>
                  <a:srgbClr val="FF0000"/>
                </a:solidFill>
              </a:rPr>
              <a:t>Change in Duties</a:t>
            </a:r>
            <a:r>
              <a:rPr lang="en-US" dirty="0"/>
              <a:t>:- The duties of the concerned employees (salesmen, Storekeeper) should be rotated from time to time. They may be transferred to a different location. One Employee should not do the same work for a long time.</a:t>
            </a:r>
          </a:p>
          <a:p>
            <a:pPr marL="514350" indent="-514350">
              <a:buAutoNum type="arabicParenR" startAt="4"/>
            </a:pPr>
            <a:r>
              <a:rPr lang="en-US" b="1" u="sng" dirty="0">
                <a:solidFill>
                  <a:srgbClr val="00B0F0"/>
                </a:solidFill>
              </a:rPr>
              <a:t>Annual Leave</a:t>
            </a:r>
            <a:r>
              <a:rPr lang="en-US" dirty="0"/>
              <a:t>:- The concerned employees (especially the storekeeper) should be asked to go on leave at least once every year, to enable </a:t>
            </a:r>
            <a:r>
              <a:rPr lang="en-US" b="1" i="1" u="sng" dirty="0">
                <a:solidFill>
                  <a:schemeClr val="accent4">
                    <a:lumMod val="50000"/>
                  </a:schemeClr>
                </a:solidFill>
              </a:rPr>
              <a:t>detection of errors or frauds</a:t>
            </a:r>
            <a:r>
              <a:rPr lang="en-US" dirty="0"/>
              <a:t>.</a:t>
            </a:r>
          </a:p>
          <a:p>
            <a:pPr marL="514350" indent="-514350">
              <a:buAutoNum type="arabicParenR" startAt="4"/>
            </a:pPr>
            <a:r>
              <a:rPr lang="en-US" b="1" u="sng" dirty="0">
                <a:solidFill>
                  <a:srgbClr val="00B050"/>
                </a:solidFill>
              </a:rPr>
              <a:t>Access to Books</a:t>
            </a:r>
            <a:r>
              <a:rPr lang="en-US" dirty="0"/>
              <a:t>:- The Sales Staff or Storekeeper should not have access to the books of account, such as Sales Journal or Ledgers.</a:t>
            </a:r>
          </a:p>
          <a:p>
            <a:pPr marL="514350" indent="-514350">
              <a:buAutoNum type="arabicParenR" startAt="4"/>
            </a:pPr>
            <a:endParaRPr lang="en-IN" dirty="0"/>
          </a:p>
        </p:txBody>
      </p:sp>
    </p:spTree>
    <p:extLst>
      <p:ext uri="{BB962C8B-B14F-4D97-AF65-F5344CB8AC3E}">
        <p14:creationId xmlns:p14="http://schemas.microsoft.com/office/powerpoint/2010/main" val="39607643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8B9E1-1395-48CB-83C7-8A72454B7717}"/>
              </a:ext>
            </a:extLst>
          </p:cNvPr>
          <p:cNvSpPr>
            <a:spLocks noGrp="1"/>
          </p:cNvSpPr>
          <p:nvPr>
            <p:ph type="title"/>
          </p:nvPr>
        </p:nvSpPr>
        <p:spPr>
          <a:xfrm>
            <a:off x="1123950" y="365125"/>
            <a:ext cx="10039350" cy="1325563"/>
          </a:xfrm>
          <a:solidFill>
            <a:schemeClr val="accent2">
              <a:lumMod val="60000"/>
              <a:lumOff val="40000"/>
            </a:schemeClr>
          </a:solidFill>
          <a:ln>
            <a:solidFill>
              <a:schemeClr val="accent4"/>
            </a:solidFill>
          </a:ln>
          <a:effectLst>
            <a:glow rad="228600">
              <a:schemeClr val="accent5">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INTERNAL CONTROL FOR CREDIT SALES </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5C87875-81A2-4DF6-9F06-032F98961F06}"/>
              </a:ext>
            </a:extLst>
          </p:cNvPr>
          <p:cNvSpPr>
            <a:spLocks noGrp="1"/>
          </p:cNvSpPr>
          <p:nvPr>
            <p:ph idx="1"/>
          </p:nvPr>
        </p:nvSpPr>
        <p:spPr>
          <a:ln>
            <a:solidFill>
              <a:schemeClr val="accent2">
                <a:lumMod val="50000"/>
              </a:schemeClr>
            </a:solidFill>
          </a:ln>
          <a:effectLst>
            <a:glow rad="228600">
              <a:schemeClr val="accent6">
                <a:satMod val="175000"/>
                <a:alpha val="40000"/>
              </a:schemeClr>
            </a:glow>
          </a:effectLst>
        </p:spPr>
        <p:txBody>
          <a:bodyPr>
            <a:normAutofit lnSpcReduction="10000"/>
          </a:bodyPr>
          <a:lstStyle/>
          <a:p>
            <a:pPr marL="514350" indent="-514350">
              <a:buAutoNum type="arabicParenR" startAt="7"/>
            </a:pPr>
            <a:r>
              <a:rPr lang="en-US" b="1" u="sng" dirty="0">
                <a:solidFill>
                  <a:srgbClr val="FF0000"/>
                </a:solidFill>
              </a:rPr>
              <a:t>Proper Recording</a:t>
            </a:r>
            <a:r>
              <a:rPr lang="en-US" dirty="0"/>
              <a:t>:- All Goods despatched should be properly recorded i.e. the right quantity should be entered, against the right party and on the right date in the Delivery Challan, Sales Invoice and the Stock Book.</a:t>
            </a:r>
          </a:p>
          <a:p>
            <a:pPr marL="514350" indent="-514350">
              <a:buAutoNum type="arabicParenR" startAt="7"/>
            </a:pPr>
            <a:r>
              <a:rPr lang="en-US" b="1" u="sng" dirty="0">
                <a:solidFill>
                  <a:srgbClr val="00B050"/>
                </a:solidFill>
              </a:rPr>
              <a:t>Prompt Recording</a:t>
            </a:r>
            <a:r>
              <a:rPr lang="en-US" dirty="0"/>
              <a:t>:- The Delivery Challans should be recorded in the Stock Book immediately. The Sales Invoices should be recorded in the Sales Journal as soon as Possible. The Postings in the Debtors Ledger should also be in time.</a:t>
            </a:r>
          </a:p>
          <a:p>
            <a:pPr marL="514350" indent="-514350">
              <a:buAutoNum type="arabicParenR" startAt="7"/>
            </a:pPr>
            <a:r>
              <a:rPr lang="en-US" b="1" u="sng" dirty="0">
                <a:solidFill>
                  <a:srgbClr val="00B0F0"/>
                </a:solidFill>
              </a:rPr>
              <a:t>Accounting Policies</a:t>
            </a:r>
            <a:r>
              <a:rPr lang="en-US" dirty="0"/>
              <a:t>:- The Sales should recorded on the basis of the Accounting Policies adopted by the Management e.g. treatment of cut-off transactions, debit notes/credit notes etc.</a:t>
            </a:r>
          </a:p>
          <a:p>
            <a:pPr marL="514350" indent="-514350">
              <a:buAutoNum type="arabicParenR" startAt="7"/>
            </a:pPr>
            <a:endParaRPr lang="en-IN" dirty="0"/>
          </a:p>
        </p:txBody>
      </p:sp>
    </p:spTree>
    <p:extLst>
      <p:ext uri="{BB962C8B-B14F-4D97-AF65-F5344CB8AC3E}">
        <p14:creationId xmlns:p14="http://schemas.microsoft.com/office/powerpoint/2010/main" val="11586903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8B9E1-1395-48CB-83C7-8A72454B7717}"/>
              </a:ext>
            </a:extLst>
          </p:cNvPr>
          <p:cNvSpPr>
            <a:spLocks noGrp="1"/>
          </p:cNvSpPr>
          <p:nvPr>
            <p:ph type="title"/>
          </p:nvPr>
        </p:nvSpPr>
        <p:spPr>
          <a:xfrm>
            <a:off x="1123950" y="365125"/>
            <a:ext cx="10039350" cy="1325563"/>
          </a:xfrm>
          <a:solidFill>
            <a:schemeClr val="accent2">
              <a:lumMod val="60000"/>
              <a:lumOff val="40000"/>
            </a:schemeClr>
          </a:solidFill>
          <a:ln>
            <a:solidFill>
              <a:schemeClr val="accent4"/>
            </a:solidFill>
          </a:ln>
          <a:effectLst>
            <a:glow rad="228600">
              <a:schemeClr val="accent5">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INTERNAL CONTROL FOR CREDIT SALES </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5C87875-81A2-4DF6-9F06-032F98961F06}"/>
              </a:ext>
            </a:extLst>
          </p:cNvPr>
          <p:cNvSpPr>
            <a:spLocks noGrp="1"/>
          </p:cNvSpPr>
          <p:nvPr>
            <p:ph idx="1"/>
          </p:nvPr>
        </p:nvSpPr>
        <p:spPr>
          <a:xfrm>
            <a:off x="838200" y="1825626"/>
            <a:ext cx="10515600" cy="3822700"/>
          </a:xfrm>
          <a:ln>
            <a:solidFill>
              <a:schemeClr val="accent2">
                <a:lumMod val="50000"/>
              </a:schemeClr>
            </a:solidFill>
          </a:ln>
          <a:effectLst>
            <a:glow rad="228600">
              <a:schemeClr val="accent6">
                <a:satMod val="175000"/>
                <a:alpha val="40000"/>
              </a:schemeClr>
            </a:glow>
            <a:outerShdw blurRad="50800" dist="38100" dir="5400000" algn="t" rotWithShape="0">
              <a:prstClr val="black">
                <a:alpha val="40000"/>
              </a:prstClr>
            </a:outerShdw>
          </a:effectLst>
        </p:spPr>
        <p:txBody>
          <a:bodyPr/>
          <a:lstStyle/>
          <a:p>
            <a:pPr marL="514350" indent="-514350">
              <a:buAutoNum type="arabicParenR" startAt="10"/>
            </a:pPr>
            <a:r>
              <a:rPr lang="en-US" b="1" dirty="0">
                <a:solidFill>
                  <a:srgbClr val="FF0000"/>
                </a:solidFill>
              </a:rPr>
              <a:t> </a:t>
            </a:r>
            <a:r>
              <a:rPr lang="en-US" b="1" u="sng" dirty="0">
                <a:solidFill>
                  <a:srgbClr val="FF0000"/>
                </a:solidFill>
              </a:rPr>
              <a:t>Safeguarding</a:t>
            </a:r>
            <a:r>
              <a:rPr lang="en-US" dirty="0"/>
              <a:t>:- The Stock in hand should be Safeguarded i.e. kept in Safe Custody. Stock in hand should be verified regularly.</a:t>
            </a:r>
          </a:p>
          <a:p>
            <a:pPr marL="514350" indent="-514350">
              <a:buAutoNum type="arabicParenR" startAt="10"/>
            </a:pPr>
            <a:r>
              <a:rPr lang="en-IN" b="1" dirty="0">
                <a:solidFill>
                  <a:srgbClr val="00B050"/>
                </a:solidFill>
              </a:rPr>
              <a:t> </a:t>
            </a:r>
            <a:r>
              <a:rPr lang="en-IN" b="1" u="sng" dirty="0">
                <a:solidFill>
                  <a:srgbClr val="00B050"/>
                </a:solidFill>
              </a:rPr>
              <a:t>Errors and Frauds</a:t>
            </a:r>
            <a:r>
              <a:rPr lang="en-IN" dirty="0"/>
              <a:t>:- Sales Journal and Stock books should be checked to detect errors and frequently reconciled with the physical Stocks to detect Frauds.</a:t>
            </a:r>
          </a:p>
          <a:p>
            <a:pPr marL="514350" indent="-514350">
              <a:buAutoNum type="arabicParenR" startAt="10"/>
            </a:pPr>
            <a:r>
              <a:rPr lang="en-IN" b="1" dirty="0">
                <a:solidFill>
                  <a:srgbClr val="0070C0"/>
                </a:solidFill>
              </a:rPr>
              <a:t> </a:t>
            </a:r>
            <a:r>
              <a:rPr lang="en-IN" b="1" u="sng" dirty="0">
                <a:solidFill>
                  <a:srgbClr val="0070C0"/>
                </a:solidFill>
              </a:rPr>
              <a:t>Reconciliation and Confirmation</a:t>
            </a:r>
            <a:r>
              <a:rPr lang="en-IN" dirty="0"/>
              <a:t>:- The Debtors Accounts should be reconciled regularly. Confirmation of balances should be obtained from them at least once during the year.</a:t>
            </a:r>
          </a:p>
        </p:txBody>
      </p:sp>
    </p:spTree>
    <p:extLst>
      <p:ext uri="{BB962C8B-B14F-4D97-AF65-F5344CB8AC3E}">
        <p14:creationId xmlns:p14="http://schemas.microsoft.com/office/powerpoint/2010/main" val="35733577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BB8D1-EDFB-4F5E-A21C-B6D99121E7E4}"/>
              </a:ext>
            </a:extLst>
          </p:cNvPr>
          <p:cNvSpPr>
            <a:spLocks noGrp="1"/>
          </p:cNvSpPr>
          <p:nvPr>
            <p:ph type="title"/>
          </p:nvPr>
        </p:nvSpPr>
        <p:spPr>
          <a:xfrm>
            <a:off x="1247774" y="365125"/>
            <a:ext cx="9696451" cy="1325563"/>
          </a:xfrm>
          <a:solidFill>
            <a:schemeClr val="accent6">
              <a:lumMod val="60000"/>
              <a:lumOff val="40000"/>
            </a:schemeClr>
          </a:solidFill>
          <a:ln>
            <a:solidFill>
              <a:schemeClr val="accent4">
                <a:lumMod val="50000"/>
              </a:schemeClr>
            </a:solidFill>
          </a:ln>
          <a:effectLst>
            <a:glow rad="228600">
              <a:schemeClr val="accent4">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effectLst>
                  <a:outerShdw blurRad="38100" dist="38100" dir="2700000" algn="tl">
                    <a:srgbClr val="000000">
                      <a:alpha val="43137"/>
                    </a:srgbClr>
                  </a:outerShdw>
                </a:effectLst>
              </a:rPr>
              <a:t>INTERNAL CONTROL FOR DEBTORS</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696B0624-C6CF-4D83-8EB7-10DC0B75969C}"/>
              </a:ext>
            </a:extLst>
          </p:cNvPr>
          <p:cNvSpPr>
            <a:spLocks noGrp="1"/>
          </p:cNvSpPr>
          <p:nvPr>
            <p:ph idx="1"/>
          </p:nvPr>
        </p:nvSpPr>
        <p:spPr>
          <a:ln>
            <a:solidFill>
              <a:schemeClr val="accent2">
                <a:lumMod val="50000"/>
              </a:schemeClr>
            </a:solidFill>
          </a:ln>
          <a:effectLst>
            <a:glow rad="228600">
              <a:schemeClr val="accent5">
                <a:satMod val="175000"/>
                <a:alpha val="40000"/>
              </a:schemeClr>
            </a:glow>
            <a:outerShdw blurRad="50800" dist="38100" dir="5400000" algn="t" rotWithShape="0">
              <a:prstClr val="black">
                <a:alpha val="40000"/>
              </a:prstClr>
            </a:outerShdw>
          </a:effectLst>
        </p:spPr>
        <p:txBody>
          <a:bodyPr>
            <a:normAutofit lnSpcReduction="10000"/>
          </a:bodyPr>
          <a:lstStyle/>
          <a:p>
            <a:pPr marL="514350" indent="-514350">
              <a:buFont typeface="+mj-lt"/>
              <a:buAutoNum type="arabicParenR"/>
            </a:pPr>
            <a:r>
              <a:rPr lang="en-US" b="1" u="sng" dirty="0">
                <a:solidFill>
                  <a:srgbClr val="FF0000"/>
                </a:solidFill>
              </a:rPr>
              <a:t>Credit Limits</a:t>
            </a:r>
            <a:r>
              <a:rPr lang="en-US" dirty="0"/>
              <a:t>:- The Credit Limits for Debtors should be –</a:t>
            </a:r>
          </a:p>
          <a:p>
            <a:pPr marL="514350" indent="-514350">
              <a:buFont typeface="+mj-lt"/>
              <a:buAutoNum type="alphaLcParenR"/>
            </a:pPr>
            <a:r>
              <a:rPr lang="en-US" dirty="0"/>
              <a:t>Fixed on a basis which is clearly laid down</a:t>
            </a:r>
          </a:p>
          <a:p>
            <a:pPr marL="514350" indent="-514350">
              <a:buFont typeface="+mj-lt"/>
              <a:buAutoNum type="alphaLcParenR"/>
            </a:pPr>
            <a:r>
              <a:rPr lang="en-US" dirty="0"/>
              <a:t>Approved by an officer independent of the Sales department</a:t>
            </a:r>
          </a:p>
          <a:p>
            <a:pPr marL="514350" indent="-514350">
              <a:buFont typeface="+mj-lt"/>
              <a:buAutoNum type="alphaLcParenR"/>
            </a:pPr>
            <a:r>
              <a:rPr lang="en-US" dirty="0"/>
              <a:t>Reviewed from time to time.</a:t>
            </a:r>
          </a:p>
          <a:p>
            <a:pPr marL="0" indent="0">
              <a:buNone/>
            </a:pPr>
            <a:r>
              <a:rPr lang="en-US" b="1" dirty="0">
                <a:solidFill>
                  <a:srgbClr val="00B050"/>
                </a:solidFill>
              </a:rPr>
              <a:t>2)  </a:t>
            </a:r>
            <a:r>
              <a:rPr lang="en-US" b="1" u="sng" dirty="0">
                <a:solidFill>
                  <a:srgbClr val="00B050"/>
                </a:solidFill>
              </a:rPr>
              <a:t>Prompt Recording</a:t>
            </a:r>
            <a:r>
              <a:rPr lang="en-US" dirty="0"/>
              <a:t>:- The Procedures should ensure prompt recording of the amounts due from debtors and the amounts received from debtors.</a:t>
            </a:r>
          </a:p>
          <a:p>
            <a:pPr marL="0" indent="0">
              <a:buNone/>
            </a:pPr>
            <a:r>
              <a:rPr lang="en-US" b="1" dirty="0">
                <a:solidFill>
                  <a:srgbClr val="00B0F0"/>
                </a:solidFill>
              </a:rPr>
              <a:t>3)  </a:t>
            </a:r>
            <a:r>
              <a:rPr lang="en-US" b="1" u="sng" dirty="0">
                <a:solidFill>
                  <a:srgbClr val="00B0F0"/>
                </a:solidFill>
              </a:rPr>
              <a:t>Prompt Adjustment</a:t>
            </a:r>
            <a:r>
              <a:rPr lang="en-US" dirty="0"/>
              <a:t>:- The Amount received from a debtor should be promptly adjusted against the relevant bill. Unadjusted amounts should be reconciled regularly.</a:t>
            </a:r>
            <a:endParaRPr lang="en-IN" dirty="0"/>
          </a:p>
        </p:txBody>
      </p:sp>
    </p:spTree>
    <p:extLst>
      <p:ext uri="{BB962C8B-B14F-4D97-AF65-F5344CB8AC3E}">
        <p14:creationId xmlns:p14="http://schemas.microsoft.com/office/powerpoint/2010/main" val="15139943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BB8D1-EDFB-4F5E-A21C-B6D99121E7E4}"/>
              </a:ext>
            </a:extLst>
          </p:cNvPr>
          <p:cNvSpPr>
            <a:spLocks noGrp="1"/>
          </p:cNvSpPr>
          <p:nvPr>
            <p:ph type="title"/>
          </p:nvPr>
        </p:nvSpPr>
        <p:spPr>
          <a:xfrm>
            <a:off x="1247774" y="365125"/>
            <a:ext cx="9696451" cy="1325563"/>
          </a:xfrm>
          <a:solidFill>
            <a:schemeClr val="accent6">
              <a:lumMod val="60000"/>
              <a:lumOff val="40000"/>
            </a:schemeClr>
          </a:solidFill>
          <a:ln>
            <a:solidFill>
              <a:schemeClr val="accent4">
                <a:lumMod val="50000"/>
              </a:schemeClr>
            </a:solidFill>
          </a:ln>
          <a:effectLst>
            <a:glow rad="228600">
              <a:schemeClr val="accent4">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effectLst>
                  <a:outerShdw blurRad="38100" dist="38100" dir="2700000" algn="tl">
                    <a:srgbClr val="000000">
                      <a:alpha val="43137"/>
                    </a:srgbClr>
                  </a:outerShdw>
                </a:effectLst>
              </a:rPr>
              <a:t>INTERNAL CONTROL FOR DEBTORS</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696B0624-C6CF-4D83-8EB7-10DC0B75969C}"/>
              </a:ext>
            </a:extLst>
          </p:cNvPr>
          <p:cNvSpPr>
            <a:spLocks noGrp="1"/>
          </p:cNvSpPr>
          <p:nvPr>
            <p:ph idx="1"/>
          </p:nvPr>
        </p:nvSpPr>
        <p:spPr>
          <a:ln>
            <a:solidFill>
              <a:schemeClr val="accent2">
                <a:lumMod val="50000"/>
              </a:schemeClr>
            </a:solidFill>
          </a:ln>
          <a:effectLst>
            <a:glow rad="228600">
              <a:schemeClr val="accent5">
                <a:satMod val="175000"/>
                <a:alpha val="40000"/>
              </a:schemeClr>
            </a:glow>
            <a:outerShdw blurRad="50800" dist="38100" dir="5400000" algn="t" rotWithShape="0">
              <a:prstClr val="black">
                <a:alpha val="40000"/>
              </a:prstClr>
            </a:outerShdw>
          </a:effectLst>
        </p:spPr>
        <p:txBody>
          <a:bodyPr>
            <a:normAutofit fontScale="85000" lnSpcReduction="10000"/>
          </a:bodyPr>
          <a:lstStyle/>
          <a:p>
            <a:pPr marL="514350" indent="-514350">
              <a:buAutoNum type="arabicParenR" startAt="4"/>
            </a:pPr>
            <a:r>
              <a:rPr lang="en-US" b="1" u="sng" dirty="0">
                <a:solidFill>
                  <a:srgbClr val="FF0000"/>
                </a:solidFill>
              </a:rPr>
              <a:t>Age-wise Schedule</a:t>
            </a:r>
            <a:r>
              <a:rPr lang="en-US" dirty="0"/>
              <a:t>:- There should be a procedure for preparing Age-wise Schedule of Debtors (e.g. </a:t>
            </a:r>
            <a:r>
              <a:rPr lang="en-US" b="1" i="1" u="sng" dirty="0">
                <a:solidFill>
                  <a:schemeClr val="accent1"/>
                </a:solidFill>
              </a:rPr>
              <a:t>Debts due for 1 month</a:t>
            </a:r>
            <a:r>
              <a:rPr lang="en-US" dirty="0"/>
              <a:t>, Debts </a:t>
            </a:r>
            <a:r>
              <a:rPr lang="en-US" b="1" i="1" u="sng" dirty="0">
                <a:solidFill>
                  <a:srgbClr val="00B050"/>
                </a:solidFill>
              </a:rPr>
              <a:t>due for 2 months</a:t>
            </a:r>
            <a:r>
              <a:rPr lang="en-US" dirty="0"/>
              <a:t>, Debts </a:t>
            </a:r>
            <a:r>
              <a:rPr lang="en-US" b="1" i="1" u="sng" dirty="0">
                <a:solidFill>
                  <a:schemeClr val="accent2">
                    <a:lumMod val="50000"/>
                  </a:schemeClr>
                </a:solidFill>
              </a:rPr>
              <a:t>due for 3 months and above</a:t>
            </a:r>
            <a:r>
              <a:rPr lang="en-US" dirty="0"/>
              <a:t> etc.). The Schedule should be reviewed by a Senior Auditor. Necessary action should be taken to recover overdue amounts.</a:t>
            </a:r>
          </a:p>
          <a:p>
            <a:pPr marL="514350" indent="-514350">
              <a:buAutoNum type="arabicParenR" startAt="4"/>
            </a:pPr>
            <a:r>
              <a:rPr lang="en-US" b="1" u="sng" dirty="0">
                <a:solidFill>
                  <a:srgbClr val="00B0F0"/>
                </a:solidFill>
              </a:rPr>
              <a:t>Statement of Accounts</a:t>
            </a:r>
            <a:r>
              <a:rPr lang="en-US" dirty="0"/>
              <a:t>:- Statement of Accounts should be prepared and sent periodically to all debtors. Statement of Accounts should be prepared by a person other than the ledger-keeper and sent by yet another person.</a:t>
            </a:r>
          </a:p>
          <a:p>
            <a:pPr marL="514350" indent="-514350">
              <a:buAutoNum type="arabicParenR" startAt="4"/>
            </a:pPr>
            <a:r>
              <a:rPr lang="en-US" b="1" u="sng" dirty="0">
                <a:solidFill>
                  <a:srgbClr val="00B050"/>
                </a:solidFill>
              </a:rPr>
              <a:t>Discounts and Write-offs</a:t>
            </a:r>
            <a:r>
              <a:rPr lang="en-US" dirty="0"/>
              <a:t>:- All material adjustments in the Debtors Accounts such as Discounts, Allowances, Rebates, Bad debts written off etc. should be approved by a Senior manager.</a:t>
            </a:r>
          </a:p>
          <a:p>
            <a:pPr marL="514350" indent="-514350">
              <a:buAutoNum type="arabicParenR" startAt="4"/>
            </a:pPr>
            <a:r>
              <a:rPr lang="en-US" b="1" u="sng" dirty="0">
                <a:solidFill>
                  <a:srgbClr val="C00000"/>
                </a:solidFill>
              </a:rPr>
              <a:t>Reconcile Control Accounts</a:t>
            </a:r>
            <a:r>
              <a:rPr lang="en-US" dirty="0"/>
              <a:t>:- There should be a system of </a:t>
            </a:r>
            <a:r>
              <a:rPr lang="en-US" b="1" i="1" u="sng" dirty="0">
                <a:solidFill>
                  <a:srgbClr val="7030A0"/>
                </a:solidFill>
              </a:rPr>
              <a:t>periodic reconciliation of Debtors balances</a:t>
            </a:r>
            <a:r>
              <a:rPr lang="en-US" dirty="0"/>
              <a:t> with the related control accounts.</a:t>
            </a:r>
            <a:endParaRPr lang="en-IN" dirty="0"/>
          </a:p>
        </p:txBody>
      </p:sp>
    </p:spTree>
    <p:extLst>
      <p:ext uri="{BB962C8B-B14F-4D97-AF65-F5344CB8AC3E}">
        <p14:creationId xmlns:p14="http://schemas.microsoft.com/office/powerpoint/2010/main" val="36009997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6454F-7A48-4337-8B05-2E2ED7A80D71}"/>
              </a:ext>
            </a:extLst>
          </p:cNvPr>
          <p:cNvSpPr>
            <a:spLocks noGrp="1"/>
          </p:cNvSpPr>
          <p:nvPr>
            <p:ph type="title"/>
          </p:nvPr>
        </p:nvSpPr>
        <p:spPr>
          <a:xfrm>
            <a:off x="1343025" y="365125"/>
            <a:ext cx="9553576" cy="1325563"/>
          </a:xfrm>
          <a:solidFill>
            <a:schemeClr val="accent2"/>
          </a:solidFill>
          <a:ln>
            <a:solidFill>
              <a:schemeClr val="accent4">
                <a:lumMod val="50000"/>
              </a:schemeClr>
            </a:solidFill>
          </a:ln>
          <a:effectLst>
            <a:glow rad="228600">
              <a:schemeClr val="accent6">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u="sng" dirty="0">
                <a:effectLst>
                  <a:outerShdw blurRad="38100" dist="38100" dir="2700000" algn="tl">
                    <a:srgbClr val="000000">
                      <a:alpha val="43137"/>
                    </a:srgbClr>
                  </a:outerShdw>
                </a:effectLst>
              </a:rPr>
              <a:t>INTERNAL CONTROL FOR PURCHASES</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B2CD97FF-AB40-48B9-BE43-CB016D96E303}"/>
              </a:ext>
            </a:extLst>
          </p:cNvPr>
          <p:cNvSpPr>
            <a:spLocks noGrp="1"/>
          </p:cNvSpPr>
          <p:nvPr>
            <p:ph idx="1"/>
          </p:nvPr>
        </p:nvSpPr>
        <p:spPr>
          <a:ln>
            <a:solidFill>
              <a:schemeClr val="accent2">
                <a:lumMod val="50000"/>
              </a:schemeClr>
            </a:solidFill>
          </a:ln>
          <a:effectLst>
            <a:glow rad="228600">
              <a:schemeClr val="accent4">
                <a:satMod val="175000"/>
                <a:alpha val="40000"/>
              </a:schemeClr>
            </a:glow>
            <a:outerShdw blurRad="50800" dist="38100" dir="5400000" algn="t" rotWithShape="0">
              <a:prstClr val="black">
                <a:alpha val="40000"/>
              </a:prstClr>
            </a:outerShdw>
          </a:effectLst>
        </p:spPr>
        <p:txBody>
          <a:bodyPr/>
          <a:lstStyle/>
          <a:p>
            <a:pPr marL="514350" indent="-514350">
              <a:buFont typeface="+mj-lt"/>
              <a:buAutoNum type="arabicParenR"/>
            </a:pPr>
            <a:r>
              <a:rPr lang="en-US" b="1" u="sng" dirty="0">
                <a:solidFill>
                  <a:srgbClr val="FF0000"/>
                </a:solidFill>
              </a:rPr>
              <a:t>Division of Work</a:t>
            </a:r>
            <a:r>
              <a:rPr lang="en-US" dirty="0"/>
              <a:t>:- different persons should place purchase orders, receive goods and make payments to creditors.</a:t>
            </a:r>
          </a:p>
          <a:p>
            <a:pPr marL="514350" indent="-514350">
              <a:buFont typeface="+mj-lt"/>
              <a:buAutoNum type="arabicParenR"/>
            </a:pPr>
            <a:r>
              <a:rPr lang="en-US" b="1" u="sng" dirty="0">
                <a:solidFill>
                  <a:srgbClr val="00B050"/>
                </a:solidFill>
              </a:rPr>
              <a:t>Procedures</a:t>
            </a:r>
            <a:r>
              <a:rPr lang="en-US" dirty="0"/>
              <a:t>:- Purchase Department should invite tenders on the basis of Purchase requisitions received from the Factory or Stores. Payments should be made by the Account Department only after verifying the Goods Received Note and the Inspection Report.</a:t>
            </a:r>
          </a:p>
          <a:p>
            <a:pPr marL="514350" indent="-514350">
              <a:buFont typeface="+mj-lt"/>
              <a:buAutoNum type="arabicParenR"/>
            </a:pPr>
            <a:r>
              <a:rPr lang="en-US" b="1" u="sng" dirty="0">
                <a:solidFill>
                  <a:srgbClr val="00B0F0"/>
                </a:solidFill>
              </a:rPr>
              <a:t>Cross-Checking</a:t>
            </a:r>
            <a:r>
              <a:rPr lang="en-US" dirty="0"/>
              <a:t>:- The work should be divided in such a way that the Purchase Orders, Goods Received Note, Inspection Report etc. are prepared by different persons and are Automatically checked by another employee.</a:t>
            </a:r>
            <a:endParaRPr lang="en-IN" dirty="0"/>
          </a:p>
        </p:txBody>
      </p:sp>
    </p:spTree>
    <p:extLst>
      <p:ext uri="{BB962C8B-B14F-4D97-AF65-F5344CB8AC3E}">
        <p14:creationId xmlns:p14="http://schemas.microsoft.com/office/powerpoint/2010/main" val="3996068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46CEB-46CC-49B2-B588-80F65280A1EE}"/>
              </a:ext>
            </a:extLst>
          </p:cNvPr>
          <p:cNvSpPr>
            <a:spLocks noGrp="1"/>
          </p:cNvSpPr>
          <p:nvPr>
            <p:ph type="title"/>
          </p:nvPr>
        </p:nvSpPr>
        <p:spPr>
          <a:xfrm>
            <a:off x="1333500" y="365125"/>
            <a:ext cx="9458325" cy="1325563"/>
          </a:xfrm>
          <a:solidFill>
            <a:schemeClr val="accent5">
              <a:lumMod val="40000"/>
              <a:lumOff val="60000"/>
            </a:schemeClr>
          </a:solidFill>
          <a:ln>
            <a:solidFill>
              <a:schemeClr val="accent4">
                <a:lumMod val="50000"/>
              </a:schemeClr>
            </a:solidFill>
          </a:ln>
          <a:effectLst>
            <a:glow rad="228600">
              <a:schemeClr val="accent4">
                <a:satMod val="175000"/>
                <a:alpha val="40000"/>
              </a:schemeClr>
            </a:glow>
          </a:effectLst>
          <a:scene3d>
            <a:camera prst="perspectiveRelaxedModerately"/>
            <a:lightRig rig="threePt" dir="t"/>
          </a:scene3d>
          <a:sp3d>
            <a:bevelT w="114300" prst="hardEdge"/>
          </a:sp3d>
        </p:spPr>
        <p:txBody>
          <a:bodyPr>
            <a:normAutofit/>
          </a:bodyPr>
          <a:lstStyle/>
          <a:p>
            <a:pPr algn="ctr"/>
            <a:r>
              <a:rPr lang="en-US" sz="4800" b="1" u="sng" dirty="0"/>
              <a:t>ADVANTAGES OF TEST CHECKS</a:t>
            </a:r>
            <a:endParaRPr lang="en-IN" sz="4800" b="1" u="sng" dirty="0"/>
          </a:p>
        </p:txBody>
      </p:sp>
      <p:sp>
        <p:nvSpPr>
          <p:cNvPr id="3" name="Content Placeholder 2">
            <a:extLst>
              <a:ext uri="{FF2B5EF4-FFF2-40B4-BE49-F238E27FC236}">
                <a16:creationId xmlns:a16="http://schemas.microsoft.com/office/drawing/2014/main" id="{6E826334-F683-4533-9941-B3F48B11D2C1}"/>
              </a:ext>
            </a:extLst>
          </p:cNvPr>
          <p:cNvSpPr>
            <a:spLocks noGrp="1"/>
          </p:cNvSpPr>
          <p:nvPr>
            <p:ph idx="1"/>
          </p:nvPr>
        </p:nvSpPr>
        <p:spPr>
          <a:xfrm>
            <a:off x="838200" y="1825624"/>
            <a:ext cx="10515600" cy="4556125"/>
          </a:xfrm>
          <a:ln>
            <a:solidFill>
              <a:schemeClr val="tx2">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Autofit/>
          </a:bodyPr>
          <a:lstStyle/>
          <a:p>
            <a:pPr marL="514350" indent="-514350">
              <a:buFont typeface="+mj-lt"/>
              <a:buAutoNum type="arabicParenR"/>
            </a:pPr>
            <a:r>
              <a:rPr lang="en-US" sz="3600" dirty="0"/>
              <a:t>Test Checking helps to </a:t>
            </a:r>
            <a:r>
              <a:rPr lang="en-US" sz="3600" b="1" i="1" u="sng" dirty="0">
                <a:solidFill>
                  <a:schemeClr val="accent2">
                    <a:lumMod val="50000"/>
                  </a:schemeClr>
                </a:solidFill>
              </a:rPr>
              <a:t>reduce the Cost of Audit</a:t>
            </a:r>
            <a:r>
              <a:rPr lang="en-US" sz="3600" dirty="0"/>
              <a:t>.</a:t>
            </a:r>
          </a:p>
          <a:p>
            <a:pPr marL="514350" indent="-514350">
              <a:buFont typeface="+mj-lt"/>
              <a:buAutoNum type="arabicParenR"/>
            </a:pPr>
            <a:r>
              <a:rPr lang="en-US" sz="3600" dirty="0"/>
              <a:t>It helps to </a:t>
            </a:r>
            <a:r>
              <a:rPr lang="en-US" sz="3600" b="1" i="1" u="sng" dirty="0">
                <a:solidFill>
                  <a:srgbClr val="00B050"/>
                </a:solidFill>
              </a:rPr>
              <a:t>speed up the Audit work</a:t>
            </a:r>
            <a:r>
              <a:rPr lang="en-US" sz="3600" dirty="0"/>
              <a:t>.</a:t>
            </a:r>
          </a:p>
          <a:p>
            <a:pPr marL="514350" indent="-514350">
              <a:buFont typeface="+mj-lt"/>
              <a:buAutoNum type="arabicParenR"/>
            </a:pPr>
            <a:r>
              <a:rPr lang="en-US" sz="3600" dirty="0"/>
              <a:t>It helps to decide whether the financial records are </a:t>
            </a:r>
            <a:r>
              <a:rPr lang="en-US" sz="3600" b="1" i="1" u="sng" dirty="0">
                <a:solidFill>
                  <a:srgbClr val="FF0000"/>
                </a:solidFill>
              </a:rPr>
              <a:t>reliable and to what extent</a:t>
            </a:r>
            <a:r>
              <a:rPr lang="en-US" sz="3600" dirty="0"/>
              <a:t>.</a:t>
            </a:r>
          </a:p>
          <a:p>
            <a:pPr marL="514350" indent="-514350">
              <a:buFont typeface="+mj-lt"/>
              <a:buAutoNum type="arabicParenR"/>
            </a:pPr>
            <a:r>
              <a:rPr lang="en-US" sz="3600" dirty="0"/>
              <a:t>It is a </a:t>
            </a:r>
            <a:r>
              <a:rPr lang="en-US" sz="3600" b="1" i="1" u="sng" dirty="0">
                <a:solidFill>
                  <a:srgbClr val="002060"/>
                </a:solidFill>
              </a:rPr>
              <a:t>Labour Saving Technique</a:t>
            </a:r>
            <a:r>
              <a:rPr lang="en-US" sz="3600" dirty="0"/>
              <a:t>.</a:t>
            </a:r>
          </a:p>
          <a:p>
            <a:pPr marL="514350" indent="-514350">
              <a:buFont typeface="+mj-lt"/>
              <a:buAutoNum type="arabicParenR"/>
            </a:pPr>
            <a:r>
              <a:rPr lang="en-US" sz="3600" dirty="0"/>
              <a:t>It helps the Auditor </a:t>
            </a:r>
            <a:r>
              <a:rPr lang="en-US" sz="3600" b="1" i="1" u="sng" dirty="0">
                <a:solidFill>
                  <a:srgbClr val="00B0F0"/>
                </a:solidFill>
              </a:rPr>
              <a:t>to arrive at a conclusion</a:t>
            </a:r>
            <a:r>
              <a:rPr lang="en-US" sz="3600" dirty="0"/>
              <a:t> regarding the True and Fair View of the state of affairs of the business.</a:t>
            </a:r>
            <a:endParaRPr lang="en-IN" sz="3600" dirty="0"/>
          </a:p>
        </p:txBody>
      </p:sp>
    </p:spTree>
    <p:extLst>
      <p:ext uri="{BB962C8B-B14F-4D97-AF65-F5344CB8AC3E}">
        <p14:creationId xmlns:p14="http://schemas.microsoft.com/office/powerpoint/2010/main" val="32170194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6454F-7A48-4337-8B05-2E2ED7A80D71}"/>
              </a:ext>
            </a:extLst>
          </p:cNvPr>
          <p:cNvSpPr>
            <a:spLocks noGrp="1"/>
          </p:cNvSpPr>
          <p:nvPr>
            <p:ph type="title"/>
          </p:nvPr>
        </p:nvSpPr>
        <p:spPr>
          <a:xfrm>
            <a:off x="1343025" y="365125"/>
            <a:ext cx="9553576" cy="1325563"/>
          </a:xfrm>
          <a:solidFill>
            <a:schemeClr val="accent2"/>
          </a:solidFill>
          <a:ln>
            <a:solidFill>
              <a:schemeClr val="accent4">
                <a:lumMod val="50000"/>
              </a:schemeClr>
            </a:solidFill>
          </a:ln>
          <a:effectLst>
            <a:glow rad="228600">
              <a:schemeClr val="accent6">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u="sng" dirty="0">
                <a:effectLst>
                  <a:outerShdw blurRad="38100" dist="38100" dir="2700000" algn="tl">
                    <a:srgbClr val="000000">
                      <a:alpha val="43137"/>
                    </a:srgbClr>
                  </a:outerShdw>
                </a:effectLst>
              </a:rPr>
              <a:t>INTERNAL CONTROL FOR PURCHASES</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B2CD97FF-AB40-48B9-BE43-CB016D96E303}"/>
              </a:ext>
            </a:extLst>
          </p:cNvPr>
          <p:cNvSpPr>
            <a:spLocks noGrp="1"/>
          </p:cNvSpPr>
          <p:nvPr>
            <p:ph idx="1"/>
          </p:nvPr>
        </p:nvSpPr>
        <p:spPr>
          <a:ln>
            <a:solidFill>
              <a:schemeClr val="accent2">
                <a:lumMod val="50000"/>
              </a:schemeClr>
            </a:solidFill>
          </a:ln>
          <a:effectLst>
            <a:glow rad="228600">
              <a:schemeClr val="accent4">
                <a:satMod val="175000"/>
                <a:alpha val="40000"/>
              </a:schemeClr>
            </a:glow>
            <a:outerShdw blurRad="50800" dist="38100" dir="5400000" algn="t" rotWithShape="0">
              <a:prstClr val="black">
                <a:alpha val="40000"/>
              </a:prstClr>
            </a:outerShdw>
          </a:effectLst>
        </p:spPr>
        <p:txBody>
          <a:bodyPr>
            <a:normAutofit fontScale="92500" lnSpcReduction="10000"/>
          </a:bodyPr>
          <a:lstStyle/>
          <a:p>
            <a:pPr marL="514350" indent="-514350">
              <a:buAutoNum type="arabicParenR" startAt="4"/>
            </a:pPr>
            <a:r>
              <a:rPr lang="en-US" b="1" u="sng" dirty="0">
                <a:solidFill>
                  <a:srgbClr val="00B0F0"/>
                </a:solidFill>
              </a:rPr>
              <a:t>Changes in Duties</a:t>
            </a:r>
          </a:p>
          <a:p>
            <a:pPr marL="514350" indent="-514350">
              <a:buAutoNum type="arabicParenR" startAt="4"/>
            </a:pPr>
            <a:r>
              <a:rPr lang="en-US" b="1" u="sng" dirty="0">
                <a:solidFill>
                  <a:srgbClr val="C00000"/>
                </a:solidFill>
              </a:rPr>
              <a:t>Annual Leave</a:t>
            </a:r>
          </a:p>
          <a:p>
            <a:pPr marL="514350" indent="-514350">
              <a:buAutoNum type="arabicParenR" startAt="4"/>
            </a:pPr>
            <a:r>
              <a:rPr lang="en-US" b="1" u="sng" dirty="0">
                <a:solidFill>
                  <a:schemeClr val="accent4">
                    <a:lumMod val="50000"/>
                  </a:schemeClr>
                </a:solidFill>
              </a:rPr>
              <a:t>Access to Books</a:t>
            </a:r>
            <a:r>
              <a:rPr lang="en-US" dirty="0"/>
              <a:t>:- The Purchase officer or Storekeeper should not have access to the books of account, such as Purchase Journal or Ledgers.</a:t>
            </a:r>
          </a:p>
          <a:p>
            <a:pPr marL="514350" indent="-514350">
              <a:buAutoNum type="arabicParenR" startAt="4"/>
            </a:pPr>
            <a:r>
              <a:rPr lang="en-US" b="1" u="sng" dirty="0">
                <a:solidFill>
                  <a:srgbClr val="00B050"/>
                </a:solidFill>
              </a:rPr>
              <a:t>Proper Recording</a:t>
            </a:r>
          </a:p>
          <a:p>
            <a:pPr marL="514350" indent="-514350">
              <a:buAutoNum type="arabicParenR" startAt="4"/>
            </a:pPr>
            <a:r>
              <a:rPr lang="en-US" b="1" u="sng" dirty="0">
                <a:solidFill>
                  <a:schemeClr val="accent5">
                    <a:lumMod val="50000"/>
                  </a:schemeClr>
                </a:solidFill>
              </a:rPr>
              <a:t>Prompt Recording</a:t>
            </a:r>
          </a:p>
          <a:p>
            <a:pPr marL="514350" indent="-514350">
              <a:buAutoNum type="arabicParenR" startAt="4"/>
            </a:pPr>
            <a:r>
              <a:rPr lang="en-US" b="1" u="sng" dirty="0">
                <a:solidFill>
                  <a:schemeClr val="accent2">
                    <a:lumMod val="50000"/>
                  </a:schemeClr>
                </a:solidFill>
              </a:rPr>
              <a:t>Accounting Policies</a:t>
            </a:r>
          </a:p>
          <a:p>
            <a:pPr marL="514350" indent="-514350">
              <a:buAutoNum type="arabicParenR" startAt="4"/>
            </a:pPr>
            <a:r>
              <a:rPr lang="en-US" b="1" dirty="0">
                <a:solidFill>
                  <a:srgbClr val="FF0000"/>
                </a:solidFill>
              </a:rPr>
              <a:t> </a:t>
            </a:r>
            <a:r>
              <a:rPr lang="en-US" b="1" u="sng" dirty="0">
                <a:solidFill>
                  <a:srgbClr val="FF0000"/>
                </a:solidFill>
              </a:rPr>
              <a:t>Safeguarding</a:t>
            </a:r>
          </a:p>
          <a:p>
            <a:pPr marL="514350" indent="-514350">
              <a:buAutoNum type="arabicParenR" startAt="4"/>
            </a:pPr>
            <a:r>
              <a:rPr lang="en-US" b="1" dirty="0">
                <a:solidFill>
                  <a:srgbClr val="00B0F0"/>
                </a:solidFill>
              </a:rPr>
              <a:t> </a:t>
            </a:r>
            <a:r>
              <a:rPr lang="en-US" b="1" u="sng" dirty="0">
                <a:solidFill>
                  <a:srgbClr val="00B0F0"/>
                </a:solidFill>
              </a:rPr>
              <a:t>Errors and Frauds</a:t>
            </a:r>
            <a:r>
              <a:rPr lang="en-US" dirty="0"/>
              <a:t>:- Purchase journal &amp; Stock books should be checked</a:t>
            </a:r>
          </a:p>
          <a:p>
            <a:pPr marL="514350" indent="-514350">
              <a:buAutoNum type="arabicParenR" startAt="4"/>
            </a:pPr>
            <a:r>
              <a:rPr lang="en-US" b="1" u="sng" dirty="0">
                <a:solidFill>
                  <a:srgbClr val="7030A0"/>
                </a:solidFill>
              </a:rPr>
              <a:t>Reconciliation and Confirmation</a:t>
            </a:r>
          </a:p>
          <a:p>
            <a:pPr marL="514350" indent="-514350">
              <a:buAutoNum type="arabicParenR" startAt="4"/>
            </a:pPr>
            <a:endParaRPr lang="en-IN" dirty="0"/>
          </a:p>
        </p:txBody>
      </p:sp>
    </p:spTree>
    <p:extLst>
      <p:ext uri="{BB962C8B-B14F-4D97-AF65-F5344CB8AC3E}">
        <p14:creationId xmlns:p14="http://schemas.microsoft.com/office/powerpoint/2010/main" val="16184193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8CB03-6859-4156-A09A-70475E64E30A}"/>
              </a:ext>
            </a:extLst>
          </p:cNvPr>
          <p:cNvSpPr>
            <a:spLocks noGrp="1"/>
          </p:cNvSpPr>
          <p:nvPr>
            <p:ph type="title"/>
          </p:nvPr>
        </p:nvSpPr>
        <p:spPr>
          <a:xfrm>
            <a:off x="1409699" y="136525"/>
            <a:ext cx="9372601" cy="1325563"/>
          </a:xfrm>
          <a:solidFill>
            <a:schemeClr val="accent1">
              <a:lumMod val="60000"/>
              <a:lumOff val="40000"/>
            </a:schemeClr>
          </a:solidFill>
          <a:ln>
            <a:solidFill>
              <a:schemeClr val="accent4">
                <a:lumMod val="50000"/>
              </a:schemeClr>
            </a:solidFill>
          </a:ln>
          <a:effectLst>
            <a:glow rad="228600">
              <a:schemeClr val="accent6">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effectLst>
                  <a:outerShdw blurRad="38100" dist="38100" dir="2700000" algn="tl">
                    <a:srgbClr val="000000">
                      <a:alpha val="43137"/>
                    </a:srgbClr>
                  </a:outerShdw>
                </a:effectLst>
              </a:rPr>
              <a:t>INTERNAL CONTROL FOR CREDITORS</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319D5DCC-9033-43F2-B0D6-40E53582C286}"/>
              </a:ext>
            </a:extLst>
          </p:cNvPr>
          <p:cNvSpPr>
            <a:spLocks noGrp="1"/>
          </p:cNvSpPr>
          <p:nvPr>
            <p:ph idx="1"/>
          </p:nvPr>
        </p:nvSpPr>
        <p:spPr>
          <a:xfrm>
            <a:off x="838200" y="1685925"/>
            <a:ext cx="10515600" cy="4743450"/>
          </a:xfrm>
          <a:ln>
            <a:solidFill>
              <a:schemeClr val="accent2">
                <a:lumMod val="50000"/>
              </a:schemeClr>
            </a:solidFill>
          </a:ln>
          <a:effectLst>
            <a:glow rad="228600">
              <a:schemeClr val="accent2">
                <a:satMod val="175000"/>
                <a:alpha val="40000"/>
              </a:schemeClr>
            </a:glow>
          </a:effectLst>
        </p:spPr>
        <p:txBody>
          <a:bodyPr>
            <a:noAutofit/>
          </a:bodyPr>
          <a:lstStyle/>
          <a:p>
            <a:pPr marL="514350" indent="-514350">
              <a:buFont typeface="+mj-lt"/>
              <a:buAutoNum type="arabicParenR"/>
            </a:pPr>
            <a:r>
              <a:rPr lang="en-US" sz="4800" b="1" u="sng" dirty="0">
                <a:solidFill>
                  <a:srgbClr val="FF0000"/>
                </a:solidFill>
              </a:rPr>
              <a:t>Prompt Recording</a:t>
            </a:r>
          </a:p>
          <a:p>
            <a:pPr marL="514350" indent="-514350">
              <a:buFont typeface="+mj-lt"/>
              <a:buAutoNum type="arabicParenR"/>
            </a:pPr>
            <a:r>
              <a:rPr lang="en-US" sz="4800" b="1" u="sng" dirty="0">
                <a:solidFill>
                  <a:schemeClr val="accent1"/>
                </a:solidFill>
              </a:rPr>
              <a:t>Prompt Adjustment</a:t>
            </a:r>
          </a:p>
          <a:p>
            <a:pPr marL="514350" indent="-514350">
              <a:buFont typeface="+mj-lt"/>
              <a:buAutoNum type="arabicParenR"/>
            </a:pPr>
            <a:r>
              <a:rPr lang="en-US" sz="4800" b="1" u="sng" dirty="0">
                <a:solidFill>
                  <a:schemeClr val="accent2">
                    <a:lumMod val="50000"/>
                  </a:schemeClr>
                </a:solidFill>
              </a:rPr>
              <a:t>Age-wise Schedule</a:t>
            </a:r>
          </a:p>
          <a:p>
            <a:pPr marL="514350" indent="-514350">
              <a:buFont typeface="+mj-lt"/>
              <a:buAutoNum type="arabicParenR"/>
            </a:pPr>
            <a:r>
              <a:rPr lang="en-US" sz="4800" b="1" u="sng" dirty="0">
                <a:solidFill>
                  <a:srgbClr val="0070C0"/>
                </a:solidFill>
              </a:rPr>
              <a:t>Statement of Account</a:t>
            </a:r>
          </a:p>
          <a:p>
            <a:pPr marL="514350" indent="-514350">
              <a:buFont typeface="+mj-lt"/>
              <a:buAutoNum type="arabicParenR"/>
            </a:pPr>
            <a:r>
              <a:rPr lang="en-US" sz="4800" b="1" u="sng" dirty="0">
                <a:solidFill>
                  <a:srgbClr val="00B050"/>
                </a:solidFill>
              </a:rPr>
              <a:t>Discounts and Write-backs</a:t>
            </a:r>
          </a:p>
          <a:p>
            <a:pPr marL="514350" indent="-514350">
              <a:buFont typeface="+mj-lt"/>
              <a:buAutoNum type="arabicParenR"/>
            </a:pPr>
            <a:r>
              <a:rPr lang="en-US" sz="4800" b="1" u="sng" dirty="0">
                <a:solidFill>
                  <a:srgbClr val="C00000"/>
                </a:solidFill>
              </a:rPr>
              <a:t>Reconcile Control Accounts</a:t>
            </a:r>
            <a:endParaRPr lang="en-IN" sz="4800" b="1" u="sng" dirty="0">
              <a:solidFill>
                <a:srgbClr val="C00000"/>
              </a:solidFill>
            </a:endParaRPr>
          </a:p>
        </p:txBody>
      </p:sp>
    </p:spTree>
    <p:extLst>
      <p:ext uri="{BB962C8B-B14F-4D97-AF65-F5344CB8AC3E}">
        <p14:creationId xmlns:p14="http://schemas.microsoft.com/office/powerpoint/2010/main" val="2185709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7217A-3120-422F-9E84-A20E1A884268}"/>
              </a:ext>
            </a:extLst>
          </p:cNvPr>
          <p:cNvSpPr>
            <a:spLocks noGrp="1"/>
          </p:cNvSpPr>
          <p:nvPr>
            <p:ph type="title"/>
          </p:nvPr>
        </p:nvSpPr>
        <p:spPr>
          <a:xfrm>
            <a:off x="1428750" y="365125"/>
            <a:ext cx="9363075" cy="1325563"/>
          </a:xfrm>
          <a:solidFill>
            <a:schemeClr val="accent6"/>
          </a:solidFill>
          <a:ln>
            <a:solidFill>
              <a:schemeClr val="accent3">
                <a:lumMod val="50000"/>
              </a:schemeClr>
            </a:solidFill>
          </a:ln>
          <a:effectLst>
            <a:glow rad="228600">
              <a:schemeClr val="accent2">
                <a:satMod val="175000"/>
                <a:alpha val="40000"/>
              </a:schemeClr>
            </a:glow>
          </a:effectLst>
          <a:scene3d>
            <a:camera prst="perspectiveRelaxedModerately"/>
            <a:lightRig rig="threePt" dir="t"/>
          </a:scene3d>
          <a:sp3d>
            <a:bevelT prst="convex"/>
          </a:sp3d>
        </p:spPr>
        <p:txBody>
          <a:bodyPr>
            <a:noAutofit/>
          </a:bodyPr>
          <a:lstStyle/>
          <a:p>
            <a:pPr algn="ctr"/>
            <a:r>
              <a:rPr lang="en-US" sz="4800" b="1" u="sng" dirty="0">
                <a:effectLst>
                  <a:outerShdw blurRad="38100" dist="38100" dir="2700000" algn="tl">
                    <a:srgbClr val="000000">
                      <a:alpha val="43137"/>
                    </a:srgbClr>
                  </a:outerShdw>
                </a:effectLst>
              </a:rPr>
              <a:t>INTERNAL CONTROL FOR SALARIES AND WAGES</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40E98FE9-9413-4102-94BA-4939E8F10EBB}"/>
              </a:ext>
            </a:extLst>
          </p:cNvPr>
          <p:cNvSpPr>
            <a:spLocks noGrp="1"/>
          </p:cNvSpPr>
          <p:nvPr>
            <p:ph idx="1"/>
          </p:nvPr>
        </p:nvSpPr>
        <p:spPr>
          <a:xfrm>
            <a:off x="838200" y="1825625"/>
            <a:ext cx="10515600" cy="4667250"/>
          </a:xfrm>
          <a:ln>
            <a:solidFill>
              <a:schemeClr val="accent6">
                <a:lumMod val="50000"/>
              </a:schemeClr>
            </a:solidFill>
          </a:ln>
          <a:effectLst>
            <a:glow rad="228600">
              <a:schemeClr val="accent1">
                <a:satMod val="175000"/>
                <a:alpha val="40000"/>
              </a:schemeClr>
            </a:glow>
            <a:outerShdw blurRad="50800" dist="38100" dir="8100000" algn="tr" rotWithShape="0">
              <a:prstClr val="black">
                <a:alpha val="40000"/>
              </a:prstClr>
            </a:outerShdw>
          </a:effectLst>
        </p:spPr>
        <p:txBody>
          <a:bodyPr>
            <a:normAutofit lnSpcReduction="10000"/>
          </a:bodyPr>
          <a:lstStyle/>
          <a:p>
            <a:pPr marL="514350" indent="-514350">
              <a:buFont typeface="+mj-lt"/>
              <a:buAutoNum type="arabicParenR"/>
            </a:pPr>
            <a:r>
              <a:rPr lang="en-US" b="1" u="sng" dirty="0">
                <a:solidFill>
                  <a:srgbClr val="C00000"/>
                </a:solidFill>
              </a:rPr>
              <a:t>Division of Work</a:t>
            </a:r>
            <a:r>
              <a:rPr lang="en-US" dirty="0"/>
              <a:t>:- Different persons should employ the staff and workers, record the attendance, prepare the Pay Sheet, Check the Pay Sheet, make the payments and record the entries.</a:t>
            </a:r>
          </a:p>
          <a:p>
            <a:pPr marL="514350" indent="-514350">
              <a:buFont typeface="+mj-lt"/>
              <a:buAutoNum type="arabicParenR"/>
            </a:pPr>
            <a:r>
              <a:rPr lang="en-US" b="1" u="sng" dirty="0">
                <a:solidFill>
                  <a:srgbClr val="00B050"/>
                </a:solidFill>
              </a:rPr>
              <a:t>Procedures</a:t>
            </a:r>
            <a:r>
              <a:rPr lang="en-US" dirty="0"/>
              <a:t>:- The </a:t>
            </a:r>
            <a:r>
              <a:rPr lang="en-US" b="1" i="1" u="sng" dirty="0">
                <a:solidFill>
                  <a:schemeClr val="accent2">
                    <a:lumMod val="50000"/>
                  </a:schemeClr>
                </a:solidFill>
              </a:rPr>
              <a:t>employees should sign on the Pay sheet or Vouchers</a:t>
            </a:r>
            <a:r>
              <a:rPr lang="en-US" dirty="0"/>
              <a:t> in acknowledgement of payment received. If Salaries are paid by Cheques, they should be Crossed “A/c Payee” to prevent misuse.</a:t>
            </a:r>
          </a:p>
          <a:p>
            <a:pPr marL="514350" indent="-514350">
              <a:buFont typeface="+mj-lt"/>
              <a:buAutoNum type="arabicParenR"/>
            </a:pPr>
            <a:r>
              <a:rPr lang="en-US" b="1" u="sng" dirty="0">
                <a:solidFill>
                  <a:srgbClr val="00B0F0"/>
                </a:solidFill>
              </a:rPr>
              <a:t>Cross-Check</a:t>
            </a:r>
            <a:r>
              <a:rPr lang="en-US" dirty="0"/>
              <a:t>:- The work should be divided in such a way that the Attendance Record, Pay Sheets, Cheques and Vouchers prepared by one person (Security, Personnel Department, Cashier) are automatically checked by other persons (e.g. the Book-keeper and the Accountant).</a:t>
            </a:r>
            <a:endParaRPr lang="en-IN" dirty="0"/>
          </a:p>
        </p:txBody>
      </p:sp>
    </p:spTree>
    <p:extLst>
      <p:ext uri="{BB962C8B-B14F-4D97-AF65-F5344CB8AC3E}">
        <p14:creationId xmlns:p14="http://schemas.microsoft.com/office/powerpoint/2010/main" val="15689869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7217A-3120-422F-9E84-A20E1A884268}"/>
              </a:ext>
            </a:extLst>
          </p:cNvPr>
          <p:cNvSpPr>
            <a:spLocks noGrp="1"/>
          </p:cNvSpPr>
          <p:nvPr>
            <p:ph type="title"/>
          </p:nvPr>
        </p:nvSpPr>
        <p:spPr>
          <a:xfrm>
            <a:off x="1428750" y="365125"/>
            <a:ext cx="9363075" cy="1325563"/>
          </a:xfrm>
          <a:solidFill>
            <a:schemeClr val="accent6"/>
          </a:solidFill>
          <a:ln>
            <a:solidFill>
              <a:schemeClr val="accent3">
                <a:lumMod val="50000"/>
              </a:schemeClr>
            </a:solidFill>
          </a:ln>
          <a:effectLst>
            <a:glow rad="228600">
              <a:schemeClr val="accent2">
                <a:satMod val="175000"/>
                <a:alpha val="40000"/>
              </a:schemeClr>
            </a:glow>
          </a:effectLst>
          <a:scene3d>
            <a:camera prst="perspectiveRelaxedModerately"/>
            <a:lightRig rig="threePt" dir="t"/>
          </a:scene3d>
          <a:sp3d>
            <a:bevelT prst="convex"/>
          </a:sp3d>
        </p:spPr>
        <p:txBody>
          <a:bodyPr>
            <a:noAutofit/>
          </a:bodyPr>
          <a:lstStyle/>
          <a:p>
            <a:pPr algn="ctr"/>
            <a:r>
              <a:rPr lang="en-US" sz="4800" b="1" u="sng" dirty="0">
                <a:effectLst>
                  <a:outerShdw blurRad="38100" dist="38100" dir="2700000" algn="tl">
                    <a:srgbClr val="000000">
                      <a:alpha val="43137"/>
                    </a:srgbClr>
                  </a:outerShdw>
                </a:effectLst>
              </a:rPr>
              <a:t>INTERNAL CONTROL FOR SALARIES AND WAGES</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40E98FE9-9413-4102-94BA-4939E8F10EBB}"/>
              </a:ext>
            </a:extLst>
          </p:cNvPr>
          <p:cNvSpPr>
            <a:spLocks noGrp="1"/>
          </p:cNvSpPr>
          <p:nvPr>
            <p:ph idx="1"/>
          </p:nvPr>
        </p:nvSpPr>
        <p:spPr>
          <a:xfrm>
            <a:off x="838200" y="1825625"/>
            <a:ext cx="10515600" cy="4667250"/>
          </a:xfrm>
          <a:ln>
            <a:solidFill>
              <a:schemeClr val="accent6">
                <a:lumMod val="50000"/>
              </a:schemeClr>
            </a:solidFill>
          </a:ln>
          <a:effectLst>
            <a:glow rad="228600">
              <a:schemeClr val="accent1">
                <a:satMod val="175000"/>
                <a:alpha val="40000"/>
              </a:schemeClr>
            </a:glow>
            <a:outerShdw blurRad="50800" dist="38100" dir="8100000" algn="tr" rotWithShape="0">
              <a:prstClr val="black">
                <a:alpha val="40000"/>
              </a:prstClr>
            </a:outerShdw>
          </a:effectLst>
        </p:spPr>
        <p:txBody>
          <a:bodyPr>
            <a:normAutofit fontScale="92500" lnSpcReduction="10000"/>
          </a:bodyPr>
          <a:lstStyle/>
          <a:p>
            <a:pPr marL="514350" indent="-514350">
              <a:buAutoNum type="arabicParenR" startAt="4"/>
            </a:pPr>
            <a:r>
              <a:rPr lang="en-US" b="1" u="sng" dirty="0">
                <a:solidFill>
                  <a:srgbClr val="FF0000"/>
                </a:solidFill>
              </a:rPr>
              <a:t>Change in Duties</a:t>
            </a:r>
            <a:r>
              <a:rPr lang="en-US" dirty="0"/>
              <a:t>:- The Security Staff, the Personnel Staff and the Cashier should be changed from time to time.</a:t>
            </a:r>
          </a:p>
          <a:p>
            <a:pPr marL="514350" indent="-514350">
              <a:buAutoNum type="arabicParenR" startAt="4"/>
            </a:pPr>
            <a:r>
              <a:rPr lang="en-US" b="1" u="sng" dirty="0">
                <a:solidFill>
                  <a:srgbClr val="00B0F0"/>
                </a:solidFill>
              </a:rPr>
              <a:t>Annual Leave</a:t>
            </a:r>
            <a:r>
              <a:rPr lang="en-US" dirty="0"/>
              <a:t>:- The security staff and the cashier should be asked to go on leave at least once every year, to enable detection of errors or frauds.</a:t>
            </a:r>
          </a:p>
          <a:p>
            <a:pPr marL="514350" indent="-514350">
              <a:buAutoNum type="arabicParenR" startAt="4"/>
            </a:pPr>
            <a:r>
              <a:rPr lang="en-US" b="1" u="sng" dirty="0">
                <a:solidFill>
                  <a:srgbClr val="7030A0"/>
                </a:solidFill>
              </a:rPr>
              <a:t>Access to Books</a:t>
            </a:r>
            <a:r>
              <a:rPr lang="en-US" dirty="0"/>
              <a:t>:- The Security Staff should not have access to the Pay Sheets. The Personnel Staff or Cashier should not have access to the books of account, such as cash book, bank book or ledgers.</a:t>
            </a:r>
          </a:p>
          <a:p>
            <a:pPr marL="514350" indent="-514350">
              <a:buAutoNum type="arabicParenR" startAt="4"/>
            </a:pPr>
            <a:r>
              <a:rPr lang="en-US" b="1" u="sng" dirty="0">
                <a:solidFill>
                  <a:srgbClr val="00B050"/>
                </a:solidFill>
              </a:rPr>
              <a:t>Proper Recording</a:t>
            </a:r>
            <a:r>
              <a:rPr lang="en-US" dirty="0"/>
              <a:t>:- The Attendance should be recorded in the Attendance Records properly. All payments should be properly recorded i.e. Right amount against the right employee.</a:t>
            </a:r>
          </a:p>
          <a:p>
            <a:pPr marL="514350" indent="-514350">
              <a:buAutoNum type="arabicParenR" startAt="4"/>
            </a:pPr>
            <a:r>
              <a:rPr lang="en-US" b="1" u="sng" dirty="0">
                <a:solidFill>
                  <a:srgbClr val="C00000"/>
                </a:solidFill>
              </a:rPr>
              <a:t>Prompt Recording</a:t>
            </a:r>
            <a:r>
              <a:rPr lang="en-US" dirty="0"/>
              <a:t>:- The Attendance records should always up-to-date. Pay sheets should be prepared in time. Cash or bank book up-to-date.</a:t>
            </a:r>
            <a:endParaRPr lang="en-IN" dirty="0"/>
          </a:p>
        </p:txBody>
      </p:sp>
    </p:spTree>
    <p:extLst>
      <p:ext uri="{BB962C8B-B14F-4D97-AF65-F5344CB8AC3E}">
        <p14:creationId xmlns:p14="http://schemas.microsoft.com/office/powerpoint/2010/main" val="215201906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7217A-3120-422F-9E84-A20E1A884268}"/>
              </a:ext>
            </a:extLst>
          </p:cNvPr>
          <p:cNvSpPr>
            <a:spLocks noGrp="1"/>
          </p:cNvSpPr>
          <p:nvPr>
            <p:ph type="title"/>
          </p:nvPr>
        </p:nvSpPr>
        <p:spPr>
          <a:xfrm>
            <a:off x="1428750" y="365125"/>
            <a:ext cx="9363075" cy="1325563"/>
          </a:xfrm>
          <a:solidFill>
            <a:schemeClr val="accent6"/>
          </a:solidFill>
          <a:ln>
            <a:solidFill>
              <a:schemeClr val="accent3">
                <a:lumMod val="50000"/>
              </a:schemeClr>
            </a:solidFill>
          </a:ln>
          <a:effectLst>
            <a:glow rad="228600">
              <a:schemeClr val="accent2">
                <a:satMod val="175000"/>
                <a:alpha val="40000"/>
              </a:schemeClr>
            </a:glow>
          </a:effectLst>
          <a:scene3d>
            <a:camera prst="perspectiveRelaxedModerately"/>
            <a:lightRig rig="threePt" dir="t"/>
          </a:scene3d>
          <a:sp3d>
            <a:bevelT prst="convex"/>
          </a:sp3d>
        </p:spPr>
        <p:txBody>
          <a:bodyPr>
            <a:noAutofit/>
          </a:bodyPr>
          <a:lstStyle/>
          <a:p>
            <a:pPr algn="ctr"/>
            <a:r>
              <a:rPr lang="en-US" sz="4800" b="1" u="sng" dirty="0">
                <a:effectLst>
                  <a:outerShdw blurRad="38100" dist="38100" dir="2700000" algn="tl">
                    <a:srgbClr val="000000">
                      <a:alpha val="43137"/>
                    </a:srgbClr>
                  </a:outerShdw>
                </a:effectLst>
              </a:rPr>
              <a:t>INTERNAL CONTROL FOR SALARIES AND WAGES</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40E98FE9-9413-4102-94BA-4939E8F10EBB}"/>
              </a:ext>
            </a:extLst>
          </p:cNvPr>
          <p:cNvSpPr>
            <a:spLocks noGrp="1"/>
          </p:cNvSpPr>
          <p:nvPr>
            <p:ph idx="1"/>
          </p:nvPr>
        </p:nvSpPr>
        <p:spPr>
          <a:xfrm>
            <a:off x="838200" y="1825625"/>
            <a:ext cx="10515600" cy="4667250"/>
          </a:xfrm>
          <a:ln>
            <a:solidFill>
              <a:schemeClr val="accent6">
                <a:lumMod val="50000"/>
              </a:schemeClr>
            </a:solidFill>
          </a:ln>
          <a:effectLst>
            <a:glow rad="228600">
              <a:schemeClr val="accent1">
                <a:satMod val="175000"/>
                <a:alpha val="40000"/>
              </a:schemeClr>
            </a:glow>
            <a:outerShdw blurRad="50800" dist="38100" dir="8100000" algn="tr" rotWithShape="0">
              <a:prstClr val="black">
                <a:alpha val="40000"/>
              </a:prstClr>
            </a:outerShdw>
          </a:effectLst>
        </p:spPr>
        <p:txBody>
          <a:bodyPr>
            <a:normAutofit/>
          </a:bodyPr>
          <a:lstStyle/>
          <a:p>
            <a:pPr marL="514350" indent="-514350">
              <a:buAutoNum type="arabicParenR" startAt="9"/>
            </a:pPr>
            <a:r>
              <a:rPr lang="en-US" b="1" u="sng" dirty="0">
                <a:solidFill>
                  <a:srgbClr val="FF0000"/>
                </a:solidFill>
              </a:rPr>
              <a:t>Accounting Policies</a:t>
            </a:r>
            <a:r>
              <a:rPr lang="en-US" dirty="0"/>
              <a:t>:- The Payments should be recorded on the basis of the Accounting Policies adopted by the management e.g. Adjustment of Staff Loans and Advances etc.</a:t>
            </a:r>
          </a:p>
          <a:p>
            <a:pPr marL="514350" indent="-514350">
              <a:buAutoNum type="arabicParenR" startAt="9"/>
            </a:pPr>
            <a:r>
              <a:rPr lang="en-US" b="1" u="sng" dirty="0">
                <a:solidFill>
                  <a:srgbClr val="00B050"/>
                </a:solidFill>
              </a:rPr>
              <a:t> Safeguarding</a:t>
            </a:r>
            <a:r>
              <a:rPr lang="en-US" dirty="0"/>
              <a:t>:- The </a:t>
            </a:r>
            <a:r>
              <a:rPr lang="en-US" b="1" i="1" u="sng" dirty="0">
                <a:solidFill>
                  <a:schemeClr val="accent2">
                    <a:lumMod val="50000"/>
                  </a:schemeClr>
                </a:solidFill>
              </a:rPr>
              <a:t>Cheques signed but not handed over</a:t>
            </a:r>
            <a:r>
              <a:rPr lang="en-US" dirty="0"/>
              <a:t> to the employees who may be absent should be </a:t>
            </a:r>
            <a:r>
              <a:rPr lang="en-US" b="1" i="1" u="sng" dirty="0">
                <a:solidFill>
                  <a:srgbClr val="0070C0"/>
                </a:solidFill>
              </a:rPr>
              <a:t>kept in safe custody</a:t>
            </a:r>
            <a:r>
              <a:rPr lang="en-US" dirty="0"/>
              <a:t>. Such Cheques or Cash vouchers for unpaid salaries should be verified immediately after the ‘Pay-day’.</a:t>
            </a:r>
          </a:p>
          <a:p>
            <a:pPr marL="514350" indent="-514350">
              <a:buAutoNum type="arabicParenR" startAt="9"/>
            </a:pPr>
            <a:r>
              <a:rPr lang="en-US" b="1" u="sng" dirty="0">
                <a:solidFill>
                  <a:srgbClr val="C00000"/>
                </a:solidFill>
              </a:rPr>
              <a:t> Errors and Frauds</a:t>
            </a:r>
            <a:r>
              <a:rPr lang="en-US" dirty="0"/>
              <a:t>:- Pay Sheets, Cash Book and Bank Book should be checked to detect errors in recording payment of salaries and wages. </a:t>
            </a:r>
            <a:r>
              <a:rPr lang="en-US" b="1" i="1" u="sng" dirty="0">
                <a:solidFill>
                  <a:schemeClr val="accent4">
                    <a:lumMod val="50000"/>
                  </a:schemeClr>
                </a:solidFill>
              </a:rPr>
              <a:t>Payment to dummy persons</a:t>
            </a:r>
            <a:r>
              <a:rPr lang="en-US" dirty="0"/>
              <a:t> may be detected by checking the attendance record, making surprise checks on attendance.</a:t>
            </a:r>
            <a:endParaRPr lang="en-IN" dirty="0"/>
          </a:p>
        </p:txBody>
      </p:sp>
    </p:spTree>
    <p:extLst>
      <p:ext uri="{BB962C8B-B14F-4D97-AF65-F5344CB8AC3E}">
        <p14:creationId xmlns:p14="http://schemas.microsoft.com/office/powerpoint/2010/main" val="403753235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160B1-D8CC-43B1-88E2-84899C762300}"/>
              </a:ext>
            </a:extLst>
          </p:cNvPr>
          <p:cNvSpPr>
            <a:spLocks noGrp="1"/>
          </p:cNvSpPr>
          <p:nvPr>
            <p:ph type="title"/>
          </p:nvPr>
        </p:nvSpPr>
        <p:spPr>
          <a:xfrm>
            <a:off x="1781175" y="365125"/>
            <a:ext cx="8696326" cy="1325563"/>
          </a:xfrm>
          <a:solidFill>
            <a:schemeClr val="accent2"/>
          </a:solidFill>
          <a:ln>
            <a:solidFill>
              <a:schemeClr val="accent5">
                <a:lumMod val="50000"/>
              </a:schemeClr>
            </a:solidFill>
          </a:ln>
          <a:effectLst>
            <a:glow rad="228600">
              <a:schemeClr val="accent5">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u="sng" dirty="0">
                <a:effectLst>
                  <a:outerShdw blurRad="38100" dist="38100" dir="2700000" algn="tl">
                    <a:srgbClr val="000000">
                      <a:alpha val="43137"/>
                    </a:srgbClr>
                  </a:outerShdw>
                </a:effectLst>
              </a:rPr>
              <a:t>INTERNAL CHECK</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7FA36394-2B55-457D-B52E-8E8E1FF70A9F}"/>
              </a:ext>
            </a:extLst>
          </p:cNvPr>
          <p:cNvSpPr>
            <a:spLocks noGrp="1"/>
          </p:cNvSpPr>
          <p:nvPr>
            <p:ph idx="1"/>
          </p:nvPr>
        </p:nvSpPr>
        <p:spPr>
          <a:ln>
            <a:solidFill>
              <a:srgbClr val="002060"/>
            </a:solidFill>
          </a:ln>
          <a:effectLst>
            <a:glow rad="228600">
              <a:schemeClr val="accent4">
                <a:satMod val="175000"/>
                <a:alpha val="40000"/>
              </a:schemeClr>
            </a:glow>
            <a:outerShdw blurRad="50800" dist="38100" dir="5400000" algn="t" rotWithShape="0">
              <a:prstClr val="black">
                <a:alpha val="40000"/>
              </a:prstClr>
            </a:outerShdw>
          </a:effectLst>
        </p:spPr>
        <p:txBody>
          <a:bodyPr>
            <a:noAutofit/>
          </a:bodyPr>
          <a:lstStyle/>
          <a:p>
            <a:r>
              <a:rPr lang="en-US" sz="3200" dirty="0"/>
              <a:t>Internal Check is </a:t>
            </a:r>
          </a:p>
          <a:p>
            <a:pPr>
              <a:buFont typeface="Wingdings" panose="05000000000000000000" pitchFamily="2" charset="2"/>
              <a:buChar char="ü"/>
            </a:pPr>
            <a:r>
              <a:rPr lang="en-US" sz="3200" dirty="0"/>
              <a:t> The </a:t>
            </a:r>
            <a:r>
              <a:rPr lang="en-US" sz="3200" b="1" u="sng" dirty="0">
                <a:solidFill>
                  <a:srgbClr val="FF0000"/>
                </a:solidFill>
              </a:rPr>
              <a:t>System of Allocation of Responsibility</a:t>
            </a:r>
            <a:r>
              <a:rPr lang="en-US" sz="3200" dirty="0"/>
              <a:t>,</a:t>
            </a:r>
          </a:p>
          <a:p>
            <a:pPr>
              <a:buFont typeface="Wingdings" panose="05000000000000000000" pitchFamily="2" charset="2"/>
              <a:buChar char="ü"/>
            </a:pPr>
            <a:r>
              <a:rPr lang="en-US" sz="3200" dirty="0"/>
              <a:t> </a:t>
            </a:r>
            <a:r>
              <a:rPr lang="en-US" sz="3200" b="1" u="sng" dirty="0">
                <a:solidFill>
                  <a:srgbClr val="00B0F0"/>
                </a:solidFill>
              </a:rPr>
              <a:t>Division of Work</a:t>
            </a:r>
            <a:r>
              <a:rPr lang="en-US" sz="3200" b="1" dirty="0">
                <a:solidFill>
                  <a:srgbClr val="00B0F0"/>
                </a:solidFill>
              </a:rPr>
              <a:t> </a:t>
            </a:r>
            <a:r>
              <a:rPr lang="en-US" sz="3200" dirty="0"/>
              <a:t>and </a:t>
            </a:r>
            <a:r>
              <a:rPr lang="en-US" sz="3200" b="1" u="sng" dirty="0">
                <a:solidFill>
                  <a:schemeClr val="accent2"/>
                </a:solidFill>
              </a:rPr>
              <a:t>Methods of Recording Transactions</a:t>
            </a:r>
            <a:r>
              <a:rPr lang="en-US" sz="3200" dirty="0"/>
              <a:t>,</a:t>
            </a:r>
          </a:p>
          <a:p>
            <a:pPr>
              <a:buFont typeface="Wingdings" panose="05000000000000000000" pitchFamily="2" charset="2"/>
              <a:buChar char="ü"/>
            </a:pPr>
            <a:r>
              <a:rPr lang="en-US" sz="3200" dirty="0"/>
              <a:t> Whereby the </a:t>
            </a:r>
            <a:r>
              <a:rPr lang="en-US" sz="3200" b="1" i="1" u="sng" dirty="0">
                <a:solidFill>
                  <a:srgbClr val="C00000"/>
                </a:solidFill>
              </a:rPr>
              <a:t>Work of an Employee is Checked continuously</a:t>
            </a:r>
          </a:p>
          <a:p>
            <a:pPr>
              <a:buFont typeface="Wingdings" panose="05000000000000000000" pitchFamily="2" charset="2"/>
              <a:buChar char="ü"/>
            </a:pPr>
            <a:r>
              <a:rPr lang="en-US" sz="3200" dirty="0"/>
              <a:t> </a:t>
            </a:r>
            <a:r>
              <a:rPr lang="en-US" sz="3200" b="1" u="sng" dirty="0">
                <a:solidFill>
                  <a:srgbClr val="00B050"/>
                </a:solidFill>
              </a:rPr>
              <a:t>by Correlating it with the work of others</a:t>
            </a:r>
            <a:r>
              <a:rPr lang="en-US" sz="3200" dirty="0"/>
              <a:t>.</a:t>
            </a:r>
          </a:p>
          <a:p>
            <a:pPr>
              <a:buFont typeface="Wingdings" panose="05000000000000000000" pitchFamily="2" charset="2"/>
              <a:buChar char="ü"/>
            </a:pPr>
            <a:r>
              <a:rPr lang="en-US" sz="3200" dirty="0"/>
              <a:t> An Essential Feature is that No one employee has exclusive control over any transaction.</a:t>
            </a:r>
          </a:p>
          <a:p>
            <a:pPr marL="0" indent="0">
              <a:buNone/>
            </a:pPr>
            <a:r>
              <a:rPr lang="en-US" sz="3200" dirty="0"/>
              <a:t>		[ Guidance Note of ICAI ]</a:t>
            </a:r>
            <a:endParaRPr lang="en-IN" sz="3200" dirty="0"/>
          </a:p>
        </p:txBody>
      </p:sp>
    </p:spTree>
    <p:extLst>
      <p:ext uri="{BB962C8B-B14F-4D97-AF65-F5344CB8AC3E}">
        <p14:creationId xmlns:p14="http://schemas.microsoft.com/office/powerpoint/2010/main" val="151744259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401C4-3EB6-487B-9A53-873A1349509F}"/>
              </a:ext>
            </a:extLst>
          </p:cNvPr>
          <p:cNvSpPr>
            <a:spLocks noGrp="1"/>
          </p:cNvSpPr>
          <p:nvPr>
            <p:ph type="title"/>
          </p:nvPr>
        </p:nvSpPr>
        <p:spPr>
          <a:xfrm>
            <a:off x="1390650" y="365125"/>
            <a:ext cx="9410700" cy="1325563"/>
          </a:xfrm>
          <a:solidFill>
            <a:schemeClr val="accent4">
              <a:lumMod val="60000"/>
              <a:lumOff val="40000"/>
            </a:schemeClr>
          </a:solidFill>
          <a:ln>
            <a:solidFill>
              <a:schemeClr val="accent5">
                <a:lumMod val="50000"/>
              </a:schemeClr>
            </a:solidFill>
          </a:ln>
          <a:effectLst>
            <a:glow rad="228600">
              <a:schemeClr val="accent1">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u="sng" dirty="0">
                <a:effectLst>
                  <a:outerShdw blurRad="38100" dist="38100" dir="2700000" algn="tl">
                    <a:srgbClr val="000000">
                      <a:alpha val="43137"/>
                    </a:srgbClr>
                  </a:outerShdw>
                </a:effectLst>
              </a:rPr>
              <a:t>FEATURES OF INTERNAL CHECK</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8B6BBFAD-563D-44B3-8954-AA9C3BD6C19D}"/>
              </a:ext>
            </a:extLst>
          </p:cNvPr>
          <p:cNvSpPr>
            <a:spLocks noGrp="1"/>
          </p:cNvSpPr>
          <p:nvPr>
            <p:ph idx="1"/>
          </p:nvPr>
        </p:nvSpPr>
        <p:spPr>
          <a:xfrm>
            <a:off x="838200" y="1825625"/>
            <a:ext cx="10515600" cy="4667250"/>
          </a:xfrm>
          <a:ln>
            <a:solidFill>
              <a:schemeClr val="accent6">
                <a:lumMod val="75000"/>
              </a:schemeClr>
            </a:solidFill>
          </a:ln>
          <a:effectLst>
            <a:glow rad="228600">
              <a:schemeClr val="accent6">
                <a:satMod val="175000"/>
                <a:alpha val="40000"/>
              </a:schemeClr>
            </a:glow>
            <a:outerShdw blurRad="50800" dist="38100" dir="5400000" algn="t" rotWithShape="0">
              <a:prstClr val="black">
                <a:alpha val="40000"/>
              </a:prstClr>
            </a:outerShdw>
          </a:effectLst>
        </p:spPr>
        <p:txBody>
          <a:bodyPr>
            <a:normAutofit fontScale="92500" lnSpcReduction="10000"/>
          </a:bodyPr>
          <a:lstStyle/>
          <a:p>
            <a:pPr marL="514350" indent="-514350">
              <a:buFont typeface="+mj-lt"/>
              <a:buAutoNum type="arabicParenR"/>
            </a:pPr>
            <a:r>
              <a:rPr lang="en-US" dirty="0"/>
              <a:t>Internal Check is a </a:t>
            </a:r>
            <a:r>
              <a:rPr lang="en-US" b="1" u="sng" dirty="0">
                <a:solidFill>
                  <a:srgbClr val="FF0000"/>
                </a:solidFill>
              </a:rPr>
              <a:t>Part of the System of Internal Controls</a:t>
            </a:r>
            <a:r>
              <a:rPr lang="en-US" dirty="0"/>
              <a:t>.</a:t>
            </a:r>
          </a:p>
          <a:p>
            <a:pPr marL="514350" indent="-514350">
              <a:buFont typeface="+mj-lt"/>
              <a:buAutoNum type="arabicParenR"/>
            </a:pPr>
            <a:r>
              <a:rPr lang="en-US" dirty="0"/>
              <a:t>Internal Check is the </a:t>
            </a:r>
            <a:r>
              <a:rPr lang="en-US" b="1" u="sng" dirty="0">
                <a:solidFill>
                  <a:srgbClr val="00B050"/>
                </a:solidFill>
              </a:rPr>
              <a:t>System of Allocation of Responsibility and Division of Work</a:t>
            </a:r>
            <a:r>
              <a:rPr lang="en-US" dirty="0"/>
              <a:t>. </a:t>
            </a:r>
          </a:p>
          <a:p>
            <a:pPr marL="514350" indent="-514350">
              <a:buFont typeface="+mj-lt"/>
              <a:buAutoNum type="arabicParenR"/>
            </a:pPr>
            <a:r>
              <a:rPr lang="en-US" dirty="0"/>
              <a:t>It is the </a:t>
            </a:r>
            <a:r>
              <a:rPr lang="en-US" b="1" u="sng" dirty="0">
                <a:solidFill>
                  <a:schemeClr val="accent2">
                    <a:lumMod val="50000"/>
                  </a:schemeClr>
                </a:solidFill>
              </a:rPr>
              <a:t>Peculiar (Special) arrangement of Book-Keeping Routine</a:t>
            </a:r>
            <a:r>
              <a:rPr lang="en-US" dirty="0"/>
              <a:t>.</a:t>
            </a:r>
          </a:p>
          <a:p>
            <a:pPr marL="514350" indent="-514350">
              <a:buFont typeface="+mj-lt"/>
              <a:buAutoNum type="arabicParenR"/>
            </a:pPr>
            <a:r>
              <a:rPr lang="en-US" dirty="0"/>
              <a:t>The Work is divided in such a way that the work of one employee is independently </a:t>
            </a:r>
            <a:r>
              <a:rPr lang="en-US" b="1" u="sng" dirty="0">
                <a:solidFill>
                  <a:srgbClr val="00B0F0"/>
                </a:solidFill>
              </a:rPr>
              <a:t>Cross-Checked</a:t>
            </a:r>
            <a:r>
              <a:rPr lang="en-US" dirty="0"/>
              <a:t> with the work of other employees. It is a kind of Internal Audit carried out by the staff itself at the very stage of doing the work.</a:t>
            </a:r>
          </a:p>
          <a:p>
            <a:pPr marL="514350" indent="-514350">
              <a:buFont typeface="+mj-lt"/>
              <a:buAutoNum type="arabicParenR"/>
            </a:pPr>
            <a:r>
              <a:rPr lang="en-US" dirty="0"/>
              <a:t>The Work is divided in such a way that </a:t>
            </a:r>
            <a:r>
              <a:rPr lang="en-US" b="1" u="sng" dirty="0">
                <a:solidFill>
                  <a:srgbClr val="C00000"/>
                </a:solidFill>
              </a:rPr>
              <a:t>no employee has exclusive control</a:t>
            </a:r>
            <a:r>
              <a:rPr lang="en-US" dirty="0"/>
              <a:t> over any transactions. A single employee deals with only one aspect and not the entire transaction.</a:t>
            </a:r>
          </a:p>
          <a:p>
            <a:pPr marL="514350" indent="-514350">
              <a:buFont typeface="+mj-lt"/>
              <a:buAutoNum type="arabicParenR"/>
            </a:pPr>
            <a:r>
              <a:rPr lang="en-US" dirty="0"/>
              <a:t>Internal Check aims to </a:t>
            </a:r>
            <a:r>
              <a:rPr lang="en-US" b="1" u="sng" dirty="0">
                <a:solidFill>
                  <a:srgbClr val="7030A0"/>
                </a:solidFill>
              </a:rPr>
              <a:t>detect and prevent errors and frauds</a:t>
            </a:r>
            <a:r>
              <a:rPr lang="en-US" dirty="0"/>
              <a:t>.</a:t>
            </a:r>
            <a:endParaRPr lang="en-IN" dirty="0"/>
          </a:p>
        </p:txBody>
      </p:sp>
    </p:spTree>
    <p:extLst>
      <p:ext uri="{BB962C8B-B14F-4D97-AF65-F5344CB8AC3E}">
        <p14:creationId xmlns:p14="http://schemas.microsoft.com/office/powerpoint/2010/main" val="25200457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55585-0BEB-4391-8359-FFC23F554801}"/>
              </a:ext>
            </a:extLst>
          </p:cNvPr>
          <p:cNvSpPr>
            <a:spLocks noGrp="1"/>
          </p:cNvSpPr>
          <p:nvPr>
            <p:ph type="title"/>
          </p:nvPr>
        </p:nvSpPr>
        <p:spPr>
          <a:xfrm>
            <a:off x="838199" y="365125"/>
            <a:ext cx="10515599" cy="1325563"/>
          </a:xfrm>
          <a:solidFill>
            <a:schemeClr val="accent5">
              <a:lumMod val="60000"/>
              <a:lumOff val="40000"/>
            </a:schemeClr>
          </a:solidFill>
        </p:spPr>
        <p:txBody>
          <a:bodyPr>
            <a:normAutofit fontScale="90000"/>
          </a:bodyPr>
          <a:lstStyle/>
          <a:p>
            <a:pPr algn="ctr"/>
            <a:r>
              <a:rPr lang="en-US" sz="4800" b="1" u="sng" dirty="0">
                <a:effectLst>
                  <a:outerShdw blurRad="38100" dist="38100" dir="2700000" algn="tl">
                    <a:srgbClr val="000000">
                      <a:alpha val="43137"/>
                    </a:srgbClr>
                  </a:outerShdw>
                </a:effectLst>
              </a:rPr>
              <a:t>READING OF A LEDGER ACCOUNT</a:t>
            </a:r>
            <a:br>
              <a:rPr lang="en-US" sz="4800" b="1" u="sng" dirty="0">
                <a:effectLst>
                  <a:outerShdw blurRad="38100" dist="38100" dir="2700000" algn="tl">
                    <a:srgbClr val="000000">
                      <a:alpha val="43137"/>
                    </a:srgbClr>
                  </a:outerShdw>
                </a:effectLst>
              </a:rPr>
            </a:br>
            <a:r>
              <a:rPr lang="en-US" sz="4800" b="1" u="sng" dirty="0">
                <a:effectLst>
                  <a:outerShdw blurRad="38100" dist="38100" dir="2700000" algn="tl">
                    <a:srgbClr val="000000">
                      <a:alpha val="43137"/>
                    </a:srgbClr>
                  </a:outerShdw>
                </a:effectLst>
              </a:rPr>
              <a:t>Dr.                         DEBTORS A/C                           Cr.</a:t>
            </a:r>
            <a:endParaRPr lang="en-IN" sz="4800" b="1" u="sng" dirty="0">
              <a:effectLst>
                <a:outerShdw blurRad="38100" dist="38100" dir="2700000" algn="tl">
                  <a:srgbClr val="000000">
                    <a:alpha val="43137"/>
                  </a:srgbClr>
                </a:outerShdw>
              </a:effectLst>
            </a:endParaRPr>
          </a:p>
        </p:txBody>
      </p:sp>
      <p:graphicFrame>
        <p:nvGraphicFramePr>
          <p:cNvPr id="4" name="Table 4">
            <a:extLst>
              <a:ext uri="{FF2B5EF4-FFF2-40B4-BE49-F238E27FC236}">
                <a16:creationId xmlns:a16="http://schemas.microsoft.com/office/drawing/2014/main" id="{52C799CC-F154-4152-B97A-3EA63084EA32}"/>
              </a:ext>
            </a:extLst>
          </p:cNvPr>
          <p:cNvGraphicFramePr>
            <a:graphicFrameLocks noGrp="1"/>
          </p:cNvGraphicFramePr>
          <p:nvPr>
            <p:ph idx="1"/>
            <p:extLst>
              <p:ext uri="{D42A27DB-BD31-4B8C-83A1-F6EECF244321}">
                <p14:modId xmlns:p14="http://schemas.microsoft.com/office/powerpoint/2010/main" val="1748334904"/>
              </p:ext>
            </p:extLst>
          </p:nvPr>
        </p:nvGraphicFramePr>
        <p:xfrm>
          <a:off x="838200" y="1609725"/>
          <a:ext cx="10515600" cy="4591048"/>
        </p:xfrm>
        <a:graphic>
          <a:graphicData uri="http://schemas.openxmlformats.org/drawingml/2006/table">
            <a:tbl>
              <a:tblPr firstRow="1" bandRow="1">
                <a:tableStyleId>{21E4AEA4-8DFA-4A89-87EB-49C32662AFE0}</a:tableStyleId>
              </a:tblPr>
              <a:tblGrid>
                <a:gridCol w="1181100">
                  <a:extLst>
                    <a:ext uri="{9D8B030D-6E8A-4147-A177-3AD203B41FA5}">
                      <a16:colId xmlns:a16="http://schemas.microsoft.com/office/drawing/2014/main" val="856303292"/>
                    </a:ext>
                  </a:extLst>
                </a:gridCol>
                <a:gridCol w="2809875">
                  <a:extLst>
                    <a:ext uri="{9D8B030D-6E8A-4147-A177-3AD203B41FA5}">
                      <a16:colId xmlns:a16="http://schemas.microsoft.com/office/drawing/2014/main" val="976981169"/>
                    </a:ext>
                  </a:extLst>
                </a:gridCol>
                <a:gridCol w="1266825">
                  <a:extLst>
                    <a:ext uri="{9D8B030D-6E8A-4147-A177-3AD203B41FA5}">
                      <a16:colId xmlns:a16="http://schemas.microsoft.com/office/drawing/2014/main" val="2469820768"/>
                    </a:ext>
                  </a:extLst>
                </a:gridCol>
                <a:gridCol w="1209675">
                  <a:extLst>
                    <a:ext uri="{9D8B030D-6E8A-4147-A177-3AD203B41FA5}">
                      <a16:colId xmlns:a16="http://schemas.microsoft.com/office/drawing/2014/main" val="2759500177"/>
                    </a:ext>
                  </a:extLst>
                </a:gridCol>
                <a:gridCol w="2771775">
                  <a:extLst>
                    <a:ext uri="{9D8B030D-6E8A-4147-A177-3AD203B41FA5}">
                      <a16:colId xmlns:a16="http://schemas.microsoft.com/office/drawing/2014/main" val="3348844376"/>
                    </a:ext>
                  </a:extLst>
                </a:gridCol>
                <a:gridCol w="1276350">
                  <a:extLst>
                    <a:ext uri="{9D8B030D-6E8A-4147-A177-3AD203B41FA5}">
                      <a16:colId xmlns:a16="http://schemas.microsoft.com/office/drawing/2014/main" val="622420710"/>
                    </a:ext>
                  </a:extLst>
                </a:gridCol>
              </a:tblGrid>
              <a:tr h="573881">
                <a:tc>
                  <a:txBody>
                    <a:bodyPr/>
                    <a:lstStyle/>
                    <a:p>
                      <a:r>
                        <a:rPr lang="en-US" dirty="0"/>
                        <a:t>DATE</a:t>
                      </a:r>
                      <a:endParaRPr lang="en-IN" dirty="0"/>
                    </a:p>
                  </a:txBody>
                  <a:tcPr/>
                </a:tc>
                <a:tc>
                  <a:txBody>
                    <a:bodyPr/>
                    <a:lstStyle/>
                    <a:p>
                      <a:r>
                        <a:rPr lang="en-US" dirty="0"/>
                        <a:t>PARTICULARS</a:t>
                      </a:r>
                      <a:endParaRPr lang="en-IN" dirty="0"/>
                    </a:p>
                  </a:txBody>
                  <a:tcPr/>
                </a:tc>
                <a:tc>
                  <a:txBody>
                    <a:bodyPr/>
                    <a:lstStyle/>
                    <a:p>
                      <a:pPr algn="ctr"/>
                      <a:r>
                        <a:rPr lang="en-US" dirty="0"/>
                        <a:t>   ₹</a:t>
                      </a:r>
                      <a:endParaRPr lang="en-IN" dirty="0"/>
                    </a:p>
                  </a:txBody>
                  <a:tcPr/>
                </a:tc>
                <a:tc>
                  <a:txBody>
                    <a:bodyPr/>
                    <a:lstStyle/>
                    <a:p>
                      <a:r>
                        <a:rPr lang="en-US" dirty="0"/>
                        <a:t>DATE</a:t>
                      </a:r>
                      <a:endParaRPr lang="en-IN" dirty="0"/>
                    </a:p>
                  </a:txBody>
                  <a:tcPr/>
                </a:tc>
                <a:tc>
                  <a:txBody>
                    <a:bodyPr/>
                    <a:lstStyle/>
                    <a:p>
                      <a:r>
                        <a:rPr lang="en-US" dirty="0"/>
                        <a:t>PARTICULARS</a:t>
                      </a:r>
                      <a:endParaRPr lang="en-IN" dirty="0"/>
                    </a:p>
                  </a:txBody>
                  <a:tcPr/>
                </a:tc>
                <a:tc>
                  <a:txBody>
                    <a:bodyPr/>
                    <a:lstStyle/>
                    <a:p>
                      <a:pPr algn="ctr"/>
                      <a:r>
                        <a:rPr lang="en-US" dirty="0"/>
                        <a:t>   ₹</a:t>
                      </a:r>
                      <a:endParaRPr lang="en-IN" dirty="0"/>
                    </a:p>
                  </a:txBody>
                  <a:tcPr/>
                </a:tc>
                <a:extLst>
                  <a:ext uri="{0D108BD9-81ED-4DB2-BD59-A6C34878D82A}">
                    <a16:rowId xmlns:a16="http://schemas.microsoft.com/office/drawing/2014/main" val="1928464322"/>
                  </a:ext>
                </a:extLst>
              </a:tr>
              <a:tr h="573881">
                <a:tc>
                  <a:txBody>
                    <a:bodyPr/>
                    <a:lstStyle/>
                    <a:p>
                      <a:r>
                        <a:rPr lang="en-US" dirty="0"/>
                        <a:t>1/4/2020</a:t>
                      </a:r>
                      <a:endParaRPr lang="en-IN" dirty="0"/>
                    </a:p>
                  </a:txBody>
                  <a:tcPr/>
                </a:tc>
                <a:tc>
                  <a:txBody>
                    <a:bodyPr/>
                    <a:lstStyle/>
                    <a:p>
                      <a:r>
                        <a:rPr lang="en-US" dirty="0"/>
                        <a:t>To Balance b/d</a:t>
                      </a:r>
                      <a:endParaRPr lang="en-IN" dirty="0"/>
                    </a:p>
                  </a:txBody>
                  <a:tcPr/>
                </a:tc>
                <a:tc>
                  <a:txBody>
                    <a:bodyPr/>
                    <a:lstStyle/>
                    <a:p>
                      <a:pPr algn="r"/>
                      <a:r>
                        <a:rPr lang="en-US" dirty="0"/>
                        <a:t>10000</a:t>
                      </a:r>
                      <a:endParaRPr lang="en-IN" dirty="0"/>
                    </a:p>
                  </a:txBody>
                  <a:tcPr/>
                </a:tc>
                <a:tc>
                  <a:txBody>
                    <a:bodyPr/>
                    <a:lstStyle/>
                    <a:p>
                      <a:r>
                        <a:rPr lang="en-US" dirty="0"/>
                        <a:t>20/4/2020</a:t>
                      </a:r>
                      <a:endParaRPr lang="en-IN" dirty="0"/>
                    </a:p>
                  </a:txBody>
                  <a:tcPr/>
                </a:tc>
                <a:tc>
                  <a:txBody>
                    <a:bodyPr/>
                    <a:lstStyle/>
                    <a:p>
                      <a:r>
                        <a:rPr lang="en-US" dirty="0"/>
                        <a:t>By Sales Return</a:t>
                      </a:r>
                      <a:endParaRPr lang="en-IN" dirty="0"/>
                    </a:p>
                  </a:txBody>
                  <a:tcPr/>
                </a:tc>
                <a:tc>
                  <a:txBody>
                    <a:bodyPr/>
                    <a:lstStyle/>
                    <a:p>
                      <a:pPr algn="r"/>
                      <a:r>
                        <a:rPr lang="en-US" dirty="0"/>
                        <a:t>10000</a:t>
                      </a:r>
                      <a:endParaRPr lang="en-IN" dirty="0"/>
                    </a:p>
                  </a:txBody>
                  <a:tcPr/>
                </a:tc>
                <a:extLst>
                  <a:ext uri="{0D108BD9-81ED-4DB2-BD59-A6C34878D82A}">
                    <a16:rowId xmlns:a16="http://schemas.microsoft.com/office/drawing/2014/main" val="2256708108"/>
                  </a:ext>
                </a:extLst>
              </a:tr>
              <a:tr h="573881">
                <a:tc>
                  <a:txBody>
                    <a:bodyPr/>
                    <a:lstStyle/>
                    <a:p>
                      <a:r>
                        <a:rPr lang="en-US" dirty="0"/>
                        <a:t>10/4/2020</a:t>
                      </a:r>
                      <a:endParaRPr lang="en-IN" dirty="0"/>
                    </a:p>
                  </a:txBody>
                  <a:tcPr/>
                </a:tc>
                <a:tc>
                  <a:txBody>
                    <a:bodyPr/>
                    <a:lstStyle/>
                    <a:p>
                      <a:r>
                        <a:rPr lang="en-US" dirty="0"/>
                        <a:t>To Credit sales </a:t>
                      </a:r>
                      <a:endParaRPr lang="en-IN" dirty="0"/>
                    </a:p>
                  </a:txBody>
                  <a:tcPr/>
                </a:tc>
                <a:tc>
                  <a:txBody>
                    <a:bodyPr/>
                    <a:lstStyle/>
                    <a:p>
                      <a:pPr algn="r"/>
                      <a:r>
                        <a:rPr lang="en-US" dirty="0"/>
                        <a:t>100000</a:t>
                      </a:r>
                      <a:endParaRPr lang="en-IN" dirty="0"/>
                    </a:p>
                  </a:txBody>
                  <a:tcPr/>
                </a:tc>
                <a:tc>
                  <a:txBody>
                    <a:bodyPr/>
                    <a:lstStyle/>
                    <a:p>
                      <a:r>
                        <a:rPr lang="en-US" dirty="0"/>
                        <a:t>10/6/2020</a:t>
                      </a:r>
                      <a:endParaRPr lang="en-IN" dirty="0"/>
                    </a:p>
                  </a:txBody>
                  <a:tcPr/>
                </a:tc>
                <a:tc>
                  <a:txBody>
                    <a:bodyPr/>
                    <a:lstStyle/>
                    <a:p>
                      <a:r>
                        <a:rPr lang="en-US" dirty="0"/>
                        <a:t>By Cash</a:t>
                      </a:r>
                      <a:endParaRPr lang="en-IN" dirty="0"/>
                    </a:p>
                  </a:txBody>
                  <a:tcPr/>
                </a:tc>
                <a:tc>
                  <a:txBody>
                    <a:bodyPr/>
                    <a:lstStyle/>
                    <a:p>
                      <a:pPr algn="r"/>
                      <a:r>
                        <a:rPr lang="en-US" dirty="0"/>
                        <a:t>20000</a:t>
                      </a:r>
                      <a:endParaRPr lang="en-IN" dirty="0"/>
                    </a:p>
                  </a:txBody>
                  <a:tcPr/>
                </a:tc>
                <a:extLst>
                  <a:ext uri="{0D108BD9-81ED-4DB2-BD59-A6C34878D82A}">
                    <a16:rowId xmlns:a16="http://schemas.microsoft.com/office/drawing/2014/main" val="912498249"/>
                  </a:ext>
                </a:extLst>
              </a:tr>
              <a:tr h="573881">
                <a:tc>
                  <a:txBody>
                    <a:bodyPr/>
                    <a:lstStyle/>
                    <a:p>
                      <a:endParaRPr lang="en-IN" dirty="0"/>
                    </a:p>
                  </a:txBody>
                  <a:tcPr/>
                </a:tc>
                <a:tc>
                  <a:txBody>
                    <a:bodyPr/>
                    <a:lstStyle/>
                    <a:p>
                      <a:endParaRPr lang="en-IN"/>
                    </a:p>
                  </a:txBody>
                  <a:tcPr/>
                </a:tc>
                <a:tc>
                  <a:txBody>
                    <a:bodyPr/>
                    <a:lstStyle/>
                    <a:p>
                      <a:pPr algn="r"/>
                      <a:endParaRPr lang="en-IN" dirty="0"/>
                    </a:p>
                  </a:txBody>
                  <a:tcPr/>
                </a:tc>
                <a:tc>
                  <a:txBody>
                    <a:bodyPr/>
                    <a:lstStyle/>
                    <a:p>
                      <a:r>
                        <a:rPr lang="en-US" dirty="0"/>
                        <a:t>10/6/2020</a:t>
                      </a:r>
                      <a:endParaRPr lang="en-IN" dirty="0"/>
                    </a:p>
                  </a:txBody>
                  <a:tcPr/>
                </a:tc>
                <a:tc>
                  <a:txBody>
                    <a:bodyPr/>
                    <a:lstStyle/>
                    <a:p>
                      <a:r>
                        <a:rPr lang="en-US" dirty="0"/>
                        <a:t>By Discount Allowed</a:t>
                      </a:r>
                      <a:endParaRPr lang="en-IN" dirty="0"/>
                    </a:p>
                  </a:txBody>
                  <a:tcPr/>
                </a:tc>
                <a:tc>
                  <a:txBody>
                    <a:bodyPr/>
                    <a:lstStyle/>
                    <a:p>
                      <a:pPr algn="r"/>
                      <a:r>
                        <a:rPr lang="en-US" dirty="0"/>
                        <a:t>500</a:t>
                      </a:r>
                      <a:endParaRPr lang="en-IN" dirty="0"/>
                    </a:p>
                  </a:txBody>
                  <a:tcPr/>
                </a:tc>
                <a:extLst>
                  <a:ext uri="{0D108BD9-81ED-4DB2-BD59-A6C34878D82A}">
                    <a16:rowId xmlns:a16="http://schemas.microsoft.com/office/drawing/2014/main" val="3439570762"/>
                  </a:ext>
                </a:extLst>
              </a:tr>
              <a:tr h="573881">
                <a:tc>
                  <a:txBody>
                    <a:bodyPr/>
                    <a:lstStyle/>
                    <a:p>
                      <a:endParaRPr lang="en-IN"/>
                    </a:p>
                  </a:txBody>
                  <a:tcPr/>
                </a:tc>
                <a:tc>
                  <a:txBody>
                    <a:bodyPr/>
                    <a:lstStyle/>
                    <a:p>
                      <a:endParaRPr lang="en-IN"/>
                    </a:p>
                  </a:txBody>
                  <a:tcPr/>
                </a:tc>
                <a:tc>
                  <a:txBody>
                    <a:bodyPr/>
                    <a:lstStyle/>
                    <a:p>
                      <a:pPr algn="r"/>
                      <a:endParaRPr lang="en-IN" dirty="0"/>
                    </a:p>
                  </a:txBody>
                  <a:tcPr/>
                </a:tc>
                <a:tc>
                  <a:txBody>
                    <a:bodyPr/>
                    <a:lstStyle/>
                    <a:p>
                      <a:r>
                        <a:rPr lang="en-US" dirty="0"/>
                        <a:t>15/6/2020</a:t>
                      </a:r>
                      <a:endParaRPr lang="en-IN" dirty="0"/>
                    </a:p>
                  </a:txBody>
                  <a:tcPr/>
                </a:tc>
                <a:tc>
                  <a:txBody>
                    <a:bodyPr/>
                    <a:lstStyle/>
                    <a:p>
                      <a:r>
                        <a:rPr lang="en-US" dirty="0"/>
                        <a:t>By Bills Receivable</a:t>
                      </a:r>
                      <a:endParaRPr lang="en-IN" dirty="0"/>
                    </a:p>
                  </a:txBody>
                  <a:tcPr/>
                </a:tc>
                <a:tc>
                  <a:txBody>
                    <a:bodyPr/>
                    <a:lstStyle/>
                    <a:p>
                      <a:pPr algn="r"/>
                      <a:r>
                        <a:rPr lang="en-US" dirty="0"/>
                        <a:t>30000</a:t>
                      </a:r>
                      <a:endParaRPr lang="en-IN" dirty="0"/>
                    </a:p>
                  </a:txBody>
                  <a:tcPr/>
                </a:tc>
                <a:extLst>
                  <a:ext uri="{0D108BD9-81ED-4DB2-BD59-A6C34878D82A}">
                    <a16:rowId xmlns:a16="http://schemas.microsoft.com/office/drawing/2014/main" val="1013045940"/>
                  </a:ext>
                </a:extLst>
              </a:tr>
              <a:tr h="573881">
                <a:tc>
                  <a:txBody>
                    <a:bodyPr/>
                    <a:lstStyle/>
                    <a:p>
                      <a:endParaRPr lang="en-IN"/>
                    </a:p>
                  </a:txBody>
                  <a:tcPr/>
                </a:tc>
                <a:tc>
                  <a:txBody>
                    <a:bodyPr/>
                    <a:lstStyle/>
                    <a:p>
                      <a:endParaRPr lang="en-IN"/>
                    </a:p>
                  </a:txBody>
                  <a:tcPr/>
                </a:tc>
                <a:tc>
                  <a:txBody>
                    <a:bodyPr/>
                    <a:lstStyle/>
                    <a:p>
                      <a:pPr algn="r"/>
                      <a:endParaRPr lang="en-IN" dirty="0"/>
                    </a:p>
                  </a:txBody>
                  <a:tcPr/>
                </a:tc>
                <a:tc>
                  <a:txBody>
                    <a:bodyPr/>
                    <a:lstStyle/>
                    <a:p>
                      <a:r>
                        <a:rPr lang="en-US" dirty="0"/>
                        <a:t>25/8/2020</a:t>
                      </a:r>
                      <a:endParaRPr lang="en-IN" dirty="0"/>
                    </a:p>
                  </a:txBody>
                  <a:tcPr/>
                </a:tc>
                <a:tc>
                  <a:txBody>
                    <a:bodyPr/>
                    <a:lstStyle/>
                    <a:p>
                      <a:r>
                        <a:rPr lang="en-US" dirty="0"/>
                        <a:t>By Bad Debts</a:t>
                      </a:r>
                      <a:endParaRPr lang="en-IN" dirty="0"/>
                    </a:p>
                  </a:txBody>
                  <a:tcPr/>
                </a:tc>
                <a:tc>
                  <a:txBody>
                    <a:bodyPr/>
                    <a:lstStyle/>
                    <a:p>
                      <a:pPr algn="r"/>
                      <a:r>
                        <a:rPr lang="en-US" dirty="0"/>
                        <a:t>5000</a:t>
                      </a:r>
                      <a:endParaRPr lang="en-IN" dirty="0"/>
                    </a:p>
                  </a:txBody>
                  <a:tcPr/>
                </a:tc>
                <a:extLst>
                  <a:ext uri="{0D108BD9-81ED-4DB2-BD59-A6C34878D82A}">
                    <a16:rowId xmlns:a16="http://schemas.microsoft.com/office/drawing/2014/main" val="2906825503"/>
                  </a:ext>
                </a:extLst>
              </a:tr>
              <a:tr h="573881">
                <a:tc>
                  <a:txBody>
                    <a:bodyPr/>
                    <a:lstStyle/>
                    <a:p>
                      <a:endParaRPr lang="en-IN"/>
                    </a:p>
                  </a:txBody>
                  <a:tcPr/>
                </a:tc>
                <a:tc>
                  <a:txBody>
                    <a:bodyPr/>
                    <a:lstStyle/>
                    <a:p>
                      <a:endParaRPr lang="en-IN"/>
                    </a:p>
                  </a:txBody>
                  <a:tcPr/>
                </a:tc>
                <a:tc>
                  <a:txBody>
                    <a:bodyPr/>
                    <a:lstStyle/>
                    <a:p>
                      <a:pPr algn="r"/>
                      <a:endParaRPr lang="en-IN" dirty="0"/>
                    </a:p>
                  </a:txBody>
                  <a:tcPr/>
                </a:tc>
                <a:tc>
                  <a:txBody>
                    <a:bodyPr/>
                    <a:lstStyle/>
                    <a:p>
                      <a:r>
                        <a:rPr lang="en-US" dirty="0"/>
                        <a:t>30/9/2020</a:t>
                      </a:r>
                      <a:endParaRPr lang="en-IN" dirty="0"/>
                    </a:p>
                  </a:txBody>
                  <a:tcPr/>
                </a:tc>
                <a:tc>
                  <a:txBody>
                    <a:bodyPr/>
                    <a:lstStyle/>
                    <a:p>
                      <a:r>
                        <a:rPr lang="en-US" dirty="0"/>
                        <a:t>By Balance c/d</a:t>
                      </a:r>
                      <a:endParaRPr lang="en-IN" dirty="0"/>
                    </a:p>
                  </a:txBody>
                  <a:tcPr/>
                </a:tc>
                <a:tc>
                  <a:txBody>
                    <a:bodyPr/>
                    <a:lstStyle/>
                    <a:p>
                      <a:pPr algn="r"/>
                      <a:r>
                        <a:rPr lang="en-US" dirty="0"/>
                        <a:t>44500</a:t>
                      </a:r>
                      <a:endParaRPr lang="en-IN" dirty="0"/>
                    </a:p>
                  </a:txBody>
                  <a:tcPr/>
                </a:tc>
                <a:extLst>
                  <a:ext uri="{0D108BD9-81ED-4DB2-BD59-A6C34878D82A}">
                    <a16:rowId xmlns:a16="http://schemas.microsoft.com/office/drawing/2014/main" val="3447617180"/>
                  </a:ext>
                </a:extLst>
              </a:tr>
              <a:tr h="573881">
                <a:tc>
                  <a:txBody>
                    <a:bodyPr/>
                    <a:lstStyle/>
                    <a:p>
                      <a:endParaRPr lang="en-IN"/>
                    </a:p>
                  </a:txBody>
                  <a:tcPr/>
                </a:tc>
                <a:tc>
                  <a:txBody>
                    <a:bodyPr/>
                    <a:lstStyle/>
                    <a:p>
                      <a:endParaRPr lang="en-IN"/>
                    </a:p>
                  </a:txBody>
                  <a:tcPr/>
                </a:tc>
                <a:tc>
                  <a:txBody>
                    <a:bodyPr/>
                    <a:lstStyle/>
                    <a:p>
                      <a:pPr algn="r"/>
                      <a:r>
                        <a:rPr lang="en-US" u="sng" dirty="0"/>
                        <a:t>110000</a:t>
                      </a:r>
                      <a:endParaRPr lang="en-IN" u="sng" dirty="0"/>
                    </a:p>
                  </a:txBody>
                  <a:tcPr/>
                </a:tc>
                <a:tc>
                  <a:txBody>
                    <a:bodyPr/>
                    <a:lstStyle/>
                    <a:p>
                      <a:endParaRPr lang="en-IN" dirty="0"/>
                    </a:p>
                  </a:txBody>
                  <a:tcPr/>
                </a:tc>
                <a:tc>
                  <a:txBody>
                    <a:bodyPr/>
                    <a:lstStyle/>
                    <a:p>
                      <a:endParaRPr lang="en-IN" dirty="0"/>
                    </a:p>
                  </a:txBody>
                  <a:tcPr/>
                </a:tc>
                <a:tc>
                  <a:txBody>
                    <a:bodyPr/>
                    <a:lstStyle/>
                    <a:p>
                      <a:pPr algn="r"/>
                      <a:r>
                        <a:rPr lang="en-US" u="sng" dirty="0"/>
                        <a:t>110000</a:t>
                      </a:r>
                      <a:endParaRPr lang="en-IN" u="sng" dirty="0"/>
                    </a:p>
                  </a:txBody>
                  <a:tcPr/>
                </a:tc>
                <a:extLst>
                  <a:ext uri="{0D108BD9-81ED-4DB2-BD59-A6C34878D82A}">
                    <a16:rowId xmlns:a16="http://schemas.microsoft.com/office/drawing/2014/main" val="118157798"/>
                  </a:ext>
                </a:extLst>
              </a:tr>
            </a:tbl>
          </a:graphicData>
        </a:graphic>
      </p:graphicFrame>
    </p:spTree>
    <p:extLst>
      <p:ext uri="{BB962C8B-B14F-4D97-AF65-F5344CB8AC3E}">
        <p14:creationId xmlns:p14="http://schemas.microsoft.com/office/powerpoint/2010/main" val="23048829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01208-30E9-4C17-8525-4FE9CD549E9C}"/>
              </a:ext>
            </a:extLst>
          </p:cNvPr>
          <p:cNvSpPr>
            <a:spLocks noGrp="1"/>
          </p:cNvSpPr>
          <p:nvPr>
            <p:ph type="title"/>
          </p:nvPr>
        </p:nvSpPr>
        <p:spPr>
          <a:xfrm>
            <a:off x="1152525" y="-1"/>
            <a:ext cx="9886950" cy="942975"/>
          </a:xfrm>
          <a:solidFill>
            <a:schemeClr val="accent1">
              <a:lumMod val="60000"/>
              <a:lumOff val="40000"/>
            </a:schemeClr>
          </a:solidFill>
        </p:spPr>
        <p:txBody>
          <a:bodyPr/>
          <a:lstStyle/>
          <a:p>
            <a:pPr algn="ctr"/>
            <a:r>
              <a:rPr lang="en-US" b="1" u="sng" dirty="0"/>
              <a:t>READING OF DEBTORS A/C</a:t>
            </a:r>
            <a:endParaRPr lang="en-IN" b="1" u="sng" dirty="0"/>
          </a:p>
        </p:txBody>
      </p:sp>
      <p:sp>
        <p:nvSpPr>
          <p:cNvPr id="3" name="Content Placeholder 2">
            <a:extLst>
              <a:ext uri="{FF2B5EF4-FFF2-40B4-BE49-F238E27FC236}">
                <a16:creationId xmlns:a16="http://schemas.microsoft.com/office/drawing/2014/main" id="{93AB5326-7E7F-42FA-BB3F-FBF7508B6C4E}"/>
              </a:ext>
            </a:extLst>
          </p:cNvPr>
          <p:cNvSpPr>
            <a:spLocks noGrp="1"/>
          </p:cNvSpPr>
          <p:nvPr>
            <p:ph idx="1"/>
          </p:nvPr>
        </p:nvSpPr>
        <p:spPr>
          <a:xfrm>
            <a:off x="838200" y="1114425"/>
            <a:ext cx="10515600" cy="5338763"/>
          </a:xfrm>
          <a:solidFill>
            <a:schemeClr val="accent4">
              <a:lumMod val="20000"/>
              <a:lumOff val="80000"/>
            </a:schemeClr>
          </a:solidFill>
        </p:spPr>
        <p:txBody>
          <a:bodyPr>
            <a:normAutofit fontScale="77500" lnSpcReduction="20000"/>
          </a:bodyPr>
          <a:lstStyle/>
          <a:p>
            <a:pPr marL="514350" indent="-514350">
              <a:buFont typeface="+mj-lt"/>
              <a:buAutoNum type="arabicParenR"/>
            </a:pPr>
            <a:r>
              <a:rPr lang="en-US" dirty="0"/>
              <a:t>Debtor A/c has a Debit Balance of ₹ 10000 on 1/4/2020. it means earlier period Credit Sales amount still recoverable.</a:t>
            </a:r>
          </a:p>
          <a:p>
            <a:pPr marL="514350" indent="-514350">
              <a:buFont typeface="+mj-lt"/>
              <a:buAutoNum type="arabicParenR"/>
            </a:pPr>
            <a:r>
              <a:rPr lang="en-US" dirty="0"/>
              <a:t>New Credit Sales have been made by the Company for ₹ 100000 on 10/4/2020. Credit Sales Increases the Debtor balance means Current assets of the Company increased by ₹ 100000.</a:t>
            </a:r>
          </a:p>
          <a:p>
            <a:pPr marL="514350" indent="-514350">
              <a:buFont typeface="+mj-lt"/>
              <a:buAutoNum type="arabicParenR"/>
            </a:pPr>
            <a:r>
              <a:rPr lang="en-US" dirty="0"/>
              <a:t>Debtor returned goods of ₹ 10000 on 20/4/2020 which reduces the debtor balance that is why it is to be credited.</a:t>
            </a:r>
          </a:p>
          <a:p>
            <a:pPr marL="514350" indent="-514350">
              <a:buFont typeface="+mj-lt"/>
              <a:buAutoNum type="arabicParenR"/>
            </a:pPr>
            <a:r>
              <a:rPr lang="en-US" dirty="0"/>
              <a:t>Debtor paid his part dues of ₹ 20000 on 10/6/2020 which reduces the debtor balance that is why it is to be credited.</a:t>
            </a:r>
          </a:p>
          <a:p>
            <a:pPr marL="514350" indent="-514350">
              <a:buFont typeface="+mj-lt"/>
              <a:buAutoNum type="arabicParenR"/>
            </a:pPr>
            <a:r>
              <a:rPr lang="en-US" dirty="0"/>
              <a:t>Discount allowed to debtors for ₹ 500 on 10/6/2020 for early recovery of cash reduces the debtor balance that is why it is to be credited.</a:t>
            </a:r>
          </a:p>
          <a:p>
            <a:pPr marL="514350" indent="-514350">
              <a:buFont typeface="+mj-lt"/>
              <a:buAutoNum type="arabicParenR"/>
            </a:pPr>
            <a:r>
              <a:rPr lang="en-US" dirty="0"/>
              <a:t>Bills Accepted by Debtor for ₹ 30000 on 15/6/2020 which reduces the debtor balance that is why it is to be credited.</a:t>
            </a:r>
          </a:p>
          <a:p>
            <a:pPr marL="514350" indent="-514350">
              <a:buFont typeface="+mj-lt"/>
              <a:buAutoNum type="arabicParenR"/>
            </a:pPr>
            <a:r>
              <a:rPr lang="en-US" dirty="0"/>
              <a:t>The unrecovered amount from debtor is ₹ 5000 is to be treated as Bad debts which reduces the debtor balance that is why it is to be credited.</a:t>
            </a:r>
          </a:p>
          <a:p>
            <a:pPr marL="514350" indent="-514350">
              <a:buFont typeface="+mj-lt"/>
              <a:buAutoNum type="arabicParenR"/>
            </a:pPr>
            <a:r>
              <a:rPr lang="en-US" dirty="0"/>
              <a:t>The Closing Balance of the Debtors A/c at the end of 30/9/2020 is ₹ 44500 which means remaining debtors i.e. amount to be collected from debtors in future which is to be treated as Current Assets of the Company.</a:t>
            </a:r>
          </a:p>
          <a:p>
            <a:pPr marL="514350" indent="-514350">
              <a:buFont typeface="+mj-lt"/>
              <a:buAutoNum type="arabicParenR"/>
            </a:pPr>
            <a:endParaRPr lang="en-US" dirty="0"/>
          </a:p>
          <a:p>
            <a:pPr marL="514350" indent="-514350">
              <a:buFont typeface="+mj-lt"/>
              <a:buAutoNum type="arabicParenR"/>
            </a:pPr>
            <a:endParaRPr lang="en-US" dirty="0"/>
          </a:p>
          <a:p>
            <a:pPr marL="514350" indent="-514350">
              <a:buFont typeface="+mj-lt"/>
              <a:buAutoNum type="arabicParenR"/>
            </a:pPr>
            <a:endParaRPr lang="en-US" dirty="0"/>
          </a:p>
          <a:p>
            <a:pPr marL="514350" indent="-514350">
              <a:buFont typeface="+mj-lt"/>
              <a:buAutoNum type="arabicParenR"/>
            </a:pPr>
            <a:endParaRPr lang="en-US" dirty="0"/>
          </a:p>
          <a:p>
            <a:pPr marL="514350" indent="-514350">
              <a:buFont typeface="+mj-lt"/>
              <a:buAutoNum type="arabicParenR"/>
            </a:pPr>
            <a:endParaRPr lang="en-IN" dirty="0"/>
          </a:p>
        </p:txBody>
      </p:sp>
    </p:spTree>
    <p:extLst>
      <p:ext uri="{BB962C8B-B14F-4D97-AF65-F5344CB8AC3E}">
        <p14:creationId xmlns:p14="http://schemas.microsoft.com/office/powerpoint/2010/main" val="3988133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57CD1-0A54-4075-A6EE-21A3D9D8AC9E}"/>
              </a:ext>
            </a:extLst>
          </p:cNvPr>
          <p:cNvSpPr>
            <a:spLocks noGrp="1"/>
          </p:cNvSpPr>
          <p:nvPr>
            <p:ph type="title"/>
          </p:nvPr>
        </p:nvSpPr>
        <p:spPr>
          <a:xfrm>
            <a:off x="1495424" y="18255"/>
            <a:ext cx="9067801" cy="1325563"/>
          </a:xfrm>
          <a:solidFill>
            <a:srgbClr val="FF0000"/>
          </a:solidFill>
          <a:ln>
            <a:solidFill>
              <a:schemeClr val="accent4"/>
            </a:solidFill>
          </a:ln>
          <a:effectLst>
            <a:glow rad="228600">
              <a:schemeClr val="accent4">
                <a:satMod val="175000"/>
                <a:alpha val="40000"/>
              </a:schemeClr>
            </a:glow>
          </a:effectLst>
          <a:scene3d>
            <a:camera prst="perspectiveRelaxedModerately"/>
            <a:lightRig rig="threePt" dir="t"/>
          </a:scene3d>
          <a:sp3d>
            <a:bevelT w="114300" prst="artDeco"/>
          </a:sp3d>
        </p:spPr>
        <p:txBody>
          <a:bodyPr>
            <a:normAutofit/>
          </a:bodyPr>
          <a:lstStyle/>
          <a:p>
            <a:pPr algn="ctr"/>
            <a:r>
              <a:rPr lang="en-US" sz="4800" b="1" u="sng" dirty="0"/>
              <a:t>DRAWBACKS OF TEST CHECKS</a:t>
            </a:r>
            <a:endParaRPr lang="en-IN" sz="4800" b="1" u="sng" dirty="0"/>
          </a:p>
        </p:txBody>
      </p:sp>
      <p:sp>
        <p:nvSpPr>
          <p:cNvPr id="3" name="Content Placeholder 2">
            <a:extLst>
              <a:ext uri="{FF2B5EF4-FFF2-40B4-BE49-F238E27FC236}">
                <a16:creationId xmlns:a16="http://schemas.microsoft.com/office/drawing/2014/main" id="{94E31CF7-8268-4AD6-8F6B-0D4C46A589B6}"/>
              </a:ext>
            </a:extLst>
          </p:cNvPr>
          <p:cNvSpPr>
            <a:spLocks noGrp="1"/>
          </p:cNvSpPr>
          <p:nvPr>
            <p:ph idx="1"/>
          </p:nvPr>
        </p:nvSpPr>
        <p:spPr>
          <a:xfrm>
            <a:off x="838200" y="1473200"/>
            <a:ext cx="10515600" cy="5118100"/>
          </a:xfrm>
          <a:ln>
            <a:solidFill>
              <a:schemeClr val="accent2">
                <a:lumMod val="75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rmAutofit fontScale="92500"/>
          </a:bodyPr>
          <a:lstStyle/>
          <a:p>
            <a:pPr marL="514350" indent="-514350">
              <a:buFont typeface="+mj-lt"/>
              <a:buAutoNum type="arabicParenR"/>
            </a:pPr>
            <a:r>
              <a:rPr lang="en-US" sz="3000" b="1" u="sng" dirty="0">
                <a:solidFill>
                  <a:srgbClr val="00B050"/>
                </a:solidFill>
              </a:rPr>
              <a:t>Arbitrary Selection</a:t>
            </a:r>
            <a:r>
              <a:rPr lang="en-US" dirty="0"/>
              <a:t>:- The items to be checked and the extent of checking are selected on an arbitrary basis. The selection depends upon the </a:t>
            </a:r>
            <a:r>
              <a:rPr lang="en-US" b="1" i="1" u="sng" dirty="0">
                <a:solidFill>
                  <a:schemeClr val="accent2"/>
                </a:solidFill>
              </a:rPr>
              <a:t>Personal Judgement of the Auditor</a:t>
            </a:r>
            <a:r>
              <a:rPr lang="en-US" dirty="0"/>
              <a:t>.</a:t>
            </a:r>
          </a:p>
          <a:p>
            <a:pPr marL="514350" indent="-514350">
              <a:buFont typeface="+mj-lt"/>
              <a:buAutoNum type="arabicParenR"/>
            </a:pPr>
            <a:r>
              <a:rPr lang="en-US" sz="3000" b="1" u="sng" dirty="0">
                <a:solidFill>
                  <a:srgbClr val="00B0F0"/>
                </a:solidFill>
              </a:rPr>
              <a:t>Ignores Statistical Techniques</a:t>
            </a:r>
            <a:r>
              <a:rPr lang="en-US" dirty="0"/>
              <a:t>:- Test checking ignores Statistical techniques of Sampling, random selection, risk assessment etc. Thus, Auditor cannot be confident that he has selected the right sample.</a:t>
            </a:r>
          </a:p>
          <a:p>
            <a:pPr marL="514350" indent="-514350">
              <a:buFont typeface="+mj-lt"/>
              <a:buAutoNum type="arabicParenR"/>
            </a:pPr>
            <a:r>
              <a:rPr lang="en-US" sz="3000" b="1" u="sng" dirty="0">
                <a:solidFill>
                  <a:srgbClr val="C00000"/>
                </a:solidFill>
              </a:rPr>
              <a:t>Ignores Quality</a:t>
            </a:r>
            <a:r>
              <a:rPr lang="en-US" dirty="0"/>
              <a:t>:- An Audit in instruction regarding, say 25% checking of purchase entries, does not indicate how those 25% entries are to be selected. Such instruction deals with how many items are to be selected and not how they are to be selected. Thus, Test Checking </a:t>
            </a:r>
            <a:r>
              <a:rPr lang="en-US" b="1" i="1" u="sng" dirty="0">
                <a:solidFill>
                  <a:srgbClr val="7030A0"/>
                </a:solidFill>
              </a:rPr>
              <a:t>emphasizes quantity rather than quality of checking</a:t>
            </a:r>
            <a:r>
              <a:rPr lang="en-US" dirty="0"/>
              <a:t>. The Audit Assistant may check only the simple entries or the confirmation letters may be sent only to the parties whose balances are good and so on.</a:t>
            </a:r>
            <a:endParaRPr lang="en-IN" dirty="0"/>
          </a:p>
        </p:txBody>
      </p:sp>
    </p:spTree>
    <p:extLst>
      <p:ext uri="{BB962C8B-B14F-4D97-AF65-F5344CB8AC3E}">
        <p14:creationId xmlns:p14="http://schemas.microsoft.com/office/powerpoint/2010/main" val="1840145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484C9-A568-4F3F-9080-150854BDC6B3}"/>
              </a:ext>
            </a:extLst>
          </p:cNvPr>
          <p:cNvSpPr>
            <a:spLocks noGrp="1"/>
          </p:cNvSpPr>
          <p:nvPr>
            <p:ph type="title"/>
          </p:nvPr>
        </p:nvSpPr>
        <p:spPr>
          <a:xfrm>
            <a:off x="1533524" y="250825"/>
            <a:ext cx="9124951" cy="1325563"/>
          </a:xfrm>
          <a:solidFill>
            <a:srgbClr val="FF0000"/>
          </a:solidFill>
          <a:ln>
            <a:solidFill>
              <a:schemeClr val="accent4">
                <a:lumMod val="50000"/>
              </a:schemeClr>
            </a:solidFill>
          </a:ln>
          <a:effectLst>
            <a:glow rad="228600">
              <a:schemeClr val="accent4">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t>DRAWBACKS OF TEST CHECKS</a:t>
            </a:r>
            <a:endParaRPr lang="en-IN" sz="4800" dirty="0"/>
          </a:p>
        </p:txBody>
      </p:sp>
      <p:sp>
        <p:nvSpPr>
          <p:cNvPr id="3" name="Content Placeholder 2">
            <a:extLst>
              <a:ext uri="{FF2B5EF4-FFF2-40B4-BE49-F238E27FC236}">
                <a16:creationId xmlns:a16="http://schemas.microsoft.com/office/drawing/2014/main" id="{DC0BE2AD-3A4A-48B4-9345-CC216A2F5677}"/>
              </a:ext>
            </a:extLst>
          </p:cNvPr>
          <p:cNvSpPr>
            <a:spLocks noGrp="1"/>
          </p:cNvSpPr>
          <p:nvPr>
            <p:ph idx="1"/>
          </p:nvPr>
        </p:nvSpPr>
        <p:spPr>
          <a:xfrm>
            <a:off x="838200" y="1714500"/>
            <a:ext cx="10515600" cy="4462463"/>
          </a:xfrm>
          <a:ln>
            <a:solidFill>
              <a:schemeClr val="tx2">
                <a:lumMod val="50000"/>
              </a:schemeClr>
            </a:solidFill>
          </a:ln>
          <a:effectLst>
            <a:glow rad="228600">
              <a:schemeClr val="accent6">
                <a:satMod val="175000"/>
                <a:alpha val="40000"/>
              </a:schemeClr>
            </a:glow>
            <a:outerShdw blurRad="50800" dist="38100" dir="5400000" algn="t" rotWithShape="0">
              <a:prstClr val="black">
                <a:alpha val="40000"/>
              </a:prstClr>
            </a:outerShdw>
          </a:effectLst>
        </p:spPr>
        <p:txBody>
          <a:bodyPr>
            <a:normAutofit fontScale="92500" lnSpcReduction="20000"/>
          </a:bodyPr>
          <a:lstStyle/>
          <a:p>
            <a:pPr marL="0" indent="0">
              <a:buNone/>
            </a:pPr>
            <a:r>
              <a:rPr lang="en-US" sz="3200" b="1" dirty="0">
                <a:solidFill>
                  <a:srgbClr val="0070C0"/>
                </a:solidFill>
              </a:rPr>
              <a:t>4) </a:t>
            </a:r>
            <a:r>
              <a:rPr lang="en-US" sz="3200" b="1" u="sng" dirty="0">
                <a:solidFill>
                  <a:srgbClr val="0070C0"/>
                </a:solidFill>
              </a:rPr>
              <a:t>Risks</a:t>
            </a:r>
            <a:r>
              <a:rPr lang="en-US" dirty="0"/>
              <a:t>:- Risks means the possibility that conclusions based on Test Checks may be different from those based on 100% Checking. Risks are of the following types – </a:t>
            </a:r>
          </a:p>
          <a:p>
            <a:pPr marL="514350" indent="-514350">
              <a:buFont typeface="+mj-lt"/>
              <a:buAutoNum type="alphaLcParenR"/>
            </a:pPr>
            <a:r>
              <a:rPr lang="en-US" b="1" u="sng" dirty="0">
                <a:solidFill>
                  <a:srgbClr val="00B050"/>
                </a:solidFill>
              </a:rPr>
              <a:t>Reliance on Internal Controls</a:t>
            </a:r>
            <a:r>
              <a:rPr lang="en-US" dirty="0"/>
              <a:t>:- Auditor may wrongly rely or not rely on the Internal Controls verified on test check basis. Thus, Auditor may rely on the controls when he should not have so relied. Or, he may not rely on the controls, when the controls were actually reliable.</a:t>
            </a:r>
          </a:p>
          <a:p>
            <a:pPr marL="514350" indent="-514350">
              <a:buFont typeface="+mj-lt"/>
              <a:buAutoNum type="alphaLcParenR"/>
            </a:pPr>
            <a:r>
              <a:rPr lang="en-US" b="1" u="sng" dirty="0">
                <a:solidFill>
                  <a:srgbClr val="C00000"/>
                </a:solidFill>
              </a:rPr>
              <a:t>Wrong Conclusions</a:t>
            </a:r>
            <a:r>
              <a:rPr lang="en-US" dirty="0"/>
              <a:t>:- Auditor may draw wrong conclusions from test checking. Thus, </a:t>
            </a:r>
            <a:r>
              <a:rPr lang="en-US" b="1" u="sng" dirty="0">
                <a:solidFill>
                  <a:srgbClr val="00B0F0"/>
                </a:solidFill>
              </a:rPr>
              <a:t>if he vouches 25% of Purchase Transactions</a:t>
            </a:r>
            <a:r>
              <a:rPr lang="en-US" dirty="0"/>
              <a:t>, he may conclude that –</a:t>
            </a:r>
          </a:p>
          <a:p>
            <a:pPr>
              <a:buFont typeface="Wingdings" panose="05000000000000000000" pitchFamily="2" charset="2"/>
              <a:buChar char="ü"/>
            </a:pPr>
            <a:r>
              <a:rPr lang="en-US" dirty="0"/>
              <a:t> </a:t>
            </a:r>
            <a:r>
              <a:rPr lang="en-US" b="1" i="1" u="sng" dirty="0">
                <a:solidFill>
                  <a:srgbClr val="0070C0"/>
                </a:solidFill>
              </a:rPr>
              <a:t>Balance 75% transactions are proper</a:t>
            </a:r>
            <a:r>
              <a:rPr lang="en-US" dirty="0"/>
              <a:t> or </a:t>
            </a:r>
          </a:p>
          <a:p>
            <a:pPr>
              <a:buFont typeface="Wingdings" panose="05000000000000000000" pitchFamily="2" charset="2"/>
              <a:buChar char="ü"/>
            </a:pPr>
            <a:r>
              <a:rPr lang="en-US" dirty="0"/>
              <a:t> </a:t>
            </a:r>
            <a:r>
              <a:rPr lang="en-US" b="1" i="1" u="sng" dirty="0">
                <a:solidFill>
                  <a:schemeClr val="accent2">
                    <a:lumMod val="50000"/>
                  </a:schemeClr>
                </a:solidFill>
              </a:rPr>
              <a:t>Balance 75% transactions are not proper</a:t>
            </a:r>
            <a:endParaRPr lang="en-IN" b="1" i="1" u="sng" dirty="0">
              <a:solidFill>
                <a:schemeClr val="accent2">
                  <a:lumMod val="50000"/>
                </a:schemeClr>
              </a:solidFill>
            </a:endParaRPr>
          </a:p>
          <a:p>
            <a:pPr marL="0" indent="0">
              <a:buNone/>
            </a:pPr>
            <a:r>
              <a:rPr lang="en-IN" dirty="0"/>
              <a:t> 	</a:t>
            </a:r>
            <a:r>
              <a:rPr lang="en-IN" b="1" i="1" u="sng" dirty="0">
                <a:solidFill>
                  <a:srgbClr val="002060"/>
                </a:solidFill>
              </a:rPr>
              <a:t>Both these Conclusions may be wrong</a:t>
            </a:r>
            <a:r>
              <a:rPr lang="en-IN" dirty="0"/>
              <a:t>.</a:t>
            </a:r>
            <a:endParaRPr lang="en-US" dirty="0"/>
          </a:p>
        </p:txBody>
      </p:sp>
    </p:spTree>
    <p:extLst>
      <p:ext uri="{BB962C8B-B14F-4D97-AF65-F5344CB8AC3E}">
        <p14:creationId xmlns:p14="http://schemas.microsoft.com/office/powerpoint/2010/main" val="3512339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DFB1F-3DAE-40F7-A7BA-A597F4C3BEE4}"/>
              </a:ext>
            </a:extLst>
          </p:cNvPr>
          <p:cNvSpPr>
            <a:spLocks noGrp="1"/>
          </p:cNvSpPr>
          <p:nvPr>
            <p:ph type="title"/>
          </p:nvPr>
        </p:nvSpPr>
        <p:spPr>
          <a:xfrm>
            <a:off x="1266825" y="228601"/>
            <a:ext cx="9610726" cy="1462088"/>
          </a:xfrm>
          <a:solidFill>
            <a:schemeClr val="accent6">
              <a:lumMod val="60000"/>
              <a:lumOff val="40000"/>
            </a:schemeClr>
          </a:solidFill>
          <a:ln>
            <a:solidFill>
              <a:schemeClr val="accent2"/>
            </a:solidFill>
          </a:ln>
          <a:effectLst>
            <a:glow rad="228600">
              <a:schemeClr val="accent5">
                <a:satMod val="175000"/>
                <a:alpha val="40000"/>
              </a:schemeClr>
            </a:glow>
          </a:effectLst>
          <a:scene3d>
            <a:camera prst="perspectiveRelaxedModerately"/>
            <a:lightRig rig="threePt" dir="t"/>
          </a:scene3d>
          <a:sp3d>
            <a:bevelT prst="convex"/>
          </a:sp3d>
        </p:spPr>
        <p:txBody>
          <a:bodyPr>
            <a:noAutofit/>
          </a:bodyPr>
          <a:lstStyle/>
          <a:p>
            <a:pPr algn="ctr"/>
            <a:r>
              <a:rPr lang="en-US" sz="5400" b="1" u="sng" dirty="0"/>
              <a:t>PRECAUTIONS TO BE TAKEN WHILE TEST CHECKING</a:t>
            </a:r>
            <a:endParaRPr lang="en-IN" sz="5400" b="1" u="sng" dirty="0"/>
          </a:p>
        </p:txBody>
      </p:sp>
      <p:sp>
        <p:nvSpPr>
          <p:cNvPr id="3" name="Content Placeholder 2">
            <a:extLst>
              <a:ext uri="{FF2B5EF4-FFF2-40B4-BE49-F238E27FC236}">
                <a16:creationId xmlns:a16="http://schemas.microsoft.com/office/drawing/2014/main" id="{0933B1B0-9851-4625-B768-B7ECA2F2A15B}"/>
              </a:ext>
            </a:extLst>
          </p:cNvPr>
          <p:cNvSpPr>
            <a:spLocks noGrp="1"/>
          </p:cNvSpPr>
          <p:nvPr>
            <p:ph idx="1"/>
          </p:nvPr>
        </p:nvSpPr>
        <p:spPr>
          <a:ln>
            <a:solidFill>
              <a:schemeClr val="accent5">
                <a:lumMod val="50000"/>
              </a:schemeClr>
            </a:solidFill>
          </a:ln>
          <a:effectLst>
            <a:glow rad="228600">
              <a:schemeClr val="accent4">
                <a:satMod val="175000"/>
                <a:alpha val="40000"/>
              </a:schemeClr>
            </a:glow>
            <a:outerShdw blurRad="50800" dist="38100" dir="5400000" algn="t" rotWithShape="0">
              <a:prstClr val="black">
                <a:alpha val="40000"/>
              </a:prstClr>
            </a:outerShdw>
          </a:effectLst>
        </p:spPr>
        <p:txBody>
          <a:bodyPr>
            <a:normAutofit fontScale="92500" lnSpcReduction="20000"/>
          </a:bodyPr>
          <a:lstStyle/>
          <a:p>
            <a:r>
              <a:rPr lang="en-US" dirty="0"/>
              <a:t>Test Checking is an accepted Auditing Procedure which should be adopted for Audit work after taking the following Precautions.</a:t>
            </a:r>
          </a:p>
          <a:p>
            <a:pPr marL="514350" indent="-514350">
              <a:buFont typeface="+mj-lt"/>
              <a:buAutoNum type="arabicParenR"/>
            </a:pPr>
            <a:r>
              <a:rPr lang="en-US" sz="3200" b="1" u="sng" dirty="0">
                <a:solidFill>
                  <a:srgbClr val="FF0000"/>
                </a:solidFill>
              </a:rPr>
              <a:t>Classify Transactions</a:t>
            </a:r>
            <a:r>
              <a:rPr lang="en-US" dirty="0"/>
              <a:t>:- The transactions of the concern should be </a:t>
            </a:r>
            <a:r>
              <a:rPr lang="en-US" b="1" i="1" u="sng" dirty="0">
                <a:solidFill>
                  <a:schemeClr val="accent2">
                    <a:lumMod val="50000"/>
                  </a:schemeClr>
                </a:solidFill>
              </a:rPr>
              <a:t>classified under proper heads</a:t>
            </a:r>
            <a:r>
              <a:rPr lang="en-US" dirty="0"/>
              <a:t>.</a:t>
            </a:r>
          </a:p>
          <a:p>
            <a:pPr marL="514350" indent="-514350">
              <a:buFont typeface="+mj-lt"/>
              <a:buAutoNum type="arabicParenR"/>
            </a:pPr>
            <a:r>
              <a:rPr lang="en-US" sz="3200" b="1" u="sng" dirty="0">
                <a:solidFill>
                  <a:srgbClr val="00B0F0"/>
                </a:solidFill>
              </a:rPr>
              <a:t>System and Procedures</a:t>
            </a:r>
            <a:r>
              <a:rPr lang="en-US" dirty="0"/>
              <a:t>:- Systems and procedures for a transaction right from the beginning to the end should be studied in their sequence. It involves factors of authorization, documentation, recording and evidencing the same.</a:t>
            </a:r>
          </a:p>
          <a:p>
            <a:pPr marL="514350" indent="-514350">
              <a:buFont typeface="+mj-lt"/>
              <a:buAutoNum type="arabicParenR"/>
            </a:pPr>
            <a:r>
              <a:rPr lang="en-US" sz="3200" b="1" u="sng" dirty="0">
                <a:solidFill>
                  <a:srgbClr val="00B050"/>
                </a:solidFill>
              </a:rPr>
              <a:t>Internal Controls</a:t>
            </a:r>
            <a:r>
              <a:rPr lang="en-US" sz="3200" dirty="0">
                <a:solidFill>
                  <a:srgbClr val="00B050"/>
                </a:solidFill>
              </a:rPr>
              <a:t>:- </a:t>
            </a:r>
            <a:r>
              <a:rPr lang="en-US" dirty="0"/>
              <a:t>The</a:t>
            </a:r>
            <a:r>
              <a:rPr lang="en-US" sz="3200" dirty="0">
                <a:solidFill>
                  <a:srgbClr val="00B050"/>
                </a:solidFill>
              </a:rPr>
              <a:t> </a:t>
            </a:r>
            <a:r>
              <a:rPr lang="en-US" dirty="0"/>
              <a:t>whole of the system of internal control in the areas of accounts and finance should be studied and evaluated for its </a:t>
            </a:r>
            <a:r>
              <a:rPr lang="en-US" b="1" i="1" u="sng" dirty="0">
                <a:solidFill>
                  <a:srgbClr val="C00000"/>
                </a:solidFill>
              </a:rPr>
              <a:t>efficiency, soundness and capability</a:t>
            </a:r>
            <a:r>
              <a:rPr lang="en-US" dirty="0"/>
              <a:t> for producing reliable accounting and financial data. Depending upon this study, the timing and extent of test checks would be decided.</a:t>
            </a:r>
            <a:endParaRPr lang="en-IN" sz="3200" b="1" u="sng" dirty="0"/>
          </a:p>
        </p:txBody>
      </p:sp>
    </p:spTree>
    <p:extLst>
      <p:ext uri="{BB962C8B-B14F-4D97-AF65-F5344CB8AC3E}">
        <p14:creationId xmlns:p14="http://schemas.microsoft.com/office/powerpoint/2010/main" val="1540267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DFB1F-3DAE-40F7-A7BA-A597F4C3BEE4}"/>
              </a:ext>
            </a:extLst>
          </p:cNvPr>
          <p:cNvSpPr>
            <a:spLocks noGrp="1"/>
          </p:cNvSpPr>
          <p:nvPr>
            <p:ph type="title"/>
          </p:nvPr>
        </p:nvSpPr>
        <p:spPr>
          <a:xfrm>
            <a:off x="1266825" y="228601"/>
            <a:ext cx="9610726" cy="1462088"/>
          </a:xfrm>
          <a:solidFill>
            <a:schemeClr val="accent6">
              <a:lumMod val="60000"/>
              <a:lumOff val="40000"/>
            </a:schemeClr>
          </a:solidFill>
          <a:ln>
            <a:solidFill>
              <a:schemeClr val="accent2"/>
            </a:solidFill>
          </a:ln>
          <a:effectLst>
            <a:glow rad="228600">
              <a:schemeClr val="accent5">
                <a:satMod val="175000"/>
                <a:alpha val="40000"/>
              </a:schemeClr>
            </a:glow>
          </a:effectLst>
          <a:scene3d>
            <a:camera prst="perspectiveRelaxedModerately"/>
            <a:lightRig rig="threePt" dir="t"/>
          </a:scene3d>
          <a:sp3d>
            <a:bevelT prst="convex"/>
          </a:sp3d>
        </p:spPr>
        <p:txBody>
          <a:bodyPr>
            <a:noAutofit/>
          </a:bodyPr>
          <a:lstStyle/>
          <a:p>
            <a:pPr algn="ctr"/>
            <a:r>
              <a:rPr lang="en-US" sz="5400" b="1" u="sng" dirty="0"/>
              <a:t>PRECAUTIONS TO BE TAKEN WHILE TEST CHECKING</a:t>
            </a:r>
            <a:endParaRPr lang="en-IN" sz="5400" b="1" u="sng" dirty="0"/>
          </a:p>
        </p:txBody>
      </p:sp>
      <p:sp>
        <p:nvSpPr>
          <p:cNvPr id="3" name="Content Placeholder 2">
            <a:extLst>
              <a:ext uri="{FF2B5EF4-FFF2-40B4-BE49-F238E27FC236}">
                <a16:creationId xmlns:a16="http://schemas.microsoft.com/office/drawing/2014/main" id="{0933B1B0-9851-4625-B768-B7ECA2F2A15B}"/>
              </a:ext>
            </a:extLst>
          </p:cNvPr>
          <p:cNvSpPr>
            <a:spLocks noGrp="1"/>
          </p:cNvSpPr>
          <p:nvPr>
            <p:ph idx="1"/>
          </p:nvPr>
        </p:nvSpPr>
        <p:spPr>
          <a:xfrm>
            <a:off x="838200" y="1825624"/>
            <a:ext cx="10515600" cy="4708525"/>
          </a:xfrm>
          <a:ln>
            <a:solidFill>
              <a:schemeClr val="accent5">
                <a:lumMod val="50000"/>
              </a:schemeClr>
            </a:solidFill>
          </a:ln>
          <a:effectLst>
            <a:glow rad="228600">
              <a:schemeClr val="accent4">
                <a:satMod val="175000"/>
                <a:alpha val="40000"/>
              </a:schemeClr>
            </a:glow>
            <a:outerShdw blurRad="50800" dist="38100" dir="5400000" algn="t" rotWithShape="0">
              <a:prstClr val="black">
                <a:alpha val="40000"/>
              </a:prstClr>
            </a:outerShdw>
          </a:effectLst>
        </p:spPr>
        <p:txBody>
          <a:bodyPr>
            <a:normAutofit fontScale="92500" lnSpcReduction="10000"/>
          </a:bodyPr>
          <a:lstStyle/>
          <a:p>
            <a:pPr marL="0" indent="0">
              <a:buNone/>
            </a:pPr>
            <a:r>
              <a:rPr lang="en-US" sz="3200" b="1" dirty="0">
                <a:solidFill>
                  <a:srgbClr val="C00000"/>
                </a:solidFill>
              </a:rPr>
              <a:t>4) </a:t>
            </a:r>
            <a:r>
              <a:rPr lang="en-US" sz="3200" b="1" u="sng" dirty="0">
                <a:solidFill>
                  <a:srgbClr val="C00000"/>
                </a:solidFill>
              </a:rPr>
              <a:t>Test Check Plan</a:t>
            </a:r>
            <a:r>
              <a:rPr lang="en-US" sz="3200" dirty="0"/>
              <a:t>:- </a:t>
            </a:r>
            <a:r>
              <a:rPr lang="en-US" dirty="0"/>
              <a:t>A properly thought-out test check plan should be prepared.</a:t>
            </a:r>
          </a:p>
          <a:p>
            <a:pPr marL="0" indent="0">
              <a:buNone/>
            </a:pPr>
            <a:r>
              <a:rPr lang="en-US" sz="3200" b="1" dirty="0">
                <a:solidFill>
                  <a:schemeClr val="accent6">
                    <a:lumMod val="50000"/>
                  </a:schemeClr>
                </a:solidFill>
              </a:rPr>
              <a:t>5) </a:t>
            </a:r>
            <a:r>
              <a:rPr lang="en-US" sz="3200" b="1" u="sng" dirty="0">
                <a:solidFill>
                  <a:schemeClr val="accent6">
                    <a:lumMod val="50000"/>
                  </a:schemeClr>
                </a:solidFill>
              </a:rPr>
              <a:t>No Bias in Selection</a:t>
            </a:r>
            <a:r>
              <a:rPr lang="en-US" sz="3200" dirty="0"/>
              <a:t>:- </a:t>
            </a:r>
            <a:r>
              <a:rPr lang="en-US" dirty="0"/>
              <a:t>The selection should be made with reference to the random number tables.</a:t>
            </a:r>
          </a:p>
          <a:p>
            <a:pPr marL="0" indent="0">
              <a:buNone/>
            </a:pPr>
            <a:r>
              <a:rPr lang="en-US" sz="3200" b="1" dirty="0">
                <a:solidFill>
                  <a:srgbClr val="00B0F0"/>
                </a:solidFill>
              </a:rPr>
              <a:t>6) </a:t>
            </a:r>
            <a:r>
              <a:rPr lang="en-US" sz="3200" b="1" u="sng" dirty="0">
                <a:solidFill>
                  <a:srgbClr val="00B0F0"/>
                </a:solidFill>
              </a:rPr>
              <a:t>Avoid Unsuitable Areas</a:t>
            </a:r>
            <a:r>
              <a:rPr lang="en-US" dirty="0"/>
              <a:t>:- Auditor should identify the areas where test check may not be suitable. </a:t>
            </a:r>
            <a:r>
              <a:rPr lang="en-US" b="1" i="1" u="sng" dirty="0"/>
              <a:t>For Example</a:t>
            </a:r>
            <a:r>
              <a:rPr lang="en-US" dirty="0"/>
              <a:t>:- If there are </a:t>
            </a:r>
            <a:r>
              <a:rPr lang="en-US" b="1" i="1" u="sng" dirty="0">
                <a:solidFill>
                  <a:schemeClr val="accent2">
                    <a:lumMod val="50000"/>
                  </a:schemeClr>
                </a:solidFill>
              </a:rPr>
              <a:t>only 10 Export Sales</a:t>
            </a:r>
            <a:r>
              <a:rPr lang="en-US" dirty="0"/>
              <a:t> in the year, it would be preferable to have them </a:t>
            </a:r>
            <a:r>
              <a:rPr lang="en-US" b="1" i="1" u="sng" dirty="0">
                <a:solidFill>
                  <a:schemeClr val="accent6">
                    <a:lumMod val="50000"/>
                  </a:schemeClr>
                </a:solidFill>
              </a:rPr>
              <a:t>all thoroughly checked</a:t>
            </a:r>
            <a:r>
              <a:rPr lang="en-US" dirty="0"/>
              <a:t>.</a:t>
            </a:r>
          </a:p>
          <a:p>
            <a:pPr marL="0" indent="0">
              <a:buNone/>
            </a:pPr>
            <a:r>
              <a:rPr lang="en-US" sz="3500" b="1" dirty="0">
                <a:solidFill>
                  <a:srgbClr val="FF0000"/>
                </a:solidFill>
              </a:rPr>
              <a:t>7) </a:t>
            </a:r>
            <a:r>
              <a:rPr lang="en-US" sz="3500" b="1" u="sng" dirty="0">
                <a:solidFill>
                  <a:srgbClr val="FF0000"/>
                </a:solidFill>
              </a:rPr>
              <a:t>Decide Number of Transactions</a:t>
            </a:r>
            <a:r>
              <a:rPr lang="en-US" dirty="0"/>
              <a:t>:- depends upon degree of reliance.</a:t>
            </a:r>
          </a:p>
          <a:p>
            <a:pPr marL="0" indent="0">
              <a:buNone/>
            </a:pPr>
            <a:r>
              <a:rPr lang="en-US" sz="3500" b="1" dirty="0">
                <a:solidFill>
                  <a:srgbClr val="00B050"/>
                </a:solidFill>
              </a:rPr>
              <a:t>8) </a:t>
            </a:r>
            <a:r>
              <a:rPr lang="en-US" sz="3500" b="1" u="sng" dirty="0">
                <a:solidFill>
                  <a:srgbClr val="00B050"/>
                </a:solidFill>
              </a:rPr>
              <a:t>Decide Significance of Errors</a:t>
            </a:r>
            <a:r>
              <a:rPr lang="en-US" dirty="0"/>
              <a:t>:- </a:t>
            </a:r>
            <a:r>
              <a:rPr lang="en-US" b="1" i="1" u="sng" dirty="0">
                <a:solidFill>
                  <a:srgbClr val="7030A0"/>
                </a:solidFill>
              </a:rPr>
              <a:t>material errors may be properly and thoroughly investigated</a:t>
            </a:r>
            <a:r>
              <a:rPr lang="en-US" dirty="0"/>
              <a:t>.</a:t>
            </a:r>
            <a:endParaRPr lang="en-IN" dirty="0"/>
          </a:p>
        </p:txBody>
      </p:sp>
    </p:spTree>
    <p:extLst>
      <p:ext uri="{BB962C8B-B14F-4D97-AF65-F5344CB8AC3E}">
        <p14:creationId xmlns:p14="http://schemas.microsoft.com/office/powerpoint/2010/main" val="37856436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2548</TotalTime>
  <Words>5768</Words>
  <Application>Microsoft Office PowerPoint</Application>
  <PresentationFormat>Widescreen</PresentationFormat>
  <Paragraphs>370</Paragraphs>
  <Slides>58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58</vt:i4>
      </vt:variant>
    </vt:vector>
  </HeadingPairs>
  <TitlesOfParts>
    <vt:vector size="63" baseType="lpstr">
      <vt:lpstr>Arial</vt:lpstr>
      <vt:lpstr>Calibri</vt:lpstr>
      <vt:lpstr>Calibri Light</vt:lpstr>
      <vt:lpstr>Wingdings</vt:lpstr>
      <vt:lpstr>Office Theme</vt:lpstr>
      <vt:lpstr>CHAPTER 3</vt:lpstr>
      <vt:lpstr>TEST CHECK</vt:lpstr>
      <vt:lpstr>EXAMPLES OF TEST CHECKING</vt:lpstr>
      <vt:lpstr>NEED / IMPORTANCE OF TEST CHECKING</vt:lpstr>
      <vt:lpstr>ADVANTAGES OF TEST CHECKS</vt:lpstr>
      <vt:lpstr>DRAWBACKS OF TEST CHECKS</vt:lpstr>
      <vt:lpstr>DRAWBACKS OF TEST CHECKS</vt:lpstr>
      <vt:lpstr>PRECAUTIONS TO BE TAKEN WHILE TEST CHECKING</vt:lpstr>
      <vt:lpstr>PRECAUTIONS TO BE TAKEN WHILE TEST CHECKING</vt:lpstr>
      <vt:lpstr>ROUTINE CHECKING</vt:lpstr>
      <vt:lpstr>FEATURES OF ROUTINE CHECKING</vt:lpstr>
      <vt:lpstr>ADVANTAGES OF ROUTINE CHECKING</vt:lpstr>
      <vt:lpstr>DISADVANTAGES OF ROUTINE CHECKING</vt:lpstr>
      <vt:lpstr>TYPES OF ‘TICKS’ or ‘CHECK MARKS’</vt:lpstr>
      <vt:lpstr>AUDIT SAMPLING [ SA 530 ]</vt:lpstr>
      <vt:lpstr>PURPOSE OF AUDIT SAMPLING</vt:lpstr>
      <vt:lpstr>FACTORS FOR DESIGNING AUDIT SAMPLE</vt:lpstr>
      <vt:lpstr>SAMPLING RISK</vt:lpstr>
      <vt:lpstr>SAMPLING RISK</vt:lpstr>
      <vt:lpstr>SAMPLING RISK</vt:lpstr>
      <vt:lpstr>SAMPLING RISK</vt:lpstr>
      <vt:lpstr>SAMPLING RISK</vt:lpstr>
      <vt:lpstr>METHODS OF SELECTING SAMPLE ITEMS</vt:lpstr>
      <vt:lpstr>1) RANDOM SELECTION</vt:lpstr>
      <vt:lpstr>2) SYSTEMATIC SELECTION</vt:lpstr>
      <vt:lpstr>3) HAPHAZARD SELECTION</vt:lpstr>
      <vt:lpstr>ADVANTAGES OF STATISTICAL SAMPLING IN AUDITING</vt:lpstr>
      <vt:lpstr>ADVANTAGES OF STATISTICAL SAMPLING IN AUDITING</vt:lpstr>
      <vt:lpstr>DISADVANTAGES OF STATISTICAL SAMPLING IN AUDITING</vt:lpstr>
      <vt:lpstr>INTERNAL CONTROL [SA 315 – Identifying and Assessing the Risks of Material Misstatement through Understanding the Entity and its Environment]</vt:lpstr>
      <vt:lpstr>INTERNAL CONTROL</vt:lpstr>
      <vt:lpstr>PURPOSE OR OBJECTIVES OF INTERNAL CONTROL</vt:lpstr>
      <vt:lpstr>1) Accounting Controls</vt:lpstr>
      <vt:lpstr>2) Operational or Administrative Control </vt:lpstr>
      <vt:lpstr>REVIEW OF INTERNAL CONTROL</vt:lpstr>
      <vt:lpstr>REVIEW OF INTERNAL CONTROL</vt:lpstr>
      <vt:lpstr>ADVANTAGES OF REVIEW OF INTERNAL CONTROLS BY AUDITOR</vt:lpstr>
      <vt:lpstr>ADVANTAGES OF REVIEW OF INTERNAL CONTROLS BY AUDITOR</vt:lpstr>
      <vt:lpstr>AUDITOR’S DUTIES REGARDING REVIEW OF INTERNAL CONTROL</vt:lpstr>
      <vt:lpstr>AUDITOR’S DUTIES REGARDING REVIEW OF INTERNAL CONTROL</vt:lpstr>
      <vt:lpstr>AUDITOR’S DUTIES REGARDING REVIEW OF INTERNAL CONTROL</vt:lpstr>
      <vt:lpstr>INHERENT LIMITATIONS OF INTERNAL CONTROL</vt:lpstr>
      <vt:lpstr>INTERNAL CONTROL FOR CREDIT SALES </vt:lpstr>
      <vt:lpstr>INTERNAL CONTROL FOR CREDIT SALES </vt:lpstr>
      <vt:lpstr>INTERNAL CONTROL FOR CREDIT SALES </vt:lpstr>
      <vt:lpstr>INTERNAL CONTROL FOR CREDIT SALES </vt:lpstr>
      <vt:lpstr>INTERNAL CONTROL FOR DEBTORS</vt:lpstr>
      <vt:lpstr>INTERNAL CONTROL FOR DEBTORS</vt:lpstr>
      <vt:lpstr>INTERNAL CONTROL FOR PURCHASES</vt:lpstr>
      <vt:lpstr>INTERNAL CONTROL FOR PURCHASES</vt:lpstr>
      <vt:lpstr>INTERNAL CONTROL FOR CREDITORS</vt:lpstr>
      <vt:lpstr>INTERNAL CONTROL FOR SALARIES AND WAGES</vt:lpstr>
      <vt:lpstr>INTERNAL CONTROL FOR SALARIES AND WAGES</vt:lpstr>
      <vt:lpstr>INTERNAL CONTROL FOR SALARIES AND WAGES</vt:lpstr>
      <vt:lpstr>INTERNAL CHECK</vt:lpstr>
      <vt:lpstr>FEATURES OF INTERNAL CHECK</vt:lpstr>
      <vt:lpstr>READING OF A LEDGER ACCOUNT Dr.                         DEBTORS A/C                           Cr.</vt:lpstr>
      <vt:lpstr>READING OF DEBTORS A/C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dc:title>
  <dc:creator>Asst.Prof. Gavaskar Pandey</dc:creator>
  <cp:lastModifiedBy>Asst.Prof. Gavaskar Pandey</cp:lastModifiedBy>
  <cp:revision>213</cp:revision>
  <dcterms:created xsi:type="dcterms:W3CDTF">2020-10-20T15:04:13Z</dcterms:created>
  <dcterms:modified xsi:type="dcterms:W3CDTF">2020-12-05T14:00:47Z</dcterms:modified>
</cp:coreProperties>
</file>