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675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72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7" name="Google Shape;937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8" name="Google Shape;96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13" Type="http://schemas.openxmlformats.org/officeDocument/2006/relationships/image" Target="../media/image61.jpg"/><Relationship Id="rId3" Type="http://schemas.openxmlformats.org/officeDocument/2006/relationships/image" Target="../media/image51.jpg"/><Relationship Id="rId7" Type="http://schemas.openxmlformats.org/officeDocument/2006/relationships/image" Target="../media/image55.jpg"/><Relationship Id="rId12" Type="http://schemas.openxmlformats.org/officeDocument/2006/relationships/image" Target="../media/image6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11" Type="http://schemas.openxmlformats.org/officeDocument/2006/relationships/image" Target="../media/image59.jpg"/><Relationship Id="rId5" Type="http://schemas.openxmlformats.org/officeDocument/2006/relationships/image" Target="../media/image53.jpg"/><Relationship Id="rId10" Type="http://schemas.openxmlformats.org/officeDocument/2006/relationships/image" Target="../media/image58.jpg"/><Relationship Id="rId4" Type="http://schemas.openxmlformats.org/officeDocument/2006/relationships/image" Target="../media/image52.jpg"/><Relationship Id="rId9" Type="http://schemas.openxmlformats.org/officeDocument/2006/relationships/image" Target="../media/image57.jpg"/><Relationship Id="rId14" Type="http://schemas.openxmlformats.org/officeDocument/2006/relationships/image" Target="../media/image6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7" Type="http://schemas.openxmlformats.org/officeDocument/2006/relationships/image" Target="../media/image6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g"/><Relationship Id="rId4" Type="http://schemas.openxmlformats.org/officeDocument/2006/relationships/image" Target="../media/image71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3.jpg"/><Relationship Id="rId7" Type="http://schemas.openxmlformats.org/officeDocument/2006/relationships/image" Target="../media/image7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g"/><Relationship Id="rId4" Type="http://schemas.openxmlformats.org/officeDocument/2006/relationships/image" Target="../media/image82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g"/><Relationship Id="rId3" Type="http://schemas.openxmlformats.org/officeDocument/2006/relationships/image" Target="../media/image84.jpg"/><Relationship Id="rId7" Type="http://schemas.openxmlformats.org/officeDocument/2006/relationships/image" Target="../media/image8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10" Type="http://schemas.openxmlformats.org/officeDocument/2006/relationships/image" Target="../media/image91.jpg"/><Relationship Id="rId4" Type="http://schemas.openxmlformats.org/officeDocument/2006/relationships/image" Target="../media/image85.jpg"/><Relationship Id="rId9" Type="http://schemas.openxmlformats.org/officeDocument/2006/relationships/image" Target="../media/image9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g"/><Relationship Id="rId3" Type="http://schemas.openxmlformats.org/officeDocument/2006/relationships/image" Target="../media/image92.jpg"/><Relationship Id="rId7" Type="http://schemas.openxmlformats.org/officeDocument/2006/relationships/image" Target="../media/image9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2.jpg"/><Relationship Id="rId10" Type="http://schemas.openxmlformats.org/officeDocument/2006/relationships/image" Target="../media/image96.jpg"/><Relationship Id="rId4" Type="http://schemas.openxmlformats.org/officeDocument/2006/relationships/image" Target="../media/image43.jpg"/><Relationship Id="rId9" Type="http://schemas.openxmlformats.org/officeDocument/2006/relationships/image" Target="../media/image9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7" Type="http://schemas.openxmlformats.org/officeDocument/2006/relationships/image" Target="../media/image10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g"/><Relationship Id="rId5" Type="http://schemas.openxmlformats.org/officeDocument/2006/relationships/image" Target="../media/image99.jpg"/><Relationship Id="rId4" Type="http://schemas.openxmlformats.org/officeDocument/2006/relationships/image" Target="../media/image98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g"/><Relationship Id="rId3" Type="http://schemas.openxmlformats.org/officeDocument/2006/relationships/image" Target="../media/image102.jpg"/><Relationship Id="rId7" Type="http://schemas.openxmlformats.org/officeDocument/2006/relationships/image" Target="../media/image10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openxmlformats.org/officeDocument/2006/relationships/image" Target="../media/image103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jpg"/><Relationship Id="rId4" Type="http://schemas.openxmlformats.org/officeDocument/2006/relationships/image" Target="../media/image109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jp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jpg"/><Relationship Id="rId4" Type="http://schemas.openxmlformats.org/officeDocument/2006/relationships/image" Target="../media/image1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jpg"/><Relationship Id="rId5" Type="http://schemas.openxmlformats.org/officeDocument/2006/relationships/image" Target="../media/image118.jpg"/><Relationship Id="rId4" Type="http://schemas.openxmlformats.org/officeDocument/2006/relationships/image" Target="../media/image117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jpg"/><Relationship Id="rId4" Type="http://schemas.openxmlformats.org/officeDocument/2006/relationships/image" Target="../media/image121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g"/><Relationship Id="rId3" Type="http://schemas.openxmlformats.org/officeDocument/2006/relationships/image" Target="../media/image127.jpg"/><Relationship Id="rId7" Type="http://schemas.openxmlformats.org/officeDocument/2006/relationships/image" Target="../media/image131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jpg"/><Relationship Id="rId5" Type="http://schemas.openxmlformats.org/officeDocument/2006/relationships/image" Target="../media/image129.jpg"/><Relationship Id="rId4" Type="http://schemas.openxmlformats.org/officeDocument/2006/relationships/image" Target="../media/image128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jpg"/><Relationship Id="rId5" Type="http://schemas.openxmlformats.org/officeDocument/2006/relationships/image" Target="../media/image135.jpg"/><Relationship Id="rId4" Type="http://schemas.openxmlformats.org/officeDocument/2006/relationships/image" Target="../media/image134.jp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jpg"/><Relationship Id="rId3" Type="http://schemas.openxmlformats.org/officeDocument/2006/relationships/image" Target="../media/image137.jpg"/><Relationship Id="rId7" Type="http://schemas.openxmlformats.org/officeDocument/2006/relationships/image" Target="../media/image141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jpg"/><Relationship Id="rId5" Type="http://schemas.openxmlformats.org/officeDocument/2006/relationships/image" Target="../media/image139.jpg"/><Relationship Id="rId4" Type="http://schemas.openxmlformats.org/officeDocument/2006/relationships/image" Target="../media/image138.jpg"/><Relationship Id="rId9" Type="http://schemas.openxmlformats.org/officeDocument/2006/relationships/image" Target="../media/image143.jp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jpg"/><Relationship Id="rId3" Type="http://schemas.openxmlformats.org/officeDocument/2006/relationships/image" Target="../media/image144.jpg"/><Relationship Id="rId7" Type="http://schemas.openxmlformats.org/officeDocument/2006/relationships/image" Target="../media/image148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jpg"/><Relationship Id="rId11" Type="http://schemas.openxmlformats.org/officeDocument/2006/relationships/image" Target="../media/image152.jpg"/><Relationship Id="rId5" Type="http://schemas.openxmlformats.org/officeDocument/2006/relationships/image" Target="../media/image146.jpg"/><Relationship Id="rId10" Type="http://schemas.openxmlformats.org/officeDocument/2006/relationships/image" Target="../media/image151.jpg"/><Relationship Id="rId4" Type="http://schemas.openxmlformats.org/officeDocument/2006/relationships/image" Target="../media/image145.jpg"/><Relationship Id="rId9" Type="http://schemas.openxmlformats.org/officeDocument/2006/relationships/image" Target="../media/image150.jp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g"/><Relationship Id="rId3" Type="http://schemas.openxmlformats.org/officeDocument/2006/relationships/image" Target="../media/image153.jpg"/><Relationship Id="rId7" Type="http://schemas.openxmlformats.org/officeDocument/2006/relationships/image" Target="../media/image157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jpg"/><Relationship Id="rId5" Type="http://schemas.openxmlformats.org/officeDocument/2006/relationships/image" Target="../media/image155.jpg"/><Relationship Id="rId4" Type="http://schemas.openxmlformats.org/officeDocument/2006/relationships/image" Target="../media/image154.jp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jpg"/><Relationship Id="rId3" Type="http://schemas.openxmlformats.org/officeDocument/2006/relationships/image" Target="../media/image159.jpg"/><Relationship Id="rId7" Type="http://schemas.openxmlformats.org/officeDocument/2006/relationships/image" Target="../media/image163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jpg"/><Relationship Id="rId5" Type="http://schemas.openxmlformats.org/officeDocument/2006/relationships/image" Target="../media/image161.jpg"/><Relationship Id="rId4" Type="http://schemas.openxmlformats.org/officeDocument/2006/relationships/image" Target="../media/image160.jp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257451" y="239697"/>
            <a:ext cx="11771791" cy="461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IN" sz="2400" b="1">
                <a:latin typeface="Times New Roman"/>
                <a:ea typeface="Times New Roman"/>
                <a:cs typeface="Times New Roman"/>
                <a:sym typeface="Times New Roman"/>
              </a:rPr>
              <a:t>FYBBI-SEMESTER-I-FOUNDATION COURSE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57451" y="852255"/>
            <a:ext cx="11771791" cy="5841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3586579" y="1012054"/>
            <a:ext cx="4900473" cy="461639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SCIENCE</a:t>
            </a:r>
            <a:endParaRPr/>
          </a:p>
        </p:txBody>
      </p:sp>
      <p:sp>
        <p:nvSpPr>
          <p:cNvPr id="87" name="Google Shape;87;p13"/>
          <p:cNvSpPr/>
          <p:nvPr/>
        </p:nvSpPr>
        <p:spPr>
          <a:xfrm>
            <a:off x="3160451" y="1784413"/>
            <a:ext cx="5539666" cy="585926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UNIT 1- Environment- An Overview</a:t>
            </a:r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2126" y="1172501"/>
            <a:ext cx="2533650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71299" y="1012054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/>
          <p:nvPr/>
        </p:nvSpPr>
        <p:spPr>
          <a:xfrm>
            <a:off x="2716567" y="3075374"/>
            <a:ext cx="7173157" cy="492803"/>
          </a:xfrm>
          <a:prstGeom prst="roundRect">
            <a:avLst>
              <a:gd name="adj" fmla="val 50000"/>
            </a:avLst>
          </a:prstGeom>
          <a:solidFill>
            <a:srgbClr val="FF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SYLLABUS AT A GLANCE</a:t>
            </a:r>
            <a:endParaRPr/>
          </a:p>
        </p:txBody>
      </p:sp>
      <p:sp>
        <p:nvSpPr>
          <p:cNvPr id="91" name="Google Shape;91;p13"/>
          <p:cNvSpPr txBox="1"/>
          <p:nvPr/>
        </p:nvSpPr>
        <p:spPr>
          <a:xfrm>
            <a:off x="442126" y="3719095"/>
            <a:ext cx="11492423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</a:t>
            </a:r>
            <a:r>
              <a:rPr lang="en-I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 Meaning,Concept &amp; Definitions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Components of Environment </a:t>
            </a:r>
            <a:r>
              <a:rPr lang="en-I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Abiotic,Biotic,Cultural/Man-Made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</a:t>
            </a:r>
            <a:r>
              <a:rPr lang="en-I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 Meaning,Definitions,Structure &amp; Functions,Levels of Organizations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</a:t>
            </a:r>
            <a:r>
              <a:rPr lang="en-I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 Concept,Types &amp; Classification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Perspectives of Community Diversity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Importance &amp; values of Biodiversity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Factors responsible for loss of Biodiversity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Restoration &amp; Conservation of Biodiversity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Threats to Biodiversity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Solutions for the threat to Biodiversity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/>
          <p:nvPr/>
        </p:nvSpPr>
        <p:spPr>
          <a:xfrm>
            <a:off x="435006" y="97654"/>
            <a:ext cx="10271464" cy="48827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BIOTIC COMPONENT-SOIL</a:t>
            </a:r>
            <a:endParaRPr/>
          </a:p>
        </p:txBody>
      </p:sp>
      <p:pic>
        <p:nvPicPr>
          <p:cNvPr id="203" name="Google Shape;20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7940" y="970339"/>
            <a:ext cx="3105474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67853" y="970340"/>
            <a:ext cx="5825878" cy="1600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2"/>
          <p:cNvSpPr txBox="1"/>
          <p:nvPr/>
        </p:nvSpPr>
        <p:spPr>
          <a:xfrm>
            <a:off x="7102136" y="671173"/>
            <a:ext cx="37907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WEATHERING OF ROCKS</a:t>
            </a:r>
            <a:endParaRPr/>
          </a:p>
        </p:txBody>
      </p:sp>
      <p:sp>
        <p:nvSpPr>
          <p:cNvPr id="206" name="Google Shape;206;p22"/>
          <p:cNvSpPr txBox="1"/>
          <p:nvPr/>
        </p:nvSpPr>
        <p:spPr>
          <a:xfrm>
            <a:off x="498860" y="3116061"/>
            <a:ext cx="11494871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 is formed due to weathering of Rocks.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Rocks break down into a collection of different inorganic or mineral particles.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 influences-Type &amp; Rate of weathering of Rocks as well as nature of vegetation growing on it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Nutrients are recycled by plants &amp; Animals in their life cycles of-Growth,Death &amp; Decomposition.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‘Humus’ material is important for making soil fertile.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 is Biotic as it contains living beings like-Eathworms,Bactria,Fungi,Rodents,Crabs,Snakes.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 is ‘Abiotic’ factor also as it is mostly made up of small particles of Rocks (Sand &amp; Clay),mixed with decomposed plant &amp; animal material.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Plants make use of their roots in order to get-Water &amp; Nutrients from soil.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Kind &amp; nature of soil differs from place to place,region to region.</a:t>
            </a:r>
            <a:endParaRPr/>
          </a:p>
        </p:txBody>
      </p:sp>
      <p:pic>
        <p:nvPicPr>
          <p:cNvPr id="207" name="Google Shape;207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31131" y="970339"/>
            <a:ext cx="2099153" cy="16153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030" y="355800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3"/>
          <p:cNvSpPr txBox="1"/>
          <p:nvPr/>
        </p:nvSpPr>
        <p:spPr>
          <a:xfrm>
            <a:off x="3266983" y="275208"/>
            <a:ext cx="8399987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800"/>
              <a:buFont typeface="Noto Sans Symbols"/>
              <a:buChar char="❖"/>
            </a:pPr>
            <a:r>
              <a:rPr lang="en-IN" sz="1800" b="1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Producers :-  </a:t>
            </a:r>
            <a:r>
              <a:rPr lang="en-IN" sz="1800" b="1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are Green Plants,also called as </a:t>
            </a:r>
            <a:r>
              <a:rPr lang="en-IN" sz="1800" b="1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AUTOTROPHS</a:t>
            </a:r>
            <a:r>
              <a:rPr lang="en-IN" sz="1800" b="1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who possess 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Chlorophyll,</a:t>
            </a:r>
            <a:r>
              <a:rPr lang="en-IN" sz="1800" b="1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the help of which they produce their own food in the form of </a:t>
            </a:r>
            <a:r>
              <a:rPr lang="en-IN" sz="1800" b="1">
                <a:solidFill>
                  <a:srgbClr val="17161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Carbohydrates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IN" sz="1800" b="1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utilizing 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Carbon Dioxide &amp; </a:t>
            </a:r>
            <a:r>
              <a:rPr lang="en-IN" sz="1800" b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  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presence of </a:t>
            </a:r>
            <a:r>
              <a:rPr lang="en-IN" sz="1800" b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Sunlight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Part of food produced by autotrophs is utilized for their own consumption for growth &amp; survival,while the remaining is stored in plants for future consumption.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becomes food for other biotic components in Environment.</a:t>
            </a:r>
            <a:endParaRPr/>
          </a:p>
        </p:txBody>
      </p:sp>
      <p:sp>
        <p:nvSpPr>
          <p:cNvPr id="214" name="Google Shape;214;p23"/>
          <p:cNvSpPr/>
          <p:nvPr/>
        </p:nvSpPr>
        <p:spPr>
          <a:xfrm>
            <a:off x="365694" y="2444117"/>
            <a:ext cx="2093421" cy="39949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CONSUMERS</a:t>
            </a:r>
            <a:endParaRPr/>
          </a:p>
        </p:txBody>
      </p:sp>
      <p:sp>
        <p:nvSpPr>
          <p:cNvPr id="215" name="Google Shape;215;p23"/>
          <p:cNvSpPr txBox="1"/>
          <p:nvPr/>
        </p:nvSpPr>
        <p:spPr>
          <a:xfrm>
            <a:off x="2672178" y="2175030"/>
            <a:ext cx="88332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they do not possess Chlorophyll like plants,they rely on producers directly or indirectly for their food requirements.They are also called as- ‘Heterotrophs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</a:t>
            </a:r>
            <a:endParaRPr/>
          </a:p>
        </p:txBody>
      </p:sp>
      <p:sp>
        <p:nvSpPr>
          <p:cNvPr id="216" name="Google Shape;216;p23"/>
          <p:cNvSpPr/>
          <p:nvPr/>
        </p:nvSpPr>
        <p:spPr>
          <a:xfrm>
            <a:off x="4536489" y="4314547"/>
            <a:ext cx="2050742" cy="1997476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CONSUMERS</a:t>
            </a:r>
            <a:endParaRPr/>
          </a:p>
        </p:txBody>
      </p:sp>
      <p:cxnSp>
        <p:nvCxnSpPr>
          <p:cNvPr id="217" name="Google Shape;217;p23"/>
          <p:cNvCxnSpPr/>
          <p:nvPr/>
        </p:nvCxnSpPr>
        <p:spPr>
          <a:xfrm rot="10800000" flipH="1">
            <a:off x="6569476" y="3764132"/>
            <a:ext cx="772357" cy="56817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18" name="Google Shape;218;p23"/>
          <p:cNvCxnSpPr/>
          <p:nvPr/>
        </p:nvCxnSpPr>
        <p:spPr>
          <a:xfrm>
            <a:off x="5974672" y="6312023"/>
            <a:ext cx="122511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19" name="Google Shape;219;p23"/>
          <p:cNvCxnSpPr/>
          <p:nvPr/>
        </p:nvCxnSpPr>
        <p:spPr>
          <a:xfrm rot="10800000">
            <a:off x="3977196" y="3764132"/>
            <a:ext cx="559293" cy="55041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220" name="Google Shape;220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41833" y="2911876"/>
            <a:ext cx="2299317" cy="1530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9790" y="4816158"/>
            <a:ext cx="2529692" cy="162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61443" y="4737921"/>
            <a:ext cx="1620444" cy="162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036154" y="2843573"/>
            <a:ext cx="1945481" cy="1457233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/>
          <p:nvPr/>
        </p:nvSpPr>
        <p:spPr>
          <a:xfrm>
            <a:off x="9729482" y="2966857"/>
            <a:ext cx="2033431" cy="374886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HERBIVORES</a:t>
            </a:r>
            <a:endParaRPr/>
          </a:p>
        </p:txBody>
      </p:sp>
      <p:sp>
        <p:nvSpPr>
          <p:cNvPr id="225" name="Google Shape;225;p23"/>
          <p:cNvSpPr/>
          <p:nvPr/>
        </p:nvSpPr>
        <p:spPr>
          <a:xfrm>
            <a:off x="9862870" y="5028765"/>
            <a:ext cx="2050742" cy="597614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PRIMARY CARNIVORES</a:t>
            </a:r>
            <a:endParaRPr/>
          </a:p>
        </p:txBody>
      </p:sp>
      <p:sp>
        <p:nvSpPr>
          <p:cNvPr id="226" name="Google Shape;226;p23"/>
          <p:cNvSpPr/>
          <p:nvPr/>
        </p:nvSpPr>
        <p:spPr>
          <a:xfrm>
            <a:off x="525031" y="6358364"/>
            <a:ext cx="3514310" cy="399495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SECONDARY CARNIVORES</a:t>
            </a:r>
            <a:endParaRPr/>
          </a:p>
        </p:txBody>
      </p:sp>
      <p:sp>
        <p:nvSpPr>
          <p:cNvPr id="227" name="Google Shape;227;p23"/>
          <p:cNvSpPr/>
          <p:nvPr/>
        </p:nvSpPr>
        <p:spPr>
          <a:xfrm>
            <a:off x="365694" y="4300807"/>
            <a:ext cx="3904465" cy="414864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TERTIARY CARNIVORES</a:t>
            </a:r>
            <a:endParaRPr/>
          </a:p>
        </p:txBody>
      </p:sp>
      <p:cxnSp>
        <p:nvCxnSpPr>
          <p:cNvPr id="228" name="Google Shape;228;p23"/>
          <p:cNvCxnSpPr/>
          <p:nvPr/>
        </p:nvCxnSpPr>
        <p:spPr>
          <a:xfrm rot="10800000">
            <a:off x="3781887" y="6090082"/>
            <a:ext cx="754602" cy="22194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29" name="Google Shape;229;p23"/>
          <p:cNvCxnSpPr/>
          <p:nvPr/>
        </p:nvCxnSpPr>
        <p:spPr>
          <a:xfrm rot="10800000" flipH="1">
            <a:off x="2388092" y="2636667"/>
            <a:ext cx="346229" cy="719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/>
          <p:nvPr/>
        </p:nvSpPr>
        <p:spPr>
          <a:xfrm>
            <a:off x="648070" y="2601158"/>
            <a:ext cx="11345662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IN" sz="20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DECOMPOSERS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Decomposers are also called as ‘Saprotrophs’,who are mainly </a:t>
            </a: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Bacteria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 </a:t>
            </a: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Fungi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.-Micro Level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Crabs,Hyenas &amp; Vultures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-Macro level.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Their food comprises of dead organic materials of Producers &amp; Consumers.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break down the organic matter into simple elements,during their metabolic process.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e.g.Fats &amp; Carbohydrates like Complex Compounds which are made up of elements like-Hydrogen,Carbon &amp; Oxygen,are broken down back to these elements.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CARBOHYDRATES</a:t>
            </a:r>
            <a:endParaRPr/>
          </a:p>
        </p:txBody>
      </p:sp>
      <p:pic>
        <p:nvPicPr>
          <p:cNvPr id="235" name="Google Shape;23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8373" y="288619"/>
            <a:ext cx="2569451" cy="231254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4"/>
          <p:cNvSpPr txBox="1"/>
          <p:nvPr/>
        </p:nvSpPr>
        <p:spPr>
          <a:xfrm>
            <a:off x="275208" y="0"/>
            <a:ext cx="34688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BACTERIA</a:t>
            </a:r>
            <a:endParaRPr/>
          </a:p>
        </p:txBody>
      </p:sp>
      <p:pic>
        <p:nvPicPr>
          <p:cNvPr id="237" name="Google Shape;23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77824" y="519845"/>
            <a:ext cx="2569451" cy="193080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4"/>
          <p:cNvSpPr txBox="1"/>
          <p:nvPr/>
        </p:nvSpPr>
        <p:spPr>
          <a:xfrm>
            <a:off x="2977824" y="184666"/>
            <a:ext cx="256945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FUNGI</a:t>
            </a:r>
            <a:endParaRPr/>
          </a:p>
        </p:txBody>
      </p:sp>
      <p:pic>
        <p:nvPicPr>
          <p:cNvPr id="239" name="Google Shape;239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47275" y="519844"/>
            <a:ext cx="2363919" cy="193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11193" y="519844"/>
            <a:ext cx="2058430" cy="1930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69623" y="519844"/>
            <a:ext cx="2222377" cy="1930801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4"/>
          <p:cNvSpPr txBox="1"/>
          <p:nvPr/>
        </p:nvSpPr>
        <p:spPr>
          <a:xfrm>
            <a:off x="5547275" y="184666"/>
            <a:ext cx="236391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CRABS</a:t>
            </a:r>
            <a:endParaRPr/>
          </a:p>
        </p:txBody>
      </p:sp>
      <p:sp>
        <p:nvSpPr>
          <p:cNvPr id="243" name="Google Shape;243;p24"/>
          <p:cNvSpPr txBox="1"/>
          <p:nvPr/>
        </p:nvSpPr>
        <p:spPr>
          <a:xfrm>
            <a:off x="7911193" y="150512"/>
            <a:ext cx="1960776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HYENAS</a:t>
            </a:r>
            <a:endParaRPr/>
          </a:p>
        </p:txBody>
      </p:sp>
      <p:sp>
        <p:nvSpPr>
          <p:cNvPr id="244" name="Google Shape;244;p24"/>
          <p:cNvSpPr txBox="1"/>
          <p:nvPr/>
        </p:nvSpPr>
        <p:spPr>
          <a:xfrm>
            <a:off x="10067278" y="184665"/>
            <a:ext cx="19264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VULTURES</a:t>
            </a:r>
            <a:endParaRPr/>
          </a:p>
        </p:txBody>
      </p:sp>
      <p:cxnSp>
        <p:nvCxnSpPr>
          <p:cNvPr id="245" name="Google Shape;245;p24"/>
          <p:cNvCxnSpPr/>
          <p:nvPr/>
        </p:nvCxnSpPr>
        <p:spPr>
          <a:xfrm>
            <a:off x="2977824" y="5832629"/>
            <a:ext cx="3397689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6" name="Google Shape;246;p24"/>
          <p:cNvSpPr txBox="1"/>
          <p:nvPr/>
        </p:nvSpPr>
        <p:spPr>
          <a:xfrm>
            <a:off x="2885243" y="5832629"/>
            <a:ext cx="3397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DECOMPOSITION</a:t>
            </a:r>
            <a:endParaRPr/>
          </a:p>
        </p:txBody>
      </p:sp>
      <p:sp>
        <p:nvSpPr>
          <p:cNvPr id="247" name="Google Shape;247;p24"/>
          <p:cNvSpPr/>
          <p:nvPr/>
        </p:nvSpPr>
        <p:spPr>
          <a:xfrm>
            <a:off x="6658252" y="5424256"/>
            <a:ext cx="5060272" cy="65476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CARBON,HYDROGEN &amp; OXYGEN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5"/>
          <p:cNvSpPr/>
          <p:nvPr/>
        </p:nvSpPr>
        <p:spPr>
          <a:xfrm>
            <a:off x="3746376" y="390619"/>
            <a:ext cx="3737499" cy="461639"/>
          </a:xfrm>
          <a:prstGeom prst="roundRect">
            <a:avLst>
              <a:gd name="adj" fmla="val 16667"/>
            </a:avLst>
          </a:prstGeom>
          <a:solidFill>
            <a:srgbClr val="FF00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Cultural or Man-Made Components</a:t>
            </a:r>
            <a:endParaRPr/>
          </a:p>
        </p:txBody>
      </p:sp>
      <p:cxnSp>
        <p:nvCxnSpPr>
          <p:cNvPr id="253" name="Google Shape;253;p25"/>
          <p:cNvCxnSpPr>
            <a:stCxn id="252" idx="1"/>
          </p:cNvCxnSpPr>
          <p:nvPr/>
        </p:nvCxnSpPr>
        <p:spPr>
          <a:xfrm rot="10800000">
            <a:off x="3044976" y="621439"/>
            <a:ext cx="701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54" name="Google Shape;254;p25"/>
          <p:cNvCxnSpPr>
            <a:stCxn id="252" idx="3"/>
          </p:cNvCxnSpPr>
          <p:nvPr/>
        </p:nvCxnSpPr>
        <p:spPr>
          <a:xfrm>
            <a:off x="7483875" y="621439"/>
            <a:ext cx="905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55" name="Google Shape;255;p25"/>
          <p:cNvSpPr/>
          <p:nvPr/>
        </p:nvSpPr>
        <p:spPr>
          <a:xfrm>
            <a:off x="138347" y="97655"/>
            <a:ext cx="2882281" cy="1047563"/>
          </a:xfrm>
          <a:prstGeom prst="ellipse">
            <a:avLst/>
          </a:prstGeom>
          <a:solidFill>
            <a:srgbClr val="9900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SOCIO-CULTURAL ENVIRONMENT</a:t>
            </a:r>
            <a:endParaRPr/>
          </a:p>
        </p:txBody>
      </p:sp>
      <p:sp>
        <p:nvSpPr>
          <p:cNvPr id="256" name="Google Shape;256;p25"/>
          <p:cNvSpPr/>
          <p:nvPr/>
        </p:nvSpPr>
        <p:spPr>
          <a:xfrm>
            <a:off x="8445626" y="0"/>
            <a:ext cx="2882281" cy="1047560"/>
          </a:xfrm>
          <a:prstGeom prst="ellipse">
            <a:avLst/>
          </a:prstGeom>
          <a:solidFill>
            <a:srgbClr val="9900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ENVIRONMENT</a:t>
            </a:r>
            <a:endParaRPr/>
          </a:p>
        </p:txBody>
      </p:sp>
      <p:pic>
        <p:nvPicPr>
          <p:cNvPr id="257" name="Google Shape;25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50850" y="1577150"/>
            <a:ext cx="2857500" cy="1738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390" y="1577150"/>
            <a:ext cx="2886075" cy="1738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56650" y="1577150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32562" y="1577149"/>
            <a:ext cx="2733675" cy="166687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5"/>
          <p:cNvSpPr/>
          <p:nvPr/>
        </p:nvSpPr>
        <p:spPr>
          <a:xfrm>
            <a:off x="46331" y="1171848"/>
            <a:ext cx="2857500" cy="378672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BA8C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FESTIVAL CULTURE</a:t>
            </a:r>
            <a:endParaRPr/>
          </a:p>
        </p:txBody>
      </p:sp>
      <p:sp>
        <p:nvSpPr>
          <p:cNvPr id="262" name="Google Shape;262;p25"/>
          <p:cNvSpPr/>
          <p:nvPr/>
        </p:nvSpPr>
        <p:spPr>
          <a:xfrm>
            <a:off x="3142614" y="1139439"/>
            <a:ext cx="2882281" cy="37865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BA8C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WORKPLACE CULTURE</a:t>
            </a:r>
            <a:endParaRPr/>
          </a:p>
        </p:txBody>
      </p:sp>
      <p:sp>
        <p:nvSpPr>
          <p:cNvPr id="263" name="Google Shape;263;p25"/>
          <p:cNvSpPr/>
          <p:nvPr/>
        </p:nvSpPr>
        <p:spPr>
          <a:xfrm>
            <a:off x="6256650" y="1137929"/>
            <a:ext cx="2619375" cy="378642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BA8C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FISHING</a:t>
            </a:r>
            <a:endParaRPr/>
          </a:p>
        </p:txBody>
      </p:sp>
      <p:sp>
        <p:nvSpPr>
          <p:cNvPr id="264" name="Google Shape;264;p25"/>
          <p:cNvSpPr/>
          <p:nvPr/>
        </p:nvSpPr>
        <p:spPr>
          <a:xfrm>
            <a:off x="9132562" y="1124605"/>
            <a:ext cx="2733675" cy="40528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BA8C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MINING</a:t>
            </a:r>
            <a:endParaRPr/>
          </a:p>
        </p:txBody>
      </p:sp>
      <p:sp>
        <p:nvSpPr>
          <p:cNvPr id="265" name="Google Shape;265;p25"/>
          <p:cNvSpPr txBox="1"/>
          <p:nvPr/>
        </p:nvSpPr>
        <p:spPr>
          <a:xfrm>
            <a:off x="230819" y="3826274"/>
            <a:ext cx="11730362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Socio-Cultural Environment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All the organisms work to form their social groups &amp; organisations at several levels.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Thus social environment is formed.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Environment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Economic Environment develops as a result of economic activities developed by man.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Such activities include- Farming,Fishing,Manufacturing &amp; Mining etc.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These activities depend upon availability of Resources &amp; the skills/technical-know-how to exploit them.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6"/>
          <p:cNvSpPr/>
          <p:nvPr/>
        </p:nvSpPr>
        <p:spPr>
          <a:xfrm>
            <a:off x="5086905" y="217501"/>
            <a:ext cx="3844031" cy="523783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</a:t>
            </a:r>
            <a:endParaRPr/>
          </a:p>
        </p:txBody>
      </p:sp>
      <p:pic>
        <p:nvPicPr>
          <p:cNvPr id="271" name="Google Shape;27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817" y="880461"/>
            <a:ext cx="21336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442" y="3668051"/>
            <a:ext cx="2466975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6"/>
          <p:cNvSpPr txBox="1"/>
          <p:nvPr/>
        </p:nvSpPr>
        <p:spPr>
          <a:xfrm>
            <a:off x="3275860" y="741284"/>
            <a:ext cx="8646851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term ‘Ecosystem’ was coined by </a:t>
            </a:r>
            <a:r>
              <a:rPr lang="en-IN" sz="1800" b="1" u="sng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Roy Clapham</a:t>
            </a:r>
            <a:r>
              <a:rPr lang="en-IN" sz="180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to denote the physical &amp; biological components of an environment,considered in relation to each other as a ‘Unit’.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ecosystem is a community of organisms interacting with each other &amp; with their environment in such a way that the energy is and cycling of elements emerge.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6"/>
          <p:cNvSpPr/>
          <p:nvPr/>
        </p:nvSpPr>
        <p:spPr>
          <a:xfrm>
            <a:off x="5450889" y="2676709"/>
            <a:ext cx="3116062" cy="41493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1F386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Definitions</a:t>
            </a:r>
            <a:endParaRPr/>
          </a:p>
        </p:txBody>
      </p:sp>
      <p:sp>
        <p:nvSpPr>
          <p:cNvPr id="275" name="Google Shape;275;p26"/>
          <p:cNvSpPr txBox="1"/>
          <p:nvPr/>
        </p:nvSpPr>
        <p:spPr>
          <a:xfrm>
            <a:off x="3417903" y="3091648"/>
            <a:ext cx="8336132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“Ecosystem means a dynamic complex of plant,animal &amp; microorganisms communities &amp; their non-living environment interacting as a functional unit”.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Convention of Biological Diversity,1992,signed by almost 200 nations.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“An Ecosystem is a natural system consisting of all plants,animals and microorganisms (biotic factors) in an area functioning together with all the non-living physical (abiotic) factors of the environment”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-Christopher,1997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7"/>
          <p:cNvSpPr/>
          <p:nvPr/>
        </p:nvSpPr>
        <p:spPr>
          <a:xfrm>
            <a:off x="541538" y="426128"/>
            <a:ext cx="5335479" cy="452761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Hierarchy</a:t>
            </a:r>
            <a:endParaRPr/>
          </a:p>
        </p:txBody>
      </p:sp>
      <p:sp>
        <p:nvSpPr>
          <p:cNvPr id="281" name="Google Shape;281;p27"/>
          <p:cNvSpPr/>
          <p:nvPr/>
        </p:nvSpPr>
        <p:spPr>
          <a:xfrm>
            <a:off x="1908698" y="4128115"/>
            <a:ext cx="2636666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Population</a:t>
            </a:r>
            <a:endParaRPr/>
          </a:p>
        </p:txBody>
      </p:sp>
      <p:sp>
        <p:nvSpPr>
          <p:cNvPr id="282" name="Google Shape;282;p27"/>
          <p:cNvSpPr/>
          <p:nvPr/>
        </p:nvSpPr>
        <p:spPr>
          <a:xfrm>
            <a:off x="1890944" y="3613211"/>
            <a:ext cx="2636666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</a:t>
            </a:r>
            <a:endParaRPr/>
          </a:p>
        </p:txBody>
      </p:sp>
      <p:sp>
        <p:nvSpPr>
          <p:cNvPr id="283" name="Google Shape;283;p27"/>
          <p:cNvSpPr/>
          <p:nvPr/>
        </p:nvSpPr>
        <p:spPr>
          <a:xfrm>
            <a:off x="1908698" y="3071674"/>
            <a:ext cx="2636667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</a:t>
            </a:r>
            <a:endParaRPr/>
          </a:p>
        </p:txBody>
      </p:sp>
      <p:sp>
        <p:nvSpPr>
          <p:cNvPr id="284" name="Google Shape;284;p27"/>
          <p:cNvSpPr/>
          <p:nvPr/>
        </p:nvSpPr>
        <p:spPr>
          <a:xfrm>
            <a:off x="1908698" y="2543454"/>
            <a:ext cx="2636667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Biome</a:t>
            </a:r>
            <a:endParaRPr/>
          </a:p>
        </p:txBody>
      </p:sp>
      <p:sp>
        <p:nvSpPr>
          <p:cNvPr id="285" name="Google Shape;285;p27"/>
          <p:cNvSpPr/>
          <p:nvPr/>
        </p:nvSpPr>
        <p:spPr>
          <a:xfrm>
            <a:off x="1908698" y="1919796"/>
            <a:ext cx="2636668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Biosphere</a:t>
            </a:r>
            <a:endParaRPr/>
          </a:p>
        </p:txBody>
      </p:sp>
      <p:sp>
        <p:nvSpPr>
          <p:cNvPr id="286" name="Google Shape;286;p27"/>
          <p:cNvSpPr/>
          <p:nvPr/>
        </p:nvSpPr>
        <p:spPr>
          <a:xfrm>
            <a:off x="1908698" y="4669652"/>
            <a:ext cx="2636666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</a:t>
            </a:r>
            <a:endParaRPr/>
          </a:p>
        </p:txBody>
      </p:sp>
      <p:sp>
        <p:nvSpPr>
          <p:cNvPr id="287" name="Google Shape;287;p27"/>
          <p:cNvSpPr/>
          <p:nvPr/>
        </p:nvSpPr>
        <p:spPr>
          <a:xfrm>
            <a:off x="1908698" y="5246701"/>
            <a:ext cx="2636666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Genus</a:t>
            </a:r>
            <a:endParaRPr/>
          </a:p>
        </p:txBody>
      </p:sp>
      <p:sp>
        <p:nvSpPr>
          <p:cNvPr id="288" name="Google Shape;288;p27"/>
          <p:cNvSpPr/>
          <p:nvPr/>
        </p:nvSpPr>
        <p:spPr>
          <a:xfrm>
            <a:off x="1908699" y="1247317"/>
            <a:ext cx="2618912" cy="3018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Planet Earth</a:t>
            </a:r>
            <a:endParaRPr/>
          </a:p>
        </p:txBody>
      </p:sp>
      <p:cxnSp>
        <p:nvCxnSpPr>
          <p:cNvPr id="289" name="Google Shape;289;p27"/>
          <p:cNvCxnSpPr>
            <a:stCxn id="287" idx="0"/>
            <a:endCxn id="286" idx="2"/>
          </p:cNvCxnSpPr>
          <p:nvPr/>
        </p:nvCxnSpPr>
        <p:spPr>
          <a:xfrm rot="10800000">
            <a:off x="3227031" y="4971601"/>
            <a:ext cx="0" cy="275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0" name="Google Shape;290;p27"/>
          <p:cNvCxnSpPr>
            <a:stCxn id="286" idx="0"/>
            <a:endCxn id="281" idx="2"/>
          </p:cNvCxnSpPr>
          <p:nvPr/>
        </p:nvCxnSpPr>
        <p:spPr>
          <a:xfrm rot="10800000">
            <a:off x="3227031" y="4429952"/>
            <a:ext cx="0" cy="23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1" name="Google Shape;291;p27"/>
          <p:cNvCxnSpPr>
            <a:stCxn id="285" idx="0"/>
            <a:endCxn id="288" idx="2"/>
          </p:cNvCxnSpPr>
          <p:nvPr/>
        </p:nvCxnSpPr>
        <p:spPr>
          <a:xfrm rot="10800000">
            <a:off x="3218032" y="1549296"/>
            <a:ext cx="9000" cy="370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2" name="Google Shape;292;p27"/>
          <p:cNvCxnSpPr>
            <a:stCxn id="284" idx="0"/>
            <a:endCxn id="285" idx="2"/>
          </p:cNvCxnSpPr>
          <p:nvPr/>
        </p:nvCxnSpPr>
        <p:spPr>
          <a:xfrm rot="10800000">
            <a:off x="3227032" y="2221554"/>
            <a:ext cx="0" cy="321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3" name="Google Shape;293;p27"/>
          <p:cNvCxnSpPr>
            <a:stCxn id="283" idx="0"/>
            <a:endCxn id="284" idx="2"/>
          </p:cNvCxnSpPr>
          <p:nvPr/>
        </p:nvCxnSpPr>
        <p:spPr>
          <a:xfrm rot="10800000">
            <a:off x="3227032" y="2845174"/>
            <a:ext cx="0" cy="226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4" name="Google Shape;294;p27"/>
          <p:cNvCxnSpPr>
            <a:stCxn id="281" idx="0"/>
            <a:endCxn id="282" idx="2"/>
          </p:cNvCxnSpPr>
          <p:nvPr/>
        </p:nvCxnSpPr>
        <p:spPr>
          <a:xfrm rot="10800000">
            <a:off x="3209331" y="3915115"/>
            <a:ext cx="17700" cy="21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5" name="Google Shape;295;p27"/>
          <p:cNvCxnSpPr>
            <a:stCxn id="282" idx="0"/>
            <a:endCxn id="283" idx="2"/>
          </p:cNvCxnSpPr>
          <p:nvPr/>
        </p:nvCxnSpPr>
        <p:spPr>
          <a:xfrm rot="10800000" flipH="1">
            <a:off x="3209277" y="3373511"/>
            <a:ext cx="17700" cy="23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96" name="Google Shape;296;p27"/>
          <p:cNvSpPr txBox="1"/>
          <p:nvPr/>
        </p:nvSpPr>
        <p:spPr>
          <a:xfrm>
            <a:off x="6347534" y="1846555"/>
            <a:ext cx="4971504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800"/>
              <a:buFont typeface="Noto Sans Symbols"/>
              <a:buChar char="❖"/>
            </a:pPr>
            <a:r>
              <a:rPr lang="en-IN" sz="1800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includes living organisms,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dead organic matter produced by them,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abiotic environment within which the organisms live &amp; exchange elements (Soil,Water,Atmosphere),and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interactions between these components.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Ecosystem has it’s own characteristic combination of plant &amp; animal communities.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8"/>
          <p:cNvSpPr/>
          <p:nvPr/>
        </p:nvSpPr>
        <p:spPr>
          <a:xfrm>
            <a:off x="4110362" y="443883"/>
            <a:ext cx="4163628" cy="4616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STRUCTURE OF ECOSYSTEM</a:t>
            </a:r>
            <a:endParaRPr/>
          </a:p>
        </p:txBody>
      </p:sp>
      <p:cxnSp>
        <p:nvCxnSpPr>
          <p:cNvPr id="302" name="Google Shape;302;p28"/>
          <p:cNvCxnSpPr>
            <a:stCxn id="301" idx="2"/>
          </p:cNvCxnSpPr>
          <p:nvPr/>
        </p:nvCxnSpPr>
        <p:spPr>
          <a:xfrm flipH="1">
            <a:off x="2245976" y="905522"/>
            <a:ext cx="3946200" cy="896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3" name="Google Shape;303;p28"/>
          <p:cNvSpPr/>
          <p:nvPr/>
        </p:nvSpPr>
        <p:spPr>
          <a:xfrm>
            <a:off x="798990" y="1806606"/>
            <a:ext cx="3142695" cy="328474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Abiotic Components</a:t>
            </a:r>
            <a:endParaRPr/>
          </a:p>
        </p:txBody>
      </p:sp>
      <p:sp>
        <p:nvSpPr>
          <p:cNvPr id="304" name="Google Shape;304;p28"/>
          <p:cNvSpPr/>
          <p:nvPr/>
        </p:nvSpPr>
        <p:spPr>
          <a:xfrm>
            <a:off x="6536924" y="1970842"/>
            <a:ext cx="3284738" cy="301841"/>
          </a:xfrm>
          <a:prstGeom prst="roundRect">
            <a:avLst>
              <a:gd name="adj" fmla="val 16667"/>
            </a:avLst>
          </a:prstGeom>
          <a:solidFill>
            <a:srgbClr val="BF9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Biotic Components</a:t>
            </a:r>
            <a:endParaRPr/>
          </a:p>
        </p:txBody>
      </p:sp>
      <p:cxnSp>
        <p:nvCxnSpPr>
          <p:cNvPr id="305" name="Google Shape;305;p28"/>
          <p:cNvCxnSpPr>
            <a:stCxn id="303" idx="2"/>
          </p:cNvCxnSpPr>
          <p:nvPr/>
        </p:nvCxnSpPr>
        <p:spPr>
          <a:xfrm flipH="1">
            <a:off x="1624537" y="2135080"/>
            <a:ext cx="745800" cy="687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6" name="Google Shape;306;p28"/>
          <p:cNvCxnSpPr>
            <a:stCxn id="303" idx="2"/>
          </p:cNvCxnSpPr>
          <p:nvPr/>
        </p:nvCxnSpPr>
        <p:spPr>
          <a:xfrm>
            <a:off x="2370337" y="2135080"/>
            <a:ext cx="1464900" cy="670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7" name="Google Shape;307;p28"/>
          <p:cNvCxnSpPr>
            <a:stCxn id="301" idx="2"/>
            <a:endCxn id="304" idx="0"/>
          </p:cNvCxnSpPr>
          <p:nvPr/>
        </p:nvCxnSpPr>
        <p:spPr>
          <a:xfrm>
            <a:off x="6192176" y="905522"/>
            <a:ext cx="1987200" cy="1065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8" name="Google Shape;308;p28"/>
          <p:cNvSpPr/>
          <p:nvPr/>
        </p:nvSpPr>
        <p:spPr>
          <a:xfrm>
            <a:off x="71021" y="2823099"/>
            <a:ext cx="2157274" cy="435006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Climatic Factors</a:t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3018407" y="2814221"/>
            <a:ext cx="2130641" cy="443884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Edaphic Factors</a:t>
            </a:r>
            <a:endParaRPr/>
          </a:p>
        </p:txBody>
      </p:sp>
      <p:cxnSp>
        <p:nvCxnSpPr>
          <p:cNvPr id="310" name="Google Shape;310;p28"/>
          <p:cNvCxnSpPr>
            <a:stCxn id="304" idx="2"/>
          </p:cNvCxnSpPr>
          <p:nvPr/>
        </p:nvCxnSpPr>
        <p:spPr>
          <a:xfrm flipH="1">
            <a:off x="6536793" y="2272683"/>
            <a:ext cx="1642500" cy="1065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11" name="Google Shape;311;p28"/>
          <p:cNvCxnSpPr>
            <a:stCxn id="304" idx="2"/>
          </p:cNvCxnSpPr>
          <p:nvPr/>
        </p:nvCxnSpPr>
        <p:spPr>
          <a:xfrm>
            <a:off x="8179293" y="2272683"/>
            <a:ext cx="0" cy="1296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12" name="Google Shape;312;p28"/>
          <p:cNvCxnSpPr>
            <a:stCxn id="304" idx="2"/>
          </p:cNvCxnSpPr>
          <p:nvPr/>
        </p:nvCxnSpPr>
        <p:spPr>
          <a:xfrm>
            <a:off x="8179293" y="2272683"/>
            <a:ext cx="2314200" cy="985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13" name="Google Shape;313;p28"/>
          <p:cNvSpPr/>
          <p:nvPr/>
        </p:nvSpPr>
        <p:spPr>
          <a:xfrm>
            <a:off x="5801557" y="3355758"/>
            <a:ext cx="1708946" cy="283197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Producers,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 known as Autotrophs,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obtain their energy from Sun</a:t>
            </a:r>
            <a:endParaRPr/>
          </a:p>
        </p:txBody>
      </p:sp>
      <p:sp>
        <p:nvSpPr>
          <p:cNvPr id="314" name="Google Shape;314;p28"/>
          <p:cNvSpPr/>
          <p:nvPr/>
        </p:nvSpPr>
        <p:spPr>
          <a:xfrm>
            <a:off x="7777571" y="3559944"/>
            <a:ext cx="1691190" cy="257230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 known as Heterotrophs,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consume &amp; transfer energy</a:t>
            </a:r>
            <a:endParaRPr/>
          </a:p>
        </p:txBody>
      </p:sp>
      <p:sp>
        <p:nvSpPr>
          <p:cNvPr id="315" name="Google Shape;315;p28"/>
          <p:cNvSpPr/>
          <p:nvPr/>
        </p:nvSpPr>
        <p:spPr>
          <a:xfrm>
            <a:off x="10179717" y="3269201"/>
            <a:ext cx="1917566" cy="2980679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4B08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Better known as reducers or Saprotrophs who recycle energy</a:t>
            </a:r>
            <a:endParaRPr/>
          </a:p>
        </p:txBody>
      </p:sp>
      <p:sp>
        <p:nvSpPr>
          <p:cNvPr id="316" name="Google Shape;316;p28"/>
          <p:cNvSpPr/>
          <p:nvPr/>
        </p:nvSpPr>
        <p:spPr>
          <a:xfrm>
            <a:off x="146470" y="3559945"/>
            <a:ext cx="1917576" cy="559294"/>
          </a:xfrm>
          <a:prstGeom prst="ellipse">
            <a:avLst/>
          </a:prstGeom>
          <a:solidFill>
            <a:srgbClr val="0070C0"/>
          </a:solidFill>
          <a:ln w="127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Rain</a:t>
            </a:r>
            <a:endParaRPr/>
          </a:p>
        </p:txBody>
      </p:sp>
      <p:sp>
        <p:nvSpPr>
          <p:cNvPr id="317" name="Google Shape;317;p28"/>
          <p:cNvSpPr/>
          <p:nvPr/>
        </p:nvSpPr>
        <p:spPr>
          <a:xfrm>
            <a:off x="190870" y="4252403"/>
            <a:ext cx="1917576" cy="559294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</a:t>
            </a:r>
            <a:endParaRPr/>
          </a:p>
        </p:txBody>
      </p:sp>
      <p:sp>
        <p:nvSpPr>
          <p:cNvPr id="318" name="Google Shape;318;p28"/>
          <p:cNvSpPr/>
          <p:nvPr/>
        </p:nvSpPr>
        <p:spPr>
          <a:xfrm>
            <a:off x="168674" y="4944861"/>
            <a:ext cx="1813261" cy="705775"/>
          </a:xfrm>
          <a:prstGeom prst="ellipse">
            <a:avLst/>
          </a:prstGeom>
          <a:solidFill>
            <a:srgbClr val="FFF2CC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Wind</a:t>
            </a:r>
            <a:endParaRPr/>
          </a:p>
        </p:txBody>
      </p:sp>
      <p:sp>
        <p:nvSpPr>
          <p:cNvPr id="319" name="Google Shape;319;p28"/>
          <p:cNvSpPr/>
          <p:nvPr/>
        </p:nvSpPr>
        <p:spPr>
          <a:xfrm>
            <a:off x="79899" y="5783800"/>
            <a:ext cx="2148395" cy="601463"/>
          </a:xfrm>
          <a:prstGeom prst="ellipse">
            <a:avLst/>
          </a:prstGeom>
          <a:solidFill>
            <a:schemeClr val="dk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endParaRPr/>
          </a:p>
        </p:txBody>
      </p:sp>
      <p:sp>
        <p:nvSpPr>
          <p:cNvPr id="320" name="Google Shape;320;p28"/>
          <p:cNvSpPr/>
          <p:nvPr/>
        </p:nvSpPr>
        <p:spPr>
          <a:xfrm>
            <a:off x="2991028" y="3448978"/>
            <a:ext cx="2050742" cy="670263"/>
          </a:xfrm>
          <a:prstGeom prst="ellipse">
            <a:avLst/>
          </a:prstGeom>
          <a:solidFill>
            <a:srgbClr val="996633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</a:t>
            </a:r>
            <a:endParaRPr/>
          </a:p>
        </p:txBody>
      </p:sp>
      <p:sp>
        <p:nvSpPr>
          <p:cNvPr id="321" name="Google Shape;321;p28"/>
          <p:cNvSpPr/>
          <p:nvPr/>
        </p:nvSpPr>
        <p:spPr>
          <a:xfrm>
            <a:off x="2900032" y="4150310"/>
            <a:ext cx="2232735" cy="705775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28"/>
          <p:cNvSpPr/>
          <p:nvPr/>
        </p:nvSpPr>
        <p:spPr>
          <a:xfrm>
            <a:off x="3065742" y="5042515"/>
            <a:ext cx="2130641" cy="608121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endParaRPr/>
          </a:p>
        </p:txBody>
      </p:sp>
      <p:sp>
        <p:nvSpPr>
          <p:cNvPr id="323" name="Google Shape;323;p28"/>
          <p:cNvSpPr/>
          <p:nvPr/>
        </p:nvSpPr>
        <p:spPr>
          <a:xfrm>
            <a:off x="3093856" y="5748290"/>
            <a:ext cx="2169847" cy="601463"/>
          </a:xfrm>
          <a:prstGeom prst="ellipse">
            <a:avLst/>
          </a:prstGeom>
          <a:solidFill>
            <a:srgbClr val="F4B08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Topography</a:t>
            </a:r>
            <a:endParaRPr/>
          </a:p>
        </p:txBody>
      </p:sp>
      <p:cxnSp>
        <p:nvCxnSpPr>
          <p:cNvPr id="324" name="Google Shape;324;p28"/>
          <p:cNvCxnSpPr/>
          <p:nvPr/>
        </p:nvCxnSpPr>
        <p:spPr>
          <a:xfrm flipH="1">
            <a:off x="4138435" y="3162669"/>
            <a:ext cx="19259" cy="31071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25" name="Google Shape;325;p28"/>
          <p:cNvSpPr txBox="1"/>
          <p:nvPr/>
        </p:nvSpPr>
        <p:spPr>
          <a:xfrm>
            <a:off x="3231472" y="4396663"/>
            <a:ext cx="15535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Minerals</a:t>
            </a:r>
            <a:endParaRPr/>
          </a:p>
        </p:txBody>
      </p:sp>
      <p:sp>
        <p:nvSpPr>
          <p:cNvPr id="326" name="Google Shape;326;p28"/>
          <p:cNvSpPr txBox="1"/>
          <p:nvPr/>
        </p:nvSpPr>
        <p:spPr>
          <a:xfrm>
            <a:off x="3383122" y="5193437"/>
            <a:ext cx="14995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Oxygen</a:t>
            </a:r>
            <a:endParaRPr/>
          </a:p>
        </p:txBody>
      </p:sp>
      <p:cxnSp>
        <p:nvCxnSpPr>
          <p:cNvPr id="327" name="Google Shape;327;p28"/>
          <p:cNvCxnSpPr>
            <a:stCxn id="308" idx="2"/>
            <a:endCxn id="316" idx="0"/>
          </p:cNvCxnSpPr>
          <p:nvPr/>
        </p:nvCxnSpPr>
        <p:spPr>
          <a:xfrm flipH="1">
            <a:off x="1105258" y="3258105"/>
            <a:ext cx="44400" cy="301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8600" y="444577"/>
            <a:ext cx="221817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770" y="458864"/>
            <a:ext cx="2058927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15698" y="473152"/>
            <a:ext cx="221817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33867" y="473152"/>
            <a:ext cx="2336766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170633" y="458864"/>
            <a:ext cx="2682767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29"/>
          <p:cNvSpPr txBox="1"/>
          <p:nvPr/>
        </p:nvSpPr>
        <p:spPr>
          <a:xfrm>
            <a:off x="461639" y="2849732"/>
            <a:ext cx="11256885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boundaries are not separated or specifically marked by rigid lines on Earth.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are mostly separated by natural,geographic boundaries like-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Deserts,Mountains,Rivers,Oceans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 </a:t>
            </a: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Lakes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natural boundaries are highly flexible &amp; are not fixed on Earth,so Ecosystem tends to overlap to some extent with each other.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blending is known as- </a:t>
            </a: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</a:t>
            </a: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Ecotone</a:t>
            </a: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’.</a:t>
            </a:r>
            <a:endParaRPr/>
          </a:p>
        </p:txBody>
      </p:sp>
      <p:sp>
        <p:nvSpPr>
          <p:cNvPr id="338" name="Google Shape;338;p29"/>
          <p:cNvSpPr txBox="1"/>
          <p:nvPr/>
        </p:nvSpPr>
        <p:spPr>
          <a:xfrm>
            <a:off x="338600" y="124287"/>
            <a:ext cx="22181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Desert</a:t>
            </a:r>
            <a:endParaRPr/>
          </a:p>
        </p:txBody>
      </p:sp>
      <p:sp>
        <p:nvSpPr>
          <p:cNvPr id="339" name="Google Shape;339;p29"/>
          <p:cNvSpPr txBox="1"/>
          <p:nvPr/>
        </p:nvSpPr>
        <p:spPr>
          <a:xfrm>
            <a:off x="2636669" y="124286"/>
            <a:ext cx="19333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Mountain</a:t>
            </a:r>
            <a:endParaRPr/>
          </a:p>
        </p:txBody>
      </p:sp>
      <p:sp>
        <p:nvSpPr>
          <p:cNvPr id="340" name="Google Shape;340;p29"/>
          <p:cNvSpPr txBox="1"/>
          <p:nvPr/>
        </p:nvSpPr>
        <p:spPr>
          <a:xfrm>
            <a:off x="4615697" y="124287"/>
            <a:ext cx="22181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River</a:t>
            </a:r>
            <a:endParaRPr/>
          </a:p>
        </p:txBody>
      </p:sp>
      <p:sp>
        <p:nvSpPr>
          <p:cNvPr id="341" name="Google Shape;341;p29"/>
          <p:cNvSpPr txBox="1"/>
          <p:nvPr/>
        </p:nvSpPr>
        <p:spPr>
          <a:xfrm>
            <a:off x="6906827" y="124287"/>
            <a:ext cx="22181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Ocean</a:t>
            </a:r>
            <a:endParaRPr/>
          </a:p>
        </p:txBody>
      </p:sp>
      <p:sp>
        <p:nvSpPr>
          <p:cNvPr id="342" name="Google Shape;342;p29"/>
          <p:cNvSpPr txBox="1"/>
          <p:nvPr/>
        </p:nvSpPr>
        <p:spPr>
          <a:xfrm>
            <a:off x="9294920" y="124287"/>
            <a:ext cx="255848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Lake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0"/>
          <p:cNvSpPr/>
          <p:nvPr/>
        </p:nvSpPr>
        <p:spPr>
          <a:xfrm>
            <a:off x="3355759" y="435006"/>
            <a:ext cx="4500979" cy="390617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of Ecosystem</a:t>
            </a:r>
            <a:endParaRPr/>
          </a:p>
        </p:txBody>
      </p:sp>
      <p:sp>
        <p:nvSpPr>
          <p:cNvPr id="348" name="Google Shape;348;p30"/>
          <p:cNvSpPr txBox="1"/>
          <p:nvPr/>
        </p:nvSpPr>
        <p:spPr>
          <a:xfrm>
            <a:off x="585926" y="967666"/>
            <a:ext cx="8167457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Ecosystem is a community of organisms interacting with each other &amp; with their environment in such a way so that Energy is exchanged &amp; recycling of elements occurs.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has some functional attributes which keeps all the component parts running together.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For e.g. Green Plants prepare their food with the help of water &amp; sunlight.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Herbivores feed on these plants.Carnivores feed on the herbivores.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Decomposers break the complex organic materials into simpler inorganic compounds.They can be used again by producers.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these functions in an Ecosystem occur through balanced &amp; controlled processes.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 put up into ecosystems drives the flow of matter between organisms &amp; the Environment,in a process,known as- ‘</a:t>
            </a:r>
            <a:r>
              <a:rPr lang="en-IN" sz="1800" b="1" u="sng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Biogeochemical Cycle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cycle goes on &amp; on,leading to a continuos functioning of an Ecosystem.</a:t>
            </a:r>
            <a:endParaRPr/>
          </a:p>
        </p:txBody>
      </p:sp>
      <p:pic>
        <p:nvPicPr>
          <p:cNvPr id="349" name="Google Shape;34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52931" y="188826"/>
            <a:ext cx="3194066" cy="2121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3383" y="2310589"/>
            <a:ext cx="3194066" cy="2392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41051" y="4599176"/>
            <a:ext cx="2417825" cy="2069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/>
          <p:nvPr/>
        </p:nvSpPr>
        <p:spPr>
          <a:xfrm>
            <a:off x="1003177" y="301841"/>
            <a:ext cx="9277165" cy="355107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TO BIODIVERSITY</a:t>
            </a:r>
            <a:endParaRPr/>
          </a:p>
        </p:txBody>
      </p:sp>
      <p:pic>
        <p:nvPicPr>
          <p:cNvPr id="357" name="Google Shape;35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2727" y="1108598"/>
            <a:ext cx="3180610" cy="2238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4729" y="1200058"/>
            <a:ext cx="2958715" cy="2146823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1"/>
          <p:cNvSpPr txBox="1"/>
          <p:nvPr/>
        </p:nvSpPr>
        <p:spPr>
          <a:xfrm>
            <a:off x="887768" y="3684232"/>
            <a:ext cx="10644325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‘Biodiversity’, a contraction of ‘Biological Diversity’ generally refers to the variety &amp; variability of life on earth.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 Biologists most often define Biodiversity as- “Totality of genes,species &amp; Ecosystem of a region”.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an essential component of nature &amp; it ensures the survival of human species by providing :-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Food,fuel,shelter,medicine &amp; so many other useful resources to mankind.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7439" y="198776"/>
            <a:ext cx="3798534" cy="2855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7439" y="3365330"/>
            <a:ext cx="3798534" cy="31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4"/>
          <p:cNvSpPr txBox="1"/>
          <p:nvPr/>
        </p:nvSpPr>
        <p:spPr>
          <a:xfrm>
            <a:off x="4261282" y="408373"/>
            <a:ext cx="7812349" cy="6740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❖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 :- Meaning,Concept &amp; Definitions :-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term ‘Environment’ is derived from the French word “</a:t>
            </a:r>
            <a:r>
              <a:rPr lang="en-IN" sz="1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Environia” 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means </a:t>
            </a:r>
            <a:r>
              <a:rPr lang="en-IN" sz="1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“To Surround”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.Environment is a composite term reflecting the conditions in which organisms consisting of Air,Water,Food &amp; Sunlight.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According to- </a:t>
            </a: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Dr.T.N.Khushboo,Secretary,Department of Environment,Government of India,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“Environment means sum total of all conditions &amp; influences that affect the     development of life of all organisms.”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 b="0" i="0" u="none" strike="noStrike" cap="none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According to- </a:t>
            </a:r>
            <a:r>
              <a:rPr lang="en-IN" sz="1800" b="0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 Council of Environmental Quality,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IN" sz="1800" b="0" i="0" u="none" strike="noStrike" cap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“Environment means man’s total environmental system including not only the biosphere,but also his interactions with natural &amp; man-made surroundings.”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 b="0" i="0" u="none" strike="noStrike" cap="none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According to- </a:t>
            </a:r>
            <a:r>
              <a:rPr lang="en-IN" sz="1800" b="0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E.J.Ross,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IN" sz="1800" b="0" i="0" u="none" strike="noStrike" cap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“Environment is an external force which influences us.”</a:t>
            </a:r>
            <a:endParaRPr sz="1800" b="0" i="0" u="none" strike="noStrike" cap="none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2"/>
          <p:cNvSpPr/>
          <p:nvPr/>
        </p:nvSpPr>
        <p:spPr>
          <a:xfrm>
            <a:off x="3568822" y="2199442"/>
            <a:ext cx="4341181" cy="2459115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BIODIVERSITY</a:t>
            </a:r>
            <a:endParaRPr/>
          </a:p>
        </p:txBody>
      </p:sp>
      <p:cxnSp>
        <p:nvCxnSpPr>
          <p:cNvPr id="365" name="Google Shape;365;p32"/>
          <p:cNvCxnSpPr>
            <a:stCxn id="364" idx="4"/>
          </p:cNvCxnSpPr>
          <p:nvPr/>
        </p:nvCxnSpPr>
        <p:spPr>
          <a:xfrm rot="10800000" flipH="1">
            <a:off x="7910003" y="4642957"/>
            <a:ext cx="949800" cy="15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6" name="Google Shape;366;p32"/>
          <p:cNvCxnSpPr>
            <a:stCxn id="364" idx="2"/>
          </p:cNvCxnSpPr>
          <p:nvPr/>
        </p:nvCxnSpPr>
        <p:spPr>
          <a:xfrm rot="10800000">
            <a:off x="2503522" y="4658557"/>
            <a:ext cx="10653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7" name="Google Shape;367;p32"/>
          <p:cNvCxnSpPr>
            <a:stCxn id="364" idx="0"/>
          </p:cNvCxnSpPr>
          <p:nvPr/>
        </p:nvCxnSpPr>
        <p:spPr>
          <a:xfrm rot="10800000">
            <a:off x="5739412" y="1660042"/>
            <a:ext cx="0" cy="539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68" name="Google Shape;368;p32"/>
          <p:cNvSpPr/>
          <p:nvPr/>
        </p:nvSpPr>
        <p:spPr>
          <a:xfrm>
            <a:off x="8859914" y="4427758"/>
            <a:ext cx="2494625" cy="430525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</a:t>
            </a:r>
            <a:endParaRPr/>
          </a:p>
        </p:txBody>
      </p:sp>
      <p:sp>
        <p:nvSpPr>
          <p:cNvPr id="369" name="Google Shape;369;p32"/>
          <p:cNvSpPr/>
          <p:nvPr/>
        </p:nvSpPr>
        <p:spPr>
          <a:xfrm>
            <a:off x="4527612" y="1207362"/>
            <a:ext cx="2583377" cy="452761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GENETIC</a:t>
            </a:r>
            <a:endParaRPr/>
          </a:p>
        </p:txBody>
      </p:sp>
      <p:sp>
        <p:nvSpPr>
          <p:cNvPr id="370" name="Google Shape;370;p32"/>
          <p:cNvSpPr/>
          <p:nvPr/>
        </p:nvSpPr>
        <p:spPr>
          <a:xfrm>
            <a:off x="230819" y="4427758"/>
            <a:ext cx="2268243" cy="47714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3"/>
          <p:cNvSpPr/>
          <p:nvPr/>
        </p:nvSpPr>
        <p:spPr>
          <a:xfrm>
            <a:off x="3290656" y="310719"/>
            <a:ext cx="5610688" cy="363984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GENETIC DIVERSITY</a:t>
            </a:r>
            <a:endParaRPr/>
          </a:p>
        </p:txBody>
      </p:sp>
      <p:pic>
        <p:nvPicPr>
          <p:cNvPr id="376" name="Google Shape;376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4003" y="803429"/>
            <a:ext cx="3301476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3"/>
          <p:cNvSpPr/>
          <p:nvPr/>
        </p:nvSpPr>
        <p:spPr>
          <a:xfrm>
            <a:off x="6131511" y="1225117"/>
            <a:ext cx="4208015" cy="985422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33"/>
          <p:cNvSpPr txBox="1"/>
          <p:nvPr/>
        </p:nvSpPr>
        <p:spPr>
          <a:xfrm>
            <a:off x="6882137" y="1394663"/>
            <a:ext cx="3304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e.g.-Oryza sativa-Rice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Brown Rice &amp;  White Rice</a:t>
            </a:r>
            <a:endParaRPr/>
          </a:p>
        </p:txBody>
      </p:sp>
      <p:sp>
        <p:nvSpPr>
          <p:cNvPr id="379" name="Google Shape;379;p33"/>
          <p:cNvSpPr txBox="1"/>
          <p:nvPr/>
        </p:nvSpPr>
        <p:spPr>
          <a:xfrm>
            <a:off x="887767" y="2801775"/>
            <a:ext cx="10724225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‘Genetic Diversity’ means variation of genes within species.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specie can have varieties &amp; each variety has it’s own genes or genetic make-up.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genetic variability is essential for healthy breeding population of species.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number of breeding individuals is reduced,the dissimilarity of genetic-make-up is reduced &amp; in-breeding occurs.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Diversity of genes within a specie increases it’s ability to fight against-Pollution,Diseases &amp; other undesirable changes in Atmosphere.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variety of species gets destroyed,genetic diversity gets diminished.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9449" y="761055"/>
            <a:ext cx="2452226" cy="177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9447" y="2816439"/>
            <a:ext cx="2452227" cy="169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9446" y="4788574"/>
            <a:ext cx="2452225" cy="169471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4"/>
          <p:cNvSpPr/>
          <p:nvPr/>
        </p:nvSpPr>
        <p:spPr>
          <a:xfrm>
            <a:off x="461638" y="195309"/>
            <a:ext cx="2610033" cy="41725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Variety in Leopards</a:t>
            </a:r>
            <a:endParaRPr/>
          </a:p>
        </p:txBody>
      </p:sp>
      <p:sp>
        <p:nvSpPr>
          <p:cNvPr id="388" name="Google Shape;388;p34"/>
          <p:cNvSpPr/>
          <p:nvPr/>
        </p:nvSpPr>
        <p:spPr>
          <a:xfrm>
            <a:off x="3324686" y="195309"/>
            <a:ext cx="3009530" cy="45033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Variety in tigers</a:t>
            </a:r>
            <a:endParaRPr/>
          </a:p>
        </p:txBody>
      </p:sp>
      <p:sp>
        <p:nvSpPr>
          <p:cNvPr id="389" name="Google Shape;389;p34"/>
          <p:cNvSpPr/>
          <p:nvPr/>
        </p:nvSpPr>
        <p:spPr>
          <a:xfrm>
            <a:off x="6498455" y="211852"/>
            <a:ext cx="3009530" cy="41725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Variety in lions</a:t>
            </a:r>
            <a:endParaRPr/>
          </a:p>
        </p:txBody>
      </p:sp>
      <p:sp>
        <p:nvSpPr>
          <p:cNvPr id="390" name="Google Shape;390;p34"/>
          <p:cNvSpPr/>
          <p:nvPr/>
        </p:nvSpPr>
        <p:spPr>
          <a:xfrm>
            <a:off x="9672224" y="211852"/>
            <a:ext cx="2445795" cy="433794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Variety in elephants</a:t>
            </a:r>
            <a:endParaRPr/>
          </a:p>
        </p:txBody>
      </p:sp>
      <p:pic>
        <p:nvPicPr>
          <p:cNvPr id="391" name="Google Shape;391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81398" y="2663299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3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581400" y="4815595"/>
            <a:ext cx="2514600" cy="18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57585" y="845171"/>
            <a:ext cx="251460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3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498455" y="845171"/>
            <a:ext cx="2600043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558097" y="2539014"/>
            <a:ext cx="2466975" cy="1947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425029" y="4835828"/>
            <a:ext cx="2600043" cy="18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3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7985" y="845171"/>
            <a:ext cx="2600043" cy="1693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367190" y="2613328"/>
            <a:ext cx="2740838" cy="1947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3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427921" y="4720550"/>
            <a:ext cx="2619375" cy="1830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5"/>
          <p:cNvSpPr/>
          <p:nvPr/>
        </p:nvSpPr>
        <p:spPr>
          <a:xfrm>
            <a:off x="3604335" y="3193741"/>
            <a:ext cx="3773009" cy="470517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 amongst Roses</a:t>
            </a:r>
            <a:endParaRPr/>
          </a:p>
        </p:txBody>
      </p:sp>
      <p:pic>
        <p:nvPicPr>
          <p:cNvPr id="405" name="Google Shape;405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24993" y="293612"/>
            <a:ext cx="1347186" cy="2196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6" name="Google Shape;406;p35"/>
          <p:cNvCxnSpPr/>
          <p:nvPr/>
        </p:nvCxnSpPr>
        <p:spPr>
          <a:xfrm rot="10800000">
            <a:off x="2752078" y="2627790"/>
            <a:ext cx="612559" cy="36398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407" name="Google Shape;40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1378" y="304708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38552" y="342807"/>
            <a:ext cx="184785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24993" y="4132971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591202" y="3804497"/>
            <a:ext cx="2143125" cy="2143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1" name="Google Shape;411;p35"/>
          <p:cNvCxnSpPr/>
          <p:nvPr/>
        </p:nvCxnSpPr>
        <p:spPr>
          <a:xfrm rot="10800000">
            <a:off x="5326602" y="2299317"/>
            <a:ext cx="0" cy="51046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12" name="Google Shape;412;p35"/>
          <p:cNvCxnSpPr/>
          <p:nvPr/>
        </p:nvCxnSpPr>
        <p:spPr>
          <a:xfrm rot="10800000" flipH="1">
            <a:off x="7714695" y="2809782"/>
            <a:ext cx="876507" cy="181993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13" name="Google Shape;413;p35"/>
          <p:cNvCxnSpPr/>
          <p:nvPr/>
        </p:nvCxnSpPr>
        <p:spPr>
          <a:xfrm flipH="1">
            <a:off x="3353449" y="4003829"/>
            <a:ext cx="1529269" cy="594804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14" name="Google Shape;414;p35"/>
          <p:cNvCxnSpPr/>
          <p:nvPr/>
        </p:nvCxnSpPr>
        <p:spPr>
          <a:xfrm>
            <a:off x="6813611" y="3908393"/>
            <a:ext cx="1802167" cy="96766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1673" y="1438183"/>
            <a:ext cx="4542167" cy="2995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9115" y="1592527"/>
            <a:ext cx="4269041" cy="2840853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36"/>
          <p:cNvSpPr/>
          <p:nvPr/>
        </p:nvSpPr>
        <p:spPr>
          <a:xfrm>
            <a:off x="2689934" y="417250"/>
            <a:ext cx="6906827" cy="38174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Variety in frogs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7"/>
          <p:cNvSpPr/>
          <p:nvPr/>
        </p:nvSpPr>
        <p:spPr>
          <a:xfrm>
            <a:off x="2689934" y="417250"/>
            <a:ext cx="6906827" cy="38174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Variety in Peacocks</a:t>
            </a:r>
            <a:endParaRPr/>
          </a:p>
        </p:txBody>
      </p:sp>
      <p:pic>
        <p:nvPicPr>
          <p:cNvPr id="427" name="Google Shape;427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1675" y="1291863"/>
            <a:ext cx="3088182" cy="2547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60707" y="1104369"/>
            <a:ext cx="2971059" cy="2734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32441" y="3976502"/>
            <a:ext cx="3088182" cy="2464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8"/>
          <p:cNvSpPr/>
          <p:nvPr/>
        </p:nvSpPr>
        <p:spPr>
          <a:xfrm>
            <a:off x="2305234" y="168676"/>
            <a:ext cx="7581531" cy="39061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 BIODIVERSITY</a:t>
            </a:r>
            <a:endParaRPr/>
          </a:p>
        </p:txBody>
      </p:sp>
      <p:pic>
        <p:nvPicPr>
          <p:cNvPr id="435" name="Google Shape;435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41" y="803152"/>
            <a:ext cx="1786779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9720" y="788864"/>
            <a:ext cx="1970843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12280" y="788863"/>
            <a:ext cx="1970843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41769" y="788863"/>
            <a:ext cx="209967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3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950563" y="803151"/>
            <a:ext cx="2227293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3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06904" y="803151"/>
            <a:ext cx="2014254" cy="1757362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38"/>
          <p:cNvSpPr txBox="1"/>
          <p:nvPr/>
        </p:nvSpPr>
        <p:spPr>
          <a:xfrm>
            <a:off x="470517" y="3071674"/>
            <a:ext cx="11532093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‘Species’ is a basic unit of classification &amp; is defined as a group of similar organisms which mate &amp; produce offsprings within themselves &amp; thus share a common lineage.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Areas that are rich in biodiversity are called as ‘Hotspots’ of diversity.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India is among the world’s 15 nations that are exceptionally rich in species diversity. 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189" y="1929527"/>
            <a:ext cx="4975064" cy="3310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481" y="1617793"/>
            <a:ext cx="3622413" cy="3622413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9"/>
          <p:cNvSpPr/>
          <p:nvPr/>
        </p:nvSpPr>
        <p:spPr>
          <a:xfrm>
            <a:off x="2189824" y="648070"/>
            <a:ext cx="7581531" cy="39061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 BIODIVERSITY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0"/>
          <p:cNvSpPr/>
          <p:nvPr/>
        </p:nvSpPr>
        <p:spPr>
          <a:xfrm>
            <a:off x="2207580" y="97654"/>
            <a:ext cx="7581531" cy="39061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 BIODIVERSITY</a:t>
            </a:r>
            <a:endParaRPr/>
          </a:p>
        </p:txBody>
      </p:sp>
      <p:pic>
        <p:nvPicPr>
          <p:cNvPr id="454" name="Google Shape;454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62609" y="625182"/>
            <a:ext cx="3107046" cy="2579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73051" y="592283"/>
            <a:ext cx="3278312" cy="2435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36934" y="3653162"/>
            <a:ext cx="3757659" cy="2180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790" y="1001481"/>
            <a:ext cx="2817594" cy="1696407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41"/>
          <p:cNvSpPr/>
          <p:nvPr/>
        </p:nvSpPr>
        <p:spPr>
          <a:xfrm>
            <a:off x="2305234" y="168676"/>
            <a:ext cx="7581531" cy="39061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SPECIES BIODIVERSITY</a:t>
            </a:r>
            <a:endParaRPr/>
          </a:p>
        </p:txBody>
      </p:sp>
      <p:pic>
        <p:nvPicPr>
          <p:cNvPr id="463" name="Google Shape;463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6123" y="4910066"/>
            <a:ext cx="3124542" cy="1612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0804" y="4836485"/>
            <a:ext cx="3432883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44530" y="882122"/>
            <a:ext cx="3068436" cy="1918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4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50665" y="4844700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4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735216" y="4760598"/>
            <a:ext cx="2456784" cy="1634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4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895112" y="882123"/>
            <a:ext cx="2893674" cy="1918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4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326924" y="286612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/>
          <p:nvPr/>
        </p:nvSpPr>
        <p:spPr>
          <a:xfrm>
            <a:off x="2432482" y="852256"/>
            <a:ext cx="7332956" cy="408373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COMPONENTS OF ENVIRONMENT</a:t>
            </a:r>
            <a:endParaRPr/>
          </a:p>
        </p:txBody>
      </p:sp>
      <p:cxnSp>
        <p:nvCxnSpPr>
          <p:cNvPr id="104" name="Google Shape;104;p15"/>
          <p:cNvCxnSpPr/>
          <p:nvPr/>
        </p:nvCxnSpPr>
        <p:spPr>
          <a:xfrm flipH="1">
            <a:off x="2539014" y="1331650"/>
            <a:ext cx="3426780" cy="96766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5" name="Google Shape;105;p15"/>
          <p:cNvCxnSpPr/>
          <p:nvPr/>
        </p:nvCxnSpPr>
        <p:spPr>
          <a:xfrm>
            <a:off x="6001305" y="1376039"/>
            <a:ext cx="0" cy="134940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6" name="Google Shape;106;p15"/>
          <p:cNvCxnSpPr/>
          <p:nvPr/>
        </p:nvCxnSpPr>
        <p:spPr>
          <a:xfrm>
            <a:off x="6096000" y="1331650"/>
            <a:ext cx="3740458" cy="144706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7" name="Google Shape;107;p15"/>
          <p:cNvSpPr/>
          <p:nvPr/>
        </p:nvSpPr>
        <p:spPr>
          <a:xfrm>
            <a:off x="8833297" y="2707690"/>
            <a:ext cx="3027264" cy="53266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CULTURAL/MAN-MADE</a:t>
            </a:r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5075072" y="2707690"/>
            <a:ext cx="2041855" cy="40837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BIOTIC</a:t>
            </a:r>
            <a:endParaRPr/>
          </a:p>
        </p:txBody>
      </p:sp>
      <p:sp>
        <p:nvSpPr>
          <p:cNvPr id="109" name="Google Shape;109;p15"/>
          <p:cNvSpPr/>
          <p:nvPr/>
        </p:nvSpPr>
        <p:spPr>
          <a:xfrm>
            <a:off x="1248796" y="2299317"/>
            <a:ext cx="1855431" cy="43500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ABIOTIC</a:t>
            </a:r>
            <a:endParaRPr/>
          </a:p>
        </p:txBody>
      </p:sp>
      <p:cxnSp>
        <p:nvCxnSpPr>
          <p:cNvPr id="110" name="Google Shape;110;p15"/>
          <p:cNvCxnSpPr/>
          <p:nvPr/>
        </p:nvCxnSpPr>
        <p:spPr>
          <a:xfrm>
            <a:off x="10262586" y="3240350"/>
            <a:ext cx="0" cy="710214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001305" y="3116063"/>
            <a:ext cx="0" cy="31293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2" name="Google Shape;112;p15"/>
          <p:cNvCxnSpPr/>
          <p:nvPr/>
        </p:nvCxnSpPr>
        <p:spPr>
          <a:xfrm>
            <a:off x="2186871" y="2707690"/>
            <a:ext cx="0" cy="39505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13" name="Google Shape;113;p15"/>
          <p:cNvSpPr/>
          <p:nvPr/>
        </p:nvSpPr>
        <p:spPr>
          <a:xfrm>
            <a:off x="1402666" y="3056140"/>
            <a:ext cx="1624600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222A3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LOCATION</a:t>
            </a: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1402668" y="3602118"/>
            <a:ext cx="1624590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</a:t>
            </a:r>
            <a:endParaRPr/>
          </a:p>
        </p:txBody>
      </p:sp>
      <p:sp>
        <p:nvSpPr>
          <p:cNvPr id="115" name="Google Shape;115;p15"/>
          <p:cNvSpPr/>
          <p:nvPr/>
        </p:nvSpPr>
        <p:spPr>
          <a:xfrm>
            <a:off x="1374573" y="4225770"/>
            <a:ext cx="1624596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RELIEF</a:t>
            </a:r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1336090" y="4849422"/>
            <a:ext cx="1663080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GEOLOGY</a:t>
            </a: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1336090" y="5473074"/>
            <a:ext cx="1652691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</a:t>
            </a:r>
            <a:endParaRPr/>
          </a:p>
        </p:txBody>
      </p:sp>
      <p:sp>
        <p:nvSpPr>
          <p:cNvPr id="118" name="Google Shape;118;p15"/>
          <p:cNvSpPr/>
          <p:nvPr/>
        </p:nvSpPr>
        <p:spPr>
          <a:xfrm>
            <a:off x="5153503" y="3433439"/>
            <a:ext cx="1624581" cy="40837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SOIL</a:t>
            </a:r>
            <a:endParaRPr/>
          </a:p>
        </p:txBody>
      </p:sp>
      <p:sp>
        <p:nvSpPr>
          <p:cNvPr id="119" name="Google Shape;119;p15"/>
          <p:cNvSpPr/>
          <p:nvPr/>
        </p:nvSpPr>
        <p:spPr>
          <a:xfrm>
            <a:off x="5153503" y="4019364"/>
            <a:ext cx="1624581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PRODUCERS</a:t>
            </a:r>
            <a:endParaRPr/>
          </a:p>
        </p:txBody>
      </p:sp>
      <p:sp>
        <p:nvSpPr>
          <p:cNvPr id="120" name="Google Shape;120;p15"/>
          <p:cNvSpPr/>
          <p:nvPr/>
        </p:nvSpPr>
        <p:spPr>
          <a:xfrm>
            <a:off x="5189014" y="4660775"/>
            <a:ext cx="1624582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CONSUMERS</a:t>
            </a:r>
            <a:endParaRPr/>
          </a:p>
        </p:txBody>
      </p:sp>
      <p:sp>
        <p:nvSpPr>
          <p:cNvPr id="121" name="Google Shape;121;p15"/>
          <p:cNvSpPr/>
          <p:nvPr/>
        </p:nvSpPr>
        <p:spPr>
          <a:xfrm>
            <a:off x="5037348" y="5273332"/>
            <a:ext cx="1927913" cy="43500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DECOMPOSERS</a:t>
            </a:r>
            <a:endParaRPr/>
          </a:p>
        </p:txBody>
      </p:sp>
      <p:sp>
        <p:nvSpPr>
          <p:cNvPr id="122" name="Google Shape;122;p15"/>
          <p:cNvSpPr/>
          <p:nvPr/>
        </p:nvSpPr>
        <p:spPr>
          <a:xfrm>
            <a:off x="9081867" y="4019364"/>
            <a:ext cx="2778687" cy="710214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SOCIO-CULTURAL/ECONOMIC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2"/>
          <p:cNvSpPr/>
          <p:nvPr/>
        </p:nvSpPr>
        <p:spPr>
          <a:xfrm>
            <a:off x="3302493" y="266331"/>
            <a:ext cx="5042517" cy="39061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DIVERSITY</a:t>
            </a:r>
            <a:endParaRPr/>
          </a:p>
        </p:txBody>
      </p:sp>
      <p:sp>
        <p:nvSpPr>
          <p:cNvPr id="475" name="Google Shape;475;p42"/>
          <p:cNvSpPr txBox="1"/>
          <p:nvPr/>
        </p:nvSpPr>
        <p:spPr>
          <a:xfrm>
            <a:off x="852256" y="1287262"/>
            <a:ext cx="10031767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 are a large variety of ecosystems,present on earth,which have their own distinctive inter-linked species based on the differences in habitat.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diversity can be classified for a specific geographic region,or a political entity,such as-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Country,State or Taluka.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3"/>
          <p:cNvSpPr/>
          <p:nvPr/>
        </p:nvSpPr>
        <p:spPr>
          <a:xfrm>
            <a:off x="3835154" y="2772052"/>
            <a:ext cx="3799642" cy="65694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NATURAL   ECOSYSTEM DIVERSITY</a:t>
            </a:r>
            <a:endParaRPr/>
          </a:p>
        </p:txBody>
      </p:sp>
      <p:pic>
        <p:nvPicPr>
          <p:cNvPr id="481" name="Google Shape;481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3089" y="416418"/>
            <a:ext cx="276225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7398" y="479394"/>
            <a:ext cx="3162300" cy="148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48604" y="479394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38823" y="4584485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4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4790" y="2389433"/>
            <a:ext cx="2647950" cy="17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4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157885" y="2409408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4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059970" y="4298735"/>
            <a:ext cx="3303503" cy="1873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4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6670" y="4429123"/>
            <a:ext cx="2619375" cy="1743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9" name="Google Shape;489;p43"/>
          <p:cNvCxnSpPr/>
          <p:nvPr/>
        </p:nvCxnSpPr>
        <p:spPr>
          <a:xfrm rot="10800000">
            <a:off x="5734975" y="2157274"/>
            <a:ext cx="0" cy="33735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0" name="Google Shape;490;p43"/>
          <p:cNvCxnSpPr/>
          <p:nvPr/>
        </p:nvCxnSpPr>
        <p:spPr>
          <a:xfrm rot="10800000">
            <a:off x="3701988" y="2073768"/>
            <a:ext cx="674703" cy="33564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1" name="Google Shape;491;p43"/>
          <p:cNvCxnSpPr>
            <a:stCxn id="480" idx="1"/>
          </p:cNvCxnSpPr>
          <p:nvPr/>
        </p:nvCxnSpPr>
        <p:spPr>
          <a:xfrm rot="10800000">
            <a:off x="3599054" y="3100526"/>
            <a:ext cx="2361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2" name="Google Shape;492;p43"/>
          <p:cNvCxnSpPr/>
          <p:nvPr/>
        </p:nvCxnSpPr>
        <p:spPr>
          <a:xfrm flipH="1">
            <a:off x="3492740" y="3613212"/>
            <a:ext cx="1381101" cy="685523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3" name="Google Shape;493;p43"/>
          <p:cNvCxnSpPr/>
          <p:nvPr/>
        </p:nvCxnSpPr>
        <p:spPr>
          <a:xfrm>
            <a:off x="5734975" y="3613212"/>
            <a:ext cx="0" cy="53927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4" name="Google Shape;494;p43"/>
          <p:cNvCxnSpPr/>
          <p:nvPr/>
        </p:nvCxnSpPr>
        <p:spPr>
          <a:xfrm>
            <a:off x="7199790" y="3746377"/>
            <a:ext cx="839033" cy="68274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5" name="Google Shape;495;p43"/>
          <p:cNvCxnSpPr/>
          <p:nvPr/>
        </p:nvCxnSpPr>
        <p:spPr>
          <a:xfrm>
            <a:off x="7732450" y="3062104"/>
            <a:ext cx="306373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6" name="Google Shape;496;p43"/>
          <p:cNvCxnSpPr/>
          <p:nvPr/>
        </p:nvCxnSpPr>
        <p:spPr>
          <a:xfrm rot="10800000" flipH="1">
            <a:off x="7419698" y="2157274"/>
            <a:ext cx="738187" cy="42612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44"/>
          <p:cNvSpPr/>
          <p:nvPr/>
        </p:nvSpPr>
        <p:spPr>
          <a:xfrm>
            <a:off x="3728621" y="2769833"/>
            <a:ext cx="3409026" cy="43500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Man-Made Ecosystems</a:t>
            </a:r>
            <a:endParaRPr/>
          </a:p>
        </p:txBody>
      </p:sp>
      <p:pic>
        <p:nvPicPr>
          <p:cNvPr id="502" name="Google Shape;502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7246" y="369441"/>
            <a:ext cx="2638425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7674" y="452160"/>
            <a:ext cx="3705225" cy="1650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1322" y="3775229"/>
            <a:ext cx="3656352" cy="244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04902" y="538117"/>
            <a:ext cx="250507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4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59188" y="3700972"/>
            <a:ext cx="4291428" cy="26189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7" name="Google Shape;507;p44"/>
          <p:cNvCxnSpPr/>
          <p:nvPr/>
        </p:nvCxnSpPr>
        <p:spPr>
          <a:xfrm rot="10800000">
            <a:off x="3535671" y="2263806"/>
            <a:ext cx="397137" cy="31071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08" name="Google Shape;508;p44"/>
          <p:cNvCxnSpPr/>
          <p:nvPr/>
        </p:nvCxnSpPr>
        <p:spPr>
          <a:xfrm rot="10800000">
            <a:off x="5761608" y="2179376"/>
            <a:ext cx="0" cy="37508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09" name="Google Shape;509;p44"/>
          <p:cNvCxnSpPr/>
          <p:nvPr/>
        </p:nvCxnSpPr>
        <p:spPr>
          <a:xfrm rot="10800000" flipH="1">
            <a:off x="7350711" y="2366917"/>
            <a:ext cx="1313895" cy="296384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10" name="Google Shape;510;p44"/>
          <p:cNvCxnSpPr/>
          <p:nvPr/>
        </p:nvCxnSpPr>
        <p:spPr>
          <a:xfrm flipH="1">
            <a:off x="3728621" y="3324687"/>
            <a:ext cx="639053" cy="31515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11" name="Google Shape;511;p44"/>
          <p:cNvCxnSpPr/>
          <p:nvPr/>
        </p:nvCxnSpPr>
        <p:spPr>
          <a:xfrm>
            <a:off x="7238402" y="3204838"/>
            <a:ext cx="1000076" cy="36398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5"/>
          <p:cNvSpPr/>
          <p:nvPr/>
        </p:nvSpPr>
        <p:spPr>
          <a:xfrm>
            <a:off x="1473692" y="213064"/>
            <a:ext cx="7989903" cy="390618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Importance of Biodiversity</a:t>
            </a:r>
            <a:endParaRPr/>
          </a:p>
        </p:txBody>
      </p:sp>
      <p:sp>
        <p:nvSpPr>
          <p:cNvPr id="517" name="Google Shape;517;p45"/>
          <p:cNvSpPr/>
          <p:nvPr/>
        </p:nvSpPr>
        <p:spPr>
          <a:xfrm>
            <a:off x="4332301" y="2416945"/>
            <a:ext cx="2467992" cy="202410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Services of Biodiversity</a:t>
            </a:r>
            <a:endParaRPr/>
          </a:p>
        </p:txBody>
      </p:sp>
      <p:cxnSp>
        <p:nvCxnSpPr>
          <p:cNvPr id="518" name="Google Shape;518;p45"/>
          <p:cNvCxnSpPr>
            <a:stCxn id="517" idx="5"/>
          </p:cNvCxnSpPr>
          <p:nvPr/>
        </p:nvCxnSpPr>
        <p:spPr>
          <a:xfrm rot="10800000" flipH="1">
            <a:off x="6294266" y="1917445"/>
            <a:ext cx="879000" cy="49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19" name="Google Shape;519;p45"/>
          <p:cNvCxnSpPr>
            <a:stCxn id="517" idx="0"/>
          </p:cNvCxnSpPr>
          <p:nvPr/>
        </p:nvCxnSpPr>
        <p:spPr>
          <a:xfrm>
            <a:off x="6800293" y="3428999"/>
            <a:ext cx="914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0" name="Google Shape;520;p45"/>
          <p:cNvCxnSpPr>
            <a:stCxn id="517" idx="1"/>
          </p:cNvCxnSpPr>
          <p:nvPr/>
        </p:nvCxnSpPr>
        <p:spPr>
          <a:xfrm>
            <a:off x="6294266" y="4441053"/>
            <a:ext cx="1020900" cy="37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1" name="Google Shape;521;p45"/>
          <p:cNvCxnSpPr>
            <a:stCxn id="517" idx="4"/>
          </p:cNvCxnSpPr>
          <p:nvPr/>
        </p:nvCxnSpPr>
        <p:spPr>
          <a:xfrm rot="10800000">
            <a:off x="4048128" y="1977445"/>
            <a:ext cx="790200" cy="43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2" name="Google Shape;522;p45"/>
          <p:cNvCxnSpPr/>
          <p:nvPr/>
        </p:nvCxnSpPr>
        <p:spPr>
          <a:xfrm rot="10800000">
            <a:off x="3688671" y="3396262"/>
            <a:ext cx="656947" cy="3273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3" name="Google Shape;523;p45"/>
          <p:cNvCxnSpPr>
            <a:stCxn id="517" idx="2"/>
          </p:cNvCxnSpPr>
          <p:nvPr/>
        </p:nvCxnSpPr>
        <p:spPr>
          <a:xfrm flipH="1">
            <a:off x="3852828" y="4441053"/>
            <a:ext cx="985500" cy="43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24" name="Google Shape;524;p45"/>
          <p:cNvSpPr/>
          <p:nvPr/>
        </p:nvSpPr>
        <p:spPr>
          <a:xfrm>
            <a:off x="6214369" y="1548046"/>
            <a:ext cx="4447712" cy="29961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Formation &amp; Protection of Soil</a:t>
            </a:r>
            <a:endParaRPr/>
          </a:p>
        </p:txBody>
      </p:sp>
      <p:sp>
        <p:nvSpPr>
          <p:cNvPr id="525" name="Google Shape;525;p45"/>
          <p:cNvSpPr/>
          <p:nvPr/>
        </p:nvSpPr>
        <p:spPr>
          <a:xfrm>
            <a:off x="7714695" y="3151580"/>
            <a:ext cx="4110361" cy="39060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Nutrient Storage &amp; Cycling</a:t>
            </a:r>
            <a:endParaRPr/>
          </a:p>
        </p:txBody>
      </p:sp>
      <p:sp>
        <p:nvSpPr>
          <p:cNvPr id="526" name="Google Shape;526;p45"/>
          <p:cNvSpPr/>
          <p:nvPr/>
        </p:nvSpPr>
        <p:spPr>
          <a:xfrm>
            <a:off x="6733711" y="4846099"/>
            <a:ext cx="5313287" cy="29960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Breakdown &amp; Absorption of Pollutants</a:t>
            </a:r>
            <a:endParaRPr/>
          </a:p>
        </p:txBody>
      </p:sp>
      <p:sp>
        <p:nvSpPr>
          <p:cNvPr id="527" name="Google Shape;527;p45"/>
          <p:cNvSpPr/>
          <p:nvPr/>
        </p:nvSpPr>
        <p:spPr>
          <a:xfrm>
            <a:off x="145002" y="4899350"/>
            <a:ext cx="5619565" cy="32514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Contribution to Climatic Stability</a:t>
            </a:r>
            <a:endParaRPr/>
          </a:p>
        </p:txBody>
      </p:sp>
      <p:sp>
        <p:nvSpPr>
          <p:cNvPr id="528" name="Google Shape;528;p45"/>
          <p:cNvSpPr/>
          <p:nvPr/>
        </p:nvSpPr>
        <p:spPr>
          <a:xfrm>
            <a:off x="79899" y="3151580"/>
            <a:ext cx="3608772" cy="50546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Recovery from unpredictable events</a:t>
            </a:r>
            <a:endParaRPr/>
          </a:p>
        </p:txBody>
      </p:sp>
      <p:sp>
        <p:nvSpPr>
          <p:cNvPr id="529" name="Google Shape;529;p45"/>
          <p:cNvSpPr/>
          <p:nvPr/>
        </p:nvSpPr>
        <p:spPr>
          <a:xfrm>
            <a:off x="79899" y="1597980"/>
            <a:ext cx="4941903" cy="36510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 Resource Protection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6"/>
          <p:cNvSpPr/>
          <p:nvPr/>
        </p:nvSpPr>
        <p:spPr>
          <a:xfrm>
            <a:off x="4766339" y="1453701"/>
            <a:ext cx="2876365" cy="252125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BIOLOGICAL RESOURCES PROVIDED BY BIODIVERSITY</a:t>
            </a:r>
            <a:endParaRPr/>
          </a:p>
        </p:txBody>
      </p:sp>
      <p:cxnSp>
        <p:nvCxnSpPr>
          <p:cNvPr id="535" name="Google Shape;535;p46"/>
          <p:cNvCxnSpPr>
            <a:stCxn id="534" idx="4"/>
          </p:cNvCxnSpPr>
          <p:nvPr/>
        </p:nvCxnSpPr>
        <p:spPr>
          <a:xfrm rot="10800000">
            <a:off x="4136054" y="989902"/>
            <a:ext cx="1260600" cy="463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36" name="Google Shape;536;p46"/>
          <p:cNvCxnSpPr>
            <a:stCxn id="534" idx="5"/>
          </p:cNvCxnSpPr>
          <p:nvPr/>
        </p:nvCxnSpPr>
        <p:spPr>
          <a:xfrm rot="10800000" flipH="1">
            <a:off x="7012390" y="741202"/>
            <a:ext cx="852300" cy="712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37" name="Google Shape;537;p46"/>
          <p:cNvCxnSpPr/>
          <p:nvPr/>
        </p:nvCxnSpPr>
        <p:spPr>
          <a:xfrm rot="10800000" flipH="1">
            <a:off x="7730231" y="2713221"/>
            <a:ext cx="572609" cy="2219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38" name="Google Shape;538;p46"/>
          <p:cNvCxnSpPr/>
          <p:nvPr/>
        </p:nvCxnSpPr>
        <p:spPr>
          <a:xfrm>
            <a:off x="7075502" y="4689628"/>
            <a:ext cx="204187" cy="52378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39" name="Google Shape;539;p46"/>
          <p:cNvCxnSpPr>
            <a:stCxn id="534" idx="2"/>
          </p:cNvCxnSpPr>
          <p:nvPr/>
        </p:nvCxnSpPr>
        <p:spPr>
          <a:xfrm flipH="1">
            <a:off x="4224854" y="3974958"/>
            <a:ext cx="1171800" cy="645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0" name="Google Shape;540;p46"/>
          <p:cNvCxnSpPr>
            <a:stCxn id="534" idx="3"/>
          </p:cNvCxnSpPr>
          <p:nvPr/>
        </p:nvCxnSpPr>
        <p:spPr>
          <a:xfrm rot="10800000">
            <a:off x="3865139" y="2714330"/>
            <a:ext cx="901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541" name="Google Shape;541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0814" y="116705"/>
            <a:ext cx="2695575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6"/>
          <p:cNvSpPr txBox="1"/>
          <p:nvPr/>
        </p:nvSpPr>
        <p:spPr>
          <a:xfrm>
            <a:off x="958789" y="1812156"/>
            <a:ext cx="24768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FOOD</a:t>
            </a:r>
            <a:endParaRPr/>
          </a:p>
        </p:txBody>
      </p:sp>
      <p:pic>
        <p:nvPicPr>
          <p:cNvPr id="543" name="Google Shape;543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40209" y="104313"/>
            <a:ext cx="3193002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6"/>
          <p:cNvSpPr txBox="1"/>
          <p:nvPr/>
        </p:nvSpPr>
        <p:spPr>
          <a:xfrm>
            <a:off x="8016536" y="1704513"/>
            <a:ext cx="32166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MEDICINAL RESOURCES</a:t>
            </a:r>
            <a:endParaRPr/>
          </a:p>
        </p:txBody>
      </p:sp>
      <p:pic>
        <p:nvPicPr>
          <p:cNvPr id="545" name="Google Shape;545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1439" y="2127666"/>
            <a:ext cx="1800225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46"/>
          <p:cNvSpPr txBox="1"/>
          <p:nvPr/>
        </p:nvSpPr>
        <p:spPr>
          <a:xfrm>
            <a:off x="8533382" y="4724663"/>
            <a:ext cx="187374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WOODEN PRODUCTS</a:t>
            </a:r>
            <a:endParaRPr/>
          </a:p>
        </p:txBody>
      </p:sp>
      <p:pic>
        <p:nvPicPr>
          <p:cNvPr id="547" name="Google Shape;547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1105" y="2181488"/>
            <a:ext cx="2295525" cy="1990725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6"/>
          <p:cNvSpPr txBox="1"/>
          <p:nvPr/>
        </p:nvSpPr>
        <p:spPr>
          <a:xfrm>
            <a:off x="958789" y="4147059"/>
            <a:ext cx="29878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ORNAMENTAL PLANTS</a:t>
            </a:r>
            <a:endParaRPr/>
          </a:p>
        </p:txBody>
      </p:sp>
      <p:pic>
        <p:nvPicPr>
          <p:cNvPr id="549" name="Google Shape;549;p4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51742" y="4516391"/>
            <a:ext cx="2952750" cy="15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46"/>
          <p:cNvSpPr txBox="1"/>
          <p:nvPr/>
        </p:nvSpPr>
        <p:spPr>
          <a:xfrm>
            <a:off x="1274732" y="6137784"/>
            <a:ext cx="301318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BREEDING STOCK</a:t>
            </a:r>
            <a:endParaRPr/>
          </a:p>
        </p:txBody>
      </p:sp>
      <p:pic>
        <p:nvPicPr>
          <p:cNvPr id="551" name="Google Shape;551;p4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041970" y="4332736"/>
            <a:ext cx="2133600" cy="2143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2" name="Google Shape;552;p46"/>
          <p:cNvCxnSpPr>
            <a:stCxn id="534" idx="1"/>
          </p:cNvCxnSpPr>
          <p:nvPr/>
        </p:nvCxnSpPr>
        <p:spPr>
          <a:xfrm>
            <a:off x="7012390" y="3974958"/>
            <a:ext cx="489300" cy="322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53" name="Google Shape;553;p46"/>
          <p:cNvSpPr txBox="1"/>
          <p:nvPr/>
        </p:nvSpPr>
        <p:spPr>
          <a:xfrm>
            <a:off x="5699464" y="6475861"/>
            <a:ext cx="6347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Resources for Research in Agriculture,Medicine etc.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47"/>
          <p:cNvSpPr/>
          <p:nvPr/>
        </p:nvSpPr>
        <p:spPr>
          <a:xfrm>
            <a:off x="4000870" y="3650519"/>
            <a:ext cx="4438835" cy="2334827"/>
          </a:xfrm>
          <a:prstGeom prst="triangle">
            <a:avLst>
              <a:gd name="adj" fmla="val 50000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833C0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BENEFITS PROVIDED BY BIODIVERSITY</a:t>
            </a:r>
            <a:endParaRPr/>
          </a:p>
        </p:txBody>
      </p:sp>
      <p:cxnSp>
        <p:nvCxnSpPr>
          <p:cNvPr id="559" name="Google Shape;559;p47"/>
          <p:cNvCxnSpPr>
            <a:stCxn id="558" idx="0"/>
          </p:cNvCxnSpPr>
          <p:nvPr/>
        </p:nvCxnSpPr>
        <p:spPr>
          <a:xfrm rot="10800000">
            <a:off x="6211287" y="2800619"/>
            <a:ext cx="9000" cy="849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60" name="Google Shape;560;p47"/>
          <p:cNvCxnSpPr/>
          <p:nvPr/>
        </p:nvCxnSpPr>
        <p:spPr>
          <a:xfrm rot="10800000">
            <a:off x="3193002" y="5985346"/>
            <a:ext cx="80786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61" name="Google Shape;561;p47"/>
          <p:cNvCxnSpPr/>
          <p:nvPr/>
        </p:nvCxnSpPr>
        <p:spPr>
          <a:xfrm>
            <a:off x="8439705" y="5983127"/>
            <a:ext cx="263371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562" name="Google Shape;562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1537" y="1196325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426" y="4181336"/>
            <a:ext cx="2958576" cy="1804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40932" y="3515559"/>
            <a:ext cx="3294330" cy="2467568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47"/>
          <p:cNvSpPr txBox="1"/>
          <p:nvPr/>
        </p:nvSpPr>
        <p:spPr>
          <a:xfrm>
            <a:off x="4537044" y="548015"/>
            <a:ext cx="410388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Natural Laboratories for Ecological &amp; Evolutionary Research</a:t>
            </a:r>
            <a:endParaRPr/>
          </a:p>
        </p:txBody>
      </p:sp>
      <p:sp>
        <p:nvSpPr>
          <p:cNvPr id="566" name="Google Shape;566;p47"/>
          <p:cNvSpPr txBox="1"/>
          <p:nvPr/>
        </p:nvSpPr>
        <p:spPr>
          <a:xfrm>
            <a:off x="7039993" y="3042196"/>
            <a:ext cx="46785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Aesthetic Value for Spiritual well-being</a:t>
            </a:r>
            <a:endParaRPr/>
          </a:p>
        </p:txBody>
      </p:sp>
      <p:sp>
        <p:nvSpPr>
          <p:cNvPr id="567" name="Google Shape;567;p47"/>
          <p:cNvSpPr txBox="1"/>
          <p:nvPr/>
        </p:nvSpPr>
        <p:spPr>
          <a:xfrm>
            <a:off x="88778" y="3826275"/>
            <a:ext cx="424352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Aesthetic Beauty to our environment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48"/>
          <p:cNvSpPr/>
          <p:nvPr/>
        </p:nvSpPr>
        <p:spPr>
          <a:xfrm>
            <a:off x="1748902" y="426128"/>
            <a:ext cx="8522563" cy="43500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VALUES OF BIODIVERSITY</a:t>
            </a:r>
            <a:endParaRPr/>
          </a:p>
        </p:txBody>
      </p:sp>
      <p:cxnSp>
        <p:nvCxnSpPr>
          <p:cNvPr id="573" name="Google Shape;573;p48"/>
          <p:cNvCxnSpPr/>
          <p:nvPr/>
        </p:nvCxnSpPr>
        <p:spPr>
          <a:xfrm flipH="1">
            <a:off x="1973801" y="861134"/>
            <a:ext cx="3657600" cy="102981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74" name="Google Shape;574;p48"/>
          <p:cNvSpPr/>
          <p:nvPr/>
        </p:nvSpPr>
        <p:spPr>
          <a:xfrm>
            <a:off x="424648" y="1890944"/>
            <a:ext cx="3098306" cy="50602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DIRECT VALUES</a:t>
            </a:r>
            <a:endParaRPr/>
          </a:p>
        </p:txBody>
      </p:sp>
      <p:sp>
        <p:nvSpPr>
          <p:cNvPr id="575" name="Google Shape;575;p48"/>
          <p:cNvSpPr/>
          <p:nvPr/>
        </p:nvSpPr>
        <p:spPr>
          <a:xfrm>
            <a:off x="5080985" y="1908700"/>
            <a:ext cx="5572217" cy="50602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INDIRECT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VALUES</a:t>
            </a:r>
            <a:endParaRPr/>
          </a:p>
        </p:txBody>
      </p:sp>
      <p:cxnSp>
        <p:nvCxnSpPr>
          <p:cNvPr id="576" name="Google Shape;576;p48"/>
          <p:cNvCxnSpPr/>
          <p:nvPr/>
        </p:nvCxnSpPr>
        <p:spPr>
          <a:xfrm>
            <a:off x="5631401" y="861134"/>
            <a:ext cx="0" cy="104756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77" name="Google Shape;577;p48"/>
          <p:cNvCxnSpPr>
            <a:stCxn id="574" idx="2"/>
          </p:cNvCxnSpPr>
          <p:nvPr/>
        </p:nvCxnSpPr>
        <p:spPr>
          <a:xfrm>
            <a:off x="1973801" y="2396972"/>
            <a:ext cx="0" cy="692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78" name="Google Shape;578;p48"/>
          <p:cNvSpPr/>
          <p:nvPr/>
        </p:nvSpPr>
        <p:spPr>
          <a:xfrm>
            <a:off x="248575" y="3089429"/>
            <a:ext cx="3728609" cy="426128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CONSUMPTIVE USE VALUE</a:t>
            </a:r>
            <a:endParaRPr/>
          </a:p>
        </p:txBody>
      </p:sp>
      <p:sp>
        <p:nvSpPr>
          <p:cNvPr id="579" name="Google Shape;579;p48"/>
          <p:cNvSpPr/>
          <p:nvPr/>
        </p:nvSpPr>
        <p:spPr>
          <a:xfrm>
            <a:off x="248575" y="3870662"/>
            <a:ext cx="3728609" cy="426128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PRODUCTIVE USE VALUE</a:t>
            </a:r>
            <a:endParaRPr/>
          </a:p>
        </p:txBody>
      </p:sp>
      <p:sp>
        <p:nvSpPr>
          <p:cNvPr id="580" name="Google Shape;580;p48"/>
          <p:cNvSpPr/>
          <p:nvPr/>
        </p:nvSpPr>
        <p:spPr>
          <a:xfrm>
            <a:off x="5877014" y="2858610"/>
            <a:ext cx="4270149" cy="506028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VALUE</a:t>
            </a:r>
            <a:endParaRPr/>
          </a:p>
        </p:txBody>
      </p:sp>
      <p:cxnSp>
        <p:nvCxnSpPr>
          <p:cNvPr id="581" name="Google Shape;581;p48"/>
          <p:cNvCxnSpPr>
            <a:stCxn id="575" idx="2"/>
          </p:cNvCxnSpPr>
          <p:nvPr/>
        </p:nvCxnSpPr>
        <p:spPr>
          <a:xfrm>
            <a:off x="7867094" y="2414728"/>
            <a:ext cx="0" cy="44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82" name="Google Shape;582;p48"/>
          <p:cNvSpPr/>
          <p:nvPr/>
        </p:nvSpPr>
        <p:spPr>
          <a:xfrm>
            <a:off x="5877019" y="3639844"/>
            <a:ext cx="4270147" cy="506028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VALUE</a:t>
            </a:r>
            <a:endParaRPr/>
          </a:p>
        </p:txBody>
      </p:sp>
      <p:sp>
        <p:nvSpPr>
          <p:cNvPr id="583" name="Google Shape;583;p48"/>
          <p:cNvSpPr/>
          <p:nvPr/>
        </p:nvSpPr>
        <p:spPr>
          <a:xfrm>
            <a:off x="5877015" y="4554243"/>
            <a:ext cx="4270149" cy="506028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AESTHETIC VALUE</a:t>
            </a:r>
            <a:endParaRPr/>
          </a:p>
        </p:txBody>
      </p:sp>
      <p:sp>
        <p:nvSpPr>
          <p:cNvPr id="584" name="Google Shape;584;p48"/>
          <p:cNvSpPr/>
          <p:nvPr/>
        </p:nvSpPr>
        <p:spPr>
          <a:xfrm>
            <a:off x="5877015" y="5370988"/>
            <a:ext cx="4270150" cy="506028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ETHICAL VALUE</a:t>
            </a:r>
            <a:endParaRPr/>
          </a:p>
        </p:txBody>
      </p:sp>
      <p:sp>
        <p:nvSpPr>
          <p:cNvPr id="585" name="Google Shape;585;p48"/>
          <p:cNvSpPr/>
          <p:nvPr/>
        </p:nvSpPr>
        <p:spPr>
          <a:xfrm>
            <a:off x="5877014" y="6178858"/>
            <a:ext cx="4270147" cy="506028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&amp; CULTURAL VALUE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9"/>
          <p:cNvSpPr txBox="1"/>
          <p:nvPr/>
        </p:nvSpPr>
        <p:spPr>
          <a:xfrm>
            <a:off x="4456590" y="488272"/>
            <a:ext cx="7510509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Value of Biodiversity 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It can be found out by examining each ecosystem process &amp; identifying Ecosystem Services.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u="sng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u="sng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Example 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In wetlands,vegetation captures water-carried sediment &amp; the soil Microorganisms break down a range of nutrients &amp; pollutants washed into the area.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processes provide the ecosystem service of purifying water.Wetlands also act as nursery grounds for some fishes &amp; provide shelter to animals at times of droughts.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Forests regulate the amount of Carbon Dioxide in the air by releasing oxygen as a by-product during Photosynthesis &amp; control-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Excess waterflow (Overflow) due to Rainfall &amp; Soil Erosion.</a:t>
            </a:r>
            <a:endParaRPr/>
          </a:p>
        </p:txBody>
      </p:sp>
      <p:pic>
        <p:nvPicPr>
          <p:cNvPr id="591" name="Google Shape;591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1148" y="256218"/>
            <a:ext cx="3248394" cy="2060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167" y="3819974"/>
            <a:ext cx="3381375" cy="2385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50"/>
          <p:cNvSpPr/>
          <p:nvPr/>
        </p:nvSpPr>
        <p:spPr>
          <a:xfrm>
            <a:off x="4429957" y="2545672"/>
            <a:ext cx="2352583" cy="1766656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VALUES OF BIODIVERSITY</a:t>
            </a:r>
            <a:endParaRPr/>
          </a:p>
        </p:txBody>
      </p:sp>
      <p:cxnSp>
        <p:nvCxnSpPr>
          <p:cNvPr id="598" name="Google Shape;598;p50"/>
          <p:cNvCxnSpPr/>
          <p:nvPr/>
        </p:nvCxnSpPr>
        <p:spPr>
          <a:xfrm rot="10800000" flipH="1">
            <a:off x="6738151" y="1988598"/>
            <a:ext cx="1313896" cy="6835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99" name="Google Shape;599;p50"/>
          <p:cNvCxnSpPr/>
          <p:nvPr/>
        </p:nvCxnSpPr>
        <p:spPr>
          <a:xfrm rot="10800000">
            <a:off x="3231472" y="1955307"/>
            <a:ext cx="1269507" cy="71687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00" name="Google Shape;600;p50"/>
          <p:cNvCxnSpPr/>
          <p:nvPr/>
        </p:nvCxnSpPr>
        <p:spPr>
          <a:xfrm flipH="1">
            <a:off x="2814221" y="4185822"/>
            <a:ext cx="1669002" cy="75682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01" name="Google Shape;601;p50"/>
          <p:cNvCxnSpPr/>
          <p:nvPr/>
        </p:nvCxnSpPr>
        <p:spPr>
          <a:xfrm>
            <a:off x="6738151" y="4185822"/>
            <a:ext cx="1358283" cy="94547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02" name="Google Shape;602;p50"/>
          <p:cNvSpPr/>
          <p:nvPr/>
        </p:nvSpPr>
        <p:spPr>
          <a:xfrm>
            <a:off x="1162975" y="1189608"/>
            <a:ext cx="2405848" cy="798990"/>
          </a:xfrm>
          <a:prstGeom prst="ellipse">
            <a:avLst/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AESTHETIC</a:t>
            </a:r>
            <a:endParaRPr/>
          </a:p>
        </p:txBody>
      </p:sp>
      <p:sp>
        <p:nvSpPr>
          <p:cNvPr id="603" name="Google Shape;603;p50"/>
          <p:cNvSpPr/>
          <p:nvPr/>
        </p:nvSpPr>
        <p:spPr>
          <a:xfrm>
            <a:off x="8096433" y="1116366"/>
            <a:ext cx="2932591" cy="838941"/>
          </a:xfrm>
          <a:prstGeom prst="ellipse">
            <a:avLst/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RECREATIONAL</a:t>
            </a:r>
            <a:endParaRPr/>
          </a:p>
        </p:txBody>
      </p:sp>
      <p:sp>
        <p:nvSpPr>
          <p:cNvPr id="604" name="Google Shape;604;p50"/>
          <p:cNvSpPr/>
          <p:nvPr/>
        </p:nvSpPr>
        <p:spPr>
          <a:xfrm>
            <a:off x="563732" y="5020323"/>
            <a:ext cx="2365899" cy="945471"/>
          </a:xfrm>
          <a:prstGeom prst="ellipse">
            <a:avLst/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SPIRITUAL</a:t>
            </a:r>
            <a:endParaRPr/>
          </a:p>
        </p:txBody>
      </p:sp>
      <p:sp>
        <p:nvSpPr>
          <p:cNvPr id="605" name="Google Shape;605;p50"/>
          <p:cNvSpPr/>
          <p:nvPr/>
        </p:nvSpPr>
        <p:spPr>
          <a:xfrm>
            <a:off x="8407153" y="4942644"/>
            <a:ext cx="2365899" cy="798990"/>
          </a:xfrm>
          <a:prstGeom prst="ellipse">
            <a:avLst/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CULTURAL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51"/>
          <p:cNvSpPr txBox="1"/>
          <p:nvPr/>
        </p:nvSpPr>
        <p:spPr>
          <a:xfrm>
            <a:off x="612559" y="3258105"/>
            <a:ext cx="10999434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value of Biodiversity </a:t>
            </a: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Apart from local use or sale of products of Biodiversity, there is social aspect in which more &amp; more resources are used by affluent societies.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Biodiversity has been preserved to a greater extent by traditional societies that valued it as a resource &amp; agreed that it’s depletion would be a great loss to society.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 in different parts of world has been largely preserved by traditional societies,because native people always protect forest for their own benefit.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Trees like-Peepal,Banyan &amp; Tulsi are worshipped by people.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Offering water early morning  to Tulsi plant is considered as auspicious.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Sacred thread is tied by married ladies to Banyan tree &amp; they pray for long life.</a:t>
            </a:r>
            <a:endParaRPr/>
          </a:p>
        </p:txBody>
      </p:sp>
      <p:pic>
        <p:nvPicPr>
          <p:cNvPr id="611" name="Google Shape;611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493" y="414245"/>
            <a:ext cx="2876550" cy="2328956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51"/>
          <p:cNvSpPr txBox="1"/>
          <p:nvPr/>
        </p:nvSpPr>
        <p:spPr>
          <a:xfrm>
            <a:off x="211677" y="0"/>
            <a:ext cx="30908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PEEPAL TREE</a:t>
            </a:r>
            <a:endParaRPr/>
          </a:p>
        </p:txBody>
      </p:sp>
      <p:pic>
        <p:nvPicPr>
          <p:cNvPr id="613" name="Google Shape;613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1080" y="359523"/>
            <a:ext cx="2201663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51"/>
          <p:cNvSpPr txBox="1"/>
          <p:nvPr/>
        </p:nvSpPr>
        <p:spPr>
          <a:xfrm>
            <a:off x="4456589" y="0"/>
            <a:ext cx="228156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TULSI VRINDAVAN</a:t>
            </a:r>
            <a:endParaRPr/>
          </a:p>
        </p:txBody>
      </p:sp>
      <p:pic>
        <p:nvPicPr>
          <p:cNvPr id="615" name="Google Shape;615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41330" y="414245"/>
            <a:ext cx="3604936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51"/>
          <p:cNvSpPr txBox="1"/>
          <p:nvPr/>
        </p:nvSpPr>
        <p:spPr>
          <a:xfrm>
            <a:off x="7741331" y="88777"/>
            <a:ext cx="36049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BANYAN TREE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/>
          <p:nvPr/>
        </p:nvSpPr>
        <p:spPr>
          <a:xfrm>
            <a:off x="497151" y="452761"/>
            <a:ext cx="9250532" cy="5909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833C0B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rgbClr val="833C0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LOCATION</a:t>
            </a: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Location of a place is an important abiotic component of Environment.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It refers to the position of a place on the surface of Earth.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It has two types mainly- </a:t>
            </a: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Absolute </a:t>
            </a: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&amp; </a:t>
            </a: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Absolute Location is designed using a specific pairing of Latitudes &amp; Longitudes.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However,it is a term used with little real meaning,as any location must be expressed </a:t>
            </a: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 </a:t>
            </a: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something else.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Because Latitude &amp; Longitude are expressed relative to these lines, a position expressed in latitude &amp; longitude is        actually a  Relative location.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 Location can help analyse how two places are connected,whether by Distance, Culture or Technology.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C55A1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</a:t>
            </a:r>
            <a:r>
              <a:rPr lang="en-IN" sz="1800" u="sng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IN" sz="1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 is one of the most dominant components of physical environment that surrounds us.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It includes </a:t>
            </a:r>
            <a:r>
              <a:rPr lang="en-IN" sz="1800">
                <a:solidFill>
                  <a:srgbClr val="2F549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rainfall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IN" sz="1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wind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patterns that occur in an area.Climate is one of the most important abiotic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component of </a:t>
            </a:r>
            <a:r>
              <a:rPr lang="en-IN" sz="1800" b="1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Grassland Ecosystem</a:t>
            </a: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Climate is referred as the changing condition of the atmosphere prevailing for a long period of time.It directly affects health condition of people living in particular area,plant life &amp; agricultural production.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Temperature determines pressure of a particular area,which in turn gives rise to wind &amp; rainfall.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The amount &amp; distribution of rainfall,an area receives in a year influences Plant Life.</a:t>
            </a:r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6662" y="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28183" y="2555244"/>
            <a:ext cx="1991604" cy="19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28183" y="4893815"/>
            <a:ext cx="1991604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52"/>
          <p:cNvSpPr/>
          <p:nvPr/>
        </p:nvSpPr>
        <p:spPr>
          <a:xfrm>
            <a:off x="4563123" y="2399190"/>
            <a:ext cx="2716567" cy="1846555"/>
          </a:xfrm>
          <a:prstGeom prst="rect">
            <a:avLst/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VALUE OF BIODIVERSITY</a:t>
            </a:r>
            <a:endParaRPr/>
          </a:p>
        </p:txBody>
      </p:sp>
      <p:cxnSp>
        <p:nvCxnSpPr>
          <p:cNvPr id="622" name="Google Shape;622;p52"/>
          <p:cNvCxnSpPr/>
          <p:nvPr/>
        </p:nvCxnSpPr>
        <p:spPr>
          <a:xfrm rot="10800000" flipH="1">
            <a:off x="7279690" y="2050742"/>
            <a:ext cx="559292" cy="34844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3" name="Google Shape;623;p52"/>
          <p:cNvCxnSpPr/>
          <p:nvPr/>
        </p:nvCxnSpPr>
        <p:spPr>
          <a:xfrm>
            <a:off x="7257497" y="4185822"/>
            <a:ext cx="736846" cy="272989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4" name="Google Shape;624;p52"/>
          <p:cNvCxnSpPr/>
          <p:nvPr/>
        </p:nvCxnSpPr>
        <p:spPr>
          <a:xfrm rot="10800000">
            <a:off x="3773010" y="2050742"/>
            <a:ext cx="798991" cy="34844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5" name="Google Shape;625;p52"/>
          <p:cNvCxnSpPr/>
          <p:nvPr/>
        </p:nvCxnSpPr>
        <p:spPr>
          <a:xfrm flipH="1">
            <a:off x="3710866" y="4245745"/>
            <a:ext cx="861135" cy="272989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26" name="Google Shape;626;p52"/>
          <p:cNvSpPr/>
          <p:nvPr/>
        </p:nvSpPr>
        <p:spPr>
          <a:xfrm>
            <a:off x="1238435" y="1835460"/>
            <a:ext cx="2503503" cy="479394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OF FUEL-FIREWOOD</a:t>
            </a:r>
            <a:endParaRPr/>
          </a:p>
        </p:txBody>
      </p:sp>
      <p:sp>
        <p:nvSpPr>
          <p:cNvPr id="627" name="Google Shape;627;p52"/>
          <p:cNvSpPr/>
          <p:nvPr/>
        </p:nvSpPr>
        <p:spPr>
          <a:xfrm>
            <a:off x="7838982" y="2086806"/>
            <a:ext cx="4003830" cy="816746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OF BIOCHEMICALS FOR INDUSTRIAL PURPOSE</a:t>
            </a:r>
            <a:endParaRPr/>
          </a:p>
        </p:txBody>
      </p:sp>
      <p:sp>
        <p:nvSpPr>
          <p:cNvPr id="628" name="Google Shape;628;p52"/>
          <p:cNvSpPr/>
          <p:nvPr/>
        </p:nvSpPr>
        <p:spPr>
          <a:xfrm>
            <a:off x="1025370" y="4063753"/>
            <a:ext cx="2707689" cy="479394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OF FOOD</a:t>
            </a:r>
            <a:endParaRPr/>
          </a:p>
        </p:txBody>
      </p:sp>
      <p:sp>
        <p:nvSpPr>
          <p:cNvPr id="629" name="Google Shape;629;p52"/>
          <p:cNvSpPr/>
          <p:nvPr/>
        </p:nvSpPr>
        <p:spPr>
          <a:xfrm>
            <a:off x="7994342" y="3588798"/>
            <a:ext cx="3172287" cy="1054223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DIVERSE GROUP OF ANIMALS FOR DRUG TESTING.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e.g.-Guniea Pig</a:t>
            </a:r>
            <a:endParaRPr/>
          </a:p>
        </p:txBody>
      </p:sp>
      <p:pic>
        <p:nvPicPr>
          <p:cNvPr id="630" name="Google Shape;630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3177" y="204187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5370" y="4574220"/>
            <a:ext cx="2685496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42158" y="136644"/>
            <a:ext cx="2024109" cy="1914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79212" y="4821268"/>
            <a:ext cx="2758077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53"/>
          <p:cNvSpPr txBox="1"/>
          <p:nvPr/>
        </p:nvSpPr>
        <p:spPr>
          <a:xfrm>
            <a:off x="4465468" y="568171"/>
            <a:ext cx="7261933" cy="5324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Consumptive Use value of Biodiversity 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It is related to –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Natural products that are used directly for- Food,Fodder,Timber,Fuelwood etc.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Variety of people around world still depend on wild species for most of their needs of-Food,Clothing &amp; Shelter.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Tribal people are totally dependant on forests for their daily needs.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Productive Use value of Biodiversity 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Almost all the present day agricultural crops have originated from wild/original/endemic  varieties.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Biotechnologists continuously use wild (native) varieties of plants for developing new,better yielding &amp; disease resistant varieties.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 represents original stock from which new varieties can be developed.</a:t>
            </a:r>
            <a:endParaRPr/>
          </a:p>
        </p:txBody>
      </p:sp>
      <p:pic>
        <p:nvPicPr>
          <p:cNvPr id="639" name="Google Shape;639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817" y="328473"/>
            <a:ext cx="3522077" cy="2556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Google Shape;640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1361" y="2999128"/>
            <a:ext cx="3194714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1361" y="4755518"/>
            <a:ext cx="3194714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" name="Google Shape;646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3635" y="284202"/>
            <a:ext cx="2789992" cy="2137414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54"/>
          <p:cNvSpPr txBox="1"/>
          <p:nvPr/>
        </p:nvSpPr>
        <p:spPr>
          <a:xfrm>
            <a:off x="408373" y="2698812"/>
            <a:ext cx="11469949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Ethical &amp; Moral value of Biodiversity 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It is based on the Principal of- ‘</a:t>
            </a: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Live &amp; Let Live</a:t>
            </a: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Ethical values related to Biodiversity Conservation are based on protecting all forms of life.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forms of life have right to exist on earth.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Some people take pleasure in hunting of animals.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People degrade &amp; pollute environment by their unethical actions.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proper education &amp; awarerness, conscience of people must be raised against such practices.</a:t>
            </a:r>
            <a:endParaRPr/>
          </a:p>
        </p:txBody>
      </p:sp>
      <p:pic>
        <p:nvPicPr>
          <p:cNvPr id="648" name="Google Shape;648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06739" y="284202"/>
            <a:ext cx="3390022" cy="2023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" name="Google Shape;65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2686" y="502497"/>
            <a:ext cx="3755384" cy="2383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4253" y="502497"/>
            <a:ext cx="3725061" cy="2383471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55"/>
          <p:cNvSpPr txBox="1"/>
          <p:nvPr/>
        </p:nvSpPr>
        <p:spPr>
          <a:xfrm>
            <a:off x="896645" y="2947386"/>
            <a:ext cx="10750858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Aesthetic Value of Biodiversity </a:t>
            </a: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beauty of our planet earth is due to Biodiversity,which otherwise would have resembled like other barren planets dotted around Universe.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 is responsible for beauty of landscape.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People go to far off places to enjoy natural surroundings &amp; wildlife.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type of Tourism is known as- ‘</a:t>
            </a: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ECOTOURISM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’,which is a major source of income for many countries.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many societies, diversity of flora &amp; fauna has become a part of traditions &amp; culture of regions,adding to aesthetic value of places.</a:t>
            </a:r>
            <a:endParaRPr/>
          </a:p>
        </p:txBody>
      </p:sp>
      <p:sp>
        <p:nvSpPr>
          <p:cNvPr id="656" name="Google Shape;656;p55"/>
          <p:cNvSpPr txBox="1"/>
          <p:nvPr/>
        </p:nvSpPr>
        <p:spPr>
          <a:xfrm>
            <a:off x="1520071" y="133165"/>
            <a:ext cx="38006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ECOTOURISM</a:t>
            </a:r>
            <a:endParaRPr/>
          </a:p>
        </p:txBody>
      </p:sp>
      <p:sp>
        <p:nvSpPr>
          <p:cNvPr id="657" name="Google Shape;657;p55"/>
          <p:cNvSpPr txBox="1"/>
          <p:nvPr/>
        </p:nvSpPr>
        <p:spPr>
          <a:xfrm>
            <a:off x="6968971" y="133165"/>
            <a:ext cx="368034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BEAUTY OF ENVIRONMENT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6"/>
          <p:cNvSpPr/>
          <p:nvPr/>
        </p:nvSpPr>
        <p:spPr>
          <a:xfrm>
            <a:off x="4350057" y="2068497"/>
            <a:ext cx="3107186" cy="2139518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SERVICES OF BIODIVERSITY</a:t>
            </a:r>
            <a:endParaRPr/>
          </a:p>
        </p:txBody>
      </p:sp>
      <p:cxnSp>
        <p:nvCxnSpPr>
          <p:cNvPr id="663" name="Google Shape;663;p56"/>
          <p:cNvCxnSpPr>
            <a:stCxn id="662" idx="5"/>
          </p:cNvCxnSpPr>
          <p:nvPr/>
        </p:nvCxnSpPr>
        <p:spPr>
          <a:xfrm rot="10800000" flipH="1">
            <a:off x="7457240" y="2876418"/>
            <a:ext cx="550500" cy="9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64" name="Google Shape;664;p56"/>
          <p:cNvCxnSpPr>
            <a:stCxn id="662" idx="4"/>
          </p:cNvCxnSpPr>
          <p:nvPr/>
        </p:nvCxnSpPr>
        <p:spPr>
          <a:xfrm>
            <a:off x="6863821" y="4208010"/>
            <a:ext cx="788700" cy="568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65" name="Google Shape;665;p56"/>
          <p:cNvCxnSpPr>
            <a:stCxn id="662" idx="2"/>
          </p:cNvCxnSpPr>
          <p:nvPr/>
        </p:nvCxnSpPr>
        <p:spPr>
          <a:xfrm flipH="1">
            <a:off x="3506779" y="4208010"/>
            <a:ext cx="1436700" cy="657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66" name="Google Shape;666;p56"/>
          <p:cNvCxnSpPr>
            <a:stCxn id="662" idx="1"/>
          </p:cNvCxnSpPr>
          <p:nvPr/>
        </p:nvCxnSpPr>
        <p:spPr>
          <a:xfrm rot="10800000">
            <a:off x="2991660" y="2263818"/>
            <a:ext cx="1358400" cy="621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67" name="Google Shape;667;p56"/>
          <p:cNvSpPr/>
          <p:nvPr/>
        </p:nvSpPr>
        <p:spPr>
          <a:xfrm>
            <a:off x="4350057" y="919765"/>
            <a:ext cx="4338951" cy="50778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OXYGEN PRODUCTION BY PLANTS</a:t>
            </a:r>
            <a:endParaRPr/>
          </a:p>
        </p:txBody>
      </p:sp>
      <p:sp>
        <p:nvSpPr>
          <p:cNvPr id="668" name="Google Shape;668;p56"/>
          <p:cNvSpPr/>
          <p:nvPr/>
        </p:nvSpPr>
        <p:spPr>
          <a:xfrm>
            <a:off x="8007657" y="2100518"/>
            <a:ext cx="3808521" cy="100270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MAINTENANCE OF FRESH WATER QUALITY BY BREAKING DOWN POLLUTANTS</a:t>
            </a:r>
            <a:endParaRPr/>
          </a:p>
        </p:txBody>
      </p:sp>
      <p:sp>
        <p:nvSpPr>
          <p:cNvPr id="669" name="Google Shape;669;p56"/>
          <p:cNvSpPr/>
          <p:nvPr/>
        </p:nvSpPr>
        <p:spPr>
          <a:xfrm>
            <a:off x="7279688" y="4820770"/>
            <a:ext cx="4518734" cy="84392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PRODUCTION &amp; MAINTENANCE OF FERTILE SOIL</a:t>
            </a:r>
            <a:endParaRPr/>
          </a:p>
        </p:txBody>
      </p:sp>
      <p:sp>
        <p:nvSpPr>
          <p:cNvPr id="670" name="Google Shape;670;p56"/>
          <p:cNvSpPr/>
          <p:nvPr/>
        </p:nvSpPr>
        <p:spPr>
          <a:xfrm>
            <a:off x="346229" y="4864962"/>
            <a:ext cx="4003829" cy="43453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FOOD PROVISION</a:t>
            </a:r>
            <a:endParaRPr/>
          </a:p>
        </p:txBody>
      </p:sp>
      <p:sp>
        <p:nvSpPr>
          <p:cNvPr id="671" name="Google Shape;671;p56"/>
          <p:cNvSpPr/>
          <p:nvPr/>
        </p:nvSpPr>
        <p:spPr>
          <a:xfrm>
            <a:off x="230821" y="1012055"/>
            <a:ext cx="3697548" cy="124351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PROVISION OF NATIVE SPECIES &amp; GENES FOR INDUSTRIAL &amp; AGRICULTURAL RESEARCH</a:t>
            </a:r>
            <a:endParaRPr/>
          </a:p>
        </p:txBody>
      </p:sp>
      <p:cxnSp>
        <p:nvCxnSpPr>
          <p:cNvPr id="672" name="Google Shape;672;p56"/>
          <p:cNvCxnSpPr>
            <a:stCxn id="662" idx="0"/>
          </p:cNvCxnSpPr>
          <p:nvPr/>
        </p:nvCxnSpPr>
        <p:spPr>
          <a:xfrm rot="10800000">
            <a:off x="5903650" y="1424097"/>
            <a:ext cx="0" cy="644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57"/>
          <p:cNvSpPr txBox="1"/>
          <p:nvPr/>
        </p:nvSpPr>
        <p:spPr>
          <a:xfrm>
            <a:off x="426128" y="363984"/>
            <a:ext cx="7261934" cy="381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Continued.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678" name="Google Shape;678;p57"/>
          <p:cNvSpPr/>
          <p:nvPr/>
        </p:nvSpPr>
        <p:spPr>
          <a:xfrm>
            <a:off x="4610472" y="3005845"/>
            <a:ext cx="2432482" cy="2104008"/>
          </a:xfrm>
          <a:prstGeom prst="heptagon">
            <a:avLst>
              <a:gd name="hf" fmla="val 102572"/>
              <a:gd name="vf" fmla="val 105210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en-IN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ECOSYSTEM SERVICES OF BIODIVERSITY</a:t>
            </a:r>
            <a:endParaRPr sz="18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79" name="Google Shape;679;p57"/>
          <p:cNvCxnSpPr>
            <a:stCxn id="678" idx="5"/>
          </p:cNvCxnSpPr>
          <p:nvPr/>
        </p:nvCxnSpPr>
        <p:spPr>
          <a:xfrm rot="10800000">
            <a:off x="4184462" y="3050271"/>
            <a:ext cx="666900" cy="372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0" name="Google Shape;680;p57"/>
          <p:cNvCxnSpPr>
            <a:stCxn id="678" idx="6"/>
          </p:cNvCxnSpPr>
          <p:nvPr/>
        </p:nvCxnSpPr>
        <p:spPr>
          <a:xfrm rot="10800000">
            <a:off x="5702513" y="2544145"/>
            <a:ext cx="124200" cy="461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1" name="Google Shape;681;p57"/>
          <p:cNvCxnSpPr>
            <a:stCxn id="678" idx="0"/>
          </p:cNvCxnSpPr>
          <p:nvPr/>
        </p:nvCxnSpPr>
        <p:spPr>
          <a:xfrm rot="10800000" flipH="1">
            <a:off x="6802064" y="3005871"/>
            <a:ext cx="436200" cy="416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2" name="Google Shape;682;p57"/>
          <p:cNvCxnSpPr>
            <a:stCxn id="678" idx="1"/>
          </p:cNvCxnSpPr>
          <p:nvPr/>
        </p:nvCxnSpPr>
        <p:spPr>
          <a:xfrm>
            <a:off x="7042960" y="4358947"/>
            <a:ext cx="576900" cy="58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3" name="Google Shape;683;p57"/>
          <p:cNvCxnSpPr>
            <a:stCxn id="678" idx="2"/>
          </p:cNvCxnSpPr>
          <p:nvPr/>
        </p:nvCxnSpPr>
        <p:spPr>
          <a:xfrm>
            <a:off x="6367988" y="5109864"/>
            <a:ext cx="772500" cy="31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4" name="Google Shape;684;p57"/>
          <p:cNvCxnSpPr>
            <a:stCxn id="678" idx="3"/>
          </p:cNvCxnSpPr>
          <p:nvPr/>
        </p:nvCxnSpPr>
        <p:spPr>
          <a:xfrm flipH="1">
            <a:off x="4610438" y="5109864"/>
            <a:ext cx="675000" cy="461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5" name="Google Shape;685;p57"/>
          <p:cNvCxnSpPr>
            <a:stCxn id="678" idx="4"/>
          </p:cNvCxnSpPr>
          <p:nvPr/>
        </p:nvCxnSpPr>
        <p:spPr>
          <a:xfrm flipH="1">
            <a:off x="3891366" y="4358947"/>
            <a:ext cx="719100" cy="29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86" name="Google Shape;686;p57"/>
          <p:cNvSpPr/>
          <p:nvPr/>
        </p:nvSpPr>
        <p:spPr>
          <a:xfrm>
            <a:off x="278181" y="2724202"/>
            <a:ext cx="3897291" cy="48753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POLLINATION OF FOREST &amp; AGRICULTURAL PLANTS</a:t>
            </a:r>
            <a:endParaRPr/>
          </a:p>
        </p:txBody>
      </p:sp>
      <p:sp>
        <p:nvSpPr>
          <p:cNvPr id="687" name="Google Shape;687;p57"/>
          <p:cNvSpPr/>
          <p:nvPr/>
        </p:nvSpPr>
        <p:spPr>
          <a:xfrm>
            <a:off x="3696086" y="1635537"/>
            <a:ext cx="4012678" cy="83191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PEST CONTROL IN AGRICULTURE BY BENEFICIAL PREDATORS</a:t>
            </a:r>
            <a:endParaRPr/>
          </a:p>
        </p:txBody>
      </p:sp>
      <p:sp>
        <p:nvSpPr>
          <p:cNvPr id="688" name="Google Shape;688;p57"/>
          <p:cNvSpPr/>
          <p:nvPr/>
        </p:nvSpPr>
        <p:spPr>
          <a:xfrm>
            <a:off x="7173027" y="2551242"/>
            <a:ext cx="4585432" cy="41672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FLOOD MITIGATION BY VEGETATION</a:t>
            </a:r>
            <a:endParaRPr/>
          </a:p>
        </p:txBody>
      </p:sp>
      <p:sp>
        <p:nvSpPr>
          <p:cNvPr id="689" name="Google Shape;689;p57"/>
          <p:cNvSpPr/>
          <p:nvPr/>
        </p:nvSpPr>
        <p:spPr>
          <a:xfrm>
            <a:off x="7593094" y="3933333"/>
            <a:ext cx="4193472" cy="80786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BREAKDOWN OF POLLUTANTS BY MICROORGANISMS</a:t>
            </a:r>
            <a:endParaRPr/>
          </a:p>
        </p:txBody>
      </p:sp>
      <p:sp>
        <p:nvSpPr>
          <p:cNvPr id="690" name="Google Shape;690;p57"/>
          <p:cNvSpPr/>
          <p:nvPr/>
        </p:nvSpPr>
        <p:spPr>
          <a:xfrm>
            <a:off x="6977849" y="5460291"/>
            <a:ext cx="5060272" cy="43501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GREENHOUSE GAS REDUCTION</a:t>
            </a:r>
            <a:endParaRPr/>
          </a:p>
        </p:txBody>
      </p:sp>
      <p:sp>
        <p:nvSpPr>
          <p:cNvPr id="691" name="Google Shape;691;p57"/>
          <p:cNvSpPr/>
          <p:nvPr/>
        </p:nvSpPr>
        <p:spPr>
          <a:xfrm>
            <a:off x="278181" y="5553736"/>
            <a:ext cx="5817819" cy="48753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HABITAT MAINTENANCE OF PLANTS &amp; ANIMALS</a:t>
            </a:r>
            <a:endParaRPr/>
          </a:p>
        </p:txBody>
      </p:sp>
      <p:sp>
        <p:nvSpPr>
          <p:cNvPr id="692" name="Google Shape;692;p57"/>
          <p:cNvSpPr/>
          <p:nvPr/>
        </p:nvSpPr>
        <p:spPr>
          <a:xfrm>
            <a:off x="457882" y="3739175"/>
            <a:ext cx="3439973" cy="1297989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MAINTENANCE OF ATTRACTIVE HABITATS FOR HUMAN-TOURISM,RECREATION,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SPIRITUALITY &amp; CULTURE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8"/>
          <p:cNvSpPr/>
          <p:nvPr/>
        </p:nvSpPr>
        <p:spPr>
          <a:xfrm>
            <a:off x="3906174" y="381740"/>
            <a:ext cx="3844032" cy="39949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Loss of Biodiversity</a:t>
            </a:r>
            <a:endParaRPr/>
          </a:p>
        </p:txBody>
      </p:sp>
      <p:sp>
        <p:nvSpPr>
          <p:cNvPr id="698" name="Google Shape;698;p58"/>
          <p:cNvSpPr txBox="1"/>
          <p:nvPr/>
        </p:nvSpPr>
        <p:spPr>
          <a:xfrm>
            <a:off x="701336" y="923278"/>
            <a:ext cx="11052699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main cause behind –Loss of Biodiversity is-</a:t>
            </a:r>
            <a:endParaRPr/>
          </a:p>
          <a:p>
            <a:pPr marL="28575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‘Influence of Human Beings on the Ecosystem of  World’.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Human beings have altered environment by-Modifying territory &amp; direct exploitation of species</a:t>
            </a:r>
            <a:endParaRPr/>
          </a:p>
        </p:txBody>
      </p:sp>
      <p:sp>
        <p:nvSpPr>
          <p:cNvPr id="699" name="Google Shape;699;p58"/>
          <p:cNvSpPr/>
          <p:nvPr/>
        </p:nvSpPr>
        <p:spPr>
          <a:xfrm>
            <a:off x="3666478" y="3748652"/>
            <a:ext cx="4154750" cy="218607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 HAS ALTERED ENVIRONMENT BY</a:t>
            </a:r>
            <a:endParaRPr/>
          </a:p>
        </p:txBody>
      </p:sp>
      <p:cxnSp>
        <p:nvCxnSpPr>
          <p:cNvPr id="700" name="Google Shape;700;p58"/>
          <p:cNvCxnSpPr>
            <a:stCxn id="699" idx="0"/>
          </p:cNvCxnSpPr>
          <p:nvPr/>
        </p:nvCxnSpPr>
        <p:spPr>
          <a:xfrm rot="10800000">
            <a:off x="5734853" y="3249152"/>
            <a:ext cx="9000" cy="49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01" name="Google Shape;701;p58"/>
          <p:cNvCxnSpPr>
            <a:stCxn id="699" idx="4"/>
          </p:cNvCxnSpPr>
          <p:nvPr/>
        </p:nvCxnSpPr>
        <p:spPr>
          <a:xfrm>
            <a:off x="7821228" y="5934722"/>
            <a:ext cx="8523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02" name="Google Shape;702;p58"/>
          <p:cNvCxnSpPr>
            <a:stCxn id="699" idx="2"/>
          </p:cNvCxnSpPr>
          <p:nvPr/>
        </p:nvCxnSpPr>
        <p:spPr>
          <a:xfrm rot="10800000">
            <a:off x="2956378" y="5934722"/>
            <a:ext cx="7101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03" name="Google Shape;703;p58"/>
          <p:cNvSpPr/>
          <p:nvPr/>
        </p:nvSpPr>
        <p:spPr>
          <a:xfrm>
            <a:off x="3391271" y="2696537"/>
            <a:ext cx="5282212" cy="552689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Transferring species from one area to another area of planet</a:t>
            </a:r>
            <a:endParaRPr/>
          </a:p>
        </p:txBody>
      </p:sp>
      <p:sp>
        <p:nvSpPr>
          <p:cNvPr id="704" name="Google Shape;704;p58"/>
          <p:cNvSpPr/>
          <p:nvPr/>
        </p:nvSpPr>
        <p:spPr>
          <a:xfrm>
            <a:off x="8673483" y="5519629"/>
            <a:ext cx="3444536" cy="552688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Alteration in Biogeochemical Cycles</a:t>
            </a:r>
            <a:endParaRPr/>
          </a:p>
        </p:txBody>
      </p:sp>
      <p:sp>
        <p:nvSpPr>
          <p:cNvPr id="705" name="Google Shape;705;p58"/>
          <p:cNvSpPr/>
          <p:nvPr/>
        </p:nvSpPr>
        <p:spPr>
          <a:xfrm>
            <a:off x="204186" y="5726097"/>
            <a:ext cx="2752078" cy="346219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Fishing &amp; Hunting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59"/>
          <p:cNvSpPr/>
          <p:nvPr/>
        </p:nvSpPr>
        <p:spPr>
          <a:xfrm>
            <a:off x="4731797" y="2583401"/>
            <a:ext cx="2867487" cy="2024110"/>
          </a:xfrm>
          <a:prstGeom prst="rect">
            <a:avLst/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MAJOR FACTORS RESPONSIBLE FOR REDUCTION IN BIODIVERSITY</a:t>
            </a:r>
            <a:endParaRPr/>
          </a:p>
        </p:txBody>
      </p:sp>
      <p:cxnSp>
        <p:nvCxnSpPr>
          <p:cNvPr id="711" name="Google Shape;711;p59"/>
          <p:cNvCxnSpPr/>
          <p:nvPr/>
        </p:nvCxnSpPr>
        <p:spPr>
          <a:xfrm rot="10800000" flipH="1">
            <a:off x="7625918" y="1917577"/>
            <a:ext cx="1127465" cy="65694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12" name="Google Shape;712;p59"/>
          <p:cNvCxnSpPr/>
          <p:nvPr/>
        </p:nvCxnSpPr>
        <p:spPr>
          <a:xfrm rot="10800000">
            <a:off x="3284738" y="1961965"/>
            <a:ext cx="1447059" cy="62143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13" name="Google Shape;713;p59"/>
          <p:cNvCxnSpPr/>
          <p:nvPr/>
        </p:nvCxnSpPr>
        <p:spPr>
          <a:xfrm flipH="1">
            <a:off x="3142695" y="4607511"/>
            <a:ext cx="1589102" cy="41725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14" name="Google Shape;714;p59"/>
          <p:cNvCxnSpPr/>
          <p:nvPr/>
        </p:nvCxnSpPr>
        <p:spPr>
          <a:xfrm>
            <a:off x="7599284" y="4607511"/>
            <a:ext cx="1944211" cy="88776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15" name="Google Shape;715;p59"/>
          <p:cNvSpPr/>
          <p:nvPr/>
        </p:nvSpPr>
        <p:spPr>
          <a:xfrm>
            <a:off x="443884" y="923279"/>
            <a:ext cx="4199138" cy="577048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Over-Exploitation of Natural Resources &amp; Ecosystem Destruction</a:t>
            </a:r>
            <a:endParaRPr/>
          </a:p>
        </p:txBody>
      </p:sp>
      <p:sp>
        <p:nvSpPr>
          <p:cNvPr id="716" name="Google Shape;716;p59"/>
          <p:cNvSpPr/>
          <p:nvPr/>
        </p:nvSpPr>
        <p:spPr>
          <a:xfrm>
            <a:off x="7599284" y="1278384"/>
            <a:ext cx="3906175" cy="577048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Pollutants like-Heavy Metals,Pesticides </a:t>
            </a:r>
            <a:endParaRPr/>
          </a:p>
        </p:txBody>
      </p:sp>
      <p:sp>
        <p:nvSpPr>
          <p:cNvPr id="717" name="Google Shape;717;p59"/>
          <p:cNvSpPr/>
          <p:nvPr/>
        </p:nvSpPr>
        <p:spPr>
          <a:xfrm>
            <a:off x="7803473" y="5495278"/>
            <a:ext cx="4048217" cy="63919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Natural Causes like-Earthquake,floods,forest fire etc.</a:t>
            </a:r>
            <a:endParaRPr/>
          </a:p>
        </p:txBody>
      </p:sp>
      <p:sp>
        <p:nvSpPr>
          <p:cNvPr id="718" name="Google Shape;718;p59"/>
          <p:cNvSpPr/>
          <p:nvPr/>
        </p:nvSpPr>
        <p:spPr>
          <a:xfrm>
            <a:off x="585926" y="5051394"/>
            <a:ext cx="5051394" cy="88332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Hunting for pleasure &amp; poaching for commercial purposes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60"/>
          <p:cNvSpPr/>
          <p:nvPr/>
        </p:nvSpPr>
        <p:spPr>
          <a:xfrm>
            <a:off x="2317070" y="381740"/>
            <a:ext cx="6702641" cy="363984"/>
          </a:xfrm>
          <a:prstGeom prst="roundRect">
            <a:avLst>
              <a:gd name="adj" fmla="val 1666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OF BIODIVERSITY</a:t>
            </a:r>
            <a:endParaRPr/>
          </a:p>
        </p:txBody>
      </p:sp>
      <p:cxnSp>
        <p:nvCxnSpPr>
          <p:cNvPr id="724" name="Google Shape;724;p60"/>
          <p:cNvCxnSpPr/>
          <p:nvPr/>
        </p:nvCxnSpPr>
        <p:spPr>
          <a:xfrm rot="10800000" flipH="1">
            <a:off x="3586578" y="744678"/>
            <a:ext cx="1358400" cy="898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25" name="Google Shape;725;p60"/>
          <p:cNvCxnSpPr/>
          <p:nvPr/>
        </p:nvCxnSpPr>
        <p:spPr>
          <a:xfrm>
            <a:off x="6578353" y="745724"/>
            <a:ext cx="1411500" cy="898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26" name="Google Shape;726;p60"/>
          <p:cNvSpPr/>
          <p:nvPr/>
        </p:nvSpPr>
        <p:spPr>
          <a:xfrm>
            <a:off x="497150" y="794772"/>
            <a:ext cx="3151572" cy="1031808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IN-SITU METHOD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(INSIDE NATURAL HABITAT)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60"/>
          <p:cNvSpPr/>
          <p:nvPr/>
        </p:nvSpPr>
        <p:spPr>
          <a:xfrm>
            <a:off x="7989903" y="1012054"/>
            <a:ext cx="3302493" cy="814526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EX-CITU METHOD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(OUTSIDE NATURAL HABITAT)</a:t>
            </a:r>
            <a:endParaRPr/>
          </a:p>
        </p:txBody>
      </p:sp>
      <p:sp>
        <p:nvSpPr>
          <p:cNvPr id="728" name="Google Shape;728;p60"/>
          <p:cNvSpPr txBox="1"/>
          <p:nvPr/>
        </p:nvSpPr>
        <p:spPr>
          <a:xfrm>
            <a:off x="497150" y="2092910"/>
            <a:ext cx="11256885" cy="3970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Steps for in-situ conservation of-Biodiversity </a:t>
            </a: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Modification of Agricultural practices encouraging mixed cropping &amp; Polyculture thus reducing excessive importance on specific plant species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Reforestation, prevention of Soil Erosion,fencing,fertilization,reintroduction of expired species (Transfer from rich area &amp; Genetic Engineering)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Imparting Environmental Education ,awareness &amp; motivation of communities to conserve resources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of stringent legislations &amp; implementation of same.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Population control &amp; check on indiscriminate urbanization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61"/>
          <p:cNvSpPr/>
          <p:nvPr/>
        </p:nvSpPr>
        <p:spPr>
          <a:xfrm>
            <a:off x="2467992" y="577049"/>
            <a:ext cx="7155402" cy="381739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OF BIODIVERSITY</a:t>
            </a:r>
            <a:endParaRPr/>
          </a:p>
        </p:txBody>
      </p:sp>
      <p:cxnSp>
        <p:nvCxnSpPr>
          <p:cNvPr id="734" name="Google Shape;734;p61"/>
          <p:cNvCxnSpPr/>
          <p:nvPr/>
        </p:nvCxnSpPr>
        <p:spPr>
          <a:xfrm flipH="1">
            <a:off x="3438586" y="958788"/>
            <a:ext cx="1722300" cy="852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5" name="Google Shape;735;p61"/>
          <p:cNvSpPr/>
          <p:nvPr/>
        </p:nvSpPr>
        <p:spPr>
          <a:xfrm>
            <a:off x="464598" y="1682316"/>
            <a:ext cx="2974021" cy="38173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IN-CITU</a:t>
            </a:r>
            <a:endParaRPr/>
          </a:p>
        </p:txBody>
      </p:sp>
      <p:sp>
        <p:nvSpPr>
          <p:cNvPr id="736" name="Google Shape;736;p61"/>
          <p:cNvSpPr/>
          <p:nvPr/>
        </p:nvSpPr>
        <p:spPr>
          <a:xfrm>
            <a:off x="7359588" y="1691190"/>
            <a:ext cx="3204840" cy="3817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EX-CITU</a:t>
            </a:r>
            <a:endParaRPr/>
          </a:p>
        </p:txBody>
      </p:sp>
      <p:cxnSp>
        <p:nvCxnSpPr>
          <p:cNvPr id="737" name="Google Shape;737;p61"/>
          <p:cNvCxnSpPr/>
          <p:nvPr/>
        </p:nvCxnSpPr>
        <p:spPr>
          <a:xfrm>
            <a:off x="6045693" y="958788"/>
            <a:ext cx="1314000" cy="852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38" name="Google Shape;738;p61"/>
          <p:cNvCxnSpPr/>
          <p:nvPr/>
        </p:nvCxnSpPr>
        <p:spPr>
          <a:xfrm>
            <a:off x="1951608" y="2064055"/>
            <a:ext cx="0" cy="51490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39" name="Google Shape;739;p61"/>
          <p:cNvCxnSpPr>
            <a:stCxn id="736" idx="2"/>
          </p:cNvCxnSpPr>
          <p:nvPr/>
        </p:nvCxnSpPr>
        <p:spPr>
          <a:xfrm flipH="1">
            <a:off x="5797008" y="2072930"/>
            <a:ext cx="3165000" cy="541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40" name="Google Shape;740;p61"/>
          <p:cNvSpPr/>
          <p:nvPr/>
        </p:nvSpPr>
        <p:spPr>
          <a:xfrm>
            <a:off x="544505" y="2614471"/>
            <a:ext cx="2828983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PARK</a:t>
            </a:r>
            <a:endParaRPr/>
          </a:p>
        </p:txBody>
      </p:sp>
      <p:sp>
        <p:nvSpPr>
          <p:cNvPr id="741" name="Google Shape;741;p61"/>
          <p:cNvSpPr/>
          <p:nvPr/>
        </p:nvSpPr>
        <p:spPr>
          <a:xfrm>
            <a:off x="544505" y="3238130"/>
            <a:ext cx="2828983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SANCTURIES</a:t>
            </a:r>
            <a:endParaRPr/>
          </a:p>
        </p:txBody>
      </p:sp>
      <p:sp>
        <p:nvSpPr>
          <p:cNvPr id="742" name="Google Shape;742;p61"/>
          <p:cNvSpPr/>
          <p:nvPr/>
        </p:nvSpPr>
        <p:spPr>
          <a:xfrm>
            <a:off x="544505" y="3950563"/>
            <a:ext cx="2828983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SACRED GROVES</a:t>
            </a:r>
            <a:endParaRPr/>
          </a:p>
        </p:txBody>
      </p:sp>
      <p:sp>
        <p:nvSpPr>
          <p:cNvPr id="743" name="Google Shape;743;p61"/>
          <p:cNvSpPr/>
          <p:nvPr/>
        </p:nvSpPr>
        <p:spPr>
          <a:xfrm>
            <a:off x="538578" y="4662996"/>
            <a:ext cx="2826060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 FORESTS</a:t>
            </a:r>
            <a:endParaRPr/>
          </a:p>
        </p:txBody>
      </p:sp>
      <p:sp>
        <p:nvSpPr>
          <p:cNvPr id="744" name="Google Shape;744;p61"/>
          <p:cNvSpPr/>
          <p:nvPr/>
        </p:nvSpPr>
        <p:spPr>
          <a:xfrm>
            <a:off x="535655" y="5375429"/>
            <a:ext cx="2828983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BIOSPHERE RESERVES</a:t>
            </a:r>
            <a:endParaRPr/>
          </a:p>
        </p:txBody>
      </p:sp>
      <p:sp>
        <p:nvSpPr>
          <p:cNvPr id="745" name="Google Shape;745;p61"/>
          <p:cNvSpPr/>
          <p:nvPr/>
        </p:nvSpPr>
        <p:spPr>
          <a:xfrm>
            <a:off x="508975" y="6087862"/>
            <a:ext cx="2900041" cy="38173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RESERVED FORESTS</a:t>
            </a:r>
            <a:endParaRPr/>
          </a:p>
        </p:txBody>
      </p:sp>
      <p:sp>
        <p:nvSpPr>
          <p:cNvPr id="746" name="Google Shape;746;p61"/>
          <p:cNvSpPr/>
          <p:nvPr/>
        </p:nvSpPr>
        <p:spPr>
          <a:xfrm>
            <a:off x="4585303" y="2634440"/>
            <a:ext cx="3164890" cy="450547"/>
          </a:xfrm>
          <a:prstGeom prst="roundRect">
            <a:avLst>
              <a:gd name="adj" fmla="val 16667"/>
            </a:avLst>
          </a:prstGeom>
          <a:solidFill>
            <a:srgbClr val="9900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WHOLE ORGANISM</a:t>
            </a:r>
            <a:endParaRPr/>
          </a:p>
        </p:txBody>
      </p:sp>
      <p:sp>
        <p:nvSpPr>
          <p:cNvPr id="747" name="Google Shape;747;p61"/>
          <p:cNvSpPr/>
          <p:nvPr/>
        </p:nvSpPr>
        <p:spPr>
          <a:xfrm>
            <a:off x="8818514" y="2370360"/>
            <a:ext cx="3204840" cy="395069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 OF ORGANISM</a:t>
            </a:r>
            <a:endParaRPr/>
          </a:p>
        </p:txBody>
      </p:sp>
      <p:cxnSp>
        <p:nvCxnSpPr>
          <p:cNvPr id="748" name="Google Shape;748;p61"/>
          <p:cNvCxnSpPr/>
          <p:nvPr/>
        </p:nvCxnSpPr>
        <p:spPr>
          <a:xfrm>
            <a:off x="8962008" y="2072930"/>
            <a:ext cx="714652" cy="29743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49" name="Google Shape;749;p61"/>
          <p:cNvSpPr/>
          <p:nvPr/>
        </p:nvSpPr>
        <p:spPr>
          <a:xfrm>
            <a:off x="8962006" y="2884342"/>
            <a:ext cx="2898559" cy="344013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TISSUE CULTURE</a:t>
            </a:r>
            <a:endParaRPr/>
          </a:p>
        </p:txBody>
      </p:sp>
      <p:sp>
        <p:nvSpPr>
          <p:cNvPr id="750" name="Google Shape;750;p61"/>
          <p:cNvSpPr/>
          <p:nvPr/>
        </p:nvSpPr>
        <p:spPr>
          <a:xfrm>
            <a:off x="8971654" y="3438515"/>
            <a:ext cx="2898559" cy="344014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SEED BANK</a:t>
            </a:r>
            <a:endParaRPr/>
          </a:p>
        </p:txBody>
      </p:sp>
      <p:sp>
        <p:nvSpPr>
          <p:cNvPr id="751" name="Google Shape;751;p61"/>
          <p:cNvSpPr/>
          <p:nvPr/>
        </p:nvSpPr>
        <p:spPr>
          <a:xfrm>
            <a:off x="9034505" y="3908900"/>
            <a:ext cx="2826060" cy="381739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 BANK</a:t>
            </a:r>
            <a:endParaRPr/>
          </a:p>
        </p:txBody>
      </p:sp>
      <p:sp>
        <p:nvSpPr>
          <p:cNvPr id="752" name="Google Shape;752;p61"/>
          <p:cNvSpPr/>
          <p:nvPr/>
        </p:nvSpPr>
        <p:spPr>
          <a:xfrm>
            <a:off x="9044153" y="4417010"/>
            <a:ext cx="2816412" cy="749800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CRYOPRESERVATION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(IN LIQUID N2 AT -196 D. CELCIUS )</a:t>
            </a:r>
            <a:endParaRPr/>
          </a:p>
        </p:txBody>
      </p:sp>
      <p:sp>
        <p:nvSpPr>
          <p:cNvPr id="753" name="Google Shape;753;p61"/>
          <p:cNvSpPr/>
          <p:nvPr/>
        </p:nvSpPr>
        <p:spPr>
          <a:xfrm>
            <a:off x="9044153" y="5348655"/>
            <a:ext cx="2826060" cy="381739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POLLEN BANK</a:t>
            </a:r>
            <a:endParaRPr/>
          </a:p>
        </p:txBody>
      </p:sp>
      <p:sp>
        <p:nvSpPr>
          <p:cNvPr id="754" name="Google Shape;754;p61"/>
          <p:cNvSpPr/>
          <p:nvPr/>
        </p:nvSpPr>
        <p:spPr>
          <a:xfrm>
            <a:off x="9108489" y="5842857"/>
            <a:ext cx="2752076" cy="381739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SPERM BANK</a:t>
            </a:r>
            <a:endParaRPr/>
          </a:p>
        </p:txBody>
      </p:sp>
      <p:sp>
        <p:nvSpPr>
          <p:cNvPr id="755" name="Google Shape;755;p61"/>
          <p:cNvSpPr/>
          <p:nvPr/>
        </p:nvSpPr>
        <p:spPr>
          <a:xfrm>
            <a:off x="9108489" y="6398582"/>
            <a:ext cx="2761724" cy="450547"/>
          </a:xfrm>
          <a:prstGeom prst="roundRect">
            <a:avLst>
              <a:gd name="adj" fmla="val 16667"/>
            </a:avLst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COLD STORAGE-OVULES &amp; OVARIES</a:t>
            </a:r>
            <a:endParaRPr/>
          </a:p>
        </p:txBody>
      </p:sp>
      <p:sp>
        <p:nvSpPr>
          <p:cNvPr id="756" name="Google Shape;756;p61"/>
          <p:cNvSpPr/>
          <p:nvPr/>
        </p:nvSpPr>
        <p:spPr>
          <a:xfrm>
            <a:off x="4691866" y="3500016"/>
            <a:ext cx="2898559" cy="450547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AQUARIUM</a:t>
            </a:r>
            <a:endParaRPr/>
          </a:p>
        </p:txBody>
      </p:sp>
      <p:sp>
        <p:nvSpPr>
          <p:cNvPr id="757" name="Google Shape;757;p61"/>
          <p:cNvSpPr/>
          <p:nvPr/>
        </p:nvSpPr>
        <p:spPr>
          <a:xfrm>
            <a:off x="4716434" y="4361154"/>
            <a:ext cx="2898559" cy="450547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ARBORETA</a:t>
            </a:r>
            <a:endParaRPr/>
          </a:p>
        </p:txBody>
      </p:sp>
      <p:sp>
        <p:nvSpPr>
          <p:cNvPr id="758" name="Google Shape;758;p61"/>
          <p:cNvSpPr/>
          <p:nvPr/>
        </p:nvSpPr>
        <p:spPr>
          <a:xfrm>
            <a:off x="4716434" y="5166810"/>
            <a:ext cx="2898559" cy="450547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ZOOLOGICAL PARK</a:t>
            </a:r>
            <a:endParaRPr/>
          </a:p>
        </p:txBody>
      </p:sp>
      <p:sp>
        <p:nvSpPr>
          <p:cNvPr id="759" name="Google Shape;759;p61"/>
          <p:cNvSpPr/>
          <p:nvPr/>
        </p:nvSpPr>
        <p:spPr>
          <a:xfrm>
            <a:off x="4758366" y="6041248"/>
            <a:ext cx="2898559" cy="450547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BOTANICAL GARDEN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/>
        </p:nvSpPr>
        <p:spPr>
          <a:xfrm>
            <a:off x="328475" y="470517"/>
            <a:ext cx="844266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u="sng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RELIEF</a:t>
            </a:r>
            <a:r>
              <a:rPr lang="en-IN" sz="1800" b="1">
                <a:solidFill>
                  <a:srgbClr val="C55A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:-</a:t>
            </a:r>
            <a:r>
              <a:rPr lang="en-IN" sz="1800" b="1">
                <a:solidFill>
                  <a:srgbClr val="FFD9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refers to highest &amp; lowest elevation points in an area.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Mountains &amp; ridges are the highest elevation points,whereas valleys are the lowest</a:t>
            </a:r>
            <a:r>
              <a:rPr lang="en-IN" sz="1800" b="1">
                <a:solidFill>
                  <a:srgbClr val="FFD9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800" b="1">
              <a:solidFill>
                <a:srgbClr val="C55A1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4367027" y="3587208"/>
            <a:ext cx="2409501" cy="2254299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BASIC RELIEF FEATURES</a:t>
            </a:r>
            <a:endParaRPr/>
          </a:p>
        </p:txBody>
      </p:sp>
      <p:cxnSp>
        <p:nvCxnSpPr>
          <p:cNvPr id="137" name="Google Shape;137;p17"/>
          <p:cNvCxnSpPr>
            <a:stCxn id="136" idx="2"/>
          </p:cNvCxnSpPr>
          <p:nvPr/>
        </p:nvCxnSpPr>
        <p:spPr>
          <a:xfrm rot="10800000">
            <a:off x="3461627" y="5132007"/>
            <a:ext cx="905400" cy="709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8" name="Google Shape;138;p17"/>
          <p:cNvCxnSpPr>
            <a:stCxn id="136" idx="4"/>
          </p:cNvCxnSpPr>
          <p:nvPr/>
        </p:nvCxnSpPr>
        <p:spPr>
          <a:xfrm rot="10800000" flipH="1">
            <a:off x="6776528" y="5158707"/>
            <a:ext cx="1008300" cy="682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9" name="Google Shape;139;p17"/>
          <p:cNvCxnSpPr>
            <a:stCxn id="136" idx="0"/>
          </p:cNvCxnSpPr>
          <p:nvPr/>
        </p:nvCxnSpPr>
        <p:spPr>
          <a:xfrm rot="10800000">
            <a:off x="5552277" y="3187608"/>
            <a:ext cx="19500" cy="399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40" name="Google Shape;14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7329" y="1616366"/>
            <a:ext cx="2523432" cy="1616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18431" y="3518813"/>
            <a:ext cx="1743075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4931" y="4274673"/>
            <a:ext cx="228600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7"/>
          <p:cNvSpPr/>
          <p:nvPr/>
        </p:nvSpPr>
        <p:spPr>
          <a:xfrm>
            <a:off x="4367028" y="1261958"/>
            <a:ext cx="2504287" cy="35437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MOUNTAINS</a:t>
            </a:r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1718431" y="3071674"/>
            <a:ext cx="1743070" cy="44713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PPP</a:t>
            </a:r>
            <a:endParaRPr/>
          </a:p>
        </p:txBody>
      </p:sp>
      <p:sp>
        <p:nvSpPr>
          <p:cNvPr id="145" name="Google Shape;145;p17"/>
          <p:cNvSpPr txBox="1"/>
          <p:nvPr/>
        </p:nvSpPr>
        <p:spPr>
          <a:xfrm>
            <a:off x="1855434" y="3071674"/>
            <a:ext cx="143818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PLAINS</a:t>
            </a:r>
            <a:endParaRPr/>
          </a:p>
        </p:txBody>
      </p:sp>
      <p:sp>
        <p:nvSpPr>
          <p:cNvPr id="146" name="Google Shape;146;p17"/>
          <p:cNvSpPr/>
          <p:nvPr/>
        </p:nvSpPr>
        <p:spPr>
          <a:xfrm>
            <a:off x="7723180" y="3868722"/>
            <a:ext cx="2409502" cy="4971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PLATEUS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62"/>
          <p:cNvSpPr/>
          <p:nvPr/>
        </p:nvSpPr>
        <p:spPr>
          <a:xfrm>
            <a:off x="4558683" y="2510161"/>
            <a:ext cx="2783150" cy="183767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IN-CITU CONSERVATION </a:t>
            </a:r>
            <a:endParaRPr/>
          </a:p>
        </p:txBody>
      </p:sp>
      <p:cxnSp>
        <p:nvCxnSpPr>
          <p:cNvPr id="765" name="Google Shape;765;p62"/>
          <p:cNvCxnSpPr>
            <a:stCxn id="764" idx="4"/>
          </p:cNvCxnSpPr>
          <p:nvPr/>
        </p:nvCxnSpPr>
        <p:spPr>
          <a:xfrm rot="10800000">
            <a:off x="4545302" y="2148361"/>
            <a:ext cx="472800" cy="361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66" name="Google Shape;766;p62"/>
          <p:cNvCxnSpPr>
            <a:stCxn id="764" idx="5"/>
          </p:cNvCxnSpPr>
          <p:nvPr/>
        </p:nvCxnSpPr>
        <p:spPr>
          <a:xfrm rot="10800000" flipH="1">
            <a:off x="6882414" y="2183761"/>
            <a:ext cx="459300" cy="326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67" name="Google Shape;767;p62"/>
          <p:cNvCxnSpPr>
            <a:stCxn id="764" idx="0"/>
          </p:cNvCxnSpPr>
          <p:nvPr/>
        </p:nvCxnSpPr>
        <p:spPr>
          <a:xfrm>
            <a:off x="7341833" y="3428999"/>
            <a:ext cx="701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68" name="Google Shape;768;p62"/>
          <p:cNvCxnSpPr>
            <a:stCxn id="764" idx="1"/>
          </p:cNvCxnSpPr>
          <p:nvPr/>
        </p:nvCxnSpPr>
        <p:spPr>
          <a:xfrm>
            <a:off x="6882414" y="4347838"/>
            <a:ext cx="921000" cy="361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69" name="Google Shape;769;p62"/>
          <p:cNvCxnSpPr>
            <a:stCxn id="764" idx="2"/>
          </p:cNvCxnSpPr>
          <p:nvPr/>
        </p:nvCxnSpPr>
        <p:spPr>
          <a:xfrm flipH="1">
            <a:off x="4367702" y="4347838"/>
            <a:ext cx="650400" cy="361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70" name="Google Shape;770;p62"/>
          <p:cNvCxnSpPr>
            <a:stCxn id="764" idx="3"/>
          </p:cNvCxnSpPr>
          <p:nvPr/>
        </p:nvCxnSpPr>
        <p:spPr>
          <a:xfrm rot="10800000">
            <a:off x="3857283" y="3428999"/>
            <a:ext cx="701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771" name="Google Shape;771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4008" y="729078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2" name="Google Shape;772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41833" y="574182"/>
            <a:ext cx="28384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3" name="Google Shape;773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43169" y="2510161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4" name="Google Shape;774;p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64008" y="501015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6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80847" y="2680870"/>
            <a:ext cx="2476500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Google Shape;776;p62"/>
          <p:cNvSpPr txBox="1"/>
          <p:nvPr/>
        </p:nvSpPr>
        <p:spPr>
          <a:xfrm>
            <a:off x="1664008" y="408373"/>
            <a:ext cx="28575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PARK</a:t>
            </a:r>
            <a:endParaRPr/>
          </a:p>
        </p:txBody>
      </p:sp>
      <p:sp>
        <p:nvSpPr>
          <p:cNvPr id="777" name="Google Shape;777;p62"/>
          <p:cNvSpPr txBox="1"/>
          <p:nvPr/>
        </p:nvSpPr>
        <p:spPr>
          <a:xfrm>
            <a:off x="7341833" y="188003"/>
            <a:ext cx="27609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SANCTURIES</a:t>
            </a:r>
            <a:endParaRPr/>
          </a:p>
        </p:txBody>
      </p:sp>
      <p:pic>
        <p:nvPicPr>
          <p:cNvPr id="778" name="Google Shape;778;p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38431" y="4822147"/>
            <a:ext cx="2466975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779" name="Google Shape;779;p62"/>
          <p:cNvSpPr txBox="1"/>
          <p:nvPr/>
        </p:nvSpPr>
        <p:spPr>
          <a:xfrm>
            <a:off x="8238431" y="4385114"/>
            <a:ext cx="24669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RESERVED FOREST</a:t>
            </a:r>
            <a:endParaRPr/>
          </a:p>
        </p:txBody>
      </p:sp>
      <p:sp>
        <p:nvSpPr>
          <p:cNvPr id="780" name="Google Shape;780;p62"/>
          <p:cNvSpPr txBox="1"/>
          <p:nvPr/>
        </p:nvSpPr>
        <p:spPr>
          <a:xfrm>
            <a:off x="1486594" y="4709603"/>
            <a:ext cx="28812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BIOSPHERE RESERVE</a:t>
            </a:r>
            <a:endParaRPr/>
          </a:p>
        </p:txBody>
      </p:sp>
      <p:sp>
        <p:nvSpPr>
          <p:cNvPr id="781" name="Google Shape;781;p62"/>
          <p:cNvSpPr txBox="1"/>
          <p:nvPr/>
        </p:nvSpPr>
        <p:spPr>
          <a:xfrm>
            <a:off x="1225118" y="2329278"/>
            <a:ext cx="263222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 FOREST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63"/>
          <p:cNvSpPr/>
          <p:nvPr/>
        </p:nvSpPr>
        <p:spPr>
          <a:xfrm>
            <a:off x="4527612" y="2352583"/>
            <a:ext cx="2467992" cy="1979721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EX-CITU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OF WHOLE ORGANISM</a:t>
            </a:r>
            <a:endParaRPr/>
          </a:p>
        </p:txBody>
      </p:sp>
      <p:cxnSp>
        <p:nvCxnSpPr>
          <p:cNvPr id="787" name="Google Shape;787;p63"/>
          <p:cNvCxnSpPr/>
          <p:nvPr/>
        </p:nvCxnSpPr>
        <p:spPr>
          <a:xfrm rot="10800000">
            <a:off x="3524435" y="1917577"/>
            <a:ext cx="1012054" cy="443883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788" name="Google Shape;788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150" y="844072"/>
            <a:ext cx="3027285" cy="244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9" name="Google Shape;789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69297" y="758579"/>
            <a:ext cx="2867025" cy="244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p6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68810" y="4181383"/>
            <a:ext cx="3556246" cy="2148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1959" y="4332304"/>
            <a:ext cx="3394181" cy="22586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2" name="Google Shape;792;p63"/>
          <p:cNvCxnSpPr/>
          <p:nvPr/>
        </p:nvCxnSpPr>
        <p:spPr>
          <a:xfrm rot="10800000" flipH="1">
            <a:off x="6995604" y="1420427"/>
            <a:ext cx="1473693" cy="93215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93" name="Google Shape;793;p63"/>
          <p:cNvCxnSpPr/>
          <p:nvPr/>
        </p:nvCxnSpPr>
        <p:spPr>
          <a:xfrm flipH="1">
            <a:off x="3676140" y="4332304"/>
            <a:ext cx="860349" cy="417249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794" name="Google Shape;794;p63"/>
          <p:cNvCxnSpPr/>
          <p:nvPr/>
        </p:nvCxnSpPr>
        <p:spPr>
          <a:xfrm>
            <a:off x="6995604" y="4332304"/>
            <a:ext cx="1273206" cy="43500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95" name="Google Shape;795;p63"/>
          <p:cNvSpPr txBox="1"/>
          <p:nvPr/>
        </p:nvSpPr>
        <p:spPr>
          <a:xfrm>
            <a:off x="497150" y="488272"/>
            <a:ext cx="30272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AQUARIUM</a:t>
            </a:r>
            <a:endParaRPr/>
          </a:p>
        </p:txBody>
      </p:sp>
      <p:sp>
        <p:nvSpPr>
          <p:cNvPr id="796" name="Google Shape;796;p63"/>
          <p:cNvSpPr txBox="1"/>
          <p:nvPr/>
        </p:nvSpPr>
        <p:spPr>
          <a:xfrm>
            <a:off x="8389398" y="363984"/>
            <a:ext cx="295626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ARBORETA</a:t>
            </a:r>
            <a:endParaRPr/>
          </a:p>
        </p:txBody>
      </p:sp>
      <p:sp>
        <p:nvSpPr>
          <p:cNvPr id="797" name="Google Shape;797;p63"/>
          <p:cNvSpPr txBox="1"/>
          <p:nvPr/>
        </p:nvSpPr>
        <p:spPr>
          <a:xfrm>
            <a:off x="8268810" y="3823439"/>
            <a:ext cx="347634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ZOOLOGICAL PARK</a:t>
            </a:r>
            <a:endParaRPr/>
          </a:p>
        </p:txBody>
      </p:sp>
      <p:sp>
        <p:nvSpPr>
          <p:cNvPr id="798" name="Google Shape;798;p63"/>
          <p:cNvSpPr txBox="1"/>
          <p:nvPr/>
        </p:nvSpPr>
        <p:spPr>
          <a:xfrm>
            <a:off x="281960" y="3886356"/>
            <a:ext cx="339418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BOTANICAL GARDEN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64"/>
          <p:cNvSpPr/>
          <p:nvPr/>
        </p:nvSpPr>
        <p:spPr>
          <a:xfrm>
            <a:off x="4305670" y="2530136"/>
            <a:ext cx="2518299" cy="2246050"/>
          </a:xfrm>
          <a:prstGeom prst="heptagon">
            <a:avLst>
              <a:gd name="hf" fmla="val 102572"/>
              <a:gd name="vf" fmla="val 105210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OF BIODIVERSITY-PARTS OF ORGANISM</a:t>
            </a:r>
            <a:endParaRPr/>
          </a:p>
        </p:txBody>
      </p:sp>
      <p:cxnSp>
        <p:nvCxnSpPr>
          <p:cNvPr id="804" name="Google Shape;804;p64"/>
          <p:cNvCxnSpPr>
            <a:stCxn id="803" idx="6"/>
          </p:cNvCxnSpPr>
          <p:nvPr/>
        </p:nvCxnSpPr>
        <p:spPr>
          <a:xfrm rot="10800000">
            <a:off x="5564819" y="2183936"/>
            <a:ext cx="0" cy="346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5" name="Google Shape;805;p64"/>
          <p:cNvCxnSpPr>
            <a:stCxn id="803" idx="0"/>
          </p:cNvCxnSpPr>
          <p:nvPr/>
        </p:nvCxnSpPr>
        <p:spPr>
          <a:xfrm rot="10800000" flipH="1">
            <a:off x="6574580" y="2796496"/>
            <a:ext cx="483300" cy="178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6" name="Google Shape;806;p64"/>
          <p:cNvCxnSpPr>
            <a:stCxn id="803" idx="1"/>
          </p:cNvCxnSpPr>
          <p:nvPr/>
        </p:nvCxnSpPr>
        <p:spPr>
          <a:xfrm>
            <a:off x="6823976" y="3974586"/>
            <a:ext cx="384600" cy="91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7" name="Google Shape;807;p64"/>
          <p:cNvCxnSpPr>
            <a:stCxn id="803" idx="2"/>
          </p:cNvCxnSpPr>
          <p:nvPr/>
        </p:nvCxnSpPr>
        <p:spPr>
          <a:xfrm>
            <a:off x="6125191" y="4776198"/>
            <a:ext cx="559800" cy="225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8" name="Google Shape;808;p64"/>
          <p:cNvCxnSpPr>
            <a:stCxn id="803" idx="3"/>
          </p:cNvCxnSpPr>
          <p:nvPr/>
        </p:nvCxnSpPr>
        <p:spPr>
          <a:xfrm flipH="1">
            <a:off x="4607548" y="4776198"/>
            <a:ext cx="396900" cy="266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9" name="Google Shape;809;p64"/>
          <p:cNvCxnSpPr>
            <a:stCxn id="803" idx="4"/>
          </p:cNvCxnSpPr>
          <p:nvPr/>
        </p:nvCxnSpPr>
        <p:spPr>
          <a:xfrm flipH="1">
            <a:off x="3835263" y="3974586"/>
            <a:ext cx="470400" cy="13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810" name="Google Shape;81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5979" y="382717"/>
            <a:ext cx="1832406" cy="1832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5356" y="1059494"/>
            <a:ext cx="270510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05356" y="3286678"/>
            <a:ext cx="3619500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23969" y="5215135"/>
            <a:ext cx="3219450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4" name="Google Shape;814;p6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97577" y="328733"/>
            <a:ext cx="2511448" cy="2063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29309" y="2853061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6" name="Google Shape;816;p6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20427" y="5001591"/>
            <a:ext cx="2242020" cy="184631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7" name="Google Shape;817;p64"/>
          <p:cNvCxnSpPr>
            <a:stCxn id="803" idx="5"/>
          </p:cNvCxnSpPr>
          <p:nvPr/>
        </p:nvCxnSpPr>
        <p:spPr>
          <a:xfrm rot="10800000">
            <a:off x="3786759" y="2392696"/>
            <a:ext cx="768300" cy="582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818" name="Google Shape;818;p64"/>
          <p:cNvSpPr txBox="1"/>
          <p:nvPr/>
        </p:nvSpPr>
        <p:spPr>
          <a:xfrm>
            <a:off x="4722920" y="88777"/>
            <a:ext cx="23348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TISSUE CULTURE</a:t>
            </a:r>
            <a:endParaRPr/>
          </a:p>
        </p:txBody>
      </p:sp>
      <p:sp>
        <p:nvSpPr>
          <p:cNvPr id="819" name="Google Shape;819;p64"/>
          <p:cNvSpPr txBox="1"/>
          <p:nvPr/>
        </p:nvSpPr>
        <p:spPr>
          <a:xfrm>
            <a:off x="7305356" y="665825"/>
            <a:ext cx="27051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SEED BANK</a:t>
            </a:r>
            <a:endParaRPr/>
          </a:p>
        </p:txBody>
      </p:sp>
      <p:sp>
        <p:nvSpPr>
          <p:cNvPr id="820" name="Google Shape;820;p64"/>
          <p:cNvSpPr txBox="1"/>
          <p:nvPr/>
        </p:nvSpPr>
        <p:spPr>
          <a:xfrm>
            <a:off x="7305356" y="2974996"/>
            <a:ext cx="3619500" cy="367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 BANK</a:t>
            </a:r>
            <a:endParaRPr/>
          </a:p>
        </p:txBody>
      </p:sp>
      <p:sp>
        <p:nvSpPr>
          <p:cNvPr id="821" name="Google Shape;821;p64"/>
          <p:cNvSpPr txBox="1"/>
          <p:nvPr/>
        </p:nvSpPr>
        <p:spPr>
          <a:xfrm>
            <a:off x="6823969" y="4888894"/>
            <a:ext cx="3287697" cy="367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CRYOPRESERVATION</a:t>
            </a:r>
            <a:endParaRPr/>
          </a:p>
        </p:txBody>
      </p:sp>
      <p:sp>
        <p:nvSpPr>
          <p:cNvPr id="822" name="Google Shape;822;p64"/>
          <p:cNvSpPr txBox="1"/>
          <p:nvPr/>
        </p:nvSpPr>
        <p:spPr>
          <a:xfrm>
            <a:off x="1144150" y="4687410"/>
            <a:ext cx="292774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OVULE &amp; OVARY BANK</a:t>
            </a:r>
            <a:endParaRPr/>
          </a:p>
        </p:txBody>
      </p:sp>
      <p:sp>
        <p:nvSpPr>
          <p:cNvPr id="823" name="Google Shape;823;p64"/>
          <p:cNvSpPr txBox="1"/>
          <p:nvPr/>
        </p:nvSpPr>
        <p:spPr>
          <a:xfrm>
            <a:off x="929309" y="2592280"/>
            <a:ext cx="29058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SPERM BANK</a:t>
            </a:r>
            <a:endParaRPr/>
          </a:p>
        </p:txBody>
      </p:sp>
      <p:sp>
        <p:nvSpPr>
          <p:cNvPr id="824" name="Google Shape;824;p64"/>
          <p:cNvSpPr txBox="1"/>
          <p:nvPr/>
        </p:nvSpPr>
        <p:spPr>
          <a:xfrm>
            <a:off x="1233996" y="10095"/>
            <a:ext cx="257502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POLLEN BANK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65"/>
          <p:cNvSpPr/>
          <p:nvPr/>
        </p:nvSpPr>
        <p:spPr>
          <a:xfrm>
            <a:off x="2716567" y="461639"/>
            <a:ext cx="7031115" cy="435006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Threats to Biodiversity</a:t>
            </a:r>
            <a:endParaRPr/>
          </a:p>
        </p:txBody>
      </p:sp>
      <p:cxnSp>
        <p:nvCxnSpPr>
          <p:cNvPr id="830" name="Google Shape;830;p65"/>
          <p:cNvCxnSpPr/>
          <p:nvPr/>
        </p:nvCxnSpPr>
        <p:spPr>
          <a:xfrm>
            <a:off x="6263197" y="896642"/>
            <a:ext cx="2188200" cy="630300"/>
          </a:xfrm>
          <a:prstGeom prst="bentConnector3">
            <a:avLst>
              <a:gd name="adj1" fmla="val 50003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31" name="Google Shape;831;p65"/>
          <p:cNvCxnSpPr/>
          <p:nvPr/>
        </p:nvCxnSpPr>
        <p:spPr>
          <a:xfrm flipH="1">
            <a:off x="2814342" y="896643"/>
            <a:ext cx="2973900" cy="630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832" name="Google Shape;832;p65"/>
          <p:cNvSpPr/>
          <p:nvPr/>
        </p:nvSpPr>
        <p:spPr>
          <a:xfrm>
            <a:off x="310720" y="1331648"/>
            <a:ext cx="2503503" cy="435003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NATURAL</a:t>
            </a:r>
            <a:endParaRPr/>
          </a:p>
        </p:txBody>
      </p:sp>
      <p:sp>
        <p:nvSpPr>
          <p:cNvPr id="833" name="Google Shape;833;p65"/>
          <p:cNvSpPr/>
          <p:nvPr/>
        </p:nvSpPr>
        <p:spPr>
          <a:xfrm>
            <a:off x="8451542" y="1322765"/>
            <a:ext cx="3266983" cy="435006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MAN-MADE</a:t>
            </a:r>
            <a:endParaRPr/>
          </a:p>
        </p:txBody>
      </p:sp>
      <p:sp>
        <p:nvSpPr>
          <p:cNvPr id="834" name="Google Shape;834;p65"/>
          <p:cNvSpPr/>
          <p:nvPr/>
        </p:nvSpPr>
        <p:spPr>
          <a:xfrm>
            <a:off x="226378" y="2050752"/>
            <a:ext cx="2672179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Floods</a:t>
            </a:r>
            <a:endParaRPr/>
          </a:p>
        </p:txBody>
      </p:sp>
      <p:sp>
        <p:nvSpPr>
          <p:cNvPr id="835" name="Google Shape;835;p65"/>
          <p:cNvSpPr/>
          <p:nvPr/>
        </p:nvSpPr>
        <p:spPr>
          <a:xfrm>
            <a:off x="217504" y="2624460"/>
            <a:ext cx="2689924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Tsunami</a:t>
            </a:r>
            <a:endParaRPr/>
          </a:p>
        </p:txBody>
      </p:sp>
      <p:sp>
        <p:nvSpPr>
          <p:cNvPr id="836" name="Google Shape;836;p65"/>
          <p:cNvSpPr/>
          <p:nvPr/>
        </p:nvSpPr>
        <p:spPr>
          <a:xfrm>
            <a:off x="228622" y="3175936"/>
            <a:ext cx="2689924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Drought</a:t>
            </a:r>
            <a:endParaRPr/>
          </a:p>
        </p:txBody>
      </p:sp>
      <p:sp>
        <p:nvSpPr>
          <p:cNvPr id="837" name="Google Shape;837;p65"/>
          <p:cNvSpPr/>
          <p:nvPr/>
        </p:nvSpPr>
        <p:spPr>
          <a:xfrm>
            <a:off x="246367" y="3699730"/>
            <a:ext cx="2672179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Earthquake</a:t>
            </a:r>
            <a:endParaRPr/>
          </a:p>
        </p:txBody>
      </p:sp>
      <p:sp>
        <p:nvSpPr>
          <p:cNvPr id="838" name="Google Shape;838;p65"/>
          <p:cNvSpPr/>
          <p:nvPr/>
        </p:nvSpPr>
        <p:spPr>
          <a:xfrm>
            <a:off x="257464" y="4202287"/>
            <a:ext cx="2709913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Forest Fire</a:t>
            </a:r>
            <a:endParaRPr/>
          </a:p>
        </p:txBody>
      </p:sp>
      <p:sp>
        <p:nvSpPr>
          <p:cNvPr id="839" name="Google Shape;839;p65"/>
          <p:cNvSpPr/>
          <p:nvPr/>
        </p:nvSpPr>
        <p:spPr>
          <a:xfrm>
            <a:off x="179790" y="4747318"/>
            <a:ext cx="2787587" cy="43500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Cyclones</a:t>
            </a:r>
            <a:endParaRPr/>
          </a:p>
        </p:txBody>
      </p:sp>
      <p:cxnSp>
        <p:nvCxnSpPr>
          <p:cNvPr id="840" name="Google Shape;840;p65"/>
          <p:cNvCxnSpPr>
            <a:stCxn id="832" idx="2"/>
            <a:endCxn id="834" idx="0"/>
          </p:cNvCxnSpPr>
          <p:nvPr/>
        </p:nvCxnSpPr>
        <p:spPr>
          <a:xfrm>
            <a:off x="1562472" y="1766651"/>
            <a:ext cx="0" cy="284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41" name="Google Shape;841;p65"/>
          <p:cNvCxnSpPr/>
          <p:nvPr/>
        </p:nvCxnSpPr>
        <p:spPr>
          <a:xfrm flipH="1">
            <a:off x="8642547" y="1747255"/>
            <a:ext cx="1100700" cy="3519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42" name="Google Shape;842;p65"/>
          <p:cNvCxnSpPr/>
          <p:nvPr/>
        </p:nvCxnSpPr>
        <p:spPr>
          <a:xfrm>
            <a:off x="9827581" y="1766651"/>
            <a:ext cx="905400" cy="301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843" name="Google Shape;843;p65"/>
          <p:cNvSpPr/>
          <p:nvPr/>
        </p:nvSpPr>
        <p:spPr>
          <a:xfrm>
            <a:off x="5870359" y="2175566"/>
            <a:ext cx="2974019" cy="385061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Unsustainable Agriculture</a:t>
            </a:r>
            <a:endParaRPr/>
          </a:p>
        </p:txBody>
      </p:sp>
      <p:sp>
        <p:nvSpPr>
          <p:cNvPr id="844" name="Google Shape;844;p65"/>
          <p:cNvSpPr/>
          <p:nvPr/>
        </p:nvSpPr>
        <p:spPr>
          <a:xfrm>
            <a:off x="9587883" y="2183891"/>
            <a:ext cx="2604117" cy="43500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Deforestation</a:t>
            </a:r>
            <a:endParaRPr sz="18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5" name="Google Shape;845;p65"/>
          <p:cNvSpPr/>
          <p:nvPr/>
        </p:nvSpPr>
        <p:spPr>
          <a:xfrm>
            <a:off x="5868140" y="2747649"/>
            <a:ext cx="2974019" cy="43500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Hunting &amp; Poaching</a:t>
            </a:r>
            <a:endParaRPr/>
          </a:p>
        </p:txBody>
      </p:sp>
      <p:sp>
        <p:nvSpPr>
          <p:cNvPr id="846" name="Google Shape;846;p65"/>
          <p:cNvSpPr/>
          <p:nvPr/>
        </p:nvSpPr>
        <p:spPr>
          <a:xfrm>
            <a:off x="9587883" y="2827512"/>
            <a:ext cx="2604117" cy="43500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Oil spill</a:t>
            </a:r>
            <a:endParaRPr/>
          </a:p>
        </p:txBody>
      </p:sp>
      <p:sp>
        <p:nvSpPr>
          <p:cNvPr id="847" name="Google Shape;847;p65"/>
          <p:cNvSpPr/>
          <p:nvPr/>
        </p:nvSpPr>
        <p:spPr>
          <a:xfrm>
            <a:off x="5868140" y="3377957"/>
            <a:ext cx="3071672" cy="51489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Global Warming &amp; Climate Change </a:t>
            </a:r>
            <a:endParaRPr/>
          </a:p>
        </p:txBody>
      </p:sp>
      <p:sp>
        <p:nvSpPr>
          <p:cNvPr id="848" name="Google Shape;848;p65"/>
          <p:cNvSpPr/>
          <p:nvPr/>
        </p:nvSpPr>
        <p:spPr>
          <a:xfrm>
            <a:off x="9565691" y="3471133"/>
            <a:ext cx="2604117" cy="43500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Poverty</a:t>
            </a:r>
            <a:endParaRPr/>
          </a:p>
        </p:txBody>
      </p:sp>
      <p:sp>
        <p:nvSpPr>
          <p:cNvPr id="849" name="Google Shape;849;p65"/>
          <p:cNvSpPr/>
          <p:nvPr/>
        </p:nvSpPr>
        <p:spPr>
          <a:xfrm>
            <a:off x="5868141" y="4209153"/>
            <a:ext cx="3195960" cy="385061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of Exotic Specie</a:t>
            </a:r>
            <a:endParaRPr/>
          </a:p>
        </p:txBody>
      </p:sp>
      <p:sp>
        <p:nvSpPr>
          <p:cNvPr id="850" name="Google Shape;850;p65"/>
          <p:cNvSpPr/>
          <p:nvPr/>
        </p:nvSpPr>
        <p:spPr>
          <a:xfrm>
            <a:off x="9587882" y="4210162"/>
            <a:ext cx="2604117" cy="431144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en-IN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Mining</a:t>
            </a:r>
            <a:endParaRPr sz="18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1" name="Google Shape;851;p65"/>
          <p:cNvSpPr/>
          <p:nvPr/>
        </p:nvSpPr>
        <p:spPr>
          <a:xfrm>
            <a:off x="5903650" y="4892717"/>
            <a:ext cx="3036162" cy="385061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Pollution</a:t>
            </a:r>
            <a:endParaRPr/>
          </a:p>
        </p:txBody>
      </p:sp>
      <p:sp>
        <p:nvSpPr>
          <p:cNvPr id="852" name="Google Shape;852;p65"/>
          <p:cNvSpPr/>
          <p:nvPr/>
        </p:nvSpPr>
        <p:spPr>
          <a:xfrm>
            <a:off x="5956918" y="5585752"/>
            <a:ext cx="2982894" cy="43500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Overpopulation</a:t>
            </a:r>
            <a:endParaRPr/>
          </a:p>
        </p:txBody>
      </p:sp>
      <p:sp>
        <p:nvSpPr>
          <p:cNvPr id="853" name="Google Shape;853;p65"/>
          <p:cNvSpPr/>
          <p:nvPr/>
        </p:nvSpPr>
        <p:spPr>
          <a:xfrm>
            <a:off x="9587883" y="4919042"/>
            <a:ext cx="2604117" cy="431144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Overfishing</a:t>
            </a:r>
            <a:endParaRPr/>
          </a:p>
        </p:txBody>
      </p:sp>
      <p:sp>
        <p:nvSpPr>
          <p:cNvPr id="854" name="Google Shape;854;p65"/>
          <p:cNvSpPr/>
          <p:nvPr/>
        </p:nvSpPr>
        <p:spPr>
          <a:xfrm>
            <a:off x="9576785" y="5627922"/>
            <a:ext cx="2626309" cy="431144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Genetic Engineering</a:t>
            </a:r>
            <a:endParaRPr/>
          </a:p>
        </p:txBody>
      </p:sp>
      <p:sp>
        <p:nvSpPr>
          <p:cNvPr id="855" name="Google Shape;855;p65"/>
          <p:cNvSpPr/>
          <p:nvPr/>
        </p:nvSpPr>
        <p:spPr>
          <a:xfrm>
            <a:off x="133180" y="5271112"/>
            <a:ext cx="2785366" cy="47240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Avalanches &amp; Landslides</a:t>
            </a:r>
            <a:endParaRPr/>
          </a:p>
        </p:txBody>
      </p:sp>
      <p:sp>
        <p:nvSpPr>
          <p:cNvPr id="856" name="Google Shape;856;p65"/>
          <p:cNvSpPr/>
          <p:nvPr/>
        </p:nvSpPr>
        <p:spPr>
          <a:xfrm>
            <a:off x="57729" y="5912587"/>
            <a:ext cx="2860817" cy="5104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Meteor/Comet</a:t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66"/>
          <p:cNvSpPr/>
          <p:nvPr/>
        </p:nvSpPr>
        <p:spPr>
          <a:xfrm>
            <a:off x="4500978" y="2388093"/>
            <a:ext cx="2432483" cy="1882066"/>
          </a:xfrm>
          <a:prstGeom prst="octagon">
            <a:avLst>
              <a:gd name="adj" fmla="val 29289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NATURAL THREATS TO BIODIVERSITY</a:t>
            </a:r>
            <a:endParaRPr/>
          </a:p>
        </p:txBody>
      </p:sp>
      <p:cxnSp>
        <p:nvCxnSpPr>
          <p:cNvPr id="862" name="Google Shape;862;p66"/>
          <p:cNvCxnSpPr>
            <a:stCxn id="861" idx="6"/>
          </p:cNvCxnSpPr>
          <p:nvPr/>
        </p:nvCxnSpPr>
        <p:spPr>
          <a:xfrm rot="10800000">
            <a:off x="4403316" y="1953093"/>
            <a:ext cx="648900" cy="435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3" name="Google Shape;863;p66"/>
          <p:cNvCxnSpPr/>
          <p:nvPr/>
        </p:nvCxnSpPr>
        <p:spPr>
          <a:xfrm rot="10800000" flipH="1">
            <a:off x="6336602" y="1931314"/>
            <a:ext cx="640014" cy="47051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4" name="Google Shape;864;p66"/>
          <p:cNvCxnSpPr>
            <a:stCxn id="861" idx="0"/>
          </p:cNvCxnSpPr>
          <p:nvPr/>
        </p:nvCxnSpPr>
        <p:spPr>
          <a:xfrm rot="10800000" flipH="1">
            <a:off x="6933461" y="2911731"/>
            <a:ext cx="790200" cy="27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5" name="Google Shape;865;p66"/>
          <p:cNvCxnSpPr/>
          <p:nvPr/>
        </p:nvCxnSpPr>
        <p:spPr>
          <a:xfrm>
            <a:off x="6382223" y="4234649"/>
            <a:ext cx="320007" cy="47051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6" name="Google Shape;866;p66"/>
          <p:cNvCxnSpPr>
            <a:stCxn id="861" idx="3"/>
          </p:cNvCxnSpPr>
          <p:nvPr/>
        </p:nvCxnSpPr>
        <p:spPr>
          <a:xfrm flipH="1">
            <a:off x="4829316" y="4270159"/>
            <a:ext cx="222900" cy="576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7" name="Google Shape;867;p66"/>
          <p:cNvCxnSpPr>
            <a:stCxn id="861" idx="4"/>
          </p:cNvCxnSpPr>
          <p:nvPr/>
        </p:nvCxnSpPr>
        <p:spPr>
          <a:xfrm flipH="1">
            <a:off x="3710778" y="3718921"/>
            <a:ext cx="790200" cy="2229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68" name="Google Shape;868;p66"/>
          <p:cNvCxnSpPr>
            <a:stCxn id="861" idx="5"/>
          </p:cNvCxnSpPr>
          <p:nvPr/>
        </p:nvCxnSpPr>
        <p:spPr>
          <a:xfrm rot="10800000">
            <a:off x="3364578" y="2707731"/>
            <a:ext cx="1136400" cy="231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869" name="Google Shape;869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0153" y="749908"/>
            <a:ext cx="1700650" cy="1842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75574" y="533311"/>
            <a:ext cx="1986667" cy="1322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2200" y="335133"/>
            <a:ext cx="2432483" cy="1721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61002" y="2290877"/>
            <a:ext cx="2705100" cy="1685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3" name="Google Shape;873;p66"/>
          <p:cNvCxnSpPr>
            <a:stCxn id="861" idx="1"/>
          </p:cNvCxnSpPr>
          <p:nvPr/>
        </p:nvCxnSpPr>
        <p:spPr>
          <a:xfrm>
            <a:off x="6933461" y="3718921"/>
            <a:ext cx="984900" cy="83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874" name="Google Shape;874;p6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149702" y="4464637"/>
            <a:ext cx="331470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6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08121" y="5094436"/>
            <a:ext cx="2303612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6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965588" y="5225198"/>
            <a:ext cx="2888803" cy="1632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6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9008" y="3133840"/>
            <a:ext cx="1831641" cy="156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6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903675" y="3144255"/>
            <a:ext cx="1764036" cy="1579370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66"/>
          <p:cNvSpPr txBox="1"/>
          <p:nvPr/>
        </p:nvSpPr>
        <p:spPr>
          <a:xfrm>
            <a:off x="1024828" y="430312"/>
            <a:ext cx="198666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Comet &amp; Meteor</a:t>
            </a:r>
            <a:endParaRPr/>
          </a:p>
        </p:txBody>
      </p:sp>
      <p:sp>
        <p:nvSpPr>
          <p:cNvPr id="880" name="Google Shape;880;p66"/>
          <p:cNvSpPr txBox="1"/>
          <p:nvPr/>
        </p:nvSpPr>
        <p:spPr>
          <a:xfrm>
            <a:off x="3409990" y="191350"/>
            <a:ext cx="198666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Flood</a:t>
            </a:r>
            <a:endParaRPr/>
          </a:p>
        </p:txBody>
      </p:sp>
      <p:sp>
        <p:nvSpPr>
          <p:cNvPr id="881" name="Google Shape;881;p66"/>
          <p:cNvSpPr txBox="1"/>
          <p:nvPr/>
        </p:nvSpPr>
        <p:spPr>
          <a:xfrm>
            <a:off x="6976617" y="0"/>
            <a:ext cx="22384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Tsunami</a:t>
            </a:r>
            <a:endParaRPr/>
          </a:p>
        </p:txBody>
      </p:sp>
      <p:sp>
        <p:nvSpPr>
          <p:cNvPr id="882" name="Google Shape;882;p66"/>
          <p:cNvSpPr txBox="1"/>
          <p:nvPr/>
        </p:nvSpPr>
        <p:spPr>
          <a:xfrm>
            <a:off x="8217847" y="1931314"/>
            <a:ext cx="273142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Drought</a:t>
            </a:r>
            <a:endParaRPr/>
          </a:p>
        </p:txBody>
      </p:sp>
      <p:sp>
        <p:nvSpPr>
          <p:cNvPr id="883" name="Google Shape;883;p66"/>
          <p:cNvSpPr txBox="1"/>
          <p:nvPr/>
        </p:nvSpPr>
        <p:spPr>
          <a:xfrm>
            <a:off x="8149701" y="4146522"/>
            <a:ext cx="33147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Earthquake</a:t>
            </a:r>
            <a:endParaRPr/>
          </a:p>
        </p:txBody>
      </p:sp>
      <p:sp>
        <p:nvSpPr>
          <p:cNvPr id="884" name="Google Shape;884;p66"/>
          <p:cNvSpPr txBox="1"/>
          <p:nvPr/>
        </p:nvSpPr>
        <p:spPr>
          <a:xfrm>
            <a:off x="5504156" y="4772150"/>
            <a:ext cx="24075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Forest Fires</a:t>
            </a:r>
            <a:endParaRPr/>
          </a:p>
        </p:txBody>
      </p:sp>
      <p:sp>
        <p:nvSpPr>
          <p:cNvPr id="885" name="Google Shape;885;p66"/>
          <p:cNvSpPr txBox="1"/>
          <p:nvPr/>
        </p:nvSpPr>
        <p:spPr>
          <a:xfrm>
            <a:off x="1965588" y="4847208"/>
            <a:ext cx="28638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Cyclone</a:t>
            </a:r>
            <a:endParaRPr/>
          </a:p>
        </p:txBody>
      </p:sp>
      <p:sp>
        <p:nvSpPr>
          <p:cNvPr id="886" name="Google Shape;886;p66"/>
          <p:cNvSpPr txBox="1"/>
          <p:nvPr/>
        </p:nvSpPr>
        <p:spPr>
          <a:xfrm>
            <a:off x="109008" y="2681710"/>
            <a:ext cx="325562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Avalanches &amp; Landslides</a:t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67"/>
          <p:cNvSpPr/>
          <p:nvPr/>
        </p:nvSpPr>
        <p:spPr>
          <a:xfrm>
            <a:off x="4403324" y="2630010"/>
            <a:ext cx="2654423" cy="159798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206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MAN-MADE THREATS TO BIODIVERSITY</a:t>
            </a:r>
            <a:endParaRPr/>
          </a:p>
        </p:txBody>
      </p:sp>
      <p:cxnSp>
        <p:nvCxnSpPr>
          <p:cNvPr id="892" name="Google Shape;892;p67"/>
          <p:cNvCxnSpPr>
            <a:stCxn id="891" idx="4"/>
          </p:cNvCxnSpPr>
          <p:nvPr/>
        </p:nvCxnSpPr>
        <p:spPr>
          <a:xfrm rot="10800000">
            <a:off x="4154819" y="1839810"/>
            <a:ext cx="648000" cy="790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93" name="Google Shape;893;p67"/>
          <p:cNvCxnSpPr>
            <a:stCxn id="891" idx="5"/>
          </p:cNvCxnSpPr>
          <p:nvPr/>
        </p:nvCxnSpPr>
        <p:spPr>
          <a:xfrm rot="10800000" flipH="1">
            <a:off x="6658252" y="2141610"/>
            <a:ext cx="1127400" cy="488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94" name="Google Shape;894;p67"/>
          <p:cNvCxnSpPr>
            <a:stCxn id="891" idx="0"/>
          </p:cNvCxnSpPr>
          <p:nvPr/>
        </p:nvCxnSpPr>
        <p:spPr>
          <a:xfrm>
            <a:off x="7057747" y="3429000"/>
            <a:ext cx="1092000" cy="9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95" name="Google Shape;895;p67"/>
          <p:cNvCxnSpPr>
            <a:stCxn id="891" idx="2"/>
          </p:cNvCxnSpPr>
          <p:nvPr/>
        </p:nvCxnSpPr>
        <p:spPr>
          <a:xfrm flipH="1">
            <a:off x="3817319" y="4227990"/>
            <a:ext cx="985500" cy="503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96" name="Google Shape;896;p67"/>
          <p:cNvCxnSpPr>
            <a:stCxn id="891" idx="3"/>
          </p:cNvCxnSpPr>
          <p:nvPr/>
        </p:nvCxnSpPr>
        <p:spPr>
          <a:xfrm rot="10800000">
            <a:off x="3151424" y="3420000"/>
            <a:ext cx="1251900" cy="9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897" name="Google Shape;897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5716" y="633274"/>
            <a:ext cx="3060393" cy="1752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8" name="Google Shape;898;p67"/>
          <p:cNvCxnSpPr>
            <a:stCxn id="891" idx="1"/>
          </p:cNvCxnSpPr>
          <p:nvPr/>
        </p:nvCxnSpPr>
        <p:spPr>
          <a:xfrm>
            <a:off x="6658252" y="4227990"/>
            <a:ext cx="204300" cy="947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899" name="Google Shape;899;p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31032" y="2936844"/>
            <a:ext cx="2962275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Google Shape;900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81672" y="5026980"/>
            <a:ext cx="272415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8448" y="5026980"/>
            <a:ext cx="30289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8613" y="2838080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3" name="Google Shape;903;p6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31444" y="335225"/>
            <a:ext cx="2524125" cy="1809750"/>
          </a:xfrm>
          <a:prstGeom prst="rect">
            <a:avLst/>
          </a:prstGeom>
          <a:noFill/>
          <a:ln>
            <a:noFill/>
          </a:ln>
        </p:spPr>
      </p:pic>
      <p:sp>
        <p:nvSpPr>
          <p:cNvPr id="904" name="Google Shape;904;p67"/>
          <p:cNvSpPr txBox="1"/>
          <p:nvPr/>
        </p:nvSpPr>
        <p:spPr>
          <a:xfrm>
            <a:off x="1526959" y="62144"/>
            <a:ext cx="28575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Unsustainable Agriculture</a:t>
            </a:r>
            <a:endParaRPr/>
          </a:p>
        </p:txBody>
      </p:sp>
      <p:sp>
        <p:nvSpPr>
          <p:cNvPr id="905" name="Google Shape;905;p67"/>
          <p:cNvSpPr txBox="1"/>
          <p:nvPr/>
        </p:nvSpPr>
        <p:spPr>
          <a:xfrm>
            <a:off x="7785716" y="335225"/>
            <a:ext cx="31160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Poaching</a:t>
            </a:r>
            <a:endParaRPr/>
          </a:p>
        </p:txBody>
      </p:sp>
      <p:sp>
        <p:nvSpPr>
          <p:cNvPr id="906" name="Google Shape;906;p67"/>
          <p:cNvSpPr txBox="1"/>
          <p:nvPr/>
        </p:nvSpPr>
        <p:spPr>
          <a:xfrm>
            <a:off x="8149701" y="2630010"/>
            <a:ext cx="304360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Global Warming</a:t>
            </a:r>
            <a:endParaRPr/>
          </a:p>
        </p:txBody>
      </p:sp>
      <p:sp>
        <p:nvSpPr>
          <p:cNvPr id="907" name="Google Shape;907;p67"/>
          <p:cNvSpPr txBox="1"/>
          <p:nvPr/>
        </p:nvSpPr>
        <p:spPr>
          <a:xfrm>
            <a:off x="6933460" y="4592328"/>
            <a:ext cx="525854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Exotic Specie introduction-For e.g. Eucalyptus Tree</a:t>
            </a:r>
            <a:endParaRPr/>
          </a:p>
        </p:txBody>
      </p:sp>
      <p:sp>
        <p:nvSpPr>
          <p:cNvPr id="908" name="Google Shape;908;p67"/>
          <p:cNvSpPr txBox="1"/>
          <p:nvPr/>
        </p:nvSpPr>
        <p:spPr>
          <a:xfrm>
            <a:off x="788448" y="4731798"/>
            <a:ext cx="3028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Pollution</a:t>
            </a:r>
            <a:endParaRPr/>
          </a:p>
        </p:txBody>
      </p:sp>
      <p:sp>
        <p:nvSpPr>
          <p:cNvPr id="909" name="Google Shape;909;p67"/>
          <p:cNvSpPr txBox="1"/>
          <p:nvPr/>
        </p:nvSpPr>
        <p:spPr>
          <a:xfrm>
            <a:off x="218613" y="2542898"/>
            <a:ext cx="293296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Overpopulation</a:t>
            </a:r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68"/>
          <p:cNvSpPr/>
          <p:nvPr/>
        </p:nvSpPr>
        <p:spPr>
          <a:xfrm>
            <a:off x="4403324" y="2630010"/>
            <a:ext cx="2654423" cy="159798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206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MAN-MADE THREATS TO BIODIVERSITY</a:t>
            </a:r>
            <a:endParaRPr/>
          </a:p>
        </p:txBody>
      </p:sp>
      <p:cxnSp>
        <p:nvCxnSpPr>
          <p:cNvPr id="915" name="Google Shape;915;p68"/>
          <p:cNvCxnSpPr>
            <a:stCxn id="914" idx="4"/>
          </p:cNvCxnSpPr>
          <p:nvPr/>
        </p:nvCxnSpPr>
        <p:spPr>
          <a:xfrm rot="10800000">
            <a:off x="4154819" y="1839810"/>
            <a:ext cx="648000" cy="790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16" name="Google Shape;916;p68"/>
          <p:cNvCxnSpPr>
            <a:stCxn id="914" idx="5"/>
          </p:cNvCxnSpPr>
          <p:nvPr/>
        </p:nvCxnSpPr>
        <p:spPr>
          <a:xfrm rot="10800000" flipH="1">
            <a:off x="6658252" y="2141610"/>
            <a:ext cx="1127400" cy="488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17" name="Google Shape;917;p68"/>
          <p:cNvCxnSpPr>
            <a:stCxn id="914" idx="0"/>
          </p:cNvCxnSpPr>
          <p:nvPr/>
        </p:nvCxnSpPr>
        <p:spPr>
          <a:xfrm>
            <a:off x="7057747" y="3429000"/>
            <a:ext cx="1092000" cy="9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18" name="Google Shape;918;p68"/>
          <p:cNvCxnSpPr>
            <a:stCxn id="914" idx="2"/>
          </p:cNvCxnSpPr>
          <p:nvPr/>
        </p:nvCxnSpPr>
        <p:spPr>
          <a:xfrm flipH="1">
            <a:off x="3817319" y="4227990"/>
            <a:ext cx="985500" cy="503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19" name="Google Shape;919;p68"/>
          <p:cNvCxnSpPr>
            <a:stCxn id="914" idx="3"/>
          </p:cNvCxnSpPr>
          <p:nvPr/>
        </p:nvCxnSpPr>
        <p:spPr>
          <a:xfrm rot="10800000">
            <a:off x="3151424" y="3420000"/>
            <a:ext cx="1251900" cy="9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20" name="Google Shape;920;p68"/>
          <p:cNvCxnSpPr>
            <a:stCxn id="914" idx="1"/>
          </p:cNvCxnSpPr>
          <p:nvPr/>
        </p:nvCxnSpPr>
        <p:spPr>
          <a:xfrm>
            <a:off x="6658252" y="4227990"/>
            <a:ext cx="204300" cy="947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921" name="Google Shape;921;p68"/>
          <p:cNvSpPr txBox="1"/>
          <p:nvPr/>
        </p:nvSpPr>
        <p:spPr>
          <a:xfrm>
            <a:off x="218613" y="2542898"/>
            <a:ext cx="293296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2" name="Google Shape;922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0343" y="574389"/>
            <a:ext cx="3095625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3" name="Google Shape;923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0885" y="393947"/>
            <a:ext cx="284797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4" name="Google Shape;924;p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11547" y="2958192"/>
            <a:ext cx="271462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5" name="Google Shape;925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90298" y="5175682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6" name="Google Shape;926;p6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8146" y="2572474"/>
            <a:ext cx="2638425" cy="1733550"/>
          </a:xfrm>
          <a:prstGeom prst="rect">
            <a:avLst/>
          </a:prstGeom>
          <a:noFill/>
          <a:ln>
            <a:noFill/>
          </a:ln>
        </p:spPr>
      </p:pic>
      <p:sp>
        <p:nvSpPr>
          <p:cNvPr id="927" name="Google Shape;927;p68"/>
          <p:cNvSpPr txBox="1"/>
          <p:nvPr/>
        </p:nvSpPr>
        <p:spPr>
          <a:xfrm>
            <a:off x="1146976" y="266443"/>
            <a:ext cx="3095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Deforestation</a:t>
            </a:r>
            <a:endParaRPr/>
          </a:p>
        </p:txBody>
      </p:sp>
      <p:sp>
        <p:nvSpPr>
          <p:cNvPr id="928" name="Google Shape;928;p68"/>
          <p:cNvSpPr txBox="1"/>
          <p:nvPr/>
        </p:nvSpPr>
        <p:spPr>
          <a:xfrm>
            <a:off x="6862439" y="50615"/>
            <a:ext cx="3095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Oil Spill</a:t>
            </a:r>
            <a:endParaRPr/>
          </a:p>
        </p:txBody>
      </p:sp>
      <p:sp>
        <p:nvSpPr>
          <p:cNvPr id="929" name="Google Shape;929;p68"/>
          <p:cNvSpPr txBox="1"/>
          <p:nvPr/>
        </p:nvSpPr>
        <p:spPr>
          <a:xfrm>
            <a:off x="8197051" y="2630010"/>
            <a:ext cx="28122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Poverty</a:t>
            </a:r>
            <a:endParaRPr/>
          </a:p>
        </p:txBody>
      </p:sp>
      <p:pic>
        <p:nvPicPr>
          <p:cNvPr id="930" name="Google Shape;930;p6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458573" y="5124635"/>
            <a:ext cx="284797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931" name="Google Shape;931;p68"/>
          <p:cNvSpPr txBox="1"/>
          <p:nvPr/>
        </p:nvSpPr>
        <p:spPr>
          <a:xfrm>
            <a:off x="7090298" y="4806350"/>
            <a:ext cx="28122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Mining</a:t>
            </a:r>
            <a:endParaRPr/>
          </a:p>
        </p:txBody>
      </p:sp>
      <p:sp>
        <p:nvSpPr>
          <p:cNvPr id="932" name="Google Shape;932;p68"/>
          <p:cNvSpPr txBox="1"/>
          <p:nvPr/>
        </p:nvSpPr>
        <p:spPr>
          <a:xfrm>
            <a:off x="1458573" y="4731798"/>
            <a:ext cx="28479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Genetic Engineering</a:t>
            </a:r>
            <a:endParaRPr/>
          </a:p>
        </p:txBody>
      </p:sp>
      <p:sp>
        <p:nvSpPr>
          <p:cNvPr id="933" name="Google Shape;933;p68"/>
          <p:cNvSpPr txBox="1"/>
          <p:nvPr/>
        </p:nvSpPr>
        <p:spPr>
          <a:xfrm>
            <a:off x="372862" y="2234953"/>
            <a:ext cx="26810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Overfishing</a:t>
            </a:r>
            <a:endParaRPr/>
          </a:p>
        </p:txBody>
      </p:sp>
      <p:sp>
        <p:nvSpPr>
          <p:cNvPr id="934" name="Google Shape;934;p68"/>
          <p:cNvSpPr txBox="1"/>
          <p:nvPr/>
        </p:nvSpPr>
        <p:spPr>
          <a:xfrm>
            <a:off x="218613" y="133165"/>
            <a:ext cx="173447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Continued..</a:t>
            </a:r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p69"/>
          <p:cNvSpPr/>
          <p:nvPr/>
        </p:nvSpPr>
        <p:spPr>
          <a:xfrm>
            <a:off x="4110361" y="2006354"/>
            <a:ext cx="3178206" cy="2059619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SOLUTIONS FOR THREAT TO BIODIVERSITY</a:t>
            </a:r>
            <a:endParaRPr/>
          </a:p>
        </p:txBody>
      </p:sp>
      <p:cxnSp>
        <p:nvCxnSpPr>
          <p:cNvPr id="940" name="Google Shape;940;p69"/>
          <p:cNvCxnSpPr>
            <a:stCxn id="939" idx="0"/>
          </p:cNvCxnSpPr>
          <p:nvPr/>
        </p:nvCxnSpPr>
        <p:spPr>
          <a:xfrm rot="10800000" flipH="1">
            <a:off x="5699464" y="1509254"/>
            <a:ext cx="26700" cy="497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41" name="Google Shape;941;p69"/>
          <p:cNvCxnSpPr>
            <a:stCxn id="939" idx="5"/>
          </p:cNvCxnSpPr>
          <p:nvPr/>
        </p:nvCxnSpPr>
        <p:spPr>
          <a:xfrm rot="10800000" flipH="1">
            <a:off x="7288564" y="2592356"/>
            <a:ext cx="710100" cy="200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42" name="Google Shape;942;p69"/>
          <p:cNvCxnSpPr>
            <a:stCxn id="939" idx="4"/>
          </p:cNvCxnSpPr>
          <p:nvPr/>
        </p:nvCxnSpPr>
        <p:spPr>
          <a:xfrm>
            <a:off x="6681582" y="4065968"/>
            <a:ext cx="979800" cy="435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43" name="Google Shape;943;p69"/>
          <p:cNvCxnSpPr>
            <a:stCxn id="939" idx="2"/>
          </p:cNvCxnSpPr>
          <p:nvPr/>
        </p:nvCxnSpPr>
        <p:spPr>
          <a:xfrm flipH="1">
            <a:off x="3337946" y="4065968"/>
            <a:ext cx="1379400" cy="417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44" name="Google Shape;944;p69"/>
          <p:cNvCxnSpPr>
            <a:stCxn id="939" idx="1"/>
          </p:cNvCxnSpPr>
          <p:nvPr/>
        </p:nvCxnSpPr>
        <p:spPr>
          <a:xfrm rot="10800000">
            <a:off x="3089464" y="2352656"/>
            <a:ext cx="1020900" cy="440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945" name="Google Shape;945;p69"/>
          <p:cNvSpPr/>
          <p:nvPr/>
        </p:nvSpPr>
        <p:spPr>
          <a:xfrm>
            <a:off x="3440096" y="983202"/>
            <a:ext cx="7062187" cy="46607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COMBAT CLIMATE CHANGE &amp; REDUCTION IN CARBON FOOTPRINTS</a:t>
            </a:r>
            <a:endParaRPr/>
          </a:p>
        </p:txBody>
      </p:sp>
      <p:sp>
        <p:nvSpPr>
          <p:cNvPr id="946" name="Google Shape;946;p69"/>
          <p:cNvSpPr/>
          <p:nvPr/>
        </p:nvSpPr>
        <p:spPr>
          <a:xfrm>
            <a:off x="7998780" y="2121764"/>
            <a:ext cx="3808521" cy="559292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BEST ECOFRIENDLY PRACTICES BY CORPORATES &amp; COMPANIES</a:t>
            </a:r>
            <a:endParaRPr/>
          </a:p>
        </p:txBody>
      </p:sp>
      <p:sp>
        <p:nvSpPr>
          <p:cNvPr id="947" name="Google Shape;947;p69"/>
          <p:cNvSpPr/>
          <p:nvPr/>
        </p:nvSpPr>
        <p:spPr>
          <a:xfrm>
            <a:off x="6862438" y="4532040"/>
            <a:ext cx="4554245" cy="1085297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HOLDING CLIMATE RELATED CONFERENCE TO PROMOTE GREATER EFFICIENCY</a:t>
            </a:r>
            <a:endParaRPr/>
          </a:p>
        </p:txBody>
      </p:sp>
      <p:sp>
        <p:nvSpPr>
          <p:cNvPr id="948" name="Google Shape;948;p69"/>
          <p:cNvSpPr/>
          <p:nvPr/>
        </p:nvSpPr>
        <p:spPr>
          <a:xfrm>
            <a:off x="603682" y="4532041"/>
            <a:ext cx="4113664" cy="417255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CREATION OF PROTECTED AREAS</a:t>
            </a:r>
            <a:endParaRPr/>
          </a:p>
        </p:txBody>
      </p:sp>
      <p:sp>
        <p:nvSpPr>
          <p:cNvPr id="949" name="Google Shape;949;p69"/>
          <p:cNvSpPr/>
          <p:nvPr/>
        </p:nvSpPr>
        <p:spPr>
          <a:xfrm>
            <a:off x="133165" y="1540287"/>
            <a:ext cx="4154752" cy="78788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AWARENESS CREATION AGAINST DETRIMENTAL IMPACT OF HUMANS ON LIVING BEINGS</a:t>
            </a:r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70"/>
          <p:cNvSpPr/>
          <p:nvPr/>
        </p:nvSpPr>
        <p:spPr>
          <a:xfrm>
            <a:off x="4110361" y="2006354"/>
            <a:ext cx="3178206" cy="2059619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00CC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en-IN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SOLUTIONS FOR THREAT TO BIODIVERSITY</a:t>
            </a:r>
            <a:endParaRPr/>
          </a:p>
        </p:txBody>
      </p:sp>
      <p:cxnSp>
        <p:nvCxnSpPr>
          <p:cNvPr id="955" name="Google Shape;955;p70"/>
          <p:cNvCxnSpPr>
            <a:stCxn id="954" idx="0"/>
          </p:cNvCxnSpPr>
          <p:nvPr/>
        </p:nvCxnSpPr>
        <p:spPr>
          <a:xfrm rot="10800000" flipH="1">
            <a:off x="5699464" y="1509254"/>
            <a:ext cx="26700" cy="497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56" name="Google Shape;956;p70"/>
          <p:cNvCxnSpPr>
            <a:stCxn id="954" idx="5"/>
          </p:cNvCxnSpPr>
          <p:nvPr/>
        </p:nvCxnSpPr>
        <p:spPr>
          <a:xfrm rot="10800000" flipH="1">
            <a:off x="7288564" y="2592356"/>
            <a:ext cx="710100" cy="200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57" name="Google Shape;957;p70"/>
          <p:cNvCxnSpPr>
            <a:stCxn id="954" idx="4"/>
          </p:cNvCxnSpPr>
          <p:nvPr/>
        </p:nvCxnSpPr>
        <p:spPr>
          <a:xfrm>
            <a:off x="6681582" y="4065968"/>
            <a:ext cx="979800" cy="435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58" name="Google Shape;958;p70"/>
          <p:cNvCxnSpPr>
            <a:stCxn id="954" idx="2"/>
          </p:cNvCxnSpPr>
          <p:nvPr/>
        </p:nvCxnSpPr>
        <p:spPr>
          <a:xfrm flipH="1">
            <a:off x="3337946" y="4065968"/>
            <a:ext cx="1379400" cy="417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59" name="Google Shape;959;p70"/>
          <p:cNvCxnSpPr>
            <a:stCxn id="954" idx="1"/>
          </p:cNvCxnSpPr>
          <p:nvPr/>
        </p:nvCxnSpPr>
        <p:spPr>
          <a:xfrm rot="10800000">
            <a:off x="3089464" y="2352656"/>
            <a:ext cx="1020900" cy="4404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960" name="Google Shape;960;p70"/>
          <p:cNvSpPr/>
          <p:nvPr/>
        </p:nvSpPr>
        <p:spPr>
          <a:xfrm>
            <a:off x="3089430" y="842190"/>
            <a:ext cx="7847860" cy="60709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ENFORCEMENT OF STRONGER FOREST PROTECTION LAWS &amp; SUSTAINABILITY ENCOURAGEMENT</a:t>
            </a:r>
            <a:endParaRPr/>
          </a:p>
        </p:txBody>
      </p:sp>
      <p:sp>
        <p:nvSpPr>
          <p:cNvPr id="961" name="Google Shape;961;p70"/>
          <p:cNvSpPr/>
          <p:nvPr/>
        </p:nvSpPr>
        <p:spPr>
          <a:xfrm>
            <a:off x="7998780" y="2121764"/>
            <a:ext cx="3808521" cy="559292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BEST ECOFRIENDLY PRACTICES BY CORPORATES &amp; COMPANIES</a:t>
            </a:r>
            <a:endParaRPr/>
          </a:p>
        </p:txBody>
      </p:sp>
      <p:sp>
        <p:nvSpPr>
          <p:cNvPr id="962" name="Google Shape;962;p70"/>
          <p:cNvSpPr/>
          <p:nvPr/>
        </p:nvSpPr>
        <p:spPr>
          <a:xfrm>
            <a:off x="6809172" y="4543146"/>
            <a:ext cx="4323427" cy="69245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COMBATING POLLUTION VIA RECYCLING &amp; CONSERVATION</a:t>
            </a:r>
            <a:endParaRPr/>
          </a:p>
        </p:txBody>
      </p:sp>
      <p:sp>
        <p:nvSpPr>
          <p:cNvPr id="963" name="Google Shape;963;p70"/>
          <p:cNvSpPr/>
          <p:nvPr/>
        </p:nvSpPr>
        <p:spPr>
          <a:xfrm>
            <a:off x="603682" y="4483223"/>
            <a:ext cx="4113664" cy="855662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&amp; AWARENESS AGAINST OVEREXPLOITATION OF RESOURCES</a:t>
            </a:r>
            <a:endParaRPr/>
          </a:p>
        </p:txBody>
      </p:sp>
      <p:sp>
        <p:nvSpPr>
          <p:cNvPr id="964" name="Google Shape;964;p70"/>
          <p:cNvSpPr/>
          <p:nvPr/>
        </p:nvSpPr>
        <p:spPr>
          <a:xfrm>
            <a:off x="133165" y="1540287"/>
            <a:ext cx="4154752" cy="78788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lang="en-IN" sz="18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PROHIBITION ON BRINGING OF FOREIGN SPECIES WITHOUT AUTHORIZATION</a:t>
            </a:r>
            <a:endParaRPr/>
          </a:p>
        </p:txBody>
      </p:sp>
      <p:sp>
        <p:nvSpPr>
          <p:cNvPr id="965" name="Google Shape;965;p70"/>
          <p:cNvSpPr txBox="1"/>
          <p:nvPr/>
        </p:nvSpPr>
        <p:spPr>
          <a:xfrm>
            <a:off x="204186" y="168676"/>
            <a:ext cx="3844031" cy="372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Continued..</a:t>
            </a: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71"/>
          <p:cNvSpPr/>
          <p:nvPr/>
        </p:nvSpPr>
        <p:spPr>
          <a:xfrm>
            <a:off x="1411550" y="1100831"/>
            <a:ext cx="9516862" cy="372862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LAST BUT NOT THE LEAST..</a:t>
            </a:r>
            <a:endParaRPr/>
          </a:p>
        </p:txBody>
      </p:sp>
      <p:sp>
        <p:nvSpPr>
          <p:cNvPr id="971" name="Google Shape;971;p71"/>
          <p:cNvSpPr txBox="1"/>
          <p:nvPr/>
        </p:nvSpPr>
        <p:spPr>
          <a:xfrm>
            <a:off x="1251751" y="1997476"/>
            <a:ext cx="10129422" cy="3447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Existing Measures for Conservation of Biodiversity should not just focus on locally existing variety of species.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Consideration should be given towards protection of Global Biodiversity.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IN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Biodiversity should not be protected just for personal gains but also for Global Welfare.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/>
          <p:nvPr/>
        </p:nvSpPr>
        <p:spPr>
          <a:xfrm>
            <a:off x="4154749" y="2547891"/>
            <a:ext cx="2929632" cy="1624614"/>
          </a:xfrm>
          <a:prstGeom prst="rect">
            <a:avLst/>
          </a:prstGeom>
          <a:solidFill>
            <a:srgbClr val="C55A1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F4B081"/>
                </a:solidFill>
                <a:latin typeface="Calibri"/>
                <a:ea typeface="Calibri"/>
                <a:cs typeface="Calibri"/>
                <a:sym typeface="Calibri"/>
              </a:rPr>
              <a:t>IMPORTANT DEVELOPMENTAL ROLES PLAYED BY BASIC RELIEF FEATURES</a:t>
            </a:r>
            <a:endParaRPr/>
          </a:p>
        </p:txBody>
      </p:sp>
      <p:cxnSp>
        <p:nvCxnSpPr>
          <p:cNvPr id="152" name="Google Shape;152;p18"/>
          <p:cNvCxnSpPr/>
          <p:nvPr/>
        </p:nvCxnSpPr>
        <p:spPr>
          <a:xfrm rot="10800000" flipH="1">
            <a:off x="7084381" y="1895381"/>
            <a:ext cx="612559" cy="65251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3" name="Google Shape;153;p18"/>
          <p:cNvCxnSpPr/>
          <p:nvPr/>
        </p:nvCxnSpPr>
        <p:spPr>
          <a:xfrm>
            <a:off x="7084381" y="4172505"/>
            <a:ext cx="923278" cy="40837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4" name="Google Shape;154;p18"/>
          <p:cNvCxnSpPr/>
          <p:nvPr/>
        </p:nvCxnSpPr>
        <p:spPr>
          <a:xfrm rot="10800000">
            <a:off x="3480047" y="1997475"/>
            <a:ext cx="674702" cy="55041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5" name="Google Shape;155;p18"/>
          <p:cNvCxnSpPr/>
          <p:nvPr/>
        </p:nvCxnSpPr>
        <p:spPr>
          <a:xfrm flipH="1">
            <a:off x="3231472" y="4172505"/>
            <a:ext cx="923277" cy="55041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56" name="Google Shape;15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96940" y="871122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86460" y="4567561"/>
            <a:ext cx="2999404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4497" y="980981"/>
            <a:ext cx="249555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2097" y="4607787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8"/>
          <p:cNvSpPr/>
          <p:nvPr/>
        </p:nvSpPr>
        <p:spPr>
          <a:xfrm>
            <a:off x="984498" y="594804"/>
            <a:ext cx="2495550" cy="38617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Flyover Building</a:t>
            </a:r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7696940" y="484945"/>
            <a:ext cx="2857500" cy="38617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Farming</a:t>
            </a: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8186460" y="4172505"/>
            <a:ext cx="2999404" cy="39505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Transport Lines Laying</a:t>
            </a: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612097" y="4172505"/>
            <a:ext cx="2619375" cy="43528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Animal Domestication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 txBox="1"/>
          <p:nvPr/>
        </p:nvSpPr>
        <p:spPr>
          <a:xfrm>
            <a:off x="470517" y="541538"/>
            <a:ext cx="854031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800"/>
              <a:buFont typeface="Noto Sans Symbols"/>
              <a:buChar char="❖"/>
            </a:pPr>
            <a:r>
              <a:rPr lang="en-IN" sz="1800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Relief is essential to understand Topography of an area &amp; also crucial in Geographical Studies for number of following Reasons </a:t>
            </a: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:-</a:t>
            </a:r>
            <a:endParaRPr/>
          </a:p>
        </p:txBody>
      </p:sp>
      <p:pic>
        <p:nvPicPr>
          <p:cNvPr id="169" name="Google Shape;16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2997" y="1414647"/>
            <a:ext cx="3688486" cy="225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06977" y="4173383"/>
            <a:ext cx="3614506" cy="253249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9"/>
          <p:cNvSpPr/>
          <p:nvPr/>
        </p:nvSpPr>
        <p:spPr>
          <a:xfrm>
            <a:off x="8034291" y="1074198"/>
            <a:ext cx="3687192" cy="3462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RIVER GANGES</a:t>
            </a:r>
            <a:endParaRPr/>
          </a:p>
        </p:txBody>
      </p:sp>
      <p:sp>
        <p:nvSpPr>
          <p:cNvPr id="172" name="Google Shape;172;p19"/>
          <p:cNvSpPr/>
          <p:nvPr/>
        </p:nvSpPr>
        <p:spPr>
          <a:xfrm>
            <a:off x="8106977" y="3764132"/>
            <a:ext cx="3614506" cy="40925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FLAT PLAINS OF GANGES</a:t>
            </a:r>
            <a:endParaRPr/>
          </a:p>
        </p:txBody>
      </p:sp>
      <p:sp>
        <p:nvSpPr>
          <p:cNvPr id="173" name="Google Shape;173;p19"/>
          <p:cNvSpPr txBox="1"/>
          <p:nvPr/>
        </p:nvSpPr>
        <p:spPr>
          <a:xfrm>
            <a:off x="639193" y="1187869"/>
            <a:ext cx="7217546" cy="3970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terrain of region mainly determines it’s suitability for successful human settlement.People do not prefer Rocky &amp; Steep areas but wish to settle to flat plains with Alluvial Soil features,which is suitable for Agriculture</a:t>
            </a:r>
            <a:r>
              <a:rPr lang="en-IN" sz="18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e.g.-Gangetic Plains in Northern India.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Understanding of relief of an area gives an idea to Planners regarding working of drainage in that area</a:t>
            </a:r>
            <a:r>
              <a:rPr lang="en-IN" sz="18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 b="1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Relief Maps help Planners to</a:t>
            </a: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▪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Locate Watersheds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▪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Determining water movement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▪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Predict impact of human activity on quality of water,over time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▪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 for Soil Conservation,necessary from Agriculture point of view.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/>
          <p:nvPr/>
        </p:nvSpPr>
        <p:spPr>
          <a:xfrm>
            <a:off x="3977197" y="142921"/>
            <a:ext cx="3139736" cy="443883"/>
          </a:xfrm>
          <a:prstGeom prst="roundRect">
            <a:avLst>
              <a:gd name="adj" fmla="val 16667"/>
            </a:avLst>
          </a:prstGeom>
          <a:solidFill>
            <a:srgbClr val="F4B08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GEOLOGY</a:t>
            </a:r>
            <a:endParaRPr/>
          </a:p>
        </p:txBody>
      </p:sp>
      <p:pic>
        <p:nvPicPr>
          <p:cNvPr id="179" name="Google Shape;17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2491" y="639192"/>
            <a:ext cx="2956726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83549" y="639192"/>
            <a:ext cx="3358210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0"/>
          <p:cNvSpPr txBox="1"/>
          <p:nvPr/>
        </p:nvSpPr>
        <p:spPr>
          <a:xfrm>
            <a:off x="612559" y="2487043"/>
            <a:ext cx="1082188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Geology is an Earth Science,comprising study of Solid Earth,the rocks out of which it is composed &amp; the process by which they change.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Resistance to Eathquake like natural hazard also depends upon geological structure &amp; accordingly appropriate site for Dam Construction has to be chosen.</a:t>
            </a:r>
            <a:endParaRPr/>
          </a:p>
        </p:txBody>
      </p:sp>
      <p:sp>
        <p:nvSpPr>
          <p:cNvPr id="182" name="Google Shape;182;p20"/>
          <p:cNvSpPr/>
          <p:nvPr/>
        </p:nvSpPr>
        <p:spPr>
          <a:xfrm>
            <a:off x="3783113" y="5051390"/>
            <a:ext cx="3941685" cy="96766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Geology plays important role in</a:t>
            </a:r>
            <a:endParaRPr/>
          </a:p>
        </p:txBody>
      </p:sp>
      <p:cxnSp>
        <p:nvCxnSpPr>
          <p:cNvPr id="183" name="Google Shape;183;p20"/>
          <p:cNvCxnSpPr/>
          <p:nvPr/>
        </p:nvCxnSpPr>
        <p:spPr>
          <a:xfrm rot="10800000">
            <a:off x="5734974" y="4829449"/>
            <a:ext cx="18981" cy="21306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4" name="Google Shape;184;p20"/>
          <p:cNvCxnSpPr>
            <a:stCxn id="182" idx="4"/>
          </p:cNvCxnSpPr>
          <p:nvPr/>
        </p:nvCxnSpPr>
        <p:spPr>
          <a:xfrm>
            <a:off x="7724798" y="6019056"/>
            <a:ext cx="4161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5" name="Google Shape;185;p20"/>
          <p:cNvCxnSpPr>
            <a:stCxn id="182" idx="2"/>
          </p:cNvCxnSpPr>
          <p:nvPr/>
        </p:nvCxnSpPr>
        <p:spPr>
          <a:xfrm rot="10800000">
            <a:off x="3364613" y="6019056"/>
            <a:ext cx="418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86" name="Google Shape;186;p20"/>
          <p:cNvSpPr/>
          <p:nvPr/>
        </p:nvSpPr>
        <p:spPr>
          <a:xfrm>
            <a:off x="3573875" y="4279037"/>
            <a:ext cx="4547967" cy="550353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Exploration of Minerals &amp; Hydrocarbons</a:t>
            </a: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8140823" y="5797056"/>
            <a:ext cx="3746377" cy="42175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Evaluation of Water Resources</a:t>
            </a: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204186" y="5663952"/>
            <a:ext cx="3160451" cy="683577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IN" sz="1800" b="1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Exploitation of Minerals &amp; Hydrocarbons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/>
        </p:nvSpPr>
        <p:spPr>
          <a:xfrm>
            <a:off x="745724" y="2592280"/>
            <a:ext cx="10795247" cy="382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3642" y="439445"/>
            <a:ext cx="2843352" cy="22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5041" y="486885"/>
            <a:ext cx="4734040" cy="215283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1"/>
          <p:cNvSpPr/>
          <p:nvPr/>
        </p:nvSpPr>
        <p:spPr>
          <a:xfrm>
            <a:off x="3328871" y="2756517"/>
            <a:ext cx="3613468" cy="39061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</a:t>
            </a:r>
            <a:endParaRPr/>
          </a:p>
        </p:txBody>
      </p:sp>
      <p:sp>
        <p:nvSpPr>
          <p:cNvPr id="197" name="Google Shape;197;p21"/>
          <p:cNvSpPr txBox="1"/>
          <p:nvPr/>
        </p:nvSpPr>
        <p:spPr>
          <a:xfrm>
            <a:off x="514905" y="3506679"/>
            <a:ext cx="11372295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energy received from Sun is the most important component of Natural Environment.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FF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 energy received from Sun is used by plants to manufacture food by the process of ‘</a:t>
            </a:r>
            <a:r>
              <a:rPr lang="en-IN" sz="1800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Photosynthesis</a:t>
            </a: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 by combining together other organic substances.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rgbClr val="FF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1800"/>
              <a:buFont typeface="Noto Sans Symbols"/>
              <a:buChar char="⮚"/>
            </a:pP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Solar radiations vary according to seasons &amp; latitudes, which in turn gives rise to Seasonal changes &amp; natural vegetation of a particular region.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(Let us watch now-Video of- </a:t>
            </a:r>
            <a:r>
              <a:rPr lang="en-IN" sz="1800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Photosynthesis</a:t>
            </a:r>
            <a:r>
              <a:rPr lang="en-IN" sz="180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3383</Words>
  <Application>Microsoft Office PowerPoint</Application>
  <PresentationFormat>Widescreen</PresentationFormat>
  <Paragraphs>528</Paragraphs>
  <Slides>59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4" baseType="lpstr">
      <vt:lpstr>Arial</vt:lpstr>
      <vt:lpstr>Calibri</vt:lpstr>
      <vt:lpstr>Noto Sans Symbols</vt:lpstr>
      <vt:lpstr>Times New Roman</vt:lpstr>
      <vt:lpstr>Office Theme</vt:lpstr>
      <vt:lpstr>FYBBI-SEMESTER-I-FOUNDATION 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FYBBI-SEMESTER-I-FOUNDATION COURSE</dc:title>
  <dc:creator>ShrikrishnaP</dc:creator>
  <cp:lastModifiedBy>Dr.Shrikrishna Patil</cp:lastModifiedBy>
  <cp:revision>1</cp:revision>
  <dcterms:modified xsi:type="dcterms:W3CDTF">2020-11-20T10:32:57Z</dcterms:modified>
</cp:coreProperties>
</file>