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87" r:id="rId9"/>
    <p:sldId id="288" r:id="rId10"/>
    <p:sldId id="289" r:id="rId11"/>
    <p:sldId id="290" r:id="rId12"/>
    <p:sldId id="291" r:id="rId13"/>
    <p:sldId id="292" r:id="rId14"/>
    <p:sldId id="294" r:id="rId15"/>
    <p:sldId id="295" r:id="rId16"/>
    <p:sldId id="296" r:id="rId17"/>
    <p:sldId id="297" r:id="rId18"/>
    <p:sldId id="298" r:id="rId19"/>
    <p:sldId id="29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BBCD8-2619-4BDC-A8CB-3DA3470E8A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AF5960C3-F73F-4119-B725-35E3DCBB9D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793A2ADC-EC15-452E-AA13-718011A32152}"/>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5" name="Footer Placeholder 4">
            <a:extLst>
              <a:ext uri="{FF2B5EF4-FFF2-40B4-BE49-F238E27FC236}">
                <a16:creationId xmlns:a16="http://schemas.microsoft.com/office/drawing/2014/main" id="{EF7BC681-A004-404F-A545-BA47842B024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B91CE03-55F7-456C-9AAC-688E969336DA}"/>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2939702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1AE25-1116-441C-A3BE-92D962851D3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485FEE0-52BF-4486-924A-AB7CC54B1FB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5A1DD76-A77C-4C5E-9607-43DEADE39F31}"/>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5" name="Footer Placeholder 4">
            <a:extLst>
              <a:ext uri="{FF2B5EF4-FFF2-40B4-BE49-F238E27FC236}">
                <a16:creationId xmlns:a16="http://schemas.microsoft.com/office/drawing/2014/main" id="{27D220C9-A0C8-495D-A0D5-AD93A06DC52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5D00E9D-FDBE-42A8-862E-1A5CEB4325AE}"/>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2952793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9A937E-D1D9-418A-B7E3-0CE49699865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302EDB2-E20B-4101-8D86-ADD28AAFEC9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499975D-3EAC-4AC6-BBA2-FD6BB0D1A3BD}"/>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5" name="Footer Placeholder 4">
            <a:extLst>
              <a:ext uri="{FF2B5EF4-FFF2-40B4-BE49-F238E27FC236}">
                <a16:creationId xmlns:a16="http://schemas.microsoft.com/office/drawing/2014/main" id="{CFCE6CDD-5990-48B7-808A-4B3CDEC6AFA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FC896A2-72D5-47E9-A135-5B50E29B379E}"/>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754394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F535F-5355-4682-B217-D104E7A15F4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559DFAF-C4CA-4800-89E4-23F3EDD6142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B09AA66-7C3C-4214-8D37-C845624B0A70}"/>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5" name="Footer Placeholder 4">
            <a:extLst>
              <a:ext uri="{FF2B5EF4-FFF2-40B4-BE49-F238E27FC236}">
                <a16:creationId xmlns:a16="http://schemas.microsoft.com/office/drawing/2014/main" id="{FD3069B3-12B9-4C99-9CEF-9EBBB81C155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04CE824-F422-4FE8-BC6F-E2465F9D4EEF}"/>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2310321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90FA1-35AE-4ABC-9F13-5243C0E6DF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D22A8AA-10C0-4FB8-A98E-335D7477DE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E974EA-94AE-496D-BF86-12291C7F7120}"/>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5" name="Footer Placeholder 4">
            <a:extLst>
              <a:ext uri="{FF2B5EF4-FFF2-40B4-BE49-F238E27FC236}">
                <a16:creationId xmlns:a16="http://schemas.microsoft.com/office/drawing/2014/main" id="{A18C1329-AC9C-4494-8EF0-A90870A0F14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3BD5A5E-735C-4906-A61E-4267CF653EAD}"/>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3700284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6F6C2-677A-49E5-A7F5-F9B53D7ECA7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D9B51D1-FE4A-49F7-8B80-F5EFE76FE1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AE43D37-0CD9-43E4-AE5A-293259A0CB2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D89E7F0-271F-4211-BCD3-613DAA0577A6}"/>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6" name="Footer Placeholder 5">
            <a:extLst>
              <a:ext uri="{FF2B5EF4-FFF2-40B4-BE49-F238E27FC236}">
                <a16:creationId xmlns:a16="http://schemas.microsoft.com/office/drawing/2014/main" id="{F825AED2-C03D-4754-9EC3-91136364E89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8D06E1A-6777-40AD-8D96-747CF7BE0767}"/>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433254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28174-BA36-40C9-A659-76B493DCDEF4}"/>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CB1AB45-BBC7-4B46-A6F4-DD1F3B2781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50C8CC-742D-46B6-BB6F-FD12F4BF56C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6A276CB-8916-45EB-B4A6-3BF9652173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93D8534-85BD-45E2-B08D-6003F610876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06C28DC-A29A-4173-A72D-E168B5A4E680}"/>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8" name="Footer Placeholder 7">
            <a:extLst>
              <a:ext uri="{FF2B5EF4-FFF2-40B4-BE49-F238E27FC236}">
                <a16:creationId xmlns:a16="http://schemas.microsoft.com/office/drawing/2014/main" id="{79C7737B-61CD-4846-8A05-766A25588CFB}"/>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6F625A4-161A-417A-927E-CF458AF3727F}"/>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1661014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A1C8B-12D3-4D23-945D-028EA94E7D66}"/>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851D8C6-2ABC-4FDE-870B-4D8B589B4469}"/>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4" name="Footer Placeholder 3">
            <a:extLst>
              <a:ext uri="{FF2B5EF4-FFF2-40B4-BE49-F238E27FC236}">
                <a16:creationId xmlns:a16="http://schemas.microsoft.com/office/drawing/2014/main" id="{40D4B8B6-DF1B-4858-9105-5D2CFB8E281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9CECB3D0-7E74-48CA-814C-D3916D979575}"/>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393081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B30624-A135-4F2D-BF19-A8F4FC397246}"/>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3" name="Footer Placeholder 2">
            <a:extLst>
              <a:ext uri="{FF2B5EF4-FFF2-40B4-BE49-F238E27FC236}">
                <a16:creationId xmlns:a16="http://schemas.microsoft.com/office/drawing/2014/main" id="{374AA1DE-9087-495F-A55D-9D39B210FB46}"/>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D54FB2A-945E-4459-BD0B-88B44D097201}"/>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1117564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1129A-0587-4FFD-8B9C-CD0F5739DF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BC9201EA-6884-4218-9500-7D627936BE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8BA911B-7576-44D9-947E-1A8C167F1B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027212-C2F5-4690-A338-C10E1E6042C2}"/>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6" name="Footer Placeholder 5">
            <a:extLst>
              <a:ext uri="{FF2B5EF4-FFF2-40B4-BE49-F238E27FC236}">
                <a16:creationId xmlns:a16="http://schemas.microsoft.com/office/drawing/2014/main" id="{2A31B6E4-4E16-4245-BEE4-5100E66008B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9490193-A109-4117-8080-35E3189BDD69}"/>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1624281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A3F14-19FC-467D-9FD2-12B0A9FFB9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745DE3C-631C-4D52-8F2D-450E7F461E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DA29622C-8C78-4462-ADBB-19C03AA9DE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24AC4E-9633-49E7-BB5B-CA68F1BF6D03}"/>
              </a:ext>
            </a:extLst>
          </p:cNvPr>
          <p:cNvSpPr>
            <a:spLocks noGrp="1"/>
          </p:cNvSpPr>
          <p:nvPr>
            <p:ph type="dt" sz="half" idx="10"/>
          </p:nvPr>
        </p:nvSpPr>
        <p:spPr/>
        <p:txBody>
          <a:bodyPr/>
          <a:lstStyle/>
          <a:p>
            <a:fld id="{78937C90-AE46-4AF6-8821-9EC6C04931A0}" type="datetimeFigureOut">
              <a:rPr lang="en-IN" smtClean="0"/>
              <a:t>05-12-2020</a:t>
            </a:fld>
            <a:endParaRPr lang="en-IN"/>
          </a:p>
        </p:txBody>
      </p:sp>
      <p:sp>
        <p:nvSpPr>
          <p:cNvPr id="6" name="Footer Placeholder 5">
            <a:extLst>
              <a:ext uri="{FF2B5EF4-FFF2-40B4-BE49-F238E27FC236}">
                <a16:creationId xmlns:a16="http://schemas.microsoft.com/office/drawing/2014/main" id="{B336CFE5-432B-420A-9AB3-EC2938FD249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B5A09D7-AF74-42E9-9742-E9586808116A}"/>
              </a:ext>
            </a:extLst>
          </p:cNvPr>
          <p:cNvSpPr>
            <a:spLocks noGrp="1"/>
          </p:cNvSpPr>
          <p:nvPr>
            <p:ph type="sldNum" sz="quarter" idx="12"/>
          </p:nvPr>
        </p:nvSpPr>
        <p:spPr/>
        <p:txBody>
          <a:bodyPr/>
          <a:lstStyle/>
          <a:p>
            <a:fld id="{0A6327AB-9B09-448F-BBF0-5E6B949EE169}" type="slidenum">
              <a:rPr lang="en-IN" smtClean="0"/>
              <a:t>‹#›</a:t>
            </a:fld>
            <a:endParaRPr lang="en-IN"/>
          </a:p>
        </p:txBody>
      </p:sp>
    </p:spTree>
    <p:extLst>
      <p:ext uri="{BB962C8B-B14F-4D97-AF65-F5344CB8AC3E}">
        <p14:creationId xmlns:p14="http://schemas.microsoft.com/office/powerpoint/2010/main" val="886709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011BCA-F52C-4467-AB2E-2DCD620499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7FAA3EB-8D20-40D1-B1D6-01E225F755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7FCF6D4-9A65-4FAF-A245-B8674548D7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937C90-AE46-4AF6-8821-9EC6C04931A0}" type="datetimeFigureOut">
              <a:rPr lang="en-IN" smtClean="0"/>
              <a:t>05-12-2020</a:t>
            </a:fld>
            <a:endParaRPr lang="en-IN"/>
          </a:p>
        </p:txBody>
      </p:sp>
      <p:sp>
        <p:nvSpPr>
          <p:cNvPr id="5" name="Footer Placeholder 4">
            <a:extLst>
              <a:ext uri="{FF2B5EF4-FFF2-40B4-BE49-F238E27FC236}">
                <a16:creationId xmlns:a16="http://schemas.microsoft.com/office/drawing/2014/main" id="{9A8FBD91-2D2F-476D-8EC0-3870791F0C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27B9DE0E-E970-4D86-B9F7-ACCA14C86E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6327AB-9B09-448F-BBF0-5E6B949EE169}" type="slidenum">
              <a:rPr lang="en-IN" smtClean="0"/>
              <a:t>‹#›</a:t>
            </a:fld>
            <a:endParaRPr lang="en-IN"/>
          </a:p>
        </p:txBody>
      </p:sp>
    </p:spTree>
    <p:extLst>
      <p:ext uri="{BB962C8B-B14F-4D97-AF65-F5344CB8AC3E}">
        <p14:creationId xmlns:p14="http://schemas.microsoft.com/office/powerpoint/2010/main" val="3382607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AF274-E5FA-4D34-A826-90AF37C17C14}"/>
              </a:ext>
            </a:extLst>
          </p:cNvPr>
          <p:cNvSpPr>
            <a:spLocks noGrp="1"/>
          </p:cNvSpPr>
          <p:nvPr>
            <p:ph type="ctrTitle"/>
          </p:nvPr>
        </p:nvSpPr>
        <p:spPr>
          <a:xfrm>
            <a:off x="1524000" y="772319"/>
            <a:ext cx="9144000" cy="1655762"/>
          </a:xfrm>
          <a:solidFill>
            <a:schemeClr val="accent6"/>
          </a:solidFill>
        </p:spPr>
        <p:txBody>
          <a:bodyPr>
            <a:normAutofit/>
          </a:bodyPr>
          <a:lstStyle/>
          <a:p>
            <a:r>
              <a:rPr lang="en-US" sz="8800" b="1" u="sng" dirty="0"/>
              <a:t>CHAPTER 4</a:t>
            </a:r>
            <a:endParaRPr lang="en-IN" sz="8800" b="1" u="sng" dirty="0"/>
          </a:p>
        </p:txBody>
      </p:sp>
      <p:sp>
        <p:nvSpPr>
          <p:cNvPr id="3" name="Subtitle 2">
            <a:extLst>
              <a:ext uri="{FF2B5EF4-FFF2-40B4-BE49-F238E27FC236}">
                <a16:creationId xmlns:a16="http://schemas.microsoft.com/office/drawing/2014/main" id="{16F07B1A-6D40-4853-9767-02192FBD64AA}"/>
              </a:ext>
            </a:extLst>
          </p:cNvPr>
          <p:cNvSpPr>
            <a:spLocks noGrp="1"/>
          </p:cNvSpPr>
          <p:nvPr>
            <p:ph type="subTitle" idx="1"/>
          </p:nvPr>
        </p:nvSpPr>
        <p:spPr>
          <a:xfrm>
            <a:off x="1524000" y="3124200"/>
            <a:ext cx="9144000" cy="2190750"/>
          </a:xfrm>
          <a:solidFill>
            <a:schemeClr val="accent2">
              <a:lumMod val="60000"/>
              <a:lumOff val="40000"/>
            </a:schemeClr>
          </a:solidFill>
        </p:spPr>
        <p:txBody>
          <a:bodyPr>
            <a:normAutofit/>
          </a:bodyPr>
          <a:lstStyle/>
          <a:p>
            <a:r>
              <a:rPr lang="en-US" sz="9600" b="1" u="sng" dirty="0"/>
              <a:t>INTERNAL AUDIT</a:t>
            </a:r>
            <a:endParaRPr lang="en-IN" sz="9600" b="1" u="sng" dirty="0"/>
          </a:p>
        </p:txBody>
      </p:sp>
    </p:spTree>
    <p:extLst>
      <p:ext uri="{BB962C8B-B14F-4D97-AF65-F5344CB8AC3E}">
        <p14:creationId xmlns:p14="http://schemas.microsoft.com/office/powerpoint/2010/main" val="54757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15A4F-2803-43C4-92D1-CA858574611A}"/>
              </a:ext>
            </a:extLst>
          </p:cNvPr>
          <p:cNvSpPr>
            <a:spLocks noGrp="1"/>
          </p:cNvSpPr>
          <p:nvPr>
            <p:ph type="title"/>
          </p:nvPr>
        </p:nvSpPr>
        <p:spPr>
          <a:xfrm>
            <a:off x="1628775" y="365125"/>
            <a:ext cx="9001126" cy="1325563"/>
          </a:xfrm>
          <a:solidFill>
            <a:schemeClr val="accent4"/>
          </a:solidFill>
          <a:ln>
            <a:solidFill>
              <a:schemeClr val="accent6">
                <a:lumMod val="50000"/>
              </a:schemeClr>
            </a:solidFill>
          </a:ln>
          <a:effectLst>
            <a:glow rad="228600">
              <a:schemeClr val="accent1">
                <a:satMod val="175000"/>
                <a:alpha val="40000"/>
              </a:schemeClr>
            </a:glow>
          </a:effectLst>
          <a:scene3d>
            <a:camera prst="perspectiveRelaxedModerately"/>
            <a:lightRig rig="threePt" dir="t"/>
          </a:scene3d>
          <a:sp3d>
            <a:bevelT w="152400" h="50800" prst="softRound"/>
          </a:sp3d>
        </p:spPr>
        <p:txBody>
          <a:bodyPr/>
          <a:lstStyle/>
          <a:p>
            <a:pPr algn="ctr"/>
            <a:r>
              <a:rPr lang="en-US" sz="4400" b="1" u="sng" dirty="0">
                <a:effectLst>
                  <a:outerShdw blurRad="38100" dist="38100" dir="2700000" algn="tl">
                    <a:srgbClr val="000000">
                      <a:alpha val="43137"/>
                    </a:srgbClr>
                  </a:outerShdw>
                </a:effectLst>
              </a:rPr>
              <a:t>OBJECTIVES OF INTERNAL AUDIT</a:t>
            </a:r>
            <a:endParaRPr lang="en-IN" dirty="0"/>
          </a:p>
        </p:txBody>
      </p:sp>
      <p:sp>
        <p:nvSpPr>
          <p:cNvPr id="3" name="Content Placeholder 2">
            <a:extLst>
              <a:ext uri="{FF2B5EF4-FFF2-40B4-BE49-F238E27FC236}">
                <a16:creationId xmlns:a16="http://schemas.microsoft.com/office/drawing/2014/main" id="{D6CD818F-CBC6-4015-B67B-72124F73823B}"/>
              </a:ext>
            </a:extLst>
          </p:cNvPr>
          <p:cNvSpPr>
            <a:spLocks noGrp="1"/>
          </p:cNvSpPr>
          <p:nvPr>
            <p:ph idx="1"/>
          </p:nvPr>
        </p:nvSpPr>
        <p:spPr>
          <a:ln>
            <a:solidFill>
              <a:schemeClr val="accent4">
                <a:lumMod val="75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normAutofit/>
          </a:bodyPr>
          <a:lstStyle/>
          <a:p>
            <a:pPr marL="514350" indent="-514350">
              <a:buAutoNum type="arabicParenR" startAt="4"/>
            </a:pPr>
            <a:r>
              <a:rPr lang="en-US" sz="6000" b="1" dirty="0">
                <a:solidFill>
                  <a:srgbClr val="C00000"/>
                </a:solidFill>
              </a:rPr>
              <a:t> </a:t>
            </a:r>
            <a:r>
              <a:rPr lang="en-US" sz="6000" b="1" u="sng" dirty="0">
                <a:solidFill>
                  <a:srgbClr val="C00000"/>
                </a:solidFill>
              </a:rPr>
              <a:t>Physical Verification</a:t>
            </a:r>
            <a:r>
              <a:rPr lang="en-US" sz="6000" dirty="0"/>
              <a:t>:- Internal Auditor should Physically Verify the Assets of the concern such as </a:t>
            </a:r>
            <a:r>
              <a:rPr lang="en-US" sz="6000" b="1" i="1" u="sng" dirty="0">
                <a:solidFill>
                  <a:srgbClr val="00B050"/>
                </a:solidFill>
              </a:rPr>
              <a:t>Fixed Assets</a:t>
            </a:r>
            <a:r>
              <a:rPr lang="en-US" sz="6000" dirty="0"/>
              <a:t>, </a:t>
            </a:r>
            <a:r>
              <a:rPr lang="en-US" sz="6000" b="1" i="1" u="sng" dirty="0">
                <a:solidFill>
                  <a:srgbClr val="0070C0"/>
                </a:solidFill>
              </a:rPr>
              <a:t>Cash</a:t>
            </a:r>
            <a:r>
              <a:rPr lang="en-US" sz="6000" dirty="0"/>
              <a:t>, </a:t>
            </a:r>
            <a:r>
              <a:rPr lang="en-US" sz="6000" b="1" i="1" u="sng" dirty="0">
                <a:solidFill>
                  <a:schemeClr val="accent2">
                    <a:lumMod val="50000"/>
                  </a:schemeClr>
                </a:solidFill>
              </a:rPr>
              <a:t>Inventory</a:t>
            </a:r>
            <a:r>
              <a:rPr lang="en-US" sz="6000" dirty="0"/>
              <a:t> etc.</a:t>
            </a:r>
          </a:p>
        </p:txBody>
      </p:sp>
    </p:spTree>
    <p:extLst>
      <p:ext uri="{BB962C8B-B14F-4D97-AF65-F5344CB8AC3E}">
        <p14:creationId xmlns:p14="http://schemas.microsoft.com/office/powerpoint/2010/main" val="2856507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BD401-8288-4D3E-B0E2-AD6D6E7CF6B7}"/>
              </a:ext>
            </a:extLst>
          </p:cNvPr>
          <p:cNvSpPr>
            <a:spLocks noGrp="1"/>
          </p:cNvSpPr>
          <p:nvPr>
            <p:ph type="title"/>
          </p:nvPr>
        </p:nvSpPr>
        <p:spPr>
          <a:xfrm>
            <a:off x="1238250" y="365125"/>
            <a:ext cx="9734550" cy="1325563"/>
          </a:xfrm>
          <a:solidFill>
            <a:schemeClr val="accent6">
              <a:lumMod val="60000"/>
              <a:lumOff val="40000"/>
            </a:schemeClr>
          </a:solidFill>
          <a:ln>
            <a:solidFill>
              <a:schemeClr val="accent4">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US" b="1" u="sng" dirty="0">
                <a:effectLst>
                  <a:outerShdw blurRad="38100" dist="38100" dir="2700000" algn="tl">
                    <a:srgbClr val="000000">
                      <a:alpha val="43137"/>
                    </a:srgbClr>
                  </a:outerShdw>
                </a:effectLst>
              </a:rPr>
              <a:t>EVALUATION OF INTERNAL AUDIT BY STATUTORY AUDITOR</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77529DEE-AC87-444D-997D-25C2CDAE52B0}"/>
              </a:ext>
            </a:extLst>
          </p:cNvPr>
          <p:cNvSpPr>
            <a:spLocks noGrp="1"/>
          </p:cNvSpPr>
          <p:nvPr>
            <p:ph idx="1"/>
          </p:nvPr>
        </p:nvSpPr>
        <p:spPr>
          <a:ln>
            <a:solidFill>
              <a:srgbClr val="002060"/>
            </a:solidFill>
          </a:ln>
          <a:effectLst>
            <a:glow rad="228600">
              <a:schemeClr val="accent5">
                <a:satMod val="175000"/>
                <a:alpha val="40000"/>
              </a:schemeClr>
            </a:glow>
            <a:outerShdw blurRad="50800" dist="38100" dir="5400000" algn="t" rotWithShape="0">
              <a:prstClr val="black">
                <a:alpha val="40000"/>
              </a:prstClr>
            </a:outerShdw>
          </a:effectLst>
        </p:spPr>
        <p:txBody>
          <a:bodyPr>
            <a:normAutofit lnSpcReduction="10000"/>
          </a:bodyPr>
          <a:lstStyle/>
          <a:p>
            <a:pPr marL="514350" indent="-514350">
              <a:buFont typeface="+mj-lt"/>
              <a:buAutoNum type="arabicParenR"/>
            </a:pPr>
            <a:r>
              <a:rPr lang="en-US" b="1" u="sng" dirty="0">
                <a:solidFill>
                  <a:srgbClr val="FF0000"/>
                </a:solidFill>
              </a:rPr>
              <a:t>Same Audit Techniques</a:t>
            </a:r>
            <a:r>
              <a:rPr lang="en-US" dirty="0"/>
              <a:t>:- Despite the differences between the Internal Audit and the External or Statutory Audit, Internal Audit is quite useful to the Statutory Auditor. The Techniques of Auditing used by both are the same. Both Audits cover the same area of work.</a:t>
            </a:r>
          </a:p>
          <a:p>
            <a:pPr marL="514350" indent="-514350">
              <a:buFont typeface="+mj-lt"/>
              <a:buAutoNum type="arabicParenR"/>
            </a:pPr>
            <a:r>
              <a:rPr lang="en-US" b="1" u="sng" dirty="0">
                <a:solidFill>
                  <a:srgbClr val="00B050"/>
                </a:solidFill>
              </a:rPr>
              <a:t>Evaluation</a:t>
            </a:r>
            <a:r>
              <a:rPr lang="en-US" dirty="0"/>
              <a:t>:- </a:t>
            </a:r>
            <a:r>
              <a:rPr lang="en-US" b="1" i="1" u="sng" dirty="0">
                <a:solidFill>
                  <a:srgbClr val="C00000"/>
                </a:solidFill>
              </a:rPr>
              <a:t>SA 610 (Using the work of Internal Auditors) </a:t>
            </a:r>
            <a:r>
              <a:rPr lang="en-US" dirty="0"/>
              <a:t>recommends that External Auditor should study and Evaluate the Internal Auditing. Evaluation Involves –</a:t>
            </a:r>
          </a:p>
          <a:p>
            <a:pPr marL="514350" indent="-514350">
              <a:buFont typeface="+mj-lt"/>
              <a:buAutoNum type="alphaLcParenR"/>
            </a:pPr>
            <a:r>
              <a:rPr lang="en-US" b="1" i="1" u="sng" dirty="0">
                <a:solidFill>
                  <a:srgbClr val="00B0F0"/>
                </a:solidFill>
              </a:rPr>
              <a:t>General evaluation</a:t>
            </a:r>
            <a:r>
              <a:rPr lang="en-US" dirty="0"/>
              <a:t> of the Internal Audit Department as such and </a:t>
            </a:r>
          </a:p>
          <a:p>
            <a:pPr marL="514350" indent="-514350">
              <a:buFont typeface="+mj-lt"/>
              <a:buAutoNum type="alphaLcParenR"/>
            </a:pPr>
            <a:r>
              <a:rPr lang="en-US" dirty="0"/>
              <a:t>Evaluation of the </a:t>
            </a:r>
            <a:r>
              <a:rPr lang="en-US" b="1" i="1" u="sng" dirty="0">
                <a:solidFill>
                  <a:schemeClr val="accent2">
                    <a:lumMod val="50000"/>
                  </a:schemeClr>
                </a:solidFill>
              </a:rPr>
              <a:t>Specific Internal Audit Work done</a:t>
            </a:r>
            <a:r>
              <a:rPr lang="en-US" dirty="0"/>
              <a:t> by the Internal Audit Department.</a:t>
            </a:r>
            <a:endParaRPr lang="en-IN" dirty="0"/>
          </a:p>
        </p:txBody>
      </p:sp>
    </p:spTree>
    <p:extLst>
      <p:ext uri="{BB962C8B-B14F-4D97-AF65-F5344CB8AC3E}">
        <p14:creationId xmlns:p14="http://schemas.microsoft.com/office/powerpoint/2010/main" val="2709694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BD401-8288-4D3E-B0E2-AD6D6E7CF6B7}"/>
              </a:ext>
            </a:extLst>
          </p:cNvPr>
          <p:cNvSpPr>
            <a:spLocks noGrp="1"/>
          </p:cNvSpPr>
          <p:nvPr>
            <p:ph type="title"/>
          </p:nvPr>
        </p:nvSpPr>
        <p:spPr>
          <a:xfrm>
            <a:off x="1238250" y="365125"/>
            <a:ext cx="9734550" cy="1325563"/>
          </a:xfrm>
          <a:solidFill>
            <a:schemeClr val="accent6">
              <a:lumMod val="60000"/>
              <a:lumOff val="40000"/>
            </a:schemeClr>
          </a:solidFill>
          <a:ln>
            <a:solidFill>
              <a:schemeClr val="accent4">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US" b="1" u="sng" dirty="0">
                <a:effectLst>
                  <a:outerShdw blurRad="38100" dist="38100" dir="2700000" algn="tl">
                    <a:srgbClr val="000000">
                      <a:alpha val="43137"/>
                    </a:srgbClr>
                  </a:outerShdw>
                </a:effectLst>
              </a:rPr>
              <a:t>EVALUATION OF INTERNAL AUDIT BY STATUTORY AUDITOR</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77529DEE-AC87-444D-997D-25C2CDAE52B0}"/>
              </a:ext>
            </a:extLst>
          </p:cNvPr>
          <p:cNvSpPr>
            <a:spLocks noGrp="1"/>
          </p:cNvSpPr>
          <p:nvPr>
            <p:ph idx="1"/>
          </p:nvPr>
        </p:nvSpPr>
        <p:spPr>
          <a:ln>
            <a:solidFill>
              <a:srgbClr val="002060"/>
            </a:solidFill>
          </a:ln>
          <a:effectLst>
            <a:glow rad="228600">
              <a:schemeClr val="accent5">
                <a:satMod val="175000"/>
                <a:alpha val="40000"/>
              </a:schemeClr>
            </a:glow>
            <a:outerShdw blurRad="50800" dist="38100" dir="5400000" algn="t" rotWithShape="0">
              <a:prstClr val="black">
                <a:alpha val="40000"/>
              </a:prstClr>
            </a:outerShdw>
          </a:effectLst>
        </p:spPr>
        <p:txBody>
          <a:bodyPr>
            <a:normAutofit/>
          </a:bodyPr>
          <a:lstStyle/>
          <a:p>
            <a:pPr marL="514350" indent="-514350">
              <a:buAutoNum type="arabicParenR" startAt="3"/>
            </a:pPr>
            <a:r>
              <a:rPr lang="en-US" b="1" u="sng" dirty="0">
                <a:solidFill>
                  <a:srgbClr val="C00000"/>
                </a:solidFill>
              </a:rPr>
              <a:t>General Evaluation</a:t>
            </a:r>
            <a:r>
              <a:rPr lang="en-US" dirty="0"/>
              <a:t>:- This involves the following aspects –</a:t>
            </a:r>
          </a:p>
          <a:p>
            <a:pPr marL="514350" indent="-514350">
              <a:buFont typeface="+mj-lt"/>
              <a:buAutoNum type="alphaLcParenR"/>
            </a:pPr>
            <a:r>
              <a:rPr lang="en-US" b="1" i="1" u="sng" dirty="0">
                <a:solidFill>
                  <a:schemeClr val="accent2">
                    <a:lumMod val="50000"/>
                  </a:schemeClr>
                </a:solidFill>
              </a:rPr>
              <a:t>Organizational Status</a:t>
            </a:r>
            <a:r>
              <a:rPr lang="en-US" dirty="0"/>
              <a:t>:- The External Auditor should ascertain the Organizational status of the Internal Auditor, i.e. –</a:t>
            </a:r>
          </a:p>
          <a:p>
            <a:pPr>
              <a:buFont typeface="Wingdings" panose="05000000000000000000" pitchFamily="2" charset="2"/>
              <a:buChar char="ü"/>
            </a:pPr>
            <a:r>
              <a:rPr lang="en-US" dirty="0"/>
              <a:t> Whether </a:t>
            </a:r>
            <a:r>
              <a:rPr lang="en-US" b="1" i="1" u="sng" dirty="0">
                <a:solidFill>
                  <a:schemeClr val="accent4">
                    <a:lumMod val="50000"/>
                  </a:schemeClr>
                </a:solidFill>
              </a:rPr>
              <a:t>Internal Auditor reports to the Directors</a:t>
            </a:r>
            <a:r>
              <a:rPr lang="en-US" dirty="0"/>
              <a:t> or to any Lower Level of Management.</a:t>
            </a:r>
          </a:p>
          <a:p>
            <a:pPr>
              <a:buFont typeface="Wingdings" panose="05000000000000000000" pitchFamily="2" charset="2"/>
              <a:buChar char="ü"/>
            </a:pPr>
            <a:r>
              <a:rPr lang="en-US" dirty="0"/>
              <a:t> Whether any </a:t>
            </a:r>
            <a:r>
              <a:rPr lang="en-US" b="1" i="1" u="sng" dirty="0">
                <a:solidFill>
                  <a:schemeClr val="accent6">
                    <a:lumMod val="50000"/>
                  </a:schemeClr>
                </a:solidFill>
              </a:rPr>
              <a:t>restrictions</a:t>
            </a:r>
            <a:r>
              <a:rPr lang="en-US" dirty="0"/>
              <a:t> are imposed by the management on the work of Internal Auditor.</a:t>
            </a:r>
          </a:p>
          <a:p>
            <a:pPr>
              <a:buFont typeface="Wingdings" panose="05000000000000000000" pitchFamily="2" charset="2"/>
              <a:buChar char="ü"/>
            </a:pPr>
            <a:r>
              <a:rPr lang="en-US" dirty="0"/>
              <a:t> Whether the Internal Auditor is </a:t>
            </a:r>
            <a:r>
              <a:rPr lang="en-US" b="1" i="1" u="sng" dirty="0">
                <a:solidFill>
                  <a:srgbClr val="0070C0"/>
                </a:solidFill>
              </a:rPr>
              <a:t>free to communicate</a:t>
            </a:r>
            <a:r>
              <a:rPr lang="en-US" dirty="0"/>
              <a:t> fully with the External Auditor.</a:t>
            </a:r>
          </a:p>
          <a:p>
            <a:pPr marL="514350" indent="-514350">
              <a:buFont typeface="+mj-lt"/>
              <a:buAutoNum type="alphaLcParenR"/>
            </a:pPr>
            <a:endParaRPr lang="en-IN" dirty="0"/>
          </a:p>
        </p:txBody>
      </p:sp>
    </p:spTree>
    <p:extLst>
      <p:ext uri="{BB962C8B-B14F-4D97-AF65-F5344CB8AC3E}">
        <p14:creationId xmlns:p14="http://schemas.microsoft.com/office/powerpoint/2010/main" val="1622316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BD401-8288-4D3E-B0E2-AD6D6E7CF6B7}"/>
              </a:ext>
            </a:extLst>
          </p:cNvPr>
          <p:cNvSpPr>
            <a:spLocks noGrp="1"/>
          </p:cNvSpPr>
          <p:nvPr>
            <p:ph type="title"/>
          </p:nvPr>
        </p:nvSpPr>
        <p:spPr>
          <a:xfrm>
            <a:off x="1238250" y="365125"/>
            <a:ext cx="9734550" cy="1325563"/>
          </a:xfrm>
          <a:solidFill>
            <a:schemeClr val="accent6">
              <a:lumMod val="60000"/>
              <a:lumOff val="40000"/>
            </a:schemeClr>
          </a:solidFill>
          <a:ln>
            <a:solidFill>
              <a:schemeClr val="accent4">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US" b="1" u="sng" dirty="0">
                <a:effectLst>
                  <a:outerShdw blurRad="38100" dist="38100" dir="2700000" algn="tl">
                    <a:srgbClr val="000000">
                      <a:alpha val="43137"/>
                    </a:srgbClr>
                  </a:outerShdw>
                </a:effectLst>
              </a:rPr>
              <a:t>EVALUATION OF INTERNAL AUDIT BY STATUTORY AUDITOR</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77529DEE-AC87-444D-997D-25C2CDAE52B0}"/>
              </a:ext>
            </a:extLst>
          </p:cNvPr>
          <p:cNvSpPr>
            <a:spLocks noGrp="1"/>
          </p:cNvSpPr>
          <p:nvPr>
            <p:ph idx="1"/>
          </p:nvPr>
        </p:nvSpPr>
        <p:spPr>
          <a:ln>
            <a:solidFill>
              <a:srgbClr val="002060"/>
            </a:solidFill>
          </a:ln>
          <a:effectLst>
            <a:glow rad="228600">
              <a:schemeClr val="accent5">
                <a:satMod val="175000"/>
                <a:alpha val="40000"/>
              </a:schemeClr>
            </a:glow>
            <a:outerShdw blurRad="63500" sx="102000" sy="102000" algn="ctr" rotWithShape="0">
              <a:prstClr val="black">
                <a:alpha val="40000"/>
              </a:prstClr>
            </a:outerShdw>
          </a:effectLst>
        </p:spPr>
        <p:txBody>
          <a:bodyPr>
            <a:normAutofit fontScale="92500" lnSpcReduction="20000"/>
          </a:bodyPr>
          <a:lstStyle/>
          <a:p>
            <a:pPr marL="514350" indent="-514350">
              <a:buAutoNum type="alphaLcParenR" startAt="2"/>
            </a:pPr>
            <a:r>
              <a:rPr lang="en-US" b="1" u="sng" dirty="0">
                <a:solidFill>
                  <a:srgbClr val="FF0000"/>
                </a:solidFill>
              </a:rPr>
              <a:t>Scope of Work and Follow-up</a:t>
            </a:r>
            <a:r>
              <a:rPr lang="en-US" b="1" dirty="0">
                <a:solidFill>
                  <a:srgbClr val="FF0000"/>
                </a:solidFill>
              </a:rPr>
              <a:t> </a:t>
            </a:r>
            <a:r>
              <a:rPr lang="en-US" dirty="0"/>
              <a:t>:- The External Auditor should ascertain the scope of work given to the Internal Auditor. He should find out to what extent the management accepts and acts on the reports and recommendations of the Internal Auditor.</a:t>
            </a:r>
          </a:p>
          <a:p>
            <a:pPr marL="514350" indent="-514350">
              <a:buAutoNum type="alphaLcParenR" startAt="2"/>
            </a:pPr>
            <a:r>
              <a:rPr lang="en-US" b="1" u="sng" dirty="0">
                <a:solidFill>
                  <a:srgbClr val="00B050"/>
                </a:solidFill>
              </a:rPr>
              <a:t>Qualified Staff</a:t>
            </a:r>
            <a:r>
              <a:rPr lang="en-US" dirty="0"/>
              <a:t>:- The External Auditor should ascertain whether the </a:t>
            </a:r>
            <a:r>
              <a:rPr lang="en-US" b="1" i="1" u="sng" dirty="0">
                <a:solidFill>
                  <a:schemeClr val="accent2">
                    <a:lumMod val="50000"/>
                  </a:schemeClr>
                </a:solidFill>
              </a:rPr>
              <a:t>Internal Audit Staff is competent i.e. Qualified and Experienced</a:t>
            </a:r>
            <a:r>
              <a:rPr lang="en-US" dirty="0"/>
              <a:t>.</a:t>
            </a:r>
          </a:p>
          <a:p>
            <a:pPr marL="514350" indent="-514350">
              <a:buAutoNum type="arabicParenR" startAt="4"/>
            </a:pPr>
            <a:r>
              <a:rPr lang="en-US" b="1" u="sng" dirty="0">
                <a:solidFill>
                  <a:srgbClr val="00B0F0"/>
                </a:solidFill>
              </a:rPr>
              <a:t>Evaluation of Specific Internal Audit Work</a:t>
            </a:r>
            <a:r>
              <a:rPr lang="en-US" dirty="0"/>
              <a:t>:- The External Auditor should study the Copies of all Internal Audit reports. He should carefully study the reports to – </a:t>
            </a:r>
          </a:p>
          <a:p>
            <a:pPr>
              <a:buFont typeface="Wingdings" panose="05000000000000000000" pitchFamily="2" charset="2"/>
              <a:buChar char="ü"/>
            </a:pPr>
            <a:r>
              <a:rPr lang="en-US" dirty="0"/>
              <a:t> Check the </a:t>
            </a:r>
            <a:r>
              <a:rPr lang="en-US" b="1" i="1" u="sng" dirty="0">
                <a:solidFill>
                  <a:srgbClr val="002060"/>
                </a:solidFill>
              </a:rPr>
              <a:t>Scope of Work and the Internal Audit Programme</a:t>
            </a:r>
            <a:r>
              <a:rPr lang="en-US" dirty="0"/>
              <a:t>.</a:t>
            </a:r>
          </a:p>
          <a:p>
            <a:pPr>
              <a:buFont typeface="Wingdings" panose="05000000000000000000" pitchFamily="2" charset="2"/>
              <a:buChar char="ü"/>
            </a:pPr>
            <a:r>
              <a:rPr lang="en-US" dirty="0"/>
              <a:t> Check that </a:t>
            </a:r>
            <a:r>
              <a:rPr lang="en-US" b="1" i="1" u="sng" dirty="0">
                <a:solidFill>
                  <a:srgbClr val="C00000"/>
                </a:solidFill>
              </a:rPr>
              <a:t>work was planned, supervised and reviewed properly</a:t>
            </a:r>
            <a:r>
              <a:rPr lang="en-US" dirty="0"/>
              <a:t>.</a:t>
            </a:r>
          </a:p>
          <a:p>
            <a:pPr>
              <a:buFont typeface="Wingdings" panose="05000000000000000000" pitchFamily="2" charset="2"/>
              <a:buChar char="ü"/>
            </a:pPr>
            <a:r>
              <a:rPr lang="en-US" dirty="0"/>
              <a:t> check that </a:t>
            </a:r>
            <a:r>
              <a:rPr lang="en-US" b="1" i="1" u="sng" dirty="0">
                <a:solidFill>
                  <a:schemeClr val="accent4">
                    <a:lumMod val="50000"/>
                  </a:schemeClr>
                </a:solidFill>
              </a:rPr>
              <a:t>Sufficient Evidence was obtained</a:t>
            </a:r>
            <a:r>
              <a:rPr lang="en-US" dirty="0"/>
              <a:t>.</a:t>
            </a:r>
          </a:p>
        </p:txBody>
      </p:sp>
    </p:spTree>
    <p:extLst>
      <p:ext uri="{BB962C8B-B14F-4D97-AF65-F5344CB8AC3E}">
        <p14:creationId xmlns:p14="http://schemas.microsoft.com/office/powerpoint/2010/main" val="2815754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BD401-8288-4D3E-B0E2-AD6D6E7CF6B7}"/>
              </a:ext>
            </a:extLst>
          </p:cNvPr>
          <p:cNvSpPr>
            <a:spLocks noGrp="1"/>
          </p:cNvSpPr>
          <p:nvPr>
            <p:ph type="title"/>
          </p:nvPr>
        </p:nvSpPr>
        <p:spPr>
          <a:xfrm>
            <a:off x="1238250" y="365125"/>
            <a:ext cx="9734550" cy="1325563"/>
          </a:xfrm>
          <a:solidFill>
            <a:schemeClr val="accent6">
              <a:lumMod val="60000"/>
              <a:lumOff val="40000"/>
            </a:schemeClr>
          </a:solidFill>
          <a:ln>
            <a:solidFill>
              <a:schemeClr val="accent4">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US" b="1" u="sng" dirty="0">
                <a:effectLst>
                  <a:outerShdw blurRad="38100" dist="38100" dir="2700000" algn="tl">
                    <a:srgbClr val="000000">
                      <a:alpha val="43137"/>
                    </a:srgbClr>
                  </a:outerShdw>
                </a:effectLst>
              </a:rPr>
              <a:t>EVALUATION OF INTERNAL AUDIT BY STATUTORY AUDITOR</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77529DEE-AC87-444D-997D-25C2CDAE52B0}"/>
              </a:ext>
            </a:extLst>
          </p:cNvPr>
          <p:cNvSpPr>
            <a:spLocks noGrp="1"/>
          </p:cNvSpPr>
          <p:nvPr>
            <p:ph idx="1"/>
          </p:nvPr>
        </p:nvSpPr>
        <p:spPr>
          <a:xfrm>
            <a:off x="838200" y="1825625"/>
            <a:ext cx="10515600" cy="4667250"/>
          </a:xfrm>
          <a:ln>
            <a:solidFill>
              <a:srgbClr val="002060"/>
            </a:solidFill>
          </a:ln>
          <a:effectLst>
            <a:glow rad="228600">
              <a:schemeClr val="accent5">
                <a:satMod val="175000"/>
                <a:alpha val="40000"/>
              </a:schemeClr>
            </a:glow>
            <a:outerShdw blurRad="63500" sx="102000" sy="102000" algn="ctr" rotWithShape="0">
              <a:prstClr val="black">
                <a:alpha val="40000"/>
              </a:prstClr>
            </a:outerShdw>
          </a:effectLst>
        </p:spPr>
        <p:txBody>
          <a:bodyPr>
            <a:normAutofit fontScale="92500" lnSpcReduction="20000"/>
          </a:bodyPr>
          <a:lstStyle/>
          <a:p>
            <a:pPr marL="514350" indent="-514350">
              <a:buAutoNum type="arabicParenR" startAt="5"/>
            </a:pPr>
            <a:r>
              <a:rPr lang="en-US" b="1" u="sng" dirty="0">
                <a:solidFill>
                  <a:srgbClr val="FF0000"/>
                </a:solidFill>
              </a:rPr>
              <a:t>Co-ordination</a:t>
            </a:r>
            <a:r>
              <a:rPr lang="en-US" dirty="0"/>
              <a:t>:- The External Auditor and the Internal Auditor should work in a coordinated manner. They should regularly meet during the year. The Internal Audit work should be planned in consultation with the external Auditor.</a:t>
            </a:r>
          </a:p>
          <a:p>
            <a:pPr marL="514350" indent="-514350">
              <a:buAutoNum type="arabicParenR" startAt="5"/>
            </a:pPr>
            <a:r>
              <a:rPr lang="en-US" b="1" u="sng" dirty="0">
                <a:solidFill>
                  <a:srgbClr val="00B050"/>
                </a:solidFill>
              </a:rPr>
              <a:t>Reliability and Sample Checking</a:t>
            </a:r>
            <a:r>
              <a:rPr lang="en-US" dirty="0"/>
              <a:t>:- Such evaluation helps the External Auditor to judge the reliability of Internal Audit Work. It helps him to decide the extent of sample checking to be done in statutory audit. It helps him to decide what to check, when and how much.</a:t>
            </a:r>
          </a:p>
          <a:p>
            <a:pPr marL="514350" indent="-514350">
              <a:buAutoNum type="arabicParenR" startAt="5"/>
            </a:pPr>
            <a:r>
              <a:rPr lang="en-US" b="1" u="sng" dirty="0">
                <a:solidFill>
                  <a:srgbClr val="C00000"/>
                </a:solidFill>
              </a:rPr>
              <a:t>Responsibility</a:t>
            </a:r>
            <a:r>
              <a:rPr lang="en-US" dirty="0"/>
              <a:t>:- The Statutory Auditor is entirely responsible for his Audit work. His responsibility is in no way reduced because he has relied upon the Internal Audit.</a:t>
            </a:r>
          </a:p>
          <a:p>
            <a:pPr marL="514350" indent="-514350">
              <a:buAutoNum type="arabicParenR" startAt="5"/>
            </a:pPr>
            <a:r>
              <a:rPr lang="en-US" b="1" u="sng" dirty="0">
                <a:solidFill>
                  <a:srgbClr val="002060"/>
                </a:solidFill>
              </a:rPr>
              <a:t>Statutory Requirements</a:t>
            </a:r>
            <a:r>
              <a:rPr lang="en-US" dirty="0"/>
              <a:t>:- Statutory Auditor has to report under the Companies Act (</a:t>
            </a:r>
            <a:r>
              <a:rPr lang="en-US" b="1" i="1" u="sng" dirty="0">
                <a:solidFill>
                  <a:schemeClr val="accent4">
                    <a:lumMod val="50000"/>
                  </a:schemeClr>
                </a:solidFill>
              </a:rPr>
              <a:t>CARO 2016</a:t>
            </a:r>
            <a:r>
              <a:rPr lang="en-US" dirty="0"/>
              <a:t>). In case of specified companies, whether the Company has an Internal Audit system commensurate with its size and nature of business.</a:t>
            </a:r>
            <a:endParaRPr lang="en-IN" dirty="0"/>
          </a:p>
        </p:txBody>
      </p:sp>
    </p:spTree>
    <p:extLst>
      <p:ext uri="{BB962C8B-B14F-4D97-AF65-F5344CB8AC3E}">
        <p14:creationId xmlns:p14="http://schemas.microsoft.com/office/powerpoint/2010/main" val="1059313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E2F41-E1DB-4198-BF38-2B1129201061}"/>
              </a:ext>
            </a:extLst>
          </p:cNvPr>
          <p:cNvSpPr>
            <a:spLocks noGrp="1"/>
          </p:cNvSpPr>
          <p:nvPr>
            <p:ph type="title"/>
          </p:nvPr>
        </p:nvSpPr>
        <p:spPr>
          <a:xfrm>
            <a:off x="1438274" y="117476"/>
            <a:ext cx="9315451" cy="1206500"/>
          </a:xfrm>
          <a:solidFill>
            <a:schemeClr val="accent4">
              <a:lumMod val="60000"/>
              <a:lumOff val="40000"/>
            </a:schemeClr>
          </a:solidFill>
          <a:ln>
            <a:solidFill>
              <a:schemeClr val="accent5">
                <a:lumMod val="50000"/>
              </a:schemeClr>
            </a:solidFill>
          </a:ln>
          <a:effectLst>
            <a:glow rad="228600">
              <a:schemeClr val="accent5">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t>USEFULNESS OF INTERNAL AUDIT</a:t>
            </a:r>
            <a:endParaRPr lang="en-IN" sz="4800" b="1" u="sng" dirty="0"/>
          </a:p>
        </p:txBody>
      </p:sp>
      <p:sp>
        <p:nvSpPr>
          <p:cNvPr id="3" name="Content Placeholder 2">
            <a:extLst>
              <a:ext uri="{FF2B5EF4-FFF2-40B4-BE49-F238E27FC236}">
                <a16:creationId xmlns:a16="http://schemas.microsoft.com/office/drawing/2014/main" id="{0B90B556-D38A-4372-9042-A8AF867C42B1}"/>
              </a:ext>
            </a:extLst>
          </p:cNvPr>
          <p:cNvSpPr>
            <a:spLocks noGrp="1"/>
          </p:cNvSpPr>
          <p:nvPr>
            <p:ph idx="1"/>
          </p:nvPr>
        </p:nvSpPr>
        <p:spPr>
          <a:xfrm>
            <a:off x="838200" y="1435099"/>
            <a:ext cx="10515600" cy="5146675"/>
          </a:xfrm>
          <a:ln>
            <a:solidFill>
              <a:schemeClr val="accent2">
                <a:lumMod val="50000"/>
              </a:schemeClr>
            </a:solidFill>
          </a:ln>
          <a:effectLst>
            <a:glow rad="228600">
              <a:schemeClr val="accent6">
                <a:satMod val="175000"/>
                <a:alpha val="40000"/>
              </a:schemeClr>
            </a:glow>
          </a:effectLst>
        </p:spPr>
        <p:txBody>
          <a:bodyPr>
            <a:normAutofit fontScale="85000" lnSpcReduction="10000"/>
          </a:bodyPr>
          <a:lstStyle/>
          <a:p>
            <a:pPr marL="514350" indent="-514350">
              <a:buFont typeface="+mj-lt"/>
              <a:buAutoNum type="arabicParenR"/>
            </a:pPr>
            <a:r>
              <a:rPr lang="en-US" b="1" u="sng" dirty="0">
                <a:solidFill>
                  <a:srgbClr val="FF0000"/>
                </a:solidFill>
              </a:rPr>
              <a:t>Use for Management</a:t>
            </a:r>
            <a:r>
              <a:rPr lang="en-US" dirty="0"/>
              <a:t>:- According to </a:t>
            </a:r>
            <a:r>
              <a:rPr lang="en-US" b="1" i="1" u="sng" dirty="0">
                <a:solidFill>
                  <a:schemeClr val="accent4">
                    <a:lumMod val="50000"/>
                  </a:schemeClr>
                </a:solidFill>
              </a:rPr>
              <a:t>Standard on Internal Audit (SIA) 1 (Planning an Internal Audit)</a:t>
            </a:r>
            <a:r>
              <a:rPr lang="en-US" dirty="0"/>
              <a:t> by the ICAI, </a:t>
            </a:r>
            <a:r>
              <a:rPr lang="en-US" b="1" u="sng" dirty="0"/>
              <a:t>Internal Audit helps the management in the following ways</a:t>
            </a:r>
            <a:r>
              <a:rPr lang="en-US" dirty="0"/>
              <a:t> – </a:t>
            </a:r>
          </a:p>
          <a:p>
            <a:pPr marL="514350" indent="-514350">
              <a:buFont typeface="+mj-lt"/>
              <a:buAutoNum type="alphaLcParenR"/>
            </a:pPr>
            <a:r>
              <a:rPr lang="en-US" dirty="0"/>
              <a:t>Understand and Assess the </a:t>
            </a:r>
            <a:r>
              <a:rPr lang="en-US" b="1" i="1" u="sng" dirty="0">
                <a:solidFill>
                  <a:schemeClr val="accent2">
                    <a:lumMod val="50000"/>
                  </a:schemeClr>
                </a:solidFill>
              </a:rPr>
              <a:t>risks and the Internal Controls</a:t>
            </a:r>
            <a:r>
              <a:rPr lang="en-US" dirty="0"/>
              <a:t>.</a:t>
            </a:r>
          </a:p>
          <a:p>
            <a:pPr marL="514350" indent="-514350">
              <a:buFont typeface="+mj-lt"/>
              <a:buAutoNum type="alphaLcParenR"/>
            </a:pPr>
            <a:r>
              <a:rPr lang="en-US" dirty="0"/>
              <a:t>Identifying areas for systems </a:t>
            </a:r>
            <a:r>
              <a:rPr lang="en-US" b="1" i="1" u="sng" dirty="0">
                <a:solidFill>
                  <a:srgbClr val="00B050"/>
                </a:solidFill>
              </a:rPr>
              <a:t>improvement and strengthening Controls</a:t>
            </a:r>
            <a:r>
              <a:rPr lang="en-US" dirty="0"/>
              <a:t>.</a:t>
            </a:r>
          </a:p>
          <a:p>
            <a:pPr marL="514350" indent="-514350">
              <a:buFont typeface="+mj-lt"/>
              <a:buAutoNum type="alphaLcParenR"/>
            </a:pPr>
            <a:r>
              <a:rPr lang="en-US" dirty="0"/>
              <a:t>Ensuring </a:t>
            </a:r>
            <a:r>
              <a:rPr lang="en-US" b="1" i="1" u="sng" dirty="0">
                <a:solidFill>
                  <a:srgbClr val="7030A0"/>
                </a:solidFill>
              </a:rPr>
              <a:t>optimum utilization of the resources</a:t>
            </a:r>
            <a:r>
              <a:rPr lang="en-US" dirty="0"/>
              <a:t> of the entity, for example, human resources, physical resources, etc.</a:t>
            </a:r>
          </a:p>
          <a:p>
            <a:pPr marL="514350" indent="-514350">
              <a:buFont typeface="+mj-lt"/>
              <a:buAutoNum type="alphaLcParenR"/>
            </a:pPr>
            <a:r>
              <a:rPr lang="en-US" dirty="0"/>
              <a:t>Ensuring Proper and </a:t>
            </a:r>
            <a:r>
              <a:rPr lang="en-US" b="1" i="1" u="sng" dirty="0">
                <a:solidFill>
                  <a:srgbClr val="C00000"/>
                </a:solidFill>
              </a:rPr>
              <a:t>timely Identification</a:t>
            </a:r>
            <a:r>
              <a:rPr lang="en-US" dirty="0"/>
              <a:t> of Liabilities, including Contingent Liabilities of the entity.</a:t>
            </a:r>
          </a:p>
          <a:p>
            <a:pPr marL="514350" indent="-514350">
              <a:buFont typeface="+mj-lt"/>
              <a:buAutoNum type="alphaLcParenR"/>
            </a:pPr>
            <a:r>
              <a:rPr lang="en-US" dirty="0"/>
              <a:t>Ensuring </a:t>
            </a:r>
            <a:r>
              <a:rPr lang="en-US" b="1" i="1" u="sng" dirty="0">
                <a:solidFill>
                  <a:srgbClr val="00B0F0"/>
                </a:solidFill>
              </a:rPr>
              <a:t>Compliance</a:t>
            </a:r>
            <a:r>
              <a:rPr lang="en-US" dirty="0"/>
              <a:t> with Internal and External guidelines and policies of the entity as well as the applicable Statutory and Regulatory Requirements.</a:t>
            </a:r>
          </a:p>
          <a:p>
            <a:pPr marL="514350" indent="-514350">
              <a:buFont typeface="+mj-lt"/>
              <a:buAutoNum type="alphaLcParenR"/>
            </a:pPr>
            <a:r>
              <a:rPr lang="en-US" b="1" i="1" u="sng" dirty="0">
                <a:solidFill>
                  <a:srgbClr val="002060"/>
                </a:solidFill>
              </a:rPr>
              <a:t>Safeguarding the Assets</a:t>
            </a:r>
            <a:r>
              <a:rPr lang="en-US" dirty="0"/>
              <a:t> of the entity.</a:t>
            </a:r>
          </a:p>
          <a:p>
            <a:pPr marL="514350" indent="-514350">
              <a:buFont typeface="+mj-lt"/>
              <a:buAutoNum type="alphaLcParenR"/>
            </a:pPr>
            <a:r>
              <a:rPr lang="en-US" dirty="0"/>
              <a:t>Reviewing and ensuring Adequacy, Relevance, Reliability and Timeliness of </a:t>
            </a:r>
            <a:r>
              <a:rPr lang="en-US" b="1" i="1" u="sng" dirty="0">
                <a:solidFill>
                  <a:srgbClr val="C00000"/>
                </a:solidFill>
              </a:rPr>
              <a:t>Management Information System</a:t>
            </a:r>
            <a:r>
              <a:rPr lang="en-US" dirty="0"/>
              <a:t>. </a:t>
            </a:r>
            <a:endParaRPr lang="en-IN" dirty="0"/>
          </a:p>
        </p:txBody>
      </p:sp>
    </p:spTree>
    <p:extLst>
      <p:ext uri="{BB962C8B-B14F-4D97-AF65-F5344CB8AC3E}">
        <p14:creationId xmlns:p14="http://schemas.microsoft.com/office/powerpoint/2010/main" val="900405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DCFAA-3824-4EF7-B44D-AC1E4D372966}"/>
              </a:ext>
            </a:extLst>
          </p:cNvPr>
          <p:cNvSpPr>
            <a:spLocks noGrp="1"/>
          </p:cNvSpPr>
          <p:nvPr>
            <p:ph type="title"/>
          </p:nvPr>
        </p:nvSpPr>
        <p:spPr>
          <a:xfrm>
            <a:off x="1524000" y="317500"/>
            <a:ext cx="9134475" cy="1325563"/>
          </a:xfrm>
          <a:solidFill>
            <a:schemeClr val="accent4">
              <a:lumMod val="60000"/>
              <a:lumOff val="40000"/>
            </a:schemeClr>
          </a:solidFill>
          <a:ln>
            <a:solidFill>
              <a:schemeClr val="accent5">
                <a:lumMod val="50000"/>
              </a:schemeClr>
            </a:solidFill>
          </a:ln>
          <a:effectLst>
            <a:glow rad="228600">
              <a:schemeClr val="accent5">
                <a:satMod val="175000"/>
                <a:alpha val="40000"/>
              </a:schemeClr>
            </a:glow>
          </a:effectLst>
          <a:scene3d>
            <a:camera prst="perspectiveRelaxedModerately"/>
            <a:lightRig rig="threePt" dir="t"/>
          </a:scene3d>
        </p:spPr>
        <p:txBody>
          <a:bodyPr/>
          <a:lstStyle/>
          <a:p>
            <a:pPr algn="ctr"/>
            <a:r>
              <a:rPr lang="en-US" sz="4400" b="1" u="sng" dirty="0"/>
              <a:t>USEFULNESS OF INTERNAL AUDIT</a:t>
            </a:r>
            <a:endParaRPr lang="en-IN" dirty="0"/>
          </a:p>
        </p:txBody>
      </p:sp>
      <p:sp>
        <p:nvSpPr>
          <p:cNvPr id="3" name="Content Placeholder 2">
            <a:extLst>
              <a:ext uri="{FF2B5EF4-FFF2-40B4-BE49-F238E27FC236}">
                <a16:creationId xmlns:a16="http://schemas.microsoft.com/office/drawing/2014/main" id="{CEB79451-BDDD-4F8F-B16D-5B98EB146240}"/>
              </a:ext>
            </a:extLst>
          </p:cNvPr>
          <p:cNvSpPr>
            <a:spLocks noGrp="1"/>
          </p:cNvSpPr>
          <p:nvPr>
            <p:ph idx="1"/>
          </p:nvPr>
        </p:nvSpPr>
        <p:spPr>
          <a:xfrm>
            <a:off x="838200" y="1825625"/>
            <a:ext cx="10515600" cy="4470400"/>
          </a:xfrm>
          <a:ln>
            <a:solidFill>
              <a:schemeClr val="accent6">
                <a:lumMod val="50000"/>
              </a:schemeClr>
            </a:solidFill>
          </a:ln>
          <a:effectLst>
            <a:glow rad="228600">
              <a:schemeClr val="accent6">
                <a:satMod val="175000"/>
                <a:alpha val="40000"/>
              </a:schemeClr>
            </a:glow>
          </a:effectLst>
        </p:spPr>
        <p:txBody>
          <a:bodyPr>
            <a:noAutofit/>
          </a:bodyPr>
          <a:lstStyle/>
          <a:p>
            <a:pPr marL="0" indent="0">
              <a:buNone/>
            </a:pPr>
            <a:r>
              <a:rPr lang="en-US" sz="4000" b="1" dirty="0">
                <a:solidFill>
                  <a:srgbClr val="00B050"/>
                </a:solidFill>
              </a:rPr>
              <a:t>2)  </a:t>
            </a:r>
            <a:r>
              <a:rPr lang="en-US" sz="4000" b="1" u="sng" dirty="0">
                <a:solidFill>
                  <a:srgbClr val="00B050"/>
                </a:solidFill>
              </a:rPr>
              <a:t>Use for Statutory Auditor</a:t>
            </a:r>
            <a:r>
              <a:rPr lang="en-US" sz="4000" dirty="0"/>
              <a:t>:- While the External Auditor has Sole Responsibility for his report, much of the </a:t>
            </a:r>
            <a:r>
              <a:rPr lang="en-US" sz="4000" b="1" i="1" u="sng" dirty="0">
                <a:solidFill>
                  <a:srgbClr val="C00000"/>
                </a:solidFill>
              </a:rPr>
              <a:t>work of the Internal Audit function may be useful to him in his examination of the Financial Information</a:t>
            </a:r>
            <a:r>
              <a:rPr lang="en-US" sz="4000" dirty="0"/>
              <a:t>. Much of the work of the Internal Auditor may be useful to the External Auditor </a:t>
            </a:r>
            <a:r>
              <a:rPr lang="en-US" sz="4000" b="1" i="1" u="sng" dirty="0">
                <a:solidFill>
                  <a:srgbClr val="00B0F0"/>
                </a:solidFill>
              </a:rPr>
              <a:t>in determining the nature, timing and extent of his procedures</a:t>
            </a:r>
            <a:r>
              <a:rPr lang="en-US" sz="4000" dirty="0"/>
              <a:t>.</a:t>
            </a:r>
          </a:p>
        </p:txBody>
      </p:sp>
    </p:spTree>
    <p:extLst>
      <p:ext uri="{BB962C8B-B14F-4D97-AF65-F5344CB8AC3E}">
        <p14:creationId xmlns:p14="http://schemas.microsoft.com/office/powerpoint/2010/main" val="4200976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B55FE-7247-49EC-9ADB-2EA245B5E4F7}"/>
              </a:ext>
            </a:extLst>
          </p:cNvPr>
          <p:cNvSpPr>
            <a:spLocks noGrp="1"/>
          </p:cNvSpPr>
          <p:nvPr>
            <p:ph type="title"/>
          </p:nvPr>
        </p:nvSpPr>
        <p:spPr>
          <a:xfrm>
            <a:off x="1447800" y="365125"/>
            <a:ext cx="9353550" cy="1325563"/>
          </a:xfrm>
          <a:solidFill>
            <a:schemeClr val="accent2">
              <a:lumMod val="60000"/>
              <a:lumOff val="40000"/>
            </a:schemeClr>
          </a:solidFill>
          <a:ln>
            <a:solidFill>
              <a:schemeClr val="accent5">
                <a:lumMod val="50000"/>
              </a:schemeClr>
            </a:solidFill>
          </a:ln>
          <a:effectLst>
            <a:glow rad="228600">
              <a:schemeClr val="accent6">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INTERNAL AUDIT OF COMPANIES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BF36D71-BF10-47F3-B5C0-14E68F559EB0}"/>
              </a:ext>
            </a:extLst>
          </p:cNvPr>
          <p:cNvSpPr>
            <a:spLocks noGrp="1"/>
          </p:cNvSpPr>
          <p:nvPr>
            <p:ph idx="1"/>
          </p:nvPr>
        </p:nvSpPr>
        <p:spPr>
          <a:xfrm>
            <a:off x="838200" y="1825624"/>
            <a:ext cx="10515600" cy="4667251"/>
          </a:xfrm>
          <a:ln>
            <a:solidFill>
              <a:srgbClr val="00B050"/>
            </a:solidFill>
          </a:ln>
          <a:effectLst>
            <a:glow rad="228600">
              <a:schemeClr val="accent4">
                <a:satMod val="175000"/>
                <a:alpha val="40000"/>
              </a:schemeClr>
            </a:glow>
          </a:effectLst>
        </p:spPr>
        <p:txBody>
          <a:bodyPr>
            <a:normAutofit fontScale="85000" lnSpcReduction="20000"/>
          </a:bodyPr>
          <a:lstStyle/>
          <a:p>
            <a:pPr marL="514350" indent="-514350">
              <a:buFont typeface="+mj-lt"/>
              <a:buAutoNum type="arabicParenR"/>
            </a:pPr>
            <a:r>
              <a:rPr lang="en-US" b="1" u="sng" dirty="0">
                <a:solidFill>
                  <a:srgbClr val="FF0000"/>
                </a:solidFill>
              </a:rPr>
              <a:t>Compulsory Internal Audit</a:t>
            </a:r>
            <a:r>
              <a:rPr lang="en-US" dirty="0"/>
              <a:t>:- </a:t>
            </a:r>
            <a:r>
              <a:rPr lang="en-US" b="1" i="1" u="sng" dirty="0">
                <a:solidFill>
                  <a:schemeClr val="accent1"/>
                </a:solidFill>
              </a:rPr>
              <a:t>As per section 138 of the Companies Act, 2013</a:t>
            </a:r>
            <a:r>
              <a:rPr lang="en-US" dirty="0"/>
              <a:t>, </a:t>
            </a:r>
            <a:r>
              <a:rPr lang="en-US" b="1" u="sng" dirty="0"/>
              <a:t>Following class of companies</a:t>
            </a:r>
            <a:r>
              <a:rPr lang="en-US" dirty="0"/>
              <a:t> [prescribed in </a:t>
            </a:r>
            <a:r>
              <a:rPr lang="en-US" b="1" i="1" u="sng" dirty="0">
                <a:solidFill>
                  <a:srgbClr val="00B050"/>
                </a:solidFill>
              </a:rPr>
              <a:t>Rule 13</a:t>
            </a:r>
            <a:r>
              <a:rPr lang="en-US" dirty="0"/>
              <a:t> of Companies (Accounts) Rules, 2014] shall be required to </a:t>
            </a:r>
            <a:r>
              <a:rPr lang="en-US" b="1" u="sng" dirty="0"/>
              <a:t>Appoint an Internal Auditor or a Firm of Internal Auditors</a:t>
            </a:r>
            <a:r>
              <a:rPr lang="en-US" b="1" dirty="0"/>
              <a:t> –</a:t>
            </a:r>
          </a:p>
          <a:p>
            <a:pPr marL="514350" indent="-514350">
              <a:buFont typeface="+mj-lt"/>
              <a:buAutoNum type="alphaLcParenR"/>
            </a:pPr>
            <a:r>
              <a:rPr lang="en-US" b="1" u="sng" dirty="0">
                <a:solidFill>
                  <a:schemeClr val="accent2">
                    <a:lumMod val="50000"/>
                  </a:schemeClr>
                </a:solidFill>
              </a:rPr>
              <a:t>Every Listed Company</a:t>
            </a:r>
            <a:r>
              <a:rPr lang="en-US" dirty="0"/>
              <a:t>;</a:t>
            </a:r>
          </a:p>
          <a:p>
            <a:pPr marL="514350" indent="-514350">
              <a:buFont typeface="+mj-lt"/>
              <a:buAutoNum type="alphaLcParenR"/>
            </a:pPr>
            <a:r>
              <a:rPr lang="en-US" b="1" u="sng" dirty="0">
                <a:solidFill>
                  <a:srgbClr val="00B0F0"/>
                </a:solidFill>
              </a:rPr>
              <a:t>Every Unlisted Public Company</a:t>
            </a:r>
            <a:r>
              <a:rPr lang="en-US" dirty="0"/>
              <a:t> Having – </a:t>
            </a:r>
          </a:p>
          <a:p>
            <a:pPr marL="0" indent="0">
              <a:buNone/>
            </a:pPr>
            <a:r>
              <a:rPr lang="en-US" dirty="0"/>
              <a:t>	</a:t>
            </a:r>
            <a:r>
              <a:rPr lang="en-US" dirty="0" err="1"/>
              <a:t>i</a:t>
            </a:r>
            <a:r>
              <a:rPr lang="en-US" dirty="0"/>
              <a:t>) Outstanding </a:t>
            </a:r>
            <a:r>
              <a:rPr lang="en-US" b="1" i="1" u="sng" dirty="0">
                <a:solidFill>
                  <a:schemeClr val="accent1"/>
                </a:solidFill>
              </a:rPr>
              <a:t>Deposits</a:t>
            </a:r>
            <a:r>
              <a:rPr lang="en-US" dirty="0"/>
              <a:t> of </a:t>
            </a:r>
            <a:r>
              <a:rPr lang="en-US" b="1" u="sng" dirty="0">
                <a:solidFill>
                  <a:srgbClr val="FF0000"/>
                </a:solidFill>
              </a:rPr>
              <a:t>₹ 25 Crores</a:t>
            </a:r>
            <a:r>
              <a:rPr lang="en-US" dirty="0"/>
              <a:t> or more at any point of time during the preceding financial year; OR</a:t>
            </a:r>
          </a:p>
          <a:p>
            <a:pPr marL="0" indent="0">
              <a:buNone/>
            </a:pPr>
            <a:r>
              <a:rPr lang="en-US" dirty="0"/>
              <a:t>	ii) </a:t>
            </a:r>
            <a:r>
              <a:rPr lang="en-US" b="1" i="1" u="sng" dirty="0">
                <a:solidFill>
                  <a:srgbClr val="FF0000"/>
                </a:solidFill>
              </a:rPr>
              <a:t>Paid up Share Capital</a:t>
            </a:r>
            <a:r>
              <a:rPr lang="en-US" dirty="0"/>
              <a:t> of </a:t>
            </a:r>
            <a:r>
              <a:rPr lang="en-US" b="1" u="sng" dirty="0">
                <a:solidFill>
                  <a:srgbClr val="00B050"/>
                </a:solidFill>
              </a:rPr>
              <a:t>₹ 50 Crores</a:t>
            </a:r>
            <a:r>
              <a:rPr lang="en-US" dirty="0"/>
              <a:t> or more during the preceding financial year; OR</a:t>
            </a:r>
          </a:p>
          <a:p>
            <a:pPr marL="0" indent="0">
              <a:buNone/>
            </a:pPr>
            <a:r>
              <a:rPr lang="en-US" dirty="0"/>
              <a:t>	iii) Outstanding </a:t>
            </a:r>
            <a:r>
              <a:rPr lang="en-US" b="1" i="1" u="sng" dirty="0">
                <a:solidFill>
                  <a:schemeClr val="accent6">
                    <a:lumMod val="50000"/>
                  </a:schemeClr>
                </a:solidFill>
              </a:rPr>
              <a:t>Loans or Borrowings</a:t>
            </a:r>
            <a:r>
              <a:rPr lang="en-US" dirty="0"/>
              <a:t> from Banks or Public Financial Institutions Exceeding </a:t>
            </a:r>
            <a:r>
              <a:rPr lang="en-US" b="1" u="sng" dirty="0">
                <a:solidFill>
                  <a:schemeClr val="accent2">
                    <a:lumMod val="50000"/>
                  </a:schemeClr>
                </a:solidFill>
              </a:rPr>
              <a:t>₹ 100 Crores</a:t>
            </a:r>
            <a:r>
              <a:rPr lang="en-US" dirty="0"/>
              <a:t> or more at any point of time during the preceding financial year; OR</a:t>
            </a:r>
          </a:p>
          <a:p>
            <a:pPr marL="0" indent="0">
              <a:buNone/>
            </a:pPr>
            <a:r>
              <a:rPr lang="en-US" dirty="0"/>
              <a:t>	iv) </a:t>
            </a:r>
            <a:r>
              <a:rPr lang="en-US" b="1" i="1" u="sng" dirty="0">
                <a:solidFill>
                  <a:srgbClr val="C00000"/>
                </a:solidFill>
              </a:rPr>
              <a:t>Turnover</a:t>
            </a:r>
            <a:r>
              <a:rPr lang="en-US" dirty="0"/>
              <a:t> of </a:t>
            </a:r>
            <a:r>
              <a:rPr lang="en-US" b="1" u="sng" dirty="0">
                <a:solidFill>
                  <a:srgbClr val="0070C0"/>
                </a:solidFill>
              </a:rPr>
              <a:t>₹ 200 Crores</a:t>
            </a:r>
            <a:r>
              <a:rPr lang="en-US" dirty="0"/>
              <a:t> or more during the preceding financial year.</a:t>
            </a:r>
          </a:p>
          <a:p>
            <a:pPr marL="0" indent="0">
              <a:buNone/>
            </a:pPr>
            <a:endParaRPr lang="en-US" dirty="0"/>
          </a:p>
          <a:p>
            <a:pPr marL="514350" indent="-514350">
              <a:buFont typeface="+mj-lt"/>
              <a:buAutoNum type="alphaLcParenR"/>
            </a:pPr>
            <a:endParaRPr lang="en-IN" dirty="0"/>
          </a:p>
        </p:txBody>
      </p:sp>
    </p:spTree>
    <p:extLst>
      <p:ext uri="{BB962C8B-B14F-4D97-AF65-F5344CB8AC3E}">
        <p14:creationId xmlns:p14="http://schemas.microsoft.com/office/powerpoint/2010/main" val="11592019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B55FE-7247-49EC-9ADB-2EA245B5E4F7}"/>
              </a:ext>
            </a:extLst>
          </p:cNvPr>
          <p:cNvSpPr>
            <a:spLocks noGrp="1"/>
          </p:cNvSpPr>
          <p:nvPr>
            <p:ph type="title"/>
          </p:nvPr>
        </p:nvSpPr>
        <p:spPr>
          <a:xfrm>
            <a:off x="1447800" y="365125"/>
            <a:ext cx="9353550" cy="1325563"/>
          </a:xfrm>
          <a:solidFill>
            <a:schemeClr val="accent2">
              <a:lumMod val="60000"/>
              <a:lumOff val="40000"/>
            </a:schemeClr>
          </a:solidFill>
          <a:ln>
            <a:solidFill>
              <a:schemeClr val="accent5">
                <a:lumMod val="50000"/>
              </a:schemeClr>
            </a:solidFill>
          </a:ln>
          <a:effectLst>
            <a:glow rad="228600">
              <a:schemeClr val="accent6">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INTERNAL AUDIT OF COMPANIES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BF36D71-BF10-47F3-B5C0-14E68F559EB0}"/>
              </a:ext>
            </a:extLst>
          </p:cNvPr>
          <p:cNvSpPr>
            <a:spLocks noGrp="1"/>
          </p:cNvSpPr>
          <p:nvPr>
            <p:ph idx="1"/>
          </p:nvPr>
        </p:nvSpPr>
        <p:spPr>
          <a:xfrm>
            <a:off x="838200" y="1825624"/>
            <a:ext cx="10515600" cy="4667251"/>
          </a:xfrm>
          <a:ln>
            <a:solidFill>
              <a:srgbClr val="00B050"/>
            </a:solidFill>
          </a:ln>
          <a:effectLst>
            <a:glow rad="228600">
              <a:schemeClr val="accent4">
                <a:satMod val="175000"/>
                <a:alpha val="40000"/>
              </a:schemeClr>
            </a:glow>
          </a:effectLst>
        </p:spPr>
        <p:txBody>
          <a:bodyPr>
            <a:normAutofit/>
          </a:bodyPr>
          <a:lstStyle/>
          <a:p>
            <a:pPr marL="514350" indent="-514350">
              <a:buAutoNum type="alphaLcParenR" startAt="3"/>
            </a:pPr>
            <a:r>
              <a:rPr lang="en-US" b="1" u="sng" dirty="0">
                <a:solidFill>
                  <a:srgbClr val="FF0000"/>
                </a:solidFill>
              </a:rPr>
              <a:t>Every Private Company</a:t>
            </a:r>
            <a:r>
              <a:rPr lang="en-US" dirty="0"/>
              <a:t> Having –</a:t>
            </a:r>
          </a:p>
          <a:p>
            <a:pPr marL="0" indent="0">
              <a:buNone/>
            </a:pPr>
            <a:r>
              <a:rPr lang="en-US" dirty="0"/>
              <a:t>	</a:t>
            </a:r>
            <a:r>
              <a:rPr lang="en-US" dirty="0" err="1"/>
              <a:t>i</a:t>
            </a:r>
            <a:r>
              <a:rPr lang="en-US" dirty="0"/>
              <a:t>) Outstanding </a:t>
            </a:r>
            <a:r>
              <a:rPr lang="en-US" b="1" i="1" u="sng" dirty="0">
                <a:solidFill>
                  <a:schemeClr val="accent6">
                    <a:lumMod val="50000"/>
                  </a:schemeClr>
                </a:solidFill>
              </a:rPr>
              <a:t>Loans or Borrowings</a:t>
            </a:r>
            <a:r>
              <a:rPr lang="en-US" dirty="0"/>
              <a:t> from Banks or Public Financial Institutions Exceeding </a:t>
            </a:r>
            <a:r>
              <a:rPr lang="en-US" b="1" u="sng" dirty="0">
                <a:solidFill>
                  <a:schemeClr val="accent2">
                    <a:lumMod val="50000"/>
                  </a:schemeClr>
                </a:solidFill>
              </a:rPr>
              <a:t>₹ 100 Crores</a:t>
            </a:r>
            <a:r>
              <a:rPr lang="en-US" dirty="0"/>
              <a:t> or more at any point of time during the preceding financial year; OR</a:t>
            </a:r>
          </a:p>
          <a:p>
            <a:pPr marL="0" indent="0">
              <a:buNone/>
            </a:pPr>
            <a:r>
              <a:rPr lang="en-US" dirty="0"/>
              <a:t>	ii) </a:t>
            </a:r>
            <a:r>
              <a:rPr lang="en-US" b="1" i="1" u="sng" dirty="0">
                <a:solidFill>
                  <a:srgbClr val="C00000"/>
                </a:solidFill>
              </a:rPr>
              <a:t>Turnover</a:t>
            </a:r>
            <a:r>
              <a:rPr lang="en-US" dirty="0"/>
              <a:t> of </a:t>
            </a:r>
            <a:r>
              <a:rPr lang="en-US" b="1" u="sng" dirty="0">
                <a:solidFill>
                  <a:srgbClr val="0070C0"/>
                </a:solidFill>
              </a:rPr>
              <a:t>₹ 200 Crores</a:t>
            </a:r>
            <a:r>
              <a:rPr lang="en-US" dirty="0"/>
              <a:t> or more during the preceding financial year.</a:t>
            </a:r>
          </a:p>
          <a:p>
            <a:pPr>
              <a:buFont typeface="Wingdings" panose="05000000000000000000" pitchFamily="2" charset="2"/>
              <a:buChar char="v"/>
            </a:pPr>
            <a:r>
              <a:rPr lang="en-US" sz="3200" dirty="0"/>
              <a:t> </a:t>
            </a:r>
            <a:r>
              <a:rPr lang="en-US" sz="3200" b="1" dirty="0"/>
              <a:t>It is Provided that an existing company covered under any of the above criteria (a, b, c) shall </a:t>
            </a:r>
            <a:r>
              <a:rPr lang="en-US" sz="3200" b="1" u="sng" dirty="0">
                <a:solidFill>
                  <a:srgbClr val="FF0000"/>
                </a:solidFill>
              </a:rPr>
              <a:t>Comply with the requirements within 6 months</a:t>
            </a:r>
            <a:r>
              <a:rPr lang="en-US" sz="3200" b="1" dirty="0"/>
              <a:t> (</a:t>
            </a:r>
            <a:r>
              <a:rPr lang="en-US" sz="3200" b="1" i="1" u="sng" dirty="0">
                <a:solidFill>
                  <a:srgbClr val="7030A0"/>
                </a:solidFill>
              </a:rPr>
              <a:t>to Appoint Internal Auditor</a:t>
            </a:r>
            <a:r>
              <a:rPr lang="en-US" sz="3200" b="1" dirty="0"/>
              <a:t>) of commencement of such section.</a:t>
            </a:r>
            <a:endParaRPr lang="en-US" sz="3200" dirty="0"/>
          </a:p>
          <a:p>
            <a:pPr marL="0" indent="0">
              <a:buNone/>
            </a:pPr>
            <a:endParaRPr lang="en-US" dirty="0"/>
          </a:p>
          <a:p>
            <a:pPr marL="0" indent="0">
              <a:buNone/>
            </a:pPr>
            <a:endParaRPr lang="en-IN" dirty="0"/>
          </a:p>
        </p:txBody>
      </p:sp>
    </p:spTree>
    <p:extLst>
      <p:ext uri="{BB962C8B-B14F-4D97-AF65-F5344CB8AC3E}">
        <p14:creationId xmlns:p14="http://schemas.microsoft.com/office/powerpoint/2010/main" val="2783995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B55FE-7247-49EC-9ADB-2EA245B5E4F7}"/>
              </a:ext>
            </a:extLst>
          </p:cNvPr>
          <p:cNvSpPr>
            <a:spLocks noGrp="1"/>
          </p:cNvSpPr>
          <p:nvPr>
            <p:ph type="title"/>
          </p:nvPr>
        </p:nvSpPr>
        <p:spPr>
          <a:xfrm>
            <a:off x="1447800" y="365125"/>
            <a:ext cx="9353550" cy="1325563"/>
          </a:xfrm>
          <a:solidFill>
            <a:schemeClr val="accent2">
              <a:lumMod val="60000"/>
              <a:lumOff val="40000"/>
            </a:schemeClr>
          </a:solidFill>
          <a:ln>
            <a:solidFill>
              <a:schemeClr val="accent5">
                <a:lumMod val="50000"/>
              </a:schemeClr>
            </a:solidFill>
          </a:ln>
          <a:effectLst>
            <a:glow rad="228600">
              <a:schemeClr val="accent6">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INTERNAL AUDIT OF COMPANIES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BF36D71-BF10-47F3-B5C0-14E68F559EB0}"/>
              </a:ext>
            </a:extLst>
          </p:cNvPr>
          <p:cNvSpPr>
            <a:spLocks noGrp="1"/>
          </p:cNvSpPr>
          <p:nvPr>
            <p:ph idx="1"/>
          </p:nvPr>
        </p:nvSpPr>
        <p:spPr>
          <a:xfrm>
            <a:off x="838200" y="1825624"/>
            <a:ext cx="10515600" cy="3956051"/>
          </a:xfrm>
          <a:ln>
            <a:solidFill>
              <a:srgbClr val="00B050"/>
            </a:solidFill>
          </a:ln>
          <a:effectLst>
            <a:glow rad="228600">
              <a:schemeClr val="accent4">
                <a:satMod val="175000"/>
                <a:alpha val="40000"/>
              </a:schemeClr>
            </a:glow>
          </a:effectLst>
        </p:spPr>
        <p:txBody>
          <a:bodyPr>
            <a:normAutofit/>
          </a:bodyPr>
          <a:lstStyle/>
          <a:p>
            <a:pPr marL="514350" indent="-514350">
              <a:buAutoNum type="arabicParenR" startAt="2"/>
            </a:pPr>
            <a:r>
              <a:rPr lang="en-US" b="1" u="sng" dirty="0">
                <a:solidFill>
                  <a:srgbClr val="00B050"/>
                </a:solidFill>
              </a:rPr>
              <a:t>Who Can be Appointed as Internal Auditor</a:t>
            </a:r>
            <a:r>
              <a:rPr lang="en-US" dirty="0"/>
              <a:t>:- As per section 138, the </a:t>
            </a:r>
            <a:r>
              <a:rPr lang="en-US" b="1" u="sng" dirty="0"/>
              <a:t>Internal Auditor Shall either be a</a:t>
            </a:r>
            <a:r>
              <a:rPr lang="en-US" dirty="0"/>
              <a:t> – </a:t>
            </a:r>
          </a:p>
          <a:p>
            <a:pPr>
              <a:buFont typeface="Wingdings" panose="05000000000000000000" pitchFamily="2" charset="2"/>
              <a:buChar char="ü"/>
            </a:pPr>
            <a:r>
              <a:rPr lang="en-US" dirty="0"/>
              <a:t>  </a:t>
            </a:r>
            <a:r>
              <a:rPr lang="en-US" b="1" i="1" u="sng" dirty="0">
                <a:solidFill>
                  <a:srgbClr val="00B0F0"/>
                </a:solidFill>
              </a:rPr>
              <a:t>Chartered Accountant (CA)</a:t>
            </a:r>
            <a:r>
              <a:rPr lang="en-US" dirty="0"/>
              <a:t>,</a:t>
            </a:r>
          </a:p>
          <a:p>
            <a:pPr>
              <a:buFont typeface="Wingdings" panose="05000000000000000000" pitchFamily="2" charset="2"/>
              <a:buChar char="ü"/>
            </a:pPr>
            <a:r>
              <a:rPr lang="en-US" dirty="0"/>
              <a:t>  </a:t>
            </a:r>
            <a:r>
              <a:rPr lang="en-US" b="1" i="1" u="sng" dirty="0">
                <a:solidFill>
                  <a:schemeClr val="accent2">
                    <a:lumMod val="50000"/>
                  </a:schemeClr>
                </a:solidFill>
              </a:rPr>
              <a:t>Cost Accountant (CWA)</a:t>
            </a:r>
            <a:r>
              <a:rPr lang="en-US" dirty="0"/>
              <a:t>,</a:t>
            </a:r>
          </a:p>
          <a:p>
            <a:pPr>
              <a:buFont typeface="Wingdings" panose="05000000000000000000" pitchFamily="2" charset="2"/>
              <a:buChar char="ü"/>
            </a:pPr>
            <a:r>
              <a:rPr lang="en-US" dirty="0"/>
              <a:t>  </a:t>
            </a:r>
            <a:r>
              <a:rPr lang="en-US" b="1" i="1" u="sng" dirty="0">
                <a:solidFill>
                  <a:srgbClr val="C00000"/>
                </a:solidFill>
              </a:rPr>
              <a:t>Other Professional</a:t>
            </a:r>
            <a:r>
              <a:rPr lang="en-US" dirty="0"/>
              <a:t> as may be </a:t>
            </a:r>
            <a:r>
              <a:rPr lang="en-US" b="1" i="1" u="sng" dirty="0">
                <a:solidFill>
                  <a:schemeClr val="accent4">
                    <a:lumMod val="50000"/>
                  </a:schemeClr>
                </a:solidFill>
              </a:rPr>
              <a:t>decided by the Board</a:t>
            </a:r>
            <a:r>
              <a:rPr lang="en-US" dirty="0"/>
              <a:t> to conduct Internal Audit of the functions and activities of the Companies.</a:t>
            </a:r>
          </a:p>
          <a:p>
            <a:pPr marL="0" indent="0">
              <a:buNone/>
            </a:pPr>
            <a:r>
              <a:rPr lang="en-US" dirty="0"/>
              <a:t>	The </a:t>
            </a:r>
            <a:r>
              <a:rPr lang="en-US" b="1" u="sng" dirty="0">
                <a:solidFill>
                  <a:srgbClr val="FF0000"/>
                </a:solidFill>
              </a:rPr>
              <a:t>Internal Auditor may or may not be an Employee</a:t>
            </a:r>
            <a:r>
              <a:rPr lang="en-US" dirty="0"/>
              <a:t> of the Company.</a:t>
            </a:r>
            <a:endParaRPr lang="en-IN" dirty="0"/>
          </a:p>
        </p:txBody>
      </p:sp>
    </p:spTree>
    <p:extLst>
      <p:ext uri="{BB962C8B-B14F-4D97-AF65-F5344CB8AC3E}">
        <p14:creationId xmlns:p14="http://schemas.microsoft.com/office/powerpoint/2010/main" val="2507453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F9242-CE1B-43D8-88AF-6E07B46E80F2}"/>
              </a:ext>
            </a:extLst>
          </p:cNvPr>
          <p:cNvSpPr>
            <a:spLocks noGrp="1"/>
          </p:cNvSpPr>
          <p:nvPr>
            <p:ph type="title"/>
          </p:nvPr>
        </p:nvSpPr>
        <p:spPr>
          <a:xfrm>
            <a:off x="1762125" y="365125"/>
            <a:ext cx="8696326" cy="1325563"/>
          </a:xfrm>
          <a:solidFill>
            <a:schemeClr val="accent6">
              <a:lumMod val="60000"/>
              <a:lumOff val="40000"/>
            </a:schemeClr>
          </a:solidFill>
          <a:ln>
            <a:solidFill>
              <a:schemeClr val="accent2">
                <a:lumMod val="75000"/>
              </a:schemeClr>
            </a:solidFill>
          </a:ln>
          <a:effectLst>
            <a:glow rad="228600">
              <a:schemeClr val="accent2">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effectLst>
                  <a:outerShdw blurRad="38100" dist="38100" dir="2700000" algn="tl">
                    <a:srgbClr val="000000">
                      <a:alpha val="43137"/>
                    </a:srgbClr>
                  </a:outerShdw>
                </a:effectLst>
              </a:rPr>
              <a:t>INTERNAL AUDIT</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7FBD70F9-7BCD-4745-93B2-1E88ADB41DD7}"/>
              </a:ext>
            </a:extLst>
          </p:cNvPr>
          <p:cNvSpPr>
            <a:spLocks noGrp="1"/>
          </p:cNvSpPr>
          <p:nvPr>
            <p:ph idx="1"/>
          </p:nvPr>
        </p:nvSpPr>
        <p:spPr>
          <a:xfrm>
            <a:off x="838200" y="1825626"/>
            <a:ext cx="10515600" cy="3765550"/>
          </a:xfrm>
          <a:ln>
            <a:solidFill>
              <a:schemeClr val="accent5">
                <a:lumMod val="50000"/>
              </a:schemeClr>
            </a:solidFill>
          </a:ln>
          <a:effectLst>
            <a:glow rad="228600">
              <a:schemeClr val="accent4">
                <a:satMod val="175000"/>
                <a:alpha val="40000"/>
              </a:schemeClr>
            </a:glow>
          </a:effectLst>
        </p:spPr>
        <p:txBody>
          <a:bodyPr>
            <a:normAutofit/>
          </a:bodyPr>
          <a:lstStyle/>
          <a:p>
            <a:r>
              <a:rPr lang="en-US" sz="4400" dirty="0"/>
              <a:t>Internal Audit is </a:t>
            </a:r>
          </a:p>
          <a:p>
            <a:pPr>
              <a:buFont typeface="Wingdings" panose="05000000000000000000" pitchFamily="2" charset="2"/>
              <a:buChar char="ü"/>
            </a:pPr>
            <a:r>
              <a:rPr lang="en-US" sz="4400" dirty="0"/>
              <a:t>  A </a:t>
            </a:r>
            <a:r>
              <a:rPr lang="en-US" sz="4400" b="1" u="sng" dirty="0">
                <a:solidFill>
                  <a:srgbClr val="FF0000"/>
                </a:solidFill>
              </a:rPr>
              <a:t>separate component of Internal Control</a:t>
            </a:r>
          </a:p>
          <a:p>
            <a:pPr>
              <a:buFont typeface="Wingdings" panose="05000000000000000000" pitchFamily="2" charset="2"/>
              <a:buChar char="ü"/>
            </a:pPr>
            <a:r>
              <a:rPr lang="en-US" sz="4400" dirty="0"/>
              <a:t>  </a:t>
            </a:r>
            <a:r>
              <a:rPr lang="en-US" sz="4400" b="1" u="sng" dirty="0">
                <a:solidFill>
                  <a:srgbClr val="00B0F0"/>
                </a:solidFill>
              </a:rPr>
              <a:t>Established to determine whether other</a:t>
            </a:r>
            <a:r>
              <a:rPr lang="en-US" sz="4400" dirty="0"/>
              <a:t>   	</a:t>
            </a:r>
            <a:r>
              <a:rPr lang="en-US" sz="4400" b="1" u="sng" dirty="0">
                <a:solidFill>
                  <a:srgbClr val="00B0F0"/>
                </a:solidFill>
              </a:rPr>
              <a:t>Internal controls are </a:t>
            </a:r>
          </a:p>
          <a:p>
            <a:pPr>
              <a:buFont typeface="Wingdings" panose="05000000000000000000" pitchFamily="2" charset="2"/>
              <a:buChar char="ü"/>
            </a:pPr>
            <a:r>
              <a:rPr lang="en-US" sz="4400" dirty="0"/>
              <a:t>  </a:t>
            </a:r>
            <a:r>
              <a:rPr lang="en-US" sz="4400" b="1" u="sng" dirty="0">
                <a:solidFill>
                  <a:srgbClr val="00B050"/>
                </a:solidFill>
              </a:rPr>
              <a:t>Well designed and Properly operated</a:t>
            </a:r>
            <a:r>
              <a:rPr lang="en-US" sz="4400" dirty="0"/>
              <a:t>.</a:t>
            </a:r>
            <a:endParaRPr lang="en-IN" sz="4400" dirty="0"/>
          </a:p>
        </p:txBody>
      </p:sp>
    </p:spTree>
    <p:extLst>
      <p:ext uri="{BB962C8B-B14F-4D97-AF65-F5344CB8AC3E}">
        <p14:creationId xmlns:p14="http://schemas.microsoft.com/office/powerpoint/2010/main" val="3048862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EFAC9-7AFC-4DEC-9D6D-7B9656974CF5}"/>
              </a:ext>
            </a:extLst>
          </p:cNvPr>
          <p:cNvSpPr>
            <a:spLocks noGrp="1"/>
          </p:cNvSpPr>
          <p:nvPr>
            <p:ph type="title"/>
          </p:nvPr>
        </p:nvSpPr>
        <p:spPr>
          <a:xfrm>
            <a:off x="1562100" y="365125"/>
            <a:ext cx="9077325" cy="1325563"/>
          </a:xfrm>
          <a:solidFill>
            <a:schemeClr val="accent2">
              <a:lumMod val="60000"/>
              <a:lumOff val="40000"/>
            </a:schemeClr>
          </a:solidFill>
          <a:ln>
            <a:solidFill>
              <a:schemeClr val="accent5">
                <a:lumMod val="50000"/>
              </a:schemeClr>
            </a:solidFill>
          </a:ln>
          <a:effectLst>
            <a:glow rad="228600">
              <a:schemeClr val="accent6">
                <a:satMod val="175000"/>
                <a:alpha val="40000"/>
              </a:schemeClr>
            </a:glow>
          </a:effectLst>
          <a:scene3d>
            <a:camera prst="perspectiveRelaxedModerately"/>
            <a:lightRig rig="threePt" dir="t"/>
          </a:scene3d>
          <a:sp3d>
            <a:bevelT w="139700" prst="cross"/>
          </a:sp3d>
        </p:spPr>
        <p:txBody>
          <a:bodyPr>
            <a:normAutofit/>
          </a:bodyPr>
          <a:lstStyle/>
          <a:p>
            <a:pPr algn="ctr"/>
            <a:r>
              <a:rPr lang="en-US" sz="4800" b="1" u="sng" dirty="0">
                <a:effectLst>
                  <a:outerShdw blurRad="38100" dist="38100" dir="2700000" algn="tl">
                    <a:srgbClr val="000000">
                      <a:alpha val="43137"/>
                    </a:srgbClr>
                  </a:outerShdw>
                </a:effectLst>
              </a:rPr>
              <a:t>FEATURES OF INTERNAL AUDIT</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E366007-7530-4713-AFFF-93947A9F24CA}"/>
              </a:ext>
            </a:extLst>
          </p:cNvPr>
          <p:cNvSpPr>
            <a:spLocks noGrp="1"/>
          </p:cNvSpPr>
          <p:nvPr>
            <p:ph idx="1"/>
          </p:nvPr>
        </p:nvSpPr>
        <p:spPr>
          <a:xfrm>
            <a:off x="838200" y="1825625"/>
            <a:ext cx="10515600" cy="4470400"/>
          </a:xfrm>
          <a:ln>
            <a:solidFill>
              <a:schemeClr val="tx2">
                <a:lumMod val="50000"/>
              </a:schemeClr>
            </a:solidFill>
          </a:ln>
          <a:effectLst>
            <a:glow rad="228600">
              <a:schemeClr val="accent2">
                <a:satMod val="175000"/>
                <a:alpha val="40000"/>
              </a:schemeClr>
            </a:glow>
          </a:effectLst>
        </p:spPr>
        <p:txBody>
          <a:bodyPr>
            <a:noAutofit/>
          </a:bodyPr>
          <a:lstStyle/>
          <a:p>
            <a:pPr marL="514350" indent="-514350">
              <a:buFont typeface="+mj-lt"/>
              <a:buAutoNum type="arabicParenR"/>
            </a:pPr>
            <a:r>
              <a:rPr lang="en-US" sz="3200" dirty="0"/>
              <a:t>Internal Auditing is </a:t>
            </a:r>
            <a:r>
              <a:rPr lang="en-US" sz="3200" b="1" u="sng" dirty="0">
                <a:solidFill>
                  <a:srgbClr val="00B050"/>
                </a:solidFill>
              </a:rPr>
              <a:t>normally done by the Employees of the concern</a:t>
            </a:r>
            <a:r>
              <a:rPr lang="en-US" sz="3200" dirty="0"/>
              <a:t>.</a:t>
            </a:r>
          </a:p>
          <a:p>
            <a:pPr marL="514350" indent="-514350">
              <a:buFont typeface="+mj-lt"/>
              <a:buAutoNum type="arabicParenR"/>
            </a:pPr>
            <a:r>
              <a:rPr lang="en-US" sz="3200" dirty="0"/>
              <a:t>It is a </a:t>
            </a:r>
            <a:r>
              <a:rPr lang="en-US" sz="3200" b="1" u="sng" dirty="0">
                <a:solidFill>
                  <a:schemeClr val="accent2">
                    <a:lumMod val="50000"/>
                  </a:schemeClr>
                </a:solidFill>
              </a:rPr>
              <a:t>Part of the system of Internal Controls</a:t>
            </a:r>
            <a:r>
              <a:rPr lang="en-US" sz="3200" dirty="0"/>
              <a:t>.</a:t>
            </a:r>
          </a:p>
          <a:p>
            <a:pPr marL="514350" indent="-514350">
              <a:buFont typeface="+mj-lt"/>
              <a:buAutoNum type="arabicParenR"/>
            </a:pPr>
            <a:r>
              <a:rPr lang="en-US" sz="3200" dirty="0"/>
              <a:t>It is a </a:t>
            </a:r>
            <a:r>
              <a:rPr lang="en-US" sz="3200" b="1" u="sng" dirty="0"/>
              <a:t>Critical review of other Internal Controls</a:t>
            </a:r>
            <a:r>
              <a:rPr lang="en-US" sz="3200" dirty="0"/>
              <a:t> i.e. of -</a:t>
            </a:r>
          </a:p>
          <a:p>
            <a:pPr marL="571500" indent="-571500">
              <a:buFont typeface="+mj-lt"/>
              <a:buAutoNum type="romanLcPeriod"/>
            </a:pPr>
            <a:r>
              <a:rPr lang="en-US" sz="3200" b="1" i="1" u="sng" dirty="0">
                <a:solidFill>
                  <a:srgbClr val="FF0000"/>
                </a:solidFill>
              </a:rPr>
              <a:t>Accounting Controls</a:t>
            </a:r>
            <a:r>
              <a:rPr lang="en-US" sz="3200" dirty="0"/>
              <a:t> and </a:t>
            </a:r>
          </a:p>
          <a:p>
            <a:pPr marL="571500" indent="-571500">
              <a:buFont typeface="+mj-lt"/>
              <a:buAutoNum type="romanLcPeriod"/>
            </a:pPr>
            <a:r>
              <a:rPr lang="en-US" sz="3200" b="1" i="1" u="sng" dirty="0">
                <a:solidFill>
                  <a:srgbClr val="00B0F0"/>
                </a:solidFill>
              </a:rPr>
              <a:t>Operational Controls</a:t>
            </a:r>
            <a:r>
              <a:rPr lang="en-US" sz="3200" dirty="0"/>
              <a:t>.</a:t>
            </a:r>
          </a:p>
          <a:p>
            <a:pPr marL="0" indent="0">
              <a:buNone/>
            </a:pPr>
            <a:r>
              <a:rPr lang="en-US" sz="3200" dirty="0"/>
              <a:t>4)  The Review is done by </a:t>
            </a:r>
            <a:r>
              <a:rPr lang="en-US" sz="3200" b="1" i="1" u="sng" dirty="0">
                <a:solidFill>
                  <a:srgbClr val="7030A0"/>
                </a:solidFill>
              </a:rPr>
              <a:t>Normal Auditing Techniques</a:t>
            </a:r>
            <a:r>
              <a:rPr lang="en-US" sz="3200" dirty="0"/>
              <a:t> such as </a:t>
            </a:r>
            <a:r>
              <a:rPr lang="en-US" sz="3200" b="1" i="1" u="sng" dirty="0">
                <a:solidFill>
                  <a:srgbClr val="FF0000"/>
                </a:solidFill>
              </a:rPr>
              <a:t>Vouching</a:t>
            </a:r>
            <a:r>
              <a:rPr lang="en-US" sz="3200" dirty="0"/>
              <a:t>, </a:t>
            </a:r>
            <a:r>
              <a:rPr lang="en-US" sz="3200" b="1" i="1" u="sng" dirty="0">
                <a:solidFill>
                  <a:srgbClr val="C00000"/>
                </a:solidFill>
              </a:rPr>
              <a:t>Verification</a:t>
            </a:r>
            <a:r>
              <a:rPr lang="en-US" sz="3200" dirty="0"/>
              <a:t> etc.</a:t>
            </a:r>
            <a:endParaRPr lang="en-IN" sz="3200" dirty="0"/>
          </a:p>
        </p:txBody>
      </p:sp>
    </p:spTree>
    <p:extLst>
      <p:ext uri="{BB962C8B-B14F-4D97-AF65-F5344CB8AC3E}">
        <p14:creationId xmlns:p14="http://schemas.microsoft.com/office/powerpoint/2010/main" val="3060331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9BCD8-1506-4388-A07E-FF8CFBDB6089}"/>
              </a:ext>
            </a:extLst>
          </p:cNvPr>
          <p:cNvSpPr>
            <a:spLocks noGrp="1"/>
          </p:cNvSpPr>
          <p:nvPr>
            <p:ph type="title"/>
          </p:nvPr>
        </p:nvSpPr>
        <p:spPr>
          <a:xfrm>
            <a:off x="1114425" y="95251"/>
            <a:ext cx="9906000" cy="1595438"/>
          </a:xfrm>
          <a:solidFill>
            <a:schemeClr val="accent4">
              <a:lumMod val="60000"/>
              <a:lumOff val="40000"/>
            </a:schemeClr>
          </a:solidFill>
          <a:ln>
            <a:solidFill>
              <a:schemeClr val="accent2"/>
            </a:solidFill>
          </a:ln>
          <a:effectLst>
            <a:glow rad="228600">
              <a:schemeClr val="accent5">
                <a:satMod val="175000"/>
                <a:alpha val="40000"/>
              </a:schemeClr>
            </a:glow>
          </a:effectLst>
          <a:scene3d>
            <a:camera prst="perspectiveRelaxedModerately"/>
            <a:lightRig rig="threePt" dir="t"/>
          </a:scene3d>
          <a:sp3d>
            <a:bevelT prst="convex"/>
          </a:sp3d>
        </p:spPr>
        <p:txBody>
          <a:bodyPr>
            <a:normAutofit/>
          </a:bodyPr>
          <a:lstStyle/>
          <a:p>
            <a:pPr algn="ctr"/>
            <a:r>
              <a:rPr lang="en-US" sz="3600" b="1" u="sng" dirty="0">
                <a:effectLst>
                  <a:outerShdw blurRad="38100" dist="38100" dir="2700000" algn="tl">
                    <a:srgbClr val="000000">
                      <a:alpha val="43137"/>
                    </a:srgbClr>
                  </a:outerShdw>
                </a:effectLst>
              </a:rPr>
              <a:t>BASIC PRINCIPLES OF ESTABLISHING INTERNAL AUDIT / BASIC PRINCIPLES GOVERNING INTERNAL AUDIT</a:t>
            </a:r>
            <a:endParaRPr lang="en-IN" sz="36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2087FBD-2FA7-43EE-AD7E-B3698A608004}"/>
              </a:ext>
            </a:extLst>
          </p:cNvPr>
          <p:cNvSpPr>
            <a:spLocks noGrp="1"/>
          </p:cNvSpPr>
          <p:nvPr>
            <p:ph idx="1"/>
          </p:nvPr>
        </p:nvSpPr>
        <p:spPr>
          <a:ln>
            <a:solidFill>
              <a:srgbClr val="002060"/>
            </a:solidFill>
          </a:ln>
          <a:effectLst>
            <a:glow rad="228600">
              <a:schemeClr val="accent6">
                <a:satMod val="175000"/>
                <a:alpha val="40000"/>
              </a:schemeClr>
            </a:glow>
            <a:outerShdw blurRad="50800" dist="38100" dir="5400000" algn="t" rotWithShape="0">
              <a:prstClr val="black">
                <a:alpha val="40000"/>
              </a:prstClr>
            </a:outerShdw>
          </a:effectLst>
        </p:spPr>
        <p:txBody>
          <a:bodyPr>
            <a:normAutofit lnSpcReduction="10000"/>
          </a:bodyPr>
          <a:lstStyle/>
          <a:p>
            <a:pPr marL="514350" indent="-514350">
              <a:buFont typeface="+mj-lt"/>
              <a:buAutoNum type="arabicParenR"/>
            </a:pPr>
            <a:r>
              <a:rPr lang="en-US" b="1" u="sng" dirty="0">
                <a:solidFill>
                  <a:srgbClr val="FF0000"/>
                </a:solidFill>
              </a:rPr>
              <a:t>Integrity, Objectivity and Independence</a:t>
            </a:r>
            <a:r>
              <a:rPr lang="en-US" dirty="0"/>
              <a:t>:- The Internal Auditor should be Straightforward, Honest and sincere in his approach to his professional work. He should maintain an impartial attitude. The Internal Auditor should immediately bring any actual or apparent conflict of interest to the attention of the appropriate level of management so that necessary corrective action may be taken.</a:t>
            </a:r>
          </a:p>
          <a:p>
            <a:pPr marL="514350" indent="-514350">
              <a:buFont typeface="+mj-lt"/>
              <a:buAutoNum type="arabicParenR"/>
            </a:pPr>
            <a:r>
              <a:rPr lang="en-US" b="1" u="sng" dirty="0">
                <a:solidFill>
                  <a:srgbClr val="00B0F0"/>
                </a:solidFill>
              </a:rPr>
              <a:t>Confidentiality</a:t>
            </a:r>
            <a:r>
              <a:rPr lang="en-US" dirty="0"/>
              <a:t>:- The Internal Auditor should maintain the Confidentiality of the Information acquired in the course of his work and should not disclose any such information to a third party, including the employees of the entity, without the specific authority of the management / client or Unless there is a legal or a Professional responsibility to do so.</a:t>
            </a:r>
            <a:endParaRPr lang="en-IN" dirty="0"/>
          </a:p>
        </p:txBody>
      </p:sp>
    </p:spTree>
    <p:extLst>
      <p:ext uri="{BB962C8B-B14F-4D97-AF65-F5344CB8AC3E}">
        <p14:creationId xmlns:p14="http://schemas.microsoft.com/office/powerpoint/2010/main" val="2548900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9BCD8-1506-4388-A07E-FF8CFBDB6089}"/>
              </a:ext>
            </a:extLst>
          </p:cNvPr>
          <p:cNvSpPr>
            <a:spLocks noGrp="1"/>
          </p:cNvSpPr>
          <p:nvPr>
            <p:ph type="title"/>
          </p:nvPr>
        </p:nvSpPr>
        <p:spPr>
          <a:xfrm>
            <a:off x="1114425" y="95251"/>
            <a:ext cx="9906000" cy="1595438"/>
          </a:xfrm>
          <a:solidFill>
            <a:schemeClr val="accent4">
              <a:lumMod val="60000"/>
              <a:lumOff val="40000"/>
            </a:schemeClr>
          </a:solidFill>
          <a:ln>
            <a:solidFill>
              <a:schemeClr val="accent2"/>
            </a:solidFill>
          </a:ln>
          <a:effectLst>
            <a:glow rad="228600">
              <a:schemeClr val="accent5">
                <a:satMod val="175000"/>
                <a:alpha val="40000"/>
              </a:schemeClr>
            </a:glow>
          </a:effectLst>
          <a:scene3d>
            <a:camera prst="perspectiveRelaxedModerately"/>
            <a:lightRig rig="threePt" dir="t"/>
          </a:scene3d>
          <a:sp3d>
            <a:bevelT prst="convex"/>
          </a:sp3d>
        </p:spPr>
        <p:txBody>
          <a:bodyPr>
            <a:normAutofit/>
          </a:bodyPr>
          <a:lstStyle/>
          <a:p>
            <a:pPr algn="ctr"/>
            <a:r>
              <a:rPr lang="en-US" sz="3600" b="1" u="sng" dirty="0">
                <a:effectLst>
                  <a:outerShdw blurRad="38100" dist="38100" dir="2700000" algn="tl">
                    <a:srgbClr val="000000">
                      <a:alpha val="43137"/>
                    </a:srgbClr>
                  </a:outerShdw>
                </a:effectLst>
              </a:rPr>
              <a:t>BASIC PRINCIPLES OF ESTABLISHING INTERNAL AUDIT / BASIC PRINCIPLES GOVERNING INTERNAL AUDIT</a:t>
            </a:r>
            <a:endParaRPr lang="en-IN" sz="36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2087FBD-2FA7-43EE-AD7E-B3698A608004}"/>
              </a:ext>
            </a:extLst>
          </p:cNvPr>
          <p:cNvSpPr>
            <a:spLocks noGrp="1"/>
          </p:cNvSpPr>
          <p:nvPr>
            <p:ph idx="1"/>
          </p:nvPr>
        </p:nvSpPr>
        <p:spPr>
          <a:ln>
            <a:solidFill>
              <a:srgbClr val="002060"/>
            </a:solidFill>
          </a:ln>
          <a:effectLst>
            <a:glow rad="228600">
              <a:schemeClr val="accent6">
                <a:satMod val="175000"/>
                <a:alpha val="40000"/>
              </a:schemeClr>
            </a:glow>
            <a:outerShdw blurRad="50800" dist="38100" dir="5400000" algn="t" rotWithShape="0">
              <a:prstClr val="black">
                <a:alpha val="40000"/>
              </a:prstClr>
            </a:outerShdw>
          </a:effectLst>
        </p:spPr>
        <p:txBody>
          <a:bodyPr>
            <a:normAutofit fontScale="92500"/>
          </a:bodyPr>
          <a:lstStyle/>
          <a:p>
            <a:pPr marL="514350" indent="-514350">
              <a:buAutoNum type="arabicParenR" startAt="3"/>
            </a:pPr>
            <a:r>
              <a:rPr lang="en-US" b="1" u="sng" dirty="0">
                <a:solidFill>
                  <a:srgbClr val="00B0F0"/>
                </a:solidFill>
              </a:rPr>
              <a:t>Due Professional Care, Skills and Competence</a:t>
            </a:r>
          </a:p>
          <a:p>
            <a:pPr marL="514350" indent="-514350">
              <a:buFont typeface="Arial" panose="020B0604020202020204" pitchFamily="34" charset="0"/>
              <a:buAutoNum type="arabicParenR" startAt="3"/>
            </a:pPr>
            <a:r>
              <a:rPr lang="en-US" b="1" u="sng" dirty="0">
                <a:solidFill>
                  <a:srgbClr val="FF0000"/>
                </a:solidFill>
              </a:rPr>
              <a:t>Work Performed by Others</a:t>
            </a:r>
            <a:r>
              <a:rPr lang="en-US" dirty="0"/>
              <a:t>:- The Internal Auditor should carefully direct, supervise and review the work delegated to assistants.</a:t>
            </a:r>
            <a:r>
              <a:rPr lang="en-IN" dirty="0"/>
              <a:t> </a:t>
            </a:r>
            <a:r>
              <a:rPr lang="en-US" dirty="0"/>
              <a:t>He should </a:t>
            </a:r>
            <a:r>
              <a:rPr lang="en-US" b="1" i="1" u="sng" dirty="0">
                <a:solidFill>
                  <a:schemeClr val="accent4">
                    <a:lumMod val="50000"/>
                  </a:schemeClr>
                </a:solidFill>
              </a:rPr>
              <a:t>satisfy himself that work done by an Expert (Lawyer, Valuer, etc.) is reliable.</a:t>
            </a:r>
          </a:p>
          <a:p>
            <a:pPr marL="514350" indent="-514350">
              <a:buAutoNum type="arabicParenR" startAt="3"/>
            </a:pPr>
            <a:r>
              <a:rPr lang="en-IN" b="1" u="sng" dirty="0">
                <a:solidFill>
                  <a:srgbClr val="00B050"/>
                </a:solidFill>
              </a:rPr>
              <a:t>Documentation</a:t>
            </a:r>
            <a:r>
              <a:rPr lang="en-IN" dirty="0"/>
              <a:t>:- </a:t>
            </a:r>
            <a:r>
              <a:rPr lang="en-US" dirty="0"/>
              <a:t>The Internal Auditor should document matters which are important in providing evidence</a:t>
            </a:r>
            <a:r>
              <a:rPr lang="en-IN" dirty="0"/>
              <a:t> that the Audit was carried out in accordance with the basic principles.</a:t>
            </a:r>
          </a:p>
          <a:p>
            <a:pPr marL="514350" indent="-514350">
              <a:buFont typeface="Arial" panose="020B0604020202020204" pitchFamily="34" charset="0"/>
              <a:buAutoNum type="arabicParenR" startAt="3"/>
            </a:pPr>
            <a:r>
              <a:rPr lang="en-IN" b="1" u="sng" dirty="0">
                <a:solidFill>
                  <a:srgbClr val="C00000"/>
                </a:solidFill>
              </a:rPr>
              <a:t>Planning</a:t>
            </a:r>
            <a:r>
              <a:rPr lang="en-IN" dirty="0"/>
              <a:t>:- </a:t>
            </a:r>
            <a:r>
              <a:rPr lang="en-US" dirty="0"/>
              <a:t>The Internal Auditor should plan his work to enable him to conduct an effective Audit in an efficient and timely manner. The Audit plans should be based on a Knowledge of the business of the entity.</a:t>
            </a:r>
          </a:p>
          <a:p>
            <a:pPr marL="514350" indent="-514350">
              <a:buAutoNum type="arabicParenR" startAt="3"/>
            </a:pPr>
            <a:endParaRPr lang="en-US" dirty="0"/>
          </a:p>
        </p:txBody>
      </p:sp>
    </p:spTree>
    <p:extLst>
      <p:ext uri="{BB962C8B-B14F-4D97-AF65-F5344CB8AC3E}">
        <p14:creationId xmlns:p14="http://schemas.microsoft.com/office/powerpoint/2010/main" val="957568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9BCD8-1506-4388-A07E-FF8CFBDB6089}"/>
              </a:ext>
            </a:extLst>
          </p:cNvPr>
          <p:cNvSpPr>
            <a:spLocks noGrp="1"/>
          </p:cNvSpPr>
          <p:nvPr>
            <p:ph type="title"/>
          </p:nvPr>
        </p:nvSpPr>
        <p:spPr>
          <a:xfrm>
            <a:off x="1143000" y="0"/>
            <a:ext cx="9906000" cy="1595438"/>
          </a:xfrm>
          <a:solidFill>
            <a:schemeClr val="accent4">
              <a:lumMod val="60000"/>
              <a:lumOff val="40000"/>
            </a:schemeClr>
          </a:solidFill>
          <a:ln>
            <a:solidFill>
              <a:schemeClr val="accent2"/>
            </a:solidFill>
          </a:ln>
          <a:effectLst>
            <a:glow rad="228600">
              <a:schemeClr val="accent5">
                <a:satMod val="175000"/>
                <a:alpha val="40000"/>
              </a:schemeClr>
            </a:glow>
          </a:effectLst>
          <a:scene3d>
            <a:camera prst="perspectiveRelaxedModerately"/>
            <a:lightRig rig="threePt" dir="t"/>
          </a:scene3d>
          <a:sp3d>
            <a:bevelT prst="convex"/>
          </a:sp3d>
        </p:spPr>
        <p:txBody>
          <a:bodyPr>
            <a:normAutofit/>
          </a:bodyPr>
          <a:lstStyle/>
          <a:p>
            <a:pPr algn="ctr"/>
            <a:r>
              <a:rPr lang="en-US" sz="3600" b="1" u="sng" dirty="0">
                <a:effectLst>
                  <a:outerShdw blurRad="38100" dist="38100" dir="2700000" algn="tl">
                    <a:srgbClr val="000000">
                      <a:alpha val="43137"/>
                    </a:srgbClr>
                  </a:outerShdw>
                </a:effectLst>
              </a:rPr>
              <a:t>BASIC PRINCIPLES OF ESTABLISHING INTERNAL AUDIT / BASIC PRINCIPLES GOVERNING INTERNAL AUDIT</a:t>
            </a:r>
            <a:endParaRPr lang="en-IN" sz="36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2087FBD-2FA7-43EE-AD7E-B3698A608004}"/>
              </a:ext>
            </a:extLst>
          </p:cNvPr>
          <p:cNvSpPr>
            <a:spLocks noGrp="1"/>
          </p:cNvSpPr>
          <p:nvPr>
            <p:ph idx="1"/>
          </p:nvPr>
        </p:nvSpPr>
        <p:spPr>
          <a:xfrm>
            <a:off x="838200" y="1595438"/>
            <a:ext cx="10515600" cy="4937124"/>
          </a:xfrm>
          <a:ln>
            <a:solidFill>
              <a:srgbClr val="002060"/>
            </a:solidFill>
          </a:ln>
          <a:effectLst>
            <a:glow rad="228600">
              <a:schemeClr val="accent6">
                <a:satMod val="175000"/>
                <a:alpha val="40000"/>
              </a:schemeClr>
            </a:glow>
            <a:outerShdw blurRad="50800" dist="38100" dir="5400000" algn="t" rotWithShape="0">
              <a:prstClr val="black">
                <a:alpha val="40000"/>
              </a:prstClr>
            </a:outerShdw>
          </a:effectLst>
        </p:spPr>
        <p:txBody>
          <a:bodyPr>
            <a:noAutofit/>
          </a:bodyPr>
          <a:lstStyle/>
          <a:p>
            <a:pPr marL="514350" indent="-514350">
              <a:buAutoNum type="arabicParenR" startAt="7"/>
            </a:pPr>
            <a:r>
              <a:rPr lang="en-US" b="1" u="sng" dirty="0">
                <a:solidFill>
                  <a:srgbClr val="00B0F0"/>
                </a:solidFill>
              </a:rPr>
              <a:t>Audit Evidence</a:t>
            </a:r>
            <a:r>
              <a:rPr lang="en-US" dirty="0"/>
              <a:t>:- The Auditor should obtain sufficient and Appropriate Audit evidence to enable him to draw reasonable conclusions.</a:t>
            </a:r>
          </a:p>
          <a:p>
            <a:pPr marL="514350" indent="-514350">
              <a:buAutoNum type="arabicParenR" startAt="7"/>
            </a:pPr>
            <a:r>
              <a:rPr lang="en-US" b="1" u="sng" dirty="0">
                <a:solidFill>
                  <a:srgbClr val="C00000"/>
                </a:solidFill>
              </a:rPr>
              <a:t>Internal Control and Risk Management Systems</a:t>
            </a:r>
            <a:r>
              <a:rPr lang="en-US" dirty="0"/>
              <a:t>:- While the Management is responsible for establishment and maintenance of appropriate Internal Control and Risk Management Systems, the role of Internal Auditor is to suggest improvements to those systems.</a:t>
            </a:r>
          </a:p>
          <a:p>
            <a:pPr marL="514350" indent="-514350">
              <a:buAutoNum type="arabicParenR" startAt="7"/>
            </a:pPr>
            <a:r>
              <a:rPr lang="en-US" b="1" u="sng" dirty="0">
                <a:solidFill>
                  <a:srgbClr val="7030A0"/>
                </a:solidFill>
              </a:rPr>
              <a:t>Reporting</a:t>
            </a:r>
            <a:r>
              <a:rPr lang="en-US" dirty="0"/>
              <a:t>:- The Internal Auditor should carefully review and Assess the conclusions drawn from the Audit evidence obtained, as the basis for his findings contained in the report and suggest Remedial Action.</a:t>
            </a:r>
          </a:p>
          <a:p>
            <a:pPr marL="0" indent="0">
              <a:buNone/>
            </a:pPr>
            <a:endParaRPr lang="en-IN" dirty="0"/>
          </a:p>
        </p:txBody>
      </p:sp>
    </p:spTree>
    <p:extLst>
      <p:ext uri="{BB962C8B-B14F-4D97-AF65-F5344CB8AC3E}">
        <p14:creationId xmlns:p14="http://schemas.microsoft.com/office/powerpoint/2010/main" val="2131154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977C0-621A-4A99-A5E7-634818732FC4}"/>
              </a:ext>
            </a:extLst>
          </p:cNvPr>
          <p:cNvSpPr>
            <a:spLocks noGrp="1"/>
          </p:cNvSpPr>
          <p:nvPr>
            <p:ph type="title"/>
          </p:nvPr>
        </p:nvSpPr>
        <p:spPr>
          <a:xfrm>
            <a:off x="1438275" y="365125"/>
            <a:ext cx="9191626" cy="1325563"/>
          </a:xfrm>
          <a:solidFill>
            <a:schemeClr val="accent4"/>
          </a:solidFill>
          <a:ln>
            <a:solidFill>
              <a:schemeClr val="accent6">
                <a:lumMod val="50000"/>
              </a:schemeClr>
            </a:solidFill>
          </a:ln>
          <a:effectLst>
            <a:glow rad="228600">
              <a:schemeClr val="accent1">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OBJECTIVES OF INTERNAL AUDIT</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D8E19E00-2246-4DA7-A730-CE762886A8CD}"/>
              </a:ext>
            </a:extLst>
          </p:cNvPr>
          <p:cNvSpPr>
            <a:spLocks noGrp="1"/>
          </p:cNvSpPr>
          <p:nvPr>
            <p:ph idx="1"/>
          </p:nvPr>
        </p:nvSpPr>
        <p:spPr>
          <a:xfrm>
            <a:off x="838200" y="1825624"/>
            <a:ext cx="10515600" cy="4860925"/>
          </a:xfrm>
          <a:ln>
            <a:solidFill>
              <a:schemeClr val="accent4">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pPr marL="514350" indent="-514350">
              <a:buFont typeface="+mj-lt"/>
              <a:buAutoNum type="arabicParenR"/>
            </a:pPr>
            <a:r>
              <a:rPr lang="en-US" sz="4400" b="1" u="sng" dirty="0">
                <a:solidFill>
                  <a:srgbClr val="FF0000"/>
                </a:solidFill>
              </a:rPr>
              <a:t>Review of Accounting System and Internal Controls</a:t>
            </a:r>
            <a:r>
              <a:rPr lang="en-US" sz="4400" dirty="0"/>
              <a:t>:- Management is responsible for establishing a reliable Accounting System and Internal Controls. Management in turn expects the Internal Auditor to review the Accounting System and Internal Controls, Check that they are </a:t>
            </a:r>
            <a:r>
              <a:rPr lang="en-US" sz="4400" b="1" i="1" u="sng" dirty="0">
                <a:solidFill>
                  <a:srgbClr val="00B050"/>
                </a:solidFill>
              </a:rPr>
              <a:t>effective</a:t>
            </a:r>
            <a:r>
              <a:rPr lang="en-US" sz="4400" dirty="0"/>
              <a:t> and </a:t>
            </a:r>
            <a:r>
              <a:rPr lang="en-US" sz="4400" b="1" i="1" u="sng" dirty="0">
                <a:solidFill>
                  <a:srgbClr val="0070C0"/>
                </a:solidFill>
              </a:rPr>
              <a:t>suggests improvements</a:t>
            </a:r>
            <a:r>
              <a:rPr lang="en-US" sz="4400" dirty="0"/>
              <a:t>.</a:t>
            </a:r>
          </a:p>
        </p:txBody>
      </p:sp>
    </p:spTree>
    <p:extLst>
      <p:ext uri="{BB962C8B-B14F-4D97-AF65-F5344CB8AC3E}">
        <p14:creationId xmlns:p14="http://schemas.microsoft.com/office/powerpoint/2010/main" val="2649120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6AE08-B757-4D89-804D-E54B528EDC1C}"/>
              </a:ext>
            </a:extLst>
          </p:cNvPr>
          <p:cNvSpPr>
            <a:spLocks noGrp="1"/>
          </p:cNvSpPr>
          <p:nvPr>
            <p:ph type="title"/>
          </p:nvPr>
        </p:nvSpPr>
        <p:spPr>
          <a:xfrm>
            <a:off x="1571624" y="365125"/>
            <a:ext cx="9086851" cy="1325563"/>
          </a:xfrm>
          <a:solidFill>
            <a:schemeClr val="accent4"/>
          </a:solidFill>
          <a:ln>
            <a:solidFill>
              <a:schemeClr val="accent5">
                <a:lumMod val="50000"/>
              </a:schemeClr>
            </a:solidFill>
          </a:ln>
          <a:effectLst>
            <a:glow rad="228600">
              <a:schemeClr val="accent1">
                <a:satMod val="175000"/>
                <a:alpha val="40000"/>
              </a:schemeClr>
            </a:glow>
          </a:effectLst>
          <a:scene3d>
            <a:camera prst="perspectiveRelaxedModerately"/>
            <a:lightRig rig="threePt" dir="t"/>
          </a:scene3d>
          <a:sp3d>
            <a:bevelT prst="convex"/>
          </a:sp3d>
        </p:spPr>
        <p:txBody>
          <a:bodyPr>
            <a:normAutofit/>
          </a:bodyPr>
          <a:lstStyle/>
          <a:p>
            <a:pPr algn="ctr"/>
            <a:r>
              <a:rPr lang="en-US" sz="5400" b="1" u="sng" dirty="0">
                <a:effectLst>
                  <a:outerShdw blurRad="38100" dist="38100" dir="2700000" algn="tl">
                    <a:srgbClr val="000000">
                      <a:alpha val="43137"/>
                    </a:srgbClr>
                  </a:outerShdw>
                </a:effectLst>
              </a:rPr>
              <a:t>OBJECTIVES OF INTERNAL AUDIT</a:t>
            </a:r>
            <a:endParaRPr lang="en-IN" sz="54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8B316E53-04AA-4442-BB29-B2F1215111B8}"/>
              </a:ext>
            </a:extLst>
          </p:cNvPr>
          <p:cNvSpPr>
            <a:spLocks noGrp="1"/>
          </p:cNvSpPr>
          <p:nvPr>
            <p:ph idx="1"/>
          </p:nvPr>
        </p:nvSpPr>
        <p:spPr>
          <a:ln>
            <a:solidFill>
              <a:schemeClr val="accent4">
                <a:lumMod val="50000"/>
              </a:schemeClr>
            </a:solidFill>
          </a:ln>
          <a:effectLst>
            <a:glow rad="228600">
              <a:schemeClr val="accent2">
                <a:satMod val="175000"/>
                <a:alpha val="40000"/>
              </a:schemeClr>
            </a:glow>
          </a:effectLst>
        </p:spPr>
        <p:txBody>
          <a:bodyPr>
            <a:normAutofit fontScale="85000" lnSpcReduction="20000"/>
          </a:bodyPr>
          <a:lstStyle/>
          <a:p>
            <a:pPr marL="0" indent="0">
              <a:buNone/>
            </a:pPr>
            <a:r>
              <a:rPr lang="en-US" b="1" dirty="0">
                <a:solidFill>
                  <a:srgbClr val="00B0F0"/>
                </a:solidFill>
              </a:rPr>
              <a:t>2)  </a:t>
            </a:r>
            <a:r>
              <a:rPr lang="en-US" b="1" u="sng" dirty="0">
                <a:solidFill>
                  <a:srgbClr val="00B0F0"/>
                </a:solidFill>
              </a:rPr>
              <a:t>Examination of Accounting Controls</a:t>
            </a:r>
            <a:r>
              <a:rPr lang="en-US" dirty="0"/>
              <a:t>:- Internal Auditor has to review the Operations of Accounting Controls to see that:-</a:t>
            </a:r>
          </a:p>
          <a:p>
            <a:pPr>
              <a:buFont typeface="Wingdings" panose="05000000000000000000" pitchFamily="2" charset="2"/>
              <a:buChar char="ü"/>
            </a:pPr>
            <a:r>
              <a:rPr lang="en-US" dirty="0"/>
              <a:t> All </a:t>
            </a:r>
            <a:r>
              <a:rPr lang="en-US" b="1" dirty="0"/>
              <a:t>transactions</a:t>
            </a:r>
            <a:r>
              <a:rPr lang="en-US" dirty="0"/>
              <a:t> are </a:t>
            </a:r>
            <a:r>
              <a:rPr lang="en-US" b="1" u="sng" dirty="0">
                <a:solidFill>
                  <a:srgbClr val="FF0000"/>
                </a:solidFill>
              </a:rPr>
              <a:t>Duly Authorized</a:t>
            </a:r>
            <a:r>
              <a:rPr lang="en-US" dirty="0"/>
              <a:t>.</a:t>
            </a:r>
          </a:p>
          <a:p>
            <a:pPr>
              <a:buFont typeface="Wingdings" panose="05000000000000000000" pitchFamily="2" charset="2"/>
              <a:buChar char="ü"/>
            </a:pPr>
            <a:r>
              <a:rPr lang="en-US" dirty="0"/>
              <a:t> All transactions are </a:t>
            </a:r>
            <a:r>
              <a:rPr lang="en-US" b="1" u="sng" dirty="0">
                <a:solidFill>
                  <a:srgbClr val="92D050"/>
                </a:solidFill>
              </a:rPr>
              <a:t>Properly Recorded</a:t>
            </a:r>
            <a:r>
              <a:rPr lang="en-US" dirty="0"/>
              <a:t>.</a:t>
            </a:r>
          </a:p>
          <a:p>
            <a:pPr>
              <a:buFont typeface="Wingdings" panose="05000000000000000000" pitchFamily="2" charset="2"/>
              <a:buChar char="ü"/>
            </a:pPr>
            <a:r>
              <a:rPr lang="en-US" dirty="0"/>
              <a:t> All transactions are </a:t>
            </a:r>
            <a:r>
              <a:rPr lang="en-US" b="1" u="sng" dirty="0">
                <a:solidFill>
                  <a:schemeClr val="accent2">
                    <a:lumMod val="50000"/>
                  </a:schemeClr>
                </a:solidFill>
              </a:rPr>
              <a:t>recorded Promptly</a:t>
            </a:r>
            <a:r>
              <a:rPr lang="en-US" dirty="0"/>
              <a:t> as soon as they occur.</a:t>
            </a:r>
          </a:p>
          <a:p>
            <a:pPr>
              <a:buFont typeface="Wingdings" panose="05000000000000000000" pitchFamily="2" charset="2"/>
              <a:buChar char="ü"/>
            </a:pPr>
            <a:r>
              <a:rPr lang="en-US" dirty="0"/>
              <a:t> The </a:t>
            </a:r>
            <a:r>
              <a:rPr lang="en-US" b="1" u="sng" dirty="0">
                <a:solidFill>
                  <a:srgbClr val="C00000"/>
                </a:solidFill>
              </a:rPr>
              <a:t>Accounting Policies</a:t>
            </a:r>
            <a:r>
              <a:rPr lang="en-US" dirty="0"/>
              <a:t> adopted by the management in respect of Stock Valuation, Depreciation etc. are </a:t>
            </a:r>
            <a:r>
              <a:rPr lang="en-US" b="1" u="sng" dirty="0">
                <a:solidFill>
                  <a:srgbClr val="C00000"/>
                </a:solidFill>
              </a:rPr>
              <a:t>Implemented</a:t>
            </a:r>
            <a:r>
              <a:rPr lang="en-US" dirty="0"/>
              <a:t>.</a:t>
            </a:r>
          </a:p>
          <a:p>
            <a:pPr>
              <a:buFont typeface="Wingdings" panose="05000000000000000000" pitchFamily="2" charset="2"/>
              <a:buChar char="ü"/>
            </a:pPr>
            <a:r>
              <a:rPr lang="en-US" dirty="0"/>
              <a:t> The </a:t>
            </a:r>
            <a:r>
              <a:rPr lang="en-US" b="1" u="sng" dirty="0">
                <a:solidFill>
                  <a:srgbClr val="00B050"/>
                </a:solidFill>
              </a:rPr>
              <a:t>Assets of the Concern are Safeguarded</a:t>
            </a:r>
            <a:r>
              <a:rPr lang="en-US" dirty="0"/>
              <a:t>, the Assets are not used or Sold without proper Authorization and are verified regularly.</a:t>
            </a:r>
          </a:p>
          <a:p>
            <a:pPr>
              <a:buFont typeface="Wingdings" panose="05000000000000000000" pitchFamily="2" charset="2"/>
              <a:buChar char="ü"/>
            </a:pPr>
            <a:r>
              <a:rPr lang="en-US" dirty="0"/>
              <a:t> </a:t>
            </a:r>
            <a:r>
              <a:rPr lang="en-US" b="1" u="sng" dirty="0">
                <a:solidFill>
                  <a:srgbClr val="00B0F0"/>
                </a:solidFill>
              </a:rPr>
              <a:t>Errors and Frauds</a:t>
            </a:r>
            <a:r>
              <a:rPr lang="en-US" dirty="0"/>
              <a:t> are Prevented and Detected.</a:t>
            </a:r>
          </a:p>
          <a:p>
            <a:pPr>
              <a:buFont typeface="Wingdings" panose="05000000000000000000" pitchFamily="2" charset="2"/>
              <a:buChar char="ü"/>
            </a:pPr>
            <a:r>
              <a:rPr lang="en-US" dirty="0"/>
              <a:t> The </a:t>
            </a:r>
            <a:r>
              <a:rPr lang="en-US" b="1" u="sng" dirty="0">
                <a:solidFill>
                  <a:srgbClr val="FF0000"/>
                </a:solidFill>
              </a:rPr>
              <a:t>Books of Accounts</a:t>
            </a:r>
            <a:r>
              <a:rPr lang="en-US" dirty="0"/>
              <a:t> are Complete and Accurate.</a:t>
            </a:r>
          </a:p>
          <a:p>
            <a:pPr>
              <a:buFont typeface="Wingdings" panose="05000000000000000000" pitchFamily="2" charset="2"/>
              <a:buChar char="ü"/>
            </a:pPr>
            <a:r>
              <a:rPr lang="en-US" dirty="0"/>
              <a:t> The </a:t>
            </a:r>
            <a:r>
              <a:rPr lang="en-US" b="1" u="sng" dirty="0">
                <a:solidFill>
                  <a:srgbClr val="0070C0"/>
                </a:solidFill>
              </a:rPr>
              <a:t>Final Accounts</a:t>
            </a:r>
            <a:r>
              <a:rPr lang="en-US" dirty="0"/>
              <a:t> are Reliable and Ready in time.</a:t>
            </a:r>
          </a:p>
          <a:p>
            <a:pPr>
              <a:buFont typeface="Wingdings" panose="05000000000000000000" pitchFamily="2" charset="2"/>
              <a:buChar char="ü"/>
            </a:pPr>
            <a:endParaRPr lang="en-IN" dirty="0"/>
          </a:p>
        </p:txBody>
      </p:sp>
    </p:spTree>
    <p:extLst>
      <p:ext uri="{BB962C8B-B14F-4D97-AF65-F5344CB8AC3E}">
        <p14:creationId xmlns:p14="http://schemas.microsoft.com/office/powerpoint/2010/main" val="1317011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80E64-6B2B-4B75-A270-61D81CACD97C}"/>
              </a:ext>
            </a:extLst>
          </p:cNvPr>
          <p:cNvSpPr>
            <a:spLocks noGrp="1"/>
          </p:cNvSpPr>
          <p:nvPr>
            <p:ph type="title"/>
          </p:nvPr>
        </p:nvSpPr>
        <p:spPr>
          <a:xfrm>
            <a:off x="1123950" y="365125"/>
            <a:ext cx="9944100" cy="1325563"/>
          </a:xfrm>
          <a:solidFill>
            <a:schemeClr val="accent4"/>
          </a:solidFill>
          <a:ln>
            <a:solidFill>
              <a:srgbClr val="00B050"/>
            </a:solidFill>
          </a:ln>
          <a:effectLst>
            <a:glow rad="228600">
              <a:schemeClr val="accent1">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OBJECTIVES OF INTERNAL AUDIT</a:t>
            </a:r>
            <a:endParaRPr lang="en-IN" sz="4800" b="1" u="sng" dirty="0"/>
          </a:p>
        </p:txBody>
      </p:sp>
      <p:sp>
        <p:nvSpPr>
          <p:cNvPr id="3" name="Content Placeholder 2">
            <a:extLst>
              <a:ext uri="{FF2B5EF4-FFF2-40B4-BE49-F238E27FC236}">
                <a16:creationId xmlns:a16="http://schemas.microsoft.com/office/drawing/2014/main" id="{75B0B288-5796-43BF-9DC6-E99E2D9C3CF2}"/>
              </a:ext>
            </a:extLst>
          </p:cNvPr>
          <p:cNvSpPr>
            <a:spLocks noGrp="1"/>
          </p:cNvSpPr>
          <p:nvPr>
            <p:ph idx="1"/>
          </p:nvPr>
        </p:nvSpPr>
        <p:spPr>
          <a:ln>
            <a:solidFill>
              <a:schemeClr val="accent2">
                <a:lumMod val="50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normAutofit fontScale="85000" lnSpcReduction="20000"/>
          </a:bodyPr>
          <a:lstStyle/>
          <a:p>
            <a:pPr marL="0" indent="0">
              <a:buNone/>
            </a:pPr>
            <a:r>
              <a:rPr lang="en-US" b="1" dirty="0">
                <a:solidFill>
                  <a:srgbClr val="C00000"/>
                </a:solidFill>
              </a:rPr>
              <a:t>3)  </a:t>
            </a:r>
            <a:r>
              <a:rPr lang="en-US" b="1" u="sng" dirty="0">
                <a:solidFill>
                  <a:srgbClr val="C00000"/>
                </a:solidFill>
              </a:rPr>
              <a:t>Examination of Operational Controls</a:t>
            </a:r>
            <a:r>
              <a:rPr lang="en-US" dirty="0"/>
              <a:t>:- Internal Auditor must review the working of Operational Controls to see that the </a:t>
            </a:r>
            <a:r>
              <a:rPr lang="en-US" b="1" u="sng" dirty="0">
                <a:solidFill>
                  <a:srgbClr val="FF0000"/>
                </a:solidFill>
              </a:rPr>
              <a:t>Management Policies</a:t>
            </a:r>
            <a:r>
              <a:rPr lang="en-US" dirty="0"/>
              <a:t> in respect of the </a:t>
            </a:r>
            <a:r>
              <a:rPr lang="en-US" b="1" u="sng" dirty="0">
                <a:solidFill>
                  <a:schemeClr val="accent2">
                    <a:lumMod val="50000"/>
                  </a:schemeClr>
                </a:solidFill>
              </a:rPr>
              <a:t>operations and administration</a:t>
            </a:r>
            <a:r>
              <a:rPr lang="en-US" dirty="0"/>
              <a:t> of the Concern are Implemented. This in turn ensures that the </a:t>
            </a:r>
            <a:r>
              <a:rPr lang="en-US" b="1" u="sng" dirty="0">
                <a:solidFill>
                  <a:srgbClr val="7030A0"/>
                </a:solidFill>
              </a:rPr>
              <a:t>Business is conducted in an Orderly and Efficient manner</a:t>
            </a:r>
            <a:r>
              <a:rPr lang="en-US" dirty="0"/>
              <a:t>.</a:t>
            </a:r>
          </a:p>
          <a:p>
            <a:r>
              <a:rPr lang="en-US" b="1" u="sng" dirty="0"/>
              <a:t>Examples</a:t>
            </a:r>
            <a:r>
              <a:rPr lang="en-US" dirty="0"/>
              <a:t> of Operational Controls are:- </a:t>
            </a:r>
          </a:p>
          <a:p>
            <a:pPr>
              <a:buFont typeface="Wingdings" panose="05000000000000000000" pitchFamily="2" charset="2"/>
              <a:buChar char="ü"/>
            </a:pPr>
            <a:r>
              <a:rPr lang="en-US" dirty="0"/>
              <a:t> Quality Control,</a:t>
            </a:r>
          </a:p>
          <a:p>
            <a:pPr>
              <a:buFont typeface="Wingdings" panose="05000000000000000000" pitchFamily="2" charset="2"/>
              <a:buChar char="ü"/>
            </a:pPr>
            <a:r>
              <a:rPr lang="en-US" dirty="0"/>
              <a:t> Budgetary Control,</a:t>
            </a:r>
          </a:p>
          <a:p>
            <a:pPr>
              <a:buFont typeface="Wingdings" panose="05000000000000000000" pitchFamily="2" charset="2"/>
              <a:buChar char="ü"/>
            </a:pPr>
            <a:r>
              <a:rPr lang="en-US" dirty="0"/>
              <a:t> Internal Check,</a:t>
            </a:r>
          </a:p>
          <a:p>
            <a:pPr>
              <a:buFont typeface="Wingdings" panose="05000000000000000000" pitchFamily="2" charset="2"/>
              <a:buChar char="ü"/>
            </a:pPr>
            <a:r>
              <a:rPr lang="en-US" dirty="0"/>
              <a:t> Internal Audit,</a:t>
            </a:r>
          </a:p>
          <a:p>
            <a:pPr>
              <a:buFont typeface="Wingdings" panose="05000000000000000000" pitchFamily="2" charset="2"/>
              <a:buChar char="ü"/>
            </a:pPr>
            <a:r>
              <a:rPr lang="en-US" dirty="0"/>
              <a:t> Quantitative Controls etc.</a:t>
            </a:r>
          </a:p>
          <a:p>
            <a:r>
              <a:rPr lang="en-US" dirty="0"/>
              <a:t>The Internal Auditor has to ensure that the resources (assets) of the concern are used efficiently and economically.</a:t>
            </a:r>
          </a:p>
        </p:txBody>
      </p:sp>
    </p:spTree>
    <p:extLst>
      <p:ext uri="{BB962C8B-B14F-4D97-AF65-F5344CB8AC3E}">
        <p14:creationId xmlns:p14="http://schemas.microsoft.com/office/powerpoint/2010/main" val="33507034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1201</TotalTime>
  <Words>1790</Words>
  <Application>Microsoft Office PowerPoint</Application>
  <PresentationFormat>Widescreen</PresentationFormat>
  <Paragraphs>102</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Wingdings</vt:lpstr>
      <vt:lpstr>Office Theme</vt:lpstr>
      <vt:lpstr>CHAPTER 4</vt:lpstr>
      <vt:lpstr>INTERNAL AUDIT</vt:lpstr>
      <vt:lpstr>FEATURES OF INTERNAL AUDIT</vt:lpstr>
      <vt:lpstr>BASIC PRINCIPLES OF ESTABLISHING INTERNAL AUDIT / BASIC PRINCIPLES GOVERNING INTERNAL AUDIT</vt:lpstr>
      <vt:lpstr>BASIC PRINCIPLES OF ESTABLISHING INTERNAL AUDIT / BASIC PRINCIPLES GOVERNING INTERNAL AUDIT</vt:lpstr>
      <vt:lpstr>BASIC PRINCIPLES OF ESTABLISHING INTERNAL AUDIT / BASIC PRINCIPLES GOVERNING INTERNAL AUDIT</vt:lpstr>
      <vt:lpstr>OBJECTIVES OF INTERNAL AUDIT</vt:lpstr>
      <vt:lpstr>OBJECTIVES OF INTERNAL AUDIT</vt:lpstr>
      <vt:lpstr>OBJECTIVES OF INTERNAL AUDIT</vt:lpstr>
      <vt:lpstr>OBJECTIVES OF INTERNAL AUDIT</vt:lpstr>
      <vt:lpstr>EVALUATION OF INTERNAL AUDIT BY STATUTORY AUDITOR</vt:lpstr>
      <vt:lpstr>EVALUATION OF INTERNAL AUDIT BY STATUTORY AUDITOR</vt:lpstr>
      <vt:lpstr>EVALUATION OF INTERNAL AUDIT BY STATUTORY AUDITOR</vt:lpstr>
      <vt:lpstr>EVALUATION OF INTERNAL AUDIT BY STATUTORY AUDITOR</vt:lpstr>
      <vt:lpstr>USEFULNESS OF INTERNAL AUDIT</vt:lpstr>
      <vt:lpstr>USEFULNESS OF INTERNAL AUDIT</vt:lpstr>
      <vt:lpstr>INTERNAL AUDIT OF COMPANIES</vt:lpstr>
      <vt:lpstr>INTERNAL AUDIT OF COMPANIES</vt:lpstr>
      <vt:lpstr>INTERNAL AUDIT OF COMPANIES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dc:title>
  <dc:creator>Asst.Prof. Gavaskar Pandey</dc:creator>
  <cp:lastModifiedBy>Asst.Prof. Gavaskar Pandey</cp:lastModifiedBy>
  <cp:revision>62</cp:revision>
  <dcterms:created xsi:type="dcterms:W3CDTF">2020-10-30T14:56:05Z</dcterms:created>
  <dcterms:modified xsi:type="dcterms:W3CDTF">2020-12-05T17:16:39Z</dcterms:modified>
</cp:coreProperties>
</file>