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9"/>
  </p:notesMasterIdLst>
  <p:sldIdLst>
    <p:sldId id="270" r:id="rId2"/>
    <p:sldId id="258" r:id="rId3"/>
    <p:sldId id="279" r:id="rId4"/>
    <p:sldId id="260" r:id="rId5"/>
    <p:sldId id="280" r:id="rId6"/>
    <p:sldId id="261" r:id="rId7"/>
    <p:sldId id="271" r:id="rId8"/>
    <p:sldId id="274" r:id="rId9"/>
    <p:sldId id="275" r:id="rId10"/>
    <p:sldId id="276" r:id="rId11"/>
    <p:sldId id="277" r:id="rId12"/>
    <p:sldId id="278" r:id="rId13"/>
    <p:sldId id="263" r:id="rId14"/>
    <p:sldId id="264" r:id="rId15"/>
    <p:sldId id="265" r:id="rId16"/>
    <p:sldId id="266" r:id="rId17"/>
    <p:sldId id="293" r:id="rId18"/>
    <p:sldId id="292" r:id="rId19"/>
    <p:sldId id="289" r:id="rId20"/>
    <p:sldId id="256" r:id="rId21"/>
    <p:sldId id="291" r:id="rId22"/>
    <p:sldId id="267" r:id="rId23"/>
    <p:sldId id="294" r:id="rId24"/>
    <p:sldId id="268" r:id="rId25"/>
    <p:sldId id="272" r:id="rId26"/>
    <p:sldId id="262" r:id="rId27"/>
    <p:sldId id="257" r:id="rId28"/>
    <p:sldId id="281" r:id="rId29"/>
    <p:sldId id="282" r:id="rId30"/>
    <p:sldId id="273" r:id="rId31"/>
    <p:sldId id="284" r:id="rId32"/>
    <p:sldId id="283" r:id="rId33"/>
    <p:sldId id="286" r:id="rId34"/>
    <p:sldId id="285" r:id="rId35"/>
    <p:sldId id="288" r:id="rId36"/>
    <p:sldId id="287" r:id="rId37"/>
    <p:sldId id="290"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EAEA2C"/>
    <a:srgbClr val="3F601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960" y="-86"/>
      </p:cViewPr>
      <p:guideLst>
        <p:guide orient="horz" pos="2160"/>
        <p:guide pos="2880"/>
      </p:guideLst>
    </p:cSldViewPr>
  </p:slideViewPr>
  <p:notesTextViewPr>
    <p:cViewPr>
      <p:scale>
        <a:sx n="1" d="1"/>
        <a:sy n="1" d="1"/>
      </p:scale>
      <p:origin x="0" y="0"/>
    </p:cViewPr>
  </p:notesTextViewPr>
  <p:sorterViewPr>
    <p:cViewPr>
      <p:scale>
        <a:sx n="100" d="100"/>
        <a:sy n="100" d="100"/>
      </p:scale>
      <p:origin x="0" y="-391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FEFFC6-D8F4-4F8B-816B-9D026E383068}" type="doc">
      <dgm:prSet loTypeId="urn:microsoft.com/office/officeart/2005/8/layout/gear1" loCatId="cycle" qsTypeId="urn:microsoft.com/office/officeart/2005/8/quickstyle/simple1" qsCatId="simple" csTypeId="urn:microsoft.com/office/officeart/2005/8/colors/accent1_2" csCatId="accent1" phldr="1"/>
      <dgm:spPr/>
    </dgm:pt>
    <dgm:pt modelId="{119E4941-81DB-439B-BEBB-2DDCE9621361}">
      <dgm:prSet phldrT="[Text]" custT="1"/>
      <dgm:spPr>
        <a:solidFill>
          <a:schemeClr val="accent2">
            <a:lumMod val="75000"/>
          </a:schemeClr>
        </a:solidFill>
      </dgm:spPr>
      <dgm:t>
        <a:bodyPr/>
        <a:lstStyle/>
        <a:p>
          <a:r>
            <a:rPr lang="en-US" sz="2400" dirty="0" smtClean="0"/>
            <a:t>Positive Attitude</a:t>
          </a:r>
          <a:endParaRPr lang="en-US" sz="2400" dirty="0"/>
        </a:p>
      </dgm:t>
    </dgm:pt>
    <dgm:pt modelId="{23288160-2691-42B9-A9AB-DE7D089B08B1}" type="parTrans" cxnId="{802798AF-A793-4B46-8A21-A0DB38045E11}">
      <dgm:prSet/>
      <dgm:spPr/>
      <dgm:t>
        <a:bodyPr/>
        <a:lstStyle/>
        <a:p>
          <a:endParaRPr lang="en-US"/>
        </a:p>
      </dgm:t>
    </dgm:pt>
    <dgm:pt modelId="{E50DBB9F-6994-4511-977B-049258F3C16F}" type="sibTrans" cxnId="{802798AF-A793-4B46-8A21-A0DB38045E11}">
      <dgm:prSet/>
      <dgm:spPr/>
      <dgm:t>
        <a:bodyPr/>
        <a:lstStyle/>
        <a:p>
          <a:endParaRPr lang="en-US"/>
        </a:p>
      </dgm:t>
    </dgm:pt>
    <dgm:pt modelId="{A457431F-4432-47EB-A768-BADBAFBB1DA7}">
      <dgm:prSet phldrT="[Text]" custT="1"/>
      <dgm:spPr>
        <a:solidFill>
          <a:schemeClr val="accent6">
            <a:lumMod val="75000"/>
          </a:schemeClr>
        </a:solidFill>
      </dgm:spPr>
      <dgm:t>
        <a:bodyPr/>
        <a:lstStyle/>
        <a:p>
          <a:r>
            <a:rPr lang="en-US" sz="2400" dirty="0" smtClean="0"/>
            <a:t>Teamwork</a:t>
          </a:r>
          <a:endParaRPr lang="en-US" sz="2400" dirty="0"/>
        </a:p>
      </dgm:t>
    </dgm:pt>
    <dgm:pt modelId="{BC9B7957-92A3-495F-BA1E-2366B5F86056}" type="parTrans" cxnId="{D1508D37-26E0-45E7-9B57-F7DCBFE541BB}">
      <dgm:prSet/>
      <dgm:spPr/>
      <dgm:t>
        <a:bodyPr/>
        <a:lstStyle/>
        <a:p>
          <a:endParaRPr lang="en-US"/>
        </a:p>
      </dgm:t>
    </dgm:pt>
    <dgm:pt modelId="{D5580BA0-7E93-4C3B-90A8-46EB3B5D6CFD}" type="sibTrans" cxnId="{D1508D37-26E0-45E7-9B57-F7DCBFE541BB}">
      <dgm:prSet/>
      <dgm:spPr/>
      <dgm:t>
        <a:bodyPr/>
        <a:lstStyle/>
        <a:p>
          <a:endParaRPr lang="en-US"/>
        </a:p>
      </dgm:t>
    </dgm:pt>
    <dgm:pt modelId="{6C615CF7-0B40-44A6-BF87-F881903E1E74}">
      <dgm:prSet phldrT="[Text]"/>
      <dgm:spPr>
        <a:solidFill>
          <a:schemeClr val="accent4">
            <a:lumMod val="75000"/>
          </a:schemeClr>
        </a:solidFill>
      </dgm:spPr>
      <dgm:t>
        <a:bodyPr/>
        <a:lstStyle/>
        <a:p>
          <a:r>
            <a:rPr lang="en-US" dirty="0" smtClean="0"/>
            <a:t>Ability to Prioritize</a:t>
          </a:r>
          <a:endParaRPr lang="en-US" dirty="0"/>
        </a:p>
      </dgm:t>
    </dgm:pt>
    <dgm:pt modelId="{EFA64287-3FD6-40A7-B93B-137A7752D5A9}" type="parTrans" cxnId="{DEDCBA3B-A88D-443D-8C1A-2D003ED0675B}">
      <dgm:prSet/>
      <dgm:spPr/>
      <dgm:t>
        <a:bodyPr/>
        <a:lstStyle/>
        <a:p>
          <a:endParaRPr lang="en-US"/>
        </a:p>
      </dgm:t>
    </dgm:pt>
    <dgm:pt modelId="{0FF1E77F-0594-4A83-9743-48FDFBEA7FC5}" type="sibTrans" cxnId="{DEDCBA3B-A88D-443D-8C1A-2D003ED0675B}">
      <dgm:prSet/>
      <dgm:spPr/>
      <dgm:t>
        <a:bodyPr/>
        <a:lstStyle/>
        <a:p>
          <a:endParaRPr lang="en-US"/>
        </a:p>
      </dgm:t>
    </dgm:pt>
    <dgm:pt modelId="{70A40F38-1C4F-46BF-A43A-4C181C638315}" type="pres">
      <dgm:prSet presAssocID="{B9FEFFC6-D8F4-4F8B-816B-9D026E383068}" presName="composite" presStyleCnt="0">
        <dgm:presLayoutVars>
          <dgm:chMax val="3"/>
          <dgm:animLvl val="lvl"/>
          <dgm:resizeHandles val="exact"/>
        </dgm:presLayoutVars>
      </dgm:prSet>
      <dgm:spPr/>
    </dgm:pt>
    <dgm:pt modelId="{FF561008-AB2B-4BB7-82E9-2B51FC7D64D3}" type="pres">
      <dgm:prSet presAssocID="{119E4941-81DB-439B-BEBB-2DDCE9621361}" presName="gear1" presStyleLbl="node1" presStyleIdx="0" presStyleCnt="3">
        <dgm:presLayoutVars>
          <dgm:chMax val="1"/>
          <dgm:bulletEnabled val="1"/>
        </dgm:presLayoutVars>
      </dgm:prSet>
      <dgm:spPr/>
      <dgm:t>
        <a:bodyPr/>
        <a:lstStyle/>
        <a:p>
          <a:endParaRPr lang="en-US"/>
        </a:p>
      </dgm:t>
    </dgm:pt>
    <dgm:pt modelId="{031130B2-705C-4744-B60F-A6B2DDE25B57}" type="pres">
      <dgm:prSet presAssocID="{119E4941-81DB-439B-BEBB-2DDCE9621361}" presName="gear1srcNode" presStyleLbl="node1" presStyleIdx="0" presStyleCnt="3"/>
      <dgm:spPr/>
      <dgm:t>
        <a:bodyPr/>
        <a:lstStyle/>
        <a:p>
          <a:endParaRPr lang="en-US"/>
        </a:p>
      </dgm:t>
    </dgm:pt>
    <dgm:pt modelId="{D5A2BC30-99DD-4FE7-A15C-5961EB928EDB}" type="pres">
      <dgm:prSet presAssocID="{119E4941-81DB-439B-BEBB-2DDCE9621361}" presName="gear1dstNode" presStyleLbl="node1" presStyleIdx="0" presStyleCnt="3"/>
      <dgm:spPr/>
      <dgm:t>
        <a:bodyPr/>
        <a:lstStyle/>
        <a:p>
          <a:endParaRPr lang="en-US"/>
        </a:p>
      </dgm:t>
    </dgm:pt>
    <dgm:pt modelId="{009DECEA-350F-405B-B5DF-BA338F74FB6C}" type="pres">
      <dgm:prSet presAssocID="{A457431F-4432-47EB-A768-BADBAFBB1DA7}" presName="gear2" presStyleLbl="node1" presStyleIdx="1" presStyleCnt="3" custScaleX="103750">
        <dgm:presLayoutVars>
          <dgm:chMax val="1"/>
          <dgm:bulletEnabled val="1"/>
        </dgm:presLayoutVars>
      </dgm:prSet>
      <dgm:spPr/>
      <dgm:t>
        <a:bodyPr/>
        <a:lstStyle/>
        <a:p>
          <a:endParaRPr lang="en-US"/>
        </a:p>
      </dgm:t>
    </dgm:pt>
    <dgm:pt modelId="{EC30AD15-CBAE-4EBE-847E-6FC61735BE03}" type="pres">
      <dgm:prSet presAssocID="{A457431F-4432-47EB-A768-BADBAFBB1DA7}" presName="gear2srcNode" presStyleLbl="node1" presStyleIdx="1" presStyleCnt="3"/>
      <dgm:spPr/>
      <dgm:t>
        <a:bodyPr/>
        <a:lstStyle/>
        <a:p>
          <a:endParaRPr lang="en-US"/>
        </a:p>
      </dgm:t>
    </dgm:pt>
    <dgm:pt modelId="{8160BB79-1436-47BC-89E3-FBC1127208D1}" type="pres">
      <dgm:prSet presAssocID="{A457431F-4432-47EB-A768-BADBAFBB1DA7}" presName="gear2dstNode" presStyleLbl="node1" presStyleIdx="1" presStyleCnt="3"/>
      <dgm:spPr/>
      <dgm:t>
        <a:bodyPr/>
        <a:lstStyle/>
        <a:p>
          <a:endParaRPr lang="en-US"/>
        </a:p>
      </dgm:t>
    </dgm:pt>
    <dgm:pt modelId="{02DE7609-6444-492E-AC3D-2F28D4D4CA29}" type="pres">
      <dgm:prSet presAssocID="{6C615CF7-0B40-44A6-BF87-F881903E1E74}" presName="gear3" presStyleLbl="node1" presStyleIdx="2" presStyleCnt="3"/>
      <dgm:spPr/>
      <dgm:t>
        <a:bodyPr/>
        <a:lstStyle/>
        <a:p>
          <a:endParaRPr lang="en-US"/>
        </a:p>
      </dgm:t>
    </dgm:pt>
    <dgm:pt modelId="{63C4D571-FA38-410C-B6A9-620FEDD7AB5A}" type="pres">
      <dgm:prSet presAssocID="{6C615CF7-0B40-44A6-BF87-F881903E1E74}" presName="gear3tx" presStyleLbl="node1" presStyleIdx="2" presStyleCnt="3">
        <dgm:presLayoutVars>
          <dgm:chMax val="1"/>
          <dgm:bulletEnabled val="1"/>
        </dgm:presLayoutVars>
      </dgm:prSet>
      <dgm:spPr/>
      <dgm:t>
        <a:bodyPr/>
        <a:lstStyle/>
        <a:p>
          <a:endParaRPr lang="en-US"/>
        </a:p>
      </dgm:t>
    </dgm:pt>
    <dgm:pt modelId="{624B2BD8-3299-4532-8E35-871A12AD845B}" type="pres">
      <dgm:prSet presAssocID="{6C615CF7-0B40-44A6-BF87-F881903E1E74}" presName="gear3srcNode" presStyleLbl="node1" presStyleIdx="2" presStyleCnt="3"/>
      <dgm:spPr/>
      <dgm:t>
        <a:bodyPr/>
        <a:lstStyle/>
        <a:p>
          <a:endParaRPr lang="en-US"/>
        </a:p>
      </dgm:t>
    </dgm:pt>
    <dgm:pt modelId="{12D4F903-E09D-4FDF-87F0-1B5D0BF10F3C}" type="pres">
      <dgm:prSet presAssocID="{6C615CF7-0B40-44A6-BF87-F881903E1E74}" presName="gear3dstNode" presStyleLbl="node1" presStyleIdx="2" presStyleCnt="3"/>
      <dgm:spPr/>
      <dgm:t>
        <a:bodyPr/>
        <a:lstStyle/>
        <a:p>
          <a:endParaRPr lang="en-US"/>
        </a:p>
      </dgm:t>
    </dgm:pt>
    <dgm:pt modelId="{5F477B65-3B51-4163-9C29-A7D2CF625017}" type="pres">
      <dgm:prSet presAssocID="{E50DBB9F-6994-4511-977B-049258F3C16F}" presName="connector1" presStyleLbl="sibTrans2D1" presStyleIdx="0" presStyleCnt="3"/>
      <dgm:spPr/>
      <dgm:t>
        <a:bodyPr/>
        <a:lstStyle/>
        <a:p>
          <a:endParaRPr lang="en-US"/>
        </a:p>
      </dgm:t>
    </dgm:pt>
    <dgm:pt modelId="{66507C17-3A2F-40E9-BF7A-066709FE63B8}" type="pres">
      <dgm:prSet presAssocID="{D5580BA0-7E93-4C3B-90A8-46EB3B5D6CFD}" presName="connector2" presStyleLbl="sibTrans2D1" presStyleIdx="1" presStyleCnt="3"/>
      <dgm:spPr/>
      <dgm:t>
        <a:bodyPr/>
        <a:lstStyle/>
        <a:p>
          <a:endParaRPr lang="en-US"/>
        </a:p>
      </dgm:t>
    </dgm:pt>
    <dgm:pt modelId="{5B2719CD-7F0C-412D-9DAD-E9B80756D90D}" type="pres">
      <dgm:prSet presAssocID="{0FF1E77F-0594-4A83-9743-48FDFBEA7FC5}" presName="connector3" presStyleLbl="sibTrans2D1" presStyleIdx="2" presStyleCnt="3"/>
      <dgm:spPr/>
      <dgm:t>
        <a:bodyPr/>
        <a:lstStyle/>
        <a:p>
          <a:endParaRPr lang="en-US"/>
        </a:p>
      </dgm:t>
    </dgm:pt>
  </dgm:ptLst>
  <dgm:cxnLst>
    <dgm:cxn modelId="{801ABCCC-B089-4300-B92A-FB3FF49C2181}" type="presOf" srcId="{119E4941-81DB-439B-BEBB-2DDCE9621361}" destId="{031130B2-705C-4744-B60F-A6B2DDE25B57}" srcOrd="1" destOrd="0" presId="urn:microsoft.com/office/officeart/2005/8/layout/gear1"/>
    <dgm:cxn modelId="{7D0E1E06-2973-4133-8650-29E4D8D433A1}" type="presOf" srcId="{A457431F-4432-47EB-A768-BADBAFBB1DA7}" destId="{EC30AD15-CBAE-4EBE-847E-6FC61735BE03}" srcOrd="1" destOrd="0" presId="urn:microsoft.com/office/officeart/2005/8/layout/gear1"/>
    <dgm:cxn modelId="{EBC6DF60-26C8-4055-A2D9-4D81DB5EDD61}" type="presOf" srcId="{119E4941-81DB-439B-BEBB-2DDCE9621361}" destId="{FF561008-AB2B-4BB7-82E9-2B51FC7D64D3}" srcOrd="0" destOrd="0" presId="urn:microsoft.com/office/officeart/2005/8/layout/gear1"/>
    <dgm:cxn modelId="{DEDCBA3B-A88D-443D-8C1A-2D003ED0675B}" srcId="{B9FEFFC6-D8F4-4F8B-816B-9D026E383068}" destId="{6C615CF7-0B40-44A6-BF87-F881903E1E74}" srcOrd="2" destOrd="0" parTransId="{EFA64287-3FD6-40A7-B93B-137A7752D5A9}" sibTransId="{0FF1E77F-0594-4A83-9743-48FDFBEA7FC5}"/>
    <dgm:cxn modelId="{9F963A33-BA0D-4560-A6D5-F4E84B093CD0}" type="presOf" srcId="{A457431F-4432-47EB-A768-BADBAFBB1DA7}" destId="{8160BB79-1436-47BC-89E3-FBC1127208D1}" srcOrd="2" destOrd="0" presId="urn:microsoft.com/office/officeart/2005/8/layout/gear1"/>
    <dgm:cxn modelId="{2D7E4AE9-3699-4FBC-94A3-1DF9D72B3FB9}" type="presOf" srcId="{119E4941-81DB-439B-BEBB-2DDCE9621361}" destId="{D5A2BC30-99DD-4FE7-A15C-5961EB928EDB}" srcOrd="2" destOrd="0" presId="urn:microsoft.com/office/officeart/2005/8/layout/gear1"/>
    <dgm:cxn modelId="{8AC26292-5CE4-4E2E-82F0-C8D0D5A108D4}" type="presOf" srcId="{D5580BA0-7E93-4C3B-90A8-46EB3B5D6CFD}" destId="{66507C17-3A2F-40E9-BF7A-066709FE63B8}" srcOrd="0" destOrd="0" presId="urn:microsoft.com/office/officeart/2005/8/layout/gear1"/>
    <dgm:cxn modelId="{802798AF-A793-4B46-8A21-A0DB38045E11}" srcId="{B9FEFFC6-D8F4-4F8B-816B-9D026E383068}" destId="{119E4941-81DB-439B-BEBB-2DDCE9621361}" srcOrd="0" destOrd="0" parTransId="{23288160-2691-42B9-A9AB-DE7D089B08B1}" sibTransId="{E50DBB9F-6994-4511-977B-049258F3C16F}"/>
    <dgm:cxn modelId="{4F30228A-66DE-453B-BA07-36A2B0DEED5B}" type="presOf" srcId="{A457431F-4432-47EB-A768-BADBAFBB1DA7}" destId="{009DECEA-350F-405B-B5DF-BA338F74FB6C}" srcOrd="0" destOrd="0" presId="urn:microsoft.com/office/officeart/2005/8/layout/gear1"/>
    <dgm:cxn modelId="{4B25CA34-CAEE-40BC-844E-BACA4979D689}" type="presOf" srcId="{6C615CF7-0B40-44A6-BF87-F881903E1E74}" destId="{12D4F903-E09D-4FDF-87F0-1B5D0BF10F3C}" srcOrd="3" destOrd="0" presId="urn:microsoft.com/office/officeart/2005/8/layout/gear1"/>
    <dgm:cxn modelId="{D1508D37-26E0-45E7-9B57-F7DCBFE541BB}" srcId="{B9FEFFC6-D8F4-4F8B-816B-9D026E383068}" destId="{A457431F-4432-47EB-A768-BADBAFBB1DA7}" srcOrd="1" destOrd="0" parTransId="{BC9B7957-92A3-495F-BA1E-2366B5F86056}" sibTransId="{D5580BA0-7E93-4C3B-90A8-46EB3B5D6CFD}"/>
    <dgm:cxn modelId="{F734DD07-72EE-4C67-BD83-34B4DD4B6C74}" type="presOf" srcId="{B9FEFFC6-D8F4-4F8B-816B-9D026E383068}" destId="{70A40F38-1C4F-46BF-A43A-4C181C638315}" srcOrd="0" destOrd="0" presId="urn:microsoft.com/office/officeart/2005/8/layout/gear1"/>
    <dgm:cxn modelId="{5EAA815F-0E62-4D5D-8747-95C8696CEBE3}" type="presOf" srcId="{E50DBB9F-6994-4511-977B-049258F3C16F}" destId="{5F477B65-3B51-4163-9C29-A7D2CF625017}" srcOrd="0" destOrd="0" presId="urn:microsoft.com/office/officeart/2005/8/layout/gear1"/>
    <dgm:cxn modelId="{30010ECD-8F08-4FE8-B787-040A33B649A6}" type="presOf" srcId="{0FF1E77F-0594-4A83-9743-48FDFBEA7FC5}" destId="{5B2719CD-7F0C-412D-9DAD-E9B80756D90D}" srcOrd="0" destOrd="0" presId="urn:microsoft.com/office/officeart/2005/8/layout/gear1"/>
    <dgm:cxn modelId="{316344D6-F6BA-4651-AF34-C01EAEC7F182}" type="presOf" srcId="{6C615CF7-0B40-44A6-BF87-F881903E1E74}" destId="{02DE7609-6444-492E-AC3D-2F28D4D4CA29}" srcOrd="0" destOrd="0" presId="urn:microsoft.com/office/officeart/2005/8/layout/gear1"/>
    <dgm:cxn modelId="{B44FF3AC-22D4-469A-8A50-A4F738964FD2}" type="presOf" srcId="{6C615CF7-0B40-44A6-BF87-F881903E1E74}" destId="{63C4D571-FA38-410C-B6A9-620FEDD7AB5A}" srcOrd="1" destOrd="0" presId="urn:microsoft.com/office/officeart/2005/8/layout/gear1"/>
    <dgm:cxn modelId="{6344F686-4AC2-4E52-BDF9-53314E6FD6F7}" type="presOf" srcId="{6C615CF7-0B40-44A6-BF87-F881903E1E74}" destId="{624B2BD8-3299-4532-8E35-871A12AD845B}" srcOrd="2" destOrd="0" presId="urn:microsoft.com/office/officeart/2005/8/layout/gear1"/>
    <dgm:cxn modelId="{6853ECAA-2FE4-46FD-AEE8-EE0291482EC8}" type="presParOf" srcId="{70A40F38-1C4F-46BF-A43A-4C181C638315}" destId="{FF561008-AB2B-4BB7-82E9-2B51FC7D64D3}" srcOrd="0" destOrd="0" presId="urn:microsoft.com/office/officeart/2005/8/layout/gear1"/>
    <dgm:cxn modelId="{811DF175-6412-411A-B262-71735845A4A8}" type="presParOf" srcId="{70A40F38-1C4F-46BF-A43A-4C181C638315}" destId="{031130B2-705C-4744-B60F-A6B2DDE25B57}" srcOrd="1" destOrd="0" presId="urn:microsoft.com/office/officeart/2005/8/layout/gear1"/>
    <dgm:cxn modelId="{3F5A8942-F9F1-4B6E-9C86-40368362E525}" type="presParOf" srcId="{70A40F38-1C4F-46BF-A43A-4C181C638315}" destId="{D5A2BC30-99DD-4FE7-A15C-5961EB928EDB}" srcOrd="2" destOrd="0" presId="urn:microsoft.com/office/officeart/2005/8/layout/gear1"/>
    <dgm:cxn modelId="{14A33477-DCF3-4544-9E1A-3B477CA480B3}" type="presParOf" srcId="{70A40F38-1C4F-46BF-A43A-4C181C638315}" destId="{009DECEA-350F-405B-B5DF-BA338F74FB6C}" srcOrd="3" destOrd="0" presId="urn:microsoft.com/office/officeart/2005/8/layout/gear1"/>
    <dgm:cxn modelId="{FE1860A6-B1D3-4C04-B9F4-6D727B803A7D}" type="presParOf" srcId="{70A40F38-1C4F-46BF-A43A-4C181C638315}" destId="{EC30AD15-CBAE-4EBE-847E-6FC61735BE03}" srcOrd="4" destOrd="0" presId="urn:microsoft.com/office/officeart/2005/8/layout/gear1"/>
    <dgm:cxn modelId="{CBF060B7-8747-4ABD-A11E-533AFD336114}" type="presParOf" srcId="{70A40F38-1C4F-46BF-A43A-4C181C638315}" destId="{8160BB79-1436-47BC-89E3-FBC1127208D1}" srcOrd="5" destOrd="0" presId="urn:microsoft.com/office/officeart/2005/8/layout/gear1"/>
    <dgm:cxn modelId="{652DAD4F-E24E-4E78-B4C0-677BC34EC0F4}" type="presParOf" srcId="{70A40F38-1C4F-46BF-A43A-4C181C638315}" destId="{02DE7609-6444-492E-AC3D-2F28D4D4CA29}" srcOrd="6" destOrd="0" presId="urn:microsoft.com/office/officeart/2005/8/layout/gear1"/>
    <dgm:cxn modelId="{01A434D0-DC40-4AD1-866B-BE32C73E50EE}" type="presParOf" srcId="{70A40F38-1C4F-46BF-A43A-4C181C638315}" destId="{63C4D571-FA38-410C-B6A9-620FEDD7AB5A}" srcOrd="7" destOrd="0" presId="urn:microsoft.com/office/officeart/2005/8/layout/gear1"/>
    <dgm:cxn modelId="{B904DC54-3007-482A-84D5-428BF431F453}" type="presParOf" srcId="{70A40F38-1C4F-46BF-A43A-4C181C638315}" destId="{624B2BD8-3299-4532-8E35-871A12AD845B}" srcOrd="8" destOrd="0" presId="urn:microsoft.com/office/officeart/2005/8/layout/gear1"/>
    <dgm:cxn modelId="{01BCDCFF-80DD-4366-81E4-6DFBA050F453}" type="presParOf" srcId="{70A40F38-1C4F-46BF-A43A-4C181C638315}" destId="{12D4F903-E09D-4FDF-87F0-1B5D0BF10F3C}" srcOrd="9" destOrd="0" presId="urn:microsoft.com/office/officeart/2005/8/layout/gear1"/>
    <dgm:cxn modelId="{EC44BFB0-090D-4947-B250-AEED6BFBE728}" type="presParOf" srcId="{70A40F38-1C4F-46BF-A43A-4C181C638315}" destId="{5F477B65-3B51-4163-9C29-A7D2CF625017}" srcOrd="10" destOrd="0" presId="urn:microsoft.com/office/officeart/2005/8/layout/gear1"/>
    <dgm:cxn modelId="{AD26560A-A35D-4099-9213-2A646F90DFAB}" type="presParOf" srcId="{70A40F38-1C4F-46BF-A43A-4C181C638315}" destId="{66507C17-3A2F-40E9-BF7A-066709FE63B8}" srcOrd="11" destOrd="0" presId="urn:microsoft.com/office/officeart/2005/8/layout/gear1"/>
    <dgm:cxn modelId="{6DCF8268-9B5D-493E-B8E2-149BB28858FA}" type="presParOf" srcId="{70A40F38-1C4F-46BF-A43A-4C181C638315}" destId="{5B2719CD-7F0C-412D-9DAD-E9B80756D90D}"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F64505-7EBE-4D93-900D-F50D9B6C1273}"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en-US"/>
        </a:p>
      </dgm:t>
    </dgm:pt>
    <dgm:pt modelId="{A4A9B956-F221-40FF-83D9-0770007F48C9}">
      <dgm:prSet phldrT="[Text]" custT="1"/>
      <dgm:spPr/>
      <dgm:t>
        <a:bodyPr/>
        <a:lstStyle/>
        <a:p>
          <a:r>
            <a:rPr lang="en-US" sz="3200" b="1" dirty="0" smtClean="0"/>
            <a:t>GRIT</a:t>
          </a:r>
          <a:endParaRPr lang="en-US" sz="1700" b="1" dirty="0"/>
        </a:p>
      </dgm:t>
    </dgm:pt>
    <dgm:pt modelId="{688ECCA3-4461-4574-B771-DA3A9B04BF99}" type="parTrans" cxnId="{8201B756-9E58-444E-A133-E7A983A81214}">
      <dgm:prSet/>
      <dgm:spPr/>
      <dgm:t>
        <a:bodyPr/>
        <a:lstStyle/>
        <a:p>
          <a:endParaRPr lang="en-US"/>
        </a:p>
      </dgm:t>
    </dgm:pt>
    <dgm:pt modelId="{F8422C92-44F7-484A-855F-8EA0D821775D}" type="sibTrans" cxnId="{8201B756-9E58-444E-A133-E7A983A81214}">
      <dgm:prSet/>
      <dgm:spPr/>
      <dgm:t>
        <a:bodyPr/>
        <a:lstStyle/>
        <a:p>
          <a:endParaRPr lang="en-US"/>
        </a:p>
      </dgm:t>
    </dgm:pt>
    <dgm:pt modelId="{B99CCD53-DCA6-400C-9E04-97098009BE1E}">
      <dgm:prSet phldrT="[Text]" custT="1"/>
      <dgm:spPr/>
      <dgm:t>
        <a:bodyPr/>
        <a:lstStyle/>
        <a:p>
          <a:r>
            <a:rPr lang="en-US" sz="2400" b="1" dirty="0" smtClean="0"/>
            <a:t>Self-control</a:t>
          </a:r>
          <a:endParaRPr lang="en-US" sz="1700" b="1" dirty="0"/>
        </a:p>
      </dgm:t>
    </dgm:pt>
    <dgm:pt modelId="{229E3A42-C532-4641-ACBA-5A5CF8B1C3FE}" type="parTrans" cxnId="{E57ABF91-3CE2-4081-912C-F97AAEBEF649}">
      <dgm:prSet/>
      <dgm:spPr/>
      <dgm:t>
        <a:bodyPr/>
        <a:lstStyle/>
        <a:p>
          <a:endParaRPr lang="en-US"/>
        </a:p>
      </dgm:t>
    </dgm:pt>
    <dgm:pt modelId="{A3BE61C0-A8C1-4527-8457-6B974E6B31C3}" type="sibTrans" cxnId="{E57ABF91-3CE2-4081-912C-F97AAEBEF649}">
      <dgm:prSet/>
      <dgm:spPr/>
      <dgm:t>
        <a:bodyPr/>
        <a:lstStyle/>
        <a:p>
          <a:endParaRPr lang="en-US"/>
        </a:p>
      </dgm:t>
    </dgm:pt>
    <dgm:pt modelId="{9303B974-9918-421E-9CBF-897C0D053DDB}">
      <dgm:prSet phldrT="[Text]" custT="1"/>
      <dgm:spPr/>
      <dgm:t>
        <a:bodyPr/>
        <a:lstStyle/>
        <a:p>
          <a:r>
            <a:rPr lang="en-US" sz="1600" b="1" dirty="0" smtClean="0"/>
            <a:t>Motivation</a:t>
          </a:r>
          <a:endParaRPr lang="en-US" sz="1700" b="1" dirty="0"/>
        </a:p>
      </dgm:t>
    </dgm:pt>
    <dgm:pt modelId="{797F5250-E676-4A4B-AA21-F9CAE80B87D5}" type="parTrans" cxnId="{5E3BEFEF-6115-451C-B730-75BA932E34EE}">
      <dgm:prSet/>
      <dgm:spPr/>
      <dgm:t>
        <a:bodyPr/>
        <a:lstStyle/>
        <a:p>
          <a:endParaRPr lang="en-US"/>
        </a:p>
      </dgm:t>
    </dgm:pt>
    <dgm:pt modelId="{5A38B67A-DD59-467B-A990-FCF355D2ABA3}" type="sibTrans" cxnId="{5E3BEFEF-6115-451C-B730-75BA932E34EE}">
      <dgm:prSet/>
      <dgm:spPr/>
      <dgm:t>
        <a:bodyPr/>
        <a:lstStyle/>
        <a:p>
          <a:endParaRPr lang="en-US"/>
        </a:p>
      </dgm:t>
    </dgm:pt>
    <dgm:pt modelId="{4585DCB8-9781-49E4-B5D8-3CC162C69761}" type="pres">
      <dgm:prSet presAssocID="{4BF64505-7EBE-4D93-900D-F50D9B6C1273}" presName="Name0" presStyleCnt="0">
        <dgm:presLayoutVars>
          <dgm:chMax val="7"/>
          <dgm:chPref val="7"/>
          <dgm:dir/>
          <dgm:animLvl val="lvl"/>
        </dgm:presLayoutVars>
      </dgm:prSet>
      <dgm:spPr/>
      <dgm:t>
        <a:bodyPr/>
        <a:lstStyle/>
        <a:p>
          <a:endParaRPr lang="en-US"/>
        </a:p>
      </dgm:t>
    </dgm:pt>
    <dgm:pt modelId="{86985F8B-0159-498E-AC5E-A1C375CA6CAB}" type="pres">
      <dgm:prSet presAssocID="{A4A9B956-F221-40FF-83D9-0770007F48C9}" presName="Accent1" presStyleCnt="0"/>
      <dgm:spPr/>
    </dgm:pt>
    <dgm:pt modelId="{8AAC90C7-A194-4745-919E-B9FF8D1861D1}" type="pres">
      <dgm:prSet presAssocID="{A4A9B956-F221-40FF-83D9-0770007F48C9}" presName="Accent" presStyleLbl="node1" presStyleIdx="0" presStyleCnt="3"/>
      <dgm:spPr>
        <a:solidFill>
          <a:srgbClr val="C00000"/>
        </a:solidFill>
      </dgm:spPr>
    </dgm:pt>
    <dgm:pt modelId="{E01A052C-391E-4F00-9E2E-34E66D712168}" type="pres">
      <dgm:prSet presAssocID="{A4A9B956-F221-40FF-83D9-0770007F48C9}" presName="Parent1" presStyleLbl="revTx" presStyleIdx="0" presStyleCnt="3">
        <dgm:presLayoutVars>
          <dgm:chMax val="1"/>
          <dgm:chPref val="1"/>
          <dgm:bulletEnabled val="1"/>
        </dgm:presLayoutVars>
      </dgm:prSet>
      <dgm:spPr/>
      <dgm:t>
        <a:bodyPr/>
        <a:lstStyle/>
        <a:p>
          <a:endParaRPr lang="en-US"/>
        </a:p>
      </dgm:t>
    </dgm:pt>
    <dgm:pt modelId="{C85819F0-92DC-466B-B1B9-F28419B8AE73}" type="pres">
      <dgm:prSet presAssocID="{B99CCD53-DCA6-400C-9E04-97098009BE1E}" presName="Accent2" presStyleCnt="0"/>
      <dgm:spPr/>
    </dgm:pt>
    <dgm:pt modelId="{8E33A741-1640-4B6E-9E1E-03A4F906D234}" type="pres">
      <dgm:prSet presAssocID="{B99CCD53-DCA6-400C-9E04-97098009BE1E}" presName="Accent" presStyleLbl="node1" presStyleIdx="1" presStyleCnt="3"/>
      <dgm:spPr>
        <a:solidFill>
          <a:srgbClr val="002060"/>
        </a:solidFill>
      </dgm:spPr>
    </dgm:pt>
    <dgm:pt modelId="{FC1E2D99-DF85-4548-9ABE-B5691007C721}" type="pres">
      <dgm:prSet presAssocID="{B99CCD53-DCA6-400C-9E04-97098009BE1E}" presName="Parent2" presStyleLbl="revTx" presStyleIdx="1" presStyleCnt="3">
        <dgm:presLayoutVars>
          <dgm:chMax val="1"/>
          <dgm:chPref val="1"/>
          <dgm:bulletEnabled val="1"/>
        </dgm:presLayoutVars>
      </dgm:prSet>
      <dgm:spPr/>
      <dgm:t>
        <a:bodyPr/>
        <a:lstStyle/>
        <a:p>
          <a:endParaRPr lang="en-US"/>
        </a:p>
      </dgm:t>
    </dgm:pt>
    <dgm:pt modelId="{48BF7DFB-BE21-47DE-A35A-09FFA0488B81}" type="pres">
      <dgm:prSet presAssocID="{9303B974-9918-421E-9CBF-897C0D053DDB}" presName="Accent3" presStyleCnt="0"/>
      <dgm:spPr/>
    </dgm:pt>
    <dgm:pt modelId="{661DB558-6D0D-410C-98E6-165D8CE67F97}" type="pres">
      <dgm:prSet presAssocID="{9303B974-9918-421E-9CBF-897C0D053DDB}" presName="Accent" presStyleLbl="node1" presStyleIdx="2" presStyleCnt="3" custLinFactNeighborX="2010" custLinFactNeighborY="0"/>
      <dgm:spPr>
        <a:solidFill>
          <a:srgbClr val="00B050"/>
        </a:solidFill>
      </dgm:spPr>
    </dgm:pt>
    <dgm:pt modelId="{6E6D1DF1-D023-4DDB-9D6E-D1335B4EDEB1}" type="pres">
      <dgm:prSet presAssocID="{9303B974-9918-421E-9CBF-897C0D053DDB}" presName="Parent3" presStyleLbl="revTx" presStyleIdx="2" presStyleCnt="3">
        <dgm:presLayoutVars>
          <dgm:chMax val="1"/>
          <dgm:chPref val="1"/>
          <dgm:bulletEnabled val="1"/>
        </dgm:presLayoutVars>
      </dgm:prSet>
      <dgm:spPr/>
      <dgm:t>
        <a:bodyPr/>
        <a:lstStyle/>
        <a:p>
          <a:endParaRPr lang="en-US"/>
        </a:p>
      </dgm:t>
    </dgm:pt>
  </dgm:ptLst>
  <dgm:cxnLst>
    <dgm:cxn modelId="{E57ABF91-3CE2-4081-912C-F97AAEBEF649}" srcId="{4BF64505-7EBE-4D93-900D-F50D9B6C1273}" destId="{B99CCD53-DCA6-400C-9E04-97098009BE1E}" srcOrd="1" destOrd="0" parTransId="{229E3A42-C532-4641-ACBA-5A5CF8B1C3FE}" sibTransId="{A3BE61C0-A8C1-4527-8457-6B974E6B31C3}"/>
    <dgm:cxn modelId="{64A067B2-126F-4777-9F8B-AABAEF723293}" type="presOf" srcId="{B99CCD53-DCA6-400C-9E04-97098009BE1E}" destId="{FC1E2D99-DF85-4548-9ABE-B5691007C721}" srcOrd="0" destOrd="0" presId="urn:microsoft.com/office/officeart/2009/layout/CircleArrowProcess"/>
    <dgm:cxn modelId="{DA9038BC-AA09-49A7-81B6-2247BE188BD9}" type="presOf" srcId="{9303B974-9918-421E-9CBF-897C0D053DDB}" destId="{6E6D1DF1-D023-4DDB-9D6E-D1335B4EDEB1}" srcOrd="0" destOrd="0" presId="urn:microsoft.com/office/officeart/2009/layout/CircleArrowProcess"/>
    <dgm:cxn modelId="{4BD6127D-371E-4309-8E50-410F472EB9A5}" type="presOf" srcId="{4BF64505-7EBE-4D93-900D-F50D9B6C1273}" destId="{4585DCB8-9781-49E4-B5D8-3CC162C69761}" srcOrd="0" destOrd="0" presId="urn:microsoft.com/office/officeart/2009/layout/CircleArrowProcess"/>
    <dgm:cxn modelId="{E7659BCB-9D86-4C56-ACE1-D82224167478}" type="presOf" srcId="{A4A9B956-F221-40FF-83D9-0770007F48C9}" destId="{E01A052C-391E-4F00-9E2E-34E66D712168}" srcOrd="0" destOrd="0" presId="urn:microsoft.com/office/officeart/2009/layout/CircleArrowProcess"/>
    <dgm:cxn modelId="{5E3BEFEF-6115-451C-B730-75BA932E34EE}" srcId="{4BF64505-7EBE-4D93-900D-F50D9B6C1273}" destId="{9303B974-9918-421E-9CBF-897C0D053DDB}" srcOrd="2" destOrd="0" parTransId="{797F5250-E676-4A4B-AA21-F9CAE80B87D5}" sibTransId="{5A38B67A-DD59-467B-A990-FCF355D2ABA3}"/>
    <dgm:cxn modelId="{8201B756-9E58-444E-A133-E7A983A81214}" srcId="{4BF64505-7EBE-4D93-900D-F50D9B6C1273}" destId="{A4A9B956-F221-40FF-83D9-0770007F48C9}" srcOrd="0" destOrd="0" parTransId="{688ECCA3-4461-4574-B771-DA3A9B04BF99}" sibTransId="{F8422C92-44F7-484A-855F-8EA0D821775D}"/>
    <dgm:cxn modelId="{D88FDD03-627F-4168-A370-F61236186E63}" type="presParOf" srcId="{4585DCB8-9781-49E4-B5D8-3CC162C69761}" destId="{86985F8B-0159-498E-AC5E-A1C375CA6CAB}" srcOrd="0" destOrd="0" presId="urn:microsoft.com/office/officeart/2009/layout/CircleArrowProcess"/>
    <dgm:cxn modelId="{207C0700-ED78-496B-9A69-1F12504A2135}" type="presParOf" srcId="{86985F8B-0159-498E-AC5E-A1C375CA6CAB}" destId="{8AAC90C7-A194-4745-919E-B9FF8D1861D1}" srcOrd="0" destOrd="0" presId="urn:microsoft.com/office/officeart/2009/layout/CircleArrowProcess"/>
    <dgm:cxn modelId="{F23FFDDE-A542-4C36-8A68-242F4A89EDB5}" type="presParOf" srcId="{4585DCB8-9781-49E4-B5D8-3CC162C69761}" destId="{E01A052C-391E-4F00-9E2E-34E66D712168}" srcOrd="1" destOrd="0" presId="urn:microsoft.com/office/officeart/2009/layout/CircleArrowProcess"/>
    <dgm:cxn modelId="{7F917735-64E5-4A33-916D-AEBE868DDCA7}" type="presParOf" srcId="{4585DCB8-9781-49E4-B5D8-3CC162C69761}" destId="{C85819F0-92DC-466B-B1B9-F28419B8AE73}" srcOrd="2" destOrd="0" presId="urn:microsoft.com/office/officeart/2009/layout/CircleArrowProcess"/>
    <dgm:cxn modelId="{E8707098-3971-4937-8123-01C5269BAE5A}" type="presParOf" srcId="{C85819F0-92DC-466B-B1B9-F28419B8AE73}" destId="{8E33A741-1640-4B6E-9E1E-03A4F906D234}" srcOrd="0" destOrd="0" presId="urn:microsoft.com/office/officeart/2009/layout/CircleArrowProcess"/>
    <dgm:cxn modelId="{FF3717D1-B0E6-4320-BD8D-D2EDDEEFC711}" type="presParOf" srcId="{4585DCB8-9781-49E4-B5D8-3CC162C69761}" destId="{FC1E2D99-DF85-4548-9ABE-B5691007C721}" srcOrd="3" destOrd="0" presId="urn:microsoft.com/office/officeart/2009/layout/CircleArrowProcess"/>
    <dgm:cxn modelId="{51F31CF9-3C0B-4E5D-82EF-3AAAFD303724}" type="presParOf" srcId="{4585DCB8-9781-49E4-B5D8-3CC162C69761}" destId="{48BF7DFB-BE21-47DE-A35A-09FFA0488B81}" srcOrd="4" destOrd="0" presId="urn:microsoft.com/office/officeart/2009/layout/CircleArrowProcess"/>
    <dgm:cxn modelId="{193C3AD9-6661-4EBC-A431-E7A7608F8E9E}" type="presParOf" srcId="{48BF7DFB-BE21-47DE-A35A-09FFA0488B81}" destId="{661DB558-6D0D-410C-98E6-165D8CE67F97}" srcOrd="0" destOrd="0" presId="urn:microsoft.com/office/officeart/2009/layout/CircleArrowProcess"/>
    <dgm:cxn modelId="{B9336274-AC3F-45A2-99E6-36E4E63E6E9B}" type="presParOf" srcId="{4585DCB8-9781-49E4-B5D8-3CC162C69761}" destId="{6E6D1DF1-D023-4DDB-9D6E-D1335B4EDEB1}" srcOrd="5" destOrd="0" presId="urn:microsoft.com/office/officeart/2009/layout/CircleArrow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561008-AB2B-4BB7-82E9-2B51FC7D64D3}">
      <dsp:nvSpPr>
        <dsp:cNvPr id="0" name=""/>
        <dsp:cNvSpPr/>
      </dsp:nvSpPr>
      <dsp:spPr>
        <a:xfrm>
          <a:off x="2844800" y="1828800"/>
          <a:ext cx="2235200" cy="2235200"/>
        </a:xfrm>
        <a:prstGeom prst="gear9">
          <a:avLst/>
        </a:prstGeom>
        <a:solidFill>
          <a:schemeClr val="accent2">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Positive Attitude</a:t>
          </a:r>
          <a:endParaRPr lang="en-US" sz="2400" kern="1200" dirty="0"/>
        </a:p>
      </dsp:txBody>
      <dsp:txXfrm>
        <a:off x="3294175" y="2352385"/>
        <a:ext cx="1336450" cy="1148939"/>
      </dsp:txXfrm>
    </dsp:sp>
    <dsp:sp modelId="{009DECEA-350F-405B-B5DF-BA338F74FB6C}">
      <dsp:nvSpPr>
        <dsp:cNvPr id="0" name=""/>
        <dsp:cNvSpPr/>
      </dsp:nvSpPr>
      <dsp:spPr>
        <a:xfrm>
          <a:off x="1513840" y="1300480"/>
          <a:ext cx="1686560" cy="1625600"/>
        </a:xfrm>
        <a:prstGeom prst="gear6">
          <a:avLst/>
        </a:prstGeom>
        <a:solidFill>
          <a:schemeClr val="accent6">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Teamwork</a:t>
          </a:r>
          <a:endParaRPr lang="en-US" sz="2400" kern="1200" dirty="0"/>
        </a:p>
      </dsp:txBody>
      <dsp:txXfrm>
        <a:off x="1931951" y="1712203"/>
        <a:ext cx="850338" cy="802154"/>
      </dsp:txXfrm>
    </dsp:sp>
    <dsp:sp modelId="{02DE7609-6444-492E-AC3D-2F28D4D4CA29}">
      <dsp:nvSpPr>
        <dsp:cNvPr id="0" name=""/>
        <dsp:cNvSpPr/>
      </dsp:nvSpPr>
      <dsp:spPr>
        <a:xfrm rot="20700000">
          <a:off x="2454821" y="178981"/>
          <a:ext cx="1592756" cy="1592756"/>
        </a:xfrm>
        <a:prstGeom prst="gear6">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Ability to Prioritize</a:t>
          </a:r>
          <a:endParaRPr lang="en-US" sz="1800" kern="1200" dirty="0"/>
        </a:p>
      </dsp:txBody>
      <dsp:txXfrm rot="-20700000">
        <a:off x="2804160" y="528320"/>
        <a:ext cx="894080" cy="894080"/>
      </dsp:txXfrm>
    </dsp:sp>
    <dsp:sp modelId="{5F477B65-3B51-4163-9C29-A7D2CF625017}">
      <dsp:nvSpPr>
        <dsp:cNvPr id="0" name=""/>
        <dsp:cNvSpPr/>
      </dsp:nvSpPr>
      <dsp:spPr>
        <a:xfrm>
          <a:off x="2671505" y="1492320"/>
          <a:ext cx="2861056" cy="2861056"/>
        </a:xfrm>
        <a:prstGeom prst="circularArrow">
          <a:avLst>
            <a:gd name="adj1" fmla="val 4687"/>
            <a:gd name="adj2" fmla="val 299029"/>
            <a:gd name="adj3" fmla="val 2513083"/>
            <a:gd name="adj4" fmla="val 15867933"/>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6507C17-3A2F-40E9-BF7A-066709FE63B8}">
      <dsp:nvSpPr>
        <dsp:cNvPr id="0" name=""/>
        <dsp:cNvSpPr/>
      </dsp:nvSpPr>
      <dsp:spPr>
        <a:xfrm>
          <a:off x="1256429" y="941355"/>
          <a:ext cx="2078736" cy="2078736"/>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B2719CD-7F0C-412D-9DAD-E9B80756D90D}">
      <dsp:nvSpPr>
        <dsp:cNvPr id="0" name=""/>
        <dsp:cNvSpPr/>
      </dsp:nvSpPr>
      <dsp:spPr>
        <a:xfrm>
          <a:off x="2086400" y="-169332"/>
          <a:ext cx="2241296" cy="2241296"/>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C90C7-A194-4745-919E-B9FF8D1861D1}">
      <dsp:nvSpPr>
        <dsp:cNvPr id="0" name=""/>
        <dsp:cNvSpPr/>
      </dsp:nvSpPr>
      <dsp:spPr>
        <a:xfrm>
          <a:off x="2341595" y="0"/>
          <a:ext cx="1956111" cy="1956409"/>
        </a:xfrm>
        <a:prstGeom prst="circularArrow">
          <a:avLst>
            <a:gd name="adj1" fmla="val 10980"/>
            <a:gd name="adj2" fmla="val 1142322"/>
            <a:gd name="adj3" fmla="val 4500000"/>
            <a:gd name="adj4" fmla="val 10800000"/>
            <a:gd name="adj5" fmla="val 12500"/>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1A052C-391E-4F00-9E2E-34E66D712168}">
      <dsp:nvSpPr>
        <dsp:cNvPr id="0" name=""/>
        <dsp:cNvSpPr/>
      </dsp:nvSpPr>
      <dsp:spPr>
        <a:xfrm>
          <a:off x="2773960" y="706323"/>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en-US" sz="3200" b="1" kern="1200" dirty="0" smtClean="0"/>
            <a:t>GRIT</a:t>
          </a:r>
          <a:endParaRPr lang="en-US" sz="1700" b="1" kern="1200" dirty="0"/>
        </a:p>
      </dsp:txBody>
      <dsp:txXfrm>
        <a:off x="2773960" y="706323"/>
        <a:ext cx="1086973" cy="543356"/>
      </dsp:txXfrm>
    </dsp:sp>
    <dsp:sp modelId="{8E33A741-1640-4B6E-9E1E-03A4F906D234}">
      <dsp:nvSpPr>
        <dsp:cNvPr id="0" name=""/>
        <dsp:cNvSpPr/>
      </dsp:nvSpPr>
      <dsp:spPr>
        <a:xfrm>
          <a:off x="1798292" y="1124102"/>
          <a:ext cx="1956111" cy="1956409"/>
        </a:xfrm>
        <a:prstGeom prst="leftCircularArrow">
          <a:avLst>
            <a:gd name="adj1" fmla="val 10980"/>
            <a:gd name="adj2" fmla="val 1142322"/>
            <a:gd name="adj3" fmla="val 6300000"/>
            <a:gd name="adj4" fmla="val 18900000"/>
            <a:gd name="adj5" fmla="val 12500"/>
          </a:avLst>
        </a:prstGeom>
        <a:solidFill>
          <a:srgbClr val="00206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1E2D99-DF85-4548-9ABE-B5691007C721}">
      <dsp:nvSpPr>
        <dsp:cNvPr id="0" name=""/>
        <dsp:cNvSpPr/>
      </dsp:nvSpPr>
      <dsp:spPr>
        <a:xfrm>
          <a:off x="2232861" y="1836927"/>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t>Self-control</a:t>
          </a:r>
          <a:endParaRPr lang="en-US" sz="1700" b="1" kern="1200" dirty="0"/>
        </a:p>
      </dsp:txBody>
      <dsp:txXfrm>
        <a:off x="2232861" y="1836927"/>
        <a:ext cx="1086973" cy="543356"/>
      </dsp:txXfrm>
    </dsp:sp>
    <dsp:sp modelId="{661DB558-6D0D-410C-98E6-165D8CE67F97}">
      <dsp:nvSpPr>
        <dsp:cNvPr id="0" name=""/>
        <dsp:cNvSpPr/>
      </dsp:nvSpPr>
      <dsp:spPr>
        <a:xfrm>
          <a:off x="2514599" y="2382723"/>
          <a:ext cx="1680603" cy="1681276"/>
        </a:xfrm>
        <a:prstGeom prst="blockArc">
          <a:avLst>
            <a:gd name="adj1" fmla="val 13500000"/>
            <a:gd name="adj2" fmla="val 10800000"/>
            <a:gd name="adj3" fmla="val 12740"/>
          </a:avLst>
        </a:prstGeom>
        <a:solidFill>
          <a:srgbClr val="00B05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6D1DF1-D023-4DDB-9D6E-D1335B4EDEB1}">
      <dsp:nvSpPr>
        <dsp:cNvPr id="0" name=""/>
        <dsp:cNvSpPr/>
      </dsp:nvSpPr>
      <dsp:spPr>
        <a:xfrm>
          <a:off x="2776532" y="2969158"/>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t>Motivation</a:t>
          </a:r>
          <a:endParaRPr lang="en-US" sz="1700" b="1" kern="1200" dirty="0"/>
        </a:p>
      </dsp:txBody>
      <dsp:txXfrm>
        <a:off x="2776532" y="2969158"/>
        <a:ext cx="1086973" cy="543356"/>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09056C-47E1-4A82-BDBD-FC7D51816987}" type="datetimeFigureOut">
              <a:rPr lang="en-US" smtClean="0"/>
              <a:t>4/14/2014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0122F9-F790-40D4-B4A4-C8C2130B3C78}" type="slidenum">
              <a:rPr lang="en-US" smtClean="0"/>
              <a:t>‹#›</a:t>
            </a:fld>
            <a:endParaRPr lang="en-US"/>
          </a:p>
        </p:txBody>
      </p:sp>
    </p:spTree>
    <p:extLst>
      <p:ext uri="{BB962C8B-B14F-4D97-AF65-F5344CB8AC3E}">
        <p14:creationId xmlns:p14="http://schemas.microsoft.com/office/powerpoint/2010/main" val="3967867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122F9-F790-40D4-B4A4-C8C2130B3C78}" type="slidenum">
              <a:rPr lang="en-US" smtClean="0"/>
              <a:t>7</a:t>
            </a:fld>
            <a:endParaRPr lang="en-US"/>
          </a:p>
        </p:txBody>
      </p:sp>
    </p:spTree>
    <p:extLst>
      <p:ext uri="{BB962C8B-B14F-4D97-AF65-F5344CB8AC3E}">
        <p14:creationId xmlns:p14="http://schemas.microsoft.com/office/powerpoint/2010/main" val="4264815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122F9-F790-40D4-B4A4-C8C2130B3C78}" type="slidenum">
              <a:rPr lang="en-US" smtClean="0"/>
              <a:t>12</a:t>
            </a:fld>
            <a:endParaRPr lang="en-US"/>
          </a:p>
        </p:txBody>
      </p:sp>
    </p:spTree>
    <p:extLst>
      <p:ext uri="{BB962C8B-B14F-4D97-AF65-F5344CB8AC3E}">
        <p14:creationId xmlns:p14="http://schemas.microsoft.com/office/powerpoint/2010/main" val="1810145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122F9-F790-40D4-B4A4-C8C2130B3C78}" type="slidenum">
              <a:rPr lang="en-US" smtClean="0"/>
              <a:t>18</a:t>
            </a:fld>
            <a:endParaRPr lang="en-US"/>
          </a:p>
        </p:txBody>
      </p:sp>
    </p:spTree>
    <p:extLst>
      <p:ext uri="{BB962C8B-B14F-4D97-AF65-F5344CB8AC3E}">
        <p14:creationId xmlns:p14="http://schemas.microsoft.com/office/powerpoint/2010/main" val="1750083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122F9-F790-40D4-B4A4-C8C2130B3C78}" type="slidenum">
              <a:rPr lang="en-US" smtClean="0"/>
              <a:t>20</a:t>
            </a:fld>
            <a:endParaRPr lang="en-US"/>
          </a:p>
        </p:txBody>
      </p:sp>
    </p:spTree>
    <p:extLst>
      <p:ext uri="{BB962C8B-B14F-4D97-AF65-F5344CB8AC3E}">
        <p14:creationId xmlns:p14="http://schemas.microsoft.com/office/powerpoint/2010/main" val="592421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122F9-F790-40D4-B4A4-C8C2130B3C78}" type="slidenum">
              <a:rPr lang="en-US" smtClean="0"/>
              <a:t>25</a:t>
            </a:fld>
            <a:endParaRPr lang="en-US"/>
          </a:p>
        </p:txBody>
      </p:sp>
    </p:spTree>
    <p:extLst>
      <p:ext uri="{BB962C8B-B14F-4D97-AF65-F5344CB8AC3E}">
        <p14:creationId xmlns:p14="http://schemas.microsoft.com/office/powerpoint/2010/main" val="31564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122F9-F790-40D4-B4A4-C8C2130B3C78}" type="slidenum">
              <a:rPr lang="en-US" smtClean="0"/>
              <a:t>28</a:t>
            </a:fld>
            <a:endParaRPr lang="en-US"/>
          </a:p>
        </p:txBody>
      </p:sp>
    </p:spTree>
    <p:extLst>
      <p:ext uri="{BB962C8B-B14F-4D97-AF65-F5344CB8AC3E}">
        <p14:creationId xmlns:p14="http://schemas.microsoft.com/office/powerpoint/2010/main" val="1623296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122F9-F790-40D4-B4A4-C8C2130B3C78}" type="slidenum">
              <a:rPr lang="en-US" smtClean="0"/>
              <a:t>31</a:t>
            </a:fld>
            <a:endParaRPr lang="en-US"/>
          </a:p>
        </p:txBody>
      </p:sp>
    </p:spTree>
    <p:extLst>
      <p:ext uri="{BB962C8B-B14F-4D97-AF65-F5344CB8AC3E}">
        <p14:creationId xmlns:p14="http://schemas.microsoft.com/office/powerpoint/2010/main" val="3347307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122F9-F790-40D4-B4A4-C8C2130B3C78}" type="slidenum">
              <a:rPr lang="en-US" smtClean="0"/>
              <a:t>33</a:t>
            </a:fld>
            <a:endParaRPr lang="en-US"/>
          </a:p>
        </p:txBody>
      </p:sp>
    </p:spTree>
    <p:extLst>
      <p:ext uri="{BB962C8B-B14F-4D97-AF65-F5344CB8AC3E}">
        <p14:creationId xmlns:p14="http://schemas.microsoft.com/office/powerpoint/2010/main" val="398204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122F9-F790-40D4-B4A4-C8C2130B3C78}" type="slidenum">
              <a:rPr lang="en-US" smtClean="0"/>
              <a:t>35</a:t>
            </a:fld>
            <a:endParaRPr lang="en-US"/>
          </a:p>
        </p:txBody>
      </p:sp>
    </p:spTree>
    <p:extLst>
      <p:ext uri="{BB962C8B-B14F-4D97-AF65-F5344CB8AC3E}">
        <p14:creationId xmlns:p14="http://schemas.microsoft.com/office/powerpoint/2010/main" val="2936338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DFB000C3-F39B-49AB-BE34-0385A314800D}"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205C03-CC79-4FAA-849D-93A8F153D7A4}" type="slidenum">
              <a:rPr lang="en-US" smtClean="0"/>
              <a:t>‹#›</a:t>
            </a:fld>
            <a:endParaRPr lang="en-US"/>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B000C3-F39B-49AB-BE34-0385A314800D}"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205C03-CC79-4FAA-849D-93A8F153D7A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B000C3-F39B-49AB-BE34-0385A314800D}"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205C03-CC79-4FAA-849D-93A8F153D7A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B000C3-F39B-49AB-BE34-0385A314800D}"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205C03-CC79-4FAA-849D-93A8F153D7A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457200" y="4463568"/>
            <a:ext cx="83058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DFB000C3-F39B-49AB-BE34-0385A314800D}" type="datetimeFigureOut">
              <a:rPr lang="en-US" smtClean="0"/>
              <a:t>4/14/2014</a:t>
            </a:fld>
            <a:endParaRPr lang="en-US"/>
          </a:p>
        </p:txBody>
      </p:sp>
      <p:sp>
        <p:nvSpPr>
          <p:cNvPr id="91" name="Footer Placeholder 90"/>
          <p:cNvSpPr>
            <a:spLocks noGrp="1"/>
          </p:cNvSpPr>
          <p:nvPr>
            <p:ph type="ftr" sz="quarter" idx="11"/>
          </p:nvPr>
        </p:nvSpPr>
        <p:spPr/>
        <p:txBody>
          <a:bodyPr/>
          <a:lstStyle/>
          <a:p>
            <a:endParaRPr lang="en-US"/>
          </a:p>
        </p:txBody>
      </p:sp>
      <p:sp>
        <p:nvSpPr>
          <p:cNvPr id="92" name="Slide Number Placeholder 91"/>
          <p:cNvSpPr>
            <a:spLocks noGrp="1"/>
          </p:cNvSpPr>
          <p:nvPr>
            <p:ph type="sldNum" sz="quarter" idx="12"/>
          </p:nvPr>
        </p:nvSpPr>
        <p:spPr/>
        <p:txBody>
          <a:bodyPr/>
          <a:lstStyle/>
          <a:p>
            <a:fld id="{DE205C03-CC79-4FAA-849D-93A8F153D7A4}"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B000C3-F39B-49AB-BE34-0385A314800D}" type="datetimeFigureOut">
              <a:rPr lang="en-US" smtClean="0"/>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205C03-CC79-4FAA-849D-93A8F153D7A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B000C3-F39B-49AB-BE34-0385A314800D}" type="datetimeFigureOut">
              <a:rPr lang="en-US" smtClean="0"/>
              <a:t>4/14/2014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205C03-CC79-4FAA-849D-93A8F153D7A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B000C3-F39B-49AB-BE34-0385A314800D}" type="datetimeFigureOut">
              <a:rPr lang="en-US" smtClean="0"/>
              <a:t>4/14/2014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205C03-CC79-4FAA-849D-93A8F153D7A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B000C3-F39B-49AB-BE34-0385A314800D}" type="datetimeFigureOut">
              <a:rPr lang="en-US" smtClean="0"/>
              <a:t>4/14/2014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205C03-CC79-4FAA-849D-93A8F153D7A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FB000C3-F39B-49AB-BE34-0385A314800D}" type="datetimeFigureOut">
              <a:rPr lang="en-US" smtClean="0"/>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205C03-CC79-4FAA-849D-93A8F153D7A4}" type="slidenum">
              <a:rPr lang="en-US" smtClean="0"/>
              <a:t>‹#›</a:t>
            </a:fld>
            <a:endParaRPr lang="en-US"/>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DFB000C3-F39B-49AB-BE34-0385A314800D}" type="datetimeFigureOut">
              <a:rPr lang="en-US" smtClean="0"/>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205C03-CC79-4FAA-849D-93A8F153D7A4}" type="slidenum">
              <a:rPr lang="en-US" smtClean="0"/>
              <a:t>‹#›</a:t>
            </a:fld>
            <a:endParaRPr lang="en-US"/>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DFB000C3-F39B-49AB-BE34-0385A314800D}" type="datetimeFigureOut">
              <a:rPr lang="en-US" smtClean="0"/>
              <a:t>4/14/2014</a:t>
            </a:fld>
            <a:endParaRPr lang="en-US"/>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DE205C03-CC79-4FAA-849D-93A8F153D7A4}"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edutopia.org/daniel-goleman-focus-video"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youtube.com/watch?v=HTfYv3IEOqM"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4.png"/><Relationship Id="rId7" Type="http://schemas.openxmlformats.org/officeDocument/2006/relationships/diagramQuickStyle" Target="../diagrams/quickStyle2.xml"/><Relationship Id="rId2" Type="http://schemas.openxmlformats.org/officeDocument/2006/relationships/hyperlink" Target="http://www.pbs.org/wnet/ted-talks-education/speaker/dr-angela-lee-duckworth/" TargetMode="Externa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5.png"/><Relationship Id="rId9" Type="http://schemas.microsoft.com/office/2007/relationships/diagramDrawing" Target="../diagrams/drawing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play.simpletruths.com/movie/212-the-extra-degree/"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dol.gov/dol/media/webcast/20121015-softskills/20121015-softskills-5-Networking.ht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econedlink.org/interactives/index.php?iid=230"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youtube.com/watch?v=1Evwgu369Jw"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youtube.com/watch?v=sUcxoNFiomY&amp;list=PLvzOwE5lWqhQWsPsW5PQQ5gj5OBewwgUw&amp;index=8" TargetMode="Externa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dol.gov/dol/media/webcast/20121015-softskills/20121015-softskills-2-Teamwork.ht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dol.gov/dol/media/webcast/20121015-softskills/20121015-softskills-1-Enthusiasm-Attitude.htm"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dol.gov/dol/media/webcast/20121015-softskills/20121015-softskills-3-Communication.htm"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www.dol.gov/dol/media/webcast/20121015-softskills/20121015-softskills-6-Professionalism.ht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dol.gov/dol/media/webcast/20121015-softskills/20121015-softskills-7-Synopsis.htm"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growingleaders.com/blog/qualities-employers-look-for/"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762000" y="304800"/>
            <a:ext cx="7501667" cy="60531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Rectangle 1"/>
          <p:cNvSpPr/>
          <p:nvPr/>
        </p:nvSpPr>
        <p:spPr>
          <a:xfrm>
            <a:off x="762000" y="899933"/>
            <a:ext cx="7560833" cy="6986528"/>
          </a:xfrm>
          <a:prstGeom prst="rect">
            <a:avLst/>
          </a:prstGeom>
          <a:noFill/>
        </p:spPr>
        <p:txBody>
          <a:bodyPr wrap="square" lIns="91440" tIns="45720" rIns="91440" bIns="45720">
            <a:spAutoFit/>
          </a:bodyPr>
          <a:lstStyle/>
          <a:p>
            <a:pPr algn="ctr"/>
            <a:r>
              <a:rPr lang="en-US" sz="5400" b="1" dirty="0" smtClean="0">
                <a:ln w="12700" cmpd="sng">
                  <a:solidFill>
                    <a:schemeClr val="accent4"/>
                  </a:solidFill>
                  <a:prstDash val="solid"/>
                </a:ln>
                <a:solidFill>
                  <a:sysClr val="windowText" lastClr="000000"/>
                </a:solidFill>
                <a:latin typeface="Calibri" panose="020F0502020204030204" pitchFamily="34" charset="0"/>
              </a:rPr>
              <a:t>TAKE CHARGE:</a:t>
            </a:r>
            <a:r>
              <a:rPr lang="en-US" sz="5400" b="1" dirty="0">
                <a:ln w="12700" cmpd="sng">
                  <a:solidFill>
                    <a:schemeClr val="accent4"/>
                  </a:solidFill>
                  <a:prstDash val="solid"/>
                </a:ln>
                <a:solidFill>
                  <a:sysClr val="windowText" lastClr="000000"/>
                </a:solidFill>
                <a:latin typeface="Calibri" panose="020F0502020204030204" pitchFamily="34" charset="0"/>
              </a:rPr>
              <a:t> </a:t>
            </a:r>
            <a:r>
              <a:rPr lang="en-US" sz="5400" b="1" dirty="0" smtClean="0">
                <a:ln w="12700" cmpd="sng">
                  <a:solidFill>
                    <a:schemeClr val="accent4"/>
                  </a:solidFill>
                  <a:prstDash val="solid"/>
                </a:ln>
                <a:solidFill>
                  <a:sysClr val="windowText" lastClr="000000"/>
                </a:solidFill>
                <a:latin typeface="Calibri" panose="020F0502020204030204" pitchFamily="34" charset="0"/>
              </a:rPr>
              <a:t>Get a job!</a:t>
            </a:r>
          </a:p>
          <a:p>
            <a:pPr marL="571500" indent="-571500" algn="ctr">
              <a:buFont typeface="Arial" panose="020B0604020202020204" pitchFamily="34" charset="0"/>
              <a:buChar char="•"/>
            </a:pPr>
            <a:r>
              <a:rPr lang="en-US" sz="4400" b="1" dirty="0" smtClean="0">
                <a:ln w="12700" cmpd="sng">
                  <a:solidFill>
                    <a:schemeClr val="accent4"/>
                  </a:solidFill>
                  <a:prstDash val="solid"/>
                </a:ln>
                <a:solidFill>
                  <a:sysClr val="windowText" lastClr="000000"/>
                </a:solidFill>
                <a:latin typeface="Calibri" panose="020F0502020204030204" pitchFamily="34" charset="0"/>
              </a:rPr>
              <a:t>Employment leads to</a:t>
            </a:r>
          </a:p>
          <a:p>
            <a:pPr algn="ctr"/>
            <a:r>
              <a:rPr lang="en-US" sz="4400" b="1" dirty="0" smtClean="0">
                <a:ln w="12700" cmpd="sng">
                  <a:solidFill>
                    <a:schemeClr val="accent4"/>
                  </a:solidFill>
                  <a:prstDash val="solid"/>
                </a:ln>
                <a:solidFill>
                  <a:sysClr val="windowText" lastClr="000000"/>
                </a:solidFill>
                <a:latin typeface="Calibri" panose="020F0502020204030204" pitchFamily="34" charset="0"/>
                <a:sym typeface="Wingdings" panose="05000000000000000000" pitchFamily="2" charset="2"/>
              </a:rPr>
              <a:t> Income </a:t>
            </a:r>
          </a:p>
          <a:p>
            <a:pPr algn="ctr"/>
            <a:r>
              <a:rPr lang="en-US" sz="4400" b="1" dirty="0" smtClean="0">
                <a:ln w="12700" cmpd="sng">
                  <a:solidFill>
                    <a:schemeClr val="accent4"/>
                  </a:solidFill>
                  <a:prstDash val="solid"/>
                </a:ln>
                <a:solidFill>
                  <a:sysClr val="windowText" lastClr="000000"/>
                </a:solidFill>
                <a:latin typeface="Calibri" panose="020F0502020204030204" pitchFamily="34" charset="0"/>
                <a:sym typeface="Wingdings" panose="05000000000000000000" pitchFamily="2" charset="2"/>
              </a:rPr>
              <a:t>and Satisfaction</a:t>
            </a:r>
          </a:p>
          <a:p>
            <a:pPr algn="ctr"/>
            <a:endParaRPr lang="en-US" sz="4400" b="1" dirty="0">
              <a:ln w="12700" cmpd="sng">
                <a:solidFill>
                  <a:schemeClr val="accent4"/>
                </a:solidFill>
                <a:prstDash val="solid"/>
              </a:ln>
              <a:solidFill>
                <a:sysClr val="windowText" lastClr="000000"/>
              </a:solidFill>
              <a:latin typeface="Calibri" panose="020F0502020204030204" pitchFamily="34" charset="0"/>
              <a:sym typeface="Wingdings" panose="05000000000000000000" pitchFamily="2" charset="2"/>
            </a:endParaRPr>
          </a:p>
          <a:p>
            <a:pPr marL="571500" indent="-571500" algn="ctr">
              <a:buFont typeface="Arial" panose="020B0604020202020204" pitchFamily="34" charset="0"/>
              <a:buChar char="•"/>
            </a:pPr>
            <a:r>
              <a:rPr lang="en-US" sz="4400" b="1" dirty="0" smtClean="0">
                <a:ln w="12700" cmpd="sng">
                  <a:solidFill>
                    <a:schemeClr val="accent4"/>
                  </a:solidFill>
                  <a:prstDash val="solid"/>
                </a:ln>
                <a:solidFill>
                  <a:sysClr val="windowText" lastClr="000000"/>
                </a:solidFill>
                <a:latin typeface="Calibri" panose="020F0502020204030204" pitchFamily="34" charset="0"/>
                <a:sym typeface="Wingdings" panose="05000000000000000000" pitchFamily="2" charset="2"/>
              </a:rPr>
              <a:t>Developing Human Capital (hard and soft skills) leads to Employment</a:t>
            </a:r>
          </a:p>
          <a:p>
            <a:pPr algn="ctr"/>
            <a:endParaRPr lang="en-US" sz="3200" b="1" dirty="0" smtClean="0">
              <a:ln w="12700" cmpd="sng">
                <a:solidFill>
                  <a:schemeClr val="accent4"/>
                </a:solidFill>
                <a:prstDash val="solid"/>
              </a:ln>
              <a:solidFill>
                <a:sysClr val="windowText" lastClr="000000"/>
              </a:solidFill>
              <a:latin typeface="Calibri" panose="020F0502020204030204" pitchFamily="34" charset="0"/>
            </a:endParaRPr>
          </a:p>
          <a:p>
            <a:pPr algn="ctr"/>
            <a:endParaRPr lang="en-US" sz="5400" b="1" cap="none" spc="0" dirty="0">
              <a:ln w="12700" cmpd="sng">
                <a:solidFill>
                  <a:schemeClr val="accent4"/>
                </a:solidFill>
                <a:prstDash val="solid"/>
              </a:ln>
              <a:solidFill>
                <a:sysClr val="windowText" lastClr="000000"/>
              </a:solidFill>
              <a:effectLst/>
              <a:latin typeface="Calibri" panose="020F0502020204030204" pitchFamily="34" charset="0"/>
            </a:endParaRPr>
          </a:p>
        </p:txBody>
      </p:sp>
      <p:sp>
        <p:nvSpPr>
          <p:cNvPr id="4" name="Curved Down Arrow 3"/>
          <p:cNvSpPr/>
          <p:nvPr/>
        </p:nvSpPr>
        <p:spPr>
          <a:xfrm rot="16423151">
            <a:off x="-691938" y="2975626"/>
            <a:ext cx="3630126" cy="1489253"/>
          </a:xfrm>
          <a:prstGeom prst="curved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77639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fade">
                                      <p:cBhvr>
                                        <p:cTn id="15" dur="500"/>
                                        <p:tgtEl>
                                          <p:spTgt spid="2">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xEl>
                                              <p:pRg st="5" end="5"/>
                                            </p:txEl>
                                          </p:spTgt>
                                        </p:tgtEl>
                                        <p:attrNameLst>
                                          <p:attrName>style.visibility</p:attrName>
                                        </p:attrNameLst>
                                      </p:cBhvr>
                                      <p:to>
                                        <p:strVal val="visible"/>
                                      </p:to>
                                    </p:set>
                                    <p:animEffect transition="in" filter="fade">
                                      <p:cBhvr>
                                        <p:cTn id="20" dur="500"/>
                                        <p:tgtEl>
                                          <p:spTgt spid="2">
                                            <p:txEl>
                                              <p:pRg st="5" end="5"/>
                                            </p:txEl>
                                          </p:spTgt>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851" y="1436533"/>
            <a:ext cx="8148252" cy="4128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44404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ecx.images-amazon.com/images/I/41y2qwzfCrL._AA278_PIkin4,BottomRight,-46,22_AA300_SH20_OU15_.jp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041" r="19347" b="6748"/>
          <a:stretch/>
        </p:blipFill>
        <p:spPr bwMode="auto">
          <a:xfrm>
            <a:off x="609600" y="1067844"/>
            <a:ext cx="1752838" cy="28238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5029200" y="129050"/>
            <a:ext cx="3195918" cy="830997"/>
          </a:xfrm>
          <a:prstGeom prst="rect">
            <a:avLst/>
          </a:prstGeom>
          <a:noFill/>
        </p:spPr>
        <p:txBody>
          <a:bodyPr wrap="square" lIns="68580" tIns="34290" rIns="68580" bIns="34290">
            <a:spAutoFit/>
          </a:bodyPr>
          <a:lstStyle/>
          <a:p>
            <a:pPr algn="ctr"/>
            <a:r>
              <a:rPr lang="en-US" sz="4950" b="1" dirty="0">
                <a:ln w="13462">
                  <a:solidFill>
                    <a:schemeClr val="tx1"/>
                  </a:solidFill>
                  <a:prstDash val="solid"/>
                </a:ln>
                <a:solidFill>
                  <a:srgbClr val="0070C0"/>
                </a:solidFill>
                <a:effectLst>
                  <a:outerShdw dist="38100" dir="2700000" algn="bl" rotWithShape="0">
                    <a:schemeClr val="accent5"/>
                  </a:outerShdw>
                </a:effectLst>
              </a:rPr>
              <a:t>FOCUS?</a:t>
            </a:r>
          </a:p>
        </p:txBody>
      </p:sp>
      <p:sp>
        <p:nvSpPr>
          <p:cNvPr id="4" name="TextBox 3"/>
          <p:cNvSpPr txBox="1"/>
          <p:nvPr/>
        </p:nvSpPr>
        <p:spPr>
          <a:xfrm>
            <a:off x="259413" y="244467"/>
            <a:ext cx="5599355" cy="600164"/>
          </a:xfrm>
          <a:prstGeom prst="rect">
            <a:avLst/>
          </a:prstGeom>
          <a:noFill/>
        </p:spPr>
        <p:txBody>
          <a:bodyPr wrap="square" rtlCol="0">
            <a:spAutoFit/>
          </a:bodyPr>
          <a:lstStyle/>
          <a:p>
            <a:r>
              <a:rPr lang="en-US" sz="3300" dirty="0"/>
              <a:t>What did you learn about</a:t>
            </a:r>
          </a:p>
        </p:txBody>
      </p:sp>
      <p:sp>
        <p:nvSpPr>
          <p:cNvPr id="5" name="TextBox 4"/>
          <p:cNvSpPr txBox="1"/>
          <p:nvPr/>
        </p:nvSpPr>
        <p:spPr>
          <a:xfrm>
            <a:off x="2573217" y="857105"/>
            <a:ext cx="6570783" cy="4401205"/>
          </a:xfrm>
          <a:prstGeom prst="rect">
            <a:avLst/>
          </a:prstGeom>
          <a:noFill/>
        </p:spPr>
        <p:txBody>
          <a:bodyPr wrap="square" rtlCol="0">
            <a:spAutoFit/>
          </a:bodyPr>
          <a:lstStyle/>
          <a:p>
            <a:pPr marL="257175" indent="-257175">
              <a:buAutoNum type="arabicPeriod"/>
            </a:pPr>
            <a:r>
              <a:rPr lang="en-US" sz="2800" dirty="0"/>
              <a:t>What contributes to student FOCUS during a typical school day? </a:t>
            </a:r>
          </a:p>
          <a:p>
            <a:pPr marL="557213" lvl="1" indent="-214313">
              <a:buFont typeface="Arial" panose="020B0604020202020204" pitchFamily="34" charset="0"/>
              <a:buChar char="•"/>
            </a:pPr>
            <a:r>
              <a:rPr lang="en-US" sz="2800" dirty="0"/>
              <a:t>What HELPS you to FOCUS?</a:t>
            </a:r>
          </a:p>
          <a:p>
            <a:pPr marL="557213" lvl="1" indent="-214313">
              <a:buFont typeface="Arial" panose="020B0604020202020204" pitchFamily="34" charset="0"/>
              <a:buChar char="•"/>
            </a:pPr>
            <a:r>
              <a:rPr lang="en-US" sz="2800" dirty="0"/>
              <a:t>What HURTS your ability to FOCUS? </a:t>
            </a:r>
          </a:p>
          <a:p>
            <a:pPr lvl="1"/>
            <a:endParaRPr lang="en-US" sz="2800" dirty="0"/>
          </a:p>
          <a:p>
            <a:r>
              <a:rPr lang="en-US" sz="2800" dirty="0"/>
              <a:t>2. Based on what you have learned what will YOU do to improve FOCUS?</a:t>
            </a:r>
          </a:p>
          <a:p>
            <a:endParaRPr lang="en-US" sz="2800" dirty="0"/>
          </a:p>
          <a:p>
            <a:pPr lvl="1"/>
            <a:endParaRPr lang="en-US" sz="2800" dirty="0"/>
          </a:p>
        </p:txBody>
      </p:sp>
      <p:sp>
        <p:nvSpPr>
          <p:cNvPr id="6" name="Rectangle 5"/>
          <p:cNvSpPr/>
          <p:nvPr/>
        </p:nvSpPr>
        <p:spPr>
          <a:xfrm>
            <a:off x="609600" y="4491784"/>
            <a:ext cx="8001000" cy="1815882"/>
          </a:xfrm>
          <a:prstGeom prst="rect">
            <a:avLst/>
          </a:prstGeom>
        </p:spPr>
        <p:txBody>
          <a:bodyPr wrap="square">
            <a:spAutoFit/>
          </a:bodyPr>
          <a:lstStyle/>
          <a:p>
            <a:r>
              <a:rPr lang="en-US" sz="2800" dirty="0"/>
              <a:t>3. Based on what you have learned what could TEACHERS do to help you improve FOCUS?</a:t>
            </a:r>
          </a:p>
          <a:p>
            <a:endParaRPr lang="en-US" sz="2800" dirty="0"/>
          </a:p>
          <a:p>
            <a:r>
              <a:rPr lang="en-US" sz="2800" dirty="0"/>
              <a:t>4. Will you try to improve your FOCUS? Explain. </a:t>
            </a:r>
          </a:p>
        </p:txBody>
      </p:sp>
    </p:spTree>
    <p:extLst>
      <p:ext uri="{BB962C8B-B14F-4D97-AF65-F5344CB8AC3E}">
        <p14:creationId xmlns:p14="http://schemas.microsoft.com/office/powerpoint/2010/main" val="37581038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Right Arrow 1"/>
          <p:cNvSpPr/>
          <p:nvPr/>
        </p:nvSpPr>
        <p:spPr>
          <a:xfrm>
            <a:off x="650451" y="5451372"/>
            <a:ext cx="8382000" cy="1030115"/>
          </a:xfrm>
          <a:prstGeom prst="leftRightArrow">
            <a:avLst/>
          </a:prstGeom>
          <a:gradFill flip="none" rotWithShape="1">
            <a:gsLst>
              <a:gs pos="0">
                <a:srgbClr val="EAEA2C">
                  <a:shade val="30000"/>
                  <a:satMod val="115000"/>
                </a:srgbClr>
              </a:gs>
              <a:gs pos="50000">
                <a:srgbClr val="EAEA2C">
                  <a:shade val="67500"/>
                  <a:satMod val="115000"/>
                </a:srgbClr>
              </a:gs>
              <a:gs pos="100000">
                <a:srgbClr val="EAEA2C">
                  <a:shade val="100000"/>
                  <a:satMod val="115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762000" y="5181600"/>
            <a:ext cx="8382000" cy="1569660"/>
          </a:xfrm>
          <a:prstGeom prst="homePlate">
            <a:avLst/>
          </a:prstGeom>
          <a:noFill/>
        </p:spPr>
        <p:txBody>
          <a:bodyPr wrap="square" lIns="91440" tIns="45720" rIns="91440" bIns="45720">
            <a:spAutoFit/>
          </a:bodyPr>
          <a:lstStyle/>
          <a:p>
            <a:pPr algn="ctr"/>
            <a:r>
              <a:rPr lang="en-US" sz="9600" b="1" spc="50" dirty="0" smtClean="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rPr>
              <a:t>C H A R G E</a:t>
            </a:r>
            <a:endParaRPr lang="en-US" sz="9600" b="1" spc="50" dirty="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endParaRPr>
          </a:p>
        </p:txBody>
      </p:sp>
      <p:sp>
        <p:nvSpPr>
          <p:cNvPr id="6" name="Rectangle 5"/>
          <p:cNvSpPr/>
          <p:nvPr/>
        </p:nvSpPr>
        <p:spPr>
          <a:xfrm>
            <a:off x="7243864" y="620459"/>
            <a:ext cx="1830566" cy="4992515"/>
          </a:xfrm>
          <a:prstGeom prst="rect">
            <a:avLst/>
          </a:prstGeom>
          <a:noFill/>
        </p:spPr>
        <p:txBody>
          <a:bodyPr vert="wordArtVert" wrap="square" lIns="91440" tIns="45720" rIns="91440" bIns="45720">
            <a:spAutoFit/>
          </a:bodyPr>
          <a:lstStyle/>
          <a:p>
            <a:pPr algn="ctr"/>
            <a:r>
              <a:rPr lang="en-US" sz="9800" b="1" kern="0" spc="-1490" dirty="0" smtClean="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rPr>
              <a:t>TAK</a:t>
            </a:r>
            <a:endParaRPr lang="en-US" sz="9800" b="1" kern="0" spc="-1490" dirty="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endParaRPr>
          </a:p>
        </p:txBody>
      </p:sp>
      <p:sp>
        <p:nvSpPr>
          <p:cNvPr id="5" name="Rectangle 4"/>
          <p:cNvSpPr/>
          <p:nvPr/>
        </p:nvSpPr>
        <p:spPr>
          <a:xfrm>
            <a:off x="1890821" y="762000"/>
            <a:ext cx="4890979" cy="2862322"/>
          </a:xfrm>
          <a:prstGeom prst="rect">
            <a:avLst/>
          </a:prstGeom>
          <a:noFill/>
        </p:spPr>
        <p:txBody>
          <a:bodyPr wrap="square" lIns="91440" tIns="45720" rIns="91440" bIns="45720">
            <a:spAutoFit/>
          </a:bodyPr>
          <a:lstStyle/>
          <a:p>
            <a:pPr algn="ctr"/>
            <a:r>
              <a:rPr lang="en-US" sz="6000" b="1" u="sng" dirty="0" smtClean="0">
                <a:ln w="12700">
                  <a:solidFill>
                    <a:schemeClr val="bg1"/>
                  </a:solidFill>
                  <a:prstDash val="solid"/>
                </a:ln>
                <a:effectLst>
                  <a:outerShdw dist="38100" dir="2640000" algn="bl" rotWithShape="0">
                    <a:schemeClr val="tx2">
                      <a:lumMod val="75000"/>
                    </a:schemeClr>
                  </a:outerShdw>
                </a:effectLst>
              </a:rPr>
              <a:t>Work Ethic:</a:t>
            </a:r>
            <a:endParaRPr lang="en-US" sz="5400" b="1" dirty="0" smtClean="0">
              <a:ln w="12700">
                <a:solidFill>
                  <a:schemeClr val="bg1"/>
                </a:solidFill>
                <a:prstDash val="solid"/>
              </a:ln>
              <a:effectLst>
                <a:outerShdw dist="38100" dir="2640000" algn="bl" rotWithShape="0">
                  <a:schemeClr val="tx2">
                    <a:lumMod val="75000"/>
                  </a:schemeClr>
                </a:outerShdw>
              </a:effectLst>
            </a:endParaRPr>
          </a:p>
          <a:p>
            <a:pPr algn="ctr"/>
            <a:r>
              <a:rPr lang="en-US" sz="6000" b="1" dirty="0" smtClean="0">
                <a:ln w="12700">
                  <a:solidFill>
                    <a:schemeClr val="bg1"/>
                  </a:solidFill>
                  <a:prstDash val="solid"/>
                </a:ln>
                <a:effectLst>
                  <a:outerShdw dist="38100" dir="2640000" algn="bl" rotWithShape="0">
                    <a:schemeClr val="tx2">
                      <a:lumMod val="75000"/>
                    </a:schemeClr>
                  </a:outerShdw>
                </a:effectLst>
              </a:rPr>
              <a:t>Soft </a:t>
            </a:r>
            <a:r>
              <a:rPr lang="en-US" sz="6000" b="1" dirty="0">
                <a:ln w="12700">
                  <a:solidFill>
                    <a:schemeClr val="bg1"/>
                  </a:solidFill>
                  <a:prstDash val="solid"/>
                </a:ln>
                <a:effectLst>
                  <a:outerShdw dist="38100" dir="2640000" algn="bl" rotWithShape="0">
                    <a:schemeClr val="tx2">
                      <a:lumMod val="75000"/>
                    </a:schemeClr>
                  </a:outerShdw>
                </a:effectLst>
              </a:rPr>
              <a:t>Skill </a:t>
            </a:r>
          </a:p>
          <a:p>
            <a:pPr algn="ctr"/>
            <a:r>
              <a:rPr lang="en-US" sz="6000" b="1" dirty="0">
                <a:ln w="12700">
                  <a:solidFill>
                    <a:schemeClr val="bg1"/>
                  </a:solidFill>
                  <a:prstDash val="solid"/>
                </a:ln>
                <a:effectLst>
                  <a:outerShdw dist="38100" dir="2640000" algn="bl" rotWithShape="0">
                    <a:schemeClr val="tx2">
                      <a:lumMod val="75000"/>
                    </a:schemeClr>
                  </a:outerShdw>
                </a:effectLst>
              </a:rPr>
              <a:t>of </a:t>
            </a:r>
            <a:r>
              <a:rPr lang="en-US" sz="6000" b="1">
                <a:ln w="12700">
                  <a:solidFill>
                    <a:schemeClr val="bg1"/>
                  </a:solidFill>
                  <a:prstDash val="solid"/>
                </a:ln>
                <a:effectLst>
                  <a:outerShdw dist="38100" dir="2640000" algn="bl" rotWithShape="0">
                    <a:schemeClr val="tx2">
                      <a:lumMod val="75000"/>
                    </a:schemeClr>
                  </a:outerShdw>
                </a:effectLst>
              </a:rPr>
              <a:t>the </a:t>
            </a:r>
            <a:r>
              <a:rPr lang="en-US" sz="6000" b="1" smtClean="0">
                <a:ln w="12700">
                  <a:solidFill>
                    <a:schemeClr val="bg1"/>
                  </a:solidFill>
                  <a:prstDash val="solid"/>
                </a:ln>
                <a:effectLst>
                  <a:outerShdw dist="38100" dir="2640000" algn="bl" rotWithShape="0">
                    <a:schemeClr val="tx2">
                      <a:lumMod val="75000"/>
                    </a:schemeClr>
                  </a:outerShdw>
                </a:effectLst>
              </a:rPr>
              <a:t>Day</a:t>
            </a:r>
            <a:endParaRPr lang="en-US" sz="6000" b="1" dirty="0">
              <a:ln w="12700">
                <a:solidFill>
                  <a:schemeClr val="bg1"/>
                </a:solidFill>
                <a:prstDash val="solid"/>
              </a:ln>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0893137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2225" y="1600200"/>
            <a:ext cx="6477000" cy="499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507" name="Rectangle 1"/>
          <p:cNvSpPr>
            <a:spLocks noChangeArrowheads="1"/>
          </p:cNvSpPr>
          <p:nvPr/>
        </p:nvSpPr>
        <p:spPr bwMode="auto">
          <a:xfrm>
            <a:off x="342900" y="1062038"/>
            <a:ext cx="8458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eaLnBrk="1" hangingPunct="1">
              <a:spcBef>
                <a:spcPct val="0"/>
              </a:spcBef>
              <a:buClrTx/>
              <a:buSzTx/>
              <a:buFontTx/>
              <a:buNone/>
            </a:pPr>
            <a:r>
              <a:rPr lang="en-US" altLang="en-US" sz="2400" b="1">
                <a:latin typeface="Arial" panose="020B0604020202020204" pitchFamily="34" charset="0"/>
              </a:rPr>
              <a:t>Perseverance garners most attention in soft skills poll</a:t>
            </a:r>
          </a:p>
        </p:txBody>
      </p:sp>
      <p:pic>
        <p:nvPicPr>
          <p:cNvPr id="22531" name="Picture 3"/>
          <p:cNvPicPr>
            <a:picLocks noChangeAspect="1" noChangeArrowheads="1"/>
          </p:cNvPicPr>
          <p:nvPr/>
        </p:nvPicPr>
        <p:blipFill>
          <a:blip r:embed="rId3"/>
          <a:srcRect/>
          <a:stretch>
            <a:fillRect/>
          </a:stretch>
        </p:blipFill>
        <p:spPr bwMode="auto">
          <a:xfrm>
            <a:off x="1524000" y="47625"/>
            <a:ext cx="5791200" cy="10287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6930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304800"/>
            <a:ext cx="8305800" cy="2124075"/>
          </a:xfrm>
          <a:prstGeom prst="rect">
            <a:avLst/>
          </a:prstGeom>
        </p:spPr>
        <p:txBody>
          <a:bodyPr>
            <a:spAutoFit/>
          </a:bodyPr>
          <a:lstStyle/>
          <a:p>
            <a:pPr eaLnBrk="1" hangingPunct="1">
              <a:defRPr/>
            </a:pPr>
            <a:r>
              <a:rPr lang="en-US" sz="3600" b="1" u="sng" dirty="0"/>
              <a:t>Perseverance</a:t>
            </a:r>
          </a:p>
          <a:p>
            <a:pPr marL="342900" indent="-342900" eaLnBrk="1" hangingPunct="1">
              <a:buFont typeface="Arial" panose="020B0604020202020204" pitchFamily="34" charset="0"/>
              <a:buChar char="•"/>
              <a:defRPr/>
            </a:pPr>
            <a:r>
              <a:rPr lang="en-US" sz="2400" dirty="0"/>
              <a:t>The capacity to stick to a goal or complete a task despite difficulties. </a:t>
            </a:r>
          </a:p>
          <a:p>
            <a:pPr marL="342900" indent="-342900" eaLnBrk="1" hangingPunct="1">
              <a:buFont typeface="Arial" panose="020B0604020202020204" pitchFamily="34" charset="0"/>
              <a:buChar char="•"/>
              <a:defRPr/>
            </a:pPr>
            <a:r>
              <a:rPr lang="en-US" sz="2400" dirty="0"/>
              <a:t>Qualities like grit, tenacity, delayed gratification, self-discipline, self-control, and passion for long-term goals.</a:t>
            </a:r>
          </a:p>
        </p:txBody>
      </p:sp>
      <p:pic>
        <p:nvPicPr>
          <p:cNvPr id="22531" name="Picture 5" descr="http://www.quotesvalley.com/images/09/perseverance-is-the-hard-work-you-do-af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5125" y="2438400"/>
            <a:ext cx="6096000"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6299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76200" y="1066800"/>
            <a:ext cx="9067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algn="ctr" eaLnBrk="1" hangingPunct="1">
              <a:spcBef>
                <a:spcPct val="0"/>
              </a:spcBef>
              <a:buClrTx/>
              <a:buSzTx/>
              <a:buFontTx/>
              <a:buNone/>
            </a:pPr>
            <a:r>
              <a:rPr lang="en-US" altLang="en-US" sz="2800" b="1">
                <a:latin typeface="Arial" panose="020B0604020202020204" pitchFamily="34" charset="0"/>
              </a:rPr>
              <a:t>Personal Grit as Key to Success</a:t>
            </a:r>
          </a:p>
          <a:p>
            <a:pPr algn="ctr" eaLnBrk="1" hangingPunct="1">
              <a:spcBef>
                <a:spcPct val="0"/>
              </a:spcBef>
              <a:buClrTx/>
              <a:buSzTx/>
              <a:buFontTx/>
              <a:buNone/>
            </a:pPr>
            <a:r>
              <a:rPr lang="en-US" altLang="en-US" sz="2800" i="1">
                <a:latin typeface="Arial" panose="020B0604020202020204" pitchFamily="34" charset="0"/>
              </a:rPr>
              <a:t>Passion, perseverance, and stamina outweigh IQ </a:t>
            </a:r>
          </a:p>
          <a:p>
            <a:pPr algn="ctr" eaLnBrk="1" hangingPunct="1">
              <a:spcBef>
                <a:spcPct val="0"/>
              </a:spcBef>
              <a:buClrTx/>
              <a:buSzTx/>
              <a:buFontTx/>
              <a:buNone/>
            </a:pPr>
            <a:r>
              <a:rPr lang="en-US" altLang="en-US" sz="2800" i="1">
                <a:latin typeface="Arial" panose="020B0604020202020204" pitchFamily="34" charset="0"/>
              </a:rPr>
              <a:t>as a predictor of success.</a:t>
            </a:r>
          </a:p>
        </p:txBody>
      </p:sp>
      <p:pic>
        <p:nvPicPr>
          <p:cNvPr id="50178"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890" y="2667000"/>
            <a:ext cx="4467225" cy="3629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2355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6913" y="152400"/>
            <a:ext cx="5286375"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Diagram 2"/>
          <p:cNvGraphicFramePr/>
          <p:nvPr/>
        </p:nvGraphicFramePr>
        <p:xfrm>
          <a:off x="3581400" y="2232025"/>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90969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1"/>
          <p:cNvSpPr txBox="1">
            <a:spLocks noChangeArrowheads="1"/>
          </p:cNvSpPr>
          <p:nvPr/>
        </p:nvSpPr>
        <p:spPr bwMode="auto">
          <a:xfrm>
            <a:off x="457200" y="2133600"/>
            <a:ext cx="75438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eaLnBrk="1" hangingPunct="1">
              <a:spcBef>
                <a:spcPct val="0"/>
              </a:spcBef>
              <a:buClrTx/>
              <a:buSzTx/>
              <a:buFontTx/>
              <a:buAutoNum type="arabicPeriod"/>
            </a:pPr>
            <a:r>
              <a:rPr lang="en-US" altLang="en-US" sz="2800">
                <a:latin typeface="Arial" panose="020B0604020202020204" pitchFamily="34" charset="0"/>
              </a:rPr>
              <a:t>Think of a task that you started but did not finish. What happened to stop your progress?</a:t>
            </a:r>
          </a:p>
          <a:p>
            <a:pPr eaLnBrk="1" hangingPunct="1">
              <a:spcBef>
                <a:spcPct val="0"/>
              </a:spcBef>
              <a:buClrTx/>
              <a:buSzTx/>
              <a:buFontTx/>
              <a:buAutoNum type="arabicPeriod"/>
            </a:pPr>
            <a:r>
              <a:rPr lang="en-US" altLang="en-US" sz="2800">
                <a:latin typeface="Arial" panose="020B0604020202020204" pitchFamily="34" charset="0"/>
              </a:rPr>
              <a:t>Think of an activity that required you to do lots of practice before you got good at it. Why did you stick with it? </a:t>
            </a:r>
          </a:p>
          <a:p>
            <a:pPr eaLnBrk="1" hangingPunct="1">
              <a:spcBef>
                <a:spcPct val="0"/>
              </a:spcBef>
              <a:buClrTx/>
              <a:buSzTx/>
              <a:buFontTx/>
              <a:buAutoNum type="arabicPeriod"/>
            </a:pPr>
            <a:r>
              <a:rPr lang="en-US" altLang="en-US" sz="2800">
                <a:latin typeface="Arial" panose="020B0604020202020204" pitchFamily="34" charset="0"/>
              </a:rPr>
              <a:t>Who is a person in your life or a famous person you admire who never seems to give up on a goal?</a:t>
            </a:r>
          </a:p>
          <a:p>
            <a:pPr eaLnBrk="1" hangingPunct="1">
              <a:spcBef>
                <a:spcPct val="0"/>
              </a:spcBef>
              <a:buClrTx/>
              <a:buSzTx/>
              <a:buFontTx/>
              <a:buAutoNum type="arabicPeriod"/>
            </a:pPr>
            <a:endParaRPr lang="en-US" altLang="en-US" sz="2800">
              <a:latin typeface="Arial" panose="020B0604020202020204" pitchFamily="34" charset="0"/>
            </a:endParaRPr>
          </a:p>
          <a:p>
            <a:pPr eaLnBrk="1" hangingPunct="1">
              <a:spcBef>
                <a:spcPct val="0"/>
              </a:spcBef>
              <a:buClrTx/>
              <a:buSzTx/>
              <a:buFontTx/>
              <a:buAutoNum type="arabicPeriod"/>
            </a:pPr>
            <a:endParaRPr lang="en-US" altLang="en-US" sz="2800">
              <a:latin typeface="Arial" panose="020B0604020202020204" pitchFamily="34" charset="0"/>
            </a:endParaRPr>
          </a:p>
        </p:txBody>
      </p:sp>
      <p:sp>
        <p:nvSpPr>
          <p:cNvPr id="3" name="Rectangle 2"/>
          <p:cNvSpPr/>
          <p:nvPr/>
        </p:nvSpPr>
        <p:spPr>
          <a:xfrm>
            <a:off x="800100" y="228600"/>
            <a:ext cx="6858000" cy="923330"/>
          </a:xfrm>
          <a:prstGeom prst="rect">
            <a:avLst/>
          </a:prstGeom>
          <a:noFill/>
        </p:spPr>
        <p:txBody>
          <a:bodyPr>
            <a:spAutoFit/>
            <a:scene3d>
              <a:camera prst="orthographicFront"/>
              <a:lightRig rig="soft" dir="t">
                <a:rot lat="0" lon="0" rev="10800000"/>
              </a:lightRig>
            </a:scene3d>
            <a:sp3d>
              <a:bevelT w="27940" h="12700"/>
              <a:contourClr>
                <a:srgbClr val="DDDDDD"/>
              </a:contourClr>
            </a:sp3d>
          </a:bodyPr>
          <a:lstStyle/>
          <a:p>
            <a:pPr algn="ctr" eaLnBrk="1" hangingPunct="1">
              <a:defRPr/>
            </a:pPr>
            <a:r>
              <a:rPr lang="en-US" sz="5400" b="1" u="sng" spc="150" dirty="0">
                <a:ln w="11430"/>
                <a:solidFill>
                  <a:srgbClr val="F8F8F8"/>
                </a:solidFill>
                <a:effectLst>
                  <a:outerShdw blurRad="25400" algn="tl" rotWithShape="0">
                    <a:srgbClr val="000000">
                      <a:alpha val="43000"/>
                    </a:srgbClr>
                  </a:outerShdw>
                </a:effectLst>
              </a:rPr>
              <a:t>Perseverance</a:t>
            </a:r>
          </a:p>
        </p:txBody>
      </p:sp>
      <p:pic>
        <p:nvPicPr>
          <p:cNvPr id="24580" name="Picture 2" descr="http://nyuwassermanblog.career.admin.nyu.edu/wp-content/uploads/2012/05/persevere.jpg"/>
          <p:cNvPicPr>
            <a:picLocks noChangeAspect="1" noChangeArrowheads="1"/>
          </p:cNvPicPr>
          <p:nvPr/>
        </p:nvPicPr>
        <p:blipFill>
          <a:blip r:embed="rId2">
            <a:clrChange>
              <a:clrFrom>
                <a:srgbClr val="FBFBFB"/>
              </a:clrFrom>
              <a:clrTo>
                <a:srgbClr val="FBFBFB">
                  <a:alpha val="0"/>
                </a:srgbClr>
              </a:clrTo>
            </a:clrChange>
            <a:extLst>
              <a:ext uri="{28A0092B-C50C-407E-A947-70E740481C1C}">
                <a14:useLocalDpi xmlns:a14="http://schemas.microsoft.com/office/drawing/2010/main" val="0"/>
              </a:ext>
            </a:extLst>
          </a:blip>
          <a:srcRect/>
          <a:stretch>
            <a:fillRect/>
          </a:stretch>
        </p:blipFill>
        <p:spPr bwMode="auto">
          <a:xfrm>
            <a:off x="5181600" y="0"/>
            <a:ext cx="36195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4952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990600"/>
            <a:ext cx="7600950" cy="502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65425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Right Arrow 1"/>
          <p:cNvSpPr/>
          <p:nvPr/>
        </p:nvSpPr>
        <p:spPr>
          <a:xfrm>
            <a:off x="650451" y="5451372"/>
            <a:ext cx="8382000" cy="1030115"/>
          </a:xfrm>
          <a:prstGeom prst="leftRightArrow">
            <a:avLst/>
          </a:prstGeom>
          <a:gradFill flip="none" rotWithShape="1">
            <a:gsLst>
              <a:gs pos="0">
                <a:srgbClr val="EAEA2C">
                  <a:shade val="30000"/>
                  <a:satMod val="115000"/>
                </a:srgbClr>
              </a:gs>
              <a:gs pos="50000">
                <a:srgbClr val="EAEA2C">
                  <a:shade val="67500"/>
                  <a:satMod val="115000"/>
                </a:srgbClr>
              </a:gs>
              <a:gs pos="100000">
                <a:srgbClr val="EAEA2C">
                  <a:shade val="100000"/>
                  <a:satMod val="115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762000" y="5181600"/>
            <a:ext cx="8382000" cy="1569660"/>
          </a:xfrm>
          <a:prstGeom prst="homePlate">
            <a:avLst/>
          </a:prstGeom>
          <a:noFill/>
        </p:spPr>
        <p:txBody>
          <a:bodyPr wrap="square" lIns="91440" tIns="45720" rIns="91440" bIns="45720">
            <a:spAutoFit/>
          </a:bodyPr>
          <a:lstStyle/>
          <a:p>
            <a:pPr algn="ctr"/>
            <a:r>
              <a:rPr lang="en-US" sz="9600" b="1" spc="50" dirty="0" smtClean="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rPr>
              <a:t>C H A R G E</a:t>
            </a:r>
            <a:endParaRPr lang="en-US" sz="9600" b="1" spc="50" dirty="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endParaRPr>
          </a:p>
        </p:txBody>
      </p:sp>
      <p:sp>
        <p:nvSpPr>
          <p:cNvPr id="6" name="Rectangle 5"/>
          <p:cNvSpPr/>
          <p:nvPr/>
        </p:nvSpPr>
        <p:spPr>
          <a:xfrm>
            <a:off x="7243864" y="620459"/>
            <a:ext cx="1830566" cy="4992515"/>
          </a:xfrm>
          <a:prstGeom prst="rect">
            <a:avLst/>
          </a:prstGeom>
          <a:noFill/>
        </p:spPr>
        <p:txBody>
          <a:bodyPr vert="wordArtVert" wrap="square" lIns="91440" tIns="45720" rIns="91440" bIns="45720">
            <a:spAutoFit/>
          </a:bodyPr>
          <a:lstStyle/>
          <a:p>
            <a:pPr algn="ctr"/>
            <a:r>
              <a:rPr lang="en-US" sz="9800" b="1" kern="0" spc="-1490" dirty="0" smtClean="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rPr>
              <a:t>TAK</a:t>
            </a:r>
            <a:endParaRPr lang="en-US" sz="9800" b="1" kern="0" spc="-1490" dirty="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endParaRPr>
          </a:p>
        </p:txBody>
      </p:sp>
      <p:sp>
        <p:nvSpPr>
          <p:cNvPr id="5" name="Rectangle 4"/>
          <p:cNvSpPr/>
          <p:nvPr/>
        </p:nvSpPr>
        <p:spPr>
          <a:xfrm>
            <a:off x="1890821" y="762000"/>
            <a:ext cx="4890979" cy="3693319"/>
          </a:xfrm>
          <a:prstGeom prst="rect">
            <a:avLst/>
          </a:prstGeom>
          <a:noFill/>
        </p:spPr>
        <p:txBody>
          <a:bodyPr wrap="square" lIns="91440" tIns="45720" rIns="91440" bIns="45720">
            <a:spAutoFit/>
          </a:bodyPr>
          <a:lstStyle/>
          <a:p>
            <a:pPr algn="ctr"/>
            <a:r>
              <a:rPr lang="en-US" sz="6000" b="1" u="sng" dirty="0" smtClean="0">
                <a:ln w="12700">
                  <a:solidFill>
                    <a:schemeClr val="bg1"/>
                  </a:solidFill>
                  <a:prstDash val="solid"/>
                </a:ln>
                <a:effectLst>
                  <a:outerShdw dist="38100" dir="2640000" algn="bl" rotWithShape="0">
                    <a:schemeClr val="tx2">
                      <a:lumMod val="75000"/>
                    </a:schemeClr>
                  </a:outerShdw>
                </a:effectLst>
              </a:rPr>
              <a:t>Networking</a:t>
            </a:r>
          </a:p>
          <a:p>
            <a:pPr algn="ctr"/>
            <a:endParaRPr lang="en-US" sz="5400" b="1" dirty="0" smtClean="0">
              <a:ln w="12700">
                <a:solidFill>
                  <a:schemeClr val="bg1"/>
                </a:solidFill>
                <a:prstDash val="solid"/>
              </a:ln>
              <a:effectLst>
                <a:outerShdw dist="38100" dir="2640000" algn="bl" rotWithShape="0">
                  <a:schemeClr val="tx2">
                    <a:lumMod val="75000"/>
                  </a:schemeClr>
                </a:outerShdw>
              </a:effectLst>
            </a:endParaRPr>
          </a:p>
          <a:p>
            <a:pPr algn="ctr"/>
            <a:r>
              <a:rPr lang="en-US" sz="6000" b="1" dirty="0" smtClean="0">
                <a:ln w="12700">
                  <a:solidFill>
                    <a:schemeClr val="bg1"/>
                  </a:solidFill>
                  <a:prstDash val="solid"/>
                </a:ln>
                <a:effectLst>
                  <a:outerShdw dist="38100" dir="2640000" algn="bl" rotWithShape="0">
                    <a:schemeClr val="tx2">
                      <a:lumMod val="75000"/>
                    </a:schemeClr>
                  </a:outerShdw>
                </a:effectLst>
              </a:rPr>
              <a:t>Soft </a:t>
            </a:r>
            <a:r>
              <a:rPr lang="en-US" sz="6000" b="1" dirty="0">
                <a:ln w="12700">
                  <a:solidFill>
                    <a:schemeClr val="bg1"/>
                  </a:solidFill>
                  <a:prstDash val="solid"/>
                </a:ln>
                <a:effectLst>
                  <a:outerShdw dist="38100" dir="2640000" algn="bl" rotWithShape="0">
                    <a:schemeClr val="tx2">
                      <a:lumMod val="75000"/>
                    </a:schemeClr>
                  </a:outerShdw>
                </a:effectLst>
              </a:rPr>
              <a:t>Skill </a:t>
            </a:r>
          </a:p>
          <a:p>
            <a:pPr algn="ctr"/>
            <a:r>
              <a:rPr lang="en-US" sz="6000" b="1" dirty="0">
                <a:ln w="12700">
                  <a:solidFill>
                    <a:schemeClr val="bg1"/>
                  </a:solidFill>
                  <a:prstDash val="solid"/>
                </a:ln>
                <a:effectLst>
                  <a:outerShdw dist="38100" dir="2640000" algn="bl" rotWithShape="0">
                    <a:schemeClr val="tx2">
                      <a:lumMod val="75000"/>
                    </a:schemeClr>
                  </a:outerShdw>
                </a:effectLst>
              </a:rPr>
              <a:t>of the </a:t>
            </a:r>
            <a:r>
              <a:rPr lang="en-US" sz="6000" b="1" dirty="0" smtClean="0">
                <a:ln w="12700">
                  <a:solidFill>
                    <a:schemeClr val="bg1"/>
                  </a:solidFill>
                  <a:prstDash val="solid"/>
                </a:ln>
                <a:effectLst>
                  <a:outerShdw dist="38100" dir="2640000" algn="bl" rotWithShape="0">
                    <a:schemeClr val="tx2">
                      <a:lumMod val="75000"/>
                    </a:schemeClr>
                  </a:outerShdw>
                </a:effectLst>
              </a:rPr>
              <a:t>Day</a:t>
            </a:r>
            <a:endParaRPr lang="en-US" sz="6000" b="1" dirty="0">
              <a:ln w="12700">
                <a:solidFill>
                  <a:schemeClr val="bg1"/>
                </a:solidFill>
                <a:prstDash val="solid"/>
              </a:ln>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7203815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a:blip r:embed="rId3"/>
          <a:stretch>
            <a:fillRect/>
          </a:stretch>
        </p:blipFill>
        <p:spPr>
          <a:xfrm>
            <a:off x="228600" y="228600"/>
            <a:ext cx="8725865" cy="5638800"/>
          </a:xfrm>
          <a:prstGeom prst="rect">
            <a:avLst/>
          </a:prstGeom>
        </p:spPr>
      </p:pic>
    </p:spTree>
    <p:extLst>
      <p:ext uri="{BB962C8B-B14F-4D97-AF65-F5344CB8AC3E}">
        <p14:creationId xmlns:p14="http://schemas.microsoft.com/office/powerpoint/2010/main" val="36787699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485792"/>
            <a:ext cx="2590800" cy="3409950"/>
          </a:xfrm>
          <a:prstGeom prst="rect">
            <a:avLst/>
          </a:prstGeom>
          <a:ln>
            <a:solidFill>
              <a:srgbClr val="FFFF00"/>
            </a:solidFill>
          </a:ln>
        </p:spPr>
      </p:pic>
      <p:sp>
        <p:nvSpPr>
          <p:cNvPr id="3" name="Rectangle 2"/>
          <p:cNvSpPr/>
          <p:nvPr/>
        </p:nvSpPr>
        <p:spPr>
          <a:xfrm>
            <a:off x="533400" y="3930032"/>
            <a:ext cx="6198876" cy="923330"/>
          </a:xfrm>
          <a:prstGeom prst="rect">
            <a:avLst/>
          </a:prstGeom>
          <a:noFill/>
        </p:spPr>
        <p:txBody>
          <a:bodyPr wrap="none" lIns="91440" tIns="45720" rIns="91440" bIns="45720">
            <a:spAutoFit/>
          </a:bodyPr>
          <a:lstStyle/>
          <a:p>
            <a:pPr algn="ctr"/>
            <a:r>
              <a:rPr lang="en-US" sz="5400" b="1" dirty="0" smtClean="0">
                <a:ln w="10160">
                  <a:solidFill>
                    <a:srgbClr val="FFC000"/>
                  </a:solidFill>
                  <a:prstDash val="solid"/>
                </a:ln>
                <a:solidFill>
                  <a:srgbClr val="FFFFFF"/>
                </a:solidFill>
                <a:effectLst>
                  <a:outerShdw blurRad="38100" dist="22860" dir="5400000" algn="tl" rotWithShape="0">
                    <a:srgbClr val="000000">
                      <a:alpha val="30000"/>
                    </a:srgbClr>
                  </a:outerShdw>
                </a:effectLst>
              </a:rPr>
              <a:t>Your VALUE goes </a:t>
            </a:r>
            <a:endParaRPr lang="en-US" sz="5400" b="1" cap="none" spc="0" dirty="0">
              <a:ln w="10160">
                <a:solidFill>
                  <a:srgbClr val="FFC000"/>
                </a:solidFill>
                <a:prstDash val="solid"/>
              </a:ln>
              <a:solidFill>
                <a:srgbClr val="FFFFFF"/>
              </a:solidFill>
              <a:effectLst>
                <a:outerShdw blurRad="38100" dist="22860" dir="5400000" algn="tl" rotWithShape="0">
                  <a:srgbClr val="000000">
                    <a:alpha val="30000"/>
                  </a:srgbClr>
                </a:outerShdw>
              </a:effectLst>
            </a:endParaRPr>
          </a:p>
        </p:txBody>
      </p:sp>
      <p:pic>
        <p:nvPicPr>
          <p:cNvPr id="5" name="Picture 4">
            <a:hlinkClick r:id="rId3"/>
          </p:cNvPr>
          <p:cNvPicPr>
            <a:picLocks noChangeAspect="1"/>
          </p:cNvPicPr>
          <p:nvPr/>
        </p:nvPicPr>
        <p:blipFill>
          <a:blip r:embed="rId4"/>
          <a:stretch>
            <a:fillRect/>
          </a:stretch>
        </p:blipFill>
        <p:spPr>
          <a:xfrm>
            <a:off x="3810000" y="218480"/>
            <a:ext cx="4813840" cy="3658212"/>
          </a:xfrm>
          <a:prstGeom prst="rect">
            <a:avLst/>
          </a:prstGeom>
        </p:spPr>
      </p:pic>
      <p:sp>
        <p:nvSpPr>
          <p:cNvPr id="4" name="Up Arrow 3"/>
          <p:cNvSpPr/>
          <p:nvPr/>
        </p:nvSpPr>
        <p:spPr>
          <a:xfrm>
            <a:off x="6477000" y="3112787"/>
            <a:ext cx="1219200" cy="1600200"/>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2400" y="4845742"/>
            <a:ext cx="8610600" cy="1200329"/>
          </a:xfrm>
          <a:prstGeom prst="rect">
            <a:avLst/>
          </a:prstGeom>
          <a:noFill/>
        </p:spPr>
        <p:txBody>
          <a:bodyPr wrap="square" rtlCol="0">
            <a:spAutoFit/>
          </a:bodyPr>
          <a:lstStyle/>
          <a:p>
            <a:pPr algn="ctr"/>
            <a:r>
              <a:rPr lang="en-US" sz="3600" dirty="0" smtClean="0"/>
              <a:t>When you </a:t>
            </a:r>
            <a:r>
              <a:rPr lang="en-US" sz="3600" u="sng" dirty="0" smtClean="0"/>
              <a:t>LEARN</a:t>
            </a:r>
            <a:r>
              <a:rPr lang="en-US" sz="3600" dirty="0" smtClean="0"/>
              <a:t> new skills and/or</a:t>
            </a:r>
          </a:p>
          <a:p>
            <a:pPr algn="ctr"/>
            <a:r>
              <a:rPr lang="en-US" sz="3600" dirty="0" smtClean="0"/>
              <a:t> </a:t>
            </a:r>
            <a:r>
              <a:rPr lang="en-US" sz="3600" u="sng" dirty="0" smtClean="0"/>
              <a:t>IMPROVE</a:t>
            </a:r>
            <a:r>
              <a:rPr lang="en-US" sz="3600" dirty="0" smtClean="0"/>
              <a:t> existing skills</a:t>
            </a:r>
            <a:endParaRPr lang="en-US" sz="3600" dirty="0"/>
          </a:p>
        </p:txBody>
      </p:sp>
      <p:sp>
        <p:nvSpPr>
          <p:cNvPr id="7" name="Oval 6"/>
          <p:cNvSpPr/>
          <p:nvPr/>
        </p:nvSpPr>
        <p:spPr>
          <a:xfrm>
            <a:off x="2819400" y="1733567"/>
            <a:ext cx="914400" cy="914400"/>
          </a:xfrm>
          <a:prstGeom prst="ellipse">
            <a:avLst/>
          </a:prstGeom>
          <a:solidFill>
            <a:srgbClr val="3F601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728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Right Arrow 1"/>
          <p:cNvSpPr/>
          <p:nvPr/>
        </p:nvSpPr>
        <p:spPr>
          <a:xfrm>
            <a:off x="650451" y="5451372"/>
            <a:ext cx="8382000" cy="1030115"/>
          </a:xfrm>
          <a:prstGeom prst="leftRightArrow">
            <a:avLst/>
          </a:prstGeom>
          <a:gradFill flip="none" rotWithShape="1">
            <a:gsLst>
              <a:gs pos="0">
                <a:srgbClr val="EAEA2C">
                  <a:shade val="30000"/>
                  <a:satMod val="115000"/>
                </a:srgbClr>
              </a:gs>
              <a:gs pos="50000">
                <a:srgbClr val="EAEA2C">
                  <a:shade val="67500"/>
                  <a:satMod val="115000"/>
                </a:srgbClr>
              </a:gs>
              <a:gs pos="100000">
                <a:srgbClr val="EAEA2C">
                  <a:shade val="100000"/>
                  <a:satMod val="115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762000" y="5181600"/>
            <a:ext cx="8382000" cy="1569660"/>
          </a:xfrm>
          <a:prstGeom prst="homePlate">
            <a:avLst/>
          </a:prstGeom>
          <a:noFill/>
        </p:spPr>
        <p:txBody>
          <a:bodyPr wrap="square" lIns="91440" tIns="45720" rIns="91440" bIns="45720">
            <a:spAutoFit/>
          </a:bodyPr>
          <a:lstStyle/>
          <a:p>
            <a:pPr algn="ctr"/>
            <a:r>
              <a:rPr lang="en-US" sz="9600" b="1" spc="50" dirty="0" smtClean="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rPr>
              <a:t>C H A R G E</a:t>
            </a:r>
            <a:endParaRPr lang="en-US" sz="9600" b="1" spc="50" dirty="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endParaRPr>
          </a:p>
        </p:txBody>
      </p:sp>
      <p:sp>
        <p:nvSpPr>
          <p:cNvPr id="6" name="Rectangle 5"/>
          <p:cNvSpPr/>
          <p:nvPr/>
        </p:nvSpPr>
        <p:spPr>
          <a:xfrm>
            <a:off x="7243864" y="620459"/>
            <a:ext cx="1830566" cy="4992515"/>
          </a:xfrm>
          <a:prstGeom prst="rect">
            <a:avLst/>
          </a:prstGeom>
          <a:noFill/>
        </p:spPr>
        <p:txBody>
          <a:bodyPr vert="wordArtVert" wrap="square" lIns="91440" tIns="45720" rIns="91440" bIns="45720">
            <a:spAutoFit/>
          </a:bodyPr>
          <a:lstStyle/>
          <a:p>
            <a:pPr algn="ctr"/>
            <a:r>
              <a:rPr lang="en-US" sz="9800" b="1" kern="0" spc="-1490" dirty="0" smtClean="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rPr>
              <a:t>TAK</a:t>
            </a:r>
            <a:endParaRPr lang="en-US" sz="9800" b="1" kern="0" spc="-1490" dirty="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endParaRPr>
          </a:p>
        </p:txBody>
      </p:sp>
      <p:sp>
        <p:nvSpPr>
          <p:cNvPr id="5" name="Rectangle 4"/>
          <p:cNvSpPr/>
          <p:nvPr/>
        </p:nvSpPr>
        <p:spPr>
          <a:xfrm>
            <a:off x="1890821" y="762000"/>
            <a:ext cx="4890979" cy="3785652"/>
          </a:xfrm>
          <a:prstGeom prst="rect">
            <a:avLst/>
          </a:prstGeom>
          <a:noFill/>
        </p:spPr>
        <p:txBody>
          <a:bodyPr wrap="square" lIns="91440" tIns="45720" rIns="91440" bIns="45720">
            <a:spAutoFit/>
          </a:bodyPr>
          <a:lstStyle/>
          <a:p>
            <a:pPr algn="ctr"/>
            <a:r>
              <a:rPr lang="en-US" sz="6000" b="1" u="sng" dirty="0" smtClean="0">
                <a:ln w="12700">
                  <a:solidFill>
                    <a:schemeClr val="bg1"/>
                  </a:solidFill>
                  <a:prstDash val="solid"/>
                </a:ln>
                <a:effectLst>
                  <a:outerShdw dist="38100" dir="2640000" algn="bl" rotWithShape="0">
                    <a:schemeClr val="tx2">
                      <a:lumMod val="75000"/>
                    </a:schemeClr>
                  </a:outerShdw>
                </a:effectLst>
              </a:rPr>
              <a:t>Emotional </a:t>
            </a:r>
          </a:p>
          <a:p>
            <a:pPr algn="ctr"/>
            <a:r>
              <a:rPr lang="en-US" sz="6000" b="1" u="sng" dirty="0" smtClean="0">
                <a:ln w="12700">
                  <a:solidFill>
                    <a:schemeClr val="bg1"/>
                  </a:solidFill>
                  <a:prstDash val="solid"/>
                </a:ln>
                <a:effectLst>
                  <a:outerShdw dist="38100" dir="2640000" algn="bl" rotWithShape="0">
                    <a:schemeClr val="tx2">
                      <a:lumMod val="75000"/>
                    </a:schemeClr>
                  </a:outerShdw>
                </a:effectLst>
              </a:rPr>
              <a:t>Competence</a:t>
            </a:r>
            <a:endParaRPr lang="en-US" sz="5400" b="1" dirty="0" smtClean="0">
              <a:ln w="12700">
                <a:solidFill>
                  <a:schemeClr val="bg1"/>
                </a:solidFill>
                <a:prstDash val="solid"/>
              </a:ln>
              <a:effectLst>
                <a:outerShdw dist="38100" dir="2640000" algn="bl" rotWithShape="0">
                  <a:schemeClr val="tx2">
                    <a:lumMod val="75000"/>
                  </a:schemeClr>
                </a:outerShdw>
              </a:effectLst>
            </a:endParaRPr>
          </a:p>
          <a:p>
            <a:pPr algn="ctr"/>
            <a:r>
              <a:rPr lang="en-US" sz="6000" b="1" dirty="0" smtClean="0">
                <a:ln w="12700">
                  <a:solidFill>
                    <a:schemeClr val="bg1"/>
                  </a:solidFill>
                  <a:prstDash val="solid"/>
                </a:ln>
                <a:effectLst>
                  <a:outerShdw dist="38100" dir="2640000" algn="bl" rotWithShape="0">
                    <a:schemeClr val="tx2">
                      <a:lumMod val="75000"/>
                    </a:schemeClr>
                  </a:outerShdw>
                </a:effectLst>
              </a:rPr>
              <a:t>Soft </a:t>
            </a:r>
            <a:r>
              <a:rPr lang="en-US" sz="6000" b="1" dirty="0">
                <a:ln w="12700">
                  <a:solidFill>
                    <a:schemeClr val="bg1"/>
                  </a:solidFill>
                  <a:prstDash val="solid"/>
                </a:ln>
                <a:effectLst>
                  <a:outerShdw dist="38100" dir="2640000" algn="bl" rotWithShape="0">
                    <a:schemeClr val="tx2">
                      <a:lumMod val="75000"/>
                    </a:schemeClr>
                  </a:outerShdw>
                </a:effectLst>
              </a:rPr>
              <a:t>Skill </a:t>
            </a:r>
          </a:p>
          <a:p>
            <a:pPr algn="ctr"/>
            <a:r>
              <a:rPr lang="en-US" sz="6000" b="1" dirty="0">
                <a:ln w="12700">
                  <a:solidFill>
                    <a:schemeClr val="bg1"/>
                  </a:solidFill>
                  <a:prstDash val="solid"/>
                </a:ln>
                <a:effectLst>
                  <a:outerShdw dist="38100" dir="2640000" algn="bl" rotWithShape="0">
                    <a:schemeClr val="tx2">
                      <a:lumMod val="75000"/>
                    </a:schemeClr>
                  </a:outerShdw>
                </a:effectLst>
              </a:rPr>
              <a:t>of the </a:t>
            </a:r>
            <a:r>
              <a:rPr lang="en-US" sz="6000" b="1" dirty="0" smtClean="0">
                <a:ln w="12700">
                  <a:solidFill>
                    <a:schemeClr val="bg1"/>
                  </a:solidFill>
                  <a:prstDash val="solid"/>
                </a:ln>
                <a:effectLst>
                  <a:outerShdw dist="38100" dir="2640000" algn="bl" rotWithShape="0">
                    <a:schemeClr val="tx2">
                      <a:lumMod val="75000"/>
                    </a:schemeClr>
                  </a:outerShdw>
                </a:effectLst>
              </a:rPr>
              <a:t>Day</a:t>
            </a:r>
            <a:endParaRPr lang="en-US" sz="6000" b="1" dirty="0">
              <a:ln w="12700">
                <a:solidFill>
                  <a:schemeClr val="bg1"/>
                </a:solidFill>
                <a:prstDash val="solid"/>
              </a:ln>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7195593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36088" y="838200"/>
            <a:ext cx="6898261" cy="564671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Left Arrow 2"/>
          <p:cNvSpPr/>
          <p:nvPr/>
        </p:nvSpPr>
        <p:spPr>
          <a:xfrm>
            <a:off x="5257800" y="3200400"/>
            <a:ext cx="3276600" cy="1981200"/>
          </a:xfrm>
          <a:prstGeom prst="lef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Read article!</a:t>
            </a:r>
            <a:endParaRPr lang="en-US" sz="3200" dirty="0"/>
          </a:p>
        </p:txBody>
      </p:sp>
    </p:spTree>
    <p:extLst>
      <p:ext uri="{BB962C8B-B14F-4D97-AF65-F5344CB8AC3E}">
        <p14:creationId xmlns:p14="http://schemas.microsoft.com/office/powerpoint/2010/main" val="8687431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ChangeArrowheads="1"/>
          </p:cNvSpPr>
          <p:nvPr/>
        </p:nvSpPr>
        <p:spPr bwMode="auto">
          <a:xfrm>
            <a:off x="304800" y="1447800"/>
            <a:ext cx="4697413"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eaLnBrk="1" hangingPunct="1">
              <a:spcBef>
                <a:spcPct val="0"/>
              </a:spcBef>
              <a:buClrTx/>
              <a:buSzTx/>
              <a:buFont typeface="Arial" panose="020B0604020202020204" pitchFamily="34" charset="0"/>
              <a:buChar char="•"/>
            </a:pPr>
            <a:r>
              <a:rPr lang="en-US" altLang="en-US" sz="2400">
                <a:latin typeface="Arial" panose="020B0604020202020204" pitchFamily="34" charset="0"/>
              </a:rPr>
              <a:t>The capacity to experience and express feelings in ways that are appropriate and effective in a given situation as well as the capacity to understand and sympathize with the feelings and experiences of others. </a:t>
            </a:r>
          </a:p>
          <a:p>
            <a:pPr eaLnBrk="1" hangingPunct="1">
              <a:spcBef>
                <a:spcPct val="0"/>
              </a:spcBef>
              <a:buClrTx/>
              <a:buSzTx/>
              <a:buFont typeface="Arial" panose="020B0604020202020204" pitchFamily="34" charset="0"/>
              <a:buChar char="•"/>
            </a:pPr>
            <a:r>
              <a:rPr lang="en-US" altLang="en-US" sz="2400">
                <a:latin typeface="Arial" panose="020B0604020202020204" pitchFamily="34" charset="0"/>
              </a:rPr>
              <a:t>Emotional competence includes empathy, emotion management, self-awareness, and social awareness.</a:t>
            </a:r>
          </a:p>
        </p:txBody>
      </p:sp>
      <p:pic>
        <p:nvPicPr>
          <p:cNvPr id="15363" name="Picture 4" descr="http://www.beyondphilosophy.com/wp-content/uploads/2012/11/Emolarge1.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18050" y="1447800"/>
            <a:ext cx="4075113" cy="458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a:spLocks noChangeArrowheads="1"/>
          </p:cNvSpPr>
          <p:nvPr/>
        </p:nvSpPr>
        <p:spPr bwMode="auto">
          <a:xfrm>
            <a:off x="914400" y="527050"/>
            <a:ext cx="677068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algn="ctr" eaLnBrk="1" hangingPunct="1">
              <a:spcBef>
                <a:spcPct val="0"/>
              </a:spcBef>
              <a:buClrTx/>
              <a:buSzTx/>
              <a:buFontTx/>
              <a:buNone/>
            </a:pPr>
            <a:r>
              <a:rPr lang="en-US" altLang="en-US" sz="4400" b="1" u="sng">
                <a:latin typeface="Arial" panose="020B0604020202020204" pitchFamily="34" charset="0"/>
              </a:rPr>
              <a:t>Emotional Competence </a:t>
            </a:r>
            <a:r>
              <a:rPr lang="en-US" altLang="en-US" sz="4400">
                <a:latin typeface="Arial" panose="020B0604020202020204" pitchFamily="34" charset="0"/>
              </a:rPr>
              <a:t> </a:t>
            </a:r>
          </a:p>
        </p:txBody>
      </p:sp>
    </p:spTree>
    <p:extLst>
      <p:ext uri="{BB962C8B-B14F-4D97-AF65-F5344CB8AC3E}">
        <p14:creationId xmlns:p14="http://schemas.microsoft.com/office/powerpoint/2010/main" val="1416114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fade">
                                      <p:cBhvr>
                                        <p:cTn id="7" dur="1000"/>
                                        <p:tgtEl>
                                          <p:spTgt spid="15362">
                                            <p:txEl>
                                              <p:pRg st="0" end="0"/>
                                            </p:txEl>
                                          </p:spTgt>
                                        </p:tgtEl>
                                      </p:cBhvr>
                                    </p:animEffect>
                                    <p:anim calcmode="lin" valueType="num">
                                      <p:cBhvr>
                                        <p:cTn id="8" dur="10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362">
                                            <p:txEl>
                                              <p:pRg st="0" end="0"/>
                                            </p:txEl>
                                          </p:spTgt>
                                        </p:tgtEl>
                                        <p:attrNameLst>
                                          <p:attrName>ppt_y</p:attrName>
                                        </p:attrNameLst>
                                      </p:cBhvr>
                                      <p:tavLst>
                                        <p:tav tm="0">
                                          <p:val>
                                            <p:strVal val="#ppt_y+.1"/>
                                          </p:val>
                                        </p:tav>
                                        <p:tav tm="100000">
                                          <p:val>
                                            <p:strVal val="#ppt_y"/>
                                          </p:val>
                                        </p:tav>
                                      </p:tavLst>
                                    </p:anim>
                                  </p:childTnLst>
                                </p:cTn>
                              </p:par>
                              <p:par>
                                <p:cTn id="10" presetID="27" presetClass="emph" presetSubtype="0" fill="remove" nodeType="withEffect">
                                  <p:stCondLst>
                                    <p:cond delay="0"/>
                                  </p:stCondLst>
                                  <p:childTnLst>
                                    <p:animClr clrSpc="rgb" dir="cw">
                                      <p:cBhvr override="childStyle">
                                        <p:cTn id="11" dur="250" autoRev="1" fill="remove"/>
                                        <p:tgtEl>
                                          <p:spTgt spid="15363"/>
                                        </p:tgtEl>
                                        <p:attrNameLst>
                                          <p:attrName>style.color</p:attrName>
                                        </p:attrNameLst>
                                      </p:cBhvr>
                                      <p:to>
                                        <a:schemeClr val="bg1"/>
                                      </p:to>
                                    </p:animClr>
                                    <p:animClr clrSpc="rgb" dir="cw">
                                      <p:cBhvr>
                                        <p:cTn id="12" dur="250" autoRev="1" fill="remove"/>
                                        <p:tgtEl>
                                          <p:spTgt spid="15363"/>
                                        </p:tgtEl>
                                        <p:attrNameLst>
                                          <p:attrName>fillcolor</p:attrName>
                                        </p:attrNameLst>
                                      </p:cBhvr>
                                      <p:to>
                                        <a:schemeClr val="bg1"/>
                                      </p:to>
                                    </p:animClr>
                                    <p:set>
                                      <p:cBhvr>
                                        <p:cTn id="13" dur="250" autoRev="1" fill="remove"/>
                                        <p:tgtEl>
                                          <p:spTgt spid="15363"/>
                                        </p:tgtEl>
                                        <p:attrNameLst>
                                          <p:attrName>fill.type</p:attrName>
                                        </p:attrNameLst>
                                      </p:cBhvr>
                                      <p:to>
                                        <p:strVal val="solid"/>
                                      </p:to>
                                    </p:set>
                                    <p:set>
                                      <p:cBhvr>
                                        <p:cTn id="14" dur="250" autoRev="1" fill="remove"/>
                                        <p:tgtEl>
                                          <p:spTgt spid="15363"/>
                                        </p:tgtEl>
                                        <p:attrNameLst>
                                          <p:attrName>fill.on</p:attrName>
                                        </p:attrNameLst>
                                      </p:cBhvr>
                                      <p:to>
                                        <p:strVal val="tru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362">
                                            <p:txEl>
                                              <p:pRg st="1" end="1"/>
                                            </p:txEl>
                                          </p:spTgt>
                                        </p:tgtEl>
                                        <p:attrNameLst>
                                          <p:attrName>style.visibility</p:attrName>
                                        </p:attrNameLst>
                                      </p:cBhvr>
                                      <p:to>
                                        <p:strVal val="visible"/>
                                      </p:to>
                                    </p:set>
                                    <p:animEffect transition="in" filter="fade">
                                      <p:cBhvr>
                                        <p:cTn id="19" dur="1000"/>
                                        <p:tgtEl>
                                          <p:spTgt spid="15362">
                                            <p:txEl>
                                              <p:pRg st="1" end="1"/>
                                            </p:txEl>
                                          </p:spTgt>
                                        </p:tgtEl>
                                      </p:cBhvr>
                                    </p:animEffect>
                                    <p:anim calcmode="lin" valueType="num">
                                      <p:cBhvr>
                                        <p:cTn id="20" dur="10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536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a:blip r:embed="rId3"/>
          <a:stretch>
            <a:fillRect/>
          </a:stretch>
        </p:blipFill>
        <p:spPr>
          <a:xfrm>
            <a:off x="685800" y="1295400"/>
            <a:ext cx="7848600" cy="4308065"/>
          </a:xfrm>
          <a:prstGeom prst="rect">
            <a:avLst/>
          </a:prstGeom>
        </p:spPr>
      </p:pic>
      <p:sp>
        <p:nvSpPr>
          <p:cNvPr id="3" name="Rectangle 2"/>
          <p:cNvSpPr/>
          <p:nvPr/>
        </p:nvSpPr>
        <p:spPr>
          <a:xfrm>
            <a:off x="1447800" y="228600"/>
            <a:ext cx="6109365"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is </a:t>
            </a:r>
            <a:r>
              <a:rPr lang="en-US" sz="5400" b="1" cap="none" spc="0" dirty="0" smtClean="0">
                <a:ln w="13462">
                  <a:solidFill>
                    <a:schemeClr val="bg1"/>
                  </a:solidFill>
                  <a:prstDash val="solid"/>
                </a:ln>
                <a:solidFill>
                  <a:srgbClr val="FF0066"/>
                </a:solidFill>
                <a:effectLst>
                  <a:outerShdw dist="38100" dir="2700000" algn="bl" rotWithShape="0">
                    <a:schemeClr val="accent5"/>
                  </a:outerShdw>
                </a:effectLst>
              </a:rPr>
              <a:t>empathy</a:t>
            </a: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13975748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152400" y="1066800"/>
            <a:ext cx="89916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eaLnBrk="1" hangingPunct="1">
              <a:spcBef>
                <a:spcPct val="0"/>
              </a:spcBef>
              <a:buClrTx/>
              <a:buSzTx/>
              <a:buFontTx/>
              <a:buAutoNum type="arabicPeriod"/>
            </a:pPr>
            <a:r>
              <a:rPr lang="en-US" altLang="en-US" sz="2400">
                <a:latin typeface="Arial" panose="020B0604020202020204" pitchFamily="34" charset="0"/>
              </a:rPr>
              <a:t>Have you ever felt an emotion but didn’t understand why?</a:t>
            </a:r>
          </a:p>
          <a:p>
            <a:pPr eaLnBrk="1" hangingPunct="1">
              <a:spcBef>
                <a:spcPct val="0"/>
              </a:spcBef>
              <a:buClrTx/>
              <a:buSzTx/>
              <a:buFontTx/>
              <a:buAutoNum type="arabicPeriod"/>
            </a:pPr>
            <a:r>
              <a:rPr lang="en-US" altLang="en-US" sz="2400">
                <a:latin typeface="Arial" panose="020B0604020202020204" pitchFamily="34" charset="0"/>
              </a:rPr>
              <a:t>How much do you care about how other people are feeling? Are there some people whose feelings you care about more than others?</a:t>
            </a:r>
          </a:p>
          <a:p>
            <a:pPr eaLnBrk="1" hangingPunct="1">
              <a:spcBef>
                <a:spcPct val="0"/>
              </a:spcBef>
              <a:buClrTx/>
              <a:buSzTx/>
              <a:buFontTx/>
              <a:buAutoNum type="arabicPeriod"/>
            </a:pPr>
            <a:r>
              <a:rPr lang="en-US" altLang="en-US" sz="2400">
                <a:latin typeface="Arial" panose="020B0604020202020204" pitchFamily="34" charset="0"/>
              </a:rPr>
              <a:t>Have you ever been surprised at how someone felt about something?</a:t>
            </a:r>
          </a:p>
          <a:p>
            <a:pPr eaLnBrk="1" hangingPunct="1">
              <a:spcBef>
                <a:spcPct val="0"/>
              </a:spcBef>
              <a:buClrTx/>
              <a:buSzTx/>
              <a:buFontTx/>
              <a:buAutoNum type="arabicPeriod"/>
            </a:pPr>
            <a:r>
              <a:rPr lang="en-US" altLang="en-US" sz="2400">
                <a:latin typeface="Arial" panose="020B0604020202020204" pitchFamily="34" charset="0"/>
              </a:rPr>
              <a:t>How well do you manage feelings of anger and frustration?</a:t>
            </a:r>
          </a:p>
        </p:txBody>
      </p:sp>
      <p:sp>
        <p:nvSpPr>
          <p:cNvPr id="26627" name="Rectangle 2"/>
          <p:cNvSpPr>
            <a:spLocks noChangeArrowheads="1"/>
          </p:cNvSpPr>
          <p:nvPr/>
        </p:nvSpPr>
        <p:spPr bwMode="auto">
          <a:xfrm>
            <a:off x="803275" y="185738"/>
            <a:ext cx="7564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algn="ctr" eaLnBrk="1" hangingPunct="1">
              <a:spcBef>
                <a:spcPct val="0"/>
              </a:spcBef>
              <a:buClrTx/>
              <a:buSzTx/>
              <a:buFontTx/>
              <a:buNone/>
            </a:pPr>
            <a:r>
              <a:rPr lang="en-US" altLang="en-US" sz="4000" b="1" u="sng">
                <a:latin typeface="Arial" panose="020B0604020202020204" pitchFamily="34" charset="0"/>
              </a:rPr>
              <a:t>Emotional Competence </a:t>
            </a:r>
            <a:r>
              <a:rPr lang="en-US" altLang="en-US" sz="4000">
                <a:latin typeface="Arial" panose="020B0604020202020204" pitchFamily="34" charset="0"/>
              </a:rPr>
              <a:t> </a:t>
            </a:r>
          </a:p>
        </p:txBody>
      </p:sp>
      <p:pic>
        <p:nvPicPr>
          <p:cNvPr id="26628" name="Picture 2" descr="http://5cblog.files.wordpress.com/2012/09/empathy-9550064_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744913"/>
            <a:ext cx="5888038" cy="294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3178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fade">
                                      <p:cBhvr>
                                        <p:cTn id="7" dur="500"/>
                                        <p:tgtEl>
                                          <p:spTgt spid="1638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6">
                                            <p:txEl>
                                              <p:pRg st="1" end="1"/>
                                            </p:txEl>
                                          </p:spTgt>
                                        </p:tgtEl>
                                        <p:attrNameLst>
                                          <p:attrName>style.visibility</p:attrName>
                                        </p:attrNameLst>
                                      </p:cBhvr>
                                      <p:to>
                                        <p:strVal val="visible"/>
                                      </p:to>
                                    </p:set>
                                    <p:animEffect transition="in" filter="fade">
                                      <p:cBhvr>
                                        <p:cTn id="12" dur="500"/>
                                        <p:tgtEl>
                                          <p:spTgt spid="1638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386">
                                            <p:txEl>
                                              <p:pRg st="2" end="2"/>
                                            </p:txEl>
                                          </p:spTgt>
                                        </p:tgtEl>
                                        <p:attrNameLst>
                                          <p:attrName>style.visibility</p:attrName>
                                        </p:attrNameLst>
                                      </p:cBhvr>
                                      <p:to>
                                        <p:strVal val="visible"/>
                                      </p:to>
                                    </p:set>
                                    <p:animEffect transition="in" filter="fade">
                                      <p:cBhvr>
                                        <p:cTn id="17" dur="500"/>
                                        <p:tgtEl>
                                          <p:spTgt spid="1638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386">
                                            <p:txEl>
                                              <p:pRg st="3" end="3"/>
                                            </p:txEl>
                                          </p:spTgt>
                                        </p:tgtEl>
                                        <p:attrNameLst>
                                          <p:attrName>style.visibility</p:attrName>
                                        </p:attrNameLst>
                                      </p:cBhvr>
                                      <p:to>
                                        <p:strVal val="visible"/>
                                      </p:to>
                                    </p:set>
                                    <p:animEffect transition="in" filter="fade">
                                      <p:cBhvr>
                                        <p:cTn id="22" dur="500"/>
                                        <p:tgtEl>
                                          <p:spTgt spid="163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Right Arrow 1"/>
          <p:cNvSpPr/>
          <p:nvPr/>
        </p:nvSpPr>
        <p:spPr>
          <a:xfrm>
            <a:off x="650451" y="5451372"/>
            <a:ext cx="8382000" cy="1030115"/>
          </a:xfrm>
          <a:prstGeom prst="leftRightArrow">
            <a:avLst/>
          </a:prstGeom>
          <a:gradFill flip="none" rotWithShape="1">
            <a:gsLst>
              <a:gs pos="0">
                <a:srgbClr val="EAEA2C">
                  <a:shade val="30000"/>
                  <a:satMod val="115000"/>
                </a:srgbClr>
              </a:gs>
              <a:gs pos="50000">
                <a:srgbClr val="EAEA2C">
                  <a:shade val="67500"/>
                  <a:satMod val="115000"/>
                </a:srgbClr>
              </a:gs>
              <a:gs pos="100000">
                <a:srgbClr val="EAEA2C">
                  <a:shade val="100000"/>
                  <a:satMod val="115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762000" y="5181600"/>
            <a:ext cx="8382000" cy="1569660"/>
          </a:xfrm>
          <a:prstGeom prst="homePlate">
            <a:avLst/>
          </a:prstGeom>
          <a:noFill/>
        </p:spPr>
        <p:txBody>
          <a:bodyPr wrap="square" lIns="91440" tIns="45720" rIns="91440" bIns="45720">
            <a:spAutoFit/>
          </a:bodyPr>
          <a:lstStyle/>
          <a:p>
            <a:pPr algn="ctr"/>
            <a:r>
              <a:rPr lang="en-US" sz="9600" b="1" spc="50" dirty="0" smtClean="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rPr>
              <a:t>C H A R G E</a:t>
            </a:r>
            <a:endParaRPr lang="en-US" sz="9600" b="1" spc="50" dirty="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endParaRPr>
          </a:p>
        </p:txBody>
      </p:sp>
      <p:sp>
        <p:nvSpPr>
          <p:cNvPr id="6" name="Rectangle 5"/>
          <p:cNvSpPr/>
          <p:nvPr/>
        </p:nvSpPr>
        <p:spPr>
          <a:xfrm>
            <a:off x="7243864" y="620459"/>
            <a:ext cx="1830566" cy="4992515"/>
          </a:xfrm>
          <a:prstGeom prst="rect">
            <a:avLst/>
          </a:prstGeom>
          <a:noFill/>
        </p:spPr>
        <p:txBody>
          <a:bodyPr vert="wordArtVert" wrap="square" lIns="91440" tIns="45720" rIns="91440" bIns="45720">
            <a:spAutoFit/>
          </a:bodyPr>
          <a:lstStyle/>
          <a:p>
            <a:pPr algn="ctr"/>
            <a:r>
              <a:rPr lang="en-US" sz="9800" b="1" kern="0" spc="-1490" dirty="0" smtClean="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rPr>
              <a:t>TAK</a:t>
            </a:r>
            <a:endParaRPr lang="en-US" sz="9800" b="1" kern="0" spc="-1490" dirty="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endParaRPr>
          </a:p>
        </p:txBody>
      </p:sp>
      <p:sp>
        <p:nvSpPr>
          <p:cNvPr id="5" name="Rectangle 4"/>
          <p:cNvSpPr/>
          <p:nvPr/>
        </p:nvSpPr>
        <p:spPr>
          <a:xfrm>
            <a:off x="914400" y="457378"/>
            <a:ext cx="6781800" cy="4708981"/>
          </a:xfrm>
          <a:prstGeom prst="rect">
            <a:avLst/>
          </a:prstGeom>
          <a:noFill/>
        </p:spPr>
        <p:txBody>
          <a:bodyPr wrap="square" lIns="91440" tIns="45720" rIns="91440" bIns="45720">
            <a:spAutoFit/>
          </a:bodyPr>
          <a:lstStyle/>
          <a:p>
            <a:pPr algn="ctr"/>
            <a:r>
              <a:rPr lang="en-US" sz="6000" b="1" u="sng" dirty="0" smtClean="0">
                <a:ln w="12700">
                  <a:solidFill>
                    <a:schemeClr val="bg1"/>
                  </a:solidFill>
                  <a:prstDash val="solid"/>
                </a:ln>
                <a:effectLst>
                  <a:outerShdw dist="38100" dir="2640000" algn="bl" rotWithShape="0">
                    <a:schemeClr val="tx2">
                      <a:lumMod val="75000"/>
                    </a:schemeClr>
                  </a:outerShdw>
                </a:effectLst>
              </a:rPr>
              <a:t>Kindness, Compassion and Empathy</a:t>
            </a:r>
            <a:endParaRPr lang="en-US" sz="5400" b="1" dirty="0" smtClean="0">
              <a:ln w="12700">
                <a:solidFill>
                  <a:schemeClr val="bg1"/>
                </a:solidFill>
                <a:prstDash val="solid"/>
              </a:ln>
              <a:effectLst>
                <a:outerShdw dist="38100" dir="2640000" algn="bl" rotWithShape="0">
                  <a:schemeClr val="tx2">
                    <a:lumMod val="75000"/>
                  </a:schemeClr>
                </a:outerShdw>
              </a:effectLst>
            </a:endParaRPr>
          </a:p>
          <a:p>
            <a:pPr algn="ctr"/>
            <a:r>
              <a:rPr lang="en-US" sz="6000" b="1" dirty="0" smtClean="0">
                <a:ln w="12700">
                  <a:solidFill>
                    <a:schemeClr val="bg1"/>
                  </a:solidFill>
                  <a:prstDash val="solid"/>
                </a:ln>
                <a:solidFill>
                  <a:srgbClr val="FFFF00"/>
                </a:solidFill>
                <a:effectLst>
                  <a:outerShdw dist="38100" dir="2640000" algn="bl" rotWithShape="0">
                    <a:schemeClr val="tx2">
                      <a:lumMod val="75000"/>
                    </a:schemeClr>
                  </a:outerShdw>
                </a:effectLst>
              </a:rPr>
              <a:t>Soft </a:t>
            </a:r>
            <a:r>
              <a:rPr lang="en-US" sz="6000" b="1" dirty="0">
                <a:ln w="12700">
                  <a:solidFill>
                    <a:schemeClr val="bg1"/>
                  </a:solidFill>
                  <a:prstDash val="solid"/>
                </a:ln>
                <a:solidFill>
                  <a:srgbClr val="FFFF00"/>
                </a:solidFill>
                <a:effectLst>
                  <a:outerShdw dist="38100" dir="2640000" algn="bl" rotWithShape="0">
                    <a:schemeClr val="tx2">
                      <a:lumMod val="75000"/>
                    </a:schemeClr>
                  </a:outerShdw>
                </a:effectLst>
              </a:rPr>
              <a:t>Skill </a:t>
            </a:r>
          </a:p>
          <a:p>
            <a:pPr algn="ctr"/>
            <a:r>
              <a:rPr lang="en-US" sz="6000" b="1" dirty="0">
                <a:ln w="12700">
                  <a:solidFill>
                    <a:schemeClr val="bg1"/>
                  </a:solidFill>
                  <a:prstDash val="solid"/>
                </a:ln>
                <a:solidFill>
                  <a:srgbClr val="FFFF00"/>
                </a:solidFill>
                <a:effectLst>
                  <a:outerShdw dist="38100" dir="2640000" algn="bl" rotWithShape="0">
                    <a:schemeClr val="tx2">
                      <a:lumMod val="75000"/>
                    </a:schemeClr>
                  </a:outerShdw>
                </a:effectLst>
              </a:rPr>
              <a:t>of the </a:t>
            </a:r>
            <a:r>
              <a:rPr lang="en-US" sz="6000" b="1" dirty="0" smtClean="0">
                <a:ln w="12700">
                  <a:solidFill>
                    <a:schemeClr val="bg1"/>
                  </a:solidFill>
                  <a:prstDash val="solid"/>
                </a:ln>
                <a:solidFill>
                  <a:srgbClr val="FFFF00"/>
                </a:solidFill>
                <a:effectLst>
                  <a:outerShdw dist="38100" dir="2640000" algn="bl" rotWithShape="0">
                    <a:schemeClr val="tx2">
                      <a:lumMod val="75000"/>
                    </a:schemeClr>
                  </a:outerShdw>
                </a:effectLst>
              </a:rPr>
              <a:t>Day</a:t>
            </a:r>
            <a:endParaRPr lang="en-US" sz="6000" b="1" dirty="0">
              <a:ln w="12700">
                <a:solidFill>
                  <a:schemeClr val="bg1"/>
                </a:solidFill>
                <a:prstDash val="solid"/>
              </a:ln>
              <a:solidFill>
                <a:srgbClr val="FFFF00"/>
              </a:solid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4387751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ChangeArrowheads="1"/>
          </p:cNvSpPr>
          <p:nvPr/>
        </p:nvSpPr>
        <p:spPr bwMode="auto">
          <a:xfrm>
            <a:off x="152400" y="228600"/>
            <a:ext cx="8458200" cy="640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eaLnBrk="1" hangingPunct="1">
              <a:spcBef>
                <a:spcPct val="0"/>
              </a:spcBef>
              <a:buClrTx/>
              <a:buSzTx/>
              <a:buFontTx/>
              <a:buNone/>
            </a:pPr>
            <a:r>
              <a:rPr lang="en-US" sz="1800" dirty="0" smtClean="0">
                <a:latin typeface="Arial" panose="020B0604020202020204" pitchFamily="34" charset="0"/>
              </a:rPr>
              <a:t>Another source:  EVEREST UNIVERSITY ONLINE </a:t>
            </a:r>
          </a:p>
          <a:p>
            <a:pPr eaLnBrk="1" hangingPunct="1">
              <a:spcBef>
                <a:spcPct val="0"/>
              </a:spcBef>
              <a:buClrTx/>
              <a:buSzTx/>
              <a:buFontTx/>
              <a:buNone/>
            </a:pPr>
            <a:r>
              <a:rPr lang="en-US" sz="3200" u="sng" dirty="0" smtClean="0">
                <a:latin typeface="Arial" panose="020B0604020202020204" pitchFamily="34" charset="0"/>
              </a:rPr>
              <a:t>Top five </a:t>
            </a:r>
            <a:r>
              <a:rPr lang="en-US" sz="3200" u="sng" dirty="0">
                <a:latin typeface="Arial" panose="020B0604020202020204" pitchFamily="34" charset="0"/>
              </a:rPr>
              <a:t>top qualities are:</a:t>
            </a:r>
          </a:p>
          <a:p>
            <a:pPr eaLnBrk="1" hangingPunct="1">
              <a:spcBef>
                <a:spcPct val="0"/>
              </a:spcBef>
              <a:buClrTx/>
              <a:buSzTx/>
              <a:buFontTx/>
              <a:buNone/>
            </a:pPr>
            <a:r>
              <a:rPr lang="en-US" sz="1800" b="1" u="sng" dirty="0">
                <a:latin typeface="Arial" panose="020B0604020202020204" pitchFamily="34" charset="0"/>
              </a:rPr>
              <a:t>You’re a team player</a:t>
            </a:r>
            <a:r>
              <a:rPr lang="en-US" sz="1800" u="sng" dirty="0">
                <a:latin typeface="Arial" panose="020B0604020202020204" pitchFamily="34" charset="0"/>
              </a:rPr>
              <a:t>. </a:t>
            </a:r>
            <a:r>
              <a:rPr lang="en-US" sz="1800" dirty="0">
                <a:latin typeface="Arial" panose="020B0604020202020204" pitchFamily="34" charset="0"/>
              </a:rPr>
              <a:t>You understand that working well with others is necessary to get ahead. You understand your role on the team and how you can add value to the bottom line</a:t>
            </a:r>
            <a:r>
              <a:rPr lang="en-US" sz="1800" dirty="0" smtClean="0">
                <a:latin typeface="Arial" panose="020B0604020202020204" pitchFamily="34" charset="0"/>
              </a:rPr>
              <a:t>.</a:t>
            </a:r>
          </a:p>
          <a:p>
            <a:pPr eaLnBrk="1" hangingPunct="1">
              <a:spcBef>
                <a:spcPct val="0"/>
              </a:spcBef>
              <a:buClrTx/>
              <a:buSzTx/>
              <a:buFontTx/>
              <a:buNone/>
            </a:pPr>
            <a:endParaRPr lang="en-US" sz="1800" dirty="0">
              <a:latin typeface="Arial" panose="020B0604020202020204" pitchFamily="34" charset="0"/>
            </a:endParaRPr>
          </a:p>
          <a:p>
            <a:pPr eaLnBrk="1" hangingPunct="1">
              <a:spcBef>
                <a:spcPct val="0"/>
              </a:spcBef>
              <a:buClrTx/>
              <a:buSzTx/>
              <a:buFontTx/>
              <a:buNone/>
            </a:pPr>
            <a:r>
              <a:rPr lang="en-US" sz="1800" b="1" u="sng" dirty="0">
                <a:latin typeface="Arial" panose="020B0604020202020204" pitchFamily="34" charset="0"/>
              </a:rPr>
              <a:t>You’re a problem solver</a:t>
            </a:r>
            <a:r>
              <a:rPr lang="en-US" sz="1800" dirty="0">
                <a:latin typeface="Arial" panose="020B0604020202020204" pitchFamily="34" charset="0"/>
              </a:rPr>
              <a:t>. You have the ability to think clearly and solve complex problems. Having the ability to think on your feet may set you apart from others and place you in line for the next promotion</a:t>
            </a:r>
            <a:r>
              <a:rPr lang="en-US" sz="1800" dirty="0" smtClean="0">
                <a:latin typeface="Arial" panose="020B0604020202020204" pitchFamily="34" charset="0"/>
              </a:rPr>
              <a:t>.</a:t>
            </a:r>
          </a:p>
          <a:p>
            <a:pPr eaLnBrk="1" hangingPunct="1">
              <a:spcBef>
                <a:spcPct val="0"/>
              </a:spcBef>
              <a:buClrTx/>
              <a:buSzTx/>
              <a:buFontTx/>
              <a:buNone/>
            </a:pPr>
            <a:endParaRPr lang="en-US" sz="1800" dirty="0">
              <a:latin typeface="Arial" panose="020B0604020202020204" pitchFamily="34" charset="0"/>
            </a:endParaRPr>
          </a:p>
          <a:p>
            <a:pPr eaLnBrk="1" hangingPunct="1">
              <a:spcBef>
                <a:spcPct val="0"/>
              </a:spcBef>
              <a:buClrTx/>
              <a:buSzTx/>
              <a:buFontTx/>
              <a:buNone/>
            </a:pPr>
            <a:r>
              <a:rPr lang="en-US" sz="1800" b="1" u="sng" dirty="0">
                <a:latin typeface="Arial" panose="020B0604020202020204" pitchFamily="34" charset="0"/>
              </a:rPr>
              <a:t>You’re a wordsmith</a:t>
            </a:r>
            <a:r>
              <a:rPr lang="en-US" sz="1800" dirty="0">
                <a:latin typeface="Arial" panose="020B0604020202020204" pitchFamily="34" charset="0"/>
              </a:rPr>
              <a:t>. You have the ability to speak and write </a:t>
            </a:r>
            <a:r>
              <a:rPr lang="en-US" sz="1800" dirty="0" smtClean="0">
                <a:latin typeface="Arial" panose="020B0604020202020204" pitchFamily="34" charset="0"/>
              </a:rPr>
              <a:t>well</a:t>
            </a:r>
            <a:r>
              <a:rPr lang="en-US" sz="1800" dirty="0">
                <a:latin typeface="Arial" panose="020B0604020202020204" pitchFamily="34" charset="0"/>
              </a:rPr>
              <a:t>. Your talents for writing and communication are valuable commodities that may be able to place you on the fast track to success</a:t>
            </a:r>
            <a:r>
              <a:rPr lang="en-US" sz="1800" dirty="0" smtClean="0">
                <a:latin typeface="Arial" panose="020B0604020202020204" pitchFamily="34" charset="0"/>
              </a:rPr>
              <a:t>.</a:t>
            </a:r>
          </a:p>
          <a:p>
            <a:pPr eaLnBrk="1" hangingPunct="1">
              <a:spcBef>
                <a:spcPct val="0"/>
              </a:spcBef>
              <a:buClrTx/>
              <a:buSzTx/>
              <a:buFontTx/>
              <a:buNone/>
            </a:pPr>
            <a:endParaRPr lang="en-US" sz="1800" dirty="0">
              <a:latin typeface="Arial" panose="020B0604020202020204" pitchFamily="34" charset="0"/>
            </a:endParaRPr>
          </a:p>
          <a:p>
            <a:pPr eaLnBrk="1" hangingPunct="1">
              <a:spcBef>
                <a:spcPct val="0"/>
              </a:spcBef>
              <a:buClrTx/>
              <a:buSzTx/>
              <a:buFontTx/>
              <a:buNone/>
            </a:pPr>
            <a:r>
              <a:rPr lang="en-US" sz="1800" b="1" u="sng" dirty="0">
                <a:latin typeface="Arial" panose="020B0604020202020204" pitchFamily="34" charset="0"/>
              </a:rPr>
              <a:t>You understand the bottom line</a:t>
            </a:r>
            <a:r>
              <a:rPr lang="en-US" sz="1800" dirty="0">
                <a:latin typeface="Arial" panose="020B0604020202020204" pitchFamily="34" charset="0"/>
              </a:rPr>
              <a:t>. You have a strong understanding of how a company’s products or services can make an impact at the local or international level, and you can translate that knowledge into a workable format of numbers and statistics</a:t>
            </a:r>
            <a:r>
              <a:rPr lang="en-US" sz="1800" dirty="0" smtClean="0">
                <a:latin typeface="Arial" panose="020B0604020202020204" pitchFamily="34" charset="0"/>
              </a:rPr>
              <a:t>.</a:t>
            </a:r>
          </a:p>
          <a:p>
            <a:pPr eaLnBrk="1" hangingPunct="1">
              <a:spcBef>
                <a:spcPct val="0"/>
              </a:spcBef>
              <a:buClrTx/>
              <a:buSzTx/>
              <a:buFontTx/>
              <a:buNone/>
            </a:pPr>
            <a:endParaRPr lang="en-US" sz="1800" dirty="0">
              <a:latin typeface="Arial" panose="020B0604020202020204" pitchFamily="34" charset="0"/>
            </a:endParaRPr>
          </a:p>
          <a:p>
            <a:pPr eaLnBrk="1" hangingPunct="1">
              <a:spcBef>
                <a:spcPct val="0"/>
              </a:spcBef>
              <a:buClrTx/>
              <a:buSzTx/>
              <a:buFontTx/>
              <a:buNone/>
            </a:pPr>
            <a:r>
              <a:rPr lang="en-US" sz="1800" b="1" u="sng" dirty="0">
                <a:latin typeface="Arial" panose="020B0604020202020204" pitchFamily="34" charset="0"/>
              </a:rPr>
              <a:t>You possess a heightened sense of integrity</a:t>
            </a:r>
            <a:r>
              <a:rPr lang="en-US" sz="1800" dirty="0">
                <a:latin typeface="Arial" panose="020B0604020202020204" pitchFamily="34" charset="0"/>
              </a:rPr>
              <a:t>. You know how critical it is that customers and colleagues be able to convey trust in you. If a person loses confidence and trust it may be difficult to rebuild the relationship</a:t>
            </a:r>
            <a:r>
              <a:rPr lang="en-US" sz="1800" dirty="0" smtClean="0">
                <a:latin typeface="Arial" panose="020B0604020202020204" pitchFamily="34" charset="0"/>
              </a:rPr>
              <a:t>.</a:t>
            </a:r>
            <a:endParaRPr lang="en-US" sz="1800" dirty="0">
              <a:latin typeface="Arial" panose="020B0604020202020204" pitchFamily="34" charset="0"/>
            </a:endParaRPr>
          </a:p>
        </p:txBody>
      </p:sp>
    </p:spTree>
    <p:extLst>
      <p:ext uri="{BB962C8B-B14F-4D97-AF65-F5344CB8AC3E}">
        <p14:creationId xmlns:p14="http://schemas.microsoft.com/office/powerpoint/2010/main" val="37496500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Effect transition="in" filter="fade">
                                      <p:cBhvr>
                                        <p:cTn id="7" dur="1000"/>
                                        <p:tgtEl>
                                          <p:spTgt spid="20482">
                                            <p:txEl>
                                              <p:pRg st="0" end="0"/>
                                            </p:txEl>
                                          </p:spTgt>
                                        </p:tgtEl>
                                      </p:cBhvr>
                                    </p:animEffect>
                                    <p:anim calcmode="lin" valueType="num">
                                      <p:cBhvr>
                                        <p:cTn id="8" dur="1000" fill="hold"/>
                                        <p:tgtEl>
                                          <p:spTgt spid="2048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048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0482">
                                            <p:txEl>
                                              <p:pRg st="1" end="1"/>
                                            </p:txEl>
                                          </p:spTgt>
                                        </p:tgtEl>
                                        <p:attrNameLst>
                                          <p:attrName>style.visibility</p:attrName>
                                        </p:attrNameLst>
                                      </p:cBhvr>
                                      <p:to>
                                        <p:strVal val="visible"/>
                                      </p:to>
                                    </p:set>
                                    <p:animEffect transition="in" filter="fade">
                                      <p:cBhvr>
                                        <p:cTn id="14" dur="1000"/>
                                        <p:tgtEl>
                                          <p:spTgt spid="20482">
                                            <p:txEl>
                                              <p:pRg st="1" end="1"/>
                                            </p:txEl>
                                          </p:spTgt>
                                        </p:tgtEl>
                                      </p:cBhvr>
                                    </p:animEffect>
                                    <p:anim calcmode="lin" valueType="num">
                                      <p:cBhvr>
                                        <p:cTn id="15" dur="1000" fill="hold"/>
                                        <p:tgtEl>
                                          <p:spTgt spid="2048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048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482">
                                            <p:txEl>
                                              <p:pRg st="2" end="2"/>
                                            </p:txEl>
                                          </p:spTgt>
                                        </p:tgtEl>
                                        <p:attrNameLst>
                                          <p:attrName>style.visibility</p:attrName>
                                        </p:attrNameLst>
                                      </p:cBhvr>
                                      <p:to>
                                        <p:strVal val="visible"/>
                                      </p:to>
                                    </p:set>
                                    <p:animEffect transition="in" filter="fade">
                                      <p:cBhvr>
                                        <p:cTn id="21" dur="1000"/>
                                        <p:tgtEl>
                                          <p:spTgt spid="20482">
                                            <p:txEl>
                                              <p:pRg st="2" end="2"/>
                                            </p:txEl>
                                          </p:spTgt>
                                        </p:tgtEl>
                                      </p:cBhvr>
                                    </p:animEffect>
                                    <p:anim calcmode="lin" valueType="num">
                                      <p:cBhvr>
                                        <p:cTn id="22" dur="1000" fill="hold"/>
                                        <p:tgtEl>
                                          <p:spTgt spid="2048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048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482">
                                            <p:txEl>
                                              <p:pRg st="4" end="4"/>
                                            </p:txEl>
                                          </p:spTgt>
                                        </p:tgtEl>
                                        <p:attrNameLst>
                                          <p:attrName>style.visibility</p:attrName>
                                        </p:attrNameLst>
                                      </p:cBhvr>
                                      <p:to>
                                        <p:strVal val="visible"/>
                                      </p:to>
                                    </p:set>
                                    <p:animEffect transition="in" filter="fade">
                                      <p:cBhvr>
                                        <p:cTn id="28" dur="1000"/>
                                        <p:tgtEl>
                                          <p:spTgt spid="20482">
                                            <p:txEl>
                                              <p:pRg st="4" end="4"/>
                                            </p:txEl>
                                          </p:spTgt>
                                        </p:tgtEl>
                                      </p:cBhvr>
                                    </p:animEffect>
                                    <p:anim calcmode="lin" valueType="num">
                                      <p:cBhvr>
                                        <p:cTn id="29" dur="1000" fill="hold"/>
                                        <p:tgtEl>
                                          <p:spTgt spid="20482">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2048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0482">
                                            <p:txEl>
                                              <p:pRg st="6" end="6"/>
                                            </p:txEl>
                                          </p:spTgt>
                                        </p:tgtEl>
                                        <p:attrNameLst>
                                          <p:attrName>style.visibility</p:attrName>
                                        </p:attrNameLst>
                                      </p:cBhvr>
                                      <p:to>
                                        <p:strVal val="visible"/>
                                      </p:to>
                                    </p:set>
                                    <p:animEffect transition="in" filter="fade">
                                      <p:cBhvr>
                                        <p:cTn id="35" dur="1000"/>
                                        <p:tgtEl>
                                          <p:spTgt spid="20482">
                                            <p:txEl>
                                              <p:pRg st="6" end="6"/>
                                            </p:txEl>
                                          </p:spTgt>
                                        </p:tgtEl>
                                      </p:cBhvr>
                                    </p:animEffect>
                                    <p:anim calcmode="lin" valueType="num">
                                      <p:cBhvr>
                                        <p:cTn id="36" dur="1000" fill="hold"/>
                                        <p:tgtEl>
                                          <p:spTgt spid="20482">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2048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0482">
                                            <p:txEl>
                                              <p:pRg st="8" end="8"/>
                                            </p:txEl>
                                          </p:spTgt>
                                        </p:tgtEl>
                                        <p:attrNameLst>
                                          <p:attrName>style.visibility</p:attrName>
                                        </p:attrNameLst>
                                      </p:cBhvr>
                                      <p:to>
                                        <p:strVal val="visible"/>
                                      </p:to>
                                    </p:set>
                                    <p:animEffect transition="in" filter="fade">
                                      <p:cBhvr>
                                        <p:cTn id="42" dur="1000"/>
                                        <p:tgtEl>
                                          <p:spTgt spid="20482">
                                            <p:txEl>
                                              <p:pRg st="8" end="8"/>
                                            </p:txEl>
                                          </p:spTgt>
                                        </p:tgtEl>
                                      </p:cBhvr>
                                    </p:animEffect>
                                    <p:anim calcmode="lin" valueType="num">
                                      <p:cBhvr>
                                        <p:cTn id="43" dur="1000" fill="hold"/>
                                        <p:tgtEl>
                                          <p:spTgt spid="20482">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2048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0482">
                                            <p:txEl>
                                              <p:pRg st="10" end="10"/>
                                            </p:txEl>
                                          </p:spTgt>
                                        </p:tgtEl>
                                        <p:attrNameLst>
                                          <p:attrName>style.visibility</p:attrName>
                                        </p:attrNameLst>
                                      </p:cBhvr>
                                      <p:to>
                                        <p:strVal val="visible"/>
                                      </p:to>
                                    </p:set>
                                    <p:animEffect transition="in" filter="fade">
                                      <p:cBhvr>
                                        <p:cTn id="49" dur="1000"/>
                                        <p:tgtEl>
                                          <p:spTgt spid="20482">
                                            <p:txEl>
                                              <p:pRg st="10" end="10"/>
                                            </p:txEl>
                                          </p:spTgt>
                                        </p:tgtEl>
                                      </p:cBhvr>
                                    </p:animEffect>
                                    <p:anim calcmode="lin" valueType="num">
                                      <p:cBhvr>
                                        <p:cTn id="50" dur="1000" fill="hold"/>
                                        <p:tgtEl>
                                          <p:spTgt spid="20482">
                                            <p:txEl>
                                              <p:pRg st="10" end="10"/>
                                            </p:txEl>
                                          </p:spTgt>
                                        </p:tgtEl>
                                        <p:attrNameLst>
                                          <p:attrName>ppt_x</p:attrName>
                                        </p:attrNameLst>
                                      </p:cBhvr>
                                      <p:tavLst>
                                        <p:tav tm="0">
                                          <p:val>
                                            <p:strVal val="#ppt_x"/>
                                          </p:val>
                                        </p:tav>
                                        <p:tav tm="100000">
                                          <p:val>
                                            <p:strVal val="#ppt_x"/>
                                          </p:val>
                                        </p:tav>
                                      </p:tavLst>
                                    </p:anim>
                                    <p:anim calcmode="lin" valueType="num">
                                      <p:cBhvr>
                                        <p:cTn id="51" dur="1000" fill="hold"/>
                                        <p:tgtEl>
                                          <p:spTgt spid="2048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rotWithShape="1">
          <a:blip r:embed="rId3"/>
          <a:srcRect t="23744"/>
          <a:stretch/>
        </p:blipFill>
        <p:spPr>
          <a:xfrm>
            <a:off x="1447800" y="920503"/>
            <a:ext cx="5998029" cy="2447136"/>
          </a:xfrm>
          <a:prstGeom prst="rect">
            <a:avLst/>
          </a:prstGeom>
          <a:ln>
            <a:noFill/>
          </a:ln>
          <a:effectLst>
            <a:outerShdw blurRad="190500" algn="tl" rotWithShape="0">
              <a:srgbClr val="000000">
                <a:alpha val="70000"/>
              </a:srgbClr>
            </a:outerShdw>
          </a:effectLst>
        </p:spPr>
      </p:pic>
      <p:sp>
        <p:nvSpPr>
          <p:cNvPr id="3" name="Rectangle 2"/>
          <p:cNvSpPr/>
          <p:nvPr/>
        </p:nvSpPr>
        <p:spPr>
          <a:xfrm>
            <a:off x="228600" y="113437"/>
            <a:ext cx="8458200" cy="707886"/>
          </a:xfrm>
          <a:prstGeom prst="rect">
            <a:avLst/>
          </a:prstGeom>
          <a:noFill/>
        </p:spPr>
        <p:txBody>
          <a:bodyPr wrap="square" lIns="91440" tIns="45720" rIns="91440" bIns="45720">
            <a:spAutoFit/>
          </a:bodyPr>
          <a:lstStyle/>
          <a:p>
            <a:pPr algn="ctr"/>
            <a:r>
              <a:rPr lang="en-US" sz="4000" b="1" cap="none" spc="0" dirty="0" smtClean="0">
                <a:ln w="12700">
                  <a:solidFill>
                    <a:schemeClr val="bg1"/>
                  </a:solidFill>
                  <a:prstDash val="solid"/>
                </a:ln>
                <a:effectLst>
                  <a:outerShdw dist="38100" dir="2640000" algn="bl" rotWithShape="0">
                    <a:schemeClr val="tx2">
                      <a:lumMod val="75000"/>
                    </a:schemeClr>
                  </a:outerShdw>
                </a:effectLst>
              </a:rPr>
              <a:t>Kindness, Compassion, Empathy</a:t>
            </a:r>
            <a:endParaRPr lang="en-US" sz="4000" b="1" cap="none" spc="0" dirty="0">
              <a:ln w="12700">
                <a:solidFill>
                  <a:schemeClr val="bg1"/>
                </a:solidFill>
                <a:prstDash val="solid"/>
              </a:ln>
              <a:effectLst>
                <a:outerShdw dist="38100" dir="2640000" algn="bl" rotWithShape="0">
                  <a:schemeClr val="tx2">
                    <a:lumMod val="75000"/>
                  </a:schemeClr>
                </a:outerShdw>
              </a:effectLst>
            </a:endParaRPr>
          </a:p>
        </p:txBody>
      </p:sp>
      <p:pic>
        <p:nvPicPr>
          <p:cNvPr id="4" name="Picture 3"/>
          <p:cNvPicPr>
            <a:picLocks noChangeAspect="1"/>
          </p:cNvPicPr>
          <p:nvPr/>
        </p:nvPicPr>
        <p:blipFill>
          <a:blip r:embed="rId4"/>
          <a:stretch>
            <a:fillRect/>
          </a:stretch>
        </p:blipFill>
        <p:spPr>
          <a:xfrm>
            <a:off x="513806" y="3581400"/>
            <a:ext cx="4705350" cy="3067050"/>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5"/>
          <a:stretch>
            <a:fillRect/>
          </a:stretch>
        </p:blipFill>
        <p:spPr>
          <a:xfrm>
            <a:off x="3632865" y="2438400"/>
            <a:ext cx="5084415" cy="16535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80022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Right Arrow 1"/>
          <p:cNvSpPr/>
          <p:nvPr/>
        </p:nvSpPr>
        <p:spPr>
          <a:xfrm>
            <a:off x="650451" y="5451372"/>
            <a:ext cx="8382000" cy="1030115"/>
          </a:xfrm>
          <a:prstGeom prst="leftRightArrow">
            <a:avLst/>
          </a:prstGeom>
          <a:gradFill flip="none" rotWithShape="1">
            <a:gsLst>
              <a:gs pos="0">
                <a:srgbClr val="EAEA2C">
                  <a:shade val="30000"/>
                  <a:satMod val="115000"/>
                </a:srgbClr>
              </a:gs>
              <a:gs pos="50000">
                <a:srgbClr val="EAEA2C">
                  <a:shade val="67500"/>
                  <a:satMod val="115000"/>
                </a:srgbClr>
              </a:gs>
              <a:gs pos="100000">
                <a:srgbClr val="EAEA2C">
                  <a:shade val="100000"/>
                  <a:satMod val="115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762000" y="5181600"/>
            <a:ext cx="8382000" cy="1569660"/>
          </a:xfrm>
          <a:prstGeom prst="homePlate">
            <a:avLst/>
          </a:prstGeom>
          <a:noFill/>
        </p:spPr>
        <p:txBody>
          <a:bodyPr wrap="square" lIns="91440" tIns="45720" rIns="91440" bIns="45720">
            <a:spAutoFit/>
          </a:bodyPr>
          <a:lstStyle/>
          <a:p>
            <a:pPr algn="ctr"/>
            <a:r>
              <a:rPr lang="en-US" sz="9600" b="1" spc="50" dirty="0" smtClean="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rPr>
              <a:t>C H A R G E</a:t>
            </a:r>
            <a:endParaRPr lang="en-US" sz="9600" b="1" spc="50" dirty="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endParaRPr>
          </a:p>
        </p:txBody>
      </p:sp>
      <p:sp>
        <p:nvSpPr>
          <p:cNvPr id="6" name="Rectangle 5"/>
          <p:cNvSpPr/>
          <p:nvPr/>
        </p:nvSpPr>
        <p:spPr>
          <a:xfrm>
            <a:off x="7243864" y="620459"/>
            <a:ext cx="1830566" cy="4992515"/>
          </a:xfrm>
          <a:prstGeom prst="rect">
            <a:avLst/>
          </a:prstGeom>
          <a:noFill/>
        </p:spPr>
        <p:txBody>
          <a:bodyPr vert="wordArtVert" wrap="square" lIns="91440" tIns="45720" rIns="91440" bIns="45720">
            <a:spAutoFit/>
          </a:bodyPr>
          <a:lstStyle/>
          <a:p>
            <a:pPr algn="ctr"/>
            <a:r>
              <a:rPr lang="en-US" sz="9800" b="1" kern="0" spc="-1490" dirty="0" smtClean="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rPr>
              <a:t>TAK</a:t>
            </a:r>
            <a:endParaRPr lang="en-US" sz="9800" b="1" kern="0" spc="-1490" dirty="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endParaRPr>
          </a:p>
        </p:txBody>
      </p:sp>
      <p:sp>
        <p:nvSpPr>
          <p:cNvPr id="5" name="Rectangle 4"/>
          <p:cNvSpPr/>
          <p:nvPr/>
        </p:nvSpPr>
        <p:spPr>
          <a:xfrm>
            <a:off x="1890821" y="762000"/>
            <a:ext cx="4890979" cy="2862322"/>
          </a:xfrm>
          <a:prstGeom prst="rect">
            <a:avLst/>
          </a:prstGeom>
          <a:noFill/>
        </p:spPr>
        <p:txBody>
          <a:bodyPr wrap="square" lIns="91440" tIns="45720" rIns="91440" bIns="45720">
            <a:spAutoFit/>
          </a:bodyPr>
          <a:lstStyle/>
          <a:p>
            <a:pPr algn="ctr"/>
            <a:r>
              <a:rPr lang="en-US" sz="6000" b="1" u="sng" dirty="0" smtClean="0">
                <a:ln w="12700">
                  <a:solidFill>
                    <a:schemeClr val="bg1"/>
                  </a:solidFill>
                  <a:prstDash val="solid"/>
                </a:ln>
                <a:effectLst>
                  <a:outerShdw dist="38100" dir="2640000" algn="bl" rotWithShape="0">
                    <a:schemeClr val="tx2">
                      <a:lumMod val="75000"/>
                    </a:schemeClr>
                  </a:outerShdw>
                </a:effectLst>
              </a:rPr>
              <a:t>Teamwork</a:t>
            </a:r>
            <a:endParaRPr lang="en-US" sz="5400" b="1" dirty="0" smtClean="0">
              <a:ln w="12700">
                <a:solidFill>
                  <a:schemeClr val="bg1"/>
                </a:solidFill>
                <a:prstDash val="solid"/>
              </a:ln>
              <a:effectLst>
                <a:outerShdw dist="38100" dir="2640000" algn="bl" rotWithShape="0">
                  <a:schemeClr val="tx2">
                    <a:lumMod val="75000"/>
                  </a:schemeClr>
                </a:outerShdw>
              </a:effectLst>
            </a:endParaRPr>
          </a:p>
          <a:p>
            <a:pPr algn="ctr"/>
            <a:r>
              <a:rPr lang="en-US" sz="6000" b="1" dirty="0" smtClean="0">
                <a:ln w="12700">
                  <a:solidFill>
                    <a:schemeClr val="bg1"/>
                  </a:solidFill>
                  <a:prstDash val="solid"/>
                </a:ln>
                <a:effectLst>
                  <a:outerShdw dist="38100" dir="2640000" algn="bl" rotWithShape="0">
                    <a:schemeClr val="tx2">
                      <a:lumMod val="75000"/>
                    </a:schemeClr>
                  </a:outerShdw>
                </a:effectLst>
              </a:rPr>
              <a:t>Soft </a:t>
            </a:r>
            <a:r>
              <a:rPr lang="en-US" sz="6000" b="1" dirty="0">
                <a:ln w="12700">
                  <a:solidFill>
                    <a:schemeClr val="bg1"/>
                  </a:solidFill>
                  <a:prstDash val="solid"/>
                </a:ln>
                <a:effectLst>
                  <a:outerShdw dist="38100" dir="2640000" algn="bl" rotWithShape="0">
                    <a:schemeClr val="tx2">
                      <a:lumMod val="75000"/>
                    </a:schemeClr>
                  </a:outerShdw>
                </a:effectLst>
              </a:rPr>
              <a:t>Skill </a:t>
            </a:r>
          </a:p>
          <a:p>
            <a:pPr algn="ctr"/>
            <a:r>
              <a:rPr lang="en-US" sz="6000" b="1" dirty="0">
                <a:ln w="12700">
                  <a:solidFill>
                    <a:schemeClr val="bg1"/>
                  </a:solidFill>
                  <a:prstDash val="solid"/>
                </a:ln>
                <a:effectLst>
                  <a:outerShdw dist="38100" dir="2640000" algn="bl" rotWithShape="0">
                    <a:schemeClr val="tx2">
                      <a:lumMod val="75000"/>
                    </a:schemeClr>
                  </a:outerShdw>
                </a:effectLst>
              </a:rPr>
              <a:t>of the </a:t>
            </a:r>
            <a:r>
              <a:rPr lang="en-US" sz="6000" b="1" dirty="0" smtClean="0">
                <a:ln w="12700">
                  <a:solidFill>
                    <a:schemeClr val="bg1"/>
                  </a:solidFill>
                  <a:prstDash val="solid"/>
                </a:ln>
                <a:effectLst>
                  <a:outerShdw dist="38100" dir="2640000" algn="bl" rotWithShape="0">
                    <a:schemeClr val="tx2">
                      <a:lumMod val="75000"/>
                    </a:schemeClr>
                  </a:outerShdw>
                </a:effectLst>
              </a:rPr>
              <a:t>day</a:t>
            </a:r>
            <a:endParaRPr lang="en-US" sz="6000" b="1" dirty="0">
              <a:ln w="12700">
                <a:solidFill>
                  <a:schemeClr val="bg1"/>
                </a:solidFill>
                <a:prstDash val="solid"/>
              </a:ln>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1786052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a:blip r:embed="rId3"/>
          <a:stretch>
            <a:fillRect/>
          </a:stretch>
        </p:blipFill>
        <p:spPr>
          <a:xfrm>
            <a:off x="533400" y="533400"/>
            <a:ext cx="8143129" cy="5334000"/>
          </a:xfrm>
          <a:prstGeom prst="rect">
            <a:avLst/>
          </a:prstGeom>
        </p:spPr>
      </p:pic>
    </p:spTree>
    <p:extLst>
      <p:ext uri="{BB962C8B-B14F-4D97-AF65-F5344CB8AC3E}">
        <p14:creationId xmlns:p14="http://schemas.microsoft.com/office/powerpoint/2010/main" val="23004844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kateholley.com.au/wp-content/uploads/2013/06/TheBestInvestmentBeac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81000"/>
            <a:ext cx="8669461"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07881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752600"/>
            <a:ext cx="8305800" cy="4154984"/>
          </a:xfrm>
          <a:prstGeom prst="rect">
            <a:avLst/>
          </a:prstGeom>
        </p:spPr>
        <p:txBody>
          <a:bodyPr wrap="square">
            <a:spAutoFit/>
          </a:bodyPr>
          <a:lstStyle/>
          <a:p>
            <a:r>
              <a:rPr lang="en-US" sz="2400" dirty="0" smtClean="0">
                <a:latin typeface="Georgia" panose="02040502050405020303" pitchFamily="18" charset="0"/>
              </a:rPr>
              <a:t>1</a:t>
            </a:r>
            <a:r>
              <a:rPr lang="en-US" sz="2400" dirty="0">
                <a:latin typeface="Georgia" panose="02040502050405020303" pitchFamily="18" charset="0"/>
              </a:rPr>
              <a:t>. Ability to work in a team</a:t>
            </a:r>
          </a:p>
          <a:p>
            <a:r>
              <a:rPr lang="en-US" sz="2400" dirty="0">
                <a:latin typeface="Georgia" panose="02040502050405020303" pitchFamily="18" charset="0"/>
              </a:rPr>
              <a:t>2. Ability to make decisions and solve problems</a:t>
            </a:r>
          </a:p>
          <a:p>
            <a:r>
              <a:rPr lang="en-US" sz="2400" dirty="0">
                <a:latin typeface="Georgia" panose="02040502050405020303" pitchFamily="18" charset="0"/>
              </a:rPr>
              <a:t>3. Ability to plan, organize and prioritize work</a:t>
            </a:r>
          </a:p>
          <a:p>
            <a:r>
              <a:rPr lang="en-US" sz="2400" dirty="0">
                <a:latin typeface="Georgia" panose="02040502050405020303" pitchFamily="18" charset="0"/>
              </a:rPr>
              <a:t>4. Ability to communicate verbally with people</a:t>
            </a:r>
          </a:p>
          <a:p>
            <a:r>
              <a:rPr lang="en-US" sz="2400" dirty="0">
                <a:latin typeface="Georgia" panose="02040502050405020303" pitchFamily="18" charset="0"/>
              </a:rPr>
              <a:t>inside and outside an organization</a:t>
            </a:r>
          </a:p>
          <a:p>
            <a:r>
              <a:rPr lang="en-US" sz="2400" dirty="0">
                <a:latin typeface="Georgia" panose="02040502050405020303" pitchFamily="18" charset="0"/>
              </a:rPr>
              <a:t>5. Ability to obtain and process information</a:t>
            </a:r>
          </a:p>
          <a:p>
            <a:r>
              <a:rPr lang="it-IT" sz="2400" dirty="0">
                <a:latin typeface="Georgia" panose="02040502050405020303" pitchFamily="18" charset="0"/>
              </a:rPr>
              <a:t>6. Ability to analyze quantitative data</a:t>
            </a:r>
          </a:p>
          <a:p>
            <a:r>
              <a:rPr lang="en-US" sz="2400" dirty="0">
                <a:latin typeface="Georgia" panose="02040502050405020303" pitchFamily="18" charset="0"/>
              </a:rPr>
              <a:t>7. Technical knowledge related to the job</a:t>
            </a:r>
          </a:p>
          <a:p>
            <a:r>
              <a:rPr lang="en-US" sz="2400" dirty="0">
                <a:latin typeface="Georgia" panose="02040502050405020303" pitchFamily="18" charset="0"/>
              </a:rPr>
              <a:t>8. Proficiency with computer software </a:t>
            </a:r>
            <a:r>
              <a:rPr lang="en-US" sz="2400" dirty="0" smtClean="0">
                <a:latin typeface="Georgia" panose="02040502050405020303" pitchFamily="18" charset="0"/>
              </a:rPr>
              <a:t>programs</a:t>
            </a:r>
          </a:p>
          <a:p>
            <a:r>
              <a:rPr lang="en-US" sz="2400" dirty="0"/>
              <a:t>9. Ability to create and/or edit written reports</a:t>
            </a:r>
          </a:p>
          <a:p>
            <a:r>
              <a:rPr lang="en-US" sz="2400" dirty="0"/>
              <a:t>10. Ability to sell and influence others</a:t>
            </a:r>
          </a:p>
        </p:txBody>
      </p:sp>
      <p:sp>
        <p:nvSpPr>
          <p:cNvPr id="4" name="Rectangle 3"/>
          <p:cNvSpPr/>
          <p:nvPr/>
        </p:nvSpPr>
        <p:spPr>
          <a:xfrm>
            <a:off x="236220" y="228600"/>
            <a:ext cx="8526780" cy="954107"/>
          </a:xfrm>
          <a:prstGeom prst="rect">
            <a:avLst/>
          </a:prstGeom>
        </p:spPr>
        <p:txBody>
          <a:bodyPr wrap="square">
            <a:spAutoFit/>
          </a:bodyPr>
          <a:lstStyle/>
          <a:p>
            <a:r>
              <a:rPr lang="en-US" sz="2800" dirty="0">
                <a:latin typeface="Arial" panose="020B0604020202020204" pitchFamily="34" charset="0"/>
              </a:rPr>
              <a:t>12/19/13 The 10 Skills Employers Most Want In 20-Something Employees - Forbes</a:t>
            </a:r>
            <a:endParaRPr lang="en-US" sz="2800" dirty="0"/>
          </a:p>
        </p:txBody>
      </p:sp>
    </p:spTree>
    <p:extLst>
      <p:ext uri="{BB962C8B-B14F-4D97-AF65-F5344CB8AC3E}">
        <p14:creationId xmlns:p14="http://schemas.microsoft.com/office/powerpoint/2010/main" val="8522385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Right Arrow 1"/>
          <p:cNvSpPr/>
          <p:nvPr/>
        </p:nvSpPr>
        <p:spPr>
          <a:xfrm>
            <a:off x="650451" y="5451372"/>
            <a:ext cx="8382000" cy="1030115"/>
          </a:xfrm>
          <a:prstGeom prst="leftRightArrow">
            <a:avLst/>
          </a:prstGeom>
          <a:gradFill flip="none" rotWithShape="1">
            <a:gsLst>
              <a:gs pos="0">
                <a:srgbClr val="EAEA2C">
                  <a:shade val="30000"/>
                  <a:satMod val="115000"/>
                </a:srgbClr>
              </a:gs>
              <a:gs pos="50000">
                <a:srgbClr val="EAEA2C">
                  <a:shade val="67500"/>
                  <a:satMod val="115000"/>
                </a:srgbClr>
              </a:gs>
              <a:gs pos="100000">
                <a:srgbClr val="EAEA2C">
                  <a:shade val="100000"/>
                  <a:satMod val="115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762000" y="5181600"/>
            <a:ext cx="8382000" cy="1569660"/>
          </a:xfrm>
          <a:prstGeom prst="homePlate">
            <a:avLst/>
          </a:prstGeom>
          <a:noFill/>
        </p:spPr>
        <p:txBody>
          <a:bodyPr wrap="square" lIns="91440" tIns="45720" rIns="91440" bIns="45720">
            <a:spAutoFit/>
          </a:bodyPr>
          <a:lstStyle/>
          <a:p>
            <a:pPr algn="ctr"/>
            <a:r>
              <a:rPr lang="en-US" sz="9600" b="1" spc="50" dirty="0" smtClean="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rPr>
              <a:t>C H A R G E</a:t>
            </a:r>
            <a:endParaRPr lang="en-US" sz="9600" b="1" spc="50" dirty="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endParaRPr>
          </a:p>
        </p:txBody>
      </p:sp>
      <p:sp>
        <p:nvSpPr>
          <p:cNvPr id="6" name="Rectangle 5"/>
          <p:cNvSpPr/>
          <p:nvPr/>
        </p:nvSpPr>
        <p:spPr>
          <a:xfrm>
            <a:off x="7243864" y="620459"/>
            <a:ext cx="1830566" cy="4992515"/>
          </a:xfrm>
          <a:prstGeom prst="rect">
            <a:avLst/>
          </a:prstGeom>
          <a:noFill/>
        </p:spPr>
        <p:txBody>
          <a:bodyPr vert="wordArtVert" wrap="square" lIns="91440" tIns="45720" rIns="91440" bIns="45720">
            <a:spAutoFit/>
          </a:bodyPr>
          <a:lstStyle/>
          <a:p>
            <a:pPr algn="ctr"/>
            <a:r>
              <a:rPr lang="en-US" sz="9800" b="1" kern="0" spc="-1490" dirty="0" smtClean="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rPr>
              <a:t>TAK</a:t>
            </a:r>
            <a:endParaRPr lang="en-US" sz="9800" b="1" kern="0" spc="-1490" dirty="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endParaRPr>
          </a:p>
        </p:txBody>
      </p:sp>
      <p:sp>
        <p:nvSpPr>
          <p:cNvPr id="5" name="Rectangle 4"/>
          <p:cNvSpPr/>
          <p:nvPr/>
        </p:nvSpPr>
        <p:spPr>
          <a:xfrm>
            <a:off x="1890821" y="762000"/>
            <a:ext cx="4890979" cy="3785652"/>
          </a:xfrm>
          <a:prstGeom prst="rect">
            <a:avLst/>
          </a:prstGeom>
          <a:noFill/>
        </p:spPr>
        <p:txBody>
          <a:bodyPr wrap="square" lIns="91440" tIns="45720" rIns="91440" bIns="45720">
            <a:spAutoFit/>
          </a:bodyPr>
          <a:lstStyle/>
          <a:p>
            <a:pPr algn="ctr"/>
            <a:r>
              <a:rPr lang="en-US" sz="6000" b="1" u="sng" dirty="0" smtClean="0">
                <a:ln w="12700">
                  <a:solidFill>
                    <a:schemeClr val="bg1"/>
                  </a:solidFill>
                  <a:prstDash val="solid"/>
                </a:ln>
                <a:effectLst>
                  <a:outerShdw dist="38100" dir="2640000" algn="bl" rotWithShape="0">
                    <a:schemeClr val="tx2">
                      <a:lumMod val="75000"/>
                    </a:schemeClr>
                  </a:outerShdw>
                </a:effectLst>
              </a:rPr>
              <a:t>Enthusiasm and Attitude:</a:t>
            </a:r>
            <a:endParaRPr lang="en-US" sz="5400" b="1" dirty="0" smtClean="0">
              <a:ln w="12700">
                <a:solidFill>
                  <a:schemeClr val="bg1"/>
                </a:solidFill>
                <a:prstDash val="solid"/>
              </a:ln>
              <a:effectLst>
                <a:outerShdw dist="38100" dir="2640000" algn="bl" rotWithShape="0">
                  <a:schemeClr val="tx2">
                    <a:lumMod val="75000"/>
                  </a:schemeClr>
                </a:outerShdw>
              </a:effectLst>
            </a:endParaRPr>
          </a:p>
          <a:p>
            <a:pPr algn="ctr"/>
            <a:r>
              <a:rPr lang="en-US" sz="6000" b="1" dirty="0" smtClean="0">
                <a:ln w="12700">
                  <a:solidFill>
                    <a:schemeClr val="bg1"/>
                  </a:solidFill>
                  <a:prstDash val="solid"/>
                </a:ln>
                <a:effectLst>
                  <a:outerShdw dist="38100" dir="2640000" algn="bl" rotWithShape="0">
                    <a:schemeClr val="tx2">
                      <a:lumMod val="75000"/>
                    </a:schemeClr>
                  </a:outerShdw>
                </a:effectLst>
              </a:rPr>
              <a:t>Soft </a:t>
            </a:r>
            <a:r>
              <a:rPr lang="en-US" sz="6000" b="1" dirty="0">
                <a:ln w="12700">
                  <a:solidFill>
                    <a:schemeClr val="bg1"/>
                  </a:solidFill>
                  <a:prstDash val="solid"/>
                </a:ln>
                <a:effectLst>
                  <a:outerShdw dist="38100" dir="2640000" algn="bl" rotWithShape="0">
                    <a:schemeClr val="tx2">
                      <a:lumMod val="75000"/>
                    </a:schemeClr>
                  </a:outerShdw>
                </a:effectLst>
              </a:rPr>
              <a:t>Skill </a:t>
            </a:r>
          </a:p>
          <a:p>
            <a:pPr algn="ctr"/>
            <a:r>
              <a:rPr lang="en-US" sz="6000" b="1" dirty="0">
                <a:ln w="12700">
                  <a:solidFill>
                    <a:schemeClr val="bg1"/>
                  </a:solidFill>
                  <a:prstDash val="solid"/>
                </a:ln>
                <a:effectLst>
                  <a:outerShdw dist="38100" dir="2640000" algn="bl" rotWithShape="0">
                    <a:schemeClr val="tx2">
                      <a:lumMod val="75000"/>
                    </a:schemeClr>
                  </a:outerShdw>
                </a:effectLst>
              </a:rPr>
              <a:t>of the </a:t>
            </a:r>
            <a:r>
              <a:rPr lang="en-US" sz="6000" b="1" dirty="0" smtClean="0">
                <a:ln w="12700">
                  <a:solidFill>
                    <a:schemeClr val="bg1"/>
                  </a:solidFill>
                  <a:prstDash val="solid"/>
                </a:ln>
                <a:effectLst>
                  <a:outerShdw dist="38100" dir="2640000" algn="bl" rotWithShape="0">
                    <a:schemeClr val="tx2">
                      <a:lumMod val="75000"/>
                    </a:schemeClr>
                  </a:outerShdw>
                </a:effectLst>
              </a:rPr>
              <a:t>day</a:t>
            </a:r>
            <a:endParaRPr lang="en-US" sz="6000" b="1" dirty="0">
              <a:ln w="12700">
                <a:solidFill>
                  <a:schemeClr val="bg1"/>
                </a:solidFill>
                <a:prstDash val="solid"/>
              </a:ln>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40775618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a:blip r:embed="rId3"/>
          <a:stretch>
            <a:fillRect/>
          </a:stretch>
        </p:blipFill>
        <p:spPr>
          <a:xfrm>
            <a:off x="457200" y="609600"/>
            <a:ext cx="8329613" cy="5029200"/>
          </a:xfrm>
          <a:prstGeom prst="rect">
            <a:avLst/>
          </a:prstGeom>
        </p:spPr>
      </p:pic>
    </p:spTree>
    <p:extLst>
      <p:ext uri="{BB962C8B-B14F-4D97-AF65-F5344CB8AC3E}">
        <p14:creationId xmlns:p14="http://schemas.microsoft.com/office/powerpoint/2010/main" val="40525350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Right Arrow 1"/>
          <p:cNvSpPr/>
          <p:nvPr/>
        </p:nvSpPr>
        <p:spPr>
          <a:xfrm>
            <a:off x="650451" y="5451372"/>
            <a:ext cx="8382000" cy="1030115"/>
          </a:xfrm>
          <a:prstGeom prst="leftRightArrow">
            <a:avLst/>
          </a:prstGeom>
          <a:gradFill flip="none" rotWithShape="1">
            <a:gsLst>
              <a:gs pos="0">
                <a:srgbClr val="EAEA2C">
                  <a:shade val="30000"/>
                  <a:satMod val="115000"/>
                </a:srgbClr>
              </a:gs>
              <a:gs pos="50000">
                <a:srgbClr val="EAEA2C">
                  <a:shade val="67500"/>
                  <a:satMod val="115000"/>
                </a:srgbClr>
              </a:gs>
              <a:gs pos="100000">
                <a:srgbClr val="EAEA2C">
                  <a:shade val="100000"/>
                  <a:satMod val="115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762000" y="5181600"/>
            <a:ext cx="8382000" cy="1569660"/>
          </a:xfrm>
          <a:prstGeom prst="homePlate">
            <a:avLst/>
          </a:prstGeom>
          <a:noFill/>
        </p:spPr>
        <p:txBody>
          <a:bodyPr wrap="square" lIns="91440" tIns="45720" rIns="91440" bIns="45720">
            <a:spAutoFit/>
          </a:bodyPr>
          <a:lstStyle/>
          <a:p>
            <a:pPr algn="ctr"/>
            <a:r>
              <a:rPr lang="en-US" sz="9600" b="1" spc="50" dirty="0" smtClean="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rPr>
              <a:t>C H A R G E</a:t>
            </a:r>
            <a:endParaRPr lang="en-US" sz="9600" b="1" spc="50" dirty="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endParaRPr>
          </a:p>
        </p:txBody>
      </p:sp>
      <p:sp>
        <p:nvSpPr>
          <p:cNvPr id="6" name="Rectangle 5"/>
          <p:cNvSpPr/>
          <p:nvPr/>
        </p:nvSpPr>
        <p:spPr>
          <a:xfrm>
            <a:off x="7243864" y="620459"/>
            <a:ext cx="1830566" cy="4992515"/>
          </a:xfrm>
          <a:prstGeom prst="rect">
            <a:avLst/>
          </a:prstGeom>
          <a:noFill/>
        </p:spPr>
        <p:txBody>
          <a:bodyPr vert="wordArtVert" wrap="square" lIns="91440" tIns="45720" rIns="91440" bIns="45720">
            <a:spAutoFit/>
          </a:bodyPr>
          <a:lstStyle/>
          <a:p>
            <a:pPr algn="ctr"/>
            <a:r>
              <a:rPr lang="en-US" sz="9800" b="1" kern="0" spc="-1490" dirty="0" smtClean="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rPr>
              <a:t>TAK</a:t>
            </a:r>
            <a:endParaRPr lang="en-US" sz="9800" b="1" kern="0" spc="-1490" dirty="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endParaRPr>
          </a:p>
        </p:txBody>
      </p:sp>
      <p:sp>
        <p:nvSpPr>
          <p:cNvPr id="5" name="Rectangle 4"/>
          <p:cNvSpPr/>
          <p:nvPr/>
        </p:nvSpPr>
        <p:spPr>
          <a:xfrm>
            <a:off x="762000" y="753231"/>
            <a:ext cx="6400800" cy="2862322"/>
          </a:xfrm>
          <a:prstGeom prst="rect">
            <a:avLst/>
          </a:prstGeom>
          <a:noFill/>
        </p:spPr>
        <p:txBody>
          <a:bodyPr wrap="square" lIns="91440" tIns="45720" rIns="91440" bIns="45720">
            <a:spAutoFit/>
          </a:bodyPr>
          <a:lstStyle/>
          <a:p>
            <a:pPr algn="ctr"/>
            <a:r>
              <a:rPr lang="en-US" sz="6000" b="1" u="sng" dirty="0" smtClean="0">
                <a:ln w="12700">
                  <a:solidFill>
                    <a:schemeClr val="bg1"/>
                  </a:solidFill>
                  <a:prstDash val="solid"/>
                </a:ln>
                <a:effectLst>
                  <a:outerShdw dist="38100" dir="2640000" algn="bl" rotWithShape="0">
                    <a:schemeClr val="tx2">
                      <a:lumMod val="75000"/>
                    </a:schemeClr>
                  </a:outerShdw>
                </a:effectLst>
              </a:rPr>
              <a:t>Communication:</a:t>
            </a:r>
            <a:endParaRPr lang="en-US" sz="5400" b="1" dirty="0" smtClean="0">
              <a:ln w="12700">
                <a:solidFill>
                  <a:schemeClr val="bg1"/>
                </a:solidFill>
                <a:prstDash val="solid"/>
              </a:ln>
              <a:effectLst>
                <a:outerShdw dist="38100" dir="2640000" algn="bl" rotWithShape="0">
                  <a:schemeClr val="tx2">
                    <a:lumMod val="75000"/>
                  </a:schemeClr>
                </a:outerShdw>
              </a:effectLst>
            </a:endParaRPr>
          </a:p>
          <a:p>
            <a:pPr algn="ctr"/>
            <a:r>
              <a:rPr lang="en-US" sz="6000" b="1" dirty="0" smtClean="0">
                <a:ln w="12700">
                  <a:solidFill>
                    <a:schemeClr val="bg1"/>
                  </a:solidFill>
                  <a:prstDash val="solid"/>
                </a:ln>
                <a:effectLst>
                  <a:outerShdw dist="38100" dir="2640000" algn="bl" rotWithShape="0">
                    <a:schemeClr val="tx2">
                      <a:lumMod val="75000"/>
                    </a:schemeClr>
                  </a:outerShdw>
                </a:effectLst>
              </a:rPr>
              <a:t>Soft </a:t>
            </a:r>
            <a:r>
              <a:rPr lang="en-US" sz="6000" b="1" dirty="0">
                <a:ln w="12700">
                  <a:solidFill>
                    <a:schemeClr val="bg1"/>
                  </a:solidFill>
                  <a:prstDash val="solid"/>
                </a:ln>
                <a:effectLst>
                  <a:outerShdw dist="38100" dir="2640000" algn="bl" rotWithShape="0">
                    <a:schemeClr val="tx2">
                      <a:lumMod val="75000"/>
                    </a:schemeClr>
                  </a:outerShdw>
                </a:effectLst>
              </a:rPr>
              <a:t>Skill </a:t>
            </a:r>
          </a:p>
          <a:p>
            <a:pPr algn="ctr"/>
            <a:r>
              <a:rPr lang="en-US" sz="6000" b="1" dirty="0">
                <a:ln w="12700">
                  <a:solidFill>
                    <a:schemeClr val="bg1"/>
                  </a:solidFill>
                  <a:prstDash val="solid"/>
                </a:ln>
                <a:effectLst>
                  <a:outerShdw dist="38100" dir="2640000" algn="bl" rotWithShape="0">
                    <a:schemeClr val="tx2">
                      <a:lumMod val="75000"/>
                    </a:schemeClr>
                  </a:outerShdw>
                </a:effectLst>
              </a:rPr>
              <a:t>of the </a:t>
            </a:r>
            <a:r>
              <a:rPr lang="en-US" sz="6000" b="1" dirty="0" smtClean="0">
                <a:ln w="12700">
                  <a:solidFill>
                    <a:schemeClr val="bg1"/>
                  </a:solidFill>
                  <a:prstDash val="solid"/>
                </a:ln>
                <a:effectLst>
                  <a:outerShdw dist="38100" dir="2640000" algn="bl" rotWithShape="0">
                    <a:schemeClr val="tx2">
                      <a:lumMod val="75000"/>
                    </a:schemeClr>
                  </a:outerShdw>
                </a:effectLst>
              </a:rPr>
              <a:t>day</a:t>
            </a:r>
            <a:endParaRPr lang="en-US" sz="6000" b="1" dirty="0">
              <a:ln w="12700">
                <a:solidFill>
                  <a:schemeClr val="bg1"/>
                </a:solidFill>
                <a:prstDash val="solid"/>
              </a:ln>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41180271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a:blip r:embed="rId3"/>
          <a:stretch>
            <a:fillRect/>
          </a:stretch>
        </p:blipFill>
        <p:spPr>
          <a:xfrm>
            <a:off x="287383" y="685800"/>
            <a:ext cx="8450217" cy="5410200"/>
          </a:xfrm>
          <a:prstGeom prst="rect">
            <a:avLst/>
          </a:prstGeom>
        </p:spPr>
      </p:pic>
    </p:spTree>
    <p:extLst>
      <p:ext uri="{BB962C8B-B14F-4D97-AF65-F5344CB8AC3E}">
        <p14:creationId xmlns:p14="http://schemas.microsoft.com/office/powerpoint/2010/main" val="17563736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Right Arrow 1"/>
          <p:cNvSpPr/>
          <p:nvPr/>
        </p:nvSpPr>
        <p:spPr>
          <a:xfrm>
            <a:off x="650451" y="5451372"/>
            <a:ext cx="8382000" cy="1030115"/>
          </a:xfrm>
          <a:prstGeom prst="leftRightArrow">
            <a:avLst/>
          </a:prstGeom>
          <a:gradFill flip="none" rotWithShape="1">
            <a:gsLst>
              <a:gs pos="0">
                <a:srgbClr val="EAEA2C">
                  <a:shade val="30000"/>
                  <a:satMod val="115000"/>
                </a:srgbClr>
              </a:gs>
              <a:gs pos="50000">
                <a:srgbClr val="EAEA2C">
                  <a:shade val="67500"/>
                  <a:satMod val="115000"/>
                </a:srgbClr>
              </a:gs>
              <a:gs pos="100000">
                <a:srgbClr val="EAEA2C">
                  <a:shade val="100000"/>
                  <a:satMod val="115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762000" y="5181600"/>
            <a:ext cx="8382000" cy="1569660"/>
          </a:xfrm>
          <a:prstGeom prst="homePlate">
            <a:avLst/>
          </a:prstGeom>
          <a:noFill/>
        </p:spPr>
        <p:txBody>
          <a:bodyPr wrap="square" lIns="91440" tIns="45720" rIns="91440" bIns="45720">
            <a:spAutoFit/>
          </a:bodyPr>
          <a:lstStyle/>
          <a:p>
            <a:pPr algn="ctr"/>
            <a:r>
              <a:rPr lang="en-US" sz="9600" b="1" spc="50" dirty="0" smtClean="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rPr>
              <a:t>C H A R G E</a:t>
            </a:r>
            <a:endParaRPr lang="en-US" sz="9600" b="1" spc="50" dirty="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endParaRPr>
          </a:p>
        </p:txBody>
      </p:sp>
      <p:sp>
        <p:nvSpPr>
          <p:cNvPr id="6" name="Rectangle 5"/>
          <p:cNvSpPr/>
          <p:nvPr/>
        </p:nvSpPr>
        <p:spPr>
          <a:xfrm>
            <a:off x="7243864" y="620459"/>
            <a:ext cx="1830566" cy="4992515"/>
          </a:xfrm>
          <a:prstGeom prst="rect">
            <a:avLst/>
          </a:prstGeom>
          <a:noFill/>
        </p:spPr>
        <p:txBody>
          <a:bodyPr vert="wordArtVert" wrap="square" lIns="91440" tIns="45720" rIns="91440" bIns="45720">
            <a:spAutoFit/>
          </a:bodyPr>
          <a:lstStyle/>
          <a:p>
            <a:pPr algn="ctr"/>
            <a:r>
              <a:rPr lang="en-US" sz="9800" b="1" kern="0" spc="-1490" dirty="0" smtClean="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rPr>
              <a:t>TAK</a:t>
            </a:r>
            <a:endParaRPr lang="en-US" sz="9800" b="1" kern="0" spc="-1490" dirty="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endParaRPr>
          </a:p>
        </p:txBody>
      </p:sp>
      <p:sp>
        <p:nvSpPr>
          <p:cNvPr id="5" name="Rectangle 4"/>
          <p:cNvSpPr/>
          <p:nvPr/>
        </p:nvSpPr>
        <p:spPr>
          <a:xfrm>
            <a:off x="762000" y="753231"/>
            <a:ext cx="6400800" cy="2862322"/>
          </a:xfrm>
          <a:prstGeom prst="rect">
            <a:avLst/>
          </a:prstGeom>
          <a:noFill/>
        </p:spPr>
        <p:txBody>
          <a:bodyPr wrap="square" lIns="91440" tIns="45720" rIns="91440" bIns="45720">
            <a:spAutoFit/>
          </a:bodyPr>
          <a:lstStyle/>
          <a:p>
            <a:pPr algn="ctr"/>
            <a:r>
              <a:rPr lang="en-US" sz="6000" b="1" u="sng" dirty="0" smtClean="0">
                <a:ln w="12700">
                  <a:solidFill>
                    <a:schemeClr val="bg1"/>
                  </a:solidFill>
                  <a:prstDash val="solid"/>
                </a:ln>
                <a:effectLst>
                  <a:outerShdw dist="38100" dir="2640000" algn="bl" rotWithShape="0">
                    <a:schemeClr val="tx2">
                      <a:lumMod val="75000"/>
                    </a:schemeClr>
                  </a:outerShdw>
                </a:effectLst>
              </a:rPr>
              <a:t>Problem-Solving:</a:t>
            </a:r>
            <a:endParaRPr lang="en-US" sz="5400" b="1" dirty="0" smtClean="0">
              <a:ln w="12700">
                <a:solidFill>
                  <a:schemeClr val="bg1"/>
                </a:solidFill>
                <a:prstDash val="solid"/>
              </a:ln>
              <a:effectLst>
                <a:outerShdw dist="38100" dir="2640000" algn="bl" rotWithShape="0">
                  <a:schemeClr val="tx2">
                    <a:lumMod val="75000"/>
                  </a:schemeClr>
                </a:outerShdw>
              </a:effectLst>
            </a:endParaRPr>
          </a:p>
          <a:p>
            <a:pPr algn="ctr"/>
            <a:r>
              <a:rPr lang="en-US" sz="6000" b="1" dirty="0" smtClean="0">
                <a:ln w="12700">
                  <a:solidFill>
                    <a:schemeClr val="bg1"/>
                  </a:solidFill>
                  <a:prstDash val="solid"/>
                </a:ln>
                <a:effectLst>
                  <a:outerShdw dist="38100" dir="2640000" algn="bl" rotWithShape="0">
                    <a:schemeClr val="tx2">
                      <a:lumMod val="75000"/>
                    </a:schemeClr>
                  </a:outerShdw>
                </a:effectLst>
              </a:rPr>
              <a:t>Soft </a:t>
            </a:r>
            <a:r>
              <a:rPr lang="en-US" sz="6000" b="1" dirty="0">
                <a:ln w="12700">
                  <a:solidFill>
                    <a:schemeClr val="bg1"/>
                  </a:solidFill>
                  <a:prstDash val="solid"/>
                </a:ln>
                <a:effectLst>
                  <a:outerShdw dist="38100" dir="2640000" algn="bl" rotWithShape="0">
                    <a:schemeClr val="tx2">
                      <a:lumMod val="75000"/>
                    </a:schemeClr>
                  </a:outerShdw>
                </a:effectLst>
              </a:rPr>
              <a:t>Skill </a:t>
            </a:r>
          </a:p>
          <a:p>
            <a:pPr algn="ctr"/>
            <a:r>
              <a:rPr lang="en-US" sz="6000" b="1" dirty="0">
                <a:ln w="12700">
                  <a:solidFill>
                    <a:schemeClr val="bg1"/>
                  </a:solidFill>
                  <a:prstDash val="solid"/>
                </a:ln>
                <a:effectLst>
                  <a:outerShdw dist="38100" dir="2640000" algn="bl" rotWithShape="0">
                    <a:schemeClr val="tx2">
                      <a:lumMod val="75000"/>
                    </a:schemeClr>
                  </a:outerShdw>
                </a:effectLst>
              </a:rPr>
              <a:t>of the </a:t>
            </a:r>
            <a:r>
              <a:rPr lang="en-US" sz="6000" b="1" dirty="0" smtClean="0">
                <a:ln w="12700">
                  <a:solidFill>
                    <a:schemeClr val="bg1"/>
                  </a:solidFill>
                  <a:prstDash val="solid"/>
                </a:ln>
                <a:effectLst>
                  <a:outerShdw dist="38100" dir="2640000" algn="bl" rotWithShape="0">
                    <a:schemeClr val="tx2">
                      <a:lumMod val="75000"/>
                    </a:schemeClr>
                  </a:outerShdw>
                </a:effectLst>
              </a:rPr>
              <a:t>day</a:t>
            </a:r>
            <a:endParaRPr lang="en-US" sz="6000" b="1" dirty="0">
              <a:ln w="12700">
                <a:solidFill>
                  <a:schemeClr val="bg1"/>
                </a:solidFill>
                <a:prstDash val="solid"/>
              </a:ln>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1537624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0759" y="1143000"/>
            <a:ext cx="8747748" cy="3943350"/>
          </a:xfrm>
          <a:prstGeom prst="rect">
            <a:avLst/>
          </a:prstGeom>
        </p:spPr>
      </p:pic>
    </p:spTree>
    <p:extLst>
      <p:ext uri="{BB962C8B-B14F-4D97-AF65-F5344CB8AC3E}">
        <p14:creationId xmlns:p14="http://schemas.microsoft.com/office/powerpoint/2010/main" val="8510227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a:blip r:embed="rId3"/>
          <a:stretch>
            <a:fillRect/>
          </a:stretch>
        </p:blipFill>
        <p:spPr>
          <a:xfrm>
            <a:off x="381000" y="304800"/>
            <a:ext cx="8504808" cy="5486400"/>
          </a:xfrm>
          <a:prstGeom prst="rect">
            <a:avLst/>
          </a:prstGeom>
        </p:spPr>
      </p:pic>
    </p:spTree>
    <p:extLst>
      <p:ext uri="{BB962C8B-B14F-4D97-AF65-F5344CB8AC3E}">
        <p14:creationId xmlns:p14="http://schemas.microsoft.com/office/powerpoint/2010/main" val="38044070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533400" y="4327525"/>
            <a:ext cx="83058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eaLnBrk="1" hangingPunct="1">
              <a:spcBef>
                <a:spcPct val="0"/>
              </a:spcBef>
              <a:buClrTx/>
              <a:buSzTx/>
              <a:buFontTx/>
              <a:buNone/>
            </a:pPr>
            <a:r>
              <a:rPr lang="en-US" altLang="en-US" sz="2400" b="1" u="sng">
                <a:latin typeface="Arial" panose="020B0604020202020204" pitchFamily="34" charset="0"/>
              </a:rPr>
              <a:t>Soft skills-</a:t>
            </a:r>
            <a:r>
              <a:rPr lang="en-US" altLang="en-US" sz="2400">
                <a:latin typeface="Arial" panose="020B0604020202020204" pitchFamily="34" charset="0"/>
              </a:rPr>
              <a:t>- personal attributes that enhance an individual's interactions, job performance and career prospects. </a:t>
            </a:r>
          </a:p>
          <a:p>
            <a:pPr eaLnBrk="1" hangingPunct="1">
              <a:spcBef>
                <a:spcPct val="0"/>
              </a:spcBef>
              <a:buClrTx/>
              <a:buSzTx/>
              <a:buFontTx/>
              <a:buNone/>
            </a:pPr>
            <a:endParaRPr lang="en-US" altLang="en-US" sz="2400">
              <a:latin typeface="Arial" panose="020B0604020202020204" pitchFamily="34" charset="0"/>
            </a:endParaRPr>
          </a:p>
          <a:p>
            <a:pPr eaLnBrk="1" hangingPunct="1">
              <a:spcBef>
                <a:spcPct val="0"/>
              </a:spcBef>
              <a:buClrTx/>
              <a:buSzTx/>
              <a:buFontTx/>
              <a:buNone/>
            </a:pPr>
            <a:r>
              <a:rPr lang="en-US" altLang="en-US" sz="2400" b="1" u="sng">
                <a:latin typeface="Arial" panose="020B0604020202020204" pitchFamily="34" charset="0"/>
              </a:rPr>
              <a:t>Hard skills-</a:t>
            </a:r>
            <a:r>
              <a:rPr lang="en-US" altLang="en-US" sz="2400">
                <a:latin typeface="Arial" panose="020B0604020202020204" pitchFamily="34" charset="0"/>
              </a:rPr>
              <a:t>- about a person's skill set and ability to perform a certain type of task or activity.</a:t>
            </a:r>
          </a:p>
        </p:txBody>
      </p:sp>
      <p:pic>
        <p:nvPicPr>
          <p:cNvPr id="18435" name="Picture 2" descr="http://heragenda.com/wp-content/uploads/2013/02/soft-skills-hard-skills-her-agenda-branding-muse-guest-pos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5129213" cy="350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Diagram 4"/>
          <p:cNvGraphicFramePr/>
          <p:nvPr/>
        </p:nvGraphicFramePr>
        <p:xfrm>
          <a:off x="3733800" y="29152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Notched Right Arrow 5"/>
          <p:cNvSpPr/>
          <p:nvPr/>
        </p:nvSpPr>
        <p:spPr>
          <a:xfrm>
            <a:off x="3276600" y="3108325"/>
            <a:ext cx="3073400" cy="1219200"/>
          </a:xfrm>
          <a:prstGeom prst="notchedRightArrow">
            <a:avLst/>
          </a:prstGeom>
          <a:solidFill>
            <a:srgbClr val="00B0F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3600" dirty="0"/>
              <a:t>Top 3</a:t>
            </a:r>
          </a:p>
        </p:txBody>
      </p:sp>
    </p:spTree>
    <p:extLst>
      <p:ext uri="{BB962C8B-B14F-4D97-AF65-F5344CB8AC3E}">
        <p14:creationId xmlns:p14="http://schemas.microsoft.com/office/powerpoint/2010/main" val="1050263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6">
                                            <p:txEl>
                                              <p:pRg st="2" end="2"/>
                                            </p:txEl>
                                          </p:spTgt>
                                        </p:tgtEl>
                                        <p:attrNameLst>
                                          <p:attrName>style.visibility</p:attrName>
                                        </p:attrNameLst>
                                      </p:cBhvr>
                                      <p:to>
                                        <p:strVal val="visible"/>
                                      </p:to>
                                    </p:set>
                                  </p:childTnLst>
                                </p:cTn>
                              </p:par>
                              <p:par>
                                <p:cTn id="11" presetID="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Graphic spid="5" grpId="0">
        <p:bldAsOne/>
      </p:bldGraphic>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a:blip r:embed="rId3"/>
          <a:stretch>
            <a:fillRect/>
          </a:stretch>
        </p:blipFill>
        <p:spPr>
          <a:xfrm>
            <a:off x="152400" y="457200"/>
            <a:ext cx="8848757" cy="5562600"/>
          </a:xfrm>
          <a:prstGeom prst="rect">
            <a:avLst/>
          </a:prstGeom>
        </p:spPr>
      </p:pic>
    </p:spTree>
    <p:extLst>
      <p:ext uri="{BB962C8B-B14F-4D97-AF65-F5344CB8AC3E}">
        <p14:creationId xmlns:p14="http://schemas.microsoft.com/office/powerpoint/2010/main" val="294721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457200" y="381000"/>
            <a:ext cx="7391400" cy="36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eaLnBrk="1" hangingPunct="1">
              <a:spcBef>
                <a:spcPct val="0"/>
              </a:spcBef>
              <a:buClrTx/>
              <a:buSzTx/>
              <a:buFontTx/>
              <a:buNone/>
            </a:pPr>
            <a:r>
              <a:rPr lang="en-US" sz="2800" b="1" u="sng" dirty="0" smtClean="0">
                <a:latin typeface="Arial" panose="020B0604020202020204" pitchFamily="34" charset="0"/>
              </a:rPr>
              <a:t>Top </a:t>
            </a:r>
            <a:r>
              <a:rPr lang="en-US" sz="2800" b="1" u="sng" dirty="0">
                <a:latin typeface="Arial" panose="020B0604020202020204" pitchFamily="34" charset="0"/>
              </a:rPr>
              <a:t>Five Qualities Employers Look </a:t>
            </a:r>
            <a:r>
              <a:rPr lang="en-US" sz="2800" b="1" u="sng" dirty="0" smtClean="0">
                <a:latin typeface="Arial" panose="020B0604020202020204" pitchFamily="34" charset="0"/>
              </a:rPr>
              <a:t>For:</a:t>
            </a:r>
          </a:p>
          <a:p>
            <a:pPr eaLnBrk="1" hangingPunct="1">
              <a:spcBef>
                <a:spcPct val="0"/>
              </a:spcBef>
              <a:buClrTx/>
              <a:buSzTx/>
              <a:buFontTx/>
              <a:buNone/>
            </a:pPr>
            <a:endParaRPr lang="en-US" sz="1400" b="1" u="sng" dirty="0">
              <a:latin typeface="Arial" panose="020B0604020202020204" pitchFamily="34" charset="0"/>
            </a:endParaRPr>
          </a:p>
          <a:p>
            <a:pPr marL="285750" indent="-285750">
              <a:spcBef>
                <a:spcPct val="0"/>
              </a:spcBef>
              <a:buClrTx/>
              <a:buSzTx/>
            </a:pPr>
            <a:r>
              <a:rPr lang="en-US" sz="2800" dirty="0">
                <a:latin typeface="Arial" panose="020B0604020202020204" pitchFamily="34" charset="0"/>
              </a:rPr>
              <a:t>Ability to work on a team</a:t>
            </a:r>
          </a:p>
          <a:p>
            <a:pPr marL="285750" indent="-285750">
              <a:spcBef>
                <a:spcPct val="0"/>
              </a:spcBef>
              <a:buClrTx/>
              <a:buSzTx/>
            </a:pPr>
            <a:r>
              <a:rPr lang="en-US" sz="2800" dirty="0">
                <a:latin typeface="Arial" panose="020B0604020202020204" pitchFamily="34" charset="0"/>
              </a:rPr>
              <a:t>Leadership</a:t>
            </a:r>
          </a:p>
          <a:p>
            <a:pPr marL="285750" indent="-285750">
              <a:spcBef>
                <a:spcPct val="0"/>
              </a:spcBef>
              <a:buClrTx/>
              <a:buSzTx/>
            </a:pPr>
            <a:r>
              <a:rPr lang="en-US" sz="2800" dirty="0">
                <a:latin typeface="Arial" panose="020B0604020202020204" pitchFamily="34" charset="0"/>
              </a:rPr>
              <a:t>Communication skills</a:t>
            </a:r>
          </a:p>
          <a:p>
            <a:pPr marL="285750" indent="-285750">
              <a:spcBef>
                <a:spcPct val="0"/>
              </a:spcBef>
              <a:buClrTx/>
              <a:buSzTx/>
            </a:pPr>
            <a:r>
              <a:rPr lang="en-US" sz="2800" dirty="0">
                <a:latin typeface="Arial" panose="020B0604020202020204" pitchFamily="34" charset="0"/>
              </a:rPr>
              <a:t>Problem-solving skills</a:t>
            </a:r>
          </a:p>
          <a:p>
            <a:pPr marL="285750" indent="-285750">
              <a:spcBef>
                <a:spcPct val="0"/>
              </a:spcBef>
              <a:buClrTx/>
              <a:buSzTx/>
            </a:pPr>
            <a:r>
              <a:rPr lang="en-US" sz="2800" dirty="0">
                <a:latin typeface="Arial" panose="020B0604020202020204" pitchFamily="34" charset="0"/>
              </a:rPr>
              <a:t>Strong work ethic</a:t>
            </a:r>
          </a:p>
          <a:p>
            <a:pPr eaLnBrk="1" hangingPunct="1">
              <a:spcBef>
                <a:spcPct val="0"/>
              </a:spcBef>
              <a:buClrTx/>
              <a:buSzTx/>
              <a:buFontTx/>
              <a:buNone/>
            </a:pPr>
            <a:endParaRPr lang="en-US" sz="1600" dirty="0">
              <a:latin typeface="Arial" panose="020B0604020202020204" pitchFamily="34" charset="0"/>
            </a:endParaRPr>
          </a:p>
          <a:p>
            <a:pPr eaLnBrk="1" hangingPunct="1">
              <a:spcBef>
                <a:spcPct val="0"/>
              </a:spcBef>
              <a:buClrTx/>
              <a:buSzTx/>
              <a:buFontTx/>
              <a:buNone/>
            </a:pPr>
            <a:endParaRPr lang="en-US" sz="1600" dirty="0">
              <a:latin typeface="Arial" panose="020B0604020202020204" pitchFamily="34" charset="0"/>
            </a:endParaRPr>
          </a:p>
          <a:p>
            <a:pPr eaLnBrk="1" hangingPunct="1">
              <a:spcBef>
                <a:spcPct val="0"/>
              </a:spcBef>
              <a:buClrTx/>
              <a:buSzTx/>
              <a:buFontTx/>
              <a:buNone/>
            </a:pPr>
            <a:r>
              <a:rPr lang="en-US" sz="1600" dirty="0">
                <a:latin typeface="Arial" panose="020B0604020202020204" pitchFamily="34" charset="0"/>
                <a:hlinkClick r:id="rId2"/>
              </a:rPr>
              <a:t>http</a:t>
            </a:r>
            <a:r>
              <a:rPr lang="en-US" sz="1600" dirty="0" smtClean="0">
                <a:latin typeface="Arial" panose="020B0604020202020204" pitchFamily="34" charset="0"/>
                <a:hlinkClick r:id="rId2"/>
              </a:rPr>
              <a:t>:///</a:t>
            </a:r>
            <a:endParaRPr lang="en-US" sz="1600" dirty="0">
              <a:latin typeface="Arial" panose="020B0604020202020204" pitchFamily="34" charset="0"/>
            </a:endParaRPr>
          </a:p>
        </p:txBody>
      </p:sp>
      <p:sp>
        <p:nvSpPr>
          <p:cNvPr id="4" name="Rounded Rectangle 3"/>
          <p:cNvSpPr/>
          <p:nvPr/>
        </p:nvSpPr>
        <p:spPr>
          <a:xfrm>
            <a:off x="6705600" y="1371600"/>
            <a:ext cx="2057400" cy="29950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2">
                    <a:lumMod val="85000"/>
                    <a:lumOff val="15000"/>
                  </a:schemeClr>
                </a:solidFill>
              </a:rPr>
              <a:t>How can you develop these skills? </a:t>
            </a:r>
            <a:endParaRPr lang="en-US" sz="3200" dirty="0">
              <a:solidFill>
                <a:schemeClr val="bg2">
                  <a:lumMod val="85000"/>
                  <a:lumOff val="15000"/>
                </a:schemeClr>
              </a:solidFill>
            </a:endParaRPr>
          </a:p>
        </p:txBody>
      </p:sp>
      <p:pic>
        <p:nvPicPr>
          <p:cNvPr id="5" name="Picture 4"/>
          <p:cNvPicPr>
            <a:picLocks noChangeAspect="1"/>
          </p:cNvPicPr>
          <p:nvPr/>
        </p:nvPicPr>
        <p:blipFill>
          <a:blip r:embed="rId3"/>
          <a:stretch>
            <a:fillRect/>
          </a:stretch>
        </p:blipFill>
        <p:spPr>
          <a:xfrm>
            <a:off x="831056" y="3276600"/>
            <a:ext cx="5699284" cy="3398127"/>
          </a:xfrm>
          <a:prstGeom prst="rect">
            <a:avLst/>
          </a:prstGeom>
          <a:ln w="38100" cap="sq">
            <a:solidFill>
              <a:srgbClr val="7030A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0189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Effect transition="in" filter="fade">
                                      <p:cBhvr>
                                        <p:cTn id="7" dur="500"/>
                                        <p:tgtEl>
                                          <p:spTgt spid="194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458">
                                            <p:txEl>
                                              <p:pRg st="2" end="2"/>
                                            </p:txEl>
                                          </p:spTgt>
                                        </p:tgtEl>
                                        <p:attrNameLst>
                                          <p:attrName>style.visibility</p:attrName>
                                        </p:attrNameLst>
                                      </p:cBhvr>
                                      <p:to>
                                        <p:strVal val="visible"/>
                                      </p:to>
                                    </p:set>
                                    <p:animEffect transition="in" filter="fade">
                                      <p:cBhvr>
                                        <p:cTn id="12" dur="500"/>
                                        <p:tgtEl>
                                          <p:spTgt spid="1945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458">
                                            <p:txEl>
                                              <p:pRg st="3" end="3"/>
                                            </p:txEl>
                                          </p:spTgt>
                                        </p:tgtEl>
                                        <p:attrNameLst>
                                          <p:attrName>style.visibility</p:attrName>
                                        </p:attrNameLst>
                                      </p:cBhvr>
                                      <p:to>
                                        <p:strVal val="visible"/>
                                      </p:to>
                                    </p:set>
                                    <p:animEffect transition="in" filter="fade">
                                      <p:cBhvr>
                                        <p:cTn id="17" dur="500"/>
                                        <p:tgtEl>
                                          <p:spTgt spid="1945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458">
                                            <p:txEl>
                                              <p:pRg st="4" end="4"/>
                                            </p:txEl>
                                          </p:spTgt>
                                        </p:tgtEl>
                                        <p:attrNameLst>
                                          <p:attrName>style.visibility</p:attrName>
                                        </p:attrNameLst>
                                      </p:cBhvr>
                                      <p:to>
                                        <p:strVal val="visible"/>
                                      </p:to>
                                    </p:set>
                                    <p:animEffect transition="in" filter="fade">
                                      <p:cBhvr>
                                        <p:cTn id="22" dur="500"/>
                                        <p:tgtEl>
                                          <p:spTgt spid="1945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458">
                                            <p:txEl>
                                              <p:pRg st="5" end="5"/>
                                            </p:txEl>
                                          </p:spTgt>
                                        </p:tgtEl>
                                        <p:attrNameLst>
                                          <p:attrName>style.visibility</p:attrName>
                                        </p:attrNameLst>
                                      </p:cBhvr>
                                      <p:to>
                                        <p:strVal val="visible"/>
                                      </p:to>
                                    </p:set>
                                    <p:animEffect transition="in" filter="fade">
                                      <p:cBhvr>
                                        <p:cTn id="27" dur="500"/>
                                        <p:tgtEl>
                                          <p:spTgt spid="19458">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458">
                                            <p:txEl>
                                              <p:pRg st="6" end="6"/>
                                            </p:txEl>
                                          </p:spTgt>
                                        </p:tgtEl>
                                        <p:attrNameLst>
                                          <p:attrName>style.visibility</p:attrName>
                                        </p:attrNameLst>
                                      </p:cBhvr>
                                      <p:to>
                                        <p:strVal val="visible"/>
                                      </p:to>
                                    </p:set>
                                    <p:animEffect transition="in" filter="fade">
                                      <p:cBhvr>
                                        <p:cTn id="32" dur="500"/>
                                        <p:tgtEl>
                                          <p:spTgt spid="19458">
                                            <p:txEl>
                                              <p:pRg st="6" end="6"/>
                                            </p:txEl>
                                          </p:spTgt>
                                        </p:tgtEl>
                                      </p:cBhvr>
                                    </p:animEffect>
                                  </p:childTnLst>
                                </p:cTn>
                              </p:par>
                            </p:childTnLst>
                          </p:cTn>
                        </p:par>
                        <p:par>
                          <p:cTn id="33" fill="hold">
                            <p:stCondLst>
                              <p:cond delay="500"/>
                            </p:stCondLst>
                            <p:childTnLst>
                              <p:par>
                                <p:cTn id="34" presetID="2" presetClass="entr" presetSubtype="4"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458">
                                            <p:txEl>
                                              <p:pRg st="9" end="9"/>
                                            </p:txEl>
                                          </p:spTgt>
                                        </p:tgtEl>
                                        <p:attrNameLst>
                                          <p:attrName>style.visibility</p:attrName>
                                        </p:attrNameLst>
                                      </p:cBhvr>
                                      <p:to>
                                        <p:strVal val="visible"/>
                                      </p:to>
                                    </p:set>
                                    <p:animEffect transition="in" filter="fade">
                                      <p:cBhvr>
                                        <p:cTn id="42" dur="500"/>
                                        <p:tgtEl>
                                          <p:spTgt spid="19458">
                                            <p:txEl>
                                              <p:pRg st="9" end="9"/>
                                            </p:txEl>
                                          </p:spTgt>
                                        </p:tgtEl>
                                      </p:cBhvr>
                                    </p:animEffect>
                                  </p:childTnLst>
                                </p:cTn>
                              </p:par>
                            </p:childTnLst>
                          </p:cTn>
                        </p:par>
                        <p:par>
                          <p:cTn id="43" fill="hold">
                            <p:stCondLst>
                              <p:cond delay="500"/>
                            </p:stCondLst>
                            <p:childTnLst>
                              <p:par>
                                <p:cTn id="44" presetID="1"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uiExpand="1" build="p"/>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Right Arrow 1"/>
          <p:cNvSpPr/>
          <p:nvPr/>
        </p:nvSpPr>
        <p:spPr>
          <a:xfrm>
            <a:off x="650451" y="5451372"/>
            <a:ext cx="8382000" cy="1030115"/>
          </a:xfrm>
          <a:prstGeom prst="leftRightArrow">
            <a:avLst/>
          </a:prstGeom>
          <a:gradFill flip="none" rotWithShape="1">
            <a:gsLst>
              <a:gs pos="0">
                <a:srgbClr val="EAEA2C">
                  <a:shade val="30000"/>
                  <a:satMod val="115000"/>
                </a:srgbClr>
              </a:gs>
              <a:gs pos="50000">
                <a:srgbClr val="EAEA2C">
                  <a:shade val="67500"/>
                  <a:satMod val="115000"/>
                </a:srgbClr>
              </a:gs>
              <a:gs pos="100000">
                <a:srgbClr val="EAEA2C">
                  <a:shade val="100000"/>
                  <a:satMod val="115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762000" y="5181600"/>
            <a:ext cx="8382000" cy="1569660"/>
          </a:xfrm>
          <a:prstGeom prst="homePlate">
            <a:avLst/>
          </a:prstGeom>
          <a:noFill/>
        </p:spPr>
        <p:txBody>
          <a:bodyPr wrap="square" lIns="91440" tIns="45720" rIns="91440" bIns="45720">
            <a:spAutoFit/>
          </a:bodyPr>
          <a:lstStyle/>
          <a:p>
            <a:pPr algn="ctr"/>
            <a:r>
              <a:rPr lang="en-US" sz="9600" b="1" spc="50" dirty="0" smtClean="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rPr>
              <a:t>C H A R G E</a:t>
            </a:r>
            <a:endParaRPr lang="en-US" sz="9600" b="1" spc="50" dirty="0">
              <a:ln w="12700" cmpd="sng">
                <a:solidFill>
                  <a:srgbClr val="EAEA2C"/>
                </a:solidFill>
                <a:prstDash val="solid"/>
              </a:ln>
              <a:solidFill>
                <a:schemeClr val="accent6">
                  <a:tint val="1000"/>
                </a:schemeClr>
              </a:solidFill>
              <a:effectLst>
                <a:glow rad="53100">
                  <a:schemeClr val="accent6">
                    <a:satMod val="180000"/>
                    <a:alpha val="30000"/>
                  </a:schemeClr>
                </a:glow>
              </a:effectLst>
              <a:latin typeface="Bookman Old Style" pitchFamily="18" charset="0"/>
            </a:endParaRPr>
          </a:p>
        </p:txBody>
      </p:sp>
      <p:sp>
        <p:nvSpPr>
          <p:cNvPr id="6" name="Rectangle 5"/>
          <p:cNvSpPr/>
          <p:nvPr/>
        </p:nvSpPr>
        <p:spPr>
          <a:xfrm>
            <a:off x="7243864" y="620459"/>
            <a:ext cx="1830566" cy="4992515"/>
          </a:xfrm>
          <a:prstGeom prst="rect">
            <a:avLst/>
          </a:prstGeom>
          <a:noFill/>
        </p:spPr>
        <p:txBody>
          <a:bodyPr vert="wordArtVert" wrap="square" lIns="91440" tIns="45720" rIns="91440" bIns="45720">
            <a:spAutoFit/>
          </a:bodyPr>
          <a:lstStyle/>
          <a:p>
            <a:pPr algn="ctr"/>
            <a:r>
              <a:rPr lang="en-US" sz="9800" b="1" kern="0" spc="-1490" dirty="0" smtClean="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rPr>
              <a:t>TAK</a:t>
            </a:r>
            <a:endParaRPr lang="en-US" sz="9800" b="1" kern="0" spc="-1490" dirty="0">
              <a:ln w="1905"/>
              <a:gradFill>
                <a:gsLst>
                  <a:gs pos="39000">
                    <a:srgbClr val="EAEA2C"/>
                  </a:gs>
                  <a:gs pos="2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lin Sans FB Demi" pitchFamily="34" charset="0"/>
            </a:endParaRPr>
          </a:p>
        </p:txBody>
      </p:sp>
      <p:sp>
        <p:nvSpPr>
          <p:cNvPr id="5" name="Rectangle 4"/>
          <p:cNvSpPr/>
          <p:nvPr/>
        </p:nvSpPr>
        <p:spPr>
          <a:xfrm>
            <a:off x="1890821" y="762000"/>
            <a:ext cx="4890979" cy="3785652"/>
          </a:xfrm>
          <a:prstGeom prst="rect">
            <a:avLst/>
          </a:prstGeom>
          <a:noFill/>
        </p:spPr>
        <p:txBody>
          <a:bodyPr wrap="square" lIns="91440" tIns="45720" rIns="91440" bIns="45720">
            <a:spAutoFit/>
          </a:bodyPr>
          <a:lstStyle/>
          <a:p>
            <a:pPr algn="ctr"/>
            <a:r>
              <a:rPr lang="en-US" sz="6000" b="1" u="sng" dirty="0" smtClean="0">
                <a:ln w="12700">
                  <a:solidFill>
                    <a:schemeClr val="bg1"/>
                  </a:solidFill>
                  <a:prstDash val="solid"/>
                </a:ln>
                <a:effectLst>
                  <a:outerShdw dist="38100" dir="2640000" algn="bl" rotWithShape="0">
                    <a:schemeClr val="tx2">
                      <a:lumMod val="75000"/>
                    </a:schemeClr>
                  </a:outerShdw>
                </a:effectLst>
              </a:rPr>
              <a:t>Emotional </a:t>
            </a:r>
          </a:p>
          <a:p>
            <a:pPr algn="ctr"/>
            <a:r>
              <a:rPr lang="en-US" sz="6000" b="1" u="sng" dirty="0" smtClean="0">
                <a:ln w="12700">
                  <a:solidFill>
                    <a:schemeClr val="bg1"/>
                  </a:solidFill>
                  <a:prstDash val="solid"/>
                </a:ln>
                <a:effectLst>
                  <a:outerShdw dist="38100" dir="2640000" algn="bl" rotWithShape="0">
                    <a:schemeClr val="tx2">
                      <a:lumMod val="75000"/>
                    </a:schemeClr>
                  </a:outerShdw>
                </a:effectLst>
              </a:rPr>
              <a:t>Intelligence</a:t>
            </a:r>
            <a:endParaRPr lang="en-US" sz="5400" b="1" dirty="0" smtClean="0">
              <a:ln w="12700">
                <a:solidFill>
                  <a:schemeClr val="bg1"/>
                </a:solidFill>
                <a:prstDash val="solid"/>
              </a:ln>
              <a:effectLst>
                <a:outerShdw dist="38100" dir="2640000" algn="bl" rotWithShape="0">
                  <a:schemeClr val="tx2">
                    <a:lumMod val="75000"/>
                  </a:schemeClr>
                </a:outerShdw>
              </a:effectLst>
            </a:endParaRPr>
          </a:p>
          <a:p>
            <a:pPr algn="ctr"/>
            <a:r>
              <a:rPr lang="en-US" sz="6000" b="1" dirty="0" smtClean="0">
                <a:ln w="12700">
                  <a:solidFill>
                    <a:schemeClr val="bg1"/>
                  </a:solidFill>
                  <a:prstDash val="solid"/>
                </a:ln>
                <a:effectLst>
                  <a:outerShdw dist="38100" dir="2640000" algn="bl" rotWithShape="0">
                    <a:schemeClr val="tx2">
                      <a:lumMod val="75000"/>
                    </a:schemeClr>
                  </a:outerShdw>
                </a:effectLst>
              </a:rPr>
              <a:t>Soft </a:t>
            </a:r>
            <a:r>
              <a:rPr lang="en-US" sz="6000" b="1" dirty="0">
                <a:ln w="12700">
                  <a:solidFill>
                    <a:schemeClr val="bg1"/>
                  </a:solidFill>
                  <a:prstDash val="solid"/>
                </a:ln>
                <a:effectLst>
                  <a:outerShdw dist="38100" dir="2640000" algn="bl" rotWithShape="0">
                    <a:schemeClr val="tx2">
                      <a:lumMod val="75000"/>
                    </a:schemeClr>
                  </a:outerShdw>
                </a:effectLst>
              </a:rPr>
              <a:t>Skill </a:t>
            </a:r>
          </a:p>
          <a:p>
            <a:pPr algn="ctr"/>
            <a:r>
              <a:rPr lang="en-US" sz="6000" b="1" dirty="0">
                <a:ln w="12700">
                  <a:solidFill>
                    <a:schemeClr val="bg1"/>
                  </a:solidFill>
                  <a:prstDash val="solid"/>
                </a:ln>
                <a:effectLst>
                  <a:outerShdw dist="38100" dir="2640000" algn="bl" rotWithShape="0">
                    <a:schemeClr val="tx2">
                      <a:lumMod val="75000"/>
                    </a:schemeClr>
                  </a:outerShdw>
                </a:effectLst>
              </a:rPr>
              <a:t>of the </a:t>
            </a:r>
            <a:r>
              <a:rPr lang="en-US" sz="6000" b="1" dirty="0" smtClean="0">
                <a:ln w="12700">
                  <a:solidFill>
                    <a:schemeClr val="bg1"/>
                  </a:solidFill>
                  <a:prstDash val="solid"/>
                </a:ln>
                <a:effectLst>
                  <a:outerShdw dist="38100" dir="2640000" algn="bl" rotWithShape="0">
                    <a:schemeClr val="tx2">
                      <a:lumMod val="75000"/>
                    </a:schemeClr>
                  </a:outerShdw>
                </a:effectLst>
              </a:rPr>
              <a:t>day</a:t>
            </a:r>
            <a:endParaRPr lang="en-US" sz="6000" b="1" dirty="0">
              <a:ln w="12700">
                <a:solidFill>
                  <a:schemeClr val="bg1"/>
                </a:solidFill>
                <a:prstDash val="solid"/>
              </a:ln>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7559860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6479" y="1075532"/>
            <a:ext cx="8011114" cy="1084912"/>
          </a:xfrm>
          <a:prstGeom prst="rect">
            <a:avLst/>
          </a:prstGeom>
          <a:noFill/>
        </p:spPr>
        <p:txBody>
          <a:bodyPr wrap="square" lIns="68580" tIns="34290" rIns="68580" bIns="34290">
            <a:spAutoFit/>
          </a:bodyPr>
          <a:lstStyle/>
          <a:p>
            <a:pPr algn="ctr"/>
            <a:r>
              <a:rPr lang="en-US" sz="3300" b="1" dirty="0">
                <a:ln w="9525">
                  <a:solidFill>
                    <a:schemeClr val="bg1"/>
                  </a:solidFill>
                  <a:prstDash val="solid"/>
                </a:ln>
                <a:effectLst>
                  <a:outerShdw blurRad="12700" dist="38100" dir="2700000" algn="tl" rotWithShape="0">
                    <a:schemeClr val="accent5">
                      <a:lumMod val="60000"/>
                      <a:lumOff val="40000"/>
                    </a:schemeClr>
                  </a:outerShdw>
                </a:effectLst>
              </a:rPr>
              <a:t>What is the BEST predictor of future </a:t>
            </a:r>
          </a:p>
          <a:p>
            <a:pPr algn="ctr"/>
            <a:r>
              <a:rPr lang="en-US" sz="3300" b="1" dirty="0">
                <a:ln w="9525">
                  <a:solidFill>
                    <a:schemeClr val="bg1"/>
                  </a:solidFill>
                  <a:prstDash val="solid"/>
                </a:ln>
                <a:effectLst>
                  <a:outerShdw blurRad="12700" dist="38100" dir="2700000" algn="tl" rotWithShape="0">
                    <a:schemeClr val="accent5">
                      <a:lumMod val="60000"/>
                      <a:lumOff val="40000"/>
                    </a:schemeClr>
                  </a:outerShdw>
                </a:effectLst>
              </a:rPr>
              <a:t>financial success for teenagers?</a:t>
            </a:r>
          </a:p>
        </p:txBody>
      </p:sp>
      <p:sp>
        <p:nvSpPr>
          <p:cNvPr id="5" name="TextBox 4"/>
          <p:cNvSpPr txBox="1"/>
          <p:nvPr/>
        </p:nvSpPr>
        <p:spPr>
          <a:xfrm>
            <a:off x="892426" y="2310909"/>
            <a:ext cx="5544944" cy="4154984"/>
          </a:xfrm>
          <a:prstGeom prst="rect">
            <a:avLst/>
          </a:prstGeom>
          <a:noFill/>
        </p:spPr>
        <p:txBody>
          <a:bodyPr wrap="square" rtlCol="0">
            <a:spAutoFit/>
          </a:bodyPr>
          <a:lstStyle/>
          <a:p>
            <a:pPr marL="214313" indent="-214313">
              <a:buFont typeface="Arial" panose="020B0604020202020204" pitchFamily="34" charset="0"/>
              <a:buChar char="•"/>
            </a:pPr>
            <a:r>
              <a:rPr lang="en-US" sz="3300" b="1" dirty="0"/>
              <a:t>IQ?</a:t>
            </a:r>
          </a:p>
          <a:p>
            <a:pPr marL="214313" indent="-214313">
              <a:buFont typeface="Arial" panose="020B0604020202020204" pitchFamily="34" charset="0"/>
              <a:buChar char="•"/>
            </a:pPr>
            <a:r>
              <a:rPr lang="en-US" sz="3300" b="1" dirty="0"/>
              <a:t>Rich parents?</a:t>
            </a:r>
          </a:p>
          <a:p>
            <a:pPr marL="214313" indent="-214313">
              <a:buFont typeface="Arial" panose="020B0604020202020204" pitchFamily="34" charset="0"/>
              <a:buChar char="•"/>
            </a:pPr>
            <a:r>
              <a:rPr lang="en-US" sz="3300" b="1" dirty="0"/>
              <a:t>Grade point average?</a:t>
            </a:r>
          </a:p>
          <a:p>
            <a:pPr marL="214313" indent="-214313">
              <a:buFont typeface="Arial" panose="020B0604020202020204" pitchFamily="34" charset="0"/>
              <a:buChar char="•"/>
            </a:pPr>
            <a:r>
              <a:rPr lang="en-US" sz="3300" b="1" dirty="0"/>
              <a:t>Good looking?</a:t>
            </a:r>
          </a:p>
          <a:p>
            <a:pPr marL="214313" indent="-214313">
              <a:buFont typeface="Arial" panose="020B0604020202020204" pitchFamily="34" charset="0"/>
              <a:buChar char="•"/>
            </a:pPr>
            <a:r>
              <a:rPr lang="en-US" sz="3300" b="1" dirty="0" err="1"/>
              <a:t>Persistance</a:t>
            </a:r>
            <a:r>
              <a:rPr lang="en-US" sz="3300" b="1" dirty="0"/>
              <a:t>?</a:t>
            </a:r>
          </a:p>
          <a:p>
            <a:pPr lvl="1"/>
            <a:r>
              <a:rPr lang="en-US" sz="3300" b="1" dirty="0"/>
              <a:t>….sort of….</a:t>
            </a:r>
          </a:p>
          <a:p>
            <a:pPr lvl="1"/>
            <a:endParaRPr lang="en-US" sz="3300" b="1" dirty="0"/>
          </a:p>
          <a:p>
            <a:pPr marL="214313" indent="-214313">
              <a:buFont typeface="Arial" panose="020B0604020202020204" pitchFamily="34" charset="0"/>
              <a:buChar char="•"/>
            </a:pPr>
            <a:endParaRPr lang="en-US" sz="3300" b="1" dirty="0"/>
          </a:p>
        </p:txBody>
      </p:sp>
      <p:pic>
        <p:nvPicPr>
          <p:cNvPr id="1026" name="Picture 2" descr="http://blogs.bournemouth.ac.uk/research/files/2012/02/steps-for-succes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2160444"/>
            <a:ext cx="3295831" cy="3327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978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5">
                                            <p:txEl>
                                              <p:pRg st="5" end="5"/>
                                            </p:txEl>
                                          </p:spTgt>
                                        </p:tgtEl>
                                        <p:attrNameLst>
                                          <p:attrName>style.visibility</p:attrName>
                                        </p:attrNameLst>
                                      </p:cBhvr>
                                      <p:to>
                                        <p:strVal val="visible"/>
                                      </p:to>
                                    </p:set>
                                    <p:animEffect transition="in" filter="fade">
                                      <p:cBhvr>
                                        <p:cTn id="40" dur="1000"/>
                                        <p:tgtEl>
                                          <p:spTgt spid="5">
                                            <p:txEl>
                                              <p:pRg st="5" end="5"/>
                                            </p:txEl>
                                          </p:spTgt>
                                        </p:tgtEl>
                                      </p:cBhvr>
                                    </p:animEffect>
                                    <p:anim calcmode="lin" valueType="num">
                                      <p:cBhvr>
                                        <p:cTn id="41"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082491" y="2173183"/>
            <a:ext cx="9634654" cy="2366032"/>
          </a:xfrm>
          <a:prstGeom prst="rect">
            <a:avLst/>
          </a:prstGeom>
          <a:noFill/>
        </p:spPr>
        <p:txBody>
          <a:bodyPr wrap="square" lIns="68580" tIns="34290" rIns="68580" bIns="34290">
            <a:spAutoFit/>
          </a:bodyPr>
          <a:lstStyle/>
          <a:p>
            <a:pPr algn="ctr"/>
            <a:r>
              <a:rPr lang="en-US" sz="14925"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FOCUS</a:t>
            </a:r>
          </a:p>
        </p:txBody>
      </p:sp>
      <p:sp>
        <p:nvSpPr>
          <p:cNvPr id="2" name="Rectangle 1"/>
          <p:cNvSpPr/>
          <p:nvPr/>
        </p:nvSpPr>
        <p:spPr>
          <a:xfrm>
            <a:off x="1446870" y="3008929"/>
            <a:ext cx="9634654" cy="1661993"/>
          </a:xfrm>
          <a:prstGeom prst="rect">
            <a:avLst/>
          </a:prstGeom>
          <a:noFill/>
        </p:spPr>
        <p:txBody>
          <a:bodyPr wrap="square" lIns="68580" tIns="34290" rIns="68580" bIns="34290">
            <a:spAutoFit/>
          </a:bodyPr>
          <a:lstStyle/>
          <a:p>
            <a:pPr algn="ctr"/>
            <a:r>
              <a:rPr lang="en-US" sz="103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FOCUS</a:t>
            </a:r>
          </a:p>
        </p:txBody>
      </p:sp>
      <p:sp>
        <p:nvSpPr>
          <p:cNvPr id="5" name="Rectangle 4"/>
          <p:cNvSpPr/>
          <p:nvPr/>
        </p:nvSpPr>
        <p:spPr>
          <a:xfrm>
            <a:off x="3119553" y="1342186"/>
            <a:ext cx="8229600" cy="1661993"/>
          </a:xfrm>
          <a:prstGeom prst="rect">
            <a:avLst/>
          </a:prstGeom>
          <a:noFill/>
        </p:spPr>
        <p:txBody>
          <a:bodyPr wrap="square" lIns="68580" tIns="34290" rIns="68580" bIns="34290">
            <a:spAutoFit/>
          </a:bodyPr>
          <a:lstStyle/>
          <a:p>
            <a:pPr algn="ctr"/>
            <a:r>
              <a:rPr lang="en-US" sz="103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FOCUS</a:t>
            </a:r>
          </a:p>
        </p:txBody>
      </p:sp>
      <p:sp>
        <p:nvSpPr>
          <p:cNvPr id="4" name="Rectangle 3"/>
          <p:cNvSpPr/>
          <p:nvPr/>
        </p:nvSpPr>
        <p:spPr>
          <a:xfrm>
            <a:off x="-1968190" y="4084193"/>
            <a:ext cx="9634654" cy="2366032"/>
          </a:xfrm>
          <a:prstGeom prst="rect">
            <a:avLst/>
          </a:prstGeom>
          <a:noFill/>
        </p:spPr>
        <p:txBody>
          <a:bodyPr wrap="square" lIns="68580" tIns="34290" rIns="68580" bIns="34290">
            <a:spAutoFit/>
          </a:bodyPr>
          <a:lstStyle/>
          <a:p>
            <a:pPr algn="ctr"/>
            <a:r>
              <a:rPr lang="en-US" sz="14925"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FOCUS</a:t>
            </a:r>
          </a:p>
        </p:txBody>
      </p:sp>
      <p:pic>
        <p:nvPicPr>
          <p:cNvPr id="1026" name="Picture 2" descr="http://ecx.images-amazon.com/images/I/41y2qwzfCrL._AA278_PIkin4,BottomRight,-46,22_AA300_SH20_OU15_.jpg"/>
          <p:cNvPicPr>
            <a:picLocks noChangeAspect="1" noChangeArrowheads="1"/>
          </p:cNvPicPr>
          <p:nvPr/>
        </p:nvPicPr>
        <p:blipFill rotWithShape="1">
          <a:blip r:embed="rId2">
            <a:extLst>
              <a:ext uri="{28A0092B-C50C-407E-A947-70E740481C1C}">
                <a14:useLocalDpi xmlns:a14="http://schemas.microsoft.com/office/drawing/2010/main" val="0"/>
              </a:ext>
            </a:extLst>
          </a:blip>
          <a:srcRect l="20041" r="19347" b="6748"/>
          <a:stretch/>
        </p:blipFill>
        <p:spPr bwMode="auto">
          <a:xfrm>
            <a:off x="2949497" y="971397"/>
            <a:ext cx="2960649" cy="47696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706137" y="1235397"/>
            <a:ext cx="6707459" cy="1396536"/>
          </a:xfrm>
          <a:prstGeom prst="rect">
            <a:avLst/>
          </a:prstGeom>
          <a:noFill/>
        </p:spPr>
        <p:txBody>
          <a:bodyPr wrap="square" lIns="68580" tIns="34290" rIns="68580" bIns="34290">
            <a:spAutoFit/>
          </a:bodyPr>
          <a:lstStyle/>
          <a:p>
            <a:pPr algn="ctr"/>
            <a:r>
              <a:rPr lang="en-US" sz="8625"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FOCUS</a:t>
            </a:r>
          </a:p>
        </p:txBody>
      </p:sp>
      <p:sp>
        <p:nvSpPr>
          <p:cNvPr id="8" name="Rectangle 7"/>
          <p:cNvSpPr/>
          <p:nvPr/>
        </p:nvSpPr>
        <p:spPr>
          <a:xfrm>
            <a:off x="5143500" y="4876628"/>
            <a:ext cx="4658422" cy="1177245"/>
          </a:xfrm>
          <a:prstGeom prst="rect">
            <a:avLst/>
          </a:prstGeom>
          <a:noFill/>
        </p:spPr>
        <p:txBody>
          <a:bodyPr wrap="square" lIns="68580" tIns="34290" rIns="68580" bIns="34290">
            <a:spAutoFit/>
          </a:bodyPr>
          <a:lstStyle/>
          <a:p>
            <a:pPr algn="ctr"/>
            <a:r>
              <a:rPr lang="en-US" sz="7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FOCUS</a:t>
            </a:r>
          </a:p>
        </p:txBody>
      </p:sp>
    </p:spTree>
    <p:extLst>
      <p:ext uri="{BB962C8B-B14F-4D97-AF65-F5344CB8AC3E}">
        <p14:creationId xmlns:p14="http://schemas.microsoft.com/office/powerpoint/2010/main" val="411832443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atch">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630</TotalTime>
  <Words>936</Words>
  <Application>Microsoft Office PowerPoint</Application>
  <PresentationFormat>On-screen Show (4:3)</PresentationFormat>
  <Paragraphs>156</Paragraphs>
  <Slides>37</Slides>
  <Notes>9</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Thatch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Jodi Gehr</dc:creator>
  <cp:lastModifiedBy>LPS</cp:lastModifiedBy>
  <cp:revision>37</cp:revision>
  <dcterms:created xsi:type="dcterms:W3CDTF">2013-08-07T02:52:08Z</dcterms:created>
  <dcterms:modified xsi:type="dcterms:W3CDTF">2014-04-14T16:38:43Z</dcterms:modified>
</cp:coreProperties>
</file>