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9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5" r:id="rId8"/>
    <p:sldId id="267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8F7AA4-9F8A-43A8-A569-7169B6287AF9}">
          <p14:sldIdLst>
            <p14:sldId id="256"/>
            <p14:sldId id="257"/>
            <p14:sldId id="258"/>
            <p14:sldId id="259"/>
            <p14:sldId id="261"/>
            <p14:sldId id="264"/>
            <p14:sldId id="265"/>
            <p14:sldId id="267"/>
            <p14:sldId id="26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9462EF3-3C4F-43EE-ACEE-D4B806740EA3}" type="datetimeFigureOut">
              <a:rPr lang="en-US" smtClean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63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2156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45170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71539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4578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803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90484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568300E-C023-45CD-A0BE-EDB7A8C6EA8B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08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B620EAD-E369-4933-8469-ED7764B56A1B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9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261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50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6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3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2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4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5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95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786BE5-D2A3-4BF0-8B30-D7403E61B3D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68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1154955" y="1982167"/>
            <a:ext cx="8825658" cy="2677648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</a:rPr>
              <a:t>WELCOME TO FIRST YEAR </a:t>
            </a:r>
            <a:br>
              <a:rPr lang="en-US" b="1" i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BANKING &amp; INSURANCE!</a:t>
            </a:r>
            <a:endParaRPr lang="en-IN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7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0823" y="235426"/>
            <a:ext cx="6096000" cy="22929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22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Revised Syllabus of Courses of B. Com.</a:t>
            </a:r>
          </a:p>
          <a:p>
            <a:pPr algn="ctr">
              <a:spcAft>
                <a:spcPts val="1000"/>
              </a:spcAft>
            </a:pPr>
            <a:r>
              <a:rPr lang="en-IN" sz="22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(Banking &amp;</a:t>
            </a:r>
            <a:r>
              <a:rPr lang="en-IN" sz="2200" b="1" i="1" dirty="0" smtClean="0"/>
              <a:t> I</a:t>
            </a:r>
            <a:r>
              <a:rPr lang="en-IN" sz="22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nsurance)</a:t>
            </a:r>
            <a:r>
              <a:rPr lang="en-IN" sz="2200" b="1" i="1" dirty="0" smtClean="0"/>
              <a:t/>
            </a:r>
            <a:br>
              <a:rPr lang="en-IN" sz="2200" b="1" i="1" dirty="0" smtClean="0"/>
            </a:br>
            <a:r>
              <a:rPr lang="en-IN" sz="22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Programme at Semester I and II</a:t>
            </a:r>
            <a:endParaRPr lang="en-IN" sz="2200" b="1" i="1" dirty="0" smtClean="0"/>
          </a:p>
          <a:p>
            <a:pPr>
              <a:spcAft>
                <a:spcPts val="1000"/>
              </a:spcAft>
            </a:pPr>
            <a:r>
              <a:rPr lang="en-IN" sz="24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with effect from the Academic Year 2020-2021</a:t>
            </a:r>
            <a:endParaRPr lang="en-IN" sz="2400" b="1" i="1" dirty="0" smtClean="0"/>
          </a:p>
          <a:p>
            <a:pPr algn="ctr">
              <a:spcAft>
                <a:spcPts val="1000"/>
              </a:spcAft>
            </a:pPr>
            <a:r>
              <a:rPr lang="en-IN" sz="2800" b="1" i="1" dirty="0" smtClean="0">
                <a:solidFill>
                  <a:srgbClr val="000000"/>
                </a:solidFill>
              </a:rPr>
              <a:t>Scheme </a:t>
            </a:r>
            <a:r>
              <a:rPr lang="en-IN" sz="2800" b="1" i="1" dirty="0">
                <a:solidFill>
                  <a:srgbClr val="000000"/>
                </a:solidFill>
              </a:rPr>
              <a:t>of </a:t>
            </a:r>
            <a:r>
              <a:rPr lang="en-IN" sz="2800" b="1" i="1" dirty="0" smtClean="0">
                <a:solidFill>
                  <a:srgbClr val="000000"/>
                </a:solidFill>
              </a:rPr>
              <a:t>Evaluation</a:t>
            </a:r>
            <a:endParaRPr lang="en-IN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26604" y="3495012"/>
            <a:ext cx="99869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/>
              <a:t>The performance of the learners will be evaluated in two Components. One component </a:t>
            </a:r>
            <a:r>
              <a:rPr lang="en-IN" sz="2400" b="1" dirty="0" smtClean="0"/>
              <a:t>will be </a:t>
            </a:r>
            <a:r>
              <a:rPr lang="en-IN" sz="2400" b="1" dirty="0"/>
              <a:t>the Internal Assessment component carrying 40% marks and the second component </a:t>
            </a:r>
            <a:r>
              <a:rPr lang="en-IN" sz="2400" b="1" dirty="0" smtClean="0"/>
              <a:t>will be </a:t>
            </a:r>
            <a:r>
              <a:rPr lang="en-IN" sz="2400" b="1" dirty="0"/>
              <a:t>the Semester-wise End Examination component carrying 60% marks. The allocation </a:t>
            </a:r>
            <a:r>
              <a:rPr lang="en-IN" sz="2400" b="1" dirty="0" smtClean="0"/>
              <a:t>of marks </a:t>
            </a:r>
            <a:r>
              <a:rPr lang="en-IN" sz="2400" b="1" dirty="0"/>
              <a:t>for the Internal Assessment and Semester End Examinations will be as shown below</a:t>
            </a:r>
            <a:r>
              <a:rPr lang="en-IN" sz="2400" b="1" dirty="0" smtClean="0"/>
              <a:t>:-</a:t>
            </a:r>
            <a:r>
              <a:rPr lang="en-IN" sz="2400" b="1" dirty="0"/>
              <a:t/>
            </a:r>
            <a:br>
              <a:rPr lang="en-IN" sz="2400" b="1" dirty="0"/>
            </a:b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19587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357292"/>
              </p:ext>
            </p:extLst>
          </p:nvPr>
        </p:nvGraphicFramePr>
        <p:xfrm>
          <a:off x="0" y="-14288"/>
          <a:ext cx="3545523" cy="414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743"/>
                <a:gridCol w="3065780"/>
              </a:tblGrid>
              <a:tr h="414338">
                <a:tc>
                  <a:txBody>
                    <a:bodyPr/>
                    <a:lstStyle/>
                    <a:p>
                      <a:r>
                        <a:rPr lang="en-US" dirty="0" smtClean="0"/>
                        <a:t>A)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 Assessment</a:t>
                      </a:r>
                      <a:r>
                        <a:rPr lang="en-US" baseline="0" dirty="0" smtClean="0"/>
                        <a:t> : 40%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276810"/>
              </p:ext>
            </p:extLst>
          </p:nvPr>
        </p:nvGraphicFramePr>
        <p:xfrm>
          <a:off x="2032000" y="719666"/>
          <a:ext cx="7202805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28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(Internal assessment – courses</a:t>
                      </a:r>
                      <a:r>
                        <a:rPr lang="en-US" sz="2000" i="1" baseline="0" dirty="0" smtClean="0"/>
                        <a:t> without practical courses)</a:t>
                      </a:r>
                      <a:endParaRPr lang="en-IN" sz="20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641817"/>
              </p:ext>
            </p:extLst>
          </p:nvPr>
        </p:nvGraphicFramePr>
        <p:xfrm>
          <a:off x="1815737" y="1591204"/>
          <a:ext cx="78292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811006"/>
                <a:gridCol w="12867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Sr.no 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Particulars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Marks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465" y="2180408"/>
            <a:ext cx="782955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2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364684"/>
              </p:ext>
            </p:extLst>
          </p:nvPr>
        </p:nvGraphicFramePr>
        <p:xfrm>
          <a:off x="0" y="0"/>
          <a:ext cx="414686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68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B) Semester</a:t>
                      </a:r>
                      <a:r>
                        <a:rPr lang="en-US" baseline="0" dirty="0" smtClean="0"/>
                        <a:t> End Examination: 60 %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76330"/>
              </p:ext>
            </p:extLst>
          </p:nvPr>
        </p:nvGraphicFramePr>
        <p:xfrm>
          <a:off x="339634" y="731517"/>
          <a:ext cx="9535886" cy="503366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73923"/>
                <a:gridCol w="8561963"/>
              </a:tblGrid>
              <a:tr h="594696">
                <a:tc>
                  <a:txBody>
                    <a:bodyPr/>
                    <a:lstStyle/>
                    <a:p>
                      <a:r>
                        <a:rPr lang="en-US" dirty="0" smtClean="0"/>
                        <a:t>1)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: The examination</a:t>
                      </a:r>
                      <a:r>
                        <a:rPr lang="en-US" baseline="0" dirty="0" smtClean="0"/>
                        <a:t> shall be of 2 hours duration </a:t>
                      </a:r>
                      <a:endParaRPr lang="en-IN" dirty="0"/>
                    </a:p>
                  </a:txBody>
                  <a:tcPr/>
                </a:tc>
              </a:tr>
              <a:tr h="472567">
                <a:tc>
                  <a:txBody>
                    <a:bodyPr/>
                    <a:lstStyle/>
                    <a:p>
                      <a:r>
                        <a:rPr lang="en-US" dirty="0" smtClean="0"/>
                        <a:t>2)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Theory question paper pattern </a:t>
                      </a:r>
                      <a:endParaRPr lang="en-IN" dirty="0"/>
                    </a:p>
                  </a:txBody>
                  <a:tcPr/>
                </a:tc>
              </a:tr>
              <a:tr h="594696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 There shall be four</a:t>
                      </a:r>
                      <a:r>
                        <a:rPr lang="en-US" baseline="0" dirty="0" smtClean="0"/>
                        <a:t> questions each of 15 marks </a:t>
                      </a:r>
                      <a:endParaRPr lang="en-IN" dirty="0"/>
                    </a:p>
                  </a:txBody>
                  <a:tcPr/>
                </a:tc>
              </a:tr>
              <a:tr h="849566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 All questions shall be compulsory with internal choice within the questions </a:t>
                      </a:r>
                      <a:endParaRPr lang="en-IN" dirty="0"/>
                    </a:p>
                  </a:txBody>
                  <a:tcPr/>
                </a:tc>
              </a:tr>
              <a:tr h="1104435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 Question may</a:t>
                      </a:r>
                      <a:r>
                        <a:rPr lang="en-US" baseline="0" dirty="0" smtClean="0"/>
                        <a:t> be sub-divided into sub-questions a,b,c….. And the allocation of marks depends on the weightage of the topic </a:t>
                      </a:r>
                      <a:endParaRPr lang="en-IN" dirty="0"/>
                    </a:p>
                  </a:txBody>
                  <a:tcPr/>
                </a:tc>
              </a:tr>
              <a:tr h="472567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472567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472567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41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883936"/>
              </p:ext>
            </p:extLst>
          </p:nvPr>
        </p:nvGraphicFramePr>
        <p:xfrm>
          <a:off x="-1" y="719663"/>
          <a:ext cx="12192001" cy="56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1"/>
              </a:tblGrid>
              <a:tr h="1392423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PASSING STANDARD :</a:t>
                      </a:r>
                    </a:p>
                  </a:txBody>
                  <a:tcPr/>
                </a:tc>
              </a:tr>
              <a:tr h="430177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 The Learners to pass a course</a:t>
                      </a:r>
                      <a:r>
                        <a:rPr lang="en-US" sz="2800" baseline="0" dirty="0" smtClean="0"/>
                        <a:t> shall have to obtain a minimum of 40% marks in aggregate for  each course where the course consists of Internal Assessment and Semester End Examination.</a:t>
                      </a:r>
                    </a:p>
                    <a:p>
                      <a:r>
                        <a:rPr lang="en-US" sz="2800" baseline="0" dirty="0" smtClean="0"/>
                        <a:t>The learners shall obtain a minimum of 40% marks (i.e. 16 out of 40) in  the Internal Assessment  and 40% marks in Semester End Examination (i.e. 24 out of 60) separately to pass the course and minimum of Grade E to pass a particular semester. </a:t>
                      </a:r>
                      <a:r>
                        <a:rPr lang="en-IN" sz="2800" baseline="0" dirty="0" smtClean="0"/>
                        <a:t>A learner will be said to have passed the course if the learner passes the Internal Assessment and Semester End Examination together.</a:t>
                      </a:r>
                      <a:endParaRPr lang="en-IN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1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088753"/>
              </p:ext>
            </p:extLst>
          </p:nvPr>
        </p:nvGraphicFramePr>
        <p:xfrm>
          <a:off x="1869757" y="197152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QUESTION PAPER PATTERN</a:t>
                      </a:r>
                      <a:r>
                        <a:rPr lang="en-US" i="1" baseline="0" dirty="0" smtClean="0"/>
                        <a:t> </a:t>
                      </a:r>
                      <a:endParaRPr lang="en-IN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(PRACTICAL</a:t>
                      </a:r>
                      <a:r>
                        <a:rPr lang="en-US" baseline="0" dirty="0" smtClean="0"/>
                        <a:t> COURSES/ T</a:t>
                      </a:r>
                      <a:r>
                        <a:rPr lang="en-IN" baseline="0" dirty="0" smtClean="0"/>
                        <a:t>HEORETICAL COURSES)</a:t>
                      </a: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578227"/>
              </p:ext>
            </p:extLst>
          </p:nvPr>
        </p:nvGraphicFramePr>
        <p:xfrm>
          <a:off x="0" y="1072364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 Questions are Compulsory Carrying 15</a:t>
                      </a:r>
                      <a:r>
                        <a:rPr lang="en-US" baseline="0" dirty="0" smtClean="0"/>
                        <a:t> Marks each .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72097"/>
              </p:ext>
            </p:extLst>
          </p:nvPr>
        </p:nvGraphicFramePr>
        <p:xfrm>
          <a:off x="1979748" y="1516500"/>
          <a:ext cx="81609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543"/>
                <a:gridCol w="6262143"/>
                <a:gridCol w="11142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Sr.no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Particulars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Marks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09" y="2020797"/>
            <a:ext cx="8086725" cy="414487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29638"/>
              </p:ext>
            </p:extLst>
          </p:nvPr>
        </p:nvGraphicFramePr>
        <p:xfrm>
          <a:off x="1880734" y="6165669"/>
          <a:ext cx="8128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NOTE:</a:t>
                      </a:r>
                      <a:r>
                        <a:rPr lang="en-US" sz="1600" baseline="0" dirty="0" smtClean="0"/>
                        <a:t> Practical questions of 15 marks may be divided into two sub questions of 7/8 marks and 10/5 Marks.</a:t>
                      </a:r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9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452495"/>
              </p:ext>
            </p:extLst>
          </p:nvPr>
        </p:nvGraphicFramePr>
        <p:xfrm>
          <a:off x="1162594" y="1738568"/>
          <a:ext cx="8997406" cy="3982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7406"/>
              </a:tblGrid>
              <a:tr h="3982963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US" sz="8000" dirty="0" smtClean="0"/>
                        <a:t>IT IS QUIZ TIME!!</a:t>
                      </a:r>
                      <a:endParaRPr lang="en-IN" sz="8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10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372622"/>
              </p:ext>
            </p:extLst>
          </p:nvPr>
        </p:nvGraphicFramePr>
        <p:xfrm>
          <a:off x="1593668" y="169817"/>
          <a:ext cx="8096067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6067"/>
              </a:tblGrid>
              <a:tr h="1632857">
                <a:tc>
                  <a:txBody>
                    <a:bodyPr/>
                    <a:lstStyle/>
                    <a:p>
                      <a:r>
                        <a:rPr lang="en-US" dirty="0" smtClean="0"/>
                        <a:t>Q1)  What</a:t>
                      </a:r>
                      <a:r>
                        <a:rPr lang="en-US" baseline="0" dirty="0" smtClean="0"/>
                        <a:t> is the rule for a real account? </a:t>
                      </a:r>
                      <a:endParaRPr lang="en-IN" sz="18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lphaUcParenR"/>
                      </a:pPr>
                      <a:r>
                        <a:rPr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Debit what comes in, Credit what goes out. </a:t>
                      </a:r>
                    </a:p>
                    <a:p>
                      <a:pPr marL="342900" indent="-342900">
                        <a:buAutoNum type="alphaUcParenR"/>
                      </a:pPr>
                      <a:r>
                        <a:rPr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Debit all expenses and losses, Credit all incomes and gains.</a:t>
                      </a:r>
                    </a:p>
                    <a:p>
                      <a:r>
                        <a:rPr lang="en-IN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C) Debit the receiver, Credit the giver.</a:t>
                      </a:r>
                    </a:p>
                    <a:p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D)</a:t>
                      </a:r>
                      <a:r>
                        <a:rPr lang="en-US" sz="1800" b="1" i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None of the above.</a:t>
                      </a:r>
                    </a:p>
                    <a:p>
                      <a:r>
                        <a:rPr lang="en-US" sz="1800" b="1" i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154377"/>
              </p:ext>
            </p:extLst>
          </p:nvPr>
        </p:nvGraphicFramePr>
        <p:xfrm>
          <a:off x="1561737" y="2090056"/>
          <a:ext cx="8128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1425060">
                <a:tc>
                  <a:txBody>
                    <a:bodyPr/>
                    <a:lstStyle/>
                    <a:p>
                      <a:r>
                        <a:rPr lang="en-US" dirty="0" smtClean="0"/>
                        <a:t>Q2)</a:t>
                      </a:r>
                      <a:r>
                        <a:rPr lang="en-US" baseline="0" dirty="0" smtClean="0"/>
                        <a:t> What type of an asset is Land &amp; Building ?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Current asset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Fixed asset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intangible asset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None of the above 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640819"/>
              </p:ext>
            </p:extLst>
          </p:nvPr>
        </p:nvGraphicFramePr>
        <p:xfrm>
          <a:off x="1535612" y="3709852"/>
          <a:ext cx="8128000" cy="1464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1464249">
                <a:tc>
                  <a:txBody>
                    <a:bodyPr/>
                    <a:lstStyle/>
                    <a:p>
                      <a:r>
                        <a:rPr lang="en-US" dirty="0" smtClean="0"/>
                        <a:t>Q3)</a:t>
                      </a:r>
                      <a:r>
                        <a:rPr lang="en-US" baseline="0" dirty="0" smtClean="0"/>
                        <a:t> Accounts relating to persons or the firms is called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Real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Personal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Nominal account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 all of the above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503905"/>
              </p:ext>
            </p:extLst>
          </p:nvPr>
        </p:nvGraphicFramePr>
        <p:xfrm>
          <a:off x="1551710" y="5316583"/>
          <a:ext cx="8128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1423850">
                <a:tc>
                  <a:txBody>
                    <a:bodyPr/>
                    <a:lstStyle/>
                    <a:p>
                      <a:r>
                        <a:rPr lang="en-US" dirty="0" smtClean="0"/>
                        <a:t>Q4) Drawings accounts is related to :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dirty="0" smtClean="0"/>
                        <a:t>Nominal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dirty="0" smtClean="0"/>
                        <a:t>Real</a:t>
                      </a:r>
                      <a:r>
                        <a:rPr lang="en-US" baseline="0" dirty="0" smtClean="0"/>
                        <a:t>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Personal account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Personal Representative account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32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355372"/>
              </p:ext>
            </p:extLst>
          </p:nvPr>
        </p:nvGraphicFramePr>
        <p:xfrm>
          <a:off x="2032000" y="235132"/>
          <a:ext cx="8128000" cy="1554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1554479"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r>
                        <a:rPr lang="en-US" baseline="0" dirty="0" smtClean="0"/>
                        <a:t> 5) If cash is brought in business, is it debited or credited?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Debit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Credit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Both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Excluded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77167"/>
              </p:ext>
            </p:extLst>
          </p:nvPr>
        </p:nvGraphicFramePr>
        <p:xfrm>
          <a:off x="2032000" y="1967084"/>
          <a:ext cx="8128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 6)What type of account is Capital account?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Nominal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Real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Personal account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None of the above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64745"/>
              </p:ext>
            </p:extLst>
          </p:nvPr>
        </p:nvGraphicFramePr>
        <p:xfrm>
          <a:off x="2032000" y="3737069"/>
          <a:ext cx="8128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Q7)</a:t>
                      </a:r>
                      <a:r>
                        <a:rPr lang="en-US" baseline="0" dirty="0" smtClean="0"/>
                        <a:t> What is prepared first in the books of accounts?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Ledger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baseline="0" dirty="0" smtClean="0"/>
                        <a:t>Journal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dirty="0" smtClean="0"/>
                        <a:t>Trial balance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en-US" dirty="0" smtClean="0"/>
                        <a:t>Balance</a:t>
                      </a:r>
                      <a:r>
                        <a:rPr lang="en-US" baseline="0" dirty="0" smtClean="0"/>
                        <a:t> sheet 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3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35370"/>
              </p:ext>
            </p:extLst>
          </p:nvPr>
        </p:nvGraphicFramePr>
        <p:xfrm>
          <a:off x="2031999" y="719665"/>
          <a:ext cx="8469314" cy="5195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9314"/>
              </a:tblGrid>
              <a:tr h="519535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6000" dirty="0" smtClean="0"/>
                        <a:t>THANK</a:t>
                      </a:r>
                      <a:r>
                        <a:rPr lang="en-US" sz="4800" baseline="0" dirty="0" smtClean="0"/>
                        <a:t> </a:t>
                      </a:r>
                      <a:r>
                        <a:rPr lang="en-US" sz="6000" baseline="0" dirty="0" smtClean="0"/>
                        <a:t>YOU!</a:t>
                      </a:r>
                      <a:endParaRPr lang="en-IN" sz="4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9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332411" y="646567"/>
            <a:ext cx="9050454" cy="2044382"/>
          </a:xfrm>
        </p:spPr>
        <p:txBody>
          <a:bodyPr anchor="t"/>
          <a:lstStyle/>
          <a:p>
            <a:pPr algn="ctr"/>
            <a:r>
              <a:rPr lang="en-IN" sz="1800" b="1" i="1" dirty="0" smtClean="0">
                <a:solidFill>
                  <a:schemeClr val="tx1"/>
                </a:solidFill>
              </a:rPr>
              <a:t>Revised Syllabus of courses of B. Com. (Banking &amp; Insurance)</a:t>
            </a:r>
            <a:br>
              <a:rPr lang="en-IN" sz="1800" b="1" i="1" dirty="0" smtClean="0">
                <a:solidFill>
                  <a:schemeClr val="tx1"/>
                </a:solidFill>
              </a:rPr>
            </a:br>
            <a:r>
              <a:rPr lang="en-IN" sz="1800" b="1" i="1" dirty="0" smtClean="0">
                <a:solidFill>
                  <a:schemeClr val="tx1"/>
                </a:solidFill>
              </a:rPr>
              <a:t> Programme at Semester I</a:t>
            </a:r>
            <a:br>
              <a:rPr lang="en-IN" sz="1800" b="1" i="1" dirty="0" smtClean="0">
                <a:solidFill>
                  <a:schemeClr val="tx1"/>
                </a:solidFill>
              </a:rPr>
            </a:br>
            <a:r>
              <a:rPr lang="en-IN" sz="1800" b="1" i="1" dirty="0" smtClean="0">
                <a:solidFill>
                  <a:schemeClr val="tx1"/>
                </a:solidFill>
              </a:rPr>
              <a:t>with effect from the Academic Year 2020-2021</a:t>
            </a:r>
            <a:br>
              <a:rPr lang="en-IN" sz="1800" b="1" i="1" dirty="0" smtClean="0">
                <a:solidFill>
                  <a:schemeClr val="tx1"/>
                </a:solidFill>
              </a:rPr>
            </a:br>
            <a:r>
              <a:rPr lang="en-IN" sz="1800" b="1" i="1" dirty="0" smtClean="0">
                <a:solidFill>
                  <a:schemeClr val="tx1"/>
                </a:solidFill>
              </a:rPr>
              <a:t> </a:t>
            </a:r>
            <a:br>
              <a:rPr lang="en-IN" sz="1800" b="1" i="1" dirty="0" smtClean="0">
                <a:solidFill>
                  <a:schemeClr val="tx1"/>
                </a:solidFill>
              </a:rPr>
            </a:br>
            <a:r>
              <a:rPr lang="en-IN" sz="1800" b="1" dirty="0" smtClean="0">
                <a:solidFill>
                  <a:schemeClr val="tx1"/>
                </a:solidFill>
              </a:rPr>
              <a:t>ELECTIVE COURSE (EC)</a:t>
            </a:r>
            <a:br>
              <a:rPr lang="en-IN" sz="1800" b="1" dirty="0" smtClean="0">
                <a:solidFill>
                  <a:schemeClr val="tx1"/>
                </a:solidFill>
              </a:rPr>
            </a:br>
            <a:r>
              <a:rPr lang="en-IN" sz="1800" b="1" dirty="0" smtClean="0">
                <a:solidFill>
                  <a:schemeClr val="tx1"/>
                </a:solidFill>
              </a:rPr>
              <a:t/>
            </a:r>
            <a:br>
              <a:rPr lang="en-IN" sz="1800" b="1" dirty="0" smtClean="0">
                <a:solidFill>
                  <a:schemeClr val="tx1"/>
                </a:solidFill>
              </a:rPr>
            </a:br>
            <a:r>
              <a:rPr lang="en-IN" sz="2000" b="1" u="sng" dirty="0" smtClean="0">
                <a:solidFill>
                  <a:schemeClr val="tx1"/>
                </a:solidFill>
              </a:rPr>
              <a:t>FINANCIAL</a:t>
            </a:r>
            <a:r>
              <a:rPr lang="en-IN" sz="2000" b="1" dirty="0" smtClean="0">
                <a:solidFill>
                  <a:schemeClr val="tx1"/>
                </a:solidFill>
              </a:rPr>
              <a:t> </a:t>
            </a:r>
            <a:r>
              <a:rPr lang="en-IN" sz="2000" b="1" u="sng" dirty="0" smtClean="0">
                <a:solidFill>
                  <a:schemeClr val="tx1"/>
                </a:solidFill>
              </a:rPr>
              <a:t>ACCOUNTING- 1</a:t>
            </a:r>
            <a:r>
              <a:rPr lang="en-IN" sz="2000" b="1" dirty="0" smtClean="0">
                <a:solidFill>
                  <a:schemeClr val="tx1"/>
                </a:solidFill>
              </a:rPr>
              <a:t/>
            </a:r>
            <a:br>
              <a:rPr lang="en-IN" sz="2000" b="1" dirty="0" smtClean="0">
                <a:solidFill>
                  <a:schemeClr val="tx1"/>
                </a:solidFill>
              </a:rPr>
            </a:br>
            <a:endParaRPr lang="en-IN" sz="20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834" y="2913018"/>
            <a:ext cx="107637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Objectives:</a:t>
            </a:r>
          </a:p>
          <a:p>
            <a:r>
              <a:rPr lang="en-I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. To show the importance of accounting </a:t>
            </a:r>
            <a:r>
              <a:rPr lang="en-I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it’s </a:t>
            </a:r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ways and practices.</a:t>
            </a:r>
          </a:p>
          <a:p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2. To understand how to value stock n how accounting of the same Is done</a:t>
            </a:r>
          </a:p>
          <a:p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3. To show the way an accounting of issue of share is done and how it affects the</a:t>
            </a:r>
          </a:p>
          <a:p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balance sheet.</a:t>
            </a:r>
          </a:p>
          <a:p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4. To show different ways of depreciation and accounting of hire purchases</a:t>
            </a:r>
          </a:p>
          <a:p>
            <a:r>
              <a:rPr lang="en-IN" sz="2000" b="1" dirty="0">
                <a:latin typeface="Arial" panose="020B0604020202020204" pitchFamily="34" charset="0"/>
                <a:cs typeface="Arial" panose="020B0604020202020204" pitchFamily="34" charset="0"/>
              </a:rPr>
              <a:t>5. To teach the basic final accounts and preparation of different </a:t>
            </a:r>
            <a:r>
              <a:rPr lang="en-I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statements</a:t>
            </a:r>
            <a:endParaRPr lang="en-IN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87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4884" y="365761"/>
            <a:ext cx="3358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 smtClean="0"/>
              <a:t>Modules at a glance </a:t>
            </a:r>
            <a:endParaRPr lang="en-IN" sz="2400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456084"/>
              </p:ext>
            </p:extLst>
          </p:nvPr>
        </p:nvGraphicFramePr>
        <p:xfrm>
          <a:off x="2528887" y="1420232"/>
          <a:ext cx="6915151" cy="3958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683"/>
                <a:gridCol w="4213223"/>
                <a:gridCol w="1569245"/>
              </a:tblGrid>
              <a:tr h="630207">
                <a:tc>
                  <a:txBody>
                    <a:bodyPr/>
                    <a:lstStyle/>
                    <a:p>
                      <a:r>
                        <a:rPr lang="en-US" dirty="0" smtClean="0"/>
                        <a:t>Sr.no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of Lectures </a:t>
                      </a:r>
                      <a:endParaRPr lang="en-IN" dirty="0"/>
                    </a:p>
                  </a:txBody>
                  <a:tcPr/>
                </a:tc>
              </a:tr>
              <a:tr h="61114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Introduction</a:t>
                      </a:r>
                      <a:r>
                        <a:rPr lang="en-US" b="1" baseline="0" dirty="0" smtClean="0"/>
                        <a:t> to accounting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12</a:t>
                      </a:r>
                      <a:endParaRPr lang="en-IN" b="1" dirty="0"/>
                    </a:p>
                  </a:txBody>
                  <a:tcPr/>
                </a:tc>
              </a:tr>
              <a:tr h="111678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Classification of income and expenses and</a:t>
                      </a:r>
                      <a:r>
                        <a:rPr lang="en-US" b="1" baseline="0" dirty="0" smtClean="0"/>
                        <a:t> accounting standards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12</a:t>
                      </a:r>
                      <a:endParaRPr lang="en-IN" b="1" dirty="0"/>
                    </a:p>
                  </a:txBody>
                  <a:tcPr/>
                </a:tc>
              </a:tr>
              <a:tr h="85906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Fire insurance claim statement &amp; Hire Purchase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</a:t>
                      </a:r>
                      <a:endParaRPr lang="en-IN" b="1" dirty="0"/>
                    </a:p>
                  </a:txBody>
                  <a:tcPr/>
                </a:tc>
              </a:tr>
              <a:tr h="3615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Final Accounts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16</a:t>
                      </a:r>
                      <a:endParaRPr lang="en-IN" b="1" dirty="0"/>
                    </a:p>
                  </a:txBody>
                  <a:tcPr/>
                </a:tc>
              </a:tr>
              <a:tr h="3615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60</a:t>
                      </a:r>
                      <a:endParaRPr lang="en-IN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58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1169894"/>
            <a:ext cx="111099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Outcome: </a:t>
            </a:r>
          </a:p>
          <a:p>
            <a:pPr marL="342900" indent="-342900">
              <a:buAutoNum type="arabicPeriod"/>
            </a:pPr>
            <a:r>
              <a:rPr lang="en-US" sz="2800" b="1" i="1" dirty="0" smtClean="0">
                <a:latin typeface="+mj-lt"/>
              </a:rPr>
              <a:t>Students will be able to develop a logical and practical approach in the area of accounting.</a:t>
            </a:r>
          </a:p>
          <a:p>
            <a:pPr marL="342900" indent="-342900">
              <a:buAutoNum type="arabicPeriod"/>
            </a:pPr>
            <a:r>
              <a:rPr lang="en-US" sz="2800" b="1" i="1" dirty="0" smtClean="0"/>
              <a:t>Students will understand the applicability of accounting by studying the topics like accounting standards and hire purchase.</a:t>
            </a:r>
          </a:p>
          <a:p>
            <a:pPr marL="342900" indent="-342900">
              <a:buAutoNum type="arabicPeriod"/>
            </a:pPr>
            <a:r>
              <a:rPr lang="en-US" sz="2800" b="1" i="1" dirty="0"/>
              <a:t> </a:t>
            </a:r>
            <a:r>
              <a:rPr lang="en-US" sz="2800" b="1" i="1" dirty="0" smtClean="0"/>
              <a:t>Students will be able to enhance their ability in understanding and absorbing the various topics and courses which will follow in the following semesters .</a:t>
            </a:r>
          </a:p>
        </p:txBody>
      </p:sp>
    </p:spTree>
    <p:extLst>
      <p:ext uri="{BB962C8B-B14F-4D97-AF65-F5344CB8AC3E}">
        <p14:creationId xmlns:p14="http://schemas.microsoft.com/office/powerpoint/2010/main" val="22644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697878"/>
              </p:ext>
            </p:extLst>
          </p:nvPr>
        </p:nvGraphicFramePr>
        <p:xfrm>
          <a:off x="0" y="-1"/>
          <a:ext cx="12192001" cy="6793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713"/>
                <a:gridCol w="11063288"/>
              </a:tblGrid>
              <a:tr h="775304">
                <a:tc>
                  <a:txBody>
                    <a:bodyPr/>
                    <a:lstStyle/>
                    <a:p>
                      <a:r>
                        <a:rPr lang="en-US" dirty="0" smtClean="0"/>
                        <a:t>Sr.no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Modules/Units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</a:tr>
              <a:tr h="358363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1.</a:t>
                      </a:r>
                      <a:endParaRPr lang="en-IN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Introduction to accounting </a:t>
                      </a:r>
                      <a:endParaRPr lang="en-IN" sz="2000" b="1" dirty="0"/>
                    </a:p>
                  </a:txBody>
                  <a:tcPr/>
                </a:tc>
              </a:tr>
              <a:tr h="1576453">
                <a:tc>
                  <a:txBody>
                    <a:bodyPr/>
                    <a:lstStyle/>
                    <a:p>
                      <a:endParaRPr lang="en-IN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Meaning, scope, objectives, need, importance and limitations of accounting.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accounting terminology.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Branches of accounting. Accounting concepts,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Conventions and Principles, Double Entry System, Classifications of accounts, rules of debit and credit. 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Writing of journal and Trial Balance 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7653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Classification of Income &amp; Expenses &amp; Accounting Standard </a:t>
                      </a:r>
                      <a:endParaRPr lang="en-IN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92462">
                <a:tc>
                  <a:txBody>
                    <a:bodyPr/>
                    <a:lstStyle/>
                    <a:p>
                      <a:endParaRPr lang="en-IN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Classification of Income, Expenditure and Receipts on the basis of Capital and Revenue. 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Banking Reconciliation Statement and Errors and their Rectification 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Accounting Standards 1, 2, 3, and 10 (Practical sums)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IN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679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</a:t>
                      </a:r>
                      <a:r>
                        <a:rPr lang="en-US" sz="2000" b="0" dirty="0" smtClean="0"/>
                        <a:t>.</a:t>
                      </a:r>
                      <a:endParaRPr lang="en-IN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Fire Insurance Claim Statement &amp; Hire Purchase </a:t>
                      </a:r>
                      <a:endParaRPr lang="en-IN" sz="2000" b="1" dirty="0" smtClean="0"/>
                    </a:p>
                  </a:txBody>
                  <a:tcPr/>
                </a:tc>
              </a:tr>
              <a:tr h="930366">
                <a:tc>
                  <a:txBody>
                    <a:bodyPr/>
                    <a:lstStyle/>
                    <a:p>
                      <a:endParaRPr lang="en-IN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Fire Insurance Claim Statement using average Clause policy </a:t>
                      </a:r>
                    </a:p>
                    <a:p>
                      <a:r>
                        <a:rPr lang="en-US" sz="2000" b="0" dirty="0" smtClean="0"/>
                        <a:t>Hire purchase Transaction (calculation of interest , accounting as per asset purchase method only , exclude repossession )</a:t>
                      </a:r>
                      <a:endParaRPr lang="en-IN" sz="2000" b="0" dirty="0" smtClean="0"/>
                    </a:p>
                  </a:txBody>
                  <a:tcPr/>
                </a:tc>
              </a:tr>
              <a:tr h="33626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Final accounts</a:t>
                      </a:r>
                    </a:p>
                  </a:txBody>
                  <a:tcPr/>
                </a:tc>
              </a:tr>
              <a:tr h="775304">
                <a:tc>
                  <a:txBody>
                    <a:bodyPr/>
                    <a:lstStyle/>
                    <a:p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Trading Account, Profit and loss account, Balance sheet and Adjustment entries – Opening and Closing Entries</a:t>
                      </a:r>
                      <a:endParaRPr lang="en-IN" sz="2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8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0138" y="685799"/>
            <a:ext cx="92868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i="1" dirty="0"/>
              <a:t>Revised Syllabus of courses of B. Com. (Banking &amp; Insurance)</a:t>
            </a:r>
            <a:br>
              <a:rPr lang="en-IN" sz="2000" b="1" i="1" dirty="0"/>
            </a:br>
            <a:r>
              <a:rPr lang="en-IN" sz="2000" b="1" i="1" dirty="0"/>
              <a:t> Programme at Semester </a:t>
            </a:r>
            <a:r>
              <a:rPr lang="en-IN" sz="2000" b="1" i="1" dirty="0" smtClean="0"/>
              <a:t>II </a:t>
            </a:r>
            <a:r>
              <a:rPr lang="en-IN" sz="2000" b="1" i="1" dirty="0"/>
              <a:t/>
            </a:r>
            <a:br>
              <a:rPr lang="en-IN" sz="2000" b="1" i="1" dirty="0"/>
            </a:br>
            <a:r>
              <a:rPr lang="en-IN" sz="2000" b="1" i="1" dirty="0"/>
              <a:t>with effect from the Academic Year 2020-2021</a:t>
            </a:r>
            <a:br>
              <a:rPr lang="en-IN" sz="2000" b="1" i="1" dirty="0"/>
            </a:br>
            <a:r>
              <a:rPr lang="en-IN" sz="2000" b="1" i="1" dirty="0"/>
              <a:t> </a:t>
            </a:r>
            <a:br>
              <a:rPr lang="en-IN" sz="2000" b="1" i="1" dirty="0"/>
            </a:br>
            <a:r>
              <a:rPr lang="en-IN" sz="2000" b="1" dirty="0"/>
              <a:t>ELECTIVE COURSE (EC)</a:t>
            </a:r>
            <a:br>
              <a:rPr lang="en-IN" sz="2000" b="1" dirty="0"/>
            </a:br>
            <a:r>
              <a:rPr lang="en-IN" sz="2000" b="1" dirty="0"/>
              <a:t/>
            </a:r>
            <a:br>
              <a:rPr lang="en-IN" sz="2000" b="1" dirty="0"/>
            </a:br>
            <a:r>
              <a:rPr lang="en-IN" sz="2000" b="1" u="sng" dirty="0"/>
              <a:t>FINANCIAL</a:t>
            </a:r>
            <a:r>
              <a:rPr lang="en-IN" sz="2000" b="1" dirty="0"/>
              <a:t> </a:t>
            </a:r>
            <a:r>
              <a:rPr lang="en-IN" sz="2000" b="1" u="sng" dirty="0" smtClean="0"/>
              <a:t>ACCOUNTING-ll </a:t>
            </a:r>
            <a:r>
              <a:rPr lang="en-IN" sz="2000" b="1" dirty="0"/>
              <a:t/>
            </a:r>
            <a:br>
              <a:rPr lang="en-IN" sz="2000" b="1" dirty="0"/>
            </a:br>
            <a:endParaRPr lang="en-IN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28688" y="3143249"/>
            <a:ext cx="106156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Objective :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To remove valuation of every business by valuation its goodwill and shares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To understand the process of buyback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To understand the process of redemption of preference shares 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To understand the process of redemption of debentures  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5445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25" y="785813"/>
            <a:ext cx="83439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i="1" dirty="0" smtClean="0"/>
              <a:t>Modules at a glance </a:t>
            </a:r>
            <a:endParaRPr lang="en-IN" sz="2400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67223"/>
              </p:ext>
            </p:extLst>
          </p:nvPr>
        </p:nvGraphicFramePr>
        <p:xfrm>
          <a:off x="1917700" y="1571625"/>
          <a:ext cx="8455025" cy="3899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339"/>
                <a:gridCol w="3692843"/>
                <a:gridCol w="3692843"/>
              </a:tblGrid>
              <a:tr h="123931">
                <a:tc>
                  <a:txBody>
                    <a:bodyPr/>
                    <a:lstStyle/>
                    <a:p>
                      <a:r>
                        <a:rPr lang="en-US" dirty="0" smtClean="0"/>
                        <a:t>Sr.no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 of</a:t>
                      </a:r>
                      <a:r>
                        <a:rPr lang="en-US" baseline="0" dirty="0" smtClean="0"/>
                        <a:t> Lectures</a:t>
                      </a:r>
                      <a:endParaRPr lang="en-IN" dirty="0"/>
                    </a:p>
                  </a:txBody>
                  <a:tcPr/>
                </a:tc>
              </a:tr>
              <a:tr h="4835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Issue of Shares &amp; Debentures</a:t>
                      </a:r>
                      <a:r>
                        <a:rPr lang="en-US" b="1" baseline="0" dirty="0" smtClean="0"/>
                        <a:t>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15</a:t>
                      </a:r>
                      <a:endParaRPr lang="en-IN" b="1" dirty="0"/>
                    </a:p>
                  </a:txBody>
                  <a:tcPr/>
                </a:tc>
              </a:tr>
              <a:tr h="4835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Buyback</a:t>
                      </a:r>
                      <a:r>
                        <a:rPr lang="en-US" b="1" baseline="0" dirty="0" smtClean="0"/>
                        <a:t> of equity of shares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15</a:t>
                      </a:r>
                      <a:endParaRPr lang="en-IN" b="1" dirty="0"/>
                    </a:p>
                  </a:txBody>
                  <a:tcPr/>
                </a:tc>
              </a:tr>
              <a:tr h="85549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Redemption of Preference shares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15</a:t>
                      </a:r>
                      <a:endParaRPr lang="en-IN" sz="2000" b="1" dirty="0"/>
                    </a:p>
                  </a:txBody>
                  <a:tcPr/>
                </a:tc>
              </a:tr>
              <a:tr h="122744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Redemption of debentures (excluding buy</a:t>
                      </a:r>
                      <a:r>
                        <a:rPr lang="en-US" sz="2000" b="1" baseline="0" dirty="0" smtClean="0"/>
                        <a:t> back of own debentures)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15</a:t>
                      </a:r>
                      <a:endParaRPr lang="en-IN" sz="2000" b="1" dirty="0"/>
                    </a:p>
                  </a:txBody>
                  <a:tcPr/>
                </a:tc>
              </a:tr>
              <a:tr h="4835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60</a:t>
                      </a:r>
                      <a:endParaRPr lang="en-IN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17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8725" y="1269177"/>
            <a:ext cx="99441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/>
              <a:t>Outcome: </a:t>
            </a:r>
          </a:p>
          <a:p>
            <a:pPr marL="342900" indent="-342900">
              <a:buAutoNum type="arabicPeriod"/>
            </a:pPr>
            <a:r>
              <a:rPr lang="en-US" sz="2800" b="1" i="1" dirty="0"/>
              <a:t>Students will be able to develop a logical and practical approach in the area of accounting.</a:t>
            </a:r>
          </a:p>
          <a:p>
            <a:pPr marL="342900" indent="-342900">
              <a:buAutoNum type="arabicPeriod"/>
            </a:pPr>
            <a:r>
              <a:rPr lang="en-US" sz="2800" b="1" i="1" dirty="0"/>
              <a:t>Students will understand the applicability of accounting by studying the topics </a:t>
            </a:r>
            <a:r>
              <a:rPr lang="en-US" sz="2800" b="1" i="1" dirty="0" smtClean="0"/>
              <a:t>like Shares and Debentures. 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en-US" sz="2800" b="1" i="1" dirty="0"/>
              <a:t> Students will be able to enhance their ability in understanding and absorbing the various topics and courses which will follow in the following semesters .</a:t>
            </a:r>
          </a:p>
        </p:txBody>
      </p:sp>
    </p:spTree>
    <p:extLst>
      <p:ext uri="{BB962C8B-B14F-4D97-AF65-F5344CB8AC3E}">
        <p14:creationId xmlns:p14="http://schemas.microsoft.com/office/powerpoint/2010/main" val="284141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619509"/>
              </p:ext>
            </p:extLst>
          </p:nvPr>
        </p:nvGraphicFramePr>
        <p:xfrm>
          <a:off x="100013" y="-1"/>
          <a:ext cx="11815762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1785"/>
                <a:gridCol w="10353977"/>
              </a:tblGrid>
              <a:tr h="4969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Sr.no 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Modules/Units</a:t>
                      </a:r>
                      <a:r>
                        <a:rPr lang="en-US" sz="2400" baseline="0" dirty="0" smtClean="0"/>
                        <a:t> </a:t>
                      </a:r>
                      <a:endParaRPr lang="en-IN" sz="2400" dirty="0"/>
                    </a:p>
                  </a:txBody>
                  <a:tcPr/>
                </a:tc>
              </a:tr>
              <a:tr h="39756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Issue</a:t>
                      </a:r>
                      <a:r>
                        <a:rPr lang="en-US" sz="2000" b="1" baseline="0" dirty="0" smtClean="0"/>
                        <a:t> of shares &amp; Debentures</a:t>
                      </a:r>
                      <a:endParaRPr lang="en-IN" sz="2000" b="1" dirty="0"/>
                    </a:p>
                  </a:txBody>
                  <a:tcPr/>
                </a:tc>
              </a:tr>
              <a:tr h="1467941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Introduction </a:t>
                      </a:r>
                      <a:r>
                        <a:rPr lang="en-US" sz="1800" baseline="0" dirty="0" smtClean="0"/>
                        <a:t>, Share capi</a:t>
                      </a:r>
                      <a:r>
                        <a:rPr lang="en-US" baseline="0" dirty="0" smtClean="0"/>
                        <a:t>tal, Share, Procedure for issue of shares, Accounting entries, Forfeiture of shares, Issue of bonus share, Rights of shares, Surrender of shares, Introduction &amp; Meaning, Definition, Features, Types of Debentures, Distinguish between shares and debentures, Debenture interest, Issue of debenture, Terms of redemption , Accounting entries, Treatment of discounts   </a:t>
                      </a:r>
                      <a:endParaRPr lang="en-IN" dirty="0"/>
                    </a:p>
                  </a:txBody>
                  <a:tcPr/>
                </a:tc>
              </a:tr>
              <a:tr h="39756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Buyback of Equity shares </a:t>
                      </a:r>
                      <a:endParaRPr lang="en-IN" sz="2000" b="1" dirty="0"/>
                    </a:p>
                  </a:txBody>
                  <a:tcPr/>
                </a:tc>
              </a:tr>
              <a:tr h="917463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Company Law/Legal</a:t>
                      </a:r>
                      <a:r>
                        <a:rPr lang="en-US" baseline="0" dirty="0" smtClean="0"/>
                        <a:t> Provisions (including related restrictions, power, transfer to capital redemption reserve account and prohibitions)</a:t>
                      </a:r>
                    </a:p>
                    <a:p>
                      <a:r>
                        <a:rPr lang="en-US" baseline="0" dirty="0" smtClean="0"/>
                        <a:t>Compliance of conditions including sources, maximum limits and debt equity ratio</a:t>
                      </a:r>
                      <a:endParaRPr lang="en-IN" dirty="0"/>
                    </a:p>
                  </a:txBody>
                  <a:tcPr/>
                </a:tc>
              </a:tr>
              <a:tr h="39756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</a:t>
                      </a:r>
                      <a:r>
                        <a:rPr lang="en-US" b="1" dirty="0" smtClean="0"/>
                        <a:t>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Redemption of preference</a:t>
                      </a:r>
                      <a:r>
                        <a:rPr lang="en-US" sz="2000" b="1" baseline="0" dirty="0" smtClean="0"/>
                        <a:t> shares </a:t>
                      </a:r>
                      <a:endParaRPr lang="en-IN" sz="2000" b="1" dirty="0"/>
                    </a:p>
                  </a:txBody>
                  <a:tcPr/>
                </a:tc>
              </a:tr>
              <a:tr h="1192703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Company Law/Legal</a:t>
                      </a:r>
                      <a:r>
                        <a:rPr lang="en-US" baseline="0" dirty="0" smtClean="0"/>
                        <a:t> Provisions for redemption of preference shares in Companies Act  </a:t>
                      </a:r>
                    </a:p>
                    <a:p>
                      <a:r>
                        <a:rPr lang="en-US" baseline="0" dirty="0" smtClean="0"/>
                        <a:t>Sources of redemption including divisible profits and proceeds of fresh issue of shares Premium on redemption from Security Premium and Profits of Company </a:t>
                      </a:r>
                    </a:p>
                    <a:p>
                      <a:r>
                        <a:rPr lang="en-US" baseline="0" dirty="0" smtClean="0"/>
                        <a:t>Capital Redemption Reserve Account – Creation and use </a:t>
                      </a:r>
                      <a:endParaRPr lang="en-IN" dirty="0"/>
                    </a:p>
                  </a:txBody>
                  <a:tcPr/>
                </a:tc>
              </a:tr>
              <a:tr h="39756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4.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Redemption</a:t>
                      </a:r>
                      <a:r>
                        <a:rPr lang="en-US" sz="2000" b="1" baseline="0" dirty="0" smtClean="0"/>
                        <a:t> of Debentures</a:t>
                      </a:r>
                      <a:endParaRPr lang="en-IN" sz="2000" b="1" dirty="0"/>
                    </a:p>
                  </a:txBody>
                  <a:tcPr/>
                </a:tc>
              </a:tr>
              <a:tr h="1192703"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Redemption of debentures</a:t>
                      </a:r>
                      <a:r>
                        <a:rPr lang="en-US" b="0" baseline="0" dirty="0" smtClean="0"/>
                        <a:t> by payment from sources including out of capital and/ or out of profits. Debenture Redemption reserve and Debenture redemption sinking fund excluding insurance policy. Redemption of Debentures by conversion into new class of shares or debentures with options – including at par, premium and discount </a:t>
                      </a:r>
                      <a:endParaRPr lang="en-IN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4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471</TotalTime>
  <Words>1239</Words>
  <Application>Microsoft Office PowerPoint</Application>
  <PresentationFormat>Custom</PresentationFormat>
  <Paragraphs>164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Ion Boardroom</vt:lpstr>
      <vt:lpstr>WELCOME TO FIRST YEAR  BANKING &amp; INSURANCE!</vt:lpstr>
      <vt:lpstr>Revised Syllabus of courses of B. Com. (Banking &amp; Insurance)  Programme at Semester I with effect from the Academic Year 2020-2021   ELECTIVE COURSE (EC)  FINANCIAL ACCOUNTING- 1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Dell</cp:lastModifiedBy>
  <cp:revision>56</cp:revision>
  <dcterms:created xsi:type="dcterms:W3CDTF">2020-09-11T05:29:32Z</dcterms:created>
  <dcterms:modified xsi:type="dcterms:W3CDTF">2020-09-14T12:22:56Z</dcterms:modified>
</cp:coreProperties>
</file>