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665" r:id="rId1"/>
  </p:sldMasterIdLst>
  <p:notesMasterIdLst>
    <p:notesMasterId r:id="rId48"/>
  </p:notesMasterIdLst>
  <p:sldIdLst>
    <p:sldId id="256" r:id="rId2"/>
    <p:sldId id="257" r:id="rId3"/>
    <p:sldId id="258" r:id="rId4"/>
    <p:sldId id="312" r:id="rId5"/>
    <p:sldId id="260" r:id="rId6"/>
    <p:sldId id="261" r:id="rId7"/>
    <p:sldId id="262" r:id="rId8"/>
    <p:sldId id="263" r:id="rId9"/>
    <p:sldId id="264" r:id="rId10"/>
    <p:sldId id="266" r:id="rId11"/>
    <p:sldId id="308" r:id="rId12"/>
    <p:sldId id="267" r:id="rId13"/>
    <p:sldId id="268" r:id="rId14"/>
    <p:sldId id="313" r:id="rId15"/>
    <p:sldId id="314" r:id="rId16"/>
    <p:sldId id="270" r:id="rId17"/>
    <p:sldId id="304" r:id="rId18"/>
    <p:sldId id="301" r:id="rId19"/>
    <p:sldId id="271" r:id="rId20"/>
    <p:sldId id="274" r:id="rId21"/>
    <p:sldId id="309" r:id="rId22"/>
    <p:sldId id="273" r:id="rId23"/>
    <p:sldId id="275" r:id="rId24"/>
    <p:sldId id="276" r:id="rId25"/>
    <p:sldId id="277" r:id="rId26"/>
    <p:sldId id="279" r:id="rId27"/>
    <p:sldId id="280" r:id="rId28"/>
    <p:sldId id="281" r:id="rId29"/>
    <p:sldId id="305" r:id="rId30"/>
    <p:sldId id="282" r:id="rId31"/>
    <p:sldId id="283" r:id="rId32"/>
    <p:sldId id="284" r:id="rId33"/>
    <p:sldId id="285" r:id="rId34"/>
    <p:sldId id="287" r:id="rId35"/>
    <p:sldId id="318" r:id="rId36"/>
    <p:sldId id="319" r:id="rId37"/>
    <p:sldId id="307" r:id="rId38"/>
    <p:sldId id="289" r:id="rId39"/>
    <p:sldId id="316" r:id="rId40"/>
    <p:sldId id="320" r:id="rId41"/>
    <p:sldId id="317" r:id="rId42"/>
    <p:sldId id="286" r:id="rId43"/>
    <p:sldId id="290" r:id="rId44"/>
    <p:sldId id="321" r:id="rId45"/>
    <p:sldId id="322" r:id="rId46"/>
    <p:sldId id="291" r:id="rId4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009" autoAdjust="0"/>
  </p:normalViewPr>
  <p:slideViewPr>
    <p:cSldViewPr snapToGrid="0">
      <p:cViewPr varScale="1">
        <p:scale>
          <a:sx n="80" d="100"/>
          <a:sy n="80"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 name="Google Shape;214;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0" name="Google Shape;220;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1" name="Google Shape;23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9" name="Google Shape;28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4" name="Google Shape;294;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6" name="Google Shape;306;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1" name="Google Shape;311;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2" name="Google Shape;322;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3" name="Google Shape;333;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6" name="Google Shape;316;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3" name="Google Shape;343;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pic>
        <p:nvPicPr>
          <p:cNvPr id="13" name="Google Shape;13;p2" descr="Droplets-HD-Title-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4" name="Google Shape;14;p2"/>
          <p:cNvSpPr txBox="1">
            <a:spLocks noGrp="1"/>
          </p:cNvSpPr>
          <p:nvPr>
            <p:ph type="ctrTitle"/>
          </p:nvPr>
        </p:nvSpPr>
        <p:spPr>
          <a:xfrm>
            <a:off x="1751012" y="1300785"/>
            <a:ext cx="8689976" cy="2509213"/>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800"/>
              <a:buFont typeface="Twentieth Century"/>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2"/>
          <p:cNvSpPr txBox="1">
            <a:spLocks noGrp="1"/>
          </p:cNvSpPr>
          <p:nvPr>
            <p:ph type="subTitle" idx="1"/>
          </p:nvPr>
        </p:nvSpPr>
        <p:spPr>
          <a:xfrm>
            <a:off x="1751012" y="3886200"/>
            <a:ext cx="8689976" cy="1371599"/>
          </a:xfrm>
          <a:prstGeom prst="rect">
            <a:avLst/>
          </a:prstGeom>
          <a:noFill/>
          <a:ln>
            <a:noFill/>
          </a:ln>
        </p:spPr>
        <p:txBody>
          <a:bodyPr spcFirstLastPara="1" wrap="square" lIns="91425" tIns="45700" rIns="91425" bIns="45700" anchor="t" anchorCtr="0">
            <a:normAutofit/>
          </a:bodyPr>
          <a:lstStyle>
            <a:lvl1pPr lvl="0" algn="ctr">
              <a:lnSpc>
                <a:spcPct val="120000"/>
              </a:lnSpc>
              <a:spcBef>
                <a:spcPts val="1000"/>
              </a:spcBef>
              <a:spcAft>
                <a:spcPts val="0"/>
              </a:spcAft>
              <a:buSzPts val="2200"/>
              <a:buNone/>
              <a:defRPr sz="2200">
                <a:solidFill>
                  <a:srgbClr val="7F7F7F"/>
                </a:solidFill>
              </a:defRPr>
            </a:lvl1pPr>
            <a:lvl2pPr lvl="1" algn="ctr">
              <a:lnSpc>
                <a:spcPct val="120000"/>
              </a:lnSpc>
              <a:spcBef>
                <a:spcPts val="500"/>
              </a:spcBef>
              <a:spcAft>
                <a:spcPts val="0"/>
              </a:spcAft>
              <a:buSzPts val="2000"/>
              <a:buNone/>
              <a:defRPr sz="2000"/>
            </a:lvl2pPr>
            <a:lvl3pPr lvl="2" algn="ctr">
              <a:lnSpc>
                <a:spcPct val="120000"/>
              </a:lnSpc>
              <a:spcBef>
                <a:spcPts val="500"/>
              </a:spcBef>
              <a:spcAft>
                <a:spcPts val="0"/>
              </a:spcAft>
              <a:buSzPts val="1800"/>
              <a:buNone/>
              <a:defRPr sz="1800"/>
            </a:lvl3pPr>
            <a:lvl4pPr lvl="3" algn="ctr">
              <a:lnSpc>
                <a:spcPct val="120000"/>
              </a:lnSpc>
              <a:spcBef>
                <a:spcPts val="500"/>
              </a:spcBef>
              <a:spcAft>
                <a:spcPts val="0"/>
              </a:spcAft>
              <a:buSzPts val="1600"/>
              <a:buNone/>
              <a:defRPr sz="1600"/>
            </a:lvl4pPr>
            <a:lvl5pPr lvl="4" algn="ctr">
              <a:lnSpc>
                <a:spcPct val="120000"/>
              </a:lnSpc>
              <a:spcBef>
                <a:spcPts val="500"/>
              </a:spcBef>
              <a:spcAft>
                <a:spcPts val="0"/>
              </a:spcAft>
              <a:buSzPts val="1600"/>
              <a:buNone/>
              <a:defRPr sz="1600"/>
            </a:lvl5pPr>
            <a:lvl6pPr lvl="5" algn="ctr">
              <a:lnSpc>
                <a:spcPct val="120000"/>
              </a:lnSpc>
              <a:spcBef>
                <a:spcPts val="500"/>
              </a:spcBef>
              <a:spcAft>
                <a:spcPts val="0"/>
              </a:spcAft>
              <a:buSzPts val="1600"/>
              <a:buNone/>
              <a:defRPr sz="1600"/>
            </a:lvl6pPr>
            <a:lvl7pPr lvl="6" algn="ctr">
              <a:lnSpc>
                <a:spcPct val="120000"/>
              </a:lnSpc>
              <a:spcBef>
                <a:spcPts val="500"/>
              </a:spcBef>
              <a:spcAft>
                <a:spcPts val="0"/>
              </a:spcAft>
              <a:buSzPts val="1600"/>
              <a:buNone/>
              <a:defRPr sz="1600"/>
            </a:lvl7pPr>
            <a:lvl8pPr lvl="7" algn="ctr">
              <a:lnSpc>
                <a:spcPct val="120000"/>
              </a:lnSpc>
              <a:spcBef>
                <a:spcPts val="500"/>
              </a:spcBef>
              <a:spcAft>
                <a:spcPts val="0"/>
              </a:spcAft>
              <a:buSzPts val="1600"/>
              <a:buNone/>
              <a:defRPr sz="1600"/>
            </a:lvl8pPr>
            <a:lvl9pPr lvl="8" algn="ctr">
              <a:lnSpc>
                <a:spcPct val="120000"/>
              </a:lnSpc>
              <a:spcBef>
                <a:spcPts val="500"/>
              </a:spcBef>
              <a:spcAft>
                <a:spcPts val="0"/>
              </a:spcAft>
              <a:buSzPts val="1600"/>
              <a:buNone/>
              <a:defRPr sz="1600"/>
            </a:lvl9pPr>
          </a:lstStyle>
          <a:p>
            <a:endParaRPr/>
          </a:p>
        </p:txBody>
      </p:sp>
      <p:sp>
        <p:nvSpPr>
          <p:cNvPr id="16" name="Google Shape;16;p2"/>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78"/>
        <p:cNvGrpSpPr/>
        <p:nvPr/>
      </p:nvGrpSpPr>
      <p:grpSpPr>
        <a:xfrm>
          <a:off x="0" y="0"/>
          <a:ext cx="0" cy="0"/>
          <a:chOff x="0" y="0"/>
          <a:chExt cx="0" cy="0"/>
        </a:xfrm>
      </p:grpSpPr>
      <p:pic>
        <p:nvPicPr>
          <p:cNvPr id="79" name="Google Shape;79;p11"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80" name="Google Shape;80;p11"/>
          <p:cNvSpPr txBox="1">
            <a:spLocks noGrp="1"/>
          </p:cNvSpPr>
          <p:nvPr>
            <p:ph type="title"/>
          </p:nvPr>
        </p:nvSpPr>
        <p:spPr>
          <a:xfrm>
            <a:off x="913794" y="4289374"/>
            <a:ext cx="10364432" cy="81161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1"/>
          <p:cNvSpPr>
            <a:spLocks noGrp="1"/>
          </p:cNvSpPr>
          <p:nvPr>
            <p:ph type="pic" idx="2"/>
          </p:nvPr>
        </p:nvSpPr>
        <p:spPr>
          <a:xfrm>
            <a:off x="1184744" y="698261"/>
            <a:ext cx="9822532" cy="3214136"/>
          </a:xfrm>
          <a:prstGeom prst="roundRect">
            <a:avLst>
              <a:gd name="adj" fmla="val 4944"/>
            </a:avLst>
          </a:prstGeom>
          <a:noFill/>
          <a:ln w="82550" cap="sq" cmpd="sng">
            <a:solidFill>
              <a:srgbClr val="EAEAEA"/>
            </a:solidFill>
            <a:prstDash val="solid"/>
            <a:miter lim="800000"/>
            <a:headEnd type="none" w="sm" len="sm"/>
            <a:tailEnd type="none" w="sm" len="sm"/>
          </a:ln>
        </p:spPr>
      </p:sp>
      <p:sp>
        <p:nvSpPr>
          <p:cNvPr id="82" name="Google Shape;82;p11"/>
          <p:cNvSpPr txBox="1">
            <a:spLocks noGrp="1"/>
          </p:cNvSpPr>
          <p:nvPr>
            <p:ph type="body" idx="1"/>
          </p:nvPr>
        </p:nvSpPr>
        <p:spPr>
          <a:xfrm>
            <a:off x="913774" y="5108728"/>
            <a:ext cx="10364452" cy="682472"/>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83" name="Google Shape;83;p11"/>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1"/>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1"/>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86"/>
        <p:cNvGrpSpPr/>
        <p:nvPr/>
      </p:nvGrpSpPr>
      <p:grpSpPr>
        <a:xfrm>
          <a:off x="0" y="0"/>
          <a:ext cx="0" cy="0"/>
          <a:chOff x="0" y="0"/>
          <a:chExt cx="0" cy="0"/>
        </a:xfrm>
      </p:grpSpPr>
      <p:pic>
        <p:nvPicPr>
          <p:cNvPr id="87" name="Google Shape;87;p12"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88" name="Google Shape;88;p12"/>
          <p:cNvSpPr txBox="1">
            <a:spLocks noGrp="1"/>
          </p:cNvSpPr>
          <p:nvPr>
            <p:ph type="title"/>
          </p:nvPr>
        </p:nvSpPr>
        <p:spPr>
          <a:xfrm>
            <a:off x="913774" y="609599"/>
            <a:ext cx="10364452" cy="3427245"/>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12"/>
          <p:cNvSpPr txBox="1">
            <a:spLocks noGrp="1"/>
          </p:cNvSpPr>
          <p:nvPr>
            <p:ph type="body" idx="1"/>
          </p:nvPr>
        </p:nvSpPr>
        <p:spPr>
          <a:xfrm>
            <a:off x="913775" y="4204821"/>
            <a:ext cx="10364452" cy="1586380"/>
          </a:xfrm>
          <a:prstGeom prst="rect">
            <a:avLst/>
          </a:prstGeom>
          <a:noFill/>
          <a:ln>
            <a:noFill/>
          </a:ln>
        </p:spPr>
        <p:txBody>
          <a:bodyPr spcFirstLastPara="1" wrap="square" lIns="91425" tIns="45700" rIns="91425" bIns="45700" anchor="ctr"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90" name="Google Shape;90;p12"/>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2"/>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2"/>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93"/>
        <p:cNvGrpSpPr/>
        <p:nvPr/>
      </p:nvGrpSpPr>
      <p:grpSpPr>
        <a:xfrm>
          <a:off x="0" y="0"/>
          <a:ext cx="0" cy="0"/>
          <a:chOff x="0" y="0"/>
          <a:chExt cx="0" cy="0"/>
        </a:xfrm>
      </p:grpSpPr>
      <p:pic>
        <p:nvPicPr>
          <p:cNvPr id="94" name="Google Shape;94;p13"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5" name="Google Shape;95;p13"/>
          <p:cNvSpPr txBox="1">
            <a:spLocks noGrp="1"/>
          </p:cNvSpPr>
          <p:nvPr>
            <p:ph type="title"/>
          </p:nvPr>
        </p:nvSpPr>
        <p:spPr>
          <a:xfrm>
            <a:off x="1446212" y="609600"/>
            <a:ext cx="9302752" cy="2992904"/>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13"/>
          <p:cNvSpPr txBox="1">
            <a:spLocks noGrp="1"/>
          </p:cNvSpPr>
          <p:nvPr>
            <p:ph type="body" idx="1"/>
          </p:nvPr>
        </p:nvSpPr>
        <p:spPr>
          <a:xfrm>
            <a:off x="1720644" y="3610032"/>
            <a:ext cx="8752299" cy="594788"/>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97" name="Google Shape;97;p13"/>
          <p:cNvSpPr txBox="1">
            <a:spLocks noGrp="1"/>
          </p:cNvSpPr>
          <p:nvPr>
            <p:ph type="body" idx="2"/>
          </p:nvPr>
        </p:nvSpPr>
        <p:spPr>
          <a:xfrm>
            <a:off x="913774" y="4372796"/>
            <a:ext cx="10364452" cy="1421053"/>
          </a:xfrm>
          <a:prstGeom prst="rect">
            <a:avLst/>
          </a:prstGeom>
          <a:noFill/>
          <a:ln>
            <a:noFill/>
          </a:ln>
        </p:spPr>
        <p:txBody>
          <a:bodyPr spcFirstLastPara="1" wrap="square" lIns="91425" tIns="45700" rIns="91425" bIns="45700" anchor="ctr"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98" name="Google Shape;98;p13"/>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13"/>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13"/>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01" name="Google Shape;101;p13"/>
          <p:cNvSpPr txBox="1"/>
          <p:nvPr/>
        </p:nvSpPr>
        <p:spPr>
          <a:xfrm>
            <a:off x="1001488" y="75416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8000"/>
              <a:buFont typeface="Twentieth Century"/>
              <a:buNone/>
            </a:pPr>
            <a:r>
              <a:rPr lang="en-US" sz="8000" b="0" cap="none">
                <a:solidFill>
                  <a:schemeClr val="dk1"/>
                </a:solidFill>
                <a:latin typeface="Twentieth Century"/>
                <a:ea typeface="Twentieth Century"/>
                <a:cs typeface="Twentieth Century"/>
                <a:sym typeface="Twentieth Century"/>
              </a:rPr>
              <a:t>“</a:t>
            </a:r>
            <a:endParaRPr/>
          </a:p>
        </p:txBody>
      </p:sp>
      <p:sp>
        <p:nvSpPr>
          <p:cNvPr id="102" name="Google Shape;102;p13"/>
          <p:cNvSpPr txBox="1"/>
          <p:nvPr/>
        </p:nvSpPr>
        <p:spPr>
          <a:xfrm>
            <a:off x="10557558" y="2993578"/>
            <a:ext cx="609600"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chemeClr val="dk1"/>
              </a:buClr>
              <a:buSzPts val="8000"/>
              <a:buFont typeface="Twentieth Century"/>
              <a:buNone/>
            </a:pPr>
            <a:r>
              <a:rPr lang="en-US" sz="8000" b="0" cap="none">
                <a:solidFill>
                  <a:schemeClr val="dk1"/>
                </a:solidFill>
                <a:latin typeface="Twentieth Century"/>
                <a:ea typeface="Twentieth Century"/>
                <a:cs typeface="Twentieth Century"/>
                <a:sym typeface="Twentieth Century"/>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3"/>
        <p:cNvGrpSpPr/>
        <p:nvPr/>
      </p:nvGrpSpPr>
      <p:grpSpPr>
        <a:xfrm>
          <a:off x="0" y="0"/>
          <a:ext cx="0" cy="0"/>
          <a:chOff x="0" y="0"/>
          <a:chExt cx="0" cy="0"/>
        </a:xfrm>
      </p:grpSpPr>
      <p:pic>
        <p:nvPicPr>
          <p:cNvPr id="104" name="Google Shape;104;p14"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05" name="Google Shape;105;p14"/>
          <p:cNvSpPr txBox="1">
            <a:spLocks noGrp="1"/>
          </p:cNvSpPr>
          <p:nvPr>
            <p:ph type="title"/>
          </p:nvPr>
        </p:nvSpPr>
        <p:spPr>
          <a:xfrm>
            <a:off x="913775" y="2138721"/>
            <a:ext cx="10364452" cy="2511835"/>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14"/>
          <p:cNvSpPr txBox="1">
            <a:spLocks noGrp="1"/>
          </p:cNvSpPr>
          <p:nvPr>
            <p:ph type="body" idx="1"/>
          </p:nvPr>
        </p:nvSpPr>
        <p:spPr>
          <a:xfrm>
            <a:off x="913775" y="4662335"/>
            <a:ext cx="10364452" cy="1140644"/>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107" name="Google Shape;107;p14"/>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4"/>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4"/>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110"/>
        <p:cNvGrpSpPr/>
        <p:nvPr/>
      </p:nvGrpSpPr>
      <p:grpSpPr>
        <a:xfrm>
          <a:off x="0" y="0"/>
          <a:ext cx="0" cy="0"/>
          <a:chOff x="0" y="0"/>
          <a:chExt cx="0" cy="0"/>
        </a:xfrm>
      </p:grpSpPr>
      <p:pic>
        <p:nvPicPr>
          <p:cNvPr id="111" name="Google Shape;111;p15"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12" name="Google Shape;112;p15"/>
          <p:cNvSpPr txBox="1">
            <a:spLocks noGrp="1"/>
          </p:cNvSpPr>
          <p:nvPr>
            <p:ph type="title"/>
          </p:nvPr>
        </p:nvSpPr>
        <p:spPr>
          <a:xfrm>
            <a:off x="913774" y="609600"/>
            <a:ext cx="10364452" cy="1605094"/>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15"/>
          <p:cNvSpPr txBox="1">
            <a:spLocks noGrp="1"/>
          </p:cNvSpPr>
          <p:nvPr>
            <p:ph type="body" idx="1"/>
          </p:nvPr>
        </p:nvSpPr>
        <p:spPr>
          <a:xfrm>
            <a:off x="913774" y="2367093"/>
            <a:ext cx="3298976"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400"/>
              <a:buNone/>
              <a:defRPr sz="24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14" name="Google Shape;114;p15"/>
          <p:cNvSpPr txBox="1">
            <a:spLocks noGrp="1"/>
          </p:cNvSpPr>
          <p:nvPr>
            <p:ph type="body" idx="2"/>
          </p:nvPr>
        </p:nvSpPr>
        <p:spPr>
          <a:xfrm>
            <a:off x="913774" y="2943355"/>
            <a:ext cx="3298976" cy="2847845"/>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15" name="Google Shape;115;p15"/>
          <p:cNvSpPr txBox="1">
            <a:spLocks noGrp="1"/>
          </p:cNvSpPr>
          <p:nvPr>
            <p:ph type="body" idx="3"/>
          </p:nvPr>
        </p:nvSpPr>
        <p:spPr>
          <a:xfrm>
            <a:off x="4452389" y="2367093"/>
            <a:ext cx="3291521"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400"/>
              <a:buNone/>
              <a:defRPr sz="24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16" name="Google Shape;116;p15"/>
          <p:cNvSpPr txBox="1">
            <a:spLocks noGrp="1"/>
          </p:cNvSpPr>
          <p:nvPr>
            <p:ph type="body" idx="4"/>
          </p:nvPr>
        </p:nvSpPr>
        <p:spPr>
          <a:xfrm>
            <a:off x="4441348" y="2943355"/>
            <a:ext cx="3303351" cy="2847845"/>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17" name="Google Shape;117;p15"/>
          <p:cNvSpPr txBox="1">
            <a:spLocks noGrp="1"/>
          </p:cNvSpPr>
          <p:nvPr>
            <p:ph type="body" idx="5"/>
          </p:nvPr>
        </p:nvSpPr>
        <p:spPr>
          <a:xfrm>
            <a:off x="7973298" y="2367093"/>
            <a:ext cx="3304928"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400"/>
              <a:buNone/>
              <a:defRPr sz="24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18" name="Google Shape;118;p15"/>
          <p:cNvSpPr txBox="1">
            <a:spLocks noGrp="1"/>
          </p:cNvSpPr>
          <p:nvPr>
            <p:ph type="body" idx="6"/>
          </p:nvPr>
        </p:nvSpPr>
        <p:spPr>
          <a:xfrm>
            <a:off x="7973298" y="2943355"/>
            <a:ext cx="3304928" cy="2847845"/>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19" name="Google Shape;119;p15"/>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15"/>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15"/>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 Picture Column">
  <p:cSld name="3 Picture Column">
    <p:spTree>
      <p:nvGrpSpPr>
        <p:cNvPr id="1" name="Shape 122"/>
        <p:cNvGrpSpPr/>
        <p:nvPr/>
      </p:nvGrpSpPr>
      <p:grpSpPr>
        <a:xfrm>
          <a:off x="0" y="0"/>
          <a:ext cx="0" cy="0"/>
          <a:chOff x="0" y="0"/>
          <a:chExt cx="0" cy="0"/>
        </a:xfrm>
      </p:grpSpPr>
      <p:pic>
        <p:nvPicPr>
          <p:cNvPr id="123" name="Google Shape;123;p16"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24" name="Google Shape;124;p16"/>
          <p:cNvSpPr txBox="1">
            <a:spLocks noGrp="1"/>
          </p:cNvSpPr>
          <p:nvPr>
            <p:ph type="title"/>
          </p:nvPr>
        </p:nvSpPr>
        <p:spPr>
          <a:xfrm>
            <a:off x="913774" y="610772"/>
            <a:ext cx="10364452" cy="1603922"/>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5" name="Google Shape;125;p16"/>
          <p:cNvSpPr txBox="1">
            <a:spLocks noGrp="1"/>
          </p:cNvSpPr>
          <p:nvPr>
            <p:ph type="body" idx="1"/>
          </p:nvPr>
        </p:nvSpPr>
        <p:spPr>
          <a:xfrm>
            <a:off x="913774" y="4204820"/>
            <a:ext cx="3296409"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200"/>
              <a:buNone/>
              <a:defRPr sz="22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26" name="Google Shape;126;p16"/>
          <p:cNvSpPr>
            <a:spLocks noGrp="1"/>
          </p:cNvSpPr>
          <p:nvPr>
            <p:ph type="pic" idx="2"/>
          </p:nvPr>
        </p:nvSpPr>
        <p:spPr>
          <a:xfrm>
            <a:off x="913774" y="2367093"/>
            <a:ext cx="3296409" cy="1524000"/>
          </a:xfrm>
          <a:prstGeom prst="roundRect">
            <a:avLst>
              <a:gd name="adj" fmla="val 9363"/>
            </a:avLst>
          </a:prstGeom>
          <a:noFill/>
          <a:ln w="82550" cap="sq" cmpd="sng">
            <a:solidFill>
              <a:srgbClr val="EAEAEA"/>
            </a:solidFill>
            <a:prstDash val="solid"/>
            <a:miter lim="800000"/>
            <a:headEnd type="none" w="sm" len="sm"/>
            <a:tailEnd type="none" w="sm" len="sm"/>
          </a:ln>
        </p:spPr>
      </p:sp>
      <p:sp>
        <p:nvSpPr>
          <p:cNvPr id="127" name="Google Shape;127;p16"/>
          <p:cNvSpPr txBox="1">
            <a:spLocks noGrp="1"/>
          </p:cNvSpPr>
          <p:nvPr>
            <p:ph type="body" idx="3"/>
          </p:nvPr>
        </p:nvSpPr>
        <p:spPr>
          <a:xfrm>
            <a:off x="913774" y="4781082"/>
            <a:ext cx="3296409" cy="1010118"/>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28" name="Google Shape;128;p16"/>
          <p:cNvSpPr txBox="1">
            <a:spLocks noGrp="1"/>
          </p:cNvSpPr>
          <p:nvPr>
            <p:ph type="body" idx="4"/>
          </p:nvPr>
        </p:nvSpPr>
        <p:spPr>
          <a:xfrm>
            <a:off x="4442759" y="4204820"/>
            <a:ext cx="3301828"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200"/>
              <a:buNone/>
              <a:defRPr sz="22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29" name="Google Shape;129;p16"/>
          <p:cNvSpPr>
            <a:spLocks noGrp="1"/>
          </p:cNvSpPr>
          <p:nvPr>
            <p:ph type="pic" idx="5"/>
          </p:nvPr>
        </p:nvSpPr>
        <p:spPr>
          <a:xfrm>
            <a:off x="4441348" y="2367093"/>
            <a:ext cx="3303352" cy="1524000"/>
          </a:xfrm>
          <a:prstGeom prst="roundRect">
            <a:avLst>
              <a:gd name="adj" fmla="val 8841"/>
            </a:avLst>
          </a:prstGeom>
          <a:noFill/>
          <a:ln w="82550" cap="sq" cmpd="sng">
            <a:solidFill>
              <a:srgbClr val="EAEAEA"/>
            </a:solidFill>
            <a:prstDash val="solid"/>
            <a:miter lim="800000"/>
            <a:headEnd type="none" w="sm" len="sm"/>
            <a:tailEnd type="none" w="sm" len="sm"/>
          </a:ln>
        </p:spPr>
      </p:sp>
      <p:sp>
        <p:nvSpPr>
          <p:cNvPr id="130" name="Google Shape;130;p16"/>
          <p:cNvSpPr txBox="1">
            <a:spLocks noGrp="1"/>
          </p:cNvSpPr>
          <p:nvPr>
            <p:ph type="body" idx="6"/>
          </p:nvPr>
        </p:nvSpPr>
        <p:spPr>
          <a:xfrm>
            <a:off x="4441348" y="4781080"/>
            <a:ext cx="3303352" cy="1010119"/>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31" name="Google Shape;131;p16"/>
          <p:cNvSpPr txBox="1">
            <a:spLocks noGrp="1"/>
          </p:cNvSpPr>
          <p:nvPr>
            <p:ph type="body" idx="7"/>
          </p:nvPr>
        </p:nvSpPr>
        <p:spPr>
          <a:xfrm>
            <a:off x="7973298" y="4204820"/>
            <a:ext cx="3300681" cy="576262"/>
          </a:xfrm>
          <a:prstGeom prst="rect">
            <a:avLst/>
          </a:prstGeom>
          <a:noFill/>
          <a:ln>
            <a:noFill/>
          </a:ln>
        </p:spPr>
        <p:txBody>
          <a:bodyPr spcFirstLastPara="1" wrap="square" lIns="91425" tIns="45700" rIns="91425" bIns="45700" anchor="b" anchorCtr="0">
            <a:noAutofit/>
          </a:bodyPr>
          <a:lstStyle>
            <a:lvl1pPr marL="457200" lvl="0" indent="-228600" algn="ctr">
              <a:lnSpc>
                <a:spcPct val="85000"/>
              </a:lnSpc>
              <a:spcBef>
                <a:spcPts val="1000"/>
              </a:spcBef>
              <a:spcAft>
                <a:spcPts val="0"/>
              </a:spcAft>
              <a:buSzPts val="2200"/>
              <a:buNone/>
              <a:defRPr sz="22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132" name="Google Shape;132;p16"/>
          <p:cNvSpPr>
            <a:spLocks noGrp="1"/>
          </p:cNvSpPr>
          <p:nvPr>
            <p:ph type="pic" idx="8"/>
          </p:nvPr>
        </p:nvSpPr>
        <p:spPr>
          <a:xfrm>
            <a:off x="7973298" y="2367093"/>
            <a:ext cx="3304928" cy="1524000"/>
          </a:xfrm>
          <a:prstGeom prst="roundRect">
            <a:avLst>
              <a:gd name="adj" fmla="val 8841"/>
            </a:avLst>
          </a:prstGeom>
          <a:noFill/>
          <a:ln w="82550" cap="sq" cmpd="sng">
            <a:solidFill>
              <a:srgbClr val="EAEAEA"/>
            </a:solidFill>
            <a:prstDash val="solid"/>
            <a:miter lim="800000"/>
            <a:headEnd type="none" w="sm" len="sm"/>
            <a:tailEnd type="none" w="sm" len="sm"/>
          </a:ln>
        </p:spPr>
      </p:sp>
      <p:sp>
        <p:nvSpPr>
          <p:cNvPr id="133" name="Google Shape;133;p16"/>
          <p:cNvSpPr txBox="1">
            <a:spLocks noGrp="1"/>
          </p:cNvSpPr>
          <p:nvPr>
            <p:ph type="body" idx="9"/>
          </p:nvPr>
        </p:nvSpPr>
        <p:spPr>
          <a:xfrm>
            <a:off x="7973173" y="4781078"/>
            <a:ext cx="3305053" cy="1010121"/>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400"/>
              <a:buNone/>
              <a:defRPr sz="1400"/>
            </a:lvl1pPr>
            <a:lvl2pPr marL="914400" lvl="1" indent="-228600" algn="l">
              <a:lnSpc>
                <a:spcPct val="120000"/>
              </a:lnSpc>
              <a:spcBef>
                <a:spcPts val="500"/>
              </a:spcBef>
              <a:spcAft>
                <a:spcPts val="0"/>
              </a:spcAft>
              <a:buSzPts val="1200"/>
              <a:buNone/>
              <a:defRPr sz="1200"/>
            </a:lvl2pPr>
            <a:lvl3pPr marL="1371600" lvl="2" indent="-228600" algn="l">
              <a:lnSpc>
                <a:spcPct val="120000"/>
              </a:lnSpc>
              <a:spcBef>
                <a:spcPts val="500"/>
              </a:spcBef>
              <a:spcAft>
                <a:spcPts val="0"/>
              </a:spcAft>
              <a:buSzPts val="1000"/>
              <a:buNone/>
              <a:defRPr sz="1000"/>
            </a:lvl3pPr>
            <a:lvl4pPr marL="1828800" lvl="3" indent="-228600" algn="l">
              <a:lnSpc>
                <a:spcPct val="120000"/>
              </a:lnSpc>
              <a:spcBef>
                <a:spcPts val="500"/>
              </a:spcBef>
              <a:spcAft>
                <a:spcPts val="0"/>
              </a:spcAft>
              <a:buSzPts val="900"/>
              <a:buNone/>
              <a:defRPr sz="900"/>
            </a:lvl4pPr>
            <a:lvl5pPr marL="2286000" lvl="4" indent="-228600" algn="l">
              <a:lnSpc>
                <a:spcPct val="120000"/>
              </a:lnSpc>
              <a:spcBef>
                <a:spcPts val="500"/>
              </a:spcBef>
              <a:spcAft>
                <a:spcPts val="0"/>
              </a:spcAft>
              <a:buSzPts val="900"/>
              <a:buNone/>
              <a:defRPr sz="900"/>
            </a:lvl5pPr>
            <a:lvl6pPr marL="2743200" lvl="5" indent="-228600" algn="l">
              <a:lnSpc>
                <a:spcPct val="120000"/>
              </a:lnSpc>
              <a:spcBef>
                <a:spcPts val="500"/>
              </a:spcBef>
              <a:spcAft>
                <a:spcPts val="0"/>
              </a:spcAft>
              <a:buSzPts val="900"/>
              <a:buNone/>
              <a:defRPr sz="900"/>
            </a:lvl6pPr>
            <a:lvl7pPr marL="3200400" lvl="6" indent="-228600" algn="l">
              <a:lnSpc>
                <a:spcPct val="120000"/>
              </a:lnSpc>
              <a:spcBef>
                <a:spcPts val="500"/>
              </a:spcBef>
              <a:spcAft>
                <a:spcPts val="0"/>
              </a:spcAft>
              <a:buSzPts val="900"/>
              <a:buNone/>
              <a:defRPr sz="900"/>
            </a:lvl7pPr>
            <a:lvl8pPr marL="3657600" lvl="7" indent="-228600" algn="l">
              <a:lnSpc>
                <a:spcPct val="120000"/>
              </a:lnSpc>
              <a:spcBef>
                <a:spcPts val="500"/>
              </a:spcBef>
              <a:spcAft>
                <a:spcPts val="0"/>
              </a:spcAft>
              <a:buSzPts val="900"/>
              <a:buNone/>
              <a:defRPr sz="900"/>
            </a:lvl8pPr>
            <a:lvl9pPr marL="4114800" lvl="8" indent="-228600" algn="l">
              <a:lnSpc>
                <a:spcPct val="120000"/>
              </a:lnSpc>
              <a:spcBef>
                <a:spcPts val="500"/>
              </a:spcBef>
              <a:spcAft>
                <a:spcPts val="0"/>
              </a:spcAft>
              <a:buSzPts val="900"/>
              <a:buNone/>
              <a:defRPr sz="900"/>
            </a:lvl9pPr>
          </a:lstStyle>
          <a:p>
            <a:endParaRPr/>
          </a:p>
        </p:txBody>
      </p:sp>
      <p:sp>
        <p:nvSpPr>
          <p:cNvPr id="134" name="Google Shape;134;p16"/>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16"/>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16"/>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7"/>
        <p:cNvGrpSpPr/>
        <p:nvPr/>
      </p:nvGrpSpPr>
      <p:grpSpPr>
        <a:xfrm>
          <a:off x="0" y="0"/>
          <a:ext cx="0" cy="0"/>
          <a:chOff x="0" y="0"/>
          <a:chExt cx="0" cy="0"/>
        </a:xfrm>
      </p:grpSpPr>
      <p:pic>
        <p:nvPicPr>
          <p:cNvPr id="138" name="Google Shape;138;p17"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39" name="Google Shape;139;p17"/>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0" name="Google Shape;140;p17"/>
          <p:cNvSpPr txBox="1">
            <a:spLocks noGrp="1"/>
          </p:cNvSpPr>
          <p:nvPr>
            <p:ph type="body" idx="1"/>
          </p:nvPr>
        </p:nvSpPr>
        <p:spPr>
          <a:xfrm rot="5400000">
            <a:off x="4383948" y="-1103079"/>
            <a:ext cx="3424107" cy="10364452"/>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141" name="Google Shape;141;p17"/>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17"/>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17"/>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4"/>
        <p:cNvGrpSpPr/>
        <p:nvPr/>
      </p:nvGrpSpPr>
      <p:grpSpPr>
        <a:xfrm>
          <a:off x="0" y="0"/>
          <a:ext cx="0" cy="0"/>
          <a:chOff x="0" y="0"/>
          <a:chExt cx="0" cy="0"/>
        </a:xfrm>
      </p:grpSpPr>
      <p:pic>
        <p:nvPicPr>
          <p:cNvPr id="145" name="Google Shape;145;p18"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46" name="Google Shape;146;p18"/>
          <p:cNvSpPr txBox="1">
            <a:spLocks noGrp="1"/>
          </p:cNvSpPr>
          <p:nvPr>
            <p:ph type="title"/>
          </p:nvPr>
        </p:nvSpPr>
        <p:spPr>
          <a:xfrm rot="5400000">
            <a:off x="7410763" y="1923737"/>
            <a:ext cx="5181599" cy="25533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Twentieth Centur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18"/>
          <p:cNvSpPr txBox="1">
            <a:spLocks noGrp="1"/>
          </p:cNvSpPr>
          <p:nvPr>
            <p:ph type="body" idx="1"/>
          </p:nvPr>
        </p:nvSpPr>
        <p:spPr>
          <a:xfrm rot="5400000">
            <a:off x="2152338" y="-628961"/>
            <a:ext cx="5181599" cy="7658724"/>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148" name="Google Shape;148;p18"/>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9" name="Google Shape;149;p18"/>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18"/>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pic>
        <p:nvPicPr>
          <p:cNvPr id="20" name="Google Shape;20;p3"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1" name="Google Shape;21;p3"/>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pic>
        <p:nvPicPr>
          <p:cNvPr id="25" name="Google Shape;25;p4"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6" name="Google Shape;26;p4"/>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0"/>
        <p:cNvGrpSpPr/>
        <p:nvPr/>
      </p:nvGrpSpPr>
      <p:grpSpPr>
        <a:xfrm>
          <a:off x="0" y="0"/>
          <a:ext cx="0" cy="0"/>
          <a:chOff x="0" y="0"/>
          <a:chExt cx="0" cy="0"/>
        </a:xfrm>
      </p:grpSpPr>
      <p:pic>
        <p:nvPicPr>
          <p:cNvPr id="31" name="Google Shape;31;p5"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2" name="Google Shape;32;p5"/>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913774" y="2367092"/>
            <a:ext cx="10363826" cy="342410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34" name="Google Shape;34;p5"/>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pic>
        <p:nvPicPr>
          <p:cNvPr id="38" name="Google Shape;38;p6"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9" name="Google Shape;39;p6"/>
          <p:cNvSpPr txBox="1">
            <a:spLocks noGrp="1"/>
          </p:cNvSpPr>
          <p:nvPr>
            <p:ph type="title"/>
          </p:nvPr>
        </p:nvSpPr>
        <p:spPr>
          <a:xfrm>
            <a:off x="913774" y="828563"/>
            <a:ext cx="10351752" cy="2736819"/>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000"/>
              <a:buFont typeface="Twentieth Century"/>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
          <p:cNvSpPr txBox="1">
            <a:spLocks noGrp="1"/>
          </p:cNvSpPr>
          <p:nvPr>
            <p:ph type="body" idx="1"/>
          </p:nvPr>
        </p:nvSpPr>
        <p:spPr>
          <a:xfrm>
            <a:off x="913774" y="3657457"/>
            <a:ext cx="10351752" cy="1368183"/>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2000"/>
              <a:buNone/>
              <a:defRPr sz="2000">
                <a:solidFill>
                  <a:srgbClr val="7F7F7F"/>
                </a:solidFill>
              </a:defRPr>
            </a:lvl1pPr>
            <a:lvl2pPr marL="914400" lvl="1" indent="-228600" algn="l">
              <a:lnSpc>
                <a:spcPct val="120000"/>
              </a:lnSpc>
              <a:spcBef>
                <a:spcPts val="500"/>
              </a:spcBef>
              <a:spcAft>
                <a:spcPts val="0"/>
              </a:spcAft>
              <a:buSzPts val="2000"/>
              <a:buNone/>
              <a:defRPr sz="2000">
                <a:solidFill>
                  <a:srgbClr val="888888"/>
                </a:solidFill>
              </a:defRPr>
            </a:lvl2pPr>
            <a:lvl3pPr marL="1371600" lvl="2" indent="-228600" algn="l">
              <a:lnSpc>
                <a:spcPct val="120000"/>
              </a:lnSpc>
              <a:spcBef>
                <a:spcPts val="500"/>
              </a:spcBef>
              <a:spcAft>
                <a:spcPts val="0"/>
              </a:spcAft>
              <a:buSzPts val="1800"/>
              <a:buNone/>
              <a:defRPr sz="1800">
                <a:solidFill>
                  <a:srgbClr val="888888"/>
                </a:solidFill>
              </a:defRPr>
            </a:lvl3pPr>
            <a:lvl4pPr marL="1828800" lvl="3" indent="-228600" algn="l">
              <a:lnSpc>
                <a:spcPct val="120000"/>
              </a:lnSpc>
              <a:spcBef>
                <a:spcPts val="500"/>
              </a:spcBef>
              <a:spcAft>
                <a:spcPts val="0"/>
              </a:spcAft>
              <a:buSzPts val="1600"/>
              <a:buNone/>
              <a:defRPr sz="1600">
                <a:solidFill>
                  <a:srgbClr val="888888"/>
                </a:solidFill>
              </a:defRPr>
            </a:lvl4pPr>
            <a:lvl5pPr marL="2286000" lvl="4" indent="-228600" algn="l">
              <a:lnSpc>
                <a:spcPct val="120000"/>
              </a:lnSpc>
              <a:spcBef>
                <a:spcPts val="500"/>
              </a:spcBef>
              <a:spcAft>
                <a:spcPts val="0"/>
              </a:spcAft>
              <a:buSzPts val="1600"/>
              <a:buNone/>
              <a:defRPr sz="1600">
                <a:solidFill>
                  <a:srgbClr val="888888"/>
                </a:solidFill>
              </a:defRPr>
            </a:lvl5pPr>
            <a:lvl6pPr marL="2743200" lvl="5" indent="-228600" algn="l">
              <a:lnSpc>
                <a:spcPct val="120000"/>
              </a:lnSpc>
              <a:spcBef>
                <a:spcPts val="500"/>
              </a:spcBef>
              <a:spcAft>
                <a:spcPts val="0"/>
              </a:spcAft>
              <a:buSzPts val="1600"/>
              <a:buNone/>
              <a:defRPr sz="1600">
                <a:solidFill>
                  <a:srgbClr val="888888"/>
                </a:solidFill>
              </a:defRPr>
            </a:lvl6pPr>
            <a:lvl7pPr marL="3200400" lvl="6" indent="-228600" algn="l">
              <a:lnSpc>
                <a:spcPct val="120000"/>
              </a:lnSpc>
              <a:spcBef>
                <a:spcPts val="500"/>
              </a:spcBef>
              <a:spcAft>
                <a:spcPts val="0"/>
              </a:spcAft>
              <a:buSzPts val="1600"/>
              <a:buNone/>
              <a:defRPr sz="1600">
                <a:solidFill>
                  <a:srgbClr val="888888"/>
                </a:solidFill>
              </a:defRPr>
            </a:lvl7pPr>
            <a:lvl8pPr marL="3657600" lvl="7" indent="-228600" algn="l">
              <a:lnSpc>
                <a:spcPct val="120000"/>
              </a:lnSpc>
              <a:spcBef>
                <a:spcPts val="500"/>
              </a:spcBef>
              <a:spcAft>
                <a:spcPts val="0"/>
              </a:spcAft>
              <a:buSzPts val="1600"/>
              <a:buNone/>
              <a:defRPr sz="1600">
                <a:solidFill>
                  <a:srgbClr val="888888"/>
                </a:solidFill>
              </a:defRPr>
            </a:lvl8pPr>
            <a:lvl9pPr marL="4114800" lvl="8" indent="-228600" algn="l">
              <a:lnSpc>
                <a:spcPct val="120000"/>
              </a:lnSpc>
              <a:spcBef>
                <a:spcPts val="500"/>
              </a:spcBef>
              <a:spcAft>
                <a:spcPts val="0"/>
              </a:spcAft>
              <a:buSzPts val="1600"/>
              <a:buNone/>
              <a:defRPr sz="1600">
                <a:solidFill>
                  <a:srgbClr val="888888"/>
                </a:solidFill>
              </a:defRPr>
            </a:lvl9pPr>
          </a:lstStyle>
          <a:p>
            <a:endParaRPr/>
          </a:p>
        </p:txBody>
      </p:sp>
      <p:sp>
        <p:nvSpPr>
          <p:cNvPr id="41" name="Google Shape;41;p6"/>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4"/>
        <p:cNvGrpSpPr/>
        <p:nvPr/>
      </p:nvGrpSpPr>
      <p:grpSpPr>
        <a:xfrm>
          <a:off x="0" y="0"/>
          <a:ext cx="0" cy="0"/>
          <a:chOff x="0" y="0"/>
          <a:chExt cx="0" cy="0"/>
        </a:xfrm>
      </p:grpSpPr>
      <p:pic>
        <p:nvPicPr>
          <p:cNvPr id="45" name="Google Shape;45;p7"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6" name="Google Shape;46;p7"/>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body" idx="1"/>
          </p:nvPr>
        </p:nvSpPr>
        <p:spPr>
          <a:xfrm>
            <a:off x="913774" y="2367092"/>
            <a:ext cx="5106026" cy="342410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8" name="Google Shape;48;p7"/>
          <p:cNvSpPr txBox="1">
            <a:spLocks noGrp="1"/>
          </p:cNvSpPr>
          <p:nvPr>
            <p:ph type="body" idx="2"/>
          </p:nvPr>
        </p:nvSpPr>
        <p:spPr>
          <a:xfrm>
            <a:off x="6172200" y="2367092"/>
            <a:ext cx="5105400" cy="342410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9" name="Google Shape;49;p7"/>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7"/>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pic>
        <p:nvPicPr>
          <p:cNvPr id="53" name="Google Shape;53;p8"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4" name="Google Shape;54;p8"/>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8"/>
          <p:cNvSpPr txBox="1">
            <a:spLocks noGrp="1"/>
          </p:cNvSpPr>
          <p:nvPr>
            <p:ph type="body" idx="1"/>
          </p:nvPr>
        </p:nvSpPr>
        <p:spPr>
          <a:xfrm>
            <a:off x="1146328" y="2371018"/>
            <a:ext cx="4873474" cy="679994"/>
          </a:xfrm>
          <a:prstGeom prst="rect">
            <a:avLst/>
          </a:prstGeom>
          <a:noFill/>
          <a:ln>
            <a:noFill/>
          </a:ln>
        </p:spPr>
        <p:txBody>
          <a:bodyPr spcFirstLastPara="1" wrap="square" lIns="91425" tIns="45700" rIns="91425" bIns="45700" anchor="b" anchorCtr="0">
            <a:noAutofit/>
          </a:bodyPr>
          <a:lstStyle>
            <a:lvl1pPr marL="457200" lvl="0" indent="-228600" algn="l">
              <a:lnSpc>
                <a:spcPct val="85000"/>
              </a:lnSpc>
              <a:spcBef>
                <a:spcPts val="1000"/>
              </a:spcBef>
              <a:spcAft>
                <a:spcPts val="0"/>
              </a:spcAft>
              <a:buSzPts val="2600"/>
              <a:buNone/>
              <a:defRPr sz="26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6" name="Google Shape;56;p8"/>
          <p:cNvSpPr txBox="1">
            <a:spLocks noGrp="1"/>
          </p:cNvSpPr>
          <p:nvPr>
            <p:ph type="body" idx="2"/>
          </p:nvPr>
        </p:nvSpPr>
        <p:spPr>
          <a:xfrm>
            <a:off x="913774" y="3051012"/>
            <a:ext cx="5106027" cy="274018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7" name="Google Shape;57;p8"/>
          <p:cNvSpPr txBox="1">
            <a:spLocks noGrp="1"/>
          </p:cNvSpPr>
          <p:nvPr>
            <p:ph type="body" idx="3"/>
          </p:nvPr>
        </p:nvSpPr>
        <p:spPr>
          <a:xfrm>
            <a:off x="6396423" y="2371018"/>
            <a:ext cx="4881804" cy="679994"/>
          </a:xfrm>
          <a:prstGeom prst="rect">
            <a:avLst/>
          </a:prstGeom>
          <a:noFill/>
          <a:ln>
            <a:noFill/>
          </a:ln>
        </p:spPr>
        <p:txBody>
          <a:bodyPr spcFirstLastPara="1" wrap="square" lIns="91425" tIns="45700" rIns="91425" bIns="45700" anchor="b" anchorCtr="0">
            <a:noAutofit/>
          </a:bodyPr>
          <a:lstStyle>
            <a:lvl1pPr marL="457200" lvl="0" indent="-228600" algn="l">
              <a:lnSpc>
                <a:spcPct val="85000"/>
              </a:lnSpc>
              <a:spcBef>
                <a:spcPts val="1000"/>
              </a:spcBef>
              <a:spcAft>
                <a:spcPts val="0"/>
              </a:spcAft>
              <a:buSzPts val="2600"/>
              <a:buNone/>
              <a:defRPr sz="2600" b="0">
                <a:solidFill>
                  <a:schemeClr val="dk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8" name="Google Shape;58;p8"/>
          <p:cNvSpPr txBox="1">
            <a:spLocks noGrp="1"/>
          </p:cNvSpPr>
          <p:nvPr>
            <p:ph type="body" idx="4"/>
          </p:nvPr>
        </p:nvSpPr>
        <p:spPr>
          <a:xfrm>
            <a:off x="6172200" y="3051012"/>
            <a:ext cx="5105401" cy="274018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9" name="Google Shape;59;p8"/>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8"/>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8"/>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pic>
        <p:nvPicPr>
          <p:cNvPr id="63" name="Google Shape;63;p9"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4" name="Google Shape;64;p9"/>
          <p:cNvSpPr txBox="1">
            <a:spLocks noGrp="1"/>
          </p:cNvSpPr>
          <p:nvPr>
            <p:ph type="title"/>
          </p:nvPr>
        </p:nvSpPr>
        <p:spPr>
          <a:xfrm>
            <a:off x="913775" y="609600"/>
            <a:ext cx="3935688" cy="2023252"/>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9"/>
          <p:cNvSpPr txBox="1">
            <a:spLocks noGrp="1"/>
          </p:cNvSpPr>
          <p:nvPr>
            <p:ph type="body" idx="1"/>
          </p:nvPr>
        </p:nvSpPr>
        <p:spPr>
          <a:xfrm>
            <a:off x="5078062" y="609600"/>
            <a:ext cx="6200163" cy="5181599"/>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66" name="Google Shape;66;p9"/>
          <p:cNvSpPr txBox="1">
            <a:spLocks noGrp="1"/>
          </p:cNvSpPr>
          <p:nvPr>
            <p:ph type="body" idx="2"/>
          </p:nvPr>
        </p:nvSpPr>
        <p:spPr>
          <a:xfrm>
            <a:off x="913774" y="2632852"/>
            <a:ext cx="3935689" cy="3158348"/>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67" name="Google Shape;67;p9"/>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9"/>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9"/>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0"/>
        <p:cNvGrpSpPr/>
        <p:nvPr/>
      </p:nvGrpSpPr>
      <p:grpSpPr>
        <a:xfrm>
          <a:off x="0" y="0"/>
          <a:ext cx="0" cy="0"/>
          <a:chOff x="0" y="0"/>
          <a:chExt cx="0" cy="0"/>
        </a:xfrm>
      </p:grpSpPr>
      <p:pic>
        <p:nvPicPr>
          <p:cNvPr id="71" name="Google Shape;71;p10" descr="Droplets-HD-Content-R1d.png"/>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72" name="Google Shape;72;p10"/>
          <p:cNvSpPr txBox="1">
            <a:spLocks noGrp="1"/>
          </p:cNvSpPr>
          <p:nvPr>
            <p:ph type="title"/>
          </p:nvPr>
        </p:nvSpPr>
        <p:spPr>
          <a:xfrm>
            <a:off x="913774" y="609600"/>
            <a:ext cx="5934969" cy="2023254"/>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Twentieth Centur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10"/>
          <p:cNvSpPr>
            <a:spLocks noGrp="1"/>
          </p:cNvSpPr>
          <p:nvPr>
            <p:ph type="pic" idx="2"/>
          </p:nvPr>
        </p:nvSpPr>
        <p:spPr>
          <a:xfrm>
            <a:off x="7424803" y="609601"/>
            <a:ext cx="3255358" cy="5181600"/>
          </a:xfrm>
          <a:prstGeom prst="roundRect">
            <a:avLst>
              <a:gd name="adj" fmla="val 4943"/>
            </a:avLst>
          </a:prstGeom>
          <a:noFill/>
          <a:ln w="82550" cap="sq" cmpd="sng">
            <a:solidFill>
              <a:srgbClr val="EAEAEA"/>
            </a:solidFill>
            <a:prstDash val="solid"/>
            <a:miter lim="800000"/>
            <a:headEnd type="none" w="sm" len="sm"/>
            <a:tailEnd type="none" w="sm" len="sm"/>
          </a:ln>
        </p:spPr>
      </p:sp>
      <p:sp>
        <p:nvSpPr>
          <p:cNvPr id="74" name="Google Shape;74;p10"/>
          <p:cNvSpPr txBox="1">
            <a:spLocks noGrp="1"/>
          </p:cNvSpPr>
          <p:nvPr>
            <p:ph type="body" idx="1"/>
          </p:nvPr>
        </p:nvSpPr>
        <p:spPr>
          <a:xfrm>
            <a:off x="913794" y="2632852"/>
            <a:ext cx="5934949" cy="3158347"/>
          </a:xfrm>
          <a:prstGeom prst="rect">
            <a:avLst/>
          </a:prstGeom>
          <a:noFill/>
          <a:ln>
            <a:noFill/>
          </a:ln>
        </p:spPr>
        <p:txBody>
          <a:bodyPr spcFirstLastPara="1" wrap="square" lIns="91425" tIns="45700" rIns="91425" bIns="45700" anchor="t" anchorCtr="0">
            <a:normAutofit/>
          </a:bodyPr>
          <a:lstStyle>
            <a:lvl1pPr marL="457200" lvl="0" indent="-228600" algn="ctr">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75" name="Google Shape;75;p10"/>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0"/>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0"/>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rgbClr val="B7B7B7"/>
            </a:gs>
          </a:gsLst>
          <a:lin ang="5400000" scaled="0"/>
        </a:gradFill>
        <a:effectLst/>
      </p:bgPr>
    </p:bg>
    <p:spTree>
      <p:nvGrpSpPr>
        <p:cNvPr id="1" name="Shape 5"/>
        <p:cNvGrpSpPr/>
        <p:nvPr/>
      </p:nvGrpSpPr>
      <p:grpSpPr>
        <a:xfrm>
          <a:off x="0" y="0"/>
          <a:ext cx="0" cy="0"/>
          <a:chOff x="0" y="0"/>
          <a:chExt cx="0" cy="0"/>
        </a:xfrm>
      </p:grpSpPr>
      <p:pic>
        <p:nvPicPr>
          <p:cNvPr id="6" name="Google Shape;6;p1" descr="\\DROBO-FS\QuickDrops\JB\PPTX NG\Droplets\LightingOverlay.png"/>
          <p:cNvPicPr preferRelativeResize="0"/>
          <p:nvPr/>
        </p:nvPicPr>
        <p:blipFill rotWithShape="1">
          <a:blip r:embed="rId19">
            <a:alphaModFix/>
          </a:blip>
          <a:srcRect/>
          <a:stretch/>
        </p:blipFill>
        <p:spPr>
          <a:xfrm>
            <a:off x="0" y="-1"/>
            <a:ext cx="12192003" cy="6858001"/>
          </a:xfrm>
          <a:prstGeom prst="rect">
            <a:avLst/>
          </a:prstGeom>
          <a:noFill/>
          <a:ln>
            <a:noFill/>
          </a:ln>
        </p:spPr>
      </p:pic>
      <p:sp>
        <p:nvSpPr>
          <p:cNvPr id="7" name="Google Shape;7;p1"/>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dk1"/>
              </a:buClr>
              <a:buSzPts val="3600"/>
              <a:buFont typeface="Twentieth Century"/>
              <a:buNone/>
              <a:defRPr sz="3600" b="0" i="0" u="none" strike="noStrike" cap="none">
                <a:solidFill>
                  <a:schemeClr val="dk1"/>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913775" y="2367093"/>
            <a:ext cx="10364452" cy="3424107"/>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20000"/>
              </a:lnSpc>
              <a:spcBef>
                <a:spcPts val="10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1pPr>
            <a:lvl2pPr marL="914400" marR="0" lvl="1"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Twentieth Century"/>
                <a:ea typeface="Twentieth Century"/>
                <a:cs typeface="Twentieth Century"/>
                <a:sym typeface="Twentieth Century"/>
              </a:defRPr>
            </a:lvl2pPr>
            <a:lvl3pPr marL="1371600" marR="0" lvl="2" indent="-330200" algn="l" rtl="0">
              <a:lnSpc>
                <a:spcPct val="120000"/>
              </a:lnSpc>
              <a:spcBef>
                <a:spcPts val="500"/>
              </a:spcBef>
              <a:spcAft>
                <a:spcPts val="0"/>
              </a:spcAft>
              <a:buClr>
                <a:schemeClr val="dk1"/>
              </a:buClr>
              <a:buSzPts val="1600"/>
              <a:buFont typeface="Arial"/>
              <a:buChar char="•"/>
              <a:defRPr sz="1600" b="0" i="0" u="none" strike="noStrike" cap="none">
                <a:solidFill>
                  <a:schemeClr val="dk1"/>
                </a:solidFill>
                <a:latin typeface="Twentieth Century"/>
                <a:ea typeface="Twentieth Century"/>
                <a:cs typeface="Twentieth Century"/>
                <a:sym typeface="Twentieth Century"/>
              </a:defRPr>
            </a:lvl3pPr>
            <a:lvl4pPr marL="1828800" marR="0" lvl="3"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4pPr>
            <a:lvl5pPr marL="2286000" marR="0" lvl="4"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5pPr>
            <a:lvl6pPr marL="2743200" marR="0" lvl="5"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6pPr>
            <a:lvl7pPr marL="3200400" marR="0" lvl="6"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7pPr>
            <a:lvl8pPr marL="3657600" marR="0" lvl="7"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8pPr>
            <a:lvl9pPr marL="4114800" marR="0" lvl="8" indent="-317500" algn="l" rtl="0">
              <a:lnSpc>
                <a:spcPct val="120000"/>
              </a:lnSpc>
              <a:spcBef>
                <a:spcPts val="500"/>
              </a:spcBef>
              <a:spcAft>
                <a:spcPts val="0"/>
              </a:spcAft>
              <a:buClr>
                <a:schemeClr val="dk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9" name="Google Shape;9;p1"/>
          <p:cNvSpPr txBox="1">
            <a:spLocks noGrp="1"/>
          </p:cNvSpPr>
          <p:nvPr>
            <p:ph type="dt" idx="10"/>
          </p:nvPr>
        </p:nvSpPr>
        <p:spPr>
          <a:xfrm>
            <a:off x="7678737" y="5883275"/>
            <a:ext cx="27432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u="none" strike="noStrike" cap="none">
                <a:solidFill>
                  <a:schemeClr val="dk1"/>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0" name="Google Shape;10;p1"/>
          <p:cNvSpPr txBox="1">
            <a:spLocks noGrp="1"/>
          </p:cNvSpPr>
          <p:nvPr>
            <p:ph type="ftr" idx="11"/>
          </p:nvPr>
        </p:nvSpPr>
        <p:spPr>
          <a:xfrm>
            <a:off x="913774" y="5883275"/>
            <a:ext cx="6672887"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chemeClr val="dk1"/>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1" name="Google Shape;11;p1"/>
          <p:cNvSpPr txBox="1">
            <a:spLocks noGrp="1"/>
          </p:cNvSpPr>
          <p:nvPr>
            <p:ph type="sldNum" idx="12"/>
          </p:nvPr>
        </p:nvSpPr>
        <p:spPr>
          <a:xfrm>
            <a:off x="10514011" y="5883275"/>
            <a:ext cx="764215"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1pPr>
            <a:lvl2pPr marL="0" marR="0" lvl="1"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2pPr>
            <a:lvl3pPr marL="0" marR="0" lvl="2"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3pPr>
            <a:lvl4pPr marL="0" marR="0" lvl="3"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4pPr>
            <a:lvl5pPr marL="0" marR="0" lvl="4"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5pPr>
            <a:lvl6pPr marL="0" marR="0" lvl="5"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6pPr>
            <a:lvl7pPr marL="0" marR="0" lvl="6"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7pPr>
            <a:lvl8pPr marL="0" marR="0" lvl="7"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8pPr>
            <a:lvl9pPr marL="0" marR="0" lvl="8" indent="0" algn="r" rtl="0">
              <a:spcBef>
                <a:spcPts val="0"/>
              </a:spcBef>
              <a:buNone/>
              <a:defRPr sz="1000" b="0" i="0" u="none" strike="noStrike" cap="none">
                <a:solidFill>
                  <a:schemeClr val="dk1"/>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s://www.investopedia.com/articles/trading/09/what-factors-create-trends.asp"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9"/>
          <p:cNvSpPr txBox="1">
            <a:spLocks noGrp="1"/>
          </p:cNvSpPr>
          <p:nvPr>
            <p:ph type="ctrTitle"/>
          </p:nvPr>
        </p:nvSpPr>
        <p:spPr>
          <a:xfrm>
            <a:off x="1751012" y="1300785"/>
            <a:ext cx="8689976" cy="2509213"/>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800"/>
              <a:buFont typeface="Twentieth Century"/>
              <a:buNone/>
            </a:pPr>
            <a:r>
              <a:rPr lang="en-US"/>
              <a:t>MARKET BEHAVOUR</a:t>
            </a:r>
            <a:endParaRPr/>
          </a:p>
        </p:txBody>
      </p:sp>
      <p:sp>
        <p:nvSpPr>
          <p:cNvPr id="156" name="Google Shape;156;p19"/>
          <p:cNvSpPr txBox="1">
            <a:spLocks noGrp="1"/>
          </p:cNvSpPr>
          <p:nvPr>
            <p:ph type="subTitle" idx="1"/>
          </p:nvPr>
        </p:nvSpPr>
        <p:spPr>
          <a:xfrm>
            <a:off x="1751012" y="3886200"/>
            <a:ext cx="8689976" cy="1371599"/>
          </a:xfrm>
          <a:prstGeom prst="rect">
            <a:avLst/>
          </a:prstGeom>
          <a:noFill/>
          <a:ln>
            <a:noFill/>
          </a:ln>
        </p:spPr>
        <p:txBody>
          <a:bodyPr spcFirstLastPara="1" wrap="square" lIns="91425" tIns="45700" rIns="91425" bIns="45700" anchor="t" anchorCtr="0">
            <a:normAutofit/>
          </a:bodyPr>
          <a:lstStyle/>
          <a:p>
            <a:pPr marL="0" lvl="0" indent="0" algn="ctr" rtl="0">
              <a:lnSpc>
                <a:spcPct val="120000"/>
              </a:lnSpc>
              <a:spcBef>
                <a:spcPts val="0"/>
              </a:spcBef>
              <a:spcAft>
                <a:spcPts val="0"/>
              </a:spcAft>
              <a:buSzPts val="2200"/>
              <a:buNone/>
            </a:pPr>
            <a:r>
              <a:rPr lang="en-US"/>
              <a:t>PERFECT COMPETITION, MONOPOLY, MONOPOLISTIC COMPETITION ,OLIGOPOLY,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29"/>
          <p:cNvPicPr preferRelativeResize="0"/>
          <p:nvPr/>
        </p:nvPicPr>
        <p:blipFill rotWithShape="1">
          <a:blip r:embed="rId3">
            <a:alphaModFix/>
          </a:blip>
          <a:srcRect t="12045"/>
          <a:stretch/>
        </p:blipFill>
        <p:spPr>
          <a:xfrm>
            <a:off x="243840" y="426720"/>
            <a:ext cx="11480800" cy="63169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ED343D-2838-4EBD-A33E-BFBE4610B1F3}"/>
              </a:ext>
            </a:extLst>
          </p:cNvPr>
          <p:cNvPicPr>
            <a:picLocks noChangeAspect="1"/>
          </p:cNvPicPr>
          <p:nvPr/>
        </p:nvPicPr>
        <p:blipFill>
          <a:blip r:embed="rId2"/>
          <a:stretch>
            <a:fillRect/>
          </a:stretch>
        </p:blipFill>
        <p:spPr>
          <a:xfrm>
            <a:off x="0" y="19120"/>
            <a:ext cx="12192000" cy="6819760"/>
          </a:xfrm>
          <a:prstGeom prst="rect">
            <a:avLst/>
          </a:prstGeom>
        </p:spPr>
      </p:pic>
    </p:spTree>
    <p:extLst>
      <p:ext uri="{BB962C8B-B14F-4D97-AF65-F5344CB8AC3E}">
        <p14:creationId xmlns:p14="http://schemas.microsoft.com/office/powerpoint/2010/main" val="2859966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0"/>
          <p:cNvSpPr txBox="1">
            <a:spLocks noGrp="1"/>
          </p:cNvSpPr>
          <p:nvPr>
            <p:ph type="title"/>
          </p:nvPr>
        </p:nvSpPr>
        <p:spPr>
          <a:xfrm>
            <a:off x="913775" y="618517"/>
            <a:ext cx="10364451" cy="159617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Twentieth Century"/>
              <a:buNone/>
            </a:pPr>
            <a:r>
              <a:rPr lang="en-US"/>
              <a:t>CLASS REVIEW</a:t>
            </a:r>
            <a:endParaRPr/>
          </a:p>
        </p:txBody>
      </p:sp>
      <p:sp>
        <p:nvSpPr>
          <p:cNvPr id="217" name="Google Shape;217;p30"/>
          <p:cNvSpPr txBox="1">
            <a:spLocks noGrp="1"/>
          </p:cNvSpPr>
          <p:nvPr>
            <p:ph type="body" idx="1"/>
          </p:nvPr>
        </p:nvSpPr>
        <p:spPr>
          <a:xfrm>
            <a:off x="913774" y="1880076"/>
            <a:ext cx="10537590" cy="4563454"/>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b="1" dirty="0"/>
              <a:t>SHORT RUN CONDITIONS</a:t>
            </a:r>
            <a:endParaRPr dirty="0"/>
          </a:p>
          <a:p>
            <a:pPr marL="228600" lvl="0" indent="-228600" algn="l" rtl="0">
              <a:lnSpc>
                <a:spcPct val="120000"/>
              </a:lnSpc>
              <a:spcBef>
                <a:spcPts val="1000"/>
              </a:spcBef>
              <a:spcAft>
                <a:spcPts val="0"/>
              </a:spcAft>
              <a:buSzPts val="2000"/>
              <a:buChar char="•"/>
            </a:pPr>
            <a:r>
              <a:rPr lang="en-US" b="1" dirty="0"/>
              <a:t>P=AR=MR </a:t>
            </a:r>
            <a:endParaRPr dirty="0"/>
          </a:p>
          <a:p>
            <a:pPr marL="228600" lvl="0" indent="-228600" algn="l" rtl="0">
              <a:lnSpc>
                <a:spcPct val="120000"/>
              </a:lnSpc>
              <a:spcBef>
                <a:spcPts val="1000"/>
              </a:spcBef>
              <a:spcAft>
                <a:spcPts val="0"/>
              </a:spcAft>
              <a:buSzPts val="2000"/>
              <a:buChar char="•"/>
            </a:pPr>
            <a:r>
              <a:rPr lang="en-US" dirty="0"/>
              <a:t>P= AC…..NORMAL PROFIT</a:t>
            </a:r>
            <a:endParaRPr dirty="0"/>
          </a:p>
          <a:p>
            <a:pPr marL="228600" lvl="0" indent="-228600" algn="l" rtl="0">
              <a:lnSpc>
                <a:spcPct val="120000"/>
              </a:lnSpc>
              <a:spcBef>
                <a:spcPts val="1000"/>
              </a:spcBef>
              <a:spcAft>
                <a:spcPts val="0"/>
              </a:spcAft>
              <a:buSzPts val="2000"/>
              <a:buChar char="•"/>
            </a:pPr>
            <a:r>
              <a:rPr lang="en-US" dirty="0"/>
              <a:t>P&gt;AC// TR&gt;TC…SUPER NORMAL PROFIT</a:t>
            </a:r>
            <a:endParaRPr dirty="0"/>
          </a:p>
          <a:p>
            <a:pPr marL="228600" lvl="0" indent="-228600" algn="l" rtl="0">
              <a:lnSpc>
                <a:spcPct val="120000"/>
              </a:lnSpc>
              <a:spcBef>
                <a:spcPts val="1000"/>
              </a:spcBef>
              <a:spcAft>
                <a:spcPts val="0"/>
              </a:spcAft>
              <a:buSzPts val="2000"/>
              <a:buChar char="•"/>
            </a:pPr>
            <a:r>
              <a:rPr lang="en-US" dirty="0"/>
              <a:t>P&lt;AC// TR&lt;TC…LOSS</a:t>
            </a:r>
            <a:endParaRPr dirty="0"/>
          </a:p>
          <a:p>
            <a:pPr marL="228600" lvl="0" indent="-228600" algn="l" rtl="0">
              <a:lnSpc>
                <a:spcPct val="120000"/>
              </a:lnSpc>
              <a:spcBef>
                <a:spcPts val="1000"/>
              </a:spcBef>
              <a:spcAft>
                <a:spcPts val="0"/>
              </a:spcAft>
              <a:buSzPts val="2000"/>
              <a:buChar char="•"/>
            </a:pPr>
            <a:r>
              <a:rPr lang="en-US" dirty="0"/>
              <a:t>AC&gt;P&gt;AVC …LOSS BUT CONTINUE PRODUCTION.</a:t>
            </a:r>
            <a:endParaRPr dirty="0"/>
          </a:p>
          <a:p>
            <a:pPr marL="228600" lvl="0" indent="-228600" algn="l" rtl="0">
              <a:lnSpc>
                <a:spcPct val="120000"/>
              </a:lnSpc>
              <a:spcBef>
                <a:spcPts val="1000"/>
              </a:spcBef>
              <a:spcAft>
                <a:spcPts val="0"/>
              </a:spcAft>
              <a:buSzPts val="2000"/>
              <a:buChar char="•"/>
            </a:pPr>
            <a:r>
              <a:rPr lang="en-US" dirty="0"/>
              <a:t>P= AVC..SHUT DOWN POINT</a:t>
            </a:r>
            <a:endParaRPr dirty="0"/>
          </a:p>
          <a:p>
            <a:pPr marL="228600" lvl="0" indent="-228600" algn="l" rtl="0">
              <a:lnSpc>
                <a:spcPct val="120000"/>
              </a:lnSpc>
              <a:spcBef>
                <a:spcPts val="1000"/>
              </a:spcBef>
              <a:spcAft>
                <a:spcPts val="0"/>
              </a:spcAft>
              <a:buSzPts val="2000"/>
              <a:buChar char="•"/>
            </a:pPr>
            <a:r>
              <a:rPr lang="en-US" b="1" dirty="0"/>
              <a:t>LONG RUN CONDITION</a:t>
            </a:r>
            <a:endParaRPr dirty="0"/>
          </a:p>
          <a:p>
            <a:pPr marL="228600" lvl="0" indent="-228600" algn="l" rtl="0">
              <a:lnSpc>
                <a:spcPct val="120000"/>
              </a:lnSpc>
              <a:spcBef>
                <a:spcPts val="1000"/>
              </a:spcBef>
              <a:spcAft>
                <a:spcPts val="0"/>
              </a:spcAft>
              <a:buSzPts val="2000"/>
              <a:buChar char="•"/>
            </a:pPr>
            <a:r>
              <a:rPr lang="en-US" b="1" dirty="0"/>
              <a:t>P=AC=MC=AR=MR</a:t>
            </a:r>
            <a:endParaRPr dirty="0"/>
          </a:p>
          <a:p>
            <a:pPr marL="228600" lvl="0" indent="-101600" algn="l" rtl="0">
              <a:lnSpc>
                <a:spcPct val="120000"/>
              </a:lnSpc>
              <a:spcBef>
                <a:spcPts val="1000"/>
              </a:spcBef>
              <a:spcAft>
                <a:spcPts val="0"/>
              </a:spcAft>
              <a:buSzPts val="2000"/>
              <a:buNone/>
            </a:pPr>
            <a:endParaRPr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1"/>
          <p:cNvSpPr txBox="1">
            <a:spLocks noGrp="1"/>
          </p:cNvSpPr>
          <p:nvPr>
            <p:ph type="ctrTitle"/>
          </p:nvPr>
        </p:nvSpPr>
        <p:spPr>
          <a:xfrm>
            <a:off x="1751012" y="1300785"/>
            <a:ext cx="8689976" cy="2509213"/>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F0000"/>
              </a:buClr>
              <a:buSzPts val="4800"/>
              <a:buFont typeface="Twentieth Century"/>
              <a:buNone/>
            </a:pPr>
            <a:r>
              <a:rPr lang="en-US">
                <a:solidFill>
                  <a:srgbClr val="FF0000"/>
                </a:solidFill>
              </a:rPr>
              <a:t>MONOPOLY</a:t>
            </a:r>
            <a:endParaRPr>
              <a:solidFill>
                <a:srgbClr val="FF0000"/>
              </a:solidFill>
            </a:endParaRPr>
          </a:p>
        </p:txBody>
      </p:sp>
      <p:sp>
        <p:nvSpPr>
          <p:cNvPr id="223" name="Google Shape;223;p31"/>
          <p:cNvSpPr txBox="1">
            <a:spLocks noGrp="1"/>
          </p:cNvSpPr>
          <p:nvPr>
            <p:ph type="subTitle" idx="1"/>
          </p:nvPr>
        </p:nvSpPr>
        <p:spPr>
          <a:xfrm>
            <a:off x="1751012" y="3886200"/>
            <a:ext cx="8689976" cy="1371599"/>
          </a:xfrm>
          <a:prstGeom prst="rect">
            <a:avLst/>
          </a:prstGeom>
          <a:noFill/>
          <a:ln>
            <a:noFill/>
          </a:ln>
        </p:spPr>
        <p:txBody>
          <a:bodyPr spcFirstLastPara="1" wrap="square" lIns="91425" tIns="45700" rIns="91425" bIns="45700" anchor="t" anchorCtr="0">
            <a:normAutofit/>
          </a:bodyPr>
          <a:lstStyle/>
          <a:p>
            <a:pPr marL="0" lvl="0" indent="0" algn="ctr" rtl="0">
              <a:lnSpc>
                <a:spcPct val="120000"/>
              </a:lnSpc>
              <a:spcBef>
                <a:spcPts val="0"/>
              </a:spcBef>
              <a:spcAft>
                <a:spcPts val="0"/>
              </a:spcAft>
              <a:buSzPts val="2200"/>
              <a:buNone/>
            </a:pPr>
            <a:r>
              <a:rPr lang="en-IN"/>
              <a:t>https://youtu.be/ohMYeUyW1wY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E46C4F-C907-4E77-A2DF-8F2B923142F6}"/>
              </a:ext>
            </a:extLst>
          </p:cNvPr>
          <p:cNvSpPr>
            <a:spLocks noGrp="1"/>
          </p:cNvSpPr>
          <p:nvPr>
            <p:ph type="title"/>
          </p:nvPr>
        </p:nvSpPr>
        <p:spPr/>
        <p:txBody>
          <a:bodyPr/>
          <a:lstStyle/>
          <a:p>
            <a:r>
              <a:rPr lang="en-IN" b="1" i="0" dirty="0">
                <a:solidFill>
                  <a:srgbClr val="444444"/>
                </a:solidFill>
                <a:effectLst/>
                <a:latin typeface="Open Sans" panose="020B0606030504020204" pitchFamily="34" charset="0"/>
              </a:rPr>
              <a:t>Features of Monopoly</a:t>
            </a:r>
            <a:endParaRPr lang="en-IN" dirty="0"/>
          </a:p>
        </p:txBody>
      </p:sp>
      <p:sp>
        <p:nvSpPr>
          <p:cNvPr id="4" name="Text Placeholder 3">
            <a:extLst>
              <a:ext uri="{FF2B5EF4-FFF2-40B4-BE49-F238E27FC236}">
                <a16:creationId xmlns:a16="http://schemas.microsoft.com/office/drawing/2014/main" id="{D8DACE55-9E56-485D-B30F-36811B56BEE0}"/>
              </a:ext>
            </a:extLst>
          </p:cNvPr>
          <p:cNvSpPr>
            <a:spLocks noGrp="1"/>
          </p:cNvSpPr>
          <p:nvPr>
            <p:ph type="body" idx="1"/>
          </p:nvPr>
        </p:nvSpPr>
        <p:spPr/>
        <p:txBody>
          <a:bodyPr>
            <a:normAutofit fontScale="92500" lnSpcReduction="20000"/>
          </a:bodyPr>
          <a:lstStyle/>
          <a:p>
            <a:r>
              <a:rPr lang="en-US" sz="2400" b="1" i="0" dirty="0">
                <a:solidFill>
                  <a:srgbClr val="444444"/>
                </a:solidFill>
                <a:effectLst/>
                <a:latin typeface="Open Sans" panose="020B0606030504020204" pitchFamily="34" charset="0"/>
              </a:rPr>
              <a:t>Single seller of a particular good or service</a:t>
            </a:r>
          </a:p>
          <a:p>
            <a:r>
              <a:rPr lang="en-US" sz="2400" b="1" i="0" dirty="0">
                <a:solidFill>
                  <a:srgbClr val="444444"/>
                </a:solidFill>
                <a:effectLst/>
                <a:latin typeface="Open Sans" panose="020B0606030504020204" pitchFamily="34" charset="0"/>
              </a:rPr>
              <a:t>No difference between firm and industry</a:t>
            </a:r>
          </a:p>
          <a:p>
            <a:r>
              <a:rPr lang="en-US" sz="2400" b="1" i="0" dirty="0">
                <a:solidFill>
                  <a:srgbClr val="444444"/>
                </a:solidFill>
                <a:effectLst/>
                <a:latin typeface="Open Sans" panose="020B0606030504020204" pitchFamily="34" charset="0"/>
              </a:rPr>
              <a:t>Large number of buyers</a:t>
            </a:r>
          </a:p>
          <a:p>
            <a:r>
              <a:rPr lang="en-US" sz="2400" b="1" i="0" dirty="0">
                <a:solidFill>
                  <a:srgbClr val="444444"/>
                </a:solidFill>
                <a:effectLst/>
                <a:latin typeface="Open Sans" panose="020B0606030504020204" pitchFamily="34" charset="0"/>
              </a:rPr>
              <a:t>No close substitutes –</a:t>
            </a:r>
          </a:p>
          <a:p>
            <a:r>
              <a:rPr lang="en-US" sz="2400" b="1" i="0" dirty="0">
                <a:solidFill>
                  <a:srgbClr val="444444"/>
                </a:solidFill>
                <a:effectLst/>
                <a:latin typeface="Open Sans" panose="020B0606030504020204" pitchFamily="34" charset="0"/>
              </a:rPr>
              <a:t>cross elasticity of demand is zero</a:t>
            </a:r>
          </a:p>
          <a:p>
            <a:r>
              <a:rPr lang="en-US" sz="2400" b="1" i="0" dirty="0">
                <a:solidFill>
                  <a:srgbClr val="444444"/>
                </a:solidFill>
                <a:effectLst/>
                <a:latin typeface="Open Sans" panose="020B0606030504020204" pitchFamily="34" charset="0"/>
              </a:rPr>
              <a:t>High entry barriers</a:t>
            </a:r>
          </a:p>
          <a:p>
            <a:r>
              <a:rPr lang="en-US" sz="2400" b="1" i="0" dirty="0">
                <a:solidFill>
                  <a:srgbClr val="444444"/>
                </a:solidFill>
                <a:effectLst/>
                <a:latin typeface="Open Sans" panose="020B0606030504020204" pitchFamily="34" charset="0"/>
              </a:rPr>
              <a:t>Monopolist is a price setter/maker</a:t>
            </a:r>
            <a:endParaRPr lang="en-IN" b="1" dirty="0"/>
          </a:p>
        </p:txBody>
      </p:sp>
    </p:spTree>
    <p:extLst>
      <p:ext uri="{BB962C8B-B14F-4D97-AF65-F5344CB8AC3E}">
        <p14:creationId xmlns:p14="http://schemas.microsoft.com/office/powerpoint/2010/main" val="2722283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4E9BE4-A6E2-4C5F-AB3A-6DE6803C85D5}"/>
              </a:ext>
            </a:extLst>
          </p:cNvPr>
          <p:cNvSpPr>
            <a:spLocks noGrp="1"/>
          </p:cNvSpPr>
          <p:nvPr>
            <p:ph type="title"/>
          </p:nvPr>
        </p:nvSpPr>
        <p:spPr>
          <a:xfrm>
            <a:off x="913775" y="618518"/>
            <a:ext cx="10364451" cy="1086458"/>
          </a:xfrm>
        </p:spPr>
        <p:txBody>
          <a:bodyPr/>
          <a:lstStyle/>
          <a:p>
            <a:r>
              <a:rPr lang="en-US" b="1" i="0" dirty="0">
                <a:solidFill>
                  <a:schemeClr val="tx1"/>
                </a:solidFill>
                <a:effectLst/>
                <a:latin typeface="proxima-nova"/>
              </a:rPr>
              <a:t>Sources of Monopoly Power</a:t>
            </a:r>
            <a:br>
              <a:rPr lang="en-US" b="1" i="0" dirty="0">
                <a:solidFill>
                  <a:schemeClr val="tx1"/>
                </a:solidFill>
                <a:effectLst/>
                <a:latin typeface="proxima-nova"/>
              </a:rPr>
            </a:br>
            <a:endParaRPr lang="en-IN" dirty="0">
              <a:solidFill>
                <a:schemeClr val="tx1"/>
              </a:solidFill>
            </a:endParaRPr>
          </a:p>
        </p:txBody>
      </p:sp>
      <p:sp>
        <p:nvSpPr>
          <p:cNvPr id="5" name="Text Placeholder 4">
            <a:extLst>
              <a:ext uri="{FF2B5EF4-FFF2-40B4-BE49-F238E27FC236}">
                <a16:creationId xmlns:a16="http://schemas.microsoft.com/office/drawing/2014/main" id="{C683A78A-9D5D-4699-8E14-83BD8D6D5665}"/>
              </a:ext>
            </a:extLst>
          </p:cNvPr>
          <p:cNvSpPr>
            <a:spLocks noGrp="1"/>
          </p:cNvSpPr>
          <p:nvPr>
            <p:ph type="body" idx="1"/>
          </p:nvPr>
        </p:nvSpPr>
        <p:spPr>
          <a:xfrm>
            <a:off x="1637987" y="1590676"/>
            <a:ext cx="8916026" cy="4848224"/>
          </a:xfrm>
        </p:spPr>
        <p:txBody>
          <a:bodyPr>
            <a:normAutofit fontScale="92500" lnSpcReduction="10000"/>
          </a:bodyPr>
          <a:lstStyle/>
          <a:p>
            <a:pPr marL="114300" indent="0" algn="l" fontAlgn="base">
              <a:buNone/>
            </a:pPr>
            <a:r>
              <a:rPr lang="en-US" b="0" i="0" dirty="0">
                <a:solidFill>
                  <a:srgbClr val="373D3F"/>
                </a:solidFill>
                <a:effectLst/>
                <a:latin typeface="proxima-nova"/>
              </a:rPr>
              <a:t>In a monopoly, specific sources generate the individual control of the market. Sources of power include:</a:t>
            </a:r>
          </a:p>
          <a:p>
            <a:pPr algn="l" fontAlgn="base">
              <a:buFont typeface="Arial" panose="020B0604020202020204" pitchFamily="34" charset="0"/>
              <a:buChar char="•"/>
            </a:pPr>
            <a:r>
              <a:rPr lang="en-US" sz="2400" b="1" i="0" dirty="0">
                <a:solidFill>
                  <a:srgbClr val="373D3F"/>
                </a:solidFill>
                <a:effectLst/>
                <a:latin typeface="proxima-nova"/>
              </a:rPr>
              <a:t>Economies of scale</a:t>
            </a:r>
          </a:p>
          <a:p>
            <a:pPr algn="l" fontAlgn="base">
              <a:buFont typeface="Arial" panose="020B0604020202020204" pitchFamily="34" charset="0"/>
              <a:buChar char="•"/>
            </a:pPr>
            <a:r>
              <a:rPr lang="en-US" sz="2400" b="1" i="0" dirty="0">
                <a:solidFill>
                  <a:srgbClr val="373D3F"/>
                </a:solidFill>
                <a:effectLst/>
                <a:latin typeface="proxima-nova"/>
              </a:rPr>
              <a:t>Capital requirements</a:t>
            </a:r>
          </a:p>
          <a:p>
            <a:pPr algn="l" fontAlgn="base">
              <a:buFont typeface="Arial" panose="020B0604020202020204" pitchFamily="34" charset="0"/>
              <a:buChar char="•"/>
            </a:pPr>
            <a:r>
              <a:rPr lang="en-US" sz="2400" b="1" i="0" dirty="0">
                <a:solidFill>
                  <a:srgbClr val="373D3F"/>
                </a:solidFill>
                <a:effectLst/>
                <a:latin typeface="proxima-nova"/>
              </a:rPr>
              <a:t>Technological superiority</a:t>
            </a:r>
          </a:p>
          <a:p>
            <a:pPr algn="l" fontAlgn="base">
              <a:buFont typeface="Arial" panose="020B0604020202020204" pitchFamily="34" charset="0"/>
              <a:buChar char="•"/>
            </a:pPr>
            <a:r>
              <a:rPr lang="en-US" sz="2400" b="1" i="0" dirty="0">
                <a:solidFill>
                  <a:srgbClr val="373D3F"/>
                </a:solidFill>
                <a:effectLst/>
                <a:latin typeface="proxima-nova"/>
              </a:rPr>
              <a:t>No substitute goods</a:t>
            </a:r>
          </a:p>
          <a:p>
            <a:pPr algn="l" fontAlgn="base">
              <a:buFont typeface="Arial" panose="020B0604020202020204" pitchFamily="34" charset="0"/>
              <a:buChar char="•"/>
            </a:pPr>
            <a:r>
              <a:rPr lang="en-US" sz="2400" b="1" i="0" dirty="0">
                <a:solidFill>
                  <a:srgbClr val="373D3F"/>
                </a:solidFill>
                <a:effectLst/>
                <a:latin typeface="proxima-nova"/>
              </a:rPr>
              <a:t>Control of natural resources</a:t>
            </a:r>
          </a:p>
          <a:p>
            <a:pPr algn="l" fontAlgn="base">
              <a:buFont typeface="Arial" panose="020B0604020202020204" pitchFamily="34" charset="0"/>
              <a:buChar char="•"/>
            </a:pPr>
            <a:r>
              <a:rPr lang="en-US" sz="2400" b="1" i="0" dirty="0">
                <a:solidFill>
                  <a:srgbClr val="373D3F"/>
                </a:solidFill>
                <a:effectLst/>
                <a:latin typeface="proxima-nova"/>
              </a:rPr>
              <a:t>Network externalities</a:t>
            </a:r>
          </a:p>
          <a:p>
            <a:pPr algn="l" fontAlgn="base">
              <a:buFont typeface="Arial" panose="020B0604020202020204" pitchFamily="34" charset="0"/>
              <a:buChar char="•"/>
            </a:pPr>
            <a:r>
              <a:rPr lang="en-US" sz="2400" b="1" i="0" dirty="0">
                <a:solidFill>
                  <a:srgbClr val="373D3F"/>
                </a:solidFill>
                <a:effectLst/>
                <a:latin typeface="proxima-nova"/>
              </a:rPr>
              <a:t>Legal barriers</a:t>
            </a:r>
          </a:p>
          <a:p>
            <a:pPr algn="l" fontAlgn="base">
              <a:buFont typeface="Arial" panose="020B0604020202020204" pitchFamily="34" charset="0"/>
              <a:buChar char="•"/>
            </a:pPr>
            <a:r>
              <a:rPr lang="en-US" sz="2400" b="1" i="0" dirty="0">
                <a:solidFill>
                  <a:srgbClr val="373D3F"/>
                </a:solidFill>
                <a:effectLst/>
                <a:latin typeface="proxima-nova"/>
              </a:rPr>
              <a:t>Deliberate actions</a:t>
            </a:r>
          </a:p>
          <a:p>
            <a:endParaRPr lang="en-IN" dirty="0"/>
          </a:p>
        </p:txBody>
      </p:sp>
    </p:spTree>
    <p:extLst>
      <p:ext uri="{BB962C8B-B14F-4D97-AF65-F5344CB8AC3E}">
        <p14:creationId xmlns:p14="http://schemas.microsoft.com/office/powerpoint/2010/main" val="354149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 name="Title 1">
            <a:extLst>
              <a:ext uri="{FF2B5EF4-FFF2-40B4-BE49-F238E27FC236}">
                <a16:creationId xmlns:a16="http://schemas.microsoft.com/office/drawing/2014/main" id="{99240417-C039-469E-8543-C5CEDA9CF179}"/>
              </a:ext>
            </a:extLst>
          </p:cNvPr>
          <p:cNvSpPr>
            <a:spLocks noGrp="1"/>
          </p:cNvSpPr>
          <p:nvPr>
            <p:ph type="title"/>
          </p:nvPr>
        </p:nvSpPr>
        <p:spPr/>
        <p:txBody>
          <a:bodyPr/>
          <a:lstStyle/>
          <a:p>
            <a:r>
              <a:rPr lang="en-US" dirty="0"/>
              <a:t>CAUSES OF MONOPOLY</a:t>
            </a:r>
            <a:endParaRPr lang="en-IN" dirty="0"/>
          </a:p>
        </p:txBody>
      </p:sp>
      <p:sp>
        <p:nvSpPr>
          <p:cNvPr id="3" name="Text Placeholder 2">
            <a:extLst>
              <a:ext uri="{FF2B5EF4-FFF2-40B4-BE49-F238E27FC236}">
                <a16:creationId xmlns:a16="http://schemas.microsoft.com/office/drawing/2014/main" id="{273ED208-09D9-4C5A-B4A0-2ED4CCC43C44}"/>
              </a:ext>
            </a:extLst>
          </p:cNvPr>
          <p:cNvSpPr>
            <a:spLocks noGrp="1"/>
          </p:cNvSpPr>
          <p:nvPr>
            <p:ph type="body" idx="1"/>
          </p:nvPr>
        </p:nvSpPr>
        <p:spPr/>
        <p:txBody>
          <a:bodyPr>
            <a:normAutofit lnSpcReduction="10000"/>
          </a:bodyPr>
          <a:lstStyle/>
          <a:p>
            <a:r>
              <a:rPr lang="en-US" b="1" dirty="0">
                <a:solidFill>
                  <a:srgbClr val="000000"/>
                </a:solidFill>
                <a:effectLst/>
                <a:latin typeface="Georgia" panose="02040502050405020303" pitchFamily="18" charset="0"/>
              </a:rPr>
              <a:t> Industrial Policy and the Expansion of the Scope of the Private Sector</a:t>
            </a:r>
          </a:p>
          <a:p>
            <a:r>
              <a:rPr lang="en-IN" b="1" dirty="0">
                <a:solidFill>
                  <a:srgbClr val="000000"/>
                </a:solidFill>
                <a:effectLst/>
                <a:latin typeface="Georgia" panose="02040502050405020303" pitchFamily="18" charset="0"/>
              </a:rPr>
              <a:t>Government’s Licensing Policy</a:t>
            </a:r>
          </a:p>
          <a:p>
            <a:r>
              <a:rPr lang="en-IN" b="1" dirty="0">
                <a:solidFill>
                  <a:srgbClr val="000000"/>
                </a:solidFill>
                <a:effectLst/>
                <a:latin typeface="Georgia" panose="02040502050405020303" pitchFamily="18" charset="0"/>
              </a:rPr>
              <a:t>Import Duties and Market Protection</a:t>
            </a:r>
          </a:p>
          <a:p>
            <a:r>
              <a:rPr lang="en-IN" b="1" dirty="0">
                <a:solidFill>
                  <a:srgbClr val="000000"/>
                </a:solidFill>
                <a:effectLst/>
                <a:latin typeface="Georgia" panose="02040502050405020303" pitchFamily="18" charset="0"/>
              </a:rPr>
              <a:t>Patent Rights</a:t>
            </a:r>
          </a:p>
          <a:p>
            <a:r>
              <a:rPr lang="en-IN" b="1" i="0" dirty="0">
                <a:effectLst/>
                <a:latin typeface="Palatino"/>
              </a:rPr>
              <a:t>High Costs Scare Competition</a:t>
            </a:r>
          </a:p>
          <a:p>
            <a:r>
              <a:rPr lang="en-US" b="1" i="0" dirty="0">
                <a:effectLst/>
                <a:latin typeface="Palatino"/>
              </a:rPr>
              <a:t>Ownership of a key resource</a:t>
            </a:r>
          </a:p>
          <a:p>
            <a:r>
              <a:rPr lang="en-IN" b="1" i="0" dirty="0">
                <a:effectLst/>
                <a:latin typeface="Palatino"/>
              </a:rPr>
              <a:t>Geographic Markets</a:t>
            </a:r>
          </a:p>
          <a:p>
            <a:endParaRPr lang="en-US" b="1" i="0" dirty="0">
              <a:effectLst/>
              <a:latin typeface="Palatino"/>
            </a:endParaRPr>
          </a:p>
          <a:p>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E99FD96-D74D-4AF4-AE36-E02730609F85}"/>
              </a:ext>
            </a:extLst>
          </p:cNvPr>
          <p:cNvPicPr>
            <a:picLocks noChangeAspect="1"/>
          </p:cNvPicPr>
          <p:nvPr/>
        </p:nvPicPr>
        <p:blipFill>
          <a:blip r:embed="rId2"/>
          <a:stretch>
            <a:fillRect/>
          </a:stretch>
        </p:blipFill>
        <p:spPr>
          <a:xfrm>
            <a:off x="1306286" y="363895"/>
            <a:ext cx="9125338" cy="6260840"/>
          </a:xfrm>
          <a:prstGeom prst="rect">
            <a:avLst/>
          </a:prstGeom>
        </p:spPr>
      </p:pic>
    </p:spTree>
    <p:extLst>
      <p:ext uri="{BB962C8B-B14F-4D97-AF65-F5344CB8AC3E}">
        <p14:creationId xmlns:p14="http://schemas.microsoft.com/office/powerpoint/2010/main" val="2590567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2D9D01E-B455-4139-A4E8-4308902AD592}"/>
              </a:ext>
            </a:extLst>
          </p:cNvPr>
          <p:cNvPicPr>
            <a:picLocks noChangeAspect="1"/>
          </p:cNvPicPr>
          <p:nvPr/>
        </p:nvPicPr>
        <p:blipFill>
          <a:blip r:embed="rId2"/>
          <a:stretch>
            <a:fillRect/>
          </a:stretch>
        </p:blipFill>
        <p:spPr>
          <a:xfrm>
            <a:off x="1651519" y="205273"/>
            <a:ext cx="9181322" cy="6186197"/>
          </a:xfrm>
          <a:prstGeom prst="rect">
            <a:avLst/>
          </a:prstGeom>
        </p:spPr>
      </p:pic>
    </p:spTree>
    <p:extLst>
      <p:ext uri="{BB962C8B-B14F-4D97-AF65-F5344CB8AC3E}">
        <p14:creationId xmlns:p14="http://schemas.microsoft.com/office/powerpoint/2010/main" val="3570137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34"/>
          <p:cNvPicPr preferRelativeResize="0"/>
          <p:nvPr/>
        </p:nvPicPr>
        <p:blipFill rotWithShape="1">
          <a:blip r:embed="rId3">
            <a:alphaModFix/>
          </a:blip>
          <a:srcRect t="18712"/>
          <a:stretch/>
        </p:blipFill>
        <p:spPr>
          <a:xfrm>
            <a:off x="934720" y="1615440"/>
            <a:ext cx="10525759" cy="5130800"/>
          </a:xfrm>
          <a:prstGeom prst="rect">
            <a:avLst/>
          </a:prstGeom>
          <a:noFill/>
          <a:ln>
            <a:noFill/>
          </a:ln>
        </p:spPr>
      </p:pic>
      <p:sp>
        <p:nvSpPr>
          <p:cNvPr id="239" name="Google Shape;239;p34"/>
          <p:cNvSpPr txBox="1">
            <a:spLocks noGrp="1"/>
          </p:cNvSpPr>
          <p:nvPr>
            <p:ph type="title"/>
          </p:nvPr>
        </p:nvSpPr>
        <p:spPr>
          <a:xfrm>
            <a:off x="812175" y="212117"/>
            <a:ext cx="10364451" cy="159617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Twentieth Century"/>
              <a:buNone/>
            </a:pPr>
            <a:r>
              <a:rPr lang="en-US"/>
              <a:t>DEMAND CURVE UNDER MONOPOLY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20"/>
          <p:cNvPicPr preferRelativeResize="0"/>
          <p:nvPr/>
        </p:nvPicPr>
        <p:blipFill rotWithShape="1">
          <a:blip r:embed="rId3">
            <a:alphaModFix/>
          </a:blip>
          <a:srcRect/>
          <a:stretch/>
        </p:blipFill>
        <p:spPr>
          <a:xfrm>
            <a:off x="1155441" y="514011"/>
            <a:ext cx="9881118" cy="606406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37"/>
          <p:cNvPicPr preferRelativeResize="0"/>
          <p:nvPr/>
        </p:nvPicPr>
        <p:blipFill rotWithShape="1">
          <a:blip r:embed="rId3">
            <a:alphaModFix/>
          </a:blip>
          <a:srcRect/>
          <a:stretch/>
        </p:blipFill>
        <p:spPr>
          <a:xfrm>
            <a:off x="657083" y="208280"/>
            <a:ext cx="10586720" cy="644144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C8AE6C-CDB4-4180-B49B-21CDB6687384}"/>
              </a:ext>
            </a:extLst>
          </p:cNvPr>
          <p:cNvPicPr>
            <a:picLocks noChangeAspect="1"/>
          </p:cNvPicPr>
          <p:nvPr/>
        </p:nvPicPr>
        <p:blipFill>
          <a:blip r:embed="rId2"/>
          <a:stretch>
            <a:fillRect/>
          </a:stretch>
        </p:blipFill>
        <p:spPr>
          <a:xfrm>
            <a:off x="276225" y="1700212"/>
            <a:ext cx="11058525" cy="5014913"/>
          </a:xfrm>
          <a:prstGeom prst="rect">
            <a:avLst/>
          </a:prstGeom>
        </p:spPr>
      </p:pic>
      <p:sp>
        <p:nvSpPr>
          <p:cNvPr id="3" name="Title 2">
            <a:extLst>
              <a:ext uri="{FF2B5EF4-FFF2-40B4-BE49-F238E27FC236}">
                <a16:creationId xmlns:a16="http://schemas.microsoft.com/office/drawing/2014/main" id="{C64F5995-6508-442A-8847-36A2C7DCA112}"/>
              </a:ext>
            </a:extLst>
          </p:cNvPr>
          <p:cNvSpPr>
            <a:spLocks noGrp="1"/>
          </p:cNvSpPr>
          <p:nvPr>
            <p:ph type="title"/>
          </p:nvPr>
        </p:nvSpPr>
        <p:spPr/>
        <p:txBody>
          <a:bodyPr/>
          <a:lstStyle/>
          <a:p>
            <a:r>
              <a:rPr lang="en-US" dirty="0"/>
              <a:t>Short Run Equilibrium Under Monopoly</a:t>
            </a:r>
            <a:endParaRPr lang="en-IN" dirty="0"/>
          </a:p>
        </p:txBody>
      </p:sp>
      <p:sp>
        <p:nvSpPr>
          <p:cNvPr id="5" name="TextBox 4">
            <a:extLst>
              <a:ext uri="{FF2B5EF4-FFF2-40B4-BE49-F238E27FC236}">
                <a16:creationId xmlns:a16="http://schemas.microsoft.com/office/drawing/2014/main" id="{3745EC5D-3FA6-40FB-A7D7-CC2AF8BB790A}"/>
              </a:ext>
            </a:extLst>
          </p:cNvPr>
          <p:cNvSpPr txBox="1"/>
          <p:nvPr/>
        </p:nvSpPr>
        <p:spPr>
          <a:xfrm>
            <a:off x="3200400" y="1964067"/>
            <a:ext cx="6096000" cy="307777"/>
          </a:xfrm>
          <a:prstGeom prst="rect">
            <a:avLst/>
          </a:prstGeom>
          <a:noFill/>
        </p:spPr>
        <p:txBody>
          <a:bodyPr wrap="square">
            <a:spAutoFit/>
          </a:bodyPr>
          <a:lstStyle/>
          <a:p>
            <a:r>
              <a:rPr lang="en-IN" dirty="0"/>
              <a:t>https://youtu.be/z12hRNATSAs</a:t>
            </a:r>
          </a:p>
        </p:txBody>
      </p:sp>
    </p:spTree>
    <p:extLst>
      <p:ext uri="{BB962C8B-B14F-4D97-AF65-F5344CB8AC3E}">
        <p14:creationId xmlns:p14="http://schemas.microsoft.com/office/powerpoint/2010/main" val="1050356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36"/>
          <p:cNvPicPr preferRelativeResize="0"/>
          <p:nvPr/>
        </p:nvPicPr>
        <p:blipFill rotWithShape="1">
          <a:blip r:embed="rId3">
            <a:alphaModFix/>
          </a:blip>
          <a:srcRect/>
          <a:stretch/>
        </p:blipFill>
        <p:spPr>
          <a:xfrm>
            <a:off x="699795" y="474174"/>
            <a:ext cx="10646229" cy="600127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8"/>
          <p:cNvSpPr txBox="1">
            <a:spLocks noGrp="1"/>
          </p:cNvSpPr>
          <p:nvPr>
            <p:ph type="ctrTitle"/>
          </p:nvPr>
        </p:nvSpPr>
        <p:spPr>
          <a:xfrm>
            <a:off x="1181845" y="1315615"/>
            <a:ext cx="8689976" cy="760447"/>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F0000"/>
              </a:buClr>
              <a:buSzPts val="4800"/>
              <a:buFont typeface="Twentieth Century"/>
              <a:buNone/>
            </a:pPr>
            <a:r>
              <a:rPr lang="en-US" dirty="0">
                <a:solidFill>
                  <a:srgbClr val="FF0000"/>
                </a:solidFill>
              </a:rPr>
              <a:t>MONOPOLISTIC COMPETITION</a:t>
            </a:r>
            <a:endParaRPr dirty="0">
              <a:solidFill>
                <a:srgbClr val="FF0000"/>
              </a:solidFill>
            </a:endParaRPr>
          </a:p>
        </p:txBody>
      </p:sp>
      <p:pic>
        <p:nvPicPr>
          <p:cNvPr id="2" name="Picture 1">
            <a:extLst>
              <a:ext uri="{FF2B5EF4-FFF2-40B4-BE49-F238E27FC236}">
                <a16:creationId xmlns:a16="http://schemas.microsoft.com/office/drawing/2014/main" id="{7FC342E8-1537-485F-AB1B-9CEE4E57202E}"/>
              </a:ext>
            </a:extLst>
          </p:cNvPr>
          <p:cNvPicPr>
            <a:picLocks noChangeAspect="1"/>
          </p:cNvPicPr>
          <p:nvPr/>
        </p:nvPicPr>
        <p:blipFill>
          <a:blip r:embed="rId3"/>
          <a:stretch>
            <a:fillRect/>
          </a:stretch>
        </p:blipFill>
        <p:spPr>
          <a:xfrm>
            <a:off x="1530220" y="2491759"/>
            <a:ext cx="9271486" cy="3983686"/>
          </a:xfrm>
          <a:prstGeom prst="rect">
            <a:avLst/>
          </a:prstGeom>
        </p:spPr>
      </p:pic>
      <p:sp>
        <p:nvSpPr>
          <p:cNvPr id="5" name="TextBox 4">
            <a:extLst>
              <a:ext uri="{FF2B5EF4-FFF2-40B4-BE49-F238E27FC236}">
                <a16:creationId xmlns:a16="http://schemas.microsoft.com/office/drawing/2014/main" id="{913E685B-FB55-4CDE-AE5A-79CB1878106A}"/>
              </a:ext>
            </a:extLst>
          </p:cNvPr>
          <p:cNvSpPr txBox="1"/>
          <p:nvPr/>
        </p:nvSpPr>
        <p:spPr>
          <a:xfrm>
            <a:off x="2905125" y="646101"/>
            <a:ext cx="6096000" cy="307777"/>
          </a:xfrm>
          <a:prstGeom prst="rect">
            <a:avLst/>
          </a:prstGeom>
          <a:noFill/>
        </p:spPr>
        <p:txBody>
          <a:bodyPr wrap="square">
            <a:spAutoFit/>
          </a:bodyPr>
          <a:lstStyle/>
          <a:p>
            <a:r>
              <a:rPr lang="en-IN" dirty="0">
                <a:highlight>
                  <a:srgbClr val="FFFF00"/>
                </a:highlight>
              </a:rPr>
              <a:t>https://youtu.be/T3F1Vt3IyNc</a:t>
            </a:r>
          </a:p>
        </p:txBody>
      </p:sp>
      <p:sp>
        <p:nvSpPr>
          <p:cNvPr id="6" name="TextBox 5">
            <a:extLst>
              <a:ext uri="{FF2B5EF4-FFF2-40B4-BE49-F238E27FC236}">
                <a16:creationId xmlns:a16="http://schemas.microsoft.com/office/drawing/2014/main" id="{3478B201-AF8C-4078-8AE9-D79FBADAB7DD}"/>
              </a:ext>
            </a:extLst>
          </p:cNvPr>
          <p:cNvSpPr txBox="1"/>
          <p:nvPr/>
        </p:nvSpPr>
        <p:spPr>
          <a:xfrm>
            <a:off x="5526833" y="853949"/>
            <a:ext cx="6096000" cy="307777"/>
          </a:xfrm>
          <a:prstGeom prst="rect">
            <a:avLst/>
          </a:prstGeom>
          <a:noFill/>
        </p:spPr>
        <p:txBody>
          <a:bodyPr wrap="square">
            <a:spAutoFit/>
          </a:bodyPr>
          <a:lstStyle/>
          <a:p>
            <a:r>
              <a:rPr lang="en-IN" dirty="0">
                <a:highlight>
                  <a:srgbClr val="FFFF00"/>
                </a:highlight>
              </a:rPr>
              <a:t>https://youtu.be/BCc72Xn310Y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 name="Title 1">
            <a:extLst>
              <a:ext uri="{FF2B5EF4-FFF2-40B4-BE49-F238E27FC236}">
                <a16:creationId xmlns:a16="http://schemas.microsoft.com/office/drawing/2014/main" id="{29E493A2-870E-47B7-8FD1-236585509320}"/>
              </a:ext>
            </a:extLst>
          </p:cNvPr>
          <p:cNvSpPr>
            <a:spLocks noGrp="1"/>
          </p:cNvSpPr>
          <p:nvPr>
            <p:ph type="title"/>
          </p:nvPr>
        </p:nvSpPr>
        <p:spPr>
          <a:xfrm>
            <a:off x="913775" y="618517"/>
            <a:ext cx="10364451" cy="1038833"/>
          </a:xfrm>
        </p:spPr>
        <p:txBody>
          <a:bodyPr/>
          <a:lstStyle/>
          <a:p>
            <a:r>
              <a:rPr lang="en-US" dirty="0"/>
              <a:t>MONOPOLISTIC COMPETITION</a:t>
            </a:r>
            <a:endParaRPr lang="en-IN" dirty="0"/>
          </a:p>
        </p:txBody>
      </p:sp>
      <p:sp>
        <p:nvSpPr>
          <p:cNvPr id="3" name="Text Placeholder 2">
            <a:extLst>
              <a:ext uri="{FF2B5EF4-FFF2-40B4-BE49-F238E27FC236}">
                <a16:creationId xmlns:a16="http://schemas.microsoft.com/office/drawing/2014/main" id="{20ABC119-F4C3-4D68-88A8-65F8A891B587}"/>
              </a:ext>
            </a:extLst>
          </p:cNvPr>
          <p:cNvSpPr>
            <a:spLocks noGrp="1"/>
          </p:cNvSpPr>
          <p:nvPr>
            <p:ph type="body" idx="1"/>
          </p:nvPr>
        </p:nvSpPr>
        <p:spPr>
          <a:xfrm>
            <a:off x="913774" y="1762125"/>
            <a:ext cx="10363826" cy="4477357"/>
          </a:xfrm>
        </p:spPr>
        <p:txBody>
          <a:bodyPr>
            <a:normAutofit fontScale="92500" lnSpcReduction="10000"/>
          </a:bodyPr>
          <a:lstStyle/>
          <a:p>
            <a:pPr algn="l" fontAlgn="base"/>
            <a:r>
              <a:rPr lang="en-US" b="0" dirty="0">
                <a:solidFill>
                  <a:srgbClr val="424142"/>
                </a:solidFill>
                <a:effectLst/>
                <a:latin typeface="Georgia" panose="02040502050405020303" pitchFamily="18" charset="0"/>
              </a:rPr>
              <a:t>Monopolistic Competition refers to a market situation in which there are large numbers of firms which sell closely related but differentiated products. Markets of products like soap, toothpaste AC, etc. are examples of monopolistic competition.</a:t>
            </a:r>
          </a:p>
          <a:p>
            <a:pPr marL="114300" indent="0" algn="l" fontAlgn="base">
              <a:buNone/>
            </a:pPr>
            <a:r>
              <a:rPr lang="en-US" b="1" dirty="0">
                <a:solidFill>
                  <a:srgbClr val="000000"/>
                </a:solidFill>
                <a:effectLst/>
                <a:latin typeface="Georgia" panose="02040502050405020303" pitchFamily="18" charset="0"/>
              </a:rPr>
              <a:t>Monopoly + Competition = Monopolistic Competition</a:t>
            </a:r>
          </a:p>
          <a:p>
            <a:pPr algn="l" fontAlgn="base"/>
            <a:r>
              <a:rPr lang="en-US" b="0" dirty="0">
                <a:solidFill>
                  <a:srgbClr val="424142"/>
                </a:solidFill>
                <a:effectLst/>
                <a:latin typeface="Georgia" panose="02040502050405020303" pitchFamily="18" charset="0"/>
              </a:rPr>
              <a:t>Under monopolistic competition, each firm is the sole producer of a particular brand or “product”.</a:t>
            </a:r>
          </a:p>
          <a:p>
            <a:pPr algn="l" fontAlgn="base"/>
            <a:r>
              <a:rPr lang="en-US" b="0" dirty="0" err="1">
                <a:solidFill>
                  <a:srgbClr val="424142"/>
                </a:solidFill>
                <a:effectLst/>
                <a:latin typeface="Georgia" panose="02040502050405020303" pitchFamily="18" charset="0"/>
              </a:rPr>
              <a:t>i</a:t>
            </a:r>
            <a:r>
              <a:rPr lang="en-US" b="0" dirty="0">
                <a:solidFill>
                  <a:srgbClr val="424142"/>
                </a:solidFill>
                <a:effectLst/>
                <a:latin typeface="Georgia" panose="02040502050405020303" pitchFamily="18" charset="0"/>
              </a:rPr>
              <a:t>. It enjoys ‘monopoly position’ as far as a particular brand is concerned.</a:t>
            </a:r>
          </a:p>
          <a:p>
            <a:pPr algn="l" fontAlgn="base"/>
            <a:r>
              <a:rPr lang="en-US" b="0" dirty="0">
                <a:solidFill>
                  <a:srgbClr val="424142"/>
                </a:solidFill>
                <a:effectLst/>
                <a:latin typeface="Georgia" panose="02040502050405020303" pitchFamily="18" charset="0"/>
              </a:rPr>
              <a:t>ii. However, since the various brands are close substitutes, its monopoly position is influenced due to stiff ‘competition’ from other firms.</a:t>
            </a:r>
          </a:p>
          <a:p>
            <a:pPr marL="114300" indent="0" algn="l" fontAlgn="base">
              <a:buNone/>
            </a:pPr>
            <a:r>
              <a:rPr lang="en-US" b="0" dirty="0">
                <a:solidFill>
                  <a:srgbClr val="424142"/>
                </a:solidFill>
                <a:effectLst/>
                <a:latin typeface="Georgia" panose="02040502050405020303" pitchFamily="18" charset="0"/>
              </a:rPr>
              <a:t>So, monopolistic competition is a market structure, where there is competition among a large number of monopolists.</a:t>
            </a:r>
          </a:p>
          <a:p>
            <a:pPr algn="l" fontAlgn="base"/>
            <a:endParaRPr lang="en-US" b="0" dirty="0">
              <a:solidFill>
                <a:srgbClr val="424142"/>
              </a:solidFill>
              <a:effectLst/>
              <a:latin typeface="Georgia" panose="02040502050405020303" pitchFamily="18" charset="0"/>
            </a:endParaRPr>
          </a:p>
          <a:p>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 name="Title 1">
            <a:extLst>
              <a:ext uri="{FF2B5EF4-FFF2-40B4-BE49-F238E27FC236}">
                <a16:creationId xmlns:a16="http://schemas.microsoft.com/office/drawing/2014/main" id="{CBDE8F32-F3A1-4562-97BA-3A1A9B3A2F24}"/>
              </a:ext>
            </a:extLst>
          </p:cNvPr>
          <p:cNvSpPr>
            <a:spLocks noGrp="1"/>
          </p:cNvSpPr>
          <p:nvPr>
            <p:ph type="title"/>
          </p:nvPr>
        </p:nvSpPr>
        <p:spPr/>
        <p:txBody>
          <a:bodyPr/>
          <a:lstStyle/>
          <a:p>
            <a:r>
              <a:rPr lang="en-IN" b="1" dirty="0">
                <a:solidFill>
                  <a:srgbClr val="000000"/>
                </a:solidFill>
                <a:effectLst/>
                <a:latin typeface="Georgia" panose="02040502050405020303" pitchFamily="18" charset="0"/>
              </a:rPr>
              <a:t>Features of Monopolistic Competition:</a:t>
            </a:r>
            <a:br>
              <a:rPr lang="en-IN" b="1" dirty="0">
                <a:solidFill>
                  <a:srgbClr val="000000"/>
                </a:solidFill>
                <a:effectLst/>
                <a:latin typeface="Georgia" panose="02040502050405020303" pitchFamily="18" charset="0"/>
              </a:rPr>
            </a:br>
            <a:endParaRPr lang="en-IN" b="1" dirty="0"/>
          </a:p>
        </p:txBody>
      </p:sp>
      <p:sp>
        <p:nvSpPr>
          <p:cNvPr id="3" name="Text Placeholder 2">
            <a:extLst>
              <a:ext uri="{FF2B5EF4-FFF2-40B4-BE49-F238E27FC236}">
                <a16:creationId xmlns:a16="http://schemas.microsoft.com/office/drawing/2014/main" id="{21721C7C-4AA4-45FD-843C-A061DDD04F1E}"/>
              </a:ext>
            </a:extLst>
          </p:cNvPr>
          <p:cNvSpPr>
            <a:spLocks noGrp="1"/>
          </p:cNvSpPr>
          <p:nvPr>
            <p:ph type="body" idx="1"/>
          </p:nvPr>
        </p:nvSpPr>
        <p:spPr>
          <a:xfrm>
            <a:off x="2047874" y="1866900"/>
            <a:ext cx="9229725" cy="4229100"/>
          </a:xfrm>
        </p:spPr>
        <p:txBody>
          <a:bodyPr>
            <a:normAutofit/>
          </a:bodyPr>
          <a:lstStyle/>
          <a:p>
            <a:r>
              <a:rPr lang="en-US" b="1" dirty="0">
                <a:solidFill>
                  <a:srgbClr val="000000"/>
                </a:solidFill>
                <a:effectLst/>
                <a:latin typeface="Georgia" panose="02040502050405020303" pitchFamily="18" charset="0"/>
              </a:rPr>
              <a:t>1. Large Number of Sellers</a:t>
            </a:r>
          </a:p>
          <a:p>
            <a:r>
              <a:rPr lang="en-IN" b="1" dirty="0">
                <a:solidFill>
                  <a:srgbClr val="000000"/>
                </a:solidFill>
                <a:effectLst/>
                <a:latin typeface="Georgia" panose="02040502050405020303" pitchFamily="18" charset="0"/>
              </a:rPr>
              <a:t>2. Product Differentiation</a:t>
            </a:r>
          </a:p>
          <a:p>
            <a:pPr algn="l" fontAlgn="base"/>
            <a:r>
              <a:rPr lang="en-IN" b="1" dirty="0">
                <a:solidFill>
                  <a:srgbClr val="000000"/>
                </a:solidFill>
                <a:effectLst/>
                <a:latin typeface="Georgia" panose="02040502050405020303" pitchFamily="18" charset="0"/>
              </a:rPr>
              <a:t>3. Selling costs</a:t>
            </a:r>
          </a:p>
          <a:p>
            <a:pPr fontAlgn="base"/>
            <a:r>
              <a:rPr lang="en-US" b="1" dirty="0">
                <a:solidFill>
                  <a:srgbClr val="000000"/>
                </a:solidFill>
                <a:effectLst/>
                <a:latin typeface="Georgia" panose="02040502050405020303" pitchFamily="18" charset="0"/>
              </a:rPr>
              <a:t>4. Freedom of Entry and Exit</a:t>
            </a:r>
          </a:p>
          <a:p>
            <a:pPr fontAlgn="base"/>
            <a:r>
              <a:rPr lang="en-US" b="1" dirty="0">
                <a:solidFill>
                  <a:srgbClr val="000000"/>
                </a:solidFill>
                <a:effectLst/>
                <a:latin typeface="Georgia" panose="02040502050405020303" pitchFamily="18" charset="0"/>
              </a:rPr>
              <a:t>5. Lack of Perfect Knowledge</a:t>
            </a:r>
          </a:p>
          <a:p>
            <a:pPr fontAlgn="base"/>
            <a:r>
              <a:rPr lang="en-IN" b="1" dirty="0">
                <a:solidFill>
                  <a:srgbClr val="000000"/>
                </a:solidFill>
                <a:effectLst/>
                <a:latin typeface="Georgia" panose="02040502050405020303" pitchFamily="18" charset="0"/>
              </a:rPr>
              <a:t>6. Pricing Decision</a:t>
            </a:r>
          </a:p>
          <a:p>
            <a:pPr fontAlgn="base"/>
            <a:r>
              <a:rPr lang="en-IN" b="1" dirty="0">
                <a:solidFill>
                  <a:srgbClr val="000000"/>
                </a:solidFill>
                <a:effectLst/>
                <a:latin typeface="Georgia" panose="02040502050405020303" pitchFamily="18" charset="0"/>
              </a:rPr>
              <a:t>7. Non-Price Competition</a:t>
            </a:r>
          </a:p>
          <a:p>
            <a:pPr algn="l" fontAlgn="base"/>
            <a:endParaRPr lang="en-IN" b="1" dirty="0">
              <a:solidFill>
                <a:srgbClr val="000000"/>
              </a:solidFill>
              <a:effectLst/>
              <a:latin typeface="Georgia" panose="02040502050405020303"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Google Shape;280;p42"/>
          <p:cNvPicPr preferRelativeResize="0"/>
          <p:nvPr/>
        </p:nvPicPr>
        <p:blipFill rotWithShape="1">
          <a:blip r:embed="rId3">
            <a:alphaModFix/>
          </a:blip>
          <a:srcRect l="-778" t="5777" r="777" b="7556"/>
          <a:stretch/>
        </p:blipFill>
        <p:spPr>
          <a:xfrm>
            <a:off x="701040" y="914400"/>
            <a:ext cx="10901680" cy="5943600"/>
          </a:xfrm>
          <a:prstGeom prst="rect">
            <a:avLst/>
          </a:prstGeom>
          <a:noFill/>
          <a:ln>
            <a:noFill/>
          </a:ln>
        </p:spPr>
      </p:pic>
      <p:sp>
        <p:nvSpPr>
          <p:cNvPr id="281" name="Google Shape;281;p42"/>
          <p:cNvSpPr txBox="1">
            <a:spLocks noGrp="1"/>
          </p:cNvSpPr>
          <p:nvPr>
            <p:ph type="title"/>
          </p:nvPr>
        </p:nvSpPr>
        <p:spPr>
          <a:xfrm>
            <a:off x="842655" y="116311"/>
            <a:ext cx="10364451" cy="798089"/>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ct val="100000"/>
              <a:buFont typeface="Twentieth Century"/>
              <a:buNone/>
            </a:pPr>
            <a:r>
              <a:rPr lang="en-US"/>
              <a:t>DEMAND CURVE UNDER MONOPOLISTIC COMPETITION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43"/>
          <p:cNvPicPr preferRelativeResize="0"/>
          <p:nvPr/>
        </p:nvPicPr>
        <p:blipFill rotWithShape="1">
          <a:blip r:embed="rId3">
            <a:alphaModFix/>
          </a:blip>
          <a:srcRect t="-1" r="487" b="166"/>
          <a:stretch/>
        </p:blipFill>
        <p:spPr>
          <a:xfrm>
            <a:off x="833120" y="314960"/>
            <a:ext cx="10373360" cy="607568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44"/>
          <p:cNvPicPr preferRelativeResize="0"/>
          <p:nvPr/>
        </p:nvPicPr>
        <p:blipFill rotWithShape="1">
          <a:blip r:embed="rId3">
            <a:alphaModFix/>
          </a:blip>
          <a:srcRect/>
          <a:stretch/>
        </p:blipFill>
        <p:spPr>
          <a:xfrm>
            <a:off x="400387" y="71120"/>
            <a:ext cx="11196320" cy="671576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B21B2A-B334-4CA1-94D9-8CD24F90D68D}"/>
              </a:ext>
            </a:extLst>
          </p:cNvPr>
          <p:cNvPicPr>
            <a:picLocks noChangeAspect="1"/>
          </p:cNvPicPr>
          <p:nvPr/>
        </p:nvPicPr>
        <p:blipFill rotWithShape="1">
          <a:blip r:embed="rId2"/>
          <a:srcRect l="6122" t="12925" r="5868" b="17279"/>
          <a:stretch/>
        </p:blipFill>
        <p:spPr>
          <a:xfrm>
            <a:off x="485192" y="1632857"/>
            <a:ext cx="10730204" cy="4786604"/>
          </a:xfrm>
          <a:prstGeom prst="rect">
            <a:avLst/>
          </a:prstGeom>
        </p:spPr>
      </p:pic>
      <p:sp>
        <p:nvSpPr>
          <p:cNvPr id="3" name="Title 2">
            <a:extLst>
              <a:ext uri="{FF2B5EF4-FFF2-40B4-BE49-F238E27FC236}">
                <a16:creationId xmlns:a16="http://schemas.microsoft.com/office/drawing/2014/main" id="{792D31BA-B9C3-48EC-B27F-83A115CBF403}"/>
              </a:ext>
            </a:extLst>
          </p:cNvPr>
          <p:cNvSpPr>
            <a:spLocks noGrp="1"/>
          </p:cNvSpPr>
          <p:nvPr>
            <p:ph type="title"/>
          </p:nvPr>
        </p:nvSpPr>
        <p:spPr>
          <a:xfrm>
            <a:off x="913775" y="618518"/>
            <a:ext cx="10364451" cy="1098316"/>
          </a:xfrm>
        </p:spPr>
        <p:txBody>
          <a:bodyPr/>
          <a:lstStyle/>
          <a:p>
            <a:r>
              <a:rPr lang="en-US" dirty="0"/>
              <a:t>Class review</a:t>
            </a:r>
            <a:endParaRPr lang="en-IN" dirty="0"/>
          </a:p>
        </p:txBody>
      </p:sp>
    </p:spTree>
    <p:extLst>
      <p:ext uri="{BB962C8B-B14F-4D97-AF65-F5344CB8AC3E}">
        <p14:creationId xmlns:p14="http://schemas.microsoft.com/office/powerpoint/2010/main" val="3881445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1"/>
          <p:cNvSpPr txBox="1">
            <a:spLocks noGrp="1"/>
          </p:cNvSpPr>
          <p:nvPr>
            <p:ph type="ctrTitle"/>
          </p:nvPr>
        </p:nvSpPr>
        <p:spPr>
          <a:xfrm>
            <a:off x="1751012" y="1300785"/>
            <a:ext cx="8689976" cy="2509213"/>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800"/>
              <a:buFont typeface="Twentieth Century"/>
              <a:buNone/>
            </a:pPr>
            <a:r>
              <a:rPr lang="en-US" dirty="0"/>
              <a:t>PERFECT COMPETITION</a:t>
            </a:r>
            <a:endParaRPr dirty="0"/>
          </a:p>
        </p:txBody>
      </p:sp>
      <p:sp>
        <p:nvSpPr>
          <p:cNvPr id="167" name="Google Shape;167;p21"/>
          <p:cNvSpPr txBox="1">
            <a:spLocks noGrp="1"/>
          </p:cNvSpPr>
          <p:nvPr>
            <p:ph type="subTitle" idx="1"/>
          </p:nvPr>
        </p:nvSpPr>
        <p:spPr>
          <a:xfrm>
            <a:off x="1751012" y="3886200"/>
            <a:ext cx="8689976" cy="1371599"/>
          </a:xfrm>
          <a:prstGeom prst="rect">
            <a:avLst/>
          </a:prstGeom>
          <a:noFill/>
          <a:ln>
            <a:noFill/>
          </a:ln>
        </p:spPr>
        <p:txBody>
          <a:bodyPr spcFirstLastPara="1" wrap="square" lIns="91425" tIns="45700" rIns="91425" bIns="45700" anchor="t" anchorCtr="0">
            <a:normAutofit/>
          </a:bodyPr>
          <a:lstStyle/>
          <a:p>
            <a:pPr marL="0" lvl="0" indent="0" algn="ctr" rtl="0">
              <a:lnSpc>
                <a:spcPct val="120000"/>
              </a:lnSpc>
              <a:spcBef>
                <a:spcPts val="0"/>
              </a:spcBef>
              <a:spcAft>
                <a:spcPts val="0"/>
              </a:spcAft>
              <a:buSzPts val="2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296" name="Google Shape;296;p45"/>
          <p:cNvPicPr preferRelativeResize="0"/>
          <p:nvPr/>
        </p:nvPicPr>
        <p:blipFill rotWithShape="1">
          <a:blip r:embed="rId3">
            <a:alphaModFix/>
          </a:blip>
          <a:srcRect/>
          <a:stretch/>
        </p:blipFill>
        <p:spPr>
          <a:xfrm>
            <a:off x="538480" y="1107440"/>
            <a:ext cx="10678159" cy="5750560"/>
          </a:xfrm>
          <a:prstGeom prst="rect">
            <a:avLst/>
          </a:prstGeom>
          <a:noFill/>
          <a:ln>
            <a:noFill/>
          </a:ln>
        </p:spPr>
      </p:pic>
      <p:sp>
        <p:nvSpPr>
          <p:cNvPr id="297" name="Google Shape;297;p45"/>
          <p:cNvSpPr txBox="1">
            <a:spLocks noGrp="1"/>
          </p:cNvSpPr>
          <p:nvPr>
            <p:ph type="title"/>
          </p:nvPr>
        </p:nvSpPr>
        <p:spPr>
          <a:xfrm>
            <a:off x="852188" y="130837"/>
            <a:ext cx="10364451" cy="82420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Twentieth Century"/>
              <a:buNone/>
            </a:pPr>
            <a:r>
              <a:rPr lang="en-US"/>
              <a:t>A COMPARATIVE ANALYSIS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46"/>
          <p:cNvSpPr txBox="1">
            <a:spLocks noGrp="1"/>
          </p:cNvSpPr>
          <p:nvPr>
            <p:ph type="ctrTitle"/>
          </p:nvPr>
        </p:nvSpPr>
        <p:spPr>
          <a:xfrm>
            <a:off x="1751012" y="1300785"/>
            <a:ext cx="8689976" cy="2509213"/>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800"/>
              <a:buFont typeface="Twentieth Century"/>
              <a:buNone/>
            </a:pPr>
            <a:r>
              <a:rPr lang="en-US"/>
              <a:t>OLIGOPOLY</a:t>
            </a:r>
            <a:endParaRPr/>
          </a:p>
        </p:txBody>
      </p:sp>
      <p:sp>
        <p:nvSpPr>
          <p:cNvPr id="303" name="Google Shape;303;p46"/>
          <p:cNvSpPr txBox="1">
            <a:spLocks noGrp="1"/>
          </p:cNvSpPr>
          <p:nvPr>
            <p:ph type="subTitle" idx="1"/>
          </p:nvPr>
        </p:nvSpPr>
        <p:spPr>
          <a:xfrm>
            <a:off x="1751012" y="3886200"/>
            <a:ext cx="8689976" cy="1371599"/>
          </a:xfrm>
          <a:prstGeom prst="rect">
            <a:avLst/>
          </a:prstGeom>
          <a:noFill/>
          <a:ln>
            <a:noFill/>
          </a:ln>
        </p:spPr>
        <p:txBody>
          <a:bodyPr spcFirstLastPara="1" wrap="square" lIns="91425" tIns="45700" rIns="91425" bIns="45700" anchor="t" anchorCtr="0">
            <a:normAutofit/>
          </a:bodyPr>
          <a:lstStyle/>
          <a:p>
            <a:pPr marL="0" lvl="0" indent="0" algn="ctr" rtl="0">
              <a:lnSpc>
                <a:spcPct val="120000"/>
              </a:lnSpc>
              <a:spcBef>
                <a:spcPts val="0"/>
              </a:spcBef>
              <a:spcAft>
                <a:spcPts val="0"/>
              </a:spcAft>
              <a:buSzPts val="2200"/>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Google Shape;308;p47"/>
          <p:cNvPicPr preferRelativeResize="0"/>
          <p:nvPr/>
        </p:nvPicPr>
        <p:blipFill rotWithShape="1">
          <a:blip r:embed="rId3">
            <a:alphaModFix/>
          </a:blip>
          <a:srcRect/>
          <a:stretch/>
        </p:blipFill>
        <p:spPr>
          <a:xfrm>
            <a:off x="416560" y="396240"/>
            <a:ext cx="11775440" cy="6461759"/>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2" name="Title 1">
            <a:extLst>
              <a:ext uri="{FF2B5EF4-FFF2-40B4-BE49-F238E27FC236}">
                <a16:creationId xmlns:a16="http://schemas.microsoft.com/office/drawing/2014/main" id="{A905CF33-8740-49C2-9B00-D333BA76BE91}"/>
              </a:ext>
            </a:extLst>
          </p:cNvPr>
          <p:cNvSpPr>
            <a:spLocks noGrp="1"/>
          </p:cNvSpPr>
          <p:nvPr>
            <p:ph type="title"/>
          </p:nvPr>
        </p:nvSpPr>
        <p:spPr/>
        <p:txBody>
          <a:bodyPr/>
          <a:lstStyle/>
          <a:p>
            <a:r>
              <a:rPr lang="en-IN" b="1" dirty="0">
                <a:solidFill>
                  <a:srgbClr val="000000"/>
                </a:solidFill>
                <a:effectLst/>
                <a:latin typeface="Georgia" panose="02040502050405020303" pitchFamily="18" charset="0"/>
              </a:rPr>
              <a:t>Features of Oligopoly</a:t>
            </a:r>
            <a:br>
              <a:rPr lang="en-IN" b="1" dirty="0">
                <a:solidFill>
                  <a:srgbClr val="000000"/>
                </a:solidFill>
                <a:effectLst/>
                <a:latin typeface="Georgia" panose="02040502050405020303" pitchFamily="18" charset="0"/>
              </a:rPr>
            </a:br>
            <a:endParaRPr lang="en-IN" dirty="0"/>
          </a:p>
        </p:txBody>
      </p:sp>
      <p:sp>
        <p:nvSpPr>
          <p:cNvPr id="3" name="Text Placeholder 2">
            <a:extLst>
              <a:ext uri="{FF2B5EF4-FFF2-40B4-BE49-F238E27FC236}">
                <a16:creationId xmlns:a16="http://schemas.microsoft.com/office/drawing/2014/main" id="{F1D5F0C2-2FE2-4522-97CC-8EF53AA0ED59}"/>
              </a:ext>
            </a:extLst>
          </p:cNvPr>
          <p:cNvSpPr>
            <a:spLocks noGrp="1"/>
          </p:cNvSpPr>
          <p:nvPr>
            <p:ph type="body" idx="1"/>
          </p:nvPr>
        </p:nvSpPr>
        <p:spPr>
          <a:xfrm>
            <a:off x="2409824" y="1828800"/>
            <a:ext cx="8867775" cy="3962399"/>
          </a:xfrm>
        </p:spPr>
        <p:txBody>
          <a:bodyPr>
            <a:normAutofit lnSpcReduction="10000"/>
          </a:bodyPr>
          <a:lstStyle/>
          <a:p>
            <a:r>
              <a:rPr lang="en-IN" b="1" dirty="0">
                <a:solidFill>
                  <a:srgbClr val="000000"/>
                </a:solidFill>
                <a:effectLst/>
                <a:latin typeface="Georgia" panose="02040502050405020303" pitchFamily="18" charset="0"/>
              </a:rPr>
              <a:t> Few firms</a:t>
            </a:r>
          </a:p>
          <a:p>
            <a:r>
              <a:rPr lang="en-IN" b="1" dirty="0">
                <a:solidFill>
                  <a:srgbClr val="000000"/>
                </a:solidFill>
                <a:effectLst/>
                <a:latin typeface="Georgia" panose="02040502050405020303" pitchFamily="18" charset="0"/>
              </a:rPr>
              <a:t>Interdependence</a:t>
            </a:r>
          </a:p>
          <a:p>
            <a:r>
              <a:rPr lang="en-IN" b="1" dirty="0">
                <a:solidFill>
                  <a:srgbClr val="000000"/>
                </a:solidFill>
                <a:effectLst/>
                <a:latin typeface="Georgia" panose="02040502050405020303" pitchFamily="18" charset="0"/>
              </a:rPr>
              <a:t>Non-Price Competition</a:t>
            </a:r>
          </a:p>
          <a:p>
            <a:r>
              <a:rPr lang="en-US" b="1" dirty="0">
                <a:solidFill>
                  <a:srgbClr val="000000"/>
                </a:solidFill>
                <a:effectLst/>
                <a:latin typeface="Georgia" panose="02040502050405020303" pitchFamily="18" charset="0"/>
              </a:rPr>
              <a:t>Barriers to Entry of Firms</a:t>
            </a:r>
          </a:p>
          <a:p>
            <a:r>
              <a:rPr lang="en-IN" b="1" dirty="0">
                <a:solidFill>
                  <a:srgbClr val="000000"/>
                </a:solidFill>
                <a:effectLst/>
                <a:latin typeface="Georgia" panose="02040502050405020303" pitchFamily="18" charset="0"/>
              </a:rPr>
              <a:t>Role of Selling Costs</a:t>
            </a:r>
          </a:p>
          <a:p>
            <a:r>
              <a:rPr lang="en-IN" b="1" dirty="0">
                <a:solidFill>
                  <a:srgbClr val="000000"/>
                </a:solidFill>
                <a:effectLst/>
                <a:latin typeface="Georgia" panose="02040502050405020303" pitchFamily="18" charset="0"/>
              </a:rPr>
              <a:t>Group Behaviour</a:t>
            </a:r>
          </a:p>
          <a:p>
            <a:r>
              <a:rPr lang="en-IN" b="1" dirty="0">
                <a:solidFill>
                  <a:srgbClr val="000000"/>
                </a:solidFill>
                <a:effectLst/>
                <a:latin typeface="Georgia" panose="02040502050405020303" pitchFamily="18" charset="0"/>
              </a:rPr>
              <a:t>Nature of the Product</a:t>
            </a:r>
          </a:p>
          <a:p>
            <a:r>
              <a:rPr lang="en-IN" b="1" dirty="0">
                <a:solidFill>
                  <a:srgbClr val="000000"/>
                </a:solidFill>
                <a:effectLst/>
                <a:latin typeface="Georgia" panose="02040502050405020303" pitchFamily="18" charset="0"/>
              </a:rPr>
              <a:t>Indeterminate Demand Curve</a:t>
            </a:r>
          </a:p>
          <a:p>
            <a:endParaRPr lang="en-IN" b="1" dirty="0">
              <a:solidFill>
                <a:srgbClr val="000000"/>
              </a:solidFill>
              <a:effectLst/>
              <a:latin typeface="Georgia" panose="02040502050405020303" pitchFamily="18" charset="0"/>
            </a:endParaRPr>
          </a:p>
          <a:p>
            <a:endParaRPr lang="en-IN"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pic>
        <p:nvPicPr>
          <p:cNvPr id="324" name="Google Shape;324;p50"/>
          <p:cNvPicPr preferRelativeResize="0"/>
          <p:nvPr/>
        </p:nvPicPr>
        <p:blipFill rotWithShape="1">
          <a:blip r:embed="rId3">
            <a:alphaModFix/>
          </a:blip>
          <a:srcRect/>
          <a:stretch/>
        </p:blipFill>
        <p:spPr>
          <a:xfrm>
            <a:off x="487680" y="0"/>
            <a:ext cx="11318240" cy="68580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A5320-42FB-4D1A-B356-0F3B080E74F8}"/>
              </a:ext>
            </a:extLst>
          </p:cNvPr>
          <p:cNvSpPr>
            <a:spLocks noGrp="1"/>
          </p:cNvSpPr>
          <p:nvPr>
            <p:ph type="title"/>
          </p:nvPr>
        </p:nvSpPr>
        <p:spPr/>
        <p:txBody>
          <a:bodyPr/>
          <a:lstStyle/>
          <a:p>
            <a:r>
              <a:rPr lang="en-US" b="0" i="0" dirty="0">
                <a:solidFill>
                  <a:srgbClr val="222222"/>
                </a:solidFill>
                <a:effectLst/>
                <a:latin typeface="Nunito Sans" pitchFamily="2" charset="0"/>
              </a:rPr>
              <a:t>Collusive Oligopoly</a:t>
            </a:r>
            <a:endParaRPr lang="en-IN" dirty="0"/>
          </a:p>
        </p:txBody>
      </p:sp>
      <p:sp>
        <p:nvSpPr>
          <p:cNvPr id="3" name="Text Placeholder 2">
            <a:extLst>
              <a:ext uri="{FF2B5EF4-FFF2-40B4-BE49-F238E27FC236}">
                <a16:creationId xmlns:a16="http://schemas.microsoft.com/office/drawing/2014/main" id="{C946B0E3-40B3-4F3D-9809-280D03AACEEC}"/>
              </a:ext>
            </a:extLst>
          </p:cNvPr>
          <p:cNvSpPr>
            <a:spLocks noGrp="1"/>
          </p:cNvSpPr>
          <p:nvPr>
            <p:ph type="body" idx="1"/>
          </p:nvPr>
        </p:nvSpPr>
        <p:spPr>
          <a:xfrm>
            <a:off x="913775" y="1876425"/>
            <a:ext cx="10363826" cy="3905249"/>
          </a:xfrm>
        </p:spPr>
        <p:txBody>
          <a:bodyPr>
            <a:normAutofit fontScale="77500" lnSpcReduction="20000"/>
          </a:bodyPr>
          <a:lstStyle/>
          <a:p>
            <a:pPr algn="l"/>
            <a:r>
              <a:rPr lang="en-US" b="1" i="0" dirty="0">
                <a:solidFill>
                  <a:srgbClr val="222222"/>
                </a:solidFill>
                <a:effectLst/>
                <a:latin typeface="Nunito Sans" pitchFamily="2" charset="0"/>
              </a:rPr>
              <a:t>Collusive Oligopoly refers to a form of oligopoly in which the competing firms collude so as to minimize competition and maximize joint profit by reducing the uncertainties arising due to rivalry and selling the goods and service at a monopoly price. </a:t>
            </a:r>
          </a:p>
          <a:p>
            <a:pPr algn="l"/>
            <a:r>
              <a:rPr lang="en-US" b="1" i="0" dirty="0">
                <a:solidFill>
                  <a:srgbClr val="222222"/>
                </a:solidFill>
                <a:effectLst/>
                <a:latin typeface="Nunito Sans" pitchFamily="2" charset="0"/>
              </a:rPr>
              <a:t>In this, the oligopolists enter into a contract to establish the levels of price and output, in the market.</a:t>
            </a:r>
          </a:p>
          <a:p>
            <a:pPr algn="l"/>
            <a:r>
              <a:rPr lang="en-US" b="1" i="0" dirty="0">
                <a:solidFill>
                  <a:srgbClr val="222222"/>
                </a:solidFill>
                <a:effectLst/>
                <a:latin typeface="Nunito Sans" pitchFamily="2" charset="0"/>
              </a:rPr>
              <a:t>It can be found in the industries where the products sold by the firms are homogeneous. In this type of oligopoly firms know that if they increase or decrease their prices</a:t>
            </a:r>
          </a:p>
          <a:p>
            <a:pPr algn="l"/>
            <a:r>
              <a:rPr lang="en-US" b="1" i="0" dirty="0">
                <a:solidFill>
                  <a:srgbClr val="222222"/>
                </a:solidFill>
                <a:effectLst/>
                <a:latin typeface="Nunito Sans" pitchFamily="2" charset="0"/>
              </a:rPr>
              <a:t> there will be a shift in the demand curve, as the products offered by all the firm are homogeneous.</a:t>
            </a:r>
          </a:p>
          <a:p>
            <a:pPr algn="l"/>
            <a:r>
              <a:rPr lang="en-US" b="1" i="0" dirty="0">
                <a:solidFill>
                  <a:srgbClr val="222222"/>
                </a:solidFill>
                <a:effectLst/>
                <a:latin typeface="Nunito Sans" pitchFamily="2" charset="0"/>
              </a:rPr>
              <a:t> And so, the customers can make purchase indifferently from any firm. Hence, it may lead to a huge loss of profit to a price war.</a:t>
            </a:r>
          </a:p>
          <a:p>
            <a:pPr algn="l"/>
            <a:r>
              <a:rPr lang="en-US" b="1" i="0" dirty="0">
                <a:solidFill>
                  <a:srgbClr val="222222"/>
                </a:solidFill>
                <a:effectLst/>
                <a:latin typeface="Nunito Sans" pitchFamily="2" charset="0"/>
              </a:rPr>
              <a:t>Hence, by deciding not to compete with each one another, they can set up a monopoly price to be charged and an agreement to be reached on the output produced by each firm.</a:t>
            </a:r>
          </a:p>
          <a:p>
            <a:endParaRPr lang="en-IN" dirty="0"/>
          </a:p>
        </p:txBody>
      </p:sp>
    </p:spTree>
    <p:extLst>
      <p:ext uri="{BB962C8B-B14F-4D97-AF65-F5344CB8AC3E}">
        <p14:creationId xmlns:p14="http://schemas.microsoft.com/office/powerpoint/2010/main" val="40764329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4B0F0-EB42-4AEF-8451-A4ECFE3CCDD2}"/>
              </a:ext>
            </a:extLst>
          </p:cNvPr>
          <p:cNvSpPr>
            <a:spLocks noGrp="1"/>
          </p:cNvSpPr>
          <p:nvPr>
            <p:ph type="title"/>
          </p:nvPr>
        </p:nvSpPr>
        <p:spPr/>
        <p:txBody>
          <a:bodyPr/>
          <a:lstStyle/>
          <a:p>
            <a:r>
              <a:rPr lang="en-US" b="0" i="0" dirty="0">
                <a:solidFill>
                  <a:srgbClr val="222222"/>
                </a:solidFill>
                <a:effectLst/>
                <a:latin typeface="Nunito Sans" pitchFamily="2" charset="0"/>
              </a:rPr>
              <a:t>Collusion can be of two types:</a:t>
            </a:r>
            <a:br>
              <a:rPr lang="en-US" b="0" i="0" dirty="0">
                <a:solidFill>
                  <a:srgbClr val="222222"/>
                </a:solidFill>
                <a:effectLst/>
                <a:latin typeface="Nunito Sans" pitchFamily="2" charset="0"/>
              </a:rPr>
            </a:br>
            <a:endParaRPr lang="en-IN" dirty="0"/>
          </a:p>
        </p:txBody>
      </p:sp>
      <p:sp>
        <p:nvSpPr>
          <p:cNvPr id="3" name="Text Placeholder 2">
            <a:extLst>
              <a:ext uri="{FF2B5EF4-FFF2-40B4-BE49-F238E27FC236}">
                <a16:creationId xmlns:a16="http://schemas.microsoft.com/office/drawing/2014/main" id="{C974C45B-ECE5-4337-83EB-C1CF795AC481}"/>
              </a:ext>
            </a:extLst>
          </p:cNvPr>
          <p:cNvSpPr>
            <a:spLocks noGrp="1"/>
          </p:cNvSpPr>
          <p:nvPr>
            <p:ph type="body" idx="1"/>
          </p:nvPr>
        </p:nvSpPr>
        <p:spPr/>
        <p:txBody>
          <a:bodyPr/>
          <a:lstStyle/>
          <a:p>
            <a:pPr algn="l">
              <a:buFont typeface="Arial" panose="020B0604020202020204" pitchFamily="34" charset="0"/>
              <a:buChar char="•"/>
            </a:pPr>
            <a:r>
              <a:rPr lang="en-US" b="1" i="0" dirty="0">
                <a:solidFill>
                  <a:srgbClr val="222222"/>
                </a:solidFill>
                <a:effectLst/>
                <a:latin typeface="Nunito Sans" pitchFamily="2" charset="0"/>
              </a:rPr>
              <a:t>Cartels</a:t>
            </a:r>
            <a:r>
              <a:rPr lang="en-US" b="0" i="0" dirty="0">
                <a:solidFill>
                  <a:srgbClr val="222222"/>
                </a:solidFill>
                <a:effectLst/>
                <a:latin typeface="Nunito Sans" pitchFamily="2" charset="0"/>
              </a:rPr>
              <a:t>: Producer firms enter into a formal agreement that states the price and output, of each firm that are members of the cartel. So, in a cartel firms jointly fix the price and output policy by way of agreements. </a:t>
            </a:r>
            <a:r>
              <a:rPr lang="en-US" b="1" i="0" dirty="0">
                <a:solidFill>
                  <a:srgbClr val="222222"/>
                </a:solidFill>
                <a:effectLst/>
                <a:latin typeface="Nunito Sans" pitchFamily="2" charset="0"/>
              </a:rPr>
              <a:t>For Example</a:t>
            </a:r>
            <a:r>
              <a:rPr lang="en-US" b="0" i="0" dirty="0">
                <a:solidFill>
                  <a:srgbClr val="222222"/>
                </a:solidFill>
                <a:effectLst/>
                <a:latin typeface="Nunito Sans" pitchFamily="2" charset="0"/>
              </a:rPr>
              <a:t> OPEC</a:t>
            </a:r>
          </a:p>
          <a:p>
            <a:pPr algn="l">
              <a:buFont typeface="Arial" panose="020B0604020202020204" pitchFamily="34" charset="0"/>
              <a:buChar char="•"/>
            </a:pPr>
            <a:r>
              <a:rPr lang="en-US" b="1" i="0" dirty="0">
                <a:solidFill>
                  <a:srgbClr val="222222"/>
                </a:solidFill>
                <a:effectLst/>
                <a:latin typeface="Nunito Sans" pitchFamily="2" charset="0"/>
              </a:rPr>
              <a:t>Price Leadership</a:t>
            </a:r>
            <a:r>
              <a:rPr lang="en-US" b="0" i="0" dirty="0">
                <a:solidFill>
                  <a:srgbClr val="222222"/>
                </a:solidFill>
                <a:effectLst/>
                <a:latin typeface="Nunito Sans" pitchFamily="2" charset="0"/>
              </a:rPr>
              <a:t>: There is an implicit understanding between the oligopolists to coordinate prices, wherein the dominant firm initiates the price changes and all the other firms follow, or match the change in</a:t>
            </a:r>
          </a:p>
          <a:p>
            <a:endParaRPr lang="en-IN" dirty="0"/>
          </a:p>
        </p:txBody>
      </p:sp>
    </p:spTree>
    <p:extLst>
      <p:ext uri="{BB962C8B-B14F-4D97-AF65-F5344CB8AC3E}">
        <p14:creationId xmlns:p14="http://schemas.microsoft.com/office/powerpoint/2010/main" val="41073183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C79DF1-DFC4-468E-8EC5-FD828D5E6DE2}"/>
              </a:ext>
            </a:extLst>
          </p:cNvPr>
          <p:cNvSpPr>
            <a:spLocks noGrp="1"/>
          </p:cNvSpPr>
          <p:nvPr>
            <p:ph type="title"/>
          </p:nvPr>
        </p:nvSpPr>
        <p:spPr>
          <a:xfrm>
            <a:off x="913775" y="618517"/>
            <a:ext cx="10364451" cy="943583"/>
          </a:xfrm>
        </p:spPr>
        <p:txBody>
          <a:bodyPr>
            <a:noAutofit/>
          </a:bodyPr>
          <a:lstStyle/>
          <a:p>
            <a:r>
              <a:rPr lang="en-IN" sz="4400" b="0" i="0" dirty="0">
                <a:solidFill>
                  <a:srgbClr val="111111"/>
                </a:solidFill>
                <a:effectLst/>
                <a:latin typeface="Cabin-semi-bold"/>
              </a:rPr>
              <a:t>Price Leadership</a:t>
            </a:r>
            <a:br>
              <a:rPr lang="en-IN" sz="4400" b="0" i="0" dirty="0">
                <a:solidFill>
                  <a:srgbClr val="111111"/>
                </a:solidFill>
                <a:effectLst/>
                <a:latin typeface="Cabin-semi-bold"/>
              </a:rPr>
            </a:br>
            <a:endParaRPr lang="en-IN" sz="4400" dirty="0"/>
          </a:p>
        </p:txBody>
      </p:sp>
      <p:sp>
        <p:nvSpPr>
          <p:cNvPr id="4" name="Text Placeholder 3">
            <a:extLst>
              <a:ext uri="{FF2B5EF4-FFF2-40B4-BE49-F238E27FC236}">
                <a16:creationId xmlns:a16="http://schemas.microsoft.com/office/drawing/2014/main" id="{0633BC09-8416-40A2-9FFC-8C37FFF27EF6}"/>
              </a:ext>
            </a:extLst>
          </p:cNvPr>
          <p:cNvSpPr>
            <a:spLocks noGrp="1"/>
          </p:cNvSpPr>
          <p:nvPr>
            <p:ph type="body" idx="1"/>
          </p:nvPr>
        </p:nvSpPr>
        <p:spPr>
          <a:xfrm>
            <a:off x="913774" y="1562100"/>
            <a:ext cx="10363826" cy="4876800"/>
          </a:xfrm>
        </p:spPr>
        <p:txBody>
          <a:bodyPr>
            <a:normAutofit fontScale="85000" lnSpcReduction="10000"/>
          </a:bodyPr>
          <a:lstStyle/>
          <a:p>
            <a:pPr algn="l">
              <a:buFont typeface="Wingdings" panose="05000000000000000000" pitchFamily="2" charset="2"/>
              <a:buChar char="q"/>
            </a:pPr>
            <a:r>
              <a:rPr lang="en-US" sz="2800" b="1" i="0" dirty="0">
                <a:solidFill>
                  <a:srgbClr val="111111"/>
                </a:solidFill>
                <a:effectLst/>
                <a:latin typeface="SourceSansPro"/>
              </a:rPr>
              <a:t>Price leadership occurs when a leading firm in a given industry is able to exert enough influence in the sector that it can effectively determine the price of goods or services for the entire market.</a:t>
            </a:r>
          </a:p>
          <a:p>
            <a:pPr algn="l">
              <a:buFont typeface="Wingdings" panose="05000000000000000000" pitchFamily="2" charset="2"/>
              <a:buChar char="q"/>
            </a:pPr>
            <a:r>
              <a:rPr lang="en-US" sz="2800" b="1" i="0" dirty="0">
                <a:solidFill>
                  <a:srgbClr val="111111"/>
                </a:solidFill>
                <a:effectLst/>
                <a:latin typeface="SourceSansPro"/>
              </a:rPr>
              <a:t>There are three primary models of price leadership: barometric, collusive, and dominant.</a:t>
            </a:r>
          </a:p>
          <a:p>
            <a:pPr algn="l">
              <a:buFont typeface="Wingdings" panose="05000000000000000000" pitchFamily="2" charset="2"/>
              <a:buChar char="q"/>
            </a:pPr>
            <a:r>
              <a:rPr lang="en-US" sz="2800" b="1" i="0" dirty="0">
                <a:solidFill>
                  <a:srgbClr val="111111"/>
                </a:solidFill>
                <a:effectLst/>
                <a:latin typeface="SourceSansPro"/>
              </a:rPr>
              <a:t>Price leadership is commonly used as a strategy among large corporations.</a:t>
            </a:r>
          </a:p>
          <a:p>
            <a:pPr algn="l">
              <a:buFont typeface="Wingdings" panose="05000000000000000000" pitchFamily="2" charset="2"/>
              <a:buChar char="q"/>
            </a:pPr>
            <a:r>
              <a:rPr lang="en-US" sz="2800" b="1" i="0" dirty="0">
                <a:solidFill>
                  <a:srgbClr val="111111"/>
                </a:solidFill>
                <a:effectLst/>
                <a:latin typeface="SourceSansPro"/>
              </a:rPr>
              <a:t>There are certain economic conditions that make the emergence of price leadership more likely to occur within an industry, including a small number of companies in the industry, entry to the industry is restricted, products are homogeneous, and demand is inelastic.</a:t>
            </a:r>
          </a:p>
          <a:p>
            <a:endParaRPr lang="en-IN" dirty="0"/>
          </a:p>
        </p:txBody>
      </p:sp>
    </p:spTree>
    <p:extLst>
      <p:ext uri="{BB962C8B-B14F-4D97-AF65-F5344CB8AC3E}">
        <p14:creationId xmlns:p14="http://schemas.microsoft.com/office/powerpoint/2010/main" val="41872627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2" name="Title 1">
            <a:extLst>
              <a:ext uri="{FF2B5EF4-FFF2-40B4-BE49-F238E27FC236}">
                <a16:creationId xmlns:a16="http://schemas.microsoft.com/office/drawing/2014/main" id="{43D933CC-9F76-4A61-BBEA-08CDF197ABA8}"/>
              </a:ext>
            </a:extLst>
          </p:cNvPr>
          <p:cNvSpPr>
            <a:spLocks noGrp="1"/>
          </p:cNvSpPr>
          <p:nvPr>
            <p:ph type="title"/>
          </p:nvPr>
        </p:nvSpPr>
        <p:spPr/>
        <p:txBody>
          <a:bodyPr/>
          <a:lstStyle/>
          <a:p>
            <a:r>
              <a:rPr lang="en-IN" b="0" i="0" dirty="0">
                <a:solidFill>
                  <a:srgbClr val="111111"/>
                </a:solidFill>
                <a:effectLst/>
                <a:latin typeface="Cabin-semi-bold"/>
              </a:rPr>
              <a:t>Types of Price Leadership</a:t>
            </a:r>
            <a:br>
              <a:rPr lang="en-IN" b="0" i="0" dirty="0">
                <a:solidFill>
                  <a:srgbClr val="111111"/>
                </a:solidFill>
                <a:effectLst/>
                <a:latin typeface="Cabin-semi-bold"/>
              </a:rPr>
            </a:br>
            <a:endParaRPr lang="en-IN" dirty="0"/>
          </a:p>
        </p:txBody>
      </p:sp>
      <p:sp>
        <p:nvSpPr>
          <p:cNvPr id="3" name="Text Placeholder 2">
            <a:extLst>
              <a:ext uri="{FF2B5EF4-FFF2-40B4-BE49-F238E27FC236}">
                <a16:creationId xmlns:a16="http://schemas.microsoft.com/office/drawing/2014/main" id="{276512EE-2BDB-42EA-B21C-6AB7CD23F0D1}"/>
              </a:ext>
            </a:extLst>
          </p:cNvPr>
          <p:cNvSpPr>
            <a:spLocks noGrp="1"/>
          </p:cNvSpPr>
          <p:nvPr>
            <p:ph type="body" idx="1"/>
          </p:nvPr>
        </p:nvSpPr>
        <p:spPr>
          <a:xfrm>
            <a:off x="913774" y="1952626"/>
            <a:ext cx="10363826" cy="4648200"/>
          </a:xfrm>
        </p:spPr>
        <p:txBody>
          <a:bodyPr>
            <a:normAutofit/>
          </a:bodyPr>
          <a:lstStyle/>
          <a:p>
            <a:pPr marL="114300" indent="0" algn="l">
              <a:buNone/>
            </a:pPr>
            <a:r>
              <a:rPr lang="en-US" sz="3600" b="1" i="0" dirty="0">
                <a:solidFill>
                  <a:srgbClr val="111111"/>
                </a:solidFill>
                <a:effectLst/>
                <a:latin typeface="Cabin-semi-bold"/>
              </a:rPr>
              <a:t>Barometric</a:t>
            </a:r>
          </a:p>
          <a:p>
            <a:pPr algn="l"/>
            <a:r>
              <a:rPr lang="en-US" b="0" i="0" dirty="0">
                <a:solidFill>
                  <a:srgbClr val="111111"/>
                </a:solidFill>
                <a:effectLst/>
                <a:latin typeface="SourceSansPro"/>
              </a:rPr>
              <a:t>The barometric price leadership model occurs when a particular firm is more adept than others at identifying shifts in applicable </a:t>
            </a:r>
            <a:r>
              <a:rPr lang="en-US" b="0" i="0" u="sng" dirty="0">
                <a:solidFill>
                  <a:srgbClr val="2C40D0"/>
                </a:solidFill>
                <a:effectLst/>
                <a:latin typeface="SourceSansPro"/>
                <a:hlinkClick r:id="rId3"/>
              </a:rPr>
              <a:t>market forces</a:t>
            </a:r>
            <a:r>
              <a:rPr lang="en-US" b="0" i="0" dirty="0">
                <a:solidFill>
                  <a:srgbClr val="111111"/>
                </a:solidFill>
                <a:effectLst/>
                <a:latin typeface="SourceSansPro"/>
              </a:rPr>
              <a:t>, such as a change in production costs. This allows the firm to respond to market forces more efficiently. For instance, the firm may initiate a price change.</a:t>
            </a:r>
          </a:p>
          <a:p>
            <a:pPr algn="l"/>
            <a:r>
              <a:rPr lang="en-US" b="0" i="0" dirty="0">
                <a:solidFill>
                  <a:srgbClr val="111111"/>
                </a:solidFill>
                <a:effectLst/>
                <a:latin typeface="SourceSansPro"/>
              </a:rPr>
              <a:t>It is possible for a firm with a small market share to act as a barometric price leader if it's a good producer and if the firm is attuned to trends in its market. Other producers may follow its lead, assuming that the price leader is aware of something that they have yet to realize.</a:t>
            </a:r>
          </a:p>
          <a:p>
            <a:endParaRPr lang="en-IN"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0454E-AC31-4803-A284-746E4E405A44}"/>
              </a:ext>
            </a:extLst>
          </p:cNvPr>
          <p:cNvSpPr>
            <a:spLocks noGrp="1"/>
          </p:cNvSpPr>
          <p:nvPr>
            <p:ph type="title"/>
          </p:nvPr>
        </p:nvSpPr>
        <p:spPr>
          <a:xfrm>
            <a:off x="913775" y="618517"/>
            <a:ext cx="10364451" cy="1134083"/>
          </a:xfrm>
        </p:spPr>
        <p:txBody>
          <a:bodyPr/>
          <a:lstStyle/>
          <a:p>
            <a:r>
              <a:rPr lang="en-IN" b="0" i="0" dirty="0">
                <a:solidFill>
                  <a:srgbClr val="111111"/>
                </a:solidFill>
                <a:effectLst/>
                <a:latin typeface="Cabin-semi-bold"/>
              </a:rPr>
              <a:t>Types of Price Leadership</a:t>
            </a:r>
            <a:endParaRPr lang="en-IN" dirty="0"/>
          </a:p>
        </p:txBody>
      </p:sp>
      <p:sp>
        <p:nvSpPr>
          <p:cNvPr id="3" name="Text Placeholder 2">
            <a:extLst>
              <a:ext uri="{FF2B5EF4-FFF2-40B4-BE49-F238E27FC236}">
                <a16:creationId xmlns:a16="http://schemas.microsoft.com/office/drawing/2014/main" id="{B31C4150-4FD3-42F9-863F-FAC5016FF06B}"/>
              </a:ext>
            </a:extLst>
          </p:cNvPr>
          <p:cNvSpPr>
            <a:spLocks noGrp="1"/>
          </p:cNvSpPr>
          <p:nvPr>
            <p:ph type="body" idx="1"/>
          </p:nvPr>
        </p:nvSpPr>
        <p:spPr>
          <a:xfrm>
            <a:off x="913774" y="2367092"/>
            <a:ext cx="10363826" cy="3872391"/>
          </a:xfrm>
        </p:spPr>
        <p:txBody>
          <a:bodyPr/>
          <a:lstStyle/>
          <a:p>
            <a:pPr marL="114300" indent="0" algn="l">
              <a:buNone/>
            </a:pPr>
            <a:r>
              <a:rPr lang="en-US" sz="3200" b="1" i="0" dirty="0">
                <a:solidFill>
                  <a:srgbClr val="111111"/>
                </a:solidFill>
                <a:effectLst/>
                <a:latin typeface="Cabin-semi-bold"/>
              </a:rPr>
              <a:t>Dominant</a:t>
            </a:r>
          </a:p>
          <a:p>
            <a:pPr algn="l"/>
            <a:r>
              <a:rPr lang="en-US" b="0" i="0" dirty="0">
                <a:solidFill>
                  <a:srgbClr val="111111"/>
                </a:solidFill>
                <a:effectLst/>
                <a:latin typeface="SourceSansPro"/>
              </a:rPr>
              <a:t>The dominant price leadership model occurs when one firm controls the vast majority of the market share in its industry. Within the industry, there are other, smaller firms that provide the same products or services as the leading firm. However, in this model, these smaller firms cannot influence prices.</a:t>
            </a:r>
          </a:p>
          <a:p>
            <a:pPr algn="l"/>
            <a:r>
              <a:rPr lang="en-US" b="0" i="0" dirty="0">
                <a:solidFill>
                  <a:srgbClr val="111111"/>
                </a:solidFill>
                <a:effectLst/>
                <a:latin typeface="SourceSansPro"/>
              </a:rPr>
              <a:t>A dominant price leadership model is sometimes referred to as a </a:t>
            </a:r>
            <a:r>
              <a:rPr lang="en-US" b="0" i="0">
                <a:solidFill>
                  <a:schemeClr val="tx1"/>
                </a:solidFill>
                <a:effectLst/>
                <a:latin typeface="SourceSansPro"/>
              </a:rPr>
              <a:t>partial </a:t>
            </a:r>
            <a:r>
              <a:rPr lang="en-US">
                <a:solidFill>
                  <a:schemeClr val="tx1"/>
                </a:solidFill>
                <a:latin typeface="SourceSansPro"/>
              </a:rPr>
              <a:t>monopoly</a:t>
            </a:r>
            <a:endParaRPr lang="en-US" b="0" i="0" dirty="0">
              <a:solidFill>
                <a:schemeClr val="tx1"/>
              </a:solidFill>
              <a:effectLst/>
              <a:latin typeface="SourceSansPro"/>
            </a:endParaRPr>
          </a:p>
          <a:p>
            <a:endParaRPr lang="en-IN" dirty="0"/>
          </a:p>
        </p:txBody>
      </p:sp>
    </p:spTree>
    <p:extLst>
      <p:ext uri="{BB962C8B-B14F-4D97-AF65-F5344CB8AC3E}">
        <p14:creationId xmlns:p14="http://schemas.microsoft.com/office/powerpoint/2010/main" val="92411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F1653-FD41-4B6E-A219-AD79C61770CF}"/>
              </a:ext>
            </a:extLst>
          </p:cNvPr>
          <p:cNvSpPr>
            <a:spLocks noGrp="1"/>
          </p:cNvSpPr>
          <p:nvPr>
            <p:ph type="title"/>
          </p:nvPr>
        </p:nvSpPr>
        <p:spPr/>
        <p:txBody>
          <a:bodyPr>
            <a:normAutofit/>
          </a:bodyPr>
          <a:lstStyle/>
          <a:p>
            <a:r>
              <a:rPr lang="en-US" sz="4400" b="0" i="0" dirty="0">
                <a:solidFill>
                  <a:srgbClr val="3B3835"/>
                </a:solidFill>
                <a:effectLst/>
                <a:latin typeface="Source Sans Pro" panose="020B0604020202020204" pitchFamily="34" charset="0"/>
              </a:rPr>
              <a:t>Features of Perfect Competition</a:t>
            </a:r>
            <a:endParaRPr lang="en-IN" sz="4400" dirty="0"/>
          </a:p>
        </p:txBody>
      </p:sp>
      <p:sp>
        <p:nvSpPr>
          <p:cNvPr id="3" name="Text Placeholder 2">
            <a:extLst>
              <a:ext uri="{FF2B5EF4-FFF2-40B4-BE49-F238E27FC236}">
                <a16:creationId xmlns:a16="http://schemas.microsoft.com/office/drawing/2014/main" id="{4E5F5265-808F-4106-A777-AD9D8322B56E}"/>
              </a:ext>
            </a:extLst>
          </p:cNvPr>
          <p:cNvSpPr>
            <a:spLocks noGrp="1"/>
          </p:cNvSpPr>
          <p:nvPr>
            <p:ph type="body" idx="1"/>
          </p:nvPr>
        </p:nvSpPr>
        <p:spPr>
          <a:xfrm>
            <a:off x="913774" y="1981200"/>
            <a:ext cx="10363826" cy="3809999"/>
          </a:xfrm>
        </p:spPr>
        <p:txBody>
          <a:bodyPr>
            <a:normAutofit fontScale="92500" lnSpcReduction="10000"/>
          </a:bodyPr>
          <a:lstStyle/>
          <a:p>
            <a:r>
              <a:rPr lang="en-US" sz="2200" b="1" i="0" dirty="0">
                <a:solidFill>
                  <a:srgbClr val="3B3835"/>
                </a:solidFill>
                <a:effectLst/>
                <a:latin typeface="Source Sans Pro" panose="020B0604020202020204" pitchFamily="34" charset="0"/>
              </a:rPr>
              <a:t>Large number of buyers and sellers</a:t>
            </a:r>
          </a:p>
          <a:p>
            <a:r>
              <a:rPr lang="en-US" sz="2200" b="1" i="0" dirty="0">
                <a:solidFill>
                  <a:srgbClr val="3B3835"/>
                </a:solidFill>
                <a:effectLst/>
                <a:latin typeface="Source Sans Pro" panose="020B0604020202020204" pitchFamily="34" charset="0"/>
              </a:rPr>
              <a:t>Homogenous products and services </a:t>
            </a:r>
          </a:p>
          <a:p>
            <a:r>
              <a:rPr lang="en-US" sz="2200" b="1" i="0" dirty="0">
                <a:solidFill>
                  <a:srgbClr val="3B3835"/>
                </a:solidFill>
                <a:effectLst/>
                <a:latin typeface="Source Sans Pro" panose="020B0604020202020204" pitchFamily="34" charset="0"/>
              </a:rPr>
              <a:t>Free entry and exit </a:t>
            </a:r>
          </a:p>
          <a:p>
            <a:r>
              <a:rPr lang="en-US" sz="2200" b="1" i="0" dirty="0">
                <a:solidFill>
                  <a:srgbClr val="3B3835"/>
                </a:solidFill>
                <a:effectLst/>
                <a:latin typeface="Source Sans Pro" panose="020B0604020202020204" pitchFamily="34" charset="0"/>
              </a:rPr>
              <a:t>Perfect information about market condition</a:t>
            </a:r>
          </a:p>
          <a:p>
            <a:r>
              <a:rPr lang="en-US" sz="2200" b="1" i="0" dirty="0">
                <a:solidFill>
                  <a:srgbClr val="3B3835"/>
                </a:solidFill>
                <a:effectLst/>
                <a:latin typeface="Source Sans Pro" panose="020B0604020202020204" pitchFamily="34" charset="0"/>
              </a:rPr>
              <a:t> Perfect mobility of factors of production</a:t>
            </a:r>
          </a:p>
          <a:p>
            <a:r>
              <a:rPr lang="en-US" sz="2200" b="1" i="0" dirty="0">
                <a:solidFill>
                  <a:srgbClr val="3B3835"/>
                </a:solidFill>
                <a:effectLst/>
                <a:latin typeface="Source Sans Pro" panose="020B0604020202020204" pitchFamily="34" charset="0"/>
              </a:rPr>
              <a:t> Uniform price level </a:t>
            </a:r>
          </a:p>
          <a:p>
            <a:r>
              <a:rPr lang="en-US" sz="2200" b="1" i="0" dirty="0">
                <a:solidFill>
                  <a:srgbClr val="3B3835"/>
                </a:solidFill>
                <a:effectLst/>
                <a:latin typeface="Source Sans Pro" panose="020B0604020202020204" pitchFamily="34" charset="0"/>
              </a:rPr>
              <a:t> No transport cost</a:t>
            </a:r>
          </a:p>
          <a:p>
            <a:r>
              <a:rPr lang="en-US" sz="2200" b="1" i="0" dirty="0">
                <a:solidFill>
                  <a:srgbClr val="3B3835"/>
                </a:solidFill>
                <a:effectLst/>
                <a:latin typeface="Source Sans Pro" panose="020B0604020202020204" pitchFamily="34" charset="0"/>
              </a:rPr>
              <a:t> Difference between firm and industry</a:t>
            </a:r>
            <a:endParaRPr lang="en-IN" b="1" dirty="0"/>
          </a:p>
        </p:txBody>
      </p:sp>
    </p:spTree>
    <p:extLst>
      <p:ext uri="{BB962C8B-B14F-4D97-AF65-F5344CB8AC3E}">
        <p14:creationId xmlns:p14="http://schemas.microsoft.com/office/powerpoint/2010/main" val="33126970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4F496-0FFB-43A9-AECA-06F20963DE5C}"/>
              </a:ext>
            </a:extLst>
          </p:cNvPr>
          <p:cNvSpPr>
            <a:spLocks noGrp="1"/>
          </p:cNvSpPr>
          <p:nvPr>
            <p:ph type="title"/>
          </p:nvPr>
        </p:nvSpPr>
        <p:spPr>
          <a:xfrm>
            <a:off x="913775" y="618518"/>
            <a:ext cx="10364451" cy="819758"/>
          </a:xfrm>
        </p:spPr>
        <p:txBody>
          <a:bodyPr/>
          <a:lstStyle/>
          <a:p>
            <a:r>
              <a:rPr lang="en-US" b="0" i="0" dirty="0">
                <a:solidFill>
                  <a:srgbClr val="222222"/>
                </a:solidFill>
                <a:effectLst/>
                <a:latin typeface="Nunito Sans" pitchFamily="2" charset="0"/>
              </a:rPr>
              <a:t>Non-collusive Oligopoly</a:t>
            </a:r>
            <a:endParaRPr lang="en-IN" dirty="0"/>
          </a:p>
        </p:txBody>
      </p:sp>
      <p:sp>
        <p:nvSpPr>
          <p:cNvPr id="3" name="Text Placeholder 2">
            <a:extLst>
              <a:ext uri="{FF2B5EF4-FFF2-40B4-BE49-F238E27FC236}">
                <a16:creationId xmlns:a16="http://schemas.microsoft.com/office/drawing/2014/main" id="{B3C0549B-3F0C-4969-9251-13FE1C8C7962}"/>
              </a:ext>
            </a:extLst>
          </p:cNvPr>
          <p:cNvSpPr>
            <a:spLocks noGrp="1"/>
          </p:cNvSpPr>
          <p:nvPr>
            <p:ph type="body" idx="1"/>
          </p:nvPr>
        </p:nvSpPr>
        <p:spPr>
          <a:xfrm>
            <a:off x="913774" y="1733550"/>
            <a:ext cx="10363826" cy="4505932"/>
          </a:xfrm>
        </p:spPr>
        <p:txBody>
          <a:bodyPr>
            <a:normAutofit fontScale="47500" lnSpcReduction="20000"/>
          </a:bodyPr>
          <a:lstStyle/>
          <a:p>
            <a:pPr algn="l"/>
            <a:r>
              <a:rPr lang="en-US" sz="3500" b="1" i="0" dirty="0">
                <a:solidFill>
                  <a:srgbClr val="222222"/>
                </a:solidFill>
                <a:effectLst/>
                <a:latin typeface="Nunito Sans" pitchFamily="2" charset="0"/>
              </a:rPr>
              <a:t>Non-collusive Oligopoly is the oldest theory of competition. It refers to the oligopoly in which firms are in competition with each other. In a non-collusive or non-cooperative oligopoly, the firms survive in a strategic environment, as they begin with a particular strategy without colluding with competitors.</a:t>
            </a:r>
          </a:p>
          <a:p>
            <a:pPr algn="l"/>
            <a:r>
              <a:rPr lang="en-US" sz="3500" b="1" i="0" dirty="0">
                <a:solidFill>
                  <a:srgbClr val="222222"/>
                </a:solidFill>
                <a:effectLst/>
                <a:latin typeface="Nunito Sans" pitchFamily="2" charset="0"/>
              </a:rPr>
              <a:t>So, in a non-collusive oligopoly:</a:t>
            </a:r>
          </a:p>
          <a:p>
            <a:pPr algn="l">
              <a:buFont typeface="Arial" panose="020B0604020202020204" pitchFamily="34" charset="0"/>
              <a:buChar char="•"/>
            </a:pPr>
            <a:r>
              <a:rPr lang="en-US" sz="3500" b="1" i="0" dirty="0">
                <a:solidFill>
                  <a:srgbClr val="222222"/>
                </a:solidFill>
                <a:effectLst/>
                <a:latin typeface="Nunito Sans" pitchFamily="2" charset="0"/>
              </a:rPr>
              <a:t>Firms are independent of each other.</a:t>
            </a:r>
          </a:p>
          <a:p>
            <a:pPr algn="l">
              <a:buFont typeface="Arial" panose="020B0604020202020204" pitchFamily="34" charset="0"/>
              <a:buChar char="•"/>
            </a:pPr>
            <a:r>
              <a:rPr lang="en-US" sz="3500" b="1" i="0" dirty="0">
                <a:solidFill>
                  <a:srgbClr val="222222"/>
                </a:solidFill>
                <a:effectLst/>
                <a:latin typeface="Nunito Sans" pitchFamily="2" charset="0"/>
              </a:rPr>
              <a:t>There are a large number of firms.</a:t>
            </a:r>
          </a:p>
          <a:p>
            <a:pPr algn="l">
              <a:buFont typeface="Arial" panose="020B0604020202020204" pitchFamily="34" charset="0"/>
              <a:buChar char="•"/>
            </a:pPr>
            <a:r>
              <a:rPr lang="en-US" sz="3500" b="1" i="0" dirty="0">
                <a:solidFill>
                  <a:srgbClr val="222222"/>
                </a:solidFill>
                <a:effectLst/>
                <a:latin typeface="Nunito Sans" pitchFamily="2" charset="0"/>
              </a:rPr>
              <a:t>Barriers to entry are very less.</a:t>
            </a:r>
          </a:p>
          <a:p>
            <a:pPr algn="l">
              <a:buFont typeface="Arial" panose="020B0604020202020204" pitchFamily="34" charset="0"/>
              <a:buChar char="•"/>
            </a:pPr>
            <a:r>
              <a:rPr lang="en-US" sz="3500" b="1" i="0" dirty="0">
                <a:solidFill>
                  <a:srgbClr val="222222"/>
                </a:solidFill>
                <a:effectLst/>
                <a:latin typeface="Nunito Sans" pitchFamily="2" charset="0"/>
              </a:rPr>
              <a:t>It has strict government regulations.</a:t>
            </a:r>
          </a:p>
          <a:p>
            <a:pPr algn="l">
              <a:buFont typeface="Arial" panose="020B0604020202020204" pitchFamily="34" charset="0"/>
              <a:buChar char="•"/>
            </a:pPr>
            <a:r>
              <a:rPr lang="en-US" sz="3500" b="1" i="0" dirty="0">
                <a:solidFill>
                  <a:srgbClr val="222222"/>
                </a:solidFill>
                <a:effectLst/>
                <a:latin typeface="Nunito Sans" pitchFamily="2" charset="0"/>
              </a:rPr>
              <a:t>Each firm develops an expectation as to what the rivals firms are about to do.</a:t>
            </a:r>
          </a:p>
          <a:p>
            <a:pPr algn="l"/>
            <a:r>
              <a:rPr lang="en-US" sz="3500" b="1" i="0" dirty="0">
                <a:solidFill>
                  <a:srgbClr val="222222"/>
                </a:solidFill>
                <a:effectLst/>
                <a:latin typeface="Nunito Sans" pitchFamily="2" charset="0"/>
              </a:rPr>
              <a:t>Therefore, the firms have to consider the possible actions of competitors and how to react. So, a non-collusive oligopoly is </a:t>
            </a:r>
            <a:r>
              <a:rPr lang="en-US" sz="3500" b="1" i="0" dirty="0" err="1">
                <a:solidFill>
                  <a:srgbClr val="222222"/>
                </a:solidFill>
                <a:effectLst/>
                <a:latin typeface="Nunito Sans" pitchFamily="2" charset="0"/>
              </a:rPr>
              <a:t>characterised</a:t>
            </a:r>
            <a:r>
              <a:rPr lang="en-US" sz="3500" b="1" i="0" dirty="0">
                <a:solidFill>
                  <a:srgbClr val="222222"/>
                </a:solidFill>
                <a:effectLst/>
                <a:latin typeface="Nunito Sans" pitchFamily="2" charset="0"/>
              </a:rPr>
              <a:t> by price</a:t>
            </a:r>
          </a:p>
          <a:p>
            <a:endParaRPr lang="en-IN" b="1" dirty="0"/>
          </a:p>
        </p:txBody>
      </p:sp>
    </p:spTree>
    <p:extLst>
      <p:ext uri="{BB962C8B-B14F-4D97-AF65-F5344CB8AC3E}">
        <p14:creationId xmlns:p14="http://schemas.microsoft.com/office/powerpoint/2010/main" val="3082299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F15447A9-E362-4AB4-8728-6BEA1FEF50A9}"/>
              </a:ext>
            </a:extLst>
          </p:cNvPr>
          <p:cNvGraphicFramePr>
            <a:graphicFrameLocks noGrp="1"/>
          </p:cNvGraphicFramePr>
          <p:nvPr>
            <p:extLst>
              <p:ext uri="{D42A27DB-BD31-4B8C-83A1-F6EECF244321}">
                <p14:modId xmlns:p14="http://schemas.microsoft.com/office/powerpoint/2010/main" val="1805688380"/>
              </p:ext>
            </p:extLst>
          </p:nvPr>
        </p:nvGraphicFramePr>
        <p:xfrm>
          <a:off x="1085850" y="966788"/>
          <a:ext cx="9172575" cy="3971926"/>
        </p:xfrm>
        <a:graphic>
          <a:graphicData uri="http://schemas.openxmlformats.org/drawingml/2006/table">
            <a:tbl>
              <a:tblPr/>
              <a:tblGrid>
                <a:gridCol w="3013075">
                  <a:extLst>
                    <a:ext uri="{9D8B030D-6E8A-4147-A177-3AD203B41FA5}">
                      <a16:colId xmlns:a16="http://schemas.microsoft.com/office/drawing/2014/main" val="1374100653"/>
                    </a:ext>
                  </a:extLst>
                </a:gridCol>
                <a:gridCol w="3079750">
                  <a:extLst>
                    <a:ext uri="{9D8B030D-6E8A-4147-A177-3AD203B41FA5}">
                      <a16:colId xmlns:a16="http://schemas.microsoft.com/office/drawing/2014/main" val="1236554128"/>
                    </a:ext>
                  </a:extLst>
                </a:gridCol>
                <a:gridCol w="3079750">
                  <a:extLst>
                    <a:ext uri="{9D8B030D-6E8A-4147-A177-3AD203B41FA5}">
                      <a16:colId xmlns:a16="http://schemas.microsoft.com/office/drawing/2014/main" val="2452383001"/>
                    </a:ext>
                  </a:extLst>
                </a:gridCol>
              </a:tblGrid>
              <a:tr h="433032">
                <a:tc>
                  <a:txBody>
                    <a:bodyPr/>
                    <a:lstStyle/>
                    <a:p>
                      <a:pPr algn="ctr" fontAlgn="ctr"/>
                      <a:r>
                        <a:rPr lang="en-IN" sz="1200" b="1" cap="all" dirty="0">
                          <a:effectLst/>
                        </a:rPr>
                        <a:t>BASIS FOR COMPARISON</a:t>
                      </a:r>
                    </a:p>
                  </a:txBody>
                  <a:tcPr marL="41759" marR="41759" marT="41759" marB="41759" anchor="ctr">
                    <a:lnL>
                      <a:noFill/>
                    </a:lnL>
                    <a:lnR>
                      <a:noFill/>
                    </a:lnR>
                    <a:lnT>
                      <a:noFill/>
                    </a:lnT>
                    <a:lnB w="7620" cap="flat" cmpd="sng" algn="ctr">
                      <a:solidFill>
                        <a:srgbClr val="DDDDDD"/>
                      </a:solidFill>
                      <a:prstDash val="solid"/>
                      <a:round/>
                      <a:headEnd type="none" w="med" len="med"/>
                      <a:tailEnd type="none" w="med" len="med"/>
                    </a:lnB>
                    <a:solidFill>
                      <a:srgbClr val="D9EDF7"/>
                    </a:solidFill>
                  </a:tcPr>
                </a:tc>
                <a:tc>
                  <a:txBody>
                    <a:bodyPr/>
                    <a:lstStyle/>
                    <a:p>
                      <a:pPr algn="ctr" fontAlgn="ctr"/>
                      <a:r>
                        <a:rPr lang="en-IN" sz="1200" b="1" cap="all" dirty="0">
                          <a:effectLst/>
                        </a:rPr>
                        <a:t>COLLUSIVE OLIGOPOLY</a:t>
                      </a:r>
                    </a:p>
                  </a:txBody>
                  <a:tcPr marL="41759" marR="41759" marT="41759" marB="41759" anchor="ctr">
                    <a:lnL>
                      <a:noFill/>
                    </a:lnL>
                    <a:lnR>
                      <a:noFill/>
                    </a:lnR>
                    <a:lnT>
                      <a:noFill/>
                    </a:lnT>
                    <a:lnB w="7620" cap="flat" cmpd="sng" algn="ctr">
                      <a:solidFill>
                        <a:srgbClr val="DDDDDD"/>
                      </a:solidFill>
                      <a:prstDash val="solid"/>
                      <a:round/>
                      <a:headEnd type="none" w="med" len="med"/>
                      <a:tailEnd type="none" w="med" len="med"/>
                    </a:lnB>
                    <a:solidFill>
                      <a:srgbClr val="D9EDF7"/>
                    </a:solidFill>
                  </a:tcPr>
                </a:tc>
                <a:tc>
                  <a:txBody>
                    <a:bodyPr/>
                    <a:lstStyle/>
                    <a:p>
                      <a:pPr algn="ctr" fontAlgn="ctr"/>
                      <a:r>
                        <a:rPr lang="en-IN" sz="1200" b="1" cap="all">
                          <a:effectLst/>
                        </a:rPr>
                        <a:t>NON-COLLUSIVE OLIGOPOLY</a:t>
                      </a:r>
                    </a:p>
                  </a:txBody>
                  <a:tcPr marL="41759" marR="41759" marT="41759" marB="41759" anchor="ctr">
                    <a:lnL>
                      <a:noFill/>
                    </a:lnL>
                    <a:lnR>
                      <a:noFill/>
                    </a:lnR>
                    <a:lnT>
                      <a:noFill/>
                    </a:lnT>
                    <a:lnB w="7620" cap="flat" cmpd="sng" algn="ctr">
                      <a:solidFill>
                        <a:srgbClr val="DDDDDD"/>
                      </a:solidFill>
                      <a:prstDash val="solid"/>
                      <a:round/>
                      <a:headEnd type="none" w="med" len="med"/>
                      <a:tailEnd type="none" w="med" len="med"/>
                    </a:lnB>
                    <a:solidFill>
                      <a:srgbClr val="D9EDF7"/>
                    </a:solidFill>
                  </a:tcPr>
                </a:tc>
                <a:extLst>
                  <a:ext uri="{0D108BD9-81ED-4DB2-BD59-A6C34878D82A}">
                    <a16:rowId xmlns:a16="http://schemas.microsoft.com/office/drawing/2014/main" val="3456521512"/>
                  </a:ext>
                </a:extLst>
              </a:tr>
              <a:tr h="1462773">
                <a:tc>
                  <a:txBody>
                    <a:bodyPr/>
                    <a:lstStyle/>
                    <a:p>
                      <a:pPr algn="l" fontAlgn="t"/>
                      <a:r>
                        <a:rPr lang="en-IN" sz="1200" dirty="0">
                          <a:effectLst/>
                        </a:rPr>
                        <a:t>Meaning</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200" dirty="0">
                          <a:effectLst/>
                        </a:rPr>
                        <a:t>A Collusive Oligopoly is one in which the firms cooperate and not compete, with one another with respect to price and output.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200" dirty="0">
                          <a:effectLst/>
                        </a:rPr>
                        <a:t>A Non-Collusive Oligopoly is one wherein each firm in the industry pursues a price and output policy that is independent of competitors.</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743269337"/>
                  </a:ext>
                </a:extLst>
              </a:tr>
              <a:tr h="271824">
                <a:tc>
                  <a:txBody>
                    <a:bodyPr/>
                    <a:lstStyle/>
                    <a:p>
                      <a:pPr algn="l" fontAlgn="t"/>
                      <a:r>
                        <a:rPr lang="en-IN" sz="1200">
                          <a:effectLst/>
                        </a:rPr>
                        <a:t>Profit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IN" sz="1200">
                          <a:effectLst/>
                        </a:rPr>
                        <a:t>Collective profit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IN" sz="1200">
                          <a:effectLst/>
                        </a:rPr>
                        <a:t>Individual profit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099824620"/>
                  </a:ext>
                </a:extLst>
              </a:tr>
              <a:tr h="938233">
                <a:tc>
                  <a:txBody>
                    <a:bodyPr/>
                    <a:lstStyle/>
                    <a:p>
                      <a:pPr algn="l" fontAlgn="t"/>
                      <a:r>
                        <a:rPr lang="en-IN" sz="1200">
                          <a:effectLst/>
                        </a:rPr>
                        <a:t>Objective</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200">
                          <a:effectLst/>
                        </a:rPr>
                        <a:t>To </a:t>
                      </a:r>
                      <a:r>
                        <a:rPr lang="en-US" sz="1200" b="1">
                          <a:effectLst/>
                        </a:rPr>
                        <a:t>reduce competition</a:t>
                      </a:r>
                      <a:r>
                        <a:rPr lang="en-US" sz="1200">
                          <a:effectLst/>
                        </a:rPr>
                        <a:t> and to create and maintain entry barriers.</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200">
                          <a:effectLst/>
                        </a:rPr>
                        <a:t>To </a:t>
                      </a:r>
                      <a:r>
                        <a:rPr lang="en-US" sz="1200" b="1">
                          <a:effectLst/>
                        </a:rPr>
                        <a:t>maintain competition</a:t>
                      </a:r>
                      <a:r>
                        <a:rPr lang="en-US" sz="1200">
                          <a:effectLst/>
                        </a:rPr>
                        <a:t> and to work independently as a normal business.</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079041889"/>
                  </a:ext>
                </a:extLst>
              </a:tr>
              <a:tr h="433032">
                <a:tc>
                  <a:txBody>
                    <a:bodyPr/>
                    <a:lstStyle/>
                    <a:p>
                      <a:pPr algn="l" fontAlgn="t"/>
                      <a:r>
                        <a:rPr lang="en-IN" sz="1200">
                          <a:effectLst/>
                        </a:rPr>
                        <a:t>Price and Output decision</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IN" sz="1200">
                          <a:effectLst/>
                        </a:rPr>
                        <a:t>Mutual or Interdependent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IN" sz="1200" dirty="0">
                          <a:effectLst/>
                        </a:rPr>
                        <a:t>Independent</a:t>
                      </a:r>
                    </a:p>
                  </a:txBody>
                  <a:tcPr marL="41759" marR="41759" marT="41759" marB="41759">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3607748703"/>
                  </a:ext>
                </a:extLst>
              </a:tr>
              <a:tr h="433032">
                <a:tc>
                  <a:txBody>
                    <a:bodyPr/>
                    <a:lstStyle/>
                    <a:p>
                      <a:pPr algn="l" fontAlgn="t"/>
                      <a:r>
                        <a:rPr lang="en-IN" sz="1200" dirty="0">
                          <a:effectLst/>
                        </a:rPr>
                        <a:t>Formation of monopoly</a:t>
                      </a:r>
                    </a:p>
                  </a:txBody>
                  <a:tcPr marL="41759" marR="41759" marT="41759" marB="41759">
                    <a:lnL>
                      <a:noFill/>
                    </a:lnL>
                    <a:lnR>
                      <a:noFill/>
                    </a:lnR>
                    <a:lnT w="7620" cap="flat" cmpd="sng" algn="ctr">
                      <a:solidFill>
                        <a:srgbClr val="DDDDDD"/>
                      </a:solidFill>
                      <a:prstDash val="solid"/>
                      <a:round/>
                      <a:headEnd type="none" w="med" len="med"/>
                      <a:tailEnd type="none" w="med" len="med"/>
                    </a:lnT>
                    <a:lnB>
                      <a:noFill/>
                    </a:lnB>
                    <a:solidFill>
                      <a:srgbClr val="F3F3F3"/>
                    </a:solidFill>
                  </a:tcPr>
                </a:tc>
                <a:tc>
                  <a:txBody>
                    <a:bodyPr/>
                    <a:lstStyle/>
                    <a:p>
                      <a:pPr algn="l" fontAlgn="t"/>
                      <a:r>
                        <a:rPr lang="en-IN" sz="1200">
                          <a:effectLst/>
                        </a:rPr>
                        <a:t>Yes</a:t>
                      </a:r>
                    </a:p>
                  </a:txBody>
                  <a:tcPr marL="41759" marR="41759" marT="41759" marB="41759">
                    <a:lnL>
                      <a:noFill/>
                    </a:lnL>
                    <a:lnR>
                      <a:noFill/>
                    </a:lnR>
                    <a:lnT w="7620" cap="flat" cmpd="sng" algn="ctr">
                      <a:solidFill>
                        <a:srgbClr val="DDDDDD"/>
                      </a:solidFill>
                      <a:prstDash val="solid"/>
                      <a:round/>
                      <a:headEnd type="none" w="med" len="med"/>
                      <a:tailEnd type="none" w="med" len="med"/>
                    </a:lnT>
                    <a:lnB>
                      <a:noFill/>
                    </a:lnB>
                    <a:solidFill>
                      <a:srgbClr val="F3F3F3"/>
                    </a:solidFill>
                  </a:tcPr>
                </a:tc>
                <a:tc>
                  <a:txBody>
                    <a:bodyPr/>
                    <a:lstStyle/>
                    <a:p>
                      <a:pPr algn="l" fontAlgn="t"/>
                      <a:r>
                        <a:rPr lang="en-IN" sz="1200" dirty="0">
                          <a:effectLst/>
                        </a:rPr>
                        <a:t>No</a:t>
                      </a:r>
                    </a:p>
                  </a:txBody>
                  <a:tcPr marL="41759" marR="41759" marT="41759" marB="41759">
                    <a:lnL>
                      <a:noFill/>
                    </a:lnL>
                    <a:lnR>
                      <a:noFill/>
                    </a:lnR>
                    <a:lnT w="7620" cap="flat" cmpd="sng" algn="ctr">
                      <a:solidFill>
                        <a:srgbClr val="DDDDDD"/>
                      </a:solidFill>
                      <a:prstDash val="solid"/>
                      <a:round/>
                      <a:headEnd type="none" w="med" len="med"/>
                      <a:tailEnd type="none" w="med" len="med"/>
                    </a:lnT>
                    <a:lnB>
                      <a:noFill/>
                    </a:lnB>
                    <a:solidFill>
                      <a:srgbClr val="F3F3F3"/>
                    </a:solidFill>
                  </a:tcPr>
                </a:tc>
                <a:extLst>
                  <a:ext uri="{0D108BD9-81ED-4DB2-BD59-A6C34878D82A}">
                    <a16:rowId xmlns:a16="http://schemas.microsoft.com/office/drawing/2014/main" val="1525503060"/>
                  </a:ext>
                </a:extLst>
              </a:tr>
            </a:tbl>
          </a:graphicData>
        </a:graphic>
      </p:graphicFrame>
      <p:graphicFrame>
        <p:nvGraphicFramePr>
          <p:cNvPr id="8" name="Table 7">
            <a:extLst>
              <a:ext uri="{FF2B5EF4-FFF2-40B4-BE49-F238E27FC236}">
                <a16:creationId xmlns:a16="http://schemas.microsoft.com/office/drawing/2014/main" id="{81BBC535-346A-43BF-A134-712176732F11}"/>
              </a:ext>
            </a:extLst>
          </p:cNvPr>
          <p:cNvGraphicFramePr>
            <a:graphicFrameLocks noGrp="1"/>
          </p:cNvGraphicFramePr>
          <p:nvPr>
            <p:extLst>
              <p:ext uri="{D42A27DB-BD31-4B8C-83A1-F6EECF244321}">
                <p14:modId xmlns:p14="http://schemas.microsoft.com/office/powerpoint/2010/main" val="225291008"/>
              </p:ext>
            </p:extLst>
          </p:nvPr>
        </p:nvGraphicFramePr>
        <p:xfrm>
          <a:off x="1019175" y="4724400"/>
          <a:ext cx="9239250" cy="1714497"/>
        </p:xfrm>
        <a:graphic>
          <a:graphicData uri="http://schemas.openxmlformats.org/drawingml/2006/table">
            <a:tbl>
              <a:tblPr/>
              <a:tblGrid>
                <a:gridCol w="3144587">
                  <a:extLst>
                    <a:ext uri="{9D8B030D-6E8A-4147-A177-3AD203B41FA5}">
                      <a16:colId xmlns:a16="http://schemas.microsoft.com/office/drawing/2014/main" val="1484116658"/>
                    </a:ext>
                  </a:extLst>
                </a:gridCol>
                <a:gridCol w="3144587">
                  <a:extLst>
                    <a:ext uri="{9D8B030D-6E8A-4147-A177-3AD203B41FA5}">
                      <a16:colId xmlns:a16="http://schemas.microsoft.com/office/drawing/2014/main" val="878994053"/>
                    </a:ext>
                  </a:extLst>
                </a:gridCol>
                <a:gridCol w="2950076">
                  <a:extLst>
                    <a:ext uri="{9D8B030D-6E8A-4147-A177-3AD203B41FA5}">
                      <a16:colId xmlns:a16="http://schemas.microsoft.com/office/drawing/2014/main" val="3674346407"/>
                    </a:ext>
                  </a:extLst>
                </a:gridCol>
              </a:tblGrid>
              <a:tr h="401265">
                <a:tc>
                  <a:txBody>
                    <a:bodyPr/>
                    <a:lstStyle/>
                    <a:p>
                      <a:pPr algn="l" fontAlgn="t"/>
                      <a:endParaRPr lang="en-IN" dirty="0">
                        <a:effectLst/>
                      </a:endParaRP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endParaRPr lang="en-IN">
                        <a:effectLst/>
                      </a:endParaRP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algn="l" fontAlgn="t"/>
                      <a:endParaRPr lang="en-IN" dirty="0">
                        <a:effectLst/>
                      </a:endParaRP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4038446400"/>
                  </a:ext>
                </a:extLst>
              </a:tr>
              <a:tr h="656616">
                <a:tc>
                  <a:txBody>
                    <a:bodyPr/>
                    <a:lstStyle/>
                    <a:p>
                      <a:pPr algn="l" fontAlgn="t"/>
                      <a:r>
                        <a:rPr lang="en-IN">
                          <a:effectLst/>
                        </a:rPr>
                        <a:t>Price benefit</a:t>
                      </a: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US" dirty="0">
                          <a:effectLst/>
                        </a:rPr>
                        <a:t>Consumers receive fewer price benefits, due to monopoly.</a:t>
                      </a: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algn="l" fontAlgn="t"/>
                      <a:r>
                        <a:rPr lang="en-US" dirty="0">
                          <a:effectLst/>
                        </a:rPr>
                        <a:t>Consumers receive price benefits due to competition between sellers.</a:t>
                      </a:r>
                    </a:p>
                  </a:txBody>
                  <a:tcPr marL="60960" marR="60960" marT="60960" marB="60960">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74950097"/>
                  </a:ext>
                </a:extLst>
              </a:tr>
              <a:tr h="656616">
                <a:tc>
                  <a:txBody>
                    <a:bodyPr/>
                    <a:lstStyle/>
                    <a:p>
                      <a:pPr algn="l" fontAlgn="t"/>
                      <a:r>
                        <a:rPr lang="en-IN">
                          <a:effectLst/>
                        </a:rPr>
                        <a:t>Brand Loyalty</a:t>
                      </a:r>
                    </a:p>
                  </a:txBody>
                  <a:tcPr marL="60960" marR="60960" marT="60960" marB="60960">
                    <a:lnL>
                      <a:noFill/>
                    </a:lnL>
                    <a:lnR>
                      <a:noFill/>
                    </a:lnR>
                    <a:lnT w="7620" cap="flat" cmpd="sng" algn="ctr">
                      <a:solidFill>
                        <a:srgbClr val="DDDDDD"/>
                      </a:solidFill>
                      <a:prstDash val="solid"/>
                      <a:round/>
                      <a:headEnd type="none" w="med" len="med"/>
                      <a:tailEnd type="none" w="med" len="med"/>
                    </a:lnT>
                    <a:lnB>
                      <a:noFill/>
                    </a:lnB>
                    <a:solidFill>
                      <a:srgbClr val="F3F3F3"/>
                    </a:solidFill>
                  </a:tcPr>
                </a:tc>
                <a:tc>
                  <a:txBody>
                    <a:bodyPr/>
                    <a:lstStyle/>
                    <a:p>
                      <a:pPr algn="l" fontAlgn="t"/>
                      <a:r>
                        <a:rPr lang="en-US">
                          <a:effectLst/>
                        </a:rPr>
                        <a:t>No need to incur expenses to create brand loyalty.</a:t>
                      </a:r>
                    </a:p>
                  </a:txBody>
                  <a:tcPr marL="60960" marR="60960" marT="60960" marB="60960">
                    <a:lnL>
                      <a:noFill/>
                    </a:lnL>
                    <a:lnR>
                      <a:noFill/>
                    </a:lnR>
                    <a:lnT w="7620" cap="flat" cmpd="sng" algn="ctr">
                      <a:solidFill>
                        <a:srgbClr val="DDDDDD"/>
                      </a:solidFill>
                      <a:prstDash val="solid"/>
                      <a:round/>
                      <a:headEnd type="none" w="med" len="med"/>
                      <a:tailEnd type="none" w="med" len="med"/>
                    </a:lnT>
                    <a:lnB>
                      <a:noFill/>
                    </a:lnB>
                    <a:solidFill>
                      <a:srgbClr val="F3F3F3"/>
                    </a:solidFill>
                  </a:tcPr>
                </a:tc>
                <a:tc>
                  <a:txBody>
                    <a:bodyPr/>
                    <a:lstStyle/>
                    <a:p>
                      <a:pPr algn="l" fontAlgn="t"/>
                      <a:r>
                        <a:rPr lang="en-US" dirty="0">
                          <a:effectLst/>
                        </a:rPr>
                        <a:t>Powerful advertisement creates brand loyalty.</a:t>
                      </a:r>
                    </a:p>
                  </a:txBody>
                  <a:tcPr marL="60960" marR="60960" marT="60960" marB="60960">
                    <a:lnL>
                      <a:noFill/>
                    </a:lnL>
                    <a:lnR>
                      <a:noFill/>
                    </a:lnR>
                    <a:lnT w="7620" cap="flat" cmpd="sng" algn="ctr">
                      <a:solidFill>
                        <a:srgbClr val="DDDDDD"/>
                      </a:solidFill>
                      <a:prstDash val="solid"/>
                      <a:round/>
                      <a:headEnd type="none" w="med" len="med"/>
                      <a:tailEnd type="none" w="med" len="med"/>
                    </a:lnT>
                    <a:lnB>
                      <a:noFill/>
                    </a:lnB>
                    <a:solidFill>
                      <a:srgbClr val="F3F3F3"/>
                    </a:solidFill>
                  </a:tcPr>
                </a:tc>
                <a:extLst>
                  <a:ext uri="{0D108BD9-81ED-4DB2-BD59-A6C34878D82A}">
                    <a16:rowId xmlns:a16="http://schemas.microsoft.com/office/drawing/2014/main" val="2400070747"/>
                  </a:ext>
                </a:extLst>
              </a:tr>
            </a:tbl>
          </a:graphicData>
        </a:graphic>
      </p:graphicFrame>
      <p:sp>
        <p:nvSpPr>
          <p:cNvPr id="9" name="Title 8">
            <a:extLst>
              <a:ext uri="{FF2B5EF4-FFF2-40B4-BE49-F238E27FC236}">
                <a16:creationId xmlns:a16="http://schemas.microsoft.com/office/drawing/2014/main" id="{D2A4E9BE-709C-416E-B507-8EEC50E6F4CD}"/>
              </a:ext>
            </a:extLst>
          </p:cNvPr>
          <p:cNvSpPr>
            <a:spLocks noGrp="1"/>
          </p:cNvSpPr>
          <p:nvPr>
            <p:ph type="title"/>
          </p:nvPr>
        </p:nvSpPr>
        <p:spPr>
          <a:xfrm>
            <a:off x="913775" y="209551"/>
            <a:ext cx="10364451" cy="971550"/>
          </a:xfrm>
        </p:spPr>
        <p:txBody>
          <a:bodyPr>
            <a:normAutofit fontScale="90000"/>
          </a:bodyPr>
          <a:lstStyle/>
          <a:p>
            <a:r>
              <a:rPr lang="en-US" dirty="0"/>
              <a:t>Difference Between Collusive and non collusive oligopoly</a:t>
            </a:r>
            <a:endParaRPr lang="en-IN" dirty="0"/>
          </a:p>
        </p:txBody>
      </p:sp>
    </p:spTree>
    <p:extLst>
      <p:ext uri="{BB962C8B-B14F-4D97-AF65-F5344CB8AC3E}">
        <p14:creationId xmlns:p14="http://schemas.microsoft.com/office/powerpoint/2010/main" val="1737132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318" name="Google Shape;318;p49"/>
          <p:cNvPicPr preferRelativeResize="0"/>
          <p:nvPr/>
        </p:nvPicPr>
        <p:blipFill rotWithShape="1">
          <a:blip r:embed="rId3">
            <a:alphaModFix/>
          </a:blip>
          <a:srcRect/>
          <a:stretch/>
        </p:blipFill>
        <p:spPr>
          <a:xfrm>
            <a:off x="1355090" y="1038225"/>
            <a:ext cx="9258300" cy="5819775"/>
          </a:xfrm>
          <a:prstGeom prst="rect">
            <a:avLst/>
          </a:prstGeom>
          <a:noFill/>
          <a:ln>
            <a:noFill/>
          </a:ln>
        </p:spPr>
      </p:pic>
      <p:sp>
        <p:nvSpPr>
          <p:cNvPr id="319" name="Google Shape;319;p49"/>
          <p:cNvSpPr txBox="1">
            <a:spLocks noGrp="1"/>
          </p:cNvSpPr>
          <p:nvPr>
            <p:ph type="title"/>
          </p:nvPr>
        </p:nvSpPr>
        <p:spPr>
          <a:xfrm>
            <a:off x="802014" y="69877"/>
            <a:ext cx="10364451" cy="84452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Twentieth Century"/>
              <a:buNone/>
            </a:pPr>
            <a:r>
              <a:rPr lang="en-US"/>
              <a:t>DEMAND CURVE UNDER OLIGOPOLY</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0" name="Google Shape;340;p53"/>
          <p:cNvPicPr preferRelativeResize="0"/>
          <p:nvPr/>
        </p:nvPicPr>
        <p:blipFill rotWithShape="1">
          <a:blip r:embed="rId3">
            <a:alphaModFix/>
          </a:blip>
          <a:srcRect/>
          <a:stretch/>
        </p:blipFill>
        <p:spPr>
          <a:xfrm>
            <a:off x="1330960" y="680720"/>
            <a:ext cx="10017760" cy="5923280"/>
          </a:xfrm>
          <a:prstGeom prst="rect">
            <a:avLst/>
          </a:prstGeom>
          <a:noFill/>
          <a:ln>
            <a:noFill/>
          </a:ln>
        </p:spPr>
      </p:pic>
      <p:sp>
        <p:nvSpPr>
          <p:cNvPr id="4" name="TextBox 3">
            <a:extLst>
              <a:ext uri="{FF2B5EF4-FFF2-40B4-BE49-F238E27FC236}">
                <a16:creationId xmlns:a16="http://schemas.microsoft.com/office/drawing/2014/main" id="{5DD2346A-29E4-4E99-8515-E95396DD6F2A}"/>
              </a:ext>
            </a:extLst>
          </p:cNvPr>
          <p:cNvSpPr txBox="1"/>
          <p:nvPr/>
        </p:nvSpPr>
        <p:spPr>
          <a:xfrm>
            <a:off x="3114093" y="254000"/>
            <a:ext cx="6097554" cy="307777"/>
          </a:xfrm>
          <a:prstGeom prst="rect">
            <a:avLst/>
          </a:prstGeom>
          <a:noFill/>
        </p:spPr>
        <p:txBody>
          <a:bodyPr wrap="square">
            <a:spAutoFit/>
          </a:bodyPr>
          <a:lstStyle/>
          <a:p>
            <a:r>
              <a:rPr lang="en-IN" dirty="0">
                <a:highlight>
                  <a:srgbClr val="FFFF00"/>
                </a:highlight>
              </a:rPr>
              <a:t>https://youtu.be/PgjKUDm-jsc</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E90BF-41E9-4F8B-A6BA-953F5646EEA1}"/>
              </a:ext>
            </a:extLst>
          </p:cNvPr>
          <p:cNvSpPr>
            <a:spLocks noGrp="1"/>
          </p:cNvSpPr>
          <p:nvPr>
            <p:ph type="title"/>
          </p:nvPr>
        </p:nvSpPr>
        <p:spPr/>
        <p:txBody>
          <a:bodyPr/>
          <a:lstStyle/>
          <a:p>
            <a:r>
              <a:rPr lang="en-US" b="1" i="0" dirty="0">
                <a:solidFill>
                  <a:srgbClr val="222222"/>
                </a:solidFill>
                <a:effectLst/>
                <a:latin typeface="Raleway" pitchFamily="2" charset="0"/>
              </a:rPr>
              <a:t>Key Differences Between Collusive Oligopoly and Non-Collusive Oligopoly</a:t>
            </a:r>
            <a:br>
              <a:rPr lang="en-US" b="1" i="0" dirty="0">
                <a:solidFill>
                  <a:srgbClr val="222222"/>
                </a:solidFill>
                <a:effectLst/>
                <a:latin typeface="Raleway" pitchFamily="2" charset="0"/>
              </a:rPr>
            </a:br>
            <a:endParaRPr lang="en-IN" dirty="0"/>
          </a:p>
        </p:txBody>
      </p:sp>
      <p:sp>
        <p:nvSpPr>
          <p:cNvPr id="3" name="Text Placeholder 2">
            <a:extLst>
              <a:ext uri="{FF2B5EF4-FFF2-40B4-BE49-F238E27FC236}">
                <a16:creationId xmlns:a16="http://schemas.microsoft.com/office/drawing/2014/main" id="{309FF0EE-E323-42D6-8B7C-F7BA2AB19FFB}"/>
              </a:ext>
            </a:extLst>
          </p:cNvPr>
          <p:cNvSpPr>
            <a:spLocks noGrp="1"/>
          </p:cNvSpPr>
          <p:nvPr>
            <p:ph type="body" idx="1"/>
          </p:nvPr>
        </p:nvSpPr>
        <p:spPr>
          <a:xfrm>
            <a:off x="913774" y="1952625"/>
            <a:ext cx="10363826" cy="4095749"/>
          </a:xfrm>
        </p:spPr>
        <p:txBody>
          <a:bodyPr>
            <a:normAutofit fontScale="85000" lnSpcReduction="20000"/>
          </a:bodyPr>
          <a:lstStyle/>
          <a:p>
            <a:pPr marL="114300" indent="0" algn="l">
              <a:buNone/>
            </a:pPr>
            <a:r>
              <a:rPr lang="en-US" b="0" i="0" dirty="0">
                <a:solidFill>
                  <a:srgbClr val="222222"/>
                </a:solidFill>
                <a:effectLst/>
                <a:latin typeface="Nunito Sans" pitchFamily="2" charset="0"/>
              </a:rPr>
              <a:t>As we have understood the meaning and concept, let us now take a look at the difference between collusive and non-collusive oligopoly:</a:t>
            </a:r>
          </a:p>
          <a:p>
            <a:pPr algn="l">
              <a:buFont typeface="+mj-lt"/>
              <a:buAutoNum type="arabicPeriod"/>
            </a:pPr>
            <a:r>
              <a:rPr lang="en-US" b="0" i="0" dirty="0">
                <a:solidFill>
                  <a:srgbClr val="222222"/>
                </a:solidFill>
                <a:effectLst/>
                <a:latin typeface="Nunito Sans" pitchFamily="2" charset="0"/>
              </a:rPr>
              <a:t>Collusive Oligopoly can be defined as the form of oligopoly wherein the </a:t>
            </a:r>
            <a:r>
              <a:rPr lang="en-US" b="1" i="0" dirty="0">
                <a:solidFill>
                  <a:srgbClr val="222222"/>
                </a:solidFill>
                <a:effectLst/>
                <a:latin typeface="Nunito Sans" pitchFamily="2" charset="0"/>
              </a:rPr>
              <a:t>sellers eliminate competition by way of a formal or informal agreement</a:t>
            </a:r>
            <a:r>
              <a:rPr lang="en-US" b="0" i="0" dirty="0">
                <a:solidFill>
                  <a:srgbClr val="222222"/>
                </a:solidFill>
                <a:effectLst/>
                <a:latin typeface="Nunito Sans" pitchFamily="2" charset="0"/>
              </a:rPr>
              <a:t>. As against, a non-collusive oligopoly is one in which each firm sets its own price and level of output and compete in the market.</a:t>
            </a:r>
          </a:p>
          <a:p>
            <a:pPr algn="l">
              <a:buFont typeface="+mj-lt"/>
              <a:buAutoNum type="arabicPeriod"/>
            </a:pPr>
            <a:r>
              <a:rPr lang="en-US" b="0" i="0" dirty="0">
                <a:solidFill>
                  <a:srgbClr val="222222"/>
                </a:solidFill>
                <a:effectLst/>
                <a:latin typeface="Nunito Sans" pitchFamily="2" charset="0"/>
              </a:rPr>
              <a:t>In a collusive oligopoly, firms act as a single monopoly and intend to increase their collective profit, instead of individual profit. As against, in a non-collusive oligopoly, the firms intend to increase their own profit and determine the volume of output to be produced, </a:t>
            </a:r>
            <a:r>
              <a:rPr lang="en-US" b="1" i="0" dirty="0">
                <a:solidFill>
                  <a:srgbClr val="222222"/>
                </a:solidFill>
                <a:effectLst/>
                <a:latin typeface="Nunito Sans" pitchFamily="2" charset="0"/>
              </a:rPr>
              <a:t>in an assumption that competing firms would not change the quantity supplied by them</a:t>
            </a:r>
            <a:r>
              <a:rPr lang="en-US" b="0" i="0" dirty="0">
                <a:solidFill>
                  <a:srgbClr val="222222"/>
                </a:solidFill>
                <a:effectLst/>
                <a:latin typeface="Nunito Sans" pitchFamily="2" charset="0"/>
              </a:rPr>
              <a:t>.</a:t>
            </a:r>
          </a:p>
          <a:p>
            <a:pPr algn="l">
              <a:buFont typeface="+mj-lt"/>
              <a:buAutoNum type="arabicPeriod"/>
            </a:pPr>
            <a:r>
              <a:rPr lang="en-US" b="0" i="0" dirty="0">
                <a:solidFill>
                  <a:srgbClr val="222222"/>
                </a:solidFill>
                <a:effectLst/>
                <a:latin typeface="Nunito Sans" pitchFamily="2" charset="0"/>
              </a:rPr>
              <a:t>Firms operating under oligopolistic competition often enter into a collusive agreement to avoid uncertainty causing due to interdependence, to avoid price wars and cut-throat competition. On the other hand, the aim of a non-collusive oligopoly is to maintain competition and to work independently as a normal business.</a:t>
            </a:r>
          </a:p>
          <a:p>
            <a:endParaRPr lang="en-IN" dirty="0"/>
          </a:p>
        </p:txBody>
      </p:sp>
    </p:spTree>
    <p:extLst>
      <p:ext uri="{BB962C8B-B14F-4D97-AF65-F5344CB8AC3E}">
        <p14:creationId xmlns:p14="http://schemas.microsoft.com/office/powerpoint/2010/main" val="14279737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A011A-3F2C-4DD1-AF9D-A368F61A2D74}"/>
              </a:ext>
            </a:extLst>
          </p:cNvPr>
          <p:cNvSpPr>
            <a:spLocks noGrp="1"/>
          </p:cNvSpPr>
          <p:nvPr>
            <p:ph type="title"/>
          </p:nvPr>
        </p:nvSpPr>
        <p:spPr>
          <a:xfrm>
            <a:off x="913775" y="618518"/>
            <a:ext cx="10364451" cy="1143608"/>
          </a:xfrm>
        </p:spPr>
        <p:txBody>
          <a:bodyPr/>
          <a:lstStyle/>
          <a:p>
            <a:pPr algn="l"/>
            <a:r>
              <a:rPr lang="en-US" dirty="0"/>
              <a:t>CONT……</a:t>
            </a:r>
            <a:endParaRPr lang="en-IN" dirty="0"/>
          </a:p>
        </p:txBody>
      </p:sp>
      <p:sp>
        <p:nvSpPr>
          <p:cNvPr id="3" name="Text Placeholder 2">
            <a:extLst>
              <a:ext uri="{FF2B5EF4-FFF2-40B4-BE49-F238E27FC236}">
                <a16:creationId xmlns:a16="http://schemas.microsoft.com/office/drawing/2014/main" id="{7294E696-3119-4856-9FE3-55DD0F165B8F}"/>
              </a:ext>
            </a:extLst>
          </p:cNvPr>
          <p:cNvSpPr>
            <a:spLocks noGrp="1"/>
          </p:cNvSpPr>
          <p:nvPr>
            <p:ph type="body" idx="1"/>
          </p:nvPr>
        </p:nvSpPr>
        <p:spPr>
          <a:xfrm>
            <a:off x="913774" y="1657350"/>
            <a:ext cx="10363826" cy="4582132"/>
          </a:xfrm>
        </p:spPr>
        <p:txBody>
          <a:bodyPr>
            <a:normAutofit fontScale="92500" lnSpcReduction="20000"/>
          </a:bodyPr>
          <a:lstStyle/>
          <a:p>
            <a:pPr marL="114300" indent="0" algn="l">
              <a:buNone/>
            </a:pPr>
            <a:r>
              <a:rPr lang="en-US" dirty="0">
                <a:solidFill>
                  <a:srgbClr val="222222"/>
                </a:solidFill>
                <a:latin typeface="Nunito Sans" pitchFamily="2" charset="0"/>
              </a:rPr>
              <a:t>4.</a:t>
            </a:r>
            <a:r>
              <a:rPr lang="en-US" b="0" i="0" dirty="0">
                <a:solidFill>
                  <a:srgbClr val="222222"/>
                </a:solidFill>
                <a:effectLst/>
                <a:latin typeface="Nunito Sans" pitchFamily="2" charset="0"/>
              </a:rPr>
              <a:t>The price an output decision under collusive oligopoly is mutual and interdependent, whereas, in the case of non-collusive oligopoly, the price and output decision is independent of other firms.</a:t>
            </a:r>
          </a:p>
          <a:p>
            <a:pPr marL="114300" indent="0" algn="l">
              <a:buNone/>
            </a:pPr>
            <a:r>
              <a:rPr lang="en-US" b="0" i="0" dirty="0">
                <a:solidFill>
                  <a:srgbClr val="222222"/>
                </a:solidFill>
                <a:effectLst/>
                <a:latin typeface="Nunito Sans" pitchFamily="2" charset="0"/>
              </a:rPr>
              <a:t>5.In a collusive oligopoly, firms agree to set prices and output jointly, so they act as a single firm, which leads to the formation of a monopoly. But, in a non-collusive oligopoly, as no firms collude with one another and a sense of competition exists among them, monopoly does not form.</a:t>
            </a:r>
          </a:p>
          <a:p>
            <a:pPr marL="114300" indent="0" algn="l">
              <a:buNone/>
            </a:pPr>
            <a:r>
              <a:rPr lang="en-US" b="0" i="0" dirty="0">
                <a:solidFill>
                  <a:srgbClr val="222222"/>
                </a:solidFill>
                <a:effectLst/>
                <a:latin typeface="Nunito Sans" pitchFamily="2" charset="0"/>
              </a:rPr>
              <a:t>6.As collusive oligopoly leads to the creation of a monopoly, consumers receive less benefit, as the products are offered for sale to the consumers at the same price by all the sellers. Unlike, in a non-collusive oligopoly, monopoly does not exist, which results in competition among the seller firms and so, the consumers get price benefits.</a:t>
            </a:r>
          </a:p>
          <a:p>
            <a:pPr marL="114300" indent="0" algn="l">
              <a:buNone/>
            </a:pPr>
            <a:r>
              <a:rPr lang="en-US" b="0" i="0" dirty="0">
                <a:solidFill>
                  <a:srgbClr val="222222"/>
                </a:solidFill>
                <a:effectLst/>
                <a:latin typeface="Nunito Sans" pitchFamily="2" charset="0"/>
              </a:rPr>
              <a:t>7.In a collusive oligopoly, no need to incur expenses to create brand loyalty. On the other hand, in a non-collusive oligopoly aggressive advertisement creates brand loyalty.</a:t>
            </a:r>
          </a:p>
        </p:txBody>
      </p:sp>
    </p:spTree>
    <p:extLst>
      <p:ext uri="{BB962C8B-B14F-4D97-AF65-F5344CB8AC3E}">
        <p14:creationId xmlns:p14="http://schemas.microsoft.com/office/powerpoint/2010/main" val="2874379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Google Shape;345;p54"/>
          <p:cNvPicPr preferRelativeResize="0"/>
          <p:nvPr/>
        </p:nvPicPr>
        <p:blipFill rotWithShape="1">
          <a:blip r:embed="rId3">
            <a:alphaModFix/>
          </a:blip>
          <a:srcRect/>
          <a:stretch/>
        </p:blipFill>
        <p:spPr>
          <a:xfrm>
            <a:off x="233680" y="0"/>
            <a:ext cx="11623039" cy="7112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23"/>
          <p:cNvPicPr preferRelativeResize="0"/>
          <p:nvPr/>
        </p:nvPicPr>
        <p:blipFill rotWithShape="1">
          <a:blip r:embed="rId3">
            <a:alphaModFix/>
          </a:blip>
          <a:srcRect l="3825" t="15555" r="2792" b="5629"/>
          <a:stretch/>
        </p:blipFill>
        <p:spPr>
          <a:xfrm>
            <a:off x="893455" y="1457325"/>
            <a:ext cx="10364451" cy="5239152"/>
          </a:xfrm>
          <a:prstGeom prst="rect">
            <a:avLst/>
          </a:prstGeom>
          <a:noFill/>
          <a:ln>
            <a:noFill/>
          </a:ln>
        </p:spPr>
      </p:pic>
      <p:sp>
        <p:nvSpPr>
          <p:cNvPr id="179" name="Google Shape;179;p23"/>
          <p:cNvSpPr txBox="1">
            <a:spLocks noGrp="1"/>
          </p:cNvSpPr>
          <p:nvPr>
            <p:ph type="title"/>
          </p:nvPr>
        </p:nvSpPr>
        <p:spPr>
          <a:xfrm>
            <a:off x="893455" y="161523"/>
            <a:ext cx="10364451" cy="1037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3600"/>
              <a:buFont typeface="Twentieth Century"/>
              <a:buNone/>
            </a:pPr>
            <a:r>
              <a:rPr lang="en-US" dirty="0">
                <a:solidFill>
                  <a:schemeClr val="tx1"/>
                </a:solidFill>
              </a:rPr>
              <a:t>DEMAND CURVE UNDER PERFECT COMPETITION</a:t>
            </a:r>
            <a:endParaRPr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24"/>
          <p:cNvPicPr preferRelativeResize="0"/>
          <p:nvPr/>
        </p:nvPicPr>
        <p:blipFill rotWithShape="1">
          <a:blip r:embed="rId3">
            <a:alphaModFix/>
          </a:blip>
          <a:srcRect/>
          <a:stretch/>
        </p:blipFill>
        <p:spPr>
          <a:xfrm>
            <a:off x="355600" y="242596"/>
            <a:ext cx="11135360" cy="63918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25" descr="Perfect Competition (AS/A LEVELS/IB/IAL) – The Tutor Academy"/>
          <p:cNvPicPr preferRelativeResize="0"/>
          <p:nvPr/>
        </p:nvPicPr>
        <p:blipFill rotWithShape="1">
          <a:blip r:embed="rId3">
            <a:alphaModFix/>
          </a:blip>
          <a:srcRect/>
          <a:stretch/>
        </p:blipFill>
        <p:spPr>
          <a:xfrm>
            <a:off x="429894" y="802434"/>
            <a:ext cx="10720187" cy="5693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p26"/>
          <p:cNvPicPr preferRelativeResize="0"/>
          <p:nvPr/>
        </p:nvPicPr>
        <p:blipFill rotWithShape="1">
          <a:blip r:embed="rId3">
            <a:alphaModFix/>
          </a:blip>
          <a:srcRect/>
          <a:stretch/>
        </p:blipFill>
        <p:spPr>
          <a:xfrm>
            <a:off x="640080" y="811763"/>
            <a:ext cx="11107161" cy="56170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99" name="Google Shape;199;p27"/>
          <p:cNvPicPr preferRelativeResize="0"/>
          <p:nvPr/>
        </p:nvPicPr>
        <p:blipFill rotWithShape="1">
          <a:blip r:embed="rId3">
            <a:alphaModFix/>
          </a:blip>
          <a:srcRect/>
          <a:stretch/>
        </p:blipFill>
        <p:spPr>
          <a:xfrm>
            <a:off x="549469" y="463006"/>
            <a:ext cx="10657840" cy="6126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theme1.xml><?xml version="1.0" encoding="utf-8"?>
<a:theme xmlns:a="http://schemas.openxmlformats.org/drawingml/2006/main" name="Droplet">
  <a:themeElements>
    <a:clrScheme name="Droplet">
      <a:dk1>
        <a:srgbClr val="000000"/>
      </a:dk1>
      <a:lt1>
        <a:srgbClr val="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682</TotalTime>
  <Words>1762</Words>
  <Application>Microsoft Office PowerPoint</Application>
  <PresentationFormat>Widescreen</PresentationFormat>
  <Paragraphs>154</Paragraphs>
  <Slides>46</Slides>
  <Notes>30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46</vt:i4>
      </vt:variant>
    </vt:vector>
  </HeadingPairs>
  <TitlesOfParts>
    <vt:vector size="59" baseType="lpstr">
      <vt:lpstr>Arial</vt:lpstr>
      <vt:lpstr>Cabin-semi-bold</vt:lpstr>
      <vt:lpstr>Georgia</vt:lpstr>
      <vt:lpstr>Nunito Sans</vt:lpstr>
      <vt:lpstr>Open Sans</vt:lpstr>
      <vt:lpstr>Palatino</vt:lpstr>
      <vt:lpstr>proxima-nova</vt:lpstr>
      <vt:lpstr>Raleway</vt:lpstr>
      <vt:lpstr>Source Sans Pro</vt:lpstr>
      <vt:lpstr>SourceSansPro</vt:lpstr>
      <vt:lpstr>Twentieth Century</vt:lpstr>
      <vt:lpstr>Wingdings</vt:lpstr>
      <vt:lpstr>Droplet</vt:lpstr>
      <vt:lpstr>MARKET BEHAVOUR</vt:lpstr>
      <vt:lpstr>PowerPoint Presentation</vt:lpstr>
      <vt:lpstr>PERFECT COMPETITION</vt:lpstr>
      <vt:lpstr>Features of Perfect Competition</vt:lpstr>
      <vt:lpstr>DEMAND CURVE UNDER PERFECT COMPETITION</vt:lpstr>
      <vt:lpstr>PowerPoint Presentation</vt:lpstr>
      <vt:lpstr>PowerPoint Presentation</vt:lpstr>
      <vt:lpstr>PowerPoint Presentation</vt:lpstr>
      <vt:lpstr>PowerPoint Presentation</vt:lpstr>
      <vt:lpstr>PowerPoint Presentation</vt:lpstr>
      <vt:lpstr>PowerPoint Presentation</vt:lpstr>
      <vt:lpstr>CLASS REVIEW</vt:lpstr>
      <vt:lpstr>MONOPOLY</vt:lpstr>
      <vt:lpstr>Features of Monopoly</vt:lpstr>
      <vt:lpstr>Sources of Monopoly Power </vt:lpstr>
      <vt:lpstr>CAUSES OF MONOPOLY</vt:lpstr>
      <vt:lpstr>PowerPoint Presentation</vt:lpstr>
      <vt:lpstr>PowerPoint Presentation</vt:lpstr>
      <vt:lpstr>DEMAND CURVE UNDER MONOPOLY</vt:lpstr>
      <vt:lpstr>PowerPoint Presentation</vt:lpstr>
      <vt:lpstr>Short Run Equilibrium Under Monopoly</vt:lpstr>
      <vt:lpstr>PowerPoint Presentation</vt:lpstr>
      <vt:lpstr>MONOPOLISTIC COMPETITION</vt:lpstr>
      <vt:lpstr>MONOPOLISTIC COMPETITION</vt:lpstr>
      <vt:lpstr>Features of Monopolistic Competition: </vt:lpstr>
      <vt:lpstr>DEMAND CURVE UNDER MONOPOLISTIC COMPETITION</vt:lpstr>
      <vt:lpstr>PowerPoint Presentation</vt:lpstr>
      <vt:lpstr>PowerPoint Presentation</vt:lpstr>
      <vt:lpstr>Class review</vt:lpstr>
      <vt:lpstr>A COMPARATIVE ANALYSIS</vt:lpstr>
      <vt:lpstr>OLIGOPOLY</vt:lpstr>
      <vt:lpstr>PowerPoint Presentation</vt:lpstr>
      <vt:lpstr>Features of Oligopoly </vt:lpstr>
      <vt:lpstr>PowerPoint Presentation</vt:lpstr>
      <vt:lpstr>Collusive Oligopoly</vt:lpstr>
      <vt:lpstr>Collusion can be of two types: </vt:lpstr>
      <vt:lpstr>Price Leadership </vt:lpstr>
      <vt:lpstr>Types of Price Leadership </vt:lpstr>
      <vt:lpstr>Types of Price Leadership</vt:lpstr>
      <vt:lpstr>Non-collusive Oligopoly</vt:lpstr>
      <vt:lpstr>Difference Between Collusive and non collusive oligopoly</vt:lpstr>
      <vt:lpstr>DEMAND CURVE UNDER OLIGOPOLY</vt:lpstr>
      <vt:lpstr>PowerPoint Presentation</vt:lpstr>
      <vt:lpstr>Key Differences Between Collusive Oligopoly and Non-Collusive Oligopoly </vt:lpstr>
      <vt:lpstr>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BEHAVOUR</dc:title>
  <dc:creator>Kankana Ghosh</dc:creator>
  <cp:lastModifiedBy>Kankana Ghosh</cp:lastModifiedBy>
  <cp:revision>60</cp:revision>
  <dcterms:modified xsi:type="dcterms:W3CDTF">2022-02-19T06:22:23Z</dcterms:modified>
</cp:coreProperties>
</file>