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778" r:id="rId5"/>
  </p:sldMasterIdLst>
  <p:notesMasterIdLst>
    <p:notesMasterId r:id="rId30"/>
  </p:notesMasterIdLst>
  <p:sldIdLst>
    <p:sldId id="298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1" r:id="rId17"/>
    <p:sldId id="310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D8ADA-AA06-4930-ABE1-7BFC8319C082}" type="datetimeFigureOut">
              <a:rPr lang="en-IN" smtClean="0"/>
              <a:t>14-12-2020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8AFE0-5008-438A-A346-F537875334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435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2983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6462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598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85672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5889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0394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4797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79524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02372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8138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38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140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6143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9514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3650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744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1495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8AFE0-5008-438A-A346-F537875334EA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5278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9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37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8932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54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12029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62805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52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056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24611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D986-8816-4272-A432-0437A28A9828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45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79588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735563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570826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787018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903867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7504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29038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83268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9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6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5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7" y="786384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801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6" y="3043052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2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4" y="6446522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1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40"/>
            <a:ext cx="6818263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3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5" y="6446840"/>
            <a:ext cx="25848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40"/>
            <a:ext cx="6818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1" y="6446840"/>
            <a:ext cx="7800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2D6E202-B606-4609-B914-27C9371A1F6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9775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Franklin Gothic Book" panose="020F0502020204030204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4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Franklin Gothic Book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334" y="1475234"/>
            <a:ext cx="3635926" cy="2901694"/>
          </a:xfrm>
        </p:spPr>
        <p:txBody>
          <a:bodyPr anchor="b"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Final Accounts of Manufacturing Concerns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57786A2-7146-478E-B5D5-DE0307F935CC}"/>
              </a:ext>
            </a:extLst>
          </p:cNvPr>
          <p:cNvSpPr txBox="1"/>
          <p:nvPr/>
        </p:nvSpPr>
        <p:spPr>
          <a:xfrm>
            <a:off x="0" y="-92364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PROFORMA BALANCE SHEET</a:t>
            </a:r>
            <a:endParaRPr lang="en-IN" sz="4400" u="sng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3A690DC-F303-4351-BB7A-F7CB97633E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708118"/>
              </p:ext>
            </p:extLst>
          </p:nvPr>
        </p:nvGraphicFramePr>
        <p:xfrm>
          <a:off x="401782" y="677077"/>
          <a:ext cx="11388436" cy="5608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331856">
                  <a:extLst>
                    <a:ext uri="{9D8B030D-6E8A-4147-A177-3AD203B41FA5}">
                      <a16:colId xmlns:a16="http://schemas.microsoft.com/office/drawing/2014/main" val="4105533734"/>
                    </a:ext>
                  </a:extLst>
                </a:gridCol>
                <a:gridCol w="1362362">
                  <a:extLst>
                    <a:ext uri="{9D8B030D-6E8A-4147-A177-3AD203B41FA5}">
                      <a16:colId xmlns:a16="http://schemas.microsoft.com/office/drawing/2014/main" val="709397426"/>
                    </a:ext>
                  </a:extLst>
                </a:gridCol>
                <a:gridCol w="4281056">
                  <a:extLst>
                    <a:ext uri="{9D8B030D-6E8A-4147-A177-3AD203B41FA5}">
                      <a16:colId xmlns:a16="http://schemas.microsoft.com/office/drawing/2014/main" val="1165499570"/>
                    </a:ext>
                  </a:extLst>
                </a:gridCol>
                <a:gridCol w="1413162">
                  <a:extLst>
                    <a:ext uri="{9D8B030D-6E8A-4147-A177-3AD203B41FA5}">
                      <a16:colId xmlns:a16="http://schemas.microsoft.com/office/drawing/2014/main" val="3088115456"/>
                    </a:ext>
                  </a:extLst>
                </a:gridCol>
              </a:tblGrid>
              <a:tr h="37105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LIABILITIES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Rs.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ASSETS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Rs.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390156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Capital A/c (Opening Bal.)                 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Goodwill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014711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+/(-) Fresh Cap. / (Drawings)            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Patents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5371347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+/(-) Net Profit / (Net Loss)            </a:t>
                      </a:r>
                      <a:r>
                        <a:rPr lang="en-US" sz="2000" u="sng" dirty="0"/>
                        <a:t>   xx</a:t>
                      </a:r>
                      <a:endParaRPr lang="en-IN" sz="2000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Land and Building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4862220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General Reserve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Plant and Machinery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7924947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Capital Reserve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Furniture and Fittings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xxx</a:t>
                      </a:r>
                      <a:endParaRPr lang="en-IN" sz="2000" b="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530226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Loans taken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Investments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7312823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Bank Overdraft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Closing Stock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2373513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Sundry Creditors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Debtors / Bills Receivable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F0502020204030204"/>
                          <a:ea typeface="+mn-ea"/>
                          <a:cs typeface="+mn-cs"/>
                        </a:rPr>
                        <a:t>xxx</a:t>
                      </a:r>
                      <a:endParaRPr kumimoji="0" lang="en-I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5438085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Bills Payable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Loans given (Advances)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F0502020204030204"/>
                          <a:ea typeface="+mn-ea"/>
                          <a:cs typeface="+mn-cs"/>
                        </a:rPr>
                        <a:t>xxx</a:t>
                      </a:r>
                      <a:endParaRPr kumimoji="0" lang="en-I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909956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Outstanding Expenses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Prepaid expenses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F0502020204030204"/>
                          <a:ea typeface="+mn-ea"/>
                          <a:cs typeface="+mn-cs"/>
                        </a:rPr>
                        <a:t>xxx</a:t>
                      </a:r>
                      <a:endParaRPr kumimoji="0" lang="en-I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957808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Incomes received in Advance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Cash in hand / Cash at Bank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F0502020204030204"/>
                          <a:ea typeface="+mn-ea"/>
                          <a:cs typeface="+mn-cs"/>
                        </a:rPr>
                        <a:t>xxx</a:t>
                      </a:r>
                      <a:endParaRPr kumimoji="0" lang="en-I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235412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b="1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Fictitious assets (Prelim. Exp., </a:t>
                      </a:r>
                      <a:r>
                        <a:rPr lang="en-US" sz="2000" dirty="0" err="1"/>
                        <a:t>etc</a:t>
                      </a:r>
                      <a:r>
                        <a:rPr lang="en-US" sz="2000" dirty="0"/>
                        <a:t>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F0502020204030204"/>
                          <a:ea typeface="+mn-ea"/>
                          <a:cs typeface="+mn-cs"/>
                        </a:rPr>
                        <a:t>xxx</a:t>
                      </a:r>
                      <a:endParaRPr kumimoji="0" lang="en-I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55557414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TOTAL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XXX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TOTAL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XXX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8977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390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7456"/>
            <a:ext cx="12192000" cy="8876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KEY POINTS TO REMEMBER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1" y="2016615"/>
            <a:ext cx="12007272" cy="40994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Manufacturing A/c includes all the </a:t>
            </a:r>
            <a:r>
              <a:rPr lang="en-US" sz="2400" b="1" u="sng" dirty="0"/>
              <a:t>production</a:t>
            </a:r>
            <a:r>
              <a:rPr lang="en-US" sz="2400" dirty="0"/>
              <a:t> related expenses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Expenses like </a:t>
            </a:r>
            <a:r>
              <a:rPr lang="en-US" sz="2400" b="1" u="sng" dirty="0"/>
              <a:t>depreciation and rent</a:t>
            </a:r>
            <a:r>
              <a:rPr lang="en-US" sz="2400" dirty="0"/>
              <a:t> need to be classified for Factory and Office Assets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Manufacturing A/c will always have balance as </a:t>
            </a:r>
            <a:r>
              <a:rPr lang="en-US" sz="2400" b="1" u="sng" dirty="0"/>
              <a:t>Cost of Production </a:t>
            </a:r>
            <a:r>
              <a:rPr lang="en-US" sz="2400" dirty="0"/>
              <a:t>and not profit or loss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Most of the expenses in the trading A/c of the trader are shifted to the Manufacturing A/c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810894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09EA6D-9ABB-4176-B18D-6D06D2089D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8165" y="2185167"/>
            <a:ext cx="6815669" cy="1515533"/>
          </a:xfrm>
        </p:spPr>
        <p:txBody>
          <a:bodyPr>
            <a:normAutofit fontScale="90000"/>
          </a:bodyPr>
          <a:lstStyle/>
          <a:p>
            <a:r>
              <a:rPr lang="en-US" sz="8800" b="1" u="sng" spc="-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ADJUSTMENTS</a:t>
            </a:r>
            <a:endParaRPr lang="en-IN" sz="8800" b="1" u="sng" spc="-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545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88741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1. </a:t>
            </a:r>
            <a:r>
              <a:rPr lang="en-US" u="sng" dirty="0"/>
              <a:t>CLOSING STOCKS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2075" y="1378743"/>
            <a:ext cx="11887777" cy="41005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as closing stock in the Asset side (Debit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Manufacturing A/c Credit side (Raw material and WIP)</a:t>
            </a:r>
          </a:p>
          <a:p>
            <a:pPr marL="442912" indent="0">
              <a:buNone/>
            </a:pPr>
            <a:r>
              <a:rPr lang="en-IN" sz="2400" dirty="0"/>
              <a:t>       Record on the Trading A/c Credit side (Finished Goods)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640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88741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2. </a:t>
            </a:r>
            <a:r>
              <a:rPr lang="en-US" u="sng" dirty="0"/>
              <a:t>OUTSTANDING EXPENSES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9112" y="1665071"/>
            <a:ext cx="11337925" cy="41005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as Outstanding expense in the Liability side (Credit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Add to that particular expense (Debit Effect)</a:t>
            </a:r>
          </a:p>
          <a:p>
            <a:pPr marL="442912" indent="0">
              <a:buNone/>
            </a:pPr>
            <a:r>
              <a:rPr lang="en-IN" sz="2400" dirty="0"/>
              <a:t>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9105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88741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3. </a:t>
            </a:r>
            <a:r>
              <a:rPr lang="en-US" u="sng" dirty="0"/>
              <a:t>PREPAID EXPENSES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9112" y="1665071"/>
            <a:ext cx="11337925" cy="41005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as Prepaid expense in the Asset side (Debit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Subtract from that particular expense (Credit Effect)</a:t>
            </a:r>
          </a:p>
          <a:p>
            <a:pPr marL="442912" indent="0">
              <a:buNone/>
            </a:pPr>
            <a:r>
              <a:rPr lang="en-IN" sz="2400" dirty="0"/>
              <a:t>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3003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12192000" cy="88741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4. </a:t>
            </a:r>
            <a:r>
              <a:rPr lang="en-US" u="sng" dirty="0"/>
              <a:t>ADVANCE INCOME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9112" y="1665071"/>
            <a:ext cx="11337925" cy="41005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as Advance Income in the Liability side (Credit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Subtract from that particular Income (Debit Effect)</a:t>
            </a:r>
          </a:p>
          <a:p>
            <a:pPr marL="442912" indent="0">
              <a:buNone/>
            </a:pPr>
            <a:r>
              <a:rPr lang="en-IN" sz="2400" dirty="0"/>
              <a:t>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2378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12192000" cy="88741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5. </a:t>
            </a:r>
            <a:r>
              <a:rPr lang="en-US" u="sng" dirty="0"/>
              <a:t>INCOME RECEVABLE (ACCRUED)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9112" y="1665071"/>
            <a:ext cx="11337925" cy="41005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as Accrued Income in the Asset side (Debit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Add to that particular Income (Credit Effect)</a:t>
            </a:r>
          </a:p>
          <a:p>
            <a:pPr marL="442912" indent="0">
              <a:buNone/>
            </a:pPr>
            <a:r>
              <a:rPr lang="en-IN" sz="2400" dirty="0"/>
              <a:t>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6894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12192000" cy="88741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6. </a:t>
            </a:r>
            <a:r>
              <a:rPr lang="en-US" u="sng" dirty="0"/>
              <a:t>DEPRECIATION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9112" y="1665071"/>
            <a:ext cx="11337925" cy="41005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Subtract from the Fixed Asset in the Asset side (Credit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P&amp;L A/c Debit side (Debit Effect)</a:t>
            </a:r>
          </a:p>
          <a:p>
            <a:pPr marL="442912" indent="0">
              <a:buNone/>
            </a:pPr>
            <a:r>
              <a:rPr lang="en-IN" sz="2400" dirty="0"/>
              <a:t>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841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12192000" cy="88741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7. </a:t>
            </a:r>
            <a:r>
              <a:rPr lang="en-US" u="sng" dirty="0"/>
              <a:t>BAD DEBTS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9112" y="1665071"/>
            <a:ext cx="11337925" cy="41005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Subtract from Debtors in the Asset side (Credit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P&amp;L A/c Debit side (Debit Effect)</a:t>
            </a:r>
          </a:p>
          <a:p>
            <a:pPr marL="442912" indent="0">
              <a:buNone/>
            </a:pPr>
            <a:r>
              <a:rPr lang="en-IN" sz="2400" dirty="0"/>
              <a:t>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2345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7456"/>
            <a:ext cx="12192000" cy="8876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 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2007378"/>
            <a:ext cx="11125201" cy="40994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Period matching concept leads to the preparation of Final Accounts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Final Accounts include Income Statements and Balance Sheet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Income statements are Manufacturing A/c, Trading A/c and Profit &amp; Loss A/c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Final Accounts help us to evaluate the Financial Performance and Financial Position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29335143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487055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dirty="0"/>
              <a:t>8. </a:t>
            </a:r>
            <a:r>
              <a:rPr lang="en-US" u="sng" dirty="0"/>
              <a:t>RESERVE FOR DOUBTFUL DEBTS</a:t>
            </a:r>
            <a:br>
              <a:rPr lang="en-US" u="sng" dirty="0"/>
            </a:br>
            <a:r>
              <a:rPr lang="en-US" u="sng" dirty="0"/>
              <a:t>(NEW RDD)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7037" y="1905217"/>
            <a:ext cx="11337925" cy="41005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Subtract from Debtors in the Asset side (Credit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P&amp;L A/c Debit side (Debit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1255713" indent="-358775">
              <a:buFont typeface="Wingdings" panose="05000000000000000000" pitchFamily="2" charset="2"/>
              <a:buChar char="v"/>
            </a:pPr>
            <a:r>
              <a:rPr lang="en-IN" sz="2400" b="1" u="sng" dirty="0"/>
              <a:t>NOTE</a:t>
            </a:r>
            <a:r>
              <a:rPr lang="en-IN" sz="2400" b="1" dirty="0"/>
              <a:t> – To be calculated after subtracting actual bad debts</a:t>
            </a:r>
            <a:r>
              <a:rPr lang="en-IN" sz="2400" dirty="0"/>
              <a:t>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05221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025237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/>
              <a:t>9.  </a:t>
            </a:r>
            <a:r>
              <a:rPr lang="en-US" sz="4000" u="sng" dirty="0"/>
              <a:t>PROVISION FOR DISCOUNT ON DEBTORS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7037" y="1471108"/>
            <a:ext cx="11337925" cy="475420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Subtract from Debtors in the Asset side (Credit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P&amp;L A/c Debit side (Debit Effect)</a:t>
            </a:r>
          </a:p>
          <a:p>
            <a:pPr marL="442912" indent="0">
              <a:buNone/>
            </a:pPr>
            <a:endParaRPr lang="en-IN" sz="2400" dirty="0"/>
          </a:p>
          <a:p>
            <a:pPr marL="1163638" indent="-342900">
              <a:buFont typeface="Wingdings" panose="05000000000000000000" pitchFamily="2" charset="2"/>
              <a:buChar char="v"/>
            </a:pPr>
            <a:r>
              <a:rPr lang="en-IN" sz="2400" b="1" dirty="0"/>
              <a:t>  </a:t>
            </a:r>
            <a:r>
              <a:rPr lang="en-IN" sz="2400" b="1" u="sng" dirty="0"/>
              <a:t>NOTE</a:t>
            </a:r>
            <a:r>
              <a:rPr lang="en-IN" sz="2400" b="1" dirty="0"/>
              <a:t> – To be calculated after subtracting New R.D.D      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20090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7092"/>
            <a:ext cx="12192000" cy="83127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/>
              <a:t>10. </a:t>
            </a:r>
            <a:r>
              <a:rPr lang="en-US" sz="4000" u="sng" dirty="0"/>
              <a:t>GOODS LOST BY FIRE/ THEFT / ACCIDENT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2827" y="1716918"/>
            <a:ext cx="11506345" cy="34241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Credit side of the Manufacturing A/c or Trading A/c  (Credit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P&amp;L A/c Debit side as </a:t>
            </a:r>
            <a:r>
              <a:rPr lang="en-IN" sz="2400" b="1" u="sng" dirty="0"/>
              <a:t>“Loss on Goods Lost”</a:t>
            </a:r>
            <a:r>
              <a:rPr lang="en-IN" sz="2400" dirty="0"/>
              <a:t> (Debit Effect)</a:t>
            </a:r>
          </a:p>
          <a:p>
            <a:pPr marL="442912" indent="0">
              <a:buNone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2679418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7092"/>
            <a:ext cx="12192000" cy="83127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/>
              <a:t>11. </a:t>
            </a:r>
            <a:r>
              <a:rPr lang="en-US" sz="4000" u="sng" dirty="0"/>
              <a:t>GOODS DISTRIBUTED AS FREE SAMPLES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2827" y="1716918"/>
            <a:ext cx="11506345" cy="34241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Credit side of the Manufacturing A/c or Trading A/c  (Credit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P&amp;L A/c Debit side as </a:t>
            </a:r>
            <a:r>
              <a:rPr lang="en-IN" sz="2400" b="1" u="sng" dirty="0"/>
              <a:t>“Advertising Expense”</a:t>
            </a:r>
            <a:r>
              <a:rPr lang="en-IN" sz="2400" dirty="0"/>
              <a:t> (Debit Effect)</a:t>
            </a:r>
          </a:p>
          <a:p>
            <a:pPr marL="442912" indent="0">
              <a:buNone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65626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7092"/>
            <a:ext cx="12192000" cy="83127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/>
              <a:t>12. </a:t>
            </a:r>
            <a:r>
              <a:rPr lang="en-US" sz="4000" u="sng" dirty="0"/>
              <a:t>GOODS WITHDRAWN BY THE OWNER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2827" y="1716918"/>
            <a:ext cx="11506345" cy="34241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u="sng" dirty="0"/>
              <a:t>The effects of this adjustment are as follows</a:t>
            </a:r>
            <a:r>
              <a:rPr lang="en-US" sz="2400" b="1" dirty="0"/>
              <a:t> –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Record on the Credit side of the Manufacturing A/c or Trading A/c  (Credit effect)</a:t>
            </a:r>
          </a:p>
          <a:p>
            <a:pPr marL="895350" indent="-452438">
              <a:buFont typeface="+mj-lt"/>
              <a:buAutoNum type="arabicPeriod"/>
            </a:pPr>
            <a:endParaRPr lang="en-IN" sz="2400" dirty="0"/>
          </a:p>
          <a:p>
            <a:pPr marL="895350" indent="-452438">
              <a:buFont typeface="+mj-lt"/>
              <a:buAutoNum type="arabicPeriod"/>
            </a:pPr>
            <a:r>
              <a:rPr lang="en-IN" sz="2400" dirty="0"/>
              <a:t> Subtract from the Capital from the Liability side (Debit Effect)</a:t>
            </a:r>
          </a:p>
          <a:p>
            <a:pPr marL="442912" indent="0">
              <a:buNone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159703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7456"/>
            <a:ext cx="12192000" cy="8876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 MANUFACTURING ACCOUNT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016615"/>
            <a:ext cx="11582400" cy="40994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This account is to be prepared by a “Manufacturing Concern”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All items relating to production and factory costs are recorded in the Manufacturing A/c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It is just like any other income statement (Ledger Account)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It is an account prepared before the Trading A/c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879464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57786A2-7146-478E-B5D5-DE0307F935CC}"/>
              </a:ext>
            </a:extLst>
          </p:cNvPr>
          <p:cNvSpPr txBox="1"/>
          <p:nvPr/>
        </p:nvSpPr>
        <p:spPr>
          <a:xfrm>
            <a:off x="0" y="-92364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PROFORMA MANUFACTURING ACCOUNT</a:t>
            </a:r>
            <a:endParaRPr lang="en-IN" sz="4400" u="sng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3A690DC-F303-4351-BB7A-F7CB97633E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010555"/>
              </p:ext>
            </p:extLst>
          </p:nvPr>
        </p:nvGraphicFramePr>
        <p:xfrm>
          <a:off x="401782" y="677077"/>
          <a:ext cx="11388436" cy="5608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331856">
                  <a:extLst>
                    <a:ext uri="{9D8B030D-6E8A-4147-A177-3AD203B41FA5}">
                      <a16:colId xmlns:a16="http://schemas.microsoft.com/office/drawing/2014/main" val="4105533734"/>
                    </a:ext>
                  </a:extLst>
                </a:gridCol>
                <a:gridCol w="1362362">
                  <a:extLst>
                    <a:ext uri="{9D8B030D-6E8A-4147-A177-3AD203B41FA5}">
                      <a16:colId xmlns:a16="http://schemas.microsoft.com/office/drawing/2014/main" val="709397426"/>
                    </a:ext>
                  </a:extLst>
                </a:gridCol>
                <a:gridCol w="4281056">
                  <a:extLst>
                    <a:ext uri="{9D8B030D-6E8A-4147-A177-3AD203B41FA5}">
                      <a16:colId xmlns:a16="http://schemas.microsoft.com/office/drawing/2014/main" val="1165499570"/>
                    </a:ext>
                  </a:extLst>
                </a:gridCol>
                <a:gridCol w="1413162">
                  <a:extLst>
                    <a:ext uri="{9D8B030D-6E8A-4147-A177-3AD203B41FA5}">
                      <a16:colId xmlns:a16="http://schemas.microsoft.com/office/drawing/2014/main" val="3088115456"/>
                    </a:ext>
                  </a:extLst>
                </a:gridCol>
              </a:tblGrid>
              <a:tr h="37105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PARTICULARS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Rs.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PARTICULARS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Rs.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390156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Opening stock (Raw Materials)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Sale of Scrap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014711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Opening stock (WIP)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Closing stock (Raw Materials)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5371347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Purchases of Raw material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Closing stock (WIP)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4862220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Carriage Inward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7924947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any Purchase related expenses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Trading A/c (Cost of Production)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xxx</a:t>
                      </a:r>
                      <a:endParaRPr lang="en-IN" sz="2000" b="1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530226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Direct Wages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[Balancing Figure]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7312823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u="sng" dirty="0"/>
                        <a:t>To Factory Expenses</a:t>
                      </a:r>
                      <a:r>
                        <a:rPr lang="en-US" sz="2000" dirty="0"/>
                        <a:t> - 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2373513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     Salary to supervisors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5438085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     Power, Fuel and Heat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909956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     Wages 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957808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     Rent of Factory Expenses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235412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     Depreciation on Factory Assets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55557414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TOTAL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XXX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TOTAL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XXX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8977465"/>
                  </a:ext>
                </a:extLst>
              </a:tr>
            </a:tbl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40CA94AF-B864-4671-B6D0-A1D2A0634533}"/>
              </a:ext>
            </a:extLst>
          </p:cNvPr>
          <p:cNvSpPr/>
          <p:nvPr/>
        </p:nvSpPr>
        <p:spPr>
          <a:xfrm>
            <a:off x="10769599" y="2733964"/>
            <a:ext cx="665018" cy="40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1188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7456"/>
            <a:ext cx="12192000" cy="8876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TRADING ACCOUNT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016615"/>
            <a:ext cx="11582400" cy="40994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This account is for transactions relating to the finished goods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Thus for a manufacturing concern, the scope of trading account is very limited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It is just like any other income statement (Ledger Account)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It is an account prepared after the Manufacturing A/c and before the P&amp;L Account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541011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57786A2-7146-478E-B5D5-DE0307F935CC}"/>
              </a:ext>
            </a:extLst>
          </p:cNvPr>
          <p:cNvSpPr txBox="1"/>
          <p:nvPr/>
        </p:nvSpPr>
        <p:spPr>
          <a:xfrm>
            <a:off x="0" y="-92364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PROFORMA TRADING ACCOUNT</a:t>
            </a:r>
            <a:endParaRPr lang="en-IN" sz="4400" u="sng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3A690DC-F303-4351-BB7A-F7CB97633E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055214"/>
              </p:ext>
            </p:extLst>
          </p:nvPr>
        </p:nvGraphicFramePr>
        <p:xfrm>
          <a:off x="401782" y="677077"/>
          <a:ext cx="11388436" cy="5492816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331856">
                  <a:extLst>
                    <a:ext uri="{9D8B030D-6E8A-4147-A177-3AD203B41FA5}">
                      <a16:colId xmlns:a16="http://schemas.microsoft.com/office/drawing/2014/main" val="4105533734"/>
                    </a:ext>
                  </a:extLst>
                </a:gridCol>
                <a:gridCol w="1362362">
                  <a:extLst>
                    <a:ext uri="{9D8B030D-6E8A-4147-A177-3AD203B41FA5}">
                      <a16:colId xmlns:a16="http://schemas.microsoft.com/office/drawing/2014/main" val="709397426"/>
                    </a:ext>
                  </a:extLst>
                </a:gridCol>
                <a:gridCol w="4281056">
                  <a:extLst>
                    <a:ext uri="{9D8B030D-6E8A-4147-A177-3AD203B41FA5}">
                      <a16:colId xmlns:a16="http://schemas.microsoft.com/office/drawing/2014/main" val="1165499570"/>
                    </a:ext>
                  </a:extLst>
                </a:gridCol>
                <a:gridCol w="1413162">
                  <a:extLst>
                    <a:ext uri="{9D8B030D-6E8A-4147-A177-3AD203B41FA5}">
                      <a16:colId xmlns:a16="http://schemas.microsoft.com/office/drawing/2014/main" val="3088115456"/>
                    </a:ext>
                  </a:extLst>
                </a:gridCol>
              </a:tblGrid>
              <a:tr h="88593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PARTICULARS</a:t>
                      </a:r>
                      <a:endParaRPr lang="en-IN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Rs.</a:t>
                      </a:r>
                      <a:endParaRPr lang="en-IN" sz="24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PARTICULARS</a:t>
                      </a:r>
                      <a:endParaRPr lang="en-IN" sz="24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Rs.</a:t>
                      </a:r>
                      <a:endParaRPr lang="en-IN" sz="24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390156"/>
                  </a:ext>
                </a:extLst>
              </a:tr>
              <a:tr h="767813">
                <a:tc>
                  <a:txBody>
                    <a:bodyPr/>
                    <a:lstStyle/>
                    <a:p>
                      <a:r>
                        <a:rPr lang="en-US" sz="2000" dirty="0"/>
                        <a:t>To Opening stock (Finished Goods)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Sales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0147119"/>
                  </a:ext>
                </a:extLst>
              </a:tr>
              <a:tr h="767813">
                <a:tc>
                  <a:txBody>
                    <a:bodyPr/>
                    <a:lstStyle/>
                    <a:p>
                      <a:r>
                        <a:rPr lang="en-US" sz="2000" dirty="0"/>
                        <a:t>To Manufacturing A/c (C.O.P)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Goods lost or destroyed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5371347"/>
                  </a:ext>
                </a:extLst>
              </a:tr>
              <a:tr h="767813">
                <a:tc>
                  <a:txBody>
                    <a:bodyPr/>
                    <a:lstStyle/>
                    <a:p>
                      <a:r>
                        <a:rPr lang="en-US" sz="2000" dirty="0"/>
                        <a:t>To Purchases of Finished Goods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goods taken by the proprietor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4862220"/>
                  </a:ext>
                </a:extLst>
              </a:tr>
              <a:tr h="767813">
                <a:tc>
                  <a:txBody>
                    <a:bodyPr/>
                    <a:lstStyle/>
                    <a:p>
                      <a:r>
                        <a:rPr lang="en-US" sz="2000" dirty="0"/>
                        <a:t>To Carriage Inward on Finished Goods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Goods given as free samples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7924947"/>
                  </a:ext>
                </a:extLst>
              </a:tr>
              <a:tr h="767813">
                <a:tc>
                  <a:txBody>
                    <a:bodyPr/>
                    <a:lstStyle/>
                    <a:p>
                      <a:r>
                        <a:rPr lang="en-US" sz="2000" dirty="0"/>
                        <a:t>To Gross Profit c/d [Balancing Figure]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xxx</a:t>
                      </a:r>
                      <a:endParaRPr lang="en-IN" sz="2000" b="1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By Gross Loss c/d [Balancing Figure]</a:t>
                      </a:r>
                      <a:endParaRPr lang="en-IN" sz="20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xxx</a:t>
                      </a:r>
                      <a:endParaRPr lang="en-IN" sz="2000" b="1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5302269"/>
                  </a:ext>
                </a:extLst>
              </a:tr>
              <a:tr h="767813"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TOTAL</a:t>
                      </a:r>
                      <a:endParaRPr lang="en-IN" sz="2000" b="1" u="sng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XXX</a:t>
                      </a:r>
                      <a:endParaRPr lang="en-IN" sz="2000" b="1" u="sng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TOTAL</a:t>
                      </a:r>
                      <a:endParaRPr lang="en-IN" sz="2000" b="1" u="sng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XXX</a:t>
                      </a:r>
                      <a:endParaRPr lang="en-IN" sz="2000" b="1" u="sng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8977465"/>
                  </a:ext>
                </a:extLst>
              </a:tr>
            </a:tbl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40CA94AF-B864-4671-B6D0-A1D2A0634533}"/>
              </a:ext>
            </a:extLst>
          </p:cNvPr>
          <p:cNvSpPr/>
          <p:nvPr/>
        </p:nvSpPr>
        <p:spPr>
          <a:xfrm>
            <a:off x="10732653" y="4830620"/>
            <a:ext cx="665018" cy="40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DB369FC-7677-4E90-B9EF-72EA1C7C6908}"/>
              </a:ext>
            </a:extLst>
          </p:cNvPr>
          <p:cNvSpPr/>
          <p:nvPr/>
        </p:nvSpPr>
        <p:spPr>
          <a:xfrm>
            <a:off x="5103090" y="4858328"/>
            <a:ext cx="665018" cy="40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3251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7456"/>
            <a:ext cx="12192000" cy="8876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PROFIT AND LOSS ACCOUNT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016615"/>
            <a:ext cx="11582400" cy="40994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P&amp;L Account shows the balances of all remaining Nominal Accounts (Income and Exp.)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These include, admin exp, selling exp, Finance exp and Income other than Sales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It is just like any other income statement (Ledger Account)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It is an account prepared after the Trading A/c and before the Balance Sheet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4236319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57786A2-7146-478E-B5D5-DE0307F935CC}"/>
              </a:ext>
            </a:extLst>
          </p:cNvPr>
          <p:cNvSpPr txBox="1"/>
          <p:nvPr/>
        </p:nvSpPr>
        <p:spPr>
          <a:xfrm>
            <a:off x="0" y="-92364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PROFORMA PROFIT &amp; LOSS ACCOUNT</a:t>
            </a:r>
            <a:endParaRPr lang="en-IN" sz="4400" u="sng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3A690DC-F303-4351-BB7A-F7CB97633E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549716"/>
              </p:ext>
            </p:extLst>
          </p:nvPr>
        </p:nvGraphicFramePr>
        <p:xfrm>
          <a:off x="401782" y="677077"/>
          <a:ext cx="11388436" cy="5608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331856">
                  <a:extLst>
                    <a:ext uri="{9D8B030D-6E8A-4147-A177-3AD203B41FA5}">
                      <a16:colId xmlns:a16="http://schemas.microsoft.com/office/drawing/2014/main" val="4105533734"/>
                    </a:ext>
                  </a:extLst>
                </a:gridCol>
                <a:gridCol w="1362362">
                  <a:extLst>
                    <a:ext uri="{9D8B030D-6E8A-4147-A177-3AD203B41FA5}">
                      <a16:colId xmlns:a16="http://schemas.microsoft.com/office/drawing/2014/main" val="709397426"/>
                    </a:ext>
                  </a:extLst>
                </a:gridCol>
                <a:gridCol w="4281056">
                  <a:extLst>
                    <a:ext uri="{9D8B030D-6E8A-4147-A177-3AD203B41FA5}">
                      <a16:colId xmlns:a16="http://schemas.microsoft.com/office/drawing/2014/main" val="1165499570"/>
                    </a:ext>
                  </a:extLst>
                </a:gridCol>
                <a:gridCol w="1413162">
                  <a:extLst>
                    <a:ext uri="{9D8B030D-6E8A-4147-A177-3AD203B41FA5}">
                      <a16:colId xmlns:a16="http://schemas.microsoft.com/office/drawing/2014/main" val="3088115456"/>
                    </a:ext>
                  </a:extLst>
                </a:gridCol>
              </a:tblGrid>
              <a:tr h="37105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PARTICULARS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Rs.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PARTICULARS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Rs.</a:t>
                      </a:r>
                      <a:endParaRPr lang="en-IN" sz="2400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390156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Gross Loss b/d (Trading A/c)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Gross Profit b/d (Trading A/c)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014711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Office Rent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Commission Received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5371347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Salaries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Discount Received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4862220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Postage, Telephone, Printing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Interest on Loans given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7924947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General Expenses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Interest on Investments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xxx</a:t>
                      </a:r>
                      <a:endParaRPr lang="en-IN" sz="2000" b="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530226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Salesman’s expenses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Dividend on Investments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7312823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Carriage outward, Discount allowed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Profit on sale of Fixed Assets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2373513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Advertising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By Net Loss (transfer to Capital A/c)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xxx</a:t>
                      </a:r>
                      <a:endParaRPr lang="en-IN" sz="2000" b="1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5438085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Interest and Bank charges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909956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Bad Debts and provisions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957808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Depreciation (Non Factory Assets)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xxx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2354129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r>
                        <a:rPr lang="en-US" sz="2000" dirty="0"/>
                        <a:t>To Net Profit (transfer to Capital A/c)</a:t>
                      </a:r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xxx</a:t>
                      </a:r>
                      <a:endParaRPr lang="en-IN" sz="2000" b="1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55557414"/>
                  </a:ext>
                </a:extLst>
              </a:tr>
              <a:tr h="371058"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TOTAL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XXX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TOTAL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/>
                        <a:t>XXX</a:t>
                      </a:r>
                      <a:endParaRPr lang="en-IN" sz="2000" b="1" u="sng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8977465"/>
                  </a:ext>
                </a:extLst>
              </a:tr>
            </a:tbl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40CA94AF-B864-4671-B6D0-A1D2A0634533}"/>
              </a:ext>
            </a:extLst>
          </p:cNvPr>
          <p:cNvSpPr/>
          <p:nvPr/>
        </p:nvSpPr>
        <p:spPr>
          <a:xfrm>
            <a:off x="10751126" y="3916218"/>
            <a:ext cx="665018" cy="40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4762AE-9C5C-4914-AF93-3ECA4DC618E9}"/>
              </a:ext>
            </a:extLst>
          </p:cNvPr>
          <p:cNvSpPr/>
          <p:nvPr/>
        </p:nvSpPr>
        <p:spPr>
          <a:xfrm>
            <a:off x="5075381" y="5509490"/>
            <a:ext cx="665018" cy="40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1821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7456"/>
            <a:ext cx="12192000" cy="8876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BALANCE SHEET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0030C3-67D0-4E74-A5C6-DE1CF97AB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016615"/>
            <a:ext cx="11582400" cy="40994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Balance Sheet shows the balances of all Assets and Liabilities (Personal and Real)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Balance sheet shows the financial position at a particular date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It is a “Statement” and not an “Account”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It is the last statement to be prepared in the Final Accounts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799468014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Statistics focus</Template>
  <TotalTime>302</TotalTime>
  <Words>1457</Words>
  <Application>Microsoft Office PowerPoint</Application>
  <PresentationFormat>Widescreen</PresentationFormat>
  <Paragraphs>323</Paragraphs>
  <Slides>24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Bookman Old Style</vt:lpstr>
      <vt:lpstr>Calibri</vt:lpstr>
      <vt:lpstr>Franklin Gothic Book</vt:lpstr>
      <vt:lpstr>Tw Cen MT</vt:lpstr>
      <vt:lpstr>Wingdings</vt:lpstr>
      <vt:lpstr>1_RetrospectVTI</vt:lpstr>
      <vt:lpstr>Droplet</vt:lpstr>
      <vt:lpstr>Final Accounts of Manufacturing Concerns</vt:lpstr>
      <vt:lpstr> INTRODUCTION</vt:lpstr>
      <vt:lpstr> MANUFACTURING ACCOUNT</vt:lpstr>
      <vt:lpstr>PowerPoint Presentation</vt:lpstr>
      <vt:lpstr>TRADING ACCOUNT</vt:lpstr>
      <vt:lpstr>PowerPoint Presentation</vt:lpstr>
      <vt:lpstr>PROFIT AND LOSS ACCOUNT</vt:lpstr>
      <vt:lpstr>PowerPoint Presentation</vt:lpstr>
      <vt:lpstr>BALANCE SHEET</vt:lpstr>
      <vt:lpstr>PowerPoint Presentation</vt:lpstr>
      <vt:lpstr>KEY POINTS TO REMEMBER</vt:lpstr>
      <vt:lpstr>ADJUSTMENTS</vt:lpstr>
      <vt:lpstr>1. CLOSING STOCKS</vt:lpstr>
      <vt:lpstr>2. OUTSTANDING EXPENSES</vt:lpstr>
      <vt:lpstr>3. PREPAID EXPENSES</vt:lpstr>
      <vt:lpstr>4. ADVANCE INCOME</vt:lpstr>
      <vt:lpstr>5. INCOME RECEVABLE (ACCRUED)</vt:lpstr>
      <vt:lpstr>6. DEPRECIATION</vt:lpstr>
      <vt:lpstr>7. BAD DEBTS</vt:lpstr>
      <vt:lpstr>8. RESERVE FOR DOUBTFUL DEBTS (NEW RDD)</vt:lpstr>
      <vt:lpstr>9.  PROVISION FOR DISCOUNT ON DEBTORS</vt:lpstr>
      <vt:lpstr>10. GOODS LOST BY FIRE/ THEFT / ACCIDENT</vt:lpstr>
      <vt:lpstr>11. GOODS DISTRIBUTED AS FREE SAMPLES</vt:lpstr>
      <vt:lpstr>12. GOODS WITHDRAWN BY THE OWNER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Abhishek Sathe</dc:creator>
  <cp:lastModifiedBy>Abhishek Sathe</cp:lastModifiedBy>
  <cp:revision>24</cp:revision>
  <dcterms:created xsi:type="dcterms:W3CDTF">2020-12-08T18:13:26Z</dcterms:created>
  <dcterms:modified xsi:type="dcterms:W3CDTF">2020-12-14T19:46:27Z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