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notesSlides/notesSlide1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  <p:sldMasterId id="2147483778" r:id="rId5"/>
  </p:sldMasterIdLst>
  <p:notesMasterIdLst>
    <p:notesMasterId r:id="rId30"/>
  </p:notesMasterIdLst>
  <p:sldIdLst>
    <p:sldId id="298" r:id="rId6"/>
    <p:sldId id="300" r:id="rId7"/>
    <p:sldId id="301" r:id="rId8"/>
    <p:sldId id="302" r:id="rId9"/>
    <p:sldId id="303" r:id="rId10"/>
    <p:sldId id="304" r:id="rId11"/>
    <p:sldId id="305" r:id="rId12"/>
    <p:sldId id="306" r:id="rId13"/>
    <p:sldId id="307" r:id="rId14"/>
    <p:sldId id="308" r:id="rId15"/>
    <p:sldId id="309" r:id="rId16"/>
    <p:sldId id="311" r:id="rId17"/>
    <p:sldId id="310" r:id="rId18"/>
    <p:sldId id="312" r:id="rId19"/>
    <p:sldId id="313" r:id="rId20"/>
    <p:sldId id="314" r:id="rId21"/>
    <p:sldId id="315" r:id="rId22"/>
    <p:sldId id="316" r:id="rId23"/>
    <p:sldId id="317" r:id="rId24"/>
    <p:sldId id="318" r:id="rId25"/>
    <p:sldId id="319" r:id="rId26"/>
    <p:sldId id="320" r:id="rId27"/>
    <p:sldId id="321" r:id="rId28"/>
    <p:sldId id="322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19" autoAdjust="0"/>
  </p:normalViewPr>
  <p:slideViewPr>
    <p:cSldViewPr snapToGrid="0">
      <p:cViewPr varScale="1">
        <p:scale>
          <a:sx n="83" d="100"/>
          <a:sy n="83" d="100"/>
        </p:scale>
        <p:origin x="614" y="67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3" d="100"/>
          <a:sy n="63" d="100"/>
        </p:scale>
        <p:origin x="3134" y="6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7D8ADA-AA06-4930-ABE1-7BFC8319C082}" type="datetimeFigureOut">
              <a:rPr lang="en-IN" smtClean="0"/>
              <a:t>14-12-2020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68AFE0-5008-438A-A346-F537875334E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84354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68AFE0-5008-438A-A346-F537875334EA}" type="slidenum">
              <a:rPr lang="en-IN" smtClean="0"/>
              <a:t>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5298330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68AFE0-5008-438A-A346-F537875334EA}" type="slidenum">
              <a:rPr lang="en-IN" smtClean="0"/>
              <a:t>16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964629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68AFE0-5008-438A-A346-F537875334EA}" type="slidenum">
              <a:rPr lang="en-IN" smtClean="0"/>
              <a:t>17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75980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68AFE0-5008-438A-A346-F537875334EA}" type="slidenum">
              <a:rPr lang="en-IN" smtClean="0"/>
              <a:t>18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0856721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68AFE0-5008-438A-A346-F537875334EA}" type="slidenum">
              <a:rPr lang="en-IN" smtClean="0"/>
              <a:t>19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6588985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68AFE0-5008-438A-A346-F537875334EA}" type="slidenum">
              <a:rPr lang="en-IN" smtClean="0"/>
              <a:t>20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4039437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68AFE0-5008-438A-A346-F537875334EA}" type="slidenum">
              <a:rPr lang="en-IN" smtClean="0"/>
              <a:t>21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1479719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68AFE0-5008-438A-A346-F537875334EA}" type="slidenum">
              <a:rPr lang="en-IN" smtClean="0"/>
              <a:t>22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5795248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68AFE0-5008-438A-A346-F537875334EA}" type="slidenum">
              <a:rPr lang="en-IN" smtClean="0"/>
              <a:t>23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8023727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68AFE0-5008-438A-A346-F537875334EA}" type="slidenum">
              <a:rPr lang="en-IN" smtClean="0"/>
              <a:t>24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081383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68AFE0-5008-438A-A346-F537875334EA}" type="slidenum">
              <a:rPr lang="en-IN" smtClean="0"/>
              <a:t>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043380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68AFE0-5008-438A-A346-F537875334EA}" type="slidenum">
              <a:rPr lang="en-IN" smtClean="0"/>
              <a:t>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41407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68AFE0-5008-438A-A346-F537875334EA}" type="slidenum">
              <a:rPr lang="en-IN" smtClean="0"/>
              <a:t>7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961434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68AFE0-5008-438A-A346-F537875334EA}" type="slidenum">
              <a:rPr lang="en-IN" smtClean="0"/>
              <a:t>9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095144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68AFE0-5008-438A-A346-F537875334EA}" type="slidenum">
              <a:rPr lang="en-IN" smtClean="0"/>
              <a:t>11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036500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68AFE0-5008-438A-A346-F537875334EA}" type="slidenum">
              <a:rPr lang="en-IN" smtClean="0"/>
              <a:t>13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07440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68AFE0-5008-438A-A346-F537875334EA}" type="slidenum">
              <a:rPr lang="en-IN" smtClean="0"/>
              <a:t>14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914955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68AFE0-5008-438A-A346-F537875334EA}" type="slidenum">
              <a:rPr lang="en-IN" smtClean="0"/>
              <a:t>15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452784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7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9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12/14/2020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34375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12/14/2020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53735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12/14/2020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389324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12/14/2020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78545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12/14/2020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0120290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12/14/2020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6628058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12/14/2020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24524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12/14/2020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20569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12/14/2020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5024611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7D986-8816-4272-A432-0437A28A9828}" type="datetime1">
              <a:rPr lang="en-US" smtClean="0"/>
              <a:t>12/14/2020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144511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12/14/2020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4795886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12/14/2020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046596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12/14/2020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9735563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12/14/2020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65708262"/>
      </p:ext>
    </p:extLst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12/14/2020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8787018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12/14/2020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2903867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12/14/2020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787504"/>
      </p:ext>
    </p:extLst>
  </p:cSld>
  <p:clrMapOvr>
    <a:masterClrMapping/>
  </p:clrMapOvr>
  <p:hf sldNum="0"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12/14/2020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8629038"/>
      </p:ext>
    </p:extLst>
  </p:cSld>
  <p:clrMapOvr>
    <a:masterClrMapping/>
  </p:clrMapOvr>
  <p:hf sldNum="0"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E202-B606-4609-B914-27C9371A1F6D}" type="datetime1">
              <a:rPr lang="en-US" smtClean="0"/>
              <a:t>12/14/2020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2832686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7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9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12/14/2020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27835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5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12/14/2020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8359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5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6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5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12/14/2020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39257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12/14/2020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85433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7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12/14/2020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3937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7" y="786384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801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6" y="3043052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2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12/14/2020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4" y="6446522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11844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1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12/14/2020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40"/>
            <a:ext cx="6818263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16137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slideLayout" Target="../slideLayouts/slideLayout22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slideLayout" Target="../slideLayouts/slideLayout21.xml"/><Relationship Id="rId17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1.xml"/><Relationship Id="rId16" Type="http://schemas.openxmlformats.org/officeDocument/2006/relationships/slideLayout" Target="../slideLayouts/slideLayout25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19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Relationship Id="rId14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7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5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3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5" y="6446840"/>
            <a:ext cx="258485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12/14/2020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40"/>
            <a:ext cx="68182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1" y="6446840"/>
            <a:ext cx="78001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6030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700" i="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1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2D6E202-B606-4609-B914-27C9371A1F6D}" type="datetime1">
              <a:rPr lang="en-US" smtClean="0"/>
              <a:t>12/14/2020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597750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79" r:id="rId1"/>
    <p:sldLayoutId id="2147483780" r:id="rId2"/>
    <p:sldLayoutId id="2147483781" r:id="rId3"/>
    <p:sldLayoutId id="2147483782" r:id="rId4"/>
    <p:sldLayoutId id="2147483783" r:id="rId5"/>
    <p:sldLayoutId id="2147483784" r:id="rId6"/>
    <p:sldLayoutId id="2147483785" r:id="rId7"/>
    <p:sldLayoutId id="2147483786" r:id="rId8"/>
    <p:sldLayoutId id="2147483787" r:id="rId9"/>
    <p:sldLayoutId id="2147483788" r:id="rId10"/>
    <p:sldLayoutId id="2147483789" r:id="rId11"/>
    <p:sldLayoutId id="2147483790" r:id="rId12"/>
    <p:sldLayoutId id="2147483791" r:id="rId13"/>
    <p:sldLayoutId id="2147483792" r:id="rId14"/>
    <p:sldLayoutId id="2147483793" r:id="rId15"/>
    <p:sldLayoutId id="2147483794" r:id="rId16"/>
    <p:sldLayoutId id="2147483795" r:id="rId17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>
            <a:outerShdw blurRad="47625" dist="12700" dir="2700000" algn="tl" rotWithShape="0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2FDF0794-1B86-42B2-B8C7-F60123E63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88726" cy="68589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dirty="0">
              <a:solidFill>
                <a:srgbClr val="FFFFFF"/>
              </a:solidFill>
              <a:latin typeface="Franklin Gothic Book" panose="020F0502020204030204"/>
            </a:endParaRPr>
          </a:p>
        </p:txBody>
      </p:sp>
      <p:pic>
        <p:nvPicPr>
          <p:cNvPr id="4" name="Picture 3" descr="A close up of a piece of paper with a pencil laying on top">
            <a:extLst>
              <a:ext uri="{FF2B5EF4-FFF2-40B4-BE49-F238E27FC236}">
                <a16:creationId xmlns:a16="http://schemas.microsoft.com/office/drawing/2014/main" id="{65810330-F0B5-43C9-BC34-094FFB5C052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975"/>
            <a:ext cx="12191980" cy="6858000"/>
          </a:xfrm>
          <a:prstGeom prst="rect">
            <a:avLst/>
          </a:prstGeom>
        </p:spPr>
      </p:pic>
      <p:sp>
        <p:nvSpPr>
          <p:cNvPr id="35" name="Rectangle 34">
            <a:extLst>
              <a:ext uri="{FF2B5EF4-FFF2-40B4-BE49-F238E27FC236}">
                <a16:creationId xmlns:a16="http://schemas.microsoft.com/office/drawing/2014/main" id="{C5373426-E26E-431D-959C-5DB96C0B62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912607" y="1238444"/>
            <a:ext cx="3635926" cy="4355751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 dirty="0">
              <a:solidFill>
                <a:srgbClr val="FFFFFF"/>
              </a:solidFill>
              <a:latin typeface="Franklin Gothic Book" panose="020F0502020204030204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B2EA78-AEB3-469B-9025-3B17201A45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09334" y="1475234"/>
            <a:ext cx="3635926" cy="2901694"/>
          </a:xfrm>
        </p:spPr>
        <p:txBody>
          <a:bodyPr anchor="b">
            <a:normAutofit/>
          </a:bodyPr>
          <a:lstStyle/>
          <a:p>
            <a:pPr algn="ctr"/>
            <a:r>
              <a:rPr lang="en-US" sz="3600" dirty="0">
                <a:solidFill>
                  <a:schemeClr val="tx1"/>
                </a:solidFill>
              </a:rPr>
              <a:t>Final Accounts of Manufacturing Concerns</a:t>
            </a: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96D07482-83A3-4451-943C-B469610829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76090" y="4508519"/>
            <a:ext cx="310896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ctangle 38">
            <a:extLst>
              <a:ext uri="{FF2B5EF4-FFF2-40B4-BE49-F238E27FC236}">
                <a16:creationId xmlns:a16="http://schemas.microsoft.com/office/drawing/2014/main" id="{EDC90921-9082-491B-940E-827D679F34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62626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931439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157786A2-7146-478E-B5D5-DE0307F935CC}"/>
              </a:ext>
            </a:extLst>
          </p:cNvPr>
          <p:cNvSpPr txBox="1"/>
          <p:nvPr/>
        </p:nvSpPr>
        <p:spPr>
          <a:xfrm>
            <a:off x="0" y="-92364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u="sng" spc="-5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PROFORMA BALANCE SHEET</a:t>
            </a:r>
            <a:endParaRPr lang="en-IN" sz="4400" u="sng" spc="-5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33A690DC-F303-4351-BB7A-F7CB97633E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6708118"/>
              </p:ext>
            </p:extLst>
          </p:nvPr>
        </p:nvGraphicFramePr>
        <p:xfrm>
          <a:off x="401782" y="677077"/>
          <a:ext cx="11388436" cy="560832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4331856">
                  <a:extLst>
                    <a:ext uri="{9D8B030D-6E8A-4147-A177-3AD203B41FA5}">
                      <a16:colId xmlns:a16="http://schemas.microsoft.com/office/drawing/2014/main" val="4105533734"/>
                    </a:ext>
                  </a:extLst>
                </a:gridCol>
                <a:gridCol w="1362362">
                  <a:extLst>
                    <a:ext uri="{9D8B030D-6E8A-4147-A177-3AD203B41FA5}">
                      <a16:colId xmlns:a16="http://schemas.microsoft.com/office/drawing/2014/main" val="709397426"/>
                    </a:ext>
                  </a:extLst>
                </a:gridCol>
                <a:gridCol w="4281056">
                  <a:extLst>
                    <a:ext uri="{9D8B030D-6E8A-4147-A177-3AD203B41FA5}">
                      <a16:colId xmlns:a16="http://schemas.microsoft.com/office/drawing/2014/main" val="1165499570"/>
                    </a:ext>
                  </a:extLst>
                </a:gridCol>
                <a:gridCol w="1413162">
                  <a:extLst>
                    <a:ext uri="{9D8B030D-6E8A-4147-A177-3AD203B41FA5}">
                      <a16:colId xmlns:a16="http://schemas.microsoft.com/office/drawing/2014/main" val="3088115456"/>
                    </a:ext>
                  </a:extLst>
                </a:gridCol>
              </a:tblGrid>
              <a:tr h="371058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LIABILITIES</a:t>
                      </a:r>
                      <a:endParaRPr lang="en-IN" sz="24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Rs.</a:t>
                      </a:r>
                      <a:endParaRPr lang="en-IN" sz="2400" dirty="0"/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ASSETS</a:t>
                      </a:r>
                      <a:endParaRPr lang="en-IN" sz="2400" dirty="0"/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Rs.</a:t>
                      </a:r>
                      <a:endParaRPr lang="en-IN" sz="2400" dirty="0"/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88390156"/>
                  </a:ext>
                </a:extLst>
              </a:tr>
              <a:tr h="371058">
                <a:tc>
                  <a:txBody>
                    <a:bodyPr/>
                    <a:lstStyle/>
                    <a:p>
                      <a:r>
                        <a:rPr lang="en-US" sz="2000" dirty="0"/>
                        <a:t>Capital A/c (Opening Bal.)                 xx</a:t>
                      </a:r>
                      <a:endParaRPr lang="en-IN" sz="20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Goodwill</a:t>
                      </a:r>
                      <a:endParaRPr lang="en-IN" sz="20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xxx</a:t>
                      </a:r>
                      <a:endParaRPr lang="en-IN" sz="20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00147119"/>
                  </a:ext>
                </a:extLst>
              </a:tr>
              <a:tr h="371058">
                <a:tc>
                  <a:txBody>
                    <a:bodyPr/>
                    <a:lstStyle/>
                    <a:p>
                      <a:r>
                        <a:rPr lang="en-US" sz="2000" dirty="0"/>
                        <a:t>+/(-) Fresh Cap. / (Drawings)            xx</a:t>
                      </a:r>
                      <a:endParaRPr lang="en-IN" sz="20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Patents</a:t>
                      </a:r>
                      <a:endParaRPr lang="en-IN" sz="20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xxx</a:t>
                      </a:r>
                      <a:endParaRPr lang="en-IN" sz="20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55371347"/>
                  </a:ext>
                </a:extLst>
              </a:tr>
              <a:tr h="371058">
                <a:tc>
                  <a:txBody>
                    <a:bodyPr/>
                    <a:lstStyle/>
                    <a:p>
                      <a:r>
                        <a:rPr lang="en-US" sz="2000" dirty="0"/>
                        <a:t>+/(-) Net Profit / (Net Loss)            </a:t>
                      </a:r>
                      <a:r>
                        <a:rPr lang="en-US" sz="2000" u="sng" dirty="0"/>
                        <a:t>   xx</a:t>
                      </a:r>
                      <a:endParaRPr lang="en-IN" sz="2000" u="sng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xxx</a:t>
                      </a:r>
                      <a:endParaRPr lang="en-IN" sz="20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Land and Building</a:t>
                      </a:r>
                      <a:endParaRPr lang="en-IN" sz="20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xxx</a:t>
                      </a:r>
                      <a:endParaRPr lang="en-IN" sz="20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14862220"/>
                  </a:ext>
                </a:extLst>
              </a:tr>
              <a:tr h="371058">
                <a:tc>
                  <a:txBody>
                    <a:bodyPr/>
                    <a:lstStyle/>
                    <a:p>
                      <a:r>
                        <a:rPr lang="en-US" sz="2000" dirty="0"/>
                        <a:t>General Reserve</a:t>
                      </a:r>
                      <a:endParaRPr lang="en-IN" sz="20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xxx</a:t>
                      </a:r>
                      <a:endParaRPr lang="en-IN" sz="20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Plant and Machinery</a:t>
                      </a:r>
                      <a:endParaRPr lang="en-IN" sz="20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xxx</a:t>
                      </a:r>
                      <a:endParaRPr lang="en-IN" sz="20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17924947"/>
                  </a:ext>
                </a:extLst>
              </a:tr>
              <a:tr h="371058">
                <a:tc>
                  <a:txBody>
                    <a:bodyPr/>
                    <a:lstStyle/>
                    <a:p>
                      <a:r>
                        <a:rPr lang="en-US" sz="2000" dirty="0"/>
                        <a:t>Capital Reserve</a:t>
                      </a:r>
                      <a:endParaRPr lang="en-IN" sz="20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xxx</a:t>
                      </a:r>
                      <a:endParaRPr lang="en-IN" sz="20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Furniture and Fittings</a:t>
                      </a:r>
                      <a:endParaRPr lang="en-IN" sz="20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/>
                        <a:t>xxx</a:t>
                      </a:r>
                      <a:endParaRPr lang="en-IN" sz="2000" b="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75302269"/>
                  </a:ext>
                </a:extLst>
              </a:tr>
              <a:tr h="371058">
                <a:tc>
                  <a:txBody>
                    <a:bodyPr/>
                    <a:lstStyle/>
                    <a:p>
                      <a:r>
                        <a:rPr lang="en-US" sz="2000" dirty="0"/>
                        <a:t>Loans taken</a:t>
                      </a:r>
                      <a:endParaRPr lang="en-IN" sz="20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xxx</a:t>
                      </a:r>
                      <a:endParaRPr lang="en-IN" sz="20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Investments</a:t>
                      </a:r>
                      <a:endParaRPr lang="en-IN" sz="20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xxx</a:t>
                      </a:r>
                      <a:endParaRPr lang="en-IN" sz="20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57312823"/>
                  </a:ext>
                </a:extLst>
              </a:tr>
              <a:tr h="371058">
                <a:tc>
                  <a:txBody>
                    <a:bodyPr/>
                    <a:lstStyle/>
                    <a:p>
                      <a:r>
                        <a:rPr lang="en-US" sz="2000" dirty="0"/>
                        <a:t>Bank Overdraft</a:t>
                      </a:r>
                      <a:endParaRPr lang="en-IN" sz="20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xxx</a:t>
                      </a:r>
                      <a:endParaRPr lang="en-IN" sz="20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Closing Stock</a:t>
                      </a:r>
                      <a:endParaRPr lang="en-IN" sz="20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xxx</a:t>
                      </a:r>
                      <a:endParaRPr lang="en-IN" sz="20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92373513"/>
                  </a:ext>
                </a:extLst>
              </a:tr>
              <a:tr h="371058">
                <a:tc>
                  <a:txBody>
                    <a:bodyPr/>
                    <a:lstStyle/>
                    <a:p>
                      <a:r>
                        <a:rPr lang="en-US" sz="2000" dirty="0"/>
                        <a:t>Sundry Creditors</a:t>
                      </a:r>
                      <a:endParaRPr lang="en-IN" sz="20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xxx</a:t>
                      </a:r>
                      <a:endParaRPr lang="en-IN" sz="20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Debtors / Bills Receivable</a:t>
                      </a:r>
                      <a:endParaRPr lang="en-IN" sz="20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Franklin Gothic Book" panose="020F0502020204030204"/>
                          <a:ea typeface="+mn-ea"/>
                          <a:cs typeface="+mn-cs"/>
                        </a:rPr>
                        <a:t>xxx</a:t>
                      </a:r>
                      <a:endParaRPr kumimoji="0" lang="en-IN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Franklin Gothic Book" panose="020F0502020204030204"/>
                        <a:ea typeface="+mn-ea"/>
                        <a:cs typeface="+mn-cs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95438085"/>
                  </a:ext>
                </a:extLst>
              </a:tr>
              <a:tr h="371058">
                <a:tc>
                  <a:txBody>
                    <a:bodyPr/>
                    <a:lstStyle/>
                    <a:p>
                      <a:r>
                        <a:rPr lang="en-US" sz="2000" dirty="0"/>
                        <a:t>Bills Payable</a:t>
                      </a:r>
                      <a:endParaRPr lang="en-IN" sz="20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xxx</a:t>
                      </a:r>
                      <a:endParaRPr lang="en-IN" sz="20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Loans given (Advances)</a:t>
                      </a:r>
                      <a:endParaRPr lang="en-IN" sz="20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Franklin Gothic Book" panose="020F0502020204030204"/>
                          <a:ea typeface="+mn-ea"/>
                          <a:cs typeface="+mn-cs"/>
                        </a:rPr>
                        <a:t>xxx</a:t>
                      </a:r>
                      <a:endParaRPr kumimoji="0" lang="en-IN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Franklin Gothic Book" panose="020F0502020204030204"/>
                        <a:ea typeface="+mn-ea"/>
                        <a:cs typeface="+mn-cs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1909956"/>
                  </a:ext>
                </a:extLst>
              </a:tr>
              <a:tr h="371058">
                <a:tc>
                  <a:txBody>
                    <a:bodyPr/>
                    <a:lstStyle/>
                    <a:p>
                      <a:r>
                        <a:rPr lang="en-US" sz="2000" dirty="0"/>
                        <a:t>Outstanding Expenses</a:t>
                      </a: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xxx</a:t>
                      </a:r>
                      <a:endParaRPr lang="en-IN" sz="20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Prepaid expenses</a:t>
                      </a:r>
                      <a:endParaRPr lang="en-IN" sz="20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Franklin Gothic Book" panose="020F0502020204030204"/>
                          <a:ea typeface="+mn-ea"/>
                          <a:cs typeface="+mn-cs"/>
                        </a:rPr>
                        <a:t>xxx</a:t>
                      </a:r>
                      <a:endParaRPr kumimoji="0" lang="en-IN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Franklin Gothic Book" panose="020F0502020204030204"/>
                        <a:ea typeface="+mn-ea"/>
                        <a:cs typeface="+mn-cs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79578089"/>
                  </a:ext>
                </a:extLst>
              </a:tr>
              <a:tr h="371058">
                <a:tc>
                  <a:txBody>
                    <a:bodyPr/>
                    <a:lstStyle/>
                    <a:p>
                      <a:r>
                        <a:rPr lang="en-US" sz="2000" dirty="0"/>
                        <a:t>Incomes received in Advance</a:t>
                      </a:r>
                      <a:endParaRPr lang="en-IN" sz="20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xxx</a:t>
                      </a:r>
                      <a:endParaRPr lang="en-IN" sz="20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Cash in hand / Cash at Bank</a:t>
                      </a:r>
                      <a:endParaRPr lang="en-IN" sz="20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Franklin Gothic Book" panose="020F0502020204030204"/>
                          <a:ea typeface="+mn-ea"/>
                          <a:cs typeface="+mn-cs"/>
                        </a:rPr>
                        <a:t>xxx</a:t>
                      </a:r>
                      <a:endParaRPr kumimoji="0" lang="en-IN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Franklin Gothic Book" panose="020F0502020204030204"/>
                        <a:ea typeface="+mn-ea"/>
                        <a:cs typeface="+mn-cs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2354129"/>
                  </a:ext>
                </a:extLst>
              </a:tr>
              <a:tr h="371058">
                <a:tc>
                  <a:txBody>
                    <a:bodyPr/>
                    <a:lstStyle/>
                    <a:p>
                      <a:endParaRPr lang="en-IN" sz="20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2000" b="1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Fictitious assets (Prelim. Exp., </a:t>
                      </a:r>
                      <a:r>
                        <a:rPr lang="en-US" sz="2000" dirty="0" err="1"/>
                        <a:t>etc</a:t>
                      </a:r>
                      <a:r>
                        <a:rPr lang="en-US" sz="2000" dirty="0"/>
                        <a:t>)</a:t>
                      </a:r>
                      <a:endParaRPr lang="en-IN" sz="20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Franklin Gothic Book" panose="020F0502020204030204"/>
                          <a:ea typeface="+mn-ea"/>
                          <a:cs typeface="+mn-cs"/>
                        </a:rPr>
                        <a:t>xxx</a:t>
                      </a:r>
                      <a:endParaRPr kumimoji="0" lang="en-IN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Franklin Gothic Book" panose="020F0502020204030204"/>
                        <a:ea typeface="+mn-ea"/>
                        <a:cs typeface="+mn-cs"/>
                      </a:endParaRP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55557414"/>
                  </a:ext>
                </a:extLst>
              </a:tr>
              <a:tr h="371058">
                <a:tc>
                  <a:txBody>
                    <a:bodyPr/>
                    <a:lstStyle/>
                    <a:p>
                      <a:pPr algn="ctr"/>
                      <a:r>
                        <a:rPr lang="en-US" sz="2000" b="1" u="sng" dirty="0"/>
                        <a:t>TOTAL</a:t>
                      </a:r>
                      <a:endParaRPr lang="en-IN" sz="2000" b="1" u="sng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u="sng" dirty="0"/>
                        <a:t>XXX</a:t>
                      </a:r>
                      <a:endParaRPr lang="en-IN" sz="2000" b="1" u="sng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u="sng" dirty="0"/>
                        <a:t>TOTAL</a:t>
                      </a:r>
                      <a:endParaRPr lang="en-IN" sz="2000" b="1" u="sng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u="sng" dirty="0"/>
                        <a:t>XXX</a:t>
                      </a:r>
                      <a:endParaRPr lang="en-IN" sz="2000" b="1" u="sng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389774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163901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C86D3-8FD1-4F47-A319-7D0542E48B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127456"/>
            <a:ext cx="12192000" cy="88761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dirty="0"/>
              <a:t>KEY POINTS TO REMEMBER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40030C3-67D0-4E74-A5C6-DE1CF97ABD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601" y="2016615"/>
            <a:ext cx="12007272" cy="4099404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sz="2400" dirty="0"/>
              <a:t> Manufacturing A/c includes all the </a:t>
            </a:r>
            <a:r>
              <a:rPr lang="en-US" sz="2400" b="1" u="sng" dirty="0"/>
              <a:t>production</a:t>
            </a:r>
            <a:r>
              <a:rPr lang="en-US" sz="2400" dirty="0"/>
              <a:t> related expenses</a:t>
            </a:r>
          </a:p>
          <a:p>
            <a:pPr>
              <a:buFont typeface="Wingdings" panose="05000000000000000000" pitchFamily="2" charset="2"/>
              <a:buChar char="v"/>
            </a:pPr>
            <a:endParaRPr lang="en-US" sz="2400" dirty="0"/>
          </a:p>
          <a:p>
            <a:pPr>
              <a:buFont typeface="Wingdings" panose="05000000000000000000" pitchFamily="2" charset="2"/>
              <a:buChar char="v"/>
            </a:pPr>
            <a:r>
              <a:rPr lang="en-US" sz="2400" dirty="0"/>
              <a:t> Expenses like </a:t>
            </a:r>
            <a:r>
              <a:rPr lang="en-US" sz="2400" b="1" u="sng" dirty="0"/>
              <a:t>depreciation and rent</a:t>
            </a:r>
            <a:r>
              <a:rPr lang="en-US" sz="2400" dirty="0"/>
              <a:t> need to be classified for Factory and Office Assets</a:t>
            </a:r>
          </a:p>
          <a:p>
            <a:pPr>
              <a:buFont typeface="Wingdings" panose="05000000000000000000" pitchFamily="2" charset="2"/>
              <a:buChar char="v"/>
            </a:pPr>
            <a:endParaRPr lang="en-US" sz="2400" dirty="0"/>
          </a:p>
          <a:p>
            <a:pPr>
              <a:buFont typeface="Wingdings" panose="05000000000000000000" pitchFamily="2" charset="2"/>
              <a:buChar char="v"/>
            </a:pPr>
            <a:r>
              <a:rPr lang="en-US" sz="2400" dirty="0"/>
              <a:t> Manufacturing A/c will always have balance as </a:t>
            </a:r>
            <a:r>
              <a:rPr lang="en-US" sz="2400" b="1" u="sng" dirty="0"/>
              <a:t>Cost of Production </a:t>
            </a:r>
            <a:r>
              <a:rPr lang="en-US" sz="2400" dirty="0"/>
              <a:t>and not profit or loss</a:t>
            </a:r>
          </a:p>
          <a:p>
            <a:pPr>
              <a:buFont typeface="Wingdings" panose="05000000000000000000" pitchFamily="2" charset="2"/>
              <a:buChar char="v"/>
            </a:pPr>
            <a:endParaRPr lang="en-US" sz="2400" dirty="0"/>
          </a:p>
          <a:p>
            <a:pPr>
              <a:buFont typeface="Wingdings" panose="05000000000000000000" pitchFamily="2" charset="2"/>
              <a:buChar char="v"/>
            </a:pPr>
            <a:r>
              <a:rPr lang="en-US" sz="2400" dirty="0"/>
              <a:t> Most of the expenses in the trading A/c of the trader are shifted to the Manufacturing A/c</a:t>
            </a:r>
            <a:endParaRPr lang="en-IN" sz="2400" dirty="0"/>
          </a:p>
        </p:txBody>
      </p:sp>
    </p:spTree>
    <p:extLst>
      <p:ext uri="{BB962C8B-B14F-4D97-AF65-F5344CB8AC3E}">
        <p14:creationId xmlns:p14="http://schemas.microsoft.com/office/powerpoint/2010/main" val="38108948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809EA6D-9ABB-4176-B18D-6D06D2089D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88165" y="2185167"/>
            <a:ext cx="6815669" cy="1515533"/>
          </a:xfrm>
        </p:spPr>
        <p:txBody>
          <a:bodyPr>
            <a:normAutofit fontScale="90000"/>
          </a:bodyPr>
          <a:lstStyle/>
          <a:p>
            <a:r>
              <a:rPr lang="en-US" sz="8800" b="1" u="sng" spc="-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ADJUSTMENTS</a:t>
            </a:r>
            <a:endParaRPr lang="en-IN" sz="8800" b="1" u="sng" spc="-5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15453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C86D3-8FD1-4F47-A319-7D0542E48B2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12192000" cy="887413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dirty="0"/>
              <a:t>1. </a:t>
            </a:r>
            <a:r>
              <a:rPr lang="en-US" u="sng" dirty="0"/>
              <a:t>CLOSING STOCKS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40030C3-67D0-4E74-A5C6-DE1CF97ABDB5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92075" y="1378743"/>
            <a:ext cx="11887777" cy="410051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sz="2400" dirty="0"/>
              <a:t> </a:t>
            </a:r>
            <a:r>
              <a:rPr lang="en-US" sz="2400" b="1" u="sng" dirty="0"/>
              <a:t>The effects of this adjustment are as follows</a:t>
            </a:r>
            <a:r>
              <a:rPr lang="en-US" sz="2400" b="1" dirty="0"/>
              <a:t> –</a:t>
            </a:r>
            <a:r>
              <a:rPr lang="en-US" sz="2400" dirty="0"/>
              <a:t> </a:t>
            </a:r>
          </a:p>
          <a:p>
            <a:pPr>
              <a:buFont typeface="Wingdings" panose="05000000000000000000" pitchFamily="2" charset="2"/>
              <a:buChar char="v"/>
            </a:pPr>
            <a:endParaRPr lang="en-IN" sz="2400" dirty="0"/>
          </a:p>
          <a:p>
            <a:pPr marL="895350" indent="-452438">
              <a:buFont typeface="+mj-lt"/>
              <a:buAutoNum type="arabicPeriod"/>
            </a:pPr>
            <a:r>
              <a:rPr lang="en-IN" sz="2400" dirty="0"/>
              <a:t> Record as closing stock in the Asset side (Debit effect)</a:t>
            </a:r>
          </a:p>
          <a:p>
            <a:pPr marL="895350" indent="-452438">
              <a:buFont typeface="+mj-lt"/>
              <a:buAutoNum type="arabicPeriod"/>
            </a:pPr>
            <a:endParaRPr lang="en-IN" sz="2400" dirty="0"/>
          </a:p>
          <a:p>
            <a:pPr marL="895350" indent="-452438">
              <a:buFont typeface="+mj-lt"/>
              <a:buAutoNum type="arabicPeriod"/>
            </a:pPr>
            <a:r>
              <a:rPr lang="en-IN" sz="2400" dirty="0"/>
              <a:t> Record on the Manufacturing A/c Credit side (Raw material and WIP)</a:t>
            </a:r>
          </a:p>
          <a:p>
            <a:pPr marL="442912" indent="0">
              <a:buNone/>
            </a:pPr>
            <a:r>
              <a:rPr lang="en-IN" sz="2400" dirty="0"/>
              <a:t>       Record on the Trading A/c Credit side (Finished Goods)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586400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C86D3-8FD1-4F47-A319-7D0542E48B2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12192000" cy="887413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dirty="0"/>
              <a:t>2. </a:t>
            </a:r>
            <a:r>
              <a:rPr lang="en-US" u="sng" dirty="0"/>
              <a:t>OUTSTANDING EXPENSES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40030C3-67D0-4E74-A5C6-DE1CF97ABDB5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19112" y="1665071"/>
            <a:ext cx="11337925" cy="410051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sz="2400" dirty="0"/>
              <a:t> </a:t>
            </a:r>
            <a:r>
              <a:rPr lang="en-US" sz="2400" b="1" u="sng" dirty="0"/>
              <a:t>The effects of this adjustment are as follows</a:t>
            </a:r>
            <a:r>
              <a:rPr lang="en-US" sz="2400" b="1" dirty="0"/>
              <a:t> –</a:t>
            </a:r>
            <a:r>
              <a:rPr lang="en-US" sz="2400" dirty="0"/>
              <a:t> </a:t>
            </a:r>
          </a:p>
          <a:p>
            <a:pPr>
              <a:buFont typeface="Wingdings" panose="05000000000000000000" pitchFamily="2" charset="2"/>
              <a:buChar char="v"/>
            </a:pPr>
            <a:endParaRPr lang="en-IN" sz="2400" dirty="0"/>
          </a:p>
          <a:p>
            <a:pPr marL="895350" indent="-452438">
              <a:buFont typeface="+mj-lt"/>
              <a:buAutoNum type="arabicPeriod"/>
            </a:pPr>
            <a:r>
              <a:rPr lang="en-IN" sz="2400" dirty="0"/>
              <a:t> Record as Outstanding expense in the Liability side (Credit effect)</a:t>
            </a:r>
          </a:p>
          <a:p>
            <a:pPr marL="895350" indent="-452438">
              <a:buFont typeface="+mj-lt"/>
              <a:buAutoNum type="arabicPeriod"/>
            </a:pPr>
            <a:endParaRPr lang="en-IN" sz="2400" dirty="0"/>
          </a:p>
          <a:p>
            <a:pPr marL="895350" indent="-452438">
              <a:buFont typeface="+mj-lt"/>
              <a:buAutoNum type="arabicPeriod"/>
            </a:pPr>
            <a:r>
              <a:rPr lang="en-IN" sz="2400" dirty="0"/>
              <a:t> Add to that particular expense (Debit Effect)</a:t>
            </a:r>
          </a:p>
          <a:p>
            <a:pPr marL="442912" indent="0">
              <a:buNone/>
            </a:pPr>
            <a:r>
              <a:rPr lang="en-IN" sz="2400" dirty="0"/>
              <a:t>      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9991058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C86D3-8FD1-4F47-A319-7D0542E48B2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12192000" cy="887413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dirty="0"/>
              <a:t>3. </a:t>
            </a:r>
            <a:r>
              <a:rPr lang="en-US" u="sng" dirty="0"/>
              <a:t>PREPAID EXPENSES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40030C3-67D0-4E74-A5C6-DE1CF97ABDB5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19112" y="1665071"/>
            <a:ext cx="11337925" cy="410051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sz="2400" dirty="0"/>
              <a:t> </a:t>
            </a:r>
            <a:r>
              <a:rPr lang="en-US" sz="2400" b="1" u="sng" dirty="0"/>
              <a:t>The effects of this adjustment are as follows</a:t>
            </a:r>
            <a:r>
              <a:rPr lang="en-US" sz="2400" b="1" dirty="0"/>
              <a:t> –</a:t>
            </a:r>
            <a:r>
              <a:rPr lang="en-US" sz="2400" dirty="0"/>
              <a:t> </a:t>
            </a:r>
          </a:p>
          <a:p>
            <a:pPr>
              <a:buFont typeface="Wingdings" panose="05000000000000000000" pitchFamily="2" charset="2"/>
              <a:buChar char="v"/>
            </a:pPr>
            <a:endParaRPr lang="en-IN" sz="2400" dirty="0"/>
          </a:p>
          <a:p>
            <a:pPr marL="895350" indent="-452438">
              <a:buFont typeface="+mj-lt"/>
              <a:buAutoNum type="arabicPeriod"/>
            </a:pPr>
            <a:r>
              <a:rPr lang="en-IN" sz="2400" dirty="0"/>
              <a:t> Record as Prepaid expense in the Asset side (Debit effect)</a:t>
            </a:r>
          </a:p>
          <a:p>
            <a:pPr marL="895350" indent="-452438">
              <a:buFont typeface="+mj-lt"/>
              <a:buAutoNum type="arabicPeriod"/>
            </a:pPr>
            <a:endParaRPr lang="en-IN" sz="2400" dirty="0"/>
          </a:p>
          <a:p>
            <a:pPr marL="895350" indent="-452438">
              <a:buFont typeface="+mj-lt"/>
              <a:buAutoNum type="arabicPeriod"/>
            </a:pPr>
            <a:r>
              <a:rPr lang="en-IN" sz="2400" dirty="0"/>
              <a:t> Subtract from that particular expense (Credit Effect)</a:t>
            </a:r>
          </a:p>
          <a:p>
            <a:pPr marL="442912" indent="0">
              <a:buNone/>
            </a:pPr>
            <a:r>
              <a:rPr lang="en-IN" sz="2400" dirty="0"/>
              <a:t>      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9630037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C86D3-8FD1-4F47-A319-7D0542E48B2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" y="0"/>
            <a:ext cx="12192000" cy="887413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dirty="0"/>
              <a:t>4. </a:t>
            </a:r>
            <a:r>
              <a:rPr lang="en-US" u="sng" dirty="0"/>
              <a:t>ADVANCE INCOME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40030C3-67D0-4E74-A5C6-DE1CF97ABDB5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19112" y="1665071"/>
            <a:ext cx="11337925" cy="410051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sz="2400" dirty="0"/>
              <a:t> </a:t>
            </a:r>
            <a:r>
              <a:rPr lang="en-US" sz="2400" b="1" u="sng" dirty="0"/>
              <a:t>The effects of this adjustment are as follows</a:t>
            </a:r>
            <a:r>
              <a:rPr lang="en-US" sz="2400" b="1" dirty="0"/>
              <a:t> –</a:t>
            </a:r>
            <a:r>
              <a:rPr lang="en-US" sz="2400" dirty="0"/>
              <a:t> </a:t>
            </a:r>
          </a:p>
          <a:p>
            <a:pPr>
              <a:buFont typeface="Wingdings" panose="05000000000000000000" pitchFamily="2" charset="2"/>
              <a:buChar char="v"/>
            </a:pPr>
            <a:endParaRPr lang="en-IN" sz="2400" dirty="0"/>
          </a:p>
          <a:p>
            <a:pPr marL="895350" indent="-452438">
              <a:buFont typeface="+mj-lt"/>
              <a:buAutoNum type="arabicPeriod"/>
            </a:pPr>
            <a:r>
              <a:rPr lang="en-IN" sz="2400" dirty="0"/>
              <a:t> Record as Advance Income in the Liability side (Credit effect)</a:t>
            </a:r>
          </a:p>
          <a:p>
            <a:pPr marL="895350" indent="-452438">
              <a:buFont typeface="+mj-lt"/>
              <a:buAutoNum type="arabicPeriod"/>
            </a:pPr>
            <a:endParaRPr lang="en-IN" sz="2400" dirty="0"/>
          </a:p>
          <a:p>
            <a:pPr marL="895350" indent="-452438">
              <a:buFont typeface="+mj-lt"/>
              <a:buAutoNum type="arabicPeriod"/>
            </a:pPr>
            <a:r>
              <a:rPr lang="en-IN" sz="2400" dirty="0"/>
              <a:t> Subtract from that particular Income (Debit Effect)</a:t>
            </a:r>
          </a:p>
          <a:p>
            <a:pPr marL="442912" indent="0">
              <a:buNone/>
            </a:pPr>
            <a:r>
              <a:rPr lang="en-IN" sz="2400" dirty="0"/>
              <a:t>      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9723784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C86D3-8FD1-4F47-A319-7D0542E48B2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" y="0"/>
            <a:ext cx="12192000" cy="887413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dirty="0"/>
              <a:t>5. </a:t>
            </a:r>
            <a:r>
              <a:rPr lang="en-US" u="sng" dirty="0"/>
              <a:t>INCOME RECEVABLE (ACCRUED)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40030C3-67D0-4E74-A5C6-DE1CF97ABDB5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19112" y="1665071"/>
            <a:ext cx="11337925" cy="410051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sz="2400" dirty="0"/>
              <a:t> </a:t>
            </a:r>
            <a:r>
              <a:rPr lang="en-US" sz="2400" b="1" u="sng" dirty="0"/>
              <a:t>The effects of this adjustment are as follows</a:t>
            </a:r>
            <a:r>
              <a:rPr lang="en-US" sz="2400" b="1" dirty="0"/>
              <a:t> –</a:t>
            </a:r>
            <a:r>
              <a:rPr lang="en-US" sz="2400" dirty="0"/>
              <a:t> </a:t>
            </a:r>
          </a:p>
          <a:p>
            <a:pPr>
              <a:buFont typeface="Wingdings" panose="05000000000000000000" pitchFamily="2" charset="2"/>
              <a:buChar char="v"/>
            </a:pPr>
            <a:endParaRPr lang="en-IN" sz="2400" dirty="0"/>
          </a:p>
          <a:p>
            <a:pPr marL="895350" indent="-452438">
              <a:buFont typeface="+mj-lt"/>
              <a:buAutoNum type="arabicPeriod"/>
            </a:pPr>
            <a:r>
              <a:rPr lang="en-IN" sz="2400" dirty="0"/>
              <a:t> Record as Accrued Income in the Asset side (Debit effect)</a:t>
            </a:r>
          </a:p>
          <a:p>
            <a:pPr marL="895350" indent="-452438">
              <a:buFont typeface="+mj-lt"/>
              <a:buAutoNum type="arabicPeriod"/>
            </a:pPr>
            <a:endParaRPr lang="en-IN" sz="2400" dirty="0"/>
          </a:p>
          <a:p>
            <a:pPr marL="895350" indent="-452438">
              <a:buFont typeface="+mj-lt"/>
              <a:buAutoNum type="arabicPeriod"/>
            </a:pPr>
            <a:r>
              <a:rPr lang="en-IN" sz="2400" dirty="0"/>
              <a:t> Add to that particular Income (Credit Effect)</a:t>
            </a:r>
          </a:p>
          <a:p>
            <a:pPr marL="442912" indent="0">
              <a:buNone/>
            </a:pPr>
            <a:r>
              <a:rPr lang="en-IN" sz="2400" dirty="0"/>
              <a:t>      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3168945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C86D3-8FD1-4F47-A319-7D0542E48B2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" y="0"/>
            <a:ext cx="12192000" cy="887413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dirty="0"/>
              <a:t>6. </a:t>
            </a:r>
            <a:r>
              <a:rPr lang="en-US" u="sng" dirty="0"/>
              <a:t>DEPRECIATION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40030C3-67D0-4E74-A5C6-DE1CF97ABDB5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19112" y="1665071"/>
            <a:ext cx="11337925" cy="410051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sz="2400" dirty="0"/>
              <a:t> </a:t>
            </a:r>
            <a:r>
              <a:rPr lang="en-US" sz="2400" b="1" u="sng" dirty="0"/>
              <a:t>The effects of this adjustment are as follows</a:t>
            </a:r>
            <a:r>
              <a:rPr lang="en-US" sz="2400" b="1" dirty="0"/>
              <a:t> –</a:t>
            </a:r>
            <a:r>
              <a:rPr lang="en-US" sz="2400" dirty="0"/>
              <a:t> </a:t>
            </a:r>
          </a:p>
          <a:p>
            <a:pPr>
              <a:buFont typeface="Wingdings" panose="05000000000000000000" pitchFamily="2" charset="2"/>
              <a:buChar char="v"/>
            </a:pPr>
            <a:endParaRPr lang="en-IN" sz="2400" dirty="0"/>
          </a:p>
          <a:p>
            <a:pPr marL="895350" indent="-452438">
              <a:buFont typeface="+mj-lt"/>
              <a:buAutoNum type="arabicPeriod"/>
            </a:pPr>
            <a:r>
              <a:rPr lang="en-IN" sz="2400" dirty="0"/>
              <a:t> Subtract from the Fixed Asset in the Asset side (Credit effect)</a:t>
            </a:r>
          </a:p>
          <a:p>
            <a:pPr marL="895350" indent="-452438">
              <a:buFont typeface="+mj-lt"/>
              <a:buAutoNum type="arabicPeriod"/>
            </a:pPr>
            <a:endParaRPr lang="en-IN" sz="2400" dirty="0"/>
          </a:p>
          <a:p>
            <a:pPr marL="895350" indent="-452438">
              <a:buFont typeface="+mj-lt"/>
              <a:buAutoNum type="arabicPeriod"/>
            </a:pPr>
            <a:r>
              <a:rPr lang="en-IN" sz="2400" dirty="0"/>
              <a:t> Record on the P&amp;L A/c Debit side (Debit Effect)</a:t>
            </a:r>
          </a:p>
          <a:p>
            <a:pPr marL="442912" indent="0">
              <a:buNone/>
            </a:pPr>
            <a:r>
              <a:rPr lang="en-IN" sz="2400" dirty="0"/>
              <a:t>      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598418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C86D3-8FD1-4F47-A319-7D0542E48B2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" y="0"/>
            <a:ext cx="12192000" cy="887413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dirty="0"/>
              <a:t>7. </a:t>
            </a:r>
            <a:r>
              <a:rPr lang="en-US" u="sng" dirty="0"/>
              <a:t>BAD DEBTS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40030C3-67D0-4E74-A5C6-DE1CF97ABDB5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19112" y="1665071"/>
            <a:ext cx="11337925" cy="410051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sz="2400" dirty="0"/>
              <a:t> </a:t>
            </a:r>
            <a:r>
              <a:rPr lang="en-US" sz="2400" b="1" u="sng" dirty="0"/>
              <a:t>The effects of this adjustment are as follows</a:t>
            </a:r>
            <a:r>
              <a:rPr lang="en-US" sz="2400" b="1" dirty="0"/>
              <a:t> –</a:t>
            </a:r>
            <a:r>
              <a:rPr lang="en-US" sz="2400" dirty="0"/>
              <a:t> </a:t>
            </a:r>
          </a:p>
          <a:p>
            <a:pPr>
              <a:buFont typeface="Wingdings" panose="05000000000000000000" pitchFamily="2" charset="2"/>
              <a:buChar char="v"/>
            </a:pPr>
            <a:endParaRPr lang="en-IN" sz="2400" dirty="0"/>
          </a:p>
          <a:p>
            <a:pPr marL="895350" indent="-452438">
              <a:buFont typeface="+mj-lt"/>
              <a:buAutoNum type="arabicPeriod"/>
            </a:pPr>
            <a:r>
              <a:rPr lang="en-IN" sz="2400" dirty="0"/>
              <a:t> Subtract from Debtors in the Asset side (Credit effect)</a:t>
            </a:r>
          </a:p>
          <a:p>
            <a:pPr marL="895350" indent="-452438">
              <a:buFont typeface="+mj-lt"/>
              <a:buAutoNum type="arabicPeriod"/>
            </a:pPr>
            <a:endParaRPr lang="en-IN" sz="2400" dirty="0"/>
          </a:p>
          <a:p>
            <a:pPr marL="895350" indent="-452438">
              <a:buFont typeface="+mj-lt"/>
              <a:buAutoNum type="arabicPeriod"/>
            </a:pPr>
            <a:r>
              <a:rPr lang="en-IN" sz="2400" dirty="0"/>
              <a:t> Record on the P&amp;L A/c Debit side (Debit Effect)</a:t>
            </a:r>
          </a:p>
          <a:p>
            <a:pPr marL="442912" indent="0">
              <a:buNone/>
            </a:pPr>
            <a:r>
              <a:rPr lang="en-IN" sz="2400" dirty="0"/>
              <a:t>      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1423455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C86D3-8FD1-4F47-A319-7D0542E48B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127456"/>
            <a:ext cx="12192000" cy="88761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dirty="0"/>
              <a:t> INTRODUCTION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40030C3-67D0-4E74-A5C6-DE1CF97ABD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399" y="2007378"/>
            <a:ext cx="11125201" cy="4099404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sz="2400" dirty="0"/>
              <a:t> Period matching concept leads to the preparation of Final Accounts</a:t>
            </a:r>
          </a:p>
          <a:p>
            <a:pPr>
              <a:buFont typeface="Wingdings" panose="05000000000000000000" pitchFamily="2" charset="2"/>
              <a:buChar char="v"/>
            </a:pPr>
            <a:endParaRPr lang="en-US" sz="2400" dirty="0"/>
          </a:p>
          <a:p>
            <a:pPr>
              <a:buFont typeface="Wingdings" panose="05000000000000000000" pitchFamily="2" charset="2"/>
              <a:buChar char="v"/>
            </a:pPr>
            <a:r>
              <a:rPr lang="en-US" sz="2400" dirty="0"/>
              <a:t> Final Accounts include Income Statements and Balance Sheet</a:t>
            </a:r>
          </a:p>
          <a:p>
            <a:pPr>
              <a:buFont typeface="Wingdings" panose="05000000000000000000" pitchFamily="2" charset="2"/>
              <a:buChar char="v"/>
            </a:pPr>
            <a:endParaRPr lang="en-US" sz="2400" dirty="0"/>
          </a:p>
          <a:p>
            <a:pPr>
              <a:buFont typeface="Wingdings" panose="05000000000000000000" pitchFamily="2" charset="2"/>
              <a:buChar char="v"/>
            </a:pPr>
            <a:r>
              <a:rPr lang="en-US" sz="2400" dirty="0"/>
              <a:t> Income statements are Manufacturing A/c, Trading A/c and Profit &amp; Loss A/c</a:t>
            </a:r>
          </a:p>
          <a:p>
            <a:pPr>
              <a:buFont typeface="Wingdings" panose="05000000000000000000" pitchFamily="2" charset="2"/>
              <a:buChar char="v"/>
            </a:pPr>
            <a:endParaRPr lang="en-US" sz="2400" dirty="0"/>
          </a:p>
          <a:p>
            <a:pPr>
              <a:buFont typeface="Wingdings" panose="05000000000000000000" pitchFamily="2" charset="2"/>
              <a:buChar char="v"/>
            </a:pPr>
            <a:r>
              <a:rPr lang="en-US" sz="2400" dirty="0"/>
              <a:t> Final Accounts help us to evaluate the Financial Performance and Financial Position</a:t>
            </a:r>
            <a:endParaRPr lang="en-IN" sz="2400" dirty="0"/>
          </a:p>
        </p:txBody>
      </p:sp>
    </p:spTree>
    <p:extLst>
      <p:ext uri="{BB962C8B-B14F-4D97-AF65-F5344CB8AC3E}">
        <p14:creationId xmlns:p14="http://schemas.microsoft.com/office/powerpoint/2010/main" val="29335143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C86D3-8FD1-4F47-A319-7D0542E48B2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12192000" cy="1487055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ctr"/>
            <a:r>
              <a:rPr lang="en-US" dirty="0"/>
              <a:t>8. </a:t>
            </a:r>
            <a:r>
              <a:rPr lang="en-US" u="sng" dirty="0"/>
              <a:t>RESERVE FOR DOUBTFUL DEBTS</a:t>
            </a:r>
            <a:br>
              <a:rPr lang="en-US" u="sng" dirty="0"/>
            </a:br>
            <a:r>
              <a:rPr lang="en-US" u="sng" dirty="0"/>
              <a:t>(NEW RDD)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40030C3-67D0-4E74-A5C6-DE1CF97ABDB5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27037" y="1905217"/>
            <a:ext cx="11337925" cy="410051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sz="2400" dirty="0"/>
              <a:t> </a:t>
            </a:r>
            <a:r>
              <a:rPr lang="en-US" sz="2400" b="1" u="sng" dirty="0"/>
              <a:t>The effects of this adjustment are as follows</a:t>
            </a:r>
            <a:r>
              <a:rPr lang="en-US" sz="2400" b="1" dirty="0"/>
              <a:t> –</a:t>
            </a:r>
            <a:r>
              <a:rPr lang="en-US" sz="2400" dirty="0"/>
              <a:t> </a:t>
            </a:r>
          </a:p>
          <a:p>
            <a:pPr>
              <a:buFont typeface="Wingdings" panose="05000000000000000000" pitchFamily="2" charset="2"/>
              <a:buChar char="v"/>
            </a:pPr>
            <a:endParaRPr lang="en-IN" sz="2400" dirty="0"/>
          </a:p>
          <a:p>
            <a:pPr marL="895350" indent="-452438">
              <a:buFont typeface="+mj-lt"/>
              <a:buAutoNum type="arabicPeriod"/>
            </a:pPr>
            <a:r>
              <a:rPr lang="en-IN" sz="2400" dirty="0"/>
              <a:t> Subtract from Debtors in the Asset side (Credit effect)</a:t>
            </a:r>
          </a:p>
          <a:p>
            <a:pPr marL="895350" indent="-452438">
              <a:buFont typeface="+mj-lt"/>
              <a:buAutoNum type="arabicPeriod"/>
            </a:pPr>
            <a:endParaRPr lang="en-IN" sz="2400" dirty="0"/>
          </a:p>
          <a:p>
            <a:pPr marL="895350" indent="-452438">
              <a:buFont typeface="+mj-lt"/>
              <a:buAutoNum type="arabicPeriod"/>
            </a:pPr>
            <a:r>
              <a:rPr lang="en-IN" sz="2400" dirty="0"/>
              <a:t> Record on the P&amp;L A/c Debit side (Debit Effect)</a:t>
            </a:r>
          </a:p>
          <a:p>
            <a:pPr marL="895350" indent="-452438">
              <a:buFont typeface="+mj-lt"/>
              <a:buAutoNum type="arabicPeriod"/>
            </a:pPr>
            <a:endParaRPr lang="en-IN" sz="2400" dirty="0"/>
          </a:p>
          <a:p>
            <a:pPr marL="1255713" indent="-358775">
              <a:buFont typeface="Wingdings" panose="05000000000000000000" pitchFamily="2" charset="2"/>
              <a:buChar char="v"/>
            </a:pPr>
            <a:r>
              <a:rPr lang="en-IN" sz="2400" b="1" u="sng" dirty="0"/>
              <a:t>NOTE</a:t>
            </a:r>
            <a:r>
              <a:rPr lang="en-IN" sz="2400" b="1" dirty="0"/>
              <a:t> – To be calculated after subtracting actual bad debts</a:t>
            </a:r>
            <a:r>
              <a:rPr lang="en-IN" sz="2400" dirty="0"/>
              <a:t>       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0052212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C86D3-8FD1-4F47-A319-7D0542E48B2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12192000" cy="1025237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ctr"/>
            <a:r>
              <a:rPr lang="en-US" sz="4000" dirty="0"/>
              <a:t>9.  </a:t>
            </a:r>
            <a:r>
              <a:rPr lang="en-US" sz="4000" u="sng" dirty="0"/>
              <a:t>PROVISION FOR DISCOUNT ON DEBTORS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40030C3-67D0-4E74-A5C6-DE1CF97ABDB5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27037" y="1471108"/>
            <a:ext cx="11337925" cy="4754201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sz="2400" dirty="0"/>
              <a:t> </a:t>
            </a:r>
            <a:r>
              <a:rPr lang="en-US" sz="2400" b="1" u="sng" dirty="0"/>
              <a:t>The effects of this adjustment are as follows</a:t>
            </a:r>
            <a:r>
              <a:rPr lang="en-US" sz="2400" b="1" dirty="0"/>
              <a:t> –</a:t>
            </a:r>
            <a:r>
              <a:rPr lang="en-US" sz="2400" dirty="0"/>
              <a:t> </a:t>
            </a:r>
          </a:p>
          <a:p>
            <a:pPr>
              <a:buFont typeface="Wingdings" panose="05000000000000000000" pitchFamily="2" charset="2"/>
              <a:buChar char="v"/>
            </a:pPr>
            <a:endParaRPr lang="en-IN" sz="2400" dirty="0"/>
          </a:p>
          <a:p>
            <a:pPr marL="895350" indent="-452438">
              <a:buFont typeface="+mj-lt"/>
              <a:buAutoNum type="arabicPeriod"/>
            </a:pPr>
            <a:r>
              <a:rPr lang="en-IN" sz="2400" dirty="0"/>
              <a:t> Subtract from Debtors in the Asset side (Credit effect)</a:t>
            </a:r>
          </a:p>
          <a:p>
            <a:pPr marL="895350" indent="-452438">
              <a:buFont typeface="+mj-lt"/>
              <a:buAutoNum type="arabicPeriod"/>
            </a:pPr>
            <a:endParaRPr lang="en-IN" sz="2400" dirty="0"/>
          </a:p>
          <a:p>
            <a:pPr marL="895350" indent="-452438">
              <a:buFont typeface="+mj-lt"/>
              <a:buAutoNum type="arabicPeriod"/>
            </a:pPr>
            <a:r>
              <a:rPr lang="en-IN" sz="2400" dirty="0"/>
              <a:t> Record on the P&amp;L A/c Debit side (Debit Effect)</a:t>
            </a:r>
          </a:p>
          <a:p>
            <a:pPr marL="442912" indent="0">
              <a:buNone/>
            </a:pPr>
            <a:endParaRPr lang="en-IN" sz="2400" dirty="0"/>
          </a:p>
          <a:p>
            <a:pPr marL="1163638" indent="-342900">
              <a:buFont typeface="Wingdings" panose="05000000000000000000" pitchFamily="2" charset="2"/>
              <a:buChar char="v"/>
            </a:pPr>
            <a:r>
              <a:rPr lang="en-IN" sz="2400" b="1" dirty="0"/>
              <a:t>  </a:t>
            </a:r>
            <a:r>
              <a:rPr lang="en-IN" sz="2400" b="1" u="sng" dirty="0"/>
              <a:t>NOTE</a:t>
            </a:r>
            <a:r>
              <a:rPr lang="en-IN" sz="2400" b="1" dirty="0"/>
              <a:t> – To be calculated after subtracting New R.D.D       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7200902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C86D3-8FD1-4F47-A319-7D0542E48B2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277092"/>
            <a:ext cx="12192000" cy="831273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ctr"/>
            <a:r>
              <a:rPr lang="en-US" sz="4000" dirty="0"/>
              <a:t>10. </a:t>
            </a:r>
            <a:r>
              <a:rPr lang="en-US" sz="4000" u="sng" dirty="0"/>
              <a:t>GOODS LOST BY FIRE/ THEFT / ACCIDENT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40030C3-67D0-4E74-A5C6-DE1CF97ABDB5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42827" y="1716918"/>
            <a:ext cx="11506345" cy="3424164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sz="2400" dirty="0"/>
              <a:t> </a:t>
            </a:r>
            <a:r>
              <a:rPr lang="en-US" sz="2400" b="1" u="sng" dirty="0"/>
              <a:t>The effects of this adjustment are as follows</a:t>
            </a:r>
            <a:r>
              <a:rPr lang="en-US" sz="2400" b="1" dirty="0"/>
              <a:t> –</a:t>
            </a:r>
            <a:r>
              <a:rPr lang="en-US" sz="2400" dirty="0"/>
              <a:t> </a:t>
            </a:r>
          </a:p>
          <a:p>
            <a:pPr>
              <a:buFont typeface="Wingdings" panose="05000000000000000000" pitchFamily="2" charset="2"/>
              <a:buChar char="v"/>
            </a:pPr>
            <a:endParaRPr lang="en-IN" sz="2400" dirty="0"/>
          </a:p>
          <a:p>
            <a:pPr marL="895350" indent="-452438">
              <a:buFont typeface="+mj-lt"/>
              <a:buAutoNum type="arabicPeriod"/>
            </a:pPr>
            <a:r>
              <a:rPr lang="en-IN" sz="2400" dirty="0"/>
              <a:t> Record on the Credit side of the Manufacturing A/c or Trading A/c  (Credit effect)</a:t>
            </a:r>
          </a:p>
          <a:p>
            <a:pPr marL="895350" indent="-452438">
              <a:buFont typeface="+mj-lt"/>
              <a:buAutoNum type="arabicPeriod"/>
            </a:pPr>
            <a:endParaRPr lang="en-IN" sz="2400" dirty="0"/>
          </a:p>
          <a:p>
            <a:pPr marL="895350" indent="-452438">
              <a:buFont typeface="+mj-lt"/>
              <a:buAutoNum type="arabicPeriod"/>
            </a:pPr>
            <a:r>
              <a:rPr lang="en-IN" sz="2400" dirty="0"/>
              <a:t> Record on the P&amp;L A/c Debit side as </a:t>
            </a:r>
            <a:r>
              <a:rPr lang="en-IN" sz="2400" b="1" u="sng" dirty="0"/>
              <a:t>“Loss on Goods Lost”</a:t>
            </a:r>
            <a:r>
              <a:rPr lang="en-IN" sz="2400" dirty="0"/>
              <a:t> (Debit Effect)</a:t>
            </a:r>
          </a:p>
          <a:p>
            <a:pPr marL="442912" indent="0">
              <a:buNone/>
            </a:pPr>
            <a:endParaRPr lang="en-IN" sz="2400" dirty="0"/>
          </a:p>
        </p:txBody>
      </p:sp>
    </p:spTree>
    <p:extLst>
      <p:ext uri="{BB962C8B-B14F-4D97-AF65-F5344CB8AC3E}">
        <p14:creationId xmlns:p14="http://schemas.microsoft.com/office/powerpoint/2010/main" val="26794188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C86D3-8FD1-4F47-A319-7D0542E48B2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277092"/>
            <a:ext cx="12192000" cy="831273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ctr"/>
            <a:r>
              <a:rPr lang="en-US" sz="4000" dirty="0"/>
              <a:t>11. </a:t>
            </a:r>
            <a:r>
              <a:rPr lang="en-US" sz="4000" u="sng" dirty="0"/>
              <a:t>GOODS DISTRIBUTED AS FREE SAMPLES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40030C3-67D0-4E74-A5C6-DE1CF97ABDB5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42827" y="1716918"/>
            <a:ext cx="11506345" cy="3424164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sz="2400" dirty="0"/>
              <a:t> </a:t>
            </a:r>
            <a:r>
              <a:rPr lang="en-US" sz="2400" b="1" u="sng" dirty="0"/>
              <a:t>The effects of this adjustment are as follows</a:t>
            </a:r>
            <a:r>
              <a:rPr lang="en-US" sz="2400" b="1" dirty="0"/>
              <a:t> –</a:t>
            </a:r>
            <a:r>
              <a:rPr lang="en-US" sz="2400" dirty="0"/>
              <a:t> </a:t>
            </a:r>
          </a:p>
          <a:p>
            <a:pPr>
              <a:buFont typeface="Wingdings" panose="05000000000000000000" pitchFamily="2" charset="2"/>
              <a:buChar char="v"/>
            </a:pPr>
            <a:endParaRPr lang="en-IN" sz="2400" dirty="0"/>
          </a:p>
          <a:p>
            <a:pPr marL="895350" indent="-452438">
              <a:buFont typeface="+mj-lt"/>
              <a:buAutoNum type="arabicPeriod"/>
            </a:pPr>
            <a:r>
              <a:rPr lang="en-IN" sz="2400" dirty="0"/>
              <a:t> Record on the Credit side of the Manufacturing A/c or Trading A/c  (Credit effect)</a:t>
            </a:r>
          </a:p>
          <a:p>
            <a:pPr marL="895350" indent="-452438">
              <a:buFont typeface="+mj-lt"/>
              <a:buAutoNum type="arabicPeriod"/>
            </a:pPr>
            <a:endParaRPr lang="en-IN" sz="2400" dirty="0"/>
          </a:p>
          <a:p>
            <a:pPr marL="895350" indent="-452438">
              <a:buFont typeface="+mj-lt"/>
              <a:buAutoNum type="arabicPeriod"/>
            </a:pPr>
            <a:r>
              <a:rPr lang="en-IN" sz="2400" dirty="0"/>
              <a:t> Record on the P&amp;L A/c Debit side as </a:t>
            </a:r>
            <a:r>
              <a:rPr lang="en-IN" sz="2400" b="1" u="sng" dirty="0"/>
              <a:t>“Advertising Expense”</a:t>
            </a:r>
            <a:r>
              <a:rPr lang="en-IN" sz="2400" dirty="0"/>
              <a:t> (Debit Effect)</a:t>
            </a:r>
          </a:p>
          <a:p>
            <a:pPr marL="442912" indent="0">
              <a:buNone/>
            </a:pPr>
            <a:endParaRPr lang="en-IN" sz="2400" dirty="0"/>
          </a:p>
        </p:txBody>
      </p:sp>
    </p:spTree>
    <p:extLst>
      <p:ext uri="{BB962C8B-B14F-4D97-AF65-F5344CB8AC3E}">
        <p14:creationId xmlns:p14="http://schemas.microsoft.com/office/powerpoint/2010/main" val="656268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C86D3-8FD1-4F47-A319-7D0542E48B2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277092"/>
            <a:ext cx="12192000" cy="831273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ctr"/>
            <a:r>
              <a:rPr lang="en-US" sz="4000" dirty="0"/>
              <a:t>12. </a:t>
            </a:r>
            <a:r>
              <a:rPr lang="en-US" sz="4000" u="sng" dirty="0"/>
              <a:t>GOODS WITHDRAWN BY THE OWNER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40030C3-67D0-4E74-A5C6-DE1CF97ABDB5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42827" y="1716918"/>
            <a:ext cx="11506345" cy="3424164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sz="2400" dirty="0"/>
              <a:t> </a:t>
            </a:r>
            <a:r>
              <a:rPr lang="en-US" sz="2400" b="1" u="sng" dirty="0"/>
              <a:t>The effects of this adjustment are as follows</a:t>
            </a:r>
            <a:r>
              <a:rPr lang="en-US" sz="2400" b="1" dirty="0"/>
              <a:t> –</a:t>
            </a:r>
            <a:r>
              <a:rPr lang="en-US" sz="2400" dirty="0"/>
              <a:t> </a:t>
            </a:r>
          </a:p>
          <a:p>
            <a:pPr>
              <a:buFont typeface="Wingdings" panose="05000000000000000000" pitchFamily="2" charset="2"/>
              <a:buChar char="v"/>
            </a:pPr>
            <a:endParaRPr lang="en-IN" sz="2400" dirty="0"/>
          </a:p>
          <a:p>
            <a:pPr marL="895350" indent="-452438">
              <a:buFont typeface="+mj-lt"/>
              <a:buAutoNum type="arabicPeriod"/>
            </a:pPr>
            <a:r>
              <a:rPr lang="en-IN" sz="2400" dirty="0"/>
              <a:t> Record on the Credit side of the Manufacturing A/c or Trading A/c  (Credit effect)</a:t>
            </a:r>
          </a:p>
          <a:p>
            <a:pPr marL="895350" indent="-452438">
              <a:buFont typeface="+mj-lt"/>
              <a:buAutoNum type="arabicPeriod"/>
            </a:pPr>
            <a:endParaRPr lang="en-IN" sz="2400" dirty="0"/>
          </a:p>
          <a:p>
            <a:pPr marL="895350" indent="-452438">
              <a:buFont typeface="+mj-lt"/>
              <a:buAutoNum type="arabicPeriod"/>
            </a:pPr>
            <a:r>
              <a:rPr lang="en-IN" sz="2400" dirty="0"/>
              <a:t> Subtract from the Capital from the Liability side (Debit Effect)</a:t>
            </a:r>
          </a:p>
          <a:p>
            <a:pPr marL="442912" indent="0">
              <a:buNone/>
            </a:pPr>
            <a:endParaRPr lang="en-IN" sz="2400" dirty="0"/>
          </a:p>
        </p:txBody>
      </p:sp>
    </p:spTree>
    <p:extLst>
      <p:ext uri="{BB962C8B-B14F-4D97-AF65-F5344CB8AC3E}">
        <p14:creationId xmlns:p14="http://schemas.microsoft.com/office/powerpoint/2010/main" val="31597037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C86D3-8FD1-4F47-A319-7D0542E48B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127456"/>
            <a:ext cx="12192000" cy="88761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dirty="0"/>
              <a:t> MANUFACTURING ACCOUNT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40030C3-67D0-4E74-A5C6-DE1CF97ABD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2016615"/>
            <a:ext cx="11582400" cy="4099404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sz="2400" dirty="0"/>
              <a:t> This account is to be prepared by a “Manufacturing Concern”</a:t>
            </a:r>
          </a:p>
          <a:p>
            <a:pPr>
              <a:buFont typeface="Wingdings" panose="05000000000000000000" pitchFamily="2" charset="2"/>
              <a:buChar char="v"/>
            </a:pPr>
            <a:endParaRPr lang="en-US" sz="2400" dirty="0"/>
          </a:p>
          <a:p>
            <a:pPr>
              <a:buFont typeface="Wingdings" panose="05000000000000000000" pitchFamily="2" charset="2"/>
              <a:buChar char="v"/>
            </a:pPr>
            <a:r>
              <a:rPr lang="en-US" sz="2400" dirty="0"/>
              <a:t> All items relating to production and factory costs are recorded in the Manufacturing A/c</a:t>
            </a:r>
          </a:p>
          <a:p>
            <a:pPr>
              <a:buFont typeface="Wingdings" panose="05000000000000000000" pitchFamily="2" charset="2"/>
              <a:buChar char="v"/>
            </a:pPr>
            <a:endParaRPr lang="en-US" sz="2400" dirty="0"/>
          </a:p>
          <a:p>
            <a:pPr>
              <a:buFont typeface="Wingdings" panose="05000000000000000000" pitchFamily="2" charset="2"/>
              <a:buChar char="v"/>
            </a:pPr>
            <a:r>
              <a:rPr lang="en-US" sz="2400" dirty="0"/>
              <a:t> It is just like any other income statement (Ledger Account)</a:t>
            </a:r>
          </a:p>
          <a:p>
            <a:pPr>
              <a:buFont typeface="Wingdings" panose="05000000000000000000" pitchFamily="2" charset="2"/>
              <a:buChar char="v"/>
            </a:pPr>
            <a:endParaRPr lang="en-US" sz="2400" dirty="0"/>
          </a:p>
          <a:p>
            <a:pPr>
              <a:buFont typeface="Wingdings" panose="05000000000000000000" pitchFamily="2" charset="2"/>
              <a:buChar char="v"/>
            </a:pPr>
            <a:r>
              <a:rPr lang="en-US" sz="2400" dirty="0"/>
              <a:t> It is an account prepared before the Trading A/c</a:t>
            </a:r>
            <a:endParaRPr lang="en-IN" sz="2400" dirty="0"/>
          </a:p>
        </p:txBody>
      </p:sp>
    </p:spTree>
    <p:extLst>
      <p:ext uri="{BB962C8B-B14F-4D97-AF65-F5344CB8AC3E}">
        <p14:creationId xmlns:p14="http://schemas.microsoft.com/office/powerpoint/2010/main" val="18794641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157786A2-7146-478E-B5D5-DE0307F935CC}"/>
              </a:ext>
            </a:extLst>
          </p:cNvPr>
          <p:cNvSpPr txBox="1"/>
          <p:nvPr/>
        </p:nvSpPr>
        <p:spPr>
          <a:xfrm>
            <a:off x="0" y="-92364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u="sng" spc="-5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PROFORMA MANUFACTURING ACCOUNT</a:t>
            </a:r>
            <a:endParaRPr lang="en-IN" sz="4400" u="sng" spc="-5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33A690DC-F303-4351-BB7A-F7CB97633E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3010555"/>
              </p:ext>
            </p:extLst>
          </p:nvPr>
        </p:nvGraphicFramePr>
        <p:xfrm>
          <a:off x="401782" y="677077"/>
          <a:ext cx="11388436" cy="560832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4331856">
                  <a:extLst>
                    <a:ext uri="{9D8B030D-6E8A-4147-A177-3AD203B41FA5}">
                      <a16:colId xmlns:a16="http://schemas.microsoft.com/office/drawing/2014/main" val="4105533734"/>
                    </a:ext>
                  </a:extLst>
                </a:gridCol>
                <a:gridCol w="1362362">
                  <a:extLst>
                    <a:ext uri="{9D8B030D-6E8A-4147-A177-3AD203B41FA5}">
                      <a16:colId xmlns:a16="http://schemas.microsoft.com/office/drawing/2014/main" val="709397426"/>
                    </a:ext>
                  </a:extLst>
                </a:gridCol>
                <a:gridCol w="4281056">
                  <a:extLst>
                    <a:ext uri="{9D8B030D-6E8A-4147-A177-3AD203B41FA5}">
                      <a16:colId xmlns:a16="http://schemas.microsoft.com/office/drawing/2014/main" val="1165499570"/>
                    </a:ext>
                  </a:extLst>
                </a:gridCol>
                <a:gridCol w="1413162">
                  <a:extLst>
                    <a:ext uri="{9D8B030D-6E8A-4147-A177-3AD203B41FA5}">
                      <a16:colId xmlns:a16="http://schemas.microsoft.com/office/drawing/2014/main" val="3088115456"/>
                    </a:ext>
                  </a:extLst>
                </a:gridCol>
              </a:tblGrid>
              <a:tr h="371058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PARTICULARS</a:t>
                      </a:r>
                      <a:endParaRPr lang="en-IN" sz="24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Rs.</a:t>
                      </a:r>
                      <a:endParaRPr lang="en-IN" sz="2400" dirty="0"/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PARTICULARS</a:t>
                      </a:r>
                      <a:endParaRPr lang="en-IN" sz="2400" dirty="0"/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Rs.</a:t>
                      </a:r>
                      <a:endParaRPr lang="en-IN" sz="2400" dirty="0"/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88390156"/>
                  </a:ext>
                </a:extLst>
              </a:tr>
              <a:tr h="371058">
                <a:tc>
                  <a:txBody>
                    <a:bodyPr/>
                    <a:lstStyle/>
                    <a:p>
                      <a:r>
                        <a:rPr lang="en-US" sz="2000" dirty="0"/>
                        <a:t>To Opening stock (Raw Materials)</a:t>
                      </a:r>
                      <a:endParaRPr lang="en-IN" sz="20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xxx</a:t>
                      </a:r>
                      <a:endParaRPr lang="en-IN" sz="20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By Sale of Scrap</a:t>
                      </a:r>
                      <a:endParaRPr lang="en-IN" sz="20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xxx</a:t>
                      </a:r>
                      <a:endParaRPr lang="en-IN" sz="20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00147119"/>
                  </a:ext>
                </a:extLst>
              </a:tr>
              <a:tr h="371058">
                <a:tc>
                  <a:txBody>
                    <a:bodyPr/>
                    <a:lstStyle/>
                    <a:p>
                      <a:r>
                        <a:rPr lang="en-US" sz="2000" dirty="0"/>
                        <a:t>To Opening stock (WIP)</a:t>
                      </a:r>
                      <a:endParaRPr lang="en-IN" sz="20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xxx</a:t>
                      </a:r>
                      <a:endParaRPr lang="en-IN" sz="20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By Closing stock (Raw Materials)</a:t>
                      </a:r>
                      <a:endParaRPr lang="en-IN" sz="20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xxx</a:t>
                      </a:r>
                      <a:endParaRPr lang="en-IN" sz="20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55371347"/>
                  </a:ext>
                </a:extLst>
              </a:tr>
              <a:tr h="371058">
                <a:tc>
                  <a:txBody>
                    <a:bodyPr/>
                    <a:lstStyle/>
                    <a:p>
                      <a:r>
                        <a:rPr lang="en-US" sz="2000" dirty="0"/>
                        <a:t>To Purchases of Raw material</a:t>
                      </a:r>
                      <a:endParaRPr lang="en-IN" sz="20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xxx</a:t>
                      </a:r>
                      <a:endParaRPr lang="en-IN" sz="20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By Closing stock (WIP)</a:t>
                      </a:r>
                      <a:endParaRPr lang="en-IN" sz="20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xxx</a:t>
                      </a:r>
                      <a:endParaRPr lang="en-IN" sz="20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14862220"/>
                  </a:ext>
                </a:extLst>
              </a:tr>
              <a:tr h="371058">
                <a:tc>
                  <a:txBody>
                    <a:bodyPr/>
                    <a:lstStyle/>
                    <a:p>
                      <a:r>
                        <a:rPr lang="en-US" sz="2000" dirty="0"/>
                        <a:t>To Carriage Inward</a:t>
                      </a:r>
                      <a:endParaRPr lang="en-IN" sz="20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xxx</a:t>
                      </a:r>
                      <a:endParaRPr lang="en-IN" sz="20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IN" sz="20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17924947"/>
                  </a:ext>
                </a:extLst>
              </a:tr>
              <a:tr h="371058">
                <a:tc>
                  <a:txBody>
                    <a:bodyPr/>
                    <a:lstStyle/>
                    <a:p>
                      <a:r>
                        <a:rPr lang="en-US" sz="2000" dirty="0"/>
                        <a:t>To any Purchase related expenses</a:t>
                      </a:r>
                      <a:endParaRPr lang="en-IN" sz="20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xxx</a:t>
                      </a:r>
                      <a:endParaRPr lang="en-IN" sz="20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By Trading A/c (Cost of Production)</a:t>
                      </a:r>
                      <a:endParaRPr lang="en-IN" sz="20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xxx</a:t>
                      </a:r>
                      <a:endParaRPr lang="en-IN" sz="2000" b="1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75302269"/>
                  </a:ext>
                </a:extLst>
              </a:tr>
              <a:tr h="371058">
                <a:tc>
                  <a:txBody>
                    <a:bodyPr/>
                    <a:lstStyle/>
                    <a:p>
                      <a:r>
                        <a:rPr lang="en-US" sz="2000" dirty="0"/>
                        <a:t>To Direct Wages</a:t>
                      </a:r>
                      <a:endParaRPr lang="en-IN" sz="20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xxx</a:t>
                      </a:r>
                      <a:endParaRPr lang="en-IN" sz="20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[Balancing Figure]</a:t>
                      </a:r>
                      <a:endParaRPr lang="en-IN" sz="20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57312823"/>
                  </a:ext>
                </a:extLst>
              </a:tr>
              <a:tr h="371058">
                <a:tc>
                  <a:txBody>
                    <a:bodyPr/>
                    <a:lstStyle/>
                    <a:p>
                      <a:r>
                        <a:rPr lang="en-US" sz="2000" u="sng" dirty="0"/>
                        <a:t>To Factory Expenses</a:t>
                      </a:r>
                      <a:r>
                        <a:rPr lang="en-US" sz="2000" dirty="0"/>
                        <a:t> - </a:t>
                      </a:r>
                      <a:endParaRPr lang="en-IN" sz="20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IN" sz="20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92373513"/>
                  </a:ext>
                </a:extLst>
              </a:tr>
              <a:tr h="371058">
                <a:tc>
                  <a:txBody>
                    <a:bodyPr/>
                    <a:lstStyle/>
                    <a:p>
                      <a:r>
                        <a:rPr lang="en-US" sz="2000" dirty="0"/>
                        <a:t>     Salary to supervisors</a:t>
                      </a:r>
                      <a:endParaRPr lang="en-IN" sz="20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xxx</a:t>
                      </a:r>
                      <a:endParaRPr lang="en-IN" sz="20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IN" sz="20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95438085"/>
                  </a:ext>
                </a:extLst>
              </a:tr>
              <a:tr h="371058">
                <a:tc>
                  <a:txBody>
                    <a:bodyPr/>
                    <a:lstStyle/>
                    <a:p>
                      <a:r>
                        <a:rPr lang="en-US" sz="2000" dirty="0"/>
                        <a:t>     Power, Fuel and Heat</a:t>
                      </a:r>
                      <a:endParaRPr lang="en-IN" sz="20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xxx</a:t>
                      </a:r>
                      <a:endParaRPr lang="en-IN" sz="20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IN" sz="20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1909956"/>
                  </a:ext>
                </a:extLst>
              </a:tr>
              <a:tr h="371058">
                <a:tc>
                  <a:txBody>
                    <a:bodyPr/>
                    <a:lstStyle/>
                    <a:p>
                      <a:r>
                        <a:rPr lang="en-US" sz="2000" dirty="0"/>
                        <a:t>     Wages </a:t>
                      </a: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xxx</a:t>
                      </a:r>
                      <a:endParaRPr lang="en-IN" sz="20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IN" sz="20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79578089"/>
                  </a:ext>
                </a:extLst>
              </a:tr>
              <a:tr h="371058">
                <a:tc>
                  <a:txBody>
                    <a:bodyPr/>
                    <a:lstStyle/>
                    <a:p>
                      <a:r>
                        <a:rPr lang="en-US" sz="2000" dirty="0"/>
                        <a:t>     Rent of Factory Expenses</a:t>
                      </a:r>
                      <a:endParaRPr lang="en-IN" sz="20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xxx</a:t>
                      </a:r>
                      <a:endParaRPr lang="en-IN" sz="20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IN" sz="20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2354129"/>
                  </a:ext>
                </a:extLst>
              </a:tr>
              <a:tr h="371058">
                <a:tc>
                  <a:txBody>
                    <a:bodyPr/>
                    <a:lstStyle/>
                    <a:p>
                      <a:r>
                        <a:rPr lang="en-US" sz="2000" dirty="0"/>
                        <a:t>     Depreciation on Factory Assets</a:t>
                      </a:r>
                      <a:endParaRPr lang="en-IN" sz="20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xxx</a:t>
                      </a:r>
                      <a:endParaRPr lang="en-IN" sz="20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IN" sz="20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55557414"/>
                  </a:ext>
                </a:extLst>
              </a:tr>
              <a:tr h="371058">
                <a:tc>
                  <a:txBody>
                    <a:bodyPr/>
                    <a:lstStyle/>
                    <a:p>
                      <a:pPr algn="ctr"/>
                      <a:r>
                        <a:rPr lang="en-US" sz="2000" b="1" u="sng" dirty="0"/>
                        <a:t>TOTAL</a:t>
                      </a:r>
                      <a:endParaRPr lang="en-IN" sz="2000" b="1" u="sng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u="sng" dirty="0"/>
                        <a:t>XXX</a:t>
                      </a:r>
                      <a:endParaRPr lang="en-IN" sz="2000" b="1" u="sng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u="sng" dirty="0"/>
                        <a:t>TOTAL</a:t>
                      </a:r>
                      <a:endParaRPr lang="en-IN" sz="2000" b="1" u="sng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u="sng" dirty="0"/>
                        <a:t>XXX</a:t>
                      </a:r>
                      <a:endParaRPr lang="en-IN" sz="2000" b="1" u="sng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38977465"/>
                  </a:ext>
                </a:extLst>
              </a:tr>
            </a:tbl>
          </a:graphicData>
        </a:graphic>
      </p:graphicFrame>
      <p:sp>
        <p:nvSpPr>
          <p:cNvPr id="8" name="Oval 7">
            <a:extLst>
              <a:ext uri="{FF2B5EF4-FFF2-40B4-BE49-F238E27FC236}">
                <a16:creationId xmlns:a16="http://schemas.microsoft.com/office/drawing/2014/main" id="{40CA94AF-B864-4671-B6D0-A1D2A0634533}"/>
              </a:ext>
            </a:extLst>
          </p:cNvPr>
          <p:cNvSpPr/>
          <p:nvPr/>
        </p:nvSpPr>
        <p:spPr>
          <a:xfrm>
            <a:off x="10769599" y="2733964"/>
            <a:ext cx="665018" cy="406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411882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C86D3-8FD1-4F47-A319-7D0542E48B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127456"/>
            <a:ext cx="12192000" cy="88761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dirty="0"/>
              <a:t>TRADING ACCOUNT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40030C3-67D0-4E74-A5C6-DE1CF97ABD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2016615"/>
            <a:ext cx="11582400" cy="4099404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sz="2400" dirty="0"/>
              <a:t> This account is for transactions relating to the finished goods</a:t>
            </a:r>
          </a:p>
          <a:p>
            <a:pPr>
              <a:buFont typeface="Wingdings" panose="05000000000000000000" pitchFamily="2" charset="2"/>
              <a:buChar char="v"/>
            </a:pPr>
            <a:endParaRPr lang="en-US" sz="2400" dirty="0"/>
          </a:p>
          <a:p>
            <a:pPr>
              <a:buFont typeface="Wingdings" panose="05000000000000000000" pitchFamily="2" charset="2"/>
              <a:buChar char="v"/>
            </a:pPr>
            <a:r>
              <a:rPr lang="en-US" sz="2400" dirty="0"/>
              <a:t> Thus for a manufacturing concern, the scope of trading account is very limited</a:t>
            </a:r>
          </a:p>
          <a:p>
            <a:pPr>
              <a:buFont typeface="Wingdings" panose="05000000000000000000" pitchFamily="2" charset="2"/>
              <a:buChar char="v"/>
            </a:pPr>
            <a:endParaRPr lang="en-US" sz="2400" dirty="0"/>
          </a:p>
          <a:p>
            <a:pPr>
              <a:buFont typeface="Wingdings" panose="05000000000000000000" pitchFamily="2" charset="2"/>
              <a:buChar char="v"/>
            </a:pPr>
            <a:r>
              <a:rPr lang="en-US" sz="2400" dirty="0"/>
              <a:t> It is just like any other income statement (Ledger Account)</a:t>
            </a:r>
          </a:p>
          <a:p>
            <a:pPr>
              <a:buFont typeface="Wingdings" panose="05000000000000000000" pitchFamily="2" charset="2"/>
              <a:buChar char="v"/>
            </a:pPr>
            <a:endParaRPr lang="en-US" sz="2400" dirty="0"/>
          </a:p>
          <a:p>
            <a:pPr>
              <a:buFont typeface="Wingdings" panose="05000000000000000000" pitchFamily="2" charset="2"/>
              <a:buChar char="v"/>
            </a:pPr>
            <a:r>
              <a:rPr lang="en-US" sz="2400" dirty="0"/>
              <a:t> It is an account prepared after the Manufacturing A/c and before the P&amp;L Account</a:t>
            </a:r>
            <a:endParaRPr lang="en-IN" sz="2400" dirty="0"/>
          </a:p>
        </p:txBody>
      </p:sp>
    </p:spTree>
    <p:extLst>
      <p:ext uri="{BB962C8B-B14F-4D97-AF65-F5344CB8AC3E}">
        <p14:creationId xmlns:p14="http://schemas.microsoft.com/office/powerpoint/2010/main" val="35410111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157786A2-7146-478E-B5D5-DE0307F935CC}"/>
              </a:ext>
            </a:extLst>
          </p:cNvPr>
          <p:cNvSpPr txBox="1"/>
          <p:nvPr/>
        </p:nvSpPr>
        <p:spPr>
          <a:xfrm>
            <a:off x="0" y="-92364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u="sng" spc="-5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PROFORMA TRADING ACCOUNT</a:t>
            </a:r>
            <a:endParaRPr lang="en-IN" sz="4400" u="sng" spc="-5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33A690DC-F303-4351-BB7A-F7CB97633E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2055214"/>
              </p:ext>
            </p:extLst>
          </p:nvPr>
        </p:nvGraphicFramePr>
        <p:xfrm>
          <a:off x="401782" y="677077"/>
          <a:ext cx="11388436" cy="5492816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4331856">
                  <a:extLst>
                    <a:ext uri="{9D8B030D-6E8A-4147-A177-3AD203B41FA5}">
                      <a16:colId xmlns:a16="http://schemas.microsoft.com/office/drawing/2014/main" val="4105533734"/>
                    </a:ext>
                  </a:extLst>
                </a:gridCol>
                <a:gridCol w="1362362">
                  <a:extLst>
                    <a:ext uri="{9D8B030D-6E8A-4147-A177-3AD203B41FA5}">
                      <a16:colId xmlns:a16="http://schemas.microsoft.com/office/drawing/2014/main" val="709397426"/>
                    </a:ext>
                  </a:extLst>
                </a:gridCol>
                <a:gridCol w="4281056">
                  <a:extLst>
                    <a:ext uri="{9D8B030D-6E8A-4147-A177-3AD203B41FA5}">
                      <a16:colId xmlns:a16="http://schemas.microsoft.com/office/drawing/2014/main" val="1165499570"/>
                    </a:ext>
                  </a:extLst>
                </a:gridCol>
                <a:gridCol w="1413162">
                  <a:extLst>
                    <a:ext uri="{9D8B030D-6E8A-4147-A177-3AD203B41FA5}">
                      <a16:colId xmlns:a16="http://schemas.microsoft.com/office/drawing/2014/main" val="3088115456"/>
                    </a:ext>
                  </a:extLst>
                </a:gridCol>
              </a:tblGrid>
              <a:tr h="885938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PARTICULARS</a:t>
                      </a:r>
                      <a:endParaRPr lang="en-IN" sz="2400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Rs.</a:t>
                      </a:r>
                      <a:endParaRPr lang="en-IN" sz="2400" dirty="0"/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PARTICULARS</a:t>
                      </a:r>
                      <a:endParaRPr lang="en-IN" sz="2400" dirty="0"/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Rs.</a:t>
                      </a:r>
                      <a:endParaRPr lang="en-IN" sz="2400" dirty="0"/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88390156"/>
                  </a:ext>
                </a:extLst>
              </a:tr>
              <a:tr h="767813">
                <a:tc>
                  <a:txBody>
                    <a:bodyPr/>
                    <a:lstStyle/>
                    <a:p>
                      <a:r>
                        <a:rPr lang="en-US" sz="2000" dirty="0"/>
                        <a:t>To Opening stock (Finished Goods)</a:t>
                      </a:r>
                      <a:endParaRPr lang="en-IN" sz="2000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xxx</a:t>
                      </a:r>
                      <a:endParaRPr lang="en-IN" sz="2000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By Sales</a:t>
                      </a:r>
                      <a:endParaRPr lang="en-IN" sz="2000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xxx</a:t>
                      </a:r>
                      <a:endParaRPr lang="en-IN" sz="2000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00147119"/>
                  </a:ext>
                </a:extLst>
              </a:tr>
              <a:tr h="767813">
                <a:tc>
                  <a:txBody>
                    <a:bodyPr/>
                    <a:lstStyle/>
                    <a:p>
                      <a:r>
                        <a:rPr lang="en-US" sz="2000" dirty="0"/>
                        <a:t>To Manufacturing A/c (C.O.P)</a:t>
                      </a:r>
                      <a:endParaRPr lang="en-IN" sz="2000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xxx</a:t>
                      </a:r>
                      <a:endParaRPr lang="en-IN" sz="2000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By Goods lost or destroyed</a:t>
                      </a:r>
                      <a:endParaRPr lang="en-IN" sz="2000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xxx</a:t>
                      </a:r>
                      <a:endParaRPr lang="en-IN" sz="2000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55371347"/>
                  </a:ext>
                </a:extLst>
              </a:tr>
              <a:tr h="767813">
                <a:tc>
                  <a:txBody>
                    <a:bodyPr/>
                    <a:lstStyle/>
                    <a:p>
                      <a:r>
                        <a:rPr lang="en-US" sz="2000" dirty="0"/>
                        <a:t>To Purchases of Finished Goods</a:t>
                      </a:r>
                      <a:endParaRPr lang="en-IN" sz="2000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xxx</a:t>
                      </a:r>
                      <a:endParaRPr lang="en-IN" sz="2000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By goods taken by the proprietor</a:t>
                      </a:r>
                      <a:endParaRPr lang="en-IN" sz="2000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xxx</a:t>
                      </a:r>
                      <a:endParaRPr lang="en-IN" sz="2000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14862220"/>
                  </a:ext>
                </a:extLst>
              </a:tr>
              <a:tr h="767813">
                <a:tc>
                  <a:txBody>
                    <a:bodyPr/>
                    <a:lstStyle/>
                    <a:p>
                      <a:r>
                        <a:rPr lang="en-US" sz="2000" dirty="0"/>
                        <a:t>To Carriage Inward on Finished Goods</a:t>
                      </a:r>
                      <a:endParaRPr lang="en-IN" sz="2000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xxx</a:t>
                      </a:r>
                      <a:endParaRPr lang="en-IN" sz="2000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By Goods given as free samples</a:t>
                      </a:r>
                      <a:endParaRPr lang="en-IN" sz="2000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xxx</a:t>
                      </a:r>
                      <a:endParaRPr lang="en-IN" sz="2000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17924947"/>
                  </a:ext>
                </a:extLst>
              </a:tr>
              <a:tr h="767813">
                <a:tc>
                  <a:txBody>
                    <a:bodyPr/>
                    <a:lstStyle/>
                    <a:p>
                      <a:r>
                        <a:rPr lang="en-US" sz="2000" dirty="0"/>
                        <a:t>To Gross Profit c/d [Balancing Figure]</a:t>
                      </a:r>
                      <a:endParaRPr lang="en-IN" sz="2000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xxx</a:t>
                      </a:r>
                      <a:endParaRPr lang="en-IN" sz="2000" b="1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By Gross Loss c/d [Balancing Figure]</a:t>
                      </a:r>
                      <a:endParaRPr lang="en-IN" sz="2000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xxx</a:t>
                      </a:r>
                      <a:endParaRPr lang="en-IN" sz="2000" b="1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75302269"/>
                  </a:ext>
                </a:extLst>
              </a:tr>
              <a:tr h="767813">
                <a:tc>
                  <a:txBody>
                    <a:bodyPr/>
                    <a:lstStyle/>
                    <a:p>
                      <a:pPr algn="ctr"/>
                      <a:r>
                        <a:rPr lang="en-US" sz="2000" b="1" u="sng" dirty="0"/>
                        <a:t>TOTAL</a:t>
                      </a:r>
                      <a:endParaRPr lang="en-IN" sz="2000" b="1" u="sng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u="sng" dirty="0"/>
                        <a:t>XXX</a:t>
                      </a:r>
                      <a:endParaRPr lang="en-IN" sz="2000" b="1" u="sng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u="sng" dirty="0"/>
                        <a:t>TOTAL</a:t>
                      </a:r>
                      <a:endParaRPr lang="en-IN" sz="2000" b="1" u="sng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u="sng" dirty="0"/>
                        <a:t>XXX</a:t>
                      </a:r>
                      <a:endParaRPr lang="en-IN" sz="2000" b="1" u="sng" dirty="0"/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38977465"/>
                  </a:ext>
                </a:extLst>
              </a:tr>
            </a:tbl>
          </a:graphicData>
        </a:graphic>
      </p:graphicFrame>
      <p:sp>
        <p:nvSpPr>
          <p:cNvPr id="8" name="Oval 7">
            <a:extLst>
              <a:ext uri="{FF2B5EF4-FFF2-40B4-BE49-F238E27FC236}">
                <a16:creationId xmlns:a16="http://schemas.microsoft.com/office/drawing/2014/main" id="{40CA94AF-B864-4671-B6D0-A1D2A0634533}"/>
              </a:ext>
            </a:extLst>
          </p:cNvPr>
          <p:cNvSpPr/>
          <p:nvPr/>
        </p:nvSpPr>
        <p:spPr>
          <a:xfrm>
            <a:off x="10732653" y="4830620"/>
            <a:ext cx="665018" cy="406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8DB369FC-7677-4E90-B9EF-72EA1C7C6908}"/>
              </a:ext>
            </a:extLst>
          </p:cNvPr>
          <p:cNvSpPr/>
          <p:nvPr/>
        </p:nvSpPr>
        <p:spPr>
          <a:xfrm>
            <a:off x="5103090" y="4858328"/>
            <a:ext cx="665018" cy="406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432518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C86D3-8FD1-4F47-A319-7D0542E48B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127456"/>
            <a:ext cx="12192000" cy="88761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dirty="0"/>
              <a:t>PROFIT AND LOSS ACCOUNT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40030C3-67D0-4E74-A5C6-DE1CF97ABD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2016615"/>
            <a:ext cx="11582400" cy="4099404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sz="2400" dirty="0"/>
              <a:t> P&amp;L Account shows the balances of all remaining Nominal Accounts (Income and Exp.)</a:t>
            </a:r>
          </a:p>
          <a:p>
            <a:pPr>
              <a:buFont typeface="Wingdings" panose="05000000000000000000" pitchFamily="2" charset="2"/>
              <a:buChar char="v"/>
            </a:pPr>
            <a:endParaRPr lang="en-US" sz="2400" dirty="0"/>
          </a:p>
          <a:p>
            <a:pPr>
              <a:buFont typeface="Wingdings" panose="05000000000000000000" pitchFamily="2" charset="2"/>
              <a:buChar char="v"/>
            </a:pPr>
            <a:r>
              <a:rPr lang="en-US" sz="2400" dirty="0"/>
              <a:t> These include, admin exp, selling exp, Finance exp and Income other than Sales</a:t>
            </a:r>
          </a:p>
          <a:p>
            <a:pPr>
              <a:buFont typeface="Wingdings" panose="05000000000000000000" pitchFamily="2" charset="2"/>
              <a:buChar char="v"/>
            </a:pPr>
            <a:endParaRPr lang="en-US" sz="2400" dirty="0"/>
          </a:p>
          <a:p>
            <a:pPr>
              <a:buFont typeface="Wingdings" panose="05000000000000000000" pitchFamily="2" charset="2"/>
              <a:buChar char="v"/>
            </a:pPr>
            <a:r>
              <a:rPr lang="en-US" sz="2400" dirty="0"/>
              <a:t> It is just like any other income statement (Ledger Account)</a:t>
            </a:r>
          </a:p>
          <a:p>
            <a:pPr>
              <a:buFont typeface="Wingdings" panose="05000000000000000000" pitchFamily="2" charset="2"/>
              <a:buChar char="v"/>
            </a:pPr>
            <a:endParaRPr lang="en-US" sz="2400" dirty="0"/>
          </a:p>
          <a:p>
            <a:pPr>
              <a:buFont typeface="Wingdings" panose="05000000000000000000" pitchFamily="2" charset="2"/>
              <a:buChar char="v"/>
            </a:pPr>
            <a:r>
              <a:rPr lang="en-US" sz="2400" dirty="0"/>
              <a:t> It is an account prepared after the Trading A/c and before the Balance Sheet</a:t>
            </a:r>
            <a:endParaRPr lang="en-IN" sz="2400" dirty="0"/>
          </a:p>
        </p:txBody>
      </p:sp>
    </p:spTree>
    <p:extLst>
      <p:ext uri="{BB962C8B-B14F-4D97-AF65-F5344CB8AC3E}">
        <p14:creationId xmlns:p14="http://schemas.microsoft.com/office/powerpoint/2010/main" val="42363196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157786A2-7146-478E-B5D5-DE0307F935CC}"/>
              </a:ext>
            </a:extLst>
          </p:cNvPr>
          <p:cNvSpPr txBox="1"/>
          <p:nvPr/>
        </p:nvSpPr>
        <p:spPr>
          <a:xfrm>
            <a:off x="0" y="-92364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u="sng" spc="-5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PROFORMA PROFIT &amp; LOSS ACCOUNT</a:t>
            </a:r>
            <a:endParaRPr lang="en-IN" sz="4400" u="sng" spc="-5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33A690DC-F303-4351-BB7A-F7CB97633E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6549716"/>
              </p:ext>
            </p:extLst>
          </p:nvPr>
        </p:nvGraphicFramePr>
        <p:xfrm>
          <a:off x="401782" y="677077"/>
          <a:ext cx="11388436" cy="560832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4331856">
                  <a:extLst>
                    <a:ext uri="{9D8B030D-6E8A-4147-A177-3AD203B41FA5}">
                      <a16:colId xmlns:a16="http://schemas.microsoft.com/office/drawing/2014/main" val="4105533734"/>
                    </a:ext>
                  </a:extLst>
                </a:gridCol>
                <a:gridCol w="1362362">
                  <a:extLst>
                    <a:ext uri="{9D8B030D-6E8A-4147-A177-3AD203B41FA5}">
                      <a16:colId xmlns:a16="http://schemas.microsoft.com/office/drawing/2014/main" val="709397426"/>
                    </a:ext>
                  </a:extLst>
                </a:gridCol>
                <a:gridCol w="4281056">
                  <a:extLst>
                    <a:ext uri="{9D8B030D-6E8A-4147-A177-3AD203B41FA5}">
                      <a16:colId xmlns:a16="http://schemas.microsoft.com/office/drawing/2014/main" val="1165499570"/>
                    </a:ext>
                  </a:extLst>
                </a:gridCol>
                <a:gridCol w="1413162">
                  <a:extLst>
                    <a:ext uri="{9D8B030D-6E8A-4147-A177-3AD203B41FA5}">
                      <a16:colId xmlns:a16="http://schemas.microsoft.com/office/drawing/2014/main" val="3088115456"/>
                    </a:ext>
                  </a:extLst>
                </a:gridCol>
              </a:tblGrid>
              <a:tr h="371058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PARTICULARS</a:t>
                      </a:r>
                      <a:endParaRPr lang="en-IN" sz="24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Rs.</a:t>
                      </a:r>
                      <a:endParaRPr lang="en-IN" sz="2400" dirty="0"/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PARTICULARS</a:t>
                      </a:r>
                      <a:endParaRPr lang="en-IN" sz="2400" dirty="0"/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Rs.</a:t>
                      </a:r>
                      <a:endParaRPr lang="en-IN" sz="2400" dirty="0"/>
                    </a:p>
                  </a:txBody>
                  <a:tcPr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88390156"/>
                  </a:ext>
                </a:extLst>
              </a:tr>
              <a:tr h="371058">
                <a:tc>
                  <a:txBody>
                    <a:bodyPr/>
                    <a:lstStyle/>
                    <a:p>
                      <a:r>
                        <a:rPr lang="en-US" sz="2000" dirty="0"/>
                        <a:t>To Gross Loss b/d (Trading A/c)</a:t>
                      </a:r>
                      <a:endParaRPr lang="en-IN" sz="20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xxx</a:t>
                      </a:r>
                      <a:endParaRPr lang="en-IN" sz="20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By Gross Profit b/d (Trading A/c)</a:t>
                      </a:r>
                      <a:endParaRPr lang="en-IN" sz="20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xxx</a:t>
                      </a:r>
                      <a:endParaRPr lang="en-IN" sz="20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00147119"/>
                  </a:ext>
                </a:extLst>
              </a:tr>
              <a:tr h="371058">
                <a:tc>
                  <a:txBody>
                    <a:bodyPr/>
                    <a:lstStyle/>
                    <a:p>
                      <a:r>
                        <a:rPr lang="en-US" sz="2000" dirty="0"/>
                        <a:t>To Office Rent</a:t>
                      </a:r>
                      <a:endParaRPr lang="en-IN" sz="20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xxx</a:t>
                      </a:r>
                      <a:endParaRPr lang="en-IN" sz="20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By Commission Received</a:t>
                      </a:r>
                      <a:endParaRPr lang="en-IN" sz="20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xxx</a:t>
                      </a:r>
                      <a:endParaRPr lang="en-IN" sz="20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55371347"/>
                  </a:ext>
                </a:extLst>
              </a:tr>
              <a:tr h="371058">
                <a:tc>
                  <a:txBody>
                    <a:bodyPr/>
                    <a:lstStyle/>
                    <a:p>
                      <a:r>
                        <a:rPr lang="en-US" sz="2000" dirty="0"/>
                        <a:t>To Salaries</a:t>
                      </a:r>
                      <a:endParaRPr lang="en-IN" sz="20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xxx</a:t>
                      </a:r>
                      <a:endParaRPr lang="en-IN" sz="20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By Discount Received</a:t>
                      </a:r>
                      <a:endParaRPr lang="en-IN" sz="20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xxx</a:t>
                      </a:r>
                      <a:endParaRPr lang="en-IN" sz="20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14862220"/>
                  </a:ext>
                </a:extLst>
              </a:tr>
              <a:tr h="371058">
                <a:tc>
                  <a:txBody>
                    <a:bodyPr/>
                    <a:lstStyle/>
                    <a:p>
                      <a:r>
                        <a:rPr lang="en-US" sz="2000" dirty="0"/>
                        <a:t>To Postage, Telephone, Printing</a:t>
                      </a:r>
                      <a:endParaRPr lang="en-IN" sz="20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xxx</a:t>
                      </a:r>
                      <a:endParaRPr lang="en-IN" sz="20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By Interest on Loans given</a:t>
                      </a:r>
                      <a:endParaRPr lang="en-IN" sz="20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xxx</a:t>
                      </a:r>
                      <a:endParaRPr lang="en-IN" sz="20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17924947"/>
                  </a:ext>
                </a:extLst>
              </a:tr>
              <a:tr h="371058">
                <a:tc>
                  <a:txBody>
                    <a:bodyPr/>
                    <a:lstStyle/>
                    <a:p>
                      <a:r>
                        <a:rPr lang="en-US" sz="2000" dirty="0"/>
                        <a:t>To General Expenses</a:t>
                      </a:r>
                      <a:endParaRPr lang="en-IN" sz="20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xxx</a:t>
                      </a:r>
                      <a:endParaRPr lang="en-IN" sz="20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By Interest on Investments</a:t>
                      </a:r>
                      <a:endParaRPr lang="en-IN" sz="20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/>
                        <a:t>xxx</a:t>
                      </a:r>
                      <a:endParaRPr lang="en-IN" sz="2000" b="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75302269"/>
                  </a:ext>
                </a:extLst>
              </a:tr>
              <a:tr h="371058">
                <a:tc>
                  <a:txBody>
                    <a:bodyPr/>
                    <a:lstStyle/>
                    <a:p>
                      <a:r>
                        <a:rPr lang="en-US" sz="2000" dirty="0"/>
                        <a:t>To Salesman’s expenses</a:t>
                      </a:r>
                      <a:endParaRPr lang="en-IN" sz="20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xxx</a:t>
                      </a:r>
                      <a:endParaRPr lang="en-IN" sz="20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By Dividend on Investments</a:t>
                      </a:r>
                      <a:endParaRPr lang="en-IN" sz="20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xxx</a:t>
                      </a:r>
                      <a:endParaRPr lang="en-IN" sz="20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57312823"/>
                  </a:ext>
                </a:extLst>
              </a:tr>
              <a:tr h="371058">
                <a:tc>
                  <a:txBody>
                    <a:bodyPr/>
                    <a:lstStyle/>
                    <a:p>
                      <a:r>
                        <a:rPr lang="en-US" sz="2000" dirty="0"/>
                        <a:t>To Carriage outward, Discount allowed</a:t>
                      </a:r>
                      <a:endParaRPr lang="en-IN" sz="20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xxx</a:t>
                      </a:r>
                      <a:endParaRPr lang="en-IN" sz="20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By Profit on sale of Fixed Assets</a:t>
                      </a:r>
                      <a:endParaRPr lang="en-IN" sz="20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xxx</a:t>
                      </a:r>
                      <a:endParaRPr lang="en-IN" sz="20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92373513"/>
                  </a:ext>
                </a:extLst>
              </a:tr>
              <a:tr h="371058">
                <a:tc>
                  <a:txBody>
                    <a:bodyPr/>
                    <a:lstStyle/>
                    <a:p>
                      <a:r>
                        <a:rPr lang="en-US" sz="2000" dirty="0"/>
                        <a:t>To Advertising</a:t>
                      </a:r>
                      <a:endParaRPr lang="en-IN" sz="20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xxx</a:t>
                      </a:r>
                      <a:endParaRPr lang="en-IN" sz="20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By Net Loss (transfer to Capital A/c)</a:t>
                      </a:r>
                      <a:endParaRPr lang="en-IN" sz="20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xxx</a:t>
                      </a:r>
                      <a:endParaRPr lang="en-IN" sz="2000" b="1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95438085"/>
                  </a:ext>
                </a:extLst>
              </a:tr>
              <a:tr h="371058">
                <a:tc>
                  <a:txBody>
                    <a:bodyPr/>
                    <a:lstStyle/>
                    <a:p>
                      <a:r>
                        <a:rPr lang="en-US" sz="2000" dirty="0"/>
                        <a:t>To Interest and Bank charges</a:t>
                      </a:r>
                      <a:endParaRPr lang="en-IN" sz="20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xxx</a:t>
                      </a:r>
                      <a:endParaRPr lang="en-IN" sz="20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IN" sz="20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1909956"/>
                  </a:ext>
                </a:extLst>
              </a:tr>
              <a:tr h="371058">
                <a:tc>
                  <a:txBody>
                    <a:bodyPr/>
                    <a:lstStyle/>
                    <a:p>
                      <a:r>
                        <a:rPr lang="en-US" sz="2000" dirty="0"/>
                        <a:t>To Bad Debts and provisions</a:t>
                      </a:r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xxx</a:t>
                      </a:r>
                      <a:endParaRPr lang="en-IN" sz="20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IN" sz="20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79578089"/>
                  </a:ext>
                </a:extLst>
              </a:tr>
              <a:tr h="371058">
                <a:tc>
                  <a:txBody>
                    <a:bodyPr/>
                    <a:lstStyle/>
                    <a:p>
                      <a:r>
                        <a:rPr lang="en-US" sz="2000" dirty="0"/>
                        <a:t>To Depreciation (Non Factory Assets)</a:t>
                      </a:r>
                      <a:endParaRPr lang="en-IN" sz="20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xxx</a:t>
                      </a:r>
                      <a:endParaRPr lang="en-IN" sz="20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IN" sz="20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2354129"/>
                  </a:ext>
                </a:extLst>
              </a:tr>
              <a:tr h="371058">
                <a:tc>
                  <a:txBody>
                    <a:bodyPr/>
                    <a:lstStyle/>
                    <a:p>
                      <a:r>
                        <a:rPr lang="en-US" sz="2000" dirty="0"/>
                        <a:t>To Net Profit (transfer to Capital A/c)</a:t>
                      </a:r>
                      <a:endParaRPr lang="en-IN" sz="20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xxx</a:t>
                      </a:r>
                      <a:endParaRPr lang="en-IN" sz="2000" b="1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IN" sz="20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N" sz="2000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55557414"/>
                  </a:ext>
                </a:extLst>
              </a:tr>
              <a:tr h="371058">
                <a:tc>
                  <a:txBody>
                    <a:bodyPr/>
                    <a:lstStyle/>
                    <a:p>
                      <a:pPr algn="ctr"/>
                      <a:r>
                        <a:rPr lang="en-US" sz="2000" b="1" u="sng" dirty="0"/>
                        <a:t>TOTAL</a:t>
                      </a:r>
                      <a:endParaRPr lang="en-IN" sz="2000" b="1" u="sng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u="sng" dirty="0"/>
                        <a:t>XXX</a:t>
                      </a:r>
                      <a:endParaRPr lang="en-IN" sz="2000" b="1" u="sng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u="sng" dirty="0"/>
                        <a:t>TOTAL</a:t>
                      </a:r>
                      <a:endParaRPr lang="en-IN" sz="2000" b="1" u="sng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u="sng" dirty="0"/>
                        <a:t>XXX</a:t>
                      </a:r>
                      <a:endParaRPr lang="en-IN" sz="2000" b="1" u="sng" dirty="0"/>
                    </a:p>
                  </a:txBody>
                  <a:tcPr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38977465"/>
                  </a:ext>
                </a:extLst>
              </a:tr>
            </a:tbl>
          </a:graphicData>
        </a:graphic>
      </p:graphicFrame>
      <p:sp>
        <p:nvSpPr>
          <p:cNvPr id="8" name="Oval 7">
            <a:extLst>
              <a:ext uri="{FF2B5EF4-FFF2-40B4-BE49-F238E27FC236}">
                <a16:creationId xmlns:a16="http://schemas.microsoft.com/office/drawing/2014/main" id="{40CA94AF-B864-4671-B6D0-A1D2A0634533}"/>
              </a:ext>
            </a:extLst>
          </p:cNvPr>
          <p:cNvSpPr/>
          <p:nvPr/>
        </p:nvSpPr>
        <p:spPr>
          <a:xfrm>
            <a:off x="10751126" y="3916218"/>
            <a:ext cx="665018" cy="406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8A4762AE-9C5C-4914-AF93-3ECA4DC618E9}"/>
              </a:ext>
            </a:extLst>
          </p:cNvPr>
          <p:cNvSpPr/>
          <p:nvPr/>
        </p:nvSpPr>
        <p:spPr>
          <a:xfrm>
            <a:off x="5075381" y="5509490"/>
            <a:ext cx="665018" cy="406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818214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C86D3-8FD1-4F47-A319-7D0542E48B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127456"/>
            <a:ext cx="12192000" cy="88761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dirty="0"/>
              <a:t>BALANCE SHEET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40030C3-67D0-4E74-A5C6-DE1CF97ABD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2016615"/>
            <a:ext cx="11582400" cy="4099404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sz="2400" dirty="0"/>
              <a:t> Balance Sheet shows the balances of all Assets and Liabilities (Personal and Real)</a:t>
            </a:r>
          </a:p>
          <a:p>
            <a:pPr>
              <a:buFont typeface="Wingdings" panose="05000000000000000000" pitchFamily="2" charset="2"/>
              <a:buChar char="v"/>
            </a:pPr>
            <a:endParaRPr lang="en-US" sz="2400" dirty="0"/>
          </a:p>
          <a:p>
            <a:pPr>
              <a:buFont typeface="Wingdings" panose="05000000000000000000" pitchFamily="2" charset="2"/>
              <a:buChar char="v"/>
            </a:pPr>
            <a:r>
              <a:rPr lang="en-US" sz="2400" dirty="0"/>
              <a:t> Balance sheet shows the financial position at a particular date</a:t>
            </a:r>
          </a:p>
          <a:p>
            <a:pPr>
              <a:buFont typeface="Wingdings" panose="05000000000000000000" pitchFamily="2" charset="2"/>
              <a:buChar char="v"/>
            </a:pPr>
            <a:endParaRPr lang="en-US" sz="2400" dirty="0"/>
          </a:p>
          <a:p>
            <a:pPr>
              <a:buFont typeface="Wingdings" panose="05000000000000000000" pitchFamily="2" charset="2"/>
              <a:buChar char="v"/>
            </a:pPr>
            <a:r>
              <a:rPr lang="en-US" sz="2400" dirty="0"/>
              <a:t> It is a “Statement” and not an “Account”</a:t>
            </a:r>
          </a:p>
          <a:p>
            <a:pPr>
              <a:buFont typeface="Wingdings" panose="05000000000000000000" pitchFamily="2" charset="2"/>
              <a:buChar char="v"/>
            </a:pPr>
            <a:endParaRPr lang="en-US" sz="2400" dirty="0"/>
          </a:p>
          <a:p>
            <a:pPr>
              <a:buFont typeface="Wingdings" panose="05000000000000000000" pitchFamily="2" charset="2"/>
              <a:buChar char="v"/>
            </a:pPr>
            <a:r>
              <a:rPr lang="en-US" sz="2400" dirty="0"/>
              <a:t> It is the last statement to be prepared in the Final Accounts</a:t>
            </a:r>
            <a:endParaRPr lang="en-IN" sz="2400" dirty="0"/>
          </a:p>
        </p:txBody>
      </p:sp>
    </p:spTree>
    <p:extLst>
      <p:ext uri="{BB962C8B-B14F-4D97-AF65-F5344CB8AC3E}">
        <p14:creationId xmlns:p14="http://schemas.microsoft.com/office/powerpoint/2010/main" val="3799468014"/>
      </p:ext>
    </p:extLst>
  </p:cSld>
  <p:clrMapOvr>
    <a:masterClrMapping/>
  </p:clrMapOvr>
</p:sld>
</file>

<file path=ppt/theme/theme1.xml><?xml version="1.0" encoding="utf-8"?>
<a:theme xmlns:a="http://schemas.openxmlformats.org/drawingml/2006/main" name="1_RetrospectVTI">
  <a:themeElements>
    <a:clrScheme name="Custom 34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EC7016"/>
      </a:accent1>
      <a:accent2>
        <a:srgbClr val="F8931D"/>
      </a:accent2>
      <a:accent3>
        <a:srgbClr val="CE8D3E"/>
      </a:accent3>
      <a:accent4>
        <a:srgbClr val="E64823"/>
      </a:accent4>
      <a:accent5>
        <a:srgbClr val="FFCA08"/>
      </a:accent5>
      <a:accent6>
        <a:srgbClr val="9C6A6A"/>
      </a:accent6>
      <a:hlink>
        <a:srgbClr val="2998E3"/>
      </a:hlink>
      <a:folHlink>
        <a:srgbClr val="7F723D"/>
      </a:folHlink>
    </a:clrScheme>
    <a:fontScheme name="Retrospect">
      <a:majorFont>
        <a:latin typeface="Bookman Old Style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VTI" id="{ABE3C30C-0FC0-4450-828E-52DE70F1BCCB}" vid="{A6E2497D-935A-4CFD-B9FD-6DCB15FA68BF}"/>
    </a:ext>
  </a:extLst>
</a:theme>
</file>

<file path=ppt/theme/theme2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4B4B4B"/>
      </a:dk2>
      <a:lt2>
        <a:srgbClr val="B5B5B5"/>
      </a:lt2>
      <a:accent1>
        <a:srgbClr val="9AC43E"/>
      </a:accent1>
      <a:accent2>
        <a:srgbClr val="44BA98"/>
      </a:accent2>
      <a:accent3>
        <a:srgbClr val="43A9D9"/>
      </a:accent3>
      <a:accent4>
        <a:srgbClr val="6274D8"/>
      </a:accent4>
      <a:accent5>
        <a:srgbClr val="AB54D7"/>
      </a:accent5>
      <a:accent6>
        <a:srgbClr val="D15B37"/>
      </a:accent6>
      <a:hlink>
        <a:srgbClr val="BFE962"/>
      </a:hlink>
      <a:folHlink>
        <a:srgbClr val="C0D591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892FADA9-420D-4323-A7A4-C1060166525B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Parcel">
    <a:dk1>
      <a:srgbClr val="000000"/>
    </a:dk1>
    <a:lt1>
      <a:srgbClr val="FFFFFF"/>
    </a:lt1>
    <a:dk2>
      <a:srgbClr val="4A5356"/>
    </a:dk2>
    <a:lt2>
      <a:srgbClr val="E8E3CE"/>
    </a:lt2>
    <a:accent1>
      <a:srgbClr val="F6A21D"/>
    </a:accent1>
    <a:accent2>
      <a:srgbClr val="9BAFB5"/>
    </a:accent2>
    <a:accent3>
      <a:srgbClr val="C96731"/>
    </a:accent3>
    <a:accent4>
      <a:srgbClr val="9CA383"/>
    </a:accent4>
    <a:accent5>
      <a:srgbClr val="87795D"/>
    </a:accent5>
    <a:accent6>
      <a:srgbClr val="A0988C"/>
    </a:accent6>
    <a:hlink>
      <a:srgbClr val="00B0F0"/>
    </a:hlink>
    <a:folHlink>
      <a:srgbClr val="738F97"/>
    </a:folHlink>
  </a:clrScheme>
</a:themeOverride>
</file>

<file path=ppt/theme/themeOverride2.xml><?xml version="1.0" encoding="utf-8"?>
<a:themeOverride xmlns:a="http://schemas.openxmlformats.org/drawingml/2006/main">
  <a:clrScheme name="Parcel">
    <a:dk1>
      <a:srgbClr val="000000"/>
    </a:dk1>
    <a:lt1>
      <a:srgbClr val="FFFFFF"/>
    </a:lt1>
    <a:dk2>
      <a:srgbClr val="4A5356"/>
    </a:dk2>
    <a:lt2>
      <a:srgbClr val="E8E3CE"/>
    </a:lt2>
    <a:accent1>
      <a:srgbClr val="F6A21D"/>
    </a:accent1>
    <a:accent2>
      <a:srgbClr val="9BAFB5"/>
    </a:accent2>
    <a:accent3>
      <a:srgbClr val="C96731"/>
    </a:accent3>
    <a:accent4>
      <a:srgbClr val="9CA383"/>
    </a:accent4>
    <a:accent5>
      <a:srgbClr val="87795D"/>
    </a:accent5>
    <a:accent6>
      <a:srgbClr val="A0988C"/>
    </a:accent6>
    <a:hlink>
      <a:srgbClr val="00B0F0"/>
    </a:hlink>
    <a:folHlink>
      <a:srgbClr val="738F97"/>
    </a:folHlink>
  </a:clrScheme>
</a:themeOverride>
</file>

<file path=ppt/theme/themeOverride3.xml><?xml version="1.0" encoding="utf-8"?>
<a:themeOverride xmlns:a="http://schemas.openxmlformats.org/drawingml/2006/main">
  <a:clrScheme name="Parcel">
    <a:dk1>
      <a:srgbClr val="000000"/>
    </a:dk1>
    <a:lt1>
      <a:srgbClr val="FFFFFF"/>
    </a:lt1>
    <a:dk2>
      <a:srgbClr val="4A5356"/>
    </a:dk2>
    <a:lt2>
      <a:srgbClr val="E8E3CE"/>
    </a:lt2>
    <a:accent1>
      <a:srgbClr val="F6A21D"/>
    </a:accent1>
    <a:accent2>
      <a:srgbClr val="9BAFB5"/>
    </a:accent2>
    <a:accent3>
      <a:srgbClr val="C96731"/>
    </a:accent3>
    <a:accent4>
      <a:srgbClr val="9CA383"/>
    </a:accent4>
    <a:accent5>
      <a:srgbClr val="87795D"/>
    </a:accent5>
    <a:accent6>
      <a:srgbClr val="A0988C"/>
    </a:accent6>
    <a:hlink>
      <a:srgbClr val="00B0F0"/>
    </a:hlink>
    <a:folHlink>
      <a:srgbClr val="738F97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410dd7f93c95333ffa1b60ed6adedd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a936d9baba76aa3866493feff160faab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93932EF5-314F-409E-8020-FEE5FA0795B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A3F7EDC-E5B4-4BBC-9D2A-CBE6D46C37A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03EEFF0-FB57-4CB4-8BFC-DF397689E2ED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Statistics focus</Template>
  <TotalTime>302</TotalTime>
  <Words>1457</Words>
  <Application>Microsoft Office PowerPoint</Application>
  <PresentationFormat>Widescreen</PresentationFormat>
  <Paragraphs>323</Paragraphs>
  <Slides>24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24</vt:i4>
      </vt:variant>
    </vt:vector>
  </HeadingPairs>
  <TitlesOfParts>
    <vt:vector size="32" baseType="lpstr">
      <vt:lpstr>Arial</vt:lpstr>
      <vt:lpstr>Bookman Old Style</vt:lpstr>
      <vt:lpstr>Calibri</vt:lpstr>
      <vt:lpstr>Franklin Gothic Book</vt:lpstr>
      <vt:lpstr>Tw Cen MT</vt:lpstr>
      <vt:lpstr>Wingdings</vt:lpstr>
      <vt:lpstr>1_RetrospectVTI</vt:lpstr>
      <vt:lpstr>Droplet</vt:lpstr>
      <vt:lpstr>Final Accounts of Manufacturing Concerns</vt:lpstr>
      <vt:lpstr> INTRODUCTION</vt:lpstr>
      <vt:lpstr> MANUFACTURING ACCOUNT</vt:lpstr>
      <vt:lpstr>PowerPoint Presentation</vt:lpstr>
      <vt:lpstr>TRADING ACCOUNT</vt:lpstr>
      <vt:lpstr>PowerPoint Presentation</vt:lpstr>
      <vt:lpstr>PROFIT AND LOSS ACCOUNT</vt:lpstr>
      <vt:lpstr>PowerPoint Presentation</vt:lpstr>
      <vt:lpstr>BALANCE SHEET</vt:lpstr>
      <vt:lpstr>PowerPoint Presentation</vt:lpstr>
      <vt:lpstr>KEY POINTS TO REMEMBER</vt:lpstr>
      <vt:lpstr>ADJUSTMENTS</vt:lpstr>
      <vt:lpstr>1. CLOSING STOCKS</vt:lpstr>
      <vt:lpstr>2. OUTSTANDING EXPENSES</vt:lpstr>
      <vt:lpstr>3. PREPAID EXPENSES</vt:lpstr>
      <vt:lpstr>4. ADVANCE INCOME</vt:lpstr>
      <vt:lpstr>5. INCOME RECEVABLE (ACCRUED)</vt:lpstr>
      <vt:lpstr>6. DEPRECIATION</vt:lpstr>
      <vt:lpstr>7. BAD DEBTS</vt:lpstr>
      <vt:lpstr>8. RESERVE FOR DOUBTFUL DEBTS (NEW RDD)</vt:lpstr>
      <vt:lpstr>9.  PROVISION FOR DISCOUNT ON DEBTORS</vt:lpstr>
      <vt:lpstr>10. GOODS LOST BY FIRE/ THEFT / ACCIDENT</vt:lpstr>
      <vt:lpstr>11. GOODS DISTRIBUTED AS FREE SAMPLES</vt:lpstr>
      <vt:lpstr>12. GOODS WITHDRAWN BY THE OWNER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Lorem Ipsum</dc:title>
  <dc:creator>Abhishek Sathe</dc:creator>
  <cp:lastModifiedBy>Abhishek Sathe</cp:lastModifiedBy>
  <cp:revision>24</cp:revision>
  <dcterms:created xsi:type="dcterms:W3CDTF">2020-12-08T18:13:26Z</dcterms:created>
  <dcterms:modified xsi:type="dcterms:W3CDTF">2020-12-14T19:46:27Z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