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69" r:id="rId2"/>
    <p:sldId id="268" r:id="rId3"/>
    <p:sldId id="267" r:id="rId4"/>
    <p:sldId id="266" r:id="rId5"/>
    <p:sldId id="265" r:id="rId6"/>
    <p:sldId id="256" r:id="rId7"/>
    <p:sldId id="257" r:id="rId8"/>
    <p:sldId id="258" r:id="rId9"/>
    <p:sldId id="261" r:id="rId1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07" autoAdjust="0"/>
    <p:restoredTop sz="94660" autoAdjust="0"/>
  </p:normalViewPr>
  <p:slideViewPr>
    <p:cSldViewPr snapToGrid="0" snapToObjects="1">
      <p:cViewPr varScale="1">
        <p:scale>
          <a:sx n="69" d="100"/>
          <a:sy n="69" d="100"/>
        </p:scale>
        <p:origin x="-1416"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FA9FFC1-14B7-334B-8AF7-1BB7306B0D86}" type="datetimeFigureOut">
              <a:rPr lang="en-US" smtClean="0"/>
              <a:pPr/>
              <a:t>3/29/2019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D7C0E9-9DD8-1D45-A963-61B1E83E6AF0}" type="slidenum">
              <a:rPr lang="en-US" smtClean="0"/>
              <a:pPr/>
              <a:t>‹#›</a:t>
            </a:fld>
            <a:endParaRPr lang="en-US"/>
          </a:p>
        </p:txBody>
      </p:sp>
    </p:spTree>
    <p:extLst>
      <p:ext uri="{BB962C8B-B14F-4D97-AF65-F5344CB8AC3E}">
        <p14:creationId xmlns:p14="http://schemas.microsoft.com/office/powerpoint/2010/main" xmlns="" val="2752464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Date Placeholder 3"/>
          <p:cNvSpPr>
            <a:spLocks noGrp="1"/>
          </p:cNvSpPr>
          <p:nvPr>
            <p:ph type="dt" sz="half" idx="10"/>
          </p:nvPr>
        </p:nvSpPr>
        <p:spPr/>
        <p:txBody>
          <a:bodyPr/>
          <a:lstStyle/>
          <a:p>
            <a:fld id="{2FA9FFC1-14B7-334B-8AF7-1BB7306B0D86}" type="datetimeFigureOut">
              <a:rPr lang="en-US" smtClean="0"/>
              <a:pPr/>
              <a:t>3/29/2019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D7C0E9-9DD8-1D45-A963-61B1E83E6AF0}" type="slidenum">
              <a:rPr lang="en-US" smtClean="0"/>
              <a:pPr/>
              <a:t>‹#›</a:t>
            </a:fld>
            <a:endParaRPr lang="en-US"/>
          </a:p>
        </p:txBody>
      </p:sp>
    </p:spTree>
    <p:extLst>
      <p:ext uri="{BB962C8B-B14F-4D97-AF65-F5344CB8AC3E}">
        <p14:creationId xmlns:p14="http://schemas.microsoft.com/office/powerpoint/2010/main" xmlns="" val="12408978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x-none"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Date Placeholder 3"/>
          <p:cNvSpPr>
            <a:spLocks noGrp="1"/>
          </p:cNvSpPr>
          <p:nvPr>
            <p:ph type="dt" sz="half" idx="10"/>
          </p:nvPr>
        </p:nvSpPr>
        <p:spPr/>
        <p:txBody>
          <a:bodyPr/>
          <a:lstStyle/>
          <a:p>
            <a:fld id="{2FA9FFC1-14B7-334B-8AF7-1BB7306B0D86}" type="datetimeFigureOut">
              <a:rPr lang="en-US" smtClean="0"/>
              <a:pPr/>
              <a:t>3/29/2019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D7C0E9-9DD8-1D45-A963-61B1E83E6AF0}" type="slidenum">
              <a:rPr lang="en-US" smtClean="0"/>
              <a:pPr/>
              <a:t>‹#›</a:t>
            </a:fld>
            <a:endParaRPr lang="en-US"/>
          </a:p>
        </p:txBody>
      </p:sp>
    </p:spTree>
    <p:extLst>
      <p:ext uri="{BB962C8B-B14F-4D97-AF65-F5344CB8AC3E}">
        <p14:creationId xmlns:p14="http://schemas.microsoft.com/office/powerpoint/2010/main" xmlns="" val="42401873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mtClean="0"/>
              <a:t>Click to edit Master title style</a:t>
            </a:r>
            <a:endParaRPr lang="en-US"/>
          </a:p>
        </p:txBody>
      </p:sp>
      <p:sp>
        <p:nvSpPr>
          <p:cNvPr id="3" name="Content Placeholder 2"/>
          <p:cNvSpPr>
            <a:spLocks noGrp="1"/>
          </p:cNvSpPr>
          <p:nvPr>
            <p:ph idx="1"/>
          </p:nvPr>
        </p:nvSpPr>
        <p:spPr/>
        <p:txBody>
          <a:body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Date Placeholder 3"/>
          <p:cNvSpPr>
            <a:spLocks noGrp="1"/>
          </p:cNvSpPr>
          <p:nvPr>
            <p:ph type="dt" sz="half" idx="10"/>
          </p:nvPr>
        </p:nvSpPr>
        <p:spPr/>
        <p:txBody>
          <a:bodyPr/>
          <a:lstStyle/>
          <a:p>
            <a:fld id="{2FA9FFC1-14B7-334B-8AF7-1BB7306B0D86}" type="datetimeFigureOut">
              <a:rPr lang="en-US" smtClean="0"/>
              <a:pPr/>
              <a:t>3/29/2019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D7C0E9-9DD8-1D45-A963-61B1E83E6AF0}" type="slidenum">
              <a:rPr lang="en-US" smtClean="0"/>
              <a:pPr/>
              <a:t>‹#›</a:t>
            </a:fld>
            <a:endParaRPr lang="en-US"/>
          </a:p>
        </p:txBody>
      </p:sp>
    </p:spTree>
    <p:extLst>
      <p:ext uri="{BB962C8B-B14F-4D97-AF65-F5344CB8AC3E}">
        <p14:creationId xmlns:p14="http://schemas.microsoft.com/office/powerpoint/2010/main" xmlns="" val="37361570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x-none"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x-none" smtClean="0"/>
              <a:t>Click to edit Master text styles</a:t>
            </a:r>
          </a:p>
        </p:txBody>
      </p:sp>
      <p:sp>
        <p:nvSpPr>
          <p:cNvPr id="4" name="Date Placeholder 3"/>
          <p:cNvSpPr>
            <a:spLocks noGrp="1"/>
          </p:cNvSpPr>
          <p:nvPr>
            <p:ph type="dt" sz="half" idx="10"/>
          </p:nvPr>
        </p:nvSpPr>
        <p:spPr/>
        <p:txBody>
          <a:bodyPr/>
          <a:lstStyle/>
          <a:p>
            <a:fld id="{2FA9FFC1-14B7-334B-8AF7-1BB7306B0D86}" type="datetimeFigureOut">
              <a:rPr lang="en-US" smtClean="0"/>
              <a:pPr/>
              <a:t>3/29/2019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D7C0E9-9DD8-1D45-A963-61B1E83E6AF0}" type="slidenum">
              <a:rPr lang="en-US" smtClean="0"/>
              <a:pPr/>
              <a:t>‹#›</a:t>
            </a:fld>
            <a:endParaRPr lang="en-US"/>
          </a:p>
        </p:txBody>
      </p:sp>
    </p:spTree>
    <p:extLst>
      <p:ext uri="{BB962C8B-B14F-4D97-AF65-F5344CB8AC3E}">
        <p14:creationId xmlns:p14="http://schemas.microsoft.com/office/powerpoint/2010/main" xmlns="" val="21893224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5" name="Date Placeholder 4"/>
          <p:cNvSpPr>
            <a:spLocks noGrp="1"/>
          </p:cNvSpPr>
          <p:nvPr>
            <p:ph type="dt" sz="half" idx="10"/>
          </p:nvPr>
        </p:nvSpPr>
        <p:spPr/>
        <p:txBody>
          <a:bodyPr/>
          <a:lstStyle/>
          <a:p>
            <a:fld id="{2FA9FFC1-14B7-334B-8AF7-1BB7306B0D86}" type="datetimeFigureOut">
              <a:rPr lang="en-US" smtClean="0"/>
              <a:pPr/>
              <a:t>3/29/2019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D7C0E9-9DD8-1D45-A963-61B1E83E6AF0}" type="slidenum">
              <a:rPr lang="en-US" smtClean="0"/>
              <a:pPr/>
              <a:t>‹#›</a:t>
            </a:fld>
            <a:endParaRPr lang="en-US"/>
          </a:p>
        </p:txBody>
      </p:sp>
    </p:spTree>
    <p:extLst>
      <p:ext uri="{BB962C8B-B14F-4D97-AF65-F5344CB8AC3E}">
        <p14:creationId xmlns:p14="http://schemas.microsoft.com/office/powerpoint/2010/main" xmlns="" val="37570030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x-none"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x-none"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7" name="Date Placeholder 6"/>
          <p:cNvSpPr>
            <a:spLocks noGrp="1"/>
          </p:cNvSpPr>
          <p:nvPr>
            <p:ph type="dt" sz="half" idx="10"/>
          </p:nvPr>
        </p:nvSpPr>
        <p:spPr/>
        <p:txBody>
          <a:bodyPr/>
          <a:lstStyle/>
          <a:p>
            <a:fld id="{2FA9FFC1-14B7-334B-8AF7-1BB7306B0D86}" type="datetimeFigureOut">
              <a:rPr lang="en-US" smtClean="0"/>
              <a:pPr/>
              <a:t>3/29/2019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4D7C0E9-9DD8-1D45-A963-61B1E83E6AF0}" type="slidenum">
              <a:rPr lang="en-US" smtClean="0"/>
              <a:pPr/>
              <a:t>‹#›</a:t>
            </a:fld>
            <a:endParaRPr lang="en-US"/>
          </a:p>
        </p:txBody>
      </p:sp>
    </p:spTree>
    <p:extLst>
      <p:ext uri="{BB962C8B-B14F-4D97-AF65-F5344CB8AC3E}">
        <p14:creationId xmlns:p14="http://schemas.microsoft.com/office/powerpoint/2010/main" xmlns="" val="20363931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x-none" smtClean="0"/>
              <a:t>Click to edit Master title style</a:t>
            </a:r>
            <a:endParaRPr lang="en-US"/>
          </a:p>
        </p:txBody>
      </p:sp>
      <p:sp>
        <p:nvSpPr>
          <p:cNvPr id="3" name="Date Placeholder 2"/>
          <p:cNvSpPr>
            <a:spLocks noGrp="1"/>
          </p:cNvSpPr>
          <p:nvPr>
            <p:ph type="dt" sz="half" idx="10"/>
          </p:nvPr>
        </p:nvSpPr>
        <p:spPr/>
        <p:txBody>
          <a:bodyPr/>
          <a:lstStyle/>
          <a:p>
            <a:fld id="{2FA9FFC1-14B7-334B-8AF7-1BB7306B0D86}" type="datetimeFigureOut">
              <a:rPr lang="en-US" smtClean="0"/>
              <a:pPr/>
              <a:t>3/29/2019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4D7C0E9-9DD8-1D45-A963-61B1E83E6AF0}" type="slidenum">
              <a:rPr lang="en-US" smtClean="0"/>
              <a:pPr/>
              <a:t>‹#›</a:t>
            </a:fld>
            <a:endParaRPr lang="en-US"/>
          </a:p>
        </p:txBody>
      </p:sp>
    </p:spTree>
    <p:extLst>
      <p:ext uri="{BB962C8B-B14F-4D97-AF65-F5344CB8AC3E}">
        <p14:creationId xmlns:p14="http://schemas.microsoft.com/office/powerpoint/2010/main" xmlns="" val="38147304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FA9FFC1-14B7-334B-8AF7-1BB7306B0D86}" type="datetimeFigureOut">
              <a:rPr lang="en-US" smtClean="0"/>
              <a:pPr/>
              <a:t>3/29/2019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4D7C0E9-9DD8-1D45-A963-61B1E83E6AF0}" type="slidenum">
              <a:rPr lang="en-US" smtClean="0"/>
              <a:pPr/>
              <a:t>‹#›</a:t>
            </a:fld>
            <a:endParaRPr lang="en-US"/>
          </a:p>
        </p:txBody>
      </p:sp>
    </p:spTree>
    <p:extLst>
      <p:ext uri="{BB962C8B-B14F-4D97-AF65-F5344CB8AC3E}">
        <p14:creationId xmlns:p14="http://schemas.microsoft.com/office/powerpoint/2010/main" xmlns="" val="25198304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x-none"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x-none" smtClean="0"/>
              <a:t>Click to edit Master text styles</a:t>
            </a:r>
          </a:p>
          <a:p>
            <a:pPr lvl="1"/>
            <a:r>
              <a:rPr lang="x-none" smtClean="0"/>
              <a:t>Second level</a:t>
            </a:r>
          </a:p>
          <a:p>
            <a:pPr lvl="2"/>
            <a:r>
              <a:rPr lang="x-none" smtClean="0"/>
              <a:t>Third level</a:t>
            </a:r>
          </a:p>
          <a:p>
            <a:pPr lvl="3"/>
            <a:r>
              <a:rPr lang="x-none" smtClean="0"/>
              <a:t>Fourth level</a:t>
            </a:r>
          </a:p>
          <a:p>
            <a:pPr lvl="4"/>
            <a:r>
              <a:rPr lang="x-none"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smtClean="0"/>
              <a:t>Click to edit Master text styles</a:t>
            </a:r>
          </a:p>
        </p:txBody>
      </p:sp>
      <p:sp>
        <p:nvSpPr>
          <p:cNvPr id="5" name="Date Placeholder 4"/>
          <p:cNvSpPr>
            <a:spLocks noGrp="1"/>
          </p:cNvSpPr>
          <p:nvPr>
            <p:ph type="dt" sz="half" idx="10"/>
          </p:nvPr>
        </p:nvSpPr>
        <p:spPr/>
        <p:txBody>
          <a:bodyPr/>
          <a:lstStyle/>
          <a:p>
            <a:fld id="{2FA9FFC1-14B7-334B-8AF7-1BB7306B0D86}" type="datetimeFigureOut">
              <a:rPr lang="en-US" smtClean="0"/>
              <a:pPr/>
              <a:t>3/29/2019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D7C0E9-9DD8-1D45-A963-61B1E83E6AF0}" type="slidenum">
              <a:rPr lang="en-US" smtClean="0"/>
              <a:pPr/>
              <a:t>‹#›</a:t>
            </a:fld>
            <a:endParaRPr lang="en-US"/>
          </a:p>
        </p:txBody>
      </p:sp>
    </p:spTree>
    <p:extLst>
      <p:ext uri="{BB962C8B-B14F-4D97-AF65-F5344CB8AC3E}">
        <p14:creationId xmlns:p14="http://schemas.microsoft.com/office/powerpoint/2010/main" xmlns="" val="3743190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x-none"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x-none" smtClean="0"/>
              <a:t>Click to edit Master text styles</a:t>
            </a:r>
          </a:p>
        </p:txBody>
      </p:sp>
      <p:sp>
        <p:nvSpPr>
          <p:cNvPr id="5" name="Date Placeholder 4"/>
          <p:cNvSpPr>
            <a:spLocks noGrp="1"/>
          </p:cNvSpPr>
          <p:nvPr>
            <p:ph type="dt" sz="half" idx="10"/>
          </p:nvPr>
        </p:nvSpPr>
        <p:spPr/>
        <p:txBody>
          <a:bodyPr/>
          <a:lstStyle/>
          <a:p>
            <a:fld id="{2FA9FFC1-14B7-334B-8AF7-1BB7306B0D86}" type="datetimeFigureOut">
              <a:rPr lang="en-US" smtClean="0"/>
              <a:pPr/>
              <a:t>3/29/2019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D7C0E9-9DD8-1D45-A963-61B1E83E6AF0}" type="slidenum">
              <a:rPr lang="en-US" smtClean="0"/>
              <a:pPr/>
              <a:t>‹#›</a:t>
            </a:fld>
            <a:endParaRPr lang="en-US"/>
          </a:p>
        </p:txBody>
      </p:sp>
    </p:spTree>
    <p:extLst>
      <p:ext uri="{BB962C8B-B14F-4D97-AF65-F5344CB8AC3E}">
        <p14:creationId xmlns:p14="http://schemas.microsoft.com/office/powerpoint/2010/main" xmlns="" val="28229331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A9FFC1-14B7-334B-8AF7-1BB7306B0D86}" type="datetimeFigureOut">
              <a:rPr lang="en-US" smtClean="0"/>
              <a:pPr/>
              <a:t>3/29/2019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D7C0E9-9DD8-1D45-A963-61B1E83E6AF0}" type="slidenum">
              <a:rPr lang="en-US" smtClean="0"/>
              <a:pPr/>
              <a:t>‹#›</a:t>
            </a:fld>
            <a:endParaRPr lang="en-US"/>
          </a:p>
        </p:txBody>
      </p:sp>
    </p:spTree>
    <p:extLst>
      <p:ext uri="{BB962C8B-B14F-4D97-AF65-F5344CB8AC3E}">
        <p14:creationId xmlns:p14="http://schemas.microsoft.com/office/powerpoint/2010/main" xmlns="" val="9342495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ages(7)"/>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2165048" y="2197099"/>
            <a:ext cx="5176762" cy="4044043"/>
          </a:xfrm>
          <a:prstGeom prst="rect">
            <a:avLst/>
          </a:prstGeom>
        </p:spPr>
      </p:pic>
      <p:sp>
        <p:nvSpPr>
          <p:cNvPr id="5" name="Title 4"/>
          <p:cNvSpPr>
            <a:spLocks noGrp="1"/>
          </p:cNvSpPr>
          <p:nvPr>
            <p:ph type="title"/>
          </p:nvPr>
        </p:nvSpPr>
        <p:spPr/>
        <p:txBody>
          <a:bodyPr>
            <a:normAutofit/>
          </a:bodyPr>
          <a:lstStyle/>
          <a:p>
            <a:r>
              <a:rPr lang="en-US" sz="6600" b="1" i="1"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CONTROLLING</a:t>
            </a:r>
            <a:endParaRPr lang="en-US" sz="6600" b="1" i="1"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
        <p:nvSpPr>
          <p:cNvPr id="6" name="Content Placeholder 5"/>
          <p:cNvSpPr>
            <a:spLocks noGrp="1"/>
          </p:cNvSpPr>
          <p:nvPr>
            <p:ph idx="1"/>
          </p:nvPr>
        </p:nvSpPr>
        <p:spPr/>
        <p:txBody>
          <a:bodyPr/>
          <a:lstStyle/>
          <a:p>
            <a:pPr algn="ctr"/>
            <a:endParaRPr lang="en-US" dirty="0"/>
          </a:p>
        </p:txBody>
      </p:sp>
    </p:spTree>
    <p:extLst>
      <p:ext uri="{BB962C8B-B14F-4D97-AF65-F5344CB8AC3E}">
        <p14:creationId xmlns:p14="http://schemas.microsoft.com/office/powerpoint/2010/main" xmlns="" val="34775569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Definition</a:t>
            </a:r>
            <a:endParaRPr lang="en-US" b="1" dirty="0"/>
          </a:p>
        </p:txBody>
      </p:sp>
      <p:sp>
        <p:nvSpPr>
          <p:cNvPr id="3" name="Content Placeholder 2"/>
          <p:cNvSpPr>
            <a:spLocks noGrp="1"/>
          </p:cNvSpPr>
          <p:nvPr>
            <p:ph idx="1"/>
          </p:nvPr>
        </p:nvSpPr>
        <p:spPr>
          <a:xfrm>
            <a:off x="457200" y="1600201"/>
            <a:ext cx="7936895" cy="2657324"/>
          </a:xfrm>
        </p:spPr>
        <p:txBody>
          <a:bodyPr>
            <a:normAutofit fontScale="92500" lnSpcReduction="10000"/>
          </a:bodyPr>
          <a:lstStyle/>
          <a:p>
            <a:pPr>
              <a:buNone/>
            </a:pPr>
            <a:r>
              <a:rPr lang="en-US" sz="2400" u="sng" dirty="0">
                <a:solidFill>
                  <a:schemeClr val="tx1">
                    <a:lumMod val="95000"/>
                    <a:lumOff val="5000"/>
                  </a:schemeClr>
                </a:solidFill>
                <a:latin typeface="Aharoni" pitchFamily="2" charset="-79"/>
                <a:cs typeface="Aharoni" pitchFamily="2" charset="-79"/>
              </a:rPr>
              <a:t>HENRY FAYOL</a:t>
            </a:r>
            <a:r>
              <a:rPr lang="en-US" sz="3600" u="sng" dirty="0">
                <a:solidFill>
                  <a:schemeClr val="tx1">
                    <a:lumMod val="95000"/>
                    <a:lumOff val="5000"/>
                  </a:schemeClr>
                </a:solidFill>
                <a:latin typeface="Aharoni" pitchFamily="2" charset="-79"/>
                <a:cs typeface="Aharoni" pitchFamily="2" charset="-79"/>
              </a:rPr>
              <a:t> </a:t>
            </a:r>
            <a:r>
              <a:rPr lang="en-US" sz="2400" dirty="0">
                <a:solidFill>
                  <a:schemeClr val="tx1">
                    <a:lumMod val="95000"/>
                    <a:lumOff val="5000"/>
                  </a:schemeClr>
                </a:solidFill>
                <a:latin typeface="Aharoni" pitchFamily="2" charset="-79"/>
                <a:cs typeface="Aharoni" pitchFamily="2" charset="-79"/>
              </a:rPr>
              <a:t>: </a:t>
            </a:r>
            <a:r>
              <a:rPr lang="en-US" dirty="0">
                <a:solidFill>
                  <a:schemeClr val="tx1">
                    <a:lumMod val="95000"/>
                    <a:lumOff val="5000"/>
                  </a:schemeClr>
                </a:solidFill>
                <a:latin typeface="Aharoni" pitchFamily="2" charset="-79"/>
                <a:cs typeface="Aharoni" pitchFamily="2" charset="-79"/>
              </a:rPr>
              <a:t>Control consist  in verifying whether occurs in conformity everything with the plan adopted,  the instruction issued and the principles     </a:t>
            </a:r>
          </a:p>
          <a:p>
            <a:pPr>
              <a:buNone/>
            </a:pPr>
            <a:r>
              <a:rPr lang="en-US" dirty="0">
                <a:solidFill>
                  <a:schemeClr val="tx1">
                    <a:lumMod val="95000"/>
                    <a:lumOff val="5000"/>
                  </a:schemeClr>
                </a:solidFill>
                <a:latin typeface="Aharoni" pitchFamily="2" charset="-79"/>
                <a:cs typeface="Aharoni" pitchFamily="2" charset="-79"/>
              </a:rPr>
              <a:t>established</a:t>
            </a:r>
            <a:r>
              <a:rPr lang="en-US" sz="2400" dirty="0">
                <a:solidFill>
                  <a:schemeClr val="tx1">
                    <a:lumMod val="95000"/>
                    <a:lumOff val="5000"/>
                  </a:schemeClr>
                </a:solidFill>
                <a:latin typeface="Aharoni" pitchFamily="2" charset="-79"/>
                <a:cs typeface="Aharoni" pitchFamily="2" charset="-79"/>
              </a:rPr>
              <a:t>.</a:t>
            </a:r>
            <a:endParaRPr lang="en-US" sz="2400" u="sng" dirty="0">
              <a:solidFill>
                <a:schemeClr val="tx1">
                  <a:lumMod val="95000"/>
                  <a:lumOff val="5000"/>
                </a:schemeClr>
              </a:solidFill>
              <a:latin typeface="Aharoni" pitchFamily="2" charset="-79"/>
              <a:cs typeface="Aharoni" pitchFamily="2" charset="-79"/>
            </a:endParaRPr>
          </a:p>
          <a:p>
            <a:pPr>
              <a:buNone/>
            </a:pPr>
            <a:r>
              <a:rPr lang="en-US" sz="2400" u="sng" dirty="0">
                <a:solidFill>
                  <a:schemeClr val="tx1">
                    <a:lumMod val="95000"/>
                    <a:lumOff val="5000"/>
                  </a:schemeClr>
                </a:solidFill>
                <a:latin typeface="Aharoni" pitchFamily="2" charset="-79"/>
                <a:cs typeface="Aharoni" pitchFamily="2" charset="-79"/>
              </a:rPr>
              <a:t>                     </a:t>
            </a:r>
          </a:p>
          <a:p>
            <a:endParaRPr lang="en-US" dirty="0"/>
          </a:p>
        </p:txBody>
      </p:sp>
      <p:pic>
        <p:nvPicPr>
          <p:cNvPr id="6" name="Picture 5" descr="images"/>
          <p:cNvPicPr>
            <a:picLocks noChangeAspect="1"/>
          </p:cNvPicPr>
          <p:nvPr/>
        </p:nvPicPr>
        <p:blipFill rotWithShape="1">
          <a:blip r:embed="rId2">
            <a:extLst>
              <a:ext uri="{28A0092B-C50C-407E-A947-70E740481C1C}">
                <a14:useLocalDpi xmlns:a14="http://schemas.microsoft.com/office/drawing/2010/main" xmlns="" val="0"/>
              </a:ext>
            </a:extLst>
          </a:blip>
          <a:srcRect l="26192" t="39118" r="40158" b="-8024"/>
          <a:stretch/>
        </p:blipFill>
        <p:spPr>
          <a:xfrm>
            <a:off x="5648476" y="3418546"/>
            <a:ext cx="2358572" cy="3057246"/>
          </a:xfrm>
          <a:prstGeom prst="rect">
            <a:avLst/>
          </a:prstGeom>
        </p:spPr>
      </p:pic>
    </p:spTree>
    <p:extLst>
      <p:ext uri="{BB962C8B-B14F-4D97-AF65-F5344CB8AC3E}">
        <p14:creationId xmlns:p14="http://schemas.microsoft.com/office/powerpoint/2010/main" xmlns="" val="215093170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a:t>I</a:t>
            </a:r>
            <a:r>
              <a:rPr lang="en-US" b="1" dirty="0" smtClean="0"/>
              <a:t>ntroduction</a:t>
            </a:r>
            <a:endParaRPr lang="en-US" b="1" dirty="0"/>
          </a:p>
        </p:txBody>
      </p:sp>
      <p:sp>
        <p:nvSpPr>
          <p:cNvPr id="5" name="Content Placeholder 4"/>
          <p:cNvSpPr>
            <a:spLocks noGrp="1"/>
          </p:cNvSpPr>
          <p:nvPr>
            <p:ph idx="1"/>
          </p:nvPr>
        </p:nvSpPr>
        <p:spPr/>
        <p:txBody>
          <a:bodyPr>
            <a:normAutofit/>
          </a:bodyPr>
          <a:lstStyle/>
          <a:p>
            <a:pPr marL="0" indent="0">
              <a:buNone/>
            </a:pPr>
            <a:r>
              <a:rPr lang="en-US" dirty="0"/>
              <a:t>T</a:t>
            </a:r>
            <a:r>
              <a:rPr lang="en-US" b="1" dirty="0" smtClean="0"/>
              <a:t>he </a:t>
            </a:r>
            <a:r>
              <a:rPr lang="en-US" b="1" dirty="0"/>
              <a:t>controlling </a:t>
            </a:r>
            <a:r>
              <a:rPr lang="en-US" b="1" dirty="0" smtClean="0"/>
              <a:t>stage is the </a:t>
            </a:r>
            <a:r>
              <a:rPr lang="en-US" b="1" dirty="0"/>
              <a:t>process describes the work of the project manager in handling day to day management of the stage. The controlling stage process is normally used after the project board. Work packages are used to define and control the work to be done and also to set tolerances for the team managers. Monitoring progress information about that work including signing off completed work </a:t>
            </a:r>
            <a:r>
              <a:rPr lang="en-US" dirty="0"/>
              <a:t>. </a:t>
            </a:r>
          </a:p>
          <a:p>
            <a:endParaRPr lang="en-US" dirty="0"/>
          </a:p>
        </p:txBody>
      </p:sp>
    </p:spTree>
    <p:extLst>
      <p:ext uri="{BB962C8B-B14F-4D97-AF65-F5344CB8AC3E}">
        <p14:creationId xmlns:p14="http://schemas.microsoft.com/office/powerpoint/2010/main" xmlns="" val="177707820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86" name="Title 1"/>
          <p:cNvSpPr>
            <a:spLocks noGrp="1"/>
          </p:cNvSpPr>
          <p:nvPr>
            <p:ph type="ctrTitle"/>
          </p:nvPr>
        </p:nvSpPr>
        <p:spPr>
          <a:xfrm>
            <a:off x="148036" y="201166"/>
            <a:ext cx="8426664" cy="964480"/>
          </a:xfrm>
        </p:spPr>
        <p:txBody>
          <a:bodyPr/>
          <a:lstStyle/>
          <a:p>
            <a:r>
              <a:rPr lang="en-US" altLang="zh-CN" sz="4100"/>
              <a:t>IMPORTANCE OF CONTROLLING</a:t>
            </a:r>
          </a:p>
        </p:txBody>
      </p:sp>
      <p:sp>
        <p:nvSpPr>
          <p:cNvPr id="1048587" name="Subtitle 2"/>
          <p:cNvSpPr>
            <a:spLocks noGrp="1"/>
          </p:cNvSpPr>
          <p:nvPr>
            <p:ph type="subTitle" idx="1"/>
          </p:nvPr>
        </p:nvSpPr>
        <p:spPr>
          <a:xfrm>
            <a:off x="596167" y="1165646"/>
            <a:ext cx="7488463" cy="4904579"/>
          </a:xfrm>
        </p:spPr>
        <p:txBody>
          <a:bodyPr>
            <a:normAutofit fontScale="92500" lnSpcReduction="20000"/>
          </a:bodyPr>
          <a:lstStyle/>
          <a:p>
            <a:pPr algn="l"/>
            <a:r>
              <a:rPr lang="en-US" altLang="zh-CN" dirty="0">
                <a:solidFill>
                  <a:schemeClr val="tx1"/>
                </a:solidFill>
              </a:rPr>
              <a:t>(1) Helps in Achieving Objectives</a:t>
            </a:r>
          </a:p>
          <a:p>
            <a:pPr algn="l"/>
            <a:r>
              <a:rPr lang="en-US" altLang="zh-CN" dirty="0">
                <a:solidFill>
                  <a:schemeClr val="tx1"/>
                </a:solidFill>
              </a:rPr>
              <a:t>(2) Guide to Operations</a:t>
            </a:r>
          </a:p>
          <a:p>
            <a:pPr algn="l"/>
            <a:r>
              <a:rPr lang="en-US" altLang="zh-CN" dirty="0">
                <a:solidFill>
                  <a:schemeClr val="tx1"/>
                </a:solidFill>
              </a:rPr>
              <a:t>(3) Facilitates Coordination</a:t>
            </a:r>
          </a:p>
          <a:p>
            <a:pPr algn="l"/>
            <a:r>
              <a:rPr lang="en-US" altLang="zh-CN" dirty="0">
                <a:solidFill>
                  <a:schemeClr val="tx1"/>
                </a:solidFill>
              </a:rPr>
              <a:t>(4) Facilitates Optimum </a:t>
            </a:r>
            <a:r>
              <a:rPr lang="en-US" altLang="zh-CN" dirty="0" err="1">
                <a:solidFill>
                  <a:schemeClr val="tx1"/>
                </a:solidFill>
              </a:rPr>
              <a:t>Utilisation</a:t>
            </a:r>
            <a:r>
              <a:rPr lang="en-US" altLang="zh-CN" dirty="0">
                <a:solidFill>
                  <a:schemeClr val="tx1"/>
                </a:solidFill>
              </a:rPr>
              <a:t> Of resources</a:t>
            </a:r>
          </a:p>
          <a:p>
            <a:pPr algn="l"/>
            <a:r>
              <a:rPr lang="en-US" altLang="zh-CN" dirty="0">
                <a:solidFill>
                  <a:schemeClr val="tx1"/>
                </a:solidFill>
              </a:rPr>
              <a:t>(5) Minimum of Wastage</a:t>
            </a:r>
          </a:p>
          <a:p>
            <a:pPr algn="l"/>
            <a:r>
              <a:rPr lang="en-US" altLang="zh-CN" dirty="0">
                <a:solidFill>
                  <a:schemeClr val="tx1"/>
                </a:solidFill>
              </a:rPr>
              <a:t>(6) Fixes Responsibility</a:t>
            </a:r>
          </a:p>
          <a:p>
            <a:pPr algn="l"/>
            <a:r>
              <a:rPr lang="en-US" altLang="zh-CN" dirty="0">
                <a:solidFill>
                  <a:schemeClr val="tx1"/>
                </a:solidFill>
              </a:rPr>
              <a:t>(7) Higher Efficiency</a:t>
            </a:r>
          </a:p>
          <a:p>
            <a:pPr algn="l"/>
            <a:r>
              <a:rPr lang="en-US" altLang="zh-CN" dirty="0">
                <a:solidFill>
                  <a:schemeClr val="tx1"/>
                </a:solidFill>
              </a:rPr>
              <a:t>(8) Innovation</a:t>
            </a:r>
          </a:p>
          <a:p>
            <a:pPr algn="l"/>
            <a:r>
              <a:rPr lang="en-US" altLang="zh-CN" dirty="0">
                <a:solidFill>
                  <a:schemeClr val="tx1"/>
                </a:solidFill>
              </a:rPr>
              <a:t>(9) Corporate Image </a:t>
            </a:r>
          </a:p>
          <a:p>
            <a:pPr algn="l"/>
            <a:r>
              <a:rPr lang="en-US" altLang="zh-CN" dirty="0">
                <a:solidFill>
                  <a:schemeClr val="tx1"/>
                </a:solidFill>
              </a:rPr>
              <a:t>(10) Facilitates Performance Appraisal</a:t>
            </a:r>
          </a:p>
        </p:txBody>
      </p:sp>
    </p:spTree>
    <p:extLst>
      <p:ext uri="{BB962C8B-B14F-4D97-AF65-F5344CB8AC3E}">
        <p14:creationId xmlns:p14="http://schemas.microsoft.com/office/powerpoint/2010/main" xmlns="" val="38283098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86" name="Title 1"/>
          <p:cNvSpPr>
            <a:spLocks noGrp="1"/>
          </p:cNvSpPr>
          <p:nvPr>
            <p:ph type="ctrTitle"/>
          </p:nvPr>
        </p:nvSpPr>
        <p:spPr>
          <a:xfrm>
            <a:off x="321528" y="200177"/>
            <a:ext cx="8125339" cy="960066"/>
          </a:xfrm>
        </p:spPr>
        <p:txBody>
          <a:bodyPr/>
          <a:lstStyle/>
          <a:p>
            <a:r>
              <a:rPr lang="en-US" altLang="zh-CN" sz="5100"/>
              <a:t>STEPS IN CONTROLLING</a:t>
            </a:r>
          </a:p>
        </p:txBody>
      </p:sp>
      <p:sp>
        <p:nvSpPr>
          <p:cNvPr id="1048587" name="Subtitle 2"/>
          <p:cNvSpPr>
            <a:spLocks noGrp="1"/>
          </p:cNvSpPr>
          <p:nvPr>
            <p:ph type="subTitle" idx="1"/>
          </p:nvPr>
        </p:nvSpPr>
        <p:spPr>
          <a:xfrm>
            <a:off x="120953" y="1160242"/>
            <a:ext cx="6265333" cy="5146283"/>
          </a:xfrm>
        </p:spPr>
        <p:txBody>
          <a:bodyPr>
            <a:normAutofit fontScale="92500"/>
          </a:bodyPr>
          <a:lstStyle/>
          <a:p>
            <a:pPr algn="l"/>
            <a:r>
              <a:rPr lang="en-US" altLang="zh-CN" dirty="0">
                <a:solidFill>
                  <a:schemeClr val="tx1"/>
                </a:solidFill>
              </a:rPr>
              <a:t>(1) Setting Targets</a:t>
            </a:r>
          </a:p>
          <a:p>
            <a:pPr algn="l"/>
            <a:r>
              <a:rPr lang="en-US" altLang="zh-CN" dirty="0">
                <a:solidFill>
                  <a:schemeClr val="tx1"/>
                </a:solidFill>
              </a:rPr>
              <a:t>(2) Implementation of Targets</a:t>
            </a:r>
          </a:p>
          <a:p>
            <a:pPr algn="l"/>
            <a:r>
              <a:rPr lang="en-US" altLang="zh-CN" dirty="0">
                <a:solidFill>
                  <a:schemeClr val="tx1"/>
                </a:solidFill>
              </a:rPr>
              <a:t>(3) Measurements of Performance</a:t>
            </a:r>
          </a:p>
          <a:p>
            <a:pPr algn="l"/>
            <a:r>
              <a:rPr lang="en-US" altLang="zh-CN" dirty="0">
                <a:solidFill>
                  <a:schemeClr val="tx1"/>
                </a:solidFill>
              </a:rPr>
              <a:t>(4) Comparing Performance with Plans</a:t>
            </a:r>
          </a:p>
          <a:p>
            <a:pPr algn="l"/>
            <a:r>
              <a:rPr lang="en-US" altLang="zh-CN" dirty="0">
                <a:solidFill>
                  <a:schemeClr val="tx1"/>
                </a:solidFill>
              </a:rPr>
              <a:t>(5) Finding the cause of Deviations</a:t>
            </a:r>
          </a:p>
          <a:p>
            <a:pPr algn="l"/>
            <a:r>
              <a:rPr lang="en-US" altLang="zh-CN" dirty="0">
                <a:solidFill>
                  <a:schemeClr val="tx1"/>
                </a:solidFill>
              </a:rPr>
              <a:t>(6) Listing out Corrective Measures</a:t>
            </a:r>
          </a:p>
          <a:p>
            <a:pPr algn="l"/>
            <a:r>
              <a:rPr lang="en-US" altLang="zh-CN" dirty="0">
                <a:solidFill>
                  <a:schemeClr val="tx1"/>
                </a:solidFill>
              </a:rPr>
              <a:t>(7) Selecting and Implementing Corrective Measures</a:t>
            </a:r>
          </a:p>
          <a:p>
            <a:pPr algn="l"/>
            <a:r>
              <a:rPr lang="en-US" altLang="zh-CN" dirty="0">
                <a:solidFill>
                  <a:schemeClr val="tx1"/>
                </a:solidFill>
              </a:rPr>
              <a:t>(8) Review or Follow-up</a:t>
            </a:r>
          </a:p>
        </p:txBody>
      </p:sp>
      <p:pic>
        <p:nvPicPr>
          <p:cNvPr id="4" name="Picture 3" descr="images"/>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6386286" y="1160242"/>
            <a:ext cx="2794000" cy="4004425"/>
          </a:xfrm>
          <a:prstGeom prst="rect">
            <a:avLst/>
          </a:prstGeom>
        </p:spPr>
      </p:pic>
    </p:spTree>
    <p:extLst>
      <p:ext uri="{BB962C8B-B14F-4D97-AF65-F5344CB8AC3E}">
        <p14:creationId xmlns:p14="http://schemas.microsoft.com/office/powerpoint/2010/main" xmlns="" val="27308089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801429" y="240248"/>
            <a:ext cx="7772400" cy="725487"/>
          </a:xfrm>
        </p:spPr>
        <p:txBody>
          <a:bodyPr>
            <a:noAutofit/>
          </a:bodyPr>
          <a:lstStyle/>
          <a:p>
            <a:r>
              <a:rPr lang="en-US" sz="3600" b="1" dirty="0" smtClean="0">
                <a:cs typeface="Apple Chancery"/>
              </a:rPr>
              <a:t>ESSENTIALS</a:t>
            </a:r>
            <a:r>
              <a:rPr lang="en-US" sz="2800" b="1" dirty="0" smtClean="0">
                <a:cs typeface="Apple Chancery"/>
              </a:rPr>
              <a:t> </a:t>
            </a:r>
            <a:r>
              <a:rPr lang="en-US" sz="3600" b="1" dirty="0" smtClean="0">
                <a:cs typeface="Apple Chancery"/>
              </a:rPr>
              <a:t>OF GOOD CONTROLLING</a:t>
            </a:r>
            <a:endParaRPr lang="en-US" sz="3600" b="1" dirty="0">
              <a:cs typeface="Apple Chancery"/>
            </a:endParaRPr>
          </a:p>
        </p:txBody>
      </p:sp>
      <p:sp>
        <p:nvSpPr>
          <p:cNvPr id="3" name="Subtitle 2"/>
          <p:cNvSpPr>
            <a:spLocks noGrp="1"/>
          </p:cNvSpPr>
          <p:nvPr>
            <p:ph type="subTitle" idx="4294967295"/>
          </p:nvPr>
        </p:nvSpPr>
        <p:spPr>
          <a:xfrm>
            <a:off x="1" y="965735"/>
            <a:ext cx="7656285" cy="5892264"/>
          </a:xfrm>
        </p:spPr>
        <p:txBody>
          <a:bodyPr>
            <a:normAutofit fontScale="92500"/>
          </a:bodyPr>
          <a:lstStyle/>
          <a:p>
            <a:pPr marL="514350" indent="-514350" algn="just">
              <a:buAutoNum type="arabicPeriod"/>
            </a:pPr>
            <a:r>
              <a:rPr lang="en-US" b="1" dirty="0" smtClean="0"/>
              <a:t>Simplicity</a:t>
            </a:r>
          </a:p>
          <a:p>
            <a:pPr marL="400050" lvl="1" indent="0" algn="just">
              <a:buNone/>
            </a:pPr>
            <a:r>
              <a:rPr lang="en-US" dirty="0" smtClean="0"/>
              <a:t>A </a:t>
            </a:r>
            <a:r>
              <a:rPr lang="en-US" dirty="0"/>
              <a:t>good control system must be simple and easily understandable so that all the managers can apply it effectively</a:t>
            </a:r>
            <a:r>
              <a:rPr lang="en-US" dirty="0" smtClean="0"/>
              <a:t>.</a:t>
            </a:r>
          </a:p>
          <a:p>
            <a:pPr marL="514350" indent="-514350" algn="just">
              <a:buAutoNum type="arabicPeriod"/>
            </a:pPr>
            <a:r>
              <a:rPr lang="en-US" b="1" dirty="0" smtClean="0"/>
              <a:t>Objectivity</a:t>
            </a:r>
          </a:p>
          <a:p>
            <a:pPr marL="0" indent="0" algn="just">
              <a:buNone/>
            </a:pPr>
            <a:r>
              <a:rPr lang="en-US" dirty="0" smtClean="0"/>
              <a:t>  The </a:t>
            </a:r>
            <a:r>
              <a:rPr lang="en-US" dirty="0"/>
              <a:t>standards of performance should be objective and specific, quantified and verifiable. </a:t>
            </a:r>
            <a:endParaRPr lang="en-US" dirty="0" smtClean="0"/>
          </a:p>
          <a:p>
            <a:pPr marL="0" indent="0" algn="just">
              <a:buNone/>
            </a:pPr>
            <a:r>
              <a:rPr lang="en-US" dirty="0" smtClean="0"/>
              <a:t>3.  </a:t>
            </a:r>
            <a:r>
              <a:rPr lang="en-US" b="1" dirty="0" smtClean="0"/>
              <a:t>Promptness</a:t>
            </a:r>
          </a:p>
          <a:p>
            <a:pPr marL="0" indent="0" algn="just">
              <a:buNone/>
            </a:pPr>
            <a:r>
              <a:rPr lang="en-US" dirty="0" smtClean="0"/>
              <a:t>   The </a:t>
            </a:r>
            <a:r>
              <a:rPr lang="en-US" dirty="0"/>
              <a:t>control system should provide information soon enough so that the managers can detect and report the deviations promptly </a:t>
            </a:r>
            <a:endParaRPr lang="en-US" dirty="0" smtClean="0"/>
          </a:p>
          <a:p>
            <a:pPr marL="514350" indent="-514350" algn="just">
              <a:buAutoNum type="arabicPeriod"/>
            </a:pPr>
            <a:endParaRPr lang="en-US" dirty="0" smtClean="0"/>
          </a:p>
          <a:p>
            <a:pPr marL="514350" indent="-514350" algn="just">
              <a:buAutoNum type="arabicPeriod"/>
            </a:pPr>
            <a:endParaRPr lang="en-US" dirty="0" smtClean="0"/>
          </a:p>
          <a:p>
            <a:pPr marL="514350" indent="-514350" algn="just">
              <a:buAutoNum type="arabicPeriod"/>
            </a:pPr>
            <a:endParaRPr lang="en-US" dirty="0" smtClean="0"/>
          </a:p>
        </p:txBody>
      </p:sp>
      <p:pic>
        <p:nvPicPr>
          <p:cNvPr id="4" name="Picture 3" descr="73329588.pn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7656286" y="2616926"/>
            <a:ext cx="1414272" cy="3474720"/>
          </a:xfrm>
          <a:prstGeom prst="rect">
            <a:avLst/>
          </a:prstGeom>
        </p:spPr>
      </p:pic>
    </p:spTree>
    <p:extLst>
      <p:ext uri="{BB962C8B-B14F-4D97-AF65-F5344CB8AC3E}">
        <p14:creationId xmlns:p14="http://schemas.microsoft.com/office/powerpoint/2010/main" xmlns="" val="9251426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109538"/>
            <a:ext cx="6481763" cy="6748462"/>
          </a:xfrm>
        </p:spPr>
        <p:txBody>
          <a:bodyPr>
            <a:normAutofit fontScale="92500" lnSpcReduction="10000"/>
          </a:bodyPr>
          <a:lstStyle/>
          <a:p>
            <a:pPr marL="0" indent="0" algn="just">
              <a:buNone/>
            </a:pPr>
            <a:r>
              <a:rPr lang="en-US" sz="2800" dirty="0" smtClean="0"/>
              <a:t>5.  </a:t>
            </a:r>
            <a:r>
              <a:rPr lang="en-US" sz="2800" b="1" dirty="0" smtClean="0"/>
              <a:t>Accuracy</a:t>
            </a:r>
          </a:p>
          <a:p>
            <a:pPr marL="0" indent="0" algn="just">
              <a:buNone/>
            </a:pPr>
            <a:r>
              <a:rPr lang="en-US" sz="2800" dirty="0" smtClean="0"/>
              <a:t> The control </a:t>
            </a:r>
            <a:r>
              <a:rPr lang="en-US" sz="2800" dirty="0"/>
              <a:t>system should encourage accurate information in order to detect deviations. The technique of control used should be appropriate to the work being controlled.</a:t>
            </a:r>
          </a:p>
          <a:p>
            <a:pPr marL="0" indent="0" algn="just">
              <a:buNone/>
            </a:pPr>
            <a:r>
              <a:rPr lang="en-US" sz="2800" dirty="0" smtClean="0"/>
              <a:t>6.  </a:t>
            </a:r>
            <a:r>
              <a:rPr lang="en-US" sz="2800" b="1" dirty="0" smtClean="0"/>
              <a:t>Flexibility</a:t>
            </a:r>
          </a:p>
          <a:p>
            <a:pPr marL="0" indent="0" algn="just">
              <a:buNone/>
            </a:pPr>
            <a:r>
              <a:rPr lang="en-US" sz="2800" dirty="0" smtClean="0"/>
              <a:t>   </a:t>
            </a:r>
            <a:r>
              <a:rPr lang="en-US" sz="2800" dirty="0"/>
              <a:t>Internal goals and strategies must be responsive to the changes in the environment and the control system should be flexible enough to adapt the changing conditions or unforeseen situations. </a:t>
            </a:r>
          </a:p>
          <a:p>
            <a:pPr marL="0" indent="0" algn="just">
              <a:buNone/>
            </a:pPr>
            <a:r>
              <a:rPr lang="en-US" sz="2800" dirty="0" smtClean="0"/>
              <a:t>7.  </a:t>
            </a:r>
            <a:r>
              <a:rPr lang="en-US" sz="2800" b="1" dirty="0" smtClean="0"/>
              <a:t>Suitability</a:t>
            </a:r>
          </a:p>
          <a:p>
            <a:pPr marL="0" indent="0" algn="just">
              <a:buNone/>
            </a:pPr>
            <a:r>
              <a:rPr lang="en-US" sz="2800" dirty="0" smtClean="0"/>
              <a:t>  Control </a:t>
            </a:r>
            <a:r>
              <a:rPr lang="en-US" sz="2800" dirty="0"/>
              <a:t>must reflect the needs and nature of the activities of the </a:t>
            </a:r>
            <a:r>
              <a:rPr lang="en-US" sz="2800" dirty="0" smtClean="0"/>
              <a:t>organization</a:t>
            </a:r>
            <a:r>
              <a:rPr lang="en-US" sz="2800" dirty="0"/>
              <a:t>, The control system should focus on achieving the </a:t>
            </a:r>
            <a:r>
              <a:rPr lang="en-US" sz="2800" dirty="0" smtClean="0"/>
              <a:t>organizational </a:t>
            </a:r>
            <a:r>
              <a:rPr lang="en-US" sz="2800" dirty="0"/>
              <a:t>goals.</a:t>
            </a:r>
          </a:p>
          <a:p>
            <a:pPr algn="just"/>
            <a:endParaRPr lang="en-US" sz="2800" dirty="0" smtClean="0"/>
          </a:p>
          <a:p>
            <a:pPr marL="514350" indent="-514350" algn="just">
              <a:buAutoNum type="arabicPeriod"/>
            </a:pPr>
            <a:endParaRPr lang="en-US" sz="2800" dirty="0" smtClean="0"/>
          </a:p>
          <a:p>
            <a:pPr marL="514350" indent="-514350" algn="just">
              <a:buAutoNum type="arabicPeriod"/>
            </a:pPr>
            <a:endParaRPr lang="en-US" sz="2800" dirty="0" smtClean="0"/>
          </a:p>
          <a:p>
            <a:pPr marL="514350" indent="-514350" algn="just">
              <a:buAutoNum type="arabicPeriod"/>
            </a:pPr>
            <a:endParaRPr lang="en-US" sz="2800" dirty="0" smtClean="0"/>
          </a:p>
        </p:txBody>
      </p:sp>
      <p:pic>
        <p:nvPicPr>
          <p:cNvPr id="4" name="Picture 3" descr="Control.jp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6685643" y="552222"/>
            <a:ext cx="2143125" cy="2143125"/>
          </a:xfrm>
          <a:prstGeom prst="rect">
            <a:avLst/>
          </a:prstGeom>
        </p:spPr>
      </p:pic>
    </p:spTree>
    <p:extLst>
      <p:ext uri="{BB962C8B-B14F-4D97-AF65-F5344CB8AC3E}">
        <p14:creationId xmlns:p14="http://schemas.microsoft.com/office/powerpoint/2010/main" xmlns="" val="360348188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285D2AD-0380-4D88-8E6F-EDA5DC617D36}"/>
              </a:ext>
            </a:extLst>
          </p:cNvPr>
          <p:cNvSpPr>
            <a:spLocks noGrp="1"/>
          </p:cNvSpPr>
          <p:nvPr>
            <p:ph type="ctrTitle"/>
          </p:nvPr>
        </p:nvSpPr>
        <p:spPr>
          <a:xfrm>
            <a:off x="1161143" y="274321"/>
            <a:ext cx="6858000" cy="834043"/>
          </a:xfrm>
        </p:spPr>
        <p:txBody>
          <a:bodyPr>
            <a:normAutofit fontScale="90000"/>
          </a:bodyPr>
          <a:lstStyle/>
          <a:p>
            <a:pPr fontAlgn="base"/>
            <a:r>
              <a:rPr lang="en-US" b="1" dirty="0">
                <a:solidFill>
                  <a:srgbClr val="1D1D1D"/>
                </a:solidFill>
                <a:latin typeface="proxima-nova"/>
              </a:rPr>
              <a:t>Levels of Control</a:t>
            </a:r>
            <a:br>
              <a:rPr lang="en-US" b="1" dirty="0">
                <a:solidFill>
                  <a:srgbClr val="1D1D1D"/>
                </a:solidFill>
                <a:latin typeface="proxima-nova"/>
              </a:rPr>
            </a:br>
            <a:endParaRPr lang="en-IN" dirty="0"/>
          </a:p>
        </p:txBody>
      </p:sp>
      <p:sp>
        <p:nvSpPr>
          <p:cNvPr id="3" name="Subtitle 2">
            <a:extLst>
              <a:ext uri="{FF2B5EF4-FFF2-40B4-BE49-F238E27FC236}">
                <a16:creationId xmlns:a16="http://schemas.microsoft.com/office/drawing/2014/main" xmlns="" id="{360C8953-75CB-4DBB-A938-A85BFA524AD8}"/>
              </a:ext>
            </a:extLst>
          </p:cNvPr>
          <p:cNvSpPr>
            <a:spLocks noGrp="1"/>
          </p:cNvSpPr>
          <p:nvPr>
            <p:ph type="subTitle" idx="1"/>
          </p:nvPr>
        </p:nvSpPr>
        <p:spPr>
          <a:xfrm>
            <a:off x="145143" y="1108364"/>
            <a:ext cx="5890381" cy="5282277"/>
          </a:xfrm>
        </p:spPr>
        <p:txBody>
          <a:bodyPr>
            <a:noAutofit/>
          </a:bodyPr>
          <a:lstStyle/>
          <a:p>
            <a:r>
              <a:rPr lang="en-US" sz="2400" dirty="0">
                <a:solidFill>
                  <a:srgbClr val="000000"/>
                </a:solidFill>
              </a:rPr>
              <a:t>In management, there are varying levels of control: strategic (highest level), operational (mid-level), and tactical (low level). Imagine the president of a company decides to build a new company headquarters. He enlists the help of the company’s officers to decide on the location, style of architecture, size, etc. (strategic control). The project manager helps develop the project schedule and budget (operational control). The general contractor directs workers, orders materials and equipment for delivery, and establishes rules to ensure site safety (tactical control)</a:t>
            </a:r>
            <a:endParaRPr lang="en-IN" sz="2400" dirty="0">
              <a:solidFill>
                <a:srgbClr val="000000"/>
              </a:solidFill>
            </a:endParaRPr>
          </a:p>
        </p:txBody>
      </p:sp>
      <p:pic>
        <p:nvPicPr>
          <p:cNvPr id="4" name="Picture 3" descr="images(5)"/>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6035524" y="1493521"/>
            <a:ext cx="3108476" cy="4897120"/>
          </a:xfrm>
          <a:prstGeom prst="rect">
            <a:avLst/>
          </a:prstGeom>
        </p:spPr>
      </p:pic>
    </p:spTree>
    <p:extLst>
      <p:ext uri="{BB962C8B-B14F-4D97-AF65-F5344CB8AC3E}">
        <p14:creationId xmlns:p14="http://schemas.microsoft.com/office/powerpoint/2010/main" xmlns="" val="1704195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F86C61B-1849-4AF6-8B6E-BBE12B61473C}"/>
              </a:ext>
            </a:extLst>
          </p:cNvPr>
          <p:cNvSpPr>
            <a:spLocks noGrp="1"/>
          </p:cNvSpPr>
          <p:nvPr>
            <p:ph type="title"/>
          </p:nvPr>
        </p:nvSpPr>
        <p:spPr>
          <a:xfrm>
            <a:off x="1088685" y="150830"/>
            <a:ext cx="7202456" cy="1234910"/>
          </a:xfrm>
        </p:spPr>
        <p:txBody>
          <a:bodyPr>
            <a:normAutofit/>
          </a:bodyPr>
          <a:lstStyle/>
          <a:p>
            <a:r>
              <a:rPr lang="en-IN" sz="5400" b="1" dirty="0">
                <a:solidFill>
                  <a:schemeClr val="tx1">
                    <a:lumMod val="95000"/>
                    <a:lumOff val="5000"/>
                  </a:schemeClr>
                </a:solidFill>
              </a:rPr>
              <a:t>Conclusion</a:t>
            </a:r>
          </a:p>
        </p:txBody>
      </p:sp>
      <p:sp>
        <p:nvSpPr>
          <p:cNvPr id="3" name="Content Placeholder 2">
            <a:extLst>
              <a:ext uri="{FF2B5EF4-FFF2-40B4-BE49-F238E27FC236}">
                <a16:creationId xmlns:a16="http://schemas.microsoft.com/office/drawing/2014/main" xmlns="" id="{7BF9B4C9-6BE2-4C8A-BBAB-7D4340CF5E7D}"/>
              </a:ext>
            </a:extLst>
          </p:cNvPr>
          <p:cNvSpPr>
            <a:spLocks noGrp="1"/>
          </p:cNvSpPr>
          <p:nvPr>
            <p:ph idx="1"/>
          </p:nvPr>
        </p:nvSpPr>
        <p:spPr>
          <a:xfrm>
            <a:off x="429491" y="1219200"/>
            <a:ext cx="8285018" cy="5458691"/>
          </a:xfrm>
        </p:spPr>
        <p:txBody>
          <a:bodyPr>
            <a:normAutofit fontScale="85000" lnSpcReduction="20000"/>
          </a:bodyPr>
          <a:lstStyle/>
          <a:p>
            <a:r>
              <a:rPr lang="en-IN" sz="4000" dirty="0"/>
              <a:t>Managers are critical to getting things done in organisations.</a:t>
            </a:r>
          </a:p>
          <a:p>
            <a:r>
              <a:rPr lang="en-IN" sz="4000" dirty="0"/>
              <a:t>Manager coordinates and overseas the work of other people so that organisational goals can be accomplished.</a:t>
            </a:r>
          </a:p>
          <a:p>
            <a:r>
              <a:rPr lang="en-IN" sz="4000" dirty="0"/>
              <a:t>The control function of management is the fundamental functions of management and very necessary to achieve the desired objectives of the organization efficiently.</a:t>
            </a:r>
          </a:p>
          <a:p>
            <a:r>
              <a:rPr lang="en-IN" sz="4000" dirty="0"/>
              <a:t>It ensures that the organization is moving to the right direction.</a:t>
            </a:r>
          </a:p>
        </p:txBody>
      </p:sp>
    </p:spTree>
    <p:extLst>
      <p:ext uri="{BB962C8B-B14F-4D97-AF65-F5344CB8AC3E}">
        <p14:creationId xmlns:p14="http://schemas.microsoft.com/office/powerpoint/2010/main" xmlns="" val="265615027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162</TotalTime>
  <Words>542</Words>
  <Application>Microsoft Macintosh PowerPoint</Application>
  <PresentationFormat>On-screen Show (4:3)</PresentationFormat>
  <Paragraphs>50</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Office Theme</vt:lpstr>
      <vt:lpstr>CONTROLLING</vt:lpstr>
      <vt:lpstr>Definition</vt:lpstr>
      <vt:lpstr>Introduction</vt:lpstr>
      <vt:lpstr>IMPORTANCE OF CONTROLLING</vt:lpstr>
      <vt:lpstr>STEPS IN CONTROLLING</vt:lpstr>
      <vt:lpstr>ESSENTIALS OF GOOD CONTROLLING</vt:lpstr>
      <vt:lpstr>Slide 7</vt:lpstr>
      <vt:lpstr>Levels of Control </vt:lpstr>
      <vt:lpstr>Conclusion</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ESSENTIALS OF GOOD CONTROLLING</dc:title>
  <dc:creator>Vidhi Piplani</dc:creator>
  <cp:lastModifiedBy>Admin</cp:lastModifiedBy>
  <cp:revision>17</cp:revision>
  <dcterms:created xsi:type="dcterms:W3CDTF">2019-03-15T15:02:30Z</dcterms:created>
  <dcterms:modified xsi:type="dcterms:W3CDTF">2019-03-29T08:18:17Z</dcterms:modified>
</cp:coreProperties>
</file>