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99" r:id="rId1"/>
  </p:sldMasterIdLst>
  <p:sldIdLst>
    <p:sldId id="256" r:id="rId2"/>
    <p:sldId id="258" r:id="rId3"/>
    <p:sldId id="260" r:id="rId4"/>
    <p:sldId id="261" r:id="rId5"/>
    <p:sldId id="262" r:id="rId6"/>
    <p:sldId id="263" r:id="rId7"/>
    <p:sldId id="264" r:id="rId8"/>
    <p:sldId id="265" r:id="rId9"/>
    <p:sldId id="266"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3" d="100"/>
          <a:sy n="73" d="100"/>
        </p:scale>
        <p:origin x="-582" y="-102"/>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95269" y="1122363"/>
            <a:ext cx="9001462" cy="2387600"/>
          </a:xfrm>
        </p:spPr>
        <p:txBody>
          <a:bodyPr anchor="b">
            <a:normAutofit/>
          </a:bodyPr>
          <a:lstStyle>
            <a:lvl1pPr algn="ctr">
              <a:defRPr sz="4800"/>
            </a:lvl1pPr>
          </a:lstStyle>
          <a:p>
            <a:r>
              <a:rPr lang="en-US"/>
              <a:t>Click to edit Master title style</a:t>
            </a:r>
            <a:endParaRPr lang="en-US" dirty="0"/>
          </a:p>
        </p:txBody>
      </p:sp>
      <p:sp>
        <p:nvSpPr>
          <p:cNvPr id="3" name="Subtitle 2"/>
          <p:cNvSpPr>
            <a:spLocks noGrp="1"/>
          </p:cNvSpPr>
          <p:nvPr>
            <p:ph type="subTitle" idx="1"/>
          </p:nvPr>
        </p:nvSpPr>
        <p:spPr>
          <a:xfrm>
            <a:off x="1595269" y="3602038"/>
            <a:ext cx="900146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8970195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806" y="4289372"/>
            <a:ext cx="10367564" cy="819355"/>
          </a:xfrm>
        </p:spPr>
        <p:txBody>
          <a:bodyPr anchor="b">
            <a:normAutofit/>
          </a:bodyPr>
          <a:lstStyle>
            <a:lvl1pP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913806" y="621321"/>
            <a:ext cx="10367564" cy="3379735"/>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108728"/>
            <a:ext cx="10365998" cy="682472"/>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7368359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3424859"/>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5" y="4204820"/>
            <a:ext cx="10353761" cy="159218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3267467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426812"/>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204821"/>
            <a:ext cx="10353762" cy="1586380"/>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
        <p:nvSpPr>
          <p:cNvPr id="11" name="TextBox 10"/>
          <p:cNvSpPr txBox="1"/>
          <p:nvPr/>
        </p:nvSpPr>
        <p:spPr>
          <a:xfrm>
            <a:off x="836612" y="735241"/>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657956" y="297209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xmlns="" val="3141600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806" y="2126942"/>
            <a:ext cx="10355327"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94" y="4650556"/>
            <a:ext cx="10353763"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7019488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4" y="609600"/>
            <a:ext cx="10353762" cy="1325563"/>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4" y="2088319"/>
            <a:ext cx="3298956" cy="823305"/>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4" y="2911624"/>
            <a:ext cx="3298956"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4878" y="2088320"/>
            <a:ext cx="3298558"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4878" y="2911624"/>
            <a:ext cx="329982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73298" y="2088320"/>
            <a:ext cx="3291211" cy="823304"/>
          </a:xfrm>
        </p:spPr>
        <p:txBody>
          <a:bodyPr anchor="b">
            <a:noAutofit/>
          </a:bodyPr>
          <a:lstStyle>
            <a:lvl1pPr marL="0" indent="0" algn="ctr">
              <a:lnSpc>
                <a:spcPct val="100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76346" y="2911624"/>
            <a:ext cx="3291211" cy="2879576"/>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0826217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913795" y="609600"/>
            <a:ext cx="10353762" cy="1325563"/>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4195899"/>
            <a:ext cx="3298955"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92020" y="2298987"/>
            <a:ext cx="2940050"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772161"/>
            <a:ext cx="3298955"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01" y="4195899"/>
            <a:ext cx="3298983"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68996" y="2298987"/>
            <a:ext cx="2930525"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348" y="4772160"/>
            <a:ext cx="3300336" cy="101903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73423" y="4195899"/>
            <a:ext cx="3289900" cy="576262"/>
          </a:xfrm>
        </p:spPr>
        <p:txBody>
          <a:bodyPr anchor="b">
            <a:noAutofit/>
          </a:bodyPr>
          <a:lstStyle>
            <a:lvl1pPr marL="0" indent="0" algn="ctr">
              <a:lnSpc>
                <a:spcPct val="100000"/>
              </a:lnSpc>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152803" y="2298987"/>
            <a:ext cx="2932113" cy="1524000"/>
          </a:xfrm>
          <a:prstGeom prst="roundRect">
            <a:avLst>
              <a:gd name="adj" fmla="val 0"/>
            </a:avLst>
          </a:prstGeom>
          <a:noFill/>
          <a:ln w="14605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73298" y="4772161"/>
            <a:ext cx="3294258" cy="1019037"/>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62598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8518129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609599"/>
            <a:ext cx="2542657" cy="5181601"/>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913794" y="609599"/>
            <a:ext cx="7658705" cy="51816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734176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431338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29244" y="657226"/>
            <a:ext cx="9733512" cy="2852737"/>
          </a:xfrm>
        </p:spPr>
        <p:txBody>
          <a:bodyPr anchor="b">
            <a:normAutofit/>
          </a:bodyPr>
          <a:lstStyle>
            <a:lvl1pPr>
              <a:defRPr sz="3400"/>
            </a:lvl1pPr>
          </a:lstStyle>
          <a:p>
            <a:r>
              <a:rPr lang="en-US"/>
              <a:t>Click to edit Master title style</a:t>
            </a:r>
            <a:endParaRPr lang="en-US" dirty="0"/>
          </a:p>
        </p:txBody>
      </p:sp>
      <p:sp>
        <p:nvSpPr>
          <p:cNvPr id="3" name="Text Placeholder 2"/>
          <p:cNvSpPr>
            <a:spLocks noGrp="1"/>
          </p:cNvSpPr>
          <p:nvPr>
            <p:ph type="body" idx="1"/>
          </p:nvPr>
        </p:nvSpPr>
        <p:spPr>
          <a:xfrm>
            <a:off x="1229244" y="3602038"/>
            <a:ext cx="9733512" cy="1500187"/>
          </a:xfrm>
        </p:spPr>
        <p:txBody>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2288601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632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88319"/>
            <a:ext cx="510600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3403" y="2088319"/>
            <a:ext cx="5094154" cy="37028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345158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1"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1141804" y="2088320"/>
            <a:ext cx="4879199"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3795" y="2912232"/>
            <a:ext cx="5107208"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2003" y="2088320"/>
            <a:ext cx="4865554" cy="823912"/>
          </a:xfrm>
        </p:spPr>
        <p:txBody>
          <a:bodyPr anchor="b"/>
          <a:lstStyle>
            <a:lvl1pPr marL="0" indent="0">
              <a:lnSpc>
                <a:spcPct val="100000"/>
              </a:lnSpc>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912232"/>
            <a:ext cx="5095357" cy="287896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642021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3367147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361232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8" y="609600"/>
            <a:ext cx="3932237" cy="2362200"/>
          </a:xfrm>
        </p:spPr>
        <p:txBody>
          <a:bodyPr anchor="b">
            <a:normAutofit/>
          </a:bodyPr>
          <a:lstStyle>
            <a:lvl1pPr>
              <a:defRPr sz="2800"/>
            </a:lvl1pPr>
          </a:lstStyle>
          <a:p>
            <a:r>
              <a:rPr lang="en-US"/>
              <a:t>Click to edit Master title style</a:t>
            </a:r>
            <a:endParaRPr lang="en-US" dirty="0"/>
          </a:p>
        </p:txBody>
      </p:sp>
      <p:sp>
        <p:nvSpPr>
          <p:cNvPr id="3" name="Content Placeholder 2"/>
          <p:cNvSpPr>
            <a:spLocks noGrp="1"/>
          </p:cNvSpPr>
          <p:nvPr>
            <p:ph idx="1"/>
          </p:nvPr>
        </p:nvSpPr>
        <p:spPr>
          <a:xfrm>
            <a:off x="5078064" y="609600"/>
            <a:ext cx="6189492" cy="518160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7228" y="2971800"/>
            <a:ext cx="3932237" cy="2819399"/>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2773609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7227" y="609600"/>
            <a:ext cx="5929773" cy="2362200"/>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24804" y="758881"/>
            <a:ext cx="3255356" cy="4883038"/>
          </a:xfrm>
          <a:no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4" y="2971800"/>
            <a:ext cx="5934950" cy="2819400"/>
          </a:xfrm>
        </p:spPr>
        <p:txBody>
          <a:bodyP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pPr/>
              <a:t>3/29/2019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2556870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1" cy="132632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96064"/>
            <a:ext cx="10353762" cy="36951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smtClean="0"/>
              <a:pPr/>
              <a:t>3/29/2019</a:t>
            </a:fld>
            <a:endParaRPr lang="en-US" dirty="0"/>
          </a:p>
        </p:txBody>
      </p:sp>
      <p:sp>
        <p:nvSpPr>
          <p:cNvPr id="5" name="Footer Placeholder 4"/>
          <p:cNvSpPr>
            <a:spLocks noGrp="1"/>
          </p:cNvSpPr>
          <p:nvPr>
            <p:ph type="ftr" sz="quarter" idx="3"/>
          </p:nvPr>
        </p:nvSpPr>
        <p:spPr>
          <a:xfrm>
            <a:off x="913794" y="5883275"/>
            <a:ext cx="6672865" cy="36512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tint val="75000"/>
                  </a:schemeClr>
                </a:solidFill>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xmlns="" val="1517458010"/>
      </p:ext>
    </p:extLst>
  </p:cSld>
  <p:clrMap bg1="dk1" tx1="lt1" bg2="dk2"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Lst>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E9A6C34-E190-4702-AC49-74ABECC1E9D5}"/>
              </a:ext>
            </a:extLst>
          </p:cNvPr>
          <p:cNvSpPr>
            <a:spLocks noGrp="1"/>
          </p:cNvSpPr>
          <p:nvPr>
            <p:ph type="ctrTitle"/>
          </p:nvPr>
        </p:nvSpPr>
        <p:spPr>
          <a:xfrm>
            <a:off x="1876424" y="692331"/>
            <a:ext cx="8791575" cy="1097280"/>
          </a:xfrm>
        </p:spPr>
        <p:txBody>
          <a:bodyPr/>
          <a:lstStyle/>
          <a:p>
            <a:r>
              <a:rPr lang="en-US" dirty="0">
                <a:latin typeface="Garamond" panose="02020404030301010803" pitchFamily="18" charset="0"/>
              </a:rPr>
              <a:t>motivation </a:t>
            </a:r>
          </a:p>
        </p:txBody>
      </p:sp>
      <p:sp>
        <p:nvSpPr>
          <p:cNvPr id="3" name="Subtitle 2">
            <a:extLst>
              <a:ext uri="{FF2B5EF4-FFF2-40B4-BE49-F238E27FC236}">
                <a16:creationId xmlns:a16="http://schemas.microsoft.com/office/drawing/2014/main" xmlns="" id="{B17CBBB5-61F1-40B8-8F13-383CC3E19767}"/>
              </a:ext>
            </a:extLst>
          </p:cNvPr>
          <p:cNvSpPr>
            <a:spLocks noGrp="1"/>
          </p:cNvSpPr>
          <p:nvPr>
            <p:ph type="subTitle" idx="1"/>
          </p:nvPr>
        </p:nvSpPr>
        <p:spPr>
          <a:xfrm>
            <a:off x="692332" y="2220686"/>
            <a:ext cx="11116492" cy="3265714"/>
          </a:xfrm>
        </p:spPr>
        <p:txBody>
          <a:bodyPr>
            <a:normAutofit/>
          </a:bodyPr>
          <a:lstStyle/>
          <a:p>
            <a:r>
              <a:rPr lang="en-US" cap="none" dirty="0">
                <a:latin typeface="Garamond" panose="02020404030301010803" pitchFamily="18" charset="0"/>
              </a:rPr>
              <a:t>The word </a:t>
            </a:r>
            <a:r>
              <a:rPr lang="en-US" u="sng" cap="none" dirty="0">
                <a:latin typeface="Garamond" panose="02020404030301010803" pitchFamily="18" charset="0"/>
              </a:rPr>
              <a:t>Motivation</a:t>
            </a:r>
            <a:r>
              <a:rPr lang="en-US" cap="none" dirty="0">
                <a:latin typeface="Garamond" panose="02020404030301010803" pitchFamily="18" charset="0"/>
              </a:rPr>
              <a:t> derives from the Latin word “Movere”. The Latin word “Movere” means “To move”, “To drive” or “To drive forward” etc. </a:t>
            </a:r>
            <a:r>
              <a:rPr lang="en-US" u="sng" cap="none" dirty="0">
                <a:latin typeface="Garamond" panose="02020404030301010803" pitchFamily="18" charset="0"/>
              </a:rPr>
              <a:t>Motivation</a:t>
            </a:r>
            <a:r>
              <a:rPr lang="en-US" cap="none" dirty="0">
                <a:latin typeface="Garamond" panose="02020404030301010803" pitchFamily="18" charset="0"/>
              </a:rPr>
              <a:t> can be defined as stimulating, inspiring and inducing the employees to perform to their best capacity. </a:t>
            </a:r>
            <a:r>
              <a:rPr lang="en-US" u="sng" cap="none" dirty="0">
                <a:latin typeface="Garamond" panose="02020404030301010803" pitchFamily="18" charset="0"/>
              </a:rPr>
              <a:t>Motivation</a:t>
            </a:r>
            <a:r>
              <a:rPr lang="en-US" cap="none" dirty="0">
                <a:latin typeface="Garamond" panose="02020404030301010803" pitchFamily="18" charset="0"/>
              </a:rPr>
              <a:t> is a psychological term which means it cannot be forced on employees. It comes automatically from inside the employees as it is the willingness to do the work.</a:t>
            </a:r>
          </a:p>
        </p:txBody>
      </p:sp>
    </p:spTree>
    <p:extLst>
      <p:ext uri="{BB962C8B-B14F-4D97-AF65-F5344CB8AC3E}">
        <p14:creationId xmlns:p14="http://schemas.microsoft.com/office/powerpoint/2010/main" xmlns="" val="884503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839D850-38FB-43A7-89EC-22AE9A94185F}"/>
              </a:ext>
            </a:extLst>
          </p:cNvPr>
          <p:cNvSpPr>
            <a:spLocks noGrp="1"/>
          </p:cNvSpPr>
          <p:nvPr>
            <p:ph type="title"/>
          </p:nvPr>
        </p:nvSpPr>
        <p:spPr>
          <a:xfrm>
            <a:off x="1141413" y="420130"/>
            <a:ext cx="9905998" cy="1005016"/>
          </a:xfrm>
        </p:spPr>
        <p:txBody>
          <a:bodyPr/>
          <a:lstStyle/>
          <a:p>
            <a:r>
              <a:rPr lang="en-US" dirty="0">
                <a:latin typeface="Garamond" panose="02020404030301010803" pitchFamily="18" charset="0"/>
              </a:rPr>
              <a:t>Types of </a:t>
            </a:r>
            <a:r>
              <a:rPr lang="en-US" dirty="0" err="1">
                <a:latin typeface="Garamond" panose="02020404030301010803" pitchFamily="18" charset="0"/>
              </a:rPr>
              <a:t>MOTIVation</a:t>
            </a:r>
            <a:endParaRPr lang="en-US" dirty="0">
              <a:latin typeface="Garamond" panose="02020404030301010803" pitchFamily="18" charset="0"/>
            </a:endParaRPr>
          </a:p>
        </p:txBody>
      </p:sp>
      <p:sp>
        <p:nvSpPr>
          <p:cNvPr id="3" name="Content Placeholder 2">
            <a:extLst>
              <a:ext uri="{FF2B5EF4-FFF2-40B4-BE49-F238E27FC236}">
                <a16:creationId xmlns:a16="http://schemas.microsoft.com/office/drawing/2014/main" xmlns="" id="{6313EB77-464B-45AA-A82F-4FE872E162C5}"/>
              </a:ext>
            </a:extLst>
          </p:cNvPr>
          <p:cNvSpPr>
            <a:spLocks noGrp="1"/>
          </p:cNvSpPr>
          <p:nvPr>
            <p:ph idx="1"/>
          </p:nvPr>
        </p:nvSpPr>
        <p:spPr>
          <a:xfrm>
            <a:off x="1141413" y="1631093"/>
            <a:ext cx="9905999" cy="4217774"/>
          </a:xfrm>
        </p:spPr>
        <p:txBody>
          <a:bodyPr>
            <a:normAutofit/>
          </a:bodyPr>
          <a:lstStyle/>
          <a:p>
            <a:r>
              <a:rPr lang="en-US" sz="2000" u="sng" dirty="0">
                <a:latin typeface="Garamond" panose="02020404030301010803" pitchFamily="18" charset="0"/>
              </a:rPr>
              <a:t>Achievement Motivation</a:t>
            </a:r>
            <a:r>
              <a:rPr lang="en-US" sz="2000" dirty="0">
                <a:latin typeface="Garamond" panose="02020404030301010803" pitchFamily="18" charset="0"/>
              </a:rPr>
              <a:t>:- It is the drive to pursue and attain goals. An individual with achievement motivation wishes to achieve objectives and advance up on the ladder of success.</a:t>
            </a:r>
          </a:p>
          <a:p>
            <a:r>
              <a:rPr lang="en-US" sz="2000" u="sng" dirty="0">
                <a:latin typeface="Garamond" panose="02020404030301010803" pitchFamily="18" charset="0"/>
              </a:rPr>
              <a:t>Affiliation Motivation</a:t>
            </a:r>
            <a:r>
              <a:rPr lang="en-US" sz="2000" dirty="0">
                <a:latin typeface="Garamond" panose="02020404030301010803" pitchFamily="18" charset="0"/>
              </a:rPr>
              <a:t>:- It is drive to relate to people on a social basis. Persons with affiliation motivation perform work better when they are complimented for their favorable attitudes and co-operation. </a:t>
            </a:r>
          </a:p>
          <a:p>
            <a:r>
              <a:rPr lang="en-US" sz="2000" u="sng" dirty="0">
                <a:latin typeface="Garamond" panose="02020404030301010803" pitchFamily="18" charset="0"/>
              </a:rPr>
              <a:t>Power Motivation</a:t>
            </a:r>
            <a:r>
              <a:rPr lang="en-US" sz="2000" dirty="0">
                <a:latin typeface="Garamond" panose="02020404030301010803" pitchFamily="18" charset="0"/>
              </a:rPr>
              <a:t>:- It is drive to influence people and change situations. Power motivation people wish to create an impact on their organization and are willing to take risks to do so.</a:t>
            </a:r>
          </a:p>
          <a:p>
            <a:r>
              <a:rPr lang="en-US" sz="2000" u="sng" dirty="0">
                <a:latin typeface="Garamond" panose="02020404030301010803" pitchFamily="18" charset="0"/>
              </a:rPr>
              <a:t>Attitude Motivation</a:t>
            </a:r>
            <a:r>
              <a:rPr lang="en-US" sz="2000" dirty="0">
                <a:latin typeface="Garamond" panose="02020404030301010803" pitchFamily="18" charset="0"/>
              </a:rPr>
              <a:t>:- Attitude motivation is how people think and feel. It is their self confidence, their belief in themselves, their attitude to life. It is how feel about the future and how they react to the past.</a:t>
            </a:r>
          </a:p>
          <a:p>
            <a:endParaRPr lang="en-US" dirty="0">
              <a:latin typeface="Garamond" panose="02020404030301010803" pitchFamily="18" charset="0"/>
            </a:endParaRPr>
          </a:p>
        </p:txBody>
      </p:sp>
    </p:spTree>
    <p:extLst>
      <p:ext uri="{BB962C8B-B14F-4D97-AF65-F5344CB8AC3E}">
        <p14:creationId xmlns:p14="http://schemas.microsoft.com/office/powerpoint/2010/main" xmlns="" val="3695323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7BEFA1C-FCBD-4639-8E3C-A9DD023F7899}"/>
              </a:ext>
            </a:extLst>
          </p:cNvPr>
          <p:cNvSpPr>
            <a:spLocks noGrp="1"/>
          </p:cNvSpPr>
          <p:nvPr>
            <p:ph idx="1"/>
          </p:nvPr>
        </p:nvSpPr>
        <p:spPr>
          <a:xfrm>
            <a:off x="1141412" y="1268627"/>
            <a:ext cx="9905999" cy="4522574"/>
          </a:xfrm>
        </p:spPr>
        <p:txBody>
          <a:bodyPr>
            <a:normAutofit/>
          </a:bodyPr>
          <a:lstStyle/>
          <a:p>
            <a:r>
              <a:rPr lang="en-US" sz="2000" u="sng" dirty="0">
                <a:latin typeface="Garamond" panose="02020404030301010803" pitchFamily="18" charset="0"/>
              </a:rPr>
              <a:t>Competence Motivation</a:t>
            </a:r>
            <a:r>
              <a:rPr lang="en-US" sz="2000" dirty="0">
                <a:latin typeface="Garamond" panose="02020404030301010803" pitchFamily="18" charset="0"/>
              </a:rPr>
              <a:t>:- It is the drive to be good at something, allowing the individual to perform high quality work. Competence motivation people seek job mastery, take pride in developing and using their problem-solving skills and strive to be creative when confronted with obstacles. They learn from their experience.</a:t>
            </a:r>
          </a:p>
          <a:p>
            <a:r>
              <a:rPr lang="en-US" sz="2000" u="sng" dirty="0">
                <a:latin typeface="Garamond" panose="02020404030301010803" pitchFamily="18" charset="0"/>
              </a:rPr>
              <a:t>Incentive Motivation</a:t>
            </a:r>
            <a:r>
              <a:rPr lang="en-US" sz="2000" dirty="0">
                <a:latin typeface="Garamond" panose="02020404030301010803" pitchFamily="18" charset="0"/>
              </a:rPr>
              <a:t>:- It is where a person or a team reaps a reward from an activity. It is, “You do this and you get that”, attitude. It is the types of awards and prizes that drive people to work a little harder.</a:t>
            </a:r>
          </a:p>
          <a:p>
            <a:r>
              <a:rPr lang="en-US" sz="2000" u="sng" dirty="0">
                <a:latin typeface="Garamond" panose="02020404030301010803" pitchFamily="18" charset="0"/>
              </a:rPr>
              <a:t>Fear Motivation</a:t>
            </a:r>
            <a:r>
              <a:rPr lang="en-US" sz="2000" dirty="0">
                <a:latin typeface="Garamond" panose="02020404030301010803" pitchFamily="18" charset="0"/>
              </a:rPr>
              <a:t>:- Fear motivation coercion’s a person to act against will. It is instantaneous and gets the job done quickly. It is helpful in the short run.</a:t>
            </a:r>
          </a:p>
        </p:txBody>
      </p:sp>
    </p:spTree>
    <p:extLst>
      <p:ext uri="{BB962C8B-B14F-4D97-AF65-F5344CB8AC3E}">
        <p14:creationId xmlns:p14="http://schemas.microsoft.com/office/powerpoint/2010/main" xmlns="" val="25305721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0B88651-2223-4ACE-8370-38A3B7EB1947}"/>
              </a:ext>
            </a:extLst>
          </p:cNvPr>
          <p:cNvSpPr>
            <a:spLocks noGrp="1"/>
          </p:cNvSpPr>
          <p:nvPr>
            <p:ph type="title"/>
          </p:nvPr>
        </p:nvSpPr>
        <p:spPr>
          <a:xfrm>
            <a:off x="913795" y="609601"/>
            <a:ext cx="10353761" cy="889686"/>
          </a:xfrm>
        </p:spPr>
        <p:txBody>
          <a:bodyPr/>
          <a:lstStyle/>
          <a:p>
            <a:r>
              <a:rPr lang="en-US" dirty="0">
                <a:latin typeface="Garamond" panose="02020404030301010803" pitchFamily="18" charset="0"/>
              </a:rPr>
              <a:t>    Features of motivation  </a:t>
            </a:r>
          </a:p>
        </p:txBody>
      </p:sp>
      <p:sp>
        <p:nvSpPr>
          <p:cNvPr id="3" name="Content Placeholder 2">
            <a:extLst>
              <a:ext uri="{FF2B5EF4-FFF2-40B4-BE49-F238E27FC236}">
                <a16:creationId xmlns:a16="http://schemas.microsoft.com/office/drawing/2014/main" xmlns="" id="{15DD3972-5281-4E57-B78A-5C81C850671E}"/>
              </a:ext>
            </a:extLst>
          </p:cNvPr>
          <p:cNvSpPr>
            <a:spLocks noGrp="1"/>
          </p:cNvSpPr>
          <p:nvPr>
            <p:ph idx="1"/>
          </p:nvPr>
        </p:nvSpPr>
        <p:spPr>
          <a:xfrm>
            <a:off x="913795" y="1680519"/>
            <a:ext cx="10353762" cy="4374292"/>
          </a:xfrm>
        </p:spPr>
        <p:txBody>
          <a:bodyPr/>
          <a:lstStyle/>
          <a:p>
            <a:r>
              <a:rPr lang="en-US" u="sng" dirty="0">
                <a:latin typeface="Garamond" panose="02020404030301010803" pitchFamily="18" charset="0"/>
              </a:rPr>
              <a:t>Motivation is a psychological phenomenon</a:t>
            </a:r>
            <a:r>
              <a:rPr lang="en-US" dirty="0"/>
              <a:t>:- </a:t>
            </a:r>
            <a:r>
              <a:rPr lang="en-US" dirty="0">
                <a:latin typeface="Garamond" panose="02020404030301010803" pitchFamily="18" charset="0"/>
              </a:rPr>
              <a:t>Motivation is an internal feeling which means it cannot be forced on employees. The internal feeling such as need, desire, aspirations etc. influence human behavior to behave in a particular manner. For example, desire to have a new house, respect and recognition etc.</a:t>
            </a:r>
          </a:p>
          <a:p>
            <a:r>
              <a:rPr lang="en-US" u="sng" dirty="0">
                <a:latin typeface="Garamond" panose="02020404030301010803" pitchFamily="18" charset="0"/>
              </a:rPr>
              <a:t>Motivation produces goal directed behavior</a:t>
            </a:r>
            <a:r>
              <a:rPr lang="en-US" dirty="0">
                <a:latin typeface="Garamond" panose="02020404030301010803" pitchFamily="18" charset="0"/>
              </a:rPr>
              <a:t>:- Motivation induces people to behave in such a manner so that they can achieve their goal. Motivation person need no supervision or direction. He will always work in desired manner. For example of a person has a motive to get promotion so he will work efficiently to get promotion.</a:t>
            </a:r>
          </a:p>
          <a:p>
            <a:r>
              <a:rPr lang="en-US" u="sng" dirty="0">
                <a:latin typeface="Garamond" panose="02020404030301010803" pitchFamily="18" charset="0"/>
              </a:rPr>
              <a:t>Motivation is a dynamic and continuous process</a:t>
            </a:r>
            <a:r>
              <a:rPr lang="en-US" dirty="0">
                <a:latin typeface="Garamond" panose="02020404030301010803" pitchFamily="18" charset="0"/>
              </a:rPr>
              <a:t>:- Human being are ever-charging. Human needs are unlimited and go on charging. Satisfaction of one need gives rise to another so managers have to continuously perform the function of motivation.</a:t>
            </a:r>
          </a:p>
        </p:txBody>
      </p:sp>
    </p:spTree>
    <p:extLst>
      <p:ext uri="{BB962C8B-B14F-4D97-AF65-F5344CB8AC3E}">
        <p14:creationId xmlns:p14="http://schemas.microsoft.com/office/powerpoint/2010/main" xmlns="" val="1939225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5AFE75F-124E-48F6-9C85-1BC103AEC5FB}"/>
              </a:ext>
            </a:extLst>
          </p:cNvPr>
          <p:cNvSpPr>
            <a:spLocks noGrp="1"/>
          </p:cNvSpPr>
          <p:nvPr>
            <p:ph type="title"/>
          </p:nvPr>
        </p:nvSpPr>
        <p:spPr>
          <a:xfrm>
            <a:off x="913795" y="172996"/>
            <a:ext cx="10353761" cy="166638"/>
          </a:xfrm>
        </p:spPr>
        <p:txBody>
          <a:bodyPr>
            <a:normAutofit fontScale="90000"/>
          </a:bodyPr>
          <a:lstStyle/>
          <a:p>
            <a:endParaRPr lang="en-US" dirty="0"/>
          </a:p>
        </p:txBody>
      </p:sp>
      <p:sp>
        <p:nvSpPr>
          <p:cNvPr id="3" name="Content Placeholder 2">
            <a:extLst>
              <a:ext uri="{FF2B5EF4-FFF2-40B4-BE49-F238E27FC236}">
                <a16:creationId xmlns:a16="http://schemas.microsoft.com/office/drawing/2014/main" xmlns="" id="{B9A6F24D-AC89-48CC-AEEE-6155F647CC71}"/>
              </a:ext>
            </a:extLst>
          </p:cNvPr>
          <p:cNvSpPr>
            <a:spLocks noGrp="1"/>
          </p:cNvSpPr>
          <p:nvPr>
            <p:ph idx="1"/>
          </p:nvPr>
        </p:nvSpPr>
        <p:spPr>
          <a:xfrm>
            <a:off x="913795" y="483326"/>
            <a:ext cx="10353762" cy="6374674"/>
          </a:xfrm>
        </p:spPr>
        <p:txBody>
          <a:bodyPr>
            <a:noAutofit/>
          </a:bodyPr>
          <a:lstStyle/>
          <a:p>
            <a:r>
              <a:rPr lang="en-US" sz="2400" u="sng" dirty="0">
                <a:latin typeface="Garamond" panose="02020404030301010803" pitchFamily="18" charset="0"/>
              </a:rPr>
              <a:t>Motivation can be positive as well as negative</a:t>
            </a:r>
            <a:r>
              <a:rPr lang="en-US" sz="2400" dirty="0">
                <a:latin typeface="Garamond" panose="02020404030301010803" pitchFamily="18" charset="0"/>
              </a:rPr>
              <a:t>:- To motivate employees managers use various motivators. Some motivators are positive and some are negative few examples of positive motivators are </a:t>
            </a:r>
            <a:r>
              <a:rPr lang="en-US" sz="2400" b="1" dirty="0">
                <a:latin typeface="Garamond" panose="02020404030301010803" pitchFamily="18" charset="0"/>
              </a:rPr>
              <a:t>promotion, increment, bonus, respect, recognition </a:t>
            </a:r>
            <a:r>
              <a:rPr lang="en-US" sz="2400" dirty="0">
                <a:latin typeface="Garamond" panose="02020404030301010803" pitchFamily="18" charset="0"/>
              </a:rPr>
              <a:t>etc. if employee does not improve his performance with positive motivators then manager uses negative motivators such as warning, issue o memo, demotion, stopping increments etc. sometimes fear of negative motivators also induces person to behave in a desired manner</a:t>
            </a:r>
            <a:r>
              <a:rPr lang="en-US" sz="2400" dirty="0"/>
              <a:t>.</a:t>
            </a:r>
          </a:p>
          <a:p>
            <a:r>
              <a:rPr lang="en-US" sz="2400" u="sng" dirty="0">
                <a:latin typeface="Garamond" panose="02020404030301010803" pitchFamily="18" charset="0"/>
              </a:rPr>
              <a:t>Motivation is a complex process</a:t>
            </a:r>
            <a:r>
              <a:rPr lang="en-US" sz="2400" dirty="0">
                <a:latin typeface="Garamond" panose="02020404030301010803" pitchFamily="18" charset="0"/>
              </a:rPr>
              <a:t>:- Motivation is a complex and difficult task. In order to motivate people a manager must understand various types of human need. Human needs are mental feelings which can be measured accurately. If manager measures them accurately then also every person uses different approaches to satisfy his need. Some get satisfied with monetary incentives, some with non-monetary, some with positive and some with negative motivators. So it is not possible to make generalization in motivation</a:t>
            </a:r>
            <a:r>
              <a:rPr lang="en-US" sz="2400" dirty="0"/>
              <a:t>.</a:t>
            </a:r>
          </a:p>
        </p:txBody>
      </p:sp>
    </p:spTree>
    <p:extLst>
      <p:ext uri="{BB962C8B-B14F-4D97-AF65-F5344CB8AC3E}">
        <p14:creationId xmlns:p14="http://schemas.microsoft.com/office/powerpoint/2010/main" xmlns="" val="38700394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736E340-FA03-4D88-8044-8953D5CAA6AC}"/>
              </a:ext>
            </a:extLst>
          </p:cNvPr>
          <p:cNvSpPr>
            <a:spLocks noGrp="1"/>
          </p:cNvSpPr>
          <p:nvPr>
            <p:ph type="title"/>
          </p:nvPr>
        </p:nvSpPr>
        <p:spPr>
          <a:xfrm>
            <a:off x="913795" y="609601"/>
            <a:ext cx="10353761" cy="823784"/>
          </a:xfrm>
        </p:spPr>
        <p:txBody>
          <a:bodyPr/>
          <a:lstStyle/>
          <a:p>
            <a:r>
              <a:rPr lang="en-US" dirty="0">
                <a:latin typeface="Garamond" panose="02020404030301010803" pitchFamily="18" charset="0"/>
              </a:rPr>
              <a:t>Importance of motivation</a:t>
            </a:r>
          </a:p>
        </p:txBody>
      </p:sp>
      <p:sp>
        <p:nvSpPr>
          <p:cNvPr id="3" name="Content Placeholder 2">
            <a:extLst>
              <a:ext uri="{FF2B5EF4-FFF2-40B4-BE49-F238E27FC236}">
                <a16:creationId xmlns:a16="http://schemas.microsoft.com/office/drawing/2014/main" xmlns="" id="{DE74F523-2980-4BAA-8B6D-38BDEBC800D3}"/>
              </a:ext>
            </a:extLst>
          </p:cNvPr>
          <p:cNvSpPr>
            <a:spLocks noGrp="1"/>
          </p:cNvSpPr>
          <p:nvPr>
            <p:ph idx="1"/>
          </p:nvPr>
        </p:nvSpPr>
        <p:spPr>
          <a:xfrm>
            <a:off x="913795" y="1573427"/>
            <a:ext cx="10353762" cy="4217773"/>
          </a:xfrm>
        </p:spPr>
        <p:txBody>
          <a:bodyPr/>
          <a:lstStyle/>
          <a:p>
            <a:r>
              <a:rPr lang="en-US" dirty="0">
                <a:latin typeface="Garamond" panose="02020404030301010803" pitchFamily="18" charset="0"/>
              </a:rPr>
              <a:t>Motivation helps to change from negative attitude to positive attitude. Without motivation the employees try to perform minimum activities in the organization. But the motivation fills in the desire to perform to their maximum level.</a:t>
            </a:r>
          </a:p>
          <a:p>
            <a:r>
              <a:rPr lang="en-US" dirty="0">
                <a:latin typeface="Garamond" panose="02020404030301010803" pitchFamily="18" charset="0"/>
              </a:rPr>
              <a:t>Motivation improves performance level of employees. The motivation improves the efficiency level of employees which means the employees start performing the job to the best of their ability with minimum wastage of time and resources because motivated employees always go for best utilization of resources.</a:t>
            </a:r>
          </a:p>
          <a:p>
            <a:r>
              <a:rPr lang="en-US" dirty="0">
                <a:latin typeface="Garamond" panose="02020404030301010803" pitchFamily="18" charset="0"/>
              </a:rPr>
              <a:t>Help in achieving the organizational goals. The motivated employees always try to achieve the organizational goal and contribute their best efforts for the realization of organizational goal as they know with the achievement of organizational goal only they can achieve their personal goal.</a:t>
            </a:r>
          </a:p>
          <a:p>
            <a:endParaRPr lang="en-US" dirty="0">
              <a:latin typeface="Garamond" panose="02020404030301010803" pitchFamily="18" charset="0"/>
            </a:endParaRPr>
          </a:p>
        </p:txBody>
      </p:sp>
    </p:spTree>
    <p:extLst>
      <p:ext uri="{BB962C8B-B14F-4D97-AF65-F5344CB8AC3E}">
        <p14:creationId xmlns:p14="http://schemas.microsoft.com/office/powerpoint/2010/main" xmlns="" val="1845734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12B7FDEA-7226-4085-84D3-A12AE823C54C}"/>
              </a:ext>
            </a:extLst>
          </p:cNvPr>
          <p:cNvSpPr>
            <a:spLocks noGrp="1"/>
          </p:cNvSpPr>
          <p:nvPr>
            <p:ph idx="1"/>
          </p:nvPr>
        </p:nvSpPr>
        <p:spPr>
          <a:xfrm>
            <a:off x="913795" y="1351005"/>
            <a:ext cx="10353762" cy="4440195"/>
          </a:xfrm>
        </p:spPr>
        <p:txBody>
          <a:bodyPr/>
          <a:lstStyle/>
          <a:p>
            <a:r>
              <a:rPr lang="en-US" dirty="0">
                <a:latin typeface="Garamond" panose="02020404030301010803" pitchFamily="18" charset="0"/>
              </a:rPr>
              <a:t>Motivation creates supportive work environment. In motivation the relations between superior and subordinates are always improved. When the employees get their need satisfied or get the recognition and respect in the organization then they always offer a supportive hand to superiors. </a:t>
            </a:r>
          </a:p>
          <a:p>
            <a:r>
              <a:rPr lang="en-US" dirty="0">
                <a:latin typeface="Garamond" panose="02020404030301010803" pitchFamily="18" charset="0"/>
              </a:rPr>
              <a:t>Motivation helps the managers to introduce changes. The motivated employees show less resistance in accepting the changes according to changes in the business environment because they know if the changes are not implements in the organization, not only the organization will lose by this but the employees also will find it difficult to get their needs fulfilled. </a:t>
            </a:r>
          </a:p>
          <a:p>
            <a:r>
              <a:rPr lang="en-US" dirty="0">
                <a:latin typeface="Garamond" panose="02020404030301010803" pitchFamily="18" charset="0"/>
              </a:rPr>
              <a:t>Reduction in Employee Turnover. The motivation creates confidence in the employees to get their need satisfied in the organization itself. They always select the alternative to remain in the organization and increase their earning rather than leaving the organization and increasing their earnings.</a:t>
            </a:r>
          </a:p>
        </p:txBody>
      </p:sp>
    </p:spTree>
    <p:extLst>
      <p:ext uri="{BB962C8B-B14F-4D97-AF65-F5344CB8AC3E}">
        <p14:creationId xmlns:p14="http://schemas.microsoft.com/office/powerpoint/2010/main" xmlns="" val="3768831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88A6CBE-F3E7-4829-9152-CA5244844C5D}"/>
              </a:ext>
            </a:extLst>
          </p:cNvPr>
          <p:cNvSpPr>
            <a:spLocks noGrp="1"/>
          </p:cNvSpPr>
          <p:nvPr>
            <p:ph type="title"/>
          </p:nvPr>
        </p:nvSpPr>
        <p:spPr>
          <a:xfrm>
            <a:off x="913795" y="370704"/>
            <a:ext cx="10353761" cy="1095632"/>
          </a:xfrm>
        </p:spPr>
        <p:txBody>
          <a:bodyPr/>
          <a:lstStyle/>
          <a:p>
            <a:r>
              <a:rPr lang="en-US" dirty="0">
                <a:latin typeface="Garamond" panose="02020404030301010803" pitchFamily="18" charset="0"/>
              </a:rPr>
              <a:t>Advantages of motivation</a:t>
            </a:r>
          </a:p>
        </p:txBody>
      </p:sp>
      <p:sp>
        <p:nvSpPr>
          <p:cNvPr id="3" name="Content Placeholder 2">
            <a:extLst>
              <a:ext uri="{FF2B5EF4-FFF2-40B4-BE49-F238E27FC236}">
                <a16:creationId xmlns:a16="http://schemas.microsoft.com/office/drawing/2014/main" xmlns="" id="{9EF1A843-9C17-4E35-ABA4-269A439D2BF8}"/>
              </a:ext>
            </a:extLst>
          </p:cNvPr>
          <p:cNvSpPr>
            <a:spLocks noGrp="1"/>
          </p:cNvSpPr>
          <p:nvPr>
            <p:ph sz="half" idx="1"/>
          </p:nvPr>
        </p:nvSpPr>
        <p:spPr>
          <a:xfrm>
            <a:off x="913795" y="1614617"/>
            <a:ext cx="5106004" cy="4176584"/>
          </a:xfrm>
        </p:spPr>
        <p:txBody>
          <a:bodyPr/>
          <a:lstStyle/>
          <a:p>
            <a:pPr marL="0" indent="0">
              <a:buNone/>
            </a:pPr>
            <a:r>
              <a:rPr lang="en-US" u="sng" dirty="0">
                <a:latin typeface="Garamond" panose="02020404030301010803" pitchFamily="18" charset="0"/>
              </a:rPr>
              <a:t>Advantages to Management or Organization:</a:t>
            </a:r>
            <a:endParaRPr lang="en-US" sz="1800" dirty="0">
              <a:latin typeface="Garamond" panose="02020404030301010803" pitchFamily="18" charset="0"/>
            </a:endParaRPr>
          </a:p>
          <a:p>
            <a:r>
              <a:rPr lang="en-US" sz="1800" dirty="0">
                <a:latin typeface="Garamond" panose="02020404030301010803" pitchFamily="18" charset="0"/>
              </a:rPr>
              <a:t>Better co-operation from employees and cordial labor-management relations.</a:t>
            </a:r>
          </a:p>
          <a:p>
            <a:r>
              <a:rPr lang="en-US" sz="1800" dirty="0">
                <a:latin typeface="Garamond" panose="02020404030301010803" pitchFamily="18" charset="0"/>
              </a:rPr>
              <a:t>Reduction in the rate of labor absenteeism and turnover.</a:t>
            </a:r>
          </a:p>
          <a:p>
            <a:r>
              <a:rPr lang="en-US" sz="1800" dirty="0">
                <a:latin typeface="Garamond" panose="02020404030301010803" pitchFamily="18" charset="0"/>
              </a:rPr>
              <a:t>Reduction in the wastage’s and industrial accidents.</a:t>
            </a:r>
          </a:p>
          <a:p>
            <a:r>
              <a:rPr lang="en-US" sz="1800" dirty="0">
                <a:latin typeface="Garamond" panose="02020404030301010803" pitchFamily="18" charset="0"/>
              </a:rPr>
              <a:t>Improvement in the morale of employees.</a:t>
            </a:r>
          </a:p>
          <a:p>
            <a:r>
              <a:rPr lang="en-US" sz="1800" dirty="0">
                <a:latin typeface="Garamond" panose="02020404030301010803" pitchFamily="18" charset="0"/>
              </a:rPr>
              <a:t>Quick achievement of business/corporate objectives and favorable corporate image.</a:t>
            </a:r>
          </a:p>
        </p:txBody>
      </p:sp>
      <p:sp>
        <p:nvSpPr>
          <p:cNvPr id="4" name="Content Placeholder 3">
            <a:extLst>
              <a:ext uri="{FF2B5EF4-FFF2-40B4-BE49-F238E27FC236}">
                <a16:creationId xmlns:a16="http://schemas.microsoft.com/office/drawing/2014/main" xmlns="" id="{A03A92BC-0375-4746-8F90-09255E0C8B92}"/>
              </a:ext>
            </a:extLst>
          </p:cNvPr>
          <p:cNvSpPr>
            <a:spLocks noGrp="1"/>
          </p:cNvSpPr>
          <p:nvPr>
            <p:ph sz="half" idx="2"/>
          </p:nvPr>
        </p:nvSpPr>
        <p:spPr>
          <a:xfrm>
            <a:off x="6173403" y="1614617"/>
            <a:ext cx="5094154" cy="4176584"/>
          </a:xfrm>
        </p:spPr>
        <p:txBody>
          <a:bodyPr/>
          <a:lstStyle/>
          <a:p>
            <a:pPr marL="0" indent="0">
              <a:buNone/>
            </a:pPr>
            <a:r>
              <a:rPr lang="en-US" u="sng" dirty="0">
                <a:latin typeface="Garamond" panose="02020404030301010803" pitchFamily="18" charset="0"/>
              </a:rPr>
              <a:t>Advantages to Employees or Workers:</a:t>
            </a:r>
          </a:p>
          <a:p>
            <a:r>
              <a:rPr lang="en-US" sz="1800" dirty="0">
                <a:latin typeface="Garamond" panose="02020404030301010803" pitchFamily="18" charset="0"/>
              </a:rPr>
              <a:t>Job attraction and job satisfaction.</a:t>
            </a:r>
          </a:p>
          <a:p>
            <a:r>
              <a:rPr lang="en-US" sz="1800" dirty="0">
                <a:latin typeface="Garamond" panose="02020404030301010803" pitchFamily="18" charset="0"/>
              </a:rPr>
              <a:t>Higher status and opportunities of participation in management.</a:t>
            </a:r>
          </a:p>
          <a:p>
            <a:r>
              <a:rPr lang="en-US" sz="1800" dirty="0">
                <a:latin typeface="Garamond" panose="02020404030301010803" pitchFamily="18" charset="0"/>
              </a:rPr>
              <a:t>Better scope for improvement in knowledge and skills of employees.</a:t>
            </a:r>
          </a:p>
          <a:p>
            <a:r>
              <a:rPr lang="en-US" sz="1800" dirty="0">
                <a:latin typeface="Garamond" panose="02020404030301010803" pitchFamily="18" charset="0"/>
              </a:rPr>
              <a:t>Reduction in the rate of </a:t>
            </a:r>
            <a:r>
              <a:rPr lang="en-US" sz="1800" dirty="0" err="1">
                <a:latin typeface="Garamond" panose="02020404030301010803" pitchFamily="18" charset="0"/>
              </a:rPr>
              <a:t>labour</a:t>
            </a:r>
            <a:r>
              <a:rPr lang="en-US" sz="1800" dirty="0">
                <a:latin typeface="Garamond" panose="02020404030301010803" pitchFamily="18" charset="0"/>
              </a:rPr>
              <a:t> turnover which is harmful to employees and management.</a:t>
            </a:r>
          </a:p>
          <a:p>
            <a:r>
              <a:rPr lang="en-US" sz="1800" dirty="0">
                <a:latin typeface="Garamond" panose="02020404030301010803" pitchFamily="18" charset="0"/>
              </a:rPr>
              <a:t>Security of employment and other benefits due to cordial relations with the management.</a:t>
            </a:r>
          </a:p>
        </p:txBody>
      </p:sp>
    </p:spTree>
    <p:extLst>
      <p:ext uri="{BB962C8B-B14F-4D97-AF65-F5344CB8AC3E}">
        <p14:creationId xmlns:p14="http://schemas.microsoft.com/office/powerpoint/2010/main" xmlns="" val="27624162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8A135F-4988-4B0F-8389-ABABCA2BEB45}"/>
              </a:ext>
            </a:extLst>
          </p:cNvPr>
          <p:cNvSpPr>
            <a:spLocks noGrp="1"/>
          </p:cNvSpPr>
          <p:nvPr>
            <p:ph type="title"/>
          </p:nvPr>
        </p:nvSpPr>
        <p:spPr>
          <a:xfrm>
            <a:off x="913795" y="609600"/>
            <a:ext cx="10353761" cy="568411"/>
          </a:xfrm>
        </p:spPr>
        <p:txBody>
          <a:bodyPr/>
          <a:lstStyle/>
          <a:p>
            <a:endParaRPr lang="en-US" dirty="0"/>
          </a:p>
        </p:txBody>
      </p:sp>
      <p:pic>
        <p:nvPicPr>
          <p:cNvPr id="5" name="Content Placeholder 4">
            <a:extLst>
              <a:ext uri="{FF2B5EF4-FFF2-40B4-BE49-F238E27FC236}">
                <a16:creationId xmlns:a16="http://schemas.microsoft.com/office/drawing/2014/main" xmlns="" id="{38BF74A3-DDE9-4B33-8F81-A8FBA42F364B}"/>
              </a:ext>
            </a:extLst>
          </p:cNvPr>
          <p:cNvPicPr>
            <a:picLocks noGrp="1" noChangeAspect="1"/>
          </p:cNvPicPr>
          <p:nvPr>
            <p:ph idx="1"/>
          </p:nvPr>
        </p:nvPicPr>
        <p:blipFill>
          <a:blip r:embed="rId2"/>
          <a:stretch>
            <a:fillRect/>
          </a:stretch>
        </p:blipFill>
        <p:spPr>
          <a:xfrm>
            <a:off x="2916195" y="1622852"/>
            <a:ext cx="6227806" cy="3797643"/>
          </a:xfrm>
        </p:spPr>
      </p:pic>
    </p:spTree>
    <p:extLst>
      <p:ext uri="{BB962C8B-B14F-4D97-AF65-F5344CB8AC3E}">
        <p14:creationId xmlns:p14="http://schemas.microsoft.com/office/powerpoint/2010/main" xmlns="" val="42021864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Damask">
      <a:dk1>
        <a:sysClr val="windowText" lastClr="000000"/>
      </a:dk1>
      <a:lt1>
        <a:sysClr val="window" lastClr="FFFFFF"/>
      </a:lt1>
      <a:dk2>
        <a:srgbClr val="2A5B7F"/>
      </a:dk2>
      <a:lt2>
        <a:srgbClr val="ABDAFC"/>
      </a:lt2>
      <a:accent1>
        <a:srgbClr val="9EC544"/>
      </a:accent1>
      <a:accent2>
        <a:srgbClr val="50BEA3"/>
      </a:accent2>
      <a:accent3>
        <a:srgbClr val="4A9CCC"/>
      </a:accent3>
      <a:accent4>
        <a:srgbClr val="9A66CA"/>
      </a:accent4>
      <a:accent5>
        <a:srgbClr val="C54F71"/>
      </a:accent5>
      <a:accent6>
        <a:srgbClr val="DE9C3C"/>
      </a:accent6>
      <a:hlink>
        <a:srgbClr val="6BA9DA"/>
      </a:hlink>
      <a:folHlink>
        <a:srgbClr val="A0BCD3"/>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blipFill>
      </a:bgFillStyleLst>
    </a:fmtScheme>
  </a:themeElements>
  <a:objectDefaults/>
  <a:extraClrSchemeLst/>
  <a:extLst>
    <a:ext uri="{05A4C25C-085E-4340-85A3-A5531E510DB2}">
      <thm15:themeFamily xmlns:thm15="http://schemas.microsoft.com/office/thememl/2012/main" xmlns="" name="Damask" id="{F9A299A0-33D0-4E0F-9F3F-7163E3744208}" vid="{746EEEEA-FB6A-406B-B510-531588D54811}"/>
    </a:ext>
  </a:extLst>
</a:theme>
</file>

<file path=docProps/app.xml><?xml version="1.0" encoding="utf-8"?>
<Properties xmlns="http://schemas.openxmlformats.org/officeDocument/2006/extended-properties" xmlns:vt="http://schemas.openxmlformats.org/officeDocument/2006/docPropsVTypes">
  <Template>TM04033921[[fn=Damask]]</Template>
  <TotalTime>196</TotalTime>
  <Words>1095</Words>
  <Application>Microsoft Office PowerPoint</Application>
  <PresentationFormat>Custom</PresentationFormat>
  <Paragraphs>36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Damask</vt:lpstr>
      <vt:lpstr>motivation </vt:lpstr>
      <vt:lpstr>Types of MOTIVation</vt:lpstr>
      <vt:lpstr>Slide 3</vt:lpstr>
      <vt:lpstr>    Features of motivation  </vt:lpstr>
      <vt:lpstr>Slide 5</vt:lpstr>
      <vt:lpstr>Importance of motivation</vt:lpstr>
      <vt:lpstr>Slide 7</vt:lpstr>
      <vt:lpstr>Advantages of motivation</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dc:title>
  <dc:creator>Shijin Ramesh</dc:creator>
  <cp:lastModifiedBy>Admin</cp:lastModifiedBy>
  <cp:revision>24</cp:revision>
  <dcterms:created xsi:type="dcterms:W3CDTF">2019-03-12T16:13:48Z</dcterms:created>
  <dcterms:modified xsi:type="dcterms:W3CDTF">2019-03-29T07:14:53Z</dcterms:modified>
</cp:coreProperties>
</file>