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0" r:id="rId27"/>
    <p:sldId id="282" r:id="rId28"/>
    <p:sldId id="306" r:id="rId29"/>
    <p:sldId id="307" r:id="rId30"/>
    <p:sldId id="308" r:id="rId31"/>
    <p:sldId id="309" r:id="rId32"/>
    <p:sldId id="283" r:id="rId33"/>
    <p:sldId id="284" r:id="rId34"/>
    <p:sldId id="285" r:id="rId35"/>
    <p:sldId id="286" r:id="rId36"/>
    <p:sldId id="287" r:id="rId37"/>
    <p:sldId id="288" r:id="rId38"/>
    <p:sldId id="289" r:id="rId39"/>
    <p:sldId id="290" r:id="rId40"/>
    <p:sldId id="291" r:id="rId41"/>
    <p:sldId id="292" r:id="rId42"/>
    <p:sldId id="294" r:id="rId43"/>
    <p:sldId id="293" r:id="rId44"/>
    <p:sldId id="295" r:id="rId45"/>
    <p:sldId id="296" r:id="rId46"/>
    <p:sldId id="300" r:id="rId47"/>
    <p:sldId id="301" r:id="rId48"/>
    <p:sldId id="302" r:id="rId49"/>
    <p:sldId id="297" r:id="rId50"/>
    <p:sldId id="298" r:id="rId51"/>
    <p:sldId id="299" r:id="rId52"/>
    <p:sldId id="303" r:id="rId53"/>
    <p:sldId id="304" r:id="rId54"/>
    <p:sldId id="305"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CC00"/>
    <a:srgbClr val="FF00FF"/>
    <a:srgbClr val="008000"/>
    <a:srgbClr val="00FF00"/>
    <a:srgbClr val="006600"/>
    <a:srgbClr val="800080"/>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E62C4-6484-428E-9320-F1A2D52B0B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D8AB8070-D5C1-4773-AF4B-45F99E7CDA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6B3A916-D1E8-44B0-9828-3B12EE5DC3CF}"/>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5" name="Footer Placeholder 4">
            <a:extLst>
              <a:ext uri="{FF2B5EF4-FFF2-40B4-BE49-F238E27FC236}">
                <a16:creationId xmlns:a16="http://schemas.microsoft.com/office/drawing/2014/main" id="{0ABA25A8-280B-488E-A2E9-F22F6D80F4C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52832D-7869-404A-B0DE-14B74EFFAABB}"/>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2533801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0AA28-18CB-4701-80DF-07C15F8C905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999EFF0-75C4-4603-A347-7C5B5D4BA6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A197DBC-647A-404B-9D77-816999E39AF2}"/>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5" name="Footer Placeholder 4">
            <a:extLst>
              <a:ext uri="{FF2B5EF4-FFF2-40B4-BE49-F238E27FC236}">
                <a16:creationId xmlns:a16="http://schemas.microsoft.com/office/drawing/2014/main" id="{764D1D06-F2E6-4E47-A519-122D7A9A2C2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3834A8E-7293-42E7-9E7C-913438DB4E61}"/>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3868949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CA058A-AFA7-48EA-8825-6D071FD9B1D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A8B4884-734D-42D6-A9A9-821A827F497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C2F90E7-6B0B-4BF4-A153-2EB3A45F3410}"/>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5" name="Footer Placeholder 4">
            <a:extLst>
              <a:ext uri="{FF2B5EF4-FFF2-40B4-BE49-F238E27FC236}">
                <a16:creationId xmlns:a16="http://schemas.microsoft.com/office/drawing/2014/main" id="{EED2FD90-BF1C-46EA-930E-0FBD3A1EB18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5B4661E-5419-4B7B-BFA3-1BC4B47E5F11}"/>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3112494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3A276-F24C-4744-BFC7-29A09B39AFC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9F8A7D1-003F-4EDC-B935-E6289AB779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6F40520-B23C-4CB8-B290-4F405C79DEAA}"/>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5" name="Footer Placeholder 4">
            <a:extLst>
              <a:ext uri="{FF2B5EF4-FFF2-40B4-BE49-F238E27FC236}">
                <a16:creationId xmlns:a16="http://schemas.microsoft.com/office/drawing/2014/main" id="{22A5325E-CEF1-402C-9F08-972CFB6EC17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F6C8EB0-9941-4E2D-AE9E-BF3BBF41256A}"/>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1474959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E6162-B79B-451F-A19F-BF6ED5FEC0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AEAB484C-FD6A-4486-B12B-8FBEDC9AC0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C0AD866-E4BB-46C3-918A-1F08D30B723A}"/>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5" name="Footer Placeholder 4">
            <a:extLst>
              <a:ext uri="{FF2B5EF4-FFF2-40B4-BE49-F238E27FC236}">
                <a16:creationId xmlns:a16="http://schemas.microsoft.com/office/drawing/2014/main" id="{81263731-22FB-4E9E-ADF5-7383B3110F7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921AFA1-502F-48A6-9FB1-5405A503970C}"/>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1445290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7601-F734-4360-A266-89B219F4EB9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E6FD132-9571-49EA-8B44-FEFF3DB1070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33A656E-2749-4981-857A-603FE95B8F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6B65043-D823-4F45-B383-779DCA84FF21}"/>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6" name="Footer Placeholder 5">
            <a:extLst>
              <a:ext uri="{FF2B5EF4-FFF2-40B4-BE49-F238E27FC236}">
                <a16:creationId xmlns:a16="http://schemas.microsoft.com/office/drawing/2014/main" id="{AC77EA74-0485-4FD6-9991-C55942E8721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EE1DDF9-939E-4503-96C6-8049EEF90F0C}"/>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1901509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72463-4F0E-4DB6-BE71-FB064C0DAF51}"/>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FE907FE-88D0-4FEF-8E8B-40B3A2D863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314EA2-74E0-4F3C-9DD5-A14733A37D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1DE10EA-1A49-43AC-AA99-5B8D712CC5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FA8397-45BA-40F7-BD99-143126F9DC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F1B2BAD-8D28-4CC1-B57D-407989DEAB49}"/>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8" name="Footer Placeholder 7">
            <a:extLst>
              <a:ext uri="{FF2B5EF4-FFF2-40B4-BE49-F238E27FC236}">
                <a16:creationId xmlns:a16="http://schemas.microsoft.com/office/drawing/2014/main" id="{3853BAAC-F333-4018-A7CE-F90BDEC89087}"/>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B6781127-EA40-46ED-8DD8-63ED438255B5}"/>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42678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B9F64-05BA-40BD-A4CC-F9AE06430039}"/>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7B77774-CD3D-40F1-B412-C2D136D926C3}"/>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4" name="Footer Placeholder 3">
            <a:extLst>
              <a:ext uri="{FF2B5EF4-FFF2-40B4-BE49-F238E27FC236}">
                <a16:creationId xmlns:a16="http://schemas.microsoft.com/office/drawing/2014/main" id="{698A2710-22A2-42EC-8E1E-91A1FA6885D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0E75985F-DA1C-4652-B301-96477B14A031}"/>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1023567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7FD292-53C8-4DF7-A61F-A87C9055ACF0}"/>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3" name="Footer Placeholder 2">
            <a:extLst>
              <a:ext uri="{FF2B5EF4-FFF2-40B4-BE49-F238E27FC236}">
                <a16:creationId xmlns:a16="http://schemas.microsoft.com/office/drawing/2014/main" id="{FBB52802-1B60-49F0-B938-E3E98EC0982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5555DCE1-BDF8-468A-AA89-1F8B89C845D7}"/>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3949160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98A7B-C035-4015-B1CD-3579B26FAD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1E7CAFC-E335-4A42-918D-D2E4EC95C2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ED43B0C-5C57-4414-BD1D-57D010D096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3D4449-9450-48CD-A185-70C3D9EB5FBC}"/>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6" name="Footer Placeholder 5">
            <a:extLst>
              <a:ext uri="{FF2B5EF4-FFF2-40B4-BE49-F238E27FC236}">
                <a16:creationId xmlns:a16="http://schemas.microsoft.com/office/drawing/2014/main" id="{C0C89221-84AE-4230-B05D-3F774B3D369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AA7AEF7-BFE1-43CB-9A46-7B6F2F1AB1AC}"/>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3488524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A3606-231A-43AE-AA76-635B470C80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4F3D620E-18A1-47F8-AB42-5BA37E11B9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48449BA-EEF6-41E3-BEAC-8D9E49B14F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3F6595-87B1-4F03-9F22-0AE0D3C10A52}"/>
              </a:ext>
            </a:extLst>
          </p:cNvPr>
          <p:cNvSpPr>
            <a:spLocks noGrp="1"/>
          </p:cNvSpPr>
          <p:nvPr>
            <p:ph type="dt" sz="half" idx="10"/>
          </p:nvPr>
        </p:nvSpPr>
        <p:spPr/>
        <p:txBody>
          <a:bodyPr/>
          <a:lstStyle/>
          <a:p>
            <a:fld id="{31D492F2-ABD1-4191-87AC-8302FACC1F7A}" type="datetimeFigureOut">
              <a:rPr lang="en-IN" smtClean="0"/>
              <a:t>29-12-2020</a:t>
            </a:fld>
            <a:endParaRPr lang="en-IN"/>
          </a:p>
        </p:txBody>
      </p:sp>
      <p:sp>
        <p:nvSpPr>
          <p:cNvPr id="6" name="Footer Placeholder 5">
            <a:extLst>
              <a:ext uri="{FF2B5EF4-FFF2-40B4-BE49-F238E27FC236}">
                <a16:creationId xmlns:a16="http://schemas.microsoft.com/office/drawing/2014/main" id="{4B50520B-6185-4EB4-A336-4BDB6D999FB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29AD239-0D39-4A15-8F24-C182B969BF6B}"/>
              </a:ext>
            </a:extLst>
          </p:cNvPr>
          <p:cNvSpPr>
            <a:spLocks noGrp="1"/>
          </p:cNvSpPr>
          <p:nvPr>
            <p:ph type="sldNum" sz="quarter" idx="12"/>
          </p:nvPr>
        </p:nvSpPr>
        <p:spPr/>
        <p:txBody>
          <a:bodyPr/>
          <a:lstStyle/>
          <a:p>
            <a:fld id="{B6877DA8-17D6-418A-95D4-5451E57846B3}" type="slidenum">
              <a:rPr lang="en-IN" smtClean="0"/>
              <a:t>‹#›</a:t>
            </a:fld>
            <a:endParaRPr lang="en-IN"/>
          </a:p>
        </p:txBody>
      </p:sp>
    </p:spTree>
    <p:extLst>
      <p:ext uri="{BB962C8B-B14F-4D97-AF65-F5344CB8AC3E}">
        <p14:creationId xmlns:p14="http://schemas.microsoft.com/office/powerpoint/2010/main" val="1975671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3B80B7-0CD6-4DD1-A859-68F5D37115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27727C7-DA9C-4032-B687-8D28E08568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DD0FEEC-7F80-44E8-A54E-65ED406847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D492F2-ABD1-4191-87AC-8302FACC1F7A}" type="datetimeFigureOut">
              <a:rPr lang="en-IN" smtClean="0"/>
              <a:t>29-12-2020</a:t>
            </a:fld>
            <a:endParaRPr lang="en-IN"/>
          </a:p>
        </p:txBody>
      </p:sp>
      <p:sp>
        <p:nvSpPr>
          <p:cNvPr id="5" name="Footer Placeholder 4">
            <a:extLst>
              <a:ext uri="{FF2B5EF4-FFF2-40B4-BE49-F238E27FC236}">
                <a16:creationId xmlns:a16="http://schemas.microsoft.com/office/drawing/2014/main" id="{DFCA6C17-F383-47DF-A6E8-69DC8575C5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125A3986-957D-4728-9693-133720A04E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877DA8-17D6-418A-95D4-5451E57846B3}" type="slidenum">
              <a:rPr lang="en-IN" smtClean="0"/>
              <a:t>‹#›</a:t>
            </a:fld>
            <a:endParaRPr lang="en-IN"/>
          </a:p>
        </p:txBody>
      </p:sp>
    </p:spTree>
    <p:extLst>
      <p:ext uri="{BB962C8B-B14F-4D97-AF65-F5344CB8AC3E}">
        <p14:creationId xmlns:p14="http://schemas.microsoft.com/office/powerpoint/2010/main" val="274035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xml"/><Relationship Id="rId4" Type="http://schemas.openxmlformats.org/officeDocument/2006/relationships/image" Target="../media/image25.jpg"/></Relationships>
</file>

<file path=ppt/slides/_rels/slide4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A9A616-7A34-4124-A9E1-02A89B3F3B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262" y="379846"/>
            <a:ext cx="3419475" cy="1333500"/>
          </a:xfrm>
          <a:prstGeom prst="rect">
            <a:avLst/>
          </a:prstGeom>
        </p:spPr>
      </p:pic>
      <p:pic>
        <p:nvPicPr>
          <p:cNvPr id="7" name="Picture 6">
            <a:extLst>
              <a:ext uri="{FF2B5EF4-FFF2-40B4-BE49-F238E27FC236}">
                <a16:creationId xmlns:a16="http://schemas.microsoft.com/office/drawing/2014/main" id="{DC872F46-67E0-4CBD-9F28-C04CB75FC0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676" y="-386734"/>
            <a:ext cx="4456591" cy="4035455"/>
          </a:xfrm>
          <a:prstGeom prst="rect">
            <a:avLst/>
          </a:prstGeom>
        </p:spPr>
      </p:pic>
      <p:sp>
        <p:nvSpPr>
          <p:cNvPr id="8" name="Rectangle: Rounded Corners 7">
            <a:extLst>
              <a:ext uri="{FF2B5EF4-FFF2-40B4-BE49-F238E27FC236}">
                <a16:creationId xmlns:a16="http://schemas.microsoft.com/office/drawing/2014/main" id="{19413388-4322-47E5-91D9-E7B3EEDA2C9A}"/>
              </a:ext>
            </a:extLst>
          </p:cNvPr>
          <p:cNvSpPr/>
          <p:nvPr/>
        </p:nvSpPr>
        <p:spPr>
          <a:xfrm>
            <a:off x="2867487" y="3017206"/>
            <a:ext cx="6329779" cy="470516"/>
          </a:xfrm>
          <a:prstGeom prst="roundRect">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UNIT IV- ENVIRONMENTAL MANAGEMENT</a:t>
            </a:r>
          </a:p>
        </p:txBody>
      </p:sp>
      <p:sp>
        <p:nvSpPr>
          <p:cNvPr id="9" name="Rectangle: Rounded Corners 8">
            <a:extLst>
              <a:ext uri="{FF2B5EF4-FFF2-40B4-BE49-F238E27FC236}">
                <a16:creationId xmlns:a16="http://schemas.microsoft.com/office/drawing/2014/main" id="{3A00674B-10FA-42A2-82DA-8FD1144657B9}"/>
              </a:ext>
            </a:extLst>
          </p:cNvPr>
          <p:cNvSpPr/>
          <p:nvPr/>
        </p:nvSpPr>
        <p:spPr>
          <a:xfrm>
            <a:off x="3524781" y="2418426"/>
            <a:ext cx="5237825" cy="4261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F.Y.B.B.I.-SEMESTER I-FC </a:t>
            </a:r>
          </a:p>
        </p:txBody>
      </p:sp>
      <p:pic>
        <p:nvPicPr>
          <p:cNvPr id="11" name="Picture 10">
            <a:extLst>
              <a:ext uri="{FF2B5EF4-FFF2-40B4-BE49-F238E27FC236}">
                <a16:creationId xmlns:a16="http://schemas.microsoft.com/office/drawing/2014/main" id="{8545EBAA-0F70-487D-86F8-82C06F700D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97266" y="229155"/>
            <a:ext cx="2831977" cy="2718231"/>
          </a:xfrm>
          <a:prstGeom prst="rect">
            <a:avLst/>
          </a:prstGeom>
        </p:spPr>
      </p:pic>
      <p:sp>
        <p:nvSpPr>
          <p:cNvPr id="12" name="Rectangle: Rounded Corners 11">
            <a:extLst>
              <a:ext uri="{FF2B5EF4-FFF2-40B4-BE49-F238E27FC236}">
                <a16:creationId xmlns:a16="http://schemas.microsoft.com/office/drawing/2014/main" id="{CC205053-6F69-44FB-AA92-612DFDDBFA5C}"/>
              </a:ext>
            </a:extLst>
          </p:cNvPr>
          <p:cNvSpPr/>
          <p:nvPr/>
        </p:nvSpPr>
        <p:spPr>
          <a:xfrm>
            <a:off x="3364636" y="3628399"/>
            <a:ext cx="5335479" cy="372862"/>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SYLLABUS AT A GLANCE</a:t>
            </a:r>
          </a:p>
        </p:txBody>
      </p:sp>
      <p:sp>
        <p:nvSpPr>
          <p:cNvPr id="13" name="TextBox 12">
            <a:extLst>
              <a:ext uri="{FF2B5EF4-FFF2-40B4-BE49-F238E27FC236}">
                <a16:creationId xmlns:a16="http://schemas.microsoft.com/office/drawing/2014/main" id="{C04EADB5-C78F-47FE-A1A7-0199384EB75B}"/>
              </a:ext>
            </a:extLst>
          </p:cNvPr>
          <p:cNvSpPr txBox="1"/>
          <p:nvPr/>
        </p:nvSpPr>
        <p:spPr>
          <a:xfrm>
            <a:off x="656948" y="4353801"/>
            <a:ext cx="11176986" cy="1754326"/>
          </a:xfrm>
          <a:prstGeom prst="rect">
            <a:avLst/>
          </a:prstGeom>
          <a:noFill/>
        </p:spPr>
        <p:txBody>
          <a:bodyPr wrap="square" rtlCol="0">
            <a:spAutoFit/>
          </a:bodyPr>
          <a:lstStyle/>
          <a:p>
            <a:pPr marL="285750" indent="-28575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Environmental Management :- </a:t>
            </a:r>
            <a:r>
              <a:rPr lang="en-IN" b="1" dirty="0" err="1">
                <a:latin typeface="Times New Roman" panose="02020603050405020304" pitchFamily="18" charset="0"/>
                <a:cs typeface="Times New Roman" panose="02020603050405020304" pitchFamily="18" charset="0"/>
              </a:rPr>
              <a:t>Concept,Need</a:t>
            </a:r>
            <a:r>
              <a:rPr lang="en-IN" b="1" dirty="0">
                <a:latin typeface="Times New Roman" panose="02020603050405020304" pitchFamily="18" charset="0"/>
                <a:cs typeface="Times New Roman" panose="02020603050405020304" pitchFamily="18" charset="0"/>
              </a:rPr>
              <a:t> &amp; Relevance of Environmental Education</a:t>
            </a:r>
          </a:p>
          <a:p>
            <a:pPr marL="285750" indent="-285750">
              <a:buFont typeface="Wingdings" panose="05000000000000000000" pitchFamily="2" charset="2"/>
              <a:buChar char="Ø"/>
            </a:pPr>
            <a:endParaRPr lang="en-IN"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Environmental Impact </a:t>
            </a:r>
            <a:r>
              <a:rPr lang="en-IN" b="1" dirty="0" err="1">
                <a:latin typeface="Times New Roman" panose="02020603050405020304" pitchFamily="18" charset="0"/>
                <a:cs typeface="Times New Roman" panose="02020603050405020304" pitchFamily="18" charset="0"/>
              </a:rPr>
              <a:t>Assessment,Environmental</a:t>
            </a:r>
            <a:r>
              <a:rPr lang="en-IN" b="1" dirty="0">
                <a:latin typeface="Times New Roman" panose="02020603050405020304" pitchFamily="18" charset="0"/>
                <a:cs typeface="Times New Roman" panose="02020603050405020304" pitchFamily="18" charset="0"/>
              </a:rPr>
              <a:t> Audit</a:t>
            </a:r>
          </a:p>
          <a:p>
            <a:pPr marL="285750" indent="-285750">
              <a:buFont typeface="Wingdings" panose="05000000000000000000" pitchFamily="2" charset="2"/>
              <a:buChar char="Ø"/>
            </a:pPr>
            <a:endParaRPr lang="en-IN"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Role of Technology in Environmental Management-GIS (Geographical Information System),GPS (Global Positioning System),Remote Sensing as Tools</a:t>
            </a:r>
          </a:p>
        </p:txBody>
      </p:sp>
    </p:spTree>
    <p:extLst>
      <p:ext uri="{BB962C8B-B14F-4D97-AF65-F5344CB8AC3E}">
        <p14:creationId xmlns:p14="http://schemas.microsoft.com/office/powerpoint/2010/main" val="42350309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E76239D9-1D50-4125-A2C4-5A9D5115EF6C}"/>
              </a:ext>
            </a:extLst>
          </p:cNvPr>
          <p:cNvSpPr/>
          <p:nvPr/>
        </p:nvSpPr>
        <p:spPr>
          <a:xfrm>
            <a:off x="2198703" y="377300"/>
            <a:ext cx="6590190" cy="350669"/>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WHAT IS NEEDED TO BE DONE</a:t>
            </a:r>
          </a:p>
        </p:txBody>
      </p:sp>
      <p:sp>
        <p:nvSpPr>
          <p:cNvPr id="3" name="TextBox 2">
            <a:extLst>
              <a:ext uri="{FF2B5EF4-FFF2-40B4-BE49-F238E27FC236}">
                <a16:creationId xmlns:a16="http://schemas.microsoft.com/office/drawing/2014/main" id="{24B9FDE6-5F8B-4B14-B692-0F9ABE2B60B6}"/>
              </a:ext>
            </a:extLst>
          </p:cNvPr>
          <p:cNvSpPr txBox="1"/>
          <p:nvPr/>
        </p:nvSpPr>
        <p:spPr>
          <a:xfrm>
            <a:off x="381741" y="941033"/>
            <a:ext cx="11514338" cy="5078313"/>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We cannot achieve development by-</a:t>
            </a:r>
            <a:r>
              <a:rPr lang="en-IN" dirty="0" err="1">
                <a:latin typeface="Times New Roman" panose="02020603050405020304" pitchFamily="18" charset="0"/>
                <a:cs typeface="Times New Roman" panose="02020603050405020304" pitchFamily="18" charset="0"/>
              </a:rPr>
              <a:t>altering,damaging</a:t>
            </a:r>
            <a:r>
              <a:rPr lang="en-IN" dirty="0">
                <a:latin typeface="Times New Roman" panose="02020603050405020304" pitchFamily="18" charset="0"/>
                <a:cs typeface="Times New Roman" panose="02020603050405020304" pitchFamily="18" charset="0"/>
              </a:rPr>
              <a:t> &amp; Degrading Natural Environment.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We need to protect our variety of Ecosystems like- </a:t>
            </a:r>
            <a:r>
              <a:rPr lang="en-IN" dirty="0" err="1">
                <a:latin typeface="Times New Roman" panose="02020603050405020304" pitchFamily="18" charset="0"/>
                <a:cs typeface="Times New Roman" panose="02020603050405020304" pitchFamily="18" charset="0"/>
              </a:rPr>
              <a:t>Air,Water,Soil,Forests</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etc,otherwise</a:t>
            </a:r>
            <a:r>
              <a:rPr lang="en-IN" dirty="0">
                <a:latin typeface="Times New Roman" panose="02020603050405020304" pitchFamily="18" charset="0"/>
                <a:cs typeface="Times New Roman" panose="02020603050405020304" pitchFamily="18" charset="0"/>
              </a:rPr>
              <a:t> they will no longer be able to support life &amp; in turn ,we humans.</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Awareness needs to be increased regarding variety of problems associated with Development&amp; their relation with </a:t>
            </a:r>
            <a:r>
              <a:rPr lang="en-IN" dirty="0" err="1">
                <a:latin typeface="Times New Roman" panose="02020603050405020304" pitchFamily="18" charset="0"/>
                <a:cs typeface="Times New Roman" panose="02020603050405020304" pitchFamily="18" charset="0"/>
              </a:rPr>
              <a:t>Environment,for</a:t>
            </a:r>
            <a:r>
              <a:rPr lang="en-IN" dirty="0">
                <a:latin typeface="Times New Roman" panose="02020603050405020304" pitchFamily="18" charset="0"/>
                <a:cs typeface="Times New Roman" panose="02020603050405020304" pitchFamily="18" charset="0"/>
              </a:rPr>
              <a:t> e.g.-Global </a:t>
            </a:r>
            <a:r>
              <a:rPr lang="en-IN" dirty="0" err="1">
                <a:latin typeface="Times New Roman" panose="02020603050405020304" pitchFamily="18" charset="0"/>
                <a:cs typeface="Times New Roman" panose="02020603050405020304" pitchFamily="18" charset="0"/>
              </a:rPr>
              <a:t>Warming,Green</a:t>
            </a:r>
            <a:r>
              <a:rPr lang="en-IN" dirty="0">
                <a:latin typeface="Times New Roman" panose="02020603050405020304" pitchFamily="18" charset="0"/>
                <a:cs typeface="Times New Roman" panose="02020603050405020304" pitchFamily="18" charset="0"/>
              </a:rPr>
              <a:t> House </a:t>
            </a:r>
            <a:r>
              <a:rPr lang="en-IN" dirty="0" err="1">
                <a:latin typeface="Times New Roman" panose="02020603050405020304" pitchFamily="18" charset="0"/>
                <a:cs typeface="Times New Roman" panose="02020603050405020304" pitchFamily="18" charset="0"/>
              </a:rPr>
              <a:t>Effect,Climate</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Change,Desertificatio,Pollution</a:t>
            </a:r>
            <a:r>
              <a:rPr lang="en-IN" dirty="0">
                <a:latin typeface="Times New Roman" panose="02020603050405020304" pitchFamily="18" charset="0"/>
                <a:cs typeface="Times New Roman" panose="02020603050405020304" pitchFamily="18" charset="0"/>
              </a:rPr>
              <a:t> etc.</a:t>
            </a:r>
          </a:p>
          <a:p>
            <a:r>
              <a:rPr lang="en-IN" dirty="0">
                <a:latin typeface="Times New Roman" panose="02020603050405020304" pitchFamily="18" charset="0"/>
                <a:cs typeface="Times New Roman" panose="02020603050405020304" pitchFamily="18" charset="0"/>
              </a:rPr>
              <a:t>    One needs to understand limitations of </a:t>
            </a:r>
            <a:r>
              <a:rPr lang="en-IN" dirty="0" err="1">
                <a:latin typeface="Times New Roman" panose="02020603050405020304" pitchFamily="18" charset="0"/>
                <a:cs typeface="Times New Roman" panose="02020603050405020304" pitchFamily="18" charset="0"/>
              </a:rPr>
              <a:t>growth,Carrying</a:t>
            </a:r>
            <a:r>
              <a:rPr lang="en-IN" dirty="0">
                <a:latin typeface="Times New Roman" panose="02020603050405020304" pitchFamily="18" charset="0"/>
                <a:cs typeface="Times New Roman" panose="02020603050405020304" pitchFamily="18" charset="0"/>
              </a:rPr>
              <a:t> Capacity of Earth which has further given way to concept of- ‘Sustainable Development’</a:t>
            </a:r>
          </a:p>
          <a:p>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Widening gap between development &amp; environment needs to be either minimised or </a:t>
            </a:r>
            <a:r>
              <a:rPr lang="en-IN" dirty="0" err="1">
                <a:latin typeface="Times New Roman" panose="02020603050405020304" pitchFamily="18" charset="0"/>
                <a:cs typeface="Times New Roman" panose="02020603050405020304" pitchFamily="18" charset="0"/>
              </a:rPr>
              <a:t>removed.There</a:t>
            </a:r>
            <a:r>
              <a:rPr lang="en-IN" dirty="0">
                <a:latin typeface="Times New Roman" panose="02020603050405020304" pitchFamily="18" charset="0"/>
                <a:cs typeface="Times New Roman" panose="02020603050405020304" pitchFamily="18" charset="0"/>
              </a:rPr>
              <a:t> is need for innovative technologies for more efficient use of </a:t>
            </a:r>
            <a:r>
              <a:rPr lang="en-IN" dirty="0" err="1">
                <a:latin typeface="Times New Roman" panose="02020603050405020304" pitchFamily="18" charset="0"/>
                <a:cs typeface="Times New Roman" panose="02020603050405020304" pitchFamily="18" charset="0"/>
              </a:rPr>
              <a:t>resources,structural</a:t>
            </a:r>
            <a:r>
              <a:rPr lang="en-IN" dirty="0">
                <a:latin typeface="Times New Roman" panose="02020603050405020304" pitchFamily="18" charset="0"/>
                <a:cs typeface="Times New Roman" panose="02020603050405020304" pitchFamily="18" charset="0"/>
              </a:rPr>
              <a:t> changes need to be brought in for less resource-intensive </a:t>
            </a:r>
            <a:r>
              <a:rPr lang="en-IN" dirty="0" err="1">
                <a:latin typeface="Times New Roman" panose="02020603050405020304" pitchFamily="18" charset="0"/>
                <a:cs typeface="Times New Roman" panose="02020603050405020304" pitchFamily="18" charset="0"/>
              </a:rPr>
              <a:t>technologies,a</a:t>
            </a:r>
            <a:r>
              <a:rPr lang="en-IN" dirty="0">
                <a:latin typeface="Times New Roman" panose="02020603050405020304" pitchFamily="18" charset="0"/>
                <a:cs typeface="Times New Roman" panose="02020603050405020304" pitchFamily="18" charset="0"/>
              </a:rPr>
              <a:t> proper &amp; preventive environmental management with long-term environment friendly </a:t>
            </a:r>
            <a:r>
              <a:rPr lang="en-IN" dirty="0" err="1">
                <a:latin typeface="Times New Roman" panose="02020603050405020304" pitchFamily="18" charset="0"/>
                <a:cs typeface="Times New Roman" panose="02020603050405020304" pitchFamily="18" charset="0"/>
              </a:rPr>
              <a:t>strategies.We</a:t>
            </a:r>
            <a:r>
              <a:rPr lang="en-IN" dirty="0">
                <a:latin typeface="Times New Roman" panose="02020603050405020304" pitchFamily="18" charset="0"/>
                <a:cs typeface="Times New Roman" panose="02020603050405020304" pitchFamily="18" charset="0"/>
              </a:rPr>
              <a:t> need to live in harmony with nature.</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There is a need for systematic approach to understand man-environment relationship &amp; focus on optimum utilisation of </a:t>
            </a:r>
            <a:r>
              <a:rPr lang="en-IN" dirty="0" err="1">
                <a:latin typeface="Times New Roman" panose="02020603050405020304" pitchFamily="18" charset="0"/>
                <a:cs typeface="Times New Roman" panose="02020603050405020304" pitchFamily="18" charset="0"/>
              </a:rPr>
              <a:t>resources,by</a:t>
            </a:r>
            <a:r>
              <a:rPr lang="en-IN" dirty="0">
                <a:latin typeface="Times New Roman" panose="02020603050405020304" pitchFamily="18" charset="0"/>
                <a:cs typeface="Times New Roman" panose="02020603050405020304" pitchFamily="18" charset="0"/>
              </a:rPr>
              <a:t> keeping in mind overall development which will sustain </a:t>
            </a:r>
            <a:r>
              <a:rPr lang="en-IN" dirty="0" err="1">
                <a:latin typeface="Times New Roman" panose="02020603050405020304" pitchFamily="18" charset="0"/>
                <a:cs typeface="Times New Roman" panose="02020603050405020304" pitchFamily="18" charset="0"/>
              </a:rPr>
              <a:t>us,not</a:t>
            </a:r>
            <a:r>
              <a:rPr lang="en-IN" dirty="0">
                <a:latin typeface="Times New Roman" panose="02020603050405020304" pitchFamily="18" charset="0"/>
                <a:cs typeface="Times New Roman" panose="02020603050405020304" pitchFamily="18" charset="0"/>
              </a:rPr>
              <a:t> only </a:t>
            </a:r>
            <a:r>
              <a:rPr lang="en-IN" dirty="0" err="1">
                <a:latin typeface="Times New Roman" panose="02020603050405020304" pitchFamily="18" charset="0"/>
                <a:cs typeface="Times New Roman" panose="02020603050405020304" pitchFamily="18" charset="0"/>
              </a:rPr>
              <a:t>today,but</a:t>
            </a:r>
            <a:r>
              <a:rPr lang="en-IN" dirty="0">
                <a:latin typeface="Times New Roman" panose="02020603050405020304" pitchFamily="18" charset="0"/>
                <a:cs typeface="Times New Roman" panose="02020603050405020304" pitchFamily="18" charset="0"/>
              </a:rPr>
              <a:t> also for future generations to come</a:t>
            </a:r>
          </a:p>
        </p:txBody>
      </p:sp>
    </p:spTree>
    <p:extLst>
      <p:ext uri="{BB962C8B-B14F-4D97-AF65-F5344CB8AC3E}">
        <p14:creationId xmlns:p14="http://schemas.microsoft.com/office/powerpoint/2010/main" val="770480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7C14850-7755-412F-94B9-A86600D98BEC}"/>
              </a:ext>
            </a:extLst>
          </p:cNvPr>
          <p:cNvSpPr/>
          <p:nvPr/>
        </p:nvSpPr>
        <p:spPr>
          <a:xfrm>
            <a:off x="1964924" y="363984"/>
            <a:ext cx="7785717" cy="40837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DEFINITION-ENVIRONMENTAL MANAGEMENT</a:t>
            </a:r>
          </a:p>
        </p:txBody>
      </p:sp>
      <p:sp>
        <p:nvSpPr>
          <p:cNvPr id="3" name="TextBox 2">
            <a:extLst>
              <a:ext uri="{FF2B5EF4-FFF2-40B4-BE49-F238E27FC236}">
                <a16:creationId xmlns:a16="http://schemas.microsoft.com/office/drawing/2014/main" id="{D16D1DB6-45D6-4AA9-8AAC-65945A5E8FC8}"/>
              </a:ext>
            </a:extLst>
          </p:cNvPr>
          <p:cNvSpPr txBox="1"/>
          <p:nvPr/>
        </p:nvSpPr>
        <p:spPr>
          <a:xfrm>
            <a:off x="399495" y="1171852"/>
            <a:ext cx="11523216" cy="923330"/>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Environmental Management (EM) ,can be defined as- “Optimal use of finite resources between different possible </a:t>
            </a:r>
            <a:r>
              <a:rPr lang="en-IN" dirty="0" err="1">
                <a:latin typeface="Times New Roman" panose="02020603050405020304" pitchFamily="18" charset="0"/>
                <a:cs typeface="Times New Roman" panose="02020603050405020304" pitchFamily="18" charset="0"/>
              </a:rPr>
              <a:t>uses.Environmental</a:t>
            </a:r>
            <a:r>
              <a:rPr lang="en-IN" dirty="0">
                <a:latin typeface="Times New Roman" panose="02020603050405020304" pitchFamily="18" charset="0"/>
                <a:cs typeface="Times New Roman" panose="02020603050405020304" pitchFamily="18" charset="0"/>
              </a:rPr>
              <a:t> criteria &amp; economic considerations demand such an allocation to be </a:t>
            </a:r>
            <a:r>
              <a:rPr lang="en-IN" dirty="0" err="1">
                <a:latin typeface="Times New Roman" panose="02020603050405020304" pitchFamily="18" charset="0"/>
                <a:cs typeface="Times New Roman" panose="02020603050405020304" pitchFamily="18" charset="0"/>
              </a:rPr>
              <a:t>efficient.Simultaneously,the</a:t>
            </a:r>
            <a:r>
              <a:rPr lang="en-IN" dirty="0">
                <a:latin typeface="Times New Roman" panose="02020603050405020304" pitchFamily="18" charset="0"/>
                <a:cs typeface="Times New Roman" panose="02020603050405020304" pitchFamily="18" charset="0"/>
              </a:rPr>
              <a:t> available resources should be protected from degradation and scarce and diminishing resources should be conserved.”</a:t>
            </a:r>
          </a:p>
        </p:txBody>
      </p:sp>
      <p:sp>
        <p:nvSpPr>
          <p:cNvPr id="4" name="Rectangle: Rounded Corners 3">
            <a:extLst>
              <a:ext uri="{FF2B5EF4-FFF2-40B4-BE49-F238E27FC236}">
                <a16:creationId xmlns:a16="http://schemas.microsoft.com/office/drawing/2014/main" id="{49A9D1C0-23F8-4EB1-BBBA-C801EAA9F72C}"/>
              </a:ext>
            </a:extLst>
          </p:cNvPr>
          <p:cNvSpPr/>
          <p:nvPr/>
        </p:nvSpPr>
        <p:spPr>
          <a:xfrm>
            <a:off x="1262109" y="2494677"/>
            <a:ext cx="9667782" cy="41725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latin typeface="Times New Roman" panose="02020603050405020304" pitchFamily="18" charset="0"/>
                <a:cs typeface="Times New Roman" panose="02020603050405020304" pitchFamily="18" charset="0"/>
              </a:rPr>
              <a:t>NEW DIMENSIONS IN DEVELOPMENT IDEAS BY ENVIRONMENTAL MANAGEMENT</a:t>
            </a:r>
          </a:p>
        </p:txBody>
      </p:sp>
      <p:sp>
        <p:nvSpPr>
          <p:cNvPr id="5" name="TextBox 4">
            <a:extLst>
              <a:ext uri="{FF2B5EF4-FFF2-40B4-BE49-F238E27FC236}">
                <a16:creationId xmlns:a16="http://schemas.microsoft.com/office/drawing/2014/main" id="{872C628B-BAE4-4842-B625-D1F4519FB807}"/>
              </a:ext>
            </a:extLst>
          </p:cNvPr>
          <p:cNvSpPr txBox="1"/>
          <p:nvPr/>
        </p:nvSpPr>
        <p:spPr>
          <a:xfrm>
            <a:off x="479394" y="3027285"/>
            <a:ext cx="11443317" cy="3139321"/>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E.M. widens the scope of planning to include development &amp; enhancement of environmental quality</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E.M. looks not only in present but also in future </a:t>
            </a:r>
            <a:r>
              <a:rPr lang="en-IN" dirty="0" err="1">
                <a:latin typeface="Times New Roman" panose="02020603050405020304" pitchFamily="18" charset="0"/>
                <a:cs typeface="Times New Roman" panose="02020603050405020304" pitchFamily="18" charset="0"/>
              </a:rPr>
              <a:t>thus,includes</a:t>
            </a:r>
            <a:r>
              <a:rPr lang="en-IN" dirty="0">
                <a:latin typeface="Times New Roman" panose="02020603050405020304" pitchFamily="18" charset="0"/>
                <a:cs typeface="Times New Roman" panose="02020603050405020304" pitchFamily="18" charset="0"/>
              </a:rPr>
              <a:t> sustainable long term feasibility.(Sustainable Development)</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Assess the cost to the society &amp; the environment in achieving desired balance between 1</a:t>
            </a:r>
            <a:r>
              <a:rPr lang="en-IN" baseline="30000" dirty="0">
                <a:latin typeface="Times New Roman" panose="02020603050405020304" pitchFamily="18" charset="0"/>
                <a:cs typeface="Times New Roman" panose="02020603050405020304" pitchFamily="18" charset="0"/>
              </a:rPr>
              <a:t>st</a:t>
            </a:r>
            <a:r>
              <a:rPr lang="en-IN" dirty="0">
                <a:latin typeface="Times New Roman" panose="02020603050405020304" pitchFamily="18" charset="0"/>
                <a:cs typeface="Times New Roman" panose="02020603050405020304" pitchFamily="18" charset="0"/>
              </a:rPr>
              <a:t> &amp; 2</a:t>
            </a:r>
            <a:r>
              <a:rPr lang="en-IN" baseline="30000" dirty="0">
                <a:latin typeface="Times New Roman" panose="02020603050405020304" pitchFamily="18" charset="0"/>
                <a:cs typeface="Times New Roman" panose="02020603050405020304" pitchFamily="18" charset="0"/>
              </a:rPr>
              <a:t>nd</a:t>
            </a:r>
            <a:r>
              <a:rPr lang="en-IN" dirty="0">
                <a:latin typeface="Times New Roman" panose="02020603050405020304" pitchFamily="18" charset="0"/>
                <a:cs typeface="Times New Roman" panose="02020603050405020304" pitchFamily="18" charset="0"/>
              </a:rPr>
              <a:t> dimension above.</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E.M. takes into account side-effects of human activities &amp; thereby protects &amp; improves human </a:t>
            </a:r>
            <a:r>
              <a:rPr lang="en-IN" dirty="0" err="1">
                <a:latin typeface="Times New Roman" panose="02020603050405020304" pitchFamily="18" charset="0"/>
                <a:cs typeface="Times New Roman" panose="02020603050405020304" pitchFamily="18" charset="0"/>
              </a:rPr>
              <a:t>environment,not</a:t>
            </a:r>
            <a:r>
              <a:rPr lang="en-IN" dirty="0">
                <a:latin typeface="Times New Roman" panose="02020603050405020304" pitchFamily="18" charset="0"/>
                <a:cs typeface="Times New Roman" panose="02020603050405020304" pitchFamily="18" charset="0"/>
              </a:rPr>
              <a:t> only for </a:t>
            </a:r>
            <a:r>
              <a:rPr lang="en-IN" dirty="0" err="1">
                <a:latin typeface="Times New Roman" panose="02020603050405020304" pitchFamily="18" charset="0"/>
                <a:cs typeface="Times New Roman" panose="02020603050405020304" pitchFamily="18" charset="0"/>
              </a:rPr>
              <a:t>present,but</a:t>
            </a:r>
            <a:r>
              <a:rPr lang="en-IN" dirty="0">
                <a:latin typeface="Times New Roman" panose="02020603050405020304" pitchFamily="18" charset="0"/>
                <a:cs typeface="Times New Roman" panose="02020603050405020304" pitchFamily="18" charset="0"/>
              </a:rPr>
              <a:t> also for future.</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It also involves making of plans &amp; legal evaluation of administrative &amp; technical solutions to variety of environmental issues in terms of both-Preventive &amp; Remedial measures ,taking into account multi-disciplinary approaches to development.</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Systematic planning efforts by policy makers directed towards regulating &amp; managing the utilisation of Natural Resources &amp; minimising irreversible damage to the environment due to human activities</a:t>
            </a:r>
          </a:p>
        </p:txBody>
      </p:sp>
    </p:spTree>
    <p:extLst>
      <p:ext uri="{BB962C8B-B14F-4D97-AF65-F5344CB8AC3E}">
        <p14:creationId xmlns:p14="http://schemas.microsoft.com/office/powerpoint/2010/main" val="641904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434804AB-CB9B-4CBE-B747-2A25BB920A39}"/>
              </a:ext>
            </a:extLst>
          </p:cNvPr>
          <p:cNvSpPr/>
          <p:nvPr/>
        </p:nvSpPr>
        <p:spPr>
          <a:xfrm>
            <a:off x="2098089" y="230819"/>
            <a:ext cx="7670307" cy="443884"/>
          </a:xfrm>
          <a:prstGeom prst="roundRect">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EMS (ENVIRONMENTAL MANAGEMENT SYSTEM)</a:t>
            </a:r>
          </a:p>
        </p:txBody>
      </p:sp>
      <p:pic>
        <p:nvPicPr>
          <p:cNvPr id="4" name="Picture 3">
            <a:extLst>
              <a:ext uri="{FF2B5EF4-FFF2-40B4-BE49-F238E27FC236}">
                <a16:creationId xmlns:a16="http://schemas.microsoft.com/office/drawing/2014/main" id="{6F93CF2A-68D1-46B7-BBA3-6ECA0ED3A1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057" y="674703"/>
            <a:ext cx="3006063" cy="2457542"/>
          </a:xfrm>
          <a:prstGeom prst="rect">
            <a:avLst/>
          </a:prstGeom>
        </p:spPr>
      </p:pic>
      <p:sp>
        <p:nvSpPr>
          <p:cNvPr id="5" name="TextBox 4">
            <a:extLst>
              <a:ext uri="{FF2B5EF4-FFF2-40B4-BE49-F238E27FC236}">
                <a16:creationId xmlns:a16="http://schemas.microsoft.com/office/drawing/2014/main" id="{CA374F3F-417A-4E87-ACFE-6CB1D9DD3AFB}"/>
              </a:ext>
            </a:extLst>
          </p:cNvPr>
          <p:cNvSpPr txBox="1"/>
          <p:nvPr/>
        </p:nvSpPr>
        <p:spPr>
          <a:xfrm>
            <a:off x="3817398" y="1074198"/>
            <a:ext cx="8034291" cy="1477328"/>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It is a tool for managing impacts of organisation’s activities on the environment.</a:t>
            </a: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It provides structural approach to planning &amp; implementation of environment protection measures.</a:t>
            </a: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Most important aspect for an effective EMS is the sincere commitment of any organisation which intends to develop &amp; implement EMS.</a:t>
            </a:r>
          </a:p>
        </p:txBody>
      </p:sp>
      <p:sp>
        <p:nvSpPr>
          <p:cNvPr id="6" name="TextBox 5">
            <a:extLst>
              <a:ext uri="{FF2B5EF4-FFF2-40B4-BE49-F238E27FC236}">
                <a16:creationId xmlns:a16="http://schemas.microsoft.com/office/drawing/2014/main" id="{F0BBC7CF-73F2-423C-A39B-FDBF620D7EC5}"/>
              </a:ext>
            </a:extLst>
          </p:cNvPr>
          <p:cNvSpPr txBox="1"/>
          <p:nvPr/>
        </p:nvSpPr>
        <p:spPr>
          <a:xfrm>
            <a:off x="488273" y="2951021"/>
            <a:ext cx="11194742" cy="3812181"/>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Examples of components to be considered while developing EMS :-</a:t>
            </a: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Environmental Policy</a:t>
            </a:r>
            <a:r>
              <a:rPr lang="en-IN" dirty="0">
                <a:latin typeface="Times New Roman" panose="02020603050405020304" pitchFamily="18" charset="0"/>
                <a:cs typeface="Times New Roman" panose="02020603050405020304" pitchFamily="18" charset="0"/>
              </a:rPr>
              <a:t> :-It is the statement of what an organisation intends to achieve from </a:t>
            </a:r>
            <a:r>
              <a:rPr lang="en-IN" dirty="0" err="1">
                <a:latin typeface="Times New Roman" panose="02020603050405020304" pitchFamily="18" charset="0"/>
                <a:cs typeface="Times New Roman" panose="02020603050405020304" pitchFamily="18" charset="0"/>
              </a:rPr>
              <a:t>EMS.It</a:t>
            </a:r>
            <a:r>
              <a:rPr lang="en-IN" dirty="0">
                <a:latin typeface="Times New Roman" panose="02020603050405020304" pitchFamily="18" charset="0"/>
                <a:cs typeface="Times New Roman" panose="02020603050405020304" pitchFamily="18" charset="0"/>
              </a:rPr>
              <a:t> ensures all environmental activities are consistent with objectives of organisation.</a:t>
            </a: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Environmental Impact Identification</a:t>
            </a:r>
            <a:r>
              <a:rPr lang="en-IN" dirty="0">
                <a:latin typeface="Times New Roman" panose="02020603050405020304" pitchFamily="18" charset="0"/>
                <a:cs typeface="Times New Roman" panose="02020603050405020304" pitchFamily="18" charset="0"/>
              </a:rPr>
              <a:t> :-Identification &amp; documentation of actual &amp; potential environmental impacts of an organisation’s operations need to be </a:t>
            </a:r>
            <a:r>
              <a:rPr lang="en-IN" dirty="0" err="1">
                <a:latin typeface="Times New Roman" panose="02020603050405020304" pitchFamily="18" charset="0"/>
                <a:cs typeface="Times New Roman" panose="02020603050405020304" pitchFamily="18" charset="0"/>
              </a:rPr>
              <a:t>taken.It</a:t>
            </a:r>
            <a:r>
              <a:rPr lang="en-IN" dirty="0">
                <a:latin typeface="Times New Roman" panose="02020603050405020304" pitchFamily="18" charset="0"/>
                <a:cs typeface="Times New Roman" panose="02020603050405020304" pitchFamily="18" charset="0"/>
              </a:rPr>
              <a:t> can be achieved through undertaking Environmental Audit.</a:t>
            </a: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Objectives &amp; Targets </a:t>
            </a:r>
            <a:r>
              <a:rPr lang="en-IN" dirty="0">
                <a:latin typeface="Times New Roman" panose="02020603050405020304" pitchFamily="18" charset="0"/>
                <a:cs typeface="Times New Roman" panose="02020603050405020304" pitchFamily="18" charset="0"/>
              </a:rPr>
              <a:t>:- An Environmental Audit forms basis of determining an organisation’s environmental objectives &amp; </a:t>
            </a:r>
            <a:r>
              <a:rPr lang="en-IN" dirty="0" err="1">
                <a:latin typeface="Times New Roman" panose="02020603050405020304" pitchFamily="18" charset="0"/>
                <a:cs typeface="Times New Roman" panose="02020603050405020304" pitchFamily="18" charset="0"/>
              </a:rPr>
              <a:t>targets.An</a:t>
            </a:r>
            <a:r>
              <a:rPr lang="en-IN" dirty="0">
                <a:latin typeface="Times New Roman" panose="02020603050405020304" pitchFamily="18" charset="0"/>
                <a:cs typeface="Times New Roman" panose="02020603050405020304" pitchFamily="18" charset="0"/>
              </a:rPr>
              <a:t> organisation can find benefits in adopting more stringent longer term objectives to </a:t>
            </a:r>
            <a:r>
              <a:rPr lang="en-IN" dirty="0" err="1">
                <a:latin typeface="Times New Roman" panose="02020603050405020304" pitchFamily="18" charset="0"/>
                <a:cs typeface="Times New Roman" panose="02020603050405020304" pitchFamily="18" charset="0"/>
              </a:rPr>
              <a:t>encouncourage</a:t>
            </a:r>
            <a:r>
              <a:rPr lang="en-IN" dirty="0">
                <a:latin typeface="Times New Roman" panose="02020603050405020304" pitchFamily="18" charset="0"/>
                <a:cs typeface="Times New Roman" panose="02020603050405020304" pitchFamily="18" charset="0"/>
              </a:rPr>
              <a:t> it to improve it’s </a:t>
            </a:r>
            <a:r>
              <a:rPr lang="en-IN" dirty="0" err="1">
                <a:latin typeface="Times New Roman" panose="02020603050405020304" pitchFamily="18" charset="0"/>
                <a:cs typeface="Times New Roman" panose="02020603050405020304" pitchFamily="18" charset="0"/>
              </a:rPr>
              <a:t>performance.In</a:t>
            </a:r>
            <a:r>
              <a:rPr lang="en-IN" dirty="0">
                <a:latin typeface="Times New Roman" panose="02020603050405020304" pitchFamily="18" charset="0"/>
                <a:cs typeface="Times New Roman" panose="02020603050405020304" pitchFamily="18" charset="0"/>
              </a:rPr>
              <a:t> order to improve </a:t>
            </a:r>
            <a:r>
              <a:rPr lang="en-IN" dirty="0" err="1">
                <a:latin typeface="Times New Roman" panose="02020603050405020304" pitchFamily="18" charset="0"/>
                <a:cs typeface="Times New Roman" panose="02020603050405020304" pitchFamily="18" charset="0"/>
              </a:rPr>
              <a:t>continually,targets</a:t>
            </a:r>
            <a:r>
              <a:rPr lang="en-IN" dirty="0">
                <a:latin typeface="Times New Roman" panose="02020603050405020304" pitchFamily="18" charset="0"/>
                <a:cs typeface="Times New Roman" panose="02020603050405020304" pitchFamily="18" charset="0"/>
              </a:rPr>
              <a:t> should be regularly reviewed.</a:t>
            </a: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Consultation :- </a:t>
            </a:r>
            <a:r>
              <a:rPr lang="en-IN" dirty="0">
                <a:latin typeface="Times New Roman" panose="02020603050405020304" pitchFamily="18" charset="0"/>
                <a:cs typeface="Times New Roman" panose="02020603050405020304" pitchFamily="18" charset="0"/>
              </a:rPr>
              <a:t>Staff &amp; Community consultation should be undertaken </a:t>
            </a:r>
            <a:r>
              <a:rPr lang="en-IN" dirty="0" err="1">
                <a:latin typeface="Times New Roman" panose="02020603050405020304" pitchFamily="18" charset="0"/>
                <a:cs typeface="Times New Roman" panose="02020603050405020304" pitchFamily="18" charset="0"/>
              </a:rPr>
              <a:t>before,during</a:t>
            </a:r>
            <a:r>
              <a:rPr lang="en-IN" dirty="0">
                <a:latin typeface="Times New Roman" panose="02020603050405020304" pitchFamily="18" charset="0"/>
                <a:cs typeface="Times New Roman" panose="02020603050405020304" pitchFamily="18" charset="0"/>
              </a:rPr>
              <a:t> and after establishment of </a:t>
            </a:r>
            <a:r>
              <a:rPr lang="en-IN" dirty="0" err="1">
                <a:latin typeface="Times New Roman" panose="02020603050405020304" pitchFamily="18" charset="0"/>
                <a:cs typeface="Times New Roman" panose="02020603050405020304" pitchFamily="18" charset="0"/>
              </a:rPr>
              <a:t>EMS.It</a:t>
            </a:r>
            <a:r>
              <a:rPr lang="en-IN" dirty="0">
                <a:latin typeface="Times New Roman" panose="02020603050405020304" pitchFamily="18" charset="0"/>
                <a:cs typeface="Times New Roman" panose="02020603050405020304" pitchFamily="18" charset="0"/>
              </a:rPr>
              <a:t> can also help to improve public perception of </a:t>
            </a:r>
            <a:r>
              <a:rPr lang="en-IN" dirty="0" err="1">
                <a:latin typeface="Times New Roman" panose="02020603050405020304" pitchFamily="18" charset="0"/>
                <a:cs typeface="Times New Roman" panose="02020603050405020304" pitchFamily="18" charset="0"/>
              </a:rPr>
              <a:t>company,one</a:t>
            </a:r>
            <a:r>
              <a:rPr lang="en-IN" dirty="0">
                <a:latin typeface="Times New Roman" panose="02020603050405020304" pitchFamily="18" charset="0"/>
                <a:cs typeface="Times New Roman" panose="02020603050405020304" pitchFamily="18" charset="0"/>
              </a:rPr>
              <a:t> of the benefits of implementing EMS.</a:t>
            </a: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Operational &amp; Emergency Procedures :-</a:t>
            </a:r>
            <a:r>
              <a:rPr lang="en-IN" dirty="0">
                <a:latin typeface="Times New Roman" panose="02020603050405020304" pitchFamily="18" charset="0"/>
                <a:cs typeface="Times New Roman" panose="02020603050405020304" pitchFamily="18" charset="0"/>
              </a:rPr>
              <a:t>All procedures should be reviewed to ensure that they are compatible with organisation’s environmental Objectives &amp; </a:t>
            </a:r>
            <a:r>
              <a:rPr lang="en-IN" dirty="0" err="1">
                <a:latin typeface="Times New Roman" panose="02020603050405020304" pitchFamily="18" charset="0"/>
                <a:cs typeface="Times New Roman" panose="02020603050405020304" pitchFamily="18" charset="0"/>
              </a:rPr>
              <a:t>Targets.Any</a:t>
            </a:r>
            <a:r>
              <a:rPr lang="en-IN" dirty="0">
                <a:latin typeface="Times New Roman" panose="02020603050405020304" pitchFamily="18" charset="0"/>
                <a:cs typeface="Times New Roman" panose="02020603050405020304" pitchFamily="18" charset="0"/>
              </a:rPr>
              <a:t> change should be included with documentation.</a:t>
            </a:r>
          </a:p>
        </p:txBody>
      </p:sp>
    </p:spTree>
    <p:extLst>
      <p:ext uri="{BB962C8B-B14F-4D97-AF65-F5344CB8AC3E}">
        <p14:creationId xmlns:p14="http://schemas.microsoft.com/office/powerpoint/2010/main" val="2813451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E5C7DF-7AAD-4EEE-8671-C9B58CC0B0F4}"/>
              </a:ext>
            </a:extLst>
          </p:cNvPr>
          <p:cNvSpPr txBox="1"/>
          <p:nvPr/>
        </p:nvSpPr>
        <p:spPr>
          <a:xfrm>
            <a:off x="248575" y="355107"/>
            <a:ext cx="11310151" cy="6186309"/>
          </a:xfrm>
          <a:prstGeom prst="rect">
            <a:avLst/>
          </a:prstGeom>
          <a:noFill/>
        </p:spPr>
        <p:txBody>
          <a:bodyPr wrap="square" rtlCol="0">
            <a:spAutoFit/>
          </a:bodyPr>
          <a:lstStyle/>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Environmental Management Plan :- </a:t>
            </a:r>
            <a:r>
              <a:rPr lang="en-IN" dirty="0">
                <a:latin typeface="Times New Roman" panose="02020603050405020304" pitchFamily="18" charset="0"/>
                <a:cs typeface="Times New Roman" panose="02020603050405020304" pitchFamily="18" charset="0"/>
              </a:rPr>
              <a:t>It details the methods &amp; procedures which an organisation will use in order to meet objectives &amp; targets.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Documentation :</a:t>
            </a:r>
            <a:r>
              <a:rPr lang="en-IN" dirty="0">
                <a:latin typeface="Times New Roman" panose="02020603050405020304" pitchFamily="18" charset="0"/>
                <a:cs typeface="Times New Roman" panose="02020603050405020304" pitchFamily="18" charset="0"/>
              </a:rPr>
              <a:t>- All </a:t>
            </a:r>
            <a:r>
              <a:rPr lang="en-IN" dirty="0" err="1">
                <a:latin typeface="Times New Roman" panose="02020603050405020304" pitchFamily="18" charset="0"/>
                <a:cs typeface="Times New Roman" panose="02020603050405020304" pitchFamily="18" charset="0"/>
              </a:rPr>
              <a:t>objectives,Targets,Policies,Responsibilities</a:t>
            </a:r>
            <a:r>
              <a:rPr lang="en-IN" dirty="0">
                <a:latin typeface="Times New Roman" panose="02020603050405020304" pitchFamily="18" charset="0"/>
                <a:cs typeface="Times New Roman" panose="02020603050405020304" pitchFamily="18" charset="0"/>
              </a:rPr>
              <a:t> &amp; Procedures should be documented along with information on Environmental </a:t>
            </a:r>
            <a:r>
              <a:rPr lang="en-IN" dirty="0" err="1">
                <a:latin typeface="Times New Roman" panose="02020603050405020304" pitchFamily="18" charset="0"/>
                <a:cs typeface="Times New Roman" panose="02020603050405020304" pitchFamily="18" charset="0"/>
              </a:rPr>
              <a:t>Performance.Documentation</a:t>
            </a:r>
            <a:r>
              <a:rPr lang="en-IN" dirty="0">
                <a:latin typeface="Times New Roman" panose="02020603050405020304" pitchFamily="18" charset="0"/>
                <a:cs typeface="Times New Roman" panose="02020603050405020304" pitchFamily="18" charset="0"/>
              </a:rPr>
              <a:t> is useful for verifying environmental performance to </a:t>
            </a:r>
            <a:r>
              <a:rPr lang="en-IN" dirty="0" err="1">
                <a:latin typeface="Times New Roman" panose="02020603050405020304" pitchFamily="18" charset="0"/>
                <a:cs typeface="Times New Roman" panose="02020603050405020304" pitchFamily="18" charset="0"/>
              </a:rPr>
              <a:t>staff,regulators</a:t>
            </a:r>
            <a:r>
              <a:rPr lang="en-IN" dirty="0">
                <a:latin typeface="Times New Roman" panose="02020603050405020304" pitchFamily="18" charset="0"/>
                <a:cs typeface="Times New Roman" panose="02020603050405020304" pitchFamily="18" charset="0"/>
              </a:rPr>
              <a:t> &amp; the community.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Responsibilities &amp; Reporting Structure </a:t>
            </a:r>
            <a:r>
              <a:rPr lang="en-IN" dirty="0">
                <a:latin typeface="Times New Roman" panose="02020603050405020304" pitchFamily="18" charset="0"/>
                <a:cs typeface="Times New Roman" panose="02020603050405020304" pitchFamily="18" charset="0"/>
              </a:rPr>
              <a:t>:- Responsibilities need to be allocated to staff &amp; management to ensure that-EMS is implemented effectively.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Training :</a:t>
            </a:r>
            <a:r>
              <a:rPr lang="en-IN" dirty="0">
                <a:latin typeface="Times New Roman" panose="02020603050405020304" pitchFamily="18" charset="0"/>
                <a:cs typeface="Times New Roman" panose="02020603050405020304" pitchFamily="18" charset="0"/>
              </a:rPr>
              <a:t>- Staff should undergo Environmental Awareness training to familiarise them with their responsibilities for implementing EMS &amp; with the overall environmental policy &amp; objectives of </a:t>
            </a:r>
            <a:r>
              <a:rPr lang="en-IN" dirty="0" err="1">
                <a:latin typeface="Times New Roman" panose="02020603050405020304" pitchFamily="18" charset="0"/>
                <a:cs typeface="Times New Roman" panose="02020603050405020304" pitchFamily="18" charset="0"/>
              </a:rPr>
              <a:t>organisation.It</a:t>
            </a:r>
            <a:r>
              <a:rPr lang="en-IN" dirty="0">
                <a:latin typeface="Times New Roman" panose="02020603050405020304" pitchFamily="18" charset="0"/>
                <a:cs typeface="Times New Roman" panose="02020603050405020304" pitchFamily="18" charset="0"/>
              </a:rPr>
              <a:t> provides staff with necessary skill &amp; motivation for the effective implementation of EMS.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Review Audits &amp; Monitoring Compliance :- </a:t>
            </a:r>
            <a:r>
              <a:rPr lang="en-IN" dirty="0">
                <a:latin typeface="Times New Roman" panose="02020603050405020304" pitchFamily="18" charset="0"/>
                <a:cs typeface="Times New Roman" panose="02020603050405020304" pitchFamily="18" charset="0"/>
              </a:rPr>
              <a:t>Review Audits should be undertaken regularly to ensure the EMS is achieving it’s objectives &amp; to refine operational procedures to meet this </a:t>
            </a:r>
            <a:r>
              <a:rPr lang="en-IN" dirty="0" err="1">
                <a:latin typeface="Times New Roman" panose="02020603050405020304" pitchFamily="18" charset="0"/>
                <a:cs typeface="Times New Roman" panose="02020603050405020304" pitchFamily="18" charset="0"/>
              </a:rPr>
              <a:t>goal.In</a:t>
            </a:r>
            <a:r>
              <a:rPr lang="en-IN" dirty="0">
                <a:latin typeface="Times New Roman" panose="02020603050405020304" pitchFamily="18" charset="0"/>
                <a:cs typeface="Times New Roman" panose="02020603050405020304" pitchFamily="18" charset="0"/>
              </a:rPr>
              <a:t> order to ensure regulatory &amp; other requirements are being </a:t>
            </a:r>
            <a:r>
              <a:rPr lang="en-IN" dirty="0" err="1">
                <a:latin typeface="Times New Roman" panose="02020603050405020304" pitchFamily="18" charset="0"/>
                <a:cs typeface="Times New Roman" panose="02020603050405020304" pitchFamily="18" charset="0"/>
              </a:rPr>
              <a:t>met,it</a:t>
            </a:r>
            <a:r>
              <a:rPr lang="en-IN" dirty="0">
                <a:latin typeface="Times New Roman" panose="02020603050405020304" pitchFamily="18" charset="0"/>
                <a:cs typeface="Times New Roman" panose="02020603050405020304" pitchFamily="18" charset="0"/>
              </a:rPr>
              <a:t> is often necessary to undertake regular Environmental Monitoring.</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Continual Improvement </a:t>
            </a:r>
            <a:r>
              <a:rPr lang="en-IN" dirty="0">
                <a:latin typeface="Times New Roman" panose="02020603050405020304" pitchFamily="18" charset="0"/>
                <a:cs typeface="Times New Roman" panose="02020603050405020304" pitchFamily="18" charset="0"/>
              </a:rPr>
              <a:t>:- An important component is-Continual </a:t>
            </a:r>
            <a:r>
              <a:rPr lang="en-IN" dirty="0" err="1">
                <a:latin typeface="Times New Roman" panose="02020603050405020304" pitchFamily="18" charset="0"/>
                <a:cs typeface="Times New Roman" panose="02020603050405020304" pitchFamily="18" charset="0"/>
              </a:rPr>
              <a:t>Development.An</a:t>
            </a:r>
            <a:r>
              <a:rPr lang="en-IN" dirty="0">
                <a:latin typeface="Times New Roman" panose="02020603050405020304" pitchFamily="18" charset="0"/>
                <a:cs typeface="Times New Roman" panose="02020603050405020304" pitchFamily="18" charset="0"/>
              </a:rPr>
              <a:t> EMS comes into it’s best use </a:t>
            </a:r>
            <a:r>
              <a:rPr lang="en-IN" dirty="0" err="1">
                <a:latin typeface="Times New Roman" panose="02020603050405020304" pitchFamily="18" charset="0"/>
                <a:cs typeface="Times New Roman" panose="02020603050405020304" pitchFamily="18" charset="0"/>
              </a:rPr>
              <a:t>wehen</a:t>
            </a:r>
            <a:r>
              <a:rPr lang="en-IN" dirty="0">
                <a:latin typeface="Times New Roman" panose="02020603050405020304" pitchFamily="18" charset="0"/>
                <a:cs typeface="Times New Roman" panose="02020603050405020304" pitchFamily="18" charset="0"/>
              </a:rPr>
              <a:t> used to review progress towards the targets &amp; objectives set by a company to protect the </a:t>
            </a:r>
            <a:r>
              <a:rPr lang="en-IN" dirty="0" err="1">
                <a:latin typeface="Times New Roman" panose="02020603050405020304" pitchFamily="18" charset="0"/>
                <a:cs typeface="Times New Roman" panose="02020603050405020304" pitchFamily="18" charset="0"/>
              </a:rPr>
              <a:t>Environment.The</a:t>
            </a:r>
            <a:r>
              <a:rPr lang="en-IN" dirty="0">
                <a:latin typeface="Times New Roman" panose="02020603050405020304" pitchFamily="18" charset="0"/>
                <a:cs typeface="Times New Roman" panose="02020603050405020304" pitchFamily="18" charset="0"/>
              </a:rPr>
              <a:t> procedures set in place to meet these objectives should be constantly examined to see if they can be improved or if more effective systems can be introduced.</a:t>
            </a:r>
          </a:p>
        </p:txBody>
      </p:sp>
    </p:spTree>
    <p:extLst>
      <p:ext uri="{BB962C8B-B14F-4D97-AF65-F5344CB8AC3E}">
        <p14:creationId xmlns:p14="http://schemas.microsoft.com/office/powerpoint/2010/main" val="3470492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AA916D-237C-4D7E-A63D-12BDC2ED9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217" y="355153"/>
            <a:ext cx="2590800" cy="1762125"/>
          </a:xfrm>
          <a:prstGeom prst="rect">
            <a:avLst/>
          </a:prstGeom>
        </p:spPr>
      </p:pic>
      <p:sp>
        <p:nvSpPr>
          <p:cNvPr id="4" name="TextBox 3">
            <a:extLst>
              <a:ext uri="{FF2B5EF4-FFF2-40B4-BE49-F238E27FC236}">
                <a16:creationId xmlns:a16="http://schemas.microsoft.com/office/drawing/2014/main" id="{AFC57BB5-A576-4A83-826A-729A509859AE}"/>
              </a:ext>
            </a:extLst>
          </p:cNvPr>
          <p:cNvSpPr txBox="1"/>
          <p:nvPr/>
        </p:nvSpPr>
        <p:spPr>
          <a:xfrm>
            <a:off x="4527612" y="612559"/>
            <a:ext cx="7332955" cy="923330"/>
          </a:xfrm>
          <a:prstGeom prst="rect">
            <a:avLst/>
          </a:prstGeom>
          <a:noFill/>
        </p:spPr>
        <p:txBody>
          <a:bodyPr wrap="square" rtlCol="0">
            <a:spAutoFit/>
          </a:bodyPr>
          <a:lstStyle/>
          <a:p>
            <a:r>
              <a:rPr lang="en-IN" dirty="0">
                <a:latin typeface="Times New Roman" panose="02020603050405020304" pitchFamily="18" charset="0"/>
                <a:cs typeface="Times New Roman" panose="02020603050405020304" pitchFamily="18" charset="0"/>
              </a:rPr>
              <a:t>EMS follows :- </a:t>
            </a:r>
            <a:r>
              <a:rPr lang="en-IN" b="1" u="sng" dirty="0">
                <a:latin typeface="Times New Roman" panose="02020603050405020304" pitchFamily="18" charset="0"/>
                <a:cs typeface="Times New Roman" panose="02020603050405020304" pitchFamily="18" charset="0"/>
              </a:rPr>
              <a:t>PDCA Cycle </a:t>
            </a:r>
            <a:endParaRPr lang="en-IN" dirty="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a:p>
            <a:r>
              <a:rPr lang="en-IN" dirty="0" err="1">
                <a:latin typeface="Times New Roman" panose="02020603050405020304" pitchFamily="18" charset="0"/>
                <a:cs typeface="Times New Roman" panose="02020603050405020304" pitchFamily="18" charset="0"/>
              </a:rPr>
              <a:t>Plan,Do,Check</a:t>
            </a:r>
            <a:r>
              <a:rPr lang="en-IN" dirty="0">
                <a:latin typeface="Times New Roman" panose="02020603050405020304" pitchFamily="18" charset="0"/>
                <a:cs typeface="Times New Roman" panose="02020603050405020304" pitchFamily="18" charset="0"/>
              </a:rPr>
              <a:t> &amp; Act</a:t>
            </a:r>
          </a:p>
        </p:txBody>
      </p:sp>
      <p:sp>
        <p:nvSpPr>
          <p:cNvPr id="5" name="TextBox 4">
            <a:extLst>
              <a:ext uri="{FF2B5EF4-FFF2-40B4-BE49-F238E27FC236}">
                <a16:creationId xmlns:a16="http://schemas.microsoft.com/office/drawing/2014/main" id="{F63C3103-B96A-4E53-8A27-179B9256A59B}"/>
              </a:ext>
            </a:extLst>
          </p:cNvPr>
          <p:cNvSpPr txBox="1"/>
          <p:nvPr/>
        </p:nvSpPr>
        <p:spPr>
          <a:xfrm>
            <a:off x="905522" y="3524435"/>
            <a:ext cx="10777492" cy="369332"/>
          </a:xfrm>
          <a:prstGeom prst="rect">
            <a:avLst/>
          </a:prstGeom>
          <a:noFill/>
        </p:spPr>
        <p:txBody>
          <a:bodyPr wrap="square" rtlCol="0">
            <a:spAutoFit/>
          </a:bodyPr>
          <a:lstStyle/>
          <a:p>
            <a:r>
              <a:rPr lang="en-IN" dirty="0">
                <a:latin typeface="Times New Roman" panose="02020603050405020304" pitchFamily="18" charset="0"/>
                <a:cs typeface="Times New Roman" panose="02020603050405020304" pitchFamily="18" charset="0"/>
              </a:rPr>
              <a:t>.</a:t>
            </a:r>
          </a:p>
        </p:txBody>
      </p:sp>
      <p:sp>
        <p:nvSpPr>
          <p:cNvPr id="2" name="TextBox 1">
            <a:extLst>
              <a:ext uri="{FF2B5EF4-FFF2-40B4-BE49-F238E27FC236}">
                <a16:creationId xmlns:a16="http://schemas.microsoft.com/office/drawing/2014/main" id="{D046C8FE-E8E8-48E1-B958-E870254833E2}"/>
              </a:ext>
            </a:extLst>
          </p:cNvPr>
          <p:cNvSpPr txBox="1"/>
          <p:nvPr/>
        </p:nvSpPr>
        <p:spPr>
          <a:xfrm>
            <a:off x="619217" y="2359192"/>
            <a:ext cx="11294616" cy="3139321"/>
          </a:xfrm>
          <a:prstGeom prst="rect">
            <a:avLst/>
          </a:prstGeom>
          <a:noFill/>
        </p:spPr>
        <p:txBody>
          <a:bodyPr wrap="square" rtlCol="0">
            <a:spAutoFit/>
          </a:bodyPr>
          <a:lstStyle/>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This diagram shows process of-First developing an environmental </a:t>
            </a:r>
            <a:r>
              <a:rPr lang="en-IN" dirty="0" err="1">
                <a:latin typeface="Times New Roman" panose="02020603050405020304" pitchFamily="18" charset="0"/>
                <a:cs typeface="Times New Roman" panose="02020603050405020304" pitchFamily="18" charset="0"/>
              </a:rPr>
              <a:t>policy,planning</a:t>
            </a:r>
            <a:r>
              <a:rPr lang="en-IN" dirty="0">
                <a:latin typeface="Times New Roman" panose="02020603050405020304" pitchFamily="18" charset="0"/>
                <a:cs typeface="Times New Roman" panose="02020603050405020304" pitchFamily="18" charset="0"/>
              </a:rPr>
              <a:t> EMS &amp; then implementing it.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The process also includes checking the system &amp; acting on </a:t>
            </a:r>
            <a:r>
              <a:rPr lang="en-IN" dirty="0" err="1">
                <a:latin typeface="Times New Roman" panose="02020603050405020304" pitchFamily="18" charset="0"/>
                <a:cs typeface="Times New Roman" panose="02020603050405020304" pitchFamily="18" charset="0"/>
              </a:rPr>
              <a:t>it.The</a:t>
            </a:r>
            <a:r>
              <a:rPr lang="en-IN" dirty="0">
                <a:latin typeface="Times New Roman" panose="02020603050405020304" pitchFamily="18" charset="0"/>
                <a:cs typeface="Times New Roman" panose="02020603050405020304" pitchFamily="18" charset="0"/>
              </a:rPr>
              <a:t> model is </a:t>
            </a:r>
            <a:r>
              <a:rPr lang="en-IN" dirty="0" err="1">
                <a:latin typeface="Times New Roman" panose="02020603050405020304" pitchFamily="18" charset="0"/>
                <a:cs typeface="Times New Roman" panose="02020603050405020304" pitchFamily="18" charset="0"/>
              </a:rPr>
              <a:t>continuos</a:t>
            </a:r>
            <a:r>
              <a:rPr lang="en-IN" dirty="0">
                <a:latin typeface="Times New Roman" panose="02020603050405020304" pitchFamily="18" charset="0"/>
                <a:cs typeface="Times New Roman" panose="02020603050405020304" pitchFamily="18" charset="0"/>
              </a:rPr>
              <a:t> as EMS is a process of continual improvement in which an organisation is constantly reviewing &amp; revising the </a:t>
            </a:r>
            <a:r>
              <a:rPr lang="en-IN" dirty="0" err="1">
                <a:latin typeface="Times New Roman" panose="02020603050405020304" pitchFamily="18" charset="0"/>
                <a:cs typeface="Times New Roman" panose="02020603050405020304" pitchFamily="18" charset="0"/>
              </a:rPr>
              <a:t>syste</a:t>
            </a:r>
            <a:r>
              <a:rPr lang="en-IN" dirty="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An EMS monitors environmental </a:t>
            </a:r>
            <a:r>
              <a:rPr lang="en-IN" dirty="0" err="1">
                <a:latin typeface="Times New Roman" panose="02020603050405020304" pitchFamily="18" charset="0"/>
                <a:cs typeface="Times New Roman" panose="02020603050405020304" pitchFamily="18" charset="0"/>
              </a:rPr>
              <a:t>performance,similar</a:t>
            </a:r>
            <a:r>
              <a:rPr lang="en-IN" dirty="0">
                <a:latin typeface="Times New Roman" panose="02020603050405020304" pitchFamily="18" charset="0"/>
                <a:cs typeface="Times New Roman" panose="02020603050405020304" pitchFamily="18" charset="0"/>
              </a:rPr>
              <a:t> to the way a financial management system monitors </a:t>
            </a:r>
            <a:r>
              <a:rPr lang="en-IN" dirty="0" err="1">
                <a:latin typeface="Times New Roman" panose="02020603050405020304" pitchFamily="18" charset="0"/>
                <a:cs typeface="Times New Roman" panose="02020603050405020304" pitchFamily="18" charset="0"/>
              </a:rPr>
              <a:t>expenditure,income</a:t>
            </a:r>
            <a:r>
              <a:rPr lang="en-IN" dirty="0">
                <a:latin typeface="Times New Roman" panose="02020603050405020304" pitchFamily="18" charset="0"/>
                <a:cs typeface="Times New Roman" panose="02020603050405020304" pitchFamily="18" charset="0"/>
              </a:rPr>
              <a:t> &amp; enables regular checks of company’s financial </a:t>
            </a:r>
            <a:r>
              <a:rPr lang="en-IN" dirty="0" err="1">
                <a:latin typeface="Times New Roman" panose="02020603050405020304" pitchFamily="18" charset="0"/>
                <a:cs typeface="Times New Roman" panose="02020603050405020304" pitchFamily="18" charset="0"/>
              </a:rPr>
              <a:t>performance.An</a:t>
            </a:r>
            <a:r>
              <a:rPr lang="en-IN" dirty="0">
                <a:latin typeface="Times New Roman" panose="02020603050405020304" pitchFamily="18" charset="0"/>
                <a:cs typeface="Times New Roman" panose="02020603050405020304" pitchFamily="18" charset="0"/>
              </a:rPr>
              <a:t> EMS integrates environmental management into company’s daily </a:t>
            </a:r>
            <a:r>
              <a:rPr lang="en-IN" dirty="0" err="1">
                <a:latin typeface="Times New Roman" panose="02020603050405020304" pitchFamily="18" charset="0"/>
                <a:cs typeface="Times New Roman" panose="02020603050405020304" pitchFamily="18" charset="0"/>
              </a:rPr>
              <a:t>operations,long</a:t>
            </a:r>
            <a:r>
              <a:rPr lang="en-IN" dirty="0">
                <a:latin typeface="Times New Roman" panose="02020603050405020304" pitchFamily="18" charset="0"/>
                <a:cs typeface="Times New Roman" panose="02020603050405020304" pitchFamily="18" charset="0"/>
              </a:rPr>
              <a:t> term planning &amp; other quality management systems.</a:t>
            </a:r>
          </a:p>
        </p:txBody>
      </p:sp>
    </p:spTree>
    <p:extLst>
      <p:ext uri="{BB962C8B-B14F-4D97-AF65-F5344CB8AC3E}">
        <p14:creationId xmlns:p14="http://schemas.microsoft.com/office/powerpoint/2010/main" val="2468046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38A68F-6A13-4357-8D8E-F0CD70B83EC9}"/>
              </a:ext>
            </a:extLst>
          </p:cNvPr>
          <p:cNvSpPr txBox="1"/>
          <p:nvPr/>
        </p:nvSpPr>
        <p:spPr>
          <a:xfrm>
            <a:off x="488272" y="630315"/>
            <a:ext cx="8451542" cy="4801314"/>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IN" dirty="0">
              <a:solidFill>
                <a:prstClr val="black"/>
              </a:solidFill>
              <a:latin typeface="Times New Roman" panose="02020603050405020304" pitchFamily="18"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Minimise Environmental Liabilities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Maximise-Efficient use of Resources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Reduce Waste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Demonstrate a good Corporate Image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Build-Awareness of Environmental Concern among employees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IN" dirty="0">
              <a:solidFill>
                <a:prstClr val="black"/>
              </a:solidFill>
              <a:latin typeface="Times New Roman" panose="02020603050405020304" pitchFamily="18"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IN" dirty="0">
                <a:solidFill>
                  <a:prstClr val="black"/>
                </a:solidFill>
                <a:latin typeface="Times New Roman" panose="02020603050405020304" pitchFamily="18" charset="0"/>
                <a:cs typeface="Times New Roman" panose="02020603050405020304" pitchFamily="18" charset="0"/>
              </a:rPr>
              <a:t>Gain a better understanding of environmental aspects of business activities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IN" dirty="0">
              <a:solidFill>
                <a:prstClr val="black"/>
              </a:solidFill>
              <a:latin typeface="Times New Roman" panose="02020603050405020304" pitchFamily="18"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IN" dirty="0">
                <a:solidFill>
                  <a:prstClr val="black"/>
                </a:solidFill>
                <a:latin typeface="Times New Roman" panose="02020603050405020304" pitchFamily="18" charset="0"/>
                <a:cs typeface="Times New Roman" panose="02020603050405020304" pitchFamily="18" charset="0"/>
              </a:rPr>
              <a:t>Increase </a:t>
            </a:r>
            <a:r>
              <a:rPr lang="en-IN" dirty="0" err="1">
                <a:solidFill>
                  <a:prstClr val="black"/>
                </a:solidFill>
                <a:latin typeface="Times New Roman" panose="02020603050405020304" pitchFamily="18" charset="0"/>
                <a:cs typeface="Times New Roman" panose="02020603050405020304" pitchFamily="18" charset="0"/>
              </a:rPr>
              <a:t>profit,improving</a:t>
            </a:r>
            <a:r>
              <a:rPr lang="en-IN" dirty="0">
                <a:solidFill>
                  <a:prstClr val="black"/>
                </a:solidFill>
                <a:latin typeface="Times New Roman" panose="02020603050405020304" pitchFamily="18" charset="0"/>
                <a:cs typeface="Times New Roman" panose="02020603050405020304" pitchFamily="18" charset="0"/>
              </a:rPr>
              <a:t> environmental </a:t>
            </a:r>
            <a:r>
              <a:rPr lang="en-IN" dirty="0" err="1">
                <a:solidFill>
                  <a:prstClr val="black"/>
                </a:solidFill>
                <a:latin typeface="Times New Roman" panose="02020603050405020304" pitchFamily="18" charset="0"/>
                <a:cs typeface="Times New Roman" panose="02020603050405020304" pitchFamily="18" charset="0"/>
              </a:rPr>
              <a:t>performance,through</a:t>
            </a:r>
            <a:r>
              <a:rPr lang="en-IN" dirty="0">
                <a:solidFill>
                  <a:prstClr val="black"/>
                </a:solidFill>
                <a:latin typeface="Times New Roman" panose="02020603050405020304" pitchFamily="18" charset="0"/>
                <a:cs typeface="Times New Roman" panose="02020603050405020304" pitchFamily="18" charset="0"/>
              </a:rPr>
              <a:t> more efficient operations</a:t>
            </a:r>
            <a:endParaRPr lang="en-IN" dirty="0"/>
          </a:p>
        </p:txBody>
      </p:sp>
      <p:sp>
        <p:nvSpPr>
          <p:cNvPr id="4" name="Rectangle: Rounded Corners 3">
            <a:extLst>
              <a:ext uri="{FF2B5EF4-FFF2-40B4-BE49-F238E27FC236}">
                <a16:creationId xmlns:a16="http://schemas.microsoft.com/office/drawing/2014/main" id="{A32AD029-4062-4D81-8E97-9921AF63D86A}"/>
              </a:ext>
            </a:extLst>
          </p:cNvPr>
          <p:cNvSpPr/>
          <p:nvPr/>
        </p:nvSpPr>
        <p:spPr>
          <a:xfrm>
            <a:off x="1571348" y="727969"/>
            <a:ext cx="7155402" cy="372862"/>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BENEFITS OF EMS</a:t>
            </a:r>
          </a:p>
        </p:txBody>
      </p:sp>
    </p:spTree>
    <p:extLst>
      <p:ext uri="{BB962C8B-B14F-4D97-AF65-F5344CB8AC3E}">
        <p14:creationId xmlns:p14="http://schemas.microsoft.com/office/powerpoint/2010/main" val="4067307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54829D8-A797-452A-AFBE-13FA8D3F00A1}"/>
              </a:ext>
            </a:extLst>
          </p:cNvPr>
          <p:cNvSpPr/>
          <p:nvPr/>
        </p:nvSpPr>
        <p:spPr>
          <a:xfrm>
            <a:off x="2469472" y="341791"/>
            <a:ext cx="7253056" cy="417251"/>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ASPECTS OF ENVIRONMENTAL MANAGEMENT</a:t>
            </a:r>
          </a:p>
        </p:txBody>
      </p:sp>
      <p:sp>
        <p:nvSpPr>
          <p:cNvPr id="3" name="TextBox 2">
            <a:extLst>
              <a:ext uri="{FF2B5EF4-FFF2-40B4-BE49-F238E27FC236}">
                <a16:creationId xmlns:a16="http://schemas.microsoft.com/office/drawing/2014/main" id="{30E2FD26-FD30-4D87-978D-E8449736EFC3}"/>
              </a:ext>
            </a:extLst>
          </p:cNvPr>
          <p:cNvSpPr txBox="1"/>
          <p:nvPr/>
        </p:nvSpPr>
        <p:spPr>
          <a:xfrm>
            <a:off x="3888418" y="932156"/>
            <a:ext cx="8202967" cy="4524315"/>
          </a:xfrm>
          <a:prstGeom prst="rect">
            <a:avLst/>
          </a:prstGeom>
          <a:noFill/>
        </p:spPr>
        <p:txBody>
          <a:bodyPr wrap="square" rtlCol="0">
            <a:spAutoFit/>
          </a:bodyPr>
          <a:lstStyle/>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Ethics are concerned with-What is wrong &amp; </a:t>
            </a:r>
            <a:r>
              <a:rPr lang="en-IN" dirty="0" err="1">
                <a:latin typeface="Times New Roman" panose="02020603050405020304" pitchFamily="18" charset="0"/>
                <a:cs typeface="Times New Roman" panose="02020603050405020304" pitchFamily="18" charset="0"/>
              </a:rPr>
              <a:t>Right,irrespective</a:t>
            </a:r>
            <a:r>
              <a:rPr lang="en-IN" dirty="0">
                <a:latin typeface="Times New Roman" panose="02020603050405020304" pitchFamily="18" charset="0"/>
                <a:cs typeface="Times New Roman" panose="02020603050405020304" pitchFamily="18" charset="0"/>
              </a:rPr>
              <a:t> of culture &amp; society.</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Environmental Ethics deals with issues related to the rights of individuals which are fundamental to life &amp; well-</a:t>
            </a:r>
            <a:r>
              <a:rPr lang="en-IN" dirty="0" err="1">
                <a:latin typeface="Times New Roman" panose="02020603050405020304" pitchFamily="18" charset="0"/>
                <a:cs typeface="Times New Roman" panose="02020603050405020304" pitchFamily="18" charset="0"/>
              </a:rPr>
              <a:t>being,their</a:t>
            </a:r>
            <a:r>
              <a:rPr lang="en-IN" dirty="0">
                <a:latin typeface="Times New Roman" panose="02020603050405020304" pitchFamily="18" charset="0"/>
                <a:cs typeface="Times New Roman" panose="02020603050405020304" pitchFamily="18" charset="0"/>
              </a:rPr>
              <a:t> protection &amp; preservation for future generations &amp; the rights of all living creatures which inhabit on earth.</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In short-Environmental Ethics tries to define the moral basis of Environmental Responsibility</a:t>
            </a:r>
          </a:p>
        </p:txBody>
      </p:sp>
      <p:pic>
        <p:nvPicPr>
          <p:cNvPr id="5" name="Picture 4">
            <a:extLst>
              <a:ext uri="{FF2B5EF4-FFF2-40B4-BE49-F238E27FC236}">
                <a16:creationId xmlns:a16="http://schemas.microsoft.com/office/drawing/2014/main" id="{A852B6C3-DAB0-4E4C-A4B0-95CC525B4A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942" y="834502"/>
            <a:ext cx="3504413" cy="3755254"/>
          </a:xfrm>
          <a:prstGeom prst="rect">
            <a:avLst/>
          </a:prstGeom>
        </p:spPr>
      </p:pic>
      <p:sp>
        <p:nvSpPr>
          <p:cNvPr id="6" name="Rectangle: Rounded Corners 5">
            <a:extLst>
              <a:ext uri="{FF2B5EF4-FFF2-40B4-BE49-F238E27FC236}">
                <a16:creationId xmlns:a16="http://schemas.microsoft.com/office/drawing/2014/main" id="{BA2CB7BF-36D2-4564-99BD-86A366D70C71}"/>
              </a:ext>
            </a:extLst>
          </p:cNvPr>
          <p:cNvSpPr/>
          <p:nvPr/>
        </p:nvSpPr>
        <p:spPr>
          <a:xfrm>
            <a:off x="5144607" y="1083075"/>
            <a:ext cx="5335480" cy="417251"/>
          </a:xfrm>
          <a:prstGeom prst="roundRect">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ENVIRONMENTAL ETHICS</a:t>
            </a:r>
          </a:p>
        </p:txBody>
      </p:sp>
    </p:spTree>
    <p:extLst>
      <p:ext uri="{BB962C8B-B14F-4D97-AF65-F5344CB8AC3E}">
        <p14:creationId xmlns:p14="http://schemas.microsoft.com/office/powerpoint/2010/main" val="792892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20FAA2-F7C7-42D6-AD59-945E6E050E4E}"/>
              </a:ext>
            </a:extLst>
          </p:cNvPr>
          <p:cNvSpPr txBox="1"/>
          <p:nvPr/>
        </p:nvSpPr>
        <p:spPr>
          <a:xfrm>
            <a:off x="452761" y="1349405"/>
            <a:ext cx="11185864" cy="3693319"/>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Environmental Ethics involves following three things :-</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To ensure that Earth remains a hospitable place </a:t>
            </a:r>
            <a:r>
              <a:rPr lang="en-IN" dirty="0" err="1">
                <a:latin typeface="Times New Roman" panose="02020603050405020304" pitchFamily="18" charset="0"/>
                <a:cs typeface="Times New Roman" panose="02020603050405020304" pitchFamily="18" charset="0"/>
              </a:rPr>
              <a:t>always.It</a:t>
            </a:r>
            <a:r>
              <a:rPr lang="en-IN" dirty="0">
                <a:latin typeface="Times New Roman" panose="02020603050405020304" pitchFamily="18" charset="0"/>
                <a:cs typeface="Times New Roman" panose="02020603050405020304" pitchFamily="18" charset="0"/>
              </a:rPr>
              <a:t> is Anthropocentric </a:t>
            </a:r>
            <a:r>
              <a:rPr lang="en-IN" dirty="0" err="1">
                <a:latin typeface="Times New Roman" panose="02020603050405020304" pitchFamily="18" charset="0"/>
                <a:cs typeface="Times New Roman" panose="02020603050405020304" pitchFamily="18" charset="0"/>
              </a:rPr>
              <a:t>view,where</a:t>
            </a:r>
            <a:r>
              <a:rPr lang="en-IN" dirty="0">
                <a:latin typeface="Times New Roman" panose="02020603050405020304" pitchFamily="18" charset="0"/>
                <a:cs typeface="Times New Roman" panose="02020603050405020304" pitchFamily="18" charset="0"/>
              </a:rPr>
              <a:t> it is held that nature has value only when humans utilise </a:t>
            </a:r>
            <a:r>
              <a:rPr lang="en-IN" dirty="0" err="1">
                <a:latin typeface="Times New Roman" panose="02020603050405020304" pitchFamily="18" charset="0"/>
                <a:cs typeface="Times New Roman" panose="02020603050405020304" pitchFamily="18" charset="0"/>
              </a:rPr>
              <a:t>it.It</a:t>
            </a:r>
            <a:r>
              <a:rPr lang="en-IN" dirty="0">
                <a:latin typeface="Times New Roman" panose="02020603050405020304" pitchFamily="18" charset="0"/>
                <a:cs typeface="Times New Roman" panose="02020603050405020304" pitchFamily="18" charset="0"/>
              </a:rPr>
              <a:t> is also referred to as-Developmental </a:t>
            </a:r>
            <a:r>
              <a:rPr lang="en-IN" dirty="0" err="1">
                <a:latin typeface="Times New Roman" panose="02020603050405020304" pitchFamily="18" charset="0"/>
                <a:cs typeface="Times New Roman" panose="02020603050405020304" pitchFamily="18" charset="0"/>
              </a:rPr>
              <a:t>Ethics,where</a:t>
            </a:r>
            <a:r>
              <a:rPr lang="en-IN" dirty="0">
                <a:latin typeface="Times New Roman" panose="02020603050405020304" pitchFamily="18" charset="0"/>
                <a:cs typeface="Times New Roman" panose="02020603050405020304" pitchFamily="18" charset="0"/>
              </a:rPr>
              <a:t> the basis of idea is </a:t>
            </a:r>
            <a:r>
              <a:rPr lang="en-IN" dirty="0" err="1">
                <a:latin typeface="Times New Roman" panose="02020603050405020304" pitchFamily="18" charset="0"/>
                <a:cs typeface="Times New Roman" panose="02020603050405020304" pitchFamily="18" charset="0"/>
              </a:rPr>
              <a:t>progress,wherein</a:t>
            </a:r>
            <a:r>
              <a:rPr lang="en-IN" dirty="0">
                <a:latin typeface="Times New Roman" panose="02020603050405020304" pitchFamily="18" charset="0"/>
                <a:cs typeface="Times New Roman" panose="02020603050405020304" pitchFamily="18" charset="0"/>
              </a:rPr>
              <a:t> a healthy environment depends upon a healthy economic growth for which there is unlimited potential</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To consider nature to have an intrinsic </a:t>
            </a:r>
            <a:r>
              <a:rPr lang="en-IN" dirty="0" err="1">
                <a:latin typeface="Times New Roman" panose="02020603050405020304" pitchFamily="18" charset="0"/>
                <a:cs typeface="Times New Roman" panose="02020603050405020304" pitchFamily="18" charset="0"/>
              </a:rPr>
              <a:t>value,apart</a:t>
            </a:r>
            <a:r>
              <a:rPr lang="en-IN" dirty="0">
                <a:latin typeface="Times New Roman" panose="02020603050405020304" pitchFamily="18" charset="0"/>
                <a:cs typeface="Times New Roman" panose="02020603050405020304" pitchFamily="18" charset="0"/>
              </a:rPr>
              <a:t> from it’s use as a resource to </a:t>
            </a:r>
            <a:r>
              <a:rPr lang="en-IN" dirty="0" err="1">
                <a:latin typeface="Times New Roman" panose="02020603050405020304" pitchFamily="18" charset="0"/>
                <a:cs typeface="Times New Roman" panose="02020603050405020304" pitchFamily="18" charset="0"/>
              </a:rPr>
              <a:t>humans.Thus</a:t>
            </a:r>
            <a:r>
              <a:rPr lang="en-IN" dirty="0">
                <a:latin typeface="Times New Roman" panose="02020603050405020304" pitchFamily="18" charset="0"/>
                <a:cs typeface="Times New Roman" panose="02020603050405020304" pitchFamily="18" charset="0"/>
              </a:rPr>
              <a:t> it is-Preservation </a:t>
            </a:r>
            <a:r>
              <a:rPr lang="en-IN" dirty="0" err="1">
                <a:latin typeface="Times New Roman" panose="02020603050405020304" pitchFamily="18" charset="0"/>
                <a:cs typeface="Times New Roman" panose="02020603050405020304" pitchFamily="18" charset="0"/>
              </a:rPr>
              <a:t>Ethics.This</a:t>
            </a:r>
            <a:r>
              <a:rPr lang="en-IN" dirty="0">
                <a:latin typeface="Times New Roman" panose="02020603050405020304" pitchFamily="18" charset="0"/>
                <a:cs typeface="Times New Roman" panose="02020603050405020304" pitchFamily="18" charset="0"/>
              </a:rPr>
              <a:t> view holds that-Nature exists for all species &amp; a healthy environment can provide more raw materials &amp; ensure economic growth against an unhealthy degraded environment.</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To work towards a balance of resource use &amp; resource </a:t>
            </a:r>
            <a:r>
              <a:rPr lang="en-IN" dirty="0" err="1">
                <a:latin typeface="Times New Roman" panose="02020603050405020304" pitchFamily="18" charset="0"/>
                <a:cs typeface="Times New Roman" panose="02020603050405020304" pitchFamily="18" charset="0"/>
              </a:rPr>
              <a:t>availability,also</a:t>
            </a:r>
            <a:r>
              <a:rPr lang="en-IN" dirty="0">
                <a:latin typeface="Times New Roman" panose="02020603050405020304" pitchFamily="18" charset="0"/>
                <a:cs typeface="Times New Roman" panose="02020603050405020304" pitchFamily="18" charset="0"/>
              </a:rPr>
              <a:t> known as-Conservation </a:t>
            </a:r>
            <a:r>
              <a:rPr lang="en-IN" dirty="0" err="1">
                <a:latin typeface="Times New Roman" panose="02020603050405020304" pitchFamily="18" charset="0"/>
                <a:cs typeface="Times New Roman" panose="02020603050405020304" pitchFamily="18" charset="0"/>
              </a:rPr>
              <a:t>Ethics.The</a:t>
            </a:r>
            <a:r>
              <a:rPr lang="en-IN" dirty="0">
                <a:latin typeface="Times New Roman" panose="02020603050405020304" pitchFamily="18" charset="0"/>
                <a:cs typeface="Times New Roman" panose="02020603050405020304" pitchFamily="18" charset="0"/>
              </a:rPr>
              <a:t> focus in this case is on </a:t>
            </a:r>
            <a:r>
              <a:rPr lang="en-IN" dirty="0" err="1">
                <a:latin typeface="Times New Roman" panose="02020603050405020304" pitchFamily="18" charset="0"/>
                <a:cs typeface="Times New Roman" panose="02020603050405020304" pitchFamily="18" charset="0"/>
              </a:rPr>
              <a:t>Development,preservation,Population</a:t>
            </a:r>
            <a:r>
              <a:rPr lang="en-IN" dirty="0">
                <a:latin typeface="Times New Roman" panose="02020603050405020304" pitchFamily="18" charset="0"/>
                <a:cs typeface="Times New Roman" panose="02020603050405020304" pitchFamily="18" charset="0"/>
              </a:rPr>
              <a:t> Control &amp; Waste Minimisation.</a:t>
            </a:r>
          </a:p>
        </p:txBody>
      </p:sp>
    </p:spTree>
    <p:extLst>
      <p:ext uri="{BB962C8B-B14F-4D97-AF65-F5344CB8AC3E}">
        <p14:creationId xmlns:p14="http://schemas.microsoft.com/office/powerpoint/2010/main" val="1327841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DBC21EA-FEC6-4D00-A195-A1B32D23BA47}"/>
              </a:ext>
            </a:extLst>
          </p:cNvPr>
          <p:cNvSpPr/>
          <p:nvPr/>
        </p:nvSpPr>
        <p:spPr>
          <a:xfrm>
            <a:off x="1020932" y="319596"/>
            <a:ext cx="10564427" cy="399496"/>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latin typeface="Times New Roman" panose="02020603050405020304" pitchFamily="18" charset="0"/>
                <a:cs typeface="Times New Roman" panose="02020603050405020304" pitchFamily="18" charset="0"/>
              </a:rPr>
              <a:t>PROPOSITIONS OF GREAT RELEVANCE TO ETHICAL ISSUES RELATED TO-ENVIRONMENTAL CONCERN</a:t>
            </a:r>
          </a:p>
        </p:txBody>
      </p:sp>
      <p:sp>
        <p:nvSpPr>
          <p:cNvPr id="3" name="TextBox 2">
            <a:extLst>
              <a:ext uri="{FF2B5EF4-FFF2-40B4-BE49-F238E27FC236}">
                <a16:creationId xmlns:a16="http://schemas.microsoft.com/office/drawing/2014/main" id="{52F9D00E-FE3F-4E8B-B03A-78C39C037670}"/>
              </a:ext>
            </a:extLst>
          </p:cNvPr>
          <p:cNvSpPr txBox="1"/>
          <p:nvPr/>
        </p:nvSpPr>
        <p:spPr>
          <a:xfrm>
            <a:off x="363984" y="1038687"/>
            <a:ext cx="11665259" cy="5355312"/>
          </a:xfrm>
          <a:prstGeom prst="rect">
            <a:avLst/>
          </a:prstGeom>
          <a:noFill/>
        </p:spPr>
        <p:txBody>
          <a:bodyPr wrap="square" rtlCol="0">
            <a:spAutoFit/>
          </a:bodyPr>
          <a:lstStyle/>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Environmental Destruction is caused largely by consumption pattern of rich.</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Worst sufferers of Environmental Destruction are the poor.</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Even where nature is being </a:t>
            </a:r>
            <a:r>
              <a:rPr lang="en-IN" dirty="0" err="1">
                <a:latin typeface="Times New Roman" panose="02020603050405020304" pitchFamily="18" charset="0"/>
                <a:cs typeface="Times New Roman" panose="02020603050405020304" pitchFamily="18" charset="0"/>
              </a:rPr>
              <a:t>recreated,as</a:t>
            </a:r>
            <a:r>
              <a:rPr lang="en-IN" dirty="0">
                <a:latin typeface="Times New Roman" panose="02020603050405020304" pitchFamily="18" charset="0"/>
                <a:cs typeface="Times New Roman" panose="02020603050405020304" pitchFamily="18" charset="0"/>
              </a:rPr>
              <a:t> in </a:t>
            </a:r>
            <a:r>
              <a:rPr lang="en-IN" dirty="0" err="1">
                <a:latin typeface="Times New Roman" panose="02020603050405020304" pitchFamily="18" charset="0"/>
                <a:cs typeface="Times New Roman" panose="02020603050405020304" pitchFamily="18" charset="0"/>
              </a:rPr>
              <a:t>afforerstation,it</a:t>
            </a:r>
            <a:r>
              <a:rPr lang="en-IN" dirty="0">
                <a:latin typeface="Times New Roman" panose="02020603050405020304" pitchFamily="18" charset="0"/>
                <a:cs typeface="Times New Roman" panose="02020603050405020304" pitchFamily="18" charset="0"/>
              </a:rPr>
              <a:t> is being transformed away from the needs of poor and towards those of rich.</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Even amongst the </a:t>
            </a:r>
            <a:r>
              <a:rPr lang="en-IN" dirty="0" err="1">
                <a:latin typeface="Times New Roman" panose="02020603050405020304" pitchFamily="18" charset="0"/>
                <a:cs typeface="Times New Roman" panose="02020603050405020304" pitchFamily="18" charset="0"/>
              </a:rPr>
              <a:t>poor,the</a:t>
            </a:r>
            <a:r>
              <a:rPr lang="en-IN" dirty="0">
                <a:latin typeface="Times New Roman" panose="02020603050405020304" pitchFamily="18" charset="0"/>
                <a:cs typeface="Times New Roman" panose="02020603050405020304" pitchFamily="18" charset="0"/>
              </a:rPr>
              <a:t> worst sufferers are marginalised cultures &amp; </a:t>
            </a:r>
            <a:r>
              <a:rPr lang="en-IN" dirty="0" err="1">
                <a:latin typeface="Times New Roman" panose="02020603050405020304" pitchFamily="18" charset="0"/>
                <a:cs typeface="Times New Roman" panose="02020603050405020304" pitchFamily="18" charset="0"/>
              </a:rPr>
              <a:t>occupations,most</a:t>
            </a:r>
            <a:r>
              <a:rPr lang="en-IN" dirty="0">
                <a:latin typeface="Times New Roman" panose="02020603050405020304" pitchFamily="18" charset="0"/>
                <a:cs typeface="Times New Roman" panose="02020603050405020304" pitchFamily="18" charset="0"/>
              </a:rPr>
              <a:t> of the women.</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There cannot be proper economic &amp; social development without holistic understanding of society &amp; nature.</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If we care for </a:t>
            </a:r>
            <a:r>
              <a:rPr lang="en-IN" dirty="0" err="1">
                <a:latin typeface="Times New Roman" panose="02020603050405020304" pitchFamily="18" charset="0"/>
                <a:cs typeface="Times New Roman" panose="02020603050405020304" pitchFamily="18" charset="0"/>
              </a:rPr>
              <a:t>poor,we</a:t>
            </a:r>
            <a:r>
              <a:rPr lang="en-IN" dirty="0">
                <a:latin typeface="Times New Roman" panose="02020603050405020304" pitchFamily="18" charset="0"/>
                <a:cs typeface="Times New Roman" panose="02020603050405020304" pitchFamily="18" charset="0"/>
              </a:rPr>
              <a:t> cannot allow the Gross Nature Product to be destroyed any </a:t>
            </a:r>
            <a:r>
              <a:rPr lang="en-IN" dirty="0" err="1">
                <a:latin typeface="Times New Roman" panose="02020603050405020304" pitchFamily="18" charset="0"/>
                <a:cs typeface="Times New Roman" panose="02020603050405020304" pitchFamily="18" charset="0"/>
              </a:rPr>
              <a:t>further.Conserving</a:t>
            </a:r>
            <a:r>
              <a:rPr lang="en-IN" dirty="0">
                <a:latin typeface="Times New Roman" panose="02020603050405020304" pitchFamily="18" charset="0"/>
                <a:cs typeface="Times New Roman" panose="02020603050405020304" pitchFamily="18" charset="0"/>
              </a:rPr>
              <a:t> &amp; recreating nature has become our highest priority.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The Gross Nature Product will be enhanced only if we can arrest &amp; reverse the growing alienation between people &amp; common property </a:t>
            </a:r>
            <a:r>
              <a:rPr lang="en-IN" dirty="0" err="1">
                <a:latin typeface="Times New Roman" panose="02020603050405020304" pitchFamily="18" charset="0"/>
                <a:cs typeface="Times New Roman" panose="02020603050405020304" pitchFamily="18" charset="0"/>
              </a:rPr>
              <a:t>resources.In</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it,we</a:t>
            </a:r>
            <a:r>
              <a:rPr lang="en-IN" dirty="0">
                <a:latin typeface="Times New Roman" panose="02020603050405020304" pitchFamily="18" charset="0"/>
                <a:cs typeface="Times New Roman" panose="02020603050405020304" pitchFamily="18" charset="0"/>
              </a:rPr>
              <a:t> need to learn a lot from our traditional cultures.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It is impossible to save rural environment or rural people who are </a:t>
            </a:r>
            <a:r>
              <a:rPr lang="en-IN" dirty="0" err="1">
                <a:latin typeface="Times New Roman" panose="02020603050405020304" pitchFamily="18" charset="0"/>
                <a:cs typeface="Times New Roman" panose="02020603050405020304" pitchFamily="18" charset="0"/>
              </a:rPr>
              <a:t>dependent,unless</a:t>
            </a:r>
            <a:r>
              <a:rPr lang="en-IN" dirty="0">
                <a:latin typeface="Times New Roman" panose="02020603050405020304" pitchFamily="18" charset="0"/>
                <a:cs typeface="Times New Roman" panose="02020603050405020304" pitchFamily="18" charset="0"/>
              </a:rPr>
              <a:t> we bring about sustainable urban development.</a:t>
            </a:r>
          </a:p>
        </p:txBody>
      </p:sp>
    </p:spTree>
    <p:extLst>
      <p:ext uri="{BB962C8B-B14F-4D97-AF65-F5344CB8AC3E}">
        <p14:creationId xmlns:p14="http://schemas.microsoft.com/office/powerpoint/2010/main" val="19895999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58733D55-978B-45C1-B005-70FB70A90976}"/>
              </a:ext>
            </a:extLst>
          </p:cNvPr>
          <p:cNvSpPr/>
          <p:nvPr/>
        </p:nvSpPr>
        <p:spPr>
          <a:xfrm>
            <a:off x="2112885" y="403934"/>
            <a:ext cx="6045693" cy="399495"/>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TECHNOLOGICAL ASPECTS</a:t>
            </a:r>
          </a:p>
        </p:txBody>
      </p:sp>
      <p:sp>
        <p:nvSpPr>
          <p:cNvPr id="3" name="TextBox 2">
            <a:extLst>
              <a:ext uri="{FF2B5EF4-FFF2-40B4-BE49-F238E27FC236}">
                <a16:creationId xmlns:a16="http://schemas.microsoft.com/office/drawing/2014/main" id="{EFF3D242-2771-4C2E-ADE0-F83B3374CD64}"/>
              </a:ext>
            </a:extLst>
          </p:cNvPr>
          <p:cNvSpPr txBox="1"/>
          <p:nvPr/>
        </p:nvSpPr>
        <p:spPr>
          <a:xfrm>
            <a:off x="594804" y="1233996"/>
            <a:ext cx="11319029" cy="5078313"/>
          </a:xfrm>
          <a:prstGeom prst="rect">
            <a:avLst/>
          </a:prstGeom>
          <a:noFill/>
        </p:spPr>
        <p:txBody>
          <a:bodyPr wrap="square" rtlCol="0">
            <a:spAutoFit/>
          </a:bodyPr>
          <a:lstStyle/>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Technology is one of the major factor which has contributed substantially towards degradation of Environment.</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Technology is often considered as-Engine of Economic Development.</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But due to reckless exploitation &amp; unethical </a:t>
            </a:r>
            <a:r>
              <a:rPr lang="en-IN" dirty="0" err="1">
                <a:latin typeface="Times New Roman" panose="02020603050405020304" pitchFamily="18" charset="0"/>
                <a:cs typeface="Times New Roman" panose="02020603050405020304" pitchFamily="18" charset="0"/>
              </a:rPr>
              <a:t>application,technology</a:t>
            </a:r>
            <a:r>
              <a:rPr lang="en-IN" dirty="0">
                <a:latin typeface="Times New Roman" panose="02020603050405020304" pitchFamily="18" charset="0"/>
                <a:cs typeface="Times New Roman" panose="02020603050405020304" pitchFamily="18" charset="0"/>
              </a:rPr>
              <a:t> has resulted into unexpected consequences &amp; brought tragedies.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err="1">
                <a:latin typeface="Times New Roman" panose="02020603050405020304" pitchFamily="18" charset="0"/>
                <a:cs typeface="Times New Roman" panose="02020603050405020304" pitchFamily="18" charset="0"/>
              </a:rPr>
              <a:t>Thus,there</a:t>
            </a:r>
            <a:r>
              <a:rPr lang="en-IN" dirty="0">
                <a:latin typeface="Times New Roman" panose="02020603050405020304" pitchFamily="18" charset="0"/>
                <a:cs typeface="Times New Roman" panose="02020603050405020304" pitchFamily="18" charset="0"/>
              </a:rPr>
              <a:t> is increasing </a:t>
            </a:r>
            <a:r>
              <a:rPr lang="en-IN" dirty="0" err="1">
                <a:latin typeface="Times New Roman" panose="02020603050405020304" pitchFamily="18" charset="0"/>
                <a:cs typeface="Times New Roman" panose="02020603050405020304" pitchFamily="18" charset="0"/>
              </a:rPr>
              <a:t>critisicm</a:t>
            </a:r>
            <a:r>
              <a:rPr lang="en-IN" dirty="0">
                <a:latin typeface="Times New Roman" panose="02020603050405020304" pitchFamily="18" charset="0"/>
                <a:cs typeface="Times New Roman" panose="02020603050405020304" pitchFamily="18" charset="0"/>
              </a:rPr>
              <a:t> against development &amp; use of technology.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err="1">
                <a:latin typeface="Times New Roman" panose="02020603050405020304" pitchFamily="18" charset="0"/>
                <a:cs typeface="Times New Roman" panose="02020603050405020304" pitchFamily="18" charset="0"/>
              </a:rPr>
              <a:t>However,it</a:t>
            </a:r>
            <a:r>
              <a:rPr lang="en-IN" dirty="0">
                <a:latin typeface="Times New Roman" panose="02020603050405020304" pitchFamily="18" charset="0"/>
                <a:cs typeface="Times New Roman" panose="02020603050405020304" pitchFamily="18" charset="0"/>
              </a:rPr>
              <a:t> should be noted that when one talks about the advantages or disadvantages of </a:t>
            </a:r>
            <a:r>
              <a:rPr lang="en-IN" dirty="0" err="1">
                <a:latin typeface="Times New Roman" panose="02020603050405020304" pitchFamily="18" charset="0"/>
                <a:cs typeface="Times New Roman" panose="02020603050405020304" pitchFamily="18" charset="0"/>
              </a:rPr>
              <a:t>technology,even</a:t>
            </a:r>
            <a:r>
              <a:rPr lang="en-IN" dirty="0">
                <a:latin typeface="Times New Roman" panose="02020603050405020304" pitchFamily="18" charset="0"/>
                <a:cs typeface="Times New Roman" panose="02020603050405020304" pitchFamily="18" charset="0"/>
              </a:rPr>
              <a:t> technology  also threatens human beings to become an endangered species.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Thus to overcome this </a:t>
            </a:r>
            <a:r>
              <a:rPr lang="en-IN" dirty="0" err="1">
                <a:latin typeface="Times New Roman" panose="02020603050405020304" pitchFamily="18" charset="0"/>
                <a:cs typeface="Times New Roman" panose="02020603050405020304" pitchFamily="18" charset="0"/>
              </a:rPr>
              <a:t>aspect,in</a:t>
            </a:r>
            <a:r>
              <a:rPr lang="en-IN" dirty="0">
                <a:latin typeface="Times New Roman" panose="02020603050405020304" pitchFamily="18" charset="0"/>
                <a:cs typeface="Times New Roman" panose="02020603050405020304" pitchFamily="18" charset="0"/>
              </a:rPr>
              <a:t> technology itself solution lies.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New technology which needs to be developed has to primarily focus on the prime concern of environmental </a:t>
            </a:r>
            <a:r>
              <a:rPr lang="en-IN" dirty="0" err="1">
                <a:latin typeface="Times New Roman" panose="02020603050405020304" pitchFamily="18" charset="0"/>
                <a:cs typeface="Times New Roman" panose="02020603050405020304" pitchFamily="18" charset="0"/>
              </a:rPr>
              <a:t>protection.It</a:t>
            </a:r>
            <a:r>
              <a:rPr lang="en-IN" dirty="0">
                <a:latin typeface="Times New Roman" panose="02020603050405020304" pitchFamily="18" charset="0"/>
                <a:cs typeface="Times New Roman" panose="02020603050405020304" pitchFamily="18" charset="0"/>
              </a:rPr>
              <a:t> is also often referred to as soft technology.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Soft Technology should be the one that will have minimal impact on the environment.</a:t>
            </a:r>
          </a:p>
        </p:txBody>
      </p:sp>
    </p:spTree>
    <p:extLst>
      <p:ext uri="{BB962C8B-B14F-4D97-AF65-F5344CB8AC3E}">
        <p14:creationId xmlns:p14="http://schemas.microsoft.com/office/powerpoint/2010/main" val="823009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5D87A829-9C6F-4C4C-90E6-B8684BE3A6C8}"/>
              </a:ext>
            </a:extLst>
          </p:cNvPr>
          <p:cNvSpPr/>
          <p:nvPr/>
        </p:nvSpPr>
        <p:spPr>
          <a:xfrm>
            <a:off x="2574524" y="133164"/>
            <a:ext cx="6693763" cy="452761"/>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CONCEPT-ENVIRONMENTAL MANAGEMENT </a:t>
            </a:r>
          </a:p>
        </p:txBody>
      </p:sp>
      <p:sp>
        <p:nvSpPr>
          <p:cNvPr id="3" name="TextBox 2">
            <a:extLst>
              <a:ext uri="{FF2B5EF4-FFF2-40B4-BE49-F238E27FC236}">
                <a16:creationId xmlns:a16="http://schemas.microsoft.com/office/drawing/2014/main" id="{4B3EDF66-2CEE-483C-814E-CA8DC79F243D}"/>
              </a:ext>
            </a:extLst>
          </p:cNvPr>
          <p:cNvSpPr txBox="1"/>
          <p:nvPr/>
        </p:nvSpPr>
        <p:spPr>
          <a:xfrm>
            <a:off x="736846" y="648070"/>
            <a:ext cx="11097087" cy="5909310"/>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Management is a distinct process consisting of </a:t>
            </a:r>
            <a:r>
              <a:rPr lang="en-IN" dirty="0" err="1">
                <a:latin typeface="Times New Roman" panose="02020603050405020304" pitchFamily="18" charset="0"/>
                <a:cs typeface="Times New Roman" panose="02020603050405020304" pitchFamily="18" charset="0"/>
              </a:rPr>
              <a:t>planning,Organizing,activating,controlling,performed</a:t>
            </a:r>
            <a:r>
              <a:rPr lang="en-IN" dirty="0">
                <a:latin typeface="Times New Roman" panose="02020603050405020304" pitchFamily="18" charset="0"/>
                <a:cs typeface="Times New Roman" panose="02020603050405020304" pitchFamily="18" charset="0"/>
              </a:rPr>
              <a:t> to determine &amp; </a:t>
            </a:r>
            <a:r>
              <a:rPr lang="en-IN" dirty="0" err="1">
                <a:latin typeface="Times New Roman" panose="02020603050405020304" pitchFamily="18" charset="0"/>
                <a:cs typeface="Times New Roman" panose="02020603050405020304" pitchFamily="18" charset="0"/>
              </a:rPr>
              <a:t>accompalish</a:t>
            </a:r>
            <a:r>
              <a:rPr lang="en-IN" dirty="0">
                <a:latin typeface="Times New Roman" panose="02020603050405020304" pitchFamily="18" charset="0"/>
                <a:cs typeface="Times New Roman" panose="02020603050405020304" pitchFamily="18" charset="0"/>
              </a:rPr>
              <a:t> the objective by the use of people &amp; resources.</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Environmental </a:t>
            </a:r>
            <a:r>
              <a:rPr lang="en-IN" dirty="0" err="1">
                <a:latin typeface="Times New Roman" panose="02020603050405020304" pitchFamily="18" charset="0"/>
                <a:cs typeface="Times New Roman" panose="02020603050405020304" pitchFamily="18" charset="0"/>
              </a:rPr>
              <a:t>Management,is</a:t>
            </a:r>
            <a:r>
              <a:rPr lang="en-IN" dirty="0">
                <a:latin typeface="Times New Roman" panose="02020603050405020304" pitchFamily="18" charset="0"/>
                <a:cs typeface="Times New Roman" panose="02020603050405020304" pitchFamily="18" charset="0"/>
              </a:rPr>
              <a:t> a management of- ‘</a:t>
            </a:r>
            <a:r>
              <a:rPr lang="en-IN" dirty="0" err="1">
                <a:latin typeface="Times New Roman" panose="02020603050405020304" pitchFamily="18" charset="0"/>
                <a:cs typeface="Times New Roman" panose="02020603050405020304" pitchFamily="18" charset="0"/>
              </a:rPr>
              <a:t>Ecofriendly</a:t>
            </a:r>
            <a:r>
              <a:rPr lang="en-IN" dirty="0">
                <a:latin typeface="Times New Roman" panose="02020603050405020304" pitchFamily="18" charset="0"/>
                <a:cs typeface="Times New Roman" panose="02020603050405020304" pitchFamily="18" charset="0"/>
              </a:rPr>
              <a:t> Development’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Environmental Management is a systematic approach for finding practical ways for saving-</a:t>
            </a:r>
            <a:r>
              <a:rPr lang="en-IN" dirty="0" err="1">
                <a:latin typeface="Times New Roman" panose="02020603050405020304" pitchFamily="18" charset="0"/>
                <a:cs typeface="Times New Roman" panose="02020603050405020304" pitchFamily="18" charset="0"/>
              </a:rPr>
              <a:t>Water,Energy,Materials</a:t>
            </a:r>
            <a:r>
              <a:rPr lang="en-IN" dirty="0">
                <a:latin typeface="Times New Roman" panose="02020603050405020304" pitchFamily="18" charset="0"/>
                <a:cs typeface="Times New Roman" panose="02020603050405020304" pitchFamily="18" charset="0"/>
              </a:rPr>
              <a:t> &amp; reducing negative environmental impacts.</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It is </a:t>
            </a:r>
            <a:r>
              <a:rPr lang="en-IN" dirty="0" err="1">
                <a:latin typeface="Times New Roman" panose="02020603050405020304" pitchFamily="18" charset="0"/>
                <a:cs typeface="Times New Roman" panose="02020603050405020304" pitchFamily="18" charset="0"/>
              </a:rPr>
              <a:t>necessary,as</a:t>
            </a:r>
            <a:r>
              <a:rPr lang="en-IN" dirty="0">
                <a:latin typeface="Times New Roman" panose="02020603050405020304" pitchFamily="18" charset="0"/>
                <a:cs typeface="Times New Roman" panose="02020603050405020304" pitchFamily="18" charset="0"/>
              </a:rPr>
              <a:t> resources are limited &amp; if they are not used </a:t>
            </a:r>
            <a:r>
              <a:rPr lang="en-IN" dirty="0" err="1">
                <a:latin typeface="Times New Roman" panose="02020603050405020304" pitchFamily="18" charset="0"/>
                <a:cs typeface="Times New Roman" panose="02020603050405020304" pitchFamily="18" charset="0"/>
              </a:rPr>
              <a:t>properly,they</a:t>
            </a:r>
            <a:r>
              <a:rPr lang="en-IN" dirty="0">
                <a:latin typeface="Times New Roman" panose="02020603050405020304" pitchFamily="18" charset="0"/>
                <a:cs typeface="Times New Roman" panose="02020603050405020304" pitchFamily="18" charset="0"/>
              </a:rPr>
              <a:t> will get exhausted </a:t>
            </a:r>
            <a:r>
              <a:rPr lang="en-IN" dirty="0" err="1">
                <a:latin typeface="Times New Roman" panose="02020603050405020304" pitchFamily="18" charset="0"/>
                <a:cs typeface="Times New Roman" panose="02020603050405020304" pitchFamily="18" charset="0"/>
              </a:rPr>
              <a:t>shortly.Remedies</a:t>
            </a:r>
            <a:r>
              <a:rPr lang="en-IN" dirty="0">
                <a:latin typeface="Times New Roman" panose="02020603050405020304" pitchFamily="18" charset="0"/>
                <a:cs typeface="Times New Roman" panose="02020603050405020304" pitchFamily="18" charset="0"/>
              </a:rPr>
              <a:t> to many of the environmental problems are simple &amp; often-Low-</a:t>
            </a:r>
            <a:r>
              <a:rPr lang="en-IN" dirty="0" err="1">
                <a:latin typeface="Times New Roman" panose="02020603050405020304" pitchFamily="18" charset="0"/>
                <a:cs typeface="Times New Roman" panose="02020603050405020304" pitchFamily="18" charset="0"/>
              </a:rPr>
              <a:t>Cost,knowledge</a:t>
            </a:r>
            <a:r>
              <a:rPr lang="en-IN" dirty="0">
                <a:latin typeface="Times New Roman" panose="02020603050405020304" pitchFamily="18" charset="0"/>
                <a:cs typeface="Times New Roman" panose="02020603050405020304" pitchFamily="18" charset="0"/>
              </a:rPr>
              <a:t>-</a:t>
            </a:r>
            <a:r>
              <a:rPr lang="en-IN" dirty="0" err="1">
                <a:latin typeface="Times New Roman" panose="02020603050405020304" pitchFamily="18" charset="0"/>
                <a:cs typeface="Times New Roman" panose="02020603050405020304" pitchFamily="18" charset="0"/>
              </a:rPr>
              <a:t>intensive,demand</a:t>
            </a:r>
            <a:r>
              <a:rPr lang="en-IN" dirty="0">
                <a:latin typeface="Times New Roman" panose="02020603050405020304" pitchFamily="18" charset="0"/>
                <a:cs typeface="Times New Roman" panose="02020603050405020304" pitchFamily="18" charset="0"/>
              </a:rPr>
              <a:t> -self-</a:t>
            </a:r>
            <a:r>
              <a:rPr lang="en-IN" dirty="0" err="1">
                <a:latin typeface="Times New Roman" panose="02020603050405020304" pitchFamily="18" charset="0"/>
                <a:cs typeface="Times New Roman" panose="02020603050405020304" pitchFamily="18" charset="0"/>
              </a:rPr>
              <a:t>discipline,team</a:t>
            </a:r>
            <a:r>
              <a:rPr lang="en-IN" dirty="0">
                <a:latin typeface="Times New Roman" panose="02020603050405020304" pitchFamily="18" charset="0"/>
                <a:cs typeface="Times New Roman" panose="02020603050405020304" pitchFamily="18" charset="0"/>
              </a:rPr>
              <a:t>-work &amp; respect for the needs of future generations.</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Environmental Management is not merely a </a:t>
            </a:r>
            <a:r>
              <a:rPr lang="en-IN" dirty="0" err="1">
                <a:latin typeface="Times New Roman" panose="02020603050405020304" pitchFamily="18" charset="0"/>
                <a:cs typeface="Times New Roman" panose="02020603050405020304" pitchFamily="18" charset="0"/>
              </a:rPr>
              <a:t>slogan,but</a:t>
            </a:r>
            <a:r>
              <a:rPr lang="en-IN" dirty="0">
                <a:latin typeface="Times New Roman" panose="02020603050405020304" pitchFamily="18" charset="0"/>
                <a:cs typeface="Times New Roman" panose="02020603050405020304" pitchFamily="18" charset="0"/>
              </a:rPr>
              <a:t> an urgent necessity &amp; unless &amp; until serious attention is not paid at every </a:t>
            </a:r>
            <a:r>
              <a:rPr lang="en-IN" dirty="0" err="1">
                <a:latin typeface="Times New Roman" panose="02020603050405020304" pitchFamily="18" charset="0"/>
                <a:cs typeface="Times New Roman" panose="02020603050405020304" pitchFamily="18" charset="0"/>
              </a:rPr>
              <a:t>stage,we</a:t>
            </a:r>
            <a:r>
              <a:rPr lang="en-IN" dirty="0">
                <a:latin typeface="Times New Roman" panose="02020603050405020304" pitchFamily="18" charset="0"/>
                <a:cs typeface="Times New Roman" panose="02020603050405020304" pitchFamily="18" charset="0"/>
              </a:rPr>
              <a:t> may reach a point of no-</a:t>
            </a:r>
            <a:r>
              <a:rPr lang="en-IN" dirty="0" err="1">
                <a:latin typeface="Times New Roman" panose="02020603050405020304" pitchFamily="18" charset="0"/>
                <a:cs typeface="Times New Roman" panose="02020603050405020304" pitchFamily="18" charset="0"/>
              </a:rPr>
              <a:t>return.We</a:t>
            </a:r>
            <a:r>
              <a:rPr lang="en-IN" dirty="0">
                <a:latin typeface="Times New Roman" panose="02020603050405020304" pitchFamily="18" charset="0"/>
                <a:cs typeface="Times New Roman" panose="02020603050405020304" pitchFamily="18" charset="0"/>
              </a:rPr>
              <a:t> should not forget that Environment &amp; </a:t>
            </a:r>
            <a:r>
              <a:rPr lang="en-IN" dirty="0" err="1">
                <a:latin typeface="Times New Roman" panose="02020603050405020304" pitchFamily="18" charset="0"/>
                <a:cs typeface="Times New Roman" panose="02020603050405020304" pitchFamily="18" charset="0"/>
              </a:rPr>
              <a:t>Development,both</a:t>
            </a:r>
            <a:r>
              <a:rPr lang="en-IN" dirty="0">
                <a:latin typeface="Times New Roman" panose="02020603050405020304" pitchFamily="18" charset="0"/>
                <a:cs typeface="Times New Roman" panose="02020603050405020304" pitchFamily="18" charset="0"/>
              </a:rPr>
              <a:t> are </a:t>
            </a:r>
            <a:r>
              <a:rPr lang="en-IN" dirty="0" err="1">
                <a:latin typeface="Times New Roman" panose="02020603050405020304" pitchFamily="18" charset="0"/>
                <a:cs typeface="Times New Roman" panose="02020603050405020304" pitchFamily="18" charset="0"/>
              </a:rPr>
              <a:t>one,as</a:t>
            </a:r>
            <a:r>
              <a:rPr lang="en-IN" dirty="0">
                <a:latin typeface="Times New Roman" panose="02020603050405020304" pitchFamily="18" charset="0"/>
                <a:cs typeface="Times New Roman" panose="02020603050405020304" pitchFamily="18" charset="0"/>
              </a:rPr>
              <a:t> development depends on preservation of </a:t>
            </a:r>
            <a:r>
              <a:rPr lang="en-IN" dirty="0" err="1">
                <a:latin typeface="Times New Roman" panose="02020603050405020304" pitchFamily="18" charset="0"/>
                <a:cs typeface="Times New Roman" panose="02020603050405020304" pitchFamily="18" charset="0"/>
              </a:rPr>
              <a:t>environment,which</a:t>
            </a:r>
            <a:r>
              <a:rPr lang="en-IN" dirty="0">
                <a:latin typeface="Times New Roman" panose="02020603050405020304" pitchFamily="18" charset="0"/>
                <a:cs typeface="Times New Roman" panose="02020603050405020304" pitchFamily="18" charset="0"/>
              </a:rPr>
              <a:t> provides all necessary </a:t>
            </a:r>
            <a:r>
              <a:rPr lang="en-IN" dirty="0" err="1">
                <a:latin typeface="Times New Roman" panose="02020603050405020304" pitchFamily="18" charset="0"/>
                <a:cs typeface="Times New Roman" panose="02020603050405020304" pitchFamily="18" charset="0"/>
              </a:rPr>
              <a:t>reources</a:t>
            </a:r>
            <a:r>
              <a:rPr lang="en-IN" dirty="0">
                <a:latin typeface="Times New Roman" panose="02020603050405020304" pitchFamily="18" charset="0"/>
                <a:cs typeface="Times New Roman" panose="02020603050405020304" pitchFamily="18" charset="0"/>
              </a:rPr>
              <a:t> for Economic Development.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Economic Development should be based on corresponding ecological </a:t>
            </a:r>
            <a:r>
              <a:rPr lang="en-IN" dirty="0" err="1">
                <a:latin typeface="Times New Roman" panose="02020603050405020304" pitchFamily="18" charset="0"/>
                <a:cs typeface="Times New Roman" panose="02020603050405020304" pitchFamily="18" charset="0"/>
              </a:rPr>
              <a:t>obligations.If</a:t>
            </a:r>
            <a:r>
              <a:rPr lang="en-IN" dirty="0">
                <a:latin typeface="Times New Roman" panose="02020603050405020304" pitchFamily="18" charset="0"/>
                <a:cs typeface="Times New Roman" panose="02020603050405020304" pitchFamily="18" charset="0"/>
              </a:rPr>
              <a:t> we ignore </a:t>
            </a:r>
            <a:r>
              <a:rPr lang="en-IN" dirty="0" err="1">
                <a:latin typeface="Times New Roman" panose="02020603050405020304" pitchFamily="18" charset="0"/>
                <a:cs typeface="Times New Roman" panose="02020603050405020304" pitchFamily="18" charset="0"/>
              </a:rPr>
              <a:t>it,world</a:t>
            </a:r>
            <a:r>
              <a:rPr lang="en-IN" dirty="0">
                <a:latin typeface="Times New Roman" panose="02020603050405020304" pitchFamily="18" charset="0"/>
                <a:cs typeface="Times New Roman" panose="02020603050405020304" pitchFamily="18" charset="0"/>
              </a:rPr>
              <a:t> will enter 22</a:t>
            </a:r>
            <a:r>
              <a:rPr lang="en-IN" baseline="30000" dirty="0">
                <a:latin typeface="Times New Roman" panose="02020603050405020304" pitchFamily="18" charset="0"/>
                <a:cs typeface="Times New Roman" panose="02020603050405020304" pitchFamily="18" charset="0"/>
              </a:rPr>
              <a:t>nd</a:t>
            </a:r>
            <a:r>
              <a:rPr lang="en-IN" dirty="0">
                <a:latin typeface="Times New Roman" panose="02020603050405020304" pitchFamily="18" charset="0"/>
                <a:cs typeface="Times New Roman" panose="02020603050405020304" pitchFamily="18" charset="0"/>
              </a:rPr>
              <a:t> Century with food &amp; livelihood </a:t>
            </a:r>
            <a:r>
              <a:rPr lang="en-IN" dirty="0" err="1">
                <a:latin typeface="Times New Roman" panose="02020603050405020304" pitchFamily="18" charset="0"/>
                <a:cs typeface="Times New Roman" panose="02020603050405020304" pitchFamily="18" charset="0"/>
              </a:rPr>
              <a:t>scarcity.Thus</a:t>
            </a:r>
            <a:r>
              <a:rPr lang="en-IN" dirty="0">
                <a:latin typeface="Times New Roman" panose="02020603050405020304" pitchFamily="18" charset="0"/>
                <a:cs typeface="Times New Roman" panose="02020603050405020304" pitchFamily="18" charset="0"/>
              </a:rPr>
              <a:t> Environmental </a:t>
            </a:r>
            <a:r>
              <a:rPr lang="en-IN" dirty="0" err="1">
                <a:latin typeface="Times New Roman" panose="02020603050405020304" pitchFamily="18" charset="0"/>
                <a:cs typeface="Times New Roman" panose="02020603050405020304" pitchFamily="18" charset="0"/>
              </a:rPr>
              <a:t>Management,is</a:t>
            </a:r>
            <a:r>
              <a:rPr lang="en-IN" dirty="0">
                <a:latin typeface="Times New Roman" panose="02020603050405020304" pitchFamily="18" charset="0"/>
                <a:cs typeface="Times New Roman" panose="02020603050405020304" pitchFamily="18" charset="0"/>
              </a:rPr>
              <a:t> the need of an </a:t>
            </a:r>
            <a:r>
              <a:rPr lang="en-IN" dirty="0" err="1">
                <a:latin typeface="Times New Roman" panose="02020603050405020304" pitchFamily="18" charset="0"/>
                <a:cs typeface="Times New Roman" panose="02020603050405020304" pitchFamily="18" charset="0"/>
              </a:rPr>
              <a:t>hour,if</a:t>
            </a:r>
            <a:r>
              <a:rPr lang="en-IN" dirty="0">
                <a:latin typeface="Times New Roman" panose="02020603050405020304" pitchFamily="18" charset="0"/>
                <a:cs typeface="Times New Roman" panose="02020603050405020304" pitchFamily="18" charset="0"/>
              </a:rPr>
              <a:t> we wish to avoid Environmental Problems.</a:t>
            </a:r>
          </a:p>
        </p:txBody>
      </p:sp>
    </p:spTree>
    <p:extLst>
      <p:ext uri="{BB962C8B-B14F-4D97-AF65-F5344CB8AC3E}">
        <p14:creationId xmlns:p14="http://schemas.microsoft.com/office/powerpoint/2010/main" val="1071808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28BA019-FB18-4E8D-BC92-C66670621AB8}"/>
              </a:ext>
            </a:extLst>
          </p:cNvPr>
          <p:cNvSpPr/>
          <p:nvPr/>
        </p:nvSpPr>
        <p:spPr>
          <a:xfrm>
            <a:off x="3382392" y="292962"/>
            <a:ext cx="4367814" cy="54153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ECONOMIC ASPECTS</a:t>
            </a:r>
          </a:p>
        </p:txBody>
      </p:sp>
      <p:sp>
        <p:nvSpPr>
          <p:cNvPr id="3" name="TextBox 2">
            <a:extLst>
              <a:ext uri="{FF2B5EF4-FFF2-40B4-BE49-F238E27FC236}">
                <a16:creationId xmlns:a16="http://schemas.microsoft.com/office/drawing/2014/main" id="{A16AE353-D1A0-4C0F-B575-0AFF7244E7D9}"/>
              </a:ext>
            </a:extLst>
          </p:cNvPr>
          <p:cNvSpPr txBox="1"/>
          <p:nvPr/>
        </p:nvSpPr>
        <p:spPr>
          <a:xfrm>
            <a:off x="310719" y="1003178"/>
            <a:ext cx="11407806" cy="5632311"/>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All the measures of environmental management have to be looked into-Cost-Benefit Analysis.</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Direct costs of economic development do not consider the costs of impact on Environment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The new economic policies have to consider the two major aspects which have arisen from consideration :-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Polluter Pay</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Ecological Taxation</a:t>
            </a:r>
          </a:p>
          <a:p>
            <a:pPr marL="285750" indent="-285750">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According to these policies, a polluter has to pay a cost for the damage which his unit will be doing to the </a:t>
            </a:r>
            <a:r>
              <a:rPr lang="en-IN" dirty="0" err="1">
                <a:latin typeface="Times New Roman" panose="02020603050405020304" pitchFamily="18" charset="0"/>
                <a:cs typeface="Times New Roman" panose="02020603050405020304" pitchFamily="18" charset="0"/>
              </a:rPr>
              <a:t>Environment.European</a:t>
            </a:r>
            <a:r>
              <a:rPr lang="en-IN" dirty="0">
                <a:latin typeface="Times New Roman" panose="02020603050405020304" pitchFamily="18" charset="0"/>
                <a:cs typeface="Times New Roman" panose="02020603050405020304" pitchFamily="18" charset="0"/>
              </a:rPr>
              <a:t> Union (EU) has adopted this method on a large scale &amp; is benefitting from it.</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This Polluter Pay Principal is also referred to as- ‘Extended Polluter Responsibility’ or </a:t>
            </a:r>
            <a:r>
              <a:rPr lang="en-IN" dirty="0" err="1">
                <a:latin typeface="Times New Roman" panose="02020603050405020304" pitchFamily="18" charset="0"/>
                <a:cs typeface="Times New Roman" panose="02020603050405020304" pitchFamily="18" charset="0"/>
              </a:rPr>
              <a:t>EPR.The</a:t>
            </a:r>
            <a:r>
              <a:rPr lang="en-IN" dirty="0">
                <a:latin typeface="Times New Roman" panose="02020603050405020304" pitchFamily="18" charset="0"/>
                <a:cs typeface="Times New Roman" panose="02020603050405020304" pitchFamily="18" charset="0"/>
              </a:rPr>
              <a:t> polluting unit has also been entrusted with the responsibility to deal with the waste they will be generating and the cost of proper environment friendly waste disposal cost has to be included as the production cost.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The ecological taxation is more or less an extension of the polluter pay </a:t>
            </a:r>
            <a:r>
              <a:rPr lang="en-IN" dirty="0" err="1">
                <a:latin typeface="Times New Roman" panose="02020603050405020304" pitchFamily="18" charset="0"/>
                <a:cs typeface="Times New Roman" panose="02020603050405020304" pitchFamily="18" charset="0"/>
              </a:rPr>
              <a:t>principle.In</a:t>
            </a:r>
            <a:r>
              <a:rPr lang="en-IN" dirty="0">
                <a:latin typeface="Times New Roman" panose="02020603050405020304" pitchFamily="18" charset="0"/>
                <a:cs typeface="Times New Roman" panose="02020603050405020304" pitchFamily="18" charset="0"/>
              </a:rPr>
              <a:t> this </a:t>
            </a:r>
            <a:r>
              <a:rPr lang="en-IN" dirty="0" err="1">
                <a:latin typeface="Times New Roman" panose="02020603050405020304" pitchFamily="18" charset="0"/>
                <a:cs typeface="Times New Roman" panose="02020603050405020304" pitchFamily="18" charset="0"/>
              </a:rPr>
              <a:t>case,a</a:t>
            </a:r>
            <a:r>
              <a:rPr lang="en-IN" dirty="0">
                <a:latin typeface="Times New Roman" panose="02020603050405020304" pitchFamily="18" charset="0"/>
                <a:cs typeface="Times New Roman" panose="02020603050405020304" pitchFamily="18" charset="0"/>
              </a:rPr>
              <a:t> polluter has to pay high </a:t>
            </a:r>
            <a:r>
              <a:rPr lang="en-IN" dirty="0" err="1">
                <a:latin typeface="Times New Roman" panose="02020603050405020304" pitchFamily="18" charset="0"/>
                <a:cs typeface="Times New Roman" panose="02020603050405020304" pitchFamily="18" charset="0"/>
              </a:rPr>
              <a:t>taxes,if</a:t>
            </a:r>
            <a:r>
              <a:rPr lang="en-IN" dirty="0">
                <a:latin typeface="Times New Roman" panose="02020603050405020304" pitchFamily="18" charset="0"/>
                <a:cs typeface="Times New Roman" panose="02020603050405020304" pitchFamily="18" charset="0"/>
              </a:rPr>
              <a:t> his activities are harmful to environment.</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One of the best example in this regard is of-European or South East Asian </a:t>
            </a:r>
            <a:r>
              <a:rPr lang="en-IN" dirty="0" err="1">
                <a:latin typeface="Times New Roman" panose="02020603050405020304" pitchFamily="18" charset="0"/>
                <a:cs typeface="Times New Roman" panose="02020603050405020304" pitchFamily="18" charset="0"/>
              </a:rPr>
              <a:t>countries,where</a:t>
            </a:r>
            <a:r>
              <a:rPr lang="en-IN" dirty="0">
                <a:latin typeface="Times New Roman" panose="02020603050405020304" pitchFamily="18" charset="0"/>
                <a:cs typeface="Times New Roman" panose="02020603050405020304" pitchFamily="18" charset="0"/>
              </a:rPr>
              <a:t> private transport is discouraged by heavy taxation on two &amp; four </a:t>
            </a:r>
            <a:r>
              <a:rPr lang="en-IN" dirty="0" err="1">
                <a:latin typeface="Times New Roman" panose="02020603050405020304" pitchFamily="18" charset="0"/>
                <a:cs typeface="Times New Roman" panose="02020603050405020304" pitchFamily="18" charset="0"/>
              </a:rPr>
              <a:t>wheelers.As</a:t>
            </a:r>
            <a:r>
              <a:rPr lang="en-IN" dirty="0">
                <a:latin typeface="Times New Roman" panose="02020603050405020304" pitchFamily="18" charset="0"/>
                <a:cs typeface="Times New Roman" panose="02020603050405020304" pitchFamily="18" charset="0"/>
              </a:rPr>
              <a:t> more private vehicles lead to higher fuel consumption &amp; thereby </a:t>
            </a:r>
            <a:r>
              <a:rPr lang="en-IN" dirty="0" err="1">
                <a:latin typeface="Times New Roman" panose="02020603050405020304" pitchFamily="18" charset="0"/>
                <a:cs typeface="Times New Roman" panose="02020603050405020304" pitchFamily="18" charset="0"/>
              </a:rPr>
              <a:t>pollution;public</a:t>
            </a:r>
            <a:r>
              <a:rPr lang="en-IN" dirty="0">
                <a:latin typeface="Times New Roman" panose="02020603050405020304" pitchFamily="18" charset="0"/>
                <a:cs typeface="Times New Roman" panose="02020603050405020304" pitchFamily="18" charset="0"/>
              </a:rPr>
              <a:t> transport is encouraged &amp; being made more cheaper &amp; comfortable.</a:t>
            </a:r>
          </a:p>
          <a:p>
            <a:pPr marL="285750" indent="-285750">
              <a:buFont typeface="Wingdings" panose="05000000000000000000" pitchFamily="2" charset="2"/>
              <a:buChar char="q"/>
            </a:pPr>
            <a:endParaRPr lang="en-IN" dirty="0"/>
          </a:p>
        </p:txBody>
      </p:sp>
    </p:spTree>
    <p:extLst>
      <p:ext uri="{BB962C8B-B14F-4D97-AF65-F5344CB8AC3E}">
        <p14:creationId xmlns:p14="http://schemas.microsoft.com/office/powerpoint/2010/main" val="13335991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493CF62-BC5A-48AD-9F9A-F1EE61B2D45A}"/>
              </a:ext>
            </a:extLst>
          </p:cNvPr>
          <p:cNvSpPr/>
          <p:nvPr/>
        </p:nvSpPr>
        <p:spPr>
          <a:xfrm>
            <a:off x="3364637" y="292963"/>
            <a:ext cx="3861786" cy="470517"/>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SOCIAL ASPECTS</a:t>
            </a:r>
          </a:p>
        </p:txBody>
      </p:sp>
      <p:sp>
        <p:nvSpPr>
          <p:cNvPr id="3" name="TextBox 2">
            <a:extLst>
              <a:ext uri="{FF2B5EF4-FFF2-40B4-BE49-F238E27FC236}">
                <a16:creationId xmlns:a16="http://schemas.microsoft.com/office/drawing/2014/main" id="{3B2BEFF2-F463-47DD-B8C7-47999C65CF50}"/>
              </a:ext>
            </a:extLst>
          </p:cNvPr>
          <p:cNvSpPr txBox="1"/>
          <p:nvPr/>
        </p:nvSpPr>
        <p:spPr>
          <a:xfrm>
            <a:off x="727969" y="958789"/>
            <a:ext cx="10475650" cy="4801314"/>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There is a need to minimise conflict between those who have &amp; those who do not have.</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Development process that will benefit rich &amp; poor &amp; will ensure –Social Justice, is needed.</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In </a:t>
            </a:r>
            <a:r>
              <a:rPr lang="en-IN" dirty="0" err="1">
                <a:latin typeface="Times New Roman" panose="02020603050405020304" pitchFamily="18" charset="0"/>
                <a:cs typeface="Times New Roman" panose="02020603050405020304" pitchFamily="18" charset="0"/>
              </a:rPr>
              <a:t>society,an</a:t>
            </a:r>
            <a:r>
              <a:rPr lang="en-IN" dirty="0">
                <a:latin typeface="Times New Roman" panose="02020603050405020304" pitchFamily="18" charset="0"/>
                <a:cs typeface="Times New Roman" panose="02020603050405020304" pitchFamily="18" charset="0"/>
              </a:rPr>
              <a:t> individual is a </a:t>
            </a:r>
            <a:r>
              <a:rPr lang="en-IN" dirty="0" err="1">
                <a:latin typeface="Times New Roman" panose="02020603050405020304" pitchFamily="18" charset="0"/>
                <a:cs typeface="Times New Roman" panose="02020603050405020304" pitchFamily="18" charset="0"/>
              </a:rPr>
              <a:t>pime</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factor.A</a:t>
            </a:r>
            <a:r>
              <a:rPr lang="en-IN" dirty="0">
                <a:latin typeface="Times New Roman" panose="02020603050405020304" pitchFamily="18" charset="0"/>
                <a:cs typeface="Times New Roman" panose="02020603050405020304" pitchFamily="18" charset="0"/>
              </a:rPr>
              <a:t> citizen has to be vigilant about his rights to live in a clean &amp; pollution free environment.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In order to achieve it, it is necessary </a:t>
            </a:r>
            <a:r>
              <a:rPr lang="en-IN" dirty="0" err="1">
                <a:latin typeface="Times New Roman" panose="02020603050405020304" pitchFamily="18" charset="0"/>
                <a:cs typeface="Times New Roman" panose="02020603050405020304" pitchFamily="18" charset="0"/>
              </a:rPr>
              <a:t>that,every</a:t>
            </a:r>
            <a:r>
              <a:rPr lang="en-IN" dirty="0">
                <a:latin typeface="Times New Roman" panose="02020603050405020304" pitchFamily="18" charset="0"/>
                <a:cs typeface="Times New Roman" panose="02020603050405020304" pitchFamily="18" charset="0"/>
              </a:rPr>
              <a:t> person should be aware of following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Impacts of-Environmental Pollution</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How much responsible , he/she is towards Pollution contribution?</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How do one’s habits of consumption &amp; waste </a:t>
            </a:r>
            <a:r>
              <a:rPr lang="en-IN" dirty="0" err="1">
                <a:latin typeface="Times New Roman" panose="02020603050405020304" pitchFamily="18" charset="0"/>
                <a:cs typeface="Times New Roman" panose="02020603050405020304" pitchFamily="18" charset="0"/>
              </a:rPr>
              <a:t>disposal,pose</a:t>
            </a:r>
            <a:r>
              <a:rPr lang="en-IN" dirty="0">
                <a:latin typeface="Times New Roman" panose="02020603050405020304" pitchFamily="18" charset="0"/>
                <a:cs typeface="Times New Roman" panose="02020603050405020304" pitchFamily="18" charset="0"/>
              </a:rPr>
              <a:t> a problem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How can he contribute towards controlling or </a:t>
            </a:r>
            <a:r>
              <a:rPr lang="en-IN" dirty="0" err="1">
                <a:latin typeface="Times New Roman" panose="02020603050405020304" pitchFamily="18" charset="0"/>
                <a:cs typeface="Times New Roman" panose="02020603050405020304" pitchFamily="18" charset="0"/>
              </a:rPr>
              <a:t>atleast</a:t>
            </a:r>
            <a:r>
              <a:rPr lang="en-IN" dirty="0">
                <a:latin typeface="Times New Roman" panose="02020603050405020304" pitchFamily="18" charset="0"/>
                <a:cs typeface="Times New Roman" panose="02020603050405020304" pitchFamily="18" charset="0"/>
              </a:rPr>
              <a:t> minimizing pollution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How can he support measures to improve quality of environment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How can he participate in such programmes &amp; contribute towards the same ?</a:t>
            </a:r>
          </a:p>
          <a:p>
            <a:pPr marL="285750" indent="-285750">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Participation of people is the base to achieve social justice &amp; environmental </a:t>
            </a:r>
            <a:r>
              <a:rPr lang="en-IN" dirty="0" err="1">
                <a:latin typeface="Times New Roman" panose="02020603050405020304" pitchFamily="18" charset="0"/>
                <a:cs typeface="Times New Roman" panose="02020603050405020304" pitchFamily="18" charset="0"/>
              </a:rPr>
              <a:t>safeguards.It</a:t>
            </a:r>
            <a:r>
              <a:rPr lang="en-IN" dirty="0">
                <a:latin typeface="Times New Roman" panose="02020603050405020304" pitchFamily="18" charset="0"/>
                <a:cs typeface="Times New Roman" panose="02020603050405020304" pitchFamily="18" charset="0"/>
              </a:rPr>
              <a:t> is the responsibility of every citizen &amp; not that of a group or few individuals.</a:t>
            </a:r>
          </a:p>
        </p:txBody>
      </p:sp>
    </p:spTree>
    <p:extLst>
      <p:ext uri="{BB962C8B-B14F-4D97-AF65-F5344CB8AC3E}">
        <p14:creationId xmlns:p14="http://schemas.microsoft.com/office/powerpoint/2010/main" val="151276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5A357F9C-1002-42D1-B7C9-D96630B26B7A}"/>
              </a:ext>
            </a:extLst>
          </p:cNvPr>
          <p:cNvSpPr/>
          <p:nvPr/>
        </p:nvSpPr>
        <p:spPr>
          <a:xfrm>
            <a:off x="2565646" y="266330"/>
            <a:ext cx="6072326" cy="443884"/>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ENVIRONMENTAL IMPACT ASSESSMENT (EIA)</a:t>
            </a:r>
          </a:p>
        </p:txBody>
      </p:sp>
      <p:sp>
        <p:nvSpPr>
          <p:cNvPr id="3" name="TextBox 2">
            <a:extLst>
              <a:ext uri="{FF2B5EF4-FFF2-40B4-BE49-F238E27FC236}">
                <a16:creationId xmlns:a16="http://schemas.microsoft.com/office/drawing/2014/main" id="{F05E73A2-00EE-418E-A63E-E94150C2EA3A}"/>
              </a:ext>
            </a:extLst>
          </p:cNvPr>
          <p:cNvSpPr txBox="1"/>
          <p:nvPr/>
        </p:nvSpPr>
        <p:spPr>
          <a:xfrm>
            <a:off x="656948" y="816746"/>
            <a:ext cx="11105965" cy="5909310"/>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The term-EIA (Environmental Impact </a:t>
            </a:r>
            <a:r>
              <a:rPr lang="en-IN" dirty="0" err="1">
                <a:latin typeface="Times New Roman" panose="02020603050405020304" pitchFamily="18" charset="0"/>
                <a:cs typeface="Times New Roman" panose="02020603050405020304" pitchFamily="18" charset="0"/>
              </a:rPr>
              <a:t>Assessment,was</a:t>
            </a:r>
            <a:r>
              <a:rPr lang="en-IN" dirty="0">
                <a:latin typeface="Times New Roman" panose="02020603050405020304" pitchFamily="18" charset="0"/>
                <a:cs typeface="Times New Roman" panose="02020603050405020304" pitchFamily="18" charset="0"/>
              </a:rPr>
              <a:t> coined by USA, when preparation of these </a:t>
            </a:r>
            <a:r>
              <a:rPr lang="en-IN" dirty="0" err="1">
                <a:latin typeface="Times New Roman" panose="02020603050405020304" pitchFamily="18" charset="0"/>
                <a:cs typeface="Times New Roman" panose="02020603050405020304" pitchFamily="18" charset="0"/>
              </a:rPr>
              <a:t>documents,became</a:t>
            </a:r>
            <a:r>
              <a:rPr lang="en-IN" dirty="0">
                <a:latin typeface="Times New Roman" panose="02020603050405020304" pitchFamily="18" charset="0"/>
                <a:cs typeface="Times New Roman" panose="02020603050405020304" pitchFamily="18" charset="0"/>
              </a:rPr>
              <a:t> compulsory in </a:t>
            </a:r>
            <a:r>
              <a:rPr lang="en-IN" dirty="0" err="1">
                <a:latin typeface="Times New Roman" panose="02020603050405020304" pitchFamily="18" charset="0"/>
                <a:cs typeface="Times New Roman" panose="02020603050405020304" pitchFamily="18" charset="0"/>
              </a:rPr>
              <a:t>USA,under</a:t>
            </a:r>
            <a:r>
              <a:rPr lang="en-IN" dirty="0">
                <a:latin typeface="Times New Roman" panose="02020603050405020304" pitchFamily="18" charset="0"/>
                <a:cs typeface="Times New Roman" panose="02020603050405020304" pitchFamily="18" charset="0"/>
              </a:rPr>
              <a:t>-National Environmental Policy Act (NEPA) in 1970.</a:t>
            </a: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Requirement of </a:t>
            </a:r>
            <a:r>
              <a:rPr lang="en-IN" dirty="0" err="1">
                <a:latin typeface="Times New Roman" panose="02020603050405020304" pitchFamily="18" charset="0"/>
                <a:cs typeface="Times New Roman" panose="02020603050405020304" pitchFamily="18" charset="0"/>
              </a:rPr>
              <a:t>it,in</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India,started</a:t>
            </a:r>
            <a:r>
              <a:rPr lang="en-IN" dirty="0">
                <a:latin typeface="Times New Roman" panose="02020603050405020304" pitchFamily="18" charset="0"/>
                <a:cs typeface="Times New Roman" panose="02020603050405020304" pitchFamily="18" charset="0"/>
              </a:rPr>
              <a:t> in the year,1980,for major projects.</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Scope of EIA :-Studies of </a:t>
            </a:r>
            <a:r>
              <a:rPr lang="en-IN" dirty="0" err="1">
                <a:latin typeface="Times New Roman" panose="02020603050405020304" pitchFamily="18" charset="0"/>
                <a:cs typeface="Times New Roman" panose="02020603050405020304" pitchFamily="18" charset="0"/>
              </a:rPr>
              <a:t>it,consist</a:t>
            </a:r>
            <a:r>
              <a:rPr lang="en-IN" dirty="0">
                <a:latin typeface="Times New Roman" panose="02020603050405020304" pitchFamily="18" charset="0"/>
                <a:cs typeface="Times New Roman" panose="02020603050405020304" pitchFamily="18" charset="0"/>
              </a:rPr>
              <a:t> of literature research &amp; field </a:t>
            </a:r>
            <a:r>
              <a:rPr lang="en-IN" dirty="0" err="1">
                <a:latin typeface="Times New Roman" panose="02020603050405020304" pitchFamily="18" charset="0"/>
                <a:cs typeface="Times New Roman" panose="02020603050405020304" pitchFamily="18" charset="0"/>
              </a:rPr>
              <a:t>work,to</a:t>
            </a:r>
            <a:r>
              <a:rPr lang="en-IN" dirty="0">
                <a:latin typeface="Times New Roman" panose="02020603050405020304" pitchFamily="18" charset="0"/>
                <a:cs typeface="Times New Roman" panose="02020603050405020304" pitchFamily="18" charset="0"/>
              </a:rPr>
              <a:t> ascertain the baseline conditions &amp; finally the impact </a:t>
            </a:r>
            <a:r>
              <a:rPr lang="en-IN" dirty="0" err="1">
                <a:latin typeface="Times New Roman" panose="02020603050405020304" pitchFamily="18" charset="0"/>
                <a:cs typeface="Times New Roman" panose="02020603050405020304" pitchFamily="18" charset="0"/>
              </a:rPr>
              <a:t>assessment,with</a:t>
            </a:r>
            <a:r>
              <a:rPr lang="en-IN" dirty="0">
                <a:latin typeface="Times New Roman" panose="02020603050405020304" pitchFamily="18" charset="0"/>
                <a:cs typeface="Times New Roman" panose="02020603050405020304" pitchFamily="18" charset="0"/>
              </a:rPr>
              <a:t> the help of </a:t>
            </a:r>
            <a:r>
              <a:rPr lang="en-IN" dirty="0" err="1">
                <a:latin typeface="Times New Roman" panose="02020603050405020304" pitchFamily="18" charset="0"/>
                <a:cs typeface="Times New Roman" panose="02020603050405020304" pitchFamily="18" charset="0"/>
              </a:rPr>
              <a:t>mathematical,statistical</a:t>
            </a:r>
            <a:r>
              <a:rPr lang="en-IN" dirty="0">
                <a:latin typeface="Times New Roman" panose="02020603050405020304" pitchFamily="18" charset="0"/>
                <a:cs typeface="Times New Roman" panose="02020603050405020304" pitchFamily="18" charset="0"/>
              </a:rPr>
              <a:t> &amp; computer-aided techniques.</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The study is completed in following five stages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Stage 1 :- Defining the present environment with respect to each of the parameters like-</a:t>
            </a:r>
            <a:r>
              <a:rPr lang="en-IN" dirty="0" err="1">
                <a:latin typeface="Times New Roman" panose="02020603050405020304" pitchFamily="18" charset="0"/>
                <a:cs typeface="Times New Roman" panose="02020603050405020304" pitchFamily="18" charset="0"/>
              </a:rPr>
              <a:t>Ecology,Air</a:t>
            </a:r>
            <a:r>
              <a:rPr lang="en-IN" dirty="0">
                <a:latin typeface="Times New Roman" panose="02020603050405020304" pitchFamily="18" charset="0"/>
                <a:cs typeface="Times New Roman" panose="02020603050405020304" pitchFamily="18" charset="0"/>
              </a:rPr>
              <a:t> &amp; Water </a:t>
            </a:r>
            <a:r>
              <a:rPr lang="en-IN" dirty="0" err="1">
                <a:latin typeface="Times New Roman" panose="02020603050405020304" pitchFamily="18" charset="0"/>
                <a:cs typeface="Times New Roman" panose="02020603050405020304" pitchFamily="18" charset="0"/>
              </a:rPr>
              <a:t>Quality,Geology,Soils,Hydology,Noise</a:t>
            </a:r>
            <a:r>
              <a:rPr lang="en-IN" dirty="0">
                <a:latin typeface="Times New Roman" panose="02020603050405020304" pitchFamily="18" charset="0"/>
                <a:cs typeface="Times New Roman" panose="02020603050405020304" pitchFamily="18" charset="0"/>
              </a:rPr>
              <a:t> &amp; socio-economic conditions etc.</a:t>
            </a:r>
          </a:p>
          <a:p>
            <a:pPr marL="285750" indent="-285750">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Stage 2 :- Study different components of project which would have an effect on various aspects of environment.</a:t>
            </a:r>
          </a:p>
          <a:p>
            <a:pPr marL="285750" indent="-285750">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Stage 3 :-Measures of the quantum &amp; character of pollutants which are discharged</a:t>
            </a:r>
          </a:p>
          <a:p>
            <a:pPr marL="285750" indent="-285750">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Stage 4 :- Assessment of impact of such pollutants discharged on various aspects of the environment.</a:t>
            </a:r>
          </a:p>
          <a:p>
            <a:pPr marL="285750" indent="-285750">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Stage 5 :- Recommendation of some measures to reduce the impact of </a:t>
            </a:r>
            <a:r>
              <a:rPr lang="en-IN" dirty="0" err="1">
                <a:latin typeface="Times New Roman" panose="02020603050405020304" pitchFamily="18" charset="0"/>
                <a:cs typeface="Times New Roman" panose="02020603050405020304" pitchFamily="18" charset="0"/>
              </a:rPr>
              <a:t>pollutants;if</a:t>
            </a:r>
            <a:r>
              <a:rPr lang="en-IN" dirty="0">
                <a:latin typeface="Times New Roman" panose="02020603050405020304" pitchFamily="18" charset="0"/>
                <a:cs typeface="Times New Roman" panose="02020603050405020304" pitchFamily="18" charset="0"/>
              </a:rPr>
              <a:t> any on the environment to acceptable levels</a:t>
            </a:r>
          </a:p>
          <a:p>
            <a:pPr marL="285750" indent="-285750">
              <a:buFont typeface="Wingdings" panose="05000000000000000000" pitchFamily="2" charset="2"/>
              <a:buChar char="q"/>
            </a:pPr>
            <a:endParaRPr lang="en-IN" dirty="0"/>
          </a:p>
        </p:txBody>
      </p:sp>
    </p:spTree>
    <p:extLst>
      <p:ext uri="{BB962C8B-B14F-4D97-AF65-F5344CB8AC3E}">
        <p14:creationId xmlns:p14="http://schemas.microsoft.com/office/powerpoint/2010/main" val="3006159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0B7A6A77-DF2F-4F6D-A315-330F6D230CF9}"/>
              </a:ext>
            </a:extLst>
          </p:cNvPr>
          <p:cNvSpPr/>
          <p:nvPr/>
        </p:nvSpPr>
        <p:spPr>
          <a:xfrm>
            <a:off x="1322772" y="248575"/>
            <a:ext cx="8398276" cy="479394"/>
          </a:xfrm>
          <a:prstGeom prst="roundRect">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OBJECTIVES OF EIA</a:t>
            </a:r>
          </a:p>
        </p:txBody>
      </p:sp>
      <p:sp>
        <p:nvSpPr>
          <p:cNvPr id="4" name="TextBox 3">
            <a:extLst>
              <a:ext uri="{FF2B5EF4-FFF2-40B4-BE49-F238E27FC236}">
                <a16:creationId xmlns:a16="http://schemas.microsoft.com/office/drawing/2014/main" id="{7F3E4FED-BA05-4612-B1AD-9D93BE4E3224}"/>
              </a:ext>
            </a:extLst>
          </p:cNvPr>
          <p:cNvSpPr txBox="1"/>
          <p:nvPr/>
        </p:nvSpPr>
        <p:spPr>
          <a:xfrm>
            <a:off x="390617" y="1109709"/>
            <a:ext cx="11150354" cy="4524315"/>
          </a:xfrm>
          <a:prstGeom prst="rect">
            <a:avLst/>
          </a:prstGeom>
          <a:noFill/>
        </p:spPr>
        <p:txBody>
          <a:bodyPr wrap="square" rtlCol="0">
            <a:spAutoFit/>
          </a:bodyPr>
          <a:lstStyle/>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Objectives of EIA are to define the existing environmental conditions in each area of study.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err="1">
                <a:latin typeface="Times New Roman" panose="02020603050405020304" pitchFamily="18" charset="0"/>
                <a:cs typeface="Times New Roman" panose="02020603050405020304" pitchFamily="18" charset="0"/>
              </a:rPr>
              <a:t>Generally,the</a:t>
            </a:r>
            <a:r>
              <a:rPr lang="en-IN" dirty="0">
                <a:latin typeface="Times New Roman" panose="02020603050405020304" pitchFamily="18" charset="0"/>
                <a:cs typeface="Times New Roman" panose="02020603050405020304" pitchFamily="18" charset="0"/>
              </a:rPr>
              <a:t> area falling within 10 to 15 km radius of the project is studied in detail &amp; area within 30 to 50km radius of project is studied only for major features.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Literature &amp; relevant statistical data is made available by following Departments for EIA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Census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Irrigation</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Forest</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Inland Fisheries</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Town &amp; Country Planning</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Indian </a:t>
            </a:r>
            <a:r>
              <a:rPr lang="en-IN" dirty="0" err="1">
                <a:latin typeface="Times New Roman" panose="02020603050405020304" pitchFamily="18" charset="0"/>
                <a:cs typeface="Times New Roman" panose="02020603050405020304" pitchFamily="18" charset="0"/>
              </a:rPr>
              <a:t>Metereological</a:t>
            </a: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Soil Conservation</a:t>
            </a:r>
          </a:p>
          <a:p>
            <a:pPr marL="285750" indent="-285750">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Field sampling is carried out in case of insufficiency in </a:t>
            </a:r>
            <a:r>
              <a:rPr lang="en-IN" dirty="0" err="1">
                <a:latin typeface="Times New Roman" panose="02020603050405020304" pitchFamily="18" charset="0"/>
                <a:cs typeface="Times New Roman" panose="02020603050405020304" pitchFamily="18" charset="0"/>
              </a:rPr>
              <a:t>information,for</a:t>
            </a:r>
            <a:r>
              <a:rPr lang="en-IN" dirty="0">
                <a:latin typeface="Times New Roman" panose="02020603050405020304" pitchFamily="18" charset="0"/>
                <a:cs typeface="Times New Roman" panose="02020603050405020304" pitchFamily="18" charset="0"/>
              </a:rPr>
              <a:t> one year to cover an entire annual cycle of seasonal variations.</a:t>
            </a:r>
          </a:p>
        </p:txBody>
      </p:sp>
    </p:spTree>
    <p:extLst>
      <p:ext uri="{BB962C8B-B14F-4D97-AF65-F5344CB8AC3E}">
        <p14:creationId xmlns:p14="http://schemas.microsoft.com/office/powerpoint/2010/main" val="3610796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9178D7DE-4FD1-46D6-8575-3B11067E7F18}"/>
              </a:ext>
            </a:extLst>
          </p:cNvPr>
          <p:cNvSpPr/>
          <p:nvPr/>
        </p:nvSpPr>
        <p:spPr>
          <a:xfrm>
            <a:off x="3906175" y="2077375"/>
            <a:ext cx="3293615" cy="2414726"/>
          </a:xfrm>
          <a:prstGeom prst="hexagon">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EIA METHODOLOGIES</a:t>
            </a:r>
          </a:p>
        </p:txBody>
      </p:sp>
      <p:cxnSp>
        <p:nvCxnSpPr>
          <p:cNvPr id="4" name="Straight Arrow Connector 3">
            <a:extLst>
              <a:ext uri="{FF2B5EF4-FFF2-40B4-BE49-F238E27FC236}">
                <a16:creationId xmlns:a16="http://schemas.microsoft.com/office/drawing/2014/main" id="{24CEBC80-EE75-4140-9B2E-78CED6136855}"/>
              </a:ext>
            </a:extLst>
          </p:cNvPr>
          <p:cNvCxnSpPr>
            <a:stCxn id="2" idx="4"/>
          </p:cNvCxnSpPr>
          <p:nvPr/>
        </p:nvCxnSpPr>
        <p:spPr>
          <a:xfrm flipH="1" flipV="1">
            <a:off x="3400148" y="1615736"/>
            <a:ext cx="1109709" cy="461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415A7FD9-A631-4387-ADFF-8D88B22FFC9D}"/>
              </a:ext>
            </a:extLst>
          </p:cNvPr>
          <p:cNvCxnSpPr>
            <a:stCxn id="2" idx="5"/>
          </p:cNvCxnSpPr>
          <p:nvPr/>
        </p:nvCxnSpPr>
        <p:spPr>
          <a:xfrm flipV="1">
            <a:off x="6596109" y="1464816"/>
            <a:ext cx="1606858" cy="612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06C2D19-0830-4698-A707-F05B64016E62}"/>
              </a:ext>
            </a:extLst>
          </p:cNvPr>
          <p:cNvCxnSpPr>
            <a:stCxn id="2" idx="0"/>
          </p:cNvCxnSpPr>
          <p:nvPr/>
        </p:nvCxnSpPr>
        <p:spPr>
          <a:xfrm flipV="1">
            <a:off x="7199790" y="3249227"/>
            <a:ext cx="1633492" cy="35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31D88A7B-ABB5-42B6-BF69-40317F09F062}"/>
              </a:ext>
            </a:extLst>
          </p:cNvPr>
          <p:cNvCxnSpPr>
            <a:stCxn id="2" idx="1"/>
          </p:cNvCxnSpPr>
          <p:nvPr/>
        </p:nvCxnSpPr>
        <p:spPr>
          <a:xfrm>
            <a:off x="6596109" y="4492100"/>
            <a:ext cx="1029809" cy="3639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0B27E76-BFA5-4983-A7AC-3B0ED63DE944}"/>
              </a:ext>
            </a:extLst>
          </p:cNvPr>
          <p:cNvCxnSpPr>
            <a:stCxn id="2" idx="3"/>
          </p:cNvCxnSpPr>
          <p:nvPr/>
        </p:nvCxnSpPr>
        <p:spPr>
          <a:xfrm flipH="1" flipV="1">
            <a:off x="2681056" y="3249227"/>
            <a:ext cx="1225119" cy="35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E1195D8-A97E-4515-B0E7-BC77ACA1FED0}"/>
              </a:ext>
            </a:extLst>
          </p:cNvPr>
          <p:cNvCxnSpPr>
            <a:stCxn id="2" idx="2"/>
          </p:cNvCxnSpPr>
          <p:nvPr/>
        </p:nvCxnSpPr>
        <p:spPr>
          <a:xfrm flipH="1">
            <a:off x="3249227" y="4492100"/>
            <a:ext cx="1260630" cy="7501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DF67F90F-5D04-4E78-98E7-A36D3E18D8C4}"/>
              </a:ext>
            </a:extLst>
          </p:cNvPr>
          <p:cNvSpPr/>
          <p:nvPr/>
        </p:nvSpPr>
        <p:spPr>
          <a:xfrm>
            <a:off x="812307" y="1109709"/>
            <a:ext cx="3737498" cy="50602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LANDUSE</a:t>
            </a:r>
          </a:p>
        </p:txBody>
      </p:sp>
      <p:sp>
        <p:nvSpPr>
          <p:cNvPr id="16" name="Rectangle: Rounded Corners 15">
            <a:extLst>
              <a:ext uri="{FF2B5EF4-FFF2-40B4-BE49-F238E27FC236}">
                <a16:creationId xmlns:a16="http://schemas.microsoft.com/office/drawing/2014/main" id="{059210E6-1416-4760-84F9-5B1B0EC9B04A}"/>
              </a:ext>
            </a:extLst>
          </p:cNvPr>
          <p:cNvSpPr/>
          <p:nvPr/>
        </p:nvSpPr>
        <p:spPr>
          <a:xfrm>
            <a:off x="7111013" y="958789"/>
            <a:ext cx="3888420" cy="51490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WATER USE</a:t>
            </a:r>
          </a:p>
        </p:txBody>
      </p:sp>
      <p:sp>
        <p:nvSpPr>
          <p:cNvPr id="17" name="Rectangle: Rounded Corners 16">
            <a:extLst>
              <a:ext uri="{FF2B5EF4-FFF2-40B4-BE49-F238E27FC236}">
                <a16:creationId xmlns:a16="http://schemas.microsoft.com/office/drawing/2014/main" id="{3D7A4E32-90EC-41E7-B284-344A1CDF8840}"/>
              </a:ext>
            </a:extLst>
          </p:cNvPr>
          <p:cNvSpPr/>
          <p:nvPr/>
        </p:nvSpPr>
        <p:spPr>
          <a:xfrm>
            <a:off x="124287" y="2796466"/>
            <a:ext cx="2556769" cy="63253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WATER QUALITY</a:t>
            </a:r>
          </a:p>
        </p:txBody>
      </p:sp>
      <p:sp>
        <p:nvSpPr>
          <p:cNvPr id="18" name="Rectangle: Rounded Corners 17">
            <a:extLst>
              <a:ext uri="{FF2B5EF4-FFF2-40B4-BE49-F238E27FC236}">
                <a16:creationId xmlns:a16="http://schemas.microsoft.com/office/drawing/2014/main" id="{9CA3BF01-3BDA-41FB-A03D-349D789BF0A0}"/>
              </a:ext>
            </a:extLst>
          </p:cNvPr>
          <p:cNvSpPr/>
          <p:nvPr/>
        </p:nvSpPr>
        <p:spPr>
          <a:xfrm>
            <a:off x="8833282" y="2947386"/>
            <a:ext cx="3080551" cy="48161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GEOLOGY</a:t>
            </a:r>
          </a:p>
        </p:txBody>
      </p:sp>
      <p:sp>
        <p:nvSpPr>
          <p:cNvPr id="19" name="Rectangle: Rounded Corners 18">
            <a:extLst>
              <a:ext uri="{FF2B5EF4-FFF2-40B4-BE49-F238E27FC236}">
                <a16:creationId xmlns:a16="http://schemas.microsoft.com/office/drawing/2014/main" id="{D4920CAD-A795-43B9-971E-D3383CF84AE2}"/>
              </a:ext>
            </a:extLst>
          </p:cNvPr>
          <p:cNvSpPr/>
          <p:nvPr/>
        </p:nvSpPr>
        <p:spPr>
          <a:xfrm>
            <a:off x="812307" y="5242264"/>
            <a:ext cx="3457852" cy="51490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HYDROLOGY</a:t>
            </a:r>
          </a:p>
        </p:txBody>
      </p:sp>
      <p:sp>
        <p:nvSpPr>
          <p:cNvPr id="20" name="Rectangle: Rounded Corners 19">
            <a:extLst>
              <a:ext uri="{FF2B5EF4-FFF2-40B4-BE49-F238E27FC236}">
                <a16:creationId xmlns:a16="http://schemas.microsoft.com/office/drawing/2014/main" id="{431A4AB9-5A91-4564-B7E2-F6C42B28B19F}"/>
              </a:ext>
            </a:extLst>
          </p:cNvPr>
          <p:cNvSpPr/>
          <p:nvPr/>
        </p:nvSpPr>
        <p:spPr>
          <a:xfrm>
            <a:off x="7155402" y="4902692"/>
            <a:ext cx="3675355" cy="51490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SOILS</a:t>
            </a:r>
          </a:p>
        </p:txBody>
      </p:sp>
    </p:spTree>
    <p:extLst>
      <p:ext uri="{BB962C8B-B14F-4D97-AF65-F5344CB8AC3E}">
        <p14:creationId xmlns:p14="http://schemas.microsoft.com/office/powerpoint/2010/main" val="10418265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9178D7DE-4FD1-46D6-8575-3B11067E7F18}"/>
              </a:ext>
            </a:extLst>
          </p:cNvPr>
          <p:cNvSpPr/>
          <p:nvPr/>
        </p:nvSpPr>
        <p:spPr>
          <a:xfrm>
            <a:off x="3906175" y="2077375"/>
            <a:ext cx="3293615" cy="2414726"/>
          </a:xfrm>
          <a:prstGeom prst="hexagon">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EIA METHODOLOGIES</a:t>
            </a:r>
          </a:p>
        </p:txBody>
      </p:sp>
      <p:cxnSp>
        <p:nvCxnSpPr>
          <p:cNvPr id="4" name="Straight Arrow Connector 3">
            <a:extLst>
              <a:ext uri="{FF2B5EF4-FFF2-40B4-BE49-F238E27FC236}">
                <a16:creationId xmlns:a16="http://schemas.microsoft.com/office/drawing/2014/main" id="{24CEBC80-EE75-4140-9B2E-78CED6136855}"/>
              </a:ext>
            </a:extLst>
          </p:cNvPr>
          <p:cNvCxnSpPr>
            <a:stCxn id="2" idx="4"/>
          </p:cNvCxnSpPr>
          <p:nvPr/>
        </p:nvCxnSpPr>
        <p:spPr>
          <a:xfrm flipH="1" flipV="1">
            <a:off x="3400148" y="1615736"/>
            <a:ext cx="1109709" cy="461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415A7FD9-A631-4387-ADFF-8D88B22FFC9D}"/>
              </a:ext>
            </a:extLst>
          </p:cNvPr>
          <p:cNvCxnSpPr>
            <a:stCxn id="2" idx="5"/>
          </p:cNvCxnSpPr>
          <p:nvPr/>
        </p:nvCxnSpPr>
        <p:spPr>
          <a:xfrm flipV="1">
            <a:off x="6596109" y="1464816"/>
            <a:ext cx="1606858" cy="612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06C2D19-0830-4698-A707-F05B64016E62}"/>
              </a:ext>
            </a:extLst>
          </p:cNvPr>
          <p:cNvCxnSpPr>
            <a:stCxn id="2" idx="0"/>
          </p:cNvCxnSpPr>
          <p:nvPr/>
        </p:nvCxnSpPr>
        <p:spPr>
          <a:xfrm flipV="1">
            <a:off x="7199790" y="3249227"/>
            <a:ext cx="1633492" cy="35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31D88A7B-ABB5-42B6-BF69-40317F09F062}"/>
              </a:ext>
            </a:extLst>
          </p:cNvPr>
          <p:cNvCxnSpPr>
            <a:stCxn id="2" idx="1"/>
          </p:cNvCxnSpPr>
          <p:nvPr/>
        </p:nvCxnSpPr>
        <p:spPr>
          <a:xfrm>
            <a:off x="6596109" y="4492100"/>
            <a:ext cx="1029809" cy="3639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0B27E76-BFA5-4983-A7AC-3B0ED63DE944}"/>
              </a:ext>
            </a:extLst>
          </p:cNvPr>
          <p:cNvCxnSpPr>
            <a:stCxn id="2" idx="3"/>
          </p:cNvCxnSpPr>
          <p:nvPr/>
        </p:nvCxnSpPr>
        <p:spPr>
          <a:xfrm flipH="1" flipV="1">
            <a:off x="2681056" y="3249227"/>
            <a:ext cx="1225119" cy="35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E1195D8-A97E-4515-B0E7-BC77ACA1FED0}"/>
              </a:ext>
            </a:extLst>
          </p:cNvPr>
          <p:cNvCxnSpPr>
            <a:stCxn id="2" idx="2"/>
          </p:cNvCxnSpPr>
          <p:nvPr/>
        </p:nvCxnSpPr>
        <p:spPr>
          <a:xfrm flipH="1">
            <a:off x="3249227" y="4492100"/>
            <a:ext cx="1260630" cy="7501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DF67F90F-5D04-4E78-98E7-A36D3E18D8C4}"/>
              </a:ext>
            </a:extLst>
          </p:cNvPr>
          <p:cNvSpPr/>
          <p:nvPr/>
        </p:nvSpPr>
        <p:spPr>
          <a:xfrm>
            <a:off x="812307" y="1109709"/>
            <a:ext cx="3737498" cy="50602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METEREOLOGY</a:t>
            </a:r>
          </a:p>
        </p:txBody>
      </p:sp>
      <p:sp>
        <p:nvSpPr>
          <p:cNvPr id="16" name="Rectangle: Rounded Corners 15">
            <a:extLst>
              <a:ext uri="{FF2B5EF4-FFF2-40B4-BE49-F238E27FC236}">
                <a16:creationId xmlns:a16="http://schemas.microsoft.com/office/drawing/2014/main" id="{059210E6-1416-4760-84F9-5B1B0EC9B04A}"/>
              </a:ext>
            </a:extLst>
          </p:cNvPr>
          <p:cNvSpPr/>
          <p:nvPr/>
        </p:nvSpPr>
        <p:spPr>
          <a:xfrm>
            <a:off x="7111013" y="958789"/>
            <a:ext cx="3888420" cy="51490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SURROUNDING AIR QUALITY</a:t>
            </a:r>
          </a:p>
        </p:txBody>
      </p:sp>
      <p:sp>
        <p:nvSpPr>
          <p:cNvPr id="17" name="Rectangle: Rounded Corners 16">
            <a:extLst>
              <a:ext uri="{FF2B5EF4-FFF2-40B4-BE49-F238E27FC236}">
                <a16:creationId xmlns:a16="http://schemas.microsoft.com/office/drawing/2014/main" id="{3D7A4E32-90EC-41E7-B284-344A1CDF8840}"/>
              </a:ext>
            </a:extLst>
          </p:cNvPr>
          <p:cNvSpPr/>
          <p:nvPr/>
        </p:nvSpPr>
        <p:spPr>
          <a:xfrm>
            <a:off x="124287" y="2796466"/>
            <a:ext cx="2556769" cy="63253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NOISE</a:t>
            </a:r>
            <a:endPar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8" name="Rectangle: Rounded Corners 17">
            <a:extLst>
              <a:ext uri="{FF2B5EF4-FFF2-40B4-BE49-F238E27FC236}">
                <a16:creationId xmlns:a16="http://schemas.microsoft.com/office/drawing/2014/main" id="{9CA3BF01-3BDA-41FB-A03D-349D789BF0A0}"/>
              </a:ext>
            </a:extLst>
          </p:cNvPr>
          <p:cNvSpPr/>
          <p:nvPr/>
        </p:nvSpPr>
        <p:spPr>
          <a:xfrm>
            <a:off x="8833282" y="2947386"/>
            <a:ext cx="3080551" cy="48161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TERRESTRIAL ECOLOGY</a:t>
            </a:r>
          </a:p>
        </p:txBody>
      </p:sp>
      <p:sp>
        <p:nvSpPr>
          <p:cNvPr id="19" name="Rectangle: Rounded Corners 18">
            <a:extLst>
              <a:ext uri="{FF2B5EF4-FFF2-40B4-BE49-F238E27FC236}">
                <a16:creationId xmlns:a16="http://schemas.microsoft.com/office/drawing/2014/main" id="{D4920CAD-A795-43B9-971E-D3383CF84AE2}"/>
              </a:ext>
            </a:extLst>
          </p:cNvPr>
          <p:cNvSpPr/>
          <p:nvPr/>
        </p:nvSpPr>
        <p:spPr>
          <a:xfrm>
            <a:off x="292963" y="5242264"/>
            <a:ext cx="5497497" cy="51490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DEMOGRAPHY &amp; SOCIO-ECONOMICS</a:t>
            </a:r>
          </a:p>
        </p:txBody>
      </p:sp>
      <p:sp>
        <p:nvSpPr>
          <p:cNvPr id="20" name="Rectangle: Rounded Corners 19">
            <a:extLst>
              <a:ext uri="{FF2B5EF4-FFF2-40B4-BE49-F238E27FC236}">
                <a16:creationId xmlns:a16="http://schemas.microsoft.com/office/drawing/2014/main" id="{431A4AB9-5A91-4564-B7E2-F6C42B28B19F}"/>
              </a:ext>
            </a:extLst>
          </p:cNvPr>
          <p:cNvSpPr/>
          <p:nvPr/>
        </p:nvSpPr>
        <p:spPr>
          <a:xfrm>
            <a:off x="7111013" y="4902692"/>
            <a:ext cx="3675355" cy="51490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AQUATIC ECOLOGY</a:t>
            </a:r>
          </a:p>
        </p:txBody>
      </p:sp>
      <p:sp>
        <p:nvSpPr>
          <p:cNvPr id="3" name="TextBox 2">
            <a:extLst>
              <a:ext uri="{FF2B5EF4-FFF2-40B4-BE49-F238E27FC236}">
                <a16:creationId xmlns:a16="http://schemas.microsoft.com/office/drawing/2014/main" id="{87D0CBB9-6FFA-4476-B241-05F7B71BC9D3}"/>
              </a:ext>
            </a:extLst>
          </p:cNvPr>
          <p:cNvSpPr txBox="1"/>
          <p:nvPr/>
        </p:nvSpPr>
        <p:spPr>
          <a:xfrm>
            <a:off x="292963" y="219722"/>
            <a:ext cx="4953740" cy="369332"/>
          </a:xfrm>
          <a:prstGeom prst="rect">
            <a:avLst/>
          </a:prstGeom>
          <a:noFill/>
        </p:spPr>
        <p:txBody>
          <a:bodyPr wrap="square" rtlCol="0">
            <a:spAutoFit/>
          </a:bodyPr>
          <a:lstStyle/>
          <a:p>
            <a:r>
              <a:rPr lang="en-IN" dirty="0">
                <a:latin typeface="Times New Roman" panose="02020603050405020304" pitchFamily="18" charset="0"/>
                <a:cs typeface="Times New Roman" panose="02020603050405020304" pitchFamily="18" charset="0"/>
              </a:rPr>
              <a:t>Continued..</a:t>
            </a:r>
          </a:p>
        </p:txBody>
      </p:sp>
    </p:spTree>
    <p:extLst>
      <p:ext uri="{BB962C8B-B14F-4D97-AF65-F5344CB8AC3E}">
        <p14:creationId xmlns:p14="http://schemas.microsoft.com/office/powerpoint/2010/main" val="2330816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3FF01A2-9310-4E12-BE0C-7CDD6F32DFD8}"/>
              </a:ext>
            </a:extLst>
          </p:cNvPr>
          <p:cNvSpPr/>
          <p:nvPr/>
        </p:nvSpPr>
        <p:spPr>
          <a:xfrm>
            <a:off x="2299316" y="328474"/>
            <a:ext cx="7155402" cy="497149"/>
          </a:xfrm>
          <a:prstGeom prst="roundRect">
            <a:avLst/>
          </a:prstGeom>
          <a:solidFill>
            <a:srgbClr val="CC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EIA-PROJECT FEATURES</a:t>
            </a:r>
          </a:p>
        </p:txBody>
      </p:sp>
      <p:sp>
        <p:nvSpPr>
          <p:cNvPr id="3" name="TextBox 2">
            <a:extLst>
              <a:ext uri="{FF2B5EF4-FFF2-40B4-BE49-F238E27FC236}">
                <a16:creationId xmlns:a16="http://schemas.microsoft.com/office/drawing/2014/main" id="{C7415643-BB5D-418A-9AEF-193077CE2E4B}"/>
              </a:ext>
            </a:extLst>
          </p:cNvPr>
          <p:cNvSpPr txBox="1"/>
          <p:nvPr/>
        </p:nvSpPr>
        <p:spPr>
          <a:xfrm>
            <a:off x="3950563" y="905522"/>
            <a:ext cx="7972148" cy="2862322"/>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Environmental Impact Assessment includes study of manufacturing process of </a:t>
            </a:r>
            <a:r>
              <a:rPr lang="en-IN" dirty="0" err="1">
                <a:latin typeface="Times New Roman" panose="02020603050405020304" pitchFamily="18" charset="0"/>
                <a:cs typeface="Times New Roman" panose="02020603050405020304" pitchFamily="18" charset="0"/>
              </a:rPr>
              <a:t>plant,material</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utilised,finished</a:t>
            </a:r>
            <a:r>
              <a:rPr lang="en-IN" dirty="0">
                <a:latin typeface="Times New Roman" panose="02020603050405020304" pitchFamily="18" charset="0"/>
                <a:cs typeface="Times New Roman" panose="02020603050405020304" pitchFamily="18" charset="0"/>
              </a:rPr>
              <a:t> products </a:t>
            </a:r>
            <a:r>
              <a:rPr lang="en-IN" dirty="0" err="1">
                <a:latin typeface="Times New Roman" panose="02020603050405020304" pitchFamily="18" charset="0"/>
                <a:cs typeface="Times New Roman" panose="02020603050405020304" pitchFamily="18" charset="0"/>
              </a:rPr>
              <a:t>produced,source</a:t>
            </a:r>
            <a:r>
              <a:rPr lang="en-IN" dirty="0">
                <a:latin typeface="Times New Roman" panose="02020603050405020304" pitchFamily="18" charset="0"/>
                <a:cs typeface="Times New Roman" panose="02020603050405020304" pitchFamily="18" charset="0"/>
              </a:rPr>
              <a:t> &amp; quantum of water necessary for operation of plant is calculated &amp; a water balance </a:t>
            </a:r>
            <a:r>
              <a:rPr lang="en-IN" dirty="0" err="1">
                <a:latin typeface="Times New Roman" panose="02020603050405020304" pitchFamily="18" charset="0"/>
                <a:cs typeface="Times New Roman" panose="02020603050405020304" pitchFamily="18" charset="0"/>
              </a:rPr>
              <a:t>diagram,illustrating</a:t>
            </a:r>
            <a:r>
              <a:rPr lang="en-IN" dirty="0">
                <a:latin typeface="Times New Roman" panose="02020603050405020304" pitchFamily="18" charset="0"/>
                <a:cs typeface="Times New Roman" panose="02020603050405020304" pitchFamily="18" charset="0"/>
              </a:rPr>
              <a:t> water requirement for different systems is prepared.</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EIA is a </a:t>
            </a:r>
            <a:r>
              <a:rPr lang="en-IN" dirty="0" err="1">
                <a:latin typeface="Times New Roman" panose="02020603050405020304" pitchFamily="18" charset="0"/>
                <a:cs typeface="Times New Roman" panose="02020603050405020304" pitchFamily="18" charset="0"/>
              </a:rPr>
              <a:t>document,which</a:t>
            </a:r>
            <a:r>
              <a:rPr lang="en-IN" dirty="0">
                <a:latin typeface="Times New Roman" panose="02020603050405020304" pitchFamily="18" charset="0"/>
                <a:cs typeface="Times New Roman" panose="02020603050405020304" pitchFamily="18" charset="0"/>
              </a:rPr>
              <a:t> should not be considered only as a tool for obtaining environmental clearance from the statutory authority but also as a planning guide for large scale “Sustainable Development” programmes.</a:t>
            </a:r>
          </a:p>
        </p:txBody>
      </p:sp>
      <p:pic>
        <p:nvPicPr>
          <p:cNvPr id="5" name="Picture 4">
            <a:extLst>
              <a:ext uri="{FF2B5EF4-FFF2-40B4-BE49-F238E27FC236}">
                <a16:creationId xmlns:a16="http://schemas.microsoft.com/office/drawing/2014/main" id="{2C653929-2D64-49F7-B159-BF6616EA4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947" y="948130"/>
            <a:ext cx="3354696" cy="2195790"/>
          </a:xfrm>
          <a:prstGeom prst="rect">
            <a:avLst/>
          </a:prstGeom>
        </p:spPr>
      </p:pic>
      <p:pic>
        <p:nvPicPr>
          <p:cNvPr id="6" name="Picture 5">
            <a:extLst>
              <a:ext uri="{FF2B5EF4-FFF2-40B4-BE49-F238E27FC236}">
                <a16:creationId xmlns:a16="http://schemas.microsoft.com/office/drawing/2014/main" id="{C0A16876-B43B-43B2-9988-403730798E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999" y="3266427"/>
            <a:ext cx="3662593" cy="3662593"/>
          </a:xfrm>
          <a:prstGeom prst="rect">
            <a:avLst/>
          </a:prstGeom>
        </p:spPr>
      </p:pic>
    </p:spTree>
    <p:extLst>
      <p:ext uri="{BB962C8B-B14F-4D97-AF65-F5344CB8AC3E}">
        <p14:creationId xmlns:p14="http://schemas.microsoft.com/office/powerpoint/2010/main" val="33806702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897909C-26AF-4334-B58E-0DC0F311D0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8396" y="62144"/>
            <a:ext cx="8345010" cy="6858000"/>
          </a:xfrm>
          <a:prstGeom prst="rect">
            <a:avLst/>
          </a:prstGeom>
        </p:spPr>
      </p:pic>
    </p:spTree>
    <p:extLst>
      <p:ext uri="{BB962C8B-B14F-4D97-AF65-F5344CB8AC3E}">
        <p14:creationId xmlns:p14="http://schemas.microsoft.com/office/powerpoint/2010/main" val="23638509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D11E961C-DE29-4014-8F08-799C923F60F2}"/>
              </a:ext>
            </a:extLst>
          </p:cNvPr>
          <p:cNvSpPr/>
          <p:nvPr/>
        </p:nvSpPr>
        <p:spPr>
          <a:xfrm>
            <a:off x="2911875" y="381739"/>
            <a:ext cx="4953741" cy="488272"/>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CARBON BANK &amp; CARBON CREDIT</a:t>
            </a:r>
          </a:p>
        </p:txBody>
      </p:sp>
      <p:sp>
        <p:nvSpPr>
          <p:cNvPr id="3" name="TextBox 2">
            <a:extLst>
              <a:ext uri="{FF2B5EF4-FFF2-40B4-BE49-F238E27FC236}">
                <a16:creationId xmlns:a16="http://schemas.microsoft.com/office/drawing/2014/main" id="{9544AEED-16EE-4570-BBC0-070D3EF9433C}"/>
              </a:ext>
            </a:extLst>
          </p:cNvPr>
          <p:cNvSpPr txBox="1"/>
          <p:nvPr/>
        </p:nvSpPr>
        <p:spPr>
          <a:xfrm>
            <a:off x="5832629" y="994299"/>
            <a:ext cx="5805996" cy="6063198"/>
          </a:xfrm>
          <a:prstGeom prst="rect">
            <a:avLst/>
          </a:prstGeom>
          <a:noFill/>
        </p:spPr>
        <p:txBody>
          <a:bodyPr wrap="square" rtlCol="0">
            <a:spAutoFit/>
          </a:bodyPr>
          <a:lstStyle/>
          <a:p>
            <a:pPr marL="285750" indent="-285750">
              <a:buFont typeface="Wingdings" panose="05000000000000000000" pitchFamily="2" charset="2"/>
              <a:buChar char="Ø"/>
            </a:pPr>
            <a:r>
              <a:rPr lang="en-IN" sz="1600" b="1" dirty="0">
                <a:latin typeface="Times New Roman" panose="02020603050405020304" pitchFamily="18" charset="0"/>
                <a:cs typeface="Times New Roman" panose="02020603050405020304" pitchFamily="18" charset="0"/>
              </a:rPr>
              <a:t>Carbon Bank </a:t>
            </a:r>
            <a:r>
              <a:rPr lang="en-IN" sz="1600" dirty="0">
                <a:latin typeface="Times New Roman" panose="02020603050405020304" pitchFamily="18" charset="0"/>
                <a:cs typeface="Times New Roman" panose="02020603050405020304" pitchFamily="18" charset="0"/>
              </a:rPr>
              <a:t>:- The Clean Development Mechanism (CDM) of Kyoto Protocol permits trading in carbon </a:t>
            </a:r>
            <a:r>
              <a:rPr lang="en-IN" sz="1600" dirty="0" err="1">
                <a:latin typeface="Times New Roman" panose="02020603050405020304" pitchFamily="18" charset="0"/>
                <a:cs typeface="Times New Roman" panose="02020603050405020304" pitchFamily="18" charset="0"/>
              </a:rPr>
              <a:t>credits.For</a:t>
            </a:r>
            <a:r>
              <a:rPr lang="en-IN" sz="1600" dirty="0">
                <a:latin typeface="Times New Roman" panose="02020603050405020304" pitchFamily="18" charset="0"/>
                <a:cs typeface="Times New Roman" panose="02020603050405020304" pitchFamily="18" charset="0"/>
              </a:rPr>
              <a:t> </a:t>
            </a:r>
            <a:r>
              <a:rPr lang="en-IN" sz="1600" dirty="0" err="1">
                <a:latin typeface="Times New Roman" panose="02020603050405020304" pitchFamily="18" charset="0"/>
                <a:cs typeface="Times New Roman" panose="02020603050405020304" pitchFamily="18" charset="0"/>
              </a:rPr>
              <a:t>this,a</a:t>
            </a:r>
            <a:r>
              <a:rPr lang="en-IN" sz="1600" dirty="0">
                <a:latin typeface="Times New Roman" panose="02020603050405020304" pitchFamily="18" charset="0"/>
                <a:cs typeface="Times New Roman" panose="02020603050405020304" pitchFamily="18" charset="0"/>
              </a:rPr>
              <a:t> number of exchanges have been </a:t>
            </a:r>
            <a:r>
              <a:rPr lang="en-IN" sz="1600" dirty="0" err="1">
                <a:latin typeface="Times New Roman" panose="02020603050405020304" pitchFamily="18" charset="0"/>
                <a:cs typeface="Times New Roman" panose="02020603050405020304" pitchFamily="18" charset="0"/>
              </a:rPr>
              <a:t>established.Banks</a:t>
            </a:r>
            <a:r>
              <a:rPr lang="en-IN" sz="1600" dirty="0">
                <a:latin typeface="Times New Roman" panose="02020603050405020304" pitchFamily="18" charset="0"/>
                <a:cs typeface="Times New Roman" panose="02020603050405020304" pitchFamily="18" charset="0"/>
              </a:rPr>
              <a:t> too have entered this lucrative </a:t>
            </a:r>
            <a:r>
              <a:rPr lang="en-IN" sz="1600" dirty="0" err="1">
                <a:latin typeface="Times New Roman" panose="02020603050405020304" pitchFamily="18" charset="0"/>
                <a:cs typeface="Times New Roman" panose="02020603050405020304" pitchFamily="18" charset="0"/>
              </a:rPr>
              <a:t>market.Such</a:t>
            </a:r>
            <a:r>
              <a:rPr lang="en-IN" sz="1600" dirty="0">
                <a:latin typeface="Times New Roman" panose="02020603050405020304" pitchFamily="18" charset="0"/>
                <a:cs typeface="Times New Roman" panose="02020603050405020304" pitchFamily="18" charset="0"/>
              </a:rPr>
              <a:t> banks are known as-Carbon Banks.</a:t>
            </a:r>
          </a:p>
          <a:p>
            <a:pPr marL="285750" indent="-285750">
              <a:buFont typeface="Wingdings" panose="05000000000000000000" pitchFamily="2" charset="2"/>
              <a:buChar char="Ø"/>
            </a:pPr>
            <a:endParaRPr lang="en-IN" sz="16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sz="1600" b="1" dirty="0">
                <a:latin typeface="Times New Roman" panose="02020603050405020304" pitchFamily="18" charset="0"/>
                <a:cs typeface="Times New Roman" panose="02020603050405020304" pitchFamily="18" charset="0"/>
              </a:rPr>
              <a:t>Carbon Trading </a:t>
            </a:r>
            <a:r>
              <a:rPr lang="en-IN" sz="1600" dirty="0">
                <a:latin typeface="Times New Roman" panose="02020603050405020304" pitchFamily="18" charset="0"/>
                <a:cs typeface="Times New Roman" panose="02020603050405020304" pitchFamily="18" charset="0"/>
              </a:rPr>
              <a:t>:- It is the name given to-Exchange </a:t>
            </a:r>
            <a:r>
              <a:rPr lang="en-IN" sz="1600" dirty="0" err="1">
                <a:latin typeface="Times New Roman" panose="02020603050405020304" pitchFamily="18" charset="0"/>
                <a:cs typeface="Times New Roman" panose="02020603050405020304" pitchFamily="18" charset="0"/>
              </a:rPr>
              <a:t>Permits.This</a:t>
            </a:r>
            <a:r>
              <a:rPr lang="en-IN" sz="1600" dirty="0">
                <a:latin typeface="Times New Roman" panose="02020603050405020304" pitchFamily="18" charset="0"/>
                <a:cs typeface="Times New Roman" panose="02020603050405020304" pitchFamily="18" charset="0"/>
              </a:rPr>
              <a:t> exchange may take place within the economy or may take  the form of international transactions.</a:t>
            </a:r>
          </a:p>
          <a:p>
            <a:r>
              <a:rPr lang="en-IN" sz="1600" dirty="0">
                <a:latin typeface="Times New Roman" panose="02020603050405020304" pitchFamily="18" charset="0"/>
                <a:cs typeface="Times New Roman" panose="02020603050405020304" pitchFamily="18" charset="0"/>
              </a:rPr>
              <a:t>      There are 2 types of Carbon </a:t>
            </a:r>
            <a:r>
              <a:rPr lang="en-IN" sz="1600" dirty="0" err="1">
                <a:latin typeface="Times New Roman" panose="02020603050405020304" pitchFamily="18" charset="0"/>
                <a:cs typeface="Times New Roman" panose="02020603050405020304" pitchFamily="18" charset="0"/>
              </a:rPr>
              <a:t>Trading,namely</a:t>
            </a:r>
            <a:r>
              <a:rPr lang="en-IN" sz="1600" dirty="0">
                <a:latin typeface="Times New Roman" panose="02020603050405020304" pitchFamily="18" charset="0"/>
                <a:cs typeface="Times New Roman" panose="02020603050405020304" pitchFamily="18" charset="0"/>
              </a:rPr>
              <a:t>,</a:t>
            </a:r>
          </a:p>
          <a:p>
            <a:r>
              <a:rPr lang="en-IN" sz="1600" dirty="0">
                <a:latin typeface="Times New Roman" panose="02020603050405020304" pitchFamily="18" charset="0"/>
                <a:cs typeface="Times New Roman" panose="02020603050405020304" pitchFamily="18" charset="0"/>
              </a:rPr>
              <a:t>          1) Emission Trading 2) Offset Trading</a:t>
            </a:r>
          </a:p>
          <a:p>
            <a:pPr marL="285750" indent="-285750">
              <a:buFont typeface="Wingdings" panose="05000000000000000000" pitchFamily="2" charset="2"/>
              <a:buChar char="Ø"/>
            </a:pPr>
            <a:r>
              <a:rPr lang="en-IN" sz="1600" dirty="0">
                <a:latin typeface="Times New Roman" panose="02020603050405020304" pitchFamily="18" charset="0"/>
                <a:cs typeface="Times New Roman" panose="02020603050405020304" pitchFamily="18" charset="0"/>
              </a:rPr>
              <a:t>Carbon trading is a mechanism to-offset &amp; neutralize carbon emission &amp; gain emission rights.</a:t>
            </a:r>
          </a:p>
          <a:p>
            <a:pPr marL="285750" indent="-285750">
              <a:buFont typeface="Wingdings" panose="05000000000000000000" pitchFamily="2" charset="2"/>
              <a:buChar char="Ø"/>
            </a:pPr>
            <a:r>
              <a:rPr lang="en-IN" sz="1600" dirty="0">
                <a:latin typeface="Times New Roman" panose="02020603050405020304" pitchFamily="18" charset="0"/>
                <a:cs typeface="Times New Roman" panose="02020603050405020304" pitchFamily="18" charset="0"/>
              </a:rPr>
              <a:t>Carbon Credits provide a way to reduce greenhouse gas emissions on an industrial scale by capping total annual emissions &amp; allowing the market to assign a </a:t>
            </a:r>
            <a:r>
              <a:rPr lang="en-IN" sz="1600" dirty="0" err="1">
                <a:latin typeface="Times New Roman" panose="02020603050405020304" pitchFamily="18" charset="0"/>
                <a:cs typeface="Times New Roman" panose="02020603050405020304" pitchFamily="18" charset="0"/>
              </a:rPr>
              <a:t>monetory</a:t>
            </a:r>
            <a:r>
              <a:rPr lang="en-IN" sz="1600" dirty="0">
                <a:latin typeface="Times New Roman" panose="02020603050405020304" pitchFamily="18" charset="0"/>
                <a:cs typeface="Times New Roman" panose="02020603050405020304" pitchFamily="18" charset="0"/>
              </a:rPr>
              <a:t> value to any shortfall through trading.</a:t>
            </a:r>
          </a:p>
          <a:p>
            <a:pPr marL="285750" indent="-285750">
              <a:buFont typeface="Wingdings" panose="05000000000000000000" pitchFamily="2" charset="2"/>
              <a:buChar char="Ø"/>
            </a:pPr>
            <a:r>
              <a:rPr lang="en-IN" sz="1600" dirty="0">
                <a:latin typeface="Times New Roman" panose="02020603050405020304" pitchFamily="18" charset="0"/>
                <a:cs typeface="Times New Roman" panose="02020603050405020304" pitchFamily="18" charset="0"/>
              </a:rPr>
              <a:t>Credits can be exchanged between business or bought &amp; sold in international markets at prevailing market price.</a:t>
            </a:r>
          </a:p>
          <a:p>
            <a:pPr marL="285750" indent="-285750">
              <a:buFont typeface="Wingdings" panose="05000000000000000000" pitchFamily="2" charset="2"/>
              <a:buChar char="Ø"/>
            </a:pPr>
            <a:r>
              <a:rPr lang="en-IN" sz="1600" dirty="0">
                <a:latin typeface="Times New Roman" panose="02020603050405020304" pitchFamily="18" charset="0"/>
                <a:cs typeface="Times New Roman" panose="02020603050405020304" pitchFamily="18" charset="0"/>
              </a:rPr>
              <a:t>Credits can be used to finance carbon reduction schemes between trading partners.</a:t>
            </a:r>
          </a:p>
          <a:p>
            <a:pPr marL="285750" indent="-285750">
              <a:buFont typeface="Wingdings" panose="05000000000000000000" pitchFamily="2" charset="2"/>
              <a:buChar char="Ø"/>
            </a:pPr>
            <a:endParaRPr lang="en-IN" sz="1600" dirty="0"/>
          </a:p>
          <a:p>
            <a:pPr marL="285750" indent="-285750">
              <a:buFont typeface="Wingdings" panose="05000000000000000000" pitchFamily="2" charset="2"/>
              <a:buChar char="Ø"/>
            </a:pPr>
            <a:endParaRPr lang="en-IN" dirty="0"/>
          </a:p>
          <a:p>
            <a:endParaRPr lang="en-IN" dirty="0"/>
          </a:p>
        </p:txBody>
      </p:sp>
      <p:pic>
        <p:nvPicPr>
          <p:cNvPr id="5" name="Picture 4">
            <a:extLst>
              <a:ext uri="{FF2B5EF4-FFF2-40B4-BE49-F238E27FC236}">
                <a16:creationId xmlns:a16="http://schemas.microsoft.com/office/drawing/2014/main" id="{3E9CF069-358C-433A-B54C-3400D273C6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8634" y="2015231"/>
            <a:ext cx="3846482" cy="2263806"/>
          </a:xfrm>
          <a:prstGeom prst="rect">
            <a:avLst/>
          </a:prstGeom>
        </p:spPr>
      </p:pic>
    </p:spTree>
    <p:extLst>
      <p:ext uri="{BB962C8B-B14F-4D97-AF65-F5344CB8AC3E}">
        <p14:creationId xmlns:p14="http://schemas.microsoft.com/office/powerpoint/2010/main" val="1272301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B239181-BFC7-4174-B00A-0A23D84F77EF}"/>
              </a:ext>
            </a:extLst>
          </p:cNvPr>
          <p:cNvSpPr/>
          <p:nvPr/>
        </p:nvSpPr>
        <p:spPr>
          <a:xfrm>
            <a:off x="3071674" y="235258"/>
            <a:ext cx="4847207" cy="452762"/>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ENVIRONMENT EDUCATION</a:t>
            </a:r>
          </a:p>
        </p:txBody>
      </p:sp>
      <p:sp>
        <p:nvSpPr>
          <p:cNvPr id="3" name="TextBox 2">
            <a:extLst>
              <a:ext uri="{FF2B5EF4-FFF2-40B4-BE49-F238E27FC236}">
                <a16:creationId xmlns:a16="http://schemas.microsoft.com/office/drawing/2014/main" id="{DCCF040D-19B2-49A8-96E6-A326D963DBAD}"/>
              </a:ext>
            </a:extLst>
          </p:cNvPr>
          <p:cNvSpPr txBox="1"/>
          <p:nvPr/>
        </p:nvSpPr>
        <p:spPr>
          <a:xfrm>
            <a:off x="248575" y="843379"/>
            <a:ext cx="11523215" cy="5078313"/>
          </a:xfrm>
          <a:prstGeom prst="rect">
            <a:avLst/>
          </a:prstGeom>
          <a:noFill/>
        </p:spPr>
        <p:txBody>
          <a:bodyPr wrap="square" rtlCol="0">
            <a:spAutoFit/>
          </a:bodyPr>
          <a:lstStyle/>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Environmental Education /study is the scientific study of the environmental system &amp; the status of it’s inherent or induced changes on organisms.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Environmental Studies is defined as- “The academic Field which systematically studies human interaction with the </a:t>
            </a:r>
            <a:r>
              <a:rPr lang="en-IN" dirty="0" err="1">
                <a:latin typeface="Times New Roman" panose="02020603050405020304" pitchFamily="18" charset="0"/>
                <a:cs typeface="Times New Roman" panose="02020603050405020304" pitchFamily="18" charset="0"/>
              </a:rPr>
              <a:t>environment.It</a:t>
            </a:r>
            <a:r>
              <a:rPr lang="en-IN" dirty="0">
                <a:latin typeface="Times New Roman" panose="02020603050405020304" pitchFamily="18" charset="0"/>
                <a:cs typeface="Times New Roman" panose="02020603050405020304" pitchFamily="18" charset="0"/>
              </a:rPr>
              <a:t> is a broad interdisciplinary field of study that includes the natural </a:t>
            </a:r>
            <a:r>
              <a:rPr lang="en-IN" dirty="0" err="1">
                <a:latin typeface="Times New Roman" panose="02020603050405020304" pitchFamily="18" charset="0"/>
                <a:cs typeface="Times New Roman" panose="02020603050405020304" pitchFamily="18" charset="0"/>
              </a:rPr>
              <a:t>environment,built</a:t>
            </a:r>
            <a:r>
              <a:rPr lang="en-IN" dirty="0">
                <a:latin typeface="Times New Roman" panose="02020603050405020304" pitchFamily="18" charset="0"/>
                <a:cs typeface="Times New Roman" panose="02020603050405020304" pitchFamily="18" charset="0"/>
              </a:rPr>
              <a:t> environment &amp; the sets of relationship between them.”</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According to UNESCO, guiding principles of Environment Education should be as follows :-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Environment Education should be </a:t>
            </a:r>
            <a:r>
              <a:rPr lang="en-IN" dirty="0" err="1">
                <a:latin typeface="Times New Roman" panose="02020603050405020304" pitchFamily="18" charset="0"/>
                <a:cs typeface="Times New Roman" panose="02020603050405020304" pitchFamily="18" charset="0"/>
              </a:rPr>
              <a:t>compulsory,right</a:t>
            </a:r>
            <a:r>
              <a:rPr lang="en-IN" dirty="0">
                <a:latin typeface="Times New Roman" panose="02020603050405020304" pitchFamily="18" charset="0"/>
                <a:cs typeface="Times New Roman" panose="02020603050405020304" pitchFamily="18" charset="0"/>
              </a:rPr>
              <a:t> from primary to the post-graduate stage.</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It should have an interdisciplinary approach by including </a:t>
            </a:r>
            <a:r>
              <a:rPr lang="en-IN" dirty="0" err="1">
                <a:latin typeface="Times New Roman" panose="02020603050405020304" pitchFamily="18" charset="0"/>
                <a:cs typeface="Times New Roman" panose="02020603050405020304" pitchFamily="18" charset="0"/>
              </a:rPr>
              <a:t>Physical,Chemical,Biological</a:t>
            </a:r>
            <a:r>
              <a:rPr lang="en-IN" dirty="0">
                <a:latin typeface="Times New Roman" panose="02020603050405020304" pitchFamily="18" charset="0"/>
                <a:cs typeface="Times New Roman" panose="02020603050405020304" pitchFamily="18" charset="0"/>
              </a:rPr>
              <a:t> as well as socio-cultural aspects of </a:t>
            </a:r>
            <a:r>
              <a:rPr lang="en-IN" dirty="0" err="1">
                <a:latin typeface="Times New Roman" panose="02020603050405020304" pitchFamily="18" charset="0"/>
                <a:cs typeface="Times New Roman" panose="02020603050405020304" pitchFamily="18" charset="0"/>
              </a:rPr>
              <a:t>environment.It</a:t>
            </a:r>
            <a:r>
              <a:rPr lang="en-IN" dirty="0">
                <a:latin typeface="Times New Roman" panose="02020603050405020304" pitchFamily="18" charset="0"/>
                <a:cs typeface="Times New Roman" panose="02020603050405020304" pitchFamily="18" charset="0"/>
              </a:rPr>
              <a:t> should build a bridge between biology &amp; technology.</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It should take into account the historical perspective, the current &amp; potential historical issues.</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It should emphasize the necessity of seeking international cooperation in environment planning.</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It should emphasize the importance of Sustainable Development i.e. Economic Development without degrading environment.</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It should lay more stress on practical activities &amp; first hand experiences.</a:t>
            </a:r>
          </a:p>
          <a:p>
            <a:pPr marL="285750" indent="-285750">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3664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2B0AC52E-1C97-4492-A8B7-DB169F25A04A}"/>
              </a:ext>
            </a:extLst>
          </p:cNvPr>
          <p:cNvSpPr/>
          <p:nvPr/>
        </p:nvSpPr>
        <p:spPr>
          <a:xfrm>
            <a:off x="2006354" y="270769"/>
            <a:ext cx="7634796" cy="452761"/>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ENVIRONMENTAL MANAGEMENT SYSTEM (EMS)</a:t>
            </a:r>
          </a:p>
        </p:txBody>
      </p:sp>
      <p:sp>
        <p:nvSpPr>
          <p:cNvPr id="3" name="TextBox 2">
            <a:extLst>
              <a:ext uri="{FF2B5EF4-FFF2-40B4-BE49-F238E27FC236}">
                <a16:creationId xmlns:a16="http://schemas.microsoft.com/office/drawing/2014/main" id="{CB2F7538-A413-4287-B093-5EFF31544B66}"/>
              </a:ext>
            </a:extLst>
          </p:cNvPr>
          <p:cNvSpPr txBox="1"/>
          <p:nvPr/>
        </p:nvSpPr>
        <p:spPr>
          <a:xfrm>
            <a:off x="426128" y="861134"/>
            <a:ext cx="11514338" cy="646331"/>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It is a system &amp; </a:t>
            </a:r>
            <a:r>
              <a:rPr lang="en-IN" dirty="0" err="1">
                <a:latin typeface="Times New Roman" panose="02020603050405020304" pitchFamily="18" charset="0"/>
                <a:cs typeface="Times New Roman" panose="02020603050405020304" pitchFamily="18" charset="0"/>
              </a:rPr>
              <a:t>database,which</a:t>
            </a:r>
            <a:r>
              <a:rPr lang="en-IN" dirty="0">
                <a:latin typeface="Times New Roman" panose="02020603050405020304" pitchFamily="18" charset="0"/>
                <a:cs typeface="Times New Roman" panose="02020603050405020304" pitchFamily="18" charset="0"/>
              </a:rPr>
              <a:t> integrates procedures &amp; processes for training of </a:t>
            </a:r>
            <a:r>
              <a:rPr lang="en-IN" dirty="0" err="1">
                <a:latin typeface="Times New Roman" panose="02020603050405020304" pitchFamily="18" charset="0"/>
                <a:cs typeface="Times New Roman" panose="02020603050405020304" pitchFamily="18" charset="0"/>
              </a:rPr>
              <a:t>personnel,monitoring,summarizing</a:t>
            </a:r>
            <a:r>
              <a:rPr lang="en-IN" dirty="0">
                <a:latin typeface="Times New Roman" panose="02020603050405020304" pitchFamily="18" charset="0"/>
                <a:cs typeface="Times New Roman" panose="02020603050405020304" pitchFamily="18" charset="0"/>
              </a:rPr>
              <a:t> &amp; reporting of specialized environmental performance information to internal &amp; external stakeholders of a firm.</a:t>
            </a:r>
          </a:p>
        </p:txBody>
      </p:sp>
      <p:sp>
        <p:nvSpPr>
          <p:cNvPr id="4" name="Isosceles Triangle 3">
            <a:extLst>
              <a:ext uri="{FF2B5EF4-FFF2-40B4-BE49-F238E27FC236}">
                <a16:creationId xmlns:a16="http://schemas.microsoft.com/office/drawing/2014/main" id="{5F0D0217-FB46-48A1-ACE4-EDA5F5DA17E8}"/>
              </a:ext>
            </a:extLst>
          </p:cNvPr>
          <p:cNvSpPr/>
          <p:nvPr/>
        </p:nvSpPr>
        <p:spPr>
          <a:xfrm>
            <a:off x="3781888" y="4264623"/>
            <a:ext cx="3773009" cy="1633491"/>
          </a:xfrm>
          <a:prstGeom prst="triangle">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LEVELS OF EMS</a:t>
            </a:r>
          </a:p>
        </p:txBody>
      </p:sp>
      <p:cxnSp>
        <p:nvCxnSpPr>
          <p:cNvPr id="6" name="Straight Arrow Connector 5">
            <a:extLst>
              <a:ext uri="{FF2B5EF4-FFF2-40B4-BE49-F238E27FC236}">
                <a16:creationId xmlns:a16="http://schemas.microsoft.com/office/drawing/2014/main" id="{170417FE-C17A-466F-9569-CD94180A7B04}"/>
              </a:ext>
            </a:extLst>
          </p:cNvPr>
          <p:cNvCxnSpPr>
            <a:stCxn id="4" idx="0"/>
          </p:cNvCxnSpPr>
          <p:nvPr/>
        </p:nvCxnSpPr>
        <p:spPr>
          <a:xfrm flipV="1">
            <a:off x="5668393" y="3439000"/>
            <a:ext cx="13316" cy="8256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3A572892-8EFC-406A-AB07-F15B213578A7}"/>
              </a:ext>
            </a:extLst>
          </p:cNvPr>
          <p:cNvCxnSpPr>
            <a:stCxn id="4" idx="4"/>
          </p:cNvCxnSpPr>
          <p:nvPr/>
        </p:nvCxnSpPr>
        <p:spPr>
          <a:xfrm>
            <a:off x="7554897" y="5898114"/>
            <a:ext cx="12517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76B3D95-D688-4A18-9F35-A34036225597}"/>
              </a:ext>
            </a:extLst>
          </p:cNvPr>
          <p:cNvCxnSpPr>
            <a:stCxn id="4" idx="2"/>
          </p:cNvCxnSpPr>
          <p:nvPr/>
        </p:nvCxnSpPr>
        <p:spPr>
          <a:xfrm flipH="1">
            <a:off x="2672179" y="5898114"/>
            <a:ext cx="11097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BEE436B4-EE84-4DFD-8D4C-9DB0EE763A0C}"/>
              </a:ext>
            </a:extLst>
          </p:cNvPr>
          <p:cNvSpPr/>
          <p:nvPr/>
        </p:nvSpPr>
        <p:spPr>
          <a:xfrm>
            <a:off x="4372252" y="3028182"/>
            <a:ext cx="2592280" cy="39061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GLOBAL</a:t>
            </a:r>
          </a:p>
        </p:txBody>
      </p:sp>
      <p:sp>
        <p:nvSpPr>
          <p:cNvPr id="12" name="Rectangle: Rounded Corners 11">
            <a:extLst>
              <a:ext uri="{FF2B5EF4-FFF2-40B4-BE49-F238E27FC236}">
                <a16:creationId xmlns:a16="http://schemas.microsoft.com/office/drawing/2014/main" id="{5B52DDE6-0A1F-485A-B5A7-6F03575D02EC}"/>
              </a:ext>
            </a:extLst>
          </p:cNvPr>
          <p:cNvSpPr/>
          <p:nvPr/>
        </p:nvSpPr>
        <p:spPr>
          <a:xfrm>
            <a:off x="8806649" y="5694492"/>
            <a:ext cx="2882283" cy="40724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LOCAL</a:t>
            </a:r>
          </a:p>
        </p:txBody>
      </p:sp>
      <p:sp>
        <p:nvSpPr>
          <p:cNvPr id="13" name="Rectangle: Rounded Corners 12">
            <a:extLst>
              <a:ext uri="{FF2B5EF4-FFF2-40B4-BE49-F238E27FC236}">
                <a16:creationId xmlns:a16="http://schemas.microsoft.com/office/drawing/2014/main" id="{A8D8DFC2-FF0F-41E0-B160-97580F408C36}"/>
              </a:ext>
            </a:extLst>
          </p:cNvPr>
          <p:cNvSpPr/>
          <p:nvPr/>
        </p:nvSpPr>
        <p:spPr>
          <a:xfrm>
            <a:off x="8879" y="5713368"/>
            <a:ext cx="2663300" cy="3883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NATIONAL</a:t>
            </a:r>
          </a:p>
        </p:txBody>
      </p:sp>
    </p:spTree>
    <p:extLst>
      <p:ext uri="{BB962C8B-B14F-4D97-AF65-F5344CB8AC3E}">
        <p14:creationId xmlns:p14="http://schemas.microsoft.com/office/powerpoint/2010/main" val="25552754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C6855DD-FD9C-4258-8F1A-0B46724F168A}"/>
              </a:ext>
            </a:extLst>
          </p:cNvPr>
          <p:cNvSpPr/>
          <p:nvPr/>
        </p:nvSpPr>
        <p:spPr>
          <a:xfrm>
            <a:off x="2574524" y="230819"/>
            <a:ext cx="5450890" cy="426128"/>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IMPORTANCE OF ENVIRONMENT EDUCATION</a:t>
            </a:r>
          </a:p>
        </p:txBody>
      </p:sp>
      <p:sp>
        <p:nvSpPr>
          <p:cNvPr id="3" name="TextBox 2">
            <a:extLst>
              <a:ext uri="{FF2B5EF4-FFF2-40B4-BE49-F238E27FC236}">
                <a16:creationId xmlns:a16="http://schemas.microsoft.com/office/drawing/2014/main" id="{455E29FD-8D5D-44FF-A998-B94DB3B750DC}"/>
              </a:ext>
            </a:extLst>
          </p:cNvPr>
          <p:cNvSpPr txBox="1"/>
          <p:nvPr/>
        </p:nvSpPr>
        <p:spPr>
          <a:xfrm>
            <a:off x="266330" y="656947"/>
            <a:ext cx="11736280" cy="5909310"/>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Environment Education gained importance at global level after the Stockholm Conference on Human Environment, organized by UNESCO in 1972.Soon after this </a:t>
            </a:r>
            <a:r>
              <a:rPr lang="en-IN" dirty="0" err="1">
                <a:latin typeface="Times New Roman" panose="02020603050405020304" pitchFamily="18" charset="0"/>
                <a:cs typeface="Times New Roman" panose="02020603050405020304" pitchFamily="18" charset="0"/>
              </a:rPr>
              <a:t>conference,the</a:t>
            </a:r>
            <a:r>
              <a:rPr lang="en-IN" dirty="0">
                <a:latin typeface="Times New Roman" panose="02020603050405020304" pitchFamily="18" charset="0"/>
                <a:cs typeface="Times New Roman" panose="02020603050405020304" pitchFamily="18" charset="0"/>
              </a:rPr>
              <a:t> UNESCO launched the International Environmental Education Programme (IEEP)</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Environment Education should be not only the part of education system but also political </a:t>
            </a:r>
            <a:r>
              <a:rPr lang="en-IN" dirty="0" err="1">
                <a:latin typeface="Times New Roman" panose="02020603050405020304" pitchFamily="18" charset="0"/>
                <a:cs typeface="Times New Roman" panose="02020603050405020304" pitchFamily="18" charset="0"/>
              </a:rPr>
              <a:t>system,where</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actions,policies</a:t>
            </a:r>
            <a:r>
              <a:rPr lang="en-IN" dirty="0">
                <a:latin typeface="Times New Roman" panose="02020603050405020304" pitchFamily="18" charset="0"/>
                <a:cs typeface="Times New Roman" panose="02020603050405020304" pitchFamily="18" charset="0"/>
              </a:rPr>
              <a:t> &amp; plans can be formulated &amp; executed at national level.</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It must be accessible to assess environmental situation &amp; the conditions leading to damage of Environment.</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Protecting environment is the responsibility of </a:t>
            </a:r>
            <a:r>
              <a:rPr lang="en-IN" dirty="0" err="1">
                <a:latin typeface="Times New Roman" panose="02020603050405020304" pitchFamily="18" charset="0"/>
                <a:cs typeface="Times New Roman" panose="02020603050405020304" pitchFamily="18" charset="0"/>
              </a:rPr>
              <a:t>everyone,hence</a:t>
            </a:r>
            <a:r>
              <a:rPr lang="en-IN" dirty="0">
                <a:latin typeface="Times New Roman" panose="02020603050405020304" pitchFamily="18" charset="0"/>
                <a:cs typeface="Times New Roman" panose="02020603050405020304" pitchFamily="18" charset="0"/>
              </a:rPr>
              <a:t> Environment Education cannot be confined to one group or </a:t>
            </a:r>
            <a:r>
              <a:rPr lang="en-IN" dirty="0" err="1">
                <a:latin typeface="Times New Roman" panose="02020603050405020304" pitchFamily="18" charset="0"/>
                <a:cs typeface="Times New Roman" panose="02020603050405020304" pitchFamily="18" charset="0"/>
              </a:rPr>
              <a:t>society.It</a:t>
            </a:r>
            <a:r>
              <a:rPr lang="en-IN" dirty="0">
                <a:latin typeface="Times New Roman" panose="02020603050405020304" pitchFamily="18" charset="0"/>
                <a:cs typeface="Times New Roman" panose="02020603050405020304" pitchFamily="18" charset="0"/>
              </a:rPr>
              <a:t> is the duty of every individual to save environment.</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Environment Education must be a continuous &amp; a lifelong </a:t>
            </a:r>
            <a:r>
              <a:rPr lang="en-IN" dirty="0" err="1">
                <a:latin typeface="Times New Roman" panose="02020603050405020304" pitchFamily="18" charset="0"/>
                <a:cs typeface="Times New Roman" panose="02020603050405020304" pitchFamily="18" charset="0"/>
              </a:rPr>
              <a:t>process.It</a:t>
            </a:r>
            <a:r>
              <a:rPr lang="en-IN" dirty="0">
                <a:latin typeface="Times New Roman" panose="02020603050405020304" pitchFamily="18" charset="0"/>
                <a:cs typeface="Times New Roman" panose="02020603050405020304" pitchFamily="18" charset="0"/>
              </a:rPr>
              <a:t> must be practical so that teachings can be implemented directly.</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Conserving nature &amp; environment will be much easier if children are taught about depleting </a:t>
            </a:r>
            <a:r>
              <a:rPr lang="en-IN" dirty="0" err="1">
                <a:latin typeface="Times New Roman" panose="02020603050405020304" pitchFamily="18" charset="0"/>
                <a:cs typeface="Times New Roman" panose="02020603050405020304" pitchFamily="18" charset="0"/>
              </a:rPr>
              <a:t>resources,environmental</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pollution,landslides,degradation,sustainability</a:t>
            </a:r>
            <a:r>
              <a:rPr lang="en-IN" dirty="0">
                <a:latin typeface="Times New Roman" panose="02020603050405020304" pitchFamily="18" charset="0"/>
                <a:cs typeface="Times New Roman" panose="02020603050405020304" pitchFamily="18" charset="0"/>
              </a:rPr>
              <a:t> &amp; extinction of plants &amp; animals.</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Education is a sort of </a:t>
            </a:r>
            <a:r>
              <a:rPr lang="en-IN" dirty="0" err="1">
                <a:latin typeface="Times New Roman" panose="02020603050405020304" pitchFamily="18" charset="0"/>
                <a:cs typeface="Times New Roman" panose="02020603050405020304" pitchFamily="18" charset="0"/>
              </a:rPr>
              <a:t>investment,which</a:t>
            </a:r>
            <a:r>
              <a:rPr lang="en-IN" dirty="0">
                <a:latin typeface="Times New Roman" panose="02020603050405020304" pitchFamily="18" charset="0"/>
                <a:cs typeface="Times New Roman" panose="02020603050405020304" pitchFamily="18" charset="0"/>
              </a:rPr>
              <a:t> turns into valuable </a:t>
            </a:r>
            <a:r>
              <a:rPr lang="en-IN" dirty="0" err="1">
                <a:latin typeface="Times New Roman" panose="02020603050405020304" pitchFamily="18" charset="0"/>
                <a:cs typeface="Times New Roman" panose="02020603050405020304" pitchFamily="18" charset="0"/>
              </a:rPr>
              <a:t>asset,with</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time.In</a:t>
            </a:r>
            <a:r>
              <a:rPr lang="en-IN" dirty="0">
                <a:latin typeface="Times New Roman" panose="02020603050405020304" pitchFamily="18" charset="0"/>
                <a:cs typeface="Times New Roman" panose="02020603050405020304" pitchFamily="18" charset="0"/>
              </a:rPr>
              <a:t> today’s </a:t>
            </a:r>
            <a:r>
              <a:rPr lang="en-IN" dirty="0" err="1">
                <a:latin typeface="Times New Roman" panose="02020603050405020304" pitchFamily="18" charset="0"/>
                <a:cs typeface="Times New Roman" panose="02020603050405020304" pitchFamily="18" charset="0"/>
              </a:rPr>
              <a:t>era,children</a:t>
            </a:r>
            <a:r>
              <a:rPr lang="en-IN" dirty="0">
                <a:latin typeface="Times New Roman" panose="02020603050405020304" pitchFamily="18" charset="0"/>
                <a:cs typeface="Times New Roman" panose="02020603050405020304" pitchFamily="18" charset="0"/>
              </a:rPr>
              <a:t> are going away from nature &amp; are involved in virtual </a:t>
            </a:r>
            <a:r>
              <a:rPr lang="en-IN" dirty="0" err="1">
                <a:latin typeface="Times New Roman" panose="02020603050405020304" pitchFamily="18" charset="0"/>
                <a:cs typeface="Times New Roman" panose="02020603050405020304" pitchFamily="18" charset="0"/>
              </a:rPr>
              <a:t>world.They</a:t>
            </a:r>
            <a:r>
              <a:rPr lang="en-IN" dirty="0">
                <a:latin typeface="Times New Roman" panose="02020603050405020304" pitchFamily="18" charset="0"/>
                <a:cs typeface="Times New Roman" panose="02020603050405020304" pitchFamily="18" charset="0"/>
              </a:rPr>
              <a:t> have no time to travel around &amp; explore the natural world around </a:t>
            </a:r>
            <a:r>
              <a:rPr lang="en-IN" dirty="0" err="1">
                <a:latin typeface="Times New Roman" panose="02020603050405020304" pitchFamily="18" charset="0"/>
                <a:cs typeface="Times New Roman" panose="02020603050405020304" pitchFamily="18" charset="0"/>
              </a:rPr>
              <a:t>them.They</a:t>
            </a:r>
            <a:r>
              <a:rPr lang="en-IN" dirty="0">
                <a:latin typeface="Times New Roman" panose="02020603050405020304" pitchFamily="18" charset="0"/>
                <a:cs typeface="Times New Roman" panose="02020603050405020304" pitchFamily="18" charset="0"/>
              </a:rPr>
              <a:t> should not grow up into </a:t>
            </a:r>
            <a:r>
              <a:rPr lang="en-IN" dirty="0" err="1">
                <a:latin typeface="Times New Roman" panose="02020603050405020304" pitchFamily="18" charset="0"/>
                <a:cs typeface="Times New Roman" panose="02020603050405020304" pitchFamily="18" charset="0"/>
              </a:rPr>
              <a:t>adults,who</a:t>
            </a:r>
            <a:r>
              <a:rPr lang="en-IN" dirty="0">
                <a:latin typeface="Times New Roman" panose="02020603050405020304" pitchFamily="18" charset="0"/>
                <a:cs typeface="Times New Roman" panose="02020603050405020304" pitchFamily="18" charset="0"/>
              </a:rPr>
              <a:t> are least bothered about conservation of nature.</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Raising an environmentally educated generation is also necessary because of the depleting of natural resources.EE is the need of the day.</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EE should encourage social </a:t>
            </a:r>
            <a:r>
              <a:rPr lang="en-IN" dirty="0" err="1">
                <a:latin typeface="Times New Roman" panose="02020603050405020304" pitchFamily="18" charset="0"/>
                <a:cs typeface="Times New Roman" panose="02020603050405020304" pitchFamily="18" charset="0"/>
              </a:rPr>
              <a:t>participation.Hence</a:t>
            </a:r>
            <a:r>
              <a:rPr lang="en-IN" dirty="0">
                <a:latin typeface="Times New Roman" panose="02020603050405020304" pitchFamily="18" charset="0"/>
                <a:cs typeface="Times New Roman" panose="02020603050405020304" pitchFamily="18" charset="0"/>
              </a:rPr>
              <a:t> integrating environment education into a curriculum is a wise option to connect students with nature right from childhood.</a:t>
            </a:r>
          </a:p>
        </p:txBody>
      </p:sp>
    </p:spTree>
    <p:extLst>
      <p:ext uri="{BB962C8B-B14F-4D97-AF65-F5344CB8AC3E}">
        <p14:creationId xmlns:p14="http://schemas.microsoft.com/office/powerpoint/2010/main" val="16341176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57A65D-CB23-456D-8E53-9E70FB495CE6}"/>
              </a:ext>
            </a:extLst>
          </p:cNvPr>
          <p:cNvSpPr txBox="1"/>
          <p:nvPr/>
        </p:nvSpPr>
        <p:spPr>
          <a:xfrm>
            <a:off x="230819" y="2299316"/>
            <a:ext cx="10227077" cy="1754326"/>
          </a:xfrm>
          <a:prstGeom prst="rect">
            <a:avLst/>
          </a:prstGeom>
          <a:noFill/>
        </p:spPr>
        <p:txBody>
          <a:bodyPr wrap="square" rtlCol="0">
            <a:spAutoFit/>
          </a:bodyPr>
          <a:lstStyle/>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To promote environmental awareness across the </a:t>
            </a:r>
            <a:r>
              <a:rPr lang="en-IN" dirty="0" err="1">
                <a:latin typeface="Times New Roman" panose="02020603050405020304" pitchFamily="18" charset="0"/>
                <a:cs typeface="Times New Roman" panose="02020603050405020304" pitchFamily="18" charset="0"/>
              </a:rPr>
              <a:t>nation,the</a:t>
            </a:r>
            <a:r>
              <a:rPr lang="en-IN" dirty="0">
                <a:latin typeface="Times New Roman" panose="02020603050405020304" pitchFamily="18" charset="0"/>
                <a:cs typeface="Times New Roman" panose="02020603050405020304" pitchFamily="18" charset="0"/>
              </a:rPr>
              <a:t> Centre for Environment Education (CEE)  was established in August 1984 with a support from –The Ministry of Environment &amp; </a:t>
            </a:r>
            <a:r>
              <a:rPr lang="en-IN" dirty="0" err="1">
                <a:latin typeface="Times New Roman" panose="02020603050405020304" pitchFamily="18" charset="0"/>
                <a:cs typeface="Times New Roman" panose="02020603050405020304" pitchFamily="18" charset="0"/>
              </a:rPr>
              <a:t>Forests,Government</a:t>
            </a:r>
            <a:r>
              <a:rPr lang="en-IN" dirty="0">
                <a:latin typeface="Times New Roman" panose="02020603050405020304" pitchFamily="18" charset="0"/>
                <a:cs typeface="Times New Roman" panose="02020603050405020304" pitchFamily="18" charset="0"/>
              </a:rPr>
              <a:t> of India.</a:t>
            </a:r>
          </a:p>
        </p:txBody>
      </p:sp>
      <p:pic>
        <p:nvPicPr>
          <p:cNvPr id="4" name="Picture 3">
            <a:extLst>
              <a:ext uri="{FF2B5EF4-FFF2-40B4-BE49-F238E27FC236}">
                <a16:creationId xmlns:a16="http://schemas.microsoft.com/office/drawing/2014/main" id="{A5F0C118-2EF5-4BB3-A721-3607314525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5795" y="547525"/>
            <a:ext cx="2705100" cy="1685925"/>
          </a:xfrm>
          <a:prstGeom prst="rect">
            <a:avLst/>
          </a:prstGeom>
        </p:spPr>
      </p:pic>
      <p:pic>
        <p:nvPicPr>
          <p:cNvPr id="6" name="Picture 5">
            <a:extLst>
              <a:ext uri="{FF2B5EF4-FFF2-40B4-BE49-F238E27FC236}">
                <a16:creationId xmlns:a16="http://schemas.microsoft.com/office/drawing/2014/main" id="{470A4645-A18F-42D0-A5B0-5E427B5A0A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4570" y="481659"/>
            <a:ext cx="3324225" cy="2219325"/>
          </a:xfrm>
          <a:prstGeom prst="rect">
            <a:avLst/>
          </a:prstGeom>
        </p:spPr>
      </p:pic>
    </p:spTree>
    <p:extLst>
      <p:ext uri="{BB962C8B-B14F-4D97-AF65-F5344CB8AC3E}">
        <p14:creationId xmlns:p14="http://schemas.microsoft.com/office/powerpoint/2010/main" val="31432553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16A69238-011D-4684-BE60-4F454F712EF0}"/>
              </a:ext>
            </a:extLst>
          </p:cNvPr>
          <p:cNvSpPr/>
          <p:nvPr/>
        </p:nvSpPr>
        <p:spPr>
          <a:xfrm>
            <a:off x="1828801" y="230820"/>
            <a:ext cx="8318376" cy="497149"/>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ISO (INTERNATIONAL ORGANISATION FOR STANDARDISATION</a:t>
            </a:r>
          </a:p>
        </p:txBody>
      </p:sp>
      <p:sp>
        <p:nvSpPr>
          <p:cNvPr id="3" name="TextBox 2">
            <a:extLst>
              <a:ext uri="{FF2B5EF4-FFF2-40B4-BE49-F238E27FC236}">
                <a16:creationId xmlns:a16="http://schemas.microsoft.com/office/drawing/2014/main" id="{5DDC922A-0A8C-44DE-8AF5-4206EF65D59A}"/>
              </a:ext>
            </a:extLst>
          </p:cNvPr>
          <p:cNvSpPr txBox="1"/>
          <p:nvPr/>
        </p:nvSpPr>
        <p:spPr>
          <a:xfrm>
            <a:off x="3657600" y="1056443"/>
            <a:ext cx="8069802" cy="5355312"/>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It is world’s largest developer &amp; publisher of International Standards.</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It is a network of National Standards Institutes of 159 </a:t>
            </a:r>
            <a:r>
              <a:rPr lang="en-IN" dirty="0" err="1">
                <a:latin typeface="Times New Roman" panose="02020603050405020304" pitchFamily="18" charset="0"/>
                <a:cs typeface="Times New Roman" panose="02020603050405020304" pitchFamily="18" charset="0"/>
              </a:rPr>
              <a:t>countries,one</a:t>
            </a:r>
            <a:r>
              <a:rPr lang="en-IN" dirty="0">
                <a:latin typeface="Times New Roman" panose="02020603050405020304" pitchFamily="18" charset="0"/>
                <a:cs typeface="Times New Roman" panose="02020603050405020304" pitchFamily="18" charset="0"/>
              </a:rPr>
              <a:t> member per </a:t>
            </a:r>
            <a:r>
              <a:rPr lang="en-IN" dirty="0" err="1">
                <a:latin typeface="Times New Roman" panose="02020603050405020304" pitchFamily="18" charset="0"/>
                <a:cs typeface="Times New Roman" panose="02020603050405020304" pitchFamily="18" charset="0"/>
              </a:rPr>
              <a:t>country,with</a:t>
            </a:r>
            <a:r>
              <a:rPr lang="en-IN" dirty="0">
                <a:latin typeface="Times New Roman" panose="02020603050405020304" pitchFamily="18" charset="0"/>
                <a:cs typeface="Times New Roman" panose="02020603050405020304" pitchFamily="18" charset="0"/>
              </a:rPr>
              <a:t> a Central Secretariat in </a:t>
            </a:r>
            <a:r>
              <a:rPr lang="en-IN" dirty="0" err="1">
                <a:latin typeface="Times New Roman" panose="02020603050405020304" pitchFamily="18" charset="0"/>
                <a:cs typeface="Times New Roman" panose="02020603050405020304" pitchFamily="18" charset="0"/>
              </a:rPr>
              <a:t>Geneva,Switzerland,which</a:t>
            </a:r>
            <a:r>
              <a:rPr lang="en-IN" dirty="0">
                <a:latin typeface="Times New Roman" panose="02020603050405020304" pitchFamily="18" charset="0"/>
                <a:cs typeface="Times New Roman" panose="02020603050405020304" pitchFamily="18" charset="0"/>
              </a:rPr>
              <a:t> coordinates the system.</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ISO 14000 helps the organization to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Minimize negative impacts of operations on environment</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Comply with applicable </a:t>
            </a:r>
            <a:r>
              <a:rPr lang="en-IN" dirty="0" err="1">
                <a:latin typeface="Times New Roman" panose="02020603050405020304" pitchFamily="18" charset="0"/>
                <a:cs typeface="Times New Roman" panose="02020603050405020304" pitchFamily="18" charset="0"/>
              </a:rPr>
              <a:t>laws,regulations</a:t>
            </a:r>
            <a:r>
              <a:rPr lang="en-IN" dirty="0">
                <a:latin typeface="Times New Roman" panose="02020603050405020304" pitchFamily="18" charset="0"/>
                <a:cs typeface="Times New Roman" panose="02020603050405020304" pitchFamily="18" charset="0"/>
              </a:rPr>
              <a:t> &amp; other environmentally oriented requirements</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Continual improvement in all above</a:t>
            </a:r>
          </a:p>
          <a:p>
            <a:pPr marL="285750" indent="-285750">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Major objective of ISO 14000 series of norms is- “To promote more effective &amp; efficient environmental Management in an organisation &amp; to provide useful &amp; suitable tools-ones that are cost-</a:t>
            </a:r>
            <a:r>
              <a:rPr lang="en-IN" dirty="0" err="1">
                <a:latin typeface="Times New Roman" panose="02020603050405020304" pitchFamily="18" charset="0"/>
                <a:cs typeface="Times New Roman" panose="02020603050405020304" pitchFamily="18" charset="0"/>
              </a:rPr>
              <a:t>effective,system</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based,flexible,reflect</a:t>
            </a:r>
            <a:r>
              <a:rPr lang="en-IN" dirty="0">
                <a:latin typeface="Times New Roman" panose="02020603050405020304" pitchFamily="18" charset="0"/>
                <a:cs typeface="Times New Roman" panose="02020603050405020304" pitchFamily="18" charset="0"/>
              </a:rPr>
              <a:t> best organisations &amp; best organizational practices available for-</a:t>
            </a:r>
            <a:r>
              <a:rPr lang="en-IN" dirty="0" err="1">
                <a:latin typeface="Times New Roman" panose="02020603050405020304" pitchFamily="18" charset="0"/>
                <a:cs typeface="Times New Roman" panose="02020603050405020304" pitchFamily="18" charset="0"/>
              </a:rPr>
              <a:t>Gathering,interpreting</a:t>
            </a:r>
            <a:r>
              <a:rPr lang="en-IN" dirty="0">
                <a:latin typeface="Times New Roman" panose="02020603050405020304" pitchFamily="18" charset="0"/>
                <a:cs typeface="Times New Roman" panose="02020603050405020304" pitchFamily="18" charset="0"/>
              </a:rPr>
              <a:t> &amp; communicating environmentally relevant information.</a:t>
            </a:r>
          </a:p>
        </p:txBody>
      </p:sp>
      <p:pic>
        <p:nvPicPr>
          <p:cNvPr id="5" name="Picture 4">
            <a:extLst>
              <a:ext uri="{FF2B5EF4-FFF2-40B4-BE49-F238E27FC236}">
                <a16:creationId xmlns:a16="http://schemas.microsoft.com/office/drawing/2014/main" id="{DFE7C2F6-C984-4829-9987-379C171169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313" y="2309766"/>
            <a:ext cx="2466975" cy="1847850"/>
          </a:xfrm>
          <a:prstGeom prst="rect">
            <a:avLst/>
          </a:prstGeom>
        </p:spPr>
      </p:pic>
    </p:spTree>
    <p:extLst>
      <p:ext uri="{BB962C8B-B14F-4D97-AF65-F5344CB8AC3E}">
        <p14:creationId xmlns:p14="http://schemas.microsoft.com/office/powerpoint/2010/main" val="4657924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689C115-E335-40EC-9E7B-7E52D1BDA23A}"/>
              </a:ext>
            </a:extLst>
          </p:cNvPr>
          <p:cNvSpPr txBox="1"/>
          <p:nvPr/>
        </p:nvSpPr>
        <p:spPr>
          <a:xfrm>
            <a:off x="4536488" y="435006"/>
            <a:ext cx="7244179" cy="4524315"/>
          </a:xfrm>
          <a:prstGeom prst="rect">
            <a:avLst/>
          </a:prstGeom>
          <a:noFill/>
        </p:spPr>
        <p:txBody>
          <a:bodyPr wrap="square" rtlCol="0">
            <a:spAutoFit/>
          </a:bodyPr>
          <a:lstStyle/>
          <a:p>
            <a:pPr marL="285750" indent="-285750">
              <a:buFont typeface="Wingdings" panose="05000000000000000000" pitchFamily="2" charset="2"/>
              <a:buChar char="v"/>
            </a:pPr>
            <a:r>
              <a:rPr lang="en-IN" b="1" dirty="0">
                <a:latin typeface="Times New Roman" panose="02020603050405020304" pitchFamily="18" charset="0"/>
                <a:cs typeface="Times New Roman" panose="02020603050405020304" pitchFamily="18" charset="0"/>
              </a:rPr>
              <a:t>ISO 14001 </a:t>
            </a:r>
            <a:r>
              <a:rPr lang="en-IN" dirty="0">
                <a:latin typeface="Times New Roman" panose="02020603050405020304" pitchFamily="18" charset="0"/>
                <a:cs typeface="Times New Roman" panose="02020603050405020304" pitchFamily="18" charset="0"/>
              </a:rPr>
              <a:t>is a generic management system </a:t>
            </a:r>
            <a:r>
              <a:rPr lang="en-IN" dirty="0" err="1">
                <a:latin typeface="Times New Roman" panose="02020603050405020304" pitchFamily="18" charset="0"/>
                <a:cs typeface="Times New Roman" panose="02020603050405020304" pitchFamily="18" charset="0"/>
              </a:rPr>
              <a:t>standard,meaning</a:t>
            </a:r>
            <a:r>
              <a:rPr lang="en-IN" dirty="0">
                <a:latin typeface="Times New Roman" panose="02020603050405020304" pitchFamily="18" charset="0"/>
                <a:cs typeface="Times New Roman" panose="02020603050405020304" pitchFamily="18" charset="0"/>
              </a:rPr>
              <a:t> that it is relevant to any organization seeking to improve &amp; manage resources more effectively.</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It includes the following :-</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Single-site to large multi-national companies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Huge risk companies to low-risk service organizations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err="1">
                <a:latin typeface="Times New Roman" panose="02020603050405020304" pitchFamily="18" charset="0"/>
                <a:cs typeface="Times New Roman" panose="02020603050405020304" pitchFamily="18" charset="0"/>
              </a:rPr>
              <a:t>Manufacturing,process</a:t>
            </a:r>
            <a:r>
              <a:rPr lang="en-IN" dirty="0">
                <a:latin typeface="Times New Roman" panose="02020603050405020304" pitchFamily="18" charset="0"/>
                <a:cs typeface="Times New Roman" panose="02020603050405020304" pitchFamily="18" charset="0"/>
              </a:rPr>
              <a:t> &amp; the service </a:t>
            </a:r>
            <a:r>
              <a:rPr lang="en-IN" dirty="0" err="1">
                <a:latin typeface="Times New Roman" panose="02020603050405020304" pitchFamily="18" charset="0"/>
                <a:cs typeface="Times New Roman" panose="02020603050405020304" pitchFamily="18" charset="0"/>
              </a:rPr>
              <a:t>industries,including</a:t>
            </a:r>
            <a:r>
              <a:rPr lang="en-IN" dirty="0">
                <a:latin typeface="Times New Roman" panose="02020603050405020304" pitchFamily="18" charset="0"/>
                <a:cs typeface="Times New Roman" panose="02020603050405020304" pitchFamily="18" charset="0"/>
              </a:rPr>
              <a:t> local Governments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All industry sectors including-Public &amp; Private Sectors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Original equipment manufacturers &amp; their suppliers</a:t>
            </a:r>
          </a:p>
        </p:txBody>
      </p:sp>
      <p:pic>
        <p:nvPicPr>
          <p:cNvPr id="4" name="Picture 3">
            <a:extLst>
              <a:ext uri="{FF2B5EF4-FFF2-40B4-BE49-F238E27FC236}">
                <a16:creationId xmlns:a16="http://schemas.microsoft.com/office/drawing/2014/main" id="{C769C753-FBB0-4E23-A40B-E42EE7F4AD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305" y="626292"/>
            <a:ext cx="2143125" cy="2143125"/>
          </a:xfrm>
          <a:prstGeom prst="rect">
            <a:avLst/>
          </a:prstGeom>
        </p:spPr>
      </p:pic>
      <p:sp>
        <p:nvSpPr>
          <p:cNvPr id="5" name="TextBox 4">
            <a:extLst>
              <a:ext uri="{FF2B5EF4-FFF2-40B4-BE49-F238E27FC236}">
                <a16:creationId xmlns:a16="http://schemas.microsoft.com/office/drawing/2014/main" id="{742E371A-9FCA-462F-8C49-3B00DC70407C}"/>
              </a:ext>
            </a:extLst>
          </p:cNvPr>
          <p:cNvSpPr txBox="1"/>
          <p:nvPr/>
        </p:nvSpPr>
        <p:spPr>
          <a:xfrm>
            <a:off x="292963" y="3284738"/>
            <a:ext cx="4065973" cy="2031325"/>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ISO defines EMS as- “Part of overall </a:t>
            </a:r>
          </a:p>
          <a:p>
            <a:r>
              <a:rPr lang="en-IN" dirty="0">
                <a:latin typeface="Times New Roman" panose="02020603050405020304" pitchFamily="18" charset="0"/>
                <a:cs typeface="Times New Roman" panose="02020603050405020304" pitchFamily="18" charset="0"/>
              </a:rPr>
              <a:t>    Management </a:t>
            </a:r>
            <a:r>
              <a:rPr lang="en-IN" dirty="0" err="1">
                <a:latin typeface="Times New Roman" panose="02020603050405020304" pitchFamily="18" charset="0"/>
                <a:cs typeface="Times New Roman" panose="02020603050405020304" pitchFamily="18" charset="0"/>
              </a:rPr>
              <a:t>system,which</a:t>
            </a:r>
            <a:r>
              <a:rPr lang="en-IN" dirty="0">
                <a:latin typeface="Times New Roman" panose="02020603050405020304" pitchFamily="18" charset="0"/>
                <a:cs typeface="Times New Roman" panose="02020603050405020304" pitchFamily="18" charset="0"/>
              </a:rPr>
              <a:t> includes organizational </a:t>
            </a:r>
            <a:r>
              <a:rPr lang="en-IN" dirty="0" err="1">
                <a:latin typeface="Times New Roman" panose="02020603050405020304" pitchFamily="18" charset="0"/>
                <a:cs typeface="Times New Roman" panose="02020603050405020304" pitchFamily="18" charset="0"/>
              </a:rPr>
              <a:t>structure,planning</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activities,responsibilities,practices</a:t>
            </a:r>
            <a:r>
              <a:rPr lang="en-IN" dirty="0">
                <a:latin typeface="Times New Roman" panose="02020603050405020304" pitchFamily="18" charset="0"/>
                <a:cs typeface="Times New Roman" panose="02020603050405020304" pitchFamily="18" charset="0"/>
              </a:rPr>
              <a:t>,</a:t>
            </a:r>
          </a:p>
          <a:p>
            <a:r>
              <a:rPr lang="en-IN" dirty="0" err="1">
                <a:latin typeface="Times New Roman" panose="02020603050405020304" pitchFamily="18" charset="0"/>
                <a:cs typeface="Times New Roman" panose="02020603050405020304" pitchFamily="18" charset="0"/>
              </a:rPr>
              <a:t>procedures,processes</a:t>
            </a:r>
            <a:r>
              <a:rPr lang="en-IN" dirty="0">
                <a:latin typeface="Times New Roman" panose="02020603050405020304" pitchFamily="18" charset="0"/>
                <a:cs typeface="Times New Roman" panose="02020603050405020304" pitchFamily="18" charset="0"/>
              </a:rPr>
              <a:t> &amp; resources for </a:t>
            </a:r>
            <a:r>
              <a:rPr lang="en-IN" dirty="0" err="1">
                <a:latin typeface="Times New Roman" panose="02020603050405020304" pitchFamily="18" charset="0"/>
                <a:cs typeface="Times New Roman" panose="02020603050405020304" pitchFamily="18" charset="0"/>
              </a:rPr>
              <a:t>developing,implementing,achieving</a:t>
            </a:r>
            <a:r>
              <a:rPr lang="en-IN" dirty="0">
                <a:latin typeface="Times New Roman" panose="02020603050405020304" pitchFamily="18" charset="0"/>
                <a:cs typeface="Times New Roman" panose="02020603050405020304" pitchFamily="18" charset="0"/>
              </a:rPr>
              <a:t> &amp; maintaining the environmental policy”</a:t>
            </a:r>
          </a:p>
        </p:txBody>
      </p:sp>
    </p:spTree>
    <p:extLst>
      <p:ext uri="{BB962C8B-B14F-4D97-AF65-F5344CB8AC3E}">
        <p14:creationId xmlns:p14="http://schemas.microsoft.com/office/powerpoint/2010/main" val="39908913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A2A449-6ACE-4430-A4FC-CB00A53ED992}"/>
              </a:ext>
            </a:extLst>
          </p:cNvPr>
          <p:cNvSpPr txBox="1"/>
          <p:nvPr/>
        </p:nvSpPr>
        <p:spPr>
          <a:xfrm>
            <a:off x="142043" y="119484"/>
            <a:ext cx="11452194" cy="6619032"/>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List of ISO 14000 Series Standards :-</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ISO 14001 </a:t>
            </a:r>
            <a:r>
              <a:rPr lang="en-IN" dirty="0">
                <a:latin typeface="Times New Roman" panose="02020603050405020304" pitchFamily="18" charset="0"/>
                <a:cs typeface="Times New Roman" panose="02020603050405020304" pitchFamily="18" charset="0"/>
              </a:rPr>
              <a:t>:-Environmental Management Systems-Requirements with guidance for use</a:t>
            </a:r>
          </a:p>
          <a:p>
            <a:pPr marL="285750" indent="-28575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ISO 14004 </a:t>
            </a:r>
            <a:r>
              <a:rPr lang="en-IN" dirty="0">
                <a:latin typeface="Times New Roman" panose="02020603050405020304" pitchFamily="18" charset="0"/>
                <a:cs typeface="Times New Roman" panose="02020603050405020304" pitchFamily="18" charset="0"/>
              </a:rPr>
              <a:t>:- Environmental Management Systems-General  guidelines on </a:t>
            </a:r>
            <a:r>
              <a:rPr lang="en-IN" dirty="0" err="1">
                <a:latin typeface="Times New Roman" panose="02020603050405020304" pitchFamily="18" charset="0"/>
                <a:cs typeface="Times New Roman" panose="02020603050405020304" pitchFamily="18" charset="0"/>
              </a:rPr>
              <a:t>principles,systems</a:t>
            </a:r>
            <a:r>
              <a:rPr lang="en-IN" dirty="0">
                <a:latin typeface="Times New Roman" panose="02020603050405020304" pitchFamily="18" charset="0"/>
                <a:cs typeface="Times New Roman" panose="02020603050405020304" pitchFamily="18" charset="0"/>
              </a:rPr>
              <a:t> and support techniques</a:t>
            </a:r>
          </a:p>
          <a:p>
            <a:pPr marL="285750" indent="-285750">
              <a:buFont typeface="Wingdings" panose="05000000000000000000" pitchFamily="2" charset="2"/>
              <a:buChar char="Ø"/>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14006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:-Environmental Management Systems- Guidelines for incorporating </a:t>
            </a:r>
            <a:r>
              <a:rPr kumimoji="0" lang="en-IN" sz="18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ecodesign</a:t>
            </a: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dirty="0">
                <a:solidFill>
                  <a:prstClr val="black"/>
                </a:solidFill>
                <a:latin typeface="Times New Roman" panose="02020603050405020304" pitchFamily="18" charset="0"/>
                <a:cs typeface="Times New Roman" panose="02020603050405020304" pitchFamily="18" charset="0"/>
              </a:rPr>
              <a:t>ISO 14015 </a:t>
            </a:r>
            <a:r>
              <a:rPr lang="en-IN" dirty="0">
                <a:solidFill>
                  <a:prstClr val="black"/>
                </a:solidFill>
                <a:latin typeface="Times New Roman" panose="02020603050405020304" pitchFamily="18" charset="0"/>
                <a:cs typeface="Times New Roman" panose="02020603050405020304" pitchFamily="18" charset="0"/>
              </a:rPr>
              <a:t>:- Environmental Assessment of sites &amp; organizations</a:t>
            </a: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14020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Series (14020-14025)-Environmental Labels &amp; declarations</a:t>
            </a:r>
          </a:p>
          <a:p>
            <a:pPr marL="285750" indent="-285750">
              <a:buFont typeface="Wingdings" panose="05000000000000000000" pitchFamily="2" charset="2"/>
              <a:buChar char="Ø"/>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14030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Discusses post-production </a:t>
            </a:r>
            <a:r>
              <a:rPr lang="en-IN" dirty="0">
                <a:solidFill>
                  <a:prstClr val="black"/>
                </a:solidFill>
                <a:latin typeface="Times New Roman" panose="02020603050405020304" pitchFamily="18" charset="0"/>
                <a:cs typeface="Times New Roman" panose="02020603050405020304" pitchFamily="18" charset="0"/>
              </a:rPr>
              <a:t>E</a:t>
            </a:r>
            <a:r>
              <a:rPr kumimoji="0" lang="en-IN" sz="18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nvironmental</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Assessment</a:t>
            </a: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14031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Environmental Performance Evaluation-Guidelines</a:t>
            </a:r>
          </a:p>
          <a:p>
            <a:pPr marL="285750" indent="-285750">
              <a:buFont typeface="Wingdings" panose="05000000000000000000" pitchFamily="2" charset="2"/>
              <a:buChar char="Ø"/>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14040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It sets guidelines &amp; requirements for water footprint assessments of </a:t>
            </a:r>
            <a:r>
              <a:rPr kumimoji="0" lang="en-IN" sz="18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products,processes</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&amp; </a:t>
            </a:r>
            <a:r>
              <a:rPr kumimoji="0" lang="en-IN" sz="18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organisations.Includes</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only air &amp; soil emissions which have impact on water quality in assessment</a:t>
            </a:r>
          </a:p>
          <a:p>
            <a:pPr marL="285750" indent="-285750">
              <a:buFont typeface="Wingdings" panose="05000000000000000000" pitchFamily="2" charset="2"/>
              <a:buChar char="Ø"/>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14046 2014</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,Environmental Management :- Water Footprints :- </a:t>
            </a:r>
            <a:r>
              <a:rPr kumimoji="0" lang="en-IN" sz="18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Principles,Requirements</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&amp; Guidelines</a:t>
            </a:r>
          </a:p>
          <a:p>
            <a:pPr marL="285750" indent="-285750">
              <a:buFont typeface="Wingdings" panose="05000000000000000000" pitchFamily="2" charset="2"/>
              <a:buChar char="Ø"/>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14050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Terms &amp; Definitions</a:t>
            </a: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14062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Integrating environmental aspects into product design &amp; development (2002)</a:t>
            </a:r>
          </a:p>
          <a:p>
            <a:pPr marL="285750" indent="-285750">
              <a:buFont typeface="Wingdings" panose="05000000000000000000" pitchFamily="2" charset="2"/>
              <a:buChar char="Ø"/>
            </a:pPr>
            <a:endPar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14063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Environmental Communication Guidelines &amp; examples (2006)</a:t>
            </a: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14064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IN" sz="18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Measuring,quantifying</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&amp; reducing Greenhouse Gas Emissions</a:t>
            </a:r>
          </a:p>
          <a:p>
            <a:pPr marL="285750" indent="-285750">
              <a:buFont typeface="Wingdings" panose="05000000000000000000" pitchFamily="2" charset="2"/>
              <a:buChar char="Ø"/>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ISO 19011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Specifies one audit protocol for both 14000 &amp; 9000 series standards together</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8724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A0EC36C-23B6-4D0B-8DF6-5F0446357215}"/>
              </a:ext>
            </a:extLst>
          </p:cNvPr>
          <p:cNvSpPr/>
          <p:nvPr/>
        </p:nvSpPr>
        <p:spPr>
          <a:xfrm>
            <a:off x="1109708" y="195310"/>
            <a:ext cx="10076156" cy="461638"/>
          </a:xfrm>
          <a:prstGeom prst="roundRect">
            <a:avLst/>
          </a:prstGeom>
          <a:solidFill>
            <a:srgbClr val="CC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10 MANAGEMENT PRINCIPLES BY ISO 14000 FOR ORGANIZATIONS CONSIDERING EMS</a:t>
            </a:r>
          </a:p>
        </p:txBody>
      </p:sp>
      <p:sp>
        <p:nvSpPr>
          <p:cNvPr id="3" name="TextBox 2">
            <a:extLst>
              <a:ext uri="{FF2B5EF4-FFF2-40B4-BE49-F238E27FC236}">
                <a16:creationId xmlns:a16="http://schemas.microsoft.com/office/drawing/2014/main" id="{53D02238-CAD7-4E76-9E45-2A0C28E40E28}"/>
              </a:ext>
            </a:extLst>
          </p:cNvPr>
          <p:cNvSpPr txBox="1"/>
          <p:nvPr/>
        </p:nvSpPr>
        <p:spPr>
          <a:xfrm>
            <a:off x="630315" y="727969"/>
            <a:ext cx="11159231" cy="5909310"/>
          </a:xfrm>
          <a:prstGeom prst="rect">
            <a:avLst/>
          </a:prstGeom>
          <a:noFill/>
        </p:spPr>
        <p:txBody>
          <a:bodyPr wrap="square" rtlCol="0">
            <a:spAutoFit/>
          </a:bodyPr>
          <a:lstStyle/>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Recognise that Environmental Management is one of the highest priorities of any organization</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Establish &amp; maintain communications with both internal &amp; external interested parties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Determine the legislative requirements and those environmental aspects associated with your </a:t>
            </a:r>
            <a:r>
              <a:rPr lang="en-IN" dirty="0" err="1">
                <a:latin typeface="Times New Roman" panose="02020603050405020304" pitchFamily="18" charset="0"/>
                <a:cs typeface="Times New Roman" panose="02020603050405020304" pitchFamily="18" charset="0"/>
              </a:rPr>
              <a:t>activities,products</a:t>
            </a:r>
            <a:r>
              <a:rPr lang="en-IN" dirty="0">
                <a:latin typeface="Times New Roman" panose="02020603050405020304" pitchFamily="18" charset="0"/>
                <a:cs typeface="Times New Roman" panose="02020603050405020304" pitchFamily="18" charset="0"/>
              </a:rPr>
              <a:t> &amp; services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Develop a commitment by everyone in the organisation to environmental protection &amp; clearly assign responsibilities &amp; accountability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Promote environmental planning throughout the life cycle of product &amp; process.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Establish a management discipline for achieving targeted performance.</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Provide the right resources &amp; sufficient training to </a:t>
            </a:r>
            <a:r>
              <a:rPr lang="en-IN" dirty="0" err="1">
                <a:latin typeface="Times New Roman" panose="02020603050405020304" pitchFamily="18" charset="0"/>
                <a:cs typeface="Times New Roman" panose="02020603050405020304" pitchFamily="18" charset="0"/>
              </a:rPr>
              <a:t>achive</a:t>
            </a:r>
            <a:r>
              <a:rPr lang="en-IN" dirty="0">
                <a:latin typeface="Times New Roman" panose="02020603050405020304" pitchFamily="18" charset="0"/>
                <a:cs typeface="Times New Roman" panose="02020603050405020304" pitchFamily="18" charset="0"/>
              </a:rPr>
              <a:t> targeted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performance </a:t>
            </a:r>
          </a:p>
          <a:p>
            <a:pPr marL="285750" indent="-285750">
              <a:buFont typeface="Wingdings" panose="05000000000000000000" pitchFamily="2" charset="2"/>
              <a:buChar char="Ø"/>
            </a:pPr>
            <a:endParaRPr lang="en-IN" dirty="0">
              <a:solidFill>
                <a:prstClr val="black"/>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solidFill>
                  <a:prstClr val="black"/>
                </a:solidFill>
                <a:latin typeface="Times New Roman" panose="02020603050405020304" pitchFamily="18" charset="0"/>
                <a:cs typeface="Times New Roman" panose="02020603050405020304" pitchFamily="18" charset="0"/>
              </a:rPr>
              <a:t>Evaluate performance against </a:t>
            </a:r>
            <a:r>
              <a:rPr lang="en-IN" dirty="0" err="1">
                <a:solidFill>
                  <a:prstClr val="black"/>
                </a:solidFill>
                <a:latin typeface="Times New Roman" panose="02020603050405020304" pitchFamily="18" charset="0"/>
                <a:cs typeface="Times New Roman" panose="02020603050405020304" pitchFamily="18" charset="0"/>
              </a:rPr>
              <a:t>policy,environmental</a:t>
            </a:r>
            <a:r>
              <a:rPr lang="en-IN" dirty="0">
                <a:solidFill>
                  <a:prstClr val="black"/>
                </a:solidFill>
                <a:latin typeface="Times New Roman" panose="02020603050405020304" pitchFamily="18" charset="0"/>
                <a:cs typeface="Times New Roman" panose="02020603050405020304" pitchFamily="18" charset="0"/>
              </a:rPr>
              <a:t> </a:t>
            </a:r>
            <a:r>
              <a:rPr lang="en-IN" dirty="0" err="1">
                <a:solidFill>
                  <a:prstClr val="black"/>
                </a:solidFill>
                <a:latin typeface="Times New Roman" panose="02020603050405020304" pitchFamily="18" charset="0"/>
                <a:cs typeface="Times New Roman" panose="02020603050405020304" pitchFamily="18" charset="0"/>
              </a:rPr>
              <a:t>Objectives,targets,make</a:t>
            </a:r>
            <a:r>
              <a:rPr lang="en-IN" dirty="0">
                <a:solidFill>
                  <a:prstClr val="black"/>
                </a:solidFill>
                <a:latin typeface="Times New Roman" panose="02020603050405020304" pitchFamily="18" charset="0"/>
                <a:cs typeface="Times New Roman" panose="02020603050405020304" pitchFamily="18" charset="0"/>
              </a:rPr>
              <a:t> </a:t>
            </a:r>
            <a:r>
              <a:rPr lang="en-IN" dirty="0" err="1">
                <a:solidFill>
                  <a:prstClr val="black"/>
                </a:solidFill>
                <a:latin typeface="Times New Roman" panose="02020603050405020304" pitchFamily="18" charset="0"/>
                <a:cs typeface="Times New Roman" panose="02020603050405020304" pitchFamily="18" charset="0"/>
              </a:rPr>
              <a:t>improvements,wherever</a:t>
            </a:r>
            <a:r>
              <a:rPr lang="en-IN" dirty="0">
                <a:solidFill>
                  <a:prstClr val="black"/>
                </a:solidFill>
                <a:latin typeface="Times New Roman" panose="02020603050405020304" pitchFamily="18" charset="0"/>
                <a:cs typeface="Times New Roman" panose="02020603050405020304" pitchFamily="18" charset="0"/>
              </a:rPr>
              <a:t> possible</a:t>
            </a:r>
          </a:p>
          <a:p>
            <a:pPr marL="285750" indent="-285750">
              <a:buFont typeface="Wingdings" panose="05000000000000000000" pitchFamily="2" charset="2"/>
              <a:buChar char="Ø"/>
            </a:pPr>
            <a:r>
              <a:rPr lang="en-IN" dirty="0">
                <a:solidFill>
                  <a:prstClr val="black"/>
                </a:solidFill>
                <a:latin typeface="Times New Roman" panose="02020603050405020304" pitchFamily="18" charset="0"/>
                <a:cs typeface="Times New Roman" panose="02020603050405020304" pitchFamily="18" charset="0"/>
              </a:rPr>
              <a:t>Establish a process to review ,monitor &amp; audit the environmental Management system to identify opportunities for improvement in performance</a:t>
            </a:r>
          </a:p>
          <a:p>
            <a:pPr marL="285750" indent="-285750">
              <a:buFont typeface="Wingdings" panose="05000000000000000000" pitchFamily="2" charset="2"/>
              <a:buChar char="Ø"/>
            </a:pPr>
            <a:endParaRPr lang="en-IN" dirty="0">
              <a:solidFill>
                <a:prstClr val="black"/>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solidFill>
                  <a:prstClr val="black"/>
                </a:solidFill>
                <a:latin typeface="Times New Roman" panose="02020603050405020304" pitchFamily="18" charset="0"/>
                <a:cs typeface="Times New Roman" panose="02020603050405020304" pitchFamily="18" charset="0"/>
              </a:rPr>
              <a:t>Encourage vendors to establish Environment Management System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23239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456B3C0C-6C49-43DF-BA7D-E71CE5ED4131}"/>
              </a:ext>
            </a:extLst>
          </p:cNvPr>
          <p:cNvSpPr/>
          <p:nvPr/>
        </p:nvSpPr>
        <p:spPr>
          <a:xfrm>
            <a:off x="1526959" y="266330"/>
            <a:ext cx="7492754" cy="34622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ADDITIONAL BENEFITS TO INDUSTRIES BY ISO 14000</a:t>
            </a:r>
          </a:p>
        </p:txBody>
      </p:sp>
      <p:sp>
        <p:nvSpPr>
          <p:cNvPr id="3" name="TextBox 2">
            <a:extLst>
              <a:ext uri="{FF2B5EF4-FFF2-40B4-BE49-F238E27FC236}">
                <a16:creationId xmlns:a16="http://schemas.microsoft.com/office/drawing/2014/main" id="{3E1ACA6B-ABDF-40BB-BF0F-9837F0A7262C}"/>
              </a:ext>
            </a:extLst>
          </p:cNvPr>
          <p:cNvSpPr txBox="1"/>
          <p:nvPr/>
        </p:nvSpPr>
        <p:spPr>
          <a:xfrm>
            <a:off x="488272" y="701336"/>
            <a:ext cx="11132598" cy="4801314"/>
          </a:xfrm>
          <a:prstGeom prst="rect">
            <a:avLst/>
          </a:prstGeom>
          <a:noFill/>
        </p:spPr>
        <p:txBody>
          <a:bodyPr wrap="square" rtlCol="0">
            <a:spAutoFit/>
          </a:bodyPr>
          <a:lstStyle/>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Less incidents which will result in Liability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Improved Industry-Government relations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Helps in obtaining permits &amp; authorisations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Enhancement of image &amp; market share</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Satisfaction on Investment Criteria</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Waste Minimisation</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Energy Conservation</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Better Utilisation of material resources </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Cost reduction &amp; increased profitability</a:t>
            </a:r>
          </a:p>
        </p:txBody>
      </p:sp>
    </p:spTree>
    <p:extLst>
      <p:ext uri="{BB962C8B-B14F-4D97-AF65-F5344CB8AC3E}">
        <p14:creationId xmlns:p14="http://schemas.microsoft.com/office/powerpoint/2010/main" val="4149555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DEEB2544-5DFE-4DAC-845B-9898F21EAAC7}"/>
              </a:ext>
            </a:extLst>
          </p:cNvPr>
          <p:cNvSpPr/>
          <p:nvPr/>
        </p:nvSpPr>
        <p:spPr>
          <a:xfrm>
            <a:off x="3639845" y="297402"/>
            <a:ext cx="3329126" cy="488271"/>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ISO 16000</a:t>
            </a:r>
          </a:p>
        </p:txBody>
      </p:sp>
      <p:sp>
        <p:nvSpPr>
          <p:cNvPr id="3" name="TextBox 2">
            <a:extLst>
              <a:ext uri="{FF2B5EF4-FFF2-40B4-BE49-F238E27FC236}">
                <a16:creationId xmlns:a16="http://schemas.microsoft.com/office/drawing/2014/main" id="{B6B5D326-27B3-4A6C-A293-20C548CE7C64}"/>
              </a:ext>
            </a:extLst>
          </p:cNvPr>
          <p:cNvSpPr txBox="1"/>
          <p:nvPr/>
        </p:nvSpPr>
        <p:spPr>
          <a:xfrm>
            <a:off x="4119239" y="1225118"/>
            <a:ext cx="7679184" cy="4247317"/>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ISO-16000-1:2004 is applicable to indoor environments such as dwelling having living </a:t>
            </a:r>
            <a:r>
              <a:rPr lang="en-IN" dirty="0" err="1">
                <a:latin typeface="Times New Roman" panose="02020603050405020304" pitchFamily="18" charset="0"/>
                <a:cs typeface="Times New Roman" panose="02020603050405020304" pitchFamily="18" charset="0"/>
              </a:rPr>
              <a:t>rooms,bedrooms,do</a:t>
            </a:r>
            <a:r>
              <a:rPr lang="en-IN" dirty="0">
                <a:latin typeface="Times New Roman" panose="02020603050405020304" pitchFamily="18" charset="0"/>
                <a:cs typeface="Times New Roman" panose="02020603050405020304" pitchFamily="18" charset="0"/>
              </a:rPr>
              <a:t> it by yourself rooms &amp; </a:t>
            </a:r>
            <a:r>
              <a:rPr lang="en-IN" dirty="0" err="1">
                <a:latin typeface="Times New Roman" panose="02020603050405020304" pitchFamily="18" charset="0"/>
                <a:cs typeface="Times New Roman" panose="02020603050405020304" pitchFamily="18" charset="0"/>
              </a:rPr>
              <a:t>cellars,kitchens</a:t>
            </a:r>
            <a:r>
              <a:rPr lang="en-IN" dirty="0">
                <a:latin typeface="Times New Roman" panose="02020603050405020304" pitchFamily="18" charset="0"/>
                <a:cs typeface="Times New Roman" panose="02020603050405020304" pitchFamily="18" charset="0"/>
              </a:rPr>
              <a:t> and bathrooms; workrooms or work places in buildings which are not subject to health &amp; safety inspections in regard to air pollutants (for </a:t>
            </a:r>
            <a:r>
              <a:rPr lang="en-IN" dirty="0" err="1">
                <a:latin typeface="Times New Roman" panose="02020603050405020304" pitchFamily="18" charset="0"/>
                <a:cs typeface="Times New Roman" panose="02020603050405020304" pitchFamily="18" charset="0"/>
              </a:rPr>
              <a:t>examples,offices,sales</a:t>
            </a:r>
            <a:r>
              <a:rPr lang="en-IN" dirty="0">
                <a:latin typeface="Times New Roman" panose="02020603050405020304" pitchFamily="18" charset="0"/>
                <a:cs typeface="Times New Roman" panose="02020603050405020304" pitchFamily="18" charset="0"/>
              </a:rPr>
              <a:t> premises ); public buildings (for example </a:t>
            </a:r>
            <a:r>
              <a:rPr lang="en-IN" dirty="0" err="1">
                <a:latin typeface="Times New Roman" panose="02020603050405020304" pitchFamily="18" charset="0"/>
                <a:cs typeface="Times New Roman" panose="02020603050405020304" pitchFamily="18" charset="0"/>
              </a:rPr>
              <a:t>hospitals,schools,kindergartens,sport</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halls,libraries,restaurents,bars,thetres,cinemas</a:t>
            </a:r>
            <a:r>
              <a:rPr lang="en-IN" dirty="0">
                <a:latin typeface="Times New Roman" panose="02020603050405020304" pitchFamily="18" charset="0"/>
                <a:cs typeface="Times New Roman" panose="02020603050405020304" pitchFamily="18" charset="0"/>
              </a:rPr>
              <a:t> &amp; other function rooms) &amp; also cabins of vehicles.</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Volatile Organic Compounds (VOC’s),occur in the atmosphere at low levels from natural sources &amp; at relatively high levels from anthropogenic </a:t>
            </a:r>
            <a:r>
              <a:rPr lang="en-IN" dirty="0" err="1">
                <a:latin typeface="Times New Roman" panose="02020603050405020304" pitchFamily="18" charset="0"/>
                <a:cs typeface="Times New Roman" panose="02020603050405020304" pitchFamily="18" charset="0"/>
              </a:rPr>
              <a:t>sources.They</a:t>
            </a:r>
            <a:r>
              <a:rPr lang="en-IN" dirty="0">
                <a:latin typeface="Times New Roman" panose="02020603050405020304" pitchFamily="18" charset="0"/>
                <a:cs typeface="Times New Roman" panose="02020603050405020304" pitchFamily="18" charset="0"/>
              </a:rPr>
              <a:t> occur in increasing amounts in outdoor </a:t>
            </a:r>
            <a:r>
              <a:rPr lang="en-IN" dirty="0" err="1">
                <a:latin typeface="Times New Roman" panose="02020603050405020304" pitchFamily="18" charset="0"/>
                <a:cs typeface="Times New Roman" panose="02020603050405020304" pitchFamily="18" charset="0"/>
              </a:rPr>
              <a:t>air,indoor</a:t>
            </a:r>
            <a:r>
              <a:rPr lang="en-IN" dirty="0">
                <a:latin typeface="Times New Roman" panose="02020603050405020304" pitchFamily="18" charset="0"/>
                <a:cs typeface="Times New Roman" panose="02020603050405020304" pitchFamily="18" charset="0"/>
              </a:rPr>
              <a:t> air &amp; workplace air </a:t>
            </a:r>
            <a:r>
              <a:rPr lang="en-IN" dirty="0" err="1">
                <a:latin typeface="Times New Roman" panose="02020603050405020304" pitchFamily="18" charset="0"/>
                <a:cs typeface="Times New Roman" panose="02020603050405020304" pitchFamily="18" charset="0"/>
              </a:rPr>
              <a:t>respectively.Such</a:t>
            </a:r>
            <a:r>
              <a:rPr lang="en-IN" dirty="0">
                <a:latin typeface="Times New Roman" panose="02020603050405020304" pitchFamily="18" charset="0"/>
                <a:cs typeface="Times New Roman" panose="02020603050405020304" pitchFamily="18" charset="0"/>
              </a:rPr>
              <a:t> compounds may pose a risk to human health or </a:t>
            </a:r>
            <a:r>
              <a:rPr lang="en-IN" dirty="0" err="1">
                <a:latin typeface="Times New Roman" panose="02020603050405020304" pitchFamily="18" charset="0"/>
                <a:cs typeface="Times New Roman" panose="02020603050405020304" pitchFamily="18" charset="0"/>
              </a:rPr>
              <a:t>environment.Therefore,there</a:t>
            </a:r>
            <a:r>
              <a:rPr lang="en-IN" dirty="0">
                <a:latin typeface="Times New Roman" panose="02020603050405020304" pitchFamily="18" charset="0"/>
                <a:cs typeface="Times New Roman" panose="02020603050405020304" pitchFamily="18" charset="0"/>
              </a:rPr>
              <a:t> maybe a requirement to monitor these compounds.</a:t>
            </a:r>
          </a:p>
        </p:txBody>
      </p:sp>
      <p:pic>
        <p:nvPicPr>
          <p:cNvPr id="5" name="Picture 4">
            <a:extLst>
              <a:ext uri="{FF2B5EF4-FFF2-40B4-BE49-F238E27FC236}">
                <a16:creationId xmlns:a16="http://schemas.microsoft.com/office/drawing/2014/main" id="{AE80E2FE-5219-4F3C-B834-AD1344146D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577" y="2072425"/>
            <a:ext cx="3581400" cy="2197733"/>
          </a:xfrm>
          <a:prstGeom prst="rect">
            <a:avLst/>
          </a:prstGeom>
        </p:spPr>
      </p:pic>
    </p:spTree>
    <p:extLst>
      <p:ext uri="{BB962C8B-B14F-4D97-AF65-F5344CB8AC3E}">
        <p14:creationId xmlns:p14="http://schemas.microsoft.com/office/powerpoint/2010/main" val="16121328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1E321A3-A7A4-4AEB-86FB-CC37FF84DE60}"/>
              </a:ext>
            </a:extLst>
          </p:cNvPr>
          <p:cNvSpPr/>
          <p:nvPr/>
        </p:nvSpPr>
        <p:spPr>
          <a:xfrm>
            <a:off x="2302276" y="319596"/>
            <a:ext cx="6024978" cy="541538"/>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ISO 16001 CERTIFICATION</a:t>
            </a:r>
          </a:p>
        </p:txBody>
      </p:sp>
      <p:sp>
        <p:nvSpPr>
          <p:cNvPr id="4" name="TextBox 3">
            <a:extLst>
              <a:ext uri="{FF2B5EF4-FFF2-40B4-BE49-F238E27FC236}">
                <a16:creationId xmlns:a16="http://schemas.microsoft.com/office/drawing/2014/main" id="{D89A41DA-1799-40FD-94A7-B2A0BAF6F3CB}"/>
              </a:ext>
            </a:extLst>
          </p:cNvPr>
          <p:cNvSpPr txBox="1"/>
          <p:nvPr/>
        </p:nvSpPr>
        <p:spPr>
          <a:xfrm>
            <a:off x="390617" y="1269507"/>
            <a:ext cx="11514338" cy="4801314"/>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This is a certification for Energy Management Systems.</a:t>
            </a: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It is aimed at efficient use of energy so as to reduce energy consumption &amp; thus reducing the cost &amp; present a positive image of organization about it’s environmental commitment.</a:t>
            </a: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This certification can be obtained through regulating bodies.</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b="1" u="sng" dirty="0">
                <a:latin typeface="Times New Roman" panose="02020603050405020304" pitchFamily="18" charset="0"/>
                <a:cs typeface="Times New Roman" panose="02020603050405020304" pitchFamily="18" charset="0"/>
              </a:rPr>
              <a:t>Benefits :- </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An embedded energy management reduces the amount of energy used &amp; the efficiency of it’s use which saves on expenses.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A responsible &amp; </a:t>
            </a:r>
            <a:r>
              <a:rPr lang="en-IN" dirty="0" err="1">
                <a:latin typeface="Times New Roman" panose="02020603050405020304" pitchFamily="18" charset="0"/>
                <a:cs typeface="Times New Roman" panose="02020603050405020304" pitchFamily="18" charset="0"/>
              </a:rPr>
              <a:t>commited</a:t>
            </a:r>
            <a:r>
              <a:rPr lang="en-IN" dirty="0">
                <a:latin typeface="Times New Roman" panose="02020603050405020304" pitchFamily="18" charset="0"/>
                <a:cs typeface="Times New Roman" panose="02020603050405020304" pitchFamily="18" charset="0"/>
              </a:rPr>
              <a:t> company gives a positive response from the consumers.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Involvement of staff helps to spread the message not only within the company but also outside thus contributing further towards conservation of energy resources.</a:t>
            </a:r>
          </a:p>
          <a:p>
            <a:r>
              <a:rPr lang="en-IN" dirty="0">
                <a:latin typeface="Times New Roman" panose="02020603050405020304" pitchFamily="18" charset="0"/>
                <a:cs typeface="Times New Roman" panose="02020603050405020304" pitchFamily="18" charset="0"/>
              </a:rPr>
              <a:t>  </a:t>
            </a:r>
          </a:p>
          <a:p>
            <a:endParaRPr lang="en-IN" dirty="0">
              <a:latin typeface="Times New Roman" panose="02020603050405020304" pitchFamily="18" charset="0"/>
              <a:cs typeface="Times New Roman" panose="02020603050405020304" pitchFamily="18" charset="0"/>
            </a:endParaRPr>
          </a:p>
          <a:p>
            <a:r>
              <a:rPr lang="en-IN" dirty="0">
                <a:latin typeface="Times New Roman" panose="02020603050405020304" pitchFamily="18" charset="0"/>
                <a:cs typeface="Times New Roman" panose="02020603050405020304" pitchFamily="18" charset="0"/>
              </a:rPr>
              <a:t>The Certification helps in standardization of energy management of organization.</a:t>
            </a:r>
          </a:p>
        </p:txBody>
      </p:sp>
    </p:spTree>
    <p:extLst>
      <p:ext uri="{BB962C8B-B14F-4D97-AF65-F5344CB8AC3E}">
        <p14:creationId xmlns:p14="http://schemas.microsoft.com/office/powerpoint/2010/main" val="39816004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4FB4901-FB4F-46D1-AC7A-BCF431323A19}"/>
              </a:ext>
            </a:extLst>
          </p:cNvPr>
          <p:cNvSpPr/>
          <p:nvPr/>
        </p:nvSpPr>
        <p:spPr>
          <a:xfrm>
            <a:off x="1633491" y="230819"/>
            <a:ext cx="9179511" cy="39061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ROLE OF TECHNOLOGY IN ENVIRONMENTAL MANAGEMENT</a:t>
            </a:r>
          </a:p>
        </p:txBody>
      </p:sp>
      <p:sp>
        <p:nvSpPr>
          <p:cNvPr id="4" name="TextBox 3">
            <a:extLst>
              <a:ext uri="{FF2B5EF4-FFF2-40B4-BE49-F238E27FC236}">
                <a16:creationId xmlns:a16="http://schemas.microsoft.com/office/drawing/2014/main" id="{AF4A3F26-E7E6-40CC-89FB-83886F465966}"/>
              </a:ext>
            </a:extLst>
          </p:cNvPr>
          <p:cNvSpPr txBox="1"/>
          <p:nvPr/>
        </p:nvSpPr>
        <p:spPr>
          <a:xfrm>
            <a:off x="461639" y="967666"/>
            <a:ext cx="11268722" cy="3416320"/>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In the field of Environmental </a:t>
            </a:r>
            <a:r>
              <a:rPr lang="en-IN" dirty="0" err="1">
                <a:latin typeface="Times New Roman" panose="02020603050405020304" pitchFamily="18" charset="0"/>
                <a:cs typeface="Times New Roman" panose="02020603050405020304" pitchFamily="18" charset="0"/>
              </a:rPr>
              <a:t>Education,IT</a:t>
            </a:r>
            <a:r>
              <a:rPr lang="en-IN" dirty="0">
                <a:latin typeface="Times New Roman" panose="02020603050405020304" pitchFamily="18" charset="0"/>
                <a:cs typeface="Times New Roman" panose="02020603050405020304" pitchFamily="18" charset="0"/>
              </a:rPr>
              <a:t> has a tremendous potential.</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Development of internet </a:t>
            </a:r>
            <a:r>
              <a:rPr lang="en-IN" dirty="0" err="1">
                <a:latin typeface="Times New Roman" panose="02020603050405020304" pitchFamily="18" charset="0"/>
                <a:cs typeface="Times New Roman" panose="02020603050405020304" pitchFamily="18" charset="0"/>
              </a:rPr>
              <a:t>facilities,World</a:t>
            </a:r>
            <a:r>
              <a:rPr lang="en-IN" dirty="0">
                <a:latin typeface="Times New Roman" panose="02020603050405020304" pitchFamily="18" charset="0"/>
                <a:cs typeface="Times New Roman" panose="02020603050405020304" pitchFamily="18" charset="0"/>
              </a:rPr>
              <a:t> Wide </a:t>
            </a:r>
            <a:r>
              <a:rPr lang="en-IN" dirty="0" err="1">
                <a:latin typeface="Times New Roman" panose="02020603050405020304" pitchFamily="18" charset="0"/>
                <a:cs typeface="Times New Roman" panose="02020603050405020304" pitchFamily="18" charset="0"/>
              </a:rPr>
              <a:t>Web,Remote</a:t>
            </a:r>
            <a:r>
              <a:rPr lang="en-IN" dirty="0">
                <a:latin typeface="Times New Roman" panose="02020603050405020304" pitchFamily="18" charset="0"/>
                <a:cs typeface="Times New Roman" panose="02020603050405020304" pitchFamily="18" charset="0"/>
              </a:rPr>
              <a:t> Sensing &amp; Geographical Information System &amp; information through Satellites has generated a wealth of up-to-date information on a number of aspects of environment &amp; health.</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Many </a:t>
            </a:r>
            <a:r>
              <a:rPr lang="en-IN" dirty="0" err="1">
                <a:latin typeface="Times New Roman" panose="02020603050405020304" pitchFamily="18" charset="0"/>
                <a:cs typeface="Times New Roman" panose="02020603050405020304" pitchFamily="18" charset="0"/>
              </a:rPr>
              <a:t>softwares</a:t>
            </a:r>
            <a:r>
              <a:rPr lang="en-IN" dirty="0">
                <a:latin typeface="Times New Roman" panose="02020603050405020304" pitchFamily="18" charset="0"/>
                <a:cs typeface="Times New Roman" panose="02020603050405020304" pitchFamily="18" charset="0"/>
              </a:rPr>
              <a:t> have been developed for environmental </a:t>
            </a:r>
            <a:r>
              <a:rPr lang="en-IN" dirty="0" err="1">
                <a:latin typeface="Times New Roman" panose="02020603050405020304" pitchFamily="18" charset="0"/>
                <a:cs typeface="Times New Roman" panose="02020603050405020304" pitchFamily="18" charset="0"/>
              </a:rPr>
              <a:t>studies,which</a:t>
            </a:r>
            <a:r>
              <a:rPr lang="en-IN" dirty="0">
                <a:latin typeface="Times New Roman" panose="02020603050405020304" pitchFamily="18" charset="0"/>
                <a:cs typeface="Times New Roman" panose="02020603050405020304" pitchFamily="18" charset="0"/>
              </a:rPr>
              <a:t> are user-friendly &amp; can help an early learner to understand Environment.</a:t>
            </a:r>
          </a:p>
        </p:txBody>
      </p:sp>
    </p:spTree>
    <p:extLst>
      <p:ext uri="{BB962C8B-B14F-4D97-AF65-F5344CB8AC3E}">
        <p14:creationId xmlns:p14="http://schemas.microsoft.com/office/powerpoint/2010/main" val="1766713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87A30EBD-ADF0-4C77-A8AA-7FF8D9EFE9E3}"/>
              </a:ext>
            </a:extLst>
          </p:cNvPr>
          <p:cNvSpPr/>
          <p:nvPr/>
        </p:nvSpPr>
        <p:spPr>
          <a:xfrm>
            <a:off x="1660124" y="235258"/>
            <a:ext cx="8229600" cy="377301"/>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THREE LEVELS OF ENVIRONMENTAL MANAGEMENT</a:t>
            </a:r>
          </a:p>
        </p:txBody>
      </p:sp>
      <p:sp>
        <p:nvSpPr>
          <p:cNvPr id="3" name="TextBox 2">
            <a:extLst>
              <a:ext uri="{FF2B5EF4-FFF2-40B4-BE49-F238E27FC236}">
                <a16:creationId xmlns:a16="http://schemas.microsoft.com/office/drawing/2014/main" id="{3C96EEF7-7EFB-41B9-ACC5-02915D39D422}"/>
              </a:ext>
            </a:extLst>
          </p:cNvPr>
          <p:cNvSpPr txBox="1"/>
          <p:nvPr/>
        </p:nvSpPr>
        <p:spPr>
          <a:xfrm>
            <a:off x="435006" y="994299"/>
            <a:ext cx="11496582" cy="2031325"/>
          </a:xfrm>
          <a:prstGeom prst="rect">
            <a:avLst/>
          </a:prstGeom>
          <a:noFill/>
        </p:spPr>
        <p:txBody>
          <a:bodyPr wrap="square" rtlCol="0">
            <a:spAutoFit/>
          </a:bodyPr>
          <a:lstStyle/>
          <a:p>
            <a:pPr marL="285750" indent="-285750">
              <a:buFont typeface="Wingdings" panose="05000000000000000000" pitchFamily="2" charset="2"/>
              <a:buChar char="v"/>
            </a:pPr>
            <a:r>
              <a:rPr lang="en-IN" b="1" u="sng" dirty="0">
                <a:latin typeface="Times New Roman" panose="02020603050405020304" pitchFamily="18" charset="0"/>
                <a:cs typeface="Times New Roman" panose="02020603050405020304" pitchFamily="18" charset="0"/>
              </a:rPr>
              <a:t>Global Level</a:t>
            </a:r>
            <a:r>
              <a:rPr lang="en-IN" dirty="0">
                <a:latin typeface="Times New Roman" panose="02020603050405020304" pitchFamily="18" charset="0"/>
                <a:cs typeface="Times New Roman" panose="02020603050405020304" pitchFamily="18" charset="0"/>
              </a:rPr>
              <a:t>:- Serious environmental problems are taken up at international </a:t>
            </a:r>
            <a:r>
              <a:rPr lang="en-IN" dirty="0" err="1">
                <a:latin typeface="Times New Roman" panose="02020603050405020304" pitchFamily="18" charset="0"/>
                <a:cs typeface="Times New Roman" panose="02020603050405020304" pitchFamily="18" charset="0"/>
              </a:rPr>
              <a:t>levels.For</a:t>
            </a:r>
            <a:r>
              <a:rPr lang="en-IN" dirty="0">
                <a:latin typeface="Times New Roman" panose="02020603050405020304" pitchFamily="18" charset="0"/>
                <a:cs typeface="Times New Roman" panose="02020603050405020304" pitchFamily="18" charset="0"/>
              </a:rPr>
              <a:t> e.g.-Need to increase area under forest cover has to be tackled by all countries in order to reduce Global Warming.</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b="1" u="sng" dirty="0">
                <a:latin typeface="Times New Roman" panose="02020603050405020304" pitchFamily="18" charset="0"/>
                <a:cs typeface="Times New Roman" panose="02020603050405020304" pitchFamily="18" charset="0"/>
              </a:rPr>
              <a:t>National Level </a:t>
            </a:r>
            <a:r>
              <a:rPr lang="en-IN" dirty="0">
                <a:latin typeface="Times New Roman" panose="02020603050405020304" pitchFamily="18" charset="0"/>
                <a:cs typeface="Times New Roman" panose="02020603050405020304" pitchFamily="18" charset="0"/>
              </a:rPr>
              <a:t>:- Every country should have it’s National Policy for Environmental Management.</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b="1" u="sng" dirty="0">
                <a:latin typeface="Times New Roman" panose="02020603050405020304" pitchFamily="18" charset="0"/>
                <a:cs typeface="Times New Roman" panose="02020603050405020304" pitchFamily="18" charset="0"/>
              </a:rPr>
              <a:t>Local Level </a:t>
            </a:r>
            <a:r>
              <a:rPr lang="en-IN" dirty="0">
                <a:latin typeface="Times New Roman" panose="02020603050405020304" pitchFamily="18" charset="0"/>
                <a:cs typeface="Times New Roman" panose="02020603050405020304" pitchFamily="18" charset="0"/>
              </a:rPr>
              <a:t>:- Environmental Management is also important at local </a:t>
            </a:r>
            <a:r>
              <a:rPr lang="en-IN" dirty="0" err="1">
                <a:latin typeface="Times New Roman" panose="02020603050405020304" pitchFamily="18" charset="0"/>
                <a:cs typeface="Times New Roman" panose="02020603050405020304" pitchFamily="18" charset="0"/>
              </a:rPr>
              <a:t>level.For</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example,every</a:t>
            </a:r>
            <a:r>
              <a:rPr lang="en-IN" dirty="0">
                <a:latin typeface="Times New Roman" panose="02020603050405020304" pitchFamily="18" charset="0"/>
                <a:cs typeface="Times New Roman" panose="02020603050405020304" pitchFamily="18" charset="0"/>
              </a:rPr>
              <a:t> industrial establishment should clear it’s waste before discharging into water bodies or in Air.</a:t>
            </a:r>
          </a:p>
        </p:txBody>
      </p:sp>
      <p:sp>
        <p:nvSpPr>
          <p:cNvPr id="4" name="Rectangle: Rounded Corners 3">
            <a:extLst>
              <a:ext uri="{FF2B5EF4-FFF2-40B4-BE49-F238E27FC236}">
                <a16:creationId xmlns:a16="http://schemas.microsoft.com/office/drawing/2014/main" id="{52309B2C-26AC-4C84-8153-3A6A436B0771}"/>
              </a:ext>
            </a:extLst>
          </p:cNvPr>
          <p:cNvSpPr/>
          <p:nvPr/>
        </p:nvSpPr>
        <p:spPr>
          <a:xfrm>
            <a:off x="1855432" y="3617093"/>
            <a:ext cx="8229600" cy="43056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NEEDS OF AN EFFECTIVE ENVIRONMENTAL MANAGEMENT</a:t>
            </a:r>
          </a:p>
        </p:txBody>
      </p:sp>
      <p:sp>
        <p:nvSpPr>
          <p:cNvPr id="5" name="TextBox 4">
            <a:extLst>
              <a:ext uri="{FF2B5EF4-FFF2-40B4-BE49-F238E27FC236}">
                <a16:creationId xmlns:a16="http://schemas.microsoft.com/office/drawing/2014/main" id="{4851E51A-1BA9-4A40-BF0B-F0F6B2748784}"/>
              </a:ext>
            </a:extLst>
          </p:cNvPr>
          <p:cNvSpPr txBox="1"/>
          <p:nvPr/>
        </p:nvSpPr>
        <p:spPr>
          <a:xfrm>
            <a:off x="435005" y="3959441"/>
            <a:ext cx="11496582" cy="2308324"/>
          </a:xfrm>
          <a:prstGeom prst="rect">
            <a:avLst/>
          </a:prstGeom>
          <a:noFill/>
        </p:spPr>
        <p:txBody>
          <a:bodyPr wrap="square" rtlCol="0">
            <a:spAutoFit/>
          </a:bodyPr>
          <a:lstStyle/>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Good knowledge of existing physical &amp; economic environment</a:t>
            </a:r>
          </a:p>
          <a:p>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Studying the impact of economic activities on environment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Enacting Laws &amp; Regulations, which protect environment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Political will to apply laws &amp; regulations strictly at </a:t>
            </a:r>
            <a:r>
              <a:rPr lang="en-IN" dirty="0" err="1">
                <a:latin typeface="Times New Roman" panose="02020603050405020304" pitchFamily="18" charset="0"/>
                <a:cs typeface="Times New Roman" panose="02020603050405020304" pitchFamily="18" charset="0"/>
              </a:rPr>
              <a:t>local,national</a:t>
            </a:r>
            <a:r>
              <a:rPr lang="en-IN" dirty="0">
                <a:latin typeface="Times New Roman" panose="02020603050405020304" pitchFamily="18" charset="0"/>
                <a:cs typeface="Times New Roman" panose="02020603050405020304" pitchFamily="18" charset="0"/>
              </a:rPr>
              <a:t> &amp; international level.</a:t>
            </a:r>
          </a:p>
        </p:txBody>
      </p:sp>
    </p:spTree>
    <p:extLst>
      <p:ext uri="{BB962C8B-B14F-4D97-AF65-F5344CB8AC3E}">
        <p14:creationId xmlns:p14="http://schemas.microsoft.com/office/powerpoint/2010/main" val="13979997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7ADD0C1-FC4C-49EC-94F3-91577E80AAF2}"/>
              </a:ext>
            </a:extLst>
          </p:cNvPr>
          <p:cNvSpPr/>
          <p:nvPr/>
        </p:nvSpPr>
        <p:spPr>
          <a:xfrm>
            <a:off x="3195961" y="150921"/>
            <a:ext cx="4492101" cy="532660"/>
          </a:xfrm>
          <a:prstGeom prst="roundRect">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WORLD WIDE WEB (WWW)</a:t>
            </a:r>
          </a:p>
        </p:txBody>
      </p:sp>
      <p:pic>
        <p:nvPicPr>
          <p:cNvPr id="4" name="Picture 3">
            <a:extLst>
              <a:ext uri="{FF2B5EF4-FFF2-40B4-BE49-F238E27FC236}">
                <a16:creationId xmlns:a16="http://schemas.microsoft.com/office/drawing/2014/main" id="{2B270CFA-FAA4-42BD-815B-4FF10C87D3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80730"/>
            <a:ext cx="3105150" cy="1476375"/>
          </a:xfrm>
          <a:prstGeom prst="rect">
            <a:avLst/>
          </a:prstGeom>
        </p:spPr>
      </p:pic>
      <p:pic>
        <p:nvPicPr>
          <p:cNvPr id="6" name="Picture 5">
            <a:extLst>
              <a:ext uri="{FF2B5EF4-FFF2-40B4-BE49-F238E27FC236}">
                <a16:creationId xmlns:a16="http://schemas.microsoft.com/office/drawing/2014/main" id="{18934813-4550-458D-AF52-A30156DBD3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5922" y="835201"/>
            <a:ext cx="3178369" cy="2591657"/>
          </a:xfrm>
          <a:prstGeom prst="rect">
            <a:avLst/>
          </a:prstGeom>
        </p:spPr>
      </p:pic>
      <p:sp>
        <p:nvSpPr>
          <p:cNvPr id="7" name="TextBox 6">
            <a:extLst>
              <a:ext uri="{FF2B5EF4-FFF2-40B4-BE49-F238E27FC236}">
                <a16:creationId xmlns:a16="http://schemas.microsoft.com/office/drawing/2014/main" id="{0845D050-C965-4909-9DDF-2BCA3A3BD4D5}"/>
              </a:ext>
            </a:extLst>
          </p:cNvPr>
          <p:cNvSpPr txBox="1"/>
          <p:nvPr/>
        </p:nvSpPr>
        <p:spPr>
          <a:xfrm>
            <a:off x="568171" y="3542190"/>
            <a:ext cx="10537793" cy="3693319"/>
          </a:xfrm>
          <a:prstGeom prst="rect">
            <a:avLst/>
          </a:prstGeom>
          <a:noFill/>
        </p:spPr>
        <p:txBody>
          <a:bodyPr wrap="square" rtlCol="0">
            <a:spAutoFit/>
          </a:bodyPr>
          <a:lstStyle/>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The internet not only provides </a:t>
            </a:r>
            <a:r>
              <a:rPr lang="en-IN" dirty="0" err="1">
                <a:latin typeface="Times New Roman" panose="02020603050405020304" pitchFamily="18" charset="0"/>
                <a:cs typeface="Times New Roman" panose="02020603050405020304" pitchFamily="18" charset="0"/>
              </a:rPr>
              <a:t>information,but</a:t>
            </a:r>
            <a:r>
              <a:rPr lang="en-IN" dirty="0">
                <a:latin typeface="Times New Roman" panose="02020603050405020304" pitchFamily="18" charset="0"/>
                <a:cs typeface="Times New Roman" panose="02020603050405020304" pitchFamily="18" charset="0"/>
              </a:rPr>
              <a:t> also helps to a great extent to create interests &amp; makes the user aware about </a:t>
            </a:r>
            <a:r>
              <a:rPr lang="en-IN" dirty="0" err="1">
                <a:latin typeface="Times New Roman" panose="02020603050405020304" pitchFamily="18" charset="0"/>
                <a:cs typeface="Times New Roman" panose="02020603050405020304" pitchFamily="18" charset="0"/>
              </a:rPr>
              <a:t>problem,but</a:t>
            </a:r>
            <a:r>
              <a:rPr lang="en-IN" dirty="0">
                <a:latin typeface="Times New Roman" panose="02020603050405020304" pitchFamily="18" charset="0"/>
                <a:cs typeface="Times New Roman" panose="02020603050405020304" pitchFamily="18" charset="0"/>
              </a:rPr>
              <a:t> also more importantly methods by which a he/she can himself contribute towards minimizing his own impact on environment.</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The Ministry of-Environment &amp; </a:t>
            </a:r>
            <a:r>
              <a:rPr lang="en-IN" dirty="0" err="1">
                <a:latin typeface="Times New Roman" panose="02020603050405020304" pitchFamily="18" charset="0"/>
                <a:cs typeface="Times New Roman" panose="02020603050405020304" pitchFamily="18" charset="0"/>
              </a:rPr>
              <a:t>Forest,Government</a:t>
            </a:r>
            <a:r>
              <a:rPr lang="en-IN" dirty="0">
                <a:latin typeface="Times New Roman" panose="02020603050405020304" pitchFamily="18" charset="0"/>
                <a:cs typeface="Times New Roman" panose="02020603050405020304" pitchFamily="18" charset="0"/>
              </a:rPr>
              <a:t> of </a:t>
            </a:r>
            <a:r>
              <a:rPr lang="en-IN" dirty="0" err="1">
                <a:latin typeface="Times New Roman" panose="02020603050405020304" pitchFamily="18" charset="0"/>
                <a:cs typeface="Times New Roman" panose="02020603050405020304" pitchFamily="18" charset="0"/>
              </a:rPr>
              <a:t>India,has</a:t>
            </a:r>
            <a:r>
              <a:rPr lang="en-IN" dirty="0">
                <a:latin typeface="Times New Roman" panose="02020603050405020304" pitchFamily="18" charset="0"/>
                <a:cs typeface="Times New Roman" panose="02020603050405020304" pitchFamily="18" charset="0"/>
              </a:rPr>
              <a:t> created an information </a:t>
            </a:r>
            <a:r>
              <a:rPr lang="en-IN" dirty="0" err="1">
                <a:latin typeface="Times New Roman" panose="02020603050405020304" pitchFamily="18" charset="0"/>
                <a:cs typeface="Times New Roman" panose="02020603050405020304" pitchFamily="18" charset="0"/>
              </a:rPr>
              <a:t>system,called</a:t>
            </a:r>
            <a:r>
              <a:rPr lang="en-IN" dirty="0">
                <a:latin typeface="Times New Roman" panose="02020603050405020304" pitchFamily="18" charset="0"/>
                <a:cs typeface="Times New Roman" panose="02020603050405020304" pitchFamily="18" charset="0"/>
              </a:rPr>
              <a:t>- ‘Environmental Information System’ (ENVIS).With it’s headquarter in </a:t>
            </a:r>
            <a:r>
              <a:rPr lang="en-IN" dirty="0" err="1">
                <a:latin typeface="Times New Roman" panose="02020603050405020304" pitchFamily="18" charset="0"/>
                <a:cs typeface="Times New Roman" panose="02020603050405020304" pitchFamily="18" charset="0"/>
              </a:rPr>
              <a:t>Delhi,it</a:t>
            </a:r>
            <a:r>
              <a:rPr lang="en-IN" dirty="0">
                <a:latin typeface="Times New Roman" panose="02020603050405020304" pitchFamily="18" charset="0"/>
                <a:cs typeface="Times New Roman" panose="02020603050405020304" pitchFamily="18" charset="0"/>
              </a:rPr>
              <a:t> functions in 25 different </a:t>
            </a:r>
            <a:r>
              <a:rPr lang="en-IN" dirty="0" err="1">
                <a:latin typeface="Times New Roman" panose="02020603050405020304" pitchFamily="18" charset="0"/>
                <a:cs typeface="Times New Roman" panose="02020603050405020304" pitchFamily="18" charset="0"/>
              </a:rPr>
              <a:t>stations,allover</a:t>
            </a:r>
            <a:r>
              <a:rPr lang="en-IN" dirty="0">
                <a:latin typeface="Times New Roman" panose="02020603050405020304" pitchFamily="18" charset="0"/>
                <a:cs typeface="Times New Roman" panose="02020603050405020304" pitchFamily="18" charset="0"/>
              </a:rPr>
              <a:t> the country.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The centre works for generating database in areas like-Pollution </a:t>
            </a:r>
            <a:r>
              <a:rPr lang="en-IN" dirty="0" err="1">
                <a:latin typeface="Times New Roman" panose="02020603050405020304" pitchFamily="18" charset="0"/>
                <a:cs typeface="Times New Roman" panose="02020603050405020304" pitchFamily="18" charset="0"/>
              </a:rPr>
              <a:t>control,clean</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technologies,remote</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sensing,coastal</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ecology,biodiversity,renewable</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energy,desertification,wildlife,mangroves,mining,Ecology</a:t>
            </a:r>
            <a:r>
              <a:rPr lang="en-IN" dirty="0">
                <a:latin typeface="Times New Roman" panose="02020603050405020304" pitchFamily="18" charset="0"/>
                <a:cs typeface="Times New Roman" panose="02020603050405020304" pitchFamily="18" charset="0"/>
              </a:rPr>
              <a:t> of-Himalaya </a:t>
            </a:r>
            <a:r>
              <a:rPr lang="en-IN" dirty="0" err="1">
                <a:latin typeface="Times New Roman" panose="02020603050405020304" pitchFamily="18" charset="0"/>
                <a:cs typeface="Times New Roman" panose="02020603050405020304" pitchFamily="18" charset="0"/>
              </a:rPr>
              <a:t>Mountain,Western</a:t>
            </a:r>
            <a:r>
              <a:rPr lang="en-IN" dirty="0">
                <a:latin typeface="Times New Roman" panose="02020603050405020304" pitchFamily="18" charset="0"/>
                <a:cs typeface="Times New Roman" panose="02020603050405020304" pitchFamily="18" charset="0"/>
              </a:rPr>
              <a:t> &amp; Eastern Ghats etc.</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dirty="0"/>
          </a:p>
        </p:txBody>
      </p:sp>
      <p:pic>
        <p:nvPicPr>
          <p:cNvPr id="9" name="Picture 8">
            <a:extLst>
              <a:ext uri="{FF2B5EF4-FFF2-40B4-BE49-F238E27FC236}">
                <a16:creationId xmlns:a16="http://schemas.microsoft.com/office/drawing/2014/main" id="{5877D644-AF95-4467-9443-D0D02CF812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7627" y="883377"/>
            <a:ext cx="3680626" cy="2591656"/>
          </a:xfrm>
          <a:prstGeom prst="rect">
            <a:avLst/>
          </a:prstGeom>
        </p:spPr>
      </p:pic>
    </p:spTree>
    <p:extLst>
      <p:ext uri="{BB962C8B-B14F-4D97-AF65-F5344CB8AC3E}">
        <p14:creationId xmlns:p14="http://schemas.microsoft.com/office/powerpoint/2010/main" val="15109530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35A2BE3-EA74-4030-91E1-C1843D09EF10}"/>
              </a:ext>
            </a:extLst>
          </p:cNvPr>
          <p:cNvSpPr/>
          <p:nvPr/>
        </p:nvSpPr>
        <p:spPr>
          <a:xfrm>
            <a:off x="1012054" y="319596"/>
            <a:ext cx="9747682" cy="435006"/>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GEOGRAPHICAL INFORMATION SYSTEM </a:t>
            </a:r>
          </a:p>
        </p:txBody>
      </p:sp>
      <p:pic>
        <p:nvPicPr>
          <p:cNvPr id="4" name="Picture 3">
            <a:extLst>
              <a:ext uri="{FF2B5EF4-FFF2-40B4-BE49-F238E27FC236}">
                <a16:creationId xmlns:a16="http://schemas.microsoft.com/office/drawing/2014/main" id="{A6194A8B-CC54-4E16-AFAF-F2EC545A6D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390" y="827195"/>
            <a:ext cx="4867414" cy="3407453"/>
          </a:xfrm>
          <a:prstGeom prst="rect">
            <a:avLst/>
          </a:prstGeom>
        </p:spPr>
      </p:pic>
      <p:sp>
        <p:nvSpPr>
          <p:cNvPr id="7" name="TextBox 6">
            <a:extLst>
              <a:ext uri="{FF2B5EF4-FFF2-40B4-BE49-F238E27FC236}">
                <a16:creationId xmlns:a16="http://schemas.microsoft.com/office/drawing/2014/main" id="{934F719B-D795-4382-A1E1-66827E4DCB2A}"/>
              </a:ext>
            </a:extLst>
          </p:cNvPr>
          <p:cNvSpPr txBox="1"/>
          <p:nvPr/>
        </p:nvSpPr>
        <p:spPr>
          <a:xfrm>
            <a:off x="4882718" y="1162975"/>
            <a:ext cx="7009892" cy="3970318"/>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GIS is ‘Computer System that can hold &amp; use data describing places on surface of earth.</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It is a set of tools for </a:t>
            </a:r>
            <a:r>
              <a:rPr lang="en-IN" dirty="0" err="1">
                <a:latin typeface="Times New Roman" panose="02020603050405020304" pitchFamily="18" charset="0"/>
                <a:cs typeface="Times New Roman" panose="02020603050405020304" pitchFamily="18" charset="0"/>
              </a:rPr>
              <a:t>collecting,storing,retrieving</a:t>
            </a:r>
            <a:r>
              <a:rPr lang="en-IN" dirty="0">
                <a:latin typeface="Times New Roman" panose="02020603050405020304" pitchFamily="18" charset="0"/>
                <a:cs typeface="Times New Roman" panose="02020603050405020304" pitchFamily="18" charset="0"/>
              </a:rPr>
              <a:t> at </a:t>
            </a:r>
            <a:r>
              <a:rPr lang="en-IN" dirty="0" err="1">
                <a:latin typeface="Times New Roman" panose="02020603050405020304" pitchFamily="18" charset="0"/>
                <a:cs typeface="Times New Roman" panose="02020603050405020304" pitchFamily="18" charset="0"/>
              </a:rPr>
              <a:t>will,transforming</a:t>
            </a:r>
            <a:r>
              <a:rPr lang="en-IN" dirty="0">
                <a:latin typeface="Times New Roman" panose="02020603050405020304" pitchFamily="18" charset="0"/>
                <a:cs typeface="Times New Roman" panose="02020603050405020304" pitchFamily="18" charset="0"/>
              </a:rPr>
              <a:t> &amp; displaying spatial data from real world for particular set of purposes.</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Department of Environment defines GIS as, ‘A system for </a:t>
            </a:r>
            <a:r>
              <a:rPr lang="en-IN" dirty="0" err="1">
                <a:latin typeface="Times New Roman" panose="02020603050405020304" pitchFamily="18" charset="0"/>
                <a:cs typeface="Times New Roman" panose="02020603050405020304" pitchFamily="18" charset="0"/>
              </a:rPr>
              <a:t>computing,storing,checking</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integrating,manipulating,analysing</a:t>
            </a:r>
            <a:r>
              <a:rPr lang="en-IN" dirty="0">
                <a:latin typeface="Times New Roman" panose="02020603050405020304" pitchFamily="18" charset="0"/>
                <a:cs typeface="Times New Roman" panose="02020603050405020304" pitchFamily="18" charset="0"/>
              </a:rPr>
              <a:t> &amp; displaying data which are spatially referred  to the earth.</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GIS is more than a series of computer boxes sitting on a </a:t>
            </a:r>
            <a:r>
              <a:rPr lang="en-IN" dirty="0" err="1">
                <a:latin typeface="Times New Roman" panose="02020603050405020304" pitchFamily="18" charset="0"/>
                <a:cs typeface="Times New Roman" panose="02020603050405020304" pitchFamily="18" charset="0"/>
              </a:rPr>
              <a:t>desk,as</a:t>
            </a:r>
            <a:r>
              <a:rPr lang="en-IN" dirty="0">
                <a:latin typeface="Times New Roman" panose="02020603050405020304" pitchFamily="18" charset="0"/>
                <a:cs typeface="Times New Roman" panose="02020603050405020304" pitchFamily="18" charset="0"/>
              </a:rPr>
              <a:t> it also includes-</a:t>
            </a:r>
            <a:r>
              <a:rPr lang="en-IN" dirty="0" err="1">
                <a:latin typeface="Times New Roman" panose="02020603050405020304" pitchFamily="18" charset="0"/>
                <a:cs typeface="Times New Roman" panose="02020603050405020304" pitchFamily="18" charset="0"/>
              </a:rPr>
              <a:t>Hardware,Software</a:t>
            </a:r>
            <a:r>
              <a:rPr lang="en-IN" dirty="0">
                <a:latin typeface="Times New Roman" panose="02020603050405020304" pitchFamily="18" charset="0"/>
                <a:cs typeface="Times New Roman" panose="02020603050405020304" pitchFamily="18" charset="0"/>
              </a:rPr>
              <a:t> &amp; appropriate </a:t>
            </a:r>
            <a:r>
              <a:rPr lang="en-IN" dirty="0" err="1">
                <a:latin typeface="Times New Roman" panose="02020603050405020304" pitchFamily="18" charset="0"/>
                <a:cs typeface="Times New Roman" panose="02020603050405020304" pitchFamily="18" charset="0"/>
              </a:rPr>
              <a:t>procedures.GIS</a:t>
            </a:r>
            <a:r>
              <a:rPr lang="en-IN" dirty="0">
                <a:latin typeface="Times New Roman" panose="02020603050405020304" pitchFamily="18" charset="0"/>
                <a:cs typeface="Times New Roman" panose="02020603050405020304" pitchFamily="18" charset="0"/>
              </a:rPr>
              <a:t> uses spatially referenced or Geographical Data &amp; carries out various management &amp; analysis tasks on </a:t>
            </a:r>
            <a:r>
              <a:rPr lang="en-IN" dirty="0" err="1">
                <a:latin typeface="Times New Roman" panose="02020603050405020304" pitchFamily="18" charset="0"/>
                <a:cs typeface="Times New Roman" panose="02020603050405020304" pitchFamily="18" charset="0"/>
              </a:rPr>
              <a:t>these,including</a:t>
            </a:r>
            <a:r>
              <a:rPr lang="en-IN" dirty="0">
                <a:latin typeface="Times New Roman" panose="02020603050405020304" pitchFamily="18" charset="0"/>
                <a:cs typeface="Times New Roman" panose="02020603050405020304" pitchFamily="18" charset="0"/>
              </a:rPr>
              <a:t> their input &amp; output</a:t>
            </a:r>
          </a:p>
        </p:txBody>
      </p:sp>
    </p:spTree>
    <p:extLst>
      <p:ext uri="{BB962C8B-B14F-4D97-AF65-F5344CB8AC3E}">
        <p14:creationId xmlns:p14="http://schemas.microsoft.com/office/powerpoint/2010/main" val="17980467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EB5B542-B0EE-4056-AFC1-BCA9D8AC7D36}"/>
              </a:ext>
            </a:extLst>
          </p:cNvPr>
          <p:cNvSpPr txBox="1"/>
          <p:nvPr/>
        </p:nvSpPr>
        <p:spPr>
          <a:xfrm>
            <a:off x="5699464" y="452761"/>
            <a:ext cx="6249879" cy="5355312"/>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Department of Environment (1987) lists </a:t>
            </a:r>
            <a:r>
              <a:rPr lang="en-IN" dirty="0" err="1">
                <a:latin typeface="Times New Roman" panose="02020603050405020304" pitchFamily="18" charset="0"/>
                <a:cs typeface="Times New Roman" panose="02020603050405020304" pitchFamily="18" charset="0"/>
              </a:rPr>
              <a:t>capabilities,which</a:t>
            </a:r>
            <a:r>
              <a:rPr lang="en-IN" dirty="0">
                <a:latin typeface="Times New Roman" panose="02020603050405020304" pitchFamily="18" charset="0"/>
                <a:cs typeface="Times New Roman" panose="02020603050405020304" pitchFamily="18" charset="0"/>
              </a:rPr>
              <a:t> a well-designed GIS should be able to provide :-</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Very quick &amp; easy access to very large volumes of data</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The ability to :-</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Select details by area or theme </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Link or merge one data set with another</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Analyse spatial characteristics of data</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Search for particular characteristics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Updating any data at cheaper rate &amp; quickly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Output capacity (Preparation of </a:t>
            </a:r>
            <a:r>
              <a:rPr lang="en-IN" dirty="0" err="1">
                <a:latin typeface="Times New Roman" panose="02020603050405020304" pitchFamily="18" charset="0"/>
                <a:cs typeface="Times New Roman" panose="02020603050405020304" pitchFamily="18" charset="0"/>
              </a:rPr>
              <a:t>maps,graphs</a:t>
            </a:r>
            <a:r>
              <a:rPr lang="en-IN" dirty="0">
                <a:latin typeface="Times New Roman" panose="02020603050405020304" pitchFamily="18" charset="0"/>
                <a:cs typeface="Times New Roman" panose="02020603050405020304" pitchFamily="18" charset="0"/>
              </a:rPr>
              <a:t> &amp; summary statistics) tailored to meet particular needs</a:t>
            </a:r>
          </a:p>
        </p:txBody>
      </p:sp>
      <p:pic>
        <p:nvPicPr>
          <p:cNvPr id="4" name="Picture 3">
            <a:extLst>
              <a:ext uri="{FF2B5EF4-FFF2-40B4-BE49-F238E27FC236}">
                <a16:creationId xmlns:a16="http://schemas.microsoft.com/office/drawing/2014/main" id="{7BC62CE5-5968-4DC5-AE61-92B166A73A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68" y="221941"/>
            <a:ext cx="5176155" cy="5521911"/>
          </a:xfrm>
          <a:prstGeom prst="rect">
            <a:avLst/>
          </a:prstGeom>
        </p:spPr>
      </p:pic>
    </p:spTree>
    <p:extLst>
      <p:ext uri="{BB962C8B-B14F-4D97-AF65-F5344CB8AC3E}">
        <p14:creationId xmlns:p14="http://schemas.microsoft.com/office/powerpoint/2010/main" val="13218433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64A481B-8034-41FE-B9E1-C3A507B0D6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6954"/>
            <a:ext cx="12192000" cy="5824092"/>
          </a:xfrm>
          <a:prstGeom prst="rect">
            <a:avLst/>
          </a:prstGeom>
        </p:spPr>
      </p:pic>
    </p:spTree>
    <p:extLst>
      <p:ext uri="{BB962C8B-B14F-4D97-AF65-F5344CB8AC3E}">
        <p14:creationId xmlns:p14="http://schemas.microsoft.com/office/powerpoint/2010/main" val="10530156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DB3EE9-6C8A-4A4F-BCCC-A7FF9C03E1E5}"/>
              </a:ext>
            </a:extLst>
          </p:cNvPr>
          <p:cNvSpPr txBox="1"/>
          <p:nvPr/>
        </p:nvSpPr>
        <p:spPr>
          <a:xfrm>
            <a:off x="585926" y="470517"/>
            <a:ext cx="11407806" cy="6186309"/>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GIS is a technique of superimposing various thematic maps using digital data on a large number of inter-related or interdependent </a:t>
            </a:r>
            <a:r>
              <a:rPr lang="en-IN" dirty="0" err="1">
                <a:latin typeface="Times New Roman" panose="02020603050405020304" pitchFamily="18" charset="0"/>
                <a:cs typeface="Times New Roman" panose="02020603050405020304" pitchFamily="18" charset="0"/>
              </a:rPr>
              <a:t>aspects.Variety</a:t>
            </a:r>
            <a:r>
              <a:rPr lang="en-IN" dirty="0">
                <a:latin typeface="Times New Roman" panose="02020603050405020304" pitchFamily="18" charset="0"/>
                <a:cs typeface="Times New Roman" panose="02020603050405020304" pitchFamily="18" charset="0"/>
              </a:rPr>
              <a:t> of useful </a:t>
            </a:r>
            <a:r>
              <a:rPr lang="en-IN" dirty="0" err="1">
                <a:latin typeface="Times New Roman" panose="02020603050405020304" pitchFamily="18" charset="0"/>
                <a:cs typeface="Times New Roman" panose="02020603050405020304" pitchFamily="18" charset="0"/>
              </a:rPr>
              <a:t>softwares</a:t>
            </a:r>
            <a:r>
              <a:rPr lang="en-IN" dirty="0">
                <a:latin typeface="Times New Roman" panose="02020603050405020304" pitchFamily="18" charset="0"/>
                <a:cs typeface="Times New Roman" panose="02020603050405020304" pitchFamily="18" charset="0"/>
              </a:rPr>
              <a:t> have been developed in order to work in field of GIS.</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Variety of thematic maps containing </a:t>
            </a:r>
            <a:r>
              <a:rPr lang="en-IN" dirty="0" err="1">
                <a:latin typeface="Times New Roman" panose="02020603050405020304" pitchFamily="18" charset="0"/>
                <a:cs typeface="Times New Roman" panose="02020603050405020304" pitchFamily="18" charset="0"/>
              </a:rPr>
              <a:t>difital</a:t>
            </a:r>
            <a:r>
              <a:rPr lang="en-IN" dirty="0">
                <a:latin typeface="Times New Roman" panose="02020603050405020304" pitchFamily="18" charset="0"/>
                <a:cs typeface="Times New Roman" panose="02020603050405020304" pitchFamily="18" charset="0"/>
              </a:rPr>
              <a:t> information on different aspects like-</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Water Resources</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Industrial Growth</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Human Settlements</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Road Network</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Soil Types</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Forest Land</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Grasslands</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Crop Lands</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Disaster Management</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Counter Terrorism</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Law Enforcement</a:t>
            </a: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Traffic Management </a:t>
            </a:r>
          </a:p>
          <a:p>
            <a:r>
              <a:rPr lang="en-IN" dirty="0">
                <a:latin typeface="Times New Roman" panose="02020603050405020304" pitchFamily="18" charset="0"/>
                <a:cs typeface="Times New Roman" panose="02020603050405020304" pitchFamily="18" charset="0"/>
              </a:rPr>
              <a:t>    Are superimposed in a ‘LAYERED FORM’ in </a:t>
            </a:r>
            <a:r>
              <a:rPr lang="en-IN" dirty="0" err="1">
                <a:latin typeface="Times New Roman" panose="02020603050405020304" pitchFamily="18" charset="0"/>
                <a:cs typeface="Times New Roman" panose="02020603050405020304" pitchFamily="18" charset="0"/>
              </a:rPr>
              <a:t>computer,using</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Software.It</a:t>
            </a:r>
            <a:r>
              <a:rPr lang="en-IN" dirty="0">
                <a:latin typeface="Times New Roman" panose="02020603050405020304" pitchFamily="18" charset="0"/>
                <a:cs typeface="Times New Roman" panose="02020603050405020304" pitchFamily="18" charset="0"/>
              </a:rPr>
              <a:t> is very useful &amp; important for future </a:t>
            </a:r>
            <a:r>
              <a:rPr lang="en-IN" dirty="0" err="1">
                <a:latin typeface="Times New Roman" panose="02020603050405020304" pitchFamily="18" charset="0"/>
                <a:cs typeface="Times New Roman" panose="02020603050405020304" pitchFamily="18" charset="0"/>
              </a:rPr>
              <a:t>landuse</a:t>
            </a:r>
            <a:r>
              <a:rPr lang="en-IN" dirty="0">
                <a:latin typeface="Times New Roman" panose="02020603050405020304" pitchFamily="18" charset="0"/>
                <a:cs typeface="Times New Roman" panose="02020603050405020304" pitchFamily="18" charset="0"/>
              </a:rPr>
              <a:t> </a:t>
            </a:r>
          </a:p>
          <a:p>
            <a:r>
              <a:rPr lang="en-IN" dirty="0">
                <a:latin typeface="Times New Roman" panose="02020603050405020304" pitchFamily="18" charset="0"/>
                <a:cs typeface="Times New Roman" panose="02020603050405020304" pitchFamily="18" charset="0"/>
              </a:rPr>
              <a:t>    planning.</a:t>
            </a: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The 3D modelling capacity of GIS goes a long way into futuristic environmental planning.</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Thus GIS is very useful for the interpretation of-Polluted </a:t>
            </a:r>
            <a:r>
              <a:rPr lang="en-IN" dirty="0" err="1">
                <a:latin typeface="Times New Roman" panose="02020603050405020304" pitchFamily="18" charset="0"/>
                <a:cs typeface="Times New Roman" panose="02020603050405020304" pitchFamily="18" charset="0"/>
              </a:rPr>
              <a:t>Zones,degraded</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lands,crops</a:t>
            </a:r>
            <a:r>
              <a:rPr lang="en-IN" dirty="0">
                <a:latin typeface="Times New Roman" panose="02020603050405020304" pitchFamily="18" charset="0"/>
                <a:cs typeface="Times New Roman" panose="02020603050405020304" pitchFamily="18" charset="0"/>
              </a:rPr>
              <a:t> affected by diseases &amp; helps to check-</a:t>
            </a:r>
            <a:r>
              <a:rPr lang="en-IN" dirty="0" err="1">
                <a:latin typeface="Times New Roman" panose="02020603050405020304" pitchFamily="18" charset="0"/>
                <a:cs typeface="Times New Roman" panose="02020603050405020304" pitchFamily="18" charset="0"/>
              </a:rPr>
              <a:t>Umplanned</a:t>
            </a:r>
            <a:r>
              <a:rPr lang="en-IN" dirty="0">
                <a:latin typeface="Times New Roman" panose="02020603050405020304" pitchFamily="18" charset="0"/>
                <a:cs typeface="Times New Roman" panose="02020603050405020304" pitchFamily="18" charset="0"/>
              </a:rPr>
              <a:t> Industrial growth.</a:t>
            </a:r>
          </a:p>
        </p:txBody>
      </p:sp>
    </p:spTree>
    <p:extLst>
      <p:ext uri="{BB962C8B-B14F-4D97-AF65-F5344CB8AC3E}">
        <p14:creationId xmlns:p14="http://schemas.microsoft.com/office/powerpoint/2010/main" val="1355614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44F44774-A87C-43A5-805E-39FD49484E43}"/>
              </a:ext>
            </a:extLst>
          </p:cNvPr>
          <p:cNvSpPr/>
          <p:nvPr/>
        </p:nvSpPr>
        <p:spPr>
          <a:xfrm>
            <a:off x="3116063" y="142041"/>
            <a:ext cx="4261282" cy="408373"/>
          </a:xfrm>
          <a:prstGeom prst="roundRect">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REMOTE SENSING</a:t>
            </a:r>
          </a:p>
        </p:txBody>
      </p:sp>
      <p:pic>
        <p:nvPicPr>
          <p:cNvPr id="4" name="Picture 3">
            <a:extLst>
              <a:ext uri="{FF2B5EF4-FFF2-40B4-BE49-F238E27FC236}">
                <a16:creationId xmlns:a16="http://schemas.microsoft.com/office/drawing/2014/main" id="{2EB0F3D4-2C02-4F3D-8623-73417DA30C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038" y="3796026"/>
            <a:ext cx="3706289" cy="2849734"/>
          </a:xfrm>
          <a:prstGeom prst="rect">
            <a:avLst/>
          </a:prstGeom>
        </p:spPr>
      </p:pic>
      <p:pic>
        <p:nvPicPr>
          <p:cNvPr id="8" name="Picture 7">
            <a:extLst>
              <a:ext uri="{FF2B5EF4-FFF2-40B4-BE49-F238E27FC236}">
                <a16:creationId xmlns:a16="http://schemas.microsoft.com/office/drawing/2014/main" id="{07B9C2CE-C26D-4644-B36A-02D2C0EA20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038" y="675521"/>
            <a:ext cx="4113228" cy="2995398"/>
          </a:xfrm>
          <a:prstGeom prst="rect">
            <a:avLst/>
          </a:prstGeom>
        </p:spPr>
      </p:pic>
      <p:sp>
        <p:nvSpPr>
          <p:cNvPr id="9" name="TextBox 8">
            <a:extLst>
              <a:ext uri="{FF2B5EF4-FFF2-40B4-BE49-F238E27FC236}">
                <a16:creationId xmlns:a16="http://schemas.microsoft.com/office/drawing/2014/main" id="{AA7A5CB0-C2B7-4321-874C-165CE54FA568}"/>
              </a:ext>
            </a:extLst>
          </p:cNvPr>
          <p:cNvSpPr txBox="1"/>
          <p:nvPr/>
        </p:nvSpPr>
        <p:spPr>
          <a:xfrm>
            <a:off x="4749553" y="861134"/>
            <a:ext cx="7173158" cy="3970318"/>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Observation of earth from space is usually termed as-Remote Sensing &amp; satellites used for the purpose are known as-Remote Sensing </a:t>
            </a:r>
            <a:r>
              <a:rPr lang="en-IN" dirty="0" err="1">
                <a:latin typeface="Times New Roman" panose="02020603050405020304" pitchFamily="18" charset="0"/>
                <a:cs typeface="Times New Roman" panose="02020603050405020304" pitchFamily="18" charset="0"/>
              </a:rPr>
              <a:t>Satellites.These</a:t>
            </a:r>
            <a:r>
              <a:rPr lang="en-IN" dirty="0">
                <a:latin typeface="Times New Roman" panose="02020603050405020304" pitchFamily="18" charset="0"/>
                <a:cs typeface="Times New Roman" panose="02020603050405020304" pitchFamily="18" charset="0"/>
              </a:rPr>
              <a:t> satellites are usually deployed in-</a:t>
            </a:r>
            <a:r>
              <a:rPr lang="en-IN" dirty="0" err="1">
                <a:latin typeface="Times New Roman" panose="02020603050405020304" pitchFamily="18" charset="0"/>
                <a:cs typeface="Times New Roman" panose="02020603050405020304" pitchFamily="18" charset="0"/>
              </a:rPr>
              <a:t>Sunsynchronous</a:t>
            </a:r>
            <a:r>
              <a:rPr lang="en-IN" dirty="0">
                <a:latin typeface="Times New Roman" panose="02020603050405020304" pitchFamily="18" charset="0"/>
                <a:cs typeface="Times New Roman" panose="02020603050405020304" pitchFamily="18" charset="0"/>
              </a:rPr>
              <a:t> Polar Orbit at a height of 800 to 1000 </a:t>
            </a:r>
            <a:r>
              <a:rPr lang="en-IN" dirty="0" err="1">
                <a:latin typeface="Times New Roman" panose="02020603050405020304" pitchFamily="18" charset="0"/>
                <a:cs typeface="Times New Roman" panose="02020603050405020304" pitchFamily="18" charset="0"/>
              </a:rPr>
              <a:t>km.As</a:t>
            </a:r>
            <a:r>
              <a:rPr lang="en-IN" dirty="0">
                <a:latin typeface="Times New Roman" panose="02020603050405020304" pitchFamily="18" charset="0"/>
                <a:cs typeface="Times New Roman" panose="02020603050405020304" pitchFamily="18" charset="0"/>
              </a:rPr>
              <a:t> it passes over both polar </a:t>
            </a:r>
            <a:r>
              <a:rPr lang="en-IN" dirty="0" err="1">
                <a:latin typeface="Times New Roman" panose="02020603050405020304" pitchFamily="18" charset="0"/>
                <a:cs typeface="Times New Roman" panose="02020603050405020304" pitchFamily="18" charset="0"/>
              </a:rPr>
              <a:t>rtegions,it</a:t>
            </a:r>
            <a:r>
              <a:rPr lang="en-IN" dirty="0">
                <a:latin typeface="Times New Roman" panose="02020603050405020304" pitchFamily="18" charset="0"/>
                <a:cs typeface="Times New Roman" panose="02020603050405020304" pitchFamily="18" charset="0"/>
              </a:rPr>
              <a:t> is called as Polar Orbit.</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Remote Sensing as per Campbell (1987) is the Science of deriving information about earth’s land water areas from images acquired at a </a:t>
            </a:r>
            <a:r>
              <a:rPr lang="en-IN" dirty="0" err="1">
                <a:latin typeface="Times New Roman" panose="02020603050405020304" pitchFamily="18" charset="0"/>
                <a:cs typeface="Times New Roman" panose="02020603050405020304" pitchFamily="18" charset="0"/>
              </a:rPr>
              <a:t>distance.It</a:t>
            </a:r>
            <a:r>
              <a:rPr lang="en-IN" dirty="0">
                <a:latin typeface="Times New Roman" panose="02020603050405020304" pitchFamily="18" charset="0"/>
                <a:cs typeface="Times New Roman" panose="02020603050405020304" pitchFamily="18" charset="0"/>
              </a:rPr>
              <a:t> relies upon measurement of electromagnetic energy reflected or emitted from the features of interest.</a:t>
            </a:r>
          </a:p>
          <a:p>
            <a:pPr marL="285750" indent="-285750">
              <a:buFont typeface="Wingdings" panose="05000000000000000000" pitchFamily="2" charset="2"/>
              <a:buChar char="v"/>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Use of remotely sensed data in mapping of natural </a:t>
            </a:r>
            <a:r>
              <a:rPr lang="en-IN" dirty="0" err="1">
                <a:latin typeface="Times New Roman" panose="02020603050405020304" pitchFamily="18" charset="0"/>
                <a:cs typeface="Times New Roman" panose="02020603050405020304" pitchFamily="18" charset="0"/>
              </a:rPr>
              <a:t>resourceshas</a:t>
            </a:r>
            <a:r>
              <a:rPr lang="en-IN" dirty="0">
                <a:latin typeface="Times New Roman" panose="02020603050405020304" pitchFamily="18" charset="0"/>
                <a:cs typeface="Times New Roman" panose="02020603050405020304" pitchFamily="18" charset="0"/>
              </a:rPr>
              <a:t> become quite popular these days</a:t>
            </a:r>
            <a:r>
              <a:rPr lang="en-IN" dirty="0"/>
              <a:t>.</a:t>
            </a:r>
          </a:p>
        </p:txBody>
      </p:sp>
    </p:spTree>
    <p:extLst>
      <p:ext uri="{BB962C8B-B14F-4D97-AF65-F5344CB8AC3E}">
        <p14:creationId xmlns:p14="http://schemas.microsoft.com/office/powerpoint/2010/main" val="15166350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D071C58-EF17-4B3D-9852-D700E7ECA5E0}"/>
              </a:ext>
            </a:extLst>
          </p:cNvPr>
          <p:cNvSpPr/>
          <p:nvPr/>
        </p:nvSpPr>
        <p:spPr>
          <a:xfrm>
            <a:off x="1180731" y="363985"/>
            <a:ext cx="9028590" cy="390617"/>
          </a:xfrm>
          <a:prstGeom prst="roundRect">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FUNCTIONS OF INDIAN REMOTE SENSING SATELLITES</a:t>
            </a:r>
          </a:p>
        </p:txBody>
      </p:sp>
      <p:sp>
        <p:nvSpPr>
          <p:cNvPr id="3" name="TextBox 2">
            <a:extLst>
              <a:ext uri="{FF2B5EF4-FFF2-40B4-BE49-F238E27FC236}">
                <a16:creationId xmlns:a16="http://schemas.microsoft.com/office/drawing/2014/main" id="{666E357D-6A26-47FF-A0D9-16AAF4B2FE95}"/>
              </a:ext>
            </a:extLst>
          </p:cNvPr>
          <p:cNvSpPr txBox="1"/>
          <p:nvPr/>
        </p:nvSpPr>
        <p:spPr>
          <a:xfrm>
            <a:off x="381740" y="1065320"/>
            <a:ext cx="11523215" cy="6463308"/>
          </a:xfrm>
          <a:prstGeom prst="rect">
            <a:avLst/>
          </a:prstGeom>
          <a:noFill/>
        </p:spPr>
        <p:txBody>
          <a:bodyPr wrap="square" rtlCol="0">
            <a:spAutoFit/>
          </a:bodyPr>
          <a:lstStyle/>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National Watershed Mapping </a:t>
            </a:r>
            <a:r>
              <a:rPr lang="en-IN" dirty="0">
                <a:latin typeface="Times New Roman" panose="02020603050405020304" pitchFamily="18" charset="0"/>
                <a:cs typeface="Times New Roman" panose="02020603050405020304" pitchFamily="18" charset="0"/>
              </a:rPr>
              <a:t>:- Maps have been prepared identifying types &amp; extent of wastelands at the village level for 237 selected districts spread </a:t>
            </a:r>
            <a:r>
              <a:rPr lang="en-IN" dirty="0" err="1">
                <a:latin typeface="Times New Roman" panose="02020603050405020304" pitchFamily="18" charset="0"/>
                <a:cs typeface="Times New Roman" panose="02020603050405020304" pitchFamily="18" charset="0"/>
              </a:rPr>
              <a:t>allover</a:t>
            </a:r>
            <a:r>
              <a:rPr lang="en-IN" dirty="0">
                <a:latin typeface="Times New Roman" panose="02020603050405020304" pitchFamily="18" charset="0"/>
                <a:cs typeface="Times New Roman" panose="02020603050405020304" pitchFamily="18" charset="0"/>
              </a:rPr>
              <a:t> the states.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err="1">
                <a:latin typeface="Times New Roman" panose="02020603050405020304" pitchFamily="18" charset="0"/>
                <a:cs typeface="Times New Roman" panose="02020603050405020304" pitchFamily="18" charset="0"/>
              </a:rPr>
              <a:t>Landuse</a:t>
            </a:r>
            <a:r>
              <a:rPr lang="en-IN" b="1" u="sng" dirty="0">
                <a:latin typeface="Times New Roman" panose="02020603050405020304" pitchFamily="18" charset="0"/>
                <a:cs typeface="Times New Roman" panose="02020603050405020304" pitchFamily="18" charset="0"/>
              </a:rPr>
              <a:t>/Land Cover Mapping </a:t>
            </a:r>
            <a:r>
              <a:rPr lang="en-IN" dirty="0">
                <a:latin typeface="Times New Roman" panose="02020603050405020304" pitchFamily="18" charset="0"/>
                <a:cs typeface="Times New Roman" panose="02020603050405020304" pitchFamily="18" charset="0"/>
              </a:rPr>
              <a:t>:- Nationwide mapping for </a:t>
            </a:r>
            <a:r>
              <a:rPr lang="en-IN" dirty="0" err="1">
                <a:latin typeface="Times New Roman" panose="02020603050405020304" pitchFamily="18" charset="0"/>
                <a:cs typeface="Times New Roman" panose="02020603050405020304" pitchFamily="18" charset="0"/>
              </a:rPr>
              <a:t>landuse</a:t>
            </a:r>
            <a:r>
              <a:rPr lang="en-IN" dirty="0">
                <a:latin typeface="Times New Roman" panose="02020603050405020304" pitchFamily="18" charset="0"/>
                <a:cs typeface="Times New Roman" panose="02020603050405020304" pitchFamily="18" charset="0"/>
              </a:rPr>
              <a:t>/land cover on 1:25,000 scale has been carried out for all the </a:t>
            </a:r>
            <a:r>
              <a:rPr lang="en-IN" dirty="0" err="1">
                <a:latin typeface="Times New Roman" panose="02020603050405020304" pitchFamily="18" charset="0"/>
                <a:cs typeface="Times New Roman" panose="02020603050405020304" pitchFamily="18" charset="0"/>
              </a:rPr>
              <a:t>states.The</a:t>
            </a:r>
            <a:r>
              <a:rPr lang="en-IN" dirty="0">
                <a:latin typeface="Times New Roman" panose="02020603050405020304" pitchFamily="18" charset="0"/>
                <a:cs typeface="Times New Roman" panose="02020603050405020304" pitchFamily="18" charset="0"/>
              </a:rPr>
              <a:t> data has been provided to the Planning Commission towards-</a:t>
            </a:r>
            <a:r>
              <a:rPr lang="en-IN" dirty="0" err="1">
                <a:latin typeface="Times New Roman" panose="02020603050405020304" pitchFamily="18" charset="0"/>
                <a:cs typeface="Times New Roman" panose="02020603050405020304" pitchFamily="18" charset="0"/>
              </a:rPr>
              <a:t>Agro</a:t>
            </a:r>
            <a:r>
              <a:rPr lang="en-IN" dirty="0">
                <a:latin typeface="Times New Roman" panose="02020603050405020304" pitchFamily="18" charset="0"/>
                <a:cs typeface="Times New Roman" panose="02020603050405020304" pitchFamily="18" charset="0"/>
              </a:rPr>
              <a:t>-Climate-Based Regional Planning.</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National Drinking Water Technology Mission </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Hydrogeomorphological</a:t>
            </a:r>
            <a:r>
              <a:rPr lang="en-IN" dirty="0">
                <a:latin typeface="Times New Roman" panose="02020603050405020304" pitchFamily="18" charset="0"/>
                <a:cs typeface="Times New Roman" panose="02020603050405020304" pitchFamily="18" charset="0"/>
              </a:rPr>
              <a:t> Maps have been prepared for all the states to identify potential groundwater prospect </a:t>
            </a:r>
            <a:r>
              <a:rPr lang="en-IN" dirty="0" err="1">
                <a:latin typeface="Times New Roman" panose="02020603050405020304" pitchFamily="18" charset="0"/>
                <a:cs typeface="Times New Roman" panose="02020603050405020304" pitchFamily="18" charset="0"/>
              </a:rPr>
              <a:t>zones.These</a:t>
            </a:r>
            <a:r>
              <a:rPr lang="en-IN" dirty="0">
                <a:latin typeface="Times New Roman" panose="02020603050405020304" pitchFamily="18" charset="0"/>
                <a:cs typeface="Times New Roman" panose="02020603050405020304" pitchFamily="18" charset="0"/>
              </a:rPr>
              <a:t> maps are being used by the Ministry of Rural </a:t>
            </a:r>
            <a:r>
              <a:rPr lang="en-IN" dirty="0" err="1">
                <a:latin typeface="Times New Roman" panose="02020603050405020304" pitchFamily="18" charset="0"/>
                <a:cs typeface="Times New Roman" panose="02020603050405020304" pitchFamily="18" charset="0"/>
              </a:rPr>
              <a:t>Development,State</a:t>
            </a:r>
            <a:r>
              <a:rPr lang="en-IN" dirty="0">
                <a:latin typeface="Times New Roman" panose="02020603050405020304" pitchFamily="18" charset="0"/>
                <a:cs typeface="Times New Roman" panose="02020603050405020304" pitchFamily="18" charset="0"/>
              </a:rPr>
              <a:t> Public Health Engineering Department &amp; State Groundwater Water Departments towards Drinking Water Resources.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Agricultural Drought Monitoring </a:t>
            </a:r>
            <a:r>
              <a:rPr lang="en-IN" dirty="0">
                <a:latin typeface="Times New Roman" panose="02020603050405020304" pitchFamily="18" charset="0"/>
                <a:cs typeface="Times New Roman" panose="02020603050405020304" pitchFamily="18" charset="0"/>
              </a:rPr>
              <a:t>:- Using Satellite based vegetation Index </a:t>
            </a:r>
            <a:r>
              <a:rPr lang="en-IN" dirty="0" err="1">
                <a:latin typeface="Times New Roman" panose="02020603050405020304" pitchFamily="18" charset="0"/>
                <a:cs typeface="Times New Roman" panose="02020603050405020304" pitchFamily="18" charset="0"/>
              </a:rPr>
              <a:t>Data,Drought</a:t>
            </a:r>
            <a:r>
              <a:rPr lang="en-IN" dirty="0">
                <a:latin typeface="Times New Roman" panose="02020603050405020304" pitchFamily="18" charset="0"/>
                <a:cs typeface="Times New Roman" panose="02020603050405020304" pitchFamily="18" charset="0"/>
              </a:rPr>
              <a:t> Reports are being generated to assess &amp; monitor agricultural drought at the district levels for 10-Drought Prone States.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Forest Cover Mapping </a:t>
            </a:r>
            <a:r>
              <a:rPr lang="en-IN" dirty="0">
                <a:latin typeface="Times New Roman" panose="02020603050405020304" pitchFamily="18" charset="0"/>
                <a:cs typeface="Times New Roman" panose="02020603050405020304" pitchFamily="18" charset="0"/>
              </a:rPr>
              <a:t>:- Based </a:t>
            </a:r>
            <a:r>
              <a:rPr lang="en-IN" dirty="0" err="1">
                <a:latin typeface="Times New Roman" panose="02020603050405020304" pitchFamily="18" charset="0"/>
                <a:cs typeface="Times New Roman" panose="02020603050405020304" pitchFamily="18" charset="0"/>
              </a:rPr>
              <a:t>pn</a:t>
            </a:r>
            <a:r>
              <a:rPr lang="en-IN" dirty="0">
                <a:latin typeface="Times New Roman" panose="02020603050405020304" pitchFamily="18" charset="0"/>
                <a:cs typeface="Times New Roman" panose="02020603050405020304" pitchFamily="18" charset="0"/>
              </a:rPr>
              <a:t> Remote Sensing </a:t>
            </a:r>
            <a:r>
              <a:rPr lang="en-IN" dirty="0" err="1">
                <a:latin typeface="Times New Roman" panose="02020603050405020304" pitchFamily="18" charset="0"/>
                <a:cs typeface="Times New Roman" panose="02020603050405020304" pitchFamily="18" charset="0"/>
              </a:rPr>
              <a:t>Data,biennial</a:t>
            </a:r>
            <a:r>
              <a:rPr lang="en-IN" dirty="0">
                <a:latin typeface="Times New Roman" panose="02020603050405020304" pitchFamily="18" charset="0"/>
                <a:cs typeface="Times New Roman" panose="02020603050405020304" pitchFamily="18" charset="0"/>
              </a:rPr>
              <a:t> forest cover mapping to monitor forest cover changes is being carried out by The Forest Survey of India for the entire country.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Crop Acreage &amp; Production Examination </a:t>
            </a:r>
            <a:r>
              <a:rPr lang="en-IN" dirty="0">
                <a:latin typeface="Times New Roman" panose="02020603050405020304" pitchFamily="18" charset="0"/>
                <a:cs typeface="Times New Roman" panose="02020603050405020304" pitchFamily="18" charset="0"/>
              </a:rPr>
              <a:t>:- Satellite Remote Sensing based estimation of crop acreage &amp; production forecast for major </a:t>
            </a:r>
            <a:r>
              <a:rPr lang="en-IN" dirty="0" err="1">
                <a:latin typeface="Times New Roman" panose="02020603050405020304" pitchFamily="18" charset="0"/>
                <a:cs typeface="Times New Roman" panose="02020603050405020304" pitchFamily="18" charset="0"/>
              </a:rPr>
              <a:t>crops,covering</a:t>
            </a:r>
            <a:r>
              <a:rPr lang="en-IN" dirty="0">
                <a:latin typeface="Times New Roman" panose="02020603050405020304" pitchFamily="18" charset="0"/>
                <a:cs typeface="Times New Roman" panose="02020603050405020304" pitchFamily="18" charset="0"/>
              </a:rPr>
              <a:t> major parts of the country are being provided to the Department of </a:t>
            </a:r>
            <a:r>
              <a:rPr lang="en-IN" dirty="0" err="1">
                <a:latin typeface="Times New Roman" panose="02020603050405020304" pitchFamily="18" charset="0"/>
                <a:cs typeface="Times New Roman" panose="02020603050405020304" pitchFamily="18" charset="0"/>
              </a:rPr>
              <a:t>Agriculture.This</a:t>
            </a:r>
            <a:r>
              <a:rPr lang="en-IN" dirty="0">
                <a:latin typeface="Times New Roman" panose="02020603050405020304" pitchFamily="18" charset="0"/>
                <a:cs typeface="Times New Roman" panose="02020603050405020304" pitchFamily="18" charset="0"/>
              </a:rPr>
              <a:t> project provides information for </a:t>
            </a:r>
            <a:r>
              <a:rPr lang="en-IN" dirty="0" err="1">
                <a:latin typeface="Times New Roman" panose="02020603050405020304" pitchFamily="18" charset="0"/>
                <a:cs typeface="Times New Roman" panose="02020603050405020304" pitchFamily="18" charset="0"/>
              </a:rPr>
              <a:t>wheat,rice</a:t>
            </a:r>
            <a:r>
              <a:rPr lang="en-IN" dirty="0">
                <a:latin typeface="Times New Roman" panose="02020603050405020304" pitchFamily="18" charset="0"/>
                <a:cs typeface="Times New Roman" panose="02020603050405020304" pitchFamily="18" charset="0"/>
              </a:rPr>
              <a:t> &amp; sorghum for twelve </a:t>
            </a:r>
            <a:r>
              <a:rPr lang="en-IN" dirty="0" err="1">
                <a:latin typeface="Times New Roman" panose="02020603050405020304" pitchFamily="18" charset="0"/>
                <a:cs typeface="Times New Roman" panose="02020603050405020304" pitchFamily="18" charset="0"/>
              </a:rPr>
              <a:t>states,oilseeds</a:t>
            </a:r>
            <a:r>
              <a:rPr lang="en-IN" dirty="0">
                <a:latin typeface="Times New Roman" panose="02020603050405020304" pitchFamily="18" charset="0"/>
                <a:cs typeface="Times New Roman" panose="02020603050405020304" pitchFamily="18" charset="0"/>
              </a:rPr>
              <a:t> in 9 states &amp; Cotton crops in 5 states.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dirty="0"/>
          </a:p>
        </p:txBody>
      </p:sp>
    </p:spTree>
    <p:extLst>
      <p:ext uri="{BB962C8B-B14F-4D97-AF65-F5344CB8AC3E}">
        <p14:creationId xmlns:p14="http://schemas.microsoft.com/office/powerpoint/2010/main" val="28498636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AE4864-96A0-42F3-BE96-5A11834905D6}"/>
              </a:ext>
            </a:extLst>
          </p:cNvPr>
          <p:cNvSpPr txBox="1"/>
          <p:nvPr/>
        </p:nvSpPr>
        <p:spPr>
          <a:xfrm>
            <a:off x="257452" y="232584"/>
            <a:ext cx="1695635" cy="369332"/>
          </a:xfrm>
          <a:prstGeom prst="rect">
            <a:avLst/>
          </a:prstGeom>
          <a:noFill/>
        </p:spPr>
        <p:txBody>
          <a:bodyPr wrap="square" rtlCol="0">
            <a:spAutoFit/>
          </a:bodyPr>
          <a:lstStyle/>
          <a:p>
            <a:r>
              <a:rPr lang="en-IN" b="1" dirty="0">
                <a:latin typeface="Times New Roman" panose="02020603050405020304" pitchFamily="18" charset="0"/>
                <a:cs typeface="Times New Roman" panose="02020603050405020304" pitchFamily="18" charset="0"/>
              </a:rPr>
              <a:t>CONTINUED..</a:t>
            </a:r>
          </a:p>
        </p:txBody>
      </p:sp>
      <p:sp>
        <p:nvSpPr>
          <p:cNvPr id="3" name="TextBox 2">
            <a:extLst>
              <a:ext uri="{FF2B5EF4-FFF2-40B4-BE49-F238E27FC236}">
                <a16:creationId xmlns:a16="http://schemas.microsoft.com/office/drawing/2014/main" id="{EEBEC631-147C-426C-A286-AFDCB3DEAF03}"/>
              </a:ext>
            </a:extLst>
          </p:cNvPr>
          <p:cNvSpPr txBox="1"/>
          <p:nvPr/>
        </p:nvSpPr>
        <p:spPr>
          <a:xfrm>
            <a:off x="381741" y="514905"/>
            <a:ext cx="11428520" cy="6186309"/>
          </a:xfrm>
          <a:prstGeom prst="rect">
            <a:avLst/>
          </a:prstGeom>
          <a:noFill/>
        </p:spPr>
        <p:txBody>
          <a:bodyPr wrap="square" rtlCol="0">
            <a:spAutoFit/>
          </a:bodyPr>
          <a:lstStyle/>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Flood Mapping </a:t>
            </a:r>
            <a:r>
              <a:rPr lang="en-IN" dirty="0">
                <a:latin typeface="Times New Roman" panose="02020603050405020304" pitchFamily="18" charset="0"/>
                <a:cs typeface="Times New Roman" panose="02020603050405020304" pitchFamily="18" charset="0"/>
              </a:rPr>
              <a:t>:- Using Satellite Data real time mapping of flooded areas and estimation of damage is being carried out for all major river </a:t>
            </a:r>
            <a:r>
              <a:rPr lang="en-IN" dirty="0" err="1">
                <a:latin typeface="Times New Roman" panose="02020603050405020304" pitchFamily="18" charset="0"/>
                <a:cs typeface="Times New Roman" panose="02020603050405020304" pitchFamily="18" charset="0"/>
              </a:rPr>
              <a:t>basins.This</a:t>
            </a:r>
            <a:r>
              <a:rPr lang="en-IN" dirty="0">
                <a:latin typeface="Times New Roman" panose="02020603050405020304" pitchFamily="18" charset="0"/>
                <a:cs typeface="Times New Roman" panose="02020603050405020304" pitchFamily="18" charset="0"/>
              </a:rPr>
              <a:t> information is being provided to-Flood Control </a:t>
            </a:r>
            <a:r>
              <a:rPr lang="en-IN" dirty="0" err="1">
                <a:latin typeface="Times New Roman" panose="02020603050405020304" pitchFamily="18" charset="0"/>
                <a:cs typeface="Times New Roman" panose="02020603050405020304" pitchFamily="18" charset="0"/>
              </a:rPr>
              <a:t>Boards,Central</a:t>
            </a:r>
            <a:r>
              <a:rPr lang="en-IN" dirty="0">
                <a:latin typeface="Times New Roman" panose="02020603050405020304" pitchFamily="18" charset="0"/>
                <a:cs typeface="Times New Roman" panose="02020603050405020304" pitchFamily="18" charset="0"/>
              </a:rPr>
              <a:t> Water Commission &amp; State Irrigation Departments towards taking up flood control/Relief Measures.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Project Vasundhara </a:t>
            </a:r>
            <a:r>
              <a:rPr lang="en-IN" dirty="0">
                <a:latin typeface="Times New Roman" panose="02020603050405020304" pitchFamily="18" charset="0"/>
                <a:cs typeface="Times New Roman" panose="02020603050405020304" pitchFamily="18" charset="0"/>
              </a:rPr>
              <a:t>:- Mineral Targeting has been carried out using Satellite Data for Peninsular </a:t>
            </a:r>
            <a:r>
              <a:rPr lang="en-IN" dirty="0" err="1">
                <a:latin typeface="Times New Roman" panose="02020603050405020304" pitchFamily="18" charset="0"/>
                <a:cs typeface="Times New Roman" panose="02020603050405020304" pitchFamily="18" charset="0"/>
              </a:rPr>
              <a:t>India.The</a:t>
            </a:r>
            <a:r>
              <a:rPr lang="en-IN" dirty="0">
                <a:latin typeface="Times New Roman" panose="02020603050405020304" pitchFamily="18" charset="0"/>
                <a:cs typeface="Times New Roman" panose="02020603050405020304" pitchFamily="18" charset="0"/>
              </a:rPr>
              <a:t> database is being used by GIS for </a:t>
            </a:r>
            <a:r>
              <a:rPr lang="en-IN" dirty="0" err="1">
                <a:latin typeface="Times New Roman" panose="02020603050405020304" pitchFamily="18" charset="0"/>
                <a:cs typeface="Times New Roman" panose="02020603050405020304" pitchFamily="18" charset="0"/>
              </a:rPr>
              <a:t>futher</a:t>
            </a:r>
            <a:r>
              <a:rPr lang="en-IN" dirty="0">
                <a:latin typeface="Times New Roman" panose="02020603050405020304" pitchFamily="18" charset="0"/>
                <a:cs typeface="Times New Roman" panose="02020603050405020304" pitchFamily="18" charset="0"/>
              </a:rPr>
              <a:t> mineral proceeding studies.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Ocean Resources </a:t>
            </a:r>
            <a:r>
              <a:rPr lang="en-IN" dirty="0">
                <a:latin typeface="Times New Roman" panose="02020603050405020304" pitchFamily="18" charset="0"/>
                <a:cs typeface="Times New Roman" panose="02020603050405020304" pitchFamily="18" charset="0"/>
              </a:rPr>
              <a:t>:- Coastal Zone Maps for the entire country have been prepared &amp; information has been provided to the Department of Ocean Development &amp; State </a:t>
            </a:r>
            <a:r>
              <a:rPr lang="en-IN" dirty="0" err="1">
                <a:latin typeface="Times New Roman" panose="02020603050405020304" pitchFamily="18" charset="0"/>
                <a:cs typeface="Times New Roman" panose="02020603050405020304" pitchFamily="18" charset="0"/>
              </a:rPr>
              <a:t>Governments.These</a:t>
            </a:r>
            <a:r>
              <a:rPr lang="en-IN" dirty="0">
                <a:latin typeface="Times New Roman" panose="02020603050405020304" pitchFamily="18" charset="0"/>
                <a:cs typeface="Times New Roman" panose="02020603050405020304" pitchFamily="18" charset="0"/>
              </a:rPr>
              <a:t> maps give information on the status of </a:t>
            </a:r>
            <a:r>
              <a:rPr lang="en-IN" dirty="0" err="1">
                <a:latin typeface="Times New Roman" panose="02020603050405020304" pitchFamily="18" charset="0"/>
                <a:cs typeface="Times New Roman" panose="02020603050405020304" pitchFamily="18" charset="0"/>
              </a:rPr>
              <a:t>wetlands,estuaries</a:t>
            </a:r>
            <a:r>
              <a:rPr lang="en-IN" dirty="0">
                <a:latin typeface="Times New Roman" panose="02020603050405020304" pitchFamily="18" charset="0"/>
                <a:cs typeface="Times New Roman" panose="02020603050405020304" pitchFamily="18" charset="0"/>
              </a:rPr>
              <a:t> as well as identify prospective sites for Aquaculture.</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Marine Resources </a:t>
            </a:r>
            <a:r>
              <a:rPr lang="en-IN" dirty="0">
                <a:latin typeface="Times New Roman" panose="02020603050405020304" pitchFamily="18" charset="0"/>
                <a:cs typeface="Times New Roman" panose="02020603050405020304" pitchFamily="18" charset="0"/>
              </a:rPr>
              <a:t>:- Fishery Potential Charts are being generated using satellite data &amp; the same are being disseminated to all Marine State Fisheries </a:t>
            </a:r>
            <a:r>
              <a:rPr lang="en-IN" dirty="0" err="1">
                <a:latin typeface="Times New Roman" panose="02020603050405020304" pitchFamily="18" charset="0"/>
                <a:cs typeface="Times New Roman" panose="02020603050405020304" pitchFamily="18" charset="0"/>
              </a:rPr>
              <a:t>Departments,Fisheries</a:t>
            </a:r>
            <a:r>
              <a:rPr lang="en-IN" dirty="0">
                <a:latin typeface="Times New Roman" panose="02020603050405020304" pitchFamily="18" charset="0"/>
                <a:cs typeface="Times New Roman" panose="02020603050405020304" pitchFamily="18" charset="0"/>
              </a:rPr>
              <a:t> Survey of India &amp; Fishermen Cooperative Societies for improving the fish catch.</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Command Area Development </a:t>
            </a:r>
            <a:r>
              <a:rPr lang="en-IN" dirty="0">
                <a:latin typeface="Times New Roman" panose="02020603050405020304" pitchFamily="18" charset="0"/>
                <a:cs typeface="Times New Roman" panose="02020603050405020304" pitchFamily="18" charset="0"/>
              </a:rPr>
              <a:t>:-Satellite based remote sensing data has been used to monitor crops/irrigation status in major command areas in Uttar </a:t>
            </a:r>
            <a:r>
              <a:rPr lang="en-IN" dirty="0" err="1">
                <a:latin typeface="Times New Roman" panose="02020603050405020304" pitchFamily="18" charset="0"/>
                <a:cs typeface="Times New Roman" panose="02020603050405020304" pitchFamily="18" charset="0"/>
              </a:rPr>
              <a:t>Pradesh,Karnataka</a:t>
            </a:r>
            <a:r>
              <a:rPr lang="en-IN" dirty="0">
                <a:latin typeface="Times New Roman" panose="02020603050405020304" pitchFamily="18" charset="0"/>
                <a:cs typeface="Times New Roman" panose="02020603050405020304" pitchFamily="18" charset="0"/>
              </a:rPr>
              <a:t> &amp; Andhra </a:t>
            </a:r>
            <a:r>
              <a:rPr lang="en-IN" dirty="0" err="1">
                <a:latin typeface="Times New Roman" panose="02020603050405020304" pitchFamily="18" charset="0"/>
                <a:cs typeface="Times New Roman" panose="02020603050405020304" pitchFamily="18" charset="0"/>
              </a:rPr>
              <a:t>Pradesh.This</a:t>
            </a:r>
            <a:r>
              <a:rPr lang="en-IN" dirty="0">
                <a:latin typeface="Times New Roman" panose="02020603050405020304" pitchFamily="18" charset="0"/>
                <a:cs typeface="Times New Roman" panose="02020603050405020304" pitchFamily="18" charset="0"/>
              </a:rPr>
              <a:t> information is provided to Command Area Development </a:t>
            </a:r>
            <a:r>
              <a:rPr lang="en-IN" dirty="0" err="1">
                <a:latin typeface="Times New Roman" panose="02020603050405020304" pitchFamily="18" charset="0"/>
                <a:cs typeface="Times New Roman" panose="02020603050405020304" pitchFamily="18" charset="0"/>
              </a:rPr>
              <a:t>Authorities,Central</a:t>
            </a:r>
            <a:r>
              <a:rPr lang="en-IN" dirty="0">
                <a:latin typeface="Times New Roman" panose="02020603050405020304" pitchFamily="18" charset="0"/>
                <a:cs typeface="Times New Roman" panose="02020603050405020304" pitchFamily="18" charset="0"/>
              </a:rPr>
              <a:t> Water Commission &amp; Ministry of Water Resources towards optimising the use of water for irrigation.</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Mapping of Saline/Alkaline Soils </a:t>
            </a:r>
            <a:r>
              <a:rPr lang="en-IN" dirty="0">
                <a:latin typeface="Times New Roman" panose="02020603050405020304" pitchFamily="18" charset="0"/>
                <a:cs typeface="Times New Roman" panose="02020603050405020304" pitchFamily="18" charset="0"/>
              </a:rPr>
              <a:t>:- Mapping of saline or alkaline soils &amp; estimation of areas of different types of salt affected land for all the states has been carried out using satellite data towards taking corrective measures.</a:t>
            </a:r>
          </a:p>
        </p:txBody>
      </p:sp>
    </p:spTree>
    <p:extLst>
      <p:ext uri="{BB962C8B-B14F-4D97-AF65-F5344CB8AC3E}">
        <p14:creationId xmlns:p14="http://schemas.microsoft.com/office/powerpoint/2010/main" val="16955922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D10E45-C5B3-4BF2-B30B-3C3ECBD63A88}"/>
              </a:ext>
            </a:extLst>
          </p:cNvPr>
          <p:cNvSpPr txBox="1"/>
          <p:nvPr/>
        </p:nvSpPr>
        <p:spPr>
          <a:xfrm>
            <a:off x="408373" y="585926"/>
            <a:ext cx="11496582" cy="3139321"/>
          </a:xfrm>
          <a:prstGeom prst="rect">
            <a:avLst/>
          </a:prstGeom>
          <a:noFill/>
        </p:spPr>
        <p:txBody>
          <a:bodyPr wrap="square" rtlCol="0">
            <a:spAutoFit/>
          </a:bodyPr>
          <a:lstStyle/>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Environmental Impact Assessment </a:t>
            </a:r>
            <a:r>
              <a:rPr lang="en-IN" dirty="0">
                <a:latin typeface="Times New Roman" panose="02020603050405020304" pitchFamily="18" charset="0"/>
                <a:cs typeface="Times New Roman" panose="02020603050405020304" pitchFamily="18" charset="0"/>
              </a:rPr>
              <a:t>:- Satellite remote sensing data has been used to assess the impact of </a:t>
            </a:r>
            <a:r>
              <a:rPr lang="en-IN" dirty="0" err="1">
                <a:latin typeface="Times New Roman" panose="02020603050405020304" pitchFamily="18" charset="0"/>
                <a:cs typeface="Times New Roman" panose="02020603050405020304" pitchFamily="18" charset="0"/>
              </a:rPr>
              <a:t>mining,super</a:t>
            </a:r>
            <a:r>
              <a:rPr lang="en-IN" dirty="0">
                <a:latin typeface="Times New Roman" panose="02020603050405020304" pitchFamily="18" charset="0"/>
                <a:cs typeface="Times New Roman" panose="02020603050405020304" pitchFamily="18" charset="0"/>
              </a:rPr>
              <a:t>-thermal power </a:t>
            </a:r>
            <a:r>
              <a:rPr lang="en-IN" dirty="0" err="1">
                <a:latin typeface="Times New Roman" panose="02020603050405020304" pitchFamily="18" charset="0"/>
                <a:cs typeface="Times New Roman" panose="02020603050405020304" pitchFamily="18" charset="0"/>
              </a:rPr>
              <a:t>stations,industries</a:t>
            </a:r>
            <a:r>
              <a:rPr lang="en-IN" dirty="0">
                <a:latin typeface="Times New Roman" panose="02020603050405020304" pitchFamily="18" charset="0"/>
                <a:cs typeface="Times New Roman" panose="02020603050405020304" pitchFamily="18" charset="0"/>
              </a:rPr>
              <a:t> &amp; urbanisation on the </a:t>
            </a:r>
            <a:r>
              <a:rPr lang="en-IN" dirty="0" err="1">
                <a:latin typeface="Times New Roman" panose="02020603050405020304" pitchFamily="18" charset="0"/>
                <a:cs typeface="Times New Roman" panose="02020603050405020304" pitchFamily="18" charset="0"/>
              </a:rPr>
              <a:t>environment.Specifically</a:t>
            </a:r>
            <a:r>
              <a:rPr lang="en-IN" dirty="0">
                <a:latin typeface="Times New Roman" panose="02020603050405020304" pitchFamily="18" charset="0"/>
                <a:cs typeface="Times New Roman" panose="02020603050405020304" pitchFamily="18" charset="0"/>
              </a:rPr>
              <a:t> covered areas are-</a:t>
            </a:r>
            <a:r>
              <a:rPr lang="en-IN" dirty="0" err="1">
                <a:latin typeface="Times New Roman" panose="02020603050405020304" pitchFamily="18" charset="0"/>
                <a:cs typeface="Times New Roman" panose="02020603050405020304" pitchFamily="18" charset="0"/>
              </a:rPr>
              <a:t>Kudremukh</a:t>
            </a:r>
            <a:r>
              <a:rPr lang="en-IN" dirty="0">
                <a:latin typeface="Times New Roman" panose="02020603050405020304" pitchFamily="18" charset="0"/>
                <a:cs typeface="Times New Roman" panose="02020603050405020304" pitchFamily="18" charset="0"/>
              </a:rPr>
              <a:t> iron-ore mining in </a:t>
            </a:r>
            <a:r>
              <a:rPr lang="en-IN" dirty="0" err="1">
                <a:latin typeface="Times New Roman" panose="02020603050405020304" pitchFamily="18" charset="0"/>
                <a:cs typeface="Times New Roman" panose="02020603050405020304" pitchFamily="18" charset="0"/>
              </a:rPr>
              <a:t>Karnataka,mining</a:t>
            </a:r>
            <a:r>
              <a:rPr lang="en-IN" dirty="0">
                <a:latin typeface="Times New Roman" panose="02020603050405020304" pitchFamily="18" charset="0"/>
                <a:cs typeface="Times New Roman" panose="02020603050405020304" pitchFamily="18" charset="0"/>
              </a:rPr>
              <a:t> in </a:t>
            </a:r>
            <a:r>
              <a:rPr lang="en-IN" dirty="0" err="1">
                <a:latin typeface="Times New Roman" panose="02020603050405020304" pitchFamily="18" charset="0"/>
                <a:cs typeface="Times New Roman" panose="02020603050405020304" pitchFamily="18" charset="0"/>
              </a:rPr>
              <a:t>Goa,Korba</a:t>
            </a:r>
            <a:r>
              <a:rPr lang="en-IN" dirty="0">
                <a:latin typeface="Times New Roman" panose="02020603050405020304" pitchFamily="18" charset="0"/>
                <a:cs typeface="Times New Roman" panose="02020603050405020304" pitchFamily="18" charset="0"/>
              </a:rPr>
              <a:t> Super-Thermal power station in Madhya </a:t>
            </a:r>
            <a:r>
              <a:rPr lang="en-IN" dirty="0" err="1">
                <a:latin typeface="Times New Roman" panose="02020603050405020304" pitchFamily="18" charset="0"/>
                <a:cs typeface="Times New Roman" panose="02020603050405020304" pitchFamily="18" charset="0"/>
              </a:rPr>
              <a:t>Pradesh,Coal</a:t>
            </a:r>
            <a:r>
              <a:rPr lang="en-IN" dirty="0">
                <a:latin typeface="Times New Roman" panose="02020603050405020304" pitchFamily="18" charset="0"/>
                <a:cs typeface="Times New Roman" panose="02020603050405020304" pitchFamily="18" charset="0"/>
              </a:rPr>
              <a:t> mining in </a:t>
            </a:r>
            <a:r>
              <a:rPr lang="en-IN" dirty="0" err="1">
                <a:latin typeface="Times New Roman" panose="02020603050405020304" pitchFamily="18" charset="0"/>
                <a:cs typeface="Times New Roman" panose="02020603050405020304" pitchFamily="18" charset="0"/>
              </a:rPr>
              <a:t>Jharia</a:t>
            </a:r>
            <a:r>
              <a:rPr lang="en-IN" dirty="0">
                <a:latin typeface="Times New Roman" panose="02020603050405020304" pitchFamily="18" charset="0"/>
                <a:cs typeface="Times New Roman" panose="02020603050405020304" pitchFamily="18" charset="0"/>
              </a:rPr>
              <a:t> &amp; Chemical Industries in Karnataka.</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b="1" u="sng"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Urban Studies </a:t>
            </a:r>
            <a:r>
              <a:rPr lang="en-IN" dirty="0">
                <a:latin typeface="Times New Roman" panose="02020603050405020304" pitchFamily="18" charset="0"/>
                <a:cs typeface="Times New Roman" panose="02020603050405020304" pitchFamily="18" charset="0"/>
              </a:rPr>
              <a:t>:- Many new applications in urban studies have been carried out with the help of available satellite data.</a:t>
            </a:r>
          </a:p>
          <a:p>
            <a:r>
              <a:rPr lang="en-IN" dirty="0">
                <a:latin typeface="Times New Roman" panose="02020603050405020304" pitchFamily="18" charset="0"/>
                <a:cs typeface="Times New Roman" panose="02020603050405020304" pitchFamily="18" charset="0"/>
              </a:rPr>
              <a:t>     For </a:t>
            </a:r>
            <a:r>
              <a:rPr lang="en-IN" dirty="0" err="1">
                <a:latin typeface="Times New Roman" panose="02020603050405020304" pitchFamily="18" charset="0"/>
                <a:cs typeface="Times New Roman" panose="02020603050405020304" pitchFamily="18" charset="0"/>
              </a:rPr>
              <a:t>example,urban</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sprawl,structural</a:t>
            </a:r>
            <a:r>
              <a:rPr lang="en-IN" dirty="0">
                <a:latin typeface="Times New Roman" panose="02020603050405020304" pitchFamily="18" charset="0"/>
                <a:cs typeface="Times New Roman" panose="02020603050405020304" pitchFamily="18" charset="0"/>
              </a:rPr>
              <a:t> plans for </a:t>
            </a:r>
            <a:r>
              <a:rPr lang="en-IN" dirty="0" err="1">
                <a:latin typeface="Times New Roman" panose="02020603050405020304" pitchFamily="18" charset="0"/>
                <a:cs typeface="Times New Roman" panose="02020603050405020304" pitchFamily="18" charset="0"/>
              </a:rPr>
              <a:t>cities,guide</a:t>
            </a:r>
            <a:r>
              <a:rPr lang="en-IN" dirty="0">
                <a:latin typeface="Times New Roman" panose="02020603050405020304" pitchFamily="18" charset="0"/>
                <a:cs typeface="Times New Roman" panose="02020603050405020304" pitchFamily="18" charset="0"/>
              </a:rPr>
              <a:t> maps for cities like-</a:t>
            </a:r>
            <a:r>
              <a:rPr lang="en-IN" dirty="0" err="1">
                <a:latin typeface="Times New Roman" panose="02020603050405020304" pitchFamily="18" charset="0"/>
                <a:cs typeface="Times New Roman" panose="02020603050405020304" pitchFamily="18" charset="0"/>
              </a:rPr>
              <a:t>Delhi,Bengalooru</a:t>
            </a:r>
            <a:r>
              <a:rPr lang="en-IN" dirty="0">
                <a:latin typeface="Times New Roman" panose="02020603050405020304" pitchFamily="18" charset="0"/>
                <a:cs typeface="Times New Roman" panose="02020603050405020304" pitchFamily="18" charset="0"/>
              </a:rPr>
              <a:t> etc.as well as facility</a:t>
            </a:r>
          </a:p>
          <a:p>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management.Feasibility</a:t>
            </a:r>
            <a:r>
              <a:rPr lang="en-IN" dirty="0">
                <a:latin typeface="Times New Roman" panose="02020603050405020304" pitchFamily="18" charset="0"/>
                <a:cs typeface="Times New Roman" panose="02020603050405020304" pitchFamily="18" charset="0"/>
              </a:rPr>
              <a:t> studies of the possible routes for express highways &amp; townships have been carried out for the proposed express highway between </a:t>
            </a:r>
            <a:r>
              <a:rPr lang="en-IN" dirty="0" err="1">
                <a:latin typeface="Times New Roman" panose="02020603050405020304" pitchFamily="18" charset="0"/>
                <a:cs typeface="Times New Roman" panose="02020603050405020304" pitchFamily="18" charset="0"/>
              </a:rPr>
              <a:t>Bengalooru</a:t>
            </a:r>
            <a:r>
              <a:rPr lang="en-IN" dirty="0">
                <a:latin typeface="Times New Roman" panose="02020603050405020304" pitchFamily="18" charset="0"/>
                <a:cs typeface="Times New Roman" panose="02020603050405020304" pitchFamily="18" charset="0"/>
              </a:rPr>
              <a:t> &amp; Mysore.</a:t>
            </a:r>
          </a:p>
        </p:txBody>
      </p:sp>
    </p:spTree>
    <p:extLst>
      <p:ext uri="{BB962C8B-B14F-4D97-AF65-F5344CB8AC3E}">
        <p14:creationId xmlns:p14="http://schemas.microsoft.com/office/powerpoint/2010/main" val="25541870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a:extLst>
              <a:ext uri="{FF2B5EF4-FFF2-40B4-BE49-F238E27FC236}">
                <a16:creationId xmlns:a16="http://schemas.microsoft.com/office/drawing/2014/main" id="{FE0DC2C2-C244-4029-9128-0D72A155AEB0}"/>
              </a:ext>
            </a:extLst>
          </p:cNvPr>
          <p:cNvSpPr/>
          <p:nvPr/>
        </p:nvSpPr>
        <p:spPr>
          <a:xfrm>
            <a:off x="4367814" y="2146177"/>
            <a:ext cx="3157491" cy="2565646"/>
          </a:xfrm>
          <a:prstGeom prst="pentagon">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APPLICATIONS OF GIS DATA</a:t>
            </a:r>
          </a:p>
        </p:txBody>
      </p:sp>
      <p:cxnSp>
        <p:nvCxnSpPr>
          <p:cNvPr id="4" name="Straight Arrow Connector 3">
            <a:extLst>
              <a:ext uri="{FF2B5EF4-FFF2-40B4-BE49-F238E27FC236}">
                <a16:creationId xmlns:a16="http://schemas.microsoft.com/office/drawing/2014/main" id="{EB5AA3FC-59E8-4255-8F2E-ACDFB76A1D54}"/>
              </a:ext>
            </a:extLst>
          </p:cNvPr>
          <p:cNvCxnSpPr>
            <a:stCxn id="2" idx="0"/>
          </p:cNvCxnSpPr>
          <p:nvPr/>
        </p:nvCxnSpPr>
        <p:spPr>
          <a:xfrm flipV="1">
            <a:off x="5946560" y="1364941"/>
            <a:ext cx="1478" cy="7812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642E1802-7888-4019-A9DB-D734EC1DD569}"/>
              </a:ext>
            </a:extLst>
          </p:cNvPr>
          <p:cNvCxnSpPr>
            <a:stCxn id="2" idx="5"/>
          </p:cNvCxnSpPr>
          <p:nvPr/>
        </p:nvCxnSpPr>
        <p:spPr>
          <a:xfrm flipV="1">
            <a:off x="7525302" y="2581182"/>
            <a:ext cx="1441144" cy="5449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1F566973-F045-488B-AF4B-3D11D6502125}"/>
              </a:ext>
            </a:extLst>
          </p:cNvPr>
          <p:cNvCxnSpPr>
            <a:stCxn id="2" idx="4"/>
          </p:cNvCxnSpPr>
          <p:nvPr/>
        </p:nvCxnSpPr>
        <p:spPr>
          <a:xfrm>
            <a:off x="6922276" y="4711816"/>
            <a:ext cx="2053048" cy="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542CE4CD-6F21-43AD-AC21-43B30F5EA3E5}"/>
              </a:ext>
            </a:extLst>
          </p:cNvPr>
          <p:cNvCxnSpPr>
            <a:stCxn id="2" idx="2"/>
          </p:cNvCxnSpPr>
          <p:nvPr/>
        </p:nvCxnSpPr>
        <p:spPr>
          <a:xfrm flipH="1">
            <a:off x="2707689" y="4711816"/>
            <a:ext cx="2263154" cy="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EF61FCA-4BC5-4A34-B0AE-18F5BB97355F}"/>
              </a:ext>
            </a:extLst>
          </p:cNvPr>
          <p:cNvCxnSpPr>
            <a:stCxn id="2" idx="1"/>
          </p:cNvCxnSpPr>
          <p:nvPr/>
        </p:nvCxnSpPr>
        <p:spPr>
          <a:xfrm flipH="1" flipV="1">
            <a:off x="3018407" y="2492405"/>
            <a:ext cx="1349410" cy="6337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id="{D369BF8C-A4D4-4FAF-A9CE-3638993A5BDC}"/>
              </a:ext>
            </a:extLst>
          </p:cNvPr>
          <p:cNvSpPr/>
          <p:nvPr/>
        </p:nvSpPr>
        <p:spPr>
          <a:xfrm>
            <a:off x="3959442" y="607167"/>
            <a:ext cx="4882717" cy="757774"/>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DEFORESTATION (RAINFOREST,MANGROVE COLONIES)</a:t>
            </a:r>
          </a:p>
        </p:txBody>
      </p:sp>
      <p:sp>
        <p:nvSpPr>
          <p:cNvPr id="14" name="Rectangle: Rounded Corners 13">
            <a:extLst>
              <a:ext uri="{FF2B5EF4-FFF2-40B4-BE49-F238E27FC236}">
                <a16:creationId xmlns:a16="http://schemas.microsoft.com/office/drawing/2014/main" id="{281E3A5B-EAE5-4594-AD2F-83DDAFEEF0A6}"/>
              </a:ext>
            </a:extLst>
          </p:cNvPr>
          <p:cNvSpPr/>
          <p:nvPr/>
        </p:nvSpPr>
        <p:spPr>
          <a:xfrm>
            <a:off x="8097910" y="2192819"/>
            <a:ext cx="3518523" cy="388363"/>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SPECIES INVENTORY</a:t>
            </a:r>
          </a:p>
        </p:txBody>
      </p:sp>
      <p:sp>
        <p:nvSpPr>
          <p:cNvPr id="15" name="Rectangle: Rounded Corners 14">
            <a:extLst>
              <a:ext uri="{FF2B5EF4-FFF2-40B4-BE49-F238E27FC236}">
                <a16:creationId xmlns:a16="http://schemas.microsoft.com/office/drawing/2014/main" id="{C3CCC7BA-CB96-4CE8-97B5-29DABD74C873}"/>
              </a:ext>
            </a:extLst>
          </p:cNvPr>
          <p:cNvSpPr/>
          <p:nvPr/>
        </p:nvSpPr>
        <p:spPr>
          <a:xfrm>
            <a:off x="8975324" y="4502214"/>
            <a:ext cx="2985856" cy="419204"/>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WATERSHED MAPPING</a:t>
            </a:r>
          </a:p>
        </p:txBody>
      </p:sp>
      <p:sp>
        <p:nvSpPr>
          <p:cNvPr id="16" name="Rectangle: Rounded Corners 15">
            <a:extLst>
              <a:ext uri="{FF2B5EF4-FFF2-40B4-BE49-F238E27FC236}">
                <a16:creationId xmlns:a16="http://schemas.microsoft.com/office/drawing/2014/main" id="{04D5D4CB-A65D-422D-B669-07D686FBDF8E}"/>
              </a:ext>
            </a:extLst>
          </p:cNvPr>
          <p:cNvSpPr/>
          <p:nvPr/>
        </p:nvSpPr>
        <p:spPr>
          <a:xfrm>
            <a:off x="-32550" y="3799650"/>
            <a:ext cx="2740239" cy="1160713"/>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COASTAL PROTECTION (MANGROVE FOREST)</a:t>
            </a:r>
          </a:p>
        </p:txBody>
      </p:sp>
      <p:sp>
        <p:nvSpPr>
          <p:cNvPr id="17" name="Rectangle: Rounded Corners 16">
            <a:extLst>
              <a:ext uri="{FF2B5EF4-FFF2-40B4-BE49-F238E27FC236}">
                <a16:creationId xmlns:a16="http://schemas.microsoft.com/office/drawing/2014/main" id="{AA2A03C0-1341-405A-B216-0AFE1FAA7D14}"/>
              </a:ext>
            </a:extLst>
          </p:cNvPr>
          <p:cNvSpPr/>
          <p:nvPr/>
        </p:nvSpPr>
        <p:spPr>
          <a:xfrm>
            <a:off x="217498" y="2013067"/>
            <a:ext cx="3864014" cy="479338"/>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FOREST HEALTH &amp; VIGOUR</a:t>
            </a:r>
          </a:p>
        </p:txBody>
      </p:sp>
    </p:spTree>
    <p:extLst>
      <p:ext uri="{BB962C8B-B14F-4D97-AF65-F5344CB8AC3E}">
        <p14:creationId xmlns:p14="http://schemas.microsoft.com/office/powerpoint/2010/main" val="193952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82CB3BB-6F61-48F8-9799-0AA1FA1E421E}"/>
              </a:ext>
            </a:extLst>
          </p:cNvPr>
          <p:cNvSpPr/>
          <p:nvPr/>
        </p:nvSpPr>
        <p:spPr>
          <a:xfrm>
            <a:off x="2086253" y="319596"/>
            <a:ext cx="7208668" cy="452761"/>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CONCEPT OF ENVIRONMENTAL MANAGEMENT</a:t>
            </a:r>
          </a:p>
        </p:txBody>
      </p:sp>
      <p:sp>
        <p:nvSpPr>
          <p:cNvPr id="3" name="TextBox 2">
            <a:extLst>
              <a:ext uri="{FF2B5EF4-FFF2-40B4-BE49-F238E27FC236}">
                <a16:creationId xmlns:a16="http://schemas.microsoft.com/office/drawing/2014/main" id="{1E6CB3DB-FA76-4945-8B8A-8E52AA9CA06C}"/>
              </a:ext>
            </a:extLst>
          </p:cNvPr>
          <p:cNvSpPr txBox="1"/>
          <p:nvPr/>
        </p:nvSpPr>
        <p:spPr>
          <a:xfrm>
            <a:off x="275208" y="1029810"/>
            <a:ext cx="11641584" cy="5078313"/>
          </a:xfrm>
          <a:prstGeom prst="rect">
            <a:avLst/>
          </a:prstGeom>
          <a:noFill/>
        </p:spPr>
        <p:txBody>
          <a:bodyPr wrap="square" rtlCol="0">
            <a:spAutoFit/>
          </a:bodyPr>
          <a:lstStyle/>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Concept of </a:t>
            </a:r>
            <a:r>
              <a:rPr lang="en-IN" b="1" u="sng" dirty="0">
                <a:latin typeface="Times New Roman" panose="02020603050405020304" pitchFamily="18" charset="0"/>
                <a:cs typeface="Times New Roman" panose="02020603050405020304" pitchFamily="18" charset="0"/>
              </a:rPr>
              <a:t>Environmental Management </a:t>
            </a:r>
            <a:r>
              <a:rPr lang="en-IN" dirty="0">
                <a:latin typeface="Times New Roman" panose="02020603050405020304" pitchFamily="18" charset="0"/>
                <a:cs typeface="Times New Roman" panose="02020603050405020304" pitchFamily="18" charset="0"/>
              </a:rPr>
              <a:t>includes-</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Conservation</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Preservation</a:t>
            </a: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Sustainable Development</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Government tries to protect environment to enable people to take advantage of modern technology &amp; enjoy natural resources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For an </a:t>
            </a:r>
            <a:r>
              <a:rPr lang="en-IN" dirty="0" err="1">
                <a:latin typeface="Times New Roman" panose="02020603050405020304" pitchFamily="18" charset="0"/>
                <a:cs typeface="Times New Roman" panose="02020603050405020304" pitchFamily="18" charset="0"/>
              </a:rPr>
              <a:t>industrialist,Environmental</a:t>
            </a:r>
            <a:r>
              <a:rPr lang="en-IN" dirty="0">
                <a:latin typeface="Times New Roman" panose="02020603050405020304" pitchFamily="18" charset="0"/>
                <a:cs typeface="Times New Roman" panose="02020603050405020304" pitchFamily="18" charset="0"/>
              </a:rPr>
              <a:t> Management means taking decision by knowing likely impact of activities on Environment.</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Environmental Management involves development of new approaches in following areas :-</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Assess the impact of technology on Environment</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Estimate economic costs of meeting environmental standards</a:t>
            </a:r>
          </a:p>
          <a:p>
            <a:pPr marL="285750" indent="-285750">
              <a:buFont typeface="Wingdings" panose="05000000000000000000" pitchFamily="2" charset="2"/>
              <a:buChar char="§"/>
            </a:pPr>
            <a:r>
              <a:rPr lang="en-IN" dirty="0">
                <a:latin typeface="Times New Roman" panose="02020603050405020304" pitchFamily="18" charset="0"/>
                <a:cs typeface="Times New Roman" panose="02020603050405020304" pitchFamily="18" charset="0"/>
              </a:rPr>
              <a:t>Encourage public participation in planning of new projects </a:t>
            </a:r>
          </a:p>
        </p:txBody>
      </p:sp>
    </p:spTree>
    <p:extLst>
      <p:ext uri="{BB962C8B-B14F-4D97-AF65-F5344CB8AC3E}">
        <p14:creationId xmlns:p14="http://schemas.microsoft.com/office/powerpoint/2010/main" val="14440393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Arrow Connector 7">
            <a:extLst>
              <a:ext uri="{FF2B5EF4-FFF2-40B4-BE49-F238E27FC236}">
                <a16:creationId xmlns:a16="http://schemas.microsoft.com/office/drawing/2014/main" id="{1F566973-F045-488B-AF4B-3D11D6502125}"/>
              </a:ext>
            </a:extLst>
          </p:cNvPr>
          <p:cNvCxnSpPr>
            <a:cxnSpLocks/>
          </p:cNvCxnSpPr>
          <p:nvPr/>
        </p:nvCxnSpPr>
        <p:spPr>
          <a:xfrm>
            <a:off x="6994774" y="3089560"/>
            <a:ext cx="2053048" cy="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id="{D369BF8C-A4D4-4FAF-A9CE-3638993A5BDC}"/>
              </a:ext>
            </a:extLst>
          </p:cNvPr>
          <p:cNvSpPr/>
          <p:nvPr/>
        </p:nvSpPr>
        <p:spPr>
          <a:xfrm>
            <a:off x="3515558" y="945736"/>
            <a:ext cx="4731797" cy="433075"/>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HYDROLOGICAL MODELLING</a:t>
            </a:r>
          </a:p>
        </p:txBody>
      </p:sp>
      <p:sp>
        <p:nvSpPr>
          <p:cNvPr id="14" name="Rectangle: Rounded Corners 13">
            <a:extLst>
              <a:ext uri="{FF2B5EF4-FFF2-40B4-BE49-F238E27FC236}">
                <a16:creationId xmlns:a16="http://schemas.microsoft.com/office/drawing/2014/main" id="{281E3A5B-EAE5-4594-AD2F-83DDAFEEF0A6}"/>
              </a:ext>
            </a:extLst>
          </p:cNvPr>
          <p:cNvSpPr/>
          <p:nvPr/>
        </p:nvSpPr>
        <p:spPr>
          <a:xfrm>
            <a:off x="9047821" y="2672228"/>
            <a:ext cx="3016931" cy="611514"/>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POLLUTION MONITORING</a:t>
            </a:r>
          </a:p>
        </p:txBody>
      </p:sp>
      <p:sp>
        <p:nvSpPr>
          <p:cNvPr id="15" name="Rectangle: Rounded Corners 14">
            <a:extLst>
              <a:ext uri="{FF2B5EF4-FFF2-40B4-BE49-F238E27FC236}">
                <a16:creationId xmlns:a16="http://schemas.microsoft.com/office/drawing/2014/main" id="{C3CCC7BA-CB96-4CE8-97B5-29DABD74C873}"/>
              </a:ext>
            </a:extLst>
          </p:cNvPr>
          <p:cNvSpPr/>
          <p:nvPr/>
        </p:nvSpPr>
        <p:spPr>
          <a:xfrm>
            <a:off x="4305670" y="5124622"/>
            <a:ext cx="3231472" cy="419204"/>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COASTAL MANAGEMENT</a:t>
            </a:r>
          </a:p>
        </p:txBody>
      </p:sp>
      <p:sp>
        <p:nvSpPr>
          <p:cNvPr id="17" name="Rectangle: Rounded Corners 16">
            <a:extLst>
              <a:ext uri="{FF2B5EF4-FFF2-40B4-BE49-F238E27FC236}">
                <a16:creationId xmlns:a16="http://schemas.microsoft.com/office/drawing/2014/main" id="{AA2A03C0-1341-405A-B216-0AFE1FAA7D14}"/>
              </a:ext>
            </a:extLst>
          </p:cNvPr>
          <p:cNvSpPr/>
          <p:nvPr/>
        </p:nvSpPr>
        <p:spPr>
          <a:xfrm>
            <a:off x="36243" y="2796783"/>
            <a:ext cx="3736766" cy="479338"/>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DROUGHT PREDICTION</a:t>
            </a:r>
          </a:p>
        </p:txBody>
      </p:sp>
      <p:sp>
        <p:nvSpPr>
          <p:cNvPr id="3" name="TextBox 2">
            <a:extLst>
              <a:ext uri="{FF2B5EF4-FFF2-40B4-BE49-F238E27FC236}">
                <a16:creationId xmlns:a16="http://schemas.microsoft.com/office/drawing/2014/main" id="{ABB38290-907F-401F-8F3A-256BD3C9C262}"/>
              </a:ext>
            </a:extLst>
          </p:cNvPr>
          <p:cNvSpPr txBox="1"/>
          <p:nvPr/>
        </p:nvSpPr>
        <p:spPr>
          <a:xfrm>
            <a:off x="292963" y="301841"/>
            <a:ext cx="3604334" cy="369332"/>
          </a:xfrm>
          <a:prstGeom prst="rect">
            <a:avLst/>
          </a:prstGeom>
          <a:noFill/>
        </p:spPr>
        <p:txBody>
          <a:bodyPr wrap="square" rtlCol="0">
            <a:spAutoFit/>
          </a:bodyPr>
          <a:lstStyle/>
          <a:p>
            <a:r>
              <a:rPr lang="en-IN" dirty="0">
                <a:latin typeface="Times New Roman" panose="02020603050405020304" pitchFamily="18" charset="0"/>
                <a:cs typeface="Times New Roman" panose="02020603050405020304" pitchFamily="18" charset="0"/>
              </a:rPr>
              <a:t>CONTINUED..</a:t>
            </a:r>
          </a:p>
        </p:txBody>
      </p:sp>
      <p:sp>
        <p:nvSpPr>
          <p:cNvPr id="5" name="Rectangle 4">
            <a:extLst>
              <a:ext uri="{FF2B5EF4-FFF2-40B4-BE49-F238E27FC236}">
                <a16:creationId xmlns:a16="http://schemas.microsoft.com/office/drawing/2014/main" id="{A9E20B5B-49A4-40DA-9C37-5C5766E68F56}"/>
              </a:ext>
            </a:extLst>
          </p:cNvPr>
          <p:cNvSpPr/>
          <p:nvPr/>
        </p:nvSpPr>
        <p:spPr>
          <a:xfrm>
            <a:off x="4601257" y="2496733"/>
            <a:ext cx="2394682" cy="1327466"/>
          </a:xfrm>
          <a:prstGeom prst="rect">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APPLICATION OF GIS DATA</a:t>
            </a:r>
          </a:p>
        </p:txBody>
      </p:sp>
      <p:cxnSp>
        <p:nvCxnSpPr>
          <p:cNvPr id="9" name="Straight Arrow Connector 8">
            <a:extLst>
              <a:ext uri="{FF2B5EF4-FFF2-40B4-BE49-F238E27FC236}">
                <a16:creationId xmlns:a16="http://schemas.microsoft.com/office/drawing/2014/main" id="{EA74DA65-0C34-4C62-A29A-08BF730067E8}"/>
              </a:ext>
            </a:extLst>
          </p:cNvPr>
          <p:cNvCxnSpPr>
            <a:stCxn id="5" idx="0"/>
          </p:cNvCxnSpPr>
          <p:nvPr/>
        </p:nvCxnSpPr>
        <p:spPr>
          <a:xfrm flipV="1">
            <a:off x="5798598" y="1364941"/>
            <a:ext cx="0" cy="1131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968694E-BDA3-4C49-90AD-606B03AC635D}"/>
              </a:ext>
            </a:extLst>
          </p:cNvPr>
          <p:cNvCxnSpPr>
            <a:stCxn id="5" idx="1"/>
          </p:cNvCxnSpPr>
          <p:nvPr/>
        </p:nvCxnSpPr>
        <p:spPr>
          <a:xfrm flipH="1" flipV="1">
            <a:off x="3773010" y="3089560"/>
            <a:ext cx="828247" cy="709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62E56BDC-74DD-4513-8FBB-9E41FA2D5669}"/>
              </a:ext>
            </a:extLst>
          </p:cNvPr>
          <p:cNvCxnSpPr>
            <a:stCxn id="5" idx="2"/>
          </p:cNvCxnSpPr>
          <p:nvPr/>
        </p:nvCxnSpPr>
        <p:spPr>
          <a:xfrm>
            <a:off x="5798598" y="3824199"/>
            <a:ext cx="0" cy="13004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0150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BD49B12-E5C3-4F08-811B-35C0FF82A8B5}"/>
              </a:ext>
            </a:extLst>
          </p:cNvPr>
          <p:cNvSpPr/>
          <p:nvPr/>
        </p:nvSpPr>
        <p:spPr>
          <a:xfrm>
            <a:off x="2805345" y="125618"/>
            <a:ext cx="5308846" cy="46163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GPS (GLOBAL POSITIONING SYSTEM)</a:t>
            </a:r>
          </a:p>
        </p:txBody>
      </p:sp>
      <p:pic>
        <p:nvPicPr>
          <p:cNvPr id="6" name="Picture 5">
            <a:extLst>
              <a:ext uri="{FF2B5EF4-FFF2-40B4-BE49-F238E27FC236}">
                <a16:creationId xmlns:a16="http://schemas.microsoft.com/office/drawing/2014/main" id="{ED9ED227-ACA7-4967-A62E-FCCDEB7DD6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306" y="905985"/>
            <a:ext cx="3339114" cy="1917113"/>
          </a:xfrm>
          <a:prstGeom prst="rect">
            <a:avLst/>
          </a:prstGeom>
        </p:spPr>
      </p:pic>
      <p:pic>
        <p:nvPicPr>
          <p:cNvPr id="8" name="Picture 7">
            <a:extLst>
              <a:ext uri="{FF2B5EF4-FFF2-40B4-BE49-F238E27FC236}">
                <a16:creationId xmlns:a16="http://schemas.microsoft.com/office/drawing/2014/main" id="{B1E4E688-3119-4831-A435-B697059DFB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678" y="3514226"/>
            <a:ext cx="2653221" cy="2437789"/>
          </a:xfrm>
          <a:prstGeom prst="rect">
            <a:avLst/>
          </a:prstGeom>
        </p:spPr>
      </p:pic>
      <p:sp>
        <p:nvSpPr>
          <p:cNvPr id="9" name="TextBox 8">
            <a:extLst>
              <a:ext uri="{FF2B5EF4-FFF2-40B4-BE49-F238E27FC236}">
                <a16:creationId xmlns:a16="http://schemas.microsoft.com/office/drawing/2014/main" id="{1F368D7C-D0CA-492D-B32F-156DF7D9C668}"/>
              </a:ext>
            </a:extLst>
          </p:cNvPr>
          <p:cNvSpPr txBox="1"/>
          <p:nvPr/>
        </p:nvSpPr>
        <p:spPr>
          <a:xfrm>
            <a:off x="4083728" y="816746"/>
            <a:ext cx="7883371" cy="6001643"/>
          </a:xfrm>
          <a:prstGeom prst="rect">
            <a:avLst/>
          </a:prstGeom>
          <a:noFill/>
        </p:spPr>
        <p:txBody>
          <a:bodyPr wrap="square" rtlCol="0">
            <a:spAutoFit/>
          </a:bodyPr>
          <a:lstStyle/>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GPS is a set of satellites &amp; control systems which allow a specially designed GPS receiver to determine it’s location anywhere on earth,24 hours a day.</a:t>
            </a: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The American system consists of 24 satellites orbiting the earth in high altitude orbits.</a:t>
            </a: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These satellites have a 12 hour orbit time &amp; Passover control </a:t>
            </a:r>
            <a:r>
              <a:rPr lang="en-IN" sz="1600" dirty="0" err="1">
                <a:latin typeface="Times New Roman" panose="02020603050405020304" pitchFamily="18" charset="0"/>
                <a:cs typeface="Times New Roman" panose="02020603050405020304" pitchFamily="18" charset="0"/>
              </a:rPr>
              <a:t>stations,so</a:t>
            </a:r>
            <a:r>
              <a:rPr lang="en-IN" sz="1600" dirty="0">
                <a:latin typeface="Times New Roman" panose="02020603050405020304" pitchFamily="18" charset="0"/>
                <a:cs typeface="Times New Roman" panose="02020603050405020304" pitchFamily="18" charset="0"/>
              </a:rPr>
              <a:t> that orbits can be closely monitored &amp; their positions are identified precisely.</a:t>
            </a: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Satellites &amp; ground based </a:t>
            </a:r>
            <a:r>
              <a:rPr lang="en-IN" sz="1600" dirty="0" err="1">
                <a:latin typeface="Times New Roman" panose="02020603050405020304" pitchFamily="18" charset="0"/>
                <a:cs typeface="Times New Roman" panose="02020603050405020304" pitchFamily="18" charset="0"/>
              </a:rPr>
              <a:t>receiverstransmit</a:t>
            </a:r>
            <a:r>
              <a:rPr lang="en-IN" sz="1600" dirty="0">
                <a:latin typeface="Times New Roman" panose="02020603050405020304" pitchFamily="18" charset="0"/>
                <a:cs typeface="Times New Roman" panose="02020603050405020304" pitchFamily="18" charset="0"/>
              </a:rPr>
              <a:t> similarly coded radio </a:t>
            </a:r>
            <a:r>
              <a:rPr lang="en-IN" sz="1600" dirty="0" err="1">
                <a:latin typeface="Times New Roman" panose="02020603050405020304" pitchFamily="18" charset="0"/>
                <a:cs typeface="Times New Roman" panose="02020603050405020304" pitchFamily="18" charset="0"/>
              </a:rPr>
              <a:t>signals,so</a:t>
            </a:r>
            <a:r>
              <a:rPr lang="en-IN" sz="1600" dirty="0">
                <a:latin typeface="Times New Roman" panose="02020603050405020304" pitchFamily="18" charset="0"/>
                <a:cs typeface="Times New Roman" panose="02020603050405020304" pitchFamily="18" charset="0"/>
              </a:rPr>
              <a:t> that time delay between transmission &amp; receipt of signal gives the distance between satellite &amp; receiver.</a:t>
            </a: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GPS is finding a wide range of </a:t>
            </a:r>
            <a:r>
              <a:rPr lang="en-IN" sz="1600" dirty="0" err="1">
                <a:latin typeface="Times New Roman" panose="02020603050405020304" pitchFamily="18" charset="0"/>
                <a:cs typeface="Times New Roman" panose="02020603050405020304" pitchFamily="18" charset="0"/>
              </a:rPr>
              <a:t>applications,varying</a:t>
            </a:r>
            <a:r>
              <a:rPr lang="en-IN" sz="1600" dirty="0">
                <a:latin typeface="Times New Roman" panose="02020603050405020304" pitchFamily="18" charset="0"/>
                <a:cs typeface="Times New Roman" panose="02020603050405020304" pitchFamily="18" charset="0"/>
              </a:rPr>
              <a:t> from navigation(</a:t>
            </a:r>
            <a:r>
              <a:rPr lang="en-IN" sz="1600" dirty="0" err="1">
                <a:latin typeface="Times New Roman" panose="02020603050405020304" pitchFamily="18" charset="0"/>
                <a:cs typeface="Times New Roman" panose="02020603050405020304" pitchFamily="18" charset="0"/>
              </a:rPr>
              <a:t>Air,Sea,Land</a:t>
            </a:r>
            <a:r>
              <a:rPr lang="en-IN" sz="1600" dirty="0">
                <a:latin typeface="Times New Roman" panose="02020603050405020304" pitchFamily="18" charset="0"/>
                <a:cs typeface="Times New Roman" panose="02020603050405020304" pitchFamily="18" charset="0"/>
              </a:rPr>
              <a:t>) to mapping &amp; surveying</a:t>
            </a: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GPS is currently fully functional- Global Navigation Satellite System (GLONASS).It is an important tool for making.</a:t>
            </a: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GPS receivers can determine receiver’s-</a:t>
            </a:r>
            <a:r>
              <a:rPr lang="en-IN" sz="1600" dirty="0" err="1">
                <a:latin typeface="Times New Roman" panose="02020603050405020304" pitchFamily="18" charset="0"/>
                <a:cs typeface="Times New Roman" panose="02020603050405020304" pitchFamily="18" charset="0"/>
              </a:rPr>
              <a:t>Location,Speed</a:t>
            </a:r>
            <a:r>
              <a:rPr lang="en-IN" sz="1600" dirty="0">
                <a:latin typeface="Times New Roman" panose="02020603050405020304" pitchFamily="18" charset="0"/>
                <a:cs typeface="Times New Roman" panose="02020603050405020304" pitchFamily="18" charset="0"/>
              </a:rPr>
              <a:t> &amp; </a:t>
            </a:r>
            <a:r>
              <a:rPr lang="en-IN" sz="1600" dirty="0" err="1">
                <a:latin typeface="Times New Roman" panose="02020603050405020304" pitchFamily="18" charset="0"/>
                <a:cs typeface="Times New Roman" panose="02020603050405020304" pitchFamily="18" charset="0"/>
              </a:rPr>
              <a:t>Direction.It</a:t>
            </a:r>
            <a:r>
              <a:rPr lang="en-IN" sz="1600" dirty="0">
                <a:latin typeface="Times New Roman" panose="02020603050405020304" pitchFamily="18" charset="0"/>
                <a:cs typeface="Times New Roman" panose="02020603050405020304" pitchFamily="18" charset="0"/>
              </a:rPr>
              <a:t> provides precise time reference used in many applications including scientific study of earthquakes &amp; synchronisations of telecommunication networks.</a:t>
            </a: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Developed by United States Department of </a:t>
            </a:r>
            <a:r>
              <a:rPr lang="en-IN" sz="1600" dirty="0" err="1">
                <a:latin typeface="Times New Roman" panose="02020603050405020304" pitchFamily="18" charset="0"/>
                <a:cs typeface="Times New Roman" panose="02020603050405020304" pitchFamily="18" charset="0"/>
              </a:rPr>
              <a:t>Defence,it</a:t>
            </a:r>
            <a:r>
              <a:rPr lang="en-IN" sz="1600" dirty="0">
                <a:latin typeface="Times New Roman" panose="02020603050405020304" pitchFamily="18" charset="0"/>
                <a:cs typeface="Times New Roman" panose="02020603050405020304" pitchFamily="18" charset="0"/>
              </a:rPr>
              <a:t> is officially named as -</a:t>
            </a:r>
          </a:p>
          <a:p>
            <a:r>
              <a:rPr lang="en-IN" sz="1600" b="1" dirty="0">
                <a:latin typeface="Times New Roman" panose="02020603050405020304" pitchFamily="18" charset="0"/>
                <a:cs typeface="Times New Roman" panose="02020603050405020304" pitchFamily="18" charset="0"/>
              </a:rPr>
              <a:t>NAVSTAR GPS (Navigation Satellite Timing And Ranging Global Positioning System).</a:t>
            </a:r>
          </a:p>
          <a:p>
            <a:pPr marL="285750" indent="-285750">
              <a:buFont typeface="Wingdings" panose="05000000000000000000" pitchFamily="2" charset="2"/>
              <a:buChar char="q"/>
            </a:pPr>
            <a:endParaRPr lang="en-IN" sz="16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The</a:t>
            </a:r>
            <a:r>
              <a:rPr lang="en-IN" sz="1600" b="1" dirty="0">
                <a:latin typeface="Times New Roman" panose="02020603050405020304" pitchFamily="18" charset="0"/>
                <a:cs typeface="Times New Roman" panose="02020603050405020304" pitchFamily="18" charset="0"/>
              </a:rPr>
              <a:t> Satellite constellation </a:t>
            </a:r>
            <a:r>
              <a:rPr lang="en-IN" sz="1600" dirty="0">
                <a:latin typeface="Times New Roman" panose="02020603050405020304" pitchFamily="18" charset="0"/>
                <a:cs typeface="Times New Roman" panose="02020603050405020304" pitchFamily="18" charset="0"/>
              </a:rPr>
              <a:t>is managed by-</a:t>
            </a:r>
            <a:r>
              <a:rPr lang="en-IN" sz="1600" b="1" dirty="0">
                <a:latin typeface="Times New Roman" panose="02020603050405020304" pitchFamily="18" charset="0"/>
                <a:cs typeface="Times New Roman" panose="02020603050405020304" pitchFamily="18" charset="0"/>
              </a:rPr>
              <a:t>United States Air Force 5oth Space Wing.</a:t>
            </a:r>
          </a:p>
          <a:p>
            <a:pPr marL="285750" indent="-285750">
              <a:buFont typeface="Wingdings" panose="05000000000000000000" pitchFamily="2" charset="2"/>
              <a:buChar char="q"/>
            </a:pPr>
            <a:endParaRPr lang="en-IN" sz="16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The cost of maintaining the system is approximately</a:t>
            </a:r>
            <a:r>
              <a:rPr lang="en-IN" sz="1600" b="1" dirty="0">
                <a:latin typeface="Times New Roman" panose="02020603050405020304" pitchFamily="18" charset="0"/>
                <a:cs typeface="Times New Roman" panose="02020603050405020304" pitchFamily="18" charset="0"/>
              </a:rPr>
              <a:t> 750 million US $ </a:t>
            </a:r>
            <a:r>
              <a:rPr lang="en-IN" sz="1600" dirty="0">
                <a:latin typeface="Times New Roman" panose="02020603050405020304" pitchFamily="18" charset="0"/>
                <a:cs typeface="Times New Roman" panose="02020603050405020304" pitchFamily="18" charset="0"/>
              </a:rPr>
              <a:t>per </a:t>
            </a:r>
            <a:r>
              <a:rPr lang="en-IN" sz="1600" dirty="0" err="1">
                <a:latin typeface="Times New Roman" panose="02020603050405020304" pitchFamily="18" charset="0"/>
                <a:cs typeface="Times New Roman" panose="02020603050405020304" pitchFamily="18" charset="0"/>
              </a:rPr>
              <a:t>year</a:t>
            </a:r>
            <a:r>
              <a:rPr lang="en-IN" sz="1600" b="1" dirty="0" err="1">
                <a:latin typeface="Times New Roman" panose="02020603050405020304" pitchFamily="18" charset="0"/>
                <a:cs typeface="Times New Roman" panose="02020603050405020304" pitchFamily="18" charset="0"/>
              </a:rPr>
              <a:t>,</a:t>
            </a:r>
            <a:r>
              <a:rPr lang="en-IN" sz="1600" dirty="0" err="1">
                <a:latin typeface="Times New Roman" panose="02020603050405020304" pitchFamily="18" charset="0"/>
                <a:cs typeface="Times New Roman" panose="02020603050405020304" pitchFamily="18" charset="0"/>
              </a:rPr>
              <a:t>including</a:t>
            </a:r>
            <a:r>
              <a:rPr lang="en-IN" sz="1600" dirty="0">
                <a:latin typeface="Times New Roman" panose="02020603050405020304" pitchFamily="18" charset="0"/>
                <a:cs typeface="Times New Roman" panose="02020603050405020304" pitchFamily="18" charset="0"/>
              </a:rPr>
              <a:t> the replacement of ageing </a:t>
            </a:r>
            <a:r>
              <a:rPr lang="en-IN" sz="1600" dirty="0" err="1">
                <a:latin typeface="Times New Roman" panose="02020603050405020304" pitchFamily="18" charset="0"/>
                <a:cs typeface="Times New Roman" panose="02020603050405020304" pitchFamily="18" charset="0"/>
              </a:rPr>
              <a:t>satellites,R</a:t>
            </a:r>
            <a:r>
              <a:rPr lang="en-IN" sz="1600" dirty="0">
                <a:latin typeface="Times New Roman" panose="02020603050405020304" pitchFamily="18" charset="0"/>
                <a:cs typeface="Times New Roman" panose="02020603050405020304" pitchFamily="18" charset="0"/>
              </a:rPr>
              <a:t>&amp; D.</a:t>
            </a:r>
          </a:p>
          <a:p>
            <a:pPr marL="285750" indent="-285750">
              <a:buFont typeface="Wingdings" panose="05000000000000000000" pitchFamily="2" charset="2"/>
              <a:buChar char="q"/>
            </a:pPr>
            <a:endParaRPr lang="en-IN" sz="16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sz="1600" dirty="0">
                <a:latin typeface="Times New Roman" panose="02020603050405020304" pitchFamily="18" charset="0"/>
                <a:cs typeface="Times New Roman" panose="02020603050405020304" pitchFamily="18" charset="0"/>
              </a:rPr>
              <a:t>Despite this fact, GPS is free for civilian use as a </a:t>
            </a:r>
            <a:r>
              <a:rPr lang="en-IN" sz="1600" b="1" dirty="0">
                <a:latin typeface="Times New Roman" panose="02020603050405020304" pitchFamily="18" charset="0"/>
                <a:cs typeface="Times New Roman" panose="02020603050405020304" pitchFamily="18" charset="0"/>
              </a:rPr>
              <a:t>Public Goods.</a:t>
            </a:r>
          </a:p>
        </p:txBody>
      </p:sp>
    </p:spTree>
    <p:extLst>
      <p:ext uri="{BB962C8B-B14F-4D97-AF65-F5344CB8AC3E}">
        <p14:creationId xmlns:p14="http://schemas.microsoft.com/office/powerpoint/2010/main" val="5428111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BFC93C5B-FC5B-4A77-9244-E92C3F539707}"/>
              </a:ext>
            </a:extLst>
          </p:cNvPr>
          <p:cNvSpPr/>
          <p:nvPr/>
        </p:nvSpPr>
        <p:spPr>
          <a:xfrm>
            <a:off x="2396970" y="266331"/>
            <a:ext cx="7652552" cy="443883"/>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APPLICATIONS OF GPS</a:t>
            </a:r>
          </a:p>
        </p:txBody>
      </p:sp>
      <p:sp>
        <p:nvSpPr>
          <p:cNvPr id="3" name="TextBox 2">
            <a:extLst>
              <a:ext uri="{FF2B5EF4-FFF2-40B4-BE49-F238E27FC236}">
                <a16:creationId xmlns:a16="http://schemas.microsoft.com/office/drawing/2014/main" id="{F0E91D74-3D0B-4205-BF74-744754ED146E}"/>
              </a:ext>
            </a:extLst>
          </p:cNvPr>
          <p:cNvSpPr txBox="1"/>
          <p:nvPr/>
        </p:nvSpPr>
        <p:spPr>
          <a:xfrm>
            <a:off x="497151" y="798991"/>
            <a:ext cx="11283518" cy="5355312"/>
          </a:xfrm>
          <a:prstGeom prst="rect">
            <a:avLst/>
          </a:prstGeom>
          <a:noFill/>
        </p:spPr>
        <p:txBody>
          <a:bodyPr wrap="square" rtlCol="0">
            <a:spAutoFit/>
          </a:bodyPr>
          <a:lstStyle/>
          <a:p>
            <a:r>
              <a:rPr lang="en-IN" dirty="0">
                <a:latin typeface="Times New Roman" panose="02020603050405020304" pitchFamily="18" charset="0"/>
                <a:cs typeface="Times New Roman" panose="02020603050405020304" pitchFamily="18" charset="0"/>
              </a:rPr>
              <a:t>GPS allows accurate targeting of various military </a:t>
            </a:r>
            <a:r>
              <a:rPr lang="en-IN" dirty="0" err="1">
                <a:latin typeface="Times New Roman" panose="02020603050405020304" pitchFamily="18" charset="0"/>
                <a:cs typeface="Times New Roman" panose="02020603050405020304" pitchFamily="18" charset="0"/>
              </a:rPr>
              <a:t>weapons,including</a:t>
            </a:r>
            <a:r>
              <a:rPr lang="en-IN" dirty="0">
                <a:latin typeface="Times New Roman" panose="02020603050405020304" pitchFamily="18" charset="0"/>
                <a:cs typeface="Times New Roman" panose="02020603050405020304" pitchFamily="18" charset="0"/>
              </a:rPr>
              <a:t> </a:t>
            </a:r>
            <a:r>
              <a:rPr lang="en-IN" b="1" dirty="0">
                <a:latin typeface="Times New Roman" panose="02020603050405020304" pitchFamily="18" charset="0"/>
                <a:cs typeface="Times New Roman" panose="02020603050405020304" pitchFamily="18" charset="0"/>
              </a:rPr>
              <a:t>cruise missiles &amp; precision guided </a:t>
            </a:r>
            <a:r>
              <a:rPr lang="en-IN" b="1" dirty="0" err="1">
                <a:latin typeface="Times New Roman" panose="02020603050405020304" pitchFamily="18" charset="0"/>
                <a:cs typeface="Times New Roman" panose="02020603050405020304" pitchFamily="18" charset="0"/>
              </a:rPr>
              <a:t>munitions.</a:t>
            </a:r>
            <a:r>
              <a:rPr lang="en-IN" dirty="0" err="1">
                <a:latin typeface="Times New Roman" panose="02020603050405020304" pitchFamily="18" charset="0"/>
                <a:cs typeface="Times New Roman" panose="02020603050405020304" pitchFamily="18" charset="0"/>
              </a:rPr>
              <a:t>To</a:t>
            </a:r>
            <a:r>
              <a:rPr lang="en-IN" dirty="0">
                <a:latin typeface="Times New Roman" panose="02020603050405020304" pitchFamily="18" charset="0"/>
                <a:cs typeface="Times New Roman" panose="02020603050405020304" pitchFamily="18" charset="0"/>
              </a:rPr>
              <a:t> help prevent GPS guidance from being used in enemy or improvised </a:t>
            </a:r>
            <a:r>
              <a:rPr lang="en-IN" dirty="0" err="1">
                <a:latin typeface="Times New Roman" panose="02020603050405020304" pitchFamily="18" charset="0"/>
                <a:cs typeface="Times New Roman" panose="02020603050405020304" pitchFamily="18" charset="0"/>
              </a:rPr>
              <a:t>weaponary,the</a:t>
            </a:r>
            <a:r>
              <a:rPr lang="en-IN" dirty="0">
                <a:latin typeface="Times New Roman" panose="02020603050405020304" pitchFamily="18" charset="0"/>
                <a:cs typeface="Times New Roman" panose="02020603050405020304" pitchFamily="18" charset="0"/>
              </a:rPr>
              <a:t> US government controls export of civilian receivers.</a:t>
            </a:r>
          </a:p>
          <a:p>
            <a:pPr marL="285750" indent="-285750">
              <a:buFont typeface="Arial" panose="020B0604020202020204" pitchFamily="34" charset="0"/>
              <a:buChar char="•"/>
            </a:pPr>
            <a:r>
              <a:rPr lang="en-IN" b="1" dirty="0">
                <a:latin typeface="Times New Roman" panose="02020603050405020304" pitchFamily="18" charset="0"/>
                <a:cs typeface="Times New Roman" panose="02020603050405020304" pitchFamily="18" charset="0"/>
              </a:rPr>
              <a:t>Automobiles </a:t>
            </a:r>
            <a:r>
              <a:rPr lang="en-IN" dirty="0">
                <a:latin typeface="Times New Roman" panose="02020603050405020304" pitchFamily="18" charset="0"/>
                <a:cs typeface="Times New Roman" panose="02020603050405020304" pitchFamily="18" charset="0"/>
              </a:rPr>
              <a:t>can be equipped with GPS receivers at the factory or as after market </a:t>
            </a:r>
            <a:r>
              <a:rPr lang="en-IN" dirty="0" err="1">
                <a:latin typeface="Times New Roman" panose="02020603050405020304" pitchFamily="18" charset="0"/>
                <a:cs typeface="Times New Roman" panose="02020603050405020304" pitchFamily="18" charset="0"/>
              </a:rPr>
              <a:t>equipment.Units</a:t>
            </a:r>
            <a:r>
              <a:rPr lang="en-IN" dirty="0">
                <a:latin typeface="Times New Roman" panose="02020603050405020304" pitchFamily="18" charset="0"/>
                <a:cs typeface="Times New Roman" panose="02020603050405020304" pitchFamily="18" charset="0"/>
              </a:rPr>
              <a:t> often display moving maps &amp; information about </a:t>
            </a:r>
            <a:r>
              <a:rPr lang="en-IN" dirty="0" err="1">
                <a:latin typeface="Times New Roman" panose="02020603050405020304" pitchFamily="18" charset="0"/>
                <a:cs typeface="Times New Roman" panose="02020603050405020304" pitchFamily="18" charset="0"/>
              </a:rPr>
              <a:t>location,speed,direction</a:t>
            </a:r>
            <a:r>
              <a:rPr lang="en-IN" dirty="0">
                <a:latin typeface="Times New Roman" panose="02020603050405020304" pitchFamily="18" charset="0"/>
                <a:cs typeface="Times New Roman" panose="02020603050405020304" pitchFamily="18" charset="0"/>
              </a:rPr>
              <a:t> &amp; nearby streets &amp; landmarks.</a:t>
            </a:r>
          </a:p>
          <a:p>
            <a:pPr marL="285750" indent="-285750">
              <a:buFont typeface="Arial" panose="020B0604020202020204" pitchFamily="34" charset="0"/>
              <a:buChar char="•"/>
            </a:pPr>
            <a:endParaRPr lang="en-IN"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b="1" dirty="0">
                <a:latin typeface="Times New Roman" panose="02020603050405020304" pitchFamily="18" charset="0"/>
                <a:cs typeface="Times New Roman" panose="02020603050405020304" pitchFamily="18" charset="0"/>
              </a:rPr>
              <a:t>Heavy equipment </a:t>
            </a:r>
            <a:r>
              <a:rPr lang="en-IN" dirty="0">
                <a:latin typeface="Times New Roman" panose="02020603050405020304" pitchFamily="18" charset="0"/>
                <a:cs typeface="Times New Roman" panose="02020603050405020304" pitchFamily="18" charset="0"/>
              </a:rPr>
              <a:t>can use GPS in </a:t>
            </a:r>
            <a:r>
              <a:rPr lang="en-IN" dirty="0" err="1">
                <a:latin typeface="Times New Roman" panose="02020603050405020304" pitchFamily="18" charset="0"/>
                <a:cs typeface="Times New Roman" panose="02020603050405020304" pitchFamily="18" charset="0"/>
              </a:rPr>
              <a:t>construction,mining</a:t>
            </a:r>
            <a:r>
              <a:rPr lang="en-IN" dirty="0">
                <a:latin typeface="Times New Roman" panose="02020603050405020304" pitchFamily="18" charset="0"/>
                <a:cs typeface="Times New Roman" panose="02020603050405020304" pitchFamily="18" charset="0"/>
              </a:rPr>
              <a:t> &amp; </a:t>
            </a:r>
            <a:r>
              <a:rPr lang="en-IN" b="1" dirty="0">
                <a:latin typeface="Times New Roman" panose="02020603050405020304" pitchFamily="18" charset="0"/>
                <a:cs typeface="Times New Roman" panose="02020603050405020304" pitchFamily="18" charset="0"/>
              </a:rPr>
              <a:t>precision </a:t>
            </a:r>
            <a:r>
              <a:rPr lang="en-IN" b="1" dirty="0" err="1">
                <a:latin typeface="Times New Roman" panose="02020603050405020304" pitchFamily="18" charset="0"/>
                <a:cs typeface="Times New Roman" panose="02020603050405020304" pitchFamily="18" charset="0"/>
              </a:rPr>
              <a:t>agriculture.</a:t>
            </a:r>
            <a:r>
              <a:rPr lang="en-IN" dirty="0" err="1">
                <a:latin typeface="Times New Roman" panose="02020603050405020304" pitchFamily="18" charset="0"/>
                <a:cs typeface="Times New Roman" panose="02020603050405020304" pitchFamily="18" charset="0"/>
              </a:rPr>
              <a:t>The</a:t>
            </a:r>
            <a:r>
              <a:rPr lang="en-IN" dirty="0">
                <a:latin typeface="Times New Roman" panose="02020603050405020304" pitchFamily="18" charset="0"/>
                <a:cs typeface="Times New Roman" panose="02020603050405020304" pitchFamily="18" charset="0"/>
              </a:rPr>
              <a:t> blades &amp; buckets of construction equipment are controlled automatically in GPS based </a:t>
            </a:r>
            <a:r>
              <a:rPr lang="en-IN" b="1" dirty="0">
                <a:latin typeface="Times New Roman" panose="02020603050405020304" pitchFamily="18" charset="0"/>
                <a:cs typeface="Times New Roman" panose="02020603050405020304" pitchFamily="18" charset="0"/>
              </a:rPr>
              <a:t>machine guidance </a:t>
            </a:r>
            <a:r>
              <a:rPr lang="en-IN" dirty="0" err="1">
                <a:latin typeface="Times New Roman" panose="02020603050405020304" pitchFamily="18" charset="0"/>
                <a:cs typeface="Times New Roman" panose="02020603050405020304" pitchFamily="18" charset="0"/>
              </a:rPr>
              <a:t>systems.</a:t>
            </a:r>
            <a:r>
              <a:rPr lang="en-IN" b="1" dirty="0" err="1">
                <a:latin typeface="Times New Roman" panose="02020603050405020304" pitchFamily="18" charset="0"/>
                <a:cs typeface="Times New Roman" panose="02020603050405020304" pitchFamily="18" charset="0"/>
              </a:rPr>
              <a:t>Agricultural</a:t>
            </a:r>
            <a:r>
              <a:rPr lang="en-IN" b="1" dirty="0">
                <a:latin typeface="Times New Roman" panose="02020603050405020304" pitchFamily="18" charset="0"/>
                <a:cs typeface="Times New Roman" panose="02020603050405020304" pitchFamily="18" charset="0"/>
              </a:rPr>
              <a:t> equipment </a:t>
            </a:r>
            <a:r>
              <a:rPr lang="en-IN" dirty="0">
                <a:latin typeface="Times New Roman" panose="02020603050405020304" pitchFamily="18" charset="0"/>
                <a:cs typeface="Times New Roman" panose="02020603050405020304" pitchFamily="18" charset="0"/>
              </a:rPr>
              <a:t>may use GPS to </a:t>
            </a:r>
            <a:r>
              <a:rPr lang="en-IN" dirty="0" err="1">
                <a:latin typeface="Times New Roman" panose="02020603050405020304" pitchFamily="18" charset="0"/>
                <a:cs typeface="Times New Roman" panose="02020603050405020304" pitchFamily="18" charset="0"/>
              </a:rPr>
              <a:t>steeer</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automatically,or</a:t>
            </a:r>
            <a:r>
              <a:rPr lang="en-IN" dirty="0">
                <a:latin typeface="Times New Roman" panose="02020603050405020304" pitchFamily="18" charset="0"/>
                <a:cs typeface="Times New Roman" panose="02020603050405020304" pitchFamily="18" charset="0"/>
              </a:rPr>
              <a:t> as a visual aid displayed on a screen for the </a:t>
            </a:r>
            <a:r>
              <a:rPr lang="en-IN" dirty="0" err="1">
                <a:latin typeface="Times New Roman" panose="02020603050405020304" pitchFamily="18" charset="0"/>
                <a:cs typeface="Times New Roman" panose="02020603050405020304" pitchFamily="18" charset="0"/>
              </a:rPr>
              <a:t>driver.This</a:t>
            </a:r>
            <a:r>
              <a:rPr lang="en-IN" dirty="0">
                <a:latin typeface="Times New Roman" panose="02020603050405020304" pitchFamily="18" charset="0"/>
                <a:cs typeface="Times New Roman" panose="02020603050405020304" pitchFamily="18" charset="0"/>
              </a:rPr>
              <a:t> is very useful for controlled traffic &amp; row crop operations &amp; during </a:t>
            </a:r>
            <a:r>
              <a:rPr lang="en-IN" dirty="0" err="1">
                <a:latin typeface="Times New Roman" panose="02020603050405020304" pitchFamily="18" charset="0"/>
                <a:cs typeface="Times New Roman" panose="02020603050405020304" pitchFamily="18" charset="0"/>
              </a:rPr>
              <a:t>spraying.Harvesters</a:t>
            </a:r>
            <a:r>
              <a:rPr lang="en-IN" dirty="0">
                <a:latin typeface="Times New Roman" panose="02020603050405020304" pitchFamily="18" charset="0"/>
                <a:cs typeface="Times New Roman" panose="02020603050405020304" pitchFamily="18" charset="0"/>
              </a:rPr>
              <a:t> with yield monitors can also use GPS to create a yield map of the paddock being harvested.</a:t>
            </a:r>
          </a:p>
          <a:p>
            <a:pPr marL="285750" indent="-285750">
              <a:buFont typeface="Arial" panose="020B0604020202020204" pitchFamily="34" charset="0"/>
              <a:buChar char="•"/>
            </a:pPr>
            <a:endParaRPr lang="en-IN"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b="1" u="sng" dirty="0">
                <a:latin typeface="Times New Roman" panose="02020603050405020304" pitchFamily="18" charset="0"/>
                <a:cs typeface="Times New Roman" panose="02020603050405020304" pitchFamily="18" charset="0"/>
              </a:rPr>
              <a:t>Surveying </a:t>
            </a:r>
            <a:r>
              <a:rPr lang="en-IN" b="1" dirty="0">
                <a:latin typeface="Times New Roman" panose="02020603050405020304" pitchFamily="18" charset="0"/>
                <a:cs typeface="Times New Roman" panose="02020603050405020304" pitchFamily="18" charset="0"/>
              </a:rPr>
              <a:t>:</a:t>
            </a:r>
            <a:r>
              <a:rPr lang="en-IN" dirty="0">
                <a:latin typeface="Times New Roman" panose="02020603050405020304" pitchFamily="18" charset="0"/>
                <a:cs typeface="Times New Roman" panose="02020603050405020304" pitchFamily="18" charset="0"/>
              </a:rPr>
              <a:t>- Survey –Grade GPS receivers can be used to position survey </a:t>
            </a:r>
            <a:r>
              <a:rPr lang="en-IN" dirty="0" err="1">
                <a:latin typeface="Times New Roman" panose="02020603050405020304" pitchFamily="18" charset="0"/>
                <a:cs typeface="Times New Roman" panose="02020603050405020304" pitchFamily="18" charset="0"/>
              </a:rPr>
              <a:t>markers,buildings</a:t>
            </a:r>
            <a:r>
              <a:rPr lang="en-IN" dirty="0">
                <a:latin typeface="Times New Roman" panose="02020603050405020304" pitchFamily="18" charset="0"/>
                <a:cs typeface="Times New Roman" panose="02020603050405020304" pitchFamily="18" charset="0"/>
              </a:rPr>
              <a:t> &amp; road construction.</a:t>
            </a:r>
          </a:p>
          <a:p>
            <a:pPr marL="285750" indent="-285750">
              <a:buFont typeface="Arial" panose="020B0604020202020204" pitchFamily="34" charset="0"/>
              <a:buChar char="•"/>
            </a:pPr>
            <a:endParaRPr lang="en-IN"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b="1" u="sng" dirty="0">
                <a:latin typeface="Times New Roman" panose="02020603050405020304" pitchFamily="18" charset="0"/>
                <a:cs typeface="Times New Roman" panose="02020603050405020304" pitchFamily="18" charset="0"/>
              </a:rPr>
              <a:t>Mapping &amp; Geographic Information System (GIS) :-</a:t>
            </a:r>
            <a:r>
              <a:rPr lang="en-IN" dirty="0">
                <a:latin typeface="Times New Roman" panose="02020603050405020304" pitchFamily="18" charset="0"/>
                <a:cs typeface="Times New Roman" panose="02020603050405020304" pitchFamily="18" charset="0"/>
              </a:rPr>
              <a:t>Most mapping grade GPS  receivers use the carrier wave data from only L1 </a:t>
            </a:r>
            <a:r>
              <a:rPr lang="en-IN" dirty="0" err="1">
                <a:latin typeface="Times New Roman" panose="02020603050405020304" pitchFamily="18" charset="0"/>
                <a:cs typeface="Times New Roman" panose="02020603050405020304" pitchFamily="18" charset="0"/>
              </a:rPr>
              <a:t>frequency,but</a:t>
            </a:r>
            <a:r>
              <a:rPr lang="en-IN" dirty="0">
                <a:latin typeface="Times New Roman" panose="02020603050405020304" pitchFamily="18" charset="0"/>
                <a:cs typeface="Times New Roman" panose="02020603050405020304" pitchFamily="18" charset="0"/>
              </a:rPr>
              <a:t> have a precise crystal oscillator which reduces errors related to receiver clock </a:t>
            </a:r>
            <a:r>
              <a:rPr lang="en-IN" dirty="0" err="1">
                <a:latin typeface="Times New Roman" panose="02020603050405020304" pitchFamily="18" charset="0"/>
                <a:cs typeface="Times New Roman" panose="02020603050405020304" pitchFamily="18" charset="0"/>
              </a:rPr>
              <a:t>Jitter.This</a:t>
            </a:r>
            <a:r>
              <a:rPr lang="en-IN" dirty="0">
                <a:latin typeface="Times New Roman" panose="02020603050405020304" pitchFamily="18" charset="0"/>
                <a:cs typeface="Times New Roman" panose="02020603050405020304" pitchFamily="18" charset="0"/>
              </a:rPr>
              <a:t> allows positioning errors on the order of one meter or less in real-</a:t>
            </a:r>
            <a:r>
              <a:rPr lang="en-IN" dirty="0" err="1">
                <a:latin typeface="Times New Roman" panose="02020603050405020304" pitchFamily="18" charset="0"/>
                <a:cs typeface="Times New Roman" panose="02020603050405020304" pitchFamily="18" charset="0"/>
              </a:rPr>
              <a:t>time,with</a:t>
            </a:r>
            <a:r>
              <a:rPr lang="en-IN" dirty="0">
                <a:latin typeface="Times New Roman" panose="02020603050405020304" pitchFamily="18" charset="0"/>
                <a:cs typeface="Times New Roman" panose="02020603050405020304" pitchFamily="18" charset="0"/>
              </a:rPr>
              <a:t> a differential GPS signal received using a separate radio </a:t>
            </a:r>
            <a:r>
              <a:rPr lang="en-IN" dirty="0" err="1">
                <a:latin typeface="Times New Roman" panose="02020603050405020304" pitchFamily="18" charset="0"/>
                <a:cs typeface="Times New Roman" panose="02020603050405020304" pitchFamily="18" charset="0"/>
              </a:rPr>
              <a:t>reveiver.By</a:t>
            </a:r>
            <a:r>
              <a:rPr lang="en-IN" dirty="0">
                <a:latin typeface="Times New Roman" panose="02020603050405020304" pitchFamily="18" charset="0"/>
                <a:cs typeface="Times New Roman" panose="02020603050405020304" pitchFamily="18" charset="0"/>
              </a:rPr>
              <a:t> storing the carrier phase measurements &amp; differentially </a:t>
            </a:r>
            <a:r>
              <a:rPr lang="en-IN" b="1" dirty="0">
                <a:latin typeface="Times New Roman" panose="02020603050405020304" pitchFamily="18" charset="0"/>
                <a:cs typeface="Times New Roman" panose="02020603050405020304" pitchFamily="18" charset="0"/>
              </a:rPr>
              <a:t>post-processing</a:t>
            </a:r>
            <a:r>
              <a:rPr lang="en-IN" dirty="0">
                <a:latin typeface="Times New Roman" panose="02020603050405020304" pitchFamily="18" charset="0"/>
                <a:cs typeface="Times New Roman" panose="02020603050405020304" pitchFamily="18" charset="0"/>
              </a:rPr>
              <a:t> the </a:t>
            </a:r>
            <a:r>
              <a:rPr lang="en-IN" dirty="0" err="1">
                <a:latin typeface="Times New Roman" panose="02020603050405020304" pitchFamily="18" charset="0"/>
                <a:cs typeface="Times New Roman" panose="02020603050405020304" pitchFamily="18" charset="0"/>
              </a:rPr>
              <a:t>data,positioning</a:t>
            </a:r>
            <a:r>
              <a:rPr lang="en-IN" dirty="0">
                <a:latin typeface="Times New Roman" panose="02020603050405020304" pitchFamily="18" charset="0"/>
                <a:cs typeface="Times New Roman" panose="02020603050405020304" pitchFamily="18" charset="0"/>
              </a:rPr>
              <a:t> errors on the order of 10cm are possible with these receivers.</a:t>
            </a:r>
          </a:p>
        </p:txBody>
      </p:sp>
    </p:spTree>
    <p:extLst>
      <p:ext uri="{BB962C8B-B14F-4D97-AF65-F5344CB8AC3E}">
        <p14:creationId xmlns:p14="http://schemas.microsoft.com/office/powerpoint/2010/main" val="12295792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1F493D-F24B-49DF-A3D6-E3CCDE111408}"/>
              </a:ext>
            </a:extLst>
          </p:cNvPr>
          <p:cNvSpPr txBox="1"/>
          <p:nvPr/>
        </p:nvSpPr>
        <p:spPr>
          <a:xfrm>
            <a:off x="443883" y="426128"/>
            <a:ext cx="11523216" cy="5632311"/>
          </a:xfrm>
          <a:prstGeom prst="rect">
            <a:avLst/>
          </a:prstGeom>
          <a:noFill/>
        </p:spPr>
        <p:txBody>
          <a:bodyPr wrap="square" rtlCol="0">
            <a:spAutoFit/>
          </a:bodyPr>
          <a:lstStyle/>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Geophysics &amp; Geology </a:t>
            </a:r>
            <a:r>
              <a:rPr lang="en-IN" dirty="0">
                <a:latin typeface="Times New Roman" panose="02020603050405020304" pitchFamily="18" charset="0"/>
                <a:cs typeface="Times New Roman" panose="02020603050405020304" pitchFamily="18" charset="0"/>
              </a:rPr>
              <a:t>:- High precision measurements of crustal strain can be made with differential GPS by finding the relative displacement between GPS </a:t>
            </a:r>
            <a:r>
              <a:rPr lang="en-IN" dirty="0" err="1">
                <a:latin typeface="Times New Roman" panose="02020603050405020304" pitchFamily="18" charset="0"/>
                <a:cs typeface="Times New Roman" panose="02020603050405020304" pitchFamily="18" charset="0"/>
              </a:rPr>
              <a:t>sensors.Multiple</a:t>
            </a:r>
            <a:r>
              <a:rPr lang="en-IN" dirty="0">
                <a:latin typeface="Times New Roman" panose="02020603050405020304" pitchFamily="18" charset="0"/>
                <a:cs typeface="Times New Roman" panose="02020603050405020304" pitchFamily="18" charset="0"/>
              </a:rPr>
              <a:t> stations situated around an actively-deforming area (such as volcano or fault zone), can be used to find strain &amp; ground </a:t>
            </a:r>
            <a:r>
              <a:rPr lang="en-IN" dirty="0" err="1">
                <a:latin typeface="Times New Roman" panose="02020603050405020304" pitchFamily="18" charset="0"/>
                <a:cs typeface="Times New Roman" panose="02020603050405020304" pitchFamily="18" charset="0"/>
              </a:rPr>
              <a:t>movement.These</a:t>
            </a:r>
            <a:r>
              <a:rPr lang="en-IN" dirty="0">
                <a:latin typeface="Times New Roman" panose="02020603050405020304" pitchFamily="18" charset="0"/>
                <a:cs typeface="Times New Roman" panose="02020603050405020304" pitchFamily="18" charset="0"/>
              </a:rPr>
              <a:t> measurements can then be used to interpret the cause of </a:t>
            </a:r>
            <a:r>
              <a:rPr lang="en-IN" dirty="0" err="1">
                <a:latin typeface="Times New Roman" panose="02020603050405020304" pitchFamily="18" charset="0"/>
                <a:cs typeface="Times New Roman" panose="02020603050405020304" pitchFamily="18" charset="0"/>
              </a:rPr>
              <a:t>deformation,such</a:t>
            </a:r>
            <a:r>
              <a:rPr lang="en-IN" dirty="0">
                <a:latin typeface="Times New Roman" panose="02020603050405020304" pitchFamily="18" charset="0"/>
                <a:cs typeface="Times New Roman" panose="02020603050405020304" pitchFamily="18" charset="0"/>
              </a:rPr>
              <a:t> as a dike or </a:t>
            </a:r>
            <a:r>
              <a:rPr lang="en-IN" dirty="0" err="1">
                <a:latin typeface="Times New Roman" panose="02020603050405020304" pitchFamily="18" charset="0"/>
                <a:cs typeface="Times New Roman" panose="02020603050405020304" pitchFamily="18" charset="0"/>
              </a:rPr>
              <a:t>sill.beneath</a:t>
            </a:r>
            <a:r>
              <a:rPr lang="en-IN" dirty="0">
                <a:latin typeface="Times New Roman" panose="02020603050405020304" pitchFamily="18" charset="0"/>
                <a:cs typeface="Times New Roman" panose="02020603050405020304" pitchFamily="18" charset="0"/>
              </a:rPr>
              <a:t> the surface of an active volcano.</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Mobile Satellite Communications </a:t>
            </a:r>
            <a:r>
              <a:rPr lang="en-IN" dirty="0">
                <a:latin typeface="Times New Roman" panose="02020603050405020304" pitchFamily="18" charset="0"/>
                <a:cs typeface="Times New Roman" panose="02020603050405020304" pitchFamily="18" charset="0"/>
              </a:rPr>
              <a:t>:- Satellite communication systems use a directional antenna (usually a “Dish”) pointed at a </a:t>
            </a:r>
            <a:r>
              <a:rPr lang="en-IN" dirty="0" err="1">
                <a:latin typeface="Times New Roman" panose="02020603050405020304" pitchFamily="18" charset="0"/>
                <a:cs typeface="Times New Roman" panose="02020603050405020304" pitchFamily="18" charset="0"/>
              </a:rPr>
              <a:t>satellite.The</a:t>
            </a:r>
            <a:r>
              <a:rPr lang="en-IN" dirty="0">
                <a:latin typeface="Times New Roman" panose="02020603050405020304" pitchFamily="18" charset="0"/>
                <a:cs typeface="Times New Roman" panose="02020603050405020304" pitchFamily="18" charset="0"/>
              </a:rPr>
              <a:t> antenna on a moving ship or </a:t>
            </a:r>
            <a:r>
              <a:rPr lang="en-IN" dirty="0" err="1">
                <a:latin typeface="Times New Roman" panose="02020603050405020304" pitchFamily="18" charset="0"/>
                <a:cs typeface="Times New Roman" panose="02020603050405020304" pitchFamily="18" charset="0"/>
              </a:rPr>
              <a:t>train,for</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example,must</a:t>
            </a:r>
            <a:r>
              <a:rPr lang="en-IN" dirty="0">
                <a:latin typeface="Times New Roman" panose="02020603050405020304" pitchFamily="18" charset="0"/>
                <a:cs typeface="Times New Roman" panose="02020603050405020304" pitchFamily="18" charset="0"/>
              </a:rPr>
              <a:t> be pointed based on it’s current </a:t>
            </a:r>
            <a:r>
              <a:rPr lang="en-IN" dirty="0" err="1">
                <a:latin typeface="Times New Roman" panose="02020603050405020304" pitchFamily="18" charset="0"/>
                <a:cs typeface="Times New Roman" panose="02020603050405020304" pitchFamily="18" charset="0"/>
              </a:rPr>
              <a:t>location.Modern</a:t>
            </a:r>
            <a:r>
              <a:rPr lang="en-IN" dirty="0">
                <a:latin typeface="Times New Roman" panose="02020603050405020304" pitchFamily="18" charset="0"/>
                <a:cs typeface="Times New Roman" panose="02020603050405020304" pitchFamily="18" charset="0"/>
              </a:rPr>
              <a:t> antenna controllers usually incorporate a GPS receiver to provide this information.</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Emergency &amp; Location based services </a:t>
            </a:r>
            <a:r>
              <a:rPr lang="en-IN" dirty="0">
                <a:latin typeface="Times New Roman" panose="02020603050405020304" pitchFamily="18" charset="0"/>
                <a:cs typeface="Times New Roman" panose="02020603050405020304" pitchFamily="18" charset="0"/>
              </a:rPr>
              <a:t>:- GPS  functionality can be used by emergency services to locate cell </a:t>
            </a:r>
            <a:r>
              <a:rPr lang="en-IN" dirty="0" err="1">
                <a:latin typeface="Times New Roman" panose="02020603050405020304" pitchFamily="18" charset="0"/>
                <a:cs typeface="Times New Roman" panose="02020603050405020304" pitchFamily="18" charset="0"/>
              </a:rPr>
              <a:t>phones.The</a:t>
            </a:r>
            <a:r>
              <a:rPr lang="en-IN" dirty="0">
                <a:latin typeface="Times New Roman" panose="02020603050405020304" pitchFamily="18" charset="0"/>
                <a:cs typeface="Times New Roman" panose="02020603050405020304" pitchFamily="18" charset="0"/>
              </a:rPr>
              <a:t> ability to locate a mobile phone is required in United States by E911 emergency services </a:t>
            </a:r>
            <a:r>
              <a:rPr lang="en-IN" dirty="0" err="1">
                <a:latin typeface="Times New Roman" panose="02020603050405020304" pitchFamily="18" charset="0"/>
                <a:cs typeface="Times New Roman" panose="02020603050405020304" pitchFamily="18" charset="0"/>
              </a:rPr>
              <a:t>legislation.However</a:t>
            </a:r>
            <a:r>
              <a:rPr lang="en-IN" dirty="0">
                <a:latin typeface="Times New Roman" panose="02020603050405020304" pitchFamily="18" charset="0"/>
                <a:cs typeface="Times New Roman" panose="02020603050405020304" pitchFamily="18" charset="0"/>
              </a:rPr>
              <a:t> as of September 2006,such a system is not in place in all parts of the </a:t>
            </a:r>
            <a:r>
              <a:rPr lang="en-IN" dirty="0" err="1">
                <a:latin typeface="Times New Roman" panose="02020603050405020304" pitchFamily="18" charset="0"/>
                <a:cs typeface="Times New Roman" panose="02020603050405020304" pitchFamily="18" charset="0"/>
              </a:rPr>
              <a:t>country.GPS</a:t>
            </a:r>
            <a:r>
              <a:rPr lang="en-IN" dirty="0">
                <a:latin typeface="Times New Roman" panose="02020603050405020304" pitchFamily="18" charset="0"/>
                <a:cs typeface="Times New Roman" panose="02020603050405020304" pitchFamily="18" charset="0"/>
              </a:rPr>
              <a:t>  is less dependent on telecommunications </a:t>
            </a:r>
            <a:r>
              <a:rPr lang="en-IN" dirty="0" err="1">
                <a:latin typeface="Times New Roman" panose="02020603050405020304" pitchFamily="18" charset="0"/>
                <a:cs typeface="Times New Roman" panose="02020603050405020304" pitchFamily="18" charset="0"/>
              </a:rPr>
              <a:t>network,topology</a:t>
            </a:r>
            <a:r>
              <a:rPr lang="en-IN" dirty="0">
                <a:latin typeface="Times New Roman" panose="02020603050405020304" pitchFamily="18" charset="0"/>
                <a:cs typeface="Times New Roman" panose="02020603050405020304" pitchFamily="18" charset="0"/>
              </a:rPr>
              <a:t> than radiolocation for compatible </a:t>
            </a:r>
            <a:r>
              <a:rPr lang="en-IN" dirty="0" err="1">
                <a:latin typeface="Times New Roman" panose="02020603050405020304" pitchFamily="18" charset="0"/>
                <a:cs typeface="Times New Roman" panose="02020603050405020304" pitchFamily="18" charset="0"/>
              </a:rPr>
              <a:t>phones.Assisted</a:t>
            </a:r>
            <a:r>
              <a:rPr lang="en-IN" dirty="0">
                <a:latin typeface="Times New Roman" panose="02020603050405020304" pitchFamily="18" charset="0"/>
                <a:cs typeface="Times New Roman" panose="02020603050405020304" pitchFamily="18" charset="0"/>
              </a:rPr>
              <a:t> GPS  reduces the power requirements of the mobile phone &amp; increases the accuracy of </a:t>
            </a:r>
            <a:r>
              <a:rPr lang="en-IN" dirty="0" err="1">
                <a:latin typeface="Times New Roman" panose="02020603050405020304" pitchFamily="18" charset="0"/>
                <a:cs typeface="Times New Roman" panose="02020603050405020304" pitchFamily="18" charset="0"/>
              </a:rPr>
              <a:t>location.A</a:t>
            </a:r>
            <a:r>
              <a:rPr lang="en-IN" dirty="0">
                <a:latin typeface="Times New Roman" panose="02020603050405020304" pitchFamily="18" charset="0"/>
                <a:cs typeface="Times New Roman" panose="02020603050405020304" pitchFamily="18" charset="0"/>
              </a:rPr>
              <a:t> phone’s geographic location may also be used to provide location based services including </a:t>
            </a:r>
            <a:r>
              <a:rPr lang="en-IN" dirty="0" err="1">
                <a:latin typeface="Times New Roman" panose="02020603050405020304" pitchFamily="18" charset="0"/>
                <a:cs typeface="Times New Roman" panose="02020603050405020304" pitchFamily="18" charset="0"/>
              </a:rPr>
              <a:t>advertising,or</a:t>
            </a:r>
            <a:r>
              <a:rPr lang="en-IN" dirty="0">
                <a:latin typeface="Times New Roman" panose="02020603050405020304" pitchFamily="18" charset="0"/>
                <a:cs typeface="Times New Roman" panose="02020603050405020304" pitchFamily="18" charset="0"/>
              </a:rPr>
              <a:t> other location-specific information.</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GPS tracking :</a:t>
            </a:r>
            <a:r>
              <a:rPr lang="en-IN" dirty="0">
                <a:latin typeface="Times New Roman" panose="02020603050405020304" pitchFamily="18" charset="0"/>
                <a:cs typeface="Times New Roman" panose="02020603050405020304" pitchFamily="18" charset="0"/>
              </a:rPr>
              <a:t>- System uses GPS to determine the location of </a:t>
            </a:r>
            <a:r>
              <a:rPr lang="en-IN" dirty="0" err="1">
                <a:latin typeface="Times New Roman" panose="02020603050405020304" pitchFamily="18" charset="0"/>
                <a:cs typeface="Times New Roman" panose="02020603050405020304" pitchFamily="18" charset="0"/>
              </a:rPr>
              <a:t>vehicles,persons</a:t>
            </a:r>
            <a:r>
              <a:rPr lang="en-IN" dirty="0">
                <a:latin typeface="Times New Roman" panose="02020603050405020304" pitchFamily="18" charset="0"/>
                <a:cs typeface="Times New Roman" panose="02020603050405020304" pitchFamily="18" charset="0"/>
              </a:rPr>
              <a:t> or pets &amp; to record the position at regular intervals in order to create a log of </a:t>
            </a:r>
            <a:r>
              <a:rPr lang="en-IN" dirty="0" err="1">
                <a:latin typeface="Times New Roman" panose="02020603050405020304" pitchFamily="18" charset="0"/>
                <a:cs typeface="Times New Roman" panose="02020603050405020304" pitchFamily="18" charset="0"/>
              </a:rPr>
              <a:t>movements.The</a:t>
            </a:r>
            <a:r>
              <a:rPr lang="en-IN" dirty="0">
                <a:latin typeface="Times New Roman" panose="02020603050405020304" pitchFamily="18" charset="0"/>
                <a:cs typeface="Times New Roman" panose="02020603050405020304" pitchFamily="18" charset="0"/>
              </a:rPr>
              <a:t> data can be stored inside the </a:t>
            </a:r>
            <a:r>
              <a:rPr lang="en-IN" dirty="0" err="1">
                <a:latin typeface="Times New Roman" panose="02020603050405020304" pitchFamily="18" charset="0"/>
                <a:cs typeface="Times New Roman" panose="02020603050405020304" pitchFamily="18" charset="0"/>
              </a:rPr>
              <a:t>unit,or</a:t>
            </a:r>
            <a:r>
              <a:rPr lang="en-IN" dirty="0">
                <a:latin typeface="Times New Roman" panose="02020603050405020304" pitchFamily="18" charset="0"/>
                <a:cs typeface="Times New Roman" panose="02020603050405020304" pitchFamily="18" charset="0"/>
              </a:rPr>
              <a:t> sent to a remote computer by radio or cellular </a:t>
            </a:r>
            <a:r>
              <a:rPr lang="en-IN" dirty="0" err="1">
                <a:latin typeface="Times New Roman" panose="02020603050405020304" pitchFamily="18" charset="0"/>
                <a:cs typeface="Times New Roman" panose="02020603050405020304" pitchFamily="18" charset="0"/>
              </a:rPr>
              <a:t>mode.Some</a:t>
            </a:r>
            <a:r>
              <a:rPr lang="en-IN" dirty="0">
                <a:latin typeface="Times New Roman" panose="02020603050405020304" pitchFamily="18" charset="0"/>
                <a:cs typeface="Times New Roman" panose="02020603050405020304" pitchFamily="18" charset="0"/>
              </a:rPr>
              <a:t> systems allow the location to be viewed in real-time on the internet with a web browser.</a:t>
            </a:r>
          </a:p>
        </p:txBody>
      </p:sp>
    </p:spTree>
    <p:extLst>
      <p:ext uri="{BB962C8B-B14F-4D97-AF65-F5344CB8AC3E}">
        <p14:creationId xmlns:p14="http://schemas.microsoft.com/office/powerpoint/2010/main" val="25623082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4AB374D-49CD-439C-88C6-52D508CB50FB}"/>
              </a:ext>
            </a:extLst>
          </p:cNvPr>
          <p:cNvSpPr txBox="1"/>
          <p:nvPr/>
        </p:nvSpPr>
        <p:spPr>
          <a:xfrm>
            <a:off x="417251" y="328473"/>
            <a:ext cx="11026066" cy="3970318"/>
          </a:xfrm>
          <a:prstGeom prst="rect">
            <a:avLst/>
          </a:prstGeom>
          <a:noFill/>
        </p:spPr>
        <p:txBody>
          <a:bodyPr wrap="square" rtlCol="0">
            <a:spAutoFit/>
          </a:bodyPr>
          <a:lstStyle/>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Weather Prediction Improvements :- </a:t>
            </a:r>
            <a:r>
              <a:rPr lang="en-IN" dirty="0">
                <a:latin typeface="Times New Roman" panose="02020603050405020304" pitchFamily="18" charset="0"/>
                <a:cs typeface="Times New Roman" panose="02020603050405020304" pitchFamily="18" charset="0"/>
              </a:rPr>
              <a:t>Measurement of Atmospheric bending of GPS satellite signals by specialised GPS receivers in orbital </a:t>
            </a:r>
            <a:r>
              <a:rPr lang="en-IN" dirty="0" err="1">
                <a:latin typeface="Times New Roman" panose="02020603050405020304" pitchFamily="18" charset="0"/>
                <a:cs typeface="Times New Roman" panose="02020603050405020304" pitchFamily="18" charset="0"/>
              </a:rPr>
              <a:t>satellittes</a:t>
            </a:r>
            <a:r>
              <a:rPr lang="en-IN" dirty="0">
                <a:latin typeface="Times New Roman" panose="02020603050405020304" pitchFamily="18" charset="0"/>
                <a:cs typeface="Times New Roman" panose="02020603050405020304" pitchFamily="18" charset="0"/>
              </a:rPr>
              <a:t> can be used to determine atmospheric conditions such as-Air </a:t>
            </a:r>
            <a:r>
              <a:rPr lang="en-IN" dirty="0" err="1">
                <a:latin typeface="Times New Roman" panose="02020603050405020304" pitchFamily="18" charset="0"/>
                <a:cs typeface="Times New Roman" panose="02020603050405020304" pitchFamily="18" charset="0"/>
              </a:rPr>
              <a:t>Density,Temperature,Moisture</a:t>
            </a:r>
            <a:r>
              <a:rPr lang="en-IN" dirty="0">
                <a:latin typeface="Times New Roman" panose="02020603050405020304" pitchFamily="18" charset="0"/>
                <a:cs typeface="Times New Roman" panose="02020603050405020304" pitchFamily="18" charset="0"/>
              </a:rPr>
              <a:t> &amp; Electron </a:t>
            </a:r>
            <a:r>
              <a:rPr lang="en-IN" dirty="0" err="1">
                <a:latin typeface="Times New Roman" panose="02020603050405020304" pitchFamily="18" charset="0"/>
                <a:cs typeface="Times New Roman" panose="02020603050405020304" pitchFamily="18" charset="0"/>
              </a:rPr>
              <a:t>Density.Such</a:t>
            </a:r>
            <a:r>
              <a:rPr lang="en-IN" dirty="0">
                <a:latin typeface="Times New Roman" panose="02020603050405020304" pitchFamily="18" charset="0"/>
                <a:cs typeface="Times New Roman" panose="02020603050405020304" pitchFamily="18" charset="0"/>
              </a:rPr>
              <a:t> information from a set of six micro-</a:t>
            </a:r>
            <a:r>
              <a:rPr lang="en-IN" dirty="0" err="1">
                <a:latin typeface="Times New Roman" panose="02020603050405020304" pitchFamily="18" charset="0"/>
                <a:cs typeface="Times New Roman" panose="02020603050405020304" pitchFamily="18" charset="0"/>
              </a:rPr>
              <a:t>satellites,launched</a:t>
            </a:r>
            <a:r>
              <a:rPr lang="en-IN" dirty="0">
                <a:latin typeface="Times New Roman" panose="02020603050405020304" pitchFamily="18" charset="0"/>
                <a:cs typeface="Times New Roman" panose="02020603050405020304" pitchFamily="18" charset="0"/>
              </a:rPr>
              <a:t> in April 2006,is called the constellation of observing System for Meteorology.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u="sng" dirty="0">
                <a:latin typeface="Times New Roman" panose="02020603050405020304" pitchFamily="18" charset="0"/>
                <a:cs typeface="Times New Roman" panose="02020603050405020304" pitchFamily="18" charset="0"/>
              </a:rPr>
              <a:t>Marketing :</a:t>
            </a:r>
            <a:r>
              <a:rPr lang="en-IN" dirty="0">
                <a:latin typeface="Times New Roman" panose="02020603050405020304" pitchFamily="18" charset="0"/>
                <a:cs typeface="Times New Roman" panose="02020603050405020304" pitchFamily="18" charset="0"/>
              </a:rPr>
              <a:t>- Some market research companies have combined GIS systems &amp; survey-based research to help the companies to decide where to open new branches &amp; to target their </a:t>
            </a:r>
            <a:r>
              <a:rPr lang="en-IN" dirty="0" err="1">
                <a:latin typeface="Times New Roman" panose="02020603050405020304" pitchFamily="18" charset="0"/>
                <a:cs typeface="Times New Roman" panose="02020603050405020304" pitchFamily="18" charset="0"/>
              </a:rPr>
              <a:t>advertising,according</a:t>
            </a:r>
            <a:r>
              <a:rPr lang="en-IN" dirty="0">
                <a:latin typeface="Times New Roman" panose="02020603050405020304" pitchFamily="18" charset="0"/>
                <a:cs typeface="Times New Roman" panose="02020603050405020304" pitchFamily="18" charset="0"/>
              </a:rPr>
              <a:t> to usage patterns of roads &amp; the socio-demographic attributes of the residential zones.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r>
              <a:rPr lang="en-IN" dirty="0">
                <a:latin typeface="Times New Roman" panose="02020603050405020304" pitchFamily="18" charset="0"/>
                <a:cs typeface="Times New Roman" panose="02020603050405020304" pitchFamily="18" charset="0"/>
              </a:rPr>
              <a:t>     </a:t>
            </a:r>
          </a:p>
          <a:p>
            <a:r>
              <a:rPr lang="en-IN" dirty="0" err="1">
                <a:latin typeface="Times New Roman" panose="02020603050405020304" pitchFamily="18" charset="0"/>
                <a:cs typeface="Times New Roman" panose="02020603050405020304" pitchFamily="18" charset="0"/>
              </a:rPr>
              <a:t>Thus,the</a:t>
            </a:r>
            <a:r>
              <a:rPr lang="en-IN" dirty="0">
                <a:latin typeface="Times New Roman" panose="02020603050405020304" pitchFamily="18" charset="0"/>
                <a:cs typeface="Times New Roman" panose="02020603050405020304" pitchFamily="18" charset="0"/>
              </a:rPr>
              <a:t> World Wide Web(WWW),Remote Sensing &amp; Geographical Information System (GIS),Global Positioning </a:t>
            </a:r>
          </a:p>
          <a:p>
            <a:r>
              <a:rPr lang="en-IN" dirty="0">
                <a:latin typeface="Times New Roman" panose="02020603050405020304" pitchFamily="18" charset="0"/>
                <a:cs typeface="Times New Roman" panose="02020603050405020304" pitchFamily="18" charset="0"/>
              </a:rPr>
              <a:t>     System (GPS) ,play a key role in resource </a:t>
            </a:r>
            <a:r>
              <a:rPr lang="en-IN" dirty="0" err="1">
                <a:latin typeface="Times New Roman" panose="02020603050405020304" pitchFamily="18" charset="0"/>
                <a:cs typeface="Times New Roman" panose="02020603050405020304" pitchFamily="18" charset="0"/>
              </a:rPr>
              <a:t>mapping,Environmental</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Conservation,Environmental</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Management,Planning</a:t>
            </a:r>
            <a:r>
              <a:rPr lang="en-IN" dirty="0">
                <a:latin typeface="Times New Roman" panose="02020603050405020304" pitchFamily="18" charset="0"/>
                <a:cs typeface="Times New Roman" panose="02020603050405020304" pitchFamily="18" charset="0"/>
              </a:rPr>
              <a:t> &amp; Environmental Impact Assessment (EIA).</a:t>
            </a:r>
          </a:p>
        </p:txBody>
      </p:sp>
    </p:spTree>
    <p:extLst>
      <p:ext uri="{BB962C8B-B14F-4D97-AF65-F5344CB8AC3E}">
        <p14:creationId xmlns:p14="http://schemas.microsoft.com/office/powerpoint/2010/main" val="1777452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18142B1-5C17-41BD-9298-2E4421A7B878}"/>
              </a:ext>
            </a:extLst>
          </p:cNvPr>
          <p:cNvSpPr/>
          <p:nvPr/>
        </p:nvSpPr>
        <p:spPr>
          <a:xfrm>
            <a:off x="2352582" y="253014"/>
            <a:ext cx="6995604" cy="488271"/>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ENVIRONMENTAL  AUDIT</a:t>
            </a:r>
          </a:p>
        </p:txBody>
      </p:sp>
      <p:pic>
        <p:nvPicPr>
          <p:cNvPr id="6" name="Picture 5">
            <a:extLst>
              <a:ext uri="{FF2B5EF4-FFF2-40B4-BE49-F238E27FC236}">
                <a16:creationId xmlns:a16="http://schemas.microsoft.com/office/drawing/2014/main" id="{5C3C9AE1-E40F-45F6-98FB-CAC2069997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778" y="880462"/>
            <a:ext cx="2466975" cy="1847850"/>
          </a:xfrm>
          <a:prstGeom prst="rect">
            <a:avLst/>
          </a:prstGeom>
        </p:spPr>
      </p:pic>
      <p:pic>
        <p:nvPicPr>
          <p:cNvPr id="8" name="Picture 7">
            <a:extLst>
              <a:ext uri="{FF2B5EF4-FFF2-40B4-BE49-F238E27FC236}">
                <a16:creationId xmlns:a16="http://schemas.microsoft.com/office/drawing/2014/main" id="{2C467764-2CA8-4A5B-9A34-BB4134EF3A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21" y="3025989"/>
            <a:ext cx="3868897" cy="3355759"/>
          </a:xfrm>
          <a:prstGeom prst="rect">
            <a:avLst/>
          </a:prstGeom>
        </p:spPr>
      </p:pic>
      <p:sp>
        <p:nvSpPr>
          <p:cNvPr id="9" name="TextBox 8">
            <a:extLst>
              <a:ext uri="{FF2B5EF4-FFF2-40B4-BE49-F238E27FC236}">
                <a16:creationId xmlns:a16="http://schemas.microsoft.com/office/drawing/2014/main" id="{D3E72CF2-4FDE-4E0D-8741-FBCEB97637C7}"/>
              </a:ext>
            </a:extLst>
          </p:cNvPr>
          <p:cNvSpPr txBox="1"/>
          <p:nvPr/>
        </p:nvSpPr>
        <p:spPr>
          <a:xfrm>
            <a:off x="3195961" y="880463"/>
            <a:ext cx="8735627" cy="5355312"/>
          </a:xfrm>
          <a:prstGeom prst="rect">
            <a:avLst/>
          </a:prstGeom>
          <a:noFill/>
        </p:spPr>
        <p:txBody>
          <a:bodyPr wrap="square" rtlCol="0">
            <a:spAutoFit/>
          </a:bodyPr>
          <a:lstStyle/>
          <a:p>
            <a:pPr marL="285750" indent="-285750">
              <a:buFont typeface="Wingdings" panose="05000000000000000000" pitchFamily="2" charset="2"/>
              <a:buChar char="q"/>
            </a:pPr>
            <a:r>
              <a:rPr lang="en-IN" b="1" u="sng" dirty="0">
                <a:latin typeface="Times New Roman" panose="02020603050405020304" pitchFamily="18" charset="0"/>
                <a:cs typeface="Times New Roman" panose="02020603050405020304" pitchFamily="18" charset="0"/>
              </a:rPr>
              <a:t>Environmental Audit </a:t>
            </a:r>
            <a:r>
              <a:rPr lang="en-IN" dirty="0">
                <a:latin typeface="Times New Roman" panose="02020603050405020304" pitchFamily="18" charset="0"/>
                <a:cs typeface="Times New Roman" panose="02020603050405020304" pitchFamily="18" charset="0"/>
              </a:rPr>
              <a:t>is defined as-  “A basic management tool comprising </a:t>
            </a:r>
            <a:r>
              <a:rPr lang="en-IN" dirty="0" err="1">
                <a:latin typeface="Times New Roman" panose="02020603050405020304" pitchFamily="18" charset="0"/>
                <a:cs typeface="Times New Roman" panose="02020603050405020304" pitchFamily="18" charset="0"/>
              </a:rPr>
              <a:t>systematic,documented,periodic</a:t>
            </a:r>
            <a:r>
              <a:rPr lang="en-IN" dirty="0">
                <a:latin typeface="Times New Roman" panose="02020603050405020304" pitchFamily="18" charset="0"/>
                <a:cs typeface="Times New Roman" panose="02020603050405020304" pitchFamily="18" charset="0"/>
              </a:rPr>
              <a:t> &amp; objective evaluation of an industry”</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It helps management of an industry to </a:t>
            </a:r>
            <a:r>
              <a:rPr lang="en-IN" dirty="0" err="1">
                <a:latin typeface="Times New Roman" panose="02020603050405020304" pitchFamily="18" charset="0"/>
                <a:cs typeface="Times New Roman" panose="02020603050405020304" pitchFamily="18" charset="0"/>
              </a:rPr>
              <a:t>assesss</a:t>
            </a:r>
            <a:r>
              <a:rPr lang="en-IN" dirty="0">
                <a:latin typeface="Times New Roman" panose="02020603050405020304" pitchFamily="18" charset="0"/>
                <a:cs typeface="Times New Roman" panose="02020603050405020304" pitchFamily="18" charset="0"/>
              </a:rPr>
              <a:t> effectiveness of it’s overall – ‘Environmental Management System’.</a:t>
            </a:r>
          </a:p>
          <a:p>
            <a:pPr marL="285750" indent="-285750">
              <a:buFont typeface="Wingdings" panose="05000000000000000000" pitchFamily="2" charset="2"/>
              <a:buChar char="q"/>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IN" dirty="0">
                <a:latin typeface="Times New Roman" panose="02020603050405020304" pitchFamily="18" charset="0"/>
                <a:cs typeface="Times New Roman" panose="02020603050405020304" pitchFamily="18" charset="0"/>
              </a:rPr>
              <a:t>Following are the </a:t>
            </a:r>
            <a:r>
              <a:rPr lang="en-IN" b="1" dirty="0">
                <a:latin typeface="Times New Roman" panose="02020603050405020304" pitchFamily="18" charset="0"/>
                <a:cs typeface="Times New Roman" panose="02020603050405020304" pitchFamily="18" charset="0"/>
              </a:rPr>
              <a:t>Aims </a:t>
            </a:r>
            <a:r>
              <a:rPr lang="en-IN" dirty="0">
                <a:latin typeface="Times New Roman" panose="02020603050405020304" pitchFamily="18" charset="0"/>
                <a:cs typeface="Times New Roman" panose="02020603050405020304" pitchFamily="18" charset="0"/>
              </a:rPr>
              <a:t>of-Environmental Audit :-</a:t>
            </a:r>
          </a:p>
          <a:p>
            <a:pPr marL="285750" indent="-285750">
              <a:buFont typeface="Wingdings" panose="05000000000000000000" pitchFamily="2" charset="2"/>
              <a:buChar char="Ø"/>
            </a:pPr>
            <a:r>
              <a:rPr lang="en-IN" dirty="0" err="1">
                <a:latin typeface="Times New Roman" panose="02020603050405020304" pitchFamily="18" charset="0"/>
                <a:cs typeface="Times New Roman" panose="02020603050405020304" pitchFamily="18" charset="0"/>
              </a:rPr>
              <a:t>Assesing</a:t>
            </a:r>
            <a:r>
              <a:rPr lang="en-IN" dirty="0">
                <a:latin typeface="Times New Roman" panose="02020603050405020304" pitchFamily="18" charset="0"/>
                <a:cs typeface="Times New Roman" panose="02020603050405020304" pitchFamily="18" charset="0"/>
              </a:rPr>
              <a:t> possible risks &amp; hazards related to-Manufacturing</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err="1">
                <a:latin typeface="Times New Roman" panose="02020603050405020304" pitchFamily="18" charset="0"/>
                <a:cs typeface="Times New Roman" panose="02020603050405020304" pitchFamily="18" charset="0"/>
              </a:rPr>
              <a:t>Assesing</a:t>
            </a:r>
            <a:r>
              <a:rPr lang="en-IN" dirty="0">
                <a:latin typeface="Times New Roman" panose="02020603050405020304" pitchFamily="18" charset="0"/>
                <a:cs typeface="Times New Roman" panose="02020603050405020304" pitchFamily="18" charset="0"/>
              </a:rPr>
              <a:t> possibility of optimum utilisation of resources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Improving consumption of energy resources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Fixing Priorities &amp; Plans for future environmental establishments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Setting of performance baselines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Creating awareness amongst employees regarding their duties &amp; responsibilities for Environmental Protection.</a:t>
            </a:r>
          </a:p>
        </p:txBody>
      </p:sp>
    </p:spTree>
    <p:extLst>
      <p:ext uri="{BB962C8B-B14F-4D97-AF65-F5344CB8AC3E}">
        <p14:creationId xmlns:p14="http://schemas.microsoft.com/office/powerpoint/2010/main" val="3927491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59AD2F1-E06C-4AE3-93CC-CEC358A566A1}"/>
              </a:ext>
            </a:extLst>
          </p:cNvPr>
          <p:cNvSpPr/>
          <p:nvPr/>
        </p:nvSpPr>
        <p:spPr>
          <a:xfrm>
            <a:off x="2681058" y="213064"/>
            <a:ext cx="5903650" cy="390617"/>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STAGES OF-ENVIRONMENTAL AUDIT</a:t>
            </a:r>
          </a:p>
        </p:txBody>
      </p:sp>
      <p:sp>
        <p:nvSpPr>
          <p:cNvPr id="6" name="Isosceles Triangle 5">
            <a:extLst>
              <a:ext uri="{FF2B5EF4-FFF2-40B4-BE49-F238E27FC236}">
                <a16:creationId xmlns:a16="http://schemas.microsoft.com/office/drawing/2014/main" id="{A8F63769-8171-4426-98F0-C199DDFD0C39}"/>
              </a:ext>
            </a:extLst>
          </p:cNvPr>
          <p:cNvSpPr/>
          <p:nvPr/>
        </p:nvSpPr>
        <p:spPr>
          <a:xfrm>
            <a:off x="4314549" y="1473691"/>
            <a:ext cx="2104008" cy="1913138"/>
          </a:xfrm>
          <a:prstGeom prst="triangl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Times New Roman" panose="02020603050405020304" pitchFamily="18" charset="0"/>
                <a:cs typeface="Times New Roman" panose="02020603050405020304" pitchFamily="18" charset="0"/>
              </a:rPr>
              <a:t>STAGES OF E.A.</a:t>
            </a:r>
          </a:p>
        </p:txBody>
      </p:sp>
      <p:cxnSp>
        <p:nvCxnSpPr>
          <p:cNvPr id="8" name="Straight Arrow Connector 7">
            <a:extLst>
              <a:ext uri="{FF2B5EF4-FFF2-40B4-BE49-F238E27FC236}">
                <a16:creationId xmlns:a16="http://schemas.microsoft.com/office/drawing/2014/main" id="{F04E93BF-E2D8-4F33-9B21-62C90FACDFB6}"/>
              </a:ext>
            </a:extLst>
          </p:cNvPr>
          <p:cNvCxnSpPr>
            <a:cxnSpLocks/>
          </p:cNvCxnSpPr>
          <p:nvPr/>
        </p:nvCxnSpPr>
        <p:spPr>
          <a:xfrm flipV="1">
            <a:off x="5366553" y="1149656"/>
            <a:ext cx="13316" cy="3240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E95509E2-8618-4359-B2D8-A310C3F38B4E}"/>
              </a:ext>
            </a:extLst>
          </p:cNvPr>
          <p:cNvCxnSpPr>
            <a:stCxn id="6" idx="4"/>
          </p:cNvCxnSpPr>
          <p:nvPr/>
        </p:nvCxnSpPr>
        <p:spPr>
          <a:xfrm>
            <a:off x="6418557" y="3386829"/>
            <a:ext cx="9499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11C453B-1E27-4ABC-A7AD-8FABC483EA56}"/>
              </a:ext>
            </a:extLst>
          </p:cNvPr>
          <p:cNvCxnSpPr>
            <a:stCxn id="6" idx="2"/>
          </p:cNvCxnSpPr>
          <p:nvPr/>
        </p:nvCxnSpPr>
        <p:spPr>
          <a:xfrm flipH="1">
            <a:off x="3497803" y="3386829"/>
            <a:ext cx="8167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id="{58DC3075-353A-4DF7-B02A-D9D1DDBE9BC8}"/>
              </a:ext>
            </a:extLst>
          </p:cNvPr>
          <p:cNvSpPr/>
          <p:nvPr/>
        </p:nvSpPr>
        <p:spPr>
          <a:xfrm>
            <a:off x="4314549" y="876668"/>
            <a:ext cx="2104008" cy="32403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PRE-VISIT</a:t>
            </a:r>
          </a:p>
        </p:txBody>
      </p:sp>
      <p:sp>
        <p:nvSpPr>
          <p:cNvPr id="14" name="Rectangle: Rounded Corners 13">
            <a:extLst>
              <a:ext uri="{FF2B5EF4-FFF2-40B4-BE49-F238E27FC236}">
                <a16:creationId xmlns:a16="http://schemas.microsoft.com/office/drawing/2014/main" id="{12AF4859-D419-4E63-81CC-EBB004C78EA3}"/>
              </a:ext>
            </a:extLst>
          </p:cNvPr>
          <p:cNvSpPr/>
          <p:nvPr/>
        </p:nvSpPr>
        <p:spPr>
          <a:xfrm>
            <a:off x="7368467" y="3038383"/>
            <a:ext cx="2104008" cy="390617"/>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POST AUDIT</a:t>
            </a:r>
          </a:p>
        </p:txBody>
      </p:sp>
      <p:sp>
        <p:nvSpPr>
          <p:cNvPr id="17" name="Rectangle: Rounded Corners 16">
            <a:extLst>
              <a:ext uri="{FF2B5EF4-FFF2-40B4-BE49-F238E27FC236}">
                <a16:creationId xmlns:a16="http://schemas.microsoft.com/office/drawing/2014/main" id="{0CC0F73D-2FE1-4A93-856D-F71169EDCE5A}"/>
              </a:ext>
            </a:extLst>
          </p:cNvPr>
          <p:cNvSpPr/>
          <p:nvPr/>
        </p:nvSpPr>
        <p:spPr>
          <a:xfrm>
            <a:off x="1553592" y="3098308"/>
            <a:ext cx="1882066" cy="390616"/>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Times New Roman" panose="02020603050405020304" pitchFamily="18" charset="0"/>
                <a:cs typeface="Times New Roman" panose="02020603050405020304" pitchFamily="18" charset="0"/>
              </a:rPr>
              <a:t>SITE VISIT</a:t>
            </a:r>
          </a:p>
        </p:txBody>
      </p:sp>
      <p:sp>
        <p:nvSpPr>
          <p:cNvPr id="18" name="TextBox 17">
            <a:extLst>
              <a:ext uri="{FF2B5EF4-FFF2-40B4-BE49-F238E27FC236}">
                <a16:creationId xmlns:a16="http://schemas.microsoft.com/office/drawing/2014/main" id="{DE6951FB-8012-4909-ACDE-30E64120C8A1}"/>
              </a:ext>
            </a:extLst>
          </p:cNvPr>
          <p:cNvSpPr txBox="1"/>
          <p:nvPr/>
        </p:nvSpPr>
        <p:spPr>
          <a:xfrm>
            <a:off x="470516" y="3799643"/>
            <a:ext cx="11461072" cy="2585323"/>
          </a:xfrm>
          <a:prstGeom prst="rect">
            <a:avLst/>
          </a:prstGeom>
          <a:noFill/>
        </p:spPr>
        <p:txBody>
          <a:bodyPr wrap="square" rtlCol="0">
            <a:spAutoFit/>
          </a:bodyPr>
          <a:lstStyle/>
          <a:p>
            <a:pPr marL="285750" indent="-28575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Pre-Audit </a:t>
            </a:r>
            <a:r>
              <a:rPr lang="en-IN" dirty="0">
                <a:latin typeface="Times New Roman" panose="02020603050405020304" pitchFamily="18" charset="0"/>
                <a:cs typeface="Times New Roman" panose="02020603050405020304" pitchFamily="18" charset="0"/>
              </a:rPr>
              <a:t>,is planning of Audit Programme.</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Site Visit </a:t>
            </a:r>
            <a:r>
              <a:rPr lang="en-IN" dirty="0">
                <a:latin typeface="Times New Roman" panose="02020603050405020304" pitchFamily="18" charset="0"/>
                <a:cs typeface="Times New Roman" panose="02020603050405020304" pitchFamily="18" charset="0"/>
              </a:rPr>
              <a:t>includes meeting with the </a:t>
            </a:r>
            <a:r>
              <a:rPr lang="en-IN" dirty="0" err="1">
                <a:latin typeface="Times New Roman" panose="02020603050405020304" pitchFamily="18" charset="0"/>
                <a:cs typeface="Times New Roman" panose="02020603050405020304" pitchFamily="18" charset="0"/>
              </a:rPr>
              <a:t>staff,inspection,checking</a:t>
            </a:r>
            <a:r>
              <a:rPr lang="en-IN" dirty="0">
                <a:latin typeface="Times New Roman" panose="02020603050405020304" pitchFamily="18" charset="0"/>
                <a:cs typeface="Times New Roman" panose="02020603050405020304" pitchFamily="18" charset="0"/>
              </a:rPr>
              <a:t> of </a:t>
            </a:r>
            <a:r>
              <a:rPr lang="en-IN" dirty="0" err="1">
                <a:latin typeface="Times New Roman" panose="02020603050405020304" pitchFamily="18" charset="0"/>
                <a:cs typeface="Times New Roman" panose="02020603050405020304" pitchFamily="18" charset="0"/>
              </a:rPr>
              <a:t>records,identification</a:t>
            </a:r>
            <a:r>
              <a:rPr lang="en-IN" dirty="0">
                <a:latin typeface="Times New Roman" panose="02020603050405020304" pitchFamily="18" charset="0"/>
                <a:cs typeface="Times New Roman" panose="02020603050405020304" pitchFamily="18" charset="0"/>
              </a:rPr>
              <a:t> of source of Waste </a:t>
            </a:r>
            <a:r>
              <a:rPr lang="en-IN" dirty="0" err="1">
                <a:latin typeface="Times New Roman" panose="02020603050405020304" pitchFamily="18" charset="0"/>
                <a:cs typeface="Times New Roman" panose="02020603050405020304" pitchFamily="18" charset="0"/>
              </a:rPr>
              <a:t>Generation,existing</a:t>
            </a:r>
            <a:r>
              <a:rPr lang="en-IN" dirty="0">
                <a:latin typeface="Times New Roman" panose="02020603050405020304" pitchFamily="18" charset="0"/>
                <a:cs typeface="Times New Roman" panose="02020603050405020304" pitchFamily="18" charset="0"/>
              </a:rPr>
              <a:t> pollution control measures &amp; monitoring facilities.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Post-Audit</a:t>
            </a:r>
            <a:r>
              <a:rPr lang="en-IN" dirty="0">
                <a:latin typeface="Times New Roman" panose="02020603050405020304" pitchFamily="18" charset="0"/>
                <a:cs typeface="Times New Roman" panose="02020603050405020304" pitchFamily="18" charset="0"/>
              </a:rPr>
              <a:t> activities include a written assessment of facilities compliance </a:t>
            </a:r>
            <a:r>
              <a:rPr lang="en-IN" dirty="0" err="1">
                <a:latin typeface="Times New Roman" panose="02020603050405020304" pitchFamily="18" charset="0"/>
                <a:cs typeface="Times New Roman" panose="02020603050405020304" pitchFamily="18" charset="0"/>
              </a:rPr>
              <a:t>status.It</a:t>
            </a:r>
            <a:r>
              <a:rPr lang="en-IN" dirty="0">
                <a:latin typeface="Times New Roman" panose="02020603050405020304" pitchFamily="18" charset="0"/>
                <a:cs typeface="Times New Roman" panose="02020603050405020304" pitchFamily="18" charset="0"/>
              </a:rPr>
              <a:t> also includes recommendations to correct deficiencies.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Active &amp; meaningful participation of workers working in industry during the Environmental Audit is very crucial.</a:t>
            </a:r>
          </a:p>
        </p:txBody>
      </p:sp>
      <p:pic>
        <p:nvPicPr>
          <p:cNvPr id="20" name="Picture 19">
            <a:extLst>
              <a:ext uri="{FF2B5EF4-FFF2-40B4-BE49-F238E27FC236}">
                <a16:creationId xmlns:a16="http://schemas.microsoft.com/office/drawing/2014/main" id="{3837ABD1-9368-48BE-8A32-6B979A9978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792" y="199745"/>
            <a:ext cx="2895600" cy="2806700"/>
          </a:xfrm>
          <a:prstGeom prst="rect">
            <a:avLst/>
          </a:prstGeom>
        </p:spPr>
      </p:pic>
    </p:spTree>
    <p:extLst>
      <p:ext uri="{BB962C8B-B14F-4D97-AF65-F5344CB8AC3E}">
        <p14:creationId xmlns:p14="http://schemas.microsoft.com/office/powerpoint/2010/main" val="2420124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7E03E51-71BD-45B7-A0B7-E5B613773C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251" y="291482"/>
            <a:ext cx="2415466" cy="1972323"/>
          </a:xfrm>
          <a:prstGeom prst="rect">
            <a:avLst/>
          </a:prstGeom>
        </p:spPr>
      </p:pic>
      <p:pic>
        <p:nvPicPr>
          <p:cNvPr id="5" name="Picture 4">
            <a:extLst>
              <a:ext uri="{FF2B5EF4-FFF2-40B4-BE49-F238E27FC236}">
                <a16:creationId xmlns:a16="http://schemas.microsoft.com/office/drawing/2014/main" id="{75D5E769-4F12-485C-8BC5-5F48A5B7FE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7709" y="482305"/>
            <a:ext cx="2867025" cy="1590675"/>
          </a:xfrm>
          <a:prstGeom prst="rect">
            <a:avLst/>
          </a:prstGeom>
        </p:spPr>
      </p:pic>
      <p:pic>
        <p:nvPicPr>
          <p:cNvPr id="7" name="Picture 6">
            <a:extLst>
              <a:ext uri="{FF2B5EF4-FFF2-40B4-BE49-F238E27FC236}">
                <a16:creationId xmlns:a16="http://schemas.microsoft.com/office/drawing/2014/main" id="{F9E61309-FE79-4483-8DA6-1D7145BBFB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2701" y="291482"/>
            <a:ext cx="3911168" cy="2200370"/>
          </a:xfrm>
          <a:prstGeom prst="rect">
            <a:avLst/>
          </a:prstGeom>
        </p:spPr>
      </p:pic>
      <p:sp>
        <p:nvSpPr>
          <p:cNvPr id="8" name="TextBox 7">
            <a:extLst>
              <a:ext uri="{FF2B5EF4-FFF2-40B4-BE49-F238E27FC236}">
                <a16:creationId xmlns:a16="http://schemas.microsoft.com/office/drawing/2014/main" id="{4DD2089F-7DC5-440B-AC1D-AA1311211C54}"/>
              </a:ext>
            </a:extLst>
          </p:cNvPr>
          <p:cNvSpPr txBox="1"/>
          <p:nvPr/>
        </p:nvSpPr>
        <p:spPr>
          <a:xfrm>
            <a:off x="541539" y="3429000"/>
            <a:ext cx="11123720" cy="923330"/>
          </a:xfrm>
          <a:prstGeom prst="rect">
            <a:avLst/>
          </a:prstGeom>
          <a:noFill/>
        </p:spPr>
        <p:txBody>
          <a:bodyPr wrap="square" rtlCol="0">
            <a:spAutoFit/>
          </a:bodyPr>
          <a:lstStyle/>
          <a:p>
            <a:pPr marL="285750" indent="-285750">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Since 1993, Environmental Audit has become compulsory for all the Indian </a:t>
            </a:r>
            <a:r>
              <a:rPr lang="en-IN" dirty="0" err="1">
                <a:latin typeface="Times New Roman" panose="02020603050405020304" pitchFamily="18" charset="0"/>
                <a:cs typeface="Times New Roman" panose="02020603050405020304" pitchFamily="18" charset="0"/>
              </a:rPr>
              <a:t>Industries,along</a:t>
            </a:r>
            <a:r>
              <a:rPr lang="en-IN" dirty="0">
                <a:latin typeface="Times New Roman" panose="02020603050405020304" pitchFamily="18" charset="0"/>
                <a:cs typeface="Times New Roman" panose="02020603050405020304" pitchFamily="18" charset="0"/>
              </a:rPr>
              <a:t> with </a:t>
            </a:r>
            <a:r>
              <a:rPr lang="en-IN" b="1" dirty="0">
                <a:latin typeface="Times New Roman" panose="02020603050405020304" pitchFamily="18" charset="0"/>
                <a:cs typeface="Times New Roman" panose="02020603050405020304" pitchFamily="18" charset="0"/>
              </a:rPr>
              <a:t>the-National Environment Tribunal Bill </a:t>
            </a:r>
            <a:r>
              <a:rPr lang="en-IN" dirty="0">
                <a:latin typeface="Times New Roman" panose="02020603050405020304" pitchFamily="18" charset="0"/>
                <a:cs typeface="Times New Roman" panose="02020603050405020304" pitchFamily="18" charset="0"/>
              </a:rPr>
              <a:t>&amp; </a:t>
            </a:r>
            <a:r>
              <a:rPr lang="en-IN" b="1" dirty="0">
                <a:latin typeface="Times New Roman" panose="02020603050405020304" pitchFamily="18" charset="0"/>
                <a:cs typeface="Times New Roman" panose="02020603050405020304" pitchFamily="18" charset="0"/>
              </a:rPr>
              <a:t>Public Liability Insurance Bill </a:t>
            </a:r>
            <a:r>
              <a:rPr lang="en-IN" dirty="0">
                <a:latin typeface="Times New Roman" panose="02020603050405020304" pitchFamily="18" charset="0"/>
                <a:cs typeface="Times New Roman" panose="02020603050405020304" pitchFamily="18" charset="0"/>
              </a:rPr>
              <a:t>for </a:t>
            </a:r>
            <a:r>
              <a:rPr lang="en-IN" dirty="0" err="1">
                <a:latin typeface="Times New Roman" panose="02020603050405020304" pitchFamily="18" charset="0"/>
                <a:cs typeface="Times New Roman" panose="02020603050405020304" pitchFamily="18" charset="0"/>
              </a:rPr>
              <a:t>strenghthening</a:t>
            </a:r>
            <a:r>
              <a:rPr lang="en-IN" dirty="0">
                <a:latin typeface="Times New Roman" panose="02020603050405020304" pitchFamily="18" charset="0"/>
                <a:cs typeface="Times New Roman" panose="02020603050405020304" pitchFamily="18" charset="0"/>
              </a:rPr>
              <a:t> power of Government to protect environment.</a:t>
            </a:r>
          </a:p>
        </p:txBody>
      </p:sp>
    </p:spTree>
    <p:extLst>
      <p:ext uri="{BB962C8B-B14F-4D97-AF65-F5344CB8AC3E}">
        <p14:creationId xmlns:p14="http://schemas.microsoft.com/office/powerpoint/2010/main" val="1258350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B066DCFA-FAA1-4515-9406-2710C889CD9F}"/>
              </a:ext>
            </a:extLst>
          </p:cNvPr>
          <p:cNvSpPr/>
          <p:nvPr/>
        </p:nvSpPr>
        <p:spPr>
          <a:xfrm>
            <a:off x="1590582" y="257452"/>
            <a:ext cx="9010835" cy="443884"/>
          </a:xfrm>
          <a:prstGeom prst="roundRect">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latin typeface="Times New Roman" panose="02020603050405020304" pitchFamily="18" charset="0"/>
                <a:cs typeface="Times New Roman" panose="02020603050405020304" pitchFamily="18" charset="0"/>
              </a:rPr>
              <a:t>ROLE OF ENVIRONMENT MANAGER</a:t>
            </a:r>
          </a:p>
        </p:txBody>
      </p:sp>
      <p:pic>
        <p:nvPicPr>
          <p:cNvPr id="4" name="Picture 3">
            <a:extLst>
              <a:ext uri="{FF2B5EF4-FFF2-40B4-BE49-F238E27FC236}">
                <a16:creationId xmlns:a16="http://schemas.microsoft.com/office/drawing/2014/main" id="{02068268-FF4C-4F06-87C3-6A153698F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400" y="1008031"/>
            <a:ext cx="2143125" cy="2143125"/>
          </a:xfrm>
          <a:prstGeom prst="rect">
            <a:avLst/>
          </a:prstGeom>
        </p:spPr>
      </p:pic>
      <p:sp>
        <p:nvSpPr>
          <p:cNvPr id="5" name="TextBox 4">
            <a:extLst>
              <a:ext uri="{FF2B5EF4-FFF2-40B4-BE49-F238E27FC236}">
                <a16:creationId xmlns:a16="http://schemas.microsoft.com/office/drawing/2014/main" id="{2D613D65-2C30-4E66-B6B4-E03FCB67035E}"/>
              </a:ext>
            </a:extLst>
          </p:cNvPr>
          <p:cNvSpPr txBox="1"/>
          <p:nvPr/>
        </p:nvSpPr>
        <p:spPr>
          <a:xfrm>
            <a:off x="3000652" y="807868"/>
            <a:ext cx="8806649" cy="3139321"/>
          </a:xfrm>
          <a:prstGeom prst="rect">
            <a:avLst/>
          </a:prstGeom>
          <a:noFill/>
        </p:spPr>
        <p:txBody>
          <a:bodyPr wrap="square" rtlCol="0">
            <a:spAutoFit/>
          </a:bodyPr>
          <a:lstStyle/>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Tackling Environmental issues &amp; </a:t>
            </a:r>
            <a:r>
              <a:rPr lang="en-IN" dirty="0" err="1">
                <a:latin typeface="Times New Roman" panose="02020603050405020304" pitchFamily="18" charset="0"/>
                <a:cs typeface="Times New Roman" panose="02020603050405020304" pitchFamily="18" charset="0"/>
              </a:rPr>
              <a:t>problems,related</a:t>
            </a:r>
            <a:r>
              <a:rPr lang="en-IN" dirty="0">
                <a:latin typeface="Times New Roman" panose="02020603050405020304" pitchFamily="18" charset="0"/>
                <a:cs typeface="Times New Roman" panose="02020603050405020304" pitchFamily="18" charset="0"/>
              </a:rPr>
              <a:t> to-</a:t>
            </a:r>
            <a:r>
              <a:rPr lang="en-IN" dirty="0" err="1">
                <a:latin typeface="Times New Roman" panose="02020603050405020304" pitchFamily="18" charset="0"/>
                <a:cs typeface="Times New Roman" panose="02020603050405020304" pitchFamily="18" charset="0"/>
              </a:rPr>
              <a:t>Ecology,Natural</a:t>
            </a:r>
            <a:r>
              <a:rPr lang="en-IN" dirty="0">
                <a:latin typeface="Times New Roman" panose="02020603050405020304" pitchFamily="18" charset="0"/>
                <a:cs typeface="Times New Roman" panose="02020603050405020304" pitchFamily="18" charset="0"/>
              </a:rPr>
              <a:t> Resources &amp; Pollution.</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Advising management about natural </a:t>
            </a:r>
            <a:r>
              <a:rPr lang="en-IN" dirty="0" err="1">
                <a:latin typeface="Times New Roman" panose="02020603050405020304" pitchFamily="18" charset="0"/>
                <a:cs typeface="Times New Roman" panose="02020603050405020304" pitchFamily="18" charset="0"/>
              </a:rPr>
              <a:t>resources,environmental</a:t>
            </a:r>
            <a:r>
              <a:rPr lang="en-IN" dirty="0">
                <a:latin typeface="Times New Roman" panose="02020603050405020304" pitchFamily="18" charset="0"/>
                <a:cs typeface="Times New Roman" panose="02020603050405020304" pitchFamily="18" charset="0"/>
              </a:rPr>
              <a:t> depletion &amp; conservation policy</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Conducting Audit of-Energy Consumption.</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Keeping informed about-Environmental Legislations</a:t>
            </a:r>
          </a:p>
          <a:p>
            <a:pPr marL="285750" indent="-285750">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Studying &amp; dissolving-Environmental Conflicts</a:t>
            </a:r>
          </a:p>
        </p:txBody>
      </p:sp>
    </p:spTree>
    <p:extLst>
      <p:ext uri="{BB962C8B-B14F-4D97-AF65-F5344CB8AC3E}">
        <p14:creationId xmlns:p14="http://schemas.microsoft.com/office/powerpoint/2010/main" val="31555675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1291</TotalTime>
  <Words>7216</Words>
  <Application>Microsoft Office PowerPoint</Application>
  <PresentationFormat>Widescreen</PresentationFormat>
  <Paragraphs>605</Paragraphs>
  <Slides>54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Dr.Shrikrishna Patil</dc:creator>
  <cp:lastModifiedBy>Dr.Shrikrishna Patil</cp:lastModifiedBy>
  <cp:revision>120</cp:revision>
  <dcterms:created xsi:type="dcterms:W3CDTF">2020-12-14T11:57:31Z</dcterms:created>
  <dcterms:modified xsi:type="dcterms:W3CDTF">2020-12-29T13:16:26Z</dcterms:modified>
</cp:coreProperties>
</file>