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6" r:id="rId3"/>
    <p:sldId id="286" r:id="rId4"/>
    <p:sldId id="288" r:id="rId5"/>
    <p:sldId id="277" r:id="rId6"/>
    <p:sldId id="285" r:id="rId7"/>
    <p:sldId id="282" r:id="rId8"/>
    <p:sldId id="279" r:id="rId9"/>
    <p:sldId id="283" r:id="rId10"/>
    <p:sldId id="280" r:id="rId11"/>
    <p:sldId id="289" r:id="rId12"/>
    <p:sldId id="278" r:id="rId13"/>
    <p:sldId id="290" r:id="rId14"/>
    <p:sldId id="281" r:id="rId15"/>
    <p:sldId id="261" r:id="rId16"/>
    <p:sldId id="257" r:id="rId17"/>
    <p:sldId id="258" r:id="rId18"/>
    <p:sldId id="262" r:id="rId19"/>
    <p:sldId id="291" r:id="rId20"/>
    <p:sldId id="263" r:id="rId21"/>
    <p:sldId id="292" r:id="rId22"/>
    <p:sldId id="260" r:id="rId23"/>
    <p:sldId id="264" r:id="rId24"/>
    <p:sldId id="293" r:id="rId25"/>
    <p:sldId id="265" r:id="rId26"/>
    <p:sldId id="266" r:id="rId27"/>
    <p:sldId id="267" r:id="rId28"/>
    <p:sldId id="302" r:id="rId29"/>
    <p:sldId id="259" r:id="rId30"/>
    <p:sldId id="294" r:id="rId31"/>
    <p:sldId id="268" r:id="rId32"/>
    <p:sldId id="301" r:id="rId33"/>
    <p:sldId id="295" r:id="rId34"/>
    <p:sldId id="269" r:id="rId35"/>
    <p:sldId id="303" r:id="rId36"/>
    <p:sldId id="296" r:id="rId37"/>
    <p:sldId id="287" r:id="rId38"/>
    <p:sldId id="284" r:id="rId39"/>
    <p:sldId id="297" r:id="rId40"/>
    <p:sldId id="270" r:id="rId41"/>
    <p:sldId id="271" r:id="rId42"/>
    <p:sldId id="272" r:id="rId43"/>
    <p:sldId id="298" r:id="rId44"/>
    <p:sldId id="273" r:id="rId45"/>
    <p:sldId id="275" r:id="rId46"/>
    <p:sldId id="299" r:id="rId47"/>
    <p:sldId id="274" r:id="rId48"/>
    <p:sldId id="300"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5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D618327-57EA-4097-B1C7-9682CDE74116}" type="datetimeFigureOut">
              <a:rPr lang="en-IN" smtClean="0"/>
              <a:t>05-12-2020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CA070ABE-73CE-4B20-9826-CC69EDF18726}" type="slidenum">
              <a:rPr lang="en-IN" smtClean="0"/>
              <a:t>‹#›</a:t>
            </a:fld>
            <a:endParaRPr lang="en-IN" dirty="0"/>
          </a:p>
        </p:txBody>
      </p:sp>
    </p:spTree>
    <p:extLst>
      <p:ext uri="{BB962C8B-B14F-4D97-AF65-F5344CB8AC3E}">
        <p14:creationId xmlns:p14="http://schemas.microsoft.com/office/powerpoint/2010/main" val="936266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618327-57EA-4097-B1C7-9682CDE74116}" type="datetimeFigureOut">
              <a:rPr lang="en-IN" smtClean="0"/>
              <a:t>05-12-2020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CA070ABE-73CE-4B20-9826-CC69EDF18726}" type="slidenum">
              <a:rPr lang="en-IN" smtClean="0"/>
              <a:t>‹#›</a:t>
            </a:fld>
            <a:endParaRPr lang="en-IN" dirty="0"/>
          </a:p>
        </p:txBody>
      </p:sp>
    </p:spTree>
    <p:extLst>
      <p:ext uri="{BB962C8B-B14F-4D97-AF65-F5344CB8AC3E}">
        <p14:creationId xmlns:p14="http://schemas.microsoft.com/office/powerpoint/2010/main" val="35293284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618327-57EA-4097-B1C7-9682CDE74116}" type="datetimeFigureOut">
              <a:rPr lang="en-IN" smtClean="0"/>
              <a:t>05-12-2020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CA070ABE-73CE-4B20-9826-CC69EDF18726}" type="slidenum">
              <a:rPr lang="en-IN" smtClean="0"/>
              <a:t>‹#›</a:t>
            </a:fld>
            <a:endParaRPr lang="en-IN"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7862933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618327-57EA-4097-B1C7-9682CDE74116}" type="datetimeFigureOut">
              <a:rPr lang="en-IN" smtClean="0"/>
              <a:t>05-12-2020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CA070ABE-73CE-4B20-9826-CC69EDF18726}" type="slidenum">
              <a:rPr lang="en-IN" smtClean="0"/>
              <a:t>‹#›</a:t>
            </a:fld>
            <a:endParaRPr lang="en-IN" dirty="0"/>
          </a:p>
        </p:txBody>
      </p:sp>
    </p:spTree>
    <p:extLst>
      <p:ext uri="{BB962C8B-B14F-4D97-AF65-F5344CB8AC3E}">
        <p14:creationId xmlns:p14="http://schemas.microsoft.com/office/powerpoint/2010/main" val="16822054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618327-57EA-4097-B1C7-9682CDE74116}" type="datetimeFigureOut">
              <a:rPr lang="en-IN" smtClean="0"/>
              <a:t>05-12-2020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CA070ABE-73CE-4B20-9826-CC69EDF18726}" type="slidenum">
              <a:rPr lang="en-IN" smtClean="0"/>
              <a:t>‹#›</a:t>
            </a:fld>
            <a:endParaRPr lang="en-IN"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7864796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618327-57EA-4097-B1C7-9682CDE74116}" type="datetimeFigureOut">
              <a:rPr lang="en-IN" smtClean="0"/>
              <a:t>05-12-2020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CA070ABE-73CE-4B20-9826-CC69EDF18726}" type="slidenum">
              <a:rPr lang="en-IN" smtClean="0"/>
              <a:t>‹#›</a:t>
            </a:fld>
            <a:endParaRPr lang="en-IN" dirty="0"/>
          </a:p>
        </p:txBody>
      </p:sp>
    </p:spTree>
    <p:extLst>
      <p:ext uri="{BB962C8B-B14F-4D97-AF65-F5344CB8AC3E}">
        <p14:creationId xmlns:p14="http://schemas.microsoft.com/office/powerpoint/2010/main" val="21112983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618327-57EA-4097-B1C7-9682CDE74116}" type="datetimeFigureOut">
              <a:rPr lang="en-IN" smtClean="0"/>
              <a:t>05-12-2020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CA070ABE-73CE-4B20-9826-CC69EDF18726}" type="slidenum">
              <a:rPr lang="en-IN" smtClean="0"/>
              <a:t>‹#›</a:t>
            </a:fld>
            <a:endParaRPr lang="en-IN" dirty="0"/>
          </a:p>
        </p:txBody>
      </p:sp>
    </p:spTree>
    <p:extLst>
      <p:ext uri="{BB962C8B-B14F-4D97-AF65-F5344CB8AC3E}">
        <p14:creationId xmlns:p14="http://schemas.microsoft.com/office/powerpoint/2010/main" val="9484115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618327-57EA-4097-B1C7-9682CDE74116}" type="datetimeFigureOut">
              <a:rPr lang="en-IN" smtClean="0"/>
              <a:t>05-12-2020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CA070ABE-73CE-4B20-9826-CC69EDF18726}" type="slidenum">
              <a:rPr lang="en-IN" smtClean="0"/>
              <a:t>‹#›</a:t>
            </a:fld>
            <a:endParaRPr lang="en-IN" dirty="0"/>
          </a:p>
        </p:txBody>
      </p:sp>
    </p:spTree>
    <p:extLst>
      <p:ext uri="{BB962C8B-B14F-4D97-AF65-F5344CB8AC3E}">
        <p14:creationId xmlns:p14="http://schemas.microsoft.com/office/powerpoint/2010/main" val="3177084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618327-57EA-4097-B1C7-9682CDE74116}" type="datetimeFigureOut">
              <a:rPr lang="en-IN" smtClean="0"/>
              <a:t>05-12-2020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CA070ABE-73CE-4B20-9826-CC69EDF18726}" type="slidenum">
              <a:rPr lang="en-IN" smtClean="0"/>
              <a:t>‹#›</a:t>
            </a:fld>
            <a:endParaRPr lang="en-IN" dirty="0"/>
          </a:p>
        </p:txBody>
      </p:sp>
    </p:spTree>
    <p:extLst>
      <p:ext uri="{BB962C8B-B14F-4D97-AF65-F5344CB8AC3E}">
        <p14:creationId xmlns:p14="http://schemas.microsoft.com/office/powerpoint/2010/main" val="1838955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618327-57EA-4097-B1C7-9682CDE74116}" type="datetimeFigureOut">
              <a:rPr lang="en-IN" smtClean="0"/>
              <a:t>05-12-2020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CA070ABE-73CE-4B20-9826-CC69EDF18726}" type="slidenum">
              <a:rPr lang="en-IN" smtClean="0"/>
              <a:t>‹#›</a:t>
            </a:fld>
            <a:endParaRPr lang="en-IN" dirty="0"/>
          </a:p>
        </p:txBody>
      </p:sp>
    </p:spTree>
    <p:extLst>
      <p:ext uri="{BB962C8B-B14F-4D97-AF65-F5344CB8AC3E}">
        <p14:creationId xmlns:p14="http://schemas.microsoft.com/office/powerpoint/2010/main" val="1204735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D618327-57EA-4097-B1C7-9682CDE74116}" type="datetimeFigureOut">
              <a:rPr lang="en-IN" smtClean="0"/>
              <a:t>05-12-2020</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CA070ABE-73CE-4B20-9826-CC69EDF18726}" type="slidenum">
              <a:rPr lang="en-IN" smtClean="0"/>
              <a:t>‹#›</a:t>
            </a:fld>
            <a:endParaRPr lang="en-IN" dirty="0"/>
          </a:p>
        </p:txBody>
      </p:sp>
    </p:spTree>
    <p:extLst>
      <p:ext uri="{BB962C8B-B14F-4D97-AF65-F5344CB8AC3E}">
        <p14:creationId xmlns:p14="http://schemas.microsoft.com/office/powerpoint/2010/main" val="1379155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D618327-57EA-4097-B1C7-9682CDE74116}" type="datetimeFigureOut">
              <a:rPr lang="en-IN" smtClean="0"/>
              <a:t>05-12-2020</a:t>
            </a:fld>
            <a:endParaRPr lang="en-IN" dirty="0"/>
          </a:p>
        </p:txBody>
      </p:sp>
      <p:sp>
        <p:nvSpPr>
          <p:cNvPr id="8" name="Footer Placeholder 7"/>
          <p:cNvSpPr>
            <a:spLocks noGrp="1"/>
          </p:cNvSpPr>
          <p:nvPr>
            <p:ph type="ftr" sz="quarter" idx="11"/>
          </p:nvPr>
        </p:nvSpPr>
        <p:spPr/>
        <p:txBody>
          <a:bodyPr/>
          <a:lstStyle/>
          <a:p>
            <a:endParaRPr lang="en-IN" dirty="0"/>
          </a:p>
        </p:txBody>
      </p:sp>
      <p:sp>
        <p:nvSpPr>
          <p:cNvPr id="9" name="Slide Number Placeholder 8"/>
          <p:cNvSpPr>
            <a:spLocks noGrp="1"/>
          </p:cNvSpPr>
          <p:nvPr>
            <p:ph type="sldNum" sz="quarter" idx="12"/>
          </p:nvPr>
        </p:nvSpPr>
        <p:spPr/>
        <p:txBody>
          <a:bodyPr/>
          <a:lstStyle/>
          <a:p>
            <a:fld id="{CA070ABE-73CE-4B20-9826-CC69EDF18726}" type="slidenum">
              <a:rPr lang="en-IN" smtClean="0"/>
              <a:t>‹#›</a:t>
            </a:fld>
            <a:endParaRPr lang="en-IN" dirty="0"/>
          </a:p>
        </p:txBody>
      </p:sp>
    </p:spTree>
    <p:extLst>
      <p:ext uri="{BB962C8B-B14F-4D97-AF65-F5344CB8AC3E}">
        <p14:creationId xmlns:p14="http://schemas.microsoft.com/office/powerpoint/2010/main" val="1702802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D618327-57EA-4097-B1C7-9682CDE74116}" type="datetimeFigureOut">
              <a:rPr lang="en-IN" smtClean="0"/>
              <a:t>05-12-2020</a:t>
            </a:fld>
            <a:endParaRPr lang="en-IN" dirty="0"/>
          </a:p>
        </p:txBody>
      </p:sp>
      <p:sp>
        <p:nvSpPr>
          <p:cNvPr id="4" name="Footer Placeholder 3"/>
          <p:cNvSpPr>
            <a:spLocks noGrp="1"/>
          </p:cNvSpPr>
          <p:nvPr>
            <p:ph type="ftr" sz="quarter" idx="11"/>
          </p:nvPr>
        </p:nvSpPr>
        <p:spPr/>
        <p:txBody>
          <a:bodyPr/>
          <a:lstStyle/>
          <a:p>
            <a:endParaRPr lang="en-IN" dirty="0"/>
          </a:p>
        </p:txBody>
      </p:sp>
      <p:sp>
        <p:nvSpPr>
          <p:cNvPr id="5" name="Slide Number Placeholder 4"/>
          <p:cNvSpPr>
            <a:spLocks noGrp="1"/>
          </p:cNvSpPr>
          <p:nvPr>
            <p:ph type="sldNum" sz="quarter" idx="12"/>
          </p:nvPr>
        </p:nvSpPr>
        <p:spPr/>
        <p:txBody>
          <a:bodyPr/>
          <a:lstStyle/>
          <a:p>
            <a:fld id="{CA070ABE-73CE-4B20-9826-CC69EDF18726}" type="slidenum">
              <a:rPr lang="en-IN" smtClean="0"/>
              <a:t>‹#›</a:t>
            </a:fld>
            <a:endParaRPr lang="en-IN" dirty="0"/>
          </a:p>
        </p:txBody>
      </p:sp>
    </p:spTree>
    <p:extLst>
      <p:ext uri="{BB962C8B-B14F-4D97-AF65-F5344CB8AC3E}">
        <p14:creationId xmlns:p14="http://schemas.microsoft.com/office/powerpoint/2010/main" val="292543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618327-57EA-4097-B1C7-9682CDE74116}" type="datetimeFigureOut">
              <a:rPr lang="en-IN" smtClean="0"/>
              <a:t>05-12-2020</a:t>
            </a:fld>
            <a:endParaRPr lang="en-IN" dirty="0"/>
          </a:p>
        </p:txBody>
      </p:sp>
      <p:sp>
        <p:nvSpPr>
          <p:cNvPr id="3" name="Footer Placeholder 2"/>
          <p:cNvSpPr>
            <a:spLocks noGrp="1"/>
          </p:cNvSpPr>
          <p:nvPr>
            <p:ph type="ftr" sz="quarter" idx="11"/>
          </p:nvPr>
        </p:nvSpPr>
        <p:spPr/>
        <p:txBody>
          <a:bodyPr/>
          <a:lstStyle/>
          <a:p>
            <a:endParaRPr lang="en-IN" dirty="0"/>
          </a:p>
        </p:txBody>
      </p:sp>
      <p:sp>
        <p:nvSpPr>
          <p:cNvPr id="4" name="Slide Number Placeholder 3"/>
          <p:cNvSpPr>
            <a:spLocks noGrp="1"/>
          </p:cNvSpPr>
          <p:nvPr>
            <p:ph type="sldNum" sz="quarter" idx="12"/>
          </p:nvPr>
        </p:nvSpPr>
        <p:spPr/>
        <p:txBody>
          <a:bodyPr/>
          <a:lstStyle/>
          <a:p>
            <a:fld id="{CA070ABE-73CE-4B20-9826-CC69EDF18726}" type="slidenum">
              <a:rPr lang="en-IN" smtClean="0"/>
              <a:t>‹#›</a:t>
            </a:fld>
            <a:endParaRPr lang="en-IN" dirty="0"/>
          </a:p>
        </p:txBody>
      </p:sp>
    </p:spTree>
    <p:extLst>
      <p:ext uri="{BB962C8B-B14F-4D97-AF65-F5344CB8AC3E}">
        <p14:creationId xmlns:p14="http://schemas.microsoft.com/office/powerpoint/2010/main" val="26016637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618327-57EA-4097-B1C7-9682CDE74116}" type="datetimeFigureOut">
              <a:rPr lang="en-IN" smtClean="0"/>
              <a:t>05-12-2020</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CA070ABE-73CE-4B20-9826-CC69EDF18726}" type="slidenum">
              <a:rPr lang="en-IN" smtClean="0"/>
              <a:t>‹#›</a:t>
            </a:fld>
            <a:endParaRPr lang="en-IN" dirty="0"/>
          </a:p>
        </p:txBody>
      </p:sp>
    </p:spTree>
    <p:extLst>
      <p:ext uri="{BB962C8B-B14F-4D97-AF65-F5344CB8AC3E}">
        <p14:creationId xmlns:p14="http://schemas.microsoft.com/office/powerpoint/2010/main" val="941509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618327-57EA-4097-B1C7-9682CDE74116}" type="datetimeFigureOut">
              <a:rPr lang="en-IN" smtClean="0"/>
              <a:t>05-12-2020</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CA070ABE-73CE-4B20-9826-CC69EDF18726}" type="slidenum">
              <a:rPr lang="en-IN" smtClean="0"/>
              <a:t>‹#›</a:t>
            </a:fld>
            <a:endParaRPr lang="en-IN" dirty="0"/>
          </a:p>
        </p:txBody>
      </p:sp>
    </p:spTree>
    <p:extLst>
      <p:ext uri="{BB962C8B-B14F-4D97-AF65-F5344CB8AC3E}">
        <p14:creationId xmlns:p14="http://schemas.microsoft.com/office/powerpoint/2010/main" val="2466263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D618327-57EA-4097-B1C7-9682CDE74116}" type="datetimeFigureOut">
              <a:rPr lang="en-IN" smtClean="0"/>
              <a:t>05-12-2020</a:t>
            </a:fld>
            <a:endParaRPr lang="en-IN"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IN"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A070ABE-73CE-4B20-9826-CC69EDF18726}" type="slidenum">
              <a:rPr lang="en-IN" smtClean="0"/>
              <a:t>‹#›</a:t>
            </a:fld>
            <a:endParaRPr lang="en-IN" dirty="0"/>
          </a:p>
        </p:txBody>
      </p:sp>
    </p:spTree>
    <p:extLst>
      <p:ext uri="{BB962C8B-B14F-4D97-AF65-F5344CB8AC3E}">
        <p14:creationId xmlns:p14="http://schemas.microsoft.com/office/powerpoint/2010/main" val="34063804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IN" sz="6600" dirty="0" smtClean="0">
                <a:latin typeface="Times New Roman" panose="02020603050405020304" pitchFamily="18" charset="0"/>
                <a:cs typeface="Times New Roman" panose="02020603050405020304" pitchFamily="18" charset="0"/>
              </a:rPr>
              <a:t>INDIAN CONSTITUTION</a:t>
            </a:r>
            <a:endParaRPr lang="en-IN" sz="6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47129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81095"/>
          </a:xfrm>
        </p:spPr>
        <p:txBody>
          <a:bodyPr>
            <a:normAutofit/>
          </a:bodyPr>
          <a:lstStyle/>
          <a:p>
            <a:r>
              <a:rPr lang="en-IN" sz="3600" b="1" dirty="0" smtClean="0">
                <a:latin typeface="Times New Roman" panose="02020603050405020304" pitchFamily="18" charset="0"/>
                <a:cs typeface="Times New Roman" panose="02020603050405020304" pitchFamily="18" charset="0"/>
              </a:rPr>
              <a:t>Principle of Secularism</a:t>
            </a:r>
            <a:endParaRPr lang="en-IN"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030310"/>
            <a:ext cx="8919754" cy="5537915"/>
          </a:xfrm>
        </p:spPr>
        <p:txBody>
          <a:bodyPr>
            <a:noAutofit/>
          </a:bodyPr>
          <a:lstStyle/>
          <a:p>
            <a:r>
              <a:rPr lang="en-US" sz="2000" dirty="0" smtClean="0">
                <a:latin typeface="Times New Roman" panose="02020603050405020304" pitchFamily="18" charset="0"/>
                <a:cs typeface="Times New Roman" panose="02020603050405020304" pitchFamily="18" charset="0"/>
              </a:rPr>
              <a:t>The word 'Secular' is adopted in the Preamble of the Constitution 1976 by 42nd amendment. This means that state has no 'State Religion’. At the same time government will not favor anybody religion and also not disfavor the religion of others. State will not  interfere the religious affairs 'of the Individual and will be neutral about it. Religion is the private affairs. </a:t>
            </a:r>
          </a:p>
          <a:p>
            <a:r>
              <a:rPr lang="en-US" sz="2000" dirty="0" smtClean="0">
                <a:latin typeface="Times New Roman" panose="02020603050405020304" pitchFamily="18" charset="0"/>
                <a:cs typeface="Times New Roman" panose="02020603050405020304" pitchFamily="18" charset="0"/>
              </a:rPr>
              <a:t>According to former President of India R. Venkat Raman "India is not pro-religious, non-religious and anti-religious" i.e. India in </a:t>
            </a:r>
            <a:r>
              <a:rPr lang="en-IN" sz="2000" dirty="0" smtClean="0">
                <a:latin typeface="Times New Roman" panose="02020603050405020304" pitchFamily="18" charset="0"/>
                <a:cs typeface="Times New Roman" panose="02020603050405020304" pitchFamily="18" charset="0"/>
              </a:rPr>
              <a:t>secular.</a:t>
            </a:r>
          </a:p>
          <a:p>
            <a:r>
              <a:rPr lang="en-US" sz="2000" dirty="0" smtClean="0">
                <a:latin typeface="Times New Roman" panose="02020603050405020304" pitchFamily="18" charset="0"/>
                <a:cs typeface="Times New Roman" panose="02020603050405020304" pitchFamily="18" charset="0"/>
              </a:rPr>
              <a:t>The religion will have no influence over any government. The citizens have got right to any religion, worship any God &amp; Goddesses. It is only because of this constitutional secular nature of the state that led to the President, Prime Minister belonging from </a:t>
            </a:r>
            <a:r>
              <a:rPr lang="en-IN" sz="2000" dirty="0" smtClean="0">
                <a:latin typeface="Times New Roman" panose="02020603050405020304" pitchFamily="18" charset="0"/>
                <a:cs typeface="Times New Roman" panose="02020603050405020304" pitchFamily="18" charset="0"/>
              </a:rPr>
              <a:t>any religion or community.</a:t>
            </a:r>
          </a:p>
          <a:p>
            <a:pPr>
              <a:buFont typeface="Wingdings" panose="05000000000000000000" pitchFamily="2" charset="2"/>
              <a:buChar char="q"/>
            </a:pPr>
            <a:r>
              <a:rPr lang="en-IN" sz="2400" b="1" dirty="0" smtClean="0">
                <a:latin typeface="Times New Roman" panose="02020603050405020304" pitchFamily="18" charset="0"/>
                <a:cs typeface="Times New Roman" panose="02020603050405020304" pitchFamily="18" charset="0"/>
              </a:rPr>
              <a:t>Single Citizenship</a:t>
            </a:r>
          </a:p>
          <a:p>
            <a:r>
              <a:rPr lang="en-US" sz="2000" dirty="0" smtClean="0">
                <a:latin typeface="Times New Roman" panose="02020603050405020304" pitchFamily="18" charset="0"/>
                <a:cs typeface="Times New Roman" panose="02020603050405020304" pitchFamily="18" charset="0"/>
              </a:rPr>
              <a:t>The American Constitution has given its citizens the 'Dual Citizenship', one for the country and other from the representing state. Contrary to this Indian constitution provides only Single Citizenship i.e. only for the country and not for the state.</a:t>
            </a:r>
          </a:p>
        </p:txBody>
      </p:sp>
    </p:spTree>
    <p:extLst>
      <p:ext uri="{BB962C8B-B14F-4D97-AF65-F5344CB8AC3E}">
        <p14:creationId xmlns:p14="http://schemas.microsoft.com/office/powerpoint/2010/main" val="1610959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72732"/>
            <a:ext cx="8880566" cy="5404231"/>
          </a:xfrm>
        </p:spPr>
        <p:txBody>
          <a:bodyPr>
            <a:normAutofit/>
          </a:bodyPr>
          <a:lstStyle/>
          <a:p>
            <a:r>
              <a:rPr lang="en-US" sz="2000" dirty="0" smtClean="0">
                <a:latin typeface="Times New Roman" panose="02020603050405020304" pitchFamily="18" charset="0"/>
                <a:cs typeface="Times New Roman" panose="02020603050405020304" pitchFamily="18" charset="0"/>
              </a:rPr>
              <a:t>It is due to multiplicity of the nature of Indians society that states should not have loyalties only to their States. Therefore, any person can inhabit in any part of the country, take education, join profession or occupation. We also introduce ourselves as 'I am an Indian first.'</a:t>
            </a:r>
          </a:p>
          <a:p>
            <a:r>
              <a:rPr lang="en-US" sz="2000" dirty="0" smtClean="0">
                <a:latin typeface="Times New Roman" panose="02020603050405020304" pitchFamily="18" charset="0"/>
                <a:cs typeface="Times New Roman" panose="02020603050405020304" pitchFamily="18" charset="0"/>
              </a:rPr>
              <a:t>Single citizenship bounds the Indians into oneness and unity.</a:t>
            </a:r>
          </a:p>
          <a:p>
            <a:pPr marL="0" indent="0">
              <a:buNone/>
            </a:pPr>
            <a:endParaRPr lang="en-U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IN" sz="2400" b="1" dirty="0" smtClean="0">
                <a:latin typeface="Times New Roman" panose="02020603050405020304" pitchFamily="18" charset="0"/>
                <a:cs typeface="Times New Roman" panose="02020603050405020304" pitchFamily="18" charset="0"/>
              </a:rPr>
              <a:t>The Independent Judiciary</a:t>
            </a:r>
          </a:p>
          <a:p>
            <a:r>
              <a:rPr lang="en-US" sz="2000" dirty="0" smtClean="0">
                <a:latin typeface="Times New Roman" panose="02020603050405020304" pitchFamily="18" charset="0"/>
                <a:cs typeface="Times New Roman" panose="02020603050405020304" pitchFamily="18" charset="0"/>
              </a:rPr>
              <a:t>The Indian Constitution, among its three major bodies of Legislature, Executive and Judiciary; more rights and freedoms are given to the Judiciary. The rules and laws and regulations regarding the appointments and rights and powers of the Judiciary i.e. Supreme Court, High Court and Subsequent courts and their judges having been clearly stated in the constitution. The judiciary have been kept tally out of the purview of the legislation and executive body. The Judgment given by the judiciary becomes the </a:t>
            </a:r>
            <a:r>
              <a:rPr lang="en-IN" sz="2000" dirty="0" smtClean="0">
                <a:latin typeface="Times New Roman" panose="02020603050405020304" pitchFamily="18" charset="0"/>
                <a:cs typeface="Times New Roman" panose="02020603050405020304" pitchFamily="18" charset="0"/>
              </a:rPr>
              <a:t>law.</a:t>
            </a:r>
          </a:p>
          <a:p>
            <a:endParaRPr lang="en-IN" dirty="0"/>
          </a:p>
        </p:txBody>
      </p:sp>
    </p:spTree>
    <p:extLst>
      <p:ext uri="{BB962C8B-B14F-4D97-AF65-F5344CB8AC3E}">
        <p14:creationId xmlns:p14="http://schemas.microsoft.com/office/powerpoint/2010/main" val="1553663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52306"/>
          </a:xfrm>
        </p:spPr>
        <p:txBody>
          <a:bodyPr>
            <a:normAutofit/>
          </a:bodyPr>
          <a:lstStyle/>
          <a:p>
            <a:r>
              <a:rPr lang="en-IN" sz="3600" b="1" dirty="0" smtClean="0">
                <a:latin typeface="Times New Roman" panose="02020603050405020304" pitchFamily="18" charset="0"/>
                <a:cs typeface="Times New Roman" panose="02020603050405020304" pitchFamily="18" charset="0"/>
              </a:rPr>
              <a:t>The Judicial Review</a:t>
            </a:r>
            <a:endParaRPr lang="en-IN"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171979"/>
            <a:ext cx="9455331" cy="5159531"/>
          </a:xfrm>
        </p:spPr>
        <p:txBody>
          <a:bodyPr>
            <a:normAutofit lnSpcReduction="10000"/>
          </a:bodyPr>
          <a:lstStyle/>
          <a:p>
            <a:pPr>
              <a:lnSpc>
                <a:spcPct val="150000"/>
              </a:lnSpc>
            </a:pPr>
            <a:r>
              <a:rPr lang="en-US" sz="2000" dirty="0" smtClean="0">
                <a:latin typeface="Times New Roman" panose="02020603050405020304" pitchFamily="18" charset="0"/>
                <a:cs typeface="Times New Roman" panose="02020603050405020304" pitchFamily="18" charset="0"/>
              </a:rPr>
              <a:t>The Supreme Court and the High Courts are the guardians of the Constitution. </a:t>
            </a:r>
          </a:p>
          <a:p>
            <a:pPr>
              <a:lnSpc>
                <a:spcPct val="150000"/>
              </a:lnSpc>
            </a:pPr>
            <a:r>
              <a:rPr lang="en-US" sz="2000" dirty="0" smtClean="0">
                <a:latin typeface="Times New Roman" panose="02020603050405020304" pitchFamily="18" charset="0"/>
                <a:cs typeface="Times New Roman" panose="02020603050405020304" pitchFamily="18" charset="0"/>
              </a:rPr>
              <a:t>They have also got right to interpret the provision of the constitution.</a:t>
            </a:r>
          </a:p>
          <a:p>
            <a:pPr>
              <a:lnSpc>
                <a:spcPct val="150000"/>
              </a:lnSpc>
            </a:pPr>
            <a:r>
              <a:rPr lang="en-US" sz="2000" dirty="0" smtClean="0">
                <a:latin typeface="Times New Roman" panose="02020603050405020304" pitchFamily="18" charset="0"/>
                <a:cs typeface="Times New Roman" panose="02020603050405020304" pitchFamily="18" charset="0"/>
              </a:rPr>
              <a:t>Therefore, government before passing any act or law undergoes investigation into the constitution and takes care that there would not be violation of the constitutional provisions. </a:t>
            </a:r>
          </a:p>
          <a:p>
            <a:pPr>
              <a:lnSpc>
                <a:spcPct val="150000"/>
              </a:lnSpc>
            </a:pPr>
            <a:r>
              <a:rPr lang="en-US" sz="2000" dirty="0" smtClean="0">
                <a:latin typeface="Times New Roman" panose="02020603050405020304" pitchFamily="18" charset="0"/>
                <a:cs typeface="Times New Roman" panose="02020603050405020304" pitchFamily="18" charset="0"/>
              </a:rPr>
              <a:t>It happens sometimes that Parliament Councils &amp; Assemblies may be wrong in passing any act against which one can ask the Courts of law to review the decisions taken by the governments. </a:t>
            </a:r>
          </a:p>
          <a:p>
            <a:pPr>
              <a:lnSpc>
                <a:spcPct val="150000"/>
              </a:lnSpc>
            </a:pPr>
            <a:r>
              <a:rPr lang="en-US" sz="2000" dirty="0" smtClean="0">
                <a:latin typeface="Times New Roman" panose="02020603050405020304" pitchFamily="18" charset="0"/>
                <a:cs typeface="Times New Roman" panose="02020603050405020304" pitchFamily="18" charset="0"/>
              </a:rPr>
              <a:t>The Supreme court and the High Court can declare such law null and void or unconstitutional if it goes against </a:t>
            </a:r>
            <a:r>
              <a:rPr lang="en-IN" sz="2000" dirty="0" smtClean="0">
                <a:latin typeface="Times New Roman" panose="02020603050405020304" pitchFamily="18" charset="0"/>
                <a:cs typeface="Times New Roman" panose="02020603050405020304" pitchFamily="18" charset="0"/>
              </a:rPr>
              <a:t>constitutional provisions.</a:t>
            </a:r>
          </a:p>
        </p:txBody>
      </p:sp>
    </p:spTree>
    <p:extLst>
      <p:ext uri="{BB962C8B-B14F-4D97-AF65-F5344CB8AC3E}">
        <p14:creationId xmlns:p14="http://schemas.microsoft.com/office/powerpoint/2010/main" val="2098514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12914"/>
          </a:xfrm>
        </p:spPr>
        <p:txBody>
          <a:bodyPr>
            <a:normAutofit/>
          </a:bodyPr>
          <a:lstStyle/>
          <a:p>
            <a:r>
              <a:rPr lang="en-US" sz="3600" b="1" dirty="0" smtClean="0">
                <a:latin typeface="Times New Roman" panose="02020603050405020304" pitchFamily="18" charset="0"/>
                <a:cs typeface="Times New Roman" panose="02020603050405020304" pitchFamily="18" charset="0"/>
              </a:rPr>
              <a:t>End of Old Order and Rise of New Order</a:t>
            </a:r>
            <a:endParaRPr lang="en-IN" sz="3600" dirty="0"/>
          </a:p>
        </p:txBody>
      </p:sp>
      <p:sp>
        <p:nvSpPr>
          <p:cNvPr id="3" name="Content Placeholder 2"/>
          <p:cNvSpPr>
            <a:spLocks noGrp="1"/>
          </p:cNvSpPr>
          <p:nvPr>
            <p:ph idx="1"/>
          </p:nvPr>
        </p:nvSpPr>
        <p:spPr>
          <a:xfrm>
            <a:off x="567743" y="1188904"/>
            <a:ext cx="9413383" cy="4743360"/>
          </a:xfrm>
        </p:spPr>
        <p:txBody>
          <a:bodyPr>
            <a:noAutofit/>
          </a:bodyPr>
          <a:lstStyle/>
          <a:p>
            <a:pPr>
              <a:lnSpc>
                <a:spcPct val="150000"/>
              </a:lnSpc>
            </a:pPr>
            <a:r>
              <a:rPr lang="en-US" sz="2000" dirty="0" smtClean="0">
                <a:latin typeface="Times New Roman" panose="02020603050405020304" pitchFamily="18" charset="0"/>
                <a:cs typeface="Times New Roman" panose="02020603050405020304" pitchFamily="18" charset="0"/>
              </a:rPr>
              <a:t>Our Indian constitution is revolutionary in true sense of the term. Since ancient times &amp; for thousands of years, the power was  administered by the provision in Manusmriti, instead, now it runs with provisions of Constitution. </a:t>
            </a:r>
          </a:p>
          <a:p>
            <a:pPr>
              <a:lnSpc>
                <a:spcPct val="150000"/>
              </a:lnSpc>
            </a:pPr>
            <a:r>
              <a:rPr lang="en-US" sz="2000" dirty="0" smtClean="0">
                <a:latin typeface="Times New Roman" panose="02020603050405020304" pitchFamily="18" charset="0"/>
                <a:cs typeface="Times New Roman" panose="02020603050405020304" pitchFamily="18" charset="0"/>
              </a:rPr>
              <a:t>The Constitution guarantees equality, liberty, fraternity, justice, equal opportunity etc. which were denied to certain section of the society. </a:t>
            </a:r>
          </a:p>
          <a:p>
            <a:pPr>
              <a:lnSpc>
                <a:spcPct val="150000"/>
              </a:lnSpc>
            </a:pPr>
            <a:r>
              <a:rPr lang="en-US" sz="2000" dirty="0" smtClean="0">
                <a:latin typeface="Times New Roman" panose="02020603050405020304" pitchFamily="18" charset="0"/>
                <a:cs typeface="Times New Roman" panose="02020603050405020304" pitchFamily="18" charset="0"/>
              </a:rPr>
              <a:t>Now, there is no discrimination based on sex, caste, creed, religion language, region, rich, poor etc. </a:t>
            </a:r>
          </a:p>
          <a:p>
            <a:pPr>
              <a:lnSpc>
                <a:spcPct val="150000"/>
              </a:lnSpc>
            </a:pPr>
            <a:r>
              <a:rPr lang="en-US" sz="2000" dirty="0" smtClean="0">
                <a:latin typeface="Times New Roman" panose="02020603050405020304" pitchFamily="18" charset="0"/>
                <a:cs typeface="Times New Roman" panose="02020603050405020304" pitchFamily="18" charset="0"/>
              </a:rPr>
              <a:t>The Constitution has abolished untouchability and termed it as an offence punishable. It also protects women, children and historically deprived or depressed classes. </a:t>
            </a:r>
          </a:p>
          <a:p>
            <a:pPr>
              <a:lnSpc>
                <a:spcPct val="150000"/>
              </a:lnSpc>
            </a:pPr>
            <a:r>
              <a:rPr lang="en-US" sz="2000" dirty="0" smtClean="0">
                <a:latin typeface="Times New Roman" panose="02020603050405020304" pitchFamily="18" charset="0"/>
                <a:cs typeface="Times New Roman" panose="02020603050405020304" pitchFamily="18" charset="0"/>
              </a:rPr>
              <a:t>Hence the Old Order of Manusmriti have gone and the New Order of the </a:t>
            </a:r>
            <a:r>
              <a:rPr lang="en-IN" sz="2000" dirty="0" smtClean="0">
                <a:latin typeface="Times New Roman" panose="02020603050405020304" pitchFamily="18" charset="0"/>
                <a:cs typeface="Times New Roman" panose="02020603050405020304" pitchFamily="18" charset="0"/>
              </a:rPr>
              <a:t>constitution has risen.</a:t>
            </a:r>
          </a:p>
          <a:p>
            <a:endParaRPr lang="en-IN" dirty="0"/>
          </a:p>
        </p:txBody>
      </p:sp>
    </p:spTree>
    <p:extLst>
      <p:ext uri="{BB962C8B-B14F-4D97-AF65-F5344CB8AC3E}">
        <p14:creationId xmlns:p14="http://schemas.microsoft.com/office/powerpoint/2010/main" val="3788631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4864" y="499101"/>
            <a:ext cx="10515600" cy="634240"/>
          </a:xfrm>
        </p:spPr>
        <p:txBody>
          <a:bodyPr>
            <a:normAutofit fontScale="92500" lnSpcReduction="10000"/>
          </a:bodyPr>
          <a:lstStyle/>
          <a:p>
            <a:r>
              <a:rPr lang="en-US" sz="2000" dirty="0" smtClean="0">
                <a:latin typeface="Times New Roman" panose="02020603050405020304" pitchFamily="18" charset="0"/>
                <a:cs typeface="Times New Roman" panose="02020603050405020304" pitchFamily="18" charset="0"/>
              </a:rPr>
              <a:t>The architects of the constitutions knew the constitutional provision of the many countries. They adopted certain good principles from the constitutions of other nations of the world. </a:t>
            </a:r>
          </a:p>
        </p:txBody>
      </p:sp>
      <p:graphicFrame>
        <p:nvGraphicFramePr>
          <p:cNvPr id="4" name="Table 3"/>
          <p:cNvGraphicFramePr>
            <a:graphicFrameLocks noGrp="1"/>
          </p:cNvGraphicFramePr>
          <p:nvPr>
            <p:extLst>
              <p:ext uri="{D42A27DB-BD31-4B8C-83A1-F6EECF244321}">
                <p14:modId xmlns:p14="http://schemas.microsoft.com/office/powerpoint/2010/main" val="830013374"/>
              </p:ext>
            </p:extLst>
          </p:nvPr>
        </p:nvGraphicFramePr>
        <p:xfrm>
          <a:off x="838200" y="1133341"/>
          <a:ext cx="10606826" cy="5486400"/>
        </p:xfrm>
        <a:graphic>
          <a:graphicData uri="http://schemas.openxmlformats.org/drawingml/2006/table">
            <a:tbl>
              <a:tblPr firstRow="1" bandRow="1">
                <a:tableStyleId>{5C22544A-7EE6-4342-B048-85BDC9FD1C3A}</a:tableStyleId>
              </a:tblPr>
              <a:tblGrid>
                <a:gridCol w="5303413"/>
                <a:gridCol w="5303413"/>
              </a:tblGrid>
              <a:tr h="0">
                <a:tc>
                  <a:txBody>
                    <a:bodyPr/>
                    <a:lstStyle/>
                    <a:p>
                      <a:endParaRPr lang="en-IN" dirty="0">
                        <a:latin typeface="Times New Roman" panose="02020603050405020304" pitchFamily="18" charset="0"/>
                        <a:cs typeface="Times New Roman" panose="02020603050405020304" pitchFamily="18" charset="0"/>
                      </a:endParaRPr>
                    </a:p>
                  </a:txBody>
                  <a:tcPr/>
                </a:tc>
                <a:tc>
                  <a:txBody>
                    <a:bodyPr/>
                    <a:lstStyle/>
                    <a:p>
                      <a:endParaRPr lang="en-IN" dirty="0">
                        <a:latin typeface="Times New Roman" panose="02020603050405020304" pitchFamily="18" charset="0"/>
                        <a:cs typeface="Times New Roman" panose="02020603050405020304" pitchFamily="18" charset="0"/>
                      </a:endParaRPr>
                    </a:p>
                  </a:txBody>
                  <a:tcPr/>
                </a:tc>
              </a:tr>
              <a:tr h="22133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smtClean="0">
                          <a:latin typeface="Times New Roman" panose="02020603050405020304" pitchFamily="18" charset="0"/>
                          <a:cs typeface="Times New Roman" panose="02020603050405020304" pitchFamily="18" charset="0"/>
                        </a:rPr>
                        <a:t>England</a:t>
                      </a:r>
                    </a:p>
                    <a:p>
                      <a:endParaRPr lang="en-IN" dirty="0">
                        <a:latin typeface="Times New Roman" panose="02020603050405020304" pitchFamily="18" charset="0"/>
                        <a:cs typeface="Times New Roman" panose="02020603050405020304" pitchFamily="18" charset="0"/>
                      </a:endParaRPr>
                    </a:p>
                  </a:txBody>
                  <a:tcPr/>
                </a:tc>
                <a:tc>
                  <a:txBody>
                    <a:bodyPr/>
                    <a:lstStyle/>
                    <a:p>
                      <a:r>
                        <a:rPr lang="en-US" dirty="0" smtClean="0">
                          <a:latin typeface="Times New Roman" panose="02020603050405020304" pitchFamily="18" charset="0"/>
                          <a:cs typeface="Times New Roman" panose="02020603050405020304" pitchFamily="18" charset="0"/>
                        </a:rPr>
                        <a:t>Parliamentary democracy and </a:t>
                      </a:r>
                      <a:r>
                        <a:rPr lang="en-IN" dirty="0" smtClean="0">
                          <a:latin typeface="Times New Roman" panose="02020603050405020304" pitchFamily="18" charset="0"/>
                          <a:cs typeface="Times New Roman" panose="02020603050405020304" pitchFamily="18" charset="0"/>
                        </a:rPr>
                        <a:t>election process.</a:t>
                      </a:r>
                    </a:p>
                  </a:txBody>
                  <a:tcPr/>
                </a:tc>
              </a:tr>
              <a:tr h="1893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smtClean="0">
                          <a:latin typeface="Times New Roman" panose="02020603050405020304" pitchFamily="18" charset="0"/>
                          <a:cs typeface="Times New Roman" panose="02020603050405020304" pitchFamily="18" charset="0"/>
                        </a:rPr>
                        <a:t>America</a:t>
                      </a:r>
                    </a:p>
                    <a:p>
                      <a:endParaRPr lang="en-IN"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smtClean="0">
                          <a:latin typeface="Times New Roman" panose="02020603050405020304" pitchFamily="18" charset="0"/>
                          <a:cs typeface="Times New Roman" panose="02020603050405020304" pitchFamily="18" charset="0"/>
                        </a:rPr>
                        <a:t>Judicial Review.</a:t>
                      </a:r>
                    </a:p>
                    <a:p>
                      <a:endParaRPr lang="en-IN" dirty="0">
                        <a:latin typeface="Times New Roman" panose="02020603050405020304" pitchFamily="18" charset="0"/>
                        <a:cs typeface="Times New Roman" panose="02020603050405020304" pitchFamily="18" charset="0"/>
                      </a:endParaRPr>
                    </a:p>
                  </a:txBody>
                  <a:tcPr/>
                </a:tc>
              </a:tr>
              <a:tr h="1893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smtClean="0">
                          <a:latin typeface="Times New Roman" panose="02020603050405020304" pitchFamily="18" charset="0"/>
                          <a:cs typeface="Times New Roman" panose="02020603050405020304" pitchFamily="18" charset="0"/>
                        </a:rPr>
                        <a:t>Canada and US</a:t>
                      </a:r>
                    </a:p>
                    <a:p>
                      <a:endParaRPr lang="en-IN"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anose="02020603050405020304" pitchFamily="18" charset="0"/>
                          <a:cs typeface="Times New Roman" panose="02020603050405020304" pitchFamily="18" charset="0"/>
                        </a:rPr>
                        <a:t>Federal Nature of the State.</a:t>
                      </a:r>
                    </a:p>
                    <a:p>
                      <a:endParaRPr lang="en-IN" dirty="0">
                        <a:latin typeface="Times New Roman" panose="02020603050405020304" pitchFamily="18" charset="0"/>
                        <a:cs typeface="Times New Roman" panose="02020603050405020304" pitchFamily="18" charset="0"/>
                      </a:endParaRPr>
                    </a:p>
                  </a:txBody>
                  <a:tcPr/>
                </a:tc>
              </a:tr>
              <a:tr h="1893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smtClean="0">
                          <a:latin typeface="Times New Roman" panose="02020603050405020304" pitchFamily="18" charset="0"/>
                          <a:cs typeface="Times New Roman" panose="02020603050405020304" pitchFamily="18" charset="0"/>
                        </a:rPr>
                        <a:t>Ireland</a:t>
                      </a:r>
                    </a:p>
                    <a:p>
                      <a:endParaRPr lang="en-IN"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anose="02020603050405020304" pitchFamily="18" charset="0"/>
                          <a:cs typeface="Times New Roman" panose="02020603050405020304" pitchFamily="18" charset="0"/>
                        </a:rPr>
                        <a:t>Guiding Principles of State policy.</a:t>
                      </a:r>
                    </a:p>
                    <a:p>
                      <a:endParaRPr lang="en-IN" dirty="0">
                        <a:latin typeface="Times New Roman" panose="02020603050405020304" pitchFamily="18" charset="0"/>
                        <a:cs typeface="Times New Roman" panose="02020603050405020304" pitchFamily="18" charset="0"/>
                      </a:endParaRPr>
                    </a:p>
                  </a:txBody>
                  <a:tcPr/>
                </a:tc>
              </a:tr>
              <a:tr h="1893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anose="02020603050405020304" pitchFamily="18" charset="0"/>
                          <a:cs typeface="Times New Roman" panose="02020603050405020304" pitchFamily="18" charset="0"/>
                        </a:rPr>
                        <a:t>England and France</a:t>
                      </a:r>
                      <a:endParaRPr lang="en-IN"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anose="02020603050405020304" pitchFamily="18" charset="0"/>
                          <a:cs typeface="Times New Roman" panose="02020603050405020304" pitchFamily="18" charset="0"/>
                        </a:rPr>
                        <a:t>President and his powers.</a:t>
                      </a:r>
                    </a:p>
                    <a:p>
                      <a:endParaRPr lang="en-IN" dirty="0">
                        <a:latin typeface="Times New Roman" panose="02020603050405020304" pitchFamily="18" charset="0"/>
                        <a:cs typeface="Times New Roman" panose="02020603050405020304" pitchFamily="18" charset="0"/>
                      </a:endParaRPr>
                    </a:p>
                  </a:txBody>
                  <a:tcPr/>
                </a:tc>
              </a:tr>
              <a:tr h="1893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smtClean="0">
                          <a:latin typeface="Times New Roman" panose="02020603050405020304" pitchFamily="18" charset="0"/>
                          <a:cs typeface="Times New Roman" panose="02020603050405020304" pitchFamily="18" charset="0"/>
                        </a:rPr>
                        <a:t>US and France</a:t>
                      </a:r>
                    </a:p>
                    <a:p>
                      <a:endParaRPr lang="en-IN"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smtClean="0">
                          <a:latin typeface="Times New Roman" panose="02020603050405020304" pitchFamily="18" charset="0"/>
                          <a:cs typeface="Times New Roman" panose="02020603050405020304" pitchFamily="18" charset="0"/>
                        </a:rPr>
                        <a:t>Fundamental Rights.</a:t>
                      </a:r>
                    </a:p>
                    <a:p>
                      <a:endParaRPr lang="en-IN" dirty="0">
                        <a:latin typeface="Times New Roman" panose="02020603050405020304" pitchFamily="18" charset="0"/>
                        <a:cs typeface="Times New Roman" panose="02020603050405020304" pitchFamily="18" charset="0"/>
                      </a:endParaRPr>
                    </a:p>
                  </a:txBody>
                  <a:tcPr/>
                </a:tc>
              </a:tr>
              <a:tr h="1893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smtClean="0">
                          <a:latin typeface="Times New Roman" panose="02020603050405020304" pitchFamily="18" charset="0"/>
                          <a:cs typeface="Times New Roman" panose="02020603050405020304" pitchFamily="18" charset="0"/>
                        </a:rPr>
                        <a:t>South Africa</a:t>
                      </a:r>
                    </a:p>
                    <a:p>
                      <a:endParaRPr lang="en-IN"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smtClean="0">
                          <a:latin typeface="Times New Roman" panose="02020603050405020304" pitchFamily="18" charset="0"/>
                          <a:cs typeface="Times New Roman" panose="02020603050405020304" pitchFamily="18" charset="0"/>
                        </a:rPr>
                        <a:t>Amendment &amp; Flexibility.</a:t>
                      </a:r>
                    </a:p>
                    <a:p>
                      <a:endParaRPr lang="en-IN" dirty="0">
                        <a:latin typeface="Times New Roman" panose="02020603050405020304" pitchFamily="18" charset="0"/>
                        <a:cs typeface="Times New Roman" panose="02020603050405020304" pitchFamily="18" charset="0"/>
                      </a:endParaRPr>
                    </a:p>
                  </a:txBody>
                  <a:tcPr/>
                </a:tc>
              </a:tr>
              <a:tr h="189343">
                <a:tc>
                  <a:txBody>
                    <a:bodyPr/>
                    <a:lstStyle/>
                    <a:p>
                      <a:r>
                        <a:rPr lang="en-IN" dirty="0" smtClean="0">
                          <a:latin typeface="Times New Roman" panose="02020603050405020304" pitchFamily="18" charset="0"/>
                          <a:cs typeface="Times New Roman" panose="02020603050405020304" pitchFamily="18" charset="0"/>
                        </a:rPr>
                        <a:t>German Weimar Republic</a:t>
                      </a:r>
                    </a:p>
                    <a:p>
                      <a:endParaRPr lang="en-IN"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smtClean="0">
                          <a:latin typeface="Times New Roman" panose="02020603050405020304" pitchFamily="18" charset="0"/>
                          <a:cs typeface="Times New Roman" panose="02020603050405020304" pitchFamily="18" charset="0"/>
                        </a:rPr>
                        <a:t>Emergency</a:t>
                      </a:r>
                    </a:p>
                    <a:p>
                      <a:endParaRPr lang="en-IN" dirty="0">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p14="http://schemas.microsoft.com/office/powerpoint/2010/main" val="39165430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81095"/>
          </a:xfrm>
        </p:spPr>
        <p:txBody>
          <a:bodyPr>
            <a:normAutofit/>
          </a:bodyPr>
          <a:lstStyle/>
          <a:p>
            <a:r>
              <a:rPr lang="en-IN" sz="3600" b="1" dirty="0">
                <a:latin typeface="Times New Roman" panose="02020603050405020304" pitchFamily="18" charset="0"/>
                <a:cs typeface="Times New Roman" panose="02020603050405020304" pitchFamily="18" charset="0"/>
              </a:rPr>
              <a:t>MAKING OF INDIAN CONSTITUTION</a:t>
            </a:r>
            <a:endParaRPr lang="en-IN"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146220"/>
            <a:ext cx="8473225" cy="5331853"/>
          </a:xfrm>
        </p:spPr>
        <p:txBody>
          <a:bodyPr>
            <a:noAutofit/>
          </a:bodyPr>
          <a:lstStyle/>
          <a:p>
            <a:r>
              <a:rPr lang="en-US" sz="2000" dirty="0">
                <a:latin typeface="Times New Roman" panose="02020603050405020304" pitchFamily="18" charset="0"/>
                <a:cs typeface="Times New Roman" panose="02020603050405020304" pitchFamily="18" charset="0"/>
              </a:rPr>
              <a:t>We have the history available about the </a:t>
            </a:r>
            <a:r>
              <a:rPr lang="en-US" sz="2000" dirty="0" smtClean="0">
                <a:latin typeface="Times New Roman" panose="02020603050405020304" pitchFamily="18" charset="0"/>
                <a:cs typeface="Times New Roman" panose="02020603050405020304" pitchFamily="18" charset="0"/>
              </a:rPr>
              <a:t>Constitutional developments </a:t>
            </a:r>
            <a:r>
              <a:rPr lang="en-US" sz="2000" dirty="0">
                <a:latin typeface="Times New Roman" panose="02020603050405020304" pitchFamily="18" charset="0"/>
                <a:cs typeface="Times New Roman" panose="02020603050405020304" pitchFamily="18" charset="0"/>
              </a:rPr>
              <a:t>in India, </a:t>
            </a:r>
            <a:r>
              <a:rPr lang="en-US" sz="2000" dirty="0" smtClean="0">
                <a:latin typeface="Times New Roman" panose="02020603050405020304" pitchFamily="18" charset="0"/>
                <a:cs typeface="Times New Roman" panose="02020603050405020304" pitchFamily="18" charset="0"/>
              </a:rPr>
              <a:t>FOR EXAMPLE - Morley </a:t>
            </a:r>
            <a:r>
              <a:rPr lang="en-US" sz="2000" dirty="0">
                <a:latin typeface="Times New Roman" panose="02020603050405020304" pitchFamily="18" charset="0"/>
                <a:cs typeface="Times New Roman" panose="02020603050405020304" pitchFamily="18" charset="0"/>
              </a:rPr>
              <a:t>Minto Reforms, 1909, </a:t>
            </a:r>
            <a:r>
              <a:rPr lang="en-US" sz="2000" dirty="0" smtClean="0">
                <a:latin typeface="Times New Roman" panose="02020603050405020304" pitchFamily="18" charset="0"/>
                <a:cs typeface="Times New Roman" panose="02020603050405020304" pitchFamily="18" charset="0"/>
              </a:rPr>
              <a:t>Montague Chelmsford </a:t>
            </a:r>
            <a:r>
              <a:rPr lang="en-US" sz="2000" dirty="0">
                <a:latin typeface="Times New Roman" panose="02020603050405020304" pitchFamily="18" charset="0"/>
                <a:cs typeface="Times New Roman" panose="02020603050405020304" pitchFamily="18" charset="0"/>
              </a:rPr>
              <a:t>reforms 1919 Indian independence Act, 1935, etc. </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In 1946</a:t>
            </a:r>
            <a:r>
              <a:rPr lang="en-US" sz="2000" dirty="0">
                <a:latin typeface="Times New Roman" panose="02020603050405020304" pitchFamily="18" charset="0"/>
                <a:cs typeface="Times New Roman" panose="02020603050405020304" pitchFamily="18" charset="0"/>
              </a:rPr>
              <a:t>, there came the Cabinet Mission Plan which provided for </a:t>
            </a:r>
            <a:r>
              <a:rPr lang="en-US" sz="2000" dirty="0" smtClean="0">
                <a:latin typeface="Times New Roman" panose="02020603050405020304" pitchFamily="18" charset="0"/>
                <a:cs typeface="Times New Roman" panose="02020603050405020304" pitchFamily="18" charset="0"/>
              </a:rPr>
              <a:t>the formation </a:t>
            </a:r>
            <a:r>
              <a:rPr lang="en-US" sz="2000" dirty="0">
                <a:latin typeface="Times New Roman" panose="02020603050405020304" pitchFamily="18" charset="0"/>
                <a:cs typeface="Times New Roman" panose="02020603050405020304" pitchFamily="18" charset="0"/>
              </a:rPr>
              <a:t>of Constituent Assembly to prepare a Constitution </a:t>
            </a:r>
            <a:r>
              <a:rPr lang="en-US" sz="2000" dirty="0" smtClean="0">
                <a:latin typeface="Times New Roman" panose="02020603050405020304" pitchFamily="18" charset="0"/>
                <a:cs typeface="Times New Roman" panose="02020603050405020304" pitchFamily="18" charset="0"/>
              </a:rPr>
              <a:t>for India</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member for the Constituent Assembly were elected </a:t>
            </a:r>
            <a:r>
              <a:rPr lang="en-US" sz="2000" dirty="0" smtClean="0">
                <a:latin typeface="Times New Roman" panose="02020603050405020304" pitchFamily="18" charset="0"/>
                <a:cs typeface="Times New Roman" panose="02020603050405020304" pitchFamily="18" charset="0"/>
              </a:rPr>
              <a:t>from the </a:t>
            </a:r>
            <a:r>
              <a:rPr lang="en-US" sz="2000" dirty="0">
                <a:latin typeface="Times New Roman" panose="02020603050405020304" pitchFamily="18" charset="0"/>
                <a:cs typeface="Times New Roman" panose="02020603050405020304" pitchFamily="18" charset="0"/>
              </a:rPr>
              <a:t>Provincial Legislative Assemblies. These members </a:t>
            </a:r>
            <a:r>
              <a:rPr lang="en-US" sz="2000" dirty="0" smtClean="0">
                <a:latin typeface="Times New Roman" panose="02020603050405020304" pitchFamily="18" charset="0"/>
                <a:cs typeface="Times New Roman" panose="02020603050405020304" pitchFamily="18" charset="0"/>
              </a:rPr>
              <a:t>were selected </a:t>
            </a:r>
            <a:r>
              <a:rPr lang="en-US" sz="2000" dirty="0">
                <a:latin typeface="Times New Roman" panose="02020603050405020304" pitchFamily="18" charset="0"/>
                <a:cs typeface="Times New Roman" panose="02020603050405020304" pitchFamily="18" charset="0"/>
              </a:rPr>
              <a:t>from three groups i.e. i) General ii) Muslims and iii) Sikhs.</a:t>
            </a:r>
          </a:p>
          <a:p>
            <a:r>
              <a:rPr lang="en-US" sz="2000" dirty="0">
                <a:latin typeface="Times New Roman" panose="02020603050405020304" pitchFamily="18" charset="0"/>
                <a:cs typeface="Times New Roman" panose="02020603050405020304" pitchFamily="18" charset="0"/>
              </a:rPr>
              <a:t>They were selected by the proportionate representation. There </a:t>
            </a:r>
            <a:r>
              <a:rPr lang="en-US" sz="2000" dirty="0" smtClean="0">
                <a:latin typeface="Times New Roman" panose="02020603050405020304" pitchFamily="18" charset="0"/>
                <a:cs typeface="Times New Roman" panose="02020603050405020304" pitchFamily="18" charset="0"/>
              </a:rPr>
              <a:t>was also </a:t>
            </a:r>
            <a:r>
              <a:rPr lang="en-US" sz="2000" dirty="0">
                <a:latin typeface="Times New Roman" panose="02020603050405020304" pitchFamily="18" charset="0"/>
                <a:cs typeface="Times New Roman" panose="02020603050405020304" pitchFamily="18" charset="0"/>
              </a:rPr>
              <a:t>the representation given to the Minority and </a:t>
            </a:r>
            <a:r>
              <a:rPr lang="en-US" sz="2000" dirty="0" smtClean="0">
                <a:latin typeface="Times New Roman" panose="02020603050405020304" pitchFamily="18" charset="0"/>
                <a:cs typeface="Times New Roman" panose="02020603050405020304" pitchFamily="18" charset="0"/>
              </a:rPr>
              <a:t>Depressed Classes </a:t>
            </a:r>
            <a:r>
              <a:rPr lang="en-US" sz="2000" dirty="0">
                <a:latin typeface="Times New Roman" panose="02020603050405020304" pitchFamily="18" charset="0"/>
                <a:cs typeface="Times New Roman" panose="02020603050405020304" pitchFamily="18" charset="0"/>
              </a:rPr>
              <a:t>communities like SCs (Scheduled Castes), Parsees, </a:t>
            </a:r>
            <a:r>
              <a:rPr lang="en-US" sz="2000" dirty="0" smtClean="0">
                <a:latin typeface="Times New Roman" panose="02020603050405020304" pitchFamily="18" charset="0"/>
                <a:cs typeface="Times New Roman" panose="02020603050405020304" pitchFamily="18" charset="0"/>
              </a:rPr>
              <a:t>Indian Christians</a:t>
            </a:r>
            <a:r>
              <a:rPr lang="en-US" sz="2000" dirty="0">
                <a:latin typeface="Times New Roman" panose="02020603050405020304" pitchFamily="18" charset="0"/>
                <a:cs typeface="Times New Roman" panose="02020603050405020304" pitchFamily="18" charset="0"/>
              </a:rPr>
              <a:t>, Anglo-Indians </a:t>
            </a:r>
            <a:r>
              <a:rPr lang="en-US" sz="2000" dirty="0" smtClean="0">
                <a:latin typeface="Times New Roman" panose="02020603050405020304" pitchFamily="18" charset="0"/>
                <a:cs typeface="Times New Roman" panose="02020603050405020304" pitchFamily="18" charset="0"/>
              </a:rPr>
              <a:t>Tribals </a:t>
            </a:r>
            <a:r>
              <a:rPr lang="en-US" sz="2000" dirty="0">
                <a:latin typeface="Times New Roman" panose="02020603050405020304" pitchFamily="18" charset="0"/>
                <a:cs typeface="Times New Roman" panose="02020603050405020304" pitchFamily="18" charset="0"/>
              </a:rPr>
              <a:t>and even women too. </a:t>
            </a:r>
            <a:r>
              <a:rPr lang="en-US" sz="2000" dirty="0" smtClean="0">
                <a:latin typeface="Times New Roman" panose="02020603050405020304" pitchFamily="18" charset="0"/>
                <a:cs typeface="Times New Roman" panose="02020603050405020304" pitchFamily="18" charset="0"/>
              </a:rPr>
              <a:t>The members </a:t>
            </a:r>
            <a:r>
              <a:rPr lang="en-US" sz="2000" dirty="0">
                <a:latin typeface="Times New Roman" panose="02020603050405020304" pitchFamily="18" charset="0"/>
                <a:cs typeface="Times New Roman" panose="02020603050405020304" pitchFamily="18" charset="0"/>
              </a:rPr>
              <a:t>were the persons with talent and ability. </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 Congress (</a:t>
            </a:r>
            <a:r>
              <a:rPr lang="en-US" sz="2000" dirty="0">
                <a:latin typeface="Times New Roman" panose="02020603050405020304" pitchFamily="18" charset="0"/>
                <a:cs typeface="Times New Roman" panose="02020603050405020304" pitchFamily="18" charset="0"/>
              </a:rPr>
              <a:t>Indian National Congress) won 208 seats, Muslim league 73 </a:t>
            </a:r>
            <a:r>
              <a:rPr lang="en-US" sz="2000" dirty="0" smtClean="0">
                <a:latin typeface="Times New Roman" panose="02020603050405020304" pitchFamily="18" charset="0"/>
                <a:cs typeface="Times New Roman" panose="02020603050405020304" pitchFamily="18" charset="0"/>
              </a:rPr>
              <a:t>and remaining </a:t>
            </a:r>
            <a:r>
              <a:rPr lang="en-US" sz="2000" dirty="0">
                <a:latin typeface="Times New Roman" panose="02020603050405020304" pitchFamily="18" charset="0"/>
                <a:cs typeface="Times New Roman" panose="02020603050405020304" pitchFamily="18" charset="0"/>
              </a:rPr>
              <a:t>from other categories. The Constituent </a:t>
            </a:r>
            <a:r>
              <a:rPr lang="en-US" sz="2000" dirty="0" smtClean="0">
                <a:latin typeface="Times New Roman" panose="02020603050405020304" pitchFamily="18" charset="0"/>
                <a:cs typeface="Times New Roman" panose="02020603050405020304" pitchFamily="18" charset="0"/>
              </a:rPr>
              <a:t>Assembly consisted </a:t>
            </a:r>
            <a:r>
              <a:rPr lang="en-US" sz="2000" dirty="0">
                <a:latin typeface="Times New Roman" panose="02020603050405020304" pitchFamily="18" charset="0"/>
                <a:cs typeface="Times New Roman" panose="02020603050405020304" pitchFamily="18" charset="0"/>
              </a:rPr>
              <a:t>of 389 members out of which 296 were from British </a:t>
            </a:r>
            <a:r>
              <a:rPr lang="en-US" sz="2000" dirty="0" smtClean="0">
                <a:latin typeface="Times New Roman" panose="02020603050405020304" pitchFamily="18" charset="0"/>
                <a:cs typeface="Times New Roman" panose="02020603050405020304" pitchFamily="18" charset="0"/>
              </a:rPr>
              <a:t>India and </a:t>
            </a:r>
            <a:r>
              <a:rPr lang="en-US" sz="2000" dirty="0">
                <a:latin typeface="Times New Roman" panose="02020603050405020304" pitchFamily="18" charset="0"/>
                <a:cs typeface="Times New Roman" panose="02020603050405020304" pitchFamily="18" charset="0"/>
              </a:rPr>
              <a:t>93 from Princely States. Muslim League refused to join </a:t>
            </a:r>
            <a:r>
              <a:rPr lang="en-US" sz="2000" dirty="0" smtClean="0">
                <a:latin typeface="Times New Roman" panose="02020603050405020304" pitchFamily="18" charset="0"/>
                <a:cs typeface="Times New Roman" panose="02020603050405020304" pitchFamily="18" charset="0"/>
              </a:rPr>
              <a:t>the </a:t>
            </a:r>
            <a:r>
              <a:rPr lang="en-IN" sz="2000" dirty="0" smtClean="0">
                <a:latin typeface="Times New Roman" panose="02020603050405020304" pitchFamily="18" charset="0"/>
                <a:cs typeface="Times New Roman" panose="02020603050405020304" pitchFamily="18" charset="0"/>
              </a:rPr>
              <a:t>Constituent </a:t>
            </a:r>
            <a:r>
              <a:rPr lang="en-IN" sz="2000" dirty="0">
                <a:latin typeface="Times New Roman" panose="02020603050405020304" pitchFamily="18" charset="0"/>
                <a:cs typeface="Times New Roman" panose="02020603050405020304" pitchFamily="18" charset="0"/>
              </a:rPr>
              <a:t>Assembly</a:t>
            </a:r>
            <a:r>
              <a:rPr lang="en-IN" sz="2000" dirty="0" smtClean="0">
                <a:latin typeface="Times New Roman" panose="02020603050405020304" pitchFamily="18" charset="0"/>
                <a:cs typeface="Times New Roman" panose="02020603050405020304" pitchFamily="18" charset="0"/>
              </a:rPr>
              <a:t>.</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37958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92428"/>
            <a:ext cx="8988380" cy="5584535"/>
          </a:xfrm>
        </p:spPr>
        <p:txBody>
          <a:bodyPr>
            <a:normAutofit/>
          </a:bodyPr>
          <a:lstStyle/>
          <a:p>
            <a:r>
              <a:rPr lang="en-US" dirty="0" smtClean="0">
                <a:latin typeface="Times New Roman" panose="02020603050405020304" pitchFamily="18" charset="0"/>
                <a:cs typeface="Times New Roman" panose="02020603050405020304" pitchFamily="18" charset="0"/>
              </a:rPr>
              <a:t>The first session of the Constituent Assembly was held on 9th December 1946 under the provisional Chairmanship of Sachidananda Sinha. There were 207 members present at the session. On 11th December 1946 Dr. Rajendra Prasad was elected as the permanent President of  Constitutional Committee or </a:t>
            </a:r>
            <a:r>
              <a:rPr lang="en-IN" dirty="0" smtClean="0">
                <a:latin typeface="Times New Roman" panose="02020603050405020304" pitchFamily="18" charset="0"/>
                <a:cs typeface="Times New Roman" panose="02020603050405020304" pitchFamily="18" charset="0"/>
              </a:rPr>
              <a:t>Constitutional Assembly.</a:t>
            </a:r>
          </a:p>
          <a:p>
            <a:r>
              <a:rPr lang="en-US" dirty="0" smtClean="0">
                <a:latin typeface="Times New Roman" panose="02020603050405020304" pitchFamily="18" charset="0"/>
                <a:cs typeface="Times New Roman" panose="02020603050405020304" pitchFamily="18" charset="0"/>
              </a:rPr>
              <a:t>Constituent Assembly passed certain rules about the formation of the Drafting of the Constitution. </a:t>
            </a:r>
          </a:p>
          <a:p>
            <a:r>
              <a:rPr lang="en-US" dirty="0" smtClean="0">
                <a:latin typeface="Times New Roman" panose="02020603050405020304" pitchFamily="18" charset="0"/>
                <a:cs typeface="Times New Roman" panose="02020603050405020304" pitchFamily="18" charset="0"/>
              </a:rPr>
              <a:t>Therefore, to prepare the draft Constitution 'Drafting Committee' was formulated and on August 29, 1947 Dr. B. R. Ambedkar, a legal luminary and a constitutional expert was appointed as its Chairman. </a:t>
            </a:r>
          </a:p>
          <a:p>
            <a:r>
              <a:rPr lang="en-US" dirty="0" smtClean="0">
                <a:latin typeface="Times New Roman" panose="02020603050405020304" pitchFamily="18" charset="0"/>
                <a:cs typeface="Times New Roman" panose="02020603050405020304" pitchFamily="18" charset="0"/>
              </a:rPr>
              <a:t>Dr. B.R. Ambedkar put all his energy and efforts to prepare the </a:t>
            </a:r>
            <a:r>
              <a:rPr lang="en-IN" dirty="0" smtClean="0">
                <a:latin typeface="Times New Roman" panose="02020603050405020304" pitchFamily="18" charset="0"/>
                <a:cs typeface="Times New Roman" panose="02020603050405020304" pitchFamily="18" charset="0"/>
              </a:rPr>
              <a:t>constitution.</a:t>
            </a:r>
          </a:p>
          <a:p>
            <a:r>
              <a:rPr lang="en-US" dirty="0" smtClean="0">
                <a:latin typeface="Times New Roman" panose="02020603050405020304" pitchFamily="18" charset="0"/>
                <a:cs typeface="Times New Roman" panose="02020603050405020304" pitchFamily="18" charset="0"/>
              </a:rPr>
              <a:t>The draft was completed on 26th January 1949. </a:t>
            </a:r>
          </a:p>
          <a:p>
            <a:r>
              <a:rPr lang="en-US" dirty="0" smtClean="0">
                <a:latin typeface="Times New Roman" panose="02020603050405020304" pitchFamily="18" charset="0"/>
                <a:cs typeface="Times New Roman" panose="02020603050405020304" pitchFamily="18" charset="0"/>
              </a:rPr>
              <a:t>This draft was kept for discussion and suggestions for eight months (from 21</a:t>
            </a:r>
            <a:r>
              <a:rPr lang="en-US" baseline="30000" dirty="0" smtClean="0">
                <a:latin typeface="Times New Roman" panose="02020603050405020304" pitchFamily="18" charset="0"/>
                <a:cs typeface="Times New Roman" panose="02020603050405020304" pitchFamily="18" charset="0"/>
              </a:rPr>
              <a:t>st</a:t>
            </a:r>
            <a:r>
              <a:rPr lang="en-US" dirty="0" smtClean="0">
                <a:latin typeface="Times New Roman" panose="02020603050405020304" pitchFamily="18" charset="0"/>
                <a:cs typeface="Times New Roman" panose="02020603050405020304" pitchFamily="18" charset="0"/>
              </a:rPr>
              <a:t> Feb 1948) before the public and the Constituent Assembly. </a:t>
            </a:r>
          </a:p>
          <a:p>
            <a:r>
              <a:rPr lang="en-US" dirty="0" smtClean="0">
                <a:latin typeface="Times New Roman" panose="02020603050405020304" pitchFamily="18" charset="0"/>
                <a:cs typeface="Times New Roman" panose="02020603050405020304" pitchFamily="18" charset="0"/>
              </a:rPr>
              <a:t>It took 2 years, 11 months and 18 days (including 9th.December and upto</a:t>
            </a:r>
          </a:p>
          <a:p>
            <a:r>
              <a:rPr lang="en-US" dirty="0" smtClean="0">
                <a:latin typeface="Times New Roman" panose="02020603050405020304" pitchFamily="18" charset="0"/>
                <a:cs typeface="Times New Roman" panose="02020603050405020304" pitchFamily="18" charset="0"/>
              </a:rPr>
              <a:t>26th November 1946) to complete the Constitution. </a:t>
            </a:r>
          </a:p>
          <a:p>
            <a:r>
              <a:rPr lang="en-US" dirty="0" smtClean="0">
                <a:latin typeface="Times New Roman" panose="02020603050405020304" pitchFamily="18" charset="0"/>
                <a:cs typeface="Times New Roman" panose="02020603050405020304" pitchFamily="18" charset="0"/>
              </a:rPr>
              <a:t>From 26</a:t>
            </a:r>
            <a:r>
              <a:rPr lang="en-US" baseline="30000" dirty="0" smtClean="0">
                <a:latin typeface="Times New Roman" panose="02020603050405020304" pitchFamily="18" charset="0"/>
                <a:cs typeface="Times New Roman" panose="02020603050405020304" pitchFamily="18" charset="0"/>
              </a:rPr>
              <a:t>th</a:t>
            </a:r>
            <a:r>
              <a:rPr lang="en-US" dirty="0" smtClean="0">
                <a:latin typeface="Times New Roman" panose="02020603050405020304" pitchFamily="18" charset="0"/>
                <a:cs typeface="Times New Roman" panose="02020603050405020304" pitchFamily="18" charset="0"/>
              </a:rPr>
              <a:t> January 1950 the Constitution came into force.</a:t>
            </a:r>
            <a:endParaRPr lang="en-IN" dirty="0" smtClean="0">
              <a:latin typeface="Times New Roman" panose="02020603050405020304" pitchFamily="18" charset="0"/>
              <a:cs typeface="Times New Roman" panose="02020603050405020304" pitchFamily="18" charset="0"/>
            </a:endParaRPr>
          </a:p>
          <a:p>
            <a:endParaRPr lang="en-IN" dirty="0"/>
          </a:p>
        </p:txBody>
      </p:sp>
    </p:spTree>
    <p:extLst>
      <p:ext uri="{BB962C8B-B14F-4D97-AF65-F5344CB8AC3E}">
        <p14:creationId xmlns:p14="http://schemas.microsoft.com/office/powerpoint/2010/main" val="3045904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87911"/>
          </a:xfrm>
        </p:spPr>
        <p:txBody>
          <a:bodyPr>
            <a:normAutofit fontScale="90000"/>
          </a:bodyPr>
          <a:lstStyle/>
          <a:p>
            <a:r>
              <a:rPr lang="en-IN" sz="3600" b="1" dirty="0" smtClean="0">
                <a:latin typeface="Times New Roman" panose="02020603050405020304" pitchFamily="18" charset="0"/>
                <a:cs typeface="Times New Roman" panose="02020603050405020304" pitchFamily="18" charset="0"/>
              </a:rPr>
              <a:t>PHILOSOPHY OF THE CONSTITUTION</a:t>
            </a:r>
            <a:endParaRPr lang="en-IN"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197736"/>
            <a:ext cx="10515600" cy="4979227"/>
          </a:xfrm>
        </p:spPr>
        <p:txBody>
          <a:bodyPr>
            <a:normAutofit fontScale="92500" lnSpcReduction="10000"/>
          </a:bodyPr>
          <a:lstStyle/>
          <a:p>
            <a:r>
              <a:rPr lang="en-IN" b="1" dirty="0" smtClean="0">
                <a:latin typeface="Times New Roman" panose="02020603050405020304" pitchFamily="18" charset="0"/>
                <a:cs typeface="Times New Roman" panose="02020603050405020304" pitchFamily="18" charset="0"/>
              </a:rPr>
              <a:t>The </a:t>
            </a:r>
            <a:r>
              <a:rPr lang="en-IN" b="1" dirty="0">
                <a:latin typeface="Times New Roman" panose="02020603050405020304" pitchFamily="18" charset="0"/>
                <a:cs typeface="Times New Roman" panose="02020603050405020304" pitchFamily="18" charset="0"/>
              </a:rPr>
              <a:t>Objective Resolution:</a:t>
            </a:r>
          </a:p>
          <a:p>
            <a:r>
              <a:rPr lang="en-US" dirty="0">
                <a:latin typeface="Times New Roman" panose="02020603050405020304" pitchFamily="18" charset="0"/>
                <a:cs typeface="Times New Roman" panose="02020603050405020304" pitchFamily="18" charset="0"/>
              </a:rPr>
              <a:t>The Preamble of Indian Constitution is the most </a:t>
            </a:r>
            <a:r>
              <a:rPr lang="en-US" dirty="0" smtClean="0">
                <a:latin typeface="Times New Roman" panose="02020603050405020304" pitchFamily="18" charset="0"/>
                <a:cs typeface="Times New Roman" panose="02020603050405020304" pitchFamily="18" charset="0"/>
              </a:rPr>
              <a:t>important part </a:t>
            </a:r>
            <a:r>
              <a:rPr lang="en-US" dirty="0">
                <a:latin typeface="Times New Roman" panose="02020603050405020304" pitchFamily="18" charset="0"/>
                <a:cs typeface="Times New Roman" panose="02020603050405020304" pitchFamily="18" charset="0"/>
              </a:rPr>
              <a:t>which incorporates together the Fundamental Rights </a:t>
            </a:r>
            <a:r>
              <a:rPr lang="en-US" dirty="0" smtClean="0">
                <a:latin typeface="Times New Roman" panose="02020603050405020304" pitchFamily="18" charset="0"/>
                <a:cs typeface="Times New Roman" panose="02020603050405020304" pitchFamily="18" charset="0"/>
              </a:rPr>
              <a:t>and Directive </a:t>
            </a:r>
            <a:r>
              <a:rPr lang="en-US" dirty="0">
                <a:latin typeface="Times New Roman" panose="02020603050405020304" pitchFamily="18" charset="0"/>
                <a:cs typeface="Times New Roman" panose="02020603050405020304" pitchFamily="18" charset="0"/>
              </a:rPr>
              <a:t>Principles as well as the aims and ideals of </a:t>
            </a:r>
            <a:r>
              <a:rPr lang="en-US" dirty="0" smtClean="0">
                <a:latin typeface="Times New Roman" panose="02020603050405020304" pitchFamily="18" charset="0"/>
                <a:cs typeface="Times New Roman" panose="02020603050405020304" pitchFamily="18" charset="0"/>
              </a:rPr>
              <a:t>the constitution</a:t>
            </a:r>
            <a:r>
              <a:rPr lang="en-US" dirty="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philosophy of the constitution is nothing but </a:t>
            </a:r>
            <a:r>
              <a:rPr lang="en-US" dirty="0" smtClean="0">
                <a:latin typeface="Times New Roman" panose="02020603050405020304" pitchFamily="18" charset="0"/>
                <a:cs typeface="Times New Roman" panose="02020603050405020304" pitchFamily="18" charset="0"/>
              </a:rPr>
              <a:t>the values</a:t>
            </a:r>
            <a:r>
              <a:rPr lang="en-US" dirty="0">
                <a:latin typeface="Times New Roman" panose="02020603050405020304" pitchFamily="18" charset="0"/>
                <a:cs typeface="Times New Roman" panose="02020603050405020304" pitchFamily="18" charset="0"/>
              </a:rPr>
              <a:t>, ideals, aims, objectives </a:t>
            </a:r>
            <a:r>
              <a:rPr lang="en-US" dirty="0" smtClean="0">
                <a:latin typeface="Times New Roman" panose="02020603050405020304" pitchFamily="18" charset="0"/>
                <a:cs typeface="Times New Roman" panose="02020603050405020304" pitchFamily="18" charset="0"/>
              </a:rPr>
              <a:t>etc. </a:t>
            </a:r>
            <a:r>
              <a:rPr lang="en-US" dirty="0">
                <a:latin typeface="Times New Roman" panose="02020603050405020304" pitchFamily="18" charset="0"/>
                <a:cs typeface="Times New Roman" panose="02020603050405020304" pitchFamily="18" charset="0"/>
              </a:rPr>
              <a:t>as the foundation on which </a:t>
            </a:r>
            <a:r>
              <a:rPr lang="en-US" dirty="0" smtClean="0">
                <a:latin typeface="Times New Roman" panose="02020603050405020304" pitchFamily="18" charset="0"/>
                <a:cs typeface="Times New Roman" panose="02020603050405020304" pitchFamily="18" charset="0"/>
              </a:rPr>
              <a:t>it stands.</a:t>
            </a:r>
          </a:p>
          <a:p>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first Session of the Constituent Assembly was </a:t>
            </a:r>
            <a:r>
              <a:rPr lang="en-US" dirty="0" smtClean="0">
                <a:latin typeface="Times New Roman" panose="02020603050405020304" pitchFamily="18" charset="0"/>
                <a:cs typeface="Times New Roman" panose="02020603050405020304" pitchFamily="18" charset="0"/>
              </a:rPr>
              <a:t>held in </a:t>
            </a:r>
            <a:r>
              <a:rPr lang="en-US" dirty="0">
                <a:latin typeface="Times New Roman" panose="02020603050405020304" pitchFamily="18" charset="0"/>
                <a:cs typeface="Times New Roman" panose="02020603050405020304" pitchFamily="18" charset="0"/>
              </a:rPr>
              <a:t>New Delhi on 9th December 1946 under the </a:t>
            </a:r>
            <a:r>
              <a:rPr lang="en-US" dirty="0" smtClean="0">
                <a:latin typeface="Times New Roman" panose="02020603050405020304" pitchFamily="18" charset="0"/>
                <a:cs typeface="Times New Roman" panose="02020603050405020304" pitchFamily="18" charset="0"/>
              </a:rPr>
              <a:t>provisional chairmanship </a:t>
            </a:r>
            <a:r>
              <a:rPr lang="en-US" dirty="0">
                <a:latin typeface="Times New Roman" panose="02020603050405020304" pitchFamily="18" charset="0"/>
                <a:cs typeface="Times New Roman" panose="02020603050405020304" pitchFamily="18" charset="0"/>
              </a:rPr>
              <a:t>of Dr. </a:t>
            </a:r>
            <a:r>
              <a:rPr lang="en-US" dirty="0" smtClean="0">
                <a:latin typeface="Times New Roman" panose="02020603050405020304" pitchFamily="18" charset="0"/>
                <a:cs typeface="Times New Roman" panose="02020603050405020304" pitchFamily="18" charset="0"/>
              </a:rPr>
              <a:t>Sachidananda </a:t>
            </a:r>
            <a:r>
              <a:rPr lang="en-US" dirty="0">
                <a:latin typeface="Times New Roman" panose="02020603050405020304" pitchFamily="18" charset="0"/>
                <a:cs typeface="Times New Roman" panose="02020603050405020304" pitchFamily="18" charset="0"/>
              </a:rPr>
              <a:t>Sinha. </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On </a:t>
            </a:r>
            <a:r>
              <a:rPr lang="en-US" dirty="0">
                <a:latin typeface="Times New Roman" panose="02020603050405020304" pitchFamily="18" charset="0"/>
                <a:cs typeface="Times New Roman" panose="02020603050405020304" pitchFamily="18" charset="0"/>
              </a:rPr>
              <a:t>11th December </a:t>
            </a:r>
            <a:r>
              <a:rPr lang="en-US" dirty="0" smtClean="0">
                <a:latin typeface="Times New Roman" panose="02020603050405020304" pitchFamily="18" charset="0"/>
                <a:cs typeface="Times New Roman" panose="02020603050405020304" pitchFamily="18" charset="0"/>
              </a:rPr>
              <a:t>1946 Dr</a:t>
            </a:r>
            <a:r>
              <a:rPr lang="en-US" dirty="0">
                <a:latin typeface="Times New Roman" panose="02020603050405020304" pitchFamily="18" charset="0"/>
                <a:cs typeface="Times New Roman" panose="02020603050405020304" pitchFamily="18" charset="0"/>
              </a:rPr>
              <a:t>. Rajendra Prasad was unanimously elected as the President </a:t>
            </a:r>
            <a:r>
              <a:rPr lang="en-US" dirty="0" smtClean="0">
                <a:latin typeface="Times New Roman" panose="02020603050405020304" pitchFamily="18" charset="0"/>
                <a:cs typeface="Times New Roman" panose="02020603050405020304" pitchFamily="18" charset="0"/>
              </a:rPr>
              <a:t>of Constituent </a:t>
            </a:r>
            <a:r>
              <a:rPr lang="en-US" dirty="0">
                <a:latin typeface="Times New Roman" panose="02020603050405020304" pitchFamily="18" charset="0"/>
                <a:cs typeface="Times New Roman" panose="02020603050405020304" pitchFamily="18" charset="0"/>
              </a:rPr>
              <a:t>Assembly. On 9th December 1946, </a:t>
            </a:r>
            <a:r>
              <a:rPr lang="en-US" dirty="0" smtClean="0">
                <a:latin typeface="Times New Roman" panose="02020603050405020304" pitchFamily="18" charset="0"/>
                <a:cs typeface="Times New Roman" panose="02020603050405020304" pitchFamily="18" charset="0"/>
              </a:rPr>
              <a:t>Pt. Jawaharlal Nehru </a:t>
            </a:r>
            <a:r>
              <a:rPr lang="en-US" dirty="0">
                <a:latin typeface="Times New Roman" panose="02020603050405020304" pitchFamily="18" charset="0"/>
                <a:cs typeface="Times New Roman" panose="02020603050405020304" pitchFamily="18" charset="0"/>
              </a:rPr>
              <a:t>moved the “Objective Resolution” which was </a:t>
            </a:r>
            <a:r>
              <a:rPr lang="en-US" dirty="0" smtClean="0">
                <a:latin typeface="Times New Roman" panose="02020603050405020304" pitchFamily="18" charset="0"/>
                <a:cs typeface="Times New Roman" panose="02020603050405020304" pitchFamily="18" charset="0"/>
              </a:rPr>
              <a:t>unanimously acclaimed </a:t>
            </a:r>
            <a:r>
              <a:rPr lang="en-US" dirty="0">
                <a:latin typeface="Times New Roman" panose="02020603050405020304" pitchFamily="18" charset="0"/>
                <a:cs typeface="Times New Roman" panose="02020603050405020304" pitchFamily="18" charset="0"/>
              </a:rPr>
              <a:t>and adopted on 22nd January 1947 by the </a:t>
            </a:r>
            <a:r>
              <a:rPr lang="en-US" dirty="0" smtClean="0">
                <a:latin typeface="Times New Roman" panose="02020603050405020304" pitchFamily="18" charset="0"/>
                <a:cs typeface="Times New Roman" panose="02020603050405020304" pitchFamily="18" charset="0"/>
              </a:rPr>
              <a:t>Constituent Assembly</a:t>
            </a:r>
            <a:r>
              <a:rPr lang="en-US" dirty="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Objective Resolution reflected high ideals </a:t>
            </a:r>
            <a:r>
              <a:rPr lang="en-US" dirty="0" smtClean="0">
                <a:latin typeface="Times New Roman" panose="02020603050405020304" pitchFamily="18" charset="0"/>
                <a:cs typeface="Times New Roman" panose="02020603050405020304" pitchFamily="18" charset="0"/>
              </a:rPr>
              <a:t>and philosophy </a:t>
            </a:r>
            <a:r>
              <a:rPr lang="en-US" dirty="0">
                <a:latin typeface="Times New Roman" panose="02020603050405020304" pitchFamily="18" charset="0"/>
                <a:cs typeface="Times New Roman" panose="02020603050405020304" pitchFamily="18" charset="0"/>
              </a:rPr>
              <a:t>which inspired the shaping of the constitution of </a:t>
            </a:r>
            <a:r>
              <a:rPr lang="en-US" dirty="0" smtClean="0">
                <a:latin typeface="Times New Roman" panose="02020603050405020304" pitchFamily="18" charset="0"/>
                <a:cs typeface="Times New Roman" panose="02020603050405020304" pitchFamily="18" charset="0"/>
              </a:rPr>
              <a:t>India through </a:t>
            </a:r>
            <a:r>
              <a:rPr lang="en-US" dirty="0">
                <a:latin typeface="Times New Roman" panose="02020603050405020304" pitchFamily="18" charset="0"/>
                <a:cs typeface="Times New Roman" panose="02020603050405020304" pitchFamily="18" charset="0"/>
              </a:rPr>
              <a:t>all its subsequent stages. These ideals and </a:t>
            </a:r>
            <a:r>
              <a:rPr lang="en-US" dirty="0" smtClean="0">
                <a:latin typeface="Times New Roman" panose="02020603050405020304" pitchFamily="18" charset="0"/>
                <a:cs typeface="Times New Roman" panose="02020603050405020304" pitchFamily="18" charset="0"/>
              </a:rPr>
              <a:t>philosophy embodied </a:t>
            </a:r>
            <a:r>
              <a:rPr lang="en-US" dirty="0">
                <a:latin typeface="Times New Roman" panose="02020603050405020304" pitchFamily="18" charset="0"/>
                <a:cs typeface="Times New Roman" panose="02020603050405020304" pitchFamily="18" charset="0"/>
              </a:rPr>
              <a:t>in the Objective Resolution are truly reflected in </a:t>
            </a:r>
            <a:r>
              <a:rPr lang="en-US" dirty="0" smtClean="0">
                <a:latin typeface="Times New Roman" panose="02020603050405020304" pitchFamily="18" charset="0"/>
                <a:cs typeface="Times New Roman" panose="02020603050405020304" pitchFamily="18" charset="0"/>
              </a:rPr>
              <a:t>the Preamble </a:t>
            </a:r>
            <a:r>
              <a:rPr lang="en-US" dirty="0">
                <a:latin typeface="Times New Roman" panose="02020603050405020304" pitchFamily="18" charset="0"/>
                <a:cs typeface="Times New Roman" panose="02020603050405020304" pitchFamily="18" charset="0"/>
              </a:rPr>
              <a:t>to the constitution of India. </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This </a:t>
            </a:r>
            <a:r>
              <a:rPr lang="en-US" dirty="0">
                <a:latin typeface="Times New Roman" panose="02020603050405020304" pitchFamily="18" charset="0"/>
                <a:cs typeface="Times New Roman" panose="02020603050405020304" pitchFamily="18" charset="0"/>
              </a:rPr>
              <a:t>objective Resolution </a:t>
            </a:r>
            <a:r>
              <a:rPr lang="en-US" dirty="0" smtClean="0">
                <a:latin typeface="Times New Roman" panose="02020603050405020304" pitchFamily="18" charset="0"/>
                <a:cs typeface="Times New Roman" panose="02020603050405020304" pitchFamily="18" charset="0"/>
              </a:rPr>
              <a:t>was based </a:t>
            </a:r>
            <a:r>
              <a:rPr lang="en-US" dirty="0">
                <a:latin typeface="Times New Roman" panose="02020603050405020304" pitchFamily="18" charset="0"/>
                <a:cs typeface="Times New Roman" panose="02020603050405020304" pitchFamily="18" charset="0"/>
              </a:rPr>
              <a:t>on the concept of an India emerging as a sovereign </a:t>
            </a:r>
            <a:r>
              <a:rPr lang="en-US" dirty="0" smtClean="0">
                <a:latin typeface="Times New Roman" panose="02020603050405020304" pitchFamily="18" charset="0"/>
                <a:cs typeface="Times New Roman" panose="02020603050405020304" pitchFamily="18" charset="0"/>
              </a:rPr>
              <a:t>Republic with </a:t>
            </a:r>
            <a:r>
              <a:rPr lang="en-US" dirty="0">
                <a:latin typeface="Times New Roman" panose="02020603050405020304" pitchFamily="18" charset="0"/>
                <a:cs typeface="Times New Roman" panose="02020603050405020304" pitchFamily="18" charset="0"/>
              </a:rPr>
              <a:t>its power and authority derived from the people wherein social</a:t>
            </a:r>
            <a:r>
              <a:rPr lang="en-US" dirty="0" smtClean="0">
                <a:latin typeface="Times New Roman" panose="02020603050405020304" pitchFamily="18" charset="0"/>
                <a:cs typeface="Times New Roman" panose="02020603050405020304" pitchFamily="18" charset="0"/>
              </a:rPr>
              <a:t>, economic </a:t>
            </a:r>
            <a:r>
              <a:rPr lang="en-US" dirty="0">
                <a:latin typeface="Times New Roman" panose="02020603050405020304" pitchFamily="18" charset="0"/>
                <a:cs typeface="Times New Roman" panose="02020603050405020304" pitchFamily="18" charset="0"/>
              </a:rPr>
              <a:t>and political justice was to be guaranteed and secured </a:t>
            </a:r>
            <a:r>
              <a:rPr lang="en-US" dirty="0" smtClean="0">
                <a:latin typeface="Times New Roman" panose="02020603050405020304" pitchFamily="18" charset="0"/>
                <a:cs typeface="Times New Roman" panose="02020603050405020304" pitchFamily="18" charset="0"/>
              </a:rPr>
              <a:t>to every </a:t>
            </a:r>
            <a:r>
              <a:rPr lang="en-US" dirty="0">
                <a:latin typeface="Times New Roman" panose="02020603050405020304" pitchFamily="18" charset="0"/>
                <a:cs typeface="Times New Roman" panose="02020603050405020304" pitchFamily="18" charset="0"/>
              </a:rPr>
              <a:t>individual as also equality of status and opportunity </a:t>
            </a:r>
            <a:r>
              <a:rPr lang="en-US" dirty="0" smtClean="0">
                <a:latin typeface="Times New Roman" panose="02020603050405020304" pitchFamily="18" charset="0"/>
                <a:cs typeface="Times New Roman" panose="02020603050405020304" pitchFamily="18" charset="0"/>
              </a:rPr>
              <a:t>to everyone</a:t>
            </a:r>
            <a:r>
              <a:rPr lang="en-US" dirty="0">
                <a:latin typeface="Times New Roman" panose="02020603050405020304" pitchFamily="18" charset="0"/>
                <a:cs typeface="Times New Roman" panose="02020603050405020304" pitchFamily="18" charset="0"/>
              </a:rPr>
              <a:t>. It was a firm resolve and a pledge to build a </a:t>
            </a:r>
            <a:r>
              <a:rPr lang="en-US" dirty="0" smtClean="0">
                <a:latin typeface="Times New Roman" panose="02020603050405020304" pitchFamily="18" charset="0"/>
                <a:cs typeface="Times New Roman" panose="02020603050405020304" pitchFamily="18" charset="0"/>
              </a:rPr>
              <a:t>sovereign </a:t>
            </a:r>
            <a:r>
              <a:rPr lang="en-IN" dirty="0" smtClean="0">
                <a:latin typeface="Times New Roman" panose="02020603050405020304" pitchFamily="18" charset="0"/>
                <a:cs typeface="Times New Roman" panose="02020603050405020304" pitchFamily="18" charset="0"/>
              </a:rPr>
              <a:t>Democratic </a:t>
            </a:r>
            <a:r>
              <a:rPr lang="en-IN" dirty="0">
                <a:latin typeface="Times New Roman" panose="02020603050405020304" pitchFamily="18" charset="0"/>
                <a:cs typeface="Times New Roman" panose="02020603050405020304" pitchFamily="18" charset="0"/>
              </a:rPr>
              <a:t>Republic in India</a:t>
            </a:r>
            <a:r>
              <a:rPr lang="en-IN" dirty="0" smtClean="0">
                <a:latin typeface="Times New Roman" panose="02020603050405020304" pitchFamily="18" charset="0"/>
                <a:cs typeface="Times New Roman" panose="02020603050405020304" pitchFamily="18" charset="0"/>
              </a:rPr>
              <a:t>.</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15628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13668"/>
          </a:xfrm>
        </p:spPr>
        <p:txBody>
          <a:bodyPr>
            <a:normAutofit fontScale="90000"/>
          </a:bodyPr>
          <a:lstStyle/>
          <a:p>
            <a:r>
              <a:rPr lang="en-IN" sz="3600" b="1" dirty="0" smtClean="0">
                <a:latin typeface="Times New Roman" panose="02020603050405020304" pitchFamily="18" charset="0"/>
                <a:cs typeface="Times New Roman" panose="02020603050405020304" pitchFamily="18" charset="0"/>
              </a:rPr>
              <a:t>Contents of the Preamble</a:t>
            </a:r>
            <a:endParaRPr lang="en-IN"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184856"/>
            <a:ext cx="10515600" cy="4992107"/>
          </a:xfrm>
        </p:spPr>
        <p:txBody>
          <a:bodyPr>
            <a:normAutofit fontScale="92500" lnSpcReduction="10000"/>
          </a:bodyPr>
          <a:lstStyle/>
          <a:p>
            <a:r>
              <a:rPr lang="en-US" dirty="0" smtClean="0">
                <a:latin typeface="Times New Roman" panose="02020603050405020304" pitchFamily="18" charset="0"/>
                <a:cs typeface="Times New Roman" panose="02020603050405020304" pitchFamily="18" charset="0"/>
              </a:rPr>
              <a:t>The Preamble means Preface, Preliminary statement or an introduction to any literary work or scholarly work. It is the beginning remarks which takes the readers and the executors of the instructions towards guidance to performance. </a:t>
            </a:r>
          </a:p>
          <a:p>
            <a:r>
              <a:rPr lang="en-US" dirty="0" smtClean="0">
                <a:latin typeface="Times New Roman" panose="02020603050405020304" pitchFamily="18" charset="0"/>
                <a:cs typeface="Times New Roman" panose="02020603050405020304" pitchFamily="18" charset="0"/>
              </a:rPr>
              <a:t>The Preamble to the Indian Constitution reveals the minds of the Indian Society though a divergent in nature. It reflects the sustaining goals of the Indian polity and the ideals are sought to be achieved through the </a:t>
            </a:r>
            <a:r>
              <a:rPr lang="en-IN" dirty="0" smtClean="0">
                <a:latin typeface="Times New Roman" panose="02020603050405020304" pitchFamily="18" charset="0"/>
                <a:cs typeface="Times New Roman" panose="02020603050405020304" pitchFamily="18" charset="0"/>
              </a:rPr>
              <a:t>medium of the Constitution.</a:t>
            </a:r>
          </a:p>
          <a:p>
            <a:r>
              <a:rPr lang="en-US" b="1" dirty="0" smtClean="0">
                <a:latin typeface="Times New Roman" panose="02020603050405020304" pitchFamily="18" charset="0"/>
                <a:cs typeface="Times New Roman" panose="02020603050405020304" pitchFamily="18" charset="0"/>
              </a:rPr>
              <a:t>The Preamble begins as follows:</a:t>
            </a:r>
          </a:p>
          <a:p>
            <a:r>
              <a:rPr lang="en-US" dirty="0" smtClean="0">
                <a:latin typeface="Times New Roman" panose="02020603050405020304" pitchFamily="18" charset="0"/>
                <a:cs typeface="Times New Roman" panose="02020603050405020304" pitchFamily="18" charset="0"/>
              </a:rPr>
              <a:t>“WE THE PEOPLE OF INDIA, having solemnly resolved to constitute India into a SOVEREIGN, SOCIALIST*, SECULAR*, DEMOCRATIC REPUBLIC and to secure to all its citizens,</a:t>
            </a:r>
          </a:p>
          <a:p>
            <a:r>
              <a:rPr lang="en-US" dirty="0" smtClean="0">
                <a:latin typeface="Times New Roman" panose="02020603050405020304" pitchFamily="18" charset="0"/>
                <a:cs typeface="Times New Roman" panose="02020603050405020304" pitchFamily="18" charset="0"/>
              </a:rPr>
              <a:t>JUSTICE: Social, Economic and Political;</a:t>
            </a:r>
          </a:p>
          <a:p>
            <a:r>
              <a:rPr lang="en-US" dirty="0" smtClean="0">
                <a:latin typeface="Times New Roman" panose="02020603050405020304" pitchFamily="18" charset="0"/>
                <a:cs typeface="Times New Roman" panose="02020603050405020304" pitchFamily="18" charset="0"/>
              </a:rPr>
              <a:t>LIBERTY: of thought, expression, belief, faith and worship;</a:t>
            </a:r>
          </a:p>
          <a:p>
            <a:r>
              <a:rPr lang="en-US" dirty="0" smtClean="0">
                <a:latin typeface="Times New Roman" panose="02020603050405020304" pitchFamily="18" charset="0"/>
                <a:cs typeface="Times New Roman" panose="02020603050405020304" pitchFamily="18" charset="0"/>
              </a:rPr>
              <a:t>EQUALITY: of status and of opportunity; and to promote among </a:t>
            </a:r>
            <a:r>
              <a:rPr lang="en-IN" dirty="0" smtClean="0">
                <a:latin typeface="Times New Roman" panose="02020603050405020304" pitchFamily="18" charset="0"/>
                <a:cs typeface="Times New Roman" panose="02020603050405020304" pitchFamily="18" charset="0"/>
              </a:rPr>
              <a:t>them all</a:t>
            </a:r>
          </a:p>
          <a:p>
            <a:r>
              <a:rPr lang="en-US" dirty="0" smtClean="0">
                <a:latin typeface="Times New Roman" panose="02020603050405020304" pitchFamily="18" charset="0"/>
                <a:cs typeface="Times New Roman" panose="02020603050405020304" pitchFamily="18" charset="0"/>
              </a:rPr>
              <a:t>FRATERNITY: assuring the dignity of the Individual and the unity and integrity of the Nation;</a:t>
            </a:r>
          </a:p>
          <a:p>
            <a:r>
              <a:rPr lang="en-US" dirty="0" smtClean="0">
                <a:latin typeface="Times New Roman" panose="02020603050405020304" pitchFamily="18" charset="0"/>
                <a:cs typeface="Times New Roman" panose="02020603050405020304" pitchFamily="18" charset="0"/>
              </a:rPr>
              <a:t>IN OUR CONSTITUENT ASSEMBLY this Twenty sixth day of November,1949, do HEREBY ADOPT, ENACT AND GIVE TO OURSELVES THIS CONSTITUTION”.</a:t>
            </a:r>
          </a:p>
          <a:p>
            <a:pPr marL="0" indent="0">
              <a:buNone/>
            </a:pPr>
            <a:r>
              <a:rPr lang="en-US" dirty="0" smtClean="0">
                <a:latin typeface="Times New Roman" panose="02020603050405020304" pitchFamily="18" charset="0"/>
                <a:cs typeface="Times New Roman" panose="02020603050405020304" pitchFamily="18" charset="0"/>
              </a:rPr>
              <a:t>*Added by 42</a:t>
            </a:r>
            <a:r>
              <a:rPr lang="en-US" baseline="30000" dirty="0" smtClean="0">
                <a:latin typeface="Times New Roman" panose="02020603050405020304" pitchFamily="18" charset="0"/>
                <a:cs typeface="Times New Roman" panose="02020603050405020304" pitchFamily="18" charset="0"/>
              </a:rPr>
              <a:t>nd</a:t>
            </a:r>
            <a:r>
              <a:rPr lang="en-US" dirty="0" smtClean="0">
                <a:latin typeface="Times New Roman" panose="02020603050405020304" pitchFamily="18" charset="0"/>
                <a:cs typeface="Times New Roman" panose="02020603050405020304" pitchFamily="18" charset="0"/>
              </a:rPr>
              <a:t> </a:t>
            </a:r>
            <a:r>
              <a:rPr lang="en-IN" dirty="0" smtClean="0">
                <a:latin typeface="Times New Roman" panose="02020603050405020304" pitchFamily="18" charset="0"/>
                <a:cs typeface="Times New Roman" panose="02020603050405020304" pitchFamily="18" charset="0"/>
              </a:rPr>
              <a:t>Constitutional Amendment Act, 1976.</a:t>
            </a:r>
          </a:p>
        </p:txBody>
      </p:sp>
    </p:spTree>
    <p:extLst>
      <p:ext uri="{BB962C8B-B14F-4D97-AF65-F5344CB8AC3E}">
        <p14:creationId xmlns:p14="http://schemas.microsoft.com/office/powerpoint/2010/main" val="690209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Explanation of the Preamble</a:t>
            </a:r>
            <a:endParaRPr lang="en-IN" dirty="0"/>
          </a:p>
        </p:txBody>
      </p:sp>
      <p:sp>
        <p:nvSpPr>
          <p:cNvPr id="3" name="Content Placeholder 2"/>
          <p:cNvSpPr>
            <a:spLocks noGrp="1"/>
          </p:cNvSpPr>
          <p:nvPr>
            <p:ph idx="1"/>
          </p:nvPr>
        </p:nvSpPr>
        <p:spPr/>
        <p:txBody>
          <a:bodyPr/>
          <a:lstStyle/>
          <a:p>
            <a:r>
              <a:rPr lang="en-US" sz="2000" dirty="0" smtClean="0">
                <a:latin typeface="Times New Roman" panose="02020603050405020304" pitchFamily="18" charset="0"/>
                <a:cs typeface="Times New Roman" panose="02020603050405020304" pitchFamily="18" charset="0"/>
              </a:rPr>
              <a:t>Now we have to elaborate the Preamble word to word as per its concealed values, ideals, objectives and philosophy. </a:t>
            </a:r>
          </a:p>
          <a:p>
            <a:r>
              <a:rPr lang="en-US" sz="2000" dirty="0" smtClean="0">
                <a:latin typeface="Times New Roman" panose="02020603050405020304" pitchFamily="18" charset="0"/>
                <a:cs typeface="Times New Roman" panose="02020603050405020304" pitchFamily="18" charset="0"/>
              </a:rPr>
              <a:t>WE THE PEOPLE OF INDIA means it is the people of this country adopt and enact the constitution, a legal body for themselves. </a:t>
            </a:r>
          </a:p>
          <a:p>
            <a:r>
              <a:rPr lang="en-US" sz="2000" dirty="0" smtClean="0">
                <a:latin typeface="Times New Roman" panose="02020603050405020304" pitchFamily="18" charset="0"/>
                <a:cs typeface="Times New Roman" panose="02020603050405020304" pitchFamily="18" charset="0"/>
              </a:rPr>
              <a:t>On behalf of the people, the founding fathers and chief architect of the Constitution Dr. B.R. Ambedkar prepared this document of Constitution . </a:t>
            </a:r>
          </a:p>
          <a:p>
            <a:r>
              <a:rPr lang="en-US" sz="2000" dirty="0" smtClean="0">
                <a:latin typeface="Times New Roman" panose="02020603050405020304" pitchFamily="18" charset="0"/>
                <a:cs typeface="Times New Roman" panose="02020603050405020304" pitchFamily="18" charset="0"/>
              </a:rPr>
              <a:t>They are not themselves adopting and enacting but the people are the major body to frame the constitution. </a:t>
            </a:r>
          </a:p>
          <a:p>
            <a:r>
              <a:rPr lang="en-US" sz="2000" dirty="0" smtClean="0">
                <a:latin typeface="Times New Roman" panose="02020603050405020304" pitchFamily="18" charset="0"/>
                <a:cs typeface="Times New Roman" panose="02020603050405020304" pitchFamily="18" charset="0"/>
              </a:rPr>
              <a:t>They are the representatives of the people and its people who are resolving to constitute India.</a:t>
            </a:r>
          </a:p>
          <a:p>
            <a:endParaRPr lang="en-IN" dirty="0"/>
          </a:p>
        </p:txBody>
      </p:sp>
    </p:spTree>
    <p:extLst>
      <p:ext uri="{BB962C8B-B14F-4D97-AF65-F5344CB8AC3E}">
        <p14:creationId xmlns:p14="http://schemas.microsoft.com/office/powerpoint/2010/main" val="1662494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392178" cy="626547"/>
          </a:xfrm>
        </p:spPr>
        <p:txBody>
          <a:bodyPr>
            <a:normAutofit fontScale="90000"/>
          </a:bodyPr>
          <a:lstStyle/>
          <a:p>
            <a:r>
              <a:rPr lang="en-US" sz="3600" b="1" dirty="0" smtClean="0">
                <a:latin typeface="Times New Roman" panose="02020603050405020304" pitchFamily="18" charset="0"/>
                <a:cs typeface="Times New Roman" panose="02020603050405020304" pitchFamily="18" charset="0"/>
              </a:rPr>
              <a:t>BASIC FEATURES OF INDIAN CONSTITUTION</a:t>
            </a:r>
            <a:endParaRPr lang="en-US" sz="3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287888"/>
            <a:ext cx="9128760" cy="5447763"/>
          </a:xfrm>
        </p:spPr>
        <p:txBody>
          <a:bodyPr>
            <a:normAutofit/>
          </a:bodyPr>
          <a:lstStyle/>
          <a:p>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founding fathers of our constitution studied the </a:t>
            </a:r>
            <a:r>
              <a:rPr lang="en-US" sz="2000" dirty="0" smtClean="0">
                <a:latin typeface="Times New Roman" panose="02020603050405020304" pitchFamily="18" charset="0"/>
                <a:cs typeface="Times New Roman" panose="02020603050405020304" pitchFamily="18" charset="0"/>
              </a:rPr>
              <a:t>various constitutions </a:t>
            </a:r>
            <a:r>
              <a:rPr lang="en-US" sz="2000" dirty="0">
                <a:latin typeface="Times New Roman" panose="02020603050405020304" pitchFamily="18" charset="0"/>
                <a:cs typeface="Times New Roman" panose="02020603050405020304" pitchFamily="18" charset="0"/>
              </a:rPr>
              <a:t>available in the various countries of the World </a:t>
            </a:r>
            <a:r>
              <a:rPr lang="en-US" sz="2000" dirty="0" smtClean="0">
                <a:latin typeface="Times New Roman" panose="02020603050405020304" pitchFamily="18" charset="0"/>
                <a:cs typeface="Times New Roman" panose="02020603050405020304" pitchFamily="18" charset="0"/>
              </a:rPr>
              <a:t>and picked </a:t>
            </a:r>
            <a:r>
              <a:rPr lang="en-US" sz="2000" dirty="0">
                <a:latin typeface="Times New Roman" panose="02020603050405020304" pitchFamily="18" charset="0"/>
                <a:cs typeface="Times New Roman" panose="02020603050405020304" pitchFamily="18" charset="0"/>
              </a:rPr>
              <a:t>up the selected principles which would be suitable to </a:t>
            </a:r>
            <a:r>
              <a:rPr lang="en-US" sz="2000" dirty="0" smtClean="0">
                <a:latin typeface="Times New Roman" panose="02020603050405020304" pitchFamily="18" charset="0"/>
                <a:cs typeface="Times New Roman" panose="02020603050405020304" pitchFamily="18" charset="0"/>
              </a:rPr>
              <a:t>Indian social-political</a:t>
            </a:r>
            <a:r>
              <a:rPr lang="en-US" sz="2000" dirty="0">
                <a:latin typeface="Times New Roman" panose="02020603050405020304" pitchFamily="18" charset="0"/>
                <a:cs typeface="Times New Roman" panose="02020603050405020304" pitchFamily="18" charset="0"/>
              </a:rPr>
              <a:t>, economic, cultural, religious conditions. </a:t>
            </a:r>
            <a:r>
              <a:rPr lang="en-US" sz="2000" dirty="0" smtClean="0">
                <a:latin typeface="Times New Roman" panose="02020603050405020304" pitchFamily="18" charset="0"/>
                <a:cs typeface="Times New Roman" panose="02020603050405020304" pitchFamily="18" charset="0"/>
              </a:rPr>
              <a:t>The Constitution </a:t>
            </a:r>
            <a:r>
              <a:rPr lang="en-US" sz="2000" dirty="0">
                <a:latin typeface="Times New Roman" panose="02020603050405020304" pitchFamily="18" charset="0"/>
                <a:cs typeface="Times New Roman" panose="02020603050405020304" pitchFamily="18" charset="0"/>
              </a:rPr>
              <a:t>of India have provided the Indian citizen the best of </a:t>
            </a:r>
            <a:r>
              <a:rPr lang="en-US" sz="2000" dirty="0" smtClean="0">
                <a:latin typeface="Times New Roman" panose="02020603050405020304" pitchFamily="18" charset="0"/>
                <a:cs typeface="Times New Roman" panose="02020603050405020304" pitchFamily="18" charset="0"/>
              </a:rPr>
              <a:t>the things </a:t>
            </a:r>
            <a:r>
              <a:rPr lang="en-US" sz="2000" dirty="0">
                <a:latin typeface="Times New Roman" panose="02020603050405020304" pitchFamily="18" charset="0"/>
                <a:cs typeface="Times New Roman" panose="02020603050405020304" pitchFamily="18" charset="0"/>
              </a:rPr>
              <a:t>for leading a happy and peaceful life. Therefore, the </a:t>
            </a:r>
            <a:r>
              <a:rPr lang="en-US" sz="2000" dirty="0" smtClean="0">
                <a:latin typeface="Times New Roman" panose="02020603050405020304" pitchFamily="18" charset="0"/>
                <a:cs typeface="Times New Roman" panose="02020603050405020304" pitchFamily="18" charset="0"/>
              </a:rPr>
              <a:t>basic features </a:t>
            </a:r>
            <a:r>
              <a:rPr lang="en-US" sz="2000" dirty="0">
                <a:latin typeface="Times New Roman" panose="02020603050405020304" pitchFamily="18" charset="0"/>
                <a:cs typeface="Times New Roman" panose="02020603050405020304" pitchFamily="18" charset="0"/>
              </a:rPr>
              <a:t>of it are as follows:-</a:t>
            </a:r>
          </a:p>
          <a:p>
            <a:r>
              <a:rPr lang="en-US" sz="2000" b="1" dirty="0" smtClean="0">
                <a:latin typeface="Times New Roman" panose="02020603050405020304" pitchFamily="18" charset="0"/>
                <a:cs typeface="Times New Roman" panose="02020603050405020304" pitchFamily="18" charset="0"/>
              </a:rPr>
              <a:t>Preamble</a:t>
            </a:r>
            <a:endParaRPr lang="en-US" sz="2000" b="1"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The </a:t>
            </a:r>
            <a:r>
              <a:rPr lang="en-US" sz="2000" b="1" dirty="0">
                <a:latin typeface="Times New Roman" panose="02020603050405020304" pitchFamily="18" charset="0"/>
                <a:cs typeface="Times New Roman" panose="02020603050405020304" pitchFamily="18" charset="0"/>
              </a:rPr>
              <a:t>Lengthiest Written Constitution in the World:</a:t>
            </a:r>
          </a:p>
          <a:p>
            <a:r>
              <a:rPr lang="en-US" sz="2000" dirty="0">
                <a:latin typeface="Times New Roman" panose="02020603050405020304" pitchFamily="18" charset="0"/>
                <a:cs typeface="Times New Roman" panose="02020603050405020304" pitchFamily="18" charset="0"/>
              </a:rPr>
              <a:t>When Indian Constitution was prepared, it had 395 articles 8</a:t>
            </a:r>
            <a:r>
              <a:rPr lang="en-US" sz="2000" dirty="0" smtClean="0">
                <a:latin typeface="Times New Roman" panose="02020603050405020304" pitchFamily="18" charset="0"/>
                <a:cs typeface="Times New Roman" panose="02020603050405020304" pitchFamily="18" charset="0"/>
              </a:rPr>
              <a:t> schedules </a:t>
            </a:r>
            <a:r>
              <a:rPr lang="en-US" sz="2000" dirty="0">
                <a:latin typeface="Times New Roman" panose="02020603050405020304" pitchFamily="18" charset="0"/>
                <a:cs typeface="Times New Roman" panose="02020603050405020304" pitchFamily="18" charset="0"/>
              </a:rPr>
              <a:t>and </a:t>
            </a:r>
            <a:r>
              <a:rPr lang="en-US" sz="2000" dirty="0" smtClean="0">
                <a:latin typeface="Times New Roman" panose="02020603050405020304" pitchFamily="18" charset="0"/>
                <a:cs typeface="Times New Roman" panose="02020603050405020304" pitchFamily="18" charset="0"/>
              </a:rPr>
              <a:t>22 </a:t>
            </a:r>
            <a:r>
              <a:rPr lang="en-US" sz="2000" dirty="0">
                <a:latin typeface="Times New Roman" panose="02020603050405020304" pitchFamily="18" charset="0"/>
                <a:cs typeface="Times New Roman" panose="02020603050405020304" pitchFamily="18" charset="0"/>
              </a:rPr>
              <a:t>parts. It is most detailed written document. </a:t>
            </a:r>
            <a:r>
              <a:rPr lang="en-US" sz="2000" dirty="0" smtClean="0">
                <a:latin typeface="Times New Roman" panose="02020603050405020304" pitchFamily="18" charset="0"/>
                <a:cs typeface="Times New Roman" panose="02020603050405020304" pitchFamily="18" charset="0"/>
              </a:rPr>
              <a:t>The USA </a:t>
            </a:r>
            <a:r>
              <a:rPr lang="en-US" sz="2000" dirty="0">
                <a:latin typeface="Times New Roman" panose="02020603050405020304" pitchFamily="18" charset="0"/>
                <a:cs typeface="Times New Roman" panose="02020603050405020304" pitchFamily="18" charset="0"/>
              </a:rPr>
              <a:t>constitution has only 7 articles, the Australian constitution </a:t>
            </a:r>
            <a:r>
              <a:rPr lang="en-US" sz="2000" dirty="0" smtClean="0">
                <a:latin typeface="Times New Roman" panose="02020603050405020304" pitchFamily="18" charset="0"/>
                <a:cs typeface="Times New Roman" panose="02020603050405020304" pitchFamily="18" charset="0"/>
              </a:rPr>
              <a:t>has 128 </a:t>
            </a:r>
            <a:r>
              <a:rPr lang="en-US" sz="2000" dirty="0">
                <a:latin typeface="Times New Roman" panose="02020603050405020304" pitchFamily="18" charset="0"/>
                <a:cs typeface="Times New Roman" panose="02020603050405020304" pitchFamily="18" charset="0"/>
              </a:rPr>
              <a:t>articles and the Constitution of Canada has 147 articles. </a:t>
            </a:r>
            <a:r>
              <a:rPr lang="en-US" sz="2000" dirty="0" smtClean="0">
                <a:latin typeface="Times New Roman" panose="02020603050405020304" pitchFamily="18" charset="0"/>
                <a:cs typeface="Times New Roman" panose="02020603050405020304" pitchFamily="18" charset="0"/>
              </a:rPr>
              <a:t>Indian Constitution </a:t>
            </a:r>
            <a:r>
              <a:rPr lang="en-US" sz="2000" dirty="0">
                <a:latin typeface="Times New Roman" panose="02020603050405020304" pitchFamily="18" charset="0"/>
                <a:cs typeface="Times New Roman" panose="02020603050405020304" pitchFamily="18" charset="0"/>
              </a:rPr>
              <a:t>gives the details of administrative machinery</a:t>
            </a:r>
            <a:r>
              <a:rPr lang="en-US" sz="2000" dirty="0" smtClean="0">
                <a:latin typeface="Times New Roman" panose="02020603050405020304" pitchFamily="18" charset="0"/>
                <a:cs typeface="Times New Roman" panose="02020603050405020304" pitchFamily="18" charset="0"/>
              </a:rPr>
              <a:t>, execution</a:t>
            </a:r>
            <a:r>
              <a:rPr lang="en-US" sz="2000" dirty="0">
                <a:latin typeface="Times New Roman" panose="02020603050405020304" pitchFamily="18" charset="0"/>
                <a:cs typeface="Times New Roman" panose="02020603050405020304" pitchFamily="18" charset="0"/>
              </a:rPr>
              <a:t>, legislation and implementation details of the judiciary</a:t>
            </a:r>
            <a:r>
              <a:rPr lang="en-US" sz="2000" dirty="0" smtClean="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country like England has no written Constitution at all.</a:t>
            </a:r>
          </a:p>
          <a:p>
            <a:r>
              <a:rPr lang="en-US" sz="2000" dirty="0">
                <a:latin typeface="Times New Roman" panose="02020603050405020304" pitchFamily="18" charset="0"/>
                <a:cs typeface="Times New Roman" panose="02020603050405020304" pitchFamily="18" charset="0"/>
              </a:rPr>
              <a:t>According to the Constitutional </a:t>
            </a:r>
            <a:r>
              <a:rPr lang="en-US" sz="2000" dirty="0" smtClean="0">
                <a:latin typeface="Times New Roman" panose="02020603050405020304" pitchFamily="18" charset="0"/>
                <a:cs typeface="Times New Roman" panose="02020603050405020304" pitchFamily="18" charset="0"/>
              </a:rPr>
              <a:t>Amendment 104 </a:t>
            </a:r>
            <a:r>
              <a:rPr lang="en-US" sz="2000" dirty="0">
                <a:latin typeface="Times New Roman" panose="02020603050405020304" pitchFamily="18" charset="0"/>
                <a:cs typeface="Times New Roman" panose="02020603050405020304" pitchFamily="18" charset="0"/>
              </a:rPr>
              <a:t>in </a:t>
            </a:r>
            <a:r>
              <a:rPr lang="en-US" sz="2000" dirty="0" smtClean="0">
                <a:latin typeface="Times New Roman" panose="02020603050405020304" pitchFamily="18" charset="0"/>
                <a:cs typeface="Times New Roman" panose="02020603050405020304" pitchFamily="18" charset="0"/>
              </a:rPr>
              <a:t>the year 2020, </a:t>
            </a:r>
            <a:r>
              <a:rPr lang="en-US" sz="2000" dirty="0">
                <a:latin typeface="Times New Roman" panose="02020603050405020304" pitchFamily="18" charset="0"/>
                <a:cs typeface="Times New Roman" panose="02020603050405020304" pitchFamily="18" charset="0"/>
              </a:rPr>
              <a:t>the Indian constitution </a:t>
            </a:r>
            <a:r>
              <a:rPr lang="en-US" sz="2000" dirty="0" smtClean="0">
                <a:latin typeface="Times New Roman" panose="02020603050405020304" pitchFamily="18" charset="0"/>
                <a:cs typeface="Times New Roman" panose="02020603050405020304" pitchFamily="18" charset="0"/>
              </a:rPr>
              <a:t>consisted </a:t>
            </a:r>
            <a:r>
              <a:rPr lang="en-US" sz="2000" dirty="0">
                <a:latin typeface="Times New Roman" panose="02020603050405020304" pitchFamily="18" charset="0"/>
                <a:cs typeface="Times New Roman" panose="02020603050405020304" pitchFamily="18" charset="0"/>
              </a:rPr>
              <a:t>of </a:t>
            </a:r>
            <a:r>
              <a:rPr lang="en-US" sz="2000" dirty="0" smtClean="0">
                <a:latin typeface="Times New Roman" panose="02020603050405020304" pitchFamily="18" charset="0"/>
                <a:cs typeface="Times New Roman" panose="02020603050405020304" pitchFamily="18" charset="0"/>
              </a:rPr>
              <a:t>448 </a:t>
            </a:r>
            <a:r>
              <a:rPr lang="en-US" sz="2000" dirty="0">
                <a:latin typeface="Times New Roman" panose="02020603050405020304" pitchFamily="18" charset="0"/>
                <a:cs typeface="Times New Roman" panose="02020603050405020304" pitchFamily="18" charset="0"/>
              </a:rPr>
              <a:t>Articles, </a:t>
            </a:r>
            <a:r>
              <a:rPr lang="en-US" sz="2000" dirty="0" smtClean="0">
                <a:latin typeface="Times New Roman" panose="02020603050405020304" pitchFamily="18" charset="0"/>
                <a:cs typeface="Times New Roman" panose="02020603050405020304" pitchFamily="18" charset="0"/>
              </a:rPr>
              <a:t>12 </a:t>
            </a:r>
            <a:r>
              <a:rPr lang="en-IN" sz="2000" dirty="0" smtClean="0">
                <a:latin typeface="Times New Roman" panose="02020603050405020304" pitchFamily="18" charset="0"/>
                <a:cs typeface="Times New Roman" panose="02020603050405020304" pitchFamily="18" charset="0"/>
              </a:rPr>
              <a:t>schedules </a:t>
            </a:r>
            <a:r>
              <a:rPr lang="en-IN" sz="2000" dirty="0">
                <a:latin typeface="Times New Roman" panose="02020603050405020304" pitchFamily="18" charset="0"/>
                <a:cs typeface="Times New Roman" panose="02020603050405020304" pitchFamily="18" charset="0"/>
              </a:rPr>
              <a:t>and </a:t>
            </a:r>
            <a:r>
              <a:rPr lang="en-IN" sz="2000" dirty="0" smtClean="0">
                <a:latin typeface="Times New Roman" panose="02020603050405020304" pitchFamily="18" charset="0"/>
                <a:cs typeface="Times New Roman" panose="02020603050405020304" pitchFamily="18" charset="0"/>
              </a:rPr>
              <a:t>25 </a:t>
            </a:r>
            <a:r>
              <a:rPr lang="en-IN" sz="2000" dirty="0">
                <a:latin typeface="Times New Roman" panose="02020603050405020304" pitchFamily="18" charset="0"/>
                <a:cs typeface="Times New Roman" panose="02020603050405020304" pitchFamily="18" charset="0"/>
              </a:rPr>
              <a:t>parts</a:t>
            </a:r>
            <a:r>
              <a:rPr lang="en-IN" sz="2000" dirty="0" smtClean="0">
                <a:latin typeface="Times New Roman" panose="02020603050405020304" pitchFamily="18" charset="0"/>
                <a:cs typeface="Times New Roman" panose="02020603050405020304" pitchFamily="18" charset="0"/>
              </a:rPr>
              <a:t>.</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7556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290" y="262094"/>
            <a:ext cx="10515600" cy="1115945"/>
          </a:xfrm>
        </p:spPr>
        <p:txBody>
          <a:bodyPr>
            <a:noAutofit/>
          </a:bodyPr>
          <a:lstStyle/>
          <a:p>
            <a:r>
              <a:rPr lang="en-US" sz="3600" b="1" dirty="0" smtClean="0">
                <a:latin typeface="Times New Roman" panose="02020603050405020304" pitchFamily="18" charset="0"/>
                <a:cs typeface="Times New Roman" panose="02020603050405020304" pitchFamily="18" charset="0"/>
              </a:rPr>
              <a:t>SOVEREIGN, SOCIALIST, SECULAR, DEMOCRATIC </a:t>
            </a:r>
            <a:r>
              <a:rPr lang="en-IN" sz="3600" b="1" dirty="0" smtClean="0">
                <a:latin typeface="Times New Roman" panose="02020603050405020304" pitchFamily="18" charset="0"/>
                <a:cs typeface="Times New Roman" panose="02020603050405020304" pitchFamily="18" charset="0"/>
              </a:rPr>
              <a:t>REPUBLIC</a:t>
            </a:r>
            <a:endParaRPr lang="en-IN"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80623" y="1313644"/>
            <a:ext cx="10515600" cy="5203065"/>
          </a:xfrm>
        </p:spPr>
        <p:txBody>
          <a:bodyPr>
            <a:noAutofit/>
          </a:bodyPr>
          <a:lstStyle/>
          <a:p>
            <a:r>
              <a:rPr lang="en-US" sz="2000" dirty="0" smtClean="0">
                <a:latin typeface="Times New Roman" panose="02020603050405020304" pitchFamily="18" charset="0"/>
                <a:cs typeface="Times New Roman" panose="02020603050405020304" pitchFamily="18" charset="0"/>
              </a:rPr>
              <a:t>The people of India constitute India into sovereign nation.</a:t>
            </a:r>
          </a:p>
          <a:p>
            <a:r>
              <a:rPr lang="en-US" sz="2000" dirty="0" smtClean="0">
                <a:latin typeface="Times New Roman" panose="02020603050405020304" pitchFamily="18" charset="0"/>
                <a:cs typeface="Times New Roman" panose="02020603050405020304" pitchFamily="18" charset="0"/>
              </a:rPr>
              <a:t>The term ‘SOVEREIGN’ means free from any internal or outside control. It suggests that the constitution is not the gift of the British Parliament and the people of India are capable of framing the legal body of their own for them. For this purpose they have sent their representatives to the parliament i.e. the Constituent Assembly. There is no any limit or any restrictions on the people of India to frame the constitution for themselves.</a:t>
            </a:r>
            <a:endParaRPr lang="en-IN"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 term ‘SOCIALIST’ was not the part of the Preamble in1950 but was inserted in it by 42nd Constitutional Amendment Act,1976. Socialist means that the Indian masses aim to build an egalitarian society in India, prevent concentration of wealth bring about social control over means of production and ensure equitable and fair distribution of necessities in life. This term is related to the Socialism of Marx but in partial ways. Every citizen will have the right to earn his livelihood and also improve his standard of living.</a:t>
            </a:r>
          </a:p>
          <a:p>
            <a:r>
              <a:rPr lang="en-US" sz="2000" dirty="0" smtClean="0">
                <a:latin typeface="Times New Roman" panose="02020603050405020304" pitchFamily="18" charset="0"/>
                <a:cs typeface="Times New Roman" panose="02020603050405020304" pitchFamily="18" charset="0"/>
              </a:rPr>
              <a:t>The term ‘SECULAR’ also was not the part of the Preamble in 1950. By the 42nd Constitutional Amendment Act,1976 it was inserted in the preamble. The term secular emphasizes the fact that the Indian State does not have any State religion and grants complete freedom of worship and</a:t>
            </a:r>
            <a:endParaRPr lang="en-IN" sz="2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6524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40913"/>
            <a:ext cx="10515600" cy="6027312"/>
          </a:xfrm>
        </p:spPr>
        <p:txBody>
          <a:bodyPr>
            <a:noAutofit/>
          </a:bodyPr>
          <a:lstStyle/>
          <a:p>
            <a:r>
              <a:rPr lang="en-US" sz="2000" dirty="0">
                <a:latin typeface="Times New Roman" panose="02020603050405020304" pitchFamily="18" charset="0"/>
                <a:cs typeface="Times New Roman" panose="02020603050405020304" pitchFamily="18" charset="0"/>
              </a:rPr>
              <a:t>faith to all its citizens. It does not encourage or </a:t>
            </a:r>
            <a:r>
              <a:rPr lang="en-US" sz="2000" dirty="0" smtClean="0">
                <a:latin typeface="Times New Roman" panose="02020603050405020304" pitchFamily="18" charset="0"/>
                <a:cs typeface="Times New Roman" panose="02020603050405020304" pitchFamily="18" charset="0"/>
              </a:rPr>
              <a:t>discourage or discriminate against any particular religion. It indicates the fact that the state is neutral in all religions matters and the right of citizens are independent of the faith they profess. The spirit of secularism is fully reflected in Article 25 of the constitution which ensures freedom of conscience and right to freely profess, practice and propagate one’s own religion.</a:t>
            </a:r>
          </a:p>
          <a:p>
            <a:r>
              <a:rPr lang="en-US" sz="2000" dirty="0" smtClean="0">
                <a:latin typeface="Times New Roman" panose="02020603050405020304" pitchFamily="18" charset="0"/>
                <a:cs typeface="Times New Roman" panose="02020603050405020304" pitchFamily="18" charset="0"/>
              </a:rPr>
              <a:t>According to former President of India R. Venkat Raman, Secular India means “India is not pro-religious, non-religious and antireligious”. </a:t>
            </a:r>
          </a:p>
          <a:p>
            <a:r>
              <a:rPr lang="en-US" sz="2000" dirty="0" smtClean="0">
                <a:latin typeface="Times New Roman" panose="02020603050405020304" pitchFamily="18" charset="0"/>
                <a:cs typeface="Times New Roman" panose="02020603050405020304" pitchFamily="18" charset="0"/>
              </a:rPr>
              <a:t>The term 'DEMOCRATIC' in the narrow sense refers to the form of Government which is elected by the people on the basis of Universal Adult Franchise. In a broader sense, it refers to a way of life of the people and numerous social organizations. Indian Government is based on a representative Parliamentary democracy in which the Government is responsible to the sovereign Legislative Body. There are various forms of democratic government such as Presidential(USA), Kingship(England, Australia, New Zealand) and Parliamentary democracy of which India has adopted parliamentary </a:t>
            </a:r>
            <a:r>
              <a:rPr lang="en-IN" sz="2000" dirty="0" smtClean="0">
                <a:latin typeface="Times New Roman" panose="02020603050405020304" pitchFamily="18" charset="0"/>
                <a:cs typeface="Times New Roman" panose="02020603050405020304" pitchFamily="18" charset="0"/>
              </a:rPr>
              <a:t>form of government.</a:t>
            </a:r>
          </a:p>
          <a:p>
            <a:r>
              <a:rPr lang="en-US" sz="2000" dirty="0" smtClean="0">
                <a:latin typeface="Times New Roman" panose="02020603050405020304" pitchFamily="18" charset="0"/>
                <a:cs typeface="Times New Roman" panose="02020603050405020304" pitchFamily="18" charset="0"/>
              </a:rPr>
              <a:t>The term ‘REPUBLIC’ stands for that the Head of the Indian State will be elected head and not the hereditary ruler by Kingship. It also means that the Supreme Powers of the State are vested in people and in the authority of the elected representatives of the people. The term ‘Republic’ also implies that all public offices are open to all citizen without any discrimination.</a:t>
            </a:r>
            <a:endParaRPr lang="en-IN" sz="2000" dirty="0"/>
          </a:p>
        </p:txBody>
      </p:sp>
    </p:spTree>
    <p:extLst>
      <p:ext uri="{BB962C8B-B14F-4D97-AF65-F5344CB8AC3E}">
        <p14:creationId xmlns:p14="http://schemas.microsoft.com/office/powerpoint/2010/main" val="3102305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9245" y="365126"/>
            <a:ext cx="11217499" cy="729578"/>
          </a:xfrm>
        </p:spPr>
        <p:txBody>
          <a:bodyPr>
            <a:noAutofit/>
          </a:bodyPr>
          <a:lstStyle/>
          <a:p>
            <a:r>
              <a:rPr lang="en-US" sz="3600" b="1" dirty="0" smtClean="0">
                <a:latin typeface="Times New Roman" panose="02020603050405020304" pitchFamily="18" charset="0"/>
                <a:cs typeface="Times New Roman" panose="02020603050405020304" pitchFamily="18" charset="0"/>
              </a:rPr>
              <a:t>JUSTICE, LIBERTY, EQUALITY AND FRATERNITY</a:t>
            </a:r>
            <a:endParaRPr lang="en-IN"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16228" y="1094704"/>
            <a:ext cx="10515600" cy="5615189"/>
          </a:xfrm>
        </p:spPr>
        <p:txBody>
          <a:bodyPr>
            <a:noAutofit/>
          </a:bodyPr>
          <a:lstStyle/>
          <a:p>
            <a:r>
              <a:rPr lang="en-US" sz="2000" dirty="0" smtClean="0">
                <a:latin typeface="Times New Roman" panose="02020603050405020304" pitchFamily="18" charset="0"/>
                <a:cs typeface="Times New Roman" panose="02020603050405020304" pitchFamily="18" charset="0"/>
              </a:rPr>
              <a:t>Further</a:t>
            </a:r>
            <a:r>
              <a:rPr lang="en-US" sz="2000" dirty="0">
                <a:latin typeface="Times New Roman" panose="02020603050405020304" pitchFamily="18" charset="0"/>
                <a:cs typeface="Times New Roman" panose="02020603050405020304" pitchFamily="18" charset="0"/>
              </a:rPr>
              <a:t>, the preamble lays emphasis that the Indian </a:t>
            </a:r>
            <a:r>
              <a:rPr lang="en-US" sz="2000" dirty="0" smtClean="0">
                <a:latin typeface="Times New Roman" panose="02020603050405020304" pitchFamily="18" charset="0"/>
                <a:cs typeface="Times New Roman" panose="02020603050405020304" pitchFamily="18" charset="0"/>
              </a:rPr>
              <a:t>citizens should </a:t>
            </a:r>
            <a:r>
              <a:rPr lang="en-US" sz="2000" dirty="0">
                <a:latin typeface="Times New Roman" panose="02020603050405020304" pitchFamily="18" charset="0"/>
                <a:cs typeface="Times New Roman" panose="02020603050405020304" pitchFamily="18" charset="0"/>
              </a:rPr>
              <a:t>get justice in three forms such as Social Justice, </a:t>
            </a:r>
            <a:r>
              <a:rPr lang="en-US" sz="2000" dirty="0" smtClean="0">
                <a:latin typeface="Times New Roman" panose="02020603050405020304" pitchFamily="18" charset="0"/>
                <a:cs typeface="Times New Roman" panose="02020603050405020304" pitchFamily="18" charset="0"/>
              </a:rPr>
              <a:t>Economic Justice </a:t>
            </a:r>
            <a:r>
              <a:rPr lang="en-US" sz="2000" dirty="0">
                <a:latin typeface="Times New Roman" panose="02020603050405020304" pitchFamily="18" charset="0"/>
                <a:cs typeface="Times New Roman" panose="02020603050405020304" pitchFamily="18" charset="0"/>
              </a:rPr>
              <a:t>and Political Justice. The architects of the Constitution </a:t>
            </a:r>
            <a:r>
              <a:rPr lang="en-US" sz="2000" dirty="0" smtClean="0">
                <a:latin typeface="Times New Roman" panose="02020603050405020304" pitchFamily="18" charset="0"/>
                <a:cs typeface="Times New Roman" panose="02020603050405020304" pitchFamily="18" charset="0"/>
              </a:rPr>
              <a:t>has made </a:t>
            </a:r>
            <a:r>
              <a:rPr lang="en-US" sz="2000" dirty="0">
                <a:latin typeface="Times New Roman" panose="02020603050405020304" pitchFamily="18" charset="0"/>
                <a:cs typeface="Times New Roman" panose="02020603050405020304" pitchFamily="18" charset="0"/>
              </a:rPr>
              <a:t>this arrangement of justice very intelligently. There can </a:t>
            </a:r>
            <a:r>
              <a:rPr lang="en-US" sz="2000" dirty="0" smtClean="0">
                <a:latin typeface="Times New Roman" panose="02020603050405020304" pitchFamily="18" charset="0"/>
                <a:cs typeface="Times New Roman" panose="02020603050405020304" pitchFamily="18" charset="0"/>
              </a:rPr>
              <a:t>not be </a:t>
            </a:r>
            <a:r>
              <a:rPr lang="en-US" sz="2000" dirty="0">
                <a:latin typeface="Times New Roman" panose="02020603050405020304" pitchFamily="18" charset="0"/>
                <a:cs typeface="Times New Roman" panose="02020603050405020304" pitchFamily="18" charset="0"/>
              </a:rPr>
              <a:t>economic justice and political justice without social justice</a:t>
            </a:r>
            <a:r>
              <a:rPr lang="en-US" sz="2000" dirty="0" smtClean="0">
                <a:latin typeface="Times New Roman" panose="02020603050405020304" pitchFamily="18" charset="0"/>
                <a:cs typeface="Times New Roman" panose="02020603050405020304" pitchFamily="18" charset="0"/>
              </a:rPr>
              <a:t>. Indian </a:t>
            </a:r>
            <a:r>
              <a:rPr lang="en-US" sz="2000" dirty="0">
                <a:latin typeface="Times New Roman" panose="02020603050405020304" pitchFamily="18" charset="0"/>
                <a:cs typeface="Times New Roman" panose="02020603050405020304" pitchFamily="18" charset="0"/>
              </a:rPr>
              <a:t>Society composed of castes, classes religion, race. </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There happened </a:t>
            </a:r>
            <a:r>
              <a:rPr lang="en-US" sz="2000" dirty="0">
                <a:latin typeface="Times New Roman" panose="02020603050405020304" pitchFamily="18" charset="0"/>
                <a:cs typeface="Times New Roman" panose="02020603050405020304" pitchFamily="18" charset="0"/>
              </a:rPr>
              <a:t>the discrimination among Indians themselves on </a:t>
            </a:r>
            <a:r>
              <a:rPr lang="en-US" sz="2000" dirty="0" smtClean="0">
                <a:latin typeface="Times New Roman" panose="02020603050405020304" pitchFamily="18" charset="0"/>
                <a:cs typeface="Times New Roman" panose="02020603050405020304" pitchFamily="18" charset="0"/>
              </a:rPr>
              <a:t>these basis</a:t>
            </a:r>
            <a:r>
              <a:rPr lang="en-US" sz="2000" dirty="0">
                <a:latin typeface="Times New Roman" panose="02020603050405020304" pitchFamily="18" charset="0"/>
                <a:cs typeface="Times New Roman" panose="02020603050405020304" pitchFamily="18" charset="0"/>
              </a:rPr>
              <a:t>. Therefore, the constitution is bound to cultivate healthy</a:t>
            </a:r>
            <a:r>
              <a:rPr lang="en-US" sz="2000" dirty="0" smtClean="0">
                <a:latin typeface="Times New Roman" panose="02020603050405020304" pitchFamily="18" charset="0"/>
                <a:cs typeface="Times New Roman" panose="02020603050405020304" pitchFamily="18" charset="0"/>
              </a:rPr>
              <a:t>, social </a:t>
            </a:r>
            <a:r>
              <a:rPr lang="en-US" sz="2000" dirty="0">
                <a:latin typeface="Times New Roman" panose="02020603050405020304" pitchFamily="18" charset="0"/>
                <a:cs typeface="Times New Roman" panose="02020603050405020304" pitchFamily="18" charset="0"/>
              </a:rPr>
              <a:t>attitude among people and the state must be welfare </a:t>
            </a:r>
            <a:r>
              <a:rPr lang="en-US" sz="2000" dirty="0" smtClean="0">
                <a:latin typeface="Times New Roman" panose="02020603050405020304" pitchFamily="18" charset="0"/>
                <a:cs typeface="Times New Roman" panose="02020603050405020304" pitchFamily="18" charset="0"/>
              </a:rPr>
              <a:t>state accordingly</a:t>
            </a:r>
            <a:r>
              <a:rPr lang="en-US"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According to Aristotle, “The </a:t>
            </a:r>
            <a:r>
              <a:rPr lang="en-US" sz="2000" dirty="0">
                <a:latin typeface="Times New Roman" panose="02020603050405020304" pitchFamily="18" charset="0"/>
                <a:cs typeface="Times New Roman" panose="02020603050405020304" pitchFamily="18" charset="0"/>
              </a:rPr>
              <a:t>social justice can be realized only when ‘equals </a:t>
            </a:r>
            <a:r>
              <a:rPr lang="en-US" sz="2000" dirty="0" smtClean="0">
                <a:latin typeface="Times New Roman" panose="02020603050405020304" pitchFamily="18" charset="0"/>
                <a:cs typeface="Times New Roman" panose="02020603050405020304" pitchFamily="18" charset="0"/>
              </a:rPr>
              <a:t>to be </a:t>
            </a:r>
            <a:r>
              <a:rPr lang="en-US" sz="2000" dirty="0">
                <a:latin typeface="Times New Roman" panose="02020603050405020304" pitchFamily="18" charset="0"/>
                <a:cs typeface="Times New Roman" panose="02020603050405020304" pitchFamily="18" charset="0"/>
              </a:rPr>
              <a:t>treated equally and u</a:t>
            </a:r>
            <a:r>
              <a:rPr lang="en-US" sz="2000" dirty="0" smtClean="0">
                <a:latin typeface="Times New Roman" panose="02020603050405020304" pitchFamily="18" charset="0"/>
                <a:cs typeface="Times New Roman" panose="02020603050405020304" pitchFamily="18" charset="0"/>
              </a:rPr>
              <a:t>nequals unequally.”</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next step of justice which preamble secure for the </a:t>
            </a:r>
            <a:r>
              <a:rPr lang="en-US" sz="2000" dirty="0" smtClean="0">
                <a:latin typeface="Times New Roman" panose="02020603050405020304" pitchFamily="18" charset="0"/>
                <a:cs typeface="Times New Roman" panose="02020603050405020304" pitchFamily="18" charset="0"/>
              </a:rPr>
              <a:t>Indian people </a:t>
            </a:r>
            <a:r>
              <a:rPr lang="en-US" sz="2000" dirty="0">
                <a:latin typeface="Times New Roman" panose="02020603050405020304" pitchFamily="18" charset="0"/>
                <a:cs typeface="Times New Roman" panose="02020603050405020304" pitchFamily="18" charset="0"/>
              </a:rPr>
              <a:t>is Economic Justice. Every citizen of India has right to </a:t>
            </a:r>
            <a:r>
              <a:rPr lang="en-US" sz="2000" dirty="0" smtClean="0">
                <a:latin typeface="Times New Roman" panose="02020603050405020304" pitchFamily="18" charset="0"/>
                <a:cs typeface="Times New Roman" panose="02020603050405020304" pitchFamily="18" charset="0"/>
              </a:rPr>
              <a:t>live and </a:t>
            </a:r>
            <a:r>
              <a:rPr lang="en-US" sz="2000" dirty="0">
                <a:latin typeface="Times New Roman" panose="02020603050405020304" pitchFamily="18" charset="0"/>
                <a:cs typeface="Times New Roman" panose="02020603050405020304" pitchFamily="18" charset="0"/>
              </a:rPr>
              <a:t>earn his livelihood. They must be made available, </a:t>
            </a:r>
            <a:r>
              <a:rPr lang="en-US" sz="2000" dirty="0" smtClean="0">
                <a:latin typeface="Times New Roman" panose="02020603050405020304" pitchFamily="18" charset="0"/>
                <a:cs typeface="Times New Roman" panose="02020603050405020304" pitchFamily="18" charset="0"/>
              </a:rPr>
              <a:t>employment opportunities </a:t>
            </a:r>
            <a:r>
              <a:rPr lang="en-US" sz="2000" dirty="0">
                <a:latin typeface="Times New Roman" panose="02020603050405020304" pitchFamily="18" charset="0"/>
                <a:cs typeface="Times New Roman" panose="02020603050405020304" pitchFamily="18" charset="0"/>
              </a:rPr>
              <a:t>taking in view social justice. The Directive </a:t>
            </a:r>
            <a:r>
              <a:rPr lang="en-US" sz="2000" dirty="0" smtClean="0">
                <a:latin typeface="Times New Roman" panose="02020603050405020304" pitchFamily="18" charset="0"/>
                <a:cs typeface="Times New Roman" panose="02020603050405020304" pitchFamily="18" charset="0"/>
              </a:rPr>
              <a:t>Principles of </a:t>
            </a:r>
            <a:r>
              <a:rPr lang="en-US" sz="2000" dirty="0">
                <a:latin typeface="Times New Roman" panose="02020603050405020304" pitchFamily="18" charset="0"/>
                <a:cs typeface="Times New Roman" panose="02020603050405020304" pitchFamily="18" charset="0"/>
              </a:rPr>
              <a:t>State Policy make it clear that no discrimination would be </a:t>
            </a:r>
            <a:r>
              <a:rPr lang="en-US" sz="2000" dirty="0" smtClean="0">
                <a:latin typeface="Times New Roman" panose="02020603050405020304" pitchFamily="18" charset="0"/>
                <a:cs typeface="Times New Roman" panose="02020603050405020304" pitchFamily="18" charset="0"/>
              </a:rPr>
              <a:t>made between </a:t>
            </a:r>
            <a:r>
              <a:rPr lang="en-US" sz="2000" dirty="0">
                <a:latin typeface="Times New Roman" panose="02020603050405020304" pitchFamily="18" charset="0"/>
                <a:cs typeface="Times New Roman" panose="02020603050405020304" pitchFamily="18" charset="0"/>
              </a:rPr>
              <a:t>persons on the basis of their economic status. The state </a:t>
            </a:r>
            <a:r>
              <a:rPr lang="en-US" sz="2000" dirty="0" smtClean="0">
                <a:latin typeface="Times New Roman" panose="02020603050405020304" pitchFamily="18" charset="0"/>
                <a:cs typeface="Times New Roman" panose="02020603050405020304" pitchFamily="18" charset="0"/>
              </a:rPr>
              <a:t>is expected </a:t>
            </a:r>
            <a:r>
              <a:rPr lang="en-US" sz="2000" dirty="0">
                <a:latin typeface="Times New Roman" panose="02020603050405020304" pitchFamily="18" charset="0"/>
                <a:cs typeface="Times New Roman" panose="02020603050405020304" pitchFamily="18" charset="0"/>
              </a:rPr>
              <a:t>to enact laws and translate the concept of social </a:t>
            </a:r>
            <a:r>
              <a:rPr lang="en-US" sz="2000" dirty="0" smtClean="0">
                <a:latin typeface="Times New Roman" panose="02020603050405020304" pitchFamily="18" charset="0"/>
                <a:cs typeface="Times New Roman" panose="02020603050405020304" pitchFamily="18" charset="0"/>
              </a:rPr>
              <a:t>and </a:t>
            </a:r>
            <a:r>
              <a:rPr lang="en-IN" sz="2000" dirty="0" smtClean="0">
                <a:latin typeface="Times New Roman" panose="02020603050405020304" pitchFamily="18" charset="0"/>
                <a:cs typeface="Times New Roman" panose="02020603050405020304" pitchFamily="18" charset="0"/>
              </a:rPr>
              <a:t>economic </a:t>
            </a:r>
            <a:r>
              <a:rPr lang="en-IN" sz="2000" dirty="0">
                <a:latin typeface="Times New Roman" panose="02020603050405020304" pitchFamily="18" charset="0"/>
                <a:cs typeface="Times New Roman" panose="02020603050405020304" pitchFamily="18" charset="0"/>
              </a:rPr>
              <a:t>justice into reality</a:t>
            </a:r>
            <a:r>
              <a:rPr lang="en-IN"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Political Justice is only possible when there </a:t>
            </a:r>
            <a:r>
              <a:rPr lang="en-US" sz="2000" dirty="0">
                <a:latin typeface="Times New Roman" panose="02020603050405020304" pitchFamily="18" charset="0"/>
                <a:cs typeface="Times New Roman" panose="02020603050405020304" pitchFamily="18" charset="0"/>
              </a:rPr>
              <a:t>is realization of </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8329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560" y="399245"/>
            <a:ext cx="10515600" cy="6014434"/>
          </a:xfrm>
        </p:spPr>
        <p:txBody>
          <a:bodyPr>
            <a:noAutofit/>
          </a:bodyPr>
          <a:lstStyle/>
          <a:p>
            <a:r>
              <a:rPr lang="en-US" sz="2000" dirty="0" smtClean="0">
                <a:latin typeface="Times New Roman" panose="02020603050405020304" pitchFamily="18" charset="0"/>
                <a:cs typeface="Times New Roman" panose="02020603050405020304" pitchFamily="18" charset="0"/>
              </a:rPr>
              <a:t>social and economic justice . Previously in India and many countries of the world were giving voting rights to only those who are rich by wealth and the high in social status. But the Indian constitution has conferred on all the Indian adult citizens the Universal Adult Suffrage without any discrimination of caste, race, religion, sex, wealth, status, etc. The Indian citizens have got one vote and one vote one value which is very significant for political justice.</a:t>
            </a:r>
          </a:p>
          <a:p>
            <a:r>
              <a:rPr lang="en-US" sz="2000" dirty="0" smtClean="0">
                <a:latin typeface="Times New Roman" panose="02020603050405020304" pitchFamily="18" charset="0"/>
                <a:cs typeface="Times New Roman" panose="02020603050405020304" pitchFamily="18" charset="0"/>
              </a:rPr>
              <a:t>Thus the concept of social, economic and political justice contained in the preamble aim at furthering the goal of social revolution and attempting to foster this revolution by establishing the conditions necessary for its achievement.</a:t>
            </a:r>
          </a:p>
          <a:p>
            <a:r>
              <a:rPr lang="en-US" sz="2000" dirty="0" smtClean="0">
                <a:latin typeface="Times New Roman" panose="02020603050405020304" pitchFamily="18" charset="0"/>
                <a:cs typeface="Times New Roman" panose="02020603050405020304" pitchFamily="18" charset="0"/>
              </a:rPr>
              <a:t>The preamble contains that liberty is secured for the Indians, which is of thought, expression, belief, faith and worship. The constitution of India secure for its citizens the liberty that everyone without any bias will have the right to think and express his own views which will not harm other’s liberty. They can convert to any religion, can worship any god and goddess or believe in any kind of philosophy they want. That is how the six kinds of freedoms are provided in the article 19 of the Constitution.</a:t>
            </a:r>
          </a:p>
          <a:p>
            <a:r>
              <a:rPr lang="en-US" sz="2000" dirty="0" smtClean="0">
                <a:latin typeface="Times New Roman" panose="02020603050405020304" pitchFamily="18" charset="0"/>
                <a:cs typeface="Times New Roman" panose="02020603050405020304" pitchFamily="18" charset="0"/>
              </a:rPr>
              <a:t>The preamble makes mention of the equality for all the citizens of India without any kind of discrimination. There is two kind of equalities such as equality of status and equality of opportunity. Every citizen of India would be treated equal before law irrespective of his caste, religion, race, sex, language etc. </a:t>
            </a:r>
          </a:p>
        </p:txBody>
      </p:sp>
    </p:spTree>
    <p:extLst>
      <p:ext uri="{BB962C8B-B14F-4D97-AF65-F5344CB8AC3E}">
        <p14:creationId xmlns:p14="http://schemas.microsoft.com/office/powerpoint/2010/main" val="1150896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7896" y="579549"/>
            <a:ext cx="10118961" cy="5964942"/>
          </a:xfrm>
        </p:spPr>
        <p:txBody>
          <a:bodyPr>
            <a:noAutofit/>
          </a:bodyPr>
          <a:lstStyle/>
          <a:p>
            <a:r>
              <a:rPr lang="en-US" sz="2000" dirty="0" smtClean="0">
                <a:latin typeface="Times New Roman" panose="02020603050405020304" pitchFamily="18" charset="0"/>
                <a:cs typeface="Times New Roman" panose="02020603050405020304" pitchFamily="18" charset="0"/>
              </a:rPr>
              <a:t>As well as he shall get equal opportunity to make his economic progress. </a:t>
            </a:r>
          </a:p>
          <a:p>
            <a:r>
              <a:rPr lang="en-US" sz="2000" dirty="0" smtClean="0">
                <a:latin typeface="Times New Roman" panose="02020603050405020304" pitchFamily="18" charset="0"/>
                <a:cs typeface="Times New Roman" panose="02020603050405020304" pitchFamily="18" charset="0"/>
              </a:rPr>
              <a:t>It also made clear as per the Article 16-(4) that state shall have right to enact laws and make provision for reservation of jobs or posts in favor of  any backward class of citizens. </a:t>
            </a:r>
          </a:p>
          <a:p>
            <a:r>
              <a:rPr lang="en-US" sz="2000" dirty="0" smtClean="0">
                <a:latin typeface="Times New Roman" panose="02020603050405020304" pitchFamily="18" charset="0"/>
                <a:cs typeface="Times New Roman" panose="02020603050405020304" pitchFamily="18" charset="0"/>
              </a:rPr>
              <a:t>This provision also promotes the cause of justice by providing protective discrimination to those class of peoples who have suffered due to historical circumstances of casteism. This is what unequals to be treated unequally that is </a:t>
            </a:r>
            <a:r>
              <a:rPr lang="en-IN" sz="2000" dirty="0" smtClean="0">
                <a:latin typeface="Times New Roman" panose="02020603050405020304" pitchFamily="18" charset="0"/>
                <a:cs typeface="Times New Roman" panose="02020603050405020304" pitchFamily="18" charset="0"/>
              </a:rPr>
              <a:t>justice.</a:t>
            </a:r>
          </a:p>
          <a:p>
            <a:r>
              <a:rPr lang="en-US" sz="2000" dirty="0" smtClean="0">
                <a:latin typeface="Times New Roman" panose="02020603050405020304" pitchFamily="18" charset="0"/>
                <a:cs typeface="Times New Roman" panose="02020603050405020304" pitchFamily="18" charset="0"/>
              </a:rPr>
              <a:t>The preamble also provides that the Constitution is bound to promote among the Indians the fraternity which assures the dignity of the individual and the unity and integrity of the nation. </a:t>
            </a:r>
          </a:p>
          <a:p>
            <a:r>
              <a:rPr lang="en-US" sz="2000" dirty="0" smtClean="0">
                <a:latin typeface="Times New Roman" panose="02020603050405020304" pitchFamily="18" charset="0"/>
                <a:cs typeface="Times New Roman" panose="02020603050405020304" pitchFamily="18" charset="0"/>
              </a:rPr>
              <a:t>In the words of Chief architect of Constitution Dr. B.R. Ambedkar, “Fraternity is a sense of common brotherhood and the principle which gives unity and solidarity to social life. He further says “Without fraternity equality and liberty will be no deeper than coats of paints”. </a:t>
            </a:r>
          </a:p>
          <a:p>
            <a:r>
              <a:rPr lang="en-US" sz="2000" dirty="0" smtClean="0">
                <a:latin typeface="Times New Roman" panose="02020603050405020304" pitchFamily="18" charset="0"/>
                <a:cs typeface="Times New Roman" panose="02020603050405020304" pitchFamily="18" charset="0"/>
              </a:rPr>
              <a:t>Therefore, one has to take liberty, equality and fraternity not as separate objectives but as forming ‘a union of trinity’ in the sense that to diverse one from the other was to defeat the very </a:t>
            </a:r>
            <a:r>
              <a:rPr lang="en-IN" sz="2000" dirty="0" smtClean="0">
                <a:latin typeface="Times New Roman" panose="02020603050405020304" pitchFamily="18" charset="0"/>
                <a:cs typeface="Times New Roman" panose="02020603050405020304" pitchFamily="18" charset="0"/>
              </a:rPr>
              <a:t>purpose of Democracy. </a:t>
            </a:r>
          </a:p>
          <a:p>
            <a:r>
              <a:rPr lang="en-US" sz="2000" dirty="0" smtClean="0">
                <a:latin typeface="Times New Roman" panose="02020603050405020304" pitchFamily="18" charset="0"/>
                <a:cs typeface="Times New Roman" panose="02020603050405020304" pitchFamily="18" charset="0"/>
              </a:rPr>
              <a:t>All the above provisions further the people of India to adopt, enact and provide in the Constitution which is approved by Constituent Assembly on 26th November,1949.</a:t>
            </a:r>
            <a:endParaRPr lang="en-IN" sz="2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98750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0238" y="249215"/>
            <a:ext cx="10851524" cy="1325563"/>
          </a:xfrm>
        </p:spPr>
        <p:txBody>
          <a:bodyPr>
            <a:noAutofit/>
          </a:bodyPr>
          <a:lstStyle/>
          <a:p>
            <a:r>
              <a:rPr lang="en-US" sz="3600" b="1" dirty="0" smtClean="0">
                <a:latin typeface="Times New Roman" panose="02020603050405020304" pitchFamily="18" charset="0"/>
                <a:cs typeface="Times New Roman" panose="02020603050405020304" pitchFamily="18" charset="0"/>
              </a:rPr>
              <a:t>THE </a:t>
            </a:r>
            <a:r>
              <a:rPr lang="en-US" sz="3600" b="1" dirty="0">
                <a:latin typeface="Times New Roman" panose="02020603050405020304" pitchFamily="18" charset="0"/>
                <a:cs typeface="Times New Roman" panose="02020603050405020304" pitchFamily="18" charset="0"/>
              </a:rPr>
              <a:t>STRUCTURE OF </a:t>
            </a:r>
            <a:r>
              <a:rPr lang="en-US" sz="3600" b="1" dirty="0" smtClean="0">
                <a:latin typeface="Times New Roman" panose="02020603050405020304" pitchFamily="18" charset="0"/>
                <a:cs typeface="Times New Roman" panose="02020603050405020304" pitchFamily="18" charset="0"/>
              </a:rPr>
              <a:t>THE CONSTITUTION- THE PREAMBLE</a:t>
            </a:r>
            <a:r>
              <a:rPr lang="en-US" sz="3600" b="1" dirty="0">
                <a:latin typeface="Times New Roman" panose="02020603050405020304" pitchFamily="18" charset="0"/>
                <a:cs typeface="Times New Roman" panose="02020603050405020304" pitchFamily="18" charset="0"/>
              </a:rPr>
              <a:t>, MAIN BODY AND </a:t>
            </a:r>
            <a:r>
              <a:rPr lang="en-US" sz="3600" b="1" dirty="0" smtClean="0">
                <a:latin typeface="Times New Roman" panose="02020603050405020304" pitchFamily="18" charset="0"/>
                <a:cs typeface="Times New Roman" panose="02020603050405020304" pitchFamily="18" charset="0"/>
              </a:rPr>
              <a:t> SCHEDULES</a:t>
            </a:r>
            <a:endParaRPr lang="en-IN"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07126" y="1483338"/>
            <a:ext cx="10003971" cy="5204845"/>
          </a:xfrm>
        </p:spPr>
        <p:txBody>
          <a:bodyPr>
            <a:noAutofit/>
          </a:bodyPr>
          <a:lstStyle/>
          <a:p>
            <a:r>
              <a:rPr lang="en-US" sz="2000" dirty="0">
                <a:latin typeface="Times New Roman" panose="02020603050405020304" pitchFamily="18" charset="0"/>
                <a:cs typeface="Times New Roman" panose="02020603050405020304" pitchFamily="18" charset="0"/>
              </a:rPr>
              <a:t>The structure of the Constitution is divided into </a:t>
            </a:r>
            <a:r>
              <a:rPr lang="en-US" sz="2000" dirty="0" smtClean="0">
                <a:latin typeface="Times New Roman" panose="02020603050405020304" pitchFamily="18" charset="0"/>
                <a:cs typeface="Times New Roman" panose="02020603050405020304" pitchFamily="18" charset="0"/>
              </a:rPr>
              <a:t>the Preamble</a:t>
            </a:r>
            <a:r>
              <a:rPr lang="en-US" sz="2000" dirty="0">
                <a:latin typeface="Times New Roman" panose="02020603050405020304" pitchFamily="18" charset="0"/>
                <a:cs typeface="Times New Roman" panose="02020603050405020304" pitchFamily="18" charset="0"/>
              </a:rPr>
              <a:t>, the Main Body and the Schedules. The main structure </a:t>
            </a:r>
            <a:r>
              <a:rPr lang="en-US" sz="2000" dirty="0" smtClean="0">
                <a:latin typeface="Times New Roman" panose="02020603050405020304" pitchFamily="18" charset="0"/>
                <a:cs typeface="Times New Roman" panose="02020603050405020304" pitchFamily="18" charset="0"/>
              </a:rPr>
              <a:t>of the </a:t>
            </a:r>
            <a:r>
              <a:rPr lang="en-US" sz="2000" dirty="0">
                <a:latin typeface="Times New Roman" panose="02020603050405020304" pitchFamily="18" charset="0"/>
                <a:cs typeface="Times New Roman" panose="02020603050405020304" pitchFamily="18" charset="0"/>
              </a:rPr>
              <a:t>constitution can not be changed totally as there are </a:t>
            </a:r>
            <a:r>
              <a:rPr lang="en-US" sz="2000" dirty="0" smtClean="0">
                <a:latin typeface="Times New Roman" panose="02020603050405020304" pitchFamily="18" charset="0"/>
                <a:cs typeface="Times New Roman" panose="02020603050405020304" pitchFamily="18" charset="0"/>
              </a:rPr>
              <a:t>provisions of Amendment </a:t>
            </a:r>
            <a:r>
              <a:rPr lang="en-US" sz="2000" dirty="0">
                <a:latin typeface="Times New Roman" panose="02020603050405020304" pitchFamily="18" charset="0"/>
                <a:cs typeface="Times New Roman" panose="02020603050405020304" pitchFamily="18" charset="0"/>
              </a:rPr>
              <a:t>to it. The Indian Constitution contained XXII parts, </a:t>
            </a:r>
            <a:r>
              <a:rPr lang="en-US" sz="2000" dirty="0" smtClean="0">
                <a:latin typeface="Times New Roman" panose="02020603050405020304" pitchFamily="18" charset="0"/>
                <a:cs typeface="Times New Roman" panose="02020603050405020304" pitchFamily="18" charset="0"/>
              </a:rPr>
              <a:t>395 Articles </a:t>
            </a:r>
            <a:r>
              <a:rPr lang="en-US" sz="2000" dirty="0">
                <a:latin typeface="Times New Roman" panose="02020603050405020304" pitchFamily="18" charset="0"/>
                <a:cs typeface="Times New Roman" panose="02020603050405020304" pitchFamily="18" charset="0"/>
              </a:rPr>
              <a:t>and 12 Schedules. In this </a:t>
            </a:r>
            <a:r>
              <a:rPr lang="en-US" sz="2000" dirty="0" smtClean="0">
                <a:latin typeface="Times New Roman" panose="02020603050405020304" pitchFamily="18" charset="0"/>
                <a:cs typeface="Times New Roman" panose="02020603050405020304" pitchFamily="18" charset="0"/>
              </a:rPr>
              <a:t>structure </a:t>
            </a:r>
            <a:r>
              <a:rPr lang="en-US" sz="2000" dirty="0">
                <a:latin typeface="Times New Roman" panose="02020603050405020304" pitchFamily="18" charset="0"/>
                <a:cs typeface="Times New Roman" panose="02020603050405020304" pitchFamily="18" charset="0"/>
              </a:rPr>
              <a:t>each and </a:t>
            </a:r>
            <a:r>
              <a:rPr lang="en-US" sz="2000" dirty="0" smtClean="0">
                <a:latin typeface="Times New Roman" panose="02020603050405020304" pitchFamily="18" charset="0"/>
                <a:cs typeface="Times New Roman" panose="02020603050405020304" pitchFamily="18" charset="0"/>
              </a:rPr>
              <a:t>every provision </a:t>
            </a:r>
            <a:r>
              <a:rPr lang="en-US" sz="2000" dirty="0">
                <a:latin typeface="Times New Roman" panose="02020603050405020304" pitchFamily="18" charset="0"/>
                <a:cs typeface="Times New Roman" panose="02020603050405020304" pitchFamily="18" charset="0"/>
              </a:rPr>
              <a:t>has been discussed thoroughly and then got it passed </a:t>
            </a:r>
            <a:r>
              <a:rPr lang="en-US" sz="2000" dirty="0" smtClean="0">
                <a:latin typeface="Times New Roman" panose="02020603050405020304" pitchFamily="18" charset="0"/>
                <a:cs typeface="Times New Roman" panose="02020603050405020304" pitchFamily="18" charset="0"/>
              </a:rPr>
              <a:t>in </a:t>
            </a:r>
            <a:r>
              <a:rPr lang="en-IN" sz="2000" dirty="0" smtClean="0">
                <a:latin typeface="Times New Roman" panose="02020603050405020304" pitchFamily="18" charset="0"/>
                <a:cs typeface="Times New Roman" panose="02020603050405020304" pitchFamily="18" charset="0"/>
              </a:rPr>
              <a:t>the </a:t>
            </a:r>
            <a:r>
              <a:rPr lang="en-IN" sz="2000" dirty="0">
                <a:latin typeface="Times New Roman" panose="02020603050405020304" pitchFamily="18" charset="0"/>
                <a:cs typeface="Times New Roman" panose="02020603050405020304" pitchFamily="18" charset="0"/>
              </a:rPr>
              <a:t>Constituent Assembly</a:t>
            </a:r>
            <a:r>
              <a:rPr lang="en-IN" sz="2000" dirty="0" smtClean="0">
                <a:latin typeface="Times New Roman" panose="02020603050405020304" pitchFamily="18" charset="0"/>
                <a:cs typeface="Times New Roman" panose="02020603050405020304" pitchFamily="18" charset="0"/>
              </a:rPr>
              <a:t>.</a:t>
            </a:r>
            <a:endParaRPr lang="en-IN" sz="2000" dirty="0">
              <a:latin typeface="Times New Roman" panose="02020603050405020304" pitchFamily="18" charset="0"/>
              <a:cs typeface="Times New Roman" panose="02020603050405020304" pitchFamily="18" charset="0"/>
            </a:endParaRPr>
          </a:p>
          <a:p>
            <a:r>
              <a:rPr lang="en-IN" sz="2000" b="1" dirty="0" smtClean="0">
                <a:latin typeface="Times New Roman" panose="02020603050405020304" pitchFamily="18" charset="0"/>
                <a:cs typeface="Times New Roman" panose="02020603050405020304" pitchFamily="18" charset="0"/>
              </a:rPr>
              <a:t>The </a:t>
            </a:r>
            <a:r>
              <a:rPr lang="en-IN" sz="2000" b="1" dirty="0">
                <a:latin typeface="Times New Roman" panose="02020603050405020304" pitchFamily="18" charset="0"/>
                <a:cs typeface="Times New Roman" panose="02020603050405020304" pitchFamily="18" charset="0"/>
              </a:rPr>
              <a:t>Preamble:</a:t>
            </a:r>
          </a:p>
          <a:p>
            <a:pPr>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The preamble is the mirror of the aspirations of the people </a:t>
            </a:r>
            <a:r>
              <a:rPr lang="en-US" sz="2000" dirty="0" smtClean="0">
                <a:latin typeface="Times New Roman" panose="02020603050405020304" pitchFamily="18" charset="0"/>
                <a:cs typeface="Times New Roman" panose="02020603050405020304" pitchFamily="18" charset="0"/>
              </a:rPr>
              <a:t>to themselves </a:t>
            </a:r>
            <a:r>
              <a:rPr lang="en-US" sz="2000" dirty="0">
                <a:latin typeface="Times New Roman" panose="02020603050405020304" pitchFamily="18" charset="0"/>
                <a:cs typeface="Times New Roman" panose="02020603050405020304" pitchFamily="18" charset="0"/>
              </a:rPr>
              <a:t>which reflects into it. The preamble is not the part of </a:t>
            </a:r>
            <a:r>
              <a:rPr lang="en-US" sz="2000" dirty="0" smtClean="0">
                <a:latin typeface="Times New Roman" panose="02020603050405020304" pitchFamily="18" charset="0"/>
                <a:cs typeface="Times New Roman" panose="02020603050405020304" pitchFamily="18" charset="0"/>
              </a:rPr>
              <a:t>the Articles </a:t>
            </a:r>
            <a:r>
              <a:rPr lang="en-US" sz="2000" dirty="0">
                <a:latin typeface="Times New Roman" panose="02020603050405020304" pitchFamily="18" charset="0"/>
                <a:cs typeface="Times New Roman" panose="02020603050405020304" pitchFamily="18" charset="0"/>
              </a:rPr>
              <a:t>but it is the gist of all the provisions elaborated in all </a:t>
            </a:r>
            <a:r>
              <a:rPr lang="en-US" sz="2000" dirty="0" smtClean="0">
                <a:latin typeface="Times New Roman" panose="02020603050405020304" pitchFamily="18" charset="0"/>
                <a:cs typeface="Times New Roman" panose="02020603050405020304" pitchFamily="18" charset="0"/>
              </a:rPr>
              <a:t>the Articles</a:t>
            </a:r>
            <a:r>
              <a:rPr lang="en-US"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It </a:t>
            </a:r>
            <a:r>
              <a:rPr lang="en-US" sz="2000" dirty="0">
                <a:latin typeface="Times New Roman" panose="02020603050405020304" pitchFamily="18" charset="0"/>
                <a:cs typeface="Times New Roman" panose="02020603050405020304" pitchFamily="18" charset="0"/>
              </a:rPr>
              <a:t>is the philosophical commitment which would be </a:t>
            </a:r>
            <a:r>
              <a:rPr lang="en-US" sz="2000" dirty="0" smtClean="0">
                <a:latin typeface="Times New Roman" panose="02020603050405020304" pitchFamily="18" charset="0"/>
                <a:cs typeface="Times New Roman" panose="02020603050405020304" pitchFamily="18" charset="0"/>
              </a:rPr>
              <a:t>realized into </a:t>
            </a:r>
            <a:r>
              <a:rPr lang="en-US" sz="2000" dirty="0">
                <a:latin typeface="Times New Roman" panose="02020603050405020304" pitchFamily="18" charset="0"/>
                <a:cs typeface="Times New Roman" panose="02020603050405020304" pitchFamily="18" charset="0"/>
              </a:rPr>
              <a:t>practice by the government &amp; its state. It is the sum total of </a:t>
            </a:r>
            <a:r>
              <a:rPr lang="en-US" sz="2000" dirty="0" smtClean="0">
                <a:latin typeface="Times New Roman" panose="02020603050405020304" pitchFamily="18" charset="0"/>
                <a:cs typeface="Times New Roman" panose="02020603050405020304" pitchFamily="18" charset="0"/>
              </a:rPr>
              <a:t>the Constitution</a:t>
            </a:r>
            <a:r>
              <a:rPr lang="en-US" sz="2000" dirty="0">
                <a:latin typeface="Times New Roman" panose="02020603050405020304" pitchFamily="18" charset="0"/>
                <a:cs typeface="Times New Roman" panose="02020603050405020304" pitchFamily="18" charset="0"/>
              </a:rPr>
              <a:t>. </a:t>
            </a:r>
            <a:endParaRPr lang="en-IN"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Main </a:t>
            </a:r>
            <a:r>
              <a:rPr lang="en-US" sz="2000" b="1" dirty="0">
                <a:latin typeface="Times New Roman" panose="02020603050405020304" pitchFamily="18" charset="0"/>
                <a:cs typeface="Times New Roman" panose="02020603050405020304" pitchFamily="18" charset="0"/>
              </a:rPr>
              <a:t>Body of the Constitution</a:t>
            </a:r>
            <a:r>
              <a:rPr lang="en-US" sz="20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The main body of the Constitution of India consists </a:t>
            </a:r>
            <a:r>
              <a:rPr lang="en-US" sz="2000" dirty="0" smtClean="0">
                <a:latin typeface="Times New Roman" panose="02020603050405020304" pitchFamily="18" charset="0"/>
                <a:cs typeface="Times New Roman" panose="02020603050405020304" pitchFamily="18" charset="0"/>
              </a:rPr>
              <a:t>of 22 parts</a:t>
            </a:r>
            <a:r>
              <a:rPr lang="en-US" sz="2000" dirty="0">
                <a:latin typeface="Times New Roman" panose="02020603050405020304" pitchFamily="18" charset="0"/>
                <a:cs typeface="Times New Roman" panose="02020603050405020304" pitchFamily="18" charset="0"/>
              </a:rPr>
              <a:t>, 395 articles and 12 schedules and they have </a:t>
            </a:r>
            <a:r>
              <a:rPr lang="en-US" sz="2000" dirty="0" smtClean="0">
                <a:latin typeface="Times New Roman" panose="02020603050405020304" pitchFamily="18" charset="0"/>
                <a:cs typeface="Times New Roman" panose="02020603050405020304" pitchFamily="18" charset="0"/>
              </a:rPr>
              <a:t>been elaborated </a:t>
            </a:r>
            <a:r>
              <a:rPr lang="en-US" sz="2000" dirty="0">
                <a:latin typeface="Times New Roman" panose="02020603050405020304" pitchFamily="18" charset="0"/>
                <a:cs typeface="Times New Roman" panose="02020603050405020304" pitchFamily="18" charset="0"/>
              </a:rPr>
              <a:t>thoroughly in these provisions</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140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7571" y="219777"/>
            <a:ext cx="10515600" cy="793974"/>
          </a:xfrm>
        </p:spPr>
        <p:txBody>
          <a:bodyPr>
            <a:normAutofit/>
          </a:bodyPr>
          <a:lstStyle/>
          <a:p>
            <a:r>
              <a:rPr lang="en-US" sz="3600" b="1" dirty="0" smtClean="0">
                <a:latin typeface="Times New Roman" panose="02020603050405020304" pitchFamily="18" charset="0"/>
                <a:cs typeface="Times New Roman" panose="02020603050405020304" pitchFamily="18" charset="0"/>
              </a:rPr>
              <a:t>PARTS OF THE CONSTITUTION</a:t>
            </a:r>
            <a:endParaRPr lang="en-IN"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07571" y="1013751"/>
            <a:ext cx="9886406" cy="5648306"/>
          </a:xfrm>
        </p:spPr>
        <p:txBody>
          <a:bodyPr>
            <a:noAutofit/>
          </a:bodyPr>
          <a:lstStyle/>
          <a:p>
            <a:r>
              <a:rPr lang="en-US" sz="2000" b="1" dirty="0" smtClean="0">
                <a:latin typeface="Times New Roman" panose="02020603050405020304" pitchFamily="18" charset="0"/>
                <a:cs typeface="Times New Roman" panose="02020603050405020304" pitchFamily="18" charset="0"/>
              </a:rPr>
              <a:t>PART I- THE UNION AND ITS TERRITORY:</a:t>
            </a: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The part I consists of Articles nos.1-4. </a:t>
            </a: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Article No.2 deals with Name and Territory of the Union and establishment of new states. </a:t>
            </a: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Article 3 mentions about the provisions of formation of new states and alteration of areas, boundaries or names of new states. </a:t>
            </a: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Article 4 provides the amendment of the First and the Fourth schedules and supplemental, incidental and consequential matter pertaining to </a:t>
            </a:r>
            <a:r>
              <a:rPr lang="en-IN" sz="2000" dirty="0" smtClean="0">
                <a:latin typeface="Times New Roman" panose="02020603050405020304" pitchFamily="18" charset="0"/>
                <a:cs typeface="Times New Roman" panose="02020603050405020304" pitchFamily="18" charset="0"/>
              </a:rPr>
              <a:t>Articles 1 &amp; 3.</a:t>
            </a:r>
          </a:p>
          <a:p>
            <a:r>
              <a:rPr lang="en-IN" sz="2000" b="1" dirty="0" smtClean="0">
                <a:latin typeface="Times New Roman" panose="02020603050405020304" pitchFamily="18" charset="0"/>
                <a:cs typeface="Times New Roman" panose="02020603050405020304" pitchFamily="18" charset="0"/>
              </a:rPr>
              <a:t>PART II- CITIZENSHIP:</a:t>
            </a: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The part II consists of Article nos. 5 to 11 in regard to citizenship. </a:t>
            </a: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Article 5 relate with the citizenship at the commencement of the constitution. </a:t>
            </a: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Articles 6-11 provides for rights of citizenship for migrants to and from Pakistan, or outside India and the right of the Parliament to continue and regulate it.</a:t>
            </a:r>
          </a:p>
          <a:p>
            <a:pPr marL="0" indent="0">
              <a:buNone/>
            </a:pPr>
            <a:endParaRPr lang="en-IN" sz="2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1503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9639" y="634929"/>
            <a:ext cx="9742898" cy="6065949"/>
          </a:xfrm>
        </p:spPr>
        <p:txBody>
          <a:bodyPr>
            <a:noAutofit/>
          </a:bodyPr>
          <a:lstStyle/>
          <a:p>
            <a:r>
              <a:rPr lang="en-IN" sz="2000" b="1" dirty="0">
                <a:latin typeface="Times New Roman" panose="02020603050405020304" pitchFamily="18" charset="0"/>
                <a:cs typeface="Times New Roman" panose="02020603050405020304" pitchFamily="18" charset="0"/>
              </a:rPr>
              <a:t>PART III- FUNDAMENTAL RIGHTS:</a:t>
            </a:r>
          </a:p>
          <a:p>
            <a:pPr>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Part III deals with Fundamental Rights for Indian Citizen elaborated in the </a:t>
            </a:r>
            <a:r>
              <a:rPr lang="en-US" sz="2000" dirty="0" smtClean="0">
                <a:latin typeface="Times New Roman" panose="02020603050405020304" pitchFamily="18" charset="0"/>
                <a:cs typeface="Times New Roman" panose="02020603050405020304" pitchFamily="18" charset="0"/>
              </a:rPr>
              <a:t>Articles 12 </a:t>
            </a:r>
            <a:r>
              <a:rPr lang="en-US" sz="2000" dirty="0">
                <a:latin typeface="Times New Roman" panose="02020603050405020304" pitchFamily="18" charset="0"/>
                <a:cs typeface="Times New Roman" panose="02020603050405020304" pitchFamily="18" charset="0"/>
              </a:rPr>
              <a:t>to 35. </a:t>
            </a:r>
            <a:endParaRPr lang="en-US" sz="20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Fundamental Rights are the Right to Equality, Right to Freedom, Right against Exploitation, Right to Religion, Cultural and Educational Rights and Right to Constitutional Remedies. </a:t>
            </a:r>
            <a:endParaRPr lang="en-US" sz="20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Right to Property was deleted by the </a:t>
            </a:r>
            <a:r>
              <a:rPr lang="en-IN" sz="2000" dirty="0">
                <a:latin typeface="Times New Roman" panose="02020603050405020304" pitchFamily="18" charset="0"/>
                <a:cs typeface="Times New Roman" panose="02020603050405020304" pitchFamily="18" charset="0"/>
              </a:rPr>
              <a:t>44th Constitutional Amendment Act,1978</a:t>
            </a:r>
            <a:r>
              <a:rPr lang="en-IN" sz="2000" dirty="0" smtClean="0">
                <a:latin typeface="Times New Roman" panose="02020603050405020304" pitchFamily="18" charset="0"/>
                <a:cs typeface="Times New Roman" panose="02020603050405020304" pitchFamily="18" charset="0"/>
              </a:rPr>
              <a:t>.</a:t>
            </a:r>
          </a:p>
          <a:p>
            <a:pPr marL="0" indent="0">
              <a:buNone/>
            </a:pPr>
            <a:endParaRPr lang="en-IN" dirty="0">
              <a:latin typeface="Times New Roman" panose="02020603050405020304" pitchFamily="18" charset="0"/>
              <a:cs typeface="Times New Roman" panose="02020603050405020304" pitchFamily="18" charset="0"/>
            </a:endParaRPr>
          </a:p>
          <a:p>
            <a:r>
              <a:rPr lang="en-US" b="1" dirty="0" smtClean="0">
                <a:latin typeface="Times New Roman" panose="02020603050405020304" pitchFamily="18" charset="0"/>
                <a:cs typeface="Times New Roman" panose="02020603050405020304" pitchFamily="18" charset="0"/>
              </a:rPr>
              <a:t>PART IV- DIRECTIVE PRINCIPLES OF STATE POLICY</a:t>
            </a:r>
            <a:endParaRPr lang="en-US" sz="2400" b="1"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It includes Articles from 36 to 51 wherein the constitution has directed the state to be Welfare State and execute the values, principles of equality, liberty, justice, social justice, health, industrialization, education in general and of weaker sections, etc.</a:t>
            </a: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Though the government can not be pulled in the court for the violation of the Directive Principles but it is also taken as a duty of the government to become </a:t>
            </a:r>
            <a:r>
              <a:rPr lang="en-US" sz="2000" dirty="0">
                <a:latin typeface="Times New Roman" panose="02020603050405020304" pitchFamily="18" charset="0"/>
                <a:cs typeface="Times New Roman" panose="02020603050405020304" pitchFamily="18" charset="0"/>
              </a:rPr>
              <a:t>a</a:t>
            </a:r>
            <a:r>
              <a:rPr lang="en-US" sz="2000" dirty="0" smtClean="0">
                <a:latin typeface="Times New Roman" panose="02020603050405020304" pitchFamily="18" charset="0"/>
                <a:cs typeface="Times New Roman" panose="02020603050405020304" pitchFamily="18" charset="0"/>
              </a:rPr>
              <a:t> welfare state. </a:t>
            </a: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Due to fear of not getting elected again, the government has to do the public works continuously and is elaborated in their part.</a:t>
            </a:r>
          </a:p>
        </p:txBody>
      </p:sp>
    </p:spTree>
    <p:extLst>
      <p:ext uri="{BB962C8B-B14F-4D97-AF65-F5344CB8AC3E}">
        <p14:creationId xmlns:p14="http://schemas.microsoft.com/office/powerpoint/2010/main" val="4291237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6205" y="501606"/>
            <a:ext cx="9731829" cy="6212702"/>
          </a:xfrm>
        </p:spPr>
        <p:txBody>
          <a:bodyPr>
            <a:noAutofit/>
          </a:bodyPr>
          <a:lstStyle/>
          <a:p>
            <a:r>
              <a:rPr lang="en-IN" sz="2000" b="1" dirty="0">
                <a:latin typeface="Times New Roman" panose="02020603050405020304" pitchFamily="18" charset="0"/>
                <a:cs typeface="Times New Roman" panose="02020603050405020304" pitchFamily="18" charset="0"/>
              </a:rPr>
              <a:t>PART IV A –FUNDAMENTAL DUTIES</a:t>
            </a:r>
          </a:p>
          <a:p>
            <a:pPr>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In the 1950’s originally the constitution did not contain separate Fundamental Duties for the citizens of India as it was natural that everybody respect everybody’s Fundamental Rights.</a:t>
            </a:r>
          </a:p>
          <a:p>
            <a:pPr>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But by the 42nd Constitutional Amendment Act,1976 it was separately provided for the 11 fundamental duties for the Indian </a:t>
            </a:r>
            <a:r>
              <a:rPr lang="en-IN" sz="2000" dirty="0">
                <a:latin typeface="Times New Roman" panose="02020603050405020304" pitchFamily="18" charset="0"/>
                <a:cs typeface="Times New Roman" panose="02020603050405020304" pitchFamily="18" charset="0"/>
              </a:rPr>
              <a:t>citizens.</a:t>
            </a:r>
          </a:p>
          <a:p>
            <a:endParaRPr lang="en-IN" sz="2000" dirty="0" smtClean="0">
              <a:latin typeface="Times New Roman" panose="02020603050405020304" pitchFamily="18" charset="0"/>
              <a:cs typeface="Times New Roman" panose="02020603050405020304" pitchFamily="18" charset="0"/>
            </a:endParaRPr>
          </a:p>
          <a:p>
            <a:r>
              <a:rPr lang="en-IN" sz="2000" b="1" dirty="0">
                <a:latin typeface="Times New Roman" panose="02020603050405020304" pitchFamily="18" charset="0"/>
                <a:cs typeface="Times New Roman" panose="02020603050405020304" pitchFamily="18" charset="0"/>
              </a:rPr>
              <a:t>PART V- THE </a:t>
            </a:r>
            <a:r>
              <a:rPr lang="en-IN" sz="2000" b="1" dirty="0" smtClean="0">
                <a:latin typeface="Times New Roman" panose="02020603050405020304" pitchFamily="18" charset="0"/>
                <a:cs typeface="Times New Roman" panose="02020603050405020304" pitchFamily="18" charset="0"/>
              </a:rPr>
              <a:t>UNION</a:t>
            </a:r>
            <a:endParaRPr lang="en-IN" sz="20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The Part V contains 5 chapters related to individual subject. </a:t>
            </a:r>
          </a:p>
          <a:p>
            <a:pPr>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Chapter I is titled as ‘THE EXECUTIVE’ and contains Articles from 52 to 78. </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Articles 52 to 73 deals with the powers and functions of the President and Vice President. </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Articles 74 &amp; 75 provides for the formations of Council of Ministers and its functions. </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Article 76 makes provisions of appointment and powers, functions of Attorney General of India. </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Articles 77 &amp; 78 pertain to conduct of Government Business and functions and duties of Prime Minister. </a:t>
            </a:r>
          </a:p>
        </p:txBody>
      </p:sp>
    </p:spTree>
    <p:extLst>
      <p:ext uri="{BB962C8B-B14F-4D97-AF65-F5344CB8AC3E}">
        <p14:creationId xmlns:p14="http://schemas.microsoft.com/office/powerpoint/2010/main" val="2793047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5320" y="620762"/>
            <a:ext cx="9625149" cy="4839512"/>
          </a:xfrm>
        </p:spPr>
        <p:txBody>
          <a:bodyPr>
            <a:noAutofit/>
          </a:bodyPr>
          <a:lstStyle/>
          <a:p>
            <a:pPr>
              <a:buFont typeface="Wingdings" panose="05000000000000000000" pitchFamily="2" charset="2"/>
              <a:buChar char="q"/>
            </a:pPr>
            <a:r>
              <a:rPr lang="en-US" sz="2000" dirty="0" smtClean="0">
                <a:latin typeface="Times New Roman" panose="02020603050405020304" pitchFamily="18" charset="0"/>
                <a:cs typeface="Times New Roman" panose="02020603050405020304" pitchFamily="18" charset="0"/>
              </a:rPr>
              <a:t>Chapter II is titled as ‘Parliament’ and contain Articles from 79 to 122. </a:t>
            </a:r>
          </a:p>
          <a:p>
            <a:pPr>
              <a:buFont typeface="Wingdings" panose="05000000000000000000" pitchFamily="2" charset="2"/>
              <a:buChar char="ü"/>
            </a:pPr>
            <a:r>
              <a:rPr lang="en-US" sz="2000" dirty="0" smtClean="0">
                <a:latin typeface="Times New Roman" panose="02020603050405020304" pitchFamily="18" charset="0"/>
                <a:cs typeface="Times New Roman" panose="02020603050405020304" pitchFamily="18" charset="0"/>
              </a:rPr>
              <a:t>Articles 79 to 88 deals with formation and constitution of Parliament. </a:t>
            </a:r>
          </a:p>
          <a:p>
            <a:pPr>
              <a:buFont typeface="Wingdings" panose="05000000000000000000" pitchFamily="2" charset="2"/>
              <a:buChar char="ü"/>
            </a:pPr>
            <a:r>
              <a:rPr lang="en-US" sz="2000" dirty="0" smtClean="0">
                <a:latin typeface="Times New Roman" panose="02020603050405020304" pitchFamily="18" charset="0"/>
                <a:cs typeface="Times New Roman" panose="02020603050405020304" pitchFamily="18" charset="0"/>
              </a:rPr>
              <a:t>Articles 89 to 98 provides for the officers of the Parliament. </a:t>
            </a:r>
          </a:p>
          <a:p>
            <a:pPr>
              <a:buFont typeface="Wingdings" panose="05000000000000000000" pitchFamily="2" charset="2"/>
              <a:buChar char="ü"/>
            </a:pPr>
            <a:r>
              <a:rPr lang="en-US" sz="2000" dirty="0" smtClean="0">
                <a:latin typeface="Times New Roman" panose="02020603050405020304" pitchFamily="18" charset="0"/>
                <a:cs typeface="Times New Roman" panose="02020603050405020304" pitchFamily="18" charset="0"/>
              </a:rPr>
              <a:t>Article 99 to 100 deals with the conduct of Business of the Parliament.</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Articles 101 to 104 makes mention of disqualification of members and the vacant seats.</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Articles 105 and 106 deals with the Powers, Privileges and Immunities of Parliament and its Members. </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Articles 107 to 111 provides for the Legislative Procedures of the Parliament </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Articles 112 to 117 are related to Procedure of Parliament in Financial Matters. </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Articles 118 to122 provides for the procedure Generally of the Parliament.</a:t>
            </a:r>
          </a:p>
          <a:p>
            <a:pPr marL="0" indent="0">
              <a:buNone/>
            </a:pPr>
            <a:r>
              <a:rPr lang="en-US" sz="2000" dirty="0" smtClean="0">
                <a:latin typeface="Times New Roman" panose="02020603050405020304" pitchFamily="18" charset="0"/>
                <a:cs typeface="Times New Roman" panose="02020603050405020304" pitchFamily="18" charset="0"/>
              </a:rPr>
              <a:t> </a:t>
            </a:r>
          </a:p>
          <a:p>
            <a:pPr>
              <a:buFont typeface="Wingdings" panose="05000000000000000000" pitchFamily="2" charset="2"/>
              <a:buChar char="ü"/>
            </a:pPr>
            <a:endParaRPr lang="en-IN" sz="1200" dirty="0"/>
          </a:p>
        </p:txBody>
      </p:sp>
    </p:spTree>
    <p:extLst>
      <p:ext uri="{BB962C8B-B14F-4D97-AF65-F5344CB8AC3E}">
        <p14:creationId xmlns:p14="http://schemas.microsoft.com/office/powerpoint/2010/main" val="3772549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53792"/>
            <a:ext cx="9167949" cy="5623171"/>
          </a:xfrm>
        </p:spPr>
        <p:txBody>
          <a:bodyPr>
            <a:normAutofit/>
          </a:bodyPr>
          <a:lstStyle/>
          <a:p>
            <a:pPr marL="0" indent="0">
              <a:buNone/>
            </a:pPr>
            <a:r>
              <a:rPr lang="en-IN" sz="3200" b="1" dirty="0" smtClean="0">
                <a:latin typeface="Times New Roman" panose="02020603050405020304" pitchFamily="18" charset="0"/>
                <a:cs typeface="Times New Roman" panose="02020603050405020304" pitchFamily="18" charset="0"/>
              </a:rPr>
              <a:t>Popular Sovereignty</a:t>
            </a:r>
          </a:p>
          <a:p>
            <a:r>
              <a:rPr lang="en-US" sz="2000" dirty="0" smtClean="0">
                <a:latin typeface="Times New Roman" panose="02020603050405020304" pitchFamily="18" charset="0"/>
                <a:cs typeface="Times New Roman" panose="02020603050405020304" pitchFamily="18" charset="0"/>
              </a:rPr>
              <a:t>It is clearly stated in the preamble that India is not under any outside control. It is a sovereign nation under the people. </a:t>
            </a:r>
          </a:p>
          <a:p>
            <a:r>
              <a:rPr lang="en-US" sz="2000" dirty="0" smtClean="0">
                <a:latin typeface="Times New Roman" panose="02020603050405020304" pitchFamily="18" charset="0"/>
                <a:cs typeface="Times New Roman" panose="02020603050405020304" pitchFamily="18" charset="0"/>
              </a:rPr>
              <a:t>The people will have right to elect their representatives to rule for themselves to the government. Hence, India has a democratic system of government. </a:t>
            </a:r>
          </a:p>
          <a:p>
            <a:r>
              <a:rPr lang="en-US" sz="2000" dirty="0" smtClean="0">
                <a:latin typeface="Times New Roman" panose="02020603050405020304" pitchFamily="18" charset="0"/>
                <a:cs typeface="Times New Roman" panose="02020603050405020304" pitchFamily="18" charset="0"/>
              </a:rPr>
              <a:t>Any citizen who is above 18 years of age irrespective of religion, creed, caste, region, property, rich or poor, man or woman can execute adult franchise and have his representative for his/her welfare. </a:t>
            </a:r>
          </a:p>
          <a:p>
            <a:r>
              <a:rPr lang="en-US" sz="2000" dirty="0" smtClean="0">
                <a:latin typeface="Times New Roman" panose="02020603050405020304" pitchFamily="18" charset="0"/>
                <a:cs typeface="Times New Roman" panose="02020603050405020304" pitchFamily="18" charset="0"/>
              </a:rPr>
              <a:t>It is very of significant provision in the constitution that the person may be from dire poverty or from an Industrialist will have right to one vote and one vote will have one value. Therefore, popular sovereignly is very important feature of </a:t>
            </a:r>
            <a:r>
              <a:rPr lang="en-IN" sz="2000" dirty="0" smtClean="0">
                <a:latin typeface="Times New Roman" panose="02020603050405020304" pitchFamily="18" charset="0"/>
                <a:cs typeface="Times New Roman" panose="02020603050405020304" pitchFamily="18" charset="0"/>
              </a:rPr>
              <a:t>the Constitution of India.</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22556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7895" y="476517"/>
            <a:ext cx="10515600" cy="6529589"/>
          </a:xfrm>
        </p:spPr>
        <p:txBody>
          <a:bodyPr>
            <a:noAutofit/>
          </a:bodyPr>
          <a:lstStyle/>
          <a:p>
            <a:pPr marL="0" indent="0">
              <a:buNone/>
            </a:pPr>
            <a:endParaRPr lang="en-US" sz="20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2000" dirty="0" smtClean="0">
                <a:latin typeface="Times New Roman" panose="02020603050405020304" pitchFamily="18" charset="0"/>
                <a:cs typeface="Times New Roman" panose="02020603050405020304" pitchFamily="18" charset="0"/>
              </a:rPr>
              <a:t>Chapter III is titled as ‘LEGISLATIVE POWERS OF THE </a:t>
            </a:r>
            <a:r>
              <a:rPr lang="en-IN" sz="2000" dirty="0" smtClean="0">
                <a:latin typeface="Times New Roman" panose="02020603050405020304" pitchFamily="18" charset="0"/>
                <a:cs typeface="Times New Roman" panose="02020603050405020304" pitchFamily="18" charset="0"/>
              </a:rPr>
              <a:t>PRESIDENT’.</a:t>
            </a:r>
          </a:p>
          <a:p>
            <a:pPr>
              <a:buFont typeface="Wingdings" panose="05000000000000000000" pitchFamily="2" charset="2"/>
              <a:buChar char="ü"/>
            </a:pPr>
            <a:r>
              <a:rPr lang="en-US" sz="2000" dirty="0" smtClean="0">
                <a:latin typeface="Times New Roman" panose="02020603050405020304" pitchFamily="18" charset="0"/>
                <a:cs typeface="Times New Roman" panose="02020603050405020304" pitchFamily="18" charset="0"/>
              </a:rPr>
              <a:t>In this chapter Article 123 explains the powers of the President during recess of the Parliament to promulgate </a:t>
            </a:r>
            <a:r>
              <a:rPr lang="en-IN" sz="2000" dirty="0" smtClean="0">
                <a:latin typeface="Times New Roman" panose="02020603050405020304" pitchFamily="18" charset="0"/>
                <a:cs typeface="Times New Roman" panose="02020603050405020304" pitchFamily="18" charset="0"/>
              </a:rPr>
              <a:t>ordinances.</a:t>
            </a:r>
          </a:p>
          <a:p>
            <a:pPr marL="0" indent="0">
              <a:buNone/>
            </a:pPr>
            <a:endParaRPr lang="en-IN" sz="20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2000" dirty="0" smtClean="0">
                <a:latin typeface="Times New Roman" panose="02020603050405020304" pitchFamily="18" charset="0"/>
                <a:cs typeface="Times New Roman" panose="02020603050405020304" pitchFamily="18" charset="0"/>
              </a:rPr>
              <a:t>Chapter IV is titled as ‘THE UNION JUDICIARY’ and contain Articles 124 to 147. These Articles provide for the composition, powers and jurisdiction of Supreme Court of India. </a:t>
            </a:r>
          </a:p>
          <a:p>
            <a:pPr>
              <a:buFont typeface="Wingdings" panose="05000000000000000000" pitchFamily="2" charset="2"/>
              <a:buChar char="ü"/>
            </a:pPr>
            <a:r>
              <a:rPr lang="en-US" sz="2000" dirty="0" smtClean="0">
                <a:latin typeface="Times New Roman" panose="02020603050405020304" pitchFamily="18" charset="0"/>
                <a:cs typeface="Times New Roman" panose="02020603050405020304" pitchFamily="18" charset="0"/>
              </a:rPr>
              <a:t>Article 143 mentions the powers of the President to consult Supreme Court.</a:t>
            </a:r>
          </a:p>
          <a:p>
            <a:pPr marL="0" indent="0">
              <a:buNone/>
            </a:pPr>
            <a:endParaRPr lang="en-US" sz="20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2000" dirty="0" smtClean="0">
                <a:latin typeface="Times New Roman" panose="02020603050405020304" pitchFamily="18" charset="0"/>
                <a:cs typeface="Times New Roman" panose="02020603050405020304" pitchFamily="18" charset="0"/>
              </a:rPr>
              <a:t>Chapter V- titled as ‘COMTROLLER AND AUDITOR GENERAL OF INDIA’. This chapter contain Articles 148 to 151 and elaborates the appointment, duties, powers of (CAG) Comptroller and Auditor General of India.</a:t>
            </a:r>
          </a:p>
        </p:txBody>
      </p:sp>
    </p:spTree>
    <p:extLst>
      <p:ext uri="{BB962C8B-B14F-4D97-AF65-F5344CB8AC3E}">
        <p14:creationId xmlns:p14="http://schemas.microsoft.com/office/powerpoint/2010/main" val="2779400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13668"/>
          </a:xfrm>
        </p:spPr>
        <p:txBody>
          <a:bodyPr>
            <a:normAutofit fontScale="90000"/>
          </a:bodyPr>
          <a:lstStyle/>
          <a:p>
            <a:r>
              <a:rPr lang="en-US" sz="3600" b="1" dirty="0" smtClean="0">
                <a:latin typeface="Times New Roman" panose="02020603050405020304" pitchFamily="18" charset="0"/>
                <a:cs typeface="Times New Roman" panose="02020603050405020304" pitchFamily="18" charset="0"/>
              </a:rPr>
              <a:t>PART VI THE STATES</a:t>
            </a:r>
            <a:endParaRPr lang="en-IN"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249250"/>
            <a:ext cx="9297473" cy="5198169"/>
          </a:xfrm>
        </p:spPr>
        <p:txBody>
          <a:bodyPr>
            <a:noAutofit/>
          </a:bodyPr>
          <a:lstStyle/>
          <a:p>
            <a:r>
              <a:rPr lang="en-US" sz="2000" dirty="0" smtClean="0">
                <a:latin typeface="Times New Roman" panose="02020603050405020304" pitchFamily="18" charset="0"/>
                <a:cs typeface="Times New Roman" panose="02020603050405020304" pitchFamily="18" charset="0"/>
              </a:rPr>
              <a:t>This part contain VI chapters and Articles from 152 to 237 regarding the State Level provisions. </a:t>
            </a:r>
          </a:p>
          <a:p>
            <a:r>
              <a:rPr lang="en-US" sz="2000" dirty="0" smtClean="0">
                <a:latin typeface="Times New Roman" panose="02020603050405020304" pitchFamily="18" charset="0"/>
                <a:cs typeface="Times New Roman" panose="02020603050405020304" pitchFamily="18" charset="0"/>
              </a:rPr>
              <a:t>Chapter I is pertaining to General definition wherein Article 152 defines the State and its limits.</a:t>
            </a:r>
          </a:p>
          <a:p>
            <a:r>
              <a:rPr lang="en-US" sz="2000" dirty="0" smtClean="0">
                <a:latin typeface="Times New Roman" panose="02020603050405020304" pitchFamily="18" charset="0"/>
                <a:cs typeface="Times New Roman" panose="02020603050405020304" pitchFamily="18" charset="0"/>
              </a:rPr>
              <a:t>Chapter II is titled as ‘THE EXECUTIVE’ and lies in the Articles from 153 to 167. </a:t>
            </a:r>
          </a:p>
          <a:p>
            <a:pPr>
              <a:buFont typeface="Wingdings" panose="05000000000000000000" pitchFamily="2" charset="2"/>
              <a:buChar char="ü"/>
            </a:pPr>
            <a:r>
              <a:rPr lang="en-US" sz="2000" dirty="0" smtClean="0">
                <a:latin typeface="Times New Roman" panose="02020603050405020304" pitchFamily="18" charset="0"/>
                <a:cs typeface="Times New Roman" panose="02020603050405020304" pitchFamily="18" charset="0"/>
              </a:rPr>
              <a:t>Article nos.153 to 162 elaborates the appointment, powers and functions of the Governor.</a:t>
            </a:r>
          </a:p>
          <a:p>
            <a:pPr>
              <a:buFont typeface="Wingdings" panose="05000000000000000000" pitchFamily="2" charset="2"/>
              <a:buChar char="ü"/>
            </a:pPr>
            <a:r>
              <a:rPr lang="en-US" sz="2000" dirty="0" smtClean="0">
                <a:latin typeface="Times New Roman" panose="02020603050405020304" pitchFamily="18" charset="0"/>
                <a:cs typeface="Times New Roman" panose="02020603050405020304" pitchFamily="18" charset="0"/>
              </a:rPr>
              <a:t>Articles nos.163 and 164 details about Council of Ministers. </a:t>
            </a:r>
          </a:p>
          <a:p>
            <a:pPr>
              <a:buFont typeface="Wingdings" panose="05000000000000000000" pitchFamily="2" charset="2"/>
              <a:buChar char="ü"/>
            </a:pPr>
            <a:r>
              <a:rPr lang="en-US" sz="2000" dirty="0" smtClean="0">
                <a:latin typeface="Times New Roman" panose="02020603050405020304" pitchFamily="18" charset="0"/>
                <a:cs typeface="Times New Roman" panose="02020603050405020304" pitchFamily="18" charset="0"/>
              </a:rPr>
              <a:t>Article no.165 provides for ‘ The Advocate General of State’. </a:t>
            </a:r>
          </a:p>
          <a:p>
            <a:pPr>
              <a:buFont typeface="Wingdings" panose="05000000000000000000" pitchFamily="2" charset="2"/>
              <a:buChar char="ü"/>
            </a:pPr>
            <a:r>
              <a:rPr lang="en-US" sz="2000" dirty="0" smtClean="0">
                <a:latin typeface="Times New Roman" panose="02020603050405020304" pitchFamily="18" charset="0"/>
                <a:cs typeface="Times New Roman" panose="02020603050405020304" pitchFamily="18" charset="0"/>
              </a:rPr>
              <a:t>Articles 166 to 167 deals with ‘Conduct of Government Business’ in states, duties of Chief Ministers etc.</a:t>
            </a:r>
          </a:p>
        </p:txBody>
      </p:sp>
    </p:spTree>
    <p:extLst>
      <p:ext uri="{BB962C8B-B14F-4D97-AF65-F5344CB8AC3E}">
        <p14:creationId xmlns:p14="http://schemas.microsoft.com/office/powerpoint/2010/main" val="4193900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7486" y="888643"/>
            <a:ext cx="9020458" cy="5152720"/>
          </a:xfrm>
        </p:spPr>
        <p:txBody>
          <a:bodyPr>
            <a:normAutofit/>
          </a:bodyPr>
          <a:lstStyle/>
          <a:p>
            <a:r>
              <a:rPr lang="en-US" sz="2000" dirty="0">
                <a:latin typeface="Times New Roman" panose="02020603050405020304" pitchFamily="18" charset="0"/>
                <a:cs typeface="Times New Roman" panose="02020603050405020304" pitchFamily="18" charset="0"/>
              </a:rPr>
              <a:t>Chapter III is titled as ‘THE STATE LEGISLATURE’ and contain Articles from 168 to 212. </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Articles 168 to 177 explain in General the constitution of Legislature in States, Legislative Assembly and Legislative Council. </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Articles 178 to 187 talks of officers of the State Legislature such as the Speaker, Deputy Speaker of Assembly, Chairman and Deputy Chairman of Council, Secretariat etc. </a:t>
            </a:r>
            <a:endParaRPr lang="en-US" sz="20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Articles 188 to 189 mentions of ‘Conduct of Business of Legislature’. </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Articles 190 to 193 elaborates the disqualification of members ( MLA’s and MLC’s) due to vacation of seat or any other reason. </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Articles 194 and 195 provides for the powers, privileges etc. of the Houses of Legislatures and their members. </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Articles 196 to 201 explains the Legislative Procedure such as passing the Bills etc. </a:t>
            </a:r>
          </a:p>
          <a:p>
            <a:pPr>
              <a:buFont typeface="Wingdings" panose="05000000000000000000" pitchFamily="2" charset="2"/>
              <a:buChar char="ü"/>
            </a:pPr>
            <a:endParaRPr lang="en-US" dirty="0">
              <a:latin typeface="Times New Roman" panose="02020603050405020304" pitchFamily="18" charset="0"/>
              <a:cs typeface="Times New Roman" panose="02020603050405020304" pitchFamily="18" charset="0"/>
            </a:endParaRPr>
          </a:p>
          <a:p>
            <a:endParaRPr lang="en-IN" dirty="0"/>
          </a:p>
        </p:txBody>
      </p:sp>
    </p:spTree>
    <p:extLst>
      <p:ext uri="{BB962C8B-B14F-4D97-AF65-F5344CB8AC3E}">
        <p14:creationId xmlns:p14="http://schemas.microsoft.com/office/powerpoint/2010/main" val="2063198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4463" y="913112"/>
            <a:ext cx="9274844" cy="5758145"/>
          </a:xfrm>
        </p:spPr>
        <p:txBody>
          <a:bodyPr>
            <a:noAutofit/>
          </a:bodyPr>
          <a:lstStyle/>
          <a:p>
            <a:pPr>
              <a:buFont typeface="Wingdings" panose="05000000000000000000" pitchFamily="2" charset="2"/>
              <a:buChar char="ü"/>
            </a:pPr>
            <a:r>
              <a:rPr lang="en-US" sz="2000" dirty="0" smtClean="0">
                <a:latin typeface="Times New Roman" panose="02020603050405020304" pitchFamily="18" charset="0"/>
                <a:cs typeface="Times New Roman" panose="02020603050405020304" pitchFamily="18" charset="0"/>
              </a:rPr>
              <a:t>Articles 202 to 207 provide for the Procedure of Legislature in regard to Financial Matters.</a:t>
            </a:r>
          </a:p>
          <a:p>
            <a:pPr>
              <a:buFont typeface="Wingdings" panose="05000000000000000000" pitchFamily="2" charset="2"/>
              <a:buChar char="ü"/>
            </a:pPr>
            <a:r>
              <a:rPr lang="en-US" sz="2000" dirty="0" smtClean="0">
                <a:latin typeface="Times New Roman" panose="02020603050405020304" pitchFamily="18" charset="0"/>
                <a:cs typeface="Times New Roman" panose="02020603050405020304" pitchFamily="18" charset="0"/>
              </a:rPr>
              <a:t>Articles 208 to 212 deals with general procedures of the state legislature wherein rules </a:t>
            </a:r>
            <a:r>
              <a:rPr lang="en-IN" sz="2000" dirty="0" smtClean="0">
                <a:latin typeface="Times New Roman" panose="02020603050405020304" pitchFamily="18" charset="0"/>
                <a:cs typeface="Times New Roman" panose="02020603050405020304" pitchFamily="18" charset="0"/>
              </a:rPr>
              <a:t>are explained.</a:t>
            </a:r>
          </a:p>
          <a:p>
            <a:r>
              <a:rPr lang="en-US" sz="2000" dirty="0" smtClean="0">
                <a:latin typeface="Times New Roman" panose="02020603050405020304" pitchFamily="18" charset="0"/>
                <a:cs typeface="Times New Roman" panose="02020603050405020304" pitchFamily="18" charset="0"/>
              </a:rPr>
              <a:t>Chapter IV titled as ‘LEGISLATIVE POWERS OF THE GOVERNOR’ which have been explained by the Article no.213. </a:t>
            </a:r>
            <a:r>
              <a:rPr lang="en-US" sz="2000" b="1" dirty="0" smtClean="0">
                <a:latin typeface="Times New Roman" panose="02020603050405020304" pitchFamily="18" charset="0"/>
                <a:cs typeface="Times New Roman" panose="02020603050405020304" pitchFamily="18" charset="0"/>
              </a:rPr>
              <a:t>For Example </a:t>
            </a:r>
            <a:r>
              <a:rPr lang="en-US" sz="2000" dirty="0" smtClean="0">
                <a:latin typeface="Times New Roman" panose="02020603050405020304" pitchFamily="18" charset="0"/>
                <a:cs typeface="Times New Roman" panose="02020603050405020304" pitchFamily="18" charset="0"/>
              </a:rPr>
              <a:t>- power of Governor to promulgate Ordinances during recess of </a:t>
            </a:r>
            <a:r>
              <a:rPr lang="en-IN" sz="2000" dirty="0" smtClean="0">
                <a:latin typeface="Times New Roman" panose="02020603050405020304" pitchFamily="18" charset="0"/>
                <a:cs typeface="Times New Roman" panose="02020603050405020304" pitchFamily="18" charset="0"/>
              </a:rPr>
              <a:t>Legislature.</a:t>
            </a:r>
          </a:p>
          <a:p>
            <a:r>
              <a:rPr lang="en-US" sz="2000" dirty="0" smtClean="0">
                <a:latin typeface="Times New Roman" panose="02020603050405020304" pitchFamily="18" charset="0"/>
                <a:cs typeface="Times New Roman" panose="02020603050405020304" pitchFamily="18" charset="0"/>
              </a:rPr>
              <a:t>Chapter V titled as ‘THE HIGH COURTS IN THE STATES’ contain Articles 214 to 231 which provides for the appointment, powers and jurisdiction of the High Courts in the States.</a:t>
            </a:r>
          </a:p>
          <a:p>
            <a:r>
              <a:rPr lang="en-US" sz="2000" dirty="0" smtClean="0">
                <a:latin typeface="Times New Roman" panose="02020603050405020304" pitchFamily="18" charset="0"/>
                <a:cs typeface="Times New Roman" panose="02020603050405020304" pitchFamily="18" charset="0"/>
              </a:rPr>
              <a:t>Chapter VI titled as ‘SUBORDINATE COURTS’ and contain Articles 233 to 237 and detail about the appointment, powers and jurisdiction of district and subordinate judges. </a:t>
            </a:r>
          </a:p>
          <a:p>
            <a:pPr>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Article 232 has been </a:t>
            </a:r>
            <a:r>
              <a:rPr lang="en-IN" sz="2000" dirty="0" smtClean="0">
                <a:latin typeface="Times New Roman" panose="02020603050405020304" pitchFamily="18" charset="0"/>
                <a:cs typeface="Times New Roman" panose="02020603050405020304" pitchFamily="18" charset="0"/>
              </a:rPr>
              <a:t>repealed from the constitution.</a:t>
            </a:r>
          </a:p>
        </p:txBody>
      </p:sp>
    </p:spTree>
    <p:extLst>
      <p:ext uri="{BB962C8B-B14F-4D97-AF65-F5344CB8AC3E}">
        <p14:creationId xmlns:p14="http://schemas.microsoft.com/office/powerpoint/2010/main" val="1091351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 </a:t>
            </a:r>
            <a:endParaRPr lang="en-IN" dirty="0"/>
          </a:p>
        </p:txBody>
      </p:sp>
      <p:sp>
        <p:nvSpPr>
          <p:cNvPr id="3" name="Content Placeholder 2"/>
          <p:cNvSpPr>
            <a:spLocks noGrp="1"/>
          </p:cNvSpPr>
          <p:nvPr>
            <p:ph idx="1"/>
          </p:nvPr>
        </p:nvSpPr>
        <p:spPr>
          <a:xfrm>
            <a:off x="772886" y="1442620"/>
            <a:ext cx="9154886" cy="4422604"/>
          </a:xfrm>
        </p:spPr>
        <p:txBody>
          <a:bodyPr>
            <a:noAutofit/>
          </a:bodyPr>
          <a:lstStyle/>
          <a:p>
            <a:r>
              <a:rPr lang="en-US" sz="2000" b="1" dirty="0" smtClean="0">
                <a:latin typeface="Times New Roman" panose="02020603050405020304" pitchFamily="18" charset="0"/>
                <a:cs typeface="Times New Roman" panose="02020603050405020304" pitchFamily="18" charset="0"/>
              </a:rPr>
              <a:t>PART VII </a:t>
            </a:r>
            <a:r>
              <a:rPr lang="en-US" sz="2000" dirty="0" smtClean="0">
                <a:latin typeface="Times New Roman" panose="02020603050405020304" pitchFamily="18" charset="0"/>
                <a:cs typeface="Times New Roman" panose="02020603050405020304" pitchFamily="18" charset="0"/>
              </a:rPr>
              <a:t>also has been repealed as per Article no.238 by the  </a:t>
            </a:r>
            <a:r>
              <a:rPr lang="en-IN" sz="2000" dirty="0" smtClean="0">
                <a:latin typeface="Times New Roman" panose="02020603050405020304" pitchFamily="18" charset="0"/>
                <a:cs typeface="Times New Roman" panose="02020603050405020304" pitchFamily="18" charset="0"/>
              </a:rPr>
              <a:t>seventh Constitutional Amendment Act,1956.</a:t>
            </a:r>
          </a:p>
          <a:p>
            <a:r>
              <a:rPr lang="en-US" sz="2000" b="1" dirty="0" smtClean="0">
                <a:latin typeface="Times New Roman" panose="02020603050405020304" pitchFamily="18" charset="0"/>
                <a:cs typeface="Times New Roman" panose="02020603050405020304" pitchFamily="18" charset="0"/>
              </a:rPr>
              <a:t>PART VIII- THE UNION TERRITORIES: </a:t>
            </a:r>
            <a:r>
              <a:rPr lang="en-US" sz="2000" dirty="0" smtClean="0">
                <a:latin typeface="Times New Roman" panose="02020603050405020304" pitchFamily="18" charset="0"/>
                <a:cs typeface="Times New Roman" panose="02020603050405020304" pitchFamily="18" charset="0"/>
              </a:rPr>
              <a:t>This part contains Article 239 to 242 and elaborates the administration of Union Territories, special status to Delhi, the powers and functions of President and the High Courts etc.</a:t>
            </a:r>
          </a:p>
          <a:p>
            <a:r>
              <a:rPr lang="en-IN" sz="2000" b="1" dirty="0" smtClean="0">
                <a:latin typeface="Times New Roman" panose="02020603050405020304" pitchFamily="18" charset="0"/>
                <a:cs typeface="Times New Roman" panose="02020603050405020304" pitchFamily="18" charset="0"/>
              </a:rPr>
              <a:t>PART IX- THE PANCHAYATS: </a:t>
            </a:r>
            <a:r>
              <a:rPr lang="en-US" sz="2000" dirty="0" smtClean="0">
                <a:latin typeface="Times New Roman" panose="02020603050405020304" pitchFamily="18" charset="0"/>
                <a:cs typeface="Times New Roman" panose="02020603050405020304" pitchFamily="18" charset="0"/>
              </a:rPr>
              <a:t>This consists of Article 243 and explains the constitution of Panchayat Raj &amp; Local Self Government. In the same sub-article there is provision of Finance Commission</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(243 I)</a:t>
            </a:r>
          </a:p>
          <a:p>
            <a:r>
              <a:rPr lang="en-IN" sz="2000" b="1" dirty="0">
                <a:latin typeface="Times New Roman" panose="02020603050405020304" pitchFamily="18" charset="0"/>
                <a:cs typeface="Times New Roman" panose="02020603050405020304" pitchFamily="18" charset="0"/>
              </a:rPr>
              <a:t>PART </a:t>
            </a:r>
            <a:r>
              <a:rPr lang="en-IN" sz="2000" b="1" dirty="0" smtClean="0">
                <a:latin typeface="Times New Roman" panose="02020603050405020304" pitchFamily="18" charset="0"/>
                <a:cs typeface="Times New Roman" panose="02020603050405020304" pitchFamily="18" charset="0"/>
              </a:rPr>
              <a:t>IX A- </a:t>
            </a:r>
            <a:r>
              <a:rPr lang="en-IN" sz="2000" b="1" dirty="0">
                <a:latin typeface="Times New Roman" panose="02020603050405020304" pitchFamily="18" charset="0"/>
                <a:cs typeface="Times New Roman" panose="02020603050405020304" pitchFamily="18" charset="0"/>
              </a:rPr>
              <a:t>THE </a:t>
            </a:r>
            <a:r>
              <a:rPr lang="en-IN" sz="2000" b="1" dirty="0" smtClean="0">
                <a:latin typeface="Times New Roman" panose="02020603050405020304" pitchFamily="18" charset="0"/>
                <a:cs typeface="Times New Roman" panose="02020603050405020304" pitchFamily="18" charset="0"/>
              </a:rPr>
              <a:t>MUNICIPALITIES: </a:t>
            </a:r>
            <a:r>
              <a:rPr lang="en-IN" sz="2000" dirty="0" smtClean="0">
                <a:latin typeface="Times New Roman" panose="02020603050405020304" pitchFamily="18" charset="0"/>
                <a:cs typeface="Times New Roman" panose="02020603050405020304" pitchFamily="18" charset="0"/>
              </a:rPr>
              <a:t>This consists of sub Articles 243 P till 243 ZG that</a:t>
            </a:r>
            <a:r>
              <a:rPr lang="en-US" sz="2000" dirty="0" smtClean="0">
                <a:latin typeface="Times New Roman" panose="02020603050405020304" pitchFamily="18" charset="0"/>
                <a:cs typeface="Times New Roman" panose="02020603050405020304" pitchFamily="18" charset="0"/>
              </a:rPr>
              <a:t> provide </a:t>
            </a:r>
            <a:r>
              <a:rPr lang="en-US" sz="2000" dirty="0">
                <a:latin typeface="Times New Roman" panose="02020603050405020304" pitchFamily="18" charset="0"/>
                <a:cs typeface="Times New Roman" panose="02020603050405020304" pitchFamily="18" charset="0"/>
              </a:rPr>
              <a:t>for the constitution of Municipalities its powers and functions. </a:t>
            </a:r>
            <a:endParaRPr lang="en-US" sz="2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5868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3460" y="1520509"/>
            <a:ext cx="8596668" cy="3880773"/>
          </a:xfrm>
        </p:spPr>
        <p:txBody>
          <a:bodyPr/>
          <a:lstStyle/>
          <a:p>
            <a:r>
              <a:rPr lang="en-IN" sz="2000" b="1" dirty="0">
                <a:latin typeface="Times New Roman" panose="02020603050405020304" pitchFamily="18" charset="0"/>
                <a:cs typeface="Times New Roman" panose="02020603050405020304" pitchFamily="18" charset="0"/>
              </a:rPr>
              <a:t>PART X</a:t>
            </a:r>
            <a:r>
              <a:rPr lang="en-IN"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This contain Article 244 where in we find the provisions of the administration of Scheduled Areas and Tribal Areas such as in </a:t>
            </a:r>
            <a:r>
              <a:rPr lang="en-IN" sz="2000" dirty="0">
                <a:latin typeface="Times New Roman" panose="02020603050405020304" pitchFamily="18" charset="0"/>
                <a:cs typeface="Times New Roman" panose="02020603050405020304" pitchFamily="18" charset="0"/>
              </a:rPr>
              <a:t>Assam.</a:t>
            </a:r>
          </a:p>
          <a:p>
            <a:r>
              <a:rPr lang="en-IN" sz="2000" b="1" dirty="0">
                <a:latin typeface="Times New Roman" panose="02020603050405020304" pitchFamily="18" charset="0"/>
                <a:cs typeface="Times New Roman" panose="02020603050405020304" pitchFamily="18" charset="0"/>
              </a:rPr>
              <a:t>PART XI: </a:t>
            </a:r>
            <a:r>
              <a:rPr lang="en-US" sz="2000" dirty="0">
                <a:latin typeface="Times New Roman" panose="02020603050405020304" pitchFamily="18" charset="0"/>
                <a:cs typeface="Times New Roman" panose="02020603050405020304" pitchFamily="18" charset="0"/>
              </a:rPr>
              <a:t>This is titled as ‘Relations Between the Union and the States’ and contain two chapters. </a:t>
            </a:r>
          </a:p>
          <a:p>
            <a:pPr>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Chapter I states as ‘Legislative Relations’ and consists of Articles 245 to 255. They provides for the powers of parliament and State Legislature. </a:t>
            </a:r>
          </a:p>
          <a:p>
            <a:pPr>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Chapter II elaborates Administrative Relations between Union Government and the State </a:t>
            </a:r>
            <a:r>
              <a:rPr lang="en-US" sz="2000" dirty="0" smtClean="0">
                <a:latin typeface="Times New Roman" panose="02020603050405020304" pitchFamily="18" charset="0"/>
                <a:cs typeface="Times New Roman" panose="02020603050405020304" pitchFamily="18" charset="0"/>
              </a:rPr>
              <a:t>Government. </a:t>
            </a: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Between </a:t>
            </a:r>
            <a:r>
              <a:rPr lang="en-US" sz="2000" dirty="0">
                <a:latin typeface="Times New Roman" panose="02020603050405020304" pitchFamily="18" charset="0"/>
                <a:cs typeface="Times New Roman" panose="02020603050405020304" pitchFamily="18" charset="0"/>
              </a:rPr>
              <a:t>Articles 256 and 263 it has </a:t>
            </a:r>
            <a:r>
              <a:rPr lang="en-US" sz="2000" dirty="0" smtClean="0">
                <a:latin typeface="Times New Roman" panose="02020603050405020304" pitchFamily="18" charset="0"/>
                <a:cs typeface="Times New Roman" panose="02020603050405020304" pitchFamily="18" charset="0"/>
              </a:rPr>
              <a:t>details </a:t>
            </a:r>
            <a:r>
              <a:rPr lang="en-US" sz="2000" dirty="0">
                <a:latin typeface="Times New Roman" panose="02020603050405020304" pitchFamily="18" charset="0"/>
                <a:cs typeface="Times New Roman" panose="02020603050405020304" pitchFamily="18" charset="0"/>
              </a:rPr>
              <a:t>about disputes relating to water and co-ordination between states and the </a:t>
            </a:r>
            <a:r>
              <a:rPr lang="en-IN" sz="2000" dirty="0">
                <a:latin typeface="Times New Roman" panose="02020603050405020304" pitchFamily="18" charset="0"/>
                <a:cs typeface="Times New Roman" panose="02020603050405020304" pitchFamily="18" charset="0"/>
              </a:rPr>
              <a:t>role of the Union.</a:t>
            </a:r>
          </a:p>
          <a:p>
            <a:endParaRPr lang="en-IN" dirty="0"/>
          </a:p>
        </p:txBody>
      </p:sp>
    </p:spTree>
    <p:extLst>
      <p:ext uri="{BB962C8B-B14F-4D97-AF65-F5344CB8AC3E}">
        <p14:creationId xmlns:p14="http://schemas.microsoft.com/office/powerpoint/2010/main" val="1837288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713" y="502274"/>
            <a:ext cx="10515600" cy="6117465"/>
          </a:xfrm>
        </p:spPr>
        <p:txBody>
          <a:bodyPr>
            <a:normAutofit/>
          </a:bodyPr>
          <a:lstStyle/>
          <a:p>
            <a:r>
              <a:rPr lang="en-US" sz="2000" b="1" dirty="0" smtClean="0">
                <a:latin typeface="Times New Roman" panose="02020603050405020304" pitchFamily="18" charset="0"/>
                <a:cs typeface="Times New Roman" panose="02020603050405020304" pitchFamily="18" charset="0"/>
              </a:rPr>
              <a:t>PART XII- FINANCE, PROPERTY, CONTRACTS AND </a:t>
            </a:r>
            <a:r>
              <a:rPr lang="en-IN" sz="2000" b="1" dirty="0" smtClean="0">
                <a:latin typeface="Times New Roman" panose="02020603050405020304" pitchFamily="18" charset="0"/>
                <a:cs typeface="Times New Roman" panose="02020603050405020304" pitchFamily="18" charset="0"/>
              </a:rPr>
              <a:t>SUITS:</a:t>
            </a:r>
          </a:p>
          <a:p>
            <a:r>
              <a:rPr lang="en-US" sz="2000" dirty="0" smtClean="0">
                <a:latin typeface="Times New Roman" panose="02020603050405020304" pitchFamily="18" charset="0"/>
                <a:cs typeface="Times New Roman" panose="02020603050405020304" pitchFamily="18" charset="0"/>
              </a:rPr>
              <a:t>This part has four chapters and contain Articles 264 to 300.</a:t>
            </a:r>
          </a:p>
          <a:p>
            <a:r>
              <a:rPr lang="en-US" sz="2000" dirty="0" smtClean="0">
                <a:latin typeface="Times New Roman" panose="02020603050405020304" pitchFamily="18" charset="0"/>
                <a:cs typeface="Times New Roman" panose="02020603050405020304" pitchFamily="18" charset="0"/>
              </a:rPr>
              <a:t>Chapter I is related to Finance </a:t>
            </a:r>
          </a:p>
          <a:p>
            <a:pPr>
              <a:buFont typeface="Wingdings" panose="05000000000000000000" pitchFamily="2" charset="2"/>
              <a:buChar char="ü"/>
            </a:pPr>
            <a:r>
              <a:rPr lang="en-US" sz="2000" dirty="0" smtClean="0">
                <a:latin typeface="Times New Roman" panose="02020603050405020304" pitchFamily="18" charset="0"/>
                <a:cs typeface="Times New Roman" panose="02020603050405020304" pitchFamily="18" charset="0"/>
              </a:rPr>
              <a:t>Articles 264 to 267 provides with General such as taxes imposed, consolidated funds, contingency fund and public accounts. </a:t>
            </a:r>
          </a:p>
          <a:p>
            <a:pPr>
              <a:buFont typeface="Wingdings" panose="05000000000000000000" pitchFamily="2" charset="2"/>
              <a:buChar char="ü"/>
            </a:pPr>
            <a:r>
              <a:rPr lang="en-US" sz="2000" dirty="0" smtClean="0">
                <a:latin typeface="Times New Roman" panose="02020603050405020304" pitchFamily="18" charset="0"/>
                <a:cs typeface="Times New Roman" panose="02020603050405020304" pitchFamily="18" charset="0"/>
              </a:rPr>
              <a:t>Articles 268 to 281 makes mention of distribution of Revenues between the Union and the </a:t>
            </a:r>
            <a:r>
              <a:rPr lang="en-IN" sz="2000" dirty="0" smtClean="0">
                <a:latin typeface="Times New Roman" panose="02020603050405020304" pitchFamily="18" charset="0"/>
                <a:cs typeface="Times New Roman" panose="02020603050405020304" pitchFamily="18" charset="0"/>
              </a:rPr>
              <a:t>States. </a:t>
            </a:r>
          </a:p>
          <a:p>
            <a:pPr>
              <a:buFont typeface="Wingdings" panose="05000000000000000000" pitchFamily="2" charset="2"/>
              <a:buChar char="ü"/>
            </a:pPr>
            <a:r>
              <a:rPr lang="en-IN" sz="2000" dirty="0" smtClean="0">
                <a:latin typeface="Times New Roman" panose="02020603050405020304" pitchFamily="18" charset="0"/>
                <a:cs typeface="Times New Roman" panose="02020603050405020304" pitchFamily="18" charset="0"/>
              </a:rPr>
              <a:t>Article 280 provides for Finance Commission. </a:t>
            </a:r>
          </a:p>
          <a:p>
            <a:pPr>
              <a:buFont typeface="Wingdings" panose="05000000000000000000" pitchFamily="2" charset="2"/>
              <a:buChar char="ü"/>
            </a:pPr>
            <a:r>
              <a:rPr lang="en-IN" sz="2000" dirty="0" smtClean="0">
                <a:latin typeface="Times New Roman" panose="02020603050405020304" pitchFamily="18" charset="0"/>
                <a:cs typeface="Times New Roman" panose="02020603050405020304" pitchFamily="18" charset="0"/>
              </a:rPr>
              <a:t>Articles </a:t>
            </a:r>
            <a:r>
              <a:rPr lang="en-US" sz="2000" dirty="0" smtClean="0">
                <a:latin typeface="Times New Roman" panose="02020603050405020304" pitchFamily="18" charset="0"/>
                <a:cs typeface="Times New Roman" panose="02020603050405020304" pitchFamily="18" charset="0"/>
              </a:rPr>
              <a:t>282 to 290 are related with miscellaneous financial provisions.</a:t>
            </a:r>
          </a:p>
          <a:p>
            <a:r>
              <a:rPr lang="en-US" sz="2000" dirty="0" smtClean="0">
                <a:latin typeface="Times New Roman" panose="02020603050405020304" pitchFamily="18" charset="0"/>
                <a:cs typeface="Times New Roman" panose="02020603050405020304" pitchFamily="18" charset="0"/>
              </a:rPr>
              <a:t>Chapter II titled as ‘ Borrowing’ and consists of Articles 292 and 293 and mentions of Borrowing by the Government of India </a:t>
            </a:r>
            <a:r>
              <a:rPr lang="en-IN" sz="2000" dirty="0" smtClean="0">
                <a:latin typeface="Times New Roman" panose="02020603050405020304" pitchFamily="18" charset="0"/>
                <a:cs typeface="Times New Roman" panose="02020603050405020304" pitchFamily="18" charset="0"/>
              </a:rPr>
              <a:t>and the State.</a:t>
            </a:r>
          </a:p>
          <a:p>
            <a:r>
              <a:rPr lang="en-US" sz="2000" dirty="0" smtClean="0">
                <a:latin typeface="Times New Roman" panose="02020603050405020304" pitchFamily="18" charset="0"/>
                <a:cs typeface="Times New Roman" panose="02020603050405020304" pitchFamily="18" charset="0"/>
              </a:rPr>
              <a:t>Chapter III titled as ‘Property, Contracts, Rights, Liabilities, Obligations and Suits and contain Articles between 294 and 300. It provides for the succession. A property assets, rights, liabilities and obligations as well contracts and suits and proceedings.</a:t>
            </a:r>
          </a:p>
          <a:p>
            <a:r>
              <a:rPr lang="en-US" sz="2000" dirty="0" smtClean="0">
                <a:latin typeface="Times New Roman" panose="02020603050405020304" pitchFamily="18" charset="0"/>
                <a:cs typeface="Times New Roman" panose="02020603050405020304" pitchFamily="18" charset="0"/>
              </a:rPr>
              <a:t>Chapter IV is titled as ‘Right to Property’ where Articles no.300 A provides that persons not to be deprived of property save </a:t>
            </a:r>
            <a:r>
              <a:rPr lang="en-IN" sz="2000" dirty="0" smtClean="0">
                <a:latin typeface="Times New Roman" panose="02020603050405020304" pitchFamily="18" charset="0"/>
                <a:cs typeface="Times New Roman" panose="02020603050405020304" pitchFamily="18" charset="0"/>
              </a:rPr>
              <a:t>by authority of law.</a:t>
            </a:r>
          </a:p>
          <a:p>
            <a:endParaRPr lang="en-IN" sz="2000" dirty="0"/>
          </a:p>
        </p:txBody>
      </p:sp>
    </p:spTree>
    <p:extLst>
      <p:ext uri="{BB962C8B-B14F-4D97-AF65-F5344CB8AC3E}">
        <p14:creationId xmlns:p14="http://schemas.microsoft.com/office/powerpoint/2010/main" val="2797614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6228" y="830687"/>
            <a:ext cx="9572897" cy="5376929"/>
          </a:xfrm>
        </p:spPr>
        <p:txBody>
          <a:bodyPr>
            <a:noAutofit/>
          </a:bodyPr>
          <a:lstStyle/>
          <a:p>
            <a:r>
              <a:rPr lang="en-US" sz="2000" b="1" dirty="0" smtClean="0">
                <a:latin typeface="Times New Roman" panose="02020603050405020304" pitchFamily="18" charset="0"/>
                <a:cs typeface="Times New Roman" panose="02020603050405020304" pitchFamily="18" charset="0"/>
              </a:rPr>
              <a:t>PART </a:t>
            </a:r>
            <a:r>
              <a:rPr lang="en-US" sz="2000" dirty="0" smtClean="0">
                <a:latin typeface="Times New Roman" panose="02020603050405020304" pitchFamily="18" charset="0"/>
                <a:cs typeface="Times New Roman" panose="02020603050405020304" pitchFamily="18" charset="0"/>
              </a:rPr>
              <a:t>XIII titled as ‘Trade, Commerce and Intercourse within the Territory of India’. This part contain Articles 301 to 307 wherein provisions are made for freedom of trade, commerce, powers of </a:t>
            </a:r>
            <a:r>
              <a:rPr lang="fr-FR" sz="2000" dirty="0" smtClean="0">
                <a:latin typeface="Times New Roman" panose="02020603050405020304" pitchFamily="18" charset="0"/>
                <a:cs typeface="Times New Roman" panose="02020603050405020304" pitchFamily="18" charset="0"/>
              </a:rPr>
              <a:t>parliament to impose restrictions etc.</a:t>
            </a:r>
          </a:p>
          <a:p>
            <a:r>
              <a:rPr lang="en-US" sz="2000" b="1" dirty="0" smtClean="0">
                <a:latin typeface="Times New Roman" panose="02020603050405020304" pitchFamily="18" charset="0"/>
                <a:cs typeface="Times New Roman" panose="02020603050405020304" pitchFamily="18" charset="0"/>
              </a:rPr>
              <a:t>PART </a:t>
            </a:r>
            <a:r>
              <a:rPr lang="en-US" sz="2000" dirty="0" smtClean="0">
                <a:latin typeface="Times New Roman" panose="02020603050405020304" pitchFamily="18" charset="0"/>
                <a:cs typeface="Times New Roman" panose="02020603050405020304" pitchFamily="18" charset="0"/>
              </a:rPr>
              <a:t>XIV is titled as ‘Services’ under the Union and the States’ and is divided into two chapters. It consists of Articles 308 to 323. </a:t>
            </a:r>
          </a:p>
          <a:p>
            <a:r>
              <a:rPr lang="en-US" sz="2000" dirty="0" smtClean="0">
                <a:latin typeface="Times New Roman" panose="02020603050405020304" pitchFamily="18" charset="0"/>
                <a:cs typeface="Times New Roman" panose="02020603050405020304" pitchFamily="18" charset="0"/>
              </a:rPr>
              <a:t>Chapter I in the Articles 308 to 314 provides for the Recruitment and Conditions of Services of persons serving the </a:t>
            </a:r>
            <a:r>
              <a:rPr lang="en-IN" sz="2000" dirty="0" smtClean="0">
                <a:latin typeface="Times New Roman" panose="02020603050405020304" pitchFamily="18" charset="0"/>
                <a:cs typeface="Times New Roman" panose="02020603050405020304" pitchFamily="18" charset="0"/>
              </a:rPr>
              <a:t>Union or a State.</a:t>
            </a:r>
          </a:p>
          <a:p>
            <a:r>
              <a:rPr lang="en-US" sz="2000" dirty="0" smtClean="0">
                <a:latin typeface="Times New Roman" panose="02020603050405020304" pitchFamily="18" charset="0"/>
                <a:cs typeface="Times New Roman" panose="02020603050405020304" pitchFamily="18" charset="0"/>
              </a:rPr>
              <a:t>Chapter II is titled as ‘Public Service Commission’ where between the Articles 315 to 323 it makes provision for the UPSC and State Public Service Commission, its functions etc.</a:t>
            </a:r>
            <a:r>
              <a:rPr lang="en-US" sz="2000" b="1" dirty="0" smtClean="0">
                <a:latin typeface="Times New Roman" panose="02020603050405020304" pitchFamily="18" charset="0"/>
                <a:cs typeface="Times New Roman" panose="02020603050405020304" pitchFamily="18" charset="0"/>
              </a:rPr>
              <a:t> </a:t>
            </a:r>
          </a:p>
          <a:p>
            <a:r>
              <a:rPr lang="en-US" sz="2000" b="1" dirty="0" smtClean="0">
                <a:latin typeface="Times New Roman" panose="02020603050405020304" pitchFamily="18" charset="0"/>
                <a:cs typeface="Times New Roman" panose="02020603050405020304" pitchFamily="18" charset="0"/>
              </a:rPr>
              <a:t>PART XIV A</a:t>
            </a:r>
            <a:r>
              <a:rPr lang="en-US" sz="2000" dirty="0" smtClean="0">
                <a:latin typeface="Times New Roman" panose="02020603050405020304" pitchFamily="18" charset="0"/>
                <a:cs typeface="Times New Roman" panose="02020603050405020304" pitchFamily="18" charset="0"/>
              </a:rPr>
              <a:t> and its  sub articles 323A &amp; 323B are provisions of </a:t>
            </a:r>
            <a:r>
              <a:rPr lang="en-IN" sz="2000" dirty="0" smtClean="0">
                <a:latin typeface="Times New Roman" panose="02020603050405020304" pitchFamily="18" charset="0"/>
                <a:cs typeface="Times New Roman" panose="02020603050405020304" pitchFamily="18" charset="0"/>
              </a:rPr>
              <a:t>Administrative and other Tribunals. </a:t>
            </a:r>
          </a:p>
          <a:p>
            <a:r>
              <a:rPr lang="en-US" sz="2000" b="1" dirty="0" smtClean="0">
                <a:latin typeface="Times New Roman" panose="02020603050405020304" pitchFamily="18" charset="0"/>
                <a:cs typeface="Times New Roman" panose="02020603050405020304" pitchFamily="18" charset="0"/>
              </a:rPr>
              <a:t>PART XV </a:t>
            </a:r>
            <a:r>
              <a:rPr lang="en-US" sz="2000" dirty="0" smtClean="0">
                <a:latin typeface="Times New Roman" panose="02020603050405020304" pitchFamily="18" charset="0"/>
                <a:cs typeface="Times New Roman" panose="02020603050405020304" pitchFamily="18" charset="0"/>
              </a:rPr>
              <a:t>is titled as ‘Elections’ and lies between Articles 324 and 329 wherein the provisions of Election Commission, its head its powers and functions have been made.</a:t>
            </a:r>
          </a:p>
        </p:txBody>
      </p:sp>
    </p:spTree>
    <p:extLst>
      <p:ext uri="{BB962C8B-B14F-4D97-AF65-F5344CB8AC3E}">
        <p14:creationId xmlns:p14="http://schemas.microsoft.com/office/powerpoint/2010/main" val="1015814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5739" y="553056"/>
            <a:ext cx="9915844" cy="6420854"/>
          </a:xfrm>
        </p:spPr>
        <p:txBody>
          <a:bodyPr>
            <a:noAutofit/>
          </a:bodyPr>
          <a:lstStyle/>
          <a:p>
            <a:r>
              <a:rPr lang="en-US" sz="2000" b="1" dirty="0">
                <a:latin typeface="Times New Roman" panose="02020603050405020304" pitchFamily="18" charset="0"/>
                <a:cs typeface="Times New Roman" panose="02020603050405020304" pitchFamily="18" charset="0"/>
              </a:rPr>
              <a:t>PART XVI</a:t>
            </a:r>
            <a:r>
              <a:rPr lang="en-US" sz="2000" dirty="0">
                <a:latin typeface="Times New Roman" panose="02020603050405020304" pitchFamily="18" charset="0"/>
                <a:cs typeface="Times New Roman" panose="02020603050405020304" pitchFamily="18" charset="0"/>
              </a:rPr>
              <a:t>- titled as ‘Special Provisions Relating to Certain Classes’. </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This part contain Articles 330 to 342 and provides for the Reservation of Seats for SCs and STs, Anglo-Indians in Union and State Legislature and services. </a:t>
            </a:r>
          </a:p>
          <a:p>
            <a:pPr>
              <a:buFont typeface="Wingdings" panose="05000000000000000000" pitchFamily="2" charset="2"/>
              <a:buChar char="ü"/>
            </a:pPr>
            <a:r>
              <a:rPr lang="en-US" sz="2000" dirty="0" smtClean="0">
                <a:latin typeface="Times New Roman" panose="02020603050405020304" pitchFamily="18" charset="0"/>
                <a:cs typeface="Times New Roman" panose="02020603050405020304" pitchFamily="18" charset="0"/>
              </a:rPr>
              <a:t>Articles </a:t>
            </a:r>
            <a:r>
              <a:rPr lang="en-US" sz="2000" dirty="0">
                <a:latin typeface="Times New Roman" panose="02020603050405020304" pitchFamily="18" charset="0"/>
                <a:cs typeface="Times New Roman" panose="02020603050405020304" pitchFamily="18" charset="0"/>
              </a:rPr>
              <a:t>338 and 338 A provides for the National Commission for SC’s &amp; ST’s respectively. </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Articles 340 makes provisions for the appointment of a Commission to investigate the condition of backward classes such as OBC’s, NTs, </a:t>
            </a:r>
            <a:r>
              <a:rPr lang="en-IN" sz="2000" dirty="0">
                <a:latin typeface="Times New Roman" panose="02020603050405020304" pitchFamily="18" charset="0"/>
                <a:cs typeface="Times New Roman" panose="02020603050405020304" pitchFamily="18" charset="0"/>
              </a:rPr>
              <a:t>SBCs etc.</a:t>
            </a:r>
          </a:p>
          <a:p>
            <a:r>
              <a:rPr lang="en-US" sz="2000" b="1" dirty="0" smtClean="0">
                <a:latin typeface="Times New Roman" panose="02020603050405020304" pitchFamily="18" charset="0"/>
                <a:cs typeface="Times New Roman" panose="02020603050405020304" pitchFamily="18" charset="0"/>
              </a:rPr>
              <a:t>PART XVII </a:t>
            </a:r>
            <a:r>
              <a:rPr lang="en-US" sz="2000" dirty="0" smtClean="0">
                <a:latin typeface="Times New Roman" panose="02020603050405020304" pitchFamily="18" charset="0"/>
                <a:cs typeface="Times New Roman" panose="02020603050405020304" pitchFamily="18" charset="0"/>
              </a:rPr>
              <a:t>titled as ‘Official Language’ and has four chapters. It has articles from 343 to 351. </a:t>
            </a: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Chapter I (Art -343-344) mentions of Official language of the Union and its Commission, Committees of Parliament would be as Hindi.</a:t>
            </a: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Chapter II provides for the Regional languages elaborated in the articles 345 to 347. </a:t>
            </a: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Chapter III mentions of the language of the Supreme Court, High Courts etc. in English and then can be translated by the State into the regional language of the State.</a:t>
            </a: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Chapter IV provides the Special Directives in the articles 350 to 351 wherein facilities for mother tongue at primary stage and Special Officer for Linguistic Minorities as also the Directives for development of the Hindi language.</a:t>
            </a:r>
          </a:p>
        </p:txBody>
      </p:sp>
    </p:spTree>
    <p:extLst>
      <p:ext uri="{BB962C8B-B14F-4D97-AF65-F5344CB8AC3E}">
        <p14:creationId xmlns:p14="http://schemas.microsoft.com/office/powerpoint/2010/main" val="3226769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24248"/>
            <a:ext cx="8898228" cy="5352715"/>
          </a:xfrm>
        </p:spPr>
        <p:txBody>
          <a:bodyPr>
            <a:normAutofit lnSpcReduction="10000"/>
          </a:bodyPr>
          <a:lstStyle/>
          <a:p>
            <a:r>
              <a:rPr lang="en-US" sz="2000" b="1" dirty="0">
                <a:latin typeface="Times New Roman" panose="02020603050405020304" pitchFamily="18" charset="0"/>
                <a:cs typeface="Times New Roman" panose="02020603050405020304" pitchFamily="18" charset="0"/>
              </a:rPr>
              <a:t>PART XVIII </a:t>
            </a:r>
            <a:r>
              <a:rPr lang="en-US" sz="2000" dirty="0">
                <a:latin typeface="Times New Roman" panose="02020603050405020304" pitchFamily="18" charset="0"/>
                <a:cs typeface="Times New Roman" panose="02020603050405020304" pitchFamily="18" charset="0"/>
              </a:rPr>
              <a:t>titled as ‘Emergency Provisions’ contain articles 352 to 360. </a:t>
            </a:r>
            <a:endParaRPr lang="en-US" sz="20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In </a:t>
            </a:r>
            <a:r>
              <a:rPr lang="en-US" sz="2000" dirty="0">
                <a:latin typeface="Times New Roman" panose="02020603050405020304" pitchFamily="18" charset="0"/>
                <a:cs typeface="Times New Roman" panose="02020603050405020304" pitchFamily="18" charset="0"/>
              </a:rPr>
              <a:t>this part article nos.352, 356 and 360 provide for the proclamation of Emergency such as National Emergency, Emergency due to Constitutional failure in State and financial </a:t>
            </a:r>
            <a:r>
              <a:rPr lang="en-IN" sz="2000" dirty="0">
                <a:latin typeface="Times New Roman" panose="02020603050405020304" pitchFamily="18" charset="0"/>
                <a:cs typeface="Times New Roman" panose="02020603050405020304" pitchFamily="18" charset="0"/>
              </a:rPr>
              <a:t>Emergency respectively.</a:t>
            </a:r>
          </a:p>
          <a:p>
            <a:r>
              <a:rPr lang="en-US" sz="2000" b="1" dirty="0" smtClean="0">
                <a:latin typeface="Times New Roman" panose="02020603050405020304" pitchFamily="18" charset="0"/>
                <a:cs typeface="Times New Roman" panose="02020603050405020304" pitchFamily="18" charset="0"/>
              </a:rPr>
              <a:t>PART XIX </a:t>
            </a:r>
            <a:r>
              <a:rPr lang="en-US" sz="2000" dirty="0" smtClean="0">
                <a:latin typeface="Times New Roman" panose="02020603050405020304" pitchFamily="18" charset="0"/>
                <a:cs typeface="Times New Roman" panose="02020603050405020304" pitchFamily="18" charset="0"/>
              </a:rPr>
              <a:t>titled as ‘Miscellaneous’ contain articles 361 to 367 in which provisions of protection of President and Governors and vice-versa have been made.</a:t>
            </a:r>
          </a:p>
          <a:p>
            <a:r>
              <a:rPr lang="en-US" sz="2000" b="1" dirty="0" smtClean="0">
                <a:latin typeface="Times New Roman" panose="02020603050405020304" pitchFamily="18" charset="0"/>
                <a:cs typeface="Times New Roman" panose="02020603050405020304" pitchFamily="18" charset="0"/>
              </a:rPr>
              <a:t>PART XX </a:t>
            </a:r>
            <a:r>
              <a:rPr lang="en-US" sz="2000" dirty="0" smtClean="0">
                <a:latin typeface="Times New Roman" panose="02020603050405020304" pitchFamily="18" charset="0"/>
                <a:cs typeface="Times New Roman" panose="02020603050405020304" pitchFamily="18" charset="0"/>
              </a:rPr>
              <a:t>is titled as ‘Amendment of the Constitution wherein only article 368 is provided for the power of Parliament to amend the constitution and procedure. Therefore</a:t>
            </a:r>
          </a:p>
          <a:p>
            <a:r>
              <a:rPr lang="en-US" sz="2000" b="1" dirty="0" smtClean="0">
                <a:latin typeface="Times New Roman" panose="02020603050405020304" pitchFamily="18" charset="0"/>
                <a:cs typeface="Times New Roman" panose="02020603050405020304" pitchFamily="18" charset="0"/>
              </a:rPr>
              <a:t>PART XX</a:t>
            </a:r>
            <a:r>
              <a:rPr lang="en-US" sz="2000" dirty="0" smtClean="0">
                <a:latin typeface="Times New Roman" panose="02020603050405020304" pitchFamily="18" charset="0"/>
                <a:cs typeface="Times New Roman" panose="02020603050405020304" pitchFamily="18" charset="0"/>
              </a:rPr>
              <a:t>I titled as ‘Temporary Transitional and Special provisions’ lies between articles 369 to 392. In these articles the provisions are made where new states have been created, special provisions for judges of high courts, CAG, UPSC, etc.</a:t>
            </a:r>
          </a:p>
          <a:p>
            <a:r>
              <a:rPr lang="en-US" sz="2000" b="1" dirty="0" smtClean="0">
                <a:latin typeface="Times New Roman" panose="02020603050405020304" pitchFamily="18" charset="0"/>
                <a:cs typeface="Times New Roman" panose="02020603050405020304" pitchFamily="18" charset="0"/>
              </a:rPr>
              <a:t>PART XXII </a:t>
            </a:r>
            <a:r>
              <a:rPr lang="en-US" sz="2000" dirty="0" smtClean="0">
                <a:latin typeface="Times New Roman" panose="02020603050405020304" pitchFamily="18" charset="0"/>
                <a:cs typeface="Times New Roman" panose="02020603050405020304" pitchFamily="18" charset="0"/>
              </a:rPr>
              <a:t>is titled as ‘ Short Title, Commencement, Authoritative Text in Hindi and Repeals such as ‘Indian Constitution’ as a title to this document and authoritative text in the Hindi language. Article 395 is repealed.</a:t>
            </a:r>
          </a:p>
          <a:p>
            <a:pPr marL="0" indent="0">
              <a:buNone/>
            </a:pPr>
            <a:endParaRPr lang="en-IN"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89508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r>
              <a:rPr lang="en-US" sz="3600" b="1" dirty="0" smtClean="0">
                <a:latin typeface="Times New Roman" panose="02020603050405020304" pitchFamily="18" charset="0"/>
                <a:cs typeface="Times New Roman" panose="02020603050405020304" pitchFamily="18" charset="0"/>
              </a:rPr>
              <a:t>Partly Rigid and Partly Flexible</a:t>
            </a:r>
            <a:endParaRPr lang="en-IN" sz="3600" dirty="0"/>
          </a:p>
        </p:txBody>
      </p:sp>
      <p:sp>
        <p:nvSpPr>
          <p:cNvPr id="3" name="Content Placeholder 2"/>
          <p:cNvSpPr>
            <a:spLocks noGrp="1"/>
          </p:cNvSpPr>
          <p:nvPr>
            <p:ph idx="1"/>
          </p:nvPr>
        </p:nvSpPr>
        <p:spPr>
          <a:xfrm>
            <a:off x="593502" y="1300766"/>
            <a:ext cx="8067172" cy="4351338"/>
          </a:xfrm>
        </p:spPr>
        <p:txBody>
          <a:bodyPr>
            <a:normAutofit lnSpcReduction="10000"/>
          </a:bodyPr>
          <a:lstStyle/>
          <a:p>
            <a:r>
              <a:rPr lang="en-US" sz="2000" dirty="0" smtClean="0">
                <a:latin typeface="Times New Roman" panose="02020603050405020304" pitchFamily="18" charset="0"/>
                <a:cs typeface="Times New Roman" panose="02020603050405020304" pitchFamily="18" charset="0"/>
              </a:rPr>
              <a:t>When we read our constitutional document then we come to know that sometime, somewhere the articles of the constitution are very rigid to make any amendment and somewhere some articles are easily amended according to the situation exists. </a:t>
            </a:r>
          </a:p>
          <a:p>
            <a:r>
              <a:rPr lang="en-US" sz="2000" dirty="0" smtClean="0">
                <a:latin typeface="Times New Roman" panose="02020603050405020304" pitchFamily="18" charset="0"/>
                <a:cs typeface="Times New Roman" panose="02020603050405020304" pitchFamily="18" charset="0"/>
              </a:rPr>
              <a:t>The article 368 of the Constitution provides for the amendment. </a:t>
            </a:r>
          </a:p>
          <a:p>
            <a:r>
              <a:rPr lang="en-US" sz="2000" dirty="0" smtClean="0">
                <a:latin typeface="Times New Roman" panose="02020603050405020304" pitchFamily="18" charset="0"/>
                <a:cs typeface="Times New Roman" panose="02020603050405020304" pitchFamily="18" charset="0"/>
              </a:rPr>
              <a:t>At the same time, in case of Jammu &amp; Kashmir, the parliament has got limited rights to intervene in the affairs of this state. However, the present Amendment has led to the dissolution of the state of Jammu &amp; Kashmir into the Union territories of Jammu &amp; Kashmir and Ladakh.</a:t>
            </a:r>
          </a:p>
          <a:p>
            <a:r>
              <a:rPr lang="en-US" sz="2000" dirty="0" smtClean="0">
                <a:latin typeface="Times New Roman" panose="02020603050405020304" pitchFamily="18" charset="0"/>
                <a:cs typeface="Times New Roman" panose="02020603050405020304" pitchFamily="18" charset="0"/>
              </a:rPr>
              <a:t>As against this, during 73 yrs. there are 104 amendments have been made in the constitution and states like Nagaland , Sikkim, Jharkhand, Chhattisgarh etc. have been newly created. </a:t>
            </a:r>
          </a:p>
          <a:p>
            <a:r>
              <a:rPr lang="en-US" sz="2000" dirty="0" smtClean="0">
                <a:latin typeface="Times New Roman" panose="02020603050405020304" pitchFamily="18" charset="0"/>
                <a:cs typeface="Times New Roman" panose="02020603050405020304" pitchFamily="18" charset="0"/>
              </a:rPr>
              <a:t>Many articles are added according to the present context.</a:t>
            </a:r>
          </a:p>
          <a:p>
            <a:endParaRPr lang="en-IN" dirty="0"/>
          </a:p>
        </p:txBody>
      </p:sp>
    </p:spTree>
    <p:extLst>
      <p:ext uri="{BB962C8B-B14F-4D97-AF65-F5344CB8AC3E}">
        <p14:creationId xmlns:p14="http://schemas.microsoft.com/office/powerpoint/2010/main" val="3535169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87853"/>
            <a:ext cx="10515600" cy="549274"/>
          </a:xfrm>
        </p:spPr>
        <p:txBody>
          <a:bodyPr>
            <a:noAutofit/>
          </a:bodyPr>
          <a:lstStyle/>
          <a:p>
            <a:r>
              <a:rPr lang="en-IN" sz="3600" b="1" dirty="0" smtClean="0">
                <a:latin typeface="Times New Roman" panose="02020603050405020304" pitchFamily="18" charset="0"/>
                <a:cs typeface="Times New Roman" panose="02020603050405020304" pitchFamily="18" charset="0"/>
              </a:rPr>
              <a:t>Schedules</a:t>
            </a:r>
            <a:endParaRPr lang="en-IN"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25887" y="1023871"/>
            <a:ext cx="11140225" cy="5769735"/>
          </a:xfrm>
        </p:spPr>
        <p:txBody>
          <a:bodyPr>
            <a:normAutofit fontScale="92500" lnSpcReduction="20000"/>
          </a:bodyPr>
          <a:lstStyle/>
          <a:p>
            <a:r>
              <a:rPr lang="en-US" sz="2200" dirty="0" smtClean="0">
                <a:latin typeface="Times New Roman" panose="02020603050405020304" pitchFamily="18" charset="0"/>
                <a:cs typeface="Times New Roman" panose="02020603050405020304" pitchFamily="18" charset="0"/>
              </a:rPr>
              <a:t>There are 12 Schedules which mentions of various </a:t>
            </a:r>
            <a:r>
              <a:rPr lang="en-IN" sz="2200" dirty="0" smtClean="0">
                <a:latin typeface="Times New Roman" panose="02020603050405020304" pitchFamily="18" charset="0"/>
                <a:cs typeface="Times New Roman" panose="02020603050405020304" pitchFamily="18" charset="0"/>
              </a:rPr>
              <a:t>provisions.</a:t>
            </a:r>
          </a:p>
          <a:p>
            <a:r>
              <a:rPr lang="en-IN" sz="2200" dirty="0" smtClean="0">
                <a:latin typeface="Times New Roman" panose="02020603050405020304" pitchFamily="18" charset="0"/>
                <a:cs typeface="Times New Roman" panose="02020603050405020304" pitchFamily="18" charset="0"/>
              </a:rPr>
              <a:t>1. First Schedule</a:t>
            </a:r>
          </a:p>
          <a:p>
            <a:pPr>
              <a:buFont typeface="Wingdings" panose="05000000000000000000" pitchFamily="2" charset="2"/>
              <a:buChar char="Ø"/>
            </a:pPr>
            <a:r>
              <a:rPr lang="en-US" sz="2200" dirty="0" smtClean="0">
                <a:latin typeface="Times New Roman" panose="02020603050405020304" pitchFamily="18" charset="0"/>
                <a:cs typeface="Times New Roman" panose="02020603050405020304" pitchFamily="18" charset="0"/>
              </a:rPr>
              <a:t>I-The States-List of all States</a:t>
            </a:r>
          </a:p>
          <a:p>
            <a:pPr>
              <a:buFont typeface="Wingdings" panose="05000000000000000000" pitchFamily="2" charset="2"/>
              <a:buChar char="Ø"/>
            </a:pPr>
            <a:r>
              <a:rPr lang="en-IN" sz="2200" dirty="0" smtClean="0">
                <a:latin typeface="Times New Roman" panose="02020603050405020304" pitchFamily="18" charset="0"/>
                <a:cs typeface="Times New Roman" panose="02020603050405020304" pitchFamily="18" charset="0"/>
              </a:rPr>
              <a:t>II-The Union Territories.</a:t>
            </a:r>
          </a:p>
          <a:p>
            <a:r>
              <a:rPr lang="en-IN" sz="2200" dirty="0" smtClean="0">
                <a:latin typeface="Times New Roman" panose="02020603050405020304" pitchFamily="18" charset="0"/>
                <a:cs typeface="Times New Roman" panose="02020603050405020304" pitchFamily="18" charset="0"/>
              </a:rPr>
              <a:t>2. Second Schedule:</a:t>
            </a:r>
          </a:p>
          <a:p>
            <a:pPr>
              <a:buFont typeface="Wingdings" panose="05000000000000000000" pitchFamily="2" charset="2"/>
              <a:buChar char="Ø"/>
            </a:pPr>
            <a:r>
              <a:rPr lang="en-US" sz="2200" dirty="0" smtClean="0">
                <a:latin typeface="Times New Roman" panose="02020603050405020304" pitchFamily="18" charset="0"/>
                <a:cs typeface="Times New Roman" panose="02020603050405020304" pitchFamily="18" charset="0"/>
              </a:rPr>
              <a:t>Part A- Provisions as to the President and the Governors of States. </a:t>
            </a:r>
          </a:p>
          <a:p>
            <a:pPr>
              <a:buFont typeface="Wingdings" panose="05000000000000000000" pitchFamily="2" charset="2"/>
              <a:buChar char="Ø"/>
            </a:pPr>
            <a:r>
              <a:rPr lang="en-US" sz="2200" dirty="0" smtClean="0">
                <a:latin typeface="Times New Roman" panose="02020603050405020304" pitchFamily="18" charset="0"/>
                <a:cs typeface="Times New Roman" panose="02020603050405020304" pitchFamily="18" charset="0"/>
              </a:rPr>
              <a:t>Part B(Repealed) and </a:t>
            </a:r>
          </a:p>
          <a:p>
            <a:pPr>
              <a:buFont typeface="Wingdings" panose="05000000000000000000" pitchFamily="2" charset="2"/>
              <a:buChar char="Ø"/>
            </a:pPr>
            <a:r>
              <a:rPr lang="en-US" sz="2200" dirty="0" smtClean="0">
                <a:latin typeface="Times New Roman" panose="02020603050405020304" pitchFamily="18" charset="0"/>
                <a:cs typeface="Times New Roman" panose="02020603050405020304" pitchFamily="18" charset="0"/>
              </a:rPr>
              <a:t>Part C mentions of Speakers of Lok Sabha, Rajya Sabha, State Assemblies and Councils.</a:t>
            </a:r>
          </a:p>
          <a:p>
            <a:pPr>
              <a:buFont typeface="Wingdings" panose="05000000000000000000" pitchFamily="2" charset="2"/>
              <a:buChar char="Ø"/>
            </a:pPr>
            <a:r>
              <a:rPr lang="en-US" sz="2200" dirty="0" smtClean="0">
                <a:latin typeface="Times New Roman" panose="02020603050405020304" pitchFamily="18" charset="0"/>
                <a:cs typeface="Times New Roman" panose="02020603050405020304" pitchFamily="18" charset="0"/>
              </a:rPr>
              <a:t>Part D- Provisions as to the Judges of the Supreme Court and </a:t>
            </a:r>
            <a:r>
              <a:rPr lang="en-IN" sz="2200" dirty="0" smtClean="0">
                <a:latin typeface="Times New Roman" panose="02020603050405020304" pitchFamily="18" charset="0"/>
                <a:cs typeface="Times New Roman" panose="02020603050405020304" pitchFamily="18" charset="0"/>
              </a:rPr>
              <a:t>of the High Courts.</a:t>
            </a:r>
          </a:p>
          <a:p>
            <a:pPr>
              <a:buFont typeface="Wingdings" panose="05000000000000000000" pitchFamily="2" charset="2"/>
              <a:buChar char="Ø"/>
            </a:pPr>
            <a:r>
              <a:rPr lang="en-US" sz="2200" dirty="0" smtClean="0">
                <a:latin typeface="Times New Roman" panose="02020603050405020304" pitchFamily="18" charset="0"/>
                <a:cs typeface="Times New Roman" panose="02020603050405020304" pitchFamily="18" charset="0"/>
              </a:rPr>
              <a:t>Part E- Provisions as to the Comptroller and Auditor General </a:t>
            </a:r>
            <a:r>
              <a:rPr lang="en-IN" sz="2200" dirty="0" smtClean="0">
                <a:latin typeface="Times New Roman" panose="02020603050405020304" pitchFamily="18" charset="0"/>
                <a:cs typeface="Times New Roman" panose="02020603050405020304" pitchFamily="18" charset="0"/>
              </a:rPr>
              <a:t>of India.</a:t>
            </a:r>
          </a:p>
          <a:p>
            <a:r>
              <a:rPr lang="en-US" sz="2200" dirty="0" smtClean="0">
                <a:latin typeface="Times New Roman" panose="02020603050405020304" pitchFamily="18" charset="0"/>
                <a:cs typeface="Times New Roman" panose="02020603050405020304" pitchFamily="18" charset="0"/>
              </a:rPr>
              <a:t>3. Third Schedule- Former of Oaths or Affirmations</a:t>
            </a:r>
          </a:p>
          <a:p>
            <a:r>
              <a:rPr lang="en-US" sz="2200" dirty="0" smtClean="0">
                <a:latin typeface="Times New Roman" panose="02020603050405020304" pitchFamily="18" charset="0"/>
                <a:cs typeface="Times New Roman" panose="02020603050405020304" pitchFamily="18" charset="0"/>
              </a:rPr>
              <a:t>4. Fourth Schedule- Allocation of seats in the Council of States</a:t>
            </a:r>
          </a:p>
          <a:p>
            <a:r>
              <a:rPr lang="en-US" sz="2200" dirty="0" smtClean="0">
                <a:latin typeface="Times New Roman" panose="02020603050405020304" pitchFamily="18" charset="0"/>
                <a:cs typeface="Times New Roman" panose="02020603050405020304" pitchFamily="18" charset="0"/>
              </a:rPr>
              <a:t>5. Fifth Schedule- Provisions as to the Administration and control of Scheduled Areas and Scheduled Tribes.</a:t>
            </a:r>
          </a:p>
          <a:p>
            <a:pPr>
              <a:buFont typeface="Wingdings" panose="05000000000000000000" pitchFamily="2" charset="2"/>
              <a:buChar char="Ø"/>
            </a:pPr>
            <a:r>
              <a:rPr lang="en-IN" sz="2200" dirty="0" smtClean="0">
                <a:latin typeface="Times New Roman" panose="02020603050405020304" pitchFamily="18" charset="0"/>
                <a:cs typeface="Times New Roman" panose="02020603050405020304" pitchFamily="18" charset="0"/>
              </a:rPr>
              <a:t>Part A- General.</a:t>
            </a:r>
          </a:p>
        </p:txBody>
      </p:sp>
    </p:spTree>
    <p:extLst>
      <p:ext uri="{BB962C8B-B14F-4D97-AF65-F5344CB8AC3E}">
        <p14:creationId xmlns:p14="http://schemas.microsoft.com/office/powerpoint/2010/main" val="1594786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7896" y="618185"/>
            <a:ext cx="10515600" cy="5816355"/>
          </a:xfrm>
        </p:spPr>
        <p:txBody>
          <a:bodyPr>
            <a:noAutofit/>
          </a:bodyPr>
          <a:lstStyle/>
          <a:p>
            <a:pPr>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Part B- Administration and Control of Scheduled Areas and </a:t>
            </a:r>
            <a:r>
              <a:rPr lang="en-IN" sz="2000" dirty="0" smtClean="0">
                <a:latin typeface="Times New Roman" panose="02020603050405020304" pitchFamily="18" charset="0"/>
                <a:cs typeface="Times New Roman" panose="02020603050405020304" pitchFamily="18" charset="0"/>
              </a:rPr>
              <a:t>Scheduled Tribes.</a:t>
            </a:r>
          </a:p>
          <a:p>
            <a:pPr>
              <a:buFont typeface="Wingdings" panose="05000000000000000000" pitchFamily="2" charset="2"/>
              <a:buChar char="Ø"/>
            </a:pPr>
            <a:r>
              <a:rPr lang="en-IN" sz="2000" dirty="0" smtClean="0">
                <a:latin typeface="Times New Roman" panose="02020603050405020304" pitchFamily="18" charset="0"/>
                <a:cs typeface="Times New Roman" panose="02020603050405020304" pitchFamily="18" charset="0"/>
              </a:rPr>
              <a:t>Part C- Scheduled Areas.</a:t>
            </a:r>
          </a:p>
          <a:p>
            <a:pPr>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Part D- Amendment of the Schedule.</a:t>
            </a:r>
          </a:p>
          <a:p>
            <a:r>
              <a:rPr lang="en-US" sz="2000" dirty="0" smtClean="0">
                <a:latin typeface="Times New Roman" panose="02020603050405020304" pitchFamily="18" charset="0"/>
                <a:cs typeface="Times New Roman" panose="02020603050405020304" pitchFamily="18" charset="0"/>
              </a:rPr>
              <a:t>6. Sixth Schedule- Provisions as to the Administration of Tribal Areas in the States of Assam, Meghalaya, Tripura and </a:t>
            </a:r>
            <a:r>
              <a:rPr lang="en-IN" sz="2000" dirty="0" smtClean="0">
                <a:latin typeface="Times New Roman" panose="02020603050405020304" pitchFamily="18" charset="0"/>
                <a:cs typeface="Times New Roman" panose="02020603050405020304" pitchFamily="18" charset="0"/>
              </a:rPr>
              <a:t>Mizoram.</a:t>
            </a:r>
          </a:p>
          <a:p>
            <a:r>
              <a:rPr lang="en-IN" sz="2000" dirty="0" smtClean="0">
                <a:latin typeface="Times New Roman" panose="02020603050405020304" pitchFamily="18" charset="0"/>
                <a:cs typeface="Times New Roman" panose="02020603050405020304" pitchFamily="18" charset="0"/>
              </a:rPr>
              <a:t>7. Seventh Schedule</a:t>
            </a:r>
          </a:p>
          <a:p>
            <a:pPr>
              <a:buFont typeface="Wingdings" panose="05000000000000000000" pitchFamily="2" charset="2"/>
              <a:buChar char="Ø"/>
            </a:pPr>
            <a:r>
              <a:rPr lang="en-IN" sz="2000" dirty="0" smtClean="0">
                <a:latin typeface="Times New Roman" panose="02020603050405020304" pitchFamily="18" charset="0"/>
                <a:cs typeface="Times New Roman" panose="02020603050405020304" pitchFamily="18" charset="0"/>
              </a:rPr>
              <a:t>List I – Union List</a:t>
            </a:r>
          </a:p>
          <a:p>
            <a:pPr>
              <a:buFont typeface="Wingdings" panose="05000000000000000000" pitchFamily="2" charset="2"/>
              <a:buChar char="Ø"/>
            </a:pPr>
            <a:r>
              <a:rPr lang="en-IN" sz="2000" dirty="0" smtClean="0">
                <a:latin typeface="Times New Roman" panose="02020603050405020304" pitchFamily="18" charset="0"/>
                <a:cs typeface="Times New Roman" panose="02020603050405020304" pitchFamily="18" charset="0"/>
              </a:rPr>
              <a:t>List II-State List</a:t>
            </a:r>
          </a:p>
          <a:p>
            <a:pPr>
              <a:buFont typeface="Wingdings" panose="05000000000000000000" pitchFamily="2" charset="2"/>
              <a:buChar char="Ø"/>
            </a:pPr>
            <a:r>
              <a:rPr lang="en-IN" sz="2000" dirty="0" smtClean="0">
                <a:latin typeface="Times New Roman" panose="02020603050405020304" pitchFamily="18" charset="0"/>
                <a:cs typeface="Times New Roman" panose="02020603050405020304" pitchFamily="18" charset="0"/>
              </a:rPr>
              <a:t>List III- Concurrent List</a:t>
            </a:r>
          </a:p>
          <a:p>
            <a:r>
              <a:rPr lang="en-IN" sz="2000" dirty="0" smtClean="0">
                <a:latin typeface="Times New Roman" panose="02020603050405020304" pitchFamily="18" charset="0"/>
                <a:cs typeface="Times New Roman" panose="02020603050405020304" pitchFamily="18" charset="0"/>
              </a:rPr>
              <a:t>8. Eight Schedule- Languages.</a:t>
            </a:r>
          </a:p>
          <a:p>
            <a:r>
              <a:rPr lang="en-US" sz="2000" dirty="0" smtClean="0">
                <a:latin typeface="Times New Roman" panose="02020603050405020304" pitchFamily="18" charset="0"/>
                <a:cs typeface="Times New Roman" panose="02020603050405020304" pitchFamily="18" charset="0"/>
              </a:rPr>
              <a:t>9. Ninth Schedule- Validation of certain Acts and Regulations.</a:t>
            </a:r>
          </a:p>
          <a:p>
            <a:r>
              <a:rPr lang="en-US" sz="2000" dirty="0" smtClean="0">
                <a:latin typeface="Times New Roman" panose="02020603050405020304" pitchFamily="18" charset="0"/>
                <a:cs typeface="Times New Roman" panose="02020603050405020304" pitchFamily="18" charset="0"/>
              </a:rPr>
              <a:t>10. Tenth Schedules- Provisions as to disqualification on ground </a:t>
            </a:r>
            <a:r>
              <a:rPr lang="en-IN" sz="2000" dirty="0" smtClean="0">
                <a:latin typeface="Times New Roman" panose="02020603050405020304" pitchFamily="18" charset="0"/>
                <a:cs typeface="Times New Roman" panose="02020603050405020304" pitchFamily="18" charset="0"/>
              </a:rPr>
              <a:t>of defection.</a:t>
            </a:r>
          </a:p>
          <a:p>
            <a:r>
              <a:rPr lang="en-US" sz="2000" dirty="0" smtClean="0">
                <a:latin typeface="Times New Roman" panose="02020603050405020304" pitchFamily="18" charset="0"/>
                <a:cs typeface="Times New Roman" panose="02020603050405020304" pitchFamily="18" charset="0"/>
              </a:rPr>
              <a:t>11. Eleventh Schedule- Powers, authority and responsibilities of </a:t>
            </a:r>
            <a:r>
              <a:rPr lang="en-IN" sz="2000" dirty="0" smtClean="0">
                <a:latin typeface="Times New Roman" panose="02020603050405020304" pitchFamily="18" charset="0"/>
                <a:cs typeface="Times New Roman" panose="02020603050405020304" pitchFamily="18" charset="0"/>
              </a:rPr>
              <a:t>Panchayats.</a:t>
            </a:r>
          </a:p>
          <a:p>
            <a:r>
              <a:rPr lang="en-US" sz="2000" dirty="0" smtClean="0">
                <a:latin typeface="Times New Roman" panose="02020603050405020304" pitchFamily="18" charset="0"/>
                <a:cs typeface="Times New Roman" panose="02020603050405020304" pitchFamily="18" charset="0"/>
              </a:rPr>
              <a:t>12 Twelfth Schedule-Powers, authority and responsibilities of </a:t>
            </a:r>
            <a:r>
              <a:rPr lang="en-IN" sz="2000" dirty="0" smtClean="0">
                <a:latin typeface="Times New Roman" panose="02020603050405020304" pitchFamily="18" charset="0"/>
                <a:cs typeface="Times New Roman" panose="02020603050405020304" pitchFamily="18" charset="0"/>
              </a:rPr>
              <a:t>Municipalities, etc.</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4906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377" y="365126"/>
            <a:ext cx="9246326" cy="884126"/>
          </a:xfrm>
        </p:spPr>
        <p:txBody>
          <a:bodyPr>
            <a:noAutofit/>
          </a:bodyPr>
          <a:lstStyle/>
          <a:p>
            <a:pPr algn="ctr"/>
            <a:r>
              <a:rPr lang="en-US" sz="3200" b="1" dirty="0" smtClean="0">
                <a:latin typeface="Times New Roman" panose="02020603050405020304" pitchFamily="18" charset="0"/>
                <a:cs typeface="Times New Roman" panose="02020603050405020304" pitchFamily="18" charset="0"/>
              </a:rPr>
              <a:t>FUNDAMENTAL DUTIES OF THE INDIAN CITIZEN</a:t>
            </a:r>
            <a:endParaRPr lang="en-IN"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67744" y="1558345"/>
            <a:ext cx="9503535" cy="5190185"/>
          </a:xfrm>
        </p:spPr>
        <p:txBody>
          <a:bodyPr>
            <a:noAutofit/>
          </a:bodyPr>
          <a:lstStyle/>
          <a:p>
            <a:r>
              <a:rPr lang="en-US" sz="2000" dirty="0" smtClean="0">
                <a:latin typeface="Times New Roman" panose="02020603050405020304" pitchFamily="18" charset="0"/>
                <a:cs typeface="Times New Roman" panose="02020603050405020304" pitchFamily="18" charset="0"/>
              </a:rPr>
              <a:t>Basically</a:t>
            </a:r>
            <a:r>
              <a:rPr lang="en-US" sz="2000" dirty="0">
                <a:latin typeface="Times New Roman" panose="02020603050405020304" pitchFamily="18" charset="0"/>
                <a:cs typeface="Times New Roman" panose="02020603050405020304" pitchFamily="18" charset="0"/>
              </a:rPr>
              <a:t>, Fundamental Rights always corresponds to </a:t>
            </a:r>
            <a:r>
              <a:rPr lang="en-US" sz="2000" dirty="0" smtClean="0">
                <a:latin typeface="Times New Roman" panose="02020603050405020304" pitchFamily="18" charset="0"/>
                <a:cs typeface="Times New Roman" panose="02020603050405020304" pitchFamily="18" charset="0"/>
              </a:rPr>
              <a:t>the fundamental </a:t>
            </a:r>
            <a:r>
              <a:rPr lang="en-US" sz="2000" dirty="0">
                <a:latin typeface="Times New Roman" panose="02020603050405020304" pitchFamily="18" charset="0"/>
                <a:cs typeface="Times New Roman" panose="02020603050405020304" pitchFamily="18" charset="0"/>
              </a:rPr>
              <a:t>duties of each citizen, therefore, the founding </a:t>
            </a:r>
            <a:r>
              <a:rPr lang="en-US" sz="2000" dirty="0" smtClean="0">
                <a:latin typeface="Times New Roman" panose="02020603050405020304" pitchFamily="18" charset="0"/>
                <a:cs typeface="Times New Roman" panose="02020603050405020304" pitchFamily="18" charset="0"/>
              </a:rPr>
              <a:t>fathers of </a:t>
            </a:r>
            <a:r>
              <a:rPr lang="en-US" sz="2000" dirty="0">
                <a:latin typeface="Times New Roman" panose="02020603050405020304" pitchFamily="18" charset="0"/>
                <a:cs typeface="Times New Roman" panose="02020603050405020304" pitchFamily="18" charset="0"/>
              </a:rPr>
              <a:t>the constitution must had not specified them. When </a:t>
            </a:r>
            <a:r>
              <a:rPr lang="en-US" sz="2000" dirty="0" smtClean="0">
                <a:latin typeface="Times New Roman" panose="02020603050405020304" pitchFamily="18" charset="0"/>
                <a:cs typeface="Times New Roman" panose="02020603050405020304" pitchFamily="18" charset="0"/>
              </a:rPr>
              <a:t>one individual </a:t>
            </a:r>
            <a:r>
              <a:rPr lang="en-US" sz="2000" dirty="0">
                <a:latin typeface="Times New Roman" panose="02020603050405020304" pitchFamily="18" charset="0"/>
                <a:cs typeface="Times New Roman" panose="02020603050405020304" pitchFamily="18" charset="0"/>
              </a:rPr>
              <a:t>knows or enjoys his fundamental rights at the same </a:t>
            </a:r>
            <a:r>
              <a:rPr lang="en-US" sz="2000" dirty="0" smtClean="0">
                <a:latin typeface="Times New Roman" panose="02020603050405020304" pitchFamily="18" charset="0"/>
                <a:cs typeface="Times New Roman" panose="02020603050405020304" pitchFamily="18" charset="0"/>
              </a:rPr>
              <a:t>time others </a:t>
            </a:r>
            <a:r>
              <a:rPr lang="en-US" sz="2000" dirty="0">
                <a:latin typeface="Times New Roman" panose="02020603050405020304" pitchFamily="18" charset="0"/>
                <a:cs typeface="Times New Roman" panose="02020603050405020304" pitchFamily="18" charset="0"/>
              </a:rPr>
              <a:t>also do and show respect for them i.e. duty.</a:t>
            </a:r>
          </a:p>
          <a:p>
            <a:r>
              <a:rPr lang="en-US" sz="2000" dirty="0">
                <a:latin typeface="Times New Roman" panose="02020603050405020304" pitchFamily="18" charset="0"/>
                <a:cs typeface="Times New Roman" panose="02020603050405020304" pitchFamily="18" charset="0"/>
              </a:rPr>
              <a:t>In 1976, there was 42nd Constitutional Amendment Act </a:t>
            </a:r>
            <a:r>
              <a:rPr lang="en-US" sz="2000" dirty="0" smtClean="0">
                <a:latin typeface="Times New Roman" panose="02020603050405020304" pitchFamily="18" charset="0"/>
                <a:cs typeface="Times New Roman" panose="02020603050405020304" pitchFamily="18" charset="0"/>
              </a:rPr>
              <a:t>which is </a:t>
            </a:r>
            <a:r>
              <a:rPr lang="en-US" sz="2000" dirty="0">
                <a:latin typeface="Times New Roman" panose="02020603050405020304" pitchFamily="18" charset="0"/>
                <a:cs typeface="Times New Roman" panose="02020603050405020304" pitchFamily="18" charset="0"/>
              </a:rPr>
              <a:t>called as the 'Mini Constitution1 by some experts. Article </a:t>
            </a:r>
            <a:r>
              <a:rPr lang="en-US" sz="2000" dirty="0" smtClean="0">
                <a:latin typeface="Times New Roman" panose="02020603050405020304" pitchFamily="18" charset="0"/>
                <a:cs typeface="Times New Roman" panose="02020603050405020304" pitchFamily="18" charset="0"/>
              </a:rPr>
              <a:t>51-A provided </a:t>
            </a:r>
            <a:r>
              <a:rPr lang="en-US" sz="2000" dirty="0">
                <a:latin typeface="Times New Roman" panose="02020603050405020304" pitchFamily="18" charset="0"/>
                <a:cs typeface="Times New Roman" panose="02020603050405020304" pitchFamily="18" charset="0"/>
              </a:rPr>
              <a:t>the Fundamental duties of Indian citizen which are </a:t>
            </a:r>
            <a:r>
              <a:rPr lang="en-US" sz="2000" dirty="0" smtClean="0">
                <a:latin typeface="Times New Roman" panose="02020603050405020304" pitchFamily="18" charset="0"/>
                <a:cs typeface="Times New Roman" panose="02020603050405020304" pitchFamily="18" charset="0"/>
              </a:rPr>
              <a:t>as follows</a:t>
            </a:r>
            <a:r>
              <a:rPr lang="en-US" sz="2000" dirty="0">
                <a:latin typeface="Times New Roman" panose="02020603050405020304" pitchFamily="18" charset="0"/>
                <a:cs typeface="Times New Roman" panose="02020603050405020304" pitchFamily="18" charset="0"/>
              </a:rPr>
              <a:t>:- [Effective from 3rd Jan. 1977]</a:t>
            </a:r>
          </a:p>
          <a:p>
            <a:r>
              <a:rPr lang="en-US" sz="2000" dirty="0">
                <a:latin typeface="Times New Roman" panose="02020603050405020304" pitchFamily="18" charset="0"/>
                <a:cs typeface="Times New Roman" panose="02020603050405020304" pitchFamily="18" charset="0"/>
              </a:rPr>
              <a:t>1. To abide by the Constitution and respect its ideals </a:t>
            </a:r>
            <a:r>
              <a:rPr lang="en-US" sz="2000" dirty="0" smtClean="0">
                <a:latin typeface="Times New Roman" panose="02020603050405020304" pitchFamily="18" charset="0"/>
                <a:cs typeface="Times New Roman" panose="02020603050405020304" pitchFamily="18" charset="0"/>
              </a:rPr>
              <a:t>and institutions</a:t>
            </a:r>
            <a:r>
              <a:rPr lang="en-US" sz="2000" dirty="0">
                <a:latin typeface="Times New Roman" panose="02020603050405020304" pitchFamily="18" charset="0"/>
                <a:cs typeface="Times New Roman" panose="02020603050405020304" pitchFamily="18" charset="0"/>
              </a:rPr>
              <a:t>, the National Flag and the National Anthem;</a:t>
            </a:r>
          </a:p>
          <a:p>
            <a:r>
              <a:rPr lang="en-US" sz="2000" dirty="0">
                <a:latin typeface="Times New Roman" panose="02020603050405020304" pitchFamily="18" charset="0"/>
                <a:cs typeface="Times New Roman" panose="02020603050405020304" pitchFamily="18" charset="0"/>
              </a:rPr>
              <a:t>2. To cherish and follow the noble ideals which inspired </a:t>
            </a:r>
            <a:r>
              <a:rPr lang="en-US" sz="2000" dirty="0" smtClean="0">
                <a:latin typeface="Times New Roman" panose="02020603050405020304" pitchFamily="18" charset="0"/>
                <a:cs typeface="Times New Roman" panose="02020603050405020304" pitchFamily="18" charset="0"/>
              </a:rPr>
              <a:t>our </a:t>
            </a:r>
            <a:r>
              <a:rPr lang="en-IN" sz="2000" dirty="0" smtClean="0">
                <a:latin typeface="Times New Roman" panose="02020603050405020304" pitchFamily="18" charset="0"/>
                <a:cs typeface="Times New Roman" panose="02020603050405020304" pitchFamily="18" charset="0"/>
              </a:rPr>
              <a:t>national </a:t>
            </a:r>
            <a:r>
              <a:rPr lang="en-IN" sz="2000" dirty="0">
                <a:latin typeface="Times New Roman" panose="02020603050405020304" pitchFamily="18" charset="0"/>
                <a:cs typeface="Times New Roman" panose="02020603050405020304" pitchFamily="18" charset="0"/>
              </a:rPr>
              <a:t>struggle for freedom;</a:t>
            </a:r>
          </a:p>
          <a:p>
            <a:r>
              <a:rPr lang="en-US" sz="2000" dirty="0">
                <a:latin typeface="Times New Roman" panose="02020603050405020304" pitchFamily="18" charset="0"/>
                <a:cs typeface="Times New Roman" panose="02020603050405020304" pitchFamily="18" charset="0"/>
              </a:rPr>
              <a:t>3. To uphold and protect the sovereignty, unity and integrity </a:t>
            </a:r>
            <a:r>
              <a:rPr lang="en-US" sz="2000" dirty="0" smtClean="0">
                <a:latin typeface="Times New Roman" panose="02020603050405020304" pitchFamily="18" charset="0"/>
                <a:cs typeface="Times New Roman" panose="02020603050405020304" pitchFamily="18" charset="0"/>
              </a:rPr>
              <a:t>of </a:t>
            </a:r>
            <a:r>
              <a:rPr lang="en-IN" sz="2000" dirty="0" smtClean="0">
                <a:latin typeface="Times New Roman" panose="02020603050405020304" pitchFamily="18" charset="0"/>
                <a:cs typeface="Times New Roman" panose="02020603050405020304" pitchFamily="18" charset="0"/>
              </a:rPr>
              <a:t>India</a:t>
            </a:r>
            <a:r>
              <a:rPr lang="en-IN" sz="2000" dirty="0">
                <a:latin typeface="Times New Roman" panose="02020603050405020304" pitchFamily="18" charset="0"/>
                <a:cs typeface="Times New Roman" panose="02020603050405020304" pitchFamily="18" charset="0"/>
              </a:rPr>
              <a:t>;</a:t>
            </a:r>
          </a:p>
          <a:p>
            <a:r>
              <a:rPr lang="en-US" sz="2000" dirty="0">
                <a:latin typeface="Times New Roman" panose="02020603050405020304" pitchFamily="18" charset="0"/>
                <a:cs typeface="Times New Roman" panose="02020603050405020304" pitchFamily="18" charset="0"/>
              </a:rPr>
              <a:t>4. To defend the country and render national service when </a:t>
            </a:r>
            <a:r>
              <a:rPr lang="en-US" sz="2000" dirty="0" smtClean="0">
                <a:latin typeface="Times New Roman" panose="02020603050405020304" pitchFamily="18" charset="0"/>
                <a:cs typeface="Times New Roman" panose="02020603050405020304" pitchFamily="18" charset="0"/>
              </a:rPr>
              <a:t>called </a:t>
            </a:r>
            <a:r>
              <a:rPr lang="en-IN" sz="2000" dirty="0" smtClean="0">
                <a:latin typeface="Times New Roman" panose="02020603050405020304" pitchFamily="18" charset="0"/>
                <a:cs typeface="Times New Roman" panose="02020603050405020304" pitchFamily="18" charset="0"/>
              </a:rPr>
              <a:t>upon </a:t>
            </a:r>
            <a:r>
              <a:rPr lang="en-IN" sz="2000" dirty="0">
                <a:latin typeface="Times New Roman" panose="02020603050405020304" pitchFamily="18" charset="0"/>
                <a:cs typeface="Times New Roman" panose="02020603050405020304" pitchFamily="18" charset="0"/>
              </a:rPr>
              <a:t>to do so</a:t>
            </a:r>
            <a:r>
              <a:rPr lang="en-IN" sz="2000" dirty="0" smtClean="0">
                <a:latin typeface="Times New Roman" panose="02020603050405020304" pitchFamily="18" charset="0"/>
                <a:cs typeface="Times New Roman" panose="02020603050405020304" pitchFamily="18" charset="0"/>
              </a:rPr>
              <a:t>;</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90582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59853"/>
            <a:ext cx="9207321" cy="5713324"/>
          </a:xfrm>
        </p:spPr>
        <p:txBody>
          <a:bodyPr>
            <a:normAutofit lnSpcReduction="10000"/>
          </a:bodyPr>
          <a:lstStyle/>
          <a:p>
            <a:r>
              <a:rPr lang="en-US" sz="2000" dirty="0" smtClean="0">
                <a:latin typeface="Times New Roman" panose="02020603050405020304" pitchFamily="18" charset="0"/>
                <a:cs typeface="Times New Roman" panose="02020603050405020304" pitchFamily="18" charset="0"/>
              </a:rPr>
              <a:t>5. To promote harmony and the spirit of common brotherhood amongst all the people of India transcending religious, linguistic and regional or sectional diversities; to renounce practice derogatory to the dignity of women;</a:t>
            </a:r>
          </a:p>
          <a:p>
            <a:r>
              <a:rPr lang="en-US" sz="2000" dirty="0" smtClean="0">
                <a:latin typeface="Times New Roman" panose="02020603050405020304" pitchFamily="18" charset="0"/>
                <a:cs typeface="Times New Roman" panose="02020603050405020304" pitchFamily="18" charset="0"/>
              </a:rPr>
              <a:t>6. To value and preserve the rich heritage of our composite </a:t>
            </a:r>
            <a:r>
              <a:rPr lang="en-IN" sz="2000" dirty="0" smtClean="0">
                <a:latin typeface="Times New Roman" panose="02020603050405020304" pitchFamily="18" charset="0"/>
                <a:cs typeface="Times New Roman" panose="02020603050405020304" pitchFamily="18" charset="0"/>
              </a:rPr>
              <a:t>culture;</a:t>
            </a:r>
          </a:p>
          <a:p>
            <a:r>
              <a:rPr lang="en-US" sz="2000" dirty="0" smtClean="0">
                <a:latin typeface="Times New Roman" panose="02020603050405020304" pitchFamily="18" charset="0"/>
                <a:cs typeface="Times New Roman" panose="02020603050405020304" pitchFamily="18" charset="0"/>
              </a:rPr>
              <a:t>7. To protect and improve the natural environment including forests, lakes, rivers and wild life and to have compassion for </a:t>
            </a:r>
            <a:r>
              <a:rPr lang="en-IN" sz="2000" dirty="0" smtClean="0">
                <a:latin typeface="Times New Roman" panose="02020603050405020304" pitchFamily="18" charset="0"/>
                <a:cs typeface="Times New Roman" panose="02020603050405020304" pitchFamily="18" charset="0"/>
              </a:rPr>
              <a:t>living creatures;</a:t>
            </a:r>
          </a:p>
          <a:p>
            <a:r>
              <a:rPr lang="en-US" sz="2000" dirty="0" smtClean="0">
                <a:latin typeface="Times New Roman" panose="02020603050405020304" pitchFamily="18" charset="0"/>
                <a:cs typeface="Times New Roman" panose="02020603050405020304" pitchFamily="18" charset="0"/>
              </a:rPr>
              <a:t>8 To develop the scientific temper, humanism and the spirit of </a:t>
            </a:r>
            <a:r>
              <a:rPr lang="en-IN" sz="2000" dirty="0" smtClean="0">
                <a:latin typeface="Times New Roman" panose="02020603050405020304" pitchFamily="18" charset="0"/>
                <a:cs typeface="Times New Roman" panose="02020603050405020304" pitchFamily="18" charset="0"/>
              </a:rPr>
              <a:t>inquiry and reform;</a:t>
            </a:r>
          </a:p>
          <a:p>
            <a:r>
              <a:rPr lang="en-US" sz="2000" dirty="0" smtClean="0">
                <a:latin typeface="Times New Roman" panose="02020603050405020304" pitchFamily="18" charset="0"/>
                <a:cs typeface="Times New Roman" panose="02020603050405020304" pitchFamily="18" charset="0"/>
              </a:rPr>
              <a:t>9. To safeguard public property and to abjure violence;</a:t>
            </a:r>
          </a:p>
          <a:p>
            <a:r>
              <a:rPr lang="en-US" sz="2000" dirty="0" smtClean="0">
                <a:latin typeface="Times New Roman" panose="02020603050405020304" pitchFamily="18" charset="0"/>
                <a:cs typeface="Times New Roman" panose="02020603050405020304" pitchFamily="18" charset="0"/>
              </a:rPr>
              <a:t>10. To strive towards excellence in all spheres of individual and collective activity so that the nation constantly rises 'to higher levels of endeavor and achievement;</a:t>
            </a:r>
          </a:p>
          <a:p>
            <a:r>
              <a:rPr lang="en-US" sz="2000" dirty="0" smtClean="0">
                <a:latin typeface="Times New Roman" panose="02020603050405020304" pitchFamily="18" charset="0"/>
                <a:cs typeface="Times New Roman" panose="02020603050405020304" pitchFamily="18" charset="0"/>
              </a:rPr>
              <a:t>11. Who is a parent or guardian, to provide opportunities for education to his child or as the case may be, ward between the age of six and fourteen years. </a:t>
            </a:r>
          </a:p>
          <a:p>
            <a:pPr>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(This was provided in 2002 by the 86th Constitutional Amendment Act with reference to article 45).</a:t>
            </a:r>
          </a:p>
          <a:p>
            <a:r>
              <a:rPr lang="en-US" sz="2000" dirty="0" smtClean="0">
                <a:latin typeface="Times New Roman" panose="02020603050405020304" pitchFamily="18" charset="0"/>
                <a:cs typeface="Times New Roman" panose="02020603050405020304" pitchFamily="18" charset="0"/>
              </a:rPr>
              <a:t>These fundamental duties are sometimes criticized and sometimes favored by the various constitutional experts.</a:t>
            </a:r>
            <a:endParaRPr lang="en-IN" sz="2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24649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830059" cy="935641"/>
          </a:xfrm>
        </p:spPr>
        <p:txBody>
          <a:bodyPr>
            <a:noAutofit/>
          </a:bodyPr>
          <a:lstStyle/>
          <a:p>
            <a:r>
              <a:rPr lang="en-US" sz="3600" b="1" dirty="0" smtClean="0">
                <a:latin typeface="Times New Roman" panose="02020603050405020304" pitchFamily="18" charset="0"/>
                <a:cs typeface="Times New Roman" panose="02020603050405020304" pitchFamily="18" charset="0"/>
              </a:rPr>
              <a:t>VALUES OF TOLERANCE, PEACE AND </a:t>
            </a:r>
            <a:r>
              <a:rPr lang="en-IN" sz="3600" b="1" dirty="0" smtClean="0">
                <a:latin typeface="Times New Roman" panose="02020603050405020304" pitchFamily="18" charset="0"/>
                <a:cs typeface="Times New Roman" panose="02020603050405020304" pitchFamily="18" charset="0"/>
              </a:rPr>
              <a:t>COMMUNAL HARMONY</a:t>
            </a:r>
            <a:endParaRPr lang="en-IN"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606797"/>
            <a:ext cx="9239398" cy="4961428"/>
          </a:xfrm>
        </p:spPr>
        <p:txBody>
          <a:bodyPr>
            <a:noAutofit/>
          </a:bodyPr>
          <a:lstStyle/>
          <a:p>
            <a:r>
              <a:rPr lang="en-US" sz="2000" dirty="0" smtClean="0">
                <a:latin typeface="Times New Roman" panose="02020603050405020304" pitchFamily="18" charset="0"/>
                <a:cs typeface="Times New Roman" panose="02020603050405020304" pitchFamily="18" charset="0"/>
              </a:rPr>
              <a:t>Indian </a:t>
            </a:r>
            <a:r>
              <a:rPr lang="en-US" sz="2000" dirty="0">
                <a:latin typeface="Times New Roman" panose="02020603050405020304" pitchFamily="18" charset="0"/>
                <a:cs typeface="Times New Roman" panose="02020603050405020304" pitchFamily="18" charset="0"/>
              </a:rPr>
              <a:t>Society is a pluralistic in nature and therefore it </a:t>
            </a:r>
            <a:r>
              <a:rPr lang="en-US" sz="2000" dirty="0" smtClean="0">
                <a:latin typeface="Times New Roman" panose="02020603050405020304" pitchFamily="18" charset="0"/>
                <a:cs typeface="Times New Roman" panose="02020603050405020304" pitchFamily="18" charset="0"/>
              </a:rPr>
              <a:t>faces always </a:t>
            </a:r>
            <a:r>
              <a:rPr lang="en-US" sz="2000" dirty="0">
                <a:latin typeface="Times New Roman" panose="02020603050405020304" pitchFamily="18" charset="0"/>
                <a:cs typeface="Times New Roman" panose="02020603050405020304" pitchFamily="18" charset="0"/>
              </a:rPr>
              <a:t>differences and divergences of opinion in matters </a:t>
            </a:r>
            <a:r>
              <a:rPr lang="en-US" sz="2000" dirty="0" smtClean="0">
                <a:latin typeface="Times New Roman" panose="02020603050405020304" pitchFamily="18" charset="0"/>
                <a:cs typeface="Times New Roman" panose="02020603050405020304" pitchFamily="18" charset="0"/>
              </a:rPr>
              <a:t>pertaining </a:t>
            </a:r>
            <a:r>
              <a:rPr lang="en-IN" sz="2000" dirty="0" smtClean="0">
                <a:latin typeface="Times New Roman" panose="02020603050405020304" pitchFamily="18" charset="0"/>
                <a:cs typeface="Times New Roman" panose="02020603050405020304" pitchFamily="18" charset="0"/>
              </a:rPr>
              <a:t>to </a:t>
            </a:r>
            <a:r>
              <a:rPr lang="en-IN" sz="2000" dirty="0">
                <a:latin typeface="Times New Roman" panose="02020603050405020304" pitchFamily="18" charset="0"/>
                <a:cs typeface="Times New Roman" panose="02020603050405020304" pitchFamily="18" charset="0"/>
              </a:rPr>
              <a:t>religion, caste, race, colour, sex, region, languages etc. But </a:t>
            </a:r>
            <a:r>
              <a:rPr lang="en-IN" sz="2000" dirty="0" smtClean="0">
                <a:latin typeface="Times New Roman" panose="02020603050405020304" pitchFamily="18" charset="0"/>
                <a:cs typeface="Times New Roman" panose="02020603050405020304" pitchFamily="18" charset="0"/>
              </a:rPr>
              <a:t>our </a:t>
            </a:r>
            <a:r>
              <a:rPr lang="en-US" sz="2000" dirty="0" smtClean="0">
                <a:latin typeface="Times New Roman" panose="02020603050405020304" pitchFamily="18" charset="0"/>
                <a:cs typeface="Times New Roman" panose="02020603050405020304" pitchFamily="18" charset="0"/>
              </a:rPr>
              <a:t>Indian </a:t>
            </a:r>
            <a:r>
              <a:rPr lang="en-US" sz="2000" dirty="0">
                <a:latin typeface="Times New Roman" panose="02020603050405020304" pitchFamily="18" charset="0"/>
                <a:cs typeface="Times New Roman" panose="02020603050405020304" pitchFamily="18" charset="0"/>
              </a:rPr>
              <a:t>Constitution is the only fabric that weave all </a:t>
            </a:r>
            <a:r>
              <a:rPr lang="en-US" sz="2000" dirty="0" smtClean="0">
                <a:latin typeface="Times New Roman" panose="02020603050405020304" pitchFamily="18" charset="0"/>
                <a:cs typeface="Times New Roman" panose="02020603050405020304" pitchFamily="18" charset="0"/>
              </a:rPr>
              <a:t>these differences </a:t>
            </a:r>
            <a:r>
              <a:rPr lang="en-US" sz="2000" dirty="0">
                <a:latin typeface="Times New Roman" panose="02020603050405020304" pitchFamily="18" charset="0"/>
                <a:cs typeface="Times New Roman" panose="02020603050405020304" pitchFamily="18" charset="0"/>
              </a:rPr>
              <a:t>together and strengthen it. Apart form this there </a:t>
            </a:r>
            <a:r>
              <a:rPr lang="en-US" sz="2000" dirty="0" smtClean="0">
                <a:latin typeface="Times New Roman" panose="02020603050405020304" pitchFamily="18" charset="0"/>
                <a:cs typeface="Times New Roman" panose="02020603050405020304" pitchFamily="18" charset="0"/>
              </a:rPr>
              <a:t>are some </a:t>
            </a:r>
            <a:r>
              <a:rPr lang="en-US" sz="2000" dirty="0">
                <a:latin typeface="Times New Roman" panose="02020603050405020304" pitchFamily="18" charset="0"/>
                <a:cs typeface="Times New Roman" panose="02020603050405020304" pitchFamily="18" charset="0"/>
              </a:rPr>
              <a:t>values to be inculcated among the children and youth and </a:t>
            </a:r>
            <a:r>
              <a:rPr lang="en-US" sz="2000" dirty="0" smtClean="0">
                <a:latin typeface="Times New Roman" panose="02020603050405020304" pitchFamily="18" charset="0"/>
                <a:cs typeface="Times New Roman" panose="02020603050405020304" pitchFamily="18" charset="0"/>
              </a:rPr>
              <a:t>the Indian </a:t>
            </a:r>
            <a:r>
              <a:rPr lang="en-US" sz="2000" dirty="0">
                <a:latin typeface="Times New Roman" panose="02020603050405020304" pitchFamily="18" charset="0"/>
                <a:cs typeface="Times New Roman" panose="02020603050405020304" pitchFamily="18" charset="0"/>
              </a:rPr>
              <a:t>citizens in to such as tolerance, peace and </a:t>
            </a:r>
            <a:r>
              <a:rPr lang="en-US" sz="2000" dirty="0" smtClean="0">
                <a:latin typeface="Times New Roman" panose="02020603050405020304" pitchFamily="18" charset="0"/>
                <a:cs typeface="Times New Roman" panose="02020603050405020304" pitchFamily="18" charset="0"/>
              </a:rPr>
              <a:t>communal harmony</a:t>
            </a:r>
            <a:r>
              <a:rPr lang="en-US" sz="2000" dirty="0">
                <a:latin typeface="Times New Roman" panose="02020603050405020304" pitchFamily="18" charset="0"/>
                <a:cs typeface="Times New Roman" panose="02020603050405020304" pitchFamily="18" charset="0"/>
              </a:rPr>
              <a:t>. Therefore, we will discuss these values as follows.</a:t>
            </a:r>
          </a:p>
          <a:p>
            <a:r>
              <a:rPr lang="en-US" sz="2000" b="1" dirty="0" smtClean="0">
                <a:latin typeface="Times New Roman" panose="02020603050405020304" pitchFamily="18" charset="0"/>
                <a:cs typeface="Times New Roman" panose="02020603050405020304" pitchFamily="18" charset="0"/>
              </a:rPr>
              <a:t>The </a:t>
            </a:r>
            <a:r>
              <a:rPr lang="en-US" sz="2000" b="1" dirty="0">
                <a:latin typeface="Times New Roman" panose="02020603050405020304" pitchFamily="18" charset="0"/>
                <a:cs typeface="Times New Roman" panose="02020603050405020304" pitchFamily="18" charset="0"/>
              </a:rPr>
              <a:t>Value of Tolerance:</a:t>
            </a:r>
          </a:p>
          <a:p>
            <a:r>
              <a:rPr lang="en-US" sz="2000" dirty="0">
                <a:latin typeface="Times New Roman" panose="02020603050405020304" pitchFamily="18" charset="0"/>
                <a:cs typeface="Times New Roman" panose="02020603050405020304" pitchFamily="18" charset="0"/>
              </a:rPr>
              <a:t>Tolerance can be defined </a:t>
            </a:r>
            <a:r>
              <a:rPr lang="en-US" sz="2000" i="1" dirty="0">
                <a:latin typeface="Times New Roman" panose="02020603050405020304" pitchFamily="18" charset="0"/>
                <a:cs typeface="Times New Roman" panose="02020603050405020304" pitchFamily="18" charset="0"/>
              </a:rPr>
              <a:t>as </a:t>
            </a:r>
            <a:r>
              <a:rPr lang="en-US" sz="2000" dirty="0">
                <a:latin typeface="Times New Roman" panose="02020603050405020304" pitchFamily="18" charset="0"/>
                <a:cs typeface="Times New Roman" panose="02020603050405020304" pitchFamily="18" charset="0"/>
              </a:rPr>
              <a:t>the sense of </a:t>
            </a:r>
            <a:r>
              <a:rPr lang="en-US" sz="2000" dirty="0" smtClean="0">
                <a:latin typeface="Times New Roman" panose="02020603050405020304" pitchFamily="18" charset="0"/>
                <a:cs typeface="Times New Roman" panose="02020603050405020304" pitchFamily="18" charset="0"/>
              </a:rPr>
              <a:t>understanding for </a:t>
            </a:r>
            <a:r>
              <a:rPr lang="en-US" sz="2000" dirty="0">
                <a:latin typeface="Times New Roman" panose="02020603050405020304" pitchFamily="18" charset="0"/>
                <a:cs typeface="Times New Roman" panose="02020603050405020304" pitchFamily="18" charset="0"/>
              </a:rPr>
              <a:t>other's feelings and having respect for others. In India as </a:t>
            </a:r>
            <a:r>
              <a:rPr lang="en-US" sz="2000" dirty="0" smtClean="0">
                <a:latin typeface="Times New Roman" panose="02020603050405020304" pitchFamily="18" charset="0"/>
                <a:cs typeface="Times New Roman" panose="02020603050405020304" pitchFamily="18" charset="0"/>
              </a:rPr>
              <a:t>a multiplicity </a:t>
            </a:r>
            <a:r>
              <a:rPr lang="en-US" sz="2000" dirty="0">
                <a:latin typeface="Times New Roman" panose="02020603050405020304" pitchFamily="18" charset="0"/>
                <a:cs typeface="Times New Roman" panose="02020603050405020304" pitchFamily="18" charset="0"/>
              </a:rPr>
              <a:t>of religions, castes, creeds, regions, languages</a:t>
            </a:r>
            <a:r>
              <a:rPr lang="en-US" sz="2000" dirty="0" smtClean="0">
                <a:latin typeface="Times New Roman" panose="02020603050405020304" pitchFamily="18" charset="0"/>
                <a:cs typeface="Times New Roman" panose="02020603050405020304" pitchFamily="18" charset="0"/>
              </a:rPr>
              <a:t>. Tolerance </a:t>
            </a:r>
            <a:r>
              <a:rPr lang="en-US" sz="2000" dirty="0">
                <a:latin typeface="Times New Roman" panose="02020603050405020304" pitchFamily="18" charset="0"/>
                <a:cs typeface="Times New Roman" panose="02020603050405020304" pitchFamily="18" charset="0"/>
              </a:rPr>
              <a:t>is the very significant value which all the Indians </a:t>
            </a:r>
            <a:r>
              <a:rPr lang="en-US" sz="2000" dirty="0" smtClean="0">
                <a:latin typeface="Times New Roman" panose="02020603050405020304" pitchFamily="18" charset="0"/>
                <a:cs typeface="Times New Roman" panose="02020603050405020304" pitchFamily="18" charset="0"/>
              </a:rPr>
              <a:t>must cultivate </a:t>
            </a:r>
            <a:r>
              <a:rPr lang="en-US" sz="2000" dirty="0">
                <a:latin typeface="Times New Roman" panose="02020603050405020304" pitchFamily="18" charset="0"/>
                <a:cs typeface="Times New Roman" panose="02020603050405020304" pitchFamily="18" charset="0"/>
              </a:rPr>
              <a:t>among themselves. In this composite society one </a:t>
            </a:r>
            <a:r>
              <a:rPr lang="en-US" sz="2000" dirty="0" smtClean="0">
                <a:latin typeface="Times New Roman" panose="02020603050405020304" pitchFamily="18" charset="0"/>
                <a:cs typeface="Times New Roman" panose="02020603050405020304" pitchFamily="18" charset="0"/>
              </a:rPr>
              <a:t>must bear </a:t>
            </a:r>
            <a:r>
              <a:rPr lang="en-US" sz="2000" dirty="0">
                <a:latin typeface="Times New Roman" panose="02020603050405020304" pitchFamily="18" charset="0"/>
                <a:cs typeface="Times New Roman" panose="02020603050405020304" pitchFamily="18" charset="0"/>
              </a:rPr>
              <a:t>with other's opinion. One has to have the </a:t>
            </a:r>
            <a:r>
              <a:rPr lang="en-US" sz="2000" dirty="0" smtClean="0">
                <a:latin typeface="Times New Roman" panose="02020603050405020304" pitchFamily="18" charset="0"/>
                <a:cs typeface="Times New Roman" panose="02020603050405020304" pitchFamily="18" charset="0"/>
              </a:rPr>
              <a:t>understanding that </a:t>
            </a:r>
            <a:r>
              <a:rPr lang="en-US" sz="2000" dirty="0">
                <a:latin typeface="Times New Roman" panose="02020603050405020304" pitchFamily="18" charset="0"/>
                <a:cs typeface="Times New Roman" panose="02020603050405020304" pitchFamily="18" charset="0"/>
              </a:rPr>
              <a:t>divergent opinions are the common phenomenon in </a:t>
            </a:r>
            <a:r>
              <a:rPr lang="en-US" sz="2000" dirty="0" smtClean="0">
                <a:latin typeface="Times New Roman" panose="02020603050405020304" pitchFamily="18" charset="0"/>
                <a:cs typeface="Times New Roman" panose="02020603050405020304" pitchFamily="18" charset="0"/>
              </a:rPr>
              <a:t>the country </a:t>
            </a:r>
            <a:r>
              <a:rPr lang="en-US" sz="2000" dirty="0">
                <a:latin typeface="Times New Roman" panose="02020603050405020304" pitchFamily="18" charset="0"/>
                <a:cs typeface="Times New Roman" panose="02020603050405020304" pitchFamily="18" charset="0"/>
              </a:rPr>
              <a:t>like India and hence though the opposite </a:t>
            </a:r>
            <a:r>
              <a:rPr lang="en-US" sz="2000" dirty="0" smtClean="0">
                <a:latin typeface="Times New Roman" panose="02020603050405020304" pitchFamily="18" charset="0"/>
                <a:cs typeface="Times New Roman" panose="02020603050405020304" pitchFamily="18" charset="0"/>
              </a:rPr>
              <a:t>views expressed </a:t>
            </a:r>
            <a:r>
              <a:rPr lang="en-US" sz="2000" dirty="0">
                <a:latin typeface="Times New Roman" panose="02020603050405020304" pitchFamily="18" charset="0"/>
                <a:cs typeface="Times New Roman" panose="02020603050405020304" pitchFamily="18" charset="0"/>
              </a:rPr>
              <a:t>by any person has to be listened carefully </a:t>
            </a:r>
            <a:r>
              <a:rPr lang="en-US" sz="2000" dirty="0" smtClean="0">
                <a:latin typeface="Times New Roman" panose="02020603050405020304" pitchFamily="18" charset="0"/>
                <a:cs typeface="Times New Roman" panose="02020603050405020304" pitchFamily="18" charset="0"/>
              </a:rPr>
              <a:t>and countered </a:t>
            </a:r>
            <a:r>
              <a:rPr lang="en-US" sz="2000" dirty="0">
                <a:latin typeface="Times New Roman" panose="02020603050405020304" pitchFamily="18" charset="0"/>
                <a:cs typeface="Times New Roman" panose="02020603050405020304" pitchFamily="18" charset="0"/>
              </a:rPr>
              <a:t>it by peaceful ways</a:t>
            </a:r>
            <a:r>
              <a:rPr lang="en-US" sz="2000" dirty="0" smtClean="0">
                <a:latin typeface="Times New Roman" panose="02020603050405020304" pitchFamily="18" charset="0"/>
                <a:cs typeface="Times New Roman" panose="02020603050405020304" pitchFamily="18" charset="0"/>
              </a:rPr>
              <a:t>.</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72335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23517"/>
          </a:xfrm>
        </p:spPr>
        <p:txBody>
          <a:bodyPr>
            <a:noAutofit/>
          </a:bodyPr>
          <a:lstStyle/>
          <a:p>
            <a:r>
              <a:rPr lang="en-IN" b="1" dirty="0" smtClean="0">
                <a:latin typeface="Times New Roman" panose="02020603050405020304" pitchFamily="18" charset="0"/>
                <a:cs typeface="Times New Roman" panose="02020603050405020304" pitchFamily="18" charset="0"/>
              </a:rPr>
              <a:t>Importance of Tolerance</a:t>
            </a:r>
            <a:endParaRPr lang="en-IN"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210614"/>
            <a:ext cx="8645434" cy="4876197"/>
          </a:xfrm>
        </p:spPr>
        <p:txBody>
          <a:bodyPr>
            <a:noAutofit/>
          </a:bodyPr>
          <a:lstStyle/>
          <a:p>
            <a:r>
              <a:rPr lang="en-US" sz="2200" dirty="0" smtClean="0">
                <a:latin typeface="Times New Roman" panose="02020603050405020304" pitchFamily="18" charset="0"/>
                <a:cs typeface="Times New Roman" panose="02020603050405020304" pitchFamily="18" charset="0"/>
              </a:rPr>
              <a:t>i. Tolerance is necessary value to understand the nature (human nature) of the individual.</a:t>
            </a:r>
          </a:p>
          <a:p>
            <a:r>
              <a:rPr lang="en-US" sz="2200" dirty="0" smtClean="0">
                <a:latin typeface="Times New Roman" panose="02020603050405020304" pitchFamily="18" charset="0"/>
                <a:cs typeface="Times New Roman" panose="02020603050405020304" pitchFamily="18" charset="0"/>
              </a:rPr>
              <a:t>ii. Tolerance lead the person to behave in the society with </a:t>
            </a:r>
            <a:r>
              <a:rPr lang="en-IN" sz="2200" dirty="0" smtClean="0">
                <a:latin typeface="Times New Roman" panose="02020603050405020304" pitchFamily="18" charset="0"/>
                <a:cs typeface="Times New Roman" panose="02020603050405020304" pitchFamily="18" charset="0"/>
              </a:rPr>
              <a:t>compromise and adjustment.</a:t>
            </a:r>
          </a:p>
          <a:p>
            <a:r>
              <a:rPr lang="en-US" sz="2200" dirty="0" smtClean="0">
                <a:latin typeface="Times New Roman" panose="02020603050405020304" pitchFamily="18" charset="0"/>
                <a:cs typeface="Times New Roman" panose="02020603050405020304" pitchFamily="18" charset="0"/>
              </a:rPr>
              <a:t>iii. Tolerance can stop quarrels and conflicts among the people </a:t>
            </a:r>
            <a:r>
              <a:rPr lang="en-IN" sz="2200" dirty="0" smtClean="0">
                <a:latin typeface="Times New Roman" panose="02020603050405020304" pitchFamily="18" charset="0"/>
                <a:cs typeface="Times New Roman" panose="02020603050405020304" pitchFamily="18" charset="0"/>
              </a:rPr>
              <a:t>and establish peace.</a:t>
            </a:r>
          </a:p>
          <a:p>
            <a:r>
              <a:rPr lang="en-US" sz="2200" dirty="0" smtClean="0">
                <a:latin typeface="Times New Roman" panose="02020603050405020304" pitchFamily="18" charset="0"/>
                <a:cs typeface="Times New Roman" panose="02020603050405020304" pitchFamily="18" charset="0"/>
              </a:rPr>
              <a:t>iv. The composite society like India, it is the prime requirement to strive for harmonious relationships and hence, only </a:t>
            </a:r>
            <a:r>
              <a:rPr lang="en-IN" sz="2200" dirty="0" smtClean="0">
                <a:latin typeface="Times New Roman" panose="02020603050405020304" pitchFamily="18" charset="0"/>
                <a:cs typeface="Times New Roman" panose="02020603050405020304" pitchFamily="18" charset="0"/>
              </a:rPr>
              <a:t>tolerance can maintain it.</a:t>
            </a:r>
          </a:p>
          <a:p>
            <a:r>
              <a:rPr lang="en-US" sz="2200" dirty="0" smtClean="0">
                <a:latin typeface="Times New Roman" panose="02020603050405020304" pitchFamily="18" charset="0"/>
                <a:cs typeface="Times New Roman" panose="02020603050405020304" pitchFamily="18" charset="0"/>
              </a:rPr>
              <a:t>v. Tolerance helps the democratic society to flower and </a:t>
            </a:r>
            <a:r>
              <a:rPr lang="en-IN" sz="2200" dirty="0" smtClean="0">
                <a:latin typeface="Times New Roman" panose="02020603050405020304" pitchFamily="18" charset="0"/>
                <a:cs typeface="Times New Roman" panose="02020603050405020304" pitchFamily="18" charset="0"/>
              </a:rPr>
              <a:t>flourish.</a:t>
            </a:r>
          </a:p>
          <a:p>
            <a:r>
              <a:rPr lang="en-US" sz="2200" dirty="0" smtClean="0">
                <a:latin typeface="Times New Roman" panose="02020603050405020304" pitchFamily="18" charset="0"/>
                <a:cs typeface="Times New Roman" panose="02020603050405020304" pitchFamily="18" charset="0"/>
              </a:rPr>
              <a:t>vi. It also inculcates liberal thinking in the person about the </a:t>
            </a:r>
            <a:r>
              <a:rPr lang="en-IN" sz="2200" dirty="0" smtClean="0">
                <a:latin typeface="Times New Roman" panose="02020603050405020304" pitchFamily="18" charset="0"/>
                <a:cs typeface="Times New Roman" panose="02020603050405020304" pitchFamily="18" charset="0"/>
              </a:rPr>
              <a:t>differences of opinion.</a:t>
            </a:r>
          </a:p>
          <a:p>
            <a:r>
              <a:rPr lang="en-US" sz="2200" dirty="0" smtClean="0">
                <a:latin typeface="Times New Roman" panose="02020603050405020304" pitchFamily="18" charset="0"/>
                <a:cs typeface="Times New Roman" panose="02020603050405020304" pitchFamily="18" charset="0"/>
              </a:rPr>
              <a:t>vii. Person can have respect for other's viewpoints though they are opposing to his own </a:t>
            </a:r>
            <a:r>
              <a:rPr lang="en-US" sz="2200" dirty="0">
                <a:latin typeface="Times New Roman" panose="02020603050405020304" pitchFamily="18" charset="0"/>
                <a:cs typeface="Times New Roman" panose="02020603050405020304" pitchFamily="18" charset="0"/>
              </a:rPr>
              <a:t>beliefs. </a:t>
            </a:r>
            <a:endParaRPr lang="en-US" sz="22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6152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75763"/>
            <a:ext cx="10515600" cy="3876541"/>
          </a:xfrm>
        </p:spPr>
        <p:txBody>
          <a:bodyPr/>
          <a:lstStyle/>
          <a:p>
            <a:r>
              <a:rPr lang="en-US" sz="2200" dirty="0">
                <a:latin typeface="Times New Roman" panose="02020603050405020304" pitchFamily="18" charset="0"/>
                <a:cs typeface="Times New Roman" panose="02020603050405020304" pitchFamily="18" charset="0"/>
              </a:rPr>
              <a:t>viii. If we want India to prosper economically and become World power, tolerance is the important value to be attained.</a:t>
            </a:r>
          </a:p>
          <a:p>
            <a:r>
              <a:rPr lang="en-US" sz="2200" dirty="0">
                <a:latin typeface="Times New Roman" panose="02020603050405020304" pitchFamily="18" charset="0"/>
                <a:cs typeface="Times New Roman" panose="02020603050405020304" pitchFamily="18" charset="0"/>
              </a:rPr>
              <a:t>ix. Tolerance can establish equality between human beings and allow to enforce Constitutional Provisions.</a:t>
            </a:r>
          </a:p>
          <a:p>
            <a:r>
              <a:rPr lang="en-US" sz="2200" dirty="0">
                <a:latin typeface="Times New Roman" panose="02020603050405020304" pitchFamily="18" charset="0"/>
                <a:cs typeface="Times New Roman" panose="02020603050405020304" pitchFamily="18" charset="0"/>
              </a:rPr>
              <a:t>x. Tolerance can help reduce the inter-group conflicts like Communalism, Casteism, Linguism and Regionalism and lay communal harmony as possible goal of the </a:t>
            </a:r>
            <a:r>
              <a:rPr lang="en-IN" sz="2200" dirty="0">
                <a:latin typeface="Times New Roman" panose="02020603050405020304" pitchFamily="18" charset="0"/>
                <a:cs typeface="Times New Roman" panose="02020603050405020304" pitchFamily="18" charset="0"/>
              </a:rPr>
              <a:t>Indian Constitution.</a:t>
            </a:r>
          </a:p>
          <a:p>
            <a:r>
              <a:rPr lang="en-US" sz="2200" dirty="0">
                <a:latin typeface="Times New Roman" panose="02020603050405020304" pitchFamily="18" charset="0"/>
                <a:cs typeface="Times New Roman" panose="02020603050405020304" pitchFamily="18" charset="0"/>
              </a:rPr>
              <a:t>Therefore, tolerance can promote National Integration, establish national unity and inculcate patriotism among the </a:t>
            </a:r>
            <a:r>
              <a:rPr lang="en-IN" sz="2200" dirty="0">
                <a:latin typeface="Times New Roman" panose="02020603050405020304" pitchFamily="18" charset="0"/>
                <a:cs typeface="Times New Roman" panose="02020603050405020304" pitchFamily="18" charset="0"/>
              </a:rPr>
              <a:t>citizens.</a:t>
            </a:r>
          </a:p>
          <a:p>
            <a:pPr marL="0" indent="0">
              <a:buNone/>
            </a:pPr>
            <a:endParaRPr lang="en-IN" dirty="0"/>
          </a:p>
        </p:txBody>
      </p:sp>
    </p:spTree>
    <p:extLst>
      <p:ext uri="{BB962C8B-B14F-4D97-AF65-F5344CB8AC3E}">
        <p14:creationId xmlns:p14="http://schemas.microsoft.com/office/powerpoint/2010/main" val="2493799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16700"/>
          </a:xfrm>
        </p:spPr>
        <p:txBody>
          <a:bodyPr>
            <a:normAutofit/>
          </a:bodyPr>
          <a:lstStyle/>
          <a:p>
            <a:r>
              <a:rPr lang="en-IN" sz="3600" b="1" dirty="0" smtClean="0">
                <a:latin typeface="Times New Roman" panose="02020603050405020304" pitchFamily="18" charset="0"/>
                <a:cs typeface="Times New Roman" panose="02020603050405020304" pitchFamily="18" charset="0"/>
              </a:rPr>
              <a:t>Value of Peace</a:t>
            </a:r>
            <a:endParaRPr lang="en-IN"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275008"/>
            <a:ext cx="8201297" cy="4901955"/>
          </a:xfrm>
        </p:spPr>
        <p:txBody>
          <a:bodyPr>
            <a:normAutofit/>
          </a:bodyPr>
          <a:lstStyle/>
          <a:p>
            <a:r>
              <a:rPr lang="en-US" sz="2000" dirty="0" smtClean="0">
                <a:latin typeface="Times New Roman" panose="02020603050405020304" pitchFamily="18" charset="0"/>
                <a:cs typeface="Times New Roman" panose="02020603050405020304" pitchFamily="18" charset="0"/>
              </a:rPr>
              <a:t>To strengthen the social fabric of Indian Society there should be the peaceful co-operation among several members. The cooperation and mutual help leads the peoples towards peace. The peace is essence of progress. </a:t>
            </a:r>
          </a:p>
          <a:p>
            <a:r>
              <a:rPr lang="en-US" sz="2000" dirty="0" smtClean="0">
                <a:latin typeface="Times New Roman" panose="02020603050405020304" pitchFamily="18" charset="0"/>
                <a:cs typeface="Times New Roman" panose="02020603050405020304" pitchFamily="18" charset="0"/>
              </a:rPr>
              <a:t>In a community life, we must lift equal share of responsibility and carry it as willingly. We should  help each other in the natural calamity or in the difficulties created by human being or circumstances irrespective of their caste, creed, religion, sex, region, language, costume etc. </a:t>
            </a:r>
          </a:p>
          <a:p>
            <a:r>
              <a:rPr lang="en-US" sz="2000" dirty="0" smtClean="0">
                <a:latin typeface="Times New Roman" panose="02020603050405020304" pitchFamily="18" charset="0"/>
                <a:cs typeface="Times New Roman" panose="02020603050405020304" pitchFamily="18" charset="0"/>
              </a:rPr>
              <a:t>When everyone is cooperative, the social and group activities will always bring best possible results and can sub serve the interest of every member. </a:t>
            </a:r>
          </a:p>
          <a:p>
            <a:r>
              <a:rPr lang="en-US" sz="2000" dirty="0" smtClean="0">
                <a:latin typeface="Times New Roman" panose="02020603050405020304" pitchFamily="18" charset="0"/>
                <a:cs typeface="Times New Roman" panose="02020603050405020304" pitchFamily="18" charset="0"/>
              </a:rPr>
              <a:t>Therefore, proper understanding and mutual co-operation is the soul of any successful group activity though it is pluralistic.</a:t>
            </a:r>
            <a:endParaRPr lang="en-IN"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Peace is essentially a moral and human value and requisite of Indian Society. </a:t>
            </a:r>
          </a:p>
          <a:p>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0188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3806" y="975619"/>
            <a:ext cx="8370194" cy="4351338"/>
          </a:xfrm>
        </p:spPr>
        <p:txBody>
          <a:bodyPr>
            <a:normAutofit/>
          </a:bodyPr>
          <a:lstStyle/>
          <a:p>
            <a:r>
              <a:rPr lang="en-US" sz="2000" dirty="0" smtClean="0">
                <a:latin typeface="Times New Roman" panose="02020603050405020304" pitchFamily="18" charset="0"/>
                <a:cs typeface="Times New Roman" panose="02020603050405020304" pitchFamily="18" charset="0"/>
              </a:rPr>
              <a:t>Whenever any thing goes against one’s interest or desire one should not resort to physical violence but should follow constitutional ways. ‘Survival of the Fittest’ or ‘Might is Right’ are the phenomenon applied to animals and not to the human beings. </a:t>
            </a:r>
          </a:p>
          <a:p>
            <a:r>
              <a:rPr lang="en-US" sz="2000" dirty="0" smtClean="0">
                <a:latin typeface="Times New Roman" panose="02020603050405020304" pitchFamily="18" charset="0"/>
                <a:cs typeface="Times New Roman" panose="02020603050405020304" pitchFamily="18" charset="0"/>
              </a:rPr>
              <a:t>If the violence and force have their way every time then the weaker, old, sick, handicapped and other sections of the society will find their survival impossible. </a:t>
            </a:r>
          </a:p>
          <a:p>
            <a:r>
              <a:rPr lang="en-US" sz="2000" dirty="0" smtClean="0">
                <a:latin typeface="Times New Roman" panose="02020603050405020304" pitchFamily="18" charset="0"/>
                <a:cs typeface="Times New Roman" panose="02020603050405020304" pitchFamily="18" charset="0"/>
              </a:rPr>
              <a:t>When you are following peaceful life so will others. In Indian composite culture peaceful co-existence is very significant. </a:t>
            </a:r>
          </a:p>
          <a:p>
            <a:r>
              <a:rPr lang="en-US" sz="2000" dirty="0" smtClean="0">
                <a:latin typeface="Times New Roman" panose="02020603050405020304" pitchFamily="18" charset="0"/>
                <a:cs typeface="Times New Roman" panose="02020603050405020304" pitchFamily="18" charset="0"/>
              </a:rPr>
              <a:t>By the virtue of peace we can avoid communal riots, violence and lead a harmonious life.</a:t>
            </a:r>
            <a:endParaRPr lang="en-IN" sz="2000" dirty="0" smtClean="0">
              <a:latin typeface="Times New Roman" panose="02020603050405020304" pitchFamily="18" charset="0"/>
              <a:cs typeface="Times New Roman" panose="02020603050405020304" pitchFamily="18" charset="0"/>
            </a:endParaRPr>
          </a:p>
          <a:p>
            <a:pPr marL="0" indent="0">
              <a:buNone/>
            </a:pPr>
            <a:endParaRPr lang="en-IN" sz="2000" dirty="0"/>
          </a:p>
        </p:txBody>
      </p:sp>
    </p:spTree>
    <p:extLst>
      <p:ext uri="{BB962C8B-B14F-4D97-AF65-F5344CB8AC3E}">
        <p14:creationId xmlns:p14="http://schemas.microsoft.com/office/powerpoint/2010/main" val="1033563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52305"/>
          </a:xfrm>
        </p:spPr>
        <p:txBody>
          <a:bodyPr>
            <a:normAutofit/>
          </a:bodyPr>
          <a:lstStyle/>
          <a:p>
            <a:r>
              <a:rPr lang="en-US" sz="3600" b="1" dirty="0" smtClean="0">
                <a:latin typeface="Times New Roman" panose="02020603050405020304" pitchFamily="18" charset="0"/>
                <a:cs typeface="Times New Roman" panose="02020603050405020304" pitchFamily="18" charset="0"/>
              </a:rPr>
              <a:t>Provision of Fundamental Rights</a:t>
            </a:r>
            <a:endParaRPr lang="en-IN"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017431"/>
            <a:ext cx="10515600" cy="5840569"/>
          </a:xfrm>
        </p:spPr>
        <p:txBody>
          <a:bodyPr>
            <a:normAutofit/>
          </a:bodyPr>
          <a:lstStyle/>
          <a:p>
            <a:pPr>
              <a:lnSpc>
                <a:spcPct val="120000"/>
              </a:lnSpc>
            </a:pPr>
            <a:r>
              <a:rPr lang="en-US" dirty="0" smtClean="0">
                <a:latin typeface="Times New Roman" panose="02020603050405020304" pitchFamily="18" charset="0"/>
                <a:cs typeface="Times New Roman" panose="02020603050405020304" pitchFamily="18" charset="0"/>
              </a:rPr>
              <a:t>The constitution of India guarantees the Fundamental Rights to every individual irrespective of birth, caste, creed, sex, religion, race, language, region, age, education, rich, poor etc.: Articles from 12 upto 35 mentions of Fundamental Rights.</a:t>
            </a:r>
          </a:p>
          <a:p>
            <a:pPr>
              <a:lnSpc>
                <a:spcPct val="120000"/>
              </a:lnSpc>
            </a:pPr>
            <a:r>
              <a:rPr lang="en-US" b="1" dirty="0" smtClean="0">
                <a:latin typeface="Times New Roman" panose="02020603050405020304" pitchFamily="18" charset="0"/>
                <a:cs typeface="Times New Roman" panose="02020603050405020304" pitchFamily="18" charset="0"/>
              </a:rPr>
              <a:t>The Fundamental Rights are as follows:- .</a:t>
            </a:r>
          </a:p>
          <a:p>
            <a:pPr>
              <a:lnSpc>
                <a:spcPct val="120000"/>
              </a:lnSpc>
            </a:pPr>
            <a:r>
              <a:rPr lang="en-US" dirty="0" smtClean="0">
                <a:latin typeface="Times New Roman" panose="02020603050405020304" pitchFamily="18" charset="0"/>
                <a:cs typeface="Times New Roman" panose="02020603050405020304" pitchFamily="18" charset="0"/>
              </a:rPr>
              <a:t>1) Right to Equality (equality before law for everyone).</a:t>
            </a:r>
          </a:p>
          <a:p>
            <a:pPr>
              <a:lnSpc>
                <a:spcPct val="120000"/>
              </a:lnSpc>
            </a:pPr>
            <a:r>
              <a:rPr lang="en-US" dirty="0" smtClean="0">
                <a:latin typeface="Times New Roman" panose="02020603050405020304" pitchFamily="18" charset="0"/>
                <a:cs typeface="Times New Roman" panose="02020603050405020304" pitchFamily="18" charset="0"/>
              </a:rPr>
              <a:t>2) Right to Liberty (includes freedoms).</a:t>
            </a:r>
          </a:p>
          <a:p>
            <a:pPr>
              <a:lnSpc>
                <a:spcPct val="120000"/>
              </a:lnSpc>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i) Freedom of speech and expression;</a:t>
            </a:r>
          </a:p>
          <a:p>
            <a:pPr>
              <a:lnSpc>
                <a:spcPct val="120000"/>
              </a:lnSpc>
              <a:buFont typeface="Wingdings" panose="05000000000000000000" pitchFamily="2" charset="2"/>
              <a:buChar char="ü"/>
            </a:pPr>
            <a:r>
              <a:rPr lang="en-IN" dirty="0" smtClean="0">
                <a:latin typeface="Times New Roman" panose="02020603050405020304" pitchFamily="18" charset="0"/>
                <a:cs typeface="Times New Roman" panose="02020603050405020304" pitchFamily="18" charset="0"/>
              </a:rPr>
              <a:t>ii) freedom of assembly;</a:t>
            </a:r>
          </a:p>
          <a:p>
            <a:pPr>
              <a:lnSpc>
                <a:spcPct val="120000"/>
              </a:lnSpc>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iii) freedom of practice any profession or occupation ;</a:t>
            </a:r>
          </a:p>
          <a:p>
            <a:pPr>
              <a:lnSpc>
                <a:spcPct val="120000"/>
              </a:lnSpc>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iv) freedom of union or professional organization;</a:t>
            </a:r>
          </a:p>
          <a:p>
            <a:pPr>
              <a:lnSpc>
                <a:spcPct val="120000"/>
              </a:lnSpc>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v) freedom of staying anywhere in India;</a:t>
            </a:r>
          </a:p>
          <a:p>
            <a:pPr>
              <a:lnSpc>
                <a:spcPct val="120000"/>
              </a:lnSpc>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vi) freedom of move anywhere in India;</a:t>
            </a:r>
          </a:p>
          <a:p>
            <a:pPr>
              <a:lnSpc>
                <a:spcPct val="120000"/>
              </a:lnSpc>
            </a:pPr>
            <a:r>
              <a:rPr lang="en-US" dirty="0" smtClean="0">
                <a:latin typeface="Times New Roman" panose="02020603050405020304" pitchFamily="18" charset="0"/>
                <a:cs typeface="Times New Roman" panose="02020603050405020304" pitchFamily="18" charset="0"/>
              </a:rPr>
              <a:t>3) Right to freedom of Religion.</a:t>
            </a:r>
          </a:p>
        </p:txBody>
      </p:sp>
    </p:spTree>
    <p:extLst>
      <p:ext uri="{BB962C8B-B14F-4D97-AF65-F5344CB8AC3E}">
        <p14:creationId xmlns:p14="http://schemas.microsoft.com/office/powerpoint/2010/main" val="3764751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50761"/>
            <a:ext cx="10515600" cy="6207616"/>
          </a:xfrm>
        </p:spPr>
        <p:txBody>
          <a:bodyPr>
            <a:normAutofit lnSpcReduction="10000"/>
          </a:bodyPr>
          <a:lstStyle/>
          <a:p>
            <a:pPr>
              <a:lnSpc>
                <a:spcPct val="120000"/>
              </a:lnSpc>
            </a:pPr>
            <a:r>
              <a:rPr lang="en-IN" dirty="0" smtClean="0">
                <a:latin typeface="Times New Roman" panose="02020603050405020304" pitchFamily="18" charset="0"/>
                <a:cs typeface="Times New Roman" panose="02020603050405020304" pitchFamily="18" charset="0"/>
              </a:rPr>
              <a:t>4) Right against Exploitation.</a:t>
            </a:r>
          </a:p>
          <a:p>
            <a:pPr>
              <a:lnSpc>
                <a:spcPct val="120000"/>
              </a:lnSpc>
            </a:pPr>
            <a:r>
              <a:rPr lang="en-US" dirty="0" smtClean="0">
                <a:latin typeface="Times New Roman" panose="02020603050405020304" pitchFamily="18" charset="0"/>
                <a:cs typeface="Times New Roman" panose="02020603050405020304" pitchFamily="18" charset="0"/>
              </a:rPr>
              <a:t>5) Cultural and Educational Rights.</a:t>
            </a:r>
          </a:p>
          <a:p>
            <a:pPr>
              <a:lnSpc>
                <a:spcPct val="120000"/>
              </a:lnSpc>
            </a:pPr>
            <a:r>
              <a:rPr lang="en-US" dirty="0" smtClean="0">
                <a:latin typeface="Times New Roman" panose="02020603050405020304" pitchFamily="18" charset="0"/>
                <a:cs typeface="Times New Roman" panose="02020603050405020304" pitchFamily="18" charset="0"/>
              </a:rPr>
              <a:t>6) Right to Constitutional Remedies.</a:t>
            </a:r>
          </a:p>
          <a:p>
            <a:pPr>
              <a:lnSpc>
                <a:spcPct val="120000"/>
              </a:lnSpc>
              <a:buFont typeface="Wingdings" panose="05000000000000000000" pitchFamily="2" charset="2"/>
              <a:buChar char="ü"/>
            </a:pPr>
            <a:r>
              <a:rPr lang="en-IN" dirty="0" smtClean="0">
                <a:latin typeface="Times New Roman" panose="02020603050405020304" pitchFamily="18" charset="0"/>
                <a:cs typeface="Times New Roman" panose="02020603050405020304" pitchFamily="18" charset="0"/>
              </a:rPr>
              <a:t>i) Habeas Corpus</a:t>
            </a:r>
          </a:p>
          <a:p>
            <a:pPr>
              <a:lnSpc>
                <a:spcPct val="120000"/>
              </a:lnSpc>
              <a:buFont typeface="Wingdings" panose="05000000000000000000" pitchFamily="2" charset="2"/>
              <a:buChar char="ü"/>
            </a:pPr>
            <a:r>
              <a:rPr lang="en-IN" dirty="0" smtClean="0">
                <a:latin typeface="Times New Roman" panose="02020603050405020304" pitchFamily="18" charset="0"/>
                <a:cs typeface="Times New Roman" panose="02020603050405020304" pitchFamily="18" charset="0"/>
              </a:rPr>
              <a:t>ii) Mandamus</a:t>
            </a:r>
          </a:p>
          <a:p>
            <a:pPr>
              <a:lnSpc>
                <a:spcPct val="120000"/>
              </a:lnSpc>
              <a:buFont typeface="Wingdings" panose="05000000000000000000" pitchFamily="2" charset="2"/>
              <a:buChar char="ü"/>
            </a:pPr>
            <a:r>
              <a:rPr lang="en-IN" dirty="0" smtClean="0">
                <a:latin typeface="Times New Roman" panose="02020603050405020304" pitchFamily="18" charset="0"/>
                <a:cs typeface="Times New Roman" panose="02020603050405020304" pitchFamily="18" charset="0"/>
              </a:rPr>
              <a:t>iii) Prohibition</a:t>
            </a:r>
          </a:p>
          <a:p>
            <a:pPr>
              <a:lnSpc>
                <a:spcPct val="120000"/>
              </a:lnSpc>
              <a:buFont typeface="Wingdings" panose="05000000000000000000" pitchFamily="2" charset="2"/>
              <a:buChar char="ü"/>
            </a:pPr>
            <a:r>
              <a:rPr lang="en-IN" dirty="0" smtClean="0">
                <a:latin typeface="Times New Roman" panose="02020603050405020304" pitchFamily="18" charset="0"/>
                <a:cs typeface="Times New Roman" panose="02020603050405020304" pitchFamily="18" charset="0"/>
              </a:rPr>
              <a:t>iv) Quo-Warranto and</a:t>
            </a:r>
          </a:p>
          <a:p>
            <a:pPr>
              <a:lnSpc>
                <a:spcPct val="120000"/>
              </a:lnSpc>
              <a:buFont typeface="Wingdings" panose="05000000000000000000" pitchFamily="2" charset="2"/>
              <a:buChar char="ü"/>
            </a:pPr>
            <a:r>
              <a:rPr lang="en-IN" dirty="0" smtClean="0">
                <a:latin typeface="Times New Roman" panose="02020603050405020304" pitchFamily="18" charset="0"/>
                <a:cs typeface="Times New Roman" panose="02020603050405020304" pitchFamily="18" charset="0"/>
              </a:rPr>
              <a:t>v) Certiorari</a:t>
            </a:r>
          </a:p>
          <a:p>
            <a:pPr marL="0" indent="0">
              <a:lnSpc>
                <a:spcPct val="120000"/>
              </a:lnSpc>
              <a:buNone/>
            </a:pPr>
            <a:endParaRPr lang="en-IN" dirty="0" smtClean="0">
              <a:latin typeface="Times New Roman" panose="02020603050405020304" pitchFamily="18" charset="0"/>
              <a:cs typeface="Times New Roman" panose="02020603050405020304" pitchFamily="18" charset="0"/>
            </a:endParaRPr>
          </a:p>
          <a:p>
            <a:pPr>
              <a:lnSpc>
                <a:spcPct val="120000"/>
              </a:lnSpc>
            </a:pPr>
            <a:r>
              <a:rPr lang="en-US" dirty="0" smtClean="0">
                <a:latin typeface="Times New Roman" panose="02020603050405020304" pitchFamily="18" charset="0"/>
                <a:cs typeface="Times New Roman" panose="02020603050405020304" pitchFamily="18" charset="0"/>
              </a:rPr>
              <a:t>* The Right to Property has been deleted from the Constitution in 1979 by 44th amendment.</a:t>
            </a:r>
          </a:p>
          <a:p>
            <a:pPr>
              <a:lnSpc>
                <a:spcPct val="120000"/>
              </a:lnSpc>
            </a:pPr>
            <a:r>
              <a:rPr lang="en-US" dirty="0" smtClean="0">
                <a:latin typeface="Times New Roman" panose="02020603050405020304" pitchFamily="18" charset="0"/>
                <a:cs typeface="Times New Roman" panose="02020603050405020304" pitchFamily="18" charset="0"/>
              </a:rPr>
              <a:t>* Article 17 of the constitution have abolished the practice of Untouchability and it is regarded as an offence cognizable.</a:t>
            </a:r>
          </a:p>
          <a:p>
            <a:pPr>
              <a:lnSpc>
                <a:spcPct val="120000"/>
              </a:lnSpc>
            </a:pPr>
            <a:r>
              <a:rPr lang="en-IN" dirty="0" smtClean="0">
                <a:latin typeface="Times New Roman" panose="02020603050405020304" pitchFamily="18" charset="0"/>
                <a:cs typeface="Times New Roman" panose="02020603050405020304" pitchFamily="18" charset="0"/>
              </a:rPr>
              <a:t>* Article 23 prohibits forced labour.</a:t>
            </a:r>
          </a:p>
          <a:p>
            <a:pPr>
              <a:lnSpc>
                <a:spcPct val="120000"/>
              </a:lnSpc>
            </a:pPr>
            <a:r>
              <a:rPr lang="en-US" dirty="0" smtClean="0">
                <a:latin typeface="Times New Roman" panose="02020603050405020304" pitchFamily="18" charset="0"/>
                <a:cs typeface="Times New Roman" panose="02020603050405020304" pitchFamily="18" charset="0"/>
              </a:rPr>
              <a:t>Thus by the provision of Fundamental Rights the constitution have woven the thread of unity of the Indians.</a:t>
            </a:r>
          </a:p>
        </p:txBody>
      </p:sp>
    </p:spTree>
    <p:extLst>
      <p:ext uri="{BB962C8B-B14F-4D97-AF65-F5344CB8AC3E}">
        <p14:creationId xmlns:p14="http://schemas.microsoft.com/office/powerpoint/2010/main" val="882633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46975"/>
            <a:ext cx="8880566" cy="5429988"/>
          </a:xfrm>
        </p:spPr>
        <p:txBody>
          <a:bodyPr>
            <a:normAutofit lnSpcReduction="10000"/>
          </a:bodyPr>
          <a:lstStyle/>
          <a:p>
            <a:r>
              <a:rPr lang="en-IN" sz="3200" b="1" dirty="0" smtClean="0">
                <a:latin typeface="Times New Roman" panose="02020603050405020304" pitchFamily="18" charset="0"/>
                <a:cs typeface="Times New Roman" panose="02020603050405020304" pitchFamily="18" charset="0"/>
              </a:rPr>
              <a:t>Fundamental Duties</a:t>
            </a:r>
          </a:p>
          <a:p>
            <a:r>
              <a:rPr lang="en-US" sz="2000" dirty="0" smtClean="0">
                <a:latin typeface="Times New Roman" panose="02020603050405020304" pitchFamily="18" charset="0"/>
                <a:cs typeface="Times New Roman" panose="02020603050405020304" pitchFamily="18" charset="0"/>
              </a:rPr>
              <a:t>The Constitution have also provided for the fundamental duties of each citizen/Nonetheless, when Fundamental Rights were specified, it was obvious that one should not violate other's rights is the duty of everybody to be understood. But by the 42</a:t>
            </a:r>
            <a:r>
              <a:rPr lang="en-US" sz="2000" baseline="30000" dirty="0" smtClean="0">
                <a:latin typeface="Times New Roman" panose="02020603050405020304" pitchFamily="18" charset="0"/>
                <a:cs typeface="Times New Roman" panose="02020603050405020304" pitchFamily="18" charset="0"/>
              </a:rPr>
              <a:t>nd</a:t>
            </a:r>
            <a:r>
              <a:rPr lang="en-US" sz="2000" dirty="0" smtClean="0">
                <a:latin typeface="Times New Roman" panose="02020603050405020304" pitchFamily="18" charset="0"/>
                <a:cs typeface="Times New Roman" panose="02020603050405020304" pitchFamily="18" charset="0"/>
              </a:rPr>
              <a:t> constitutional amendment in 1976, government clearly specified the </a:t>
            </a:r>
            <a:r>
              <a:rPr lang="en-IN" sz="2000" dirty="0" smtClean="0">
                <a:latin typeface="Times New Roman" panose="02020603050405020304" pitchFamily="18" charset="0"/>
                <a:cs typeface="Times New Roman" panose="02020603050405020304" pitchFamily="18" charset="0"/>
              </a:rPr>
              <a:t>Fundamental Duties.</a:t>
            </a:r>
          </a:p>
          <a:p>
            <a:endParaRPr lang="en-IN" dirty="0" smtClean="0">
              <a:latin typeface="Times New Roman" panose="02020603050405020304" pitchFamily="18" charset="0"/>
              <a:cs typeface="Times New Roman" panose="02020603050405020304" pitchFamily="18" charset="0"/>
            </a:endParaRPr>
          </a:p>
          <a:p>
            <a:r>
              <a:rPr lang="en-IN" sz="3200" b="1" dirty="0" smtClean="0">
                <a:latin typeface="Times New Roman" panose="02020603050405020304" pitchFamily="18" charset="0"/>
                <a:cs typeface="Times New Roman" panose="02020603050405020304" pitchFamily="18" charset="0"/>
              </a:rPr>
              <a:t>Parliamentary Democracy</a:t>
            </a:r>
          </a:p>
          <a:p>
            <a:r>
              <a:rPr lang="en-US" sz="2000" dirty="0" smtClean="0">
                <a:latin typeface="Times New Roman" panose="02020603050405020304" pitchFamily="18" charset="0"/>
                <a:cs typeface="Times New Roman" panose="02020603050405020304" pitchFamily="18" charset="0"/>
              </a:rPr>
              <a:t>We have adopted the Parliamentary Democracy with President as its Constitutional and Executive head. It means that Prime Minister and his Council of Ministers is the representative of President. Therefore, it is said that President is the nominal head and real power of the Union Government is lying in Prime Minister.</a:t>
            </a:r>
          </a:p>
          <a:p>
            <a:r>
              <a:rPr lang="en-US" sz="2000" dirty="0" smtClean="0">
                <a:latin typeface="Times New Roman" panose="02020603050405020304" pitchFamily="18" charset="0"/>
                <a:cs typeface="Times New Roman" panose="02020603050405020304" pitchFamily="18" charset="0"/>
              </a:rPr>
              <a:t>Parliament is bicameral and consists of i) Lok Sabha and ii) Rajya Sabha. These houses pass various laws, acts, with majority of the members of the Parliament.</a:t>
            </a:r>
          </a:p>
          <a:p>
            <a:endParaRPr lang="en-IN" dirty="0" smtClean="0"/>
          </a:p>
          <a:p>
            <a:endParaRPr lang="en-IN" dirty="0"/>
          </a:p>
        </p:txBody>
      </p:sp>
    </p:spTree>
    <p:extLst>
      <p:ext uri="{BB962C8B-B14F-4D97-AF65-F5344CB8AC3E}">
        <p14:creationId xmlns:p14="http://schemas.microsoft.com/office/powerpoint/2010/main" val="823405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06852"/>
          </a:xfrm>
        </p:spPr>
        <p:txBody>
          <a:bodyPr/>
          <a:lstStyle/>
          <a:p>
            <a:r>
              <a:rPr lang="en-US" sz="3600" b="1" dirty="0" smtClean="0">
                <a:latin typeface="Times New Roman" panose="02020603050405020304" pitchFamily="18" charset="0"/>
                <a:cs typeface="Times New Roman" panose="02020603050405020304" pitchFamily="18" charset="0"/>
              </a:rPr>
              <a:t>Federal</a:t>
            </a:r>
            <a:r>
              <a:rPr lang="en-US" b="1" dirty="0" smtClean="0">
                <a:latin typeface="Times New Roman" panose="02020603050405020304" pitchFamily="18" charset="0"/>
                <a:cs typeface="Times New Roman" panose="02020603050405020304" pitchFamily="18" charset="0"/>
              </a:rPr>
              <a:t> System with Unitary Bias</a:t>
            </a:r>
            <a:endParaRPr lang="en-IN"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13954" y="1045029"/>
            <a:ext cx="9666515" cy="5721531"/>
          </a:xfrm>
        </p:spPr>
        <p:txBody>
          <a:bodyPr>
            <a:noAutofit/>
          </a:bodyPr>
          <a:lstStyle/>
          <a:p>
            <a:r>
              <a:rPr lang="en-US" sz="2000" dirty="0" smtClean="0">
                <a:latin typeface="Times New Roman" panose="02020603050405020304" pitchFamily="18" charset="0"/>
                <a:cs typeface="Times New Roman" panose="02020603050405020304" pitchFamily="18" charset="0"/>
              </a:rPr>
              <a:t>The Constitution has its supremacy over all the political governments. The powers have been divided among the various provinces and states between the Union Government.</a:t>
            </a:r>
          </a:p>
          <a:p>
            <a:r>
              <a:rPr lang="en-US" sz="2000" dirty="0" smtClean="0">
                <a:latin typeface="Times New Roman" panose="02020603050405020304" pitchFamily="18" charset="0"/>
                <a:cs typeface="Times New Roman" panose="02020603050405020304" pitchFamily="18" charset="0"/>
              </a:rPr>
              <a:t>It also provides for the single Citizenship. </a:t>
            </a:r>
          </a:p>
          <a:p>
            <a:r>
              <a:rPr lang="en-US" sz="2000" dirty="0" smtClean="0">
                <a:latin typeface="Times New Roman" panose="02020603050405020304" pitchFamily="18" charset="0"/>
                <a:cs typeface="Times New Roman" panose="02020603050405020304" pitchFamily="18" charset="0"/>
              </a:rPr>
              <a:t>The Central and State governments must discharge their powers-and duties according to their subjects of legislation and execution. </a:t>
            </a:r>
          </a:p>
          <a:p>
            <a:r>
              <a:rPr lang="en-US" sz="2000" dirty="0" smtClean="0">
                <a:latin typeface="Times New Roman" panose="02020603050405020304" pitchFamily="18" charset="0"/>
                <a:cs typeface="Times New Roman" panose="02020603050405020304" pitchFamily="18" charset="0"/>
              </a:rPr>
              <a:t>The Constitution have divided the subjects into three lists i.e. Central list, State list and concurrent list. Central list have 97 subjects, State list have 66 and Concurrent list 47 subjects as of now. </a:t>
            </a:r>
          </a:p>
          <a:p>
            <a:r>
              <a:rPr lang="en-US" sz="2000" dirty="0" smtClean="0">
                <a:latin typeface="Times New Roman" panose="02020603050405020304" pitchFamily="18" charset="0"/>
                <a:cs typeface="Times New Roman" panose="02020603050405020304" pitchFamily="18" charset="0"/>
              </a:rPr>
              <a:t>It means that center state can pass acts, make legislations only on the subjects listed in their list. </a:t>
            </a:r>
          </a:p>
          <a:p>
            <a:r>
              <a:rPr lang="en-US" sz="2000" dirty="0" smtClean="0">
                <a:latin typeface="Times New Roman" panose="02020603050405020304" pitchFamily="18" charset="0"/>
                <a:cs typeface="Times New Roman" panose="02020603050405020304" pitchFamily="18" charset="0"/>
              </a:rPr>
              <a:t>So far subjects listed in the Concurrent list, both the Centre and State can make legislation on these subjects. But due to unitary biasness the legislation of Central government will be supreme over the state. </a:t>
            </a:r>
          </a:p>
          <a:p>
            <a:r>
              <a:rPr lang="en-US" sz="2000" dirty="0" smtClean="0">
                <a:latin typeface="Times New Roman" panose="02020603050405020304" pitchFamily="18" charset="0"/>
                <a:cs typeface="Times New Roman" panose="02020603050405020304" pitchFamily="18" charset="0"/>
              </a:rPr>
              <a:t>It means we can experience the equal power share between State and Federal government but regarding Emergency (due to Constitutional Breakdown) Centra</a:t>
            </a:r>
            <a:r>
              <a:rPr lang="en-US" sz="2000" dirty="0">
                <a:latin typeface="Times New Roman" panose="02020603050405020304" pitchFamily="18" charset="0"/>
                <a:cs typeface="Times New Roman" panose="02020603050405020304" pitchFamily="18" charset="0"/>
              </a:rPr>
              <a:t>l</a:t>
            </a:r>
            <a:r>
              <a:rPr lang="en-US" sz="2000" dirty="0" smtClean="0">
                <a:latin typeface="Times New Roman" panose="02020603050405020304" pitchFamily="18" charset="0"/>
                <a:cs typeface="Times New Roman" panose="02020603050405020304" pitchFamily="18" charset="0"/>
              </a:rPr>
              <a:t> government can dissolve the State government may be with bias attitude.</a:t>
            </a:r>
          </a:p>
        </p:txBody>
      </p:sp>
    </p:spTree>
    <p:extLst>
      <p:ext uri="{BB962C8B-B14F-4D97-AF65-F5344CB8AC3E}">
        <p14:creationId xmlns:p14="http://schemas.microsoft.com/office/powerpoint/2010/main" val="2167712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16700"/>
          </a:xfrm>
        </p:spPr>
        <p:txBody>
          <a:bodyPr>
            <a:normAutofit/>
          </a:bodyPr>
          <a:lstStyle/>
          <a:p>
            <a:r>
              <a:rPr lang="en-US" sz="3600" b="1" dirty="0" smtClean="0">
                <a:latin typeface="Times New Roman" panose="02020603050405020304" pitchFamily="18" charset="0"/>
                <a:cs typeface="Times New Roman" panose="02020603050405020304" pitchFamily="18" charset="0"/>
              </a:rPr>
              <a:t>Directive Principles of the State Policy</a:t>
            </a:r>
            <a:endParaRPr lang="en-IN"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210614"/>
            <a:ext cx="8096794" cy="4966349"/>
          </a:xfrm>
        </p:spPr>
        <p:txBody>
          <a:bodyPr>
            <a:normAutofit/>
          </a:bodyPr>
          <a:lstStyle/>
          <a:p>
            <a:r>
              <a:rPr lang="en-US" sz="2000" dirty="0" smtClean="0">
                <a:latin typeface="Times New Roman" panose="02020603050405020304" pitchFamily="18" charset="0"/>
                <a:cs typeface="Times New Roman" panose="02020603050405020304" pitchFamily="18" charset="0"/>
              </a:rPr>
              <a:t>We find that these Principles are provided in the articles from 36 to 51. They are the extra legal instructions and guidelines to the political governments. The government is supposed to take note of those principles for the welfare of the people and achieve necessary conditions within the concept of welfare state. One can not go against the violation of these principles in the court of law.</a:t>
            </a:r>
          </a:p>
          <a:p>
            <a:r>
              <a:rPr lang="en-US" sz="2000" dirty="0" smtClean="0">
                <a:latin typeface="Times New Roman" panose="02020603050405020304" pitchFamily="18" charset="0"/>
                <a:cs typeface="Times New Roman" panose="02020603050405020304" pitchFamily="18" charset="0"/>
              </a:rPr>
              <a:t>Despite governments must follow these instructions for succeeding the next tenure of power. Otherwise people will not get political parties elected in future by ballot boxes, </a:t>
            </a:r>
          </a:p>
          <a:p>
            <a:r>
              <a:rPr lang="en-US" sz="2000" dirty="0" smtClean="0">
                <a:latin typeface="Times New Roman" panose="02020603050405020304" pitchFamily="18" charset="0"/>
                <a:cs typeface="Times New Roman" panose="02020603050405020304" pitchFamily="18" charset="0"/>
              </a:rPr>
              <a:t>For Example - Article 45 of the constitution provides for the free and compulsory education to the children between the age 6 to 14. Then to provide education to them is the moral responsibility of that state government. Hence government starts schools, appoints teachers, pays their salaries construct school buildings etc. Therefore this one of the feature has got very significant role to play.</a:t>
            </a:r>
          </a:p>
        </p:txBody>
      </p:sp>
    </p:spTree>
    <p:extLst>
      <p:ext uri="{BB962C8B-B14F-4D97-AF65-F5344CB8AC3E}">
        <p14:creationId xmlns:p14="http://schemas.microsoft.com/office/powerpoint/2010/main" val="2230379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1120</TotalTime>
  <Words>7778</Words>
  <Application>Microsoft Office PowerPoint</Application>
  <PresentationFormat>Widescreen</PresentationFormat>
  <Paragraphs>353</Paragraphs>
  <Slides>48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48</vt:i4>
      </vt:variant>
    </vt:vector>
  </HeadingPairs>
  <TitlesOfParts>
    <vt:vector size="54" baseType="lpstr">
      <vt:lpstr>Arial</vt:lpstr>
      <vt:lpstr>Times New Roman</vt:lpstr>
      <vt:lpstr>Trebuchet MS</vt:lpstr>
      <vt:lpstr>Wingdings</vt:lpstr>
      <vt:lpstr>Wingdings 3</vt:lpstr>
      <vt:lpstr>Facet</vt:lpstr>
      <vt:lpstr>INDIAN CONSTITUTION</vt:lpstr>
      <vt:lpstr>BASIC FEATURES OF INDIAN CONSTITUTION</vt:lpstr>
      <vt:lpstr>PowerPoint Presentation</vt:lpstr>
      <vt:lpstr>Partly Rigid and Partly Flexible</vt:lpstr>
      <vt:lpstr>Provision of Fundamental Rights</vt:lpstr>
      <vt:lpstr>PowerPoint Presentation</vt:lpstr>
      <vt:lpstr>PowerPoint Presentation</vt:lpstr>
      <vt:lpstr>Federal System with Unitary Bias</vt:lpstr>
      <vt:lpstr>Directive Principles of the State Policy</vt:lpstr>
      <vt:lpstr>Principle of Secularism</vt:lpstr>
      <vt:lpstr>PowerPoint Presentation</vt:lpstr>
      <vt:lpstr>The Judicial Review</vt:lpstr>
      <vt:lpstr>End of Old Order and Rise of New Order</vt:lpstr>
      <vt:lpstr>PowerPoint Presentation</vt:lpstr>
      <vt:lpstr>MAKING OF INDIAN CONSTITUTION</vt:lpstr>
      <vt:lpstr>PowerPoint Presentation</vt:lpstr>
      <vt:lpstr>PHILOSOPHY OF THE CONSTITUTION</vt:lpstr>
      <vt:lpstr>Contents of the Preamble</vt:lpstr>
      <vt:lpstr>Explanation of the Preamble</vt:lpstr>
      <vt:lpstr>SOVEREIGN, SOCIALIST, SECULAR, DEMOCRATIC REPUBLIC</vt:lpstr>
      <vt:lpstr>PowerPoint Presentation</vt:lpstr>
      <vt:lpstr>JUSTICE, LIBERTY, EQUALITY AND FRATERNITY</vt:lpstr>
      <vt:lpstr>PowerPoint Presentation</vt:lpstr>
      <vt:lpstr>PowerPoint Presentation</vt:lpstr>
      <vt:lpstr>THE STRUCTURE OF THE CONSTITUTION- THE PREAMBLE, MAIN BODY AND  SCHEDULES</vt:lpstr>
      <vt:lpstr>PARTS OF THE CONSTITUTION</vt:lpstr>
      <vt:lpstr>PowerPoint Presentation</vt:lpstr>
      <vt:lpstr>PowerPoint Presentation</vt:lpstr>
      <vt:lpstr>PowerPoint Presentation</vt:lpstr>
      <vt:lpstr>PowerPoint Presentation</vt:lpstr>
      <vt:lpstr>PART VI THE STATES</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Schedules</vt:lpstr>
      <vt:lpstr>PowerPoint Presentation</vt:lpstr>
      <vt:lpstr>FUNDAMENTAL DUTIES OF THE INDIAN CITIZEN</vt:lpstr>
      <vt:lpstr>PowerPoint Presentation</vt:lpstr>
      <vt:lpstr>VALUES OF TOLERANCE, PEACE AND COMMUNAL HARMONY</vt:lpstr>
      <vt:lpstr>Importance of Tolerance</vt:lpstr>
      <vt:lpstr>PowerPoint Presentation</vt:lpstr>
      <vt:lpstr>Value of Peace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pratik singh</dc:creator>
  <cp:lastModifiedBy>pratik singh</cp:lastModifiedBy>
  <cp:revision>41</cp:revision>
  <dcterms:created xsi:type="dcterms:W3CDTF">2020-11-23T14:27:27Z</dcterms:created>
  <dcterms:modified xsi:type="dcterms:W3CDTF">2020-12-05T17:22:29Z</dcterms:modified>
</cp:coreProperties>
</file>