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59" r:id="rId7"/>
    <p:sldId id="260" r:id="rId8"/>
    <p:sldId id="261"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 id="293" r:id="rId24"/>
    <p:sldId id="294" r:id="rId25"/>
    <p:sldId id="295" r:id="rId26"/>
    <p:sldId id="296" r:id="rId27"/>
    <p:sldId id="29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1" r:id="rId41"/>
    <p:sldId id="292"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maa Naniwadekar" initials="RN" lastIdx="1" clrIdx="0">
    <p:extLst>
      <p:ext uri="{19B8F6BF-5375-455C-9EA6-DF929625EA0E}">
        <p15:presenceInfo xmlns:p15="http://schemas.microsoft.com/office/powerpoint/2012/main" userId="e35abadf220b7eb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F4B1D-7944-4A92-98E2-E0D56316F4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593204A-C653-4E51-AB33-E3D7BC46F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556DE7A-5DB5-4DE5-9788-8482AF86D8AC}"/>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5" name="Footer Placeholder 4">
            <a:extLst>
              <a:ext uri="{FF2B5EF4-FFF2-40B4-BE49-F238E27FC236}">
                <a16:creationId xmlns:a16="http://schemas.microsoft.com/office/drawing/2014/main" id="{FB154194-E1D1-4048-A661-84CEC6EBF74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AB0AF3D-FF77-4A17-82A8-D1B56271826E}"/>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1102379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34457-4EF4-4187-A680-B0707976DB1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C94C229-3EB7-47FE-BFC4-71C55B6319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A4DA39E-E72E-472E-A202-5B1429BCCE0B}"/>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5" name="Footer Placeholder 4">
            <a:extLst>
              <a:ext uri="{FF2B5EF4-FFF2-40B4-BE49-F238E27FC236}">
                <a16:creationId xmlns:a16="http://schemas.microsoft.com/office/drawing/2014/main" id="{4D4602BB-37FE-49F7-81C9-5CEAC2053D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4E1ABE3-D146-457D-8A04-7FFAB1D75661}"/>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1836781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A25862-2692-4899-8A0B-979AEF5007C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D4047DD-7965-4E02-8D4A-186DD36CF7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751A58-74A9-4158-9A61-DB178221E648}"/>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5" name="Footer Placeholder 4">
            <a:extLst>
              <a:ext uri="{FF2B5EF4-FFF2-40B4-BE49-F238E27FC236}">
                <a16:creationId xmlns:a16="http://schemas.microsoft.com/office/drawing/2014/main" id="{EAD81602-EFA6-48B1-A623-103A11AE9F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BA2BF3A-92DA-4AC1-95A1-FEBE04B2D88C}"/>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3453186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5AF3F-45E6-43A1-B109-F447EE6D527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1CAB2B3-CE90-4C8C-B0B0-BF3D565411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58E3E0F-72C7-4F25-AD66-33549CFB8558}"/>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5" name="Footer Placeholder 4">
            <a:extLst>
              <a:ext uri="{FF2B5EF4-FFF2-40B4-BE49-F238E27FC236}">
                <a16:creationId xmlns:a16="http://schemas.microsoft.com/office/drawing/2014/main" id="{AE68786D-DCE2-45B5-AAE0-AE82FB709F2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5C7DB23-1F97-4E94-8E41-8611E7C22ED6}"/>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3229366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3E588-C8FB-4104-AD15-84971F87F9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75F585A-6727-4945-A014-B4FC214CB8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1E5C621-726F-4FB1-8BE9-64E91F8EE5BD}"/>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5" name="Footer Placeholder 4">
            <a:extLst>
              <a:ext uri="{FF2B5EF4-FFF2-40B4-BE49-F238E27FC236}">
                <a16:creationId xmlns:a16="http://schemas.microsoft.com/office/drawing/2014/main" id="{C5BE2723-3E0A-413C-BAD0-63DC942D150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CCE59B9-C346-4C45-B821-6BE94170E215}"/>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1378044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DD2CD-7745-4EC9-B37C-7F2A4EBE268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251C5F8-82FD-409B-9F55-967DE90B5F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5A6ED52B-05E1-4AB2-9F05-EFEEF54656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0FAD33F-B6E7-40A8-BD72-91F3D09B274C}"/>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6" name="Footer Placeholder 5">
            <a:extLst>
              <a:ext uri="{FF2B5EF4-FFF2-40B4-BE49-F238E27FC236}">
                <a16:creationId xmlns:a16="http://schemas.microsoft.com/office/drawing/2014/main" id="{18D6F151-E264-458B-ACFF-27AB1865FE7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227B227-AF1E-499C-9E7D-D0F97D8FE28E}"/>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399140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1A7D0-DE14-40E7-9204-06EC43CA18A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C007948-A561-4AF5-B8A1-66D7EEEB3A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9DC575-5223-4A37-AABF-ED4C223C8E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4335196-0568-4C07-B270-92CCA4DE20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23036C-D3DE-4B33-B544-A2017511D5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81AC92F6-0694-47C2-81ED-78EC821E2486}"/>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8" name="Footer Placeholder 7">
            <a:extLst>
              <a:ext uri="{FF2B5EF4-FFF2-40B4-BE49-F238E27FC236}">
                <a16:creationId xmlns:a16="http://schemas.microsoft.com/office/drawing/2014/main" id="{BB4FDCA5-227A-4514-A26B-D65B83F0FB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BBCFD477-BAD6-4E6E-81E6-A7AE9045221B}"/>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3961657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C27AD-F282-4726-AE8C-BB8249087B8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22715028-88C4-4110-8372-808A501DDE8C}"/>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4" name="Footer Placeholder 3">
            <a:extLst>
              <a:ext uri="{FF2B5EF4-FFF2-40B4-BE49-F238E27FC236}">
                <a16:creationId xmlns:a16="http://schemas.microsoft.com/office/drawing/2014/main" id="{28720B2D-5892-457A-A282-CC022D8C874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E1744B2-6E2C-4BB8-B379-58B8665F71FF}"/>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2124523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FB865E-4671-4B4E-805C-4777A9B56BEF}"/>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3" name="Footer Placeholder 2">
            <a:extLst>
              <a:ext uri="{FF2B5EF4-FFF2-40B4-BE49-F238E27FC236}">
                <a16:creationId xmlns:a16="http://schemas.microsoft.com/office/drawing/2014/main" id="{87D7E8DA-A107-4277-908F-8B0934F54BD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EA0CBEE-3D6C-4888-9AF3-EE98BB895E63}"/>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4203504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119C9-E868-48A5-9115-5DD5EEDAC3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E720F3B-9436-4F0B-8ED8-FD49ED899B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CF6F648A-E81B-4CC2-A432-77FC067D0E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DC7160-68DA-4794-9006-8AD2D54D2098}"/>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6" name="Footer Placeholder 5">
            <a:extLst>
              <a:ext uri="{FF2B5EF4-FFF2-40B4-BE49-F238E27FC236}">
                <a16:creationId xmlns:a16="http://schemas.microsoft.com/office/drawing/2014/main" id="{21878F19-8F74-41D1-86CC-72B8075814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1314DE1-17BD-4FA1-A91B-CB583E9E7784}"/>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1279674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23709-D440-412A-8689-F7452817F3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209EDEE-A214-4ED2-A8F8-83B416C712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33E4BF9-72C2-4E1F-9F9E-A5E4F14E2E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6893C1-CB1F-4C1C-9C2A-F232D353BD69}"/>
              </a:ext>
            </a:extLst>
          </p:cNvPr>
          <p:cNvSpPr>
            <a:spLocks noGrp="1"/>
          </p:cNvSpPr>
          <p:nvPr>
            <p:ph type="dt" sz="half" idx="10"/>
          </p:nvPr>
        </p:nvSpPr>
        <p:spPr/>
        <p:txBody>
          <a:bodyPr/>
          <a:lstStyle/>
          <a:p>
            <a:fld id="{B09D0B1D-C0E8-4492-AB63-B7DD9B479F00}" type="datetimeFigureOut">
              <a:rPr lang="en-IN" smtClean="0"/>
              <a:t>22-06-2022</a:t>
            </a:fld>
            <a:endParaRPr lang="en-IN"/>
          </a:p>
        </p:txBody>
      </p:sp>
      <p:sp>
        <p:nvSpPr>
          <p:cNvPr id="6" name="Footer Placeholder 5">
            <a:extLst>
              <a:ext uri="{FF2B5EF4-FFF2-40B4-BE49-F238E27FC236}">
                <a16:creationId xmlns:a16="http://schemas.microsoft.com/office/drawing/2014/main" id="{077DA69D-B653-4F3F-A929-5D7868FC85F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F0A776-B2DA-4700-B06B-02F0021C14F3}"/>
              </a:ext>
            </a:extLst>
          </p:cNvPr>
          <p:cNvSpPr>
            <a:spLocks noGrp="1"/>
          </p:cNvSpPr>
          <p:nvPr>
            <p:ph type="sldNum" sz="quarter" idx="12"/>
          </p:nvPr>
        </p:nvSpPr>
        <p:spPr/>
        <p:txBody>
          <a:bodyPr/>
          <a:lstStyle/>
          <a:p>
            <a:fld id="{4CC8DEB9-F8EF-422D-8A2E-9456FC7BE3B1}" type="slidenum">
              <a:rPr lang="en-IN" smtClean="0"/>
              <a:t>‹#›</a:t>
            </a:fld>
            <a:endParaRPr lang="en-IN"/>
          </a:p>
        </p:txBody>
      </p:sp>
    </p:spTree>
    <p:extLst>
      <p:ext uri="{BB962C8B-B14F-4D97-AF65-F5344CB8AC3E}">
        <p14:creationId xmlns:p14="http://schemas.microsoft.com/office/powerpoint/2010/main" val="3240338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F03289-556D-4042-96E7-8B473EB635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23A1EEA-31EB-4CA6-A583-28AEDB31CC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42B5F30-9F5D-42F1-8AF4-ECC8EFE658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9D0B1D-C0E8-4492-AB63-B7DD9B479F00}" type="datetimeFigureOut">
              <a:rPr lang="en-IN" smtClean="0"/>
              <a:t>22-06-2022</a:t>
            </a:fld>
            <a:endParaRPr lang="en-IN"/>
          </a:p>
        </p:txBody>
      </p:sp>
      <p:sp>
        <p:nvSpPr>
          <p:cNvPr id="5" name="Footer Placeholder 4">
            <a:extLst>
              <a:ext uri="{FF2B5EF4-FFF2-40B4-BE49-F238E27FC236}">
                <a16:creationId xmlns:a16="http://schemas.microsoft.com/office/drawing/2014/main" id="{6A7F0AB7-44F2-44B7-ACF1-9E6274BDD9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3044ADC-5218-4B22-AE4D-37F63BE647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C8DEB9-F8EF-422D-8A2E-9456FC7BE3B1}" type="slidenum">
              <a:rPr lang="en-IN" smtClean="0"/>
              <a:t>‹#›</a:t>
            </a:fld>
            <a:endParaRPr lang="en-IN"/>
          </a:p>
        </p:txBody>
      </p:sp>
    </p:spTree>
    <p:extLst>
      <p:ext uri="{BB962C8B-B14F-4D97-AF65-F5344CB8AC3E}">
        <p14:creationId xmlns:p14="http://schemas.microsoft.com/office/powerpoint/2010/main" val="3877924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A49BB-D370-49C4-8BD1-CB853EAA2534}"/>
              </a:ext>
            </a:extLst>
          </p:cNvPr>
          <p:cNvSpPr>
            <a:spLocks noGrp="1"/>
          </p:cNvSpPr>
          <p:nvPr>
            <p:ph type="ctrTitle"/>
          </p:nvPr>
        </p:nvSpPr>
        <p:spPr/>
        <p:txBody>
          <a:bodyPr/>
          <a:lstStyle/>
          <a:p>
            <a:r>
              <a:rPr lang="en-IN" sz="6000">
                <a:solidFill>
                  <a:srgbClr val="000000"/>
                </a:solidFill>
                <a:effectLst/>
                <a:latin typeface="+mn-lt"/>
              </a:rPr>
              <a:t>Utility Theories</a:t>
            </a:r>
            <a:endParaRPr lang="en-IN"/>
          </a:p>
        </p:txBody>
      </p:sp>
      <p:sp>
        <p:nvSpPr>
          <p:cNvPr id="3" name="Subtitle 2">
            <a:extLst>
              <a:ext uri="{FF2B5EF4-FFF2-40B4-BE49-F238E27FC236}">
                <a16:creationId xmlns:a16="http://schemas.microsoft.com/office/drawing/2014/main" id="{E3C4C6CD-E3CB-4314-9C20-ADD2DB0DA45F}"/>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2744912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0C0761-6F70-4976-B3F2-E7304D3A52B7}"/>
              </a:ext>
            </a:extLst>
          </p:cNvPr>
          <p:cNvSpPr>
            <a:spLocks noGrp="1"/>
          </p:cNvSpPr>
          <p:nvPr>
            <p:ph idx="1"/>
          </p:nvPr>
        </p:nvSpPr>
        <p:spPr>
          <a:xfrm>
            <a:off x="838200" y="265471"/>
            <a:ext cx="10515600" cy="5911492"/>
          </a:xfrm>
        </p:spPr>
        <p:txBody>
          <a:bodyPr>
            <a:normAutofit/>
          </a:bodyPr>
          <a:lstStyle/>
          <a:p>
            <a:r>
              <a:rPr lang="en-US" dirty="0"/>
              <a:t>Consumer equilibrium through utility analysis is based on following set of assumptions: </a:t>
            </a:r>
          </a:p>
          <a:p>
            <a:r>
              <a:rPr lang="en-US" dirty="0"/>
              <a:t>Consumer is rational: This is one of the basic assumption of the law. Consumer is rational i.e. he measures, compares and chooses the best option in order to </a:t>
            </a:r>
            <a:r>
              <a:rPr lang="en-US" dirty="0" err="1"/>
              <a:t>maximise</a:t>
            </a:r>
            <a:r>
              <a:rPr lang="en-US" dirty="0"/>
              <a:t> his utility. </a:t>
            </a:r>
          </a:p>
          <a:p>
            <a:r>
              <a:rPr lang="en-US" dirty="0"/>
              <a:t>2) Cardinal measurement of utility: Utility can be measured in quantifiable terms. </a:t>
            </a:r>
          </a:p>
          <a:p>
            <a:r>
              <a:rPr lang="en-US" dirty="0"/>
              <a:t>3) Marginal utility of money is constant: It is assumed that utility is measured in terms of money and utility of money does not change. </a:t>
            </a:r>
          </a:p>
          <a:p>
            <a:r>
              <a:rPr lang="en-US" dirty="0"/>
              <a:t>4) Fixed income and prices: It is assumed that income of the consumer and prices of goods remain constant. </a:t>
            </a:r>
          </a:p>
          <a:p>
            <a:r>
              <a:rPr lang="en-US" dirty="0"/>
              <a:t>5) Constant tastes and preferences: It is assumed that taste and preferences of the consumer remain same. </a:t>
            </a:r>
            <a:endParaRPr lang="en-IN" dirty="0"/>
          </a:p>
        </p:txBody>
      </p:sp>
    </p:spTree>
    <p:extLst>
      <p:ext uri="{BB962C8B-B14F-4D97-AF65-F5344CB8AC3E}">
        <p14:creationId xmlns:p14="http://schemas.microsoft.com/office/powerpoint/2010/main" val="3650790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A88251-E97F-4EA8-8FCB-378D9DA8B952}"/>
              </a:ext>
            </a:extLst>
          </p:cNvPr>
          <p:cNvSpPr>
            <a:spLocks noGrp="1"/>
          </p:cNvSpPr>
          <p:nvPr>
            <p:ph idx="1"/>
          </p:nvPr>
        </p:nvSpPr>
        <p:spPr>
          <a:xfrm>
            <a:off x="838200" y="373626"/>
            <a:ext cx="10515600" cy="6272980"/>
          </a:xfrm>
        </p:spPr>
        <p:txBody>
          <a:bodyPr>
            <a:normAutofit/>
          </a:bodyPr>
          <a:lstStyle/>
          <a:p>
            <a:r>
              <a:rPr lang="en-US" dirty="0"/>
              <a:t>Determination of Consumer Equilibrium: </a:t>
            </a:r>
          </a:p>
          <a:p>
            <a:r>
              <a:rPr lang="en-US" b="1" dirty="0"/>
              <a:t>Consumer equilibrium-One commodity case: </a:t>
            </a:r>
            <a:r>
              <a:rPr lang="en-US" dirty="0"/>
              <a:t>Suppose a consumer with fixed income consumes a single commodity x. </a:t>
            </a:r>
          </a:p>
          <a:p>
            <a:r>
              <a:rPr lang="en-US" dirty="0"/>
              <a:t>He will continue his consumption till a point where marginal utility that he derived from consumption of a unit of commodity is greater than marginal utility of money spent on purchasing that unit. </a:t>
            </a:r>
          </a:p>
          <a:p>
            <a:r>
              <a:rPr lang="en-US" dirty="0"/>
              <a:t>If the marginal utility of commodity x (</a:t>
            </a:r>
            <a:r>
              <a:rPr lang="en-US" dirty="0" err="1"/>
              <a:t>MUx</a:t>
            </a:r>
            <a:r>
              <a:rPr lang="en-US" dirty="0"/>
              <a:t>) is greater than the marginal utility of money (</a:t>
            </a:r>
            <a:r>
              <a:rPr lang="en-US" dirty="0" err="1"/>
              <a:t>MUm</a:t>
            </a:r>
            <a:r>
              <a:rPr lang="en-US" dirty="0"/>
              <a:t>), then a consumer will exchange his money for a commodity. </a:t>
            </a:r>
          </a:p>
          <a:p>
            <a:r>
              <a:rPr lang="en-US" dirty="0"/>
              <a:t>Consumer will keep on consuming and spending his money so long as (</a:t>
            </a:r>
            <a:r>
              <a:rPr lang="en-US" dirty="0" err="1"/>
              <a:t>MUx</a:t>
            </a:r>
            <a:r>
              <a:rPr lang="en-US" dirty="0"/>
              <a:t>)&gt;Px(</a:t>
            </a:r>
            <a:r>
              <a:rPr lang="en-US" dirty="0" err="1"/>
              <a:t>MUm</a:t>
            </a:r>
            <a:r>
              <a:rPr lang="en-US" dirty="0"/>
              <a:t>) where Px is the Price of commodity x and </a:t>
            </a:r>
            <a:r>
              <a:rPr lang="en-US" dirty="0" err="1"/>
              <a:t>MUm</a:t>
            </a:r>
            <a:r>
              <a:rPr lang="en-US" dirty="0"/>
              <a:t> is 1(constant), Thus a utility-</a:t>
            </a:r>
            <a:r>
              <a:rPr lang="en-US" dirty="0" err="1"/>
              <a:t>maximising</a:t>
            </a:r>
            <a:r>
              <a:rPr lang="en-US" dirty="0"/>
              <a:t> consumer will be in equilibrium where,</a:t>
            </a:r>
            <a:r>
              <a:rPr lang="en-IN" dirty="0"/>
              <a:t> </a:t>
            </a:r>
          </a:p>
          <a:p>
            <a:pPr marL="0" indent="0" algn="ctr">
              <a:buNone/>
            </a:pPr>
            <a:r>
              <a:rPr lang="en-IN" dirty="0" err="1"/>
              <a:t>MUx</a:t>
            </a:r>
            <a:r>
              <a:rPr lang="en-IN" dirty="0"/>
              <a:t>=Px</a:t>
            </a:r>
          </a:p>
        </p:txBody>
      </p:sp>
    </p:spTree>
    <p:extLst>
      <p:ext uri="{BB962C8B-B14F-4D97-AF65-F5344CB8AC3E}">
        <p14:creationId xmlns:p14="http://schemas.microsoft.com/office/powerpoint/2010/main" val="2556111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88F53AB-4895-4C5F-9E5C-CA06C2248F9C}"/>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EB44E15A-34DA-47FA-8050-B2BAC3201F0D}"/>
              </a:ext>
            </a:extLst>
          </p:cNvPr>
          <p:cNvPicPr>
            <a:picLocks noGrp="1" noChangeAspect="1"/>
          </p:cNvPicPr>
          <p:nvPr>
            <p:ph sz="half" idx="1"/>
          </p:nvPr>
        </p:nvPicPr>
        <p:blipFill rotWithShape="1">
          <a:blip r:embed="rId2"/>
          <a:srcRect l="54981" t="33147" r="26613" b="42227"/>
          <a:stretch/>
        </p:blipFill>
        <p:spPr>
          <a:xfrm>
            <a:off x="914399" y="1825625"/>
            <a:ext cx="4916939" cy="3700374"/>
          </a:xfrm>
        </p:spPr>
      </p:pic>
      <p:sp>
        <p:nvSpPr>
          <p:cNvPr id="7" name="Content Placeholder 6">
            <a:extLst>
              <a:ext uri="{FF2B5EF4-FFF2-40B4-BE49-F238E27FC236}">
                <a16:creationId xmlns:a16="http://schemas.microsoft.com/office/drawing/2014/main" id="{431B89D4-8E45-4C3A-A548-9A279581F54A}"/>
              </a:ext>
            </a:extLst>
          </p:cNvPr>
          <p:cNvSpPr>
            <a:spLocks noGrp="1"/>
          </p:cNvSpPr>
          <p:nvPr>
            <p:ph sz="half" idx="2"/>
          </p:nvPr>
        </p:nvSpPr>
        <p:spPr/>
        <p:txBody>
          <a:bodyPr/>
          <a:lstStyle/>
          <a:p>
            <a:r>
              <a:rPr lang="en-US" dirty="0"/>
              <a:t>Suppose, the consumer wants to buy a good x costing Rs. 10 per unit. Marginal utility derived from each successive unit (in utils is determined and is given in Table 4.3 (It is assumed that 1 util = Re. 1, i.e. </a:t>
            </a:r>
            <a:r>
              <a:rPr lang="en-US" dirty="0" err="1"/>
              <a:t>MUm</a:t>
            </a:r>
            <a:r>
              <a:rPr lang="en-US" dirty="0"/>
              <a:t> = Re. 1). </a:t>
            </a:r>
            <a:endParaRPr lang="en-IN" dirty="0"/>
          </a:p>
        </p:txBody>
      </p:sp>
    </p:spTree>
    <p:extLst>
      <p:ext uri="{BB962C8B-B14F-4D97-AF65-F5344CB8AC3E}">
        <p14:creationId xmlns:p14="http://schemas.microsoft.com/office/powerpoint/2010/main" val="1780023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0E7944A-4873-4D86-B554-2D105696EB48}"/>
              </a:ext>
            </a:extLst>
          </p:cNvPr>
          <p:cNvPicPr>
            <a:picLocks noGrp="1" noChangeAspect="1"/>
          </p:cNvPicPr>
          <p:nvPr>
            <p:ph idx="1"/>
          </p:nvPr>
        </p:nvPicPr>
        <p:blipFill rotWithShape="1">
          <a:blip r:embed="rId2"/>
          <a:srcRect l="36018" t="28319" r="28520" b="32590"/>
          <a:stretch/>
        </p:blipFill>
        <p:spPr>
          <a:xfrm>
            <a:off x="2417259" y="1258529"/>
            <a:ext cx="7357482" cy="4562167"/>
          </a:xfrm>
        </p:spPr>
      </p:pic>
    </p:spTree>
    <p:extLst>
      <p:ext uri="{BB962C8B-B14F-4D97-AF65-F5344CB8AC3E}">
        <p14:creationId xmlns:p14="http://schemas.microsoft.com/office/powerpoint/2010/main" val="2337647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C0E46A-E6DE-4F0C-9DDB-C61E594A242A}"/>
              </a:ext>
            </a:extLst>
          </p:cNvPr>
          <p:cNvSpPr>
            <a:spLocks noGrp="1"/>
          </p:cNvSpPr>
          <p:nvPr>
            <p:ph idx="1"/>
          </p:nvPr>
        </p:nvSpPr>
        <p:spPr>
          <a:xfrm>
            <a:off x="838200" y="422787"/>
            <a:ext cx="10515600" cy="5754176"/>
          </a:xfrm>
        </p:spPr>
        <p:txBody>
          <a:bodyPr>
            <a:normAutofit fontScale="92500" lnSpcReduction="20000"/>
          </a:bodyPr>
          <a:lstStyle/>
          <a:p>
            <a:r>
              <a:rPr lang="en-US" dirty="0"/>
              <a:t>Consumer equilibrium in Multi-commodity case: </a:t>
            </a:r>
          </a:p>
          <a:p>
            <a:r>
              <a:rPr lang="en-US" dirty="0"/>
              <a:t>Consumer equilibrium in single commodity is unrealistic model in the sense that in real life, consumer consumes a large number of commodities. </a:t>
            </a:r>
          </a:p>
          <a:p>
            <a:r>
              <a:rPr lang="en-US" dirty="0"/>
              <a:t>This model deals with the equilibrium in case of many commodities. This model works under the assumption of limited income of the consumer and diminishing marginal utility of commodities. </a:t>
            </a:r>
          </a:p>
          <a:p>
            <a:r>
              <a:rPr lang="en-US" dirty="0"/>
              <a:t>Thus, utility-</a:t>
            </a:r>
            <a:r>
              <a:rPr lang="en-US" dirty="0" err="1"/>
              <a:t>maximising</a:t>
            </a:r>
            <a:r>
              <a:rPr lang="en-US" dirty="0"/>
              <a:t> consumer will first spend money on commodity which yields highest utility, then the second highest and so on. </a:t>
            </a:r>
          </a:p>
          <a:p>
            <a:r>
              <a:rPr lang="en-US" dirty="0"/>
              <a:t>Finally, a consumer will reach equilibrium when the last rupee he spent on different commodities will yield equal level of utility. </a:t>
            </a:r>
          </a:p>
          <a:p>
            <a:r>
              <a:rPr lang="en-US" dirty="0"/>
              <a:t>This case of multi-commodities is known as </a:t>
            </a:r>
            <a:r>
              <a:rPr lang="en-US" b="1" dirty="0"/>
              <a:t>Law of </a:t>
            </a:r>
            <a:r>
              <a:rPr lang="en-US" b="1" dirty="0" err="1"/>
              <a:t>Equi</a:t>
            </a:r>
            <a:r>
              <a:rPr lang="en-US" b="1" dirty="0"/>
              <a:t>-Marginal Utility</a:t>
            </a:r>
            <a:r>
              <a:rPr lang="en-US" dirty="0"/>
              <a:t>. </a:t>
            </a:r>
          </a:p>
          <a:p>
            <a:r>
              <a:rPr lang="en-US" dirty="0"/>
              <a:t>A consumer having choices of multiple goods distribute their limited income in such a way that the last rupee spent on each commodity yields equal marginal utility. </a:t>
            </a:r>
          </a:p>
          <a:p>
            <a:r>
              <a:rPr lang="en-US" dirty="0"/>
              <a:t>Suppose a customer consumes only two goods x (with price Px) and y (with price </a:t>
            </a:r>
            <a:r>
              <a:rPr lang="en-US" dirty="0" err="1"/>
              <a:t>Py</a:t>
            </a:r>
            <a:r>
              <a:rPr lang="en-US" dirty="0"/>
              <a:t>). Thus he will try to </a:t>
            </a:r>
            <a:r>
              <a:rPr lang="en-US" dirty="0" err="1"/>
              <a:t>maximise</a:t>
            </a:r>
            <a:r>
              <a:rPr lang="en-US" dirty="0"/>
              <a:t> his utility by equating his marginal utility and prices. </a:t>
            </a:r>
            <a:endParaRPr lang="en-IN" dirty="0"/>
          </a:p>
        </p:txBody>
      </p:sp>
    </p:spTree>
    <p:extLst>
      <p:ext uri="{BB962C8B-B14F-4D97-AF65-F5344CB8AC3E}">
        <p14:creationId xmlns:p14="http://schemas.microsoft.com/office/powerpoint/2010/main" val="968401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F0A95-4085-412C-B560-38A566F9F9D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6C14495-3859-4D2F-8354-E7B2666AC148}"/>
              </a:ext>
            </a:extLst>
          </p:cNvPr>
          <p:cNvSpPr>
            <a:spLocks noGrp="1"/>
          </p:cNvSpPr>
          <p:nvPr>
            <p:ph idx="1"/>
          </p:nvPr>
        </p:nvSpPr>
        <p:spPr/>
        <p:txBody>
          <a:bodyPr/>
          <a:lstStyle/>
          <a:p>
            <a:pPr algn="ctr"/>
            <a:r>
              <a:rPr lang="en-US" dirty="0" err="1"/>
              <a:t>MUx</a:t>
            </a:r>
            <a:r>
              <a:rPr lang="en-US" dirty="0"/>
              <a:t>=Px (</a:t>
            </a:r>
            <a:r>
              <a:rPr lang="en-US" dirty="0" err="1"/>
              <a:t>MUm</a:t>
            </a:r>
            <a:r>
              <a:rPr lang="en-US" dirty="0"/>
              <a:t>) </a:t>
            </a:r>
          </a:p>
          <a:p>
            <a:pPr algn="ctr"/>
            <a:r>
              <a:rPr lang="en-US" dirty="0" err="1"/>
              <a:t>MUy</a:t>
            </a:r>
            <a:r>
              <a:rPr lang="en-US" dirty="0"/>
              <a:t>=</a:t>
            </a:r>
            <a:r>
              <a:rPr lang="en-US" dirty="0" err="1"/>
              <a:t>Py</a:t>
            </a:r>
            <a:r>
              <a:rPr lang="en-US" dirty="0"/>
              <a:t> (</a:t>
            </a:r>
            <a:r>
              <a:rPr lang="en-US" dirty="0" err="1"/>
              <a:t>MUm</a:t>
            </a:r>
            <a:r>
              <a:rPr lang="en-US" dirty="0"/>
              <a:t>) </a:t>
            </a:r>
          </a:p>
          <a:p>
            <a:pPr marL="0" indent="0">
              <a:buNone/>
            </a:pPr>
            <a:r>
              <a:rPr lang="en-US" dirty="0"/>
              <a:t>Given these conditions, a consumer will be in equilibrium when: </a:t>
            </a:r>
          </a:p>
          <a:p>
            <a:pPr marL="0" indent="0" algn="ctr">
              <a:buNone/>
            </a:pPr>
            <a:r>
              <a:rPr lang="en-US" dirty="0" err="1"/>
              <a:t>MUx</a:t>
            </a:r>
            <a:r>
              <a:rPr lang="en-US" dirty="0"/>
              <a:t>/ Px (</a:t>
            </a:r>
            <a:r>
              <a:rPr lang="en-US" dirty="0" err="1"/>
              <a:t>MUm</a:t>
            </a:r>
            <a:r>
              <a:rPr lang="en-US" dirty="0"/>
              <a:t>) = </a:t>
            </a:r>
            <a:r>
              <a:rPr lang="en-US" dirty="0" err="1"/>
              <a:t>MUy</a:t>
            </a:r>
            <a:r>
              <a:rPr lang="en-US" dirty="0"/>
              <a:t>/ </a:t>
            </a:r>
            <a:r>
              <a:rPr lang="en-US" dirty="0" err="1"/>
              <a:t>Py</a:t>
            </a:r>
            <a:r>
              <a:rPr lang="en-US" dirty="0"/>
              <a:t> (</a:t>
            </a:r>
            <a:r>
              <a:rPr lang="en-US" dirty="0" err="1"/>
              <a:t>MUm</a:t>
            </a:r>
            <a:r>
              <a:rPr lang="en-US" dirty="0"/>
              <a:t>) Or </a:t>
            </a:r>
          </a:p>
          <a:p>
            <a:pPr marL="0" indent="0" algn="ctr">
              <a:buNone/>
            </a:pPr>
            <a:r>
              <a:rPr lang="en-US" dirty="0" err="1"/>
              <a:t>MUx</a:t>
            </a:r>
            <a:r>
              <a:rPr lang="en-US" dirty="0"/>
              <a:t>/ Px = </a:t>
            </a:r>
            <a:r>
              <a:rPr lang="en-US" dirty="0" err="1"/>
              <a:t>MUy</a:t>
            </a:r>
            <a:r>
              <a:rPr lang="en-US" dirty="0"/>
              <a:t>/</a:t>
            </a:r>
            <a:r>
              <a:rPr lang="en-US" dirty="0" err="1"/>
              <a:t>Py</a:t>
            </a:r>
            <a:r>
              <a:rPr lang="en-US" dirty="0"/>
              <a:t> </a:t>
            </a:r>
          </a:p>
          <a:p>
            <a:pPr marL="0" indent="0" algn="ctr">
              <a:buNone/>
            </a:pPr>
            <a:r>
              <a:rPr lang="en-US"/>
              <a:t>(because </a:t>
            </a:r>
            <a:r>
              <a:rPr lang="en-US" dirty="0"/>
              <a:t>MU of each unit of money is assumed to be constant at 1) </a:t>
            </a:r>
            <a:endParaRPr lang="en-IN" dirty="0"/>
          </a:p>
        </p:txBody>
      </p:sp>
    </p:spTree>
    <p:extLst>
      <p:ext uri="{BB962C8B-B14F-4D97-AF65-F5344CB8AC3E}">
        <p14:creationId xmlns:p14="http://schemas.microsoft.com/office/powerpoint/2010/main" val="2343846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7264FEE-F822-4111-8BC4-74F575729496}"/>
              </a:ext>
            </a:extLst>
          </p:cNvPr>
          <p:cNvPicPr>
            <a:picLocks noGrp="1" noChangeAspect="1"/>
          </p:cNvPicPr>
          <p:nvPr>
            <p:ph idx="1"/>
          </p:nvPr>
        </p:nvPicPr>
        <p:blipFill rotWithShape="1">
          <a:blip r:embed="rId2"/>
          <a:srcRect l="47458" t="34872" r="19114" b="18806"/>
          <a:stretch/>
        </p:blipFill>
        <p:spPr>
          <a:xfrm>
            <a:off x="2514516" y="813619"/>
            <a:ext cx="6710684" cy="5230762"/>
          </a:xfrm>
        </p:spPr>
      </p:pic>
    </p:spTree>
    <p:extLst>
      <p:ext uri="{BB962C8B-B14F-4D97-AF65-F5344CB8AC3E}">
        <p14:creationId xmlns:p14="http://schemas.microsoft.com/office/powerpoint/2010/main" val="1900549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6215B-93F7-4F35-B471-6C7FCE221953}"/>
              </a:ext>
            </a:extLst>
          </p:cNvPr>
          <p:cNvSpPr>
            <a:spLocks noGrp="1"/>
          </p:cNvSpPr>
          <p:nvPr>
            <p:ph type="title"/>
          </p:nvPr>
        </p:nvSpPr>
        <p:spPr/>
        <p:txBody>
          <a:bodyPr/>
          <a:lstStyle/>
          <a:p>
            <a:pPr algn="ctr"/>
            <a:r>
              <a:rPr lang="en-US" b="1" i="0" dirty="0">
                <a:solidFill>
                  <a:srgbClr val="1F2937"/>
                </a:solidFill>
                <a:effectLst/>
                <a:latin typeface="ClearSans"/>
              </a:rPr>
              <a:t>Diamond-Water Paradox</a:t>
            </a:r>
            <a:endParaRPr lang="en-IN" dirty="0"/>
          </a:p>
        </p:txBody>
      </p:sp>
      <p:sp>
        <p:nvSpPr>
          <p:cNvPr id="3" name="Content Placeholder 2">
            <a:extLst>
              <a:ext uri="{FF2B5EF4-FFF2-40B4-BE49-F238E27FC236}">
                <a16:creationId xmlns:a16="http://schemas.microsoft.com/office/drawing/2014/main" id="{654599A8-D8F8-4DA8-9E0A-9923B1AE4E1B}"/>
              </a:ext>
            </a:extLst>
          </p:cNvPr>
          <p:cNvSpPr>
            <a:spLocks noGrp="1"/>
          </p:cNvSpPr>
          <p:nvPr>
            <p:ph idx="1"/>
          </p:nvPr>
        </p:nvSpPr>
        <p:spPr>
          <a:xfrm>
            <a:off x="838200" y="1825624"/>
            <a:ext cx="10515600" cy="4948801"/>
          </a:xfrm>
        </p:spPr>
        <p:txBody>
          <a:bodyPr>
            <a:normAutofit lnSpcReduction="10000"/>
          </a:bodyPr>
          <a:lstStyle/>
          <a:p>
            <a:pPr algn="l"/>
            <a:r>
              <a:rPr lang="en-US" sz="2200" i="0" dirty="0">
                <a:effectLst/>
                <a:latin typeface="ClearSans"/>
              </a:rPr>
              <a:t>The Paradox of Value is also known as the </a:t>
            </a:r>
            <a:r>
              <a:rPr lang="en-US" sz="2200" b="1" i="0" dirty="0">
                <a:effectLst/>
                <a:latin typeface="ClearSans"/>
              </a:rPr>
              <a:t>diamond-water paradox</a:t>
            </a:r>
            <a:endParaRPr lang="en-US" sz="2200" i="0" dirty="0">
              <a:effectLst/>
              <a:latin typeface="ClearSans"/>
            </a:endParaRPr>
          </a:p>
          <a:p>
            <a:pPr algn="l"/>
            <a:r>
              <a:rPr lang="en-US" sz="2200" i="0" dirty="0">
                <a:effectLst/>
                <a:latin typeface="ClearSans"/>
              </a:rPr>
              <a:t>We understand that water is necessary to our life and that ornaments such as diamonds are not life-sustaining. But water typically has a low market price, while diamond </a:t>
            </a:r>
            <a:r>
              <a:rPr lang="en-US" sz="2200" i="0" dirty="0" err="1">
                <a:effectLst/>
                <a:latin typeface="ClearSans"/>
              </a:rPr>
              <a:t>jewellery</a:t>
            </a:r>
            <a:r>
              <a:rPr lang="en-US" sz="2200" i="0" dirty="0">
                <a:effectLst/>
                <a:latin typeface="ClearSans"/>
              </a:rPr>
              <a:t> has a high market price.</a:t>
            </a:r>
          </a:p>
          <a:p>
            <a:pPr algn="l"/>
            <a:r>
              <a:rPr lang="en-US" sz="2200" i="0" dirty="0">
                <a:effectLst/>
                <a:latin typeface="ClearSans"/>
              </a:rPr>
              <a:t>One reason is that, in most countries, water is abundant relative to demand whereas diamonds are scarce relative to demand.</a:t>
            </a:r>
          </a:p>
          <a:p>
            <a:pPr algn="l">
              <a:buFont typeface="Arial" panose="020B0604020202020204" pitchFamily="34" charset="0"/>
              <a:buChar char="•"/>
            </a:pPr>
            <a:r>
              <a:rPr lang="en-US" sz="2200" dirty="0">
                <a:latin typeface="ClearSans"/>
              </a:rPr>
              <a:t>T</a:t>
            </a:r>
            <a:r>
              <a:rPr lang="en-US" sz="2200" b="0" i="0" dirty="0">
                <a:effectLst/>
                <a:latin typeface="ClearSans"/>
              </a:rPr>
              <a:t>he marginal utility of water is low because the supply is abundant, and therefore so is the value.</a:t>
            </a:r>
            <a:endParaRPr lang="en-US" sz="2200" b="1" i="0" dirty="0">
              <a:effectLst/>
              <a:latin typeface="ClearSans"/>
            </a:endParaRPr>
          </a:p>
          <a:p>
            <a:pPr algn="l">
              <a:buFont typeface="Arial" panose="020B0604020202020204" pitchFamily="34" charset="0"/>
              <a:buChar char="•"/>
            </a:pPr>
            <a:r>
              <a:rPr lang="en-US" sz="2200" b="1" i="0" dirty="0">
                <a:effectLst/>
                <a:latin typeface="ClearSans"/>
              </a:rPr>
              <a:t>Value in use</a:t>
            </a:r>
            <a:r>
              <a:rPr lang="en-US" sz="2200" i="0" dirty="0">
                <a:effectLst/>
                <a:latin typeface="ClearSans"/>
              </a:rPr>
              <a:t> i.e. drinking water to satisfy your thirst</a:t>
            </a:r>
          </a:p>
          <a:p>
            <a:pPr algn="l">
              <a:buFont typeface="Arial" panose="020B0604020202020204" pitchFamily="34" charset="0"/>
              <a:buChar char="•"/>
            </a:pPr>
            <a:r>
              <a:rPr lang="en-US" sz="2200" b="1" i="0" dirty="0">
                <a:effectLst/>
                <a:latin typeface="ClearSans"/>
              </a:rPr>
              <a:t>Value in exchange</a:t>
            </a:r>
            <a:r>
              <a:rPr lang="en-US" sz="2200" i="0" dirty="0">
                <a:effectLst/>
                <a:latin typeface="ClearSans"/>
              </a:rPr>
              <a:t> – what a resource can be sold for in exchange for other products. Nothing is more useful than water: but it will purchase scarce any thing. The reverse is usually true for expensive </a:t>
            </a:r>
            <a:r>
              <a:rPr lang="en-US" sz="2200" i="0" dirty="0" err="1">
                <a:effectLst/>
                <a:latin typeface="ClearSans"/>
              </a:rPr>
              <a:t>jewellery</a:t>
            </a:r>
            <a:endParaRPr lang="en-US" sz="2200" i="0" dirty="0">
              <a:effectLst/>
              <a:latin typeface="ClearSans"/>
            </a:endParaRPr>
          </a:p>
          <a:p>
            <a:pPr algn="l"/>
            <a:r>
              <a:rPr lang="en-US" sz="2200" i="0" dirty="0">
                <a:effectLst/>
                <a:latin typeface="ClearSans"/>
              </a:rPr>
              <a:t>Changes in </a:t>
            </a:r>
            <a:r>
              <a:rPr lang="en-US" sz="2200" b="1" i="0" dirty="0">
                <a:effectLst/>
                <a:latin typeface="ClearSans"/>
              </a:rPr>
              <a:t>perceived utility</a:t>
            </a:r>
            <a:r>
              <a:rPr lang="en-US" sz="2200" i="0" dirty="0">
                <a:effectLst/>
                <a:latin typeface="ClearSans"/>
              </a:rPr>
              <a:t> from consuming different goods and services will have a direct effect on demand.</a:t>
            </a:r>
          </a:p>
        </p:txBody>
      </p:sp>
    </p:spTree>
    <p:extLst>
      <p:ext uri="{BB962C8B-B14F-4D97-AF65-F5344CB8AC3E}">
        <p14:creationId xmlns:p14="http://schemas.microsoft.com/office/powerpoint/2010/main" val="3581017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866-F4FF-465A-90CC-864B56A85A13}"/>
              </a:ext>
            </a:extLst>
          </p:cNvPr>
          <p:cNvSpPr>
            <a:spLocks noGrp="1"/>
          </p:cNvSpPr>
          <p:nvPr>
            <p:ph type="title"/>
          </p:nvPr>
        </p:nvSpPr>
        <p:spPr/>
        <p:txBody>
          <a:bodyPr/>
          <a:lstStyle/>
          <a:p>
            <a:pPr algn="ctr"/>
            <a:r>
              <a:rPr lang="en-US" dirty="0"/>
              <a:t>Ordinal Utility Analysis</a:t>
            </a:r>
            <a:endParaRPr lang="en-IN" dirty="0"/>
          </a:p>
        </p:txBody>
      </p:sp>
      <p:sp>
        <p:nvSpPr>
          <p:cNvPr id="3" name="Content Placeholder 2">
            <a:extLst>
              <a:ext uri="{FF2B5EF4-FFF2-40B4-BE49-F238E27FC236}">
                <a16:creationId xmlns:a16="http://schemas.microsoft.com/office/drawing/2014/main" id="{FC1DC7FC-623A-4DDC-8D72-253B5E1F54EF}"/>
              </a:ext>
            </a:extLst>
          </p:cNvPr>
          <p:cNvSpPr>
            <a:spLocks noGrp="1"/>
          </p:cNvSpPr>
          <p:nvPr>
            <p:ph idx="1"/>
          </p:nvPr>
        </p:nvSpPr>
        <p:spPr/>
        <p:txBody>
          <a:bodyPr/>
          <a:lstStyle/>
          <a:p>
            <a:r>
              <a:rPr lang="en-US" dirty="0"/>
              <a:t>Cardinal utility analysis is simple to understand, but suffers from a major drawback in the form of quantification of utility in numbers. </a:t>
            </a:r>
          </a:p>
          <a:p>
            <a:r>
              <a:rPr lang="en-US" dirty="0"/>
              <a:t>In real life, we never express utility in the form of numbers. </a:t>
            </a:r>
          </a:p>
          <a:p>
            <a:r>
              <a:rPr lang="en-US" dirty="0"/>
              <a:t>At the most, we can rank various alternative combinations in terms of having more or less utility. </a:t>
            </a:r>
          </a:p>
          <a:p>
            <a:r>
              <a:rPr lang="en-US" dirty="0"/>
              <a:t>In other words, the consumer does not measure utility in numbers, though she often ranks various consumption bundles. </a:t>
            </a:r>
          </a:p>
          <a:p>
            <a:r>
              <a:rPr lang="en-US" dirty="0"/>
              <a:t>This forms the starting point of Ordinal Utility Analysis.</a:t>
            </a:r>
            <a:endParaRPr lang="en-IN" dirty="0"/>
          </a:p>
        </p:txBody>
      </p:sp>
    </p:spTree>
    <p:extLst>
      <p:ext uri="{BB962C8B-B14F-4D97-AF65-F5344CB8AC3E}">
        <p14:creationId xmlns:p14="http://schemas.microsoft.com/office/powerpoint/2010/main" val="2105424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167967-77CD-48A5-AB95-D0E819CCEAC7}"/>
              </a:ext>
            </a:extLst>
          </p:cNvPr>
          <p:cNvSpPr>
            <a:spLocks noGrp="1"/>
          </p:cNvSpPr>
          <p:nvPr>
            <p:ph idx="1"/>
          </p:nvPr>
        </p:nvSpPr>
        <p:spPr>
          <a:xfrm>
            <a:off x="838200" y="412955"/>
            <a:ext cx="10515600" cy="5764008"/>
          </a:xfrm>
        </p:spPr>
        <p:txBody>
          <a:bodyPr>
            <a:normAutofit/>
          </a:bodyPr>
          <a:lstStyle/>
          <a:p>
            <a:r>
              <a:rPr lang="en-US" dirty="0">
                <a:latin typeface="ClearSans"/>
              </a:rPr>
              <a:t>A consumer’s preferences over the set of available bundles can often be represented diagrammatically. </a:t>
            </a:r>
          </a:p>
          <a:p>
            <a:r>
              <a:rPr lang="en-US" dirty="0">
                <a:latin typeface="ClearSans"/>
              </a:rPr>
              <a:t>The points representing bundles which give the consumer equal utility can generally be joined to obtain a curve like the one in the diagram. </a:t>
            </a:r>
          </a:p>
          <a:p>
            <a:pPr marL="0" indent="0">
              <a:buNone/>
            </a:pPr>
            <a:endParaRPr lang="en-IN" dirty="0">
              <a:latin typeface="ClearSans"/>
            </a:endParaRPr>
          </a:p>
        </p:txBody>
      </p:sp>
      <p:pic>
        <p:nvPicPr>
          <p:cNvPr id="5" name="Picture 4">
            <a:extLst>
              <a:ext uri="{FF2B5EF4-FFF2-40B4-BE49-F238E27FC236}">
                <a16:creationId xmlns:a16="http://schemas.microsoft.com/office/drawing/2014/main" id="{9E71899A-D83D-4E9B-84FE-3F49815339AE}"/>
              </a:ext>
            </a:extLst>
          </p:cNvPr>
          <p:cNvPicPr>
            <a:picLocks noChangeAspect="1"/>
          </p:cNvPicPr>
          <p:nvPr/>
        </p:nvPicPr>
        <p:blipFill rotWithShape="1">
          <a:blip r:embed="rId2"/>
          <a:srcRect l="54435" t="33405" r="27580" b="41935"/>
          <a:stretch/>
        </p:blipFill>
        <p:spPr>
          <a:xfrm>
            <a:off x="3097161" y="2182760"/>
            <a:ext cx="6351637" cy="4780073"/>
          </a:xfrm>
          <a:prstGeom prst="rect">
            <a:avLst/>
          </a:prstGeom>
        </p:spPr>
      </p:pic>
    </p:spTree>
    <p:extLst>
      <p:ext uri="{BB962C8B-B14F-4D97-AF65-F5344CB8AC3E}">
        <p14:creationId xmlns:p14="http://schemas.microsoft.com/office/powerpoint/2010/main" val="2884858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7FAFD-15BC-42FD-837E-8D4E8AB1F8A1}"/>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8237FE5-9136-45CE-9588-84A6F107102A}"/>
              </a:ext>
            </a:extLst>
          </p:cNvPr>
          <p:cNvSpPr>
            <a:spLocks noGrp="1"/>
          </p:cNvSpPr>
          <p:nvPr>
            <p:ph idx="1"/>
          </p:nvPr>
        </p:nvSpPr>
        <p:spPr/>
        <p:txBody>
          <a:bodyPr/>
          <a:lstStyle/>
          <a:p>
            <a:r>
              <a:rPr lang="en-US" dirty="0"/>
              <a:t>Utility-concept, Cardinal Utility Theory, law of </a:t>
            </a:r>
            <a:r>
              <a:rPr lang="en-US" dirty="0" err="1"/>
              <a:t>Equi-Marghinal</a:t>
            </a:r>
            <a:r>
              <a:rPr lang="en-US" dirty="0"/>
              <a:t> Utility, Consumer Surplus, Diamond-Water paradox (for understanding basis only), Ordinal Utility Theory-Indifference curve, Budget line, Consumer equilibrium</a:t>
            </a:r>
            <a:endParaRPr lang="en-IN" dirty="0"/>
          </a:p>
        </p:txBody>
      </p:sp>
    </p:spTree>
    <p:extLst>
      <p:ext uri="{BB962C8B-B14F-4D97-AF65-F5344CB8AC3E}">
        <p14:creationId xmlns:p14="http://schemas.microsoft.com/office/powerpoint/2010/main" val="3253964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02CCF5-4ED7-4739-A085-B5F08FABBFC1}"/>
              </a:ext>
            </a:extLst>
          </p:cNvPr>
          <p:cNvSpPr>
            <a:spLocks noGrp="1"/>
          </p:cNvSpPr>
          <p:nvPr>
            <p:ph idx="1"/>
          </p:nvPr>
        </p:nvSpPr>
        <p:spPr>
          <a:xfrm>
            <a:off x="838200" y="442452"/>
            <a:ext cx="10515600" cy="6282813"/>
          </a:xfrm>
        </p:spPr>
        <p:txBody>
          <a:bodyPr>
            <a:noAutofit/>
          </a:bodyPr>
          <a:lstStyle/>
          <a:p>
            <a:r>
              <a:rPr lang="en-US" sz="2400" dirty="0">
                <a:latin typeface="ClearSans"/>
              </a:rPr>
              <a:t>The consumer is said to be indifferent on the different bundles because each point of the bundles give the consumer equal utility. </a:t>
            </a:r>
          </a:p>
          <a:p>
            <a:r>
              <a:rPr lang="en-US" sz="2400" dirty="0">
                <a:latin typeface="ClearSans"/>
              </a:rPr>
              <a:t>Such a curve joining all points representing bundles among which the consumer is indifferent is called an </a:t>
            </a:r>
            <a:r>
              <a:rPr lang="en-US" sz="2400" b="1" dirty="0">
                <a:latin typeface="ClearSans"/>
              </a:rPr>
              <a:t>indifference curve. </a:t>
            </a:r>
          </a:p>
          <a:p>
            <a:r>
              <a:rPr lang="en-US" sz="2400" dirty="0">
                <a:latin typeface="ClearSans"/>
              </a:rPr>
              <a:t>All the points such as A, B, C and D lying on an indifference curve provide the consumer with the same level of satisfaction. </a:t>
            </a:r>
          </a:p>
          <a:p>
            <a:r>
              <a:rPr lang="en-US" sz="2400" dirty="0">
                <a:latin typeface="ClearSans"/>
              </a:rPr>
              <a:t>It is clear that when a consumer gets one more banana, he has to forego some mangoes, so that her total utility level remains the same and she remains on the same indifference curve. </a:t>
            </a:r>
          </a:p>
          <a:p>
            <a:r>
              <a:rPr lang="en-US" sz="2400" dirty="0">
                <a:latin typeface="ClearSans"/>
              </a:rPr>
              <a:t>Therefore, indifference curve slopes downward. </a:t>
            </a:r>
          </a:p>
          <a:p>
            <a:r>
              <a:rPr lang="en-US" sz="2400" dirty="0">
                <a:latin typeface="ClearSans"/>
              </a:rPr>
              <a:t>The amount of mangoes that the consumer has to forego, in order to get an additional banana, her total utility level being the same, is called marginal rate of substitution (MRS). </a:t>
            </a:r>
          </a:p>
          <a:p>
            <a:r>
              <a:rPr lang="en-US" sz="2400" dirty="0">
                <a:latin typeface="ClearSans"/>
              </a:rPr>
              <a:t>In other words, MRS is simply the rate at which the consumer will substitute bananas for mangoes, so that her total utility remains constant. So, </a:t>
            </a:r>
          </a:p>
          <a:p>
            <a:pPr marL="0" indent="0" algn="ctr">
              <a:buNone/>
            </a:pPr>
            <a:r>
              <a:rPr lang="en-US" sz="2400" dirty="0">
                <a:latin typeface="ClearSans"/>
              </a:rPr>
              <a:t>MRS = ∆Y/ ∆X</a:t>
            </a:r>
            <a:endParaRPr lang="en-IN" sz="2400" dirty="0"/>
          </a:p>
        </p:txBody>
      </p:sp>
    </p:spTree>
    <p:extLst>
      <p:ext uri="{BB962C8B-B14F-4D97-AF65-F5344CB8AC3E}">
        <p14:creationId xmlns:p14="http://schemas.microsoft.com/office/powerpoint/2010/main" val="2004092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F2F62-52A7-45CE-8945-0BCE5685B225}"/>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B4073734-7F86-4F2B-95FF-3AEC15740172}"/>
              </a:ext>
            </a:extLst>
          </p:cNvPr>
          <p:cNvPicPr>
            <a:picLocks noGrp="1" noChangeAspect="1"/>
          </p:cNvPicPr>
          <p:nvPr>
            <p:ph idx="1"/>
          </p:nvPr>
        </p:nvPicPr>
        <p:blipFill rotWithShape="1">
          <a:blip r:embed="rId2"/>
          <a:srcRect l="44789" t="55823" r="18479" b="22712"/>
          <a:stretch/>
        </p:blipFill>
        <p:spPr>
          <a:xfrm>
            <a:off x="1266089" y="1907459"/>
            <a:ext cx="9659822" cy="4060721"/>
          </a:xfrm>
        </p:spPr>
      </p:pic>
    </p:spTree>
    <p:extLst>
      <p:ext uri="{BB962C8B-B14F-4D97-AF65-F5344CB8AC3E}">
        <p14:creationId xmlns:p14="http://schemas.microsoft.com/office/powerpoint/2010/main" val="2639715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02B56F-457C-40F1-BDA0-C134D945215E}"/>
              </a:ext>
            </a:extLst>
          </p:cNvPr>
          <p:cNvSpPr>
            <a:spLocks noGrp="1"/>
          </p:cNvSpPr>
          <p:nvPr>
            <p:ph idx="1"/>
          </p:nvPr>
        </p:nvSpPr>
        <p:spPr>
          <a:xfrm>
            <a:off x="838200" y="285135"/>
            <a:ext cx="10515600" cy="6302478"/>
          </a:xfrm>
        </p:spPr>
        <p:txBody>
          <a:bodyPr>
            <a:normAutofit/>
          </a:bodyPr>
          <a:lstStyle/>
          <a:p>
            <a:r>
              <a:rPr lang="en-US" dirty="0"/>
              <a:t>As the number of bananas with the consumer increases, the MU derived from each additional banana falls. Similarly, with the fall in quantity of mangoes, the marginal utility derived from mangoes increases. So, with increase in the number of bananas, the consumer will feel the inclination to sacrifice small and smaller amounts of mangoes.</a:t>
            </a:r>
          </a:p>
          <a:p>
            <a:r>
              <a:rPr lang="en-US" dirty="0"/>
              <a:t>This tendency for the MRS to fall with increase in quantity of bananas is known as </a:t>
            </a:r>
            <a:r>
              <a:rPr lang="en-US" b="1" dirty="0"/>
              <a:t>Law of Diminishing Marginal Rate of Substitution</a:t>
            </a:r>
            <a:r>
              <a:rPr lang="en-US" dirty="0"/>
              <a:t>. </a:t>
            </a:r>
          </a:p>
          <a:p>
            <a:r>
              <a:rPr lang="en-US" dirty="0"/>
              <a:t>This can be seen from the diagram. Going from point A to point B, the consumer sacrifices 3 mangoes for 1 banana, going from point B to point C, the consumer sacrifices 2 mangoes for 1 banana, and going from point C to point D, the consumer sacrifices just 1 mango for 1 banana. </a:t>
            </a:r>
          </a:p>
          <a:p>
            <a:r>
              <a:rPr lang="en-US" dirty="0"/>
              <a:t>Thus, it is clear that the consumer sacrifices smaller and smaller quantities of mangoes for each additional banana.</a:t>
            </a:r>
            <a:endParaRPr lang="en-IN" dirty="0"/>
          </a:p>
        </p:txBody>
      </p:sp>
    </p:spTree>
    <p:extLst>
      <p:ext uri="{BB962C8B-B14F-4D97-AF65-F5344CB8AC3E}">
        <p14:creationId xmlns:p14="http://schemas.microsoft.com/office/powerpoint/2010/main" val="2669252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00007-1307-E681-1C87-20E676B4AF22}"/>
              </a:ext>
            </a:extLst>
          </p:cNvPr>
          <p:cNvSpPr>
            <a:spLocks noGrp="1"/>
          </p:cNvSpPr>
          <p:nvPr>
            <p:ph type="title"/>
          </p:nvPr>
        </p:nvSpPr>
        <p:spPr/>
        <p:txBody>
          <a:bodyPr/>
          <a:lstStyle/>
          <a:p>
            <a:pPr algn="ctr"/>
            <a:r>
              <a:rPr lang="en-US" b="0" i="0" dirty="0">
                <a:solidFill>
                  <a:srgbClr val="424142"/>
                </a:solidFill>
                <a:effectLst/>
                <a:latin typeface="Georgia" panose="02040502050405020303" pitchFamily="18" charset="0"/>
              </a:rPr>
              <a:t>Community </a:t>
            </a:r>
            <a:r>
              <a:rPr lang="en-US" dirty="0">
                <a:solidFill>
                  <a:srgbClr val="424142"/>
                </a:solidFill>
                <a:latin typeface="Georgia" panose="02040502050405020303" pitchFamily="18" charset="0"/>
              </a:rPr>
              <a:t>I</a:t>
            </a:r>
            <a:r>
              <a:rPr lang="en-US" b="0" i="0" dirty="0">
                <a:solidFill>
                  <a:srgbClr val="424142"/>
                </a:solidFill>
                <a:effectLst/>
                <a:latin typeface="Georgia" panose="02040502050405020303" pitchFamily="18" charset="0"/>
              </a:rPr>
              <a:t>ndifference </a:t>
            </a:r>
            <a:r>
              <a:rPr lang="en-US" dirty="0">
                <a:solidFill>
                  <a:srgbClr val="424142"/>
                </a:solidFill>
                <a:latin typeface="Georgia" panose="02040502050405020303" pitchFamily="18" charset="0"/>
              </a:rPr>
              <a:t>C</a:t>
            </a:r>
            <a:r>
              <a:rPr lang="en-US" b="0" i="0" dirty="0">
                <a:solidFill>
                  <a:srgbClr val="424142"/>
                </a:solidFill>
                <a:effectLst/>
                <a:latin typeface="Georgia" panose="02040502050405020303" pitchFamily="18" charset="0"/>
              </a:rPr>
              <a:t>urve</a:t>
            </a:r>
            <a:endParaRPr lang="en-IN" dirty="0"/>
          </a:p>
        </p:txBody>
      </p:sp>
      <p:sp>
        <p:nvSpPr>
          <p:cNvPr id="3" name="Content Placeholder 2">
            <a:extLst>
              <a:ext uri="{FF2B5EF4-FFF2-40B4-BE49-F238E27FC236}">
                <a16:creationId xmlns:a16="http://schemas.microsoft.com/office/drawing/2014/main" id="{38EF1947-CBD4-AD1C-A3AA-6FF0912E85F4}"/>
              </a:ext>
            </a:extLst>
          </p:cNvPr>
          <p:cNvSpPr>
            <a:spLocks noGrp="1"/>
          </p:cNvSpPr>
          <p:nvPr>
            <p:ph idx="1"/>
          </p:nvPr>
        </p:nvSpPr>
        <p:spPr/>
        <p:txBody>
          <a:bodyPr/>
          <a:lstStyle/>
          <a:p>
            <a:r>
              <a:rPr lang="en-US" b="0" i="0" dirty="0">
                <a:solidFill>
                  <a:srgbClr val="424142"/>
                </a:solidFill>
                <a:effectLst/>
              </a:rPr>
              <a:t>Just as an indifference curve pertaining to an individual consumer depicts different combinations of the two commodities which provide equal satisfaction and are, therefore, equally preferred, similarly a community indifference curve or social indifference curve represents such combinations of two commodities which give equal satisfaction to the community and it is indifferent about those combinations.</a:t>
            </a:r>
            <a:endParaRPr lang="en-IN" dirty="0"/>
          </a:p>
        </p:txBody>
      </p:sp>
    </p:spTree>
    <p:extLst>
      <p:ext uri="{BB962C8B-B14F-4D97-AF65-F5344CB8AC3E}">
        <p14:creationId xmlns:p14="http://schemas.microsoft.com/office/powerpoint/2010/main" val="17978430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026A3-C1F8-7FFB-C397-16584BC74BC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7203E552-E55D-9711-2A17-93633DD943A2}"/>
              </a:ext>
            </a:extLst>
          </p:cNvPr>
          <p:cNvSpPr>
            <a:spLocks noGrp="1"/>
          </p:cNvSpPr>
          <p:nvPr>
            <p:ph idx="1"/>
          </p:nvPr>
        </p:nvSpPr>
        <p:spPr/>
        <p:txBody>
          <a:bodyPr/>
          <a:lstStyle/>
          <a:p>
            <a:r>
              <a:rPr lang="en-US" b="0" i="0" dirty="0">
                <a:solidFill>
                  <a:srgbClr val="424142"/>
                </a:solidFill>
                <a:effectLst/>
              </a:rPr>
              <a:t>The community indifference curves are derived by the aggregation of the indifference curves of all the individuals in the society. </a:t>
            </a:r>
          </a:p>
          <a:p>
            <a:r>
              <a:rPr lang="en-US" b="0" i="0" dirty="0">
                <a:solidFill>
                  <a:srgbClr val="424142"/>
                </a:solidFill>
                <a:effectLst/>
              </a:rPr>
              <a:t>Since all combinations on a social indifference curve yield the same level of satisfaction, the increase in the quantity of one commodity must correspond with some decrease in the quantity of other commodity.</a:t>
            </a:r>
            <a:endParaRPr lang="en-IN" dirty="0"/>
          </a:p>
        </p:txBody>
      </p:sp>
    </p:spTree>
    <p:extLst>
      <p:ext uri="{BB962C8B-B14F-4D97-AF65-F5344CB8AC3E}">
        <p14:creationId xmlns:p14="http://schemas.microsoft.com/office/powerpoint/2010/main" val="2069649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6F474B-9B5B-CA28-8246-3C80288F82AE}"/>
              </a:ext>
            </a:extLst>
          </p:cNvPr>
          <p:cNvSpPr>
            <a:spLocks noGrp="1"/>
          </p:cNvSpPr>
          <p:nvPr>
            <p:ph idx="1"/>
          </p:nvPr>
        </p:nvSpPr>
        <p:spPr>
          <a:xfrm>
            <a:off x="838200" y="251927"/>
            <a:ext cx="10515600" cy="5925036"/>
          </a:xfrm>
        </p:spPr>
        <p:txBody>
          <a:bodyPr>
            <a:normAutofit fontScale="92500" lnSpcReduction="20000"/>
          </a:bodyPr>
          <a:lstStyle/>
          <a:p>
            <a:r>
              <a:rPr lang="en-US" b="0" i="0" dirty="0">
                <a:solidFill>
                  <a:srgbClr val="424142"/>
                </a:solidFill>
                <a:effectLst/>
              </a:rPr>
              <a:t>Consequently the community or social indifference curve slopes downwards from left to right as shown </a:t>
            </a:r>
            <a:r>
              <a:rPr lang="en-US" dirty="0">
                <a:solidFill>
                  <a:srgbClr val="424142"/>
                </a:solidFill>
              </a:rPr>
              <a:t>below.</a:t>
            </a:r>
          </a:p>
          <a:p>
            <a:endParaRPr lang="en-IN" dirty="0"/>
          </a:p>
          <a:p>
            <a:endParaRPr lang="en-IN" dirty="0"/>
          </a:p>
          <a:p>
            <a:endParaRPr lang="en-IN" dirty="0"/>
          </a:p>
          <a:p>
            <a:endParaRPr lang="en-IN" dirty="0"/>
          </a:p>
          <a:p>
            <a:endParaRPr lang="en-IN" dirty="0"/>
          </a:p>
          <a:p>
            <a:endParaRPr lang="en-IN" dirty="0"/>
          </a:p>
          <a:p>
            <a:endParaRPr lang="en-US" b="0" dirty="0">
              <a:solidFill>
                <a:srgbClr val="424142"/>
              </a:solidFill>
              <a:effectLst/>
            </a:endParaRPr>
          </a:p>
          <a:p>
            <a:r>
              <a:rPr lang="en-US" b="0" dirty="0">
                <a:solidFill>
                  <a:srgbClr val="424142"/>
                </a:solidFill>
                <a:effectLst/>
              </a:rPr>
              <a:t>In the diagram, IC is the community indifference curve. The two combinations A and B of commodities X and Y are supposed to give equal satisfaction to the community. Combination A includes OQ of X + OP of Y and combination B includes OQ</a:t>
            </a:r>
            <a:r>
              <a:rPr lang="en-US" b="0" baseline="-25000" dirty="0">
                <a:solidFill>
                  <a:srgbClr val="424142"/>
                </a:solidFill>
                <a:effectLst/>
              </a:rPr>
              <a:t>1</a:t>
            </a:r>
            <a:r>
              <a:rPr lang="en-US" b="0" dirty="0">
                <a:solidFill>
                  <a:srgbClr val="424142"/>
                </a:solidFill>
                <a:effectLst/>
              </a:rPr>
              <a:t> of X + OP</a:t>
            </a:r>
            <a:r>
              <a:rPr lang="en-US" b="0" baseline="-25000" dirty="0">
                <a:solidFill>
                  <a:srgbClr val="424142"/>
                </a:solidFill>
                <a:effectLst/>
              </a:rPr>
              <a:t>1</a:t>
            </a:r>
            <a:r>
              <a:rPr lang="en-US" b="0" dirty="0">
                <a:solidFill>
                  <a:srgbClr val="424142"/>
                </a:solidFill>
                <a:effectLst/>
              </a:rPr>
              <a:t> of Y. In combination B, as society increases the consumption of X by QQ</a:t>
            </a:r>
            <a:r>
              <a:rPr lang="en-US" b="0" baseline="-25000" dirty="0">
                <a:solidFill>
                  <a:srgbClr val="424142"/>
                </a:solidFill>
                <a:effectLst/>
              </a:rPr>
              <a:t>1</a:t>
            </a:r>
            <a:r>
              <a:rPr lang="en-US" b="0" dirty="0">
                <a:solidFill>
                  <a:srgbClr val="424142"/>
                </a:solidFill>
                <a:effectLst/>
              </a:rPr>
              <a:t>, it reduces at the same time, the consumption of Y by PP</a:t>
            </a:r>
            <a:r>
              <a:rPr lang="en-US" b="0" baseline="-25000" dirty="0">
                <a:solidFill>
                  <a:srgbClr val="424142"/>
                </a:solidFill>
                <a:effectLst/>
              </a:rPr>
              <a:t>1</a:t>
            </a:r>
            <a:r>
              <a:rPr lang="en-US" b="0" dirty="0">
                <a:solidFill>
                  <a:srgbClr val="424142"/>
                </a:solidFill>
                <a:effectLst/>
              </a:rPr>
              <a:t> so that compensating variation in satisfaction takes place and both the combinations A and B are equally preferred.</a:t>
            </a:r>
          </a:p>
          <a:p>
            <a:endParaRPr lang="en-IN" dirty="0"/>
          </a:p>
        </p:txBody>
      </p:sp>
      <p:pic>
        <p:nvPicPr>
          <p:cNvPr id="6" name="Picture 5">
            <a:extLst>
              <a:ext uri="{FF2B5EF4-FFF2-40B4-BE49-F238E27FC236}">
                <a16:creationId xmlns:a16="http://schemas.microsoft.com/office/drawing/2014/main" id="{4DDD87B0-5308-F669-9E1A-76DB168571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5452" y="1224545"/>
            <a:ext cx="2371725" cy="2524125"/>
          </a:xfrm>
          <a:prstGeom prst="rect">
            <a:avLst/>
          </a:prstGeom>
        </p:spPr>
      </p:pic>
    </p:spTree>
    <p:extLst>
      <p:ext uri="{BB962C8B-B14F-4D97-AF65-F5344CB8AC3E}">
        <p14:creationId xmlns:p14="http://schemas.microsoft.com/office/powerpoint/2010/main" val="22305618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938E08-B535-C419-B767-CBAAAAC8F2BB}"/>
              </a:ext>
            </a:extLst>
          </p:cNvPr>
          <p:cNvSpPr>
            <a:spLocks noGrp="1"/>
          </p:cNvSpPr>
          <p:nvPr>
            <p:ph idx="1"/>
          </p:nvPr>
        </p:nvSpPr>
        <p:spPr>
          <a:xfrm>
            <a:off x="838200" y="270588"/>
            <a:ext cx="10515600" cy="5906375"/>
          </a:xfrm>
        </p:spPr>
        <p:txBody>
          <a:bodyPr>
            <a:normAutofit/>
          </a:bodyPr>
          <a:lstStyle/>
          <a:p>
            <a:pPr algn="l" fontAlgn="base"/>
            <a:r>
              <a:rPr lang="en-US" b="0" dirty="0">
                <a:solidFill>
                  <a:srgbClr val="424142"/>
                </a:solidFill>
                <a:effectLst/>
              </a:rPr>
              <a:t>If a series of community indifference curves is shown such that higher the indifference curve, higher is the level of satisfaction from combinations lying upon it and vice-versa, that series of social indifference curves represents the community indifference map, which is shown below.</a:t>
            </a:r>
          </a:p>
          <a:p>
            <a:pPr algn="l" fontAlgn="base"/>
            <a:endParaRPr lang="en-US" b="0" dirty="0">
              <a:solidFill>
                <a:srgbClr val="424142"/>
              </a:solidFill>
              <a:effectLst/>
            </a:endParaRPr>
          </a:p>
          <a:p>
            <a:endParaRPr lang="en-IN" dirty="0"/>
          </a:p>
        </p:txBody>
      </p:sp>
      <p:pic>
        <p:nvPicPr>
          <p:cNvPr id="5" name="Picture 4">
            <a:extLst>
              <a:ext uri="{FF2B5EF4-FFF2-40B4-BE49-F238E27FC236}">
                <a16:creationId xmlns:a16="http://schemas.microsoft.com/office/drawing/2014/main" id="{DA8534D2-9120-3837-9549-A2BEA78853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1764" y="2432860"/>
            <a:ext cx="2743200" cy="2981325"/>
          </a:xfrm>
          <a:prstGeom prst="rect">
            <a:avLst/>
          </a:prstGeom>
        </p:spPr>
      </p:pic>
    </p:spTree>
    <p:extLst>
      <p:ext uri="{BB962C8B-B14F-4D97-AF65-F5344CB8AC3E}">
        <p14:creationId xmlns:p14="http://schemas.microsoft.com/office/powerpoint/2010/main" val="15884268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9127B2-9E0B-E667-C72E-D5942E2F8334}"/>
              </a:ext>
            </a:extLst>
          </p:cNvPr>
          <p:cNvSpPr>
            <a:spLocks noGrp="1"/>
          </p:cNvSpPr>
          <p:nvPr>
            <p:ph idx="1"/>
          </p:nvPr>
        </p:nvSpPr>
        <p:spPr>
          <a:xfrm>
            <a:off x="838200" y="914400"/>
            <a:ext cx="10515600" cy="5262563"/>
          </a:xfrm>
        </p:spPr>
        <p:txBody>
          <a:bodyPr>
            <a:normAutofit lnSpcReduction="10000"/>
          </a:bodyPr>
          <a:lstStyle/>
          <a:p>
            <a:pPr algn="l" fontAlgn="base"/>
            <a:r>
              <a:rPr lang="en-US" dirty="0">
                <a:solidFill>
                  <a:srgbClr val="424142"/>
                </a:solidFill>
                <a:effectLst/>
              </a:rPr>
              <a:t>The slope of the indifference curve is measured by the marginal rate of substitution of X for Y (</a:t>
            </a:r>
            <a:r>
              <a:rPr lang="en-US" dirty="0" err="1">
                <a:solidFill>
                  <a:srgbClr val="424142"/>
                </a:solidFill>
                <a:effectLst/>
              </a:rPr>
              <a:t>MRS</a:t>
            </a:r>
            <a:r>
              <a:rPr lang="en-US" baseline="-25000" dirty="0" err="1">
                <a:solidFill>
                  <a:srgbClr val="424142"/>
                </a:solidFill>
                <a:effectLst/>
              </a:rPr>
              <a:t>xy</a:t>
            </a:r>
            <a:r>
              <a:rPr lang="en-US" dirty="0">
                <a:solidFill>
                  <a:srgbClr val="424142"/>
                </a:solidFill>
                <a:effectLst/>
              </a:rPr>
              <a:t>), </a:t>
            </a:r>
            <a:r>
              <a:rPr lang="en-US" dirty="0" err="1">
                <a:solidFill>
                  <a:srgbClr val="424142"/>
                </a:solidFill>
                <a:effectLst/>
              </a:rPr>
              <a:t>MRS</a:t>
            </a:r>
            <a:r>
              <a:rPr lang="en-US" baseline="-25000" dirty="0" err="1">
                <a:solidFill>
                  <a:srgbClr val="424142"/>
                </a:solidFill>
                <a:effectLst/>
              </a:rPr>
              <a:t>xy</a:t>
            </a:r>
            <a:r>
              <a:rPr lang="en-US" dirty="0">
                <a:solidFill>
                  <a:srgbClr val="424142"/>
                </a:solidFill>
                <a:effectLst/>
              </a:rPr>
              <a:t> is the quantity of Y which the society gives up in order to have some quantity of X commodity. It is measured by the ratio of a change in quantity of Y commodity to a change in the quantity of X commodity.</a:t>
            </a:r>
          </a:p>
          <a:p>
            <a:pPr algn="l" fontAlgn="base"/>
            <a:r>
              <a:rPr lang="en-US" dirty="0" err="1">
                <a:solidFill>
                  <a:srgbClr val="424142"/>
                </a:solidFill>
                <a:effectLst/>
              </a:rPr>
              <a:t>MRS</a:t>
            </a:r>
            <a:r>
              <a:rPr lang="en-US" baseline="-25000" dirty="0" err="1">
                <a:solidFill>
                  <a:srgbClr val="424142"/>
                </a:solidFill>
                <a:effectLst/>
              </a:rPr>
              <a:t>xy</a:t>
            </a:r>
            <a:r>
              <a:rPr lang="en-US" dirty="0">
                <a:solidFill>
                  <a:srgbClr val="424142"/>
                </a:solidFill>
                <a:effectLst/>
              </a:rPr>
              <a:t> = – (</a:t>
            </a:r>
            <a:r>
              <a:rPr lang="en-US" dirty="0" err="1">
                <a:solidFill>
                  <a:srgbClr val="424142"/>
                </a:solidFill>
                <a:effectLst/>
              </a:rPr>
              <a:t>δy</a:t>
            </a:r>
            <a:r>
              <a:rPr lang="en-US" dirty="0">
                <a:solidFill>
                  <a:srgbClr val="424142"/>
                </a:solidFill>
                <a:effectLst/>
              </a:rPr>
              <a:t>/</a:t>
            </a:r>
            <a:r>
              <a:rPr lang="en-US" dirty="0" err="1">
                <a:solidFill>
                  <a:srgbClr val="424142"/>
                </a:solidFill>
                <a:effectLst/>
              </a:rPr>
              <a:t>δx</a:t>
            </a:r>
            <a:r>
              <a:rPr lang="en-US" dirty="0">
                <a:solidFill>
                  <a:srgbClr val="424142"/>
                </a:solidFill>
                <a:effectLst/>
              </a:rPr>
              <a:t>)</a:t>
            </a:r>
          </a:p>
          <a:p>
            <a:pPr algn="l" fontAlgn="base"/>
            <a:r>
              <a:rPr lang="en-US" dirty="0">
                <a:solidFill>
                  <a:srgbClr val="424142"/>
                </a:solidFill>
                <a:effectLst/>
              </a:rPr>
              <a:t>As the community increases the consumption of an additional unit of X, it may be willing to give up less and less quantities of Y. Consequently, the </a:t>
            </a:r>
            <a:r>
              <a:rPr lang="en-US" dirty="0" err="1">
                <a:solidFill>
                  <a:srgbClr val="424142"/>
                </a:solidFill>
                <a:effectLst/>
              </a:rPr>
              <a:t>MRS</a:t>
            </a:r>
            <a:r>
              <a:rPr lang="en-US" baseline="-25000" dirty="0" err="1">
                <a:solidFill>
                  <a:srgbClr val="424142"/>
                </a:solidFill>
                <a:effectLst/>
              </a:rPr>
              <a:t>xy</a:t>
            </a:r>
            <a:r>
              <a:rPr lang="en-US" dirty="0">
                <a:solidFill>
                  <a:srgbClr val="424142"/>
                </a:solidFill>
                <a:effectLst/>
              </a:rPr>
              <a:t> goes on diminishing and the community indifference curve follows the path of a negatively sloping convex curve to the origin.</a:t>
            </a:r>
          </a:p>
          <a:p>
            <a:r>
              <a:rPr lang="en-US" i="0" dirty="0">
                <a:solidFill>
                  <a:srgbClr val="424142"/>
                </a:solidFill>
                <a:effectLst/>
              </a:rPr>
              <a:t>Alike the indifference curve of an individual, the community indifference curve has the same set of properties</a:t>
            </a:r>
            <a:endParaRPr lang="en-IN" dirty="0"/>
          </a:p>
        </p:txBody>
      </p:sp>
    </p:spTree>
    <p:extLst>
      <p:ext uri="{BB962C8B-B14F-4D97-AF65-F5344CB8AC3E}">
        <p14:creationId xmlns:p14="http://schemas.microsoft.com/office/powerpoint/2010/main" val="28055321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D698D-0283-4634-A765-5E2B93BFF67A}"/>
              </a:ext>
            </a:extLst>
          </p:cNvPr>
          <p:cNvSpPr>
            <a:spLocks noGrp="1"/>
          </p:cNvSpPr>
          <p:nvPr>
            <p:ph type="title"/>
          </p:nvPr>
        </p:nvSpPr>
        <p:spPr/>
        <p:txBody>
          <a:bodyPr/>
          <a:lstStyle/>
          <a:p>
            <a:pPr algn="ctr"/>
            <a:r>
              <a:rPr lang="en-IN" dirty="0"/>
              <a:t>Consumer’s Budget</a:t>
            </a:r>
          </a:p>
        </p:txBody>
      </p:sp>
      <p:sp>
        <p:nvSpPr>
          <p:cNvPr id="3" name="Content Placeholder 2">
            <a:extLst>
              <a:ext uri="{FF2B5EF4-FFF2-40B4-BE49-F238E27FC236}">
                <a16:creationId xmlns:a16="http://schemas.microsoft.com/office/drawing/2014/main" id="{D14884F8-EA9B-4B8D-89E7-4DDA0DE71FA0}"/>
              </a:ext>
            </a:extLst>
          </p:cNvPr>
          <p:cNvSpPr>
            <a:spLocks noGrp="1"/>
          </p:cNvSpPr>
          <p:nvPr>
            <p:ph idx="1"/>
          </p:nvPr>
        </p:nvSpPr>
        <p:spPr/>
        <p:txBody>
          <a:bodyPr>
            <a:normAutofit/>
          </a:bodyPr>
          <a:lstStyle/>
          <a:p>
            <a:r>
              <a:rPr lang="en-US" sz="3600" dirty="0"/>
              <a:t>The consumption bundles that are available to the consumer depend on the prices of the two goods and the income of the consumer. Given her fixed income and the prices of the two goods, the consumer can afford to buy only those bundles which cost her less than or equal to her income. </a:t>
            </a:r>
          </a:p>
        </p:txBody>
      </p:sp>
    </p:spTree>
    <p:extLst>
      <p:ext uri="{BB962C8B-B14F-4D97-AF65-F5344CB8AC3E}">
        <p14:creationId xmlns:p14="http://schemas.microsoft.com/office/powerpoint/2010/main" val="33040976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497027-F437-4A22-BCE5-387A25108129}"/>
              </a:ext>
            </a:extLst>
          </p:cNvPr>
          <p:cNvSpPr>
            <a:spLocks noGrp="1"/>
          </p:cNvSpPr>
          <p:nvPr>
            <p:ph idx="1"/>
          </p:nvPr>
        </p:nvSpPr>
        <p:spPr>
          <a:xfrm>
            <a:off x="838200" y="285135"/>
            <a:ext cx="10515600" cy="5891828"/>
          </a:xfrm>
        </p:spPr>
        <p:txBody>
          <a:bodyPr>
            <a:normAutofit fontScale="85000" lnSpcReduction="20000"/>
          </a:bodyPr>
          <a:lstStyle/>
          <a:p>
            <a:r>
              <a:rPr lang="en-US" dirty="0"/>
              <a:t>Suppose the income of the consumer is M and the prices of bananas (X) and mangoes(Y) are Px and </a:t>
            </a:r>
            <a:r>
              <a:rPr lang="en-US" dirty="0" err="1"/>
              <a:t>Py</a:t>
            </a:r>
            <a:r>
              <a:rPr lang="en-US" dirty="0"/>
              <a:t> respectively. </a:t>
            </a:r>
          </a:p>
          <a:p>
            <a:r>
              <a:rPr lang="en-US" dirty="0"/>
              <a:t>If the consumer wants to buy </a:t>
            </a:r>
            <a:r>
              <a:rPr lang="en-US" dirty="0" err="1"/>
              <a:t>Qx</a:t>
            </a:r>
            <a:r>
              <a:rPr lang="en-US" dirty="0"/>
              <a:t> quantities of bananas, she will have to spend    Px*</a:t>
            </a:r>
            <a:r>
              <a:rPr lang="en-US" dirty="0" err="1"/>
              <a:t>Qx</a:t>
            </a:r>
            <a:r>
              <a:rPr lang="en-US" dirty="0"/>
              <a:t> amount of money. </a:t>
            </a:r>
          </a:p>
          <a:p>
            <a:r>
              <a:rPr lang="en-US" dirty="0"/>
              <a:t>Similarly, if the consumer wants to buy </a:t>
            </a:r>
            <a:r>
              <a:rPr lang="en-US" dirty="0" err="1"/>
              <a:t>Qy</a:t>
            </a:r>
            <a:r>
              <a:rPr lang="en-US" dirty="0"/>
              <a:t> quantities of mangoes, she will have to spend </a:t>
            </a:r>
            <a:r>
              <a:rPr lang="en-US" dirty="0" err="1"/>
              <a:t>Py</a:t>
            </a:r>
            <a:r>
              <a:rPr lang="en-US" dirty="0"/>
              <a:t>*</a:t>
            </a:r>
            <a:r>
              <a:rPr lang="en-US" dirty="0" err="1"/>
              <a:t>Qy</a:t>
            </a:r>
            <a:r>
              <a:rPr lang="en-US" dirty="0"/>
              <a:t> amount of money. </a:t>
            </a:r>
          </a:p>
          <a:p>
            <a:r>
              <a:rPr lang="en-US" dirty="0"/>
              <a:t>Therefore, if the consumer wants to buy the bundle consisting of </a:t>
            </a:r>
            <a:r>
              <a:rPr lang="en-US" dirty="0" err="1"/>
              <a:t>Qx</a:t>
            </a:r>
            <a:r>
              <a:rPr lang="en-US" dirty="0"/>
              <a:t> quantities of bananas and </a:t>
            </a:r>
            <a:r>
              <a:rPr lang="en-US" dirty="0" err="1"/>
              <a:t>Qy</a:t>
            </a:r>
            <a:r>
              <a:rPr lang="en-US" dirty="0"/>
              <a:t> quantities of mangoes, she will have to spend Px*</a:t>
            </a:r>
            <a:r>
              <a:rPr lang="en-US" dirty="0" err="1"/>
              <a:t>Qx</a:t>
            </a:r>
            <a:r>
              <a:rPr lang="en-US" dirty="0"/>
              <a:t> + </a:t>
            </a:r>
            <a:r>
              <a:rPr lang="en-US" dirty="0" err="1"/>
              <a:t>Py</a:t>
            </a:r>
            <a:r>
              <a:rPr lang="en-US" dirty="0"/>
              <a:t>*</a:t>
            </a:r>
            <a:r>
              <a:rPr lang="en-US" dirty="0" err="1"/>
              <a:t>Qy</a:t>
            </a:r>
            <a:r>
              <a:rPr lang="en-US" dirty="0"/>
              <a:t> amount of money. </a:t>
            </a:r>
          </a:p>
          <a:p>
            <a:r>
              <a:rPr lang="en-US" dirty="0"/>
              <a:t>She can buy this bundle only if she has at least Px*</a:t>
            </a:r>
            <a:r>
              <a:rPr lang="en-US" dirty="0" err="1"/>
              <a:t>Qx</a:t>
            </a:r>
            <a:r>
              <a:rPr lang="en-US" dirty="0"/>
              <a:t> + </a:t>
            </a:r>
            <a:r>
              <a:rPr lang="en-US" dirty="0" err="1"/>
              <a:t>Py</a:t>
            </a:r>
            <a:r>
              <a:rPr lang="en-US" dirty="0"/>
              <a:t>*</a:t>
            </a:r>
            <a:r>
              <a:rPr lang="en-US" dirty="0" err="1"/>
              <a:t>Qy</a:t>
            </a:r>
            <a:r>
              <a:rPr lang="en-US" dirty="0"/>
              <a:t> amount of money. </a:t>
            </a:r>
          </a:p>
          <a:p>
            <a:r>
              <a:rPr lang="en-US" dirty="0"/>
              <a:t>Given the prices of the goods and the income of a consumer, she can choose any bundle as long as it costs less than or equal to the income she has. In other words, the consumer can buy any bundle (</a:t>
            </a:r>
            <a:r>
              <a:rPr lang="en-US" dirty="0" err="1"/>
              <a:t>Qx</a:t>
            </a:r>
            <a:r>
              <a:rPr lang="en-US" dirty="0"/>
              <a:t>, </a:t>
            </a:r>
            <a:r>
              <a:rPr lang="en-US" dirty="0" err="1"/>
              <a:t>Qy</a:t>
            </a:r>
            <a:r>
              <a:rPr lang="en-US" dirty="0"/>
              <a:t> ) such that </a:t>
            </a:r>
          </a:p>
          <a:p>
            <a:pPr marL="0" indent="0" algn="ctr">
              <a:buNone/>
            </a:pPr>
            <a:r>
              <a:rPr lang="en-IN" dirty="0"/>
              <a:t>M ≥ (Px * </a:t>
            </a:r>
            <a:r>
              <a:rPr lang="en-IN" dirty="0" err="1"/>
              <a:t>Qx</a:t>
            </a:r>
            <a:r>
              <a:rPr lang="en-IN" dirty="0"/>
              <a:t>) + (</a:t>
            </a:r>
            <a:r>
              <a:rPr lang="en-IN" dirty="0" err="1"/>
              <a:t>Py</a:t>
            </a:r>
            <a:r>
              <a:rPr lang="en-IN" dirty="0"/>
              <a:t> * </a:t>
            </a:r>
            <a:r>
              <a:rPr lang="en-IN" dirty="0" err="1"/>
              <a:t>Qy</a:t>
            </a:r>
            <a:r>
              <a:rPr lang="en-IN" dirty="0"/>
              <a:t>) </a:t>
            </a:r>
          </a:p>
          <a:p>
            <a:r>
              <a:rPr lang="en-US" dirty="0"/>
              <a:t>This is called the consumer’s </a:t>
            </a:r>
            <a:r>
              <a:rPr lang="en-US" b="1" dirty="0"/>
              <a:t>budget constraint. </a:t>
            </a:r>
          </a:p>
          <a:p>
            <a:r>
              <a:rPr lang="en-US" dirty="0"/>
              <a:t>The set of bundles available to the consumer is called the </a:t>
            </a:r>
            <a:r>
              <a:rPr lang="en-US" b="1" dirty="0"/>
              <a:t>budget set</a:t>
            </a:r>
            <a:r>
              <a:rPr lang="en-US" dirty="0"/>
              <a:t>. </a:t>
            </a:r>
          </a:p>
          <a:p>
            <a:r>
              <a:rPr lang="en-US" dirty="0"/>
              <a:t>The budget set is thus the collection of all bundles that the consumer can buy with her income at the prevailing market prices. </a:t>
            </a:r>
            <a:endParaRPr lang="en-IN" dirty="0"/>
          </a:p>
          <a:p>
            <a:endParaRPr lang="en-IN" dirty="0"/>
          </a:p>
        </p:txBody>
      </p:sp>
    </p:spTree>
    <p:extLst>
      <p:ext uri="{BB962C8B-B14F-4D97-AF65-F5344CB8AC3E}">
        <p14:creationId xmlns:p14="http://schemas.microsoft.com/office/powerpoint/2010/main" val="2987901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3A1DE6-8E86-4961-8850-714AD15E8DC9}"/>
              </a:ext>
            </a:extLst>
          </p:cNvPr>
          <p:cNvSpPr>
            <a:spLocks noGrp="1"/>
          </p:cNvSpPr>
          <p:nvPr>
            <p:ph idx="1"/>
          </p:nvPr>
        </p:nvSpPr>
        <p:spPr>
          <a:xfrm>
            <a:off x="838200" y="412955"/>
            <a:ext cx="10515600" cy="5764008"/>
          </a:xfrm>
        </p:spPr>
        <p:txBody>
          <a:bodyPr anchor="ctr">
            <a:normAutofit/>
          </a:bodyPr>
          <a:lstStyle/>
          <a:p>
            <a:r>
              <a:rPr lang="en-US" b="1" dirty="0"/>
              <a:t>Concept of Utility:</a:t>
            </a:r>
            <a:r>
              <a:rPr lang="en-US" dirty="0"/>
              <a:t> </a:t>
            </a:r>
            <a:r>
              <a:rPr lang="en-US" b="0" i="0" dirty="0">
                <a:effectLst/>
              </a:rPr>
              <a:t>Generally speaking, utility refers to the degree of pleasure or satisfaction (or removed discomfort) that an individual receives from an economic act. </a:t>
            </a:r>
          </a:p>
          <a:p>
            <a:pPr algn="l"/>
            <a:r>
              <a:rPr lang="en-US" b="1" dirty="0"/>
              <a:t>Concept of Cardinal Utility:</a:t>
            </a:r>
            <a:r>
              <a:rPr lang="en-US" dirty="0"/>
              <a:t> </a:t>
            </a:r>
            <a:r>
              <a:rPr lang="en-US" b="0" i="0" dirty="0">
                <a:effectLst/>
              </a:rPr>
              <a:t>Cardinal Utility is the idea that economic welfare can be directly observable and be given a value.</a:t>
            </a:r>
          </a:p>
          <a:p>
            <a:pPr algn="l"/>
            <a:r>
              <a:rPr lang="en-US" b="0" i="0" dirty="0">
                <a:effectLst/>
              </a:rPr>
              <a:t>For example, people may be able to express the utility that consumption gives for certain goods. </a:t>
            </a:r>
          </a:p>
          <a:p>
            <a:pPr algn="l"/>
            <a:r>
              <a:rPr lang="en-US" b="0" i="0" dirty="0">
                <a:effectLst/>
              </a:rPr>
              <a:t>For example, if a Nissan car gives 5,000 units of utility, a BMW car would give 8,000 units.</a:t>
            </a:r>
            <a:endParaRPr lang="en-IN" dirty="0"/>
          </a:p>
        </p:txBody>
      </p:sp>
    </p:spTree>
    <p:extLst>
      <p:ext uri="{BB962C8B-B14F-4D97-AF65-F5344CB8AC3E}">
        <p14:creationId xmlns:p14="http://schemas.microsoft.com/office/powerpoint/2010/main" val="23057936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55F872-C794-430D-A1FE-6CBD1121A83B}"/>
              </a:ext>
            </a:extLst>
          </p:cNvPr>
          <p:cNvSpPr>
            <a:spLocks noGrp="1"/>
          </p:cNvSpPr>
          <p:nvPr>
            <p:ph sz="half" idx="1"/>
          </p:nvPr>
        </p:nvSpPr>
        <p:spPr>
          <a:xfrm>
            <a:off x="838200" y="540774"/>
            <a:ext cx="5181600" cy="5636189"/>
          </a:xfrm>
        </p:spPr>
        <p:txBody>
          <a:bodyPr>
            <a:normAutofit/>
          </a:bodyPr>
          <a:lstStyle/>
          <a:p>
            <a:r>
              <a:rPr lang="en-US" dirty="0"/>
              <a:t>The budget set can be represented with a budget line. </a:t>
            </a:r>
          </a:p>
          <a:p>
            <a:r>
              <a:rPr lang="en-US" dirty="0"/>
              <a:t>All bundles in the positive quadrant which are on or below the line are included in the budget set. </a:t>
            </a:r>
          </a:p>
          <a:p>
            <a:r>
              <a:rPr lang="en-US" dirty="0"/>
              <a:t>The equation of the line is -</a:t>
            </a:r>
          </a:p>
          <a:p>
            <a:pPr marL="0" indent="0" algn="ctr">
              <a:buNone/>
            </a:pPr>
            <a:r>
              <a:rPr lang="en-IN" dirty="0"/>
              <a:t>(Px * </a:t>
            </a:r>
            <a:r>
              <a:rPr lang="en-IN" dirty="0" err="1"/>
              <a:t>Qx</a:t>
            </a:r>
            <a:r>
              <a:rPr lang="en-IN" dirty="0"/>
              <a:t>) + (</a:t>
            </a:r>
            <a:r>
              <a:rPr lang="en-IN" dirty="0" err="1"/>
              <a:t>Py</a:t>
            </a:r>
            <a:r>
              <a:rPr lang="en-IN" dirty="0"/>
              <a:t> * </a:t>
            </a:r>
            <a:r>
              <a:rPr lang="en-IN" dirty="0" err="1"/>
              <a:t>Qy</a:t>
            </a:r>
            <a:r>
              <a:rPr lang="en-IN" dirty="0"/>
              <a:t>) = M</a:t>
            </a:r>
          </a:p>
          <a:p>
            <a:pPr marL="0" indent="0" algn="ctr">
              <a:buNone/>
            </a:pPr>
            <a:r>
              <a:rPr lang="en-US" dirty="0"/>
              <a:t>We can rewrite the budget line as:</a:t>
            </a:r>
          </a:p>
          <a:p>
            <a:pPr marL="0" indent="0" algn="ctr">
              <a:buNone/>
            </a:pPr>
            <a:r>
              <a:rPr lang="en-US" dirty="0" err="1"/>
              <a:t>Py</a:t>
            </a:r>
            <a:r>
              <a:rPr lang="en-US" dirty="0"/>
              <a:t>*</a:t>
            </a:r>
            <a:r>
              <a:rPr lang="en-US" dirty="0" err="1"/>
              <a:t>Qy</a:t>
            </a:r>
            <a:r>
              <a:rPr lang="en-US" dirty="0"/>
              <a:t> = M – (Px*</a:t>
            </a:r>
            <a:r>
              <a:rPr lang="en-US" dirty="0" err="1"/>
              <a:t>Qx</a:t>
            </a:r>
            <a:r>
              <a:rPr lang="en-US" dirty="0"/>
              <a:t>) </a:t>
            </a:r>
          </a:p>
          <a:p>
            <a:pPr marL="0" indent="0" algn="ctr">
              <a:buNone/>
            </a:pPr>
            <a:r>
              <a:rPr lang="en-US" dirty="0"/>
              <a:t>Dividing both sides by </a:t>
            </a:r>
            <a:r>
              <a:rPr lang="en-US" dirty="0" err="1"/>
              <a:t>Py</a:t>
            </a:r>
            <a:r>
              <a:rPr lang="en-US" dirty="0"/>
              <a:t> yields: </a:t>
            </a:r>
            <a:r>
              <a:rPr lang="en-US" dirty="0" err="1"/>
              <a:t>Qy</a:t>
            </a:r>
            <a:r>
              <a:rPr lang="en-US" dirty="0"/>
              <a:t> = M/</a:t>
            </a:r>
            <a:r>
              <a:rPr lang="en-US" dirty="0" err="1"/>
              <a:t>Py</a:t>
            </a:r>
            <a:r>
              <a:rPr lang="en-US" dirty="0"/>
              <a:t> – (Px/</a:t>
            </a:r>
            <a:r>
              <a:rPr lang="en-US" dirty="0" err="1"/>
              <a:t>Py</a:t>
            </a:r>
            <a:r>
              <a:rPr lang="en-US" dirty="0"/>
              <a:t>)</a:t>
            </a:r>
            <a:r>
              <a:rPr lang="en-US" dirty="0" err="1"/>
              <a:t>Qx</a:t>
            </a:r>
            <a:endParaRPr lang="en-IN" dirty="0"/>
          </a:p>
        </p:txBody>
      </p:sp>
      <p:pic>
        <p:nvPicPr>
          <p:cNvPr id="9" name="Picture 8">
            <a:extLst>
              <a:ext uri="{FF2B5EF4-FFF2-40B4-BE49-F238E27FC236}">
                <a16:creationId xmlns:a16="http://schemas.microsoft.com/office/drawing/2014/main" id="{4E121E0C-E86A-4F8C-B1CB-5C3B8174BF10}"/>
              </a:ext>
            </a:extLst>
          </p:cNvPr>
          <p:cNvPicPr>
            <a:picLocks noChangeAspect="1"/>
          </p:cNvPicPr>
          <p:nvPr/>
        </p:nvPicPr>
        <p:blipFill rotWithShape="1">
          <a:blip r:embed="rId2"/>
          <a:srcRect l="48387" t="42437" r="22903" b="18136"/>
          <a:stretch/>
        </p:blipFill>
        <p:spPr>
          <a:xfrm>
            <a:off x="5926947" y="924232"/>
            <a:ext cx="5959832" cy="4603802"/>
          </a:xfrm>
          <a:prstGeom prst="rect">
            <a:avLst/>
          </a:prstGeom>
        </p:spPr>
      </p:pic>
    </p:spTree>
    <p:extLst>
      <p:ext uri="{BB962C8B-B14F-4D97-AF65-F5344CB8AC3E}">
        <p14:creationId xmlns:p14="http://schemas.microsoft.com/office/powerpoint/2010/main" val="6146810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A1F1BAF-A6D1-4451-ABF9-C5ED63A1D7F6}"/>
              </a:ext>
            </a:extLst>
          </p:cNvPr>
          <p:cNvSpPr>
            <a:spLocks noGrp="1"/>
          </p:cNvSpPr>
          <p:nvPr>
            <p:ph idx="1"/>
          </p:nvPr>
        </p:nvSpPr>
        <p:spPr>
          <a:xfrm>
            <a:off x="838200" y="383458"/>
            <a:ext cx="10515600" cy="6474542"/>
          </a:xfrm>
        </p:spPr>
        <p:txBody>
          <a:bodyPr>
            <a:normAutofit fontScale="92500" lnSpcReduction="10000"/>
          </a:bodyPr>
          <a:lstStyle/>
          <a:p>
            <a:r>
              <a:rPr lang="en-US" dirty="0"/>
              <a:t>The line consists of all bundles which cost exactly equal to M. This line is called the budget line. Points below the budget line represent bundles which cost strictly less than M.</a:t>
            </a:r>
          </a:p>
          <a:p>
            <a:r>
              <a:rPr lang="en-US" b="1" dirty="0"/>
              <a:t>Slope of budget line:</a:t>
            </a:r>
            <a:r>
              <a:rPr lang="en-US" dirty="0"/>
              <a:t> </a:t>
            </a:r>
          </a:p>
          <a:p>
            <a:r>
              <a:rPr lang="en-US" dirty="0"/>
              <a:t>As we know that the slope of a curve is calculated as a change in variable on the Y-axis divided by change in variable on the X-axis, slope of the budget line in given example will be number of units of x2, that the consumer is willing to sacrifice for an additional unit of x1. </a:t>
            </a:r>
          </a:p>
          <a:p>
            <a:r>
              <a:rPr lang="en-US" dirty="0"/>
              <a:t>Slope of Budget Line = </a:t>
            </a:r>
          </a:p>
          <a:p>
            <a:pPr marL="0" indent="0" algn="ctr">
              <a:buNone/>
            </a:pPr>
            <a:r>
              <a:rPr lang="en-US" dirty="0"/>
              <a:t>Units of Y willing to Sacrifice/ Units of X willing to Gain </a:t>
            </a:r>
          </a:p>
          <a:p>
            <a:pPr marL="0" indent="0" algn="ctr">
              <a:buNone/>
            </a:pPr>
            <a:r>
              <a:rPr lang="en-US" dirty="0"/>
              <a:t>= ∆Y/∆X </a:t>
            </a:r>
          </a:p>
          <a:p>
            <a:r>
              <a:rPr lang="en-US" dirty="0"/>
              <a:t>This slope of budget line is equal to ‘Price Ratio’ of two goods. </a:t>
            </a:r>
          </a:p>
          <a:p>
            <a:r>
              <a:rPr lang="en-US" dirty="0"/>
              <a:t>Price Ratio = </a:t>
            </a:r>
          </a:p>
          <a:p>
            <a:pPr marL="0" indent="0" algn="ctr">
              <a:buNone/>
            </a:pPr>
            <a:r>
              <a:rPr lang="en-US" dirty="0"/>
              <a:t>Price of X (Px)/Price of Y (</a:t>
            </a:r>
            <a:r>
              <a:rPr lang="en-US" dirty="0" err="1"/>
              <a:t>Py</a:t>
            </a:r>
            <a:r>
              <a:rPr lang="en-US" dirty="0"/>
              <a:t>) </a:t>
            </a:r>
          </a:p>
          <a:p>
            <a:pPr marL="0" indent="0" algn="ctr">
              <a:buNone/>
            </a:pPr>
            <a:r>
              <a:rPr lang="en-US" dirty="0"/>
              <a:t>= –Px /</a:t>
            </a:r>
            <a:r>
              <a:rPr lang="en-US" dirty="0" err="1"/>
              <a:t>Py</a:t>
            </a:r>
            <a:endParaRPr lang="en-IN" dirty="0"/>
          </a:p>
        </p:txBody>
      </p:sp>
    </p:spTree>
    <p:extLst>
      <p:ext uri="{BB962C8B-B14F-4D97-AF65-F5344CB8AC3E}">
        <p14:creationId xmlns:p14="http://schemas.microsoft.com/office/powerpoint/2010/main" val="10811826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8DDF8D-D4CE-4012-8E1D-47F92B344E37}"/>
              </a:ext>
            </a:extLst>
          </p:cNvPr>
          <p:cNvSpPr>
            <a:spLocks noGrp="1"/>
          </p:cNvSpPr>
          <p:nvPr>
            <p:ph idx="1"/>
          </p:nvPr>
        </p:nvSpPr>
        <p:spPr>
          <a:xfrm>
            <a:off x="838200" y="245806"/>
            <a:ext cx="10515600" cy="5931157"/>
          </a:xfrm>
        </p:spPr>
        <p:txBody>
          <a:bodyPr>
            <a:normAutofit fontScale="85000" lnSpcReduction="20000"/>
          </a:bodyPr>
          <a:lstStyle/>
          <a:p>
            <a:r>
              <a:rPr lang="en-US" dirty="0"/>
              <a:t>Consumer equilibrium is a point of maximum satisfaction for the consumer. </a:t>
            </a:r>
          </a:p>
          <a:p>
            <a:r>
              <a:rPr lang="en-US" dirty="0"/>
              <a:t>Study of Consumer equilibrium requires some </a:t>
            </a:r>
            <a:r>
              <a:rPr lang="en-US" b="1" dirty="0"/>
              <a:t>assumptions</a:t>
            </a:r>
            <a:r>
              <a:rPr lang="en-US" dirty="0"/>
              <a:t> to be made about the consumer </a:t>
            </a:r>
            <a:r>
              <a:rPr lang="en-US" dirty="0" err="1"/>
              <a:t>behaviour</a:t>
            </a:r>
            <a:r>
              <a:rPr lang="en-US" dirty="0"/>
              <a:t>. These are: </a:t>
            </a:r>
          </a:p>
          <a:p>
            <a:r>
              <a:rPr lang="en-US" dirty="0" err="1"/>
              <a:t>i</a:t>
            </a:r>
            <a:r>
              <a:rPr lang="en-US" dirty="0"/>
              <a:t>) Rationality: The consumer is rational. He wants to obtain maximum satisfaction given his income and prices. </a:t>
            </a:r>
          </a:p>
          <a:p>
            <a:r>
              <a:rPr lang="en-US" dirty="0"/>
              <a:t>ii) Consumer has an indifference map, showing his scale of preference for various combinations of good x and y. </a:t>
            </a:r>
          </a:p>
          <a:p>
            <a:r>
              <a:rPr lang="en-US" dirty="0"/>
              <a:t>iii) Utility is ordinal: It is assumed that the consumer can rank his preference according to the satisfaction of each combination of goods. </a:t>
            </a:r>
          </a:p>
          <a:p>
            <a:r>
              <a:rPr lang="en-US" dirty="0"/>
              <a:t>iv) Consistency of choice: It is also assumed that the consumer is consistent in the choice of combination of goods. </a:t>
            </a:r>
          </a:p>
          <a:p>
            <a:r>
              <a:rPr lang="en-US" dirty="0"/>
              <a:t>v) Consumer has a given and fixed amount of money income to spend on the goods. Thus, consumer has to choose to spend his income on either of the two goods or a combination thereof. </a:t>
            </a:r>
          </a:p>
          <a:p>
            <a:r>
              <a:rPr lang="en-US" dirty="0"/>
              <a:t>vi) All the units of the goods are homogeneous. </a:t>
            </a:r>
          </a:p>
          <a:p>
            <a:r>
              <a:rPr lang="en-US" dirty="0"/>
              <a:t>vii) The goods are divisible i.e. they can be divided into small units</a:t>
            </a:r>
          </a:p>
          <a:p>
            <a:r>
              <a:rPr lang="en-US" dirty="0"/>
              <a:t>viii) Total utility: The total utility of the consumer depends on the quantities of the good consumed. </a:t>
            </a:r>
          </a:p>
          <a:p>
            <a:endParaRPr lang="en-IN" dirty="0"/>
          </a:p>
        </p:txBody>
      </p:sp>
    </p:spTree>
    <p:extLst>
      <p:ext uri="{BB962C8B-B14F-4D97-AF65-F5344CB8AC3E}">
        <p14:creationId xmlns:p14="http://schemas.microsoft.com/office/powerpoint/2010/main" val="316967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571BE8-54A2-4BE9-8044-4AFDCBF2BD92}"/>
              </a:ext>
            </a:extLst>
          </p:cNvPr>
          <p:cNvSpPr>
            <a:spLocks noGrp="1"/>
          </p:cNvSpPr>
          <p:nvPr>
            <p:ph idx="1"/>
          </p:nvPr>
        </p:nvSpPr>
        <p:spPr>
          <a:xfrm>
            <a:off x="838200" y="491613"/>
            <a:ext cx="10515600" cy="5685350"/>
          </a:xfrm>
        </p:spPr>
        <p:txBody>
          <a:bodyPr>
            <a:normAutofit/>
          </a:bodyPr>
          <a:lstStyle/>
          <a:p>
            <a:r>
              <a:rPr lang="en-US" b="1" dirty="0"/>
              <a:t>Conditions of Consumer’s Equilibrium </a:t>
            </a:r>
          </a:p>
          <a:p>
            <a:pPr marL="0" indent="0">
              <a:buNone/>
            </a:pPr>
            <a:r>
              <a:rPr lang="en-US" dirty="0"/>
              <a:t>There are two fundamental conditions of consumer’s equilibrium through Indifference curve approach: </a:t>
            </a:r>
          </a:p>
          <a:p>
            <a:pPr marL="514350" indent="-514350">
              <a:buAutoNum type="arabicParenR"/>
            </a:pPr>
            <a:r>
              <a:rPr lang="en-US" dirty="0"/>
              <a:t>The price line should be tangent to the Indifference curve. It means that at the point of equilibrium the slope of the indifference curve and of the price line should be same. </a:t>
            </a:r>
          </a:p>
          <a:p>
            <a:r>
              <a:rPr lang="en-US" dirty="0"/>
              <a:t>The slope of Indifference curve indicates </a:t>
            </a:r>
            <a:r>
              <a:rPr lang="en-US" dirty="0" err="1"/>
              <a:t>MRSxy</a:t>
            </a:r>
            <a:r>
              <a:rPr lang="en-US" dirty="0"/>
              <a:t> i.e. –ΔY/ΔX. The slope of the price line indicates the ratio between price of two goods X and Y i.e. Px/</a:t>
            </a:r>
            <a:r>
              <a:rPr lang="en-US" dirty="0" err="1"/>
              <a:t>Py</a:t>
            </a:r>
            <a:r>
              <a:rPr lang="en-US" dirty="0"/>
              <a:t>. </a:t>
            </a:r>
          </a:p>
          <a:p>
            <a:pPr marL="0" indent="0">
              <a:buNone/>
            </a:pPr>
            <a:r>
              <a:rPr lang="en-US" dirty="0"/>
              <a:t>2) Indifference curve should be convex to the point of origin: Marginal rate of substitution of X for Y (</a:t>
            </a:r>
            <a:r>
              <a:rPr lang="en-US" dirty="0" err="1"/>
              <a:t>MRSxy</a:t>
            </a:r>
            <a:r>
              <a:rPr lang="en-US" dirty="0"/>
              <a:t> i.e. </a:t>
            </a:r>
            <a:r>
              <a:rPr lang="en-US" dirty="0" err="1"/>
              <a:t>Δy</a:t>
            </a:r>
            <a:r>
              <a:rPr lang="en-US" dirty="0"/>
              <a:t>/</a:t>
            </a:r>
            <a:r>
              <a:rPr lang="en-US" dirty="0" err="1"/>
              <a:t>Δx</a:t>
            </a:r>
            <a:r>
              <a:rPr lang="en-US" dirty="0"/>
              <a:t>) is equal to the slope of the price line that indicates the ratio between prices of two goods.</a:t>
            </a:r>
            <a:endParaRPr lang="en-IN" dirty="0"/>
          </a:p>
        </p:txBody>
      </p:sp>
    </p:spTree>
    <p:extLst>
      <p:ext uri="{BB962C8B-B14F-4D97-AF65-F5344CB8AC3E}">
        <p14:creationId xmlns:p14="http://schemas.microsoft.com/office/powerpoint/2010/main" val="30777174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E18B6F3-8E59-47E1-A1B1-AB7E07609AC9}"/>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DC86C8AE-E87B-42AA-A964-EFEEE3AB03FB}"/>
              </a:ext>
            </a:extLst>
          </p:cNvPr>
          <p:cNvPicPr>
            <a:picLocks noGrp="1" noChangeAspect="1"/>
          </p:cNvPicPr>
          <p:nvPr>
            <p:ph sz="half" idx="1"/>
          </p:nvPr>
        </p:nvPicPr>
        <p:blipFill rotWithShape="1">
          <a:blip r:embed="rId2"/>
          <a:srcRect l="39801" t="42931" r="30787" b="25697"/>
          <a:stretch/>
        </p:blipFill>
        <p:spPr>
          <a:xfrm>
            <a:off x="481780" y="1927122"/>
            <a:ext cx="5466736" cy="3696929"/>
          </a:xfrm>
        </p:spPr>
      </p:pic>
      <p:sp>
        <p:nvSpPr>
          <p:cNvPr id="7" name="Content Placeholder 6">
            <a:extLst>
              <a:ext uri="{FF2B5EF4-FFF2-40B4-BE49-F238E27FC236}">
                <a16:creationId xmlns:a16="http://schemas.microsoft.com/office/drawing/2014/main" id="{AD989403-14F1-48A4-9AF4-569247C6D66F}"/>
              </a:ext>
            </a:extLst>
          </p:cNvPr>
          <p:cNvSpPr>
            <a:spLocks noGrp="1"/>
          </p:cNvSpPr>
          <p:nvPr>
            <p:ph sz="half" idx="2"/>
          </p:nvPr>
        </p:nvSpPr>
        <p:spPr/>
        <p:txBody>
          <a:bodyPr>
            <a:normAutofit lnSpcReduction="10000"/>
          </a:bodyPr>
          <a:lstStyle/>
          <a:p>
            <a:r>
              <a:rPr lang="en-US" dirty="0"/>
              <a:t>In the diagram, IC1, IC2 and IC3 are the three indifference curves and MM is the budget line. With the constraint of budget line, the highest indifference curve, which a consumer can reach, is IC2. </a:t>
            </a:r>
          </a:p>
          <a:p>
            <a:r>
              <a:rPr lang="en-US" dirty="0"/>
              <a:t>The budget line is tangent to indifference curve IC2 at point ‘P’. This is the point of consumer equilibrium. </a:t>
            </a:r>
            <a:endParaRPr lang="en-IN" dirty="0"/>
          </a:p>
        </p:txBody>
      </p:sp>
    </p:spTree>
    <p:extLst>
      <p:ext uri="{BB962C8B-B14F-4D97-AF65-F5344CB8AC3E}">
        <p14:creationId xmlns:p14="http://schemas.microsoft.com/office/powerpoint/2010/main" val="24097720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CF5F3E0-CF8A-451B-993C-0944324E285B}"/>
              </a:ext>
            </a:extLst>
          </p:cNvPr>
          <p:cNvSpPr>
            <a:spLocks noGrp="1"/>
          </p:cNvSpPr>
          <p:nvPr>
            <p:ph idx="1"/>
          </p:nvPr>
        </p:nvSpPr>
        <p:spPr>
          <a:xfrm>
            <a:off x="838200" y="550606"/>
            <a:ext cx="10515600" cy="5626357"/>
          </a:xfrm>
        </p:spPr>
        <p:txBody>
          <a:bodyPr>
            <a:normAutofit fontScale="92500"/>
          </a:bodyPr>
          <a:lstStyle/>
          <a:p>
            <a:r>
              <a:rPr lang="en-US" dirty="0"/>
              <a:t>All other points on the budget line to the left or right of point ‘P’ will lie on lower indifference curves and thus indicate a lower level of satisfaction. </a:t>
            </a:r>
          </a:p>
          <a:p>
            <a:r>
              <a:rPr lang="en-US" dirty="0"/>
              <a:t>As budget line can be tangent to one and only one indifference curve, consumer </a:t>
            </a:r>
            <a:r>
              <a:rPr lang="en-US" dirty="0" err="1"/>
              <a:t>maximises</a:t>
            </a:r>
            <a:r>
              <a:rPr lang="en-US" dirty="0"/>
              <a:t> his satisfaction at point P, when both the conditions of consumer’s equilibrium are satisfied: </a:t>
            </a:r>
          </a:p>
          <a:p>
            <a:pPr marL="571500" indent="-571500">
              <a:buAutoNum type="romanLcParenR"/>
            </a:pPr>
            <a:r>
              <a:rPr lang="en-US" dirty="0"/>
              <a:t>MRS = Ratio of prices or PX/PY: At tangency point P, the absolute value of the slope of the indifference curve (MRS between X and Y) and that of the budget line (price ratio) are same. Equilibrium cannot be established at any other point such as </a:t>
            </a:r>
            <a:r>
              <a:rPr lang="en-US" dirty="0" err="1"/>
              <a:t>MRSxy</a:t>
            </a:r>
            <a:r>
              <a:rPr lang="en-US" dirty="0"/>
              <a:t>&gt; PX/PY at all points to the left of point P or </a:t>
            </a:r>
            <a:r>
              <a:rPr lang="en-US" dirty="0" err="1"/>
              <a:t>MRSxy</a:t>
            </a:r>
            <a:r>
              <a:rPr lang="en-US" dirty="0"/>
              <a:t>&lt; PX/PY at all points to the right of point P. So, equilibrium is established at point P, when </a:t>
            </a:r>
            <a:r>
              <a:rPr lang="en-US" dirty="0" err="1"/>
              <a:t>MRSxy</a:t>
            </a:r>
            <a:r>
              <a:rPr lang="en-US" dirty="0"/>
              <a:t> </a:t>
            </a:r>
            <a:r>
              <a:rPr lang="en-US"/>
              <a:t>= -PX</a:t>
            </a:r>
            <a:r>
              <a:rPr lang="en-US" dirty="0"/>
              <a:t>/PY. </a:t>
            </a:r>
          </a:p>
          <a:p>
            <a:pPr marL="571500" indent="-571500">
              <a:buAutoNum type="romanLcParenR"/>
            </a:pPr>
            <a:r>
              <a:rPr lang="en-US" dirty="0"/>
              <a:t>ii) MRS continuously falls: The second condition is also satisfied at point P as MRS is diminishing at point P, i.e. IC2 is convex to the origin at point P. </a:t>
            </a:r>
            <a:endParaRPr lang="en-IN" dirty="0"/>
          </a:p>
        </p:txBody>
      </p:sp>
    </p:spTree>
    <p:extLst>
      <p:ext uri="{BB962C8B-B14F-4D97-AF65-F5344CB8AC3E}">
        <p14:creationId xmlns:p14="http://schemas.microsoft.com/office/powerpoint/2010/main" val="32081888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D5C63-D7D7-44E3-81AF-A4334FBD3307}"/>
              </a:ext>
            </a:extLst>
          </p:cNvPr>
          <p:cNvSpPr>
            <a:spLocks noGrp="1"/>
          </p:cNvSpPr>
          <p:nvPr>
            <p:ph type="title"/>
          </p:nvPr>
        </p:nvSpPr>
        <p:spPr/>
        <p:txBody>
          <a:bodyPr/>
          <a:lstStyle/>
          <a:p>
            <a:pPr algn="ctr"/>
            <a:r>
              <a:rPr lang="en-US" b="1" i="0" dirty="0">
                <a:solidFill>
                  <a:srgbClr val="1A1A1A"/>
                </a:solidFill>
                <a:effectLst/>
                <a:latin typeface="+mn-lt"/>
              </a:rPr>
              <a:t>Revealed Preference Theory</a:t>
            </a:r>
            <a:endParaRPr lang="en-IN" dirty="0">
              <a:latin typeface="+mn-lt"/>
            </a:endParaRPr>
          </a:p>
        </p:txBody>
      </p:sp>
      <p:sp>
        <p:nvSpPr>
          <p:cNvPr id="3" name="Content Placeholder 2">
            <a:extLst>
              <a:ext uri="{FF2B5EF4-FFF2-40B4-BE49-F238E27FC236}">
                <a16:creationId xmlns:a16="http://schemas.microsoft.com/office/drawing/2014/main" id="{46CBE28C-540F-4F2C-B680-1FA8830EF975}"/>
              </a:ext>
            </a:extLst>
          </p:cNvPr>
          <p:cNvSpPr>
            <a:spLocks noGrp="1"/>
          </p:cNvSpPr>
          <p:nvPr>
            <p:ph idx="1"/>
          </p:nvPr>
        </p:nvSpPr>
        <p:spPr/>
        <p:txBody>
          <a:bodyPr/>
          <a:lstStyle/>
          <a:p>
            <a:r>
              <a:rPr lang="en-US" b="1" i="0" dirty="0">
                <a:effectLst/>
              </a:rPr>
              <a:t>Revealed preference theory</a:t>
            </a:r>
            <a:r>
              <a:rPr lang="en-US" b="0" i="0" dirty="0">
                <a:effectLst/>
              </a:rPr>
              <a:t>, introduced by the American economist </a:t>
            </a:r>
            <a:r>
              <a:rPr lang="en-US" b="0" i="0" u="none" strike="noStrike" dirty="0">
                <a:effectLst/>
              </a:rPr>
              <a:t>Paul Samuelson</a:t>
            </a:r>
            <a:r>
              <a:rPr lang="en-US" b="0" i="0" dirty="0">
                <a:effectLst/>
              </a:rPr>
              <a:t> in 1938, holds that </a:t>
            </a:r>
            <a:r>
              <a:rPr lang="en-US" b="0" i="0" u="none" strike="noStrike" dirty="0">
                <a:effectLst/>
              </a:rPr>
              <a:t>consumers</a:t>
            </a:r>
            <a:r>
              <a:rPr lang="en-US" b="0" i="0" dirty="0">
                <a:effectLst/>
              </a:rPr>
              <a:t>’ preferences can be revealed by what they purchase under different circumstances, particularly under different income and </a:t>
            </a:r>
            <a:r>
              <a:rPr lang="en-US" b="0" i="0" u="none" strike="noStrike" dirty="0">
                <a:effectLst/>
              </a:rPr>
              <a:t>price</a:t>
            </a:r>
            <a:r>
              <a:rPr lang="en-US" b="0" i="0" dirty="0">
                <a:effectLst/>
              </a:rPr>
              <a:t> circumstances. </a:t>
            </a:r>
          </a:p>
          <a:p>
            <a:r>
              <a:rPr lang="en-US" b="0" i="0" dirty="0">
                <a:effectLst/>
              </a:rPr>
              <a:t>The theory entails that if a consumer purchases a specific bundle of goods, then that bundle is ‘revealed preferred’ to any other bundle that the consumer could afford, given constant income and prices. </a:t>
            </a:r>
            <a:endParaRPr lang="en-IN" dirty="0"/>
          </a:p>
        </p:txBody>
      </p:sp>
    </p:spTree>
    <p:extLst>
      <p:ext uri="{BB962C8B-B14F-4D97-AF65-F5344CB8AC3E}">
        <p14:creationId xmlns:p14="http://schemas.microsoft.com/office/powerpoint/2010/main" val="2936167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582EAE-7D32-4351-8B4B-8B5A61431BA5}"/>
              </a:ext>
              <a:ext uri="{C183D7F6-B498-43B3-948B-1728B52AA6E4}">
                <adec:decorative xmlns:adec="http://schemas.microsoft.com/office/drawing/2017/decorative" val="0"/>
              </a:ext>
            </a:extLst>
          </p:cNvPr>
          <p:cNvSpPr>
            <a:spLocks noGrp="1"/>
          </p:cNvSpPr>
          <p:nvPr>
            <p:ph idx="1"/>
          </p:nvPr>
        </p:nvSpPr>
        <p:spPr>
          <a:xfrm>
            <a:off x="838200" y="373626"/>
            <a:ext cx="10515600" cy="5803337"/>
          </a:xfrm>
        </p:spPr>
        <p:txBody>
          <a:bodyPr/>
          <a:lstStyle/>
          <a:p>
            <a:r>
              <a:rPr lang="en-US" dirty="0">
                <a:solidFill>
                  <a:srgbClr val="424142"/>
                </a:solidFill>
              </a:rPr>
              <a:t>I</a:t>
            </a:r>
            <a:r>
              <a:rPr lang="en-US" b="0" i="0" dirty="0">
                <a:solidFill>
                  <a:srgbClr val="424142"/>
                </a:solidFill>
                <a:effectLst/>
              </a:rPr>
              <a:t>f a consumer buys some collection of goods, A, rather than any of the alternative collections B, C and D and if it turns out that none of the latter collections is more expensive than A, then we say that A has been revealed preferred to the combinations B, C and D or that B, C and D have been revealed inferior to A.</a:t>
            </a:r>
          </a:p>
          <a:p>
            <a:endParaRPr lang="en-US" b="0" i="0" dirty="0">
              <a:solidFill>
                <a:srgbClr val="424142"/>
              </a:solidFill>
              <a:effectLst/>
            </a:endParaRPr>
          </a:p>
          <a:p>
            <a:pPr marL="0" indent="0">
              <a:buNone/>
            </a:pPr>
            <a:endParaRPr lang="en-IN" dirty="0"/>
          </a:p>
          <a:p>
            <a:r>
              <a:rPr lang="en-IN" dirty="0"/>
              <a:t>                                       </a:t>
            </a:r>
          </a:p>
        </p:txBody>
      </p:sp>
      <p:pic>
        <p:nvPicPr>
          <p:cNvPr id="6" name="Picture 4">
            <a:extLst>
              <a:ext uri="{FF2B5EF4-FFF2-40B4-BE49-F238E27FC236}">
                <a16:creationId xmlns:a16="http://schemas.microsoft.com/office/drawing/2014/main" id="{CC63234F-8EB6-442E-8960-9AF6B600FB3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9649" y="3165859"/>
            <a:ext cx="2667000" cy="245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4529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E8FDD66-6093-4C4C-94C0-B87D9EE3AE10}"/>
              </a:ext>
            </a:extLst>
          </p:cNvPr>
          <p:cNvSpPr>
            <a:spLocks noGrp="1"/>
          </p:cNvSpPr>
          <p:nvPr>
            <p:ph idx="1"/>
          </p:nvPr>
        </p:nvSpPr>
        <p:spPr>
          <a:xfrm>
            <a:off x="838200" y="658761"/>
            <a:ext cx="10515600" cy="5518202"/>
          </a:xfrm>
        </p:spPr>
        <p:txBody>
          <a:bodyPr>
            <a:normAutofit lnSpcReduction="10000"/>
          </a:bodyPr>
          <a:lstStyle/>
          <a:p>
            <a:pPr algn="l" fontAlgn="base"/>
            <a:r>
              <a:rPr lang="en-US" b="0" dirty="0">
                <a:solidFill>
                  <a:srgbClr val="424142"/>
                </a:solidFill>
                <a:effectLst/>
              </a:rPr>
              <a:t>Therefore, if the consumer buys the combination E</a:t>
            </a:r>
            <a:r>
              <a:rPr lang="en-US" b="0" baseline="-25000" dirty="0">
                <a:solidFill>
                  <a:srgbClr val="424142"/>
                </a:solidFill>
                <a:effectLst/>
              </a:rPr>
              <a:t>1</a:t>
            </a:r>
            <a:r>
              <a:rPr lang="en-US" b="0" dirty="0">
                <a:solidFill>
                  <a:srgbClr val="424142"/>
                </a:solidFill>
                <a:effectLst/>
              </a:rPr>
              <a:t> (x</a:t>
            </a:r>
            <a:r>
              <a:rPr lang="en-US" b="0" baseline="-25000" dirty="0">
                <a:solidFill>
                  <a:srgbClr val="424142"/>
                </a:solidFill>
                <a:effectLst/>
              </a:rPr>
              <a:t>1</a:t>
            </a:r>
            <a:r>
              <a:rPr lang="en-US" b="0" dirty="0">
                <a:solidFill>
                  <a:srgbClr val="424142"/>
                </a:solidFill>
                <a:effectLst/>
              </a:rPr>
              <a:t>, y</a:t>
            </a:r>
            <a:r>
              <a:rPr lang="en-US" b="0" baseline="-25000" dirty="0">
                <a:solidFill>
                  <a:srgbClr val="424142"/>
                </a:solidFill>
                <a:effectLst/>
              </a:rPr>
              <a:t>1</a:t>
            </a:r>
            <a:r>
              <a:rPr lang="en-US" b="0" dirty="0">
                <a:solidFill>
                  <a:srgbClr val="424142"/>
                </a:solidFill>
                <a:effectLst/>
              </a:rPr>
              <a:t>)of the goods X and Y and does not buy the combination E</a:t>
            </a:r>
            <a:r>
              <a:rPr lang="en-US" b="0" baseline="-25000" dirty="0">
                <a:solidFill>
                  <a:srgbClr val="424142"/>
                </a:solidFill>
                <a:effectLst/>
              </a:rPr>
              <a:t>2</a:t>
            </a:r>
            <a:r>
              <a:rPr lang="en-US" b="0" dirty="0">
                <a:solidFill>
                  <a:srgbClr val="424142"/>
                </a:solidFill>
                <a:effectLst/>
              </a:rPr>
              <a:t>(x</a:t>
            </a:r>
            <a:r>
              <a:rPr lang="en-US" b="0" baseline="-25000" dirty="0">
                <a:solidFill>
                  <a:srgbClr val="424142"/>
                </a:solidFill>
                <a:effectLst/>
              </a:rPr>
              <a:t>2</a:t>
            </a:r>
            <a:r>
              <a:rPr lang="en-US" b="0" dirty="0">
                <a:solidFill>
                  <a:srgbClr val="424142"/>
                </a:solidFill>
                <a:effectLst/>
              </a:rPr>
              <a:t>, y</a:t>
            </a:r>
            <a:r>
              <a:rPr lang="en-US" b="0" baseline="-25000" dirty="0">
                <a:solidFill>
                  <a:srgbClr val="424142"/>
                </a:solidFill>
                <a:effectLst/>
              </a:rPr>
              <a:t>2</a:t>
            </a:r>
            <a:r>
              <a:rPr lang="en-US" b="0" dirty="0">
                <a:solidFill>
                  <a:srgbClr val="424142"/>
                </a:solidFill>
                <a:effectLst/>
              </a:rPr>
              <a:t>) at the prices (p</a:t>
            </a:r>
            <a:r>
              <a:rPr lang="en-US" b="0" baseline="30000" dirty="0">
                <a:solidFill>
                  <a:srgbClr val="424142"/>
                </a:solidFill>
                <a:effectLst/>
              </a:rPr>
              <a:t>1</a:t>
            </a:r>
            <a:r>
              <a:rPr lang="en-US" b="0" baseline="-25000" dirty="0">
                <a:solidFill>
                  <a:srgbClr val="424142"/>
                </a:solidFill>
                <a:effectLst/>
              </a:rPr>
              <a:t>x</a:t>
            </a:r>
            <a:r>
              <a:rPr lang="en-US" b="0" dirty="0">
                <a:solidFill>
                  <a:srgbClr val="424142"/>
                </a:solidFill>
                <a:effectLst/>
              </a:rPr>
              <a:t>, p</a:t>
            </a:r>
            <a:r>
              <a:rPr lang="en-US" b="0" baseline="30000" dirty="0">
                <a:solidFill>
                  <a:srgbClr val="424142"/>
                </a:solidFill>
                <a:effectLst/>
              </a:rPr>
              <a:t>1</a:t>
            </a:r>
            <a:r>
              <a:rPr lang="en-US" b="0" baseline="-25000" dirty="0">
                <a:solidFill>
                  <a:srgbClr val="424142"/>
                </a:solidFill>
                <a:effectLst/>
              </a:rPr>
              <a:t>y</a:t>
            </a:r>
            <a:r>
              <a:rPr lang="en-US" b="0" dirty="0">
                <a:solidFill>
                  <a:srgbClr val="424142"/>
                </a:solidFill>
                <a:effectLst/>
              </a:rPr>
              <a:t>,) of the goods, then we would be able to say that he prefers combination E</a:t>
            </a:r>
            <a:r>
              <a:rPr lang="en-US" b="0" baseline="-25000" dirty="0">
                <a:solidFill>
                  <a:srgbClr val="424142"/>
                </a:solidFill>
                <a:effectLst/>
              </a:rPr>
              <a:t>1</a:t>
            </a:r>
            <a:r>
              <a:rPr lang="en-US" b="0" dirty="0">
                <a:solidFill>
                  <a:srgbClr val="424142"/>
                </a:solidFill>
                <a:effectLst/>
              </a:rPr>
              <a:t> to combination E</a:t>
            </a:r>
            <a:r>
              <a:rPr lang="en-US" b="0" baseline="-25000" dirty="0">
                <a:solidFill>
                  <a:srgbClr val="424142"/>
                </a:solidFill>
                <a:effectLst/>
              </a:rPr>
              <a:t>2</a:t>
            </a:r>
            <a:r>
              <a:rPr lang="en-US" b="0" dirty="0">
                <a:solidFill>
                  <a:srgbClr val="424142"/>
                </a:solidFill>
                <a:effectLst/>
              </a:rPr>
              <a:t>, if we obtain</a:t>
            </a:r>
          </a:p>
          <a:p>
            <a:br>
              <a:rPr lang="en-US" dirty="0"/>
            </a:br>
            <a:endParaRPr lang="en-US" dirty="0"/>
          </a:p>
          <a:p>
            <a:endParaRPr lang="en-US" dirty="0"/>
          </a:p>
          <a:p>
            <a:endParaRPr lang="en-US" dirty="0"/>
          </a:p>
          <a:p>
            <a:pPr algn="l" fontAlgn="base"/>
            <a:r>
              <a:rPr lang="en-US" b="0" dirty="0">
                <a:solidFill>
                  <a:srgbClr val="424142"/>
                </a:solidFill>
                <a:effectLst/>
              </a:rPr>
              <a:t>We have to note here the difference between “preference” and “revealed preference”. Com­bination A is </a:t>
            </a:r>
            <a:r>
              <a:rPr lang="en-US" b="1" dirty="0">
                <a:solidFill>
                  <a:srgbClr val="424142"/>
                </a:solidFill>
                <a:effectLst/>
              </a:rPr>
              <a:t>“preferred”</a:t>
            </a:r>
            <a:r>
              <a:rPr lang="en-US" b="0" dirty="0">
                <a:solidFill>
                  <a:srgbClr val="424142"/>
                </a:solidFill>
                <a:effectLst/>
              </a:rPr>
              <a:t> to B implies that the consumer ranks A ahead of B.</a:t>
            </a:r>
          </a:p>
          <a:p>
            <a:pPr algn="l" fontAlgn="base"/>
            <a:r>
              <a:rPr lang="en-US" b="0" dirty="0">
                <a:solidFill>
                  <a:srgbClr val="424142"/>
                </a:solidFill>
                <a:effectLst/>
              </a:rPr>
              <a:t>But A is “revealed preferred to B” means A is chosen when B is affordable (no-more-expensive).</a:t>
            </a:r>
          </a:p>
          <a:p>
            <a:endParaRPr lang="en-IN" dirty="0"/>
          </a:p>
        </p:txBody>
      </p:sp>
      <p:pic>
        <p:nvPicPr>
          <p:cNvPr id="10" name="Picture 2">
            <a:extLst>
              <a:ext uri="{FF2B5EF4-FFF2-40B4-BE49-F238E27FC236}">
                <a16:creationId xmlns:a16="http://schemas.microsoft.com/office/drawing/2014/main" id="{C804BBA3-6260-4F23-A100-98F62E1F302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r="52088" b="-31269"/>
          <a:stretch/>
        </p:blipFill>
        <p:spPr bwMode="auto">
          <a:xfrm>
            <a:off x="3300950" y="2642419"/>
            <a:ext cx="5590100" cy="963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47238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2FEA6-116E-4524-80E2-977EDD03D65A}"/>
              </a:ext>
            </a:extLst>
          </p:cNvPr>
          <p:cNvSpPr>
            <a:spLocks noGrp="1"/>
          </p:cNvSpPr>
          <p:nvPr>
            <p:ph type="title"/>
          </p:nvPr>
        </p:nvSpPr>
        <p:spPr/>
        <p:txBody>
          <a:bodyPr/>
          <a:lstStyle/>
          <a:p>
            <a:endParaRPr lang="en-IN"/>
          </a:p>
        </p:txBody>
      </p:sp>
      <p:sp>
        <p:nvSpPr>
          <p:cNvPr id="4" name="Content Placeholder 3">
            <a:extLst>
              <a:ext uri="{FF2B5EF4-FFF2-40B4-BE49-F238E27FC236}">
                <a16:creationId xmlns:a16="http://schemas.microsoft.com/office/drawing/2014/main" id="{E99D8B5F-074E-4DEF-A657-254E1BF74448}"/>
              </a:ext>
            </a:extLst>
          </p:cNvPr>
          <p:cNvSpPr>
            <a:spLocks noGrp="1"/>
          </p:cNvSpPr>
          <p:nvPr>
            <p:ph idx="1"/>
          </p:nvPr>
        </p:nvSpPr>
        <p:spPr/>
        <p:txBody>
          <a:bodyPr/>
          <a:lstStyle/>
          <a:p>
            <a:pPr marL="0" indent="0" algn="l" fontAlgn="base">
              <a:buNone/>
            </a:pPr>
            <a:r>
              <a:rPr lang="en-US" dirty="0">
                <a:solidFill>
                  <a:srgbClr val="424142"/>
                </a:solidFill>
                <a:effectLst/>
              </a:rPr>
              <a:t>More formally, suppose the consumer is buying the combination (x</a:t>
            </a:r>
            <a:r>
              <a:rPr lang="en-US" baseline="-25000" dirty="0">
                <a:solidFill>
                  <a:srgbClr val="424142"/>
                </a:solidFill>
                <a:effectLst/>
              </a:rPr>
              <a:t>1</a:t>
            </a:r>
            <a:r>
              <a:rPr lang="en-US" dirty="0">
                <a:solidFill>
                  <a:srgbClr val="424142"/>
                </a:solidFill>
                <a:effectLst/>
              </a:rPr>
              <a:t>, y</a:t>
            </a:r>
            <a:r>
              <a:rPr lang="en-US" baseline="-25000" dirty="0">
                <a:solidFill>
                  <a:srgbClr val="424142"/>
                </a:solidFill>
                <a:effectLst/>
              </a:rPr>
              <a:t>1</a:t>
            </a:r>
            <a:r>
              <a:rPr lang="en-US" dirty="0">
                <a:solidFill>
                  <a:srgbClr val="424142"/>
                </a:solidFill>
                <a:effectLst/>
              </a:rPr>
              <a:t>) at the price set (</a:t>
            </a:r>
            <a:r>
              <a:rPr lang="en-US" dirty="0" err="1">
                <a:solidFill>
                  <a:srgbClr val="424142"/>
                </a:solidFill>
                <a:effectLst/>
              </a:rPr>
              <a:t>p’</a:t>
            </a:r>
            <a:r>
              <a:rPr lang="en-US" baseline="-25000" dirty="0" err="1">
                <a:solidFill>
                  <a:srgbClr val="424142"/>
                </a:solidFill>
                <a:effectLst/>
              </a:rPr>
              <a:t>x</a:t>
            </a:r>
            <a:r>
              <a:rPr lang="en-US" dirty="0">
                <a:solidFill>
                  <a:srgbClr val="424142"/>
                </a:solidFill>
                <a:effectLst/>
              </a:rPr>
              <a:t>, </a:t>
            </a:r>
            <a:r>
              <a:rPr lang="en-US" dirty="0" err="1">
                <a:solidFill>
                  <a:srgbClr val="424142"/>
                </a:solidFill>
                <a:effectLst/>
              </a:rPr>
              <a:t>P’</a:t>
            </a:r>
            <a:r>
              <a:rPr lang="en-US" baseline="-25000" dirty="0" err="1">
                <a:solidFill>
                  <a:srgbClr val="424142"/>
                </a:solidFill>
                <a:effectLst/>
              </a:rPr>
              <a:t>y</a:t>
            </a:r>
            <a:r>
              <a:rPr lang="en-US" dirty="0">
                <a:solidFill>
                  <a:srgbClr val="424142"/>
                </a:solidFill>
                <a:effectLst/>
              </a:rPr>
              <a:t>). </a:t>
            </a:r>
            <a:r>
              <a:rPr lang="en-US">
                <a:solidFill>
                  <a:srgbClr val="424142"/>
                </a:solidFill>
                <a:effectLst/>
              </a:rPr>
              <a:t>Let </a:t>
            </a:r>
            <a:r>
              <a:rPr lang="en-US" dirty="0">
                <a:solidFill>
                  <a:srgbClr val="424142"/>
                </a:solidFill>
                <a:effectLst/>
              </a:rPr>
              <a:t>us also suppose that another combination is (x</a:t>
            </a:r>
            <a:r>
              <a:rPr lang="en-US" baseline="-25000" dirty="0">
                <a:solidFill>
                  <a:srgbClr val="424142"/>
                </a:solidFill>
                <a:effectLst/>
              </a:rPr>
              <a:t>2</a:t>
            </a:r>
            <a:r>
              <a:rPr lang="en-US" dirty="0">
                <a:solidFill>
                  <a:srgbClr val="424142"/>
                </a:solidFill>
                <a:effectLst/>
              </a:rPr>
              <a:t>, y</a:t>
            </a:r>
            <a:r>
              <a:rPr lang="en-US" baseline="-25000" dirty="0">
                <a:solidFill>
                  <a:srgbClr val="424142"/>
                </a:solidFill>
                <a:effectLst/>
              </a:rPr>
              <a:t>2</a:t>
            </a:r>
            <a:r>
              <a:rPr lang="en-US" dirty="0">
                <a:solidFill>
                  <a:srgbClr val="424142"/>
                </a:solidFill>
                <a:effectLst/>
              </a:rPr>
              <a:t>), such that p’x</a:t>
            </a:r>
            <a:r>
              <a:rPr lang="en-US" baseline="-25000" dirty="0">
                <a:solidFill>
                  <a:srgbClr val="424142"/>
                </a:solidFill>
                <a:effectLst/>
              </a:rPr>
              <a:t>1</a:t>
            </a:r>
            <a:r>
              <a:rPr lang="en-US" dirty="0">
                <a:solidFill>
                  <a:srgbClr val="424142"/>
                </a:solidFill>
                <a:effectLst/>
              </a:rPr>
              <a:t> + p’</a:t>
            </a:r>
            <a:r>
              <a:rPr lang="en-US" baseline="-25000" dirty="0">
                <a:solidFill>
                  <a:srgbClr val="424142"/>
                </a:solidFill>
                <a:effectLst/>
              </a:rPr>
              <a:t>y</a:t>
            </a:r>
            <a:r>
              <a:rPr lang="en-US" dirty="0">
                <a:solidFill>
                  <a:srgbClr val="424142"/>
                </a:solidFill>
                <a:effectLst/>
              </a:rPr>
              <a:t>y</a:t>
            </a:r>
            <a:r>
              <a:rPr lang="en-US" baseline="-25000" dirty="0">
                <a:solidFill>
                  <a:srgbClr val="424142"/>
                </a:solidFill>
                <a:effectLst/>
              </a:rPr>
              <a:t>1</a:t>
            </a:r>
            <a:r>
              <a:rPr lang="en-US" dirty="0">
                <a:solidFill>
                  <a:srgbClr val="424142"/>
                </a:solidFill>
                <a:effectLst/>
              </a:rPr>
              <a:t> ≥ p’</a:t>
            </a:r>
            <a:r>
              <a:rPr lang="en-US" baseline="-25000" dirty="0">
                <a:solidFill>
                  <a:srgbClr val="424142"/>
                </a:solidFill>
                <a:effectLst/>
              </a:rPr>
              <a:t>x</a:t>
            </a:r>
            <a:r>
              <a:rPr lang="en-US" dirty="0">
                <a:solidFill>
                  <a:srgbClr val="424142"/>
                </a:solidFill>
                <a:effectLst/>
              </a:rPr>
              <a:t>x</a:t>
            </a:r>
            <a:r>
              <a:rPr lang="en-US" baseline="-25000" dirty="0">
                <a:solidFill>
                  <a:srgbClr val="424142"/>
                </a:solidFill>
                <a:effectLst/>
              </a:rPr>
              <a:t>2</a:t>
            </a:r>
            <a:r>
              <a:rPr lang="en-US" dirty="0">
                <a:solidFill>
                  <a:srgbClr val="424142"/>
                </a:solidFill>
                <a:effectLst/>
              </a:rPr>
              <a:t> + p’</a:t>
            </a:r>
            <a:r>
              <a:rPr lang="en-US" baseline="-25000" dirty="0">
                <a:solidFill>
                  <a:srgbClr val="424142"/>
                </a:solidFill>
                <a:effectLst/>
              </a:rPr>
              <a:t>y</a:t>
            </a:r>
            <a:r>
              <a:rPr lang="en-US" dirty="0">
                <a:solidFill>
                  <a:srgbClr val="424142"/>
                </a:solidFill>
                <a:effectLst/>
              </a:rPr>
              <a:t>y</a:t>
            </a:r>
            <a:r>
              <a:rPr lang="en-US" baseline="-25000" dirty="0">
                <a:solidFill>
                  <a:srgbClr val="424142"/>
                </a:solidFill>
                <a:effectLst/>
              </a:rPr>
              <a:t>2</a:t>
            </a:r>
            <a:r>
              <a:rPr lang="en-US" dirty="0">
                <a:solidFill>
                  <a:srgbClr val="424142"/>
                </a:solidFill>
                <a:effectLst/>
              </a:rPr>
              <a:t>. Now, if the consumer buys the most preferred combination subject to his budget constraint, then we will say the combination (x</a:t>
            </a:r>
            <a:r>
              <a:rPr lang="en-US" baseline="-25000" dirty="0">
                <a:solidFill>
                  <a:srgbClr val="424142"/>
                </a:solidFill>
                <a:effectLst/>
              </a:rPr>
              <a:t>1</a:t>
            </a:r>
            <a:r>
              <a:rPr lang="en-US" dirty="0">
                <a:solidFill>
                  <a:srgbClr val="424142"/>
                </a:solidFill>
                <a:effectLst/>
              </a:rPr>
              <a:t>, y</a:t>
            </a:r>
            <a:r>
              <a:rPr lang="en-US" baseline="-25000" dirty="0">
                <a:solidFill>
                  <a:srgbClr val="424142"/>
                </a:solidFill>
                <a:effectLst/>
              </a:rPr>
              <a:t>1</a:t>
            </a:r>
            <a:r>
              <a:rPr lang="en-US" dirty="0">
                <a:solidFill>
                  <a:srgbClr val="424142"/>
                </a:solidFill>
                <a:effectLst/>
              </a:rPr>
              <a:t>) is strictly preferred to combination (x</a:t>
            </a:r>
            <a:r>
              <a:rPr lang="en-US" baseline="-25000" dirty="0">
                <a:solidFill>
                  <a:srgbClr val="424142"/>
                </a:solidFill>
                <a:effectLst/>
              </a:rPr>
              <a:t>2</a:t>
            </a:r>
            <a:r>
              <a:rPr lang="en-US" dirty="0">
                <a:solidFill>
                  <a:srgbClr val="424142"/>
                </a:solidFill>
                <a:effectLst/>
              </a:rPr>
              <a:t>, y</a:t>
            </a:r>
            <a:r>
              <a:rPr lang="en-US" baseline="-25000" dirty="0">
                <a:solidFill>
                  <a:srgbClr val="424142"/>
                </a:solidFill>
                <a:effectLst/>
              </a:rPr>
              <a:t>2</a:t>
            </a:r>
            <a:r>
              <a:rPr lang="en-US" dirty="0">
                <a:solidFill>
                  <a:srgbClr val="424142"/>
                </a:solidFill>
                <a:effectLst/>
              </a:rPr>
              <a:t>).</a:t>
            </a:r>
          </a:p>
          <a:p>
            <a:endParaRPr lang="en-IN" dirty="0"/>
          </a:p>
        </p:txBody>
      </p:sp>
    </p:spTree>
    <p:extLst>
      <p:ext uri="{BB962C8B-B14F-4D97-AF65-F5344CB8AC3E}">
        <p14:creationId xmlns:p14="http://schemas.microsoft.com/office/powerpoint/2010/main" val="4131003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ACBB9-C19B-411E-948B-BC70398BD95C}"/>
              </a:ext>
            </a:extLst>
          </p:cNvPr>
          <p:cNvSpPr>
            <a:spLocks noGrp="1"/>
          </p:cNvSpPr>
          <p:nvPr>
            <p:ph type="title"/>
          </p:nvPr>
        </p:nvSpPr>
        <p:spPr/>
        <p:txBody>
          <a:bodyPr/>
          <a:lstStyle/>
          <a:p>
            <a:pPr algn="ctr"/>
            <a:r>
              <a:rPr lang="en-IN" sz="4400" dirty="0">
                <a:solidFill>
                  <a:srgbClr val="000000"/>
                </a:solidFill>
                <a:effectLst/>
                <a:latin typeface="+mn-lt"/>
              </a:rPr>
              <a:t>The Cardinal Utility Theory</a:t>
            </a:r>
            <a:endParaRPr lang="en-IN" dirty="0"/>
          </a:p>
        </p:txBody>
      </p:sp>
      <p:sp>
        <p:nvSpPr>
          <p:cNvPr id="3" name="Content Placeholder 2">
            <a:extLst>
              <a:ext uri="{FF2B5EF4-FFF2-40B4-BE49-F238E27FC236}">
                <a16:creationId xmlns:a16="http://schemas.microsoft.com/office/drawing/2014/main" id="{0F28DE72-0E6E-4BCE-ABE5-C9B63E88149C}"/>
              </a:ext>
            </a:extLst>
          </p:cNvPr>
          <p:cNvSpPr>
            <a:spLocks noGrp="1"/>
          </p:cNvSpPr>
          <p:nvPr>
            <p:ph idx="1"/>
          </p:nvPr>
        </p:nvSpPr>
        <p:spPr/>
        <p:txBody>
          <a:bodyPr>
            <a:normAutofit/>
          </a:bodyPr>
          <a:lstStyle/>
          <a:p>
            <a:r>
              <a:rPr lang="en-US" b="1" dirty="0"/>
              <a:t>Measures of Utility </a:t>
            </a:r>
          </a:p>
          <a:p>
            <a:r>
              <a:rPr lang="en-US" b="1" dirty="0"/>
              <a:t>Total Utility:</a:t>
            </a:r>
            <a:r>
              <a:rPr lang="en-US" dirty="0"/>
              <a:t> Total utility of a fixed quantity of a commodity (TU) is the total satisfaction derived from consuming the given amount of some commodity x. </a:t>
            </a:r>
          </a:p>
          <a:p>
            <a:r>
              <a:rPr lang="en-US" dirty="0"/>
              <a:t>More of commodity x provides more satisfaction to the consumer. </a:t>
            </a:r>
          </a:p>
          <a:p>
            <a:r>
              <a:rPr lang="en-US" dirty="0"/>
              <a:t>TU depends on the quantity of the commodity consumed. </a:t>
            </a:r>
          </a:p>
          <a:p>
            <a:r>
              <a:rPr lang="en-US" dirty="0"/>
              <a:t>Therefore, </a:t>
            </a:r>
            <a:r>
              <a:rPr lang="en-US" dirty="0" err="1"/>
              <a:t>TUn</a:t>
            </a:r>
            <a:r>
              <a:rPr lang="en-US" dirty="0"/>
              <a:t> refers to total utility derived from consuming ‘n’ units of a commodity x. </a:t>
            </a:r>
          </a:p>
          <a:p>
            <a:endParaRPr lang="en-US" dirty="0"/>
          </a:p>
        </p:txBody>
      </p:sp>
    </p:spTree>
    <p:extLst>
      <p:ext uri="{BB962C8B-B14F-4D97-AF65-F5344CB8AC3E}">
        <p14:creationId xmlns:p14="http://schemas.microsoft.com/office/powerpoint/2010/main" val="27348941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9D3542-9E3D-4F99-9E4D-3011583A9A3B}"/>
              </a:ext>
            </a:extLst>
          </p:cNvPr>
          <p:cNvSpPr>
            <a:spLocks noGrp="1"/>
          </p:cNvSpPr>
          <p:nvPr>
            <p:ph idx="1"/>
          </p:nvPr>
        </p:nvSpPr>
        <p:spPr>
          <a:xfrm>
            <a:off x="838200" y="324465"/>
            <a:ext cx="10515600" cy="6446170"/>
          </a:xfrm>
        </p:spPr>
        <p:txBody>
          <a:bodyPr/>
          <a:lstStyle/>
          <a:p>
            <a:pPr marL="0" indent="0" algn="ctr">
              <a:buNone/>
            </a:pPr>
            <a:r>
              <a:rPr lang="en-US" sz="3200" b="1" i="1" dirty="0">
                <a:solidFill>
                  <a:srgbClr val="212121"/>
                </a:solidFill>
                <a:effectLst/>
                <a:latin typeface="-apple-system"/>
              </a:rPr>
              <a:t>Consumer Surplus </a:t>
            </a:r>
          </a:p>
          <a:p>
            <a:r>
              <a:rPr lang="en-US" b="0" i="1" dirty="0">
                <a:solidFill>
                  <a:srgbClr val="212121"/>
                </a:solidFill>
                <a:effectLst/>
                <a:latin typeface="-apple-system"/>
              </a:rPr>
              <a:t>It is the difference between the actual price that the customers pay for a product &amp; the maximum price that they are ready to pay (for a single unit).</a:t>
            </a:r>
          </a:p>
          <a:p>
            <a:pPr algn="ctr"/>
            <a:r>
              <a:rPr lang="en-US" b="1" i="0" dirty="0">
                <a:solidFill>
                  <a:srgbClr val="212121"/>
                </a:solidFill>
                <a:effectLst/>
                <a:latin typeface="-apple-system"/>
              </a:rPr>
              <a:t>Consumer Surplus Formula = Maximum Price Willing To Pay – Actual Price</a:t>
            </a:r>
            <a:endParaRPr lang="en-US" i="1" dirty="0">
              <a:solidFill>
                <a:srgbClr val="212121"/>
              </a:solidFill>
              <a:latin typeface="-apple-system"/>
            </a:endParaRPr>
          </a:p>
          <a:p>
            <a:endParaRPr lang="en-IN" dirty="0"/>
          </a:p>
          <a:p>
            <a:endParaRPr lang="en-IN" dirty="0"/>
          </a:p>
        </p:txBody>
      </p:sp>
      <p:pic>
        <p:nvPicPr>
          <p:cNvPr id="10" name="Picture 2" descr="Definition of Consumer Surplus - Economics Help">
            <a:extLst>
              <a:ext uri="{FF2B5EF4-FFF2-40B4-BE49-F238E27FC236}">
                <a16:creationId xmlns:a16="http://schemas.microsoft.com/office/drawing/2014/main" id="{2EDF1D70-9B38-44E2-8501-C24A3AD056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3129" y="2561507"/>
            <a:ext cx="4810432" cy="4209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3132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42C50-5572-40D0-A35D-2488CED16AB9}"/>
              </a:ext>
            </a:extLst>
          </p:cNvPr>
          <p:cNvSpPr>
            <a:spLocks noGrp="1"/>
          </p:cNvSpPr>
          <p:nvPr>
            <p:ph type="title"/>
          </p:nvPr>
        </p:nvSpPr>
        <p:spPr/>
        <p:txBody>
          <a:bodyPr/>
          <a:lstStyle/>
          <a:p>
            <a:endParaRPr lang="en-IN"/>
          </a:p>
        </p:txBody>
      </p:sp>
      <p:sp>
        <p:nvSpPr>
          <p:cNvPr id="4" name="Content Placeholder 3">
            <a:extLst>
              <a:ext uri="{FF2B5EF4-FFF2-40B4-BE49-F238E27FC236}">
                <a16:creationId xmlns:a16="http://schemas.microsoft.com/office/drawing/2014/main" id="{4B975F31-97C0-413A-AC5A-3B84588E32D5}"/>
              </a:ext>
            </a:extLst>
          </p:cNvPr>
          <p:cNvSpPr>
            <a:spLocks noGrp="1"/>
          </p:cNvSpPr>
          <p:nvPr>
            <p:ph idx="1"/>
          </p:nvPr>
        </p:nvSpPr>
        <p:spPr/>
        <p:txBody>
          <a:bodyPr>
            <a:normAutofit lnSpcReduction="10000"/>
          </a:bodyPr>
          <a:lstStyle/>
          <a:p>
            <a:pPr algn="l"/>
            <a:r>
              <a:rPr lang="en-US" dirty="0">
                <a:solidFill>
                  <a:srgbClr val="212121"/>
                </a:solidFill>
                <a:latin typeface="-apple-system"/>
              </a:rPr>
              <a:t>L</a:t>
            </a:r>
            <a:r>
              <a:rPr lang="en-US" b="0" i="0" dirty="0">
                <a:solidFill>
                  <a:srgbClr val="212121"/>
                </a:solidFill>
                <a:effectLst/>
                <a:latin typeface="-apple-system"/>
              </a:rPr>
              <a:t>et us assume that a customer decides to buy a smartphone and is willing to pay up to Rs. 10000 for that. Now, while browsing through various electronics stores, the customer discovers a store that offers the phone at Rs. 9000.</a:t>
            </a:r>
          </a:p>
          <a:p>
            <a:pPr algn="l"/>
            <a:r>
              <a:rPr lang="en-US" b="0" i="0" dirty="0">
                <a:solidFill>
                  <a:srgbClr val="212121"/>
                </a:solidFill>
                <a:effectLst/>
                <a:latin typeface="-apple-system"/>
              </a:rPr>
              <a:t>Given,</a:t>
            </a:r>
          </a:p>
          <a:p>
            <a:pPr algn="l">
              <a:buFont typeface="Arial" panose="020B0604020202020204" pitchFamily="34" charset="0"/>
              <a:buChar char="•"/>
            </a:pPr>
            <a:r>
              <a:rPr lang="en-US" b="0" i="0" dirty="0">
                <a:solidFill>
                  <a:srgbClr val="212121"/>
                </a:solidFill>
                <a:effectLst/>
                <a:latin typeface="-apple-system"/>
              </a:rPr>
              <a:t>Maximum price willing to pay = Rs. 10,000</a:t>
            </a:r>
          </a:p>
          <a:p>
            <a:pPr algn="l">
              <a:buFont typeface="Arial" panose="020B0604020202020204" pitchFamily="34" charset="0"/>
              <a:buChar char="•"/>
            </a:pPr>
            <a:r>
              <a:rPr lang="en-US" b="0" i="0" dirty="0">
                <a:solidFill>
                  <a:srgbClr val="212121"/>
                </a:solidFill>
                <a:effectLst/>
                <a:latin typeface="-apple-system"/>
              </a:rPr>
              <a:t>Actual price = Rs. 9000</a:t>
            </a:r>
          </a:p>
          <a:p>
            <a:pPr algn="l">
              <a:buFont typeface="Arial" panose="020B0604020202020204" pitchFamily="34" charset="0"/>
              <a:buChar char="•"/>
            </a:pPr>
            <a:r>
              <a:rPr lang="en-US" b="0" i="0" dirty="0">
                <a:solidFill>
                  <a:srgbClr val="212121"/>
                </a:solidFill>
                <a:effectLst/>
                <a:latin typeface="-apple-system"/>
              </a:rPr>
              <a:t>Consequently, using the first formula we get, </a:t>
            </a:r>
          </a:p>
          <a:p>
            <a:pPr marL="0" indent="0" algn="ctr">
              <a:buNone/>
            </a:pPr>
            <a:r>
              <a:rPr lang="en-US" b="0" i="0" dirty="0">
                <a:solidFill>
                  <a:srgbClr val="212121"/>
                </a:solidFill>
                <a:effectLst/>
                <a:latin typeface="-apple-system"/>
              </a:rPr>
              <a:t>Consumer Surplus = Rs. 10,000 – Rs. 9000</a:t>
            </a:r>
          </a:p>
          <a:p>
            <a:pPr marL="0" indent="0" algn="ctr">
              <a:buNone/>
            </a:pPr>
            <a:r>
              <a:rPr lang="en-US" b="0" i="0" dirty="0">
                <a:solidFill>
                  <a:srgbClr val="212121"/>
                </a:solidFill>
                <a:effectLst/>
                <a:latin typeface="-apple-system"/>
              </a:rPr>
              <a:t>         = Rs. 1000</a:t>
            </a:r>
          </a:p>
          <a:p>
            <a:endParaRPr lang="en-IN" dirty="0"/>
          </a:p>
        </p:txBody>
      </p:sp>
    </p:spTree>
    <p:extLst>
      <p:ext uri="{BB962C8B-B14F-4D97-AF65-F5344CB8AC3E}">
        <p14:creationId xmlns:p14="http://schemas.microsoft.com/office/powerpoint/2010/main" val="1594176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A5942-1A6D-4952-8D2B-A80F46A5838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372C8FF-F915-4D4B-979B-8B7DB7572195}"/>
              </a:ext>
            </a:extLst>
          </p:cNvPr>
          <p:cNvSpPr>
            <a:spLocks noGrp="1"/>
          </p:cNvSpPr>
          <p:nvPr>
            <p:ph idx="1"/>
          </p:nvPr>
        </p:nvSpPr>
        <p:spPr/>
        <p:txBody>
          <a:bodyPr>
            <a:normAutofit fontScale="92500" lnSpcReduction="10000"/>
          </a:bodyPr>
          <a:lstStyle/>
          <a:p>
            <a:r>
              <a:rPr lang="en-US" b="1" dirty="0"/>
              <a:t>Marginal Utility:</a:t>
            </a:r>
            <a:r>
              <a:rPr lang="en-US" dirty="0"/>
              <a:t> Marginal utility (MU) is the change in total utility due to consumption of one additional unit of a commodity. </a:t>
            </a:r>
          </a:p>
          <a:p>
            <a:r>
              <a:rPr lang="en-US" dirty="0"/>
              <a:t>In general, </a:t>
            </a:r>
          </a:p>
          <a:p>
            <a:pPr marL="0" indent="0" algn="ctr">
              <a:buNone/>
            </a:pPr>
            <a:r>
              <a:rPr lang="en-US" dirty="0" err="1"/>
              <a:t>MUn</a:t>
            </a:r>
            <a:r>
              <a:rPr lang="en-US" dirty="0"/>
              <a:t> = </a:t>
            </a:r>
            <a:r>
              <a:rPr lang="en-US" dirty="0" err="1"/>
              <a:t>TUn</a:t>
            </a:r>
            <a:r>
              <a:rPr lang="en-US" dirty="0"/>
              <a:t> – TUn-1 </a:t>
            </a:r>
          </a:p>
          <a:p>
            <a:pPr marL="0" indent="0">
              <a:buNone/>
            </a:pPr>
            <a:r>
              <a:rPr lang="en-US" dirty="0"/>
              <a:t>where subscript refers to the ‘</a:t>
            </a:r>
            <a:r>
              <a:rPr lang="en-US" dirty="0" err="1"/>
              <a:t>n’th</a:t>
            </a:r>
            <a:r>
              <a:rPr lang="en-US" dirty="0"/>
              <a:t> unit of the commodity.</a:t>
            </a:r>
          </a:p>
          <a:p>
            <a:r>
              <a:rPr lang="en-US" dirty="0"/>
              <a:t>Total utility and marginal utility can also be related in the following way:</a:t>
            </a:r>
          </a:p>
          <a:p>
            <a:pPr marL="0" indent="0" algn="ctr">
              <a:buNone/>
            </a:pPr>
            <a:r>
              <a:rPr lang="en-US" dirty="0" err="1"/>
              <a:t>TUn</a:t>
            </a:r>
            <a:r>
              <a:rPr lang="en-US" dirty="0"/>
              <a:t> = MU1 + MU2 + … + MUn-1 + </a:t>
            </a:r>
            <a:r>
              <a:rPr lang="en-US" dirty="0" err="1"/>
              <a:t>MUn</a:t>
            </a:r>
            <a:r>
              <a:rPr lang="en-US" dirty="0"/>
              <a:t> </a:t>
            </a:r>
          </a:p>
          <a:p>
            <a:r>
              <a:rPr lang="en-US" dirty="0"/>
              <a:t>This simply means that TU derived from consuming n units of the commodity is the sum total of marginal utility of first unit (MU1 ), marginal utility of second unit(MU2 ), and so on, till the marginal utility of the ‘</a:t>
            </a:r>
            <a:r>
              <a:rPr lang="en-US" dirty="0" err="1"/>
              <a:t>n’th</a:t>
            </a:r>
            <a:r>
              <a:rPr lang="en-US" dirty="0"/>
              <a:t> unit.</a:t>
            </a:r>
            <a:endParaRPr lang="en-IN" dirty="0"/>
          </a:p>
          <a:p>
            <a:endParaRPr lang="en-IN" dirty="0"/>
          </a:p>
        </p:txBody>
      </p:sp>
    </p:spTree>
    <p:extLst>
      <p:ext uri="{BB962C8B-B14F-4D97-AF65-F5344CB8AC3E}">
        <p14:creationId xmlns:p14="http://schemas.microsoft.com/office/powerpoint/2010/main" val="2286951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BFD42-DC84-4445-A448-258B2CF2FD74}"/>
              </a:ext>
            </a:extLst>
          </p:cNvPr>
          <p:cNvSpPr>
            <a:spLocks noGrp="1"/>
          </p:cNvSpPr>
          <p:nvPr>
            <p:ph idx="1"/>
          </p:nvPr>
        </p:nvSpPr>
        <p:spPr>
          <a:xfrm>
            <a:off x="838200" y="314632"/>
            <a:ext cx="10999839" cy="6178242"/>
          </a:xfrm>
        </p:spPr>
        <p:txBody>
          <a:bodyPr>
            <a:normAutofit fontScale="92500" lnSpcReduction="10000"/>
          </a:bodyPr>
          <a:lstStyle/>
          <a:p>
            <a:pPr algn="l" fontAlgn="base"/>
            <a:r>
              <a:rPr lang="en-US" sz="2400" dirty="0"/>
              <a:t>Cardinal utility Analysis was mainly given by neoclassical economists like Jevons, </a:t>
            </a:r>
            <a:r>
              <a:rPr lang="en-US" sz="2400" dirty="0" err="1"/>
              <a:t>Dupuit</a:t>
            </a:r>
            <a:r>
              <a:rPr lang="en-US" sz="2400" dirty="0"/>
              <a:t>, </a:t>
            </a:r>
            <a:r>
              <a:rPr lang="en-US" sz="2400" dirty="0" err="1"/>
              <a:t>Menger</a:t>
            </a:r>
            <a:r>
              <a:rPr lang="en-US" sz="2400" dirty="0"/>
              <a:t>, Walras and Pigou etc. The exponents of this approach regard utility as cardinal concept.</a:t>
            </a:r>
          </a:p>
          <a:p>
            <a:pPr algn="l" fontAlgn="base"/>
            <a:r>
              <a:rPr lang="en-US" sz="2400" dirty="0"/>
              <a:t> In other words, they hold that utility is a measurable and quantifiable entity. </a:t>
            </a:r>
          </a:p>
          <a:p>
            <a:pPr algn="l" fontAlgn="base"/>
            <a:r>
              <a:rPr lang="en-US" sz="2400" dirty="0"/>
              <a:t>For example, According to cardinal utility approach, if a person is drinking a glass of water, it will be possible for him to assign some numerical value say 10 utils or 20 utils to the utility derived from it. </a:t>
            </a:r>
          </a:p>
          <a:p>
            <a:pPr algn="l" fontAlgn="base"/>
            <a:r>
              <a:rPr lang="en-US" sz="2400" dirty="0"/>
              <a:t>This approach is based on following assumptions: </a:t>
            </a:r>
          </a:p>
          <a:p>
            <a:pPr marL="342900" indent="-342900" algn="l" fontAlgn="base">
              <a:buAutoNum type="arabicParenR"/>
            </a:pPr>
            <a:r>
              <a:rPr lang="en-US" sz="2400" dirty="0"/>
              <a:t>The cardinal measurement of utility- Utility of any commodity can be measured in units called ‘utils’. </a:t>
            </a:r>
          </a:p>
          <a:p>
            <a:pPr marL="342900" indent="-342900" algn="l" fontAlgn="base">
              <a:buAutoNum type="arabicParenR"/>
            </a:pPr>
            <a:r>
              <a:rPr lang="en-US" sz="2400" dirty="0"/>
              <a:t>Utilities are additive i.e. total utility can be calculated by measuring utility derived from all the units of a commodity consumed. </a:t>
            </a:r>
          </a:p>
          <a:p>
            <a:pPr marL="0" indent="0" algn="l" fontAlgn="base">
              <a:buNone/>
            </a:pPr>
            <a:r>
              <a:rPr lang="en-US" sz="2400" dirty="0"/>
              <a:t>3) Utility is independent i.e. not related to the amounts of other commodities purchased by the consumer. Further, it is also assumed that it is not affected by utilities of other individuals. </a:t>
            </a:r>
          </a:p>
          <a:p>
            <a:pPr marL="0" indent="0" algn="l" fontAlgn="base">
              <a:buNone/>
            </a:pPr>
            <a:r>
              <a:rPr lang="en-US" sz="2400" dirty="0"/>
              <a:t>4) Marginal utility of money remains constant: When a person purchases more of a good, the amount of money diminishes and marginal utility of remaining money may increase. This assumption is important as </a:t>
            </a:r>
            <a:r>
              <a:rPr lang="en-US" sz="2400" dirty="0" err="1"/>
              <a:t>cardinalists</a:t>
            </a:r>
            <a:r>
              <a:rPr lang="en-US" sz="2400" dirty="0"/>
              <a:t> have used money as a measure of utility and it is necessary to keep the measuring rod of utility as fixed.</a:t>
            </a:r>
            <a:endParaRPr lang="en-IN" sz="3600" dirty="0"/>
          </a:p>
        </p:txBody>
      </p:sp>
    </p:spTree>
    <p:extLst>
      <p:ext uri="{BB962C8B-B14F-4D97-AF65-F5344CB8AC3E}">
        <p14:creationId xmlns:p14="http://schemas.microsoft.com/office/powerpoint/2010/main" val="2876993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293043-E763-42D2-84A2-BB2EDF4F9AC6}"/>
              </a:ext>
            </a:extLst>
          </p:cNvPr>
          <p:cNvSpPr>
            <a:spLocks noGrp="1"/>
          </p:cNvSpPr>
          <p:nvPr>
            <p:ph sz="half" idx="1"/>
          </p:nvPr>
        </p:nvSpPr>
        <p:spPr>
          <a:xfrm>
            <a:off x="226142" y="255639"/>
            <a:ext cx="5793658" cy="5921324"/>
          </a:xfrm>
        </p:spPr>
        <p:txBody>
          <a:bodyPr anchor="ctr">
            <a:normAutofit/>
          </a:bodyPr>
          <a:lstStyle/>
          <a:p>
            <a:r>
              <a:rPr lang="en-US" b="1" dirty="0">
                <a:effectLst/>
              </a:rPr>
              <a:t>4. Law of Diminishing Marginal Utility:</a:t>
            </a:r>
          </a:p>
          <a:p>
            <a:pPr algn="l" fontAlgn="base"/>
            <a:r>
              <a:rPr lang="en-US" dirty="0"/>
              <a:t>Law of Diminishing Marginal Utility is one of the most fundamental law of utility analysis. It explains the relationship between utility and quantity of a commodity. This law states that after sufficient quantity of a commodity is consumed, the utility derived from each successive unit decreases, consumption of all other commodities remaining same. </a:t>
            </a:r>
            <a:endParaRPr lang="en-US" b="0" dirty="0">
              <a:effectLst/>
            </a:endParaRPr>
          </a:p>
        </p:txBody>
      </p:sp>
      <p:pic>
        <p:nvPicPr>
          <p:cNvPr id="7" name="Content Placeholder 6">
            <a:extLst>
              <a:ext uri="{FF2B5EF4-FFF2-40B4-BE49-F238E27FC236}">
                <a16:creationId xmlns:a16="http://schemas.microsoft.com/office/drawing/2014/main" id="{3AF32676-51B9-4B02-AECF-525DD13CF3A5}"/>
              </a:ext>
            </a:extLst>
          </p:cNvPr>
          <p:cNvPicPr>
            <a:picLocks noGrp="1" noChangeAspect="1"/>
          </p:cNvPicPr>
          <p:nvPr>
            <p:ph sz="half" idx="2"/>
          </p:nvPr>
        </p:nvPicPr>
        <p:blipFill rotWithShape="1">
          <a:blip r:embed="rId2"/>
          <a:srcRect l="44070" t="40232" r="32970" b="39527"/>
          <a:stretch/>
        </p:blipFill>
        <p:spPr>
          <a:xfrm>
            <a:off x="6096000" y="255639"/>
            <a:ext cx="5789894" cy="2871020"/>
          </a:xfrm>
        </p:spPr>
      </p:pic>
      <p:pic>
        <p:nvPicPr>
          <p:cNvPr id="9" name="Picture 8">
            <a:extLst>
              <a:ext uri="{FF2B5EF4-FFF2-40B4-BE49-F238E27FC236}">
                <a16:creationId xmlns:a16="http://schemas.microsoft.com/office/drawing/2014/main" id="{1A2A2DAD-5106-4B7D-888C-CF21A9DAA9D3}"/>
              </a:ext>
            </a:extLst>
          </p:cNvPr>
          <p:cNvPicPr>
            <a:picLocks noChangeAspect="1"/>
          </p:cNvPicPr>
          <p:nvPr/>
        </p:nvPicPr>
        <p:blipFill rotWithShape="1">
          <a:blip r:embed="rId3"/>
          <a:srcRect l="60968" t="25663" r="19113" b="54409"/>
          <a:stretch/>
        </p:blipFill>
        <p:spPr>
          <a:xfrm>
            <a:off x="6429258" y="3019656"/>
            <a:ext cx="5261029" cy="2960662"/>
          </a:xfrm>
          <a:prstGeom prst="rect">
            <a:avLst/>
          </a:prstGeom>
        </p:spPr>
      </p:pic>
    </p:spTree>
    <p:extLst>
      <p:ext uri="{BB962C8B-B14F-4D97-AF65-F5344CB8AC3E}">
        <p14:creationId xmlns:p14="http://schemas.microsoft.com/office/powerpoint/2010/main" val="4272675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B5EFE-C0E7-4AAE-A417-6BEE0CA08486}"/>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D7108EF-9319-40AE-9EEA-B7EBE6108AEB}"/>
              </a:ext>
            </a:extLst>
          </p:cNvPr>
          <p:cNvSpPr>
            <a:spLocks noGrp="1"/>
          </p:cNvSpPr>
          <p:nvPr>
            <p:ph idx="1"/>
          </p:nvPr>
        </p:nvSpPr>
        <p:spPr/>
        <p:txBody>
          <a:bodyPr>
            <a:normAutofit/>
          </a:bodyPr>
          <a:lstStyle/>
          <a:p>
            <a:r>
              <a:rPr lang="en-US" dirty="0"/>
              <a:t>Cardinal utility analysis can be used to derive demand curve for a commodity. An explanation for a downward sloping demand curve rests on the notion of diminishing marginal utility. </a:t>
            </a:r>
          </a:p>
          <a:p>
            <a:r>
              <a:rPr lang="en-US" dirty="0"/>
              <a:t>The law of diminishing marginal utility states that each successive unit of a commodity provides lower marginal utility. </a:t>
            </a:r>
            <a:endParaRPr lang="en-IN" dirty="0"/>
          </a:p>
        </p:txBody>
      </p:sp>
    </p:spTree>
    <p:extLst>
      <p:ext uri="{BB962C8B-B14F-4D97-AF65-F5344CB8AC3E}">
        <p14:creationId xmlns:p14="http://schemas.microsoft.com/office/powerpoint/2010/main" val="2522749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07CC7-1B9D-4D7A-8EF6-59848A9220EA}"/>
              </a:ext>
            </a:extLst>
          </p:cNvPr>
          <p:cNvSpPr>
            <a:spLocks noGrp="1"/>
          </p:cNvSpPr>
          <p:nvPr>
            <p:ph type="title"/>
          </p:nvPr>
        </p:nvSpPr>
        <p:spPr/>
        <p:txBody>
          <a:bodyPr/>
          <a:lstStyle/>
          <a:p>
            <a:pPr algn="ctr"/>
            <a:r>
              <a:rPr lang="en-US" dirty="0"/>
              <a:t>CONSUMER EQUILIBRIUM THROUGH UTILITY ANALYSIS </a:t>
            </a:r>
            <a:endParaRPr lang="en-IN" dirty="0"/>
          </a:p>
        </p:txBody>
      </p:sp>
      <p:sp>
        <p:nvSpPr>
          <p:cNvPr id="3" name="Content Placeholder 2">
            <a:extLst>
              <a:ext uri="{FF2B5EF4-FFF2-40B4-BE49-F238E27FC236}">
                <a16:creationId xmlns:a16="http://schemas.microsoft.com/office/drawing/2014/main" id="{692DF0ED-B697-4FAB-9AB6-08FD71441CE5}"/>
              </a:ext>
            </a:extLst>
          </p:cNvPr>
          <p:cNvSpPr>
            <a:spLocks noGrp="1"/>
          </p:cNvSpPr>
          <p:nvPr>
            <p:ph idx="1"/>
          </p:nvPr>
        </p:nvSpPr>
        <p:spPr/>
        <p:txBody>
          <a:bodyPr/>
          <a:lstStyle/>
          <a:p>
            <a:r>
              <a:rPr lang="en-US" dirty="0"/>
              <a:t>Consumer Equilibrium is a situation wherein a consumer gets maximum satisfaction out of his limited income and has no tendency to change his existing expenditure pattern. </a:t>
            </a:r>
          </a:p>
          <a:p>
            <a:r>
              <a:rPr lang="en-US" dirty="0"/>
              <a:t>A consumer is considered to be extremely satisfied when he allocates his income in such a way that the last rupee spent on each commodity yields the same level of utility. </a:t>
            </a:r>
          </a:p>
          <a:p>
            <a:r>
              <a:rPr lang="en-US" dirty="0"/>
              <a:t>The concept of consumer equilibrium can be examined under one-commodity model and multicommodity model. </a:t>
            </a:r>
            <a:endParaRPr lang="en-IN" dirty="0"/>
          </a:p>
        </p:txBody>
      </p:sp>
    </p:spTree>
    <p:extLst>
      <p:ext uri="{BB962C8B-B14F-4D97-AF65-F5344CB8AC3E}">
        <p14:creationId xmlns:p14="http://schemas.microsoft.com/office/powerpoint/2010/main" val="32493088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1503</TotalTime>
  <Words>4058</Words>
  <Application>Microsoft Office PowerPoint</Application>
  <PresentationFormat>Widescreen</PresentationFormat>
  <Paragraphs>182</Paragraphs>
  <Slides>41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-apple-system</vt:lpstr>
      <vt:lpstr>Arial</vt:lpstr>
      <vt:lpstr>Calibri</vt:lpstr>
      <vt:lpstr>Calibri Light</vt:lpstr>
      <vt:lpstr>ClearSans</vt:lpstr>
      <vt:lpstr>Georgia</vt:lpstr>
      <vt:lpstr>Office Theme</vt:lpstr>
      <vt:lpstr>Utility Theories</vt:lpstr>
      <vt:lpstr>PowerPoint Presentation</vt:lpstr>
      <vt:lpstr>PowerPoint Presentation</vt:lpstr>
      <vt:lpstr>The Cardinal Utility Theory</vt:lpstr>
      <vt:lpstr>PowerPoint Presentation</vt:lpstr>
      <vt:lpstr>PowerPoint Presentation</vt:lpstr>
      <vt:lpstr>PowerPoint Presentation</vt:lpstr>
      <vt:lpstr>PowerPoint Presentation</vt:lpstr>
      <vt:lpstr>CONSUMER EQUILIBRIUM THROUGH UTILITY ANALYSIS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Diamond-Water Paradox</vt:lpstr>
      <vt:lpstr>Ordinal Utility Analysis</vt:lpstr>
      <vt:lpstr>PowerPoint Presentation</vt:lpstr>
      <vt:lpstr>PowerPoint Presentation</vt:lpstr>
      <vt:lpstr>PowerPoint Presentation</vt:lpstr>
      <vt:lpstr>PowerPoint Presentation</vt:lpstr>
      <vt:lpstr>Community Indifference Curve</vt:lpstr>
      <vt:lpstr>PowerPoint Presentation</vt:lpstr>
      <vt:lpstr>PowerPoint Presentation</vt:lpstr>
      <vt:lpstr>PowerPoint Presentation</vt:lpstr>
      <vt:lpstr>PowerPoint Presentation</vt:lpstr>
      <vt:lpstr>Consumer’s Budget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Revealed Preference Theory</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Ramaa Naniwadekar</dc:creator>
  <cp:lastModifiedBy>Ramaa Naniwadekar</cp:lastModifiedBy>
  <cp:revision>12</cp:revision>
  <dcterms:created xsi:type="dcterms:W3CDTF">2021-09-29T18:09:25Z</dcterms:created>
  <dcterms:modified xsi:type="dcterms:W3CDTF">2022-06-22T10:24:11Z</dcterms:modified>
</cp:coreProperties>
</file>