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8" r:id="rId1"/>
  </p:sldMasterIdLst>
  <p:sldIdLst>
    <p:sldId id="337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99"/>
    <a:srgbClr val="FF0066"/>
    <a:srgbClr val="00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CE4ADF-771B-4B93-BB2E-EB626D0C5F04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7872B47C-7BED-4AED-AFEF-B34D5CA76749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PRODUCT</a:t>
          </a:r>
          <a:endParaRPr lang="en-IN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86995A-E9BC-4898-AA10-1614F2EE2FAD}" type="parTrans" cxnId="{94041FB0-959F-4D4E-A22E-A666D0EEC111}">
      <dgm:prSet/>
      <dgm:spPr/>
      <dgm:t>
        <a:bodyPr/>
        <a:lstStyle/>
        <a:p>
          <a:endParaRPr lang="en-IN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70B381-FDAB-41BB-94E2-138487940BB9}" type="sibTrans" cxnId="{94041FB0-959F-4D4E-A22E-A666D0EEC111}">
      <dgm:prSet/>
      <dgm:spPr/>
      <dgm:t>
        <a:bodyPr/>
        <a:lstStyle/>
        <a:p>
          <a:endParaRPr lang="en-IN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6F75FB-0BD5-4626-8D20-E45F6E9A7D3D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PRICE</a:t>
          </a:r>
          <a:endParaRPr lang="en-IN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EC2272-51DB-4B14-9911-C85E15EB700D}" type="parTrans" cxnId="{1AEA4355-344C-432E-9729-C609E106841A}">
      <dgm:prSet/>
      <dgm:spPr/>
      <dgm:t>
        <a:bodyPr/>
        <a:lstStyle/>
        <a:p>
          <a:endParaRPr lang="en-IN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C3E970-1CAF-4A03-AAA2-7FB82BA1302F}" type="sibTrans" cxnId="{1AEA4355-344C-432E-9729-C609E106841A}">
      <dgm:prSet/>
      <dgm:spPr/>
      <dgm:t>
        <a:bodyPr/>
        <a:lstStyle/>
        <a:p>
          <a:endParaRPr lang="en-IN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002E2F-FBAA-4DA7-8EA3-19BAB07C06E3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PLACE </a:t>
          </a:r>
          <a:endParaRPr lang="en-IN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799BA6-23BA-414E-AD1E-13C7937ED750}" type="parTrans" cxnId="{7033BB06-A802-4D14-9A11-1F2E948DB989}">
      <dgm:prSet/>
      <dgm:spPr/>
      <dgm:t>
        <a:bodyPr/>
        <a:lstStyle/>
        <a:p>
          <a:endParaRPr lang="en-IN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CDED89-FB80-4FA7-8353-E7327E1F17BE}" type="sibTrans" cxnId="{7033BB06-A802-4D14-9A11-1F2E948DB989}">
      <dgm:prSet/>
      <dgm:spPr/>
      <dgm:t>
        <a:bodyPr/>
        <a:lstStyle/>
        <a:p>
          <a:endParaRPr lang="en-IN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2042ED-1744-4441-9669-6362341C1A40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PROMOTION</a:t>
          </a:r>
          <a:endParaRPr lang="en-IN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6D8E24-4D0F-49E4-A16D-449D7A23F708}" type="parTrans" cxnId="{54D7075D-4526-4E35-BA70-9BC854C4F594}">
      <dgm:prSet/>
      <dgm:spPr/>
      <dgm:t>
        <a:bodyPr/>
        <a:lstStyle/>
        <a:p>
          <a:endParaRPr lang="en-IN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E490A9-CE9E-4FE4-8704-966A879AC50E}" type="sibTrans" cxnId="{54D7075D-4526-4E35-BA70-9BC854C4F594}">
      <dgm:prSet/>
      <dgm:spPr/>
      <dgm:t>
        <a:bodyPr/>
        <a:lstStyle/>
        <a:p>
          <a:endParaRPr lang="en-IN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391B2D-8F79-41FD-A834-C11AFD8D09B7}" type="pres">
      <dgm:prSet presAssocID="{3CCE4ADF-771B-4B93-BB2E-EB626D0C5F0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714AB7-3A37-453C-859A-ADF066FC5D91}" type="pres">
      <dgm:prSet presAssocID="{7872B47C-7BED-4AED-AFEF-B34D5CA767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871C19-3DBA-4D68-A3D8-CC5DF60E411B}" type="pres">
      <dgm:prSet presAssocID="{5070B381-FDAB-41BB-94E2-138487940BB9}" presName="sibTrans" presStyleCnt="0"/>
      <dgm:spPr/>
    </dgm:pt>
    <dgm:pt modelId="{DD9360EE-35D0-42BE-93C3-F3872423C0DE}" type="pres">
      <dgm:prSet presAssocID="{0A6F75FB-0BD5-4626-8D20-E45F6E9A7D3D}" presName="node" presStyleLbl="node1" presStyleIdx="1" presStyleCnt="4" custLinFactNeighborX="-3916" custLinFactNeighborY="18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23514-3573-4DCC-9C9B-4BCC603D76DC}" type="pres">
      <dgm:prSet presAssocID="{DAC3E970-1CAF-4A03-AAA2-7FB82BA1302F}" presName="sibTrans" presStyleCnt="0"/>
      <dgm:spPr/>
    </dgm:pt>
    <dgm:pt modelId="{2F917AC0-B43C-4BB8-BB28-465BDB40840C}" type="pres">
      <dgm:prSet presAssocID="{8F002E2F-FBAA-4DA7-8EA3-19BAB07C06E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DC6E06-DD54-44DB-8282-5BFA0C158CE5}" type="pres">
      <dgm:prSet presAssocID="{EACDED89-FB80-4FA7-8353-E7327E1F17BE}" presName="sibTrans" presStyleCnt="0"/>
      <dgm:spPr/>
    </dgm:pt>
    <dgm:pt modelId="{808EA975-045F-4DB7-BDB8-348C4C8AC393}" type="pres">
      <dgm:prSet presAssocID="{062042ED-1744-4441-9669-6362341C1A4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EA4355-344C-432E-9729-C609E106841A}" srcId="{3CCE4ADF-771B-4B93-BB2E-EB626D0C5F04}" destId="{0A6F75FB-0BD5-4626-8D20-E45F6E9A7D3D}" srcOrd="1" destOrd="0" parTransId="{41EC2272-51DB-4B14-9911-C85E15EB700D}" sibTransId="{DAC3E970-1CAF-4A03-AAA2-7FB82BA1302F}"/>
    <dgm:cxn modelId="{1B45C0E9-DAE0-414F-93FB-0A6011C667E9}" type="presOf" srcId="{0A6F75FB-0BD5-4626-8D20-E45F6E9A7D3D}" destId="{DD9360EE-35D0-42BE-93C3-F3872423C0DE}" srcOrd="0" destOrd="0" presId="urn:microsoft.com/office/officeart/2005/8/layout/default"/>
    <dgm:cxn modelId="{5084BA98-2E7F-49CE-B93F-6822C69B5BCC}" type="presOf" srcId="{062042ED-1744-4441-9669-6362341C1A40}" destId="{808EA975-045F-4DB7-BDB8-348C4C8AC393}" srcOrd="0" destOrd="0" presId="urn:microsoft.com/office/officeart/2005/8/layout/default"/>
    <dgm:cxn modelId="{7033BB06-A802-4D14-9A11-1F2E948DB989}" srcId="{3CCE4ADF-771B-4B93-BB2E-EB626D0C5F04}" destId="{8F002E2F-FBAA-4DA7-8EA3-19BAB07C06E3}" srcOrd="2" destOrd="0" parTransId="{50799BA6-23BA-414E-AD1E-13C7937ED750}" sibTransId="{EACDED89-FB80-4FA7-8353-E7327E1F17BE}"/>
    <dgm:cxn modelId="{9E186ED9-C1EC-45A1-A693-66514F4135A8}" type="presOf" srcId="{8F002E2F-FBAA-4DA7-8EA3-19BAB07C06E3}" destId="{2F917AC0-B43C-4BB8-BB28-465BDB40840C}" srcOrd="0" destOrd="0" presId="urn:microsoft.com/office/officeart/2005/8/layout/default"/>
    <dgm:cxn modelId="{94041FB0-959F-4D4E-A22E-A666D0EEC111}" srcId="{3CCE4ADF-771B-4B93-BB2E-EB626D0C5F04}" destId="{7872B47C-7BED-4AED-AFEF-B34D5CA76749}" srcOrd="0" destOrd="0" parTransId="{8D86995A-E9BC-4898-AA10-1614F2EE2FAD}" sibTransId="{5070B381-FDAB-41BB-94E2-138487940BB9}"/>
    <dgm:cxn modelId="{54D7075D-4526-4E35-BA70-9BC854C4F594}" srcId="{3CCE4ADF-771B-4B93-BB2E-EB626D0C5F04}" destId="{062042ED-1744-4441-9669-6362341C1A40}" srcOrd="3" destOrd="0" parTransId="{6E6D8E24-4D0F-49E4-A16D-449D7A23F708}" sibTransId="{4BE490A9-CE9E-4FE4-8704-966A879AC50E}"/>
    <dgm:cxn modelId="{81586E54-CD64-4B7D-8D29-BDD98BCCFC44}" type="presOf" srcId="{3CCE4ADF-771B-4B93-BB2E-EB626D0C5F04}" destId="{4F391B2D-8F79-41FD-A834-C11AFD8D09B7}" srcOrd="0" destOrd="0" presId="urn:microsoft.com/office/officeart/2005/8/layout/default"/>
    <dgm:cxn modelId="{56C854A2-8F7B-4AA5-B6DA-A8F68F0CC564}" type="presOf" srcId="{7872B47C-7BED-4AED-AFEF-B34D5CA76749}" destId="{42714AB7-3A37-453C-859A-ADF066FC5D91}" srcOrd="0" destOrd="0" presId="urn:microsoft.com/office/officeart/2005/8/layout/default"/>
    <dgm:cxn modelId="{D2A90E37-693B-4A04-9059-3B3F1D4725A7}" type="presParOf" srcId="{4F391B2D-8F79-41FD-A834-C11AFD8D09B7}" destId="{42714AB7-3A37-453C-859A-ADF066FC5D91}" srcOrd="0" destOrd="0" presId="urn:microsoft.com/office/officeart/2005/8/layout/default"/>
    <dgm:cxn modelId="{E8F79265-9916-4ED9-ADF7-1C575F7999DB}" type="presParOf" srcId="{4F391B2D-8F79-41FD-A834-C11AFD8D09B7}" destId="{CD871C19-3DBA-4D68-A3D8-CC5DF60E411B}" srcOrd="1" destOrd="0" presId="urn:microsoft.com/office/officeart/2005/8/layout/default"/>
    <dgm:cxn modelId="{1372B6C4-E793-4FAC-84F5-201855B2140A}" type="presParOf" srcId="{4F391B2D-8F79-41FD-A834-C11AFD8D09B7}" destId="{DD9360EE-35D0-42BE-93C3-F3872423C0DE}" srcOrd="2" destOrd="0" presId="urn:microsoft.com/office/officeart/2005/8/layout/default"/>
    <dgm:cxn modelId="{831EA305-3141-480F-A44D-D5AA17AF77A4}" type="presParOf" srcId="{4F391B2D-8F79-41FD-A834-C11AFD8D09B7}" destId="{39F23514-3573-4DCC-9C9B-4BCC603D76DC}" srcOrd="3" destOrd="0" presId="urn:microsoft.com/office/officeart/2005/8/layout/default"/>
    <dgm:cxn modelId="{60145D7F-4892-40CB-BA27-5F6C47FA5D28}" type="presParOf" srcId="{4F391B2D-8F79-41FD-A834-C11AFD8D09B7}" destId="{2F917AC0-B43C-4BB8-BB28-465BDB40840C}" srcOrd="4" destOrd="0" presId="urn:microsoft.com/office/officeart/2005/8/layout/default"/>
    <dgm:cxn modelId="{CA689076-1682-44D8-855E-441F64841A4F}" type="presParOf" srcId="{4F391B2D-8F79-41FD-A834-C11AFD8D09B7}" destId="{DBDC6E06-DD54-44DB-8282-5BFA0C158CE5}" srcOrd="5" destOrd="0" presId="urn:microsoft.com/office/officeart/2005/8/layout/default"/>
    <dgm:cxn modelId="{2679F269-E9F5-41A1-843D-9C19A1D38CCA}" type="presParOf" srcId="{4F391B2D-8F79-41FD-A834-C11AFD8D09B7}" destId="{808EA975-045F-4DB7-BDB8-348C4C8AC39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14AB7-3A37-453C-859A-ADF066FC5D91}">
      <dsp:nvSpPr>
        <dsp:cNvPr id="0" name=""/>
        <dsp:cNvSpPr/>
      </dsp:nvSpPr>
      <dsp:spPr>
        <a:xfrm>
          <a:off x="630263" y="160"/>
          <a:ext cx="1612162" cy="9672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PRODUCT</a:t>
          </a:r>
          <a:endParaRPr lang="en-IN" sz="19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0263" y="160"/>
        <a:ext cx="1612162" cy="967297"/>
      </dsp:txXfrm>
    </dsp:sp>
    <dsp:sp modelId="{DD9360EE-35D0-42BE-93C3-F3872423C0DE}">
      <dsp:nvSpPr>
        <dsp:cNvPr id="0" name=""/>
        <dsp:cNvSpPr/>
      </dsp:nvSpPr>
      <dsp:spPr>
        <a:xfrm>
          <a:off x="2340509" y="320"/>
          <a:ext cx="1612162" cy="9672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PRICE</a:t>
          </a:r>
          <a:endParaRPr lang="en-IN" sz="19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40509" y="320"/>
        <a:ext cx="1612162" cy="967297"/>
      </dsp:txXfrm>
    </dsp:sp>
    <dsp:sp modelId="{2F917AC0-B43C-4BB8-BB28-465BDB40840C}">
      <dsp:nvSpPr>
        <dsp:cNvPr id="0" name=""/>
        <dsp:cNvSpPr/>
      </dsp:nvSpPr>
      <dsp:spPr>
        <a:xfrm>
          <a:off x="4177020" y="160"/>
          <a:ext cx="1612162" cy="9672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PLACE </a:t>
          </a:r>
          <a:endParaRPr lang="en-IN" sz="19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7020" y="160"/>
        <a:ext cx="1612162" cy="967297"/>
      </dsp:txXfrm>
    </dsp:sp>
    <dsp:sp modelId="{808EA975-045F-4DB7-BDB8-348C4C8AC393}">
      <dsp:nvSpPr>
        <dsp:cNvPr id="0" name=""/>
        <dsp:cNvSpPr/>
      </dsp:nvSpPr>
      <dsp:spPr>
        <a:xfrm>
          <a:off x="5950398" y="160"/>
          <a:ext cx="1612162" cy="9672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</a:gs>
          </a:gsLst>
          <a:lin ang="5400000" scaled="1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PROMOTION</a:t>
          </a:r>
          <a:endParaRPr lang="en-IN" sz="19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50398" y="160"/>
        <a:ext cx="1612162" cy="9672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749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23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96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831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71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919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87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206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3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05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8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66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00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34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420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14/08/2020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084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  <p:sldLayoutId id="2147484229" r:id="rId11"/>
    <p:sldLayoutId id="2147484230" r:id="rId12"/>
    <p:sldLayoutId id="2147484231" r:id="rId13"/>
    <p:sldLayoutId id="2147484232" r:id="rId14"/>
    <p:sldLayoutId id="2147484233" r:id="rId15"/>
    <p:sldLayoutId id="2147484234" r:id="rId16"/>
    <p:sldLayoutId id="214748423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microsoft.com/office/2007/relationships/hdphoto" Target="../media/hdphoto3.wdp"/><Relationship Id="rId10" Type="http://schemas.openxmlformats.org/officeDocument/2006/relationships/image" Target="../media/image32.png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microsoft.com/office/2007/relationships/hdphoto" Target="../media/hdphoto5.wdp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57C84EF-A879-B841-B8D9-C6D7AABBD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44848" y="4449234"/>
            <a:ext cx="10131428" cy="1447800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 HARSHADA MHATRE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3B79B0A-44FA-2C41-80C0-254209D26D4B}"/>
              </a:ext>
            </a:extLst>
          </p:cNvPr>
          <p:cNvSpPr txBox="1"/>
          <p:nvPr/>
        </p:nvSpPr>
        <p:spPr>
          <a:xfrm>
            <a:off x="597808" y="2007836"/>
            <a:ext cx="11218332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TOPICS</a:t>
            </a:r>
          </a:p>
          <a:p>
            <a:r>
              <a:rPr lang="en-I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MIX - CONCEPT AND ELEMENTS</a:t>
            </a:r>
          </a:p>
          <a:p>
            <a:r>
              <a:rPr lang="en-I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- PRODUCT DECISIONS ARES</a:t>
            </a:r>
          </a:p>
          <a:p>
            <a:r>
              <a:rPr lang="en-I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LIFE CYCLE- CONCEPT, MANAGING STAGES OF PLC</a:t>
            </a:r>
          </a:p>
          <a:p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CD7CEC8-529C-4942-81C0-CE8EEB2ED7D9}"/>
              </a:ext>
            </a:extLst>
          </p:cNvPr>
          <p:cNvSpPr txBox="1"/>
          <p:nvPr/>
        </p:nvSpPr>
        <p:spPr>
          <a:xfrm>
            <a:off x="2072519" y="360801"/>
            <a:ext cx="109732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 2. Marketing Decisions</a:t>
            </a:r>
            <a:b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en-IN" sz="36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Part. I</a:t>
            </a:r>
            <a:endParaRPr lang="en-US" sz="3600" u="sng" dirty="0"/>
          </a:p>
        </p:txBody>
      </p:sp>
    </p:spTree>
    <p:extLst>
      <p:ext uri="{BB962C8B-B14F-4D97-AF65-F5344CB8AC3E}">
        <p14:creationId xmlns:p14="http://schemas.microsoft.com/office/powerpoint/2010/main" val="386847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6C871D1-06A9-0C48-B64B-E26D1CBB3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035" y="-561134"/>
            <a:ext cx="11854845" cy="2419686"/>
          </a:xfrm>
        </p:spPr>
        <p:txBody>
          <a:bodyPr>
            <a:norm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PRODUCT MIX/ PRODUCT LINE DECISIONS : </a:t>
            </a:r>
            <a:r>
              <a:rPr lang="en-IN" sz="2400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marketer should decide whether to concentrate on one product or deal with  a product mix/ product  line. Product mix involves a set of product, which a marketer may offer to the market</a:t>
            </a:r>
            <a:r>
              <a:rPr lang="en-IN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03A8DCB-45C9-4F41-B747-4CE666697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95" y="1858552"/>
            <a:ext cx="5428187" cy="2163114"/>
          </a:xfrm>
          <a:prstGeom prst="roundRect">
            <a:avLst>
              <a:gd name="adj" fmla="val 2164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4">
            <a:extLst>
              <a:ext uri="{FF2B5EF4-FFF2-40B4-BE49-F238E27FC236}">
                <a16:creationId xmlns="" xmlns:a16="http://schemas.microsoft.com/office/drawing/2014/main" id="{E46EE714-E0E3-024E-AC3D-4BCF018679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457" y="1858553"/>
            <a:ext cx="5651348" cy="2163114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="" xmlns:a16="http://schemas.microsoft.com/office/drawing/2014/main" id="{26D2C099-C076-2E4D-BFE3-14A639F731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1" y="4233334"/>
            <a:ext cx="5537993" cy="2374900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="" xmlns:a16="http://schemas.microsoft.com/office/drawing/2014/main" id="{6727F817-D4B6-ED40-9D60-9092BFC67A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95" y="4233334"/>
            <a:ext cx="5537994" cy="241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70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87FC05-5891-4C4C-B8B8-E4FC39FAE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907143"/>
            <a:ext cx="12192000" cy="6507473"/>
          </a:xfrm>
        </p:spPr>
        <p:txBody>
          <a:bodyPr/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PACKAGING-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Marketer 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d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esign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proper packaging to protect,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preserve and promote the product.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LABELLING-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Labelling indicates the contents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instructions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(how to use the product)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product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Labelling can promote the product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49D627C-5045-4C2E-A4F4-BC0BEE0E22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41" y="1264619"/>
            <a:ext cx="3477406" cy="17438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D722B10-9175-4539-B2A1-CDB5A9A2210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51" t="23404" r="4445" b="12899"/>
          <a:stretch/>
        </p:blipFill>
        <p:spPr>
          <a:xfrm>
            <a:off x="7861906" y="1082883"/>
            <a:ext cx="3770342" cy="21072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FF33A183-37A7-4B93-9BBC-30E47E808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213" y="978075"/>
            <a:ext cx="3370667" cy="2316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3">
            <a:extLst>
              <a:ext uri="{FF2B5EF4-FFF2-40B4-BE49-F238E27FC236}">
                <a16:creationId xmlns="" xmlns:a16="http://schemas.microsoft.com/office/drawing/2014/main" id="{117387AA-AF53-A642-99E6-206EC7AA4E8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740" y="4187975"/>
            <a:ext cx="3770342" cy="2508033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="" xmlns:a16="http://schemas.microsoft.com/office/drawing/2014/main" id="{CBF32454-E942-AA47-9A0D-F838EA3B286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738" y="4244970"/>
            <a:ext cx="3053168" cy="2508033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="" xmlns:a16="http://schemas.microsoft.com/office/drawing/2014/main" id="{49B77533-3403-2640-AC91-D684462111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86" y="4379099"/>
            <a:ext cx="4358118" cy="231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40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F89B9C6-89A4-44B3-8385-9A5FD94E4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989" y="-368652"/>
            <a:ext cx="11846378" cy="7595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PRICING-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marketer should decide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pricing on the basis of income of customers, demand for product, competition in marketing, etc.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urger King charges low price as compare to McDonald’s to attract customers.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B. people are ready to pay high price for Domino’s pizza  as compare to Pizza Hut due to good taste and High demand.</a:t>
            </a: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="" xmlns:a16="http://schemas.microsoft.com/office/drawing/2014/main" id="{4ECB780F-C0E1-634B-B2E5-3C67522CE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9" y="3159882"/>
            <a:ext cx="5004404" cy="3371548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="" xmlns:a16="http://schemas.microsoft.com/office/drawing/2014/main" id="{0AB1D3BA-ECFE-F643-810C-D9F1CBF38E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595" y="3159881"/>
            <a:ext cx="6055783" cy="33715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8EAFE31-0C2A-6B4C-A188-DE4FE52FD138}"/>
              </a:ext>
            </a:extLst>
          </p:cNvPr>
          <p:cNvSpPr txBox="1"/>
          <p:nvPr/>
        </p:nvSpPr>
        <p:spPr>
          <a:xfrm>
            <a:off x="2989792" y="3587536"/>
            <a:ext cx="6130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sz="1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833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D18B26A-66A6-7645-BEEB-99AD6D276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120952"/>
            <a:ext cx="12192000" cy="48479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6.PRODUCT POSITIONING-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It is a process of Creating distinct image of the product in the mind of customers.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Dove soap approached a housewife to give personal appeal to its customers specially housewives.</a:t>
            </a: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7.PROMOTION-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It includes all Promotional activities to induce and attract the  Customers to buy the product.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Ad pop ups on sites, banners, hoardings, extra coupons, etc.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4C7C955F-A3A5-4C40-A592-B4069545B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33" y="1330477"/>
            <a:ext cx="4490357" cy="198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CD8EC2D6-2E10-634D-8721-D46B83E91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765" y="892024"/>
            <a:ext cx="6384901" cy="2419047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="" xmlns:a16="http://schemas.microsoft.com/office/drawing/2014/main" id="{BE6EE566-7452-3243-B8EE-7A08B1E219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32" y="4727018"/>
            <a:ext cx="4112381" cy="1985630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="" xmlns:a16="http://schemas.microsoft.com/office/drawing/2014/main" id="{A23DC06C-81FE-DE49-BF97-5E276436A2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738" y="4727018"/>
            <a:ext cx="3640831" cy="19856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2D2F1960-F554-C540-AFC0-2AF6EEDE09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164" y="4805235"/>
            <a:ext cx="3381360" cy="18291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06495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C08AB85-2B0E-4375-AAC6-46814EC16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714" y="177807"/>
            <a:ext cx="12086167" cy="473736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WARRANTY-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warranty is a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Guarantee or Assurance by manufacturer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product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perform as stipulated.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Warranty can be given for entire product or certain parts of the products.</a:t>
            </a: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SALE SERVICE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Services to customer after sale of product.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sale service provided by water filter company</a:t>
            </a:r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5FD1033-2F5E-4812-BCEA-8E328D107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80" y="5034643"/>
            <a:ext cx="3885595" cy="16455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F1D41EE-4ABC-4D4D-8F66-3E021175CC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797" y="5034644"/>
            <a:ext cx="4256396" cy="1513484"/>
          </a:xfrm>
          <a:prstGeom prst="rect">
            <a:avLst/>
          </a:prstGeom>
        </p:spPr>
      </p:pic>
      <p:pic>
        <p:nvPicPr>
          <p:cNvPr id="2" name="Picture 3">
            <a:extLst>
              <a:ext uri="{FF2B5EF4-FFF2-40B4-BE49-F238E27FC236}">
                <a16:creationId xmlns="" xmlns:a16="http://schemas.microsoft.com/office/drawing/2014/main" id="{3AA57D5A-B003-6843-9AE6-1D0A4E81F7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274" y="1191380"/>
            <a:ext cx="3734402" cy="2210633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="" xmlns:a16="http://schemas.microsoft.com/office/drawing/2014/main" id="{2779ED77-6B9C-E14A-8CF0-BCE1EAA469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797" y="1191380"/>
            <a:ext cx="3779762" cy="23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571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8971292-2971-AC49-AF89-48D4665DF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738" y="285858"/>
            <a:ext cx="10179514" cy="666642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life Cycle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461B55F6-895A-5041-9AE9-8C68DB87B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5357" y="1465147"/>
            <a:ext cx="11167532" cy="1180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life cycle is the progression of an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through the four stages of its time on the market. The four life cycle stages are: Introduction, Growth, Maturity and Decline. Every product has a life cycle and time spent at each stage differs from product to product.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8">
            <a:extLst>
              <a:ext uri="{FF2B5EF4-FFF2-40B4-BE49-F238E27FC236}">
                <a16:creationId xmlns="" xmlns:a16="http://schemas.microsoft.com/office/drawing/2014/main" id="{78D1B481-D298-D94B-A7D2-FD3EDD1CC0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738" y="2645835"/>
            <a:ext cx="9552524" cy="4151690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="" xmlns:a16="http://schemas.microsoft.com/office/drawing/2014/main" id="{D0CC95F3-78B4-AB44-859C-6792D43D6D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15357" cy="16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812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7EC465-AFCA-C548-AA00-C3600DA06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01" y="151190"/>
            <a:ext cx="10915952" cy="1043215"/>
          </a:xfrm>
        </p:spPr>
        <p:txBody>
          <a:bodyPr>
            <a:normAutofit fontScale="90000"/>
          </a:bodyPr>
          <a:lstStyle/>
          <a:p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Product Development stage</a:t>
            </a:r>
            <a:r>
              <a:rPr lang="en-I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6BE7C36-8B46-5E41-9F6A-22C92D2FD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501" y="1194404"/>
            <a:ext cx="11248571" cy="31598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development stage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first part of 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Life Cycle. This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not only about building 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it includes carrying out research and testing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product idea and development of New Product.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To research and develop a new Product.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features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Development stage are: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Developmet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New product ideas.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Research and Development.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Tests and Trials 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Publicity to create awareness. 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D9BDA9AC-0349-DC4A-8E08-349B2FD69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477" y="2615595"/>
            <a:ext cx="6289523" cy="40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752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6D29CB2-A1D2-0140-88E9-E8105D9C3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261" y="211667"/>
            <a:ext cx="10915953" cy="731628"/>
          </a:xfrm>
        </p:spPr>
        <p:txBody>
          <a:bodyPr/>
          <a:lstStyle/>
          <a:p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Introduction Stage 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17D542C-73FF-CD4A-9FEB-6086F6443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7000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stage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first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life cycle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 a company</a:t>
            </a:r>
            <a:r>
              <a:rPr lang="en-IN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launched a new Product for first time in the market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tries to build awareness about 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service in a market where there is less or no competition.</a:t>
            </a:r>
            <a:endParaRPr lang="en-IN" sz="24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To Create Product awareness.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features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Introduction stage are: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Low or Moderate sales.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Limited Product range. 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Low Profit.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Promotional Expenditure.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Market Coverage.  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503FDCD3-67ED-8C4B-AEA8-4DC6D3915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034" y="2379795"/>
            <a:ext cx="2824086" cy="2118582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="" xmlns:a16="http://schemas.microsoft.com/office/drawing/2014/main" id="{E18CA31C-3F3B-9541-8852-8F4151B514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995" y="2379795"/>
            <a:ext cx="2977235" cy="2125571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="" xmlns:a16="http://schemas.microsoft.com/office/drawing/2014/main" id="{6B849667-6121-6C4C-BA46-B5CF799C31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995" y="4694694"/>
            <a:ext cx="2977235" cy="1951639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="" xmlns:a16="http://schemas.microsoft.com/office/drawing/2014/main" id="{4C068751-16A5-E046-B1C0-115C4D9FF8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032" y="4739417"/>
            <a:ext cx="2824086" cy="19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55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7E3AD4-7BBB-D940-A5DE-70CE69B23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262" y="136072"/>
            <a:ext cx="11641667" cy="930728"/>
          </a:xfrm>
        </p:spPr>
        <p:txBody>
          <a:bodyPr/>
          <a:lstStyle/>
          <a:p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Growth Stage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7E0ED64-9621-7140-8D28-BCE52CD68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190" y="-151190"/>
            <a:ext cx="12040810" cy="6873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 stage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period during which 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eventually and increasingly gains acceptance among consumers, the industry, and the wider general public. During this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the innovation becomes accepted in the market, and as a result sales and revenues start to increase.</a:t>
            </a:r>
            <a:endParaRPr lang="en-IN" sz="24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To increase the market share and Profits.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features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Growth stage are: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in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Share.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Rise in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Profits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Increase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Range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Aggressive Promotion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Marketing. 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943DBF17-0A44-A54E-9AEB-9190240EE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262" y="2516111"/>
            <a:ext cx="5438908" cy="420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038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69247C-AE3E-3C4F-A718-2B95B9FD8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944" y="-206829"/>
            <a:ext cx="10131425" cy="1456267"/>
          </a:xfrm>
        </p:spPr>
        <p:txBody>
          <a:bodyPr/>
          <a:lstStyle/>
          <a:p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Maturity stage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289859B-7AEE-E149-BF26-34AF5D439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254" y="1249438"/>
            <a:ext cx="12142409" cy="292342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Longest period in the life cycle of a firm, industry, or product, during which sales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remain more or less stagnant, and Profit and Market share may tend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decline.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To defend market share.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features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Maturity  stage are: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Sales remain more or less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Stagnant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Decline in Profit.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Decline in Market Share.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Retentive advertising.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Intense Competition. </a:t>
            </a:r>
            <a:endParaRPr lang="en-US" sz="2400" dirty="0"/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B7DC1AD0-71C6-7345-B182-8376B4EC9B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025" y="4674171"/>
            <a:ext cx="4564742" cy="2038685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DD93B27F-F6FA-7A4F-95DB-4A326B0361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144" y="1645469"/>
            <a:ext cx="3090332" cy="2923420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="" xmlns:a16="http://schemas.microsoft.com/office/drawing/2014/main" id="{1BC135C0-4219-FB40-9BE0-79C166A0CB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690" y="1750751"/>
            <a:ext cx="3345847" cy="2648892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="" xmlns:a16="http://schemas.microsoft.com/office/drawing/2014/main" id="{31515A3C-D6F1-E644-ACA5-4C83FA78965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629" y="4674171"/>
            <a:ext cx="3345847" cy="186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1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="" xmlns:a16="http://schemas.microsoft.com/office/drawing/2014/main" id="{8510204F-333A-3B4D-887D-FAC2798C3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070" y="0"/>
            <a:ext cx="12192000" cy="78860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</a:t>
            </a:r>
            <a:r>
              <a:rPr lang="en-IN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mix refers to the marketing variables which are combined to sell products to the target market(customer).</a:t>
            </a:r>
          </a:p>
          <a:p>
            <a:pPr marL="0" indent="0">
              <a:buNone/>
            </a:pPr>
            <a:r>
              <a:rPr lang="en-US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3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1960, E.JEROME MC CARTHY</a:t>
            </a:r>
            <a:r>
              <a:rPr lang="en-US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his book</a:t>
            </a:r>
            <a:r>
              <a:rPr lang="en-IN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“B</a:t>
            </a:r>
            <a:r>
              <a:rPr lang="en-IN" sz="23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asic</a:t>
            </a:r>
            <a:r>
              <a:rPr lang="en-US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IN" sz="23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arketing</a:t>
            </a:r>
            <a:r>
              <a:rPr lang="en-US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popularized </a:t>
            </a:r>
            <a:r>
              <a:rPr lang="en-IN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four factor classification , the so called - </a:t>
            </a:r>
            <a:r>
              <a:rPr lang="en-US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“4P</a:t>
            </a:r>
            <a:r>
              <a:rPr lang="en-IN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s” : Product , Price , Place ( Distribution) and Promotion.</a:t>
            </a:r>
          </a:p>
          <a:p>
            <a:pPr marL="0" indent="0">
              <a:buNone/>
            </a:pPr>
            <a:endParaRPr lang="en-IN" sz="2300" b="1" u="sng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3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Definition: Marketing-mix</a:t>
            </a:r>
          </a:p>
          <a:p>
            <a:pPr marL="0" indent="0">
              <a:buNone/>
            </a:pPr>
            <a:r>
              <a:rPr lang="en-IN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“The basis of marketing operations is the Co-ordination of four key variables, namely: product, price, place, promotion.”                                                                                             </a:t>
            </a:r>
            <a:r>
              <a:rPr lang="en-IN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E.Jerome McCarthy.</a:t>
            </a:r>
          </a:p>
          <a:p>
            <a:pPr marL="0" indent="0">
              <a:buNone/>
            </a:pPr>
            <a:endParaRPr lang="en-IN" sz="2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“Marketing mix is the set of marketing tools that the firm uses to pursue its marketing objectives in the target market.                                                                                                             - </a:t>
            </a:r>
            <a:r>
              <a:rPr lang="en-IN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Philip </a:t>
            </a:r>
            <a:r>
              <a:rPr lang="en-IN" sz="23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Kotler</a:t>
            </a:r>
            <a:r>
              <a:rPr lang="en-IN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IN" sz="2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300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16A0E5A4-BE06-8749-9734-FB4A01B65DAC}"/>
              </a:ext>
            </a:extLst>
          </p:cNvPr>
          <p:cNvSpPr txBox="1"/>
          <p:nvPr/>
        </p:nvSpPr>
        <p:spPr>
          <a:xfrm>
            <a:off x="768425" y="166730"/>
            <a:ext cx="90222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MIX </a:t>
            </a:r>
          </a:p>
        </p:txBody>
      </p:sp>
      <p:graphicFrame>
        <p:nvGraphicFramePr>
          <p:cNvPr id="20" name="Diagram 19">
            <a:extLst>
              <a:ext uri="{FF2B5EF4-FFF2-40B4-BE49-F238E27FC236}">
                <a16:creationId xmlns="" xmlns:a16="http://schemas.microsoft.com/office/drawing/2014/main" id="{5BA5A693-BDAA-A948-9358-46E6C9F19E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1409026"/>
              </p:ext>
            </p:extLst>
          </p:nvPr>
        </p:nvGraphicFramePr>
        <p:xfrm>
          <a:off x="2828962" y="2766786"/>
          <a:ext cx="8192824" cy="967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644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3D4393-5724-3A41-984D-28087E9CB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66" y="27309"/>
            <a:ext cx="11475357" cy="1124668"/>
          </a:xfrm>
        </p:spPr>
        <p:txBody>
          <a:bodyPr/>
          <a:lstStyle/>
          <a:p>
            <a:r>
              <a:rPr lang="en-I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Decline stage </a:t>
            </a: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C5398AC-A946-B547-BC19-1963BF574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676" y="-740833"/>
            <a:ext cx="11843658" cy="8025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decline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fall or descent and, in the product life cycle, 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decline stage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represents similar behavior for products. 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decline stage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product life cycle is when a product dissolves as a result of decreased</a:t>
            </a:r>
            <a:r>
              <a:rPr lang="en-IN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demand from customers</a:t>
            </a:r>
            <a:r>
              <a:rPr 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negative growth</a:t>
            </a:r>
            <a:r>
              <a:rPr lang="en-IN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To cut down the costs and reduce the losses.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features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Decline stage are: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Decline in sales.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Decline in Profit.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Withdrawal or modification of the product.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Decline in Promotional Expenditure.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Reduction in Distribution . 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87D3A6C8-0F0E-4441-9C6E-DD18292A4B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207" y="2528359"/>
            <a:ext cx="3618648" cy="4217206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3C70CDD6-1A5B-A844-8B48-25774A2538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125" y="2637516"/>
            <a:ext cx="2320828" cy="1999446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="" xmlns:a16="http://schemas.microsoft.com/office/drawing/2014/main" id="{35115E21-BD1C-8847-A416-8C16C07322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833" y="4702835"/>
            <a:ext cx="3372374" cy="212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308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2D3956D-4EEF-4069-BCD8-519DD39F5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470" y="-373138"/>
            <a:ext cx="8536818" cy="1310519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 OF PRODUCT LIFE CYCLE</a:t>
            </a: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09791E5-7CCC-4C9D-84E9-D7698B651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953" y="635000"/>
            <a:ext cx="12192000" cy="68339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 MARKETING STRATEGIES AT PRODUCT LIFE CYCLE STAGES</a:t>
            </a:r>
          </a:p>
          <a:p>
            <a:pPr marL="0" indent="0">
              <a:buNone/>
            </a:pPr>
            <a:r>
              <a:rPr lang="en-IN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INTRODUCTION STAGE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PRODUCT STRATEGY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 The firm will concentrate on Single product, no product line extension. The firm may spend additional fund for Research and development to improve the product.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AND PROMOTION STRATGIES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apid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Skimming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launched at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Price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N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Promotional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expenditure.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Skimming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launched at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Price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Promotional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expenditure.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Rapid Penetration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launched at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N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Promotional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expenditure.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Slow Penetration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launched at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Price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Promotional expenditure.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highlight>
                <a:srgbClr val="00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b="1" dirty="0">
              <a:solidFill>
                <a:srgbClr val="002060"/>
              </a:solidFill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52545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E87448E-FDEB-460B-A12A-DF8A3D5EC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81794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STRATEGIES-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a.Concentrated Distribution Strategy-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product through specific dealers in particular market area.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Mass Distribution Strategy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through all possible dealers including national level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/>
          </a:p>
          <a:p>
            <a:pPr marL="0" indent="0">
              <a:buNone/>
            </a:pPr>
            <a:r>
              <a:rPr lang="en-IN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GROWTH STAGE</a:t>
            </a: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STRATEGY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improvement in features, design, shape, etc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new models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PRICE AND PROMOTION STRATEGY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PENETRATION PRICING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Firm keeps low price to face competition.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 PROMOTION STRATEGY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Trade promotion (incentives) to dealers.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PULL PROMOTION STRATEGY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Promotion efforts directed towards customers.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DISTRIBUTION STRATEGY- 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Firm may focus on New market segments, increase in distribution, new distribution channels.</a:t>
            </a:r>
          </a:p>
          <a:p>
            <a:pPr marL="457200" indent="-457200">
              <a:buAutoNum type="alphaLcPeriod"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3216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9C50987-2607-4CEC-9AE8-FF26EC770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095" y="-922262"/>
            <a:ext cx="11913810" cy="84213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AT MATURITY STAGE</a:t>
            </a: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–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firm may </a:t>
            </a:r>
            <a:r>
              <a:rPr lang="en-IN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focuson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Modification of design, features, etc. to increase product performance.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AND PROMOTION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STARTEGY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Promotion efforts directed towards customers. 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PUSH/PULL STRATEGY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Trade promotion (incentives) to dealers.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PENETRATION PRICING STRATEGY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DISTRIBUTION STRATEGY-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Marketer Focus on profitable segment ,discard unprofitable channel of distribution, exit from unprofitable market areas.</a:t>
            </a:r>
          </a:p>
        </p:txBody>
      </p:sp>
    </p:spTree>
    <p:extLst>
      <p:ext uri="{BB962C8B-B14F-4D97-AF65-F5344CB8AC3E}">
        <p14:creationId xmlns:p14="http://schemas.microsoft.com/office/powerpoint/2010/main" val="24873594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0B23493-0273-4320-A31A-167C15D93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976" y="816429"/>
            <a:ext cx="11944048" cy="60415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N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DECLINE STAGE</a:t>
            </a: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STRATEGIES-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WITHDRAWAL OF WEAKER BRANDS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NEW PRODUCTS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WAIT AND WATCH STRATEGY</a:t>
            </a: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 AND PROMOTION STRATEGIES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The firm will maintain same price and  promotional expenditure may be reduced on the basis of funds.</a:t>
            </a: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DISTRIBUTION STRATEGY-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Focus on profitable segment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Focus on Selective segment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Distribution through selective cha</a:t>
            </a:r>
          </a:p>
          <a:p>
            <a:pPr marL="0" indent="0">
              <a:buNone/>
            </a:pP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b="1" u="sng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596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7CADF5-95DB-4153-AA59-9029EE370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261178"/>
            <a:ext cx="10359848" cy="1456267"/>
          </a:xfrm>
        </p:spPr>
        <p:txBody>
          <a:bodyPr/>
          <a:lstStyle/>
          <a:p>
            <a:pPr marL="571500" indent="-571500">
              <a:buFont typeface="Wingdings" pitchFamily="2" charset="2"/>
              <a:buChar char="v"/>
            </a:pPr>
            <a:r>
              <a:rPr lang="en-US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ELEMENTS OF MARKETING MIX</a:t>
            </a:r>
            <a:endParaRPr lang="en-IN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2886C08D-F1DE-4CE5-9C97-34FA211991CB}"/>
              </a:ext>
            </a:extLst>
          </p:cNvPr>
          <p:cNvSpPr txBox="1"/>
          <p:nvPr/>
        </p:nvSpPr>
        <p:spPr>
          <a:xfrm>
            <a:off x="1227053" y="5531995"/>
            <a:ext cx="871993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u="sng" dirty="0">
                <a:solidFill>
                  <a:srgbClr val="FFFF00"/>
                </a:solidFill>
              </a:rPr>
              <a:t>PRODUCT –</a:t>
            </a:r>
            <a:r>
              <a:rPr lang="en-US" sz="2400" u="sng" dirty="0">
                <a:solidFill>
                  <a:srgbClr val="FFFF00"/>
                </a:solidFill>
              </a:rPr>
              <a:t> </a:t>
            </a:r>
            <a:r>
              <a:rPr lang="en-US" sz="2400" dirty="0"/>
              <a:t>Any </a:t>
            </a:r>
            <a:r>
              <a:rPr lang="en-US" sz="2400" u="sng" dirty="0"/>
              <a:t>IDEA,GOODS OR SERVICE</a:t>
            </a:r>
            <a:r>
              <a:rPr lang="en-US" sz="2400" dirty="0"/>
              <a:t> generating customer satisfaction.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u="sng" dirty="0">
                <a:solidFill>
                  <a:srgbClr val="FFFF00"/>
                </a:solidFill>
              </a:rPr>
              <a:t>PRICE-</a:t>
            </a:r>
            <a:r>
              <a:rPr lang="en-US" sz="2400" dirty="0"/>
              <a:t> The monetary value at which </a:t>
            </a:r>
            <a:r>
              <a:rPr lang="en-US" sz="2400" u="sng" dirty="0"/>
              <a:t>seller sells and buyer buys</a:t>
            </a:r>
            <a:r>
              <a:rPr lang="en-US" sz="2400" dirty="0"/>
              <a:t>. (Right price, </a:t>
            </a:r>
            <a:r>
              <a:rPr lang="en-US" sz="2400" dirty="0">
                <a:solidFill>
                  <a:srgbClr val="FFFF00"/>
                </a:solidFill>
              </a:rPr>
              <a:t>higher price will discourage buying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FFFF00"/>
                </a:solidFill>
              </a:rPr>
              <a:t>less price will force to doubt on the quality. </a:t>
            </a:r>
            <a:r>
              <a:rPr lang="en-US" sz="2400" dirty="0"/>
              <a:t>Factors of price- discount, payment period , etc.)</a:t>
            </a:r>
          </a:p>
          <a:p>
            <a:pPr lvl="2"/>
            <a:r>
              <a:rPr lang="en-IN" sz="2400" dirty="0">
                <a:solidFill>
                  <a:srgbClr val="FFFF00"/>
                </a:solidFill>
              </a:rPr>
              <a:t>					</a:t>
            </a:r>
          </a:p>
          <a:p>
            <a:pPr lvl="2"/>
            <a:r>
              <a:rPr lang="en-IN" sz="2400" dirty="0">
                <a:solidFill>
                  <a:srgbClr val="FFFF00"/>
                </a:solidFill>
              </a:rPr>
              <a:t>					 </a:t>
            </a:r>
            <a:r>
              <a:rPr lang="en-IN" sz="2400" dirty="0"/>
              <a:t>v/s					all prefer coconut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="" xmlns:a16="http://schemas.microsoft.com/office/drawing/2014/main" id="{5D95AB0A-E67D-7244-AE66-9C62A3EF79E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" y="-1334908"/>
            <a:ext cx="12191998" cy="9397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IN" sz="2400" b="1" u="sng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–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Product can be defined as anything that is offered to the market for consumption that can satisfy a need or want.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product can be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IDEA,GOODS OR SERVICE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can be generate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 satisfaction.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Price is 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Exchange Value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Product. It is t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onetary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value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which </a:t>
            </a:r>
            <a:r>
              <a:rPr lang="en-US" sz="24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seller sells and buyer buys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Price must be Right.  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Price is too high then customers will prefer competitors product.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Price is too Low then customers will think product is of low quality.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PROMOTION-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involves all the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activities which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Company undertake to promote and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 about the new product in the market to the customers.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Promotion mix consist of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Advertising,  Public relation , Sales Promotion, Personal selling.</a:t>
            </a: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</a:p>
          <a:p>
            <a:endParaRPr lang="en-US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C7EFB873-E6E0-2249-8DA2-323B24623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1120779" y="5349447"/>
            <a:ext cx="2672280" cy="1180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3A90544D-F414-9A42-9F15-6D8EAD7E1F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800" y="5331589"/>
            <a:ext cx="2127676" cy="12061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7035C06-A998-F445-B2D8-61312F9720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321" y="5349447"/>
            <a:ext cx="2344943" cy="1197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E313E9A9-A280-044F-A212-82B6A13E69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786" y="5273008"/>
            <a:ext cx="2685285" cy="1323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461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EC5EC90-0B79-4C6A-9FCB-B9CBC28D5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851829"/>
            <a:ext cx="12192000" cy="770982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4.PLACE-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 the activities that company performs to make a Product available to the target audience is place.</a:t>
            </a:r>
          </a:p>
          <a:p>
            <a:pPr marL="0" indent="0">
              <a:buNone/>
            </a:pP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 mix involves </a:t>
            </a:r>
            <a:r>
              <a:rPr lang="en-IN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channels, dealer relations ,</a:t>
            </a:r>
            <a:r>
              <a:rPr lang="en-IN" sz="2400" b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areacoverage,transport</a:t>
            </a:r>
            <a:r>
              <a:rPr lang="en-IN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channels, locations, etc.</a:t>
            </a: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PACE-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It is the 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Speed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which the marketing decisions and actions are taken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Marketing Manager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due to tough competition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gain competitive advantage.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Patanjali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launched new line of products at the right time and right price and place to increase sales and remain in market.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="" xmlns:a16="http://schemas.microsoft.com/office/drawing/2014/main" id="{DAA2F818-515F-4F4D-919D-6AF1C81F24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36" y="4042318"/>
            <a:ext cx="10702074" cy="238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55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6B935B9-9AB5-46BD-8A75-E2A8191F0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961" y="987483"/>
            <a:ext cx="11770077" cy="5673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PACKAGING-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Packaging Consist of all the materials that used to protect goods before they sold. </a:t>
            </a: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D0DFB53-90D4-43D5-9D4D-404CA1227D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1" t="15170" r="15950" b="31230"/>
          <a:stretch/>
        </p:blipFill>
        <p:spPr>
          <a:xfrm>
            <a:off x="238536" y="4317528"/>
            <a:ext cx="3657601" cy="2372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9B0C387-707C-4845-A04F-E0C9D3C85B17}"/>
              </a:ext>
            </a:extLst>
          </p:cNvPr>
          <p:cNvSpPr txBox="1"/>
          <p:nvPr/>
        </p:nvSpPr>
        <p:spPr>
          <a:xfrm>
            <a:off x="2067337" y="6320334"/>
            <a:ext cx="239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Creative Design</a:t>
            </a:r>
            <a:endParaRPr lang="en-IN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88DFDDC-297A-4425-8E05-40AE9D55F4AF}"/>
              </a:ext>
            </a:extLst>
          </p:cNvPr>
          <p:cNvSpPr txBox="1"/>
          <p:nvPr/>
        </p:nvSpPr>
        <p:spPr>
          <a:xfrm rot="20579200">
            <a:off x="2903032" y="4737652"/>
            <a:ext cx="1331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Colgate</a:t>
            </a:r>
            <a:endParaRPr lang="en-IN" b="1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15ADB41F-D3AB-4D1D-BBE7-E35D241E1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951" y="4233130"/>
            <a:ext cx="3657601" cy="2189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9084B62-CEFD-482C-A422-E46CB53A2F61}"/>
              </a:ext>
            </a:extLst>
          </p:cNvPr>
          <p:cNvSpPr txBox="1"/>
          <p:nvPr/>
        </p:nvSpPr>
        <p:spPr>
          <a:xfrm>
            <a:off x="4711148" y="4317528"/>
            <a:ext cx="2769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Creative coca cola</a:t>
            </a:r>
            <a:endParaRPr lang="en-IN" b="1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2656782B-EBD3-4A23-8DDF-D28C33F5EF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88" y="4177209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A70414A9-40AD-4AC9-BC51-CD054C171E0A}"/>
              </a:ext>
            </a:extLst>
          </p:cNvPr>
          <p:cNvSpPr txBox="1"/>
          <p:nvPr/>
        </p:nvSpPr>
        <p:spPr>
          <a:xfrm>
            <a:off x="7726021" y="6320334"/>
            <a:ext cx="276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Tea bags for instant use</a:t>
            </a:r>
            <a:endParaRPr lang="en-IN" b="1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76F12515-CD80-443B-AD40-5456E9104F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945" y="3916960"/>
            <a:ext cx="1709525" cy="1819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39CDC613-EAC2-4FA8-908A-ABC34EA14BDF}"/>
              </a:ext>
            </a:extLst>
          </p:cNvPr>
          <p:cNvSpPr txBox="1"/>
          <p:nvPr/>
        </p:nvSpPr>
        <p:spPr>
          <a:xfrm>
            <a:off x="10492007" y="5657671"/>
            <a:ext cx="15144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high price for high packaging quality</a:t>
            </a:r>
            <a:endParaRPr lang="en-IN" b="1" dirty="0">
              <a:solidFill>
                <a:schemeClr val="bg1"/>
              </a:solidFill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="" xmlns:a16="http://schemas.microsoft.com/office/drawing/2014/main" id="{C684EC79-6976-5B40-81FD-D4A3993FBE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393" y="1634920"/>
            <a:ext cx="8177043" cy="218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56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422644A-5E26-4366-8869-9CDE3B9D9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682" y="2659931"/>
            <a:ext cx="9613861" cy="1080938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			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CD5AFB7-B830-4C87-9CD9-31A14E59E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070" y="-20660"/>
            <a:ext cx="12089190" cy="6878660"/>
          </a:xfr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POSITIONING-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positioning aims at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distinct image of the bran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in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minds of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target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Effective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positioning helps firm to achieve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sales and profit.Positioning techniques include- 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product features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product.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PEOPLE-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of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Service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judged by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customers on the basis of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Executives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who are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providing it. Therefore, company spends on recruiting, selecting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placement, promotion.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					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8332C1A-1B9C-4500-AF02-30B92A1FB6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18" r="13592" b="50329"/>
          <a:stretch/>
        </p:blipFill>
        <p:spPr>
          <a:xfrm>
            <a:off x="336363" y="5386689"/>
            <a:ext cx="3141018" cy="13678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C5FF242-29DD-4E9F-AA84-F5E60B43660B}"/>
              </a:ext>
            </a:extLst>
          </p:cNvPr>
          <p:cNvSpPr txBox="1"/>
          <p:nvPr/>
        </p:nvSpPr>
        <p:spPr>
          <a:xfrm>
            <a:off x="3658809" y="5930420"/>
            <a:ext cx="1904999" cy="72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Apple employee</a:t>
            </a:r>
            <a:endParaRPr lang="en-IN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F21FA64-9C57-4033-A19C-97C5CD3DA9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2" r="16936"/>
          <a:stretch/>
        </p:blipFill>
        <p:spPr>
          <a:xfrm>
            <a:off x="5881310" y="5386688"/>
            <a:ext cx="3689046" cy="13999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21FDB3-090C-4536-B19F-2E38C2F058C9}"/>
              </a:ext>
            </a:extLst>
          </p:cNvPr>
          <p:cNvSpPr txBox="1"/>
          <p:nvPr/>
        </p:nvSpPr>
        <p:spPr>
          <a:xfrm>
            <a:off x="9570356" y="5738114"/>
            <a:ext cx="192012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Tanishq</a:t>
            </a:r>
            <a:r>
              <a:rPr lang="en-IN" sz="2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Employee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="" xmlns:a16="http://schemas.microsoft.com/office/drawing/2014/main" id="{3900FBD8-A487-E14D-A5D0-08A8090140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7" y="1456452"/>
            <a:ext cx="5188979" cy="2671047"/>
          </a:xfrm>
          <a:prstGeom prst="rect">
            <a:avLst/>
          </a:prstGeom>
        </p:spPr>
      </p:pic>
      <p:pic>
        <p:nvPicPr>
          <p:cNvPr id="9" name="Picture 11">
            <a:extLst>
              <a:ext uri="{FF2B5EF4-FFF2-40B4-BE49-F238E27FC236}">
                <a16:creationId xmlns="" xmlns:a16="http://schemas.microsoft.com/office/drawing/2014/main" id="{8E5E5874-FB2E-2A47-801A-89522404BD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663" y="1330476"/>
            <a:ext cx="6640530" cy="279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76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47B7BE-1E72-7C45-A571-DC55AC6CE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086167" cy="2386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PROCESS-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indicates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service product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delivered to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customer’s.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involves the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methods, sequence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action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which the firm delivers the service.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IN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  Service Process in Restaurant</a:t>
            </a:r>
          </a:p>
          <a:p>
            <a:pPr marL="0" indent="0">
              <a:buNone/>
            </a:pPr>
            <a:r>
              <a:rPr lang="en-US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en-US" dirty="0"/>
          </a:p>
        </p:txBody>
      </p:sp>
      <p:pic>
        <p:nvPicPr>
          <p:cNvPr id="2" name="Picture 3">
            <a:extLst>
              <a:ext uri="{FF2B5EF4-FFF2-40B4-BE49-F238E27FC236}">
                <a16:creationId xmlns="" xmlns:a16="http://schemas.microsoft.com/office/drawing/2014/main" id="{9749F96C-F629-5040-BA11-9BE8E6949C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309" y="1766587"/>
            <a:ext cx="9050262" cy="473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0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426B5B7-5068-E546-AAAD-FF33B5DCB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1330475"/>
            <a:ext cx="14014299" cy="4596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 Physical Evidence –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plays an important role in creating a good impressions on the customers. </a:t>
            </a:r>
          </a:p>
          <a:p>
            <a:pPr marL="0" indent="0">
              <a:buNone/>
            </a:pPr>
            <a:endParaRPr lang="en-IN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DBE9732D-4377-694D-8B66-E5E44A7D8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74" y="1150661"/>
            <a:ext cx="11034651" cy="488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6C0C8382-79AE-4D3A-BEFA-9D9782E81F6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80" y="257969"/>
            <a:ext cx="1533760" cy="19875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Title 14">
            <a:extLst>
              <a:ext uri="{FF2B5EF4-FFF2-40B4-BE49-F238E27FC236}">
                <a16:creationId xmlns="" xmlns:a16="http://schemas.microsoft.com/office/drawing/2014/main" id="{8F8E1147-0544-E64F-940E-6A3443F927F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76488" y="523875"/>
            <a:ext cx="9815512" cy="1455738"/>
          </a:xfrm>
        </p:spPr>
        <p:txBody>
          <a:bodyPr/>
          <a:lstStyle/>
          <a:p>
            <a:pPr marL="571500" indent="-571500">
              <a:buFont typeface="Wingdings" pitchFamily="2" charset="2"/>
              <a:buChar char="v"/>
            </a:pPr>
            <a:r>
              <a:rPr lang="en-IN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decision Areas </a:t>
            </a:r>
            <a:endParaRPr lang="en-US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F6DD214-3657-432D-9D90-9442C67E4831}"/>
              </a:ext>
            </a:extLst>
          </p:cNvPr>
          <p:cNvSpPr txBox="1"/>
          <p:nvPr/>
        </p:nvSpPr>
        <p:spPr>
          <a:xfrm>
            <a:off x="136290" y="2516895"/>
            <a:ext cx="119194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DESIGN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 design is the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process of creating 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products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proactive design.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focus on creating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I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 products.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effective design, manager conducts;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research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identify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customer’s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preferences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and development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to modify existing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product’s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innovative design</a:t>
            </a:r>
            <a:r>
              <a:rPr lang="en-I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6">
            <a:extLst>
              <a:ext uri="{FF2B5EF4-FFF2-40B4-BE49-F238E27FC236}">
                <a16:creationId xmlns="" xmlns:a16="http://schemas.microsoft.com/office/drawing/2014/main" id="{7160CF82-743A-C04A-901E-19B04FF44B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98" y="4528548"/>
            <a:ext cx="3289010" cy="2145932"/>
          </a:xfrm>
          <a:prstGeom prst="rect">
            <a:avLst/>
          </a:prstGeom>
        </p:spPr>
      </p:pic>
      <p:pic>
        <p:nvPicPr>
          <p:cNvPr id="18" name="Picture 18">
            <a:extLst>
              <a:ext uri="{FF2B5EF4-FFF2-40B4-BE49-F238E27FC236}">
                <a16:creationId xmlns="" xmlns:a16="http://schemas.microsoft.com/office/drawing/2014/main" id="{455CC917-AD2B-DC4D-BB7D-D76D770DE2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997" y="4550831"/>
            <a:ext cx="3289010" cy="214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0921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2860</TotalTime>
  <Words>1810</Words>
  <Application>Microsoft Office PowerPoint</Application>
  <PresentationFormat>Widescreen</PresentationFormat>
  <Paragraphs>218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Wingdings</vt:lpstr>
      <vt:lpstr>Celestial</vt:lpstr>
      <vt:lpstr>PowerPoint Presentation</vt:lpstr>
      <vt:lpstr>PowerPoint Presentation</vt:lpstr>
      <vt:lpstr>ELEMENTS OF MARKETING MIX</vt:lpstr>
      <vt:lpstr>PowerPoint Presentation</vt:lpstr>
      <vt:lpstr>PowerPoint Presentation</vt:lpstr>
      <vt:lpstr>    . </vt:lpstr>
      <vt:lpstr>PowerPoint Presentation</vt:lpstr>
      <vt:lpstr>PowerPoint Presentation</vt:lpstr>
      <vt:lpstr>Product decision Areas </vt:lpstr>
      <vt:lpstr>  2. PRODUCT MIX/ PRODUCT LINE DECISIONS : the marketer should decide whether to concentrate on one product or deal with  a product mix/ product  line. Product mix involves a set of product, which a marketer may offer to the market.</vt:lpstr>
      <vt:lpstr>PowerPoint Presentation</vt:lpstr>
      <vt:lpstr>PowerPoint Presentation</vt:lpstr>
      <vt:lpstr>PowerPoint Presentation</vt:lpstr>
      <vt:lpstr>PowerPoint Presentation</vt:lpstr>
      <vt:lpstr>Product life Cycle</vt:lpstr>
      <vt:lpstr>1. Product Development stage </vt:lpstr>
      <vt:lpstr>2. Introduction Stage </vt:lpstr>
      <vt:lpstr>3. Growth Stage</vt:lpstr>
      <vt:lpstr>4. Maturity stage</vt:lpstr>
      <vt:lpstr>5. Decline stage </vt:lpstr>
      <vt:lpstr>MANAGEMENT OF PRODUCT LIFE CYCLE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Anushka Sikka</dc:creator>
  <cp:lastModifiedBy>mithun mhatre</cp:lastModifiedBy>
  <cp:revision>170</cp:revision>
  <dcterms:created xsi:type="dcterms:W3CDTF">2020-05-14T11:05:32Z</dcterms:created>
  <dcterms:modified xsi:type="dcterms:W3CDTF">2020-08-14T03:13:19Z</dcterms:modified>
</cp:coreProperties>
</file>