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2" r:id="rId33"/>
    <p:sldId id="293" r:id="rId34"/>
    <p:sldId id="291" r:id="rId35"/>
    <p:sldId id="297" r:id="rId36"/>
    <p:sldId id="29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sorterViewPr>
    <p:cViewPr>
      <p:scale>
        <a:sx n="100" d="100"/>
        <a:sy n="100" d="100"/>
      </p:scale>
      <p:origin x="0" y="-137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95202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399962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02937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515506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56062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850274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327025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024088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922495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170422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5FF824-ED23-437D-BBF2-4A820F156360}"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05829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5FF824-ED23-437D-BBF2-4A820F156360}" type="datetimeFigureOut">
              <a:rPr lang="en-US" smtClean="0"/>
              <a:t>4/6/2022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663669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5FF824-ED23-437D-BBF2-4A820F156360}" type="datetimeFigureOut">
              <a:rPr lang="en-US" smtClean="0"/>
              <a:t>4/6/2022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05900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F824-ED23-437D-BBF2-4A820F156360}" type="datetimeFigureOut">
              <a:rPr lang="en-US" smtClean="0"/>
              <a:t>4/6/2022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401427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5FF824-ED23-437D-BBF2-4A820F156360}"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138611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5FF824-ED23-437D-BBF2-4A820F156360}"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523640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5FF824-ED23-437D-BBF2-4A820F156360}" type="datetimeFigureOut">
              <a:rPr lang="en-US" smtClean="0"/>
              <a:t>4/6/2022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5820013-7B40-4040-8CEC-3E2532AACCE4}" type="slidenum">
              <a:rPr lang="en-US" smtClean="0"/>
              <a:t>‹#›</a:t>
            </a:fld>
            <a:endParaRPr lang="en-US"/>
          </a:p>
        </p:txBody>
      </p:sp>
    </p:spTree>
    <p:extLst>
      <p:ext uri="{BB962C8B-B14F-4D97-AF65-F5344CB8AC3E}">
        <p14:creationId xmlns:p14="http://schemas.microsoft.com/office/powerpoint/2010/main" val="33484094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gd0dUKdXbZw" TargetMode="External"/><Relationship Id="rId2" Type="http://schemas.openxmlformats.org/officeDocument/2006/relationships/hyperlink" Target="https://www.youtube.com/watch?v=jO3SDC0BzK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youtube.com/watch?v=WHQjIbKmyI0"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youtube.com/watch?v=16e9C5rVru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Valuation of Equities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49835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866272"/>
            <a:ext cx="12191999" cy="5765533"/>
          </a:xfrm>
        </p:spPr>
        <p:txBody>
          <a:bodyPr>
            <a:normAutofit lnSpcReduction="10000"/>
          </a:bodyPr>
          <a:lstStyle/>
          <a:p>
            <a:r>
              <a:rPr lang="en-US" sz="2000" b="1" dirty="0"/>
              <a:t>Replacement Cost Method</a:t>
            </a:r>
          </a:p>
          <a:p>
            <a:r>
              <a:rPr lang="en-US" sz="2000" dirty="0"/>
              <a:t>It</a:t>
            </a:r>
            <a:r>
              <a:rPr lang="en-US" sz="2000" b="1" i="1" dirty="0"/>
              <a:t> </a:t>
            </a:r>
            <a:r>
              <a:rPr lang="en-US" sz="2000" dirty="0"/>
              <a:t>amounts to the valuation of a company according to the replacement cost of its assets and liabilities. This method is premised on the notion that the market value of a company cannot be too removed (upwards) from the replacement cost of the assets and liabilities, because this will enable competitors to duplicate the company.</a:t>
            </a:r>
          </a:p>
          <a:p>
            <a:r>
              <a:rPr lang="en-US" sz="2000" dirty="0"/>
              <a:t>The economic logic of this approach is that if the market value of the company is substantially higher than the replacement cost of the company's assets and liabilities, many competitors will enter the relevant field of business. This will drive the market value of the firm down (lower profits and larger supply of shares of companies in this field) and increase the replacement value of the assets and liabilities (larger demand), until the market value of the companies becomes close to the replacement cost.</a:t>
            </a:r>
          </a:p>
          <a:p>
            <a:r>
              <a:rPr lang="en-US" sz="2000" dirty="0"/>
              <a:t>In replacement cost method the value of equity is the replacement value. It means the cost that would be incurred to create a duplicate firm is the value of the firm. It is assumed that the market value and replacement value will coincide in the long run. </a:t>
            </a:r>
          </a:p>
          <a:p>
            <a:r>
              <a:rPr lang="en-US" sz="2000" dirty="0"/>
              <a:t>It is notable that James Tobin developed the concept of the ratio of market value to replacement value (known as Tobin's q). In terms of this view, the value of q</a:t>
            </a:r>
            <a:r>
              <a:rPr lang="en-US" sz="2000" b="1" i="1" dirty="0"/>
              <a:t> </a:t>
            </a:r>
            <a:r>
              <a:rPr lang="en-US" sz="2000" dirty="0"/>
              <a:t>will tend toward 1 in the long-term. In the short-run, however, the ratio may differ from 1.</a:t>
            </a:r>
          </a:p>
          <a:p>
            <a:r>
              <a:rPr lang="en-US" sz="2000" dirty="0"/>
              <a:t>Equity Value = Replacement Cost of Assets – Liabilities</a:t>
            </a:r>
          </a:p>
          <a:p>
            <a:endParaRPr lang="en-US" sz="2000" dirty="0"/>
          </a:p>
        </p:txBody>
      </p:sp>
    </p:spTree>
    <p:extLst>
      <p:ext uri="{BB962C8B-B14F-4D97-AF65-F5344CB8AC3E}">
        <p14:creationId xmlns:p14="http://schemas.microsoft.com/office/powerpoint/2010/main" val="81853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452387"/>
          </a:xfrm>
        </p:spPr>
        <p:txBody>
          <a:bodyPr>
            <a:normAutofit fontScale="90000"/>
          </a:bodyPr>
          <a:lstStyle/>
          <a:p>
            <a:r>
              <a:rPr lang="en-US" dirty="0"/>
              <a:t>Dividend discount model</a:t>
            </a:r>
          </a:p>
        </p:txBody>
      </p:sp>
      <p:sp>
        <p:nvSpPr>
          <p:cNvPr id="3" name="Content Placeholder 2"/>
          <p:cNvSpPr>
            <a:spLocks noGrp="1"/>
          </p:cNvSpPr>
          <p:nvPr>
            <p:ph idx="1"/>
          </p:nvPr>
        </p:nvSpPr>
        <p:spPr>
          <a:xfrm>
            <a:off x="0" y="798896"/>
            <a:ext cx="12191999" cy="5832909"/>
          </a:xfrm>
        </p:spPr>
        <p:txBody>
          <a:bodyPr>
            <a:normAutofit lnSpcReduction="10000"/>
          </a:bodyPr>
          <a:lstStyle/>
          <a:p>
            <a:r>
              <a:rPr lang="en-US" sz="2000" dirty="0"/>
              <a:t>The Dividend Discount Model (DDM) is a quantitative method of valuing a company’s stock price based on the assumption that the current fair price of a stock equals the sum of all of the company’s future dividends discounted back to their present value. It is assumed that the intrinsic value of a stock reflects the present value of all future cash flows. There are following 3 models :</a:t>
            </a:r>
          </a:p>
          <a:p>
            <a:r>
              <a:rPr lang="en-US" sz="2000" b="1" dirty="0"/>
              <a:t>1. Gordon Growth Model</a:t>
            </a:r>
            <a:r>
              <a:rPr lang="en-US" sz="2000" dirty="0"/>
              <a:t>, named after US economist Myron J  Gordon, it assumes that company being evaluated have  a stable business growth, constant cash flow and have a constant rate of growth. Fair value of stock can be obtained as</a:t>
            </a:r>
          </a:p>
          <a:p>
            <a:r>
              <a:rPr lang="en-US" sz="2000" dirty="0"/>
              <a:t>                                 Vo=</a:t>
            </a:r>
            <a:r>
              <a:rPr lang="en-US" sz="2000" b="1" dirty="0"/>
              <a:t> D</a:t>
            </a:r>
            <a:r>
              <a:rPr lang="en-US" sz="2000" b="1" baseline="-25000" dirty="0"/>
              <a:t>1 </a:t>
            </a:r>
            <a:r>
              <a:rPr lang="en-US" sz="2000" dirty="0"/>
              <a:t>/ (r-g)</a:t>
            </a:r>
          </a:p>
          <a:p>
            <a:r>
              <a:rPr lang="en-US" sz="2000" b="1" dirty="0"/>
              <a:t>V</a:t>
            </a:r>
            <a:r>
              <a:rPr lang="en-US" sz="2000" b="1" baseline="-25000" dirty="0"/>
              <a:t>0</a:t>
            </a:r>
            <a:r>
              <a:rPr lang="en-US" sz="2000" baseline="-25000" dirty="0"/>
              <a:t> </a:t>
            </a:r>
            <a:r>
              <a:rPr lang="en-US" sz="2000" dirty="0"/>
              <a:t>– The current fair value of a stock,</a:t>
            </a:r>
          </a:p>
          <a:p>
            <a:r>
              <a:rPr lang="en-US" sz="2000" b="1" dirty="0"/>
              <a:t>D</a:t>
            </a:r>
            <a:r>
              <a:rPr lang="en-US" sz="2000" b="1" baseline="-25000" dirty="0"/>
              <a:t>1</a:t>
            </a:r>
            <a:r>
              <a:rPr lang="en-US" sz="2000" baseline="-25000" dirty="0"/>
              <a:t> </a:t>
            </a:r>
            <a:r>
              <a:rPr lang="en-US" sz="2000" dirty="0"/>
              <a:t>– The dividend payment in one period from now</a:t>
            </a:r>
          </a:p>
          <a:p>
            <a:r>
              <a:rPr lang="en-US" sz="2000" b="1" dirty="0"/>
              <a:t>r</a:t>
            </a:r>
            <a:r>
              <a:rPr lang="en-US" sz="2000" dirty="0"/>
              <a:t> – The estimated cost of equity capital</a:t>
            </a:r>
          </a:p>
          <a:p>
            <a:r>
              <a:rPr lang="en-US" sz="2000" b="1" dirty="0"/>
              <a:t>g</a:t>
            </a:r>
            <a:r>
              <a:rPr lang="en-US" sz="2000" dirty="0"/>
              <a:t> – The constant growth rate of the company’s dividends for an infinite time</a:t>
            </a:r>
          </a:p>
          <a:p>
            <a:r>
              <a:rPr lang="en-US" sz="2000" dirty="0"/>
              <a:t>It is applied when an investor wants to determine the intrinsic price of a stock that he or she will sell in one period (usually one year) from now.</a:t>
            </a:r>
          </a:p>
          <a:p>
            <a:br>
              <a:rPr lang="en-US" sz="2000" dirty="0"/>
            </a:br>
            <a:endParaRPr lang="en-US" sz="2000" dirty="0"/>
          </a:p>
        </p:txBody>
      </p:sp>
    </p:spTree>
    <p:extLst>
      <p:ext uri="{BB962C8B-B14F-4D97-AF65-F5344CB8AC3E}">
        <p14:creationId xmlns:p14="http://schemas.microsoft.com/office/powerpoint/2010/main" val="220907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500"/>
                                        <p:tgtEl>
                                          <p:spTgt spid="3">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500"/>
                                        <p:tgtEl>
                                          <p:spTgt spid="3">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462012"/>
          </a:xfrm>
        </p:spPr>
        <p:txBody>
          <a:bodyPr>
            <a:normAutofit fontScale="90000"/>
          </a:bodyPr>
          <a:lstStyle/>
          <a:p>
            <a:endParaRPr lang="en-US" dirty="0"/>
          </a:p>
        </p:txBody>
      </p:sp>
      <p:sp>
        <p:nvSpPr>
          <p:cNvPr id="3" name="Content Placeholder 2"/>
          <p:cNvSpPr>
            <a:spLocks noGrp="1"/>
          </p:cNvSpPr>
          <p:nvPr>
            <p:ph idx="1"/>
          </p:nvPr>
        </p:nvSpPr>
        <p:spPr>
          <a:xfrm>
            <a:off x="0" y="721896"/>
            <a:ext cx="12191999" cy="5909910"/>
          </a:xfrm>
        </p:spPr>
        <p:txBody>
          <a:bodyPr>
            <a:normAutofit/>
          </a:bodyPr>
          <a:lstStyle/>
          <a:p>
            <a:r>
              <a:rPr lang="en-US" sz="2000" b="1" dirty="0"/>
              <a:t>2. One-Period Dividend Discount Model : </a:t>
            </a:r>
            <a:r>
              <a:rPr lang="en-US" sz="2000" dirty="0"/>
              <a:t>It assumes that an investor is prepared to hold the stock for only one year. Because of the short holding period, the cash flows expected to be generated by the stock are the single dividend payment and the selling price of the respective stock. To determine the fair price of the stock, the sum of the future dividend payment and that of the estimated selling price, must be computed and discounted back to their present values. The formula is : </a:t>
            </a:r>
          </a:p>
          <a:p>
            <a:r>
              <a:rPr lang="en-US" sz="2000" dirty="0"/>
              <a:t>Vo = D</a:t>
            </a:r>
            <a:r>
              <a:rPr lang="en-US" sz="2000" baseline="-25000" dirty="0"/>
              <a:t>1</a:t>
            </a:r>
            <a:r>
              <a:rPr lang="en-US" sz="2000" b="1" baseline="-25000" dirty="0"/>
              <a:t> </a:t>
            </a:r>
            <a:r>
              <a:rPr lang="en-US" sz="2000" dirty="0"/>
              <a:t>/(1+r) + P</a:t>
            </a:r>
            <a:r>
              <a:rPr lang="en-US" sz="2000" baseline="-25000" dirty="0"/>
              <a:t>1</a:t>
            </a:r>
            <a:r>
              <a:rPr lang="en-US" sz="2000" b="1" baseline="-25000" dirty="0"/>
              <a:t> </a:t>
            </a:r>
            <a:r>
              <a:rPr lang="en-US" sz="2000" dirty="0"/>
              <a:t>/ (1+r)</a:t>
            </a:r>
          </a:p>
          <a:p>
            <a:r>
              <a:rPr lang="en-US" sz="2000" dirty="0"/>
              <a:t>Where V</a:t>
            </a:r>
            <a:r>
              <a:rPr lang="en-US" sz="2000" baseline="-25000" dirty="0"/>
              <a:t>0 </a:t>
            </a:r>
            <a:r>
              <a:rPr lang="en-US" sz="2000" dirty="0"/>
              <a:t>– The current fair value of a stock, D</a:t>
            </a:r>
            <a:r>
              <a:rPr lang="en-US" sz="2000" baseline="-25000" dirty="0"/>
              <a:t>1 </a:t>
            </a:r>
            <a:r>
              <a:rPr lang="en-US" sz="2000" dirty="0"/>
              <a:t>– The dividend payment in one period from now, P</a:t>
            </a:r>
            <a:r>
              <a:rPr lang="en-US" sz="2000" baseline="-25000" dirty="0"/>
              <a:t>1 </a:t>
            </a:r>
            <a:r>
              <a:rPr lang="en-US" sz="2000" dirty="0"/>
              <a:t>–The stock price in one period from now, r – The estimated cost of equity capital</a:t>
            </a:r>
          </a:p>
          <a:p>
            <a:r>
              <a:rPr lang="en-US" sz="2000" b="1" dirty="0"/>
              <a:t>3. Multi-Period Dividend Discount Model : </a:t>
            </a:r>
            <a:r>
              <a:rPr lang="en-US" sz="2000" dirty="0"/>
              <a:t>In the multiple-period DDM, an investor expects to hold the stock he or she purchased for multiple time periods. the expected future cash flows will consist of numerous dividend payments, and the estimated selling price of the stock at the end of the holding period. The intrinsic value of a stock (via the Multiple-Period DDM) is found by estimating the sum value of the expected dividend payments and the selling price, discounted to find their present values. The mathematical formula is : </a:t>
            </a:r>
          </a:p>
          <a:p>
            <a:r>
              <a:rPr lang="en-US" sz="2000" dirty="0"/>
              <a:t>Vo = D</a:t>
            </a:r>
            <a:r>
              <a:rPr lang="en-US" sz="2000" baseline="-25000" dirty="0"/>
              <a:t>1</a:t>
            </a:r>
            <a:r>
              <a:rPr lang="en-US" sz="2000" b="1" baseline="-25000" dirty="0"/>
              <a:t> </a:t>
            </a:r>
            <a:r>
              <a:rPr lang="en-US" sz="2000" dirty="0"/>
              <a:t>/(1+r) + D2</a:t>
            </a:r>
            <a:r>
              <a:rPr lang="en-US" sz="2000" b="1" baseline="-25000" dirty="0"/>
              <a:t> </a:t>
            </a:r>
            <a:r>
              <a:rPr lang="en-US" sz="2000" dirty="0"/>
              <a:t>/(1+r)^2 + D3/ (1+r)^3 +….+  </a:t>
            </a:r>
            <a:r>
              <a:rPr lang="en-US" sz="2000" dirty="0" err="1"/>
              <a:t>Pn</a:t>
            </a:r>
            <a:r>
              <a:rPr lang="en-US" sz="2000" dirty="0"/>
              <a:t>/(1+r)^n</a:t>
            </a:r>
          </a:p>
          <a:p>
            <a:br>
              <a:rPr lang="en-US" sz="2000" dirty="0"/>
            </a:br>
            <a:endParaRPr lang="en-US" sz="2000" dirty="0"/>
          </a:p>
          <a:p>
            <a:endParaRPr lang="en-US" sz="2000" dirty="0"/>
          </a:p>
        </p:txBody>
      </p:sp>
    </p:spTree>
    <p:extLst>
      <p:ext uri="{BB962C8B-B14F-4D97-AF65-F5344CB8AC3E}">
        <p14:creationId xmlns:p14="http://schemas.microsoft.com/office/powerpoint/2010/main" val="309740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336884"/>
          </a:xfrm>
        </p:spPr>
        <p:txBody>
          <a:bodyPr>
            <a:normAutofit fontScale="90000"/>
          </a:bodyPr>
          <a:lstStyle/>
          <a:p>
            <a:endParaRPr lang="en-US" dirty="0"/>
          </a:p>
        </p:txBody>
      </p:sp>
      <p:sp>
        <p:nvSpPr>
          <p:cNvPr id="3" name="Content Placeholder 2"/>
          <p:cNvSpPr>
            <a:spLocks noGrp="1"/>
          </p:cNvSpPr>
          <p:nvPr>
            <p:ph idx="1"/>
          </p:nvPr>
        </p:nvSpPr>
        <p:spPr>
          <a:xfrm>
            <a:off x="0" y="635267"/>
            <a:ext cx="12191999" cy="5996539"/>
          </a:xfrm>
        </p:spPr>
        <p:txBody>
          <a:bodyPr>
            <a:normAutofit/>
          </a:bodyPr>
          <a:lstStyle/>
          <a:p>
            <a:r>
              <a:rPr lang="en-US" sz="2000" dirty="0"/>
              <a:t>A shortcoming of the DDM is that the model follows a perpetual constant dividend growth rate assumption. This assumption is not ideal for companies with fluctuating dividend growth rates or irregular dividend payments, as it increases the chances of imprecision. Another drawback is the sensitivity of the outputs to the inputs. Furthermore, the model is not fit for companies with rates of return that are lower than the dividend growth rate.</a:t>
            </a:r>
          </a:p>
          <a:p>
            <a:r>
              <a:rPr lang="en-US" sz="2000" b="1" dirty="0"/>
              <a:t>PRICE EARNING RATIO FOR VALUATION (P/E ratio)</a:t>
            </a:r>
          </a:p>
          <a:p>
            <a:r>
              <a:rPr lang="en-US" sz="2000" dirty="0"/>
              <a:t>The Price Earnings Ratio (P/E Ratio) is the relationship between a company’s stock price and earnings per share (EPS). Investors want to know how profitable a company is and how profitable it will be in the future. If the company doesn’t grow and the current level of earnings remains constant, the P/E ratio  can be interpreted as the number of years it will take for the company to pay back the amount paid for each share.</a:t>
            </a:r>
          </a:p>
          <a:p>
            <a:r>
              <a:rPr lang="en-US" sz="2000" dirty="0"/>
              <a:t>P/E = Stock Price Per Share / Earnings Per Share = Market Capitalization / Total Net Earnings= MPS/EPS</a:t>
            </a:r>
            <a:br>
              <a:rPr lang="en-US" sz="2000" dirty="0"/>
            </a:br>
            <a:r>
              <a:rPr lang="en-US" sz="2000" dirty="0" err="1"/>
              <a:t>EPS</a:t>
            </a:r>
            <a:r>
              <a:rPr lang="en-US" sz="2000" dirty="0"/>
              <a:t> is found by taking earnings from the last twelve months divided by the weighted average shares outstanding. Similar companies within the same industry are grouped together for comparison, regardless of the varying stock prices.  Moreover, it’s quick and easy to use when we’re trying to value a company using earnings. When a high or a low P/E is found, we can quickly assess what kind of stock or company we are dealing with.</a:t>
            </a:r>
          </a:p>
        </p:txBody>
      </p:sp>
    </p:spTree>
    <p:extLst>
      <p:ext uri="{BB962C8B-B14F-4D97-AF65-F5344CB8AC3E}">
        <p14:creationId xmlns:p14="http://schemas.microsoft.com/office/powerpoint/2010/main" val="89588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356134"/>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High P/E </a:t>
            </a:r>
          </a:p>
          <a:p>
            <a:r>
              <a:rPr lang="en-US" sz="2000" dirty="0"/>
              <a:t>Companies with a high Price Earnings Ratio are often considered to be growth stocks. This indicates a positive future performance, and investors have higher expectations for future earnings growth and are willing to pay more for them. The downside to this is that growth stocks are often higher in volatility, and this puts a lot of pressure on companies to do more to justify their higher valuation. Stocks with high P/E ratios can also be considered overvalued. </a:t>
            </a:r>
          </a:p>
          <a:p>
            <a:r>
              <a:rPr lang="en-US" sz="2000" b="1" dirty="0"/>
              <a:t>Low P/E</a:t>
            </a:r>
          </a:p>
          <a:p>
            <a:r>
              <a:rPr lang="en-US" sz="2000" dirty="0"/>
              <a:t>Companies with a low Price Earnings Ratio are often considered to be value stocks. It means they are undervalued because their stock price trade lower relative to its fundamentals. This mispricing will be a great bargain and will prompt investors to buy the stock before the market corrects it. And when it does, investors make a profit as a result of a higher stock price. Examples of low P/E stocks can be found in mature industries that pay a steady rate of dividends.</a:t>
            </a:r>
          </a:p>
        </p:txBody>
      </p:sp>
    </p:spTree>
    <p:extLst>
      <p:ext uri="{BB962C8B-B14F-4D97-AF65-F5344CB8AC3E}">
        <p14:creationId xmlns:p14="http://schemas.microsoft.com/office/powerpoint/2010/main" val="306148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19764"/>
          </a:xfrm>
        </p:spPr>
        <p:txBody>
          <a:bodyPr>
            <a:normAutofit fontScale="90000"/>
          </a:bodyPr>
          <a:lstStyle/>
          <a:p>
            <a:r>
              <a:rPr lang="en-US" dirty="0"/>
              <a:t>Fundamental Analysis</a:t>
            </a:r>
          </a:p>
        </p:txBody>
      </p:sp>
      <p:sp>
        <p:nvSpPr>
          <p:cNvPr id="3" name="Content Placeholder 2"/>
          <p:cNvSpPr>
            <a:spLocks noGrp="1"/>
          </p:cNvSpPr>
          <p:nvPr>
            <p:ph idx="1"/>
          </p:nvPr>
        </p:nvSpPr>
        <p:spPr>
          <a:xfrm>
            <a:off x="0" y="606392"/>
            <a:ext cx="12191999" cy="6025414"/>
          </a:xfrm>
        </p:spPr>
        <p:txBody>
          <a:bodyPr>
            <a:normAutofit/>
          </a:bodyPr>
          <a:lstStyle/>
          <a:p>
            <a:r>
              <a:rPr lang="en-US" sz="2000" dirty="0"/>
              <a:t>It is based on the premise that in the long run true or fair value of an equity share is equal to its intrinsic value. The intrinsic value of a share is the present value of all future expected cash inflows from the share. The future expected cash inflows from a share depends upon a wide array of factors including company’s performance and future prospects. Fundamental analysis is used primarily to identify securities that are mispriced i.e. that are undervalued or overvalued. </a:t>
            </a:r>
          </a:p>
          <a:p>
            <a:r>
              <a:rPr lang="en-US" sz="2000" dirty="0"/>
              <a:t>Intrinsic value in case of an equity share it will be equal to the present value all expected future earnings (in the form of dividend, capital gain etc.) from that share because equity shares have infinite life. The expected earnings from an equity share depend upon a variety of economy wide, industry wide and company specific factors.</a:t>
            </a:r>
          </a:p>
          <a:p>
            <a:r>
              <a:rPr lang="en-US" sz="2000" dirty="0"/>
              <a:t>Fundamental analysts forecast, among other things, future level of the economy’s GDP, future sales and earnings of a large number of industries and earnings of a large number of companies. Eventually such forecasts are converted to estimate the expected cash inflows from the shares of these companies. There can be two approaches to fundamental analysis – Top down approach and Bottom up approach.</a:t>
            </a:r>
          </a:p>
          <a:p>
            <a:r>
              <a:rPr lang="en-US" sz="2000" dirty="0"/>
              <a:t>Top down approach : with this approach the financial analysts are first involved in making forecasts for the economy, then for the industries and finally for the companies. The industry forecasts are based on the forecasts of the economy. Further a company’s forecasts are based on the forecasts of the economy as well as the concerned industry. </a:t>
            </a:r>
          </a:p>
        </p:txBody>
      </p:sp>
    </p:spTree>
    <p:extLst>
      <p:ext uri="{BB962C8B-B14F-4D97-AF65-F5344CB8AC3E}">
        <p14:creationId xmlns:p14="http://schemas.microsoft.com/office/powerpoint/2010/main" val="86048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Bottom up approach: In case of bottom up approach, fundamental analysts forecast the prospects of the companies first, then for the industries Such bottom up forecasting may unknowingly involve inconsistent assumptions. Forecasts of the economy is of no use if it is done after company forecasts because ultimately it is the expected cash inflows from the company’s share that will be used in finding out the intrinsic value of a share.</a:t>
            </a:r>
          </a:p>
          <a:p>
            <a:r>
              <a:rPr lang="en-US" sz="2000" dirty="0"/>
              <a:t>Company Analysis : Company analysis is the study of various characteristics of a company regarding its operating and financial performance and future prospects. Once an investor decides to invest in a particular industry on the basis of economic and industry analysis, it is important to select the company in which investment is to be made. For example, if an investor decides to invest in IT industry, the next step is to decide in which company Infosys, Wipro, HCL, TCS etc.</a:t>
            </a:r>
          </a:p>
          <a:p>
            <a:r>
              <a:rPr lang="en-US" sz="2000" dirty="0"/>
              <a:t>The outcome of the Company analysis is expected future cash inflow from the share of that company which is used in determination of the intrinsic value of the share of that company and thereby comparing it with market value , it may be understood it is undervalued or overvalued.</a:t>
            </a:r>
          </a:p>
          <a:p>
            <a:r>
              <a:rPr lang="en-US" sz="2000" dirty="0"/>
              <a:t>The intrinsic value of a company depends upon the amount of dividends and growth rate, which in turn depends upon the amount of earnings. Hence analysis of earnings of the company is of utmost importance in case of company analysis.</a:t>
            </a:r>
          </a:p>
        </p:txBody>
      </p:sp>
    </p:spTree>
    <p:extLst>
      <p:ext uri="{BB962C8B-B14F-4D97-AF65-F5344CB8AC3E}">
        <p14:creationId xmlns:p14="http://schemas.microsoft.com/office/powerpoint/2010/main" val="2915721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Company analysis covers the following parameters of study- financial ratio analysis especially earnings analysis, analysis of company management and corporate governance, analysis of product differentiation and innovations. These parameters can be classified as - Financial and Non-financial parameters. Non financial parameters include analysis of company management and corporate governance, analysis of product differentiation and innovations</a:t>
            </a:r>
          </a:p>
          <a:p>
            <a:r>
              <a:rPr lang="en-US" sz="2000" dirty="0"/>
              <a:t>Financial parameters</a:t>
            </a:r>
          </a:p>
          <a:p>
            <a:r>
              <a:rPr lang="en-US" sz="2000" dirty="0"/>
              <a:t>(</a:t>
            </a:r>
            <a:r>
              <a:rPr lang="en-US" sz="2000" dirty="0" err="1"/>
              <a:t>i</a:t>
            </a:r>
            <a:r>
              <a:rPr lang="en-US" sz="2000" dirty="0"/>
              <a:t>) Earnings analysis or Profitability : Past profitability of a company is a good indicator of its future prospects. Earnings analysis is an important component of company analysis because future cash inflows from an equity share depends to a great extent on the earnings of the company.</a:t>
            </a:r>
          </a:p>
          <a:p>
            <a:r>
              <a:rPr lang="en-US" sz="2000" dirty="0"/>
              <a:t>a. Return on Equity (ROE) indicates whether equity shareholders are getting adequate return on their funds or not. Return on equity is higher than return on investment if the company is profitable and uses debt. Equity shareholders are more interested in analyzing return on equity rather than the overall profitability of the company because that is what matters to them.</a:t>
            </a:r>
          </a:p>
          <a:p>
            <a:r>
              <a:rPr lang="en-US" sz="2000" dirty="0"/>
              <a:t>Return on Equity = ( PAT - Preference dividend )/ Equity shareholders funds × 100%</a:t>
            </a:r>
          </a:p>
          <a:p>
            <a:r>
              <a:rPr lang="en-US" sz="2000" dirty="0"/>
              <a:t>Return on Equity =( PAT - Preference dividend )/ Net worth × 100</a:t>
            </a:r>
          </a:p>
          <a:p>
            <a:endParaRPr lang="en-US" sz="2000" dirty="0"/>
          </a:p>
        </p:txBody>
      </p:sp>
    </p:spTree>
    <p:extLst>
      <p:ext uri="{BB962C8B-B14F-4D97-AF65-F5344CB8AC3E}">
        <p14:creationId xmlns:p14="http://schemas.microsoft.com/office/powerpoint/2010/main" val="212551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19764"/>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b. Earnings per share (EPS) : Earnings per share is calculated by dividing the amount of profit after tax and preference dividends by the total number of outstanding equity shares of the company. Hence it shows how much amount is earned per equity share of the company. It is easy to understand than any other ratio and is widely reported in news and media. An increasing EPS shows the relative strength of the company. </a:t>
            </a:r>
          </a:p>
          <a:p>
            <a:r>
              <a:rPr lang="en-US" sz="2000" dirty="0"/>
              <a:t>Earning per share =( PAT - Preference dividend) /  Number of equity shares </a:t>
            </a:r>
          </a:p>
          <a:p>
            <a:r>
              <a:rPr lang="en-US" sz="2000" dirty="0"/>
              <a:t>On the basis of the past trend analysis of EPS a fundamental analyst may very well forecast its future or expected EPS which can be used in the valuation of equity shares.</a:t>
            </a:r>
          </a:p>
          <a:p>
            <a:r>
              <a:rPr lang="en-US" sz="2000" dirty="0"/>
              <a:t>c. Price Earnings Ratio (P/E) : Analysis of price earnings ratio or P/E ratio as we popularly call it is an important ingredient of company analysis. P/E ratio is calculated by dividing market price per share by the EPS. P/E ratio indicates the relative valuation of the share of a company in stock market. </a:t>
            </a:r>
            <a:r>
              <a:rPr lang="en-US" sz="2000" dirty="0" err="1"/>
              <a:t>PriceEarnings</a:t>
            </a:r>
            <a:r>
              <a:rPr lang="en-US" sz="2000" dirty="0"/>
              <a:t> Ratio = Market price per share/ EPS</a:t>
            </a:r>
          </a:p>
          <a:p>
            <a:r>
              <a:rPr lang="en-US" sz="2000" dirty="0"/>
              <a:t>d. Book Equity to Market Equity Ratio ( BE/ME) : A related valuation ratio is Book equity to Market Equity ratio. It is calculated by dividing the Book Value of Equity share by the Market price. BE/ME Ratio = Book Value per share Market price per share It must be noted that book value per share is Net asset value per share. BE/ME ratio indicates the relative valuation of the share of a company in stock market</a:t>
            </a:r>
          </a:p>
        </p:txBody>
      </p:sp>
    </p:spTree>
    <p:extLst>
      <p:ext uri="{BB962C8B-B14F-4D97-AF65-F5344CB8AC3E}">
        <p14:creationId xmlns:p14="http://schemas.microsoft.com/office/powerpoint/2010/main" val="312258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2" y="86628"/>
            <a:ext cx="11665819" cy="558265"/>
          </a:xfrm>
        </p:spPr>
        <p:txBody>
          <a:bodyPr>
            <a:normAutofit fontScale="90000"/>
          </a:bodyPr>
          <a:lstStyle/>
          <a:p>
            <a:r>
              <a:rPr lang="en-US" dirty="0"/>
              <a:t>Macroeconomic factors</a:t>
            </a:r>
          </a:p>
        </p:txBody>
      </p:sp>
      <p:sp>
        <p:nvSpPr>
          <p:cNvPr id="3" name="Content Placeholder 2"/>
          <p:cNvSpPr>
            <a:spLocks noGrp="1"/>
          </p:cNvSpPr>
          <p:nvPr>
            <p:ph idx="1"/>
          </p:nvPr>
        </p:nvSpPr>
        <p:spPr>
          <a:xfrm>
            <a:off x="0" y="750770"/>
            <a:ext cx="12191999" cy="5881035"/>
          </a:xfrm>
        </p:spPr>
        <p:txBody>
          <a:bodyPr>
            <a:normAutofit fontScale="92500" lnSpcReduction="10000"/>
          </a:bodyPr>
          <a:lstStyle/>
          <a:p>
            <a:r>
              <a:rPr lang="en-US" sz="2000" dirty="0"/>
              <a:t>Macroeconomic factors affect stock market movements. Some of them are :</a:t>
            </a:r>
          </a:p>
          <a:p>
            <a:r>
              <a:rPr lang="en-US" sz="2000" b="1" dirty="0"/>
              <a:t>1.Economic growth : </a:t>
            </a:r>
            <a:r>
              <a:rPr lang="en-US" sz="2000" dirty="0"/>
              <a:t>The economy’s overall health has an impact on the stock market. When the economy looks like it is growing then companies have the potential to expand and increase profits which can increase share prices. Consumer spending increases when the economy is strong as individuals feel more confident about their financial position. When the economy is slowing then companies will find it harder to expand and increase earnings. If consumers are also not very confident of the future they will choose to save instead of spending money on non-essential item.</a:t>
            </a:r>
          </a:p>
          <a:p>
            <a:r>
              <a:rPr lang="en-US" sz="2000" dirty="0"/>
              <a:t>If investors see the economic outlook looking poor, they may think about selling down equity positions or be more selective about positions which they take on. A strong economy also gives investors confidence in the equity market. When the economy is weak, investors look to protect their capital and move funds into safe haven such as bonds which do not generate returns as high but also do not produce losses as low as the equity market.</a:t>
            </a:r>
          </a:p>
          <a:p>
            <a:r>
              <a:rPr lang="en-US" sz="2000" b="1" dirty="0"/>
              <a:t>2.Unemployment ; </a:t>
            </a:r>
            <a:r>
              <a:rPr lang="en-US" sz="2000" dirty="0"/>
              <a:t>Wages are the biggest indicator of consumer spending. When unemployment is high then consumer spending drops. Funds may be limited so consumers will spend less on discretionary items and allocate spending only to essential items. This may restrict the earning capacity of companies which then affects stock prices. Consumer staples and defensive sectors are usually the better performing stocks in a high unemployment environment. For more information of what stocks to buy in a market downturn see the article Strategies for a stock market downturn.</a:t>
            </a:r>
            <a:br>
              <a:rPr lang="en-US" sz="2000" dirty="0"/>
            </a:br>
            <a:endParaRPr lang="en-US" sz="2000" dirty="0"/>
          </a:p>
          <a:p>
            <a:endParaRPr lang="en-US" sz="2000" dirty="0"/>
          </a:p>
        </p:txBody>
      </p:sp>
    </p:spTree>
    <p:extLst>
      <p:ext uri="{BB962C8B-B14F-4D97-AF65-F5344CB8AC3E}">
        <p14:creationId xmlns:p14="http://schemas.microsoft.com/office/powerpoint/2010/main" val="271296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442761"/>
          </a:xfrm>
        </p:spPr>
        <p:txBody>
          <a:bodyPr>
            <a:normAutofit fontScale="90000"/>
          </a:bodyPr>
          <a:lstStyle/>
          <a:p>
            <a:r>
              <a:rPr lang="en-US" dirty="0"/>
              <a:t>Factors affecting share prices</a:t>
            </a:r>
          </a:p>
        </p:txBody>
      </p:sp>
      <p:sp>
        <p:nvSpPr>
          <p:cNvPr id="3" name="Content Placeholder 2"/>
          <p:cNvSpPr>
            <a:spLocks noGrp="1"/>
          </p:cNvSpPr>
          <p:nvPr>
            <p:ph idx="1"/>
          </p:nvPr>
        </p:nvSpPr>
        <p:spPr>
          <a:xfrm>
            <a:off x="0" y="606392"/>
            <a:ext cx="12191999" cy="6025414"/>
          </a:xfrm>
        </p:spPr>
        <p:txBody>
          <a:bodyPr>
            <a:normAutofit/>
          </a:bodyPr>
          <a:lstStyle/>
          <a:p>
            <a:r>
              <a:rPr lang="en-US" sz="2000" dirty="0"/>
              <a:t>Demand or Supply of shares : Market sentiment affects of share along with new share issues,  buyback of shares</a:t>
            </a:r>
          </a:p>
          <a:p>
            <a:r>
              <a:rPr lang="en-US" sz="2000" dirty="0"/>
              <a:t>Industry trends</a:t>
            </a:r>
          </a:p>
          <a:p>
            <a:r>
              <a:rPr lang="en-US" sz="2000" dirty="0"/>
              <a:t>Fundamental factors of the company : financial performance as reflected through balance sheets, Profit &amp; Loss statement, cash flow statements , contingent liabilities, </a:t>
            </a:r>
            <a:r>
              <a:rPr lang="en-US" sz="2000" dirty="0" err="1"/>
              <a:t>etc</a:t>
            </a:r>
            <a:r>
              <a:rPr lang="en-US" sz="2000" dirty="0"/>
              <a:t>, business of the company,  future potential, litigations that may affect future economic benefits, tax disputes, winning large contracts, quarterly results declaration versus estimates and a host of other factors intrinsic to the company</a:t>
            </a:r>
          </a:p>
          <a:p>
            <a:r>
              <a:rPr lang="en-US" sz="2000" dirty="0"/>
              <a:t>Dividend declarations by the company</a:t>
            </a:r>
          </a:p>
          <a:p>
            <a:r>
              <a:rPr lang="en-US" sz="2000" dirty="0"/>
              <a:t>Competitor’s activity</a:t>
            </a:r>
          </a:p>
          <a:p>
            <a:r>
              <a:rPr lang="en-US" sz="2000" dirty="0"/>
              <a:t>State of the economy, domestic economy, global economic outlook, </a:t>
            </a:r>
            <a:r>
              <a:rPr lang="en-US" sz="2000" dirty="0" err="1"/>
              <a:t>eg</a:t>
            </a:r>
            <a:r>
              <a:rPr lang="en-US" sz="2000" dirty="0"/>
              <a:t> inflation, crude oil prices, wars or civil strife, </a:t>
            </a:r>
          </a:p>
          <a:p>
            <a:r>
              <a:rPr lang="en-US" sz="2000" dirty="0"/>
              <a:t>International events, monetary policy of developed countries</a:t>
            </a:r>
          </a:p>
          <a:p>
            <a:r>
              <a:rPr lang="en-US" sz="2000" dirty="0"/>
              <a:t>FII/FPI participation and level of investment</a:t>
            </a:r>
          </a:p>
          <a:p>
            <a:endParaRPr lang="en-US" sz="2000" dirty="0"/>
          </a:p>
        </p:txBody>
      </p:sp>
    </p:spTree>
    <p:extLst>
      <p:ext uri="{BB962C8B-B14F-4D97-AF65-F5344CB8AC3E}">
        <p14:creationId xmlns:p14="http://schemas.microsoft.com/office/powerpoint/2010/main" val="401399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587139"/>
          </a:xfrm>
        </p:spPr>
        <p:txBody>
          <a:bodyPr>
            <a:normAutofit fontScale="90000"/>
          </a:bodyPr>
          <a:lstStyle/>
          <a:p>
            <a:endParaRPr lang="en-US" dirty="0"/>
          </a:p>
        </p:txBody>
      </p:sp>
      <p:sp>
        <p:nvSpPr>
          <p:cNvPr id="3" name="Content Placeholder 2"/>
          <p:cNvSpPr>
            <a:spLocks noGrp="1"/>
          </p:cNvSpPr>
          <p:nvPr>
            <p:ph idx="1"/>
          </p:nvPr>
        </p:nvSpPr>
        <p:spPr>
          <a:xfrm>
            <a:off x="0" y="798896"/>
            <a:ext cx="12191999" cy="5832909"/>
          </a:xfrm>
        </p:spPr>
        <p:txBody>
          <a:bodyPr>
            <a:normAutofit/>
          </a:bodyPr>
          <a:lstStyle/>
          <a:p>
            <a:r>
              <a:rPr lang="en-US" sz="2000" b="1" dirty="0"/>
              <a:t>3.Inflation : </a:t>
            </a:r>
            <a:r>
              <a:rPr lang="en-US" sz="2000" dirty="0"/>
              <a:t>Inflation affects the stock market as it impacts the level of consumer spending. When the cost of goods and services continue to rise then this means consumers have less money to spend on non-essential items. Rising costs impact businesses and their profits as input prices are higher. They may pass this on to consumers or if they need to stay competitive then they need to absorb these costs which lowers corporate profits. Lower revenues and profits can then contribute to the falling share prices of the stock. Oil stocks, consumer staples, gold stocks, healthcare and material stocks benefit from inflation. </a:t>
            </a:r>
          </a:p>
          <a:p>
            <a:r>
              <a:rPr lang="en-US" sz="2000" b="1" dirty="0"/>
              <a:t>4.Interest Rates : </a:t>
            </a:r>
            <a:r>
              <a:rPr lang="en-US" sz="2000" dirty="0"/>
              <a:t>High interest rates negatively influence the stock market. Stocks usually sell off when there is any talk of a rate hike in the future. High interest rates restrict borrow borrowing capacity for business so this impedes their ability to grow the business. This stagnation in business growth can affect earnings growth and then stock prices. Rising interest rates also affects consumers as they may experience an increase in mortgage interest payments which can then restrict their purchasing power. This could create less demand for non-essential goods and services which then affect company earnings and stock prices. Higher interest rates are signaled by rise in liquidity in the markets. Bond yields are a leading indicator. RBI policy rates also influence interest rates.</a:t>
            </a:r>
          </a:p>
          <a:p>
            <a:endParaRPr lang="en-US" sz="2000" dirty="0"/>
          </a:p>
          <a:p>
            <a:endParaRPr lang="en-US" sz="2000" dirty="0"/>
          </a:p>
        </p:txBody>
      </p:sp>
    </p:spTree>
    <p:extLst>
      <p:ext uri="{BB962C8B-B14F-4D97-AF65-F5344CB8AC3E}">
        <p14:creationId xmlns:p14="http://schemas.microsoft.com/office/powerpoint/2010/main" val="322447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5.Exchange Rates : </a:t>
            </a:r>
            <a:r>
              <a:rPr lang="en-US" sz="2000" dirty="0"/>
              <a:t>A weak exchange rate means exports are cheaper internationally. This is good news for companies who export products and services overseas as demand increases and earnings rise. A high exchange rate may mean cheaper imports, so this is good news for companies who use imported goods such as electronic retailers or manufacturing companies. However, a strong exchange rate may also cause some companies to struggle as the price of the goods and services become uncompetitive compared to other countries. Indian equity markets are mainly fuelled by FII investors. So a huge inflow into the stock markets strengthens the Rupee against US Dollar and correspondingly raises the stock indices.</a:t>
            </a:r>
          </a:p>
          <a:p>
            <a:r>
              <a:rPr lang="en-US" sz="2000" b="1" dirty="0"/>
              <a:t>6. Monsoon</a:t>
            </a:r>
            <a:r>
              <a:rPr lang="en-US" sz="2000" dirty="0"/>
              <a:t>. The Indian economy is largely dependent on agriculture. The timely monsoons ensure adequate food production. Thus  food inflation, rural economic development takes place, giving an economic impetus to the GDP. It results in buoyant markets.</a:t>
            </a:r>
          </a:p>
          <a:p>
            <a:r>
              <a:rPr lang="en-US" sz="2000" b="1" dirty="0"/>
              <a:t>7. Foreign trade.</a:t>
            </a:r>
            <a:r>
              <a:rPr lang="en-US" sz="2000" dirty="0"/>
              <a:t> Exports earn us foreign exchange . Imports reduces forex. So balance of trade if turns adverse affects the markets negatively. When international crude oil prices rises, the markets react negatively. The reason is that if oil is needed to be purchased at higher prices, it results in </a:t>
            </a:r>
            <a:r>
              <a:rPr lang="en-US" sz="2000" dirty="0" err="1"/>
              <a:t>detoriation</a:t>
            </a:r>
            <a:r>
              <a:rPr lang="en-US" sz="2000" dirty="0"/>
              <a:t> of trade balances and hence adverse economic development.</a:t>
            </a:r>
          </a:p>
          <a:p>
            <a:r>
              <a:rPr lang="en-US" sz="2000" b="1" dirty="0"/>
              <a:t>8. Fiscal policy</a:t>
            </a:r>
            <a:r>
              <a:rPr lang="en-US" sz="2000" dirty="0"/>
              <a:t> : Policies regarding taxation, subsidies, industry impetus, policy incentives affect stock indices.</a:t>
            </a:r>
          </a:p>
        </p:txBody>
      </p:sp>
    </p:spTree>
    <p:extLst>
      <p:ext uri="{BB962C8B-B14F-4D97-AF65-F5344CB8AC3E}">
        <p14:creationId xmlns:p14="http://schemas.microsoft.com/office/powerpoint/2010/main" val="82283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433136"/>
          </a:xfrm>
        </p:spPr>
        <p:txBody>
          <a:bodyPr>
            <a:normAutofit fontScale="90000"/>
          </a:bodyPr>
          <a:lstStyle/>
          <a:p>
            <a:endParaRPr lang="en-US" dirty="0"/>
          </a:p>
        </p:txBody>
      </p:sp>
      <p:sp>
        <p:nvSpPr>
          <p:cNvPr id="3" name="Content Placeholder 2"/>
          <p:cNvSpPr>
            <a:spLocks noGrp="1"/>
          </p:cNvSpPr>
          <p:nvPr>
            <p:ph idx="1"/>
          </p:nvPr>
        </p:nvSpPr>
        <p:spPr>
          <a:xfrm>
            <a:off x="0" y="779646"/>
            <a:ext cx="12191999" cy="5852159"/>
          </a:xfrm>
        </p:spPr>
        <p:txBody>
          <a:bodyPr>
            <a:normAutofit/>
          </a:bodyPr>
          <a:lstStyle/>
          <a:p>
            <a:r>
              <a:rPr lang="en-US" sz="2000" dirty="0"/>
              <a:t>Negative Macroeconomic Factors : They include events that may jeopardize national or international economies. Fears of political instability caused by a nation’s involvement in a civil or international war, are likely to heighten economic turbulence, due to the reallocation of </a:t>
            </a:r>
            <a:r>
              <a:rPr lang="en-US" sz="2000" dirty="0" err="1"/>
              <a:t>restheces</a:t>
            </a:r>
            <a:r>
              <a:rPr lang="en-US" sz="2000" dirty="0"/>
              <a:t>, or damage to property, assets, and livelihoods. Unanticipated catastrophic events, such as the 2008 United States economic crisis, subsequently created a far-reaching ripple effect, resulting in tighter capital preservation requirements for banking institutions on a global scale. Other negative macroeconomic factors include natural disasters, such as earthquakes, draughts, floods.</a:t>
            </a:r>
          </a:p>
          <a:p>
            <a:r>
              <a:rPr lang="en-US" sz="2000" dirty="0"/>
              <a:t>Neutral Macroeconomic Factors: Certain economic shifts are neither positive nor negative. Rather, the precise implications are determined by the intent of the action, such as trade regulation across state or national borders. The nature of the action in question, such as enacting or rescinding a trade embargo, will trigger myriad effects, depending on the economy being influenced.</a:t>
            </a:r>
          </a:p>
          <a:p>
            <a:r>
              <a:rPr lang="en-US" sz="2000" dirty="0"/>
              <a:t>Positive Macroeconomic Factors : They include events that subsequently foster prosperity and economic growth, within a single nation or a group of nations. For example, a decrease in fuel prices  drive consumers to purchase more retail goods and services. Moreover, as the demand for goods and services increases, national and international suppliers of those items will invariably enjoy increased revenues from the heightened consumer activity. In turn, increased profits may drive up stock prices.</a:t>
            </a:r>
          </a:p>
          <a:p>
            <a:endParaRPr lang="en-US" sz="2000" dirty="0"/>
          </a:p>
          <a:p>
            <a:endParaRPr lang="en-US" sz="2000" dirty="0"/>
          </a:p>
        </p:txBody>
      </p:sp>
    </p:spTree>
    <p:extLst>
      <p:ext uri="{BB962C8B-B14F-4D97-AF65-F5344CB8AC3E}">
        <p14:creationId xmlns:p14="http://schemas.microsoft.com/office/powerpoint/2010/main" val="310341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58264"/>
          </a:xfrm>
        </p:spPr>
        <p:txBody>
          <a:bodyPr>
            <a:normAutofit fontScale="90000"/>
          </a:bodyPr>
          <a:lstStyle/>
          <a:p>
            <a:r>
              <a:rPr lang="en-US" dirty="0"/>
              <a:t>Role of stock brokers</a:t>
            </a:r>
          </a:p>
        </p:txBody>
      </p:sp>
      <p:sp>
        <p:nvSpPr>
          <p:cNvPr id="3" name="Content Placeholder 2"/>
          <p:cNvSpPr>
            <a:spLocks noGrp="1"/>
          </p:cNvSpPr>
          <p:nvPr>
            <p:ph idx="1"/>
          </p:nvPr>
        </p:nvSpPr>
        <p:spPr>
          <a:xfrm>
            <a:off x="0" y="895148"/>
            <a:ext cx="12191999" cy="5736657"/>
          </a:xfrm>
        </p:spPr>
        <p:txBody>
          <a:bodyPr>
            <a:normAutofit lnSpcReduction="10000"/>
          </a:bodyPr>
          <a:lstStyle/>
          <a:p>
            <a:r>
              <a:rPr lang="en-US" sz="2000" dirty="0"/>
              <a:t>A stock broker is an intermediary who enables buying and selling of stocks and securities in a stock exchange on behalf of financial institutions and firms. Needless to say, all the stocks are traded through major stock exchanges. However, an investor cannot directly trade in stock exchanges. He is licensed to participate in the share market on behalf of traders and investors. There are two types of brokers for whose services a trader can go: Full services broker and discount broker. </a:t>
            </a:r>
          </a:p>
          <a:p>
            <a:r>
              <a:rPr lang="en-US" sz="2000" b="1" dirty="0"/>
              <a:t>The full-service broker</a:t>
            </a:r>
          </a:p>
          <a:p>
            <a:r>
              <a:rPr lang="en-US" sz="2000" dirty="0"/>
              <a:t>Full-service brokers can perform multiple services like retirement plans, insurance plans, market research, and investment plans. They are professionals who can manage </a:t>
            </a:r>
            <a:r>
              <a:rPr lang="en-US" sz="2000" dirty="0" err="1"/>
              <a:t>ythe</a:t>
            </a:r>
            <a:r>
              <a:rPr lang="en-US" sz="2000" dirty="0"/>
              <a:t> finances and give you advice in their specialization. Since they can offer more than one service, they usually charge or expect a higher commission. The more they bring in trades and the bigger their sales in their products, the higher their compensation is if they are under any brokerage firms.</a:t>
            </a:r>
          </a:p>
          <a:p>
            <a:r>
              <a:rPr lang="en-US" sz="2000" b="1" dirty="0"/>
              <a:t>The discount broker</a:t>
            </a:r>
          </a:p>
          <a:p>
            <a:r>
              <a:rPr lang="en-US" sz="2000" dirty="0"/>
              <a:t>If you feel like you can manage </a:t>
            </a:r>
            <a:r>
              <a:rPr lang="en-US" sz="2000" dirty="0" err="1"/>
              <a:t>ythe</a:t>
            </a:r>
            <a:r>
              <a:rPr lang="en-US" sz="2000" dirty="0"/>
              <a:t> portfolio and are just looking for someone to execute a trade, a discount broker is the best person for you. Discount brokers charge lower than full-service brokers because they only perform the execution — they are compensated with salary and not commission. With this said, you can cut more expenses if one discount broker executes for trades for you. Recently, discount traders come with online trading platforms that help them entice more investors.</a:t>
            </a:r>
          </a:p>
          <a:p>
            <a:endParaRPr lang="en-US" sz="2000" dirty="0"/>
          </a:p>
          <a:p>
            <a:endParaRPr lang="en-US" sz="2000" dirty="0"/>
          </a:p>
          <a:p>
            <a:endParaRPr lang="en-US" sz="2000" dirty="0"/>
          </a:p>
        </p:txBody>
      </p:sp>
    </p:spTree>
    <p:extLst>
      <p:ext uri="{BB962C8B-B14F-4D97-AF65-F5344CB8AC3E}">
        <p14:creationId xmlns:p14="http://schemas.microsoft.com/office/powerpoint/2010/main" val="420326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385010"/>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Following are some the major roles of brokers in stock market</a:t>
            </a:r>
            <a:endParaRPr lang="en-US" sz="2000" dirty="0"/>
          </a:p>
          <a:p>
            <a:r>
              <a:rPr lang="en-US" sz="2000" dirty="0"/>
              <a:t>1)</a:t>
            </a:r>
            <a:r>
              <a:rPr lang="en-US" sz="2000" b="1" dirty="0"/>
              <a:t>Suggest best deals</a:t>
            </a:r>
            <a:r>
              <a:rPr lang="en-US" sz="2000" dirty="0"/>
              <a:t> : Mostly a broker deals in all different types of securities. Brokers suggest the best deal to buy or sell stocks and may also advise traders when to buy or sell stocks. But they are not licensed investment advisers. </a:t>
            </a:r>
          </a:p>
          <a:p>
            <a:r>
              <a:rPr lang="en-US" sz="2000" b="1" dirty="0"/>
              <a:t>2)Handling trade</a:t>
            </a:r>
            <a:r>
              <a:rPr lang="en-US" sz="2000" dirty="0"/>
              <a:t> : A broker receives orders from traders and further place those orders on </a:t>
            </a:r>
            <a:r>
              <a:rPr lang="en-US" sz="2000" dirty="0" err="1"/>
              <a:t>exchange.Once</a:t>
            </a:r>
            <a:r>
              <a:rPr lang="en-US" sz="2000" dirty="0"/>
              <a:t> the orders has been successfully placed , traders are informed about it. However this is the case with full service brokers, discount brokers and online brokers facilitates traders with a trading platform where traders can place their order on their own . All the orders are reflected in </a:t>
            </a:r>
            <a:r>
              <a:rPr lang="en-US" sz="2000" dirty="0" err="1"/>
              <a:t>demat</a:t>
            </a:r>
            <a:r>
              <a:rPr lang="en-US" sz="2000" dirty="0"/>
              <a:t> account once they are executed. Shares in electronic form will be added if a trader buys a share and removed if he sell a share.</a:t>
            </a:r>
          </a:p>
          <a:p>
            <a:r>
              <a:rPr lang="en-US" sz="2000" b="1" dirty="0"/>
              <a:t>3)Margin Financing : </a:t>
            </a:r>
            <a:r>
              <a:rPr lang="en-US" sz="2000" dirty="0"/>
              <a:t>Now a days stock brokers are well capitalized. Brokers lend capital to traders who are looking for leverage positions. A margin amount is to be paid by trader after which they are allowed to take a position in market. Generally this margin amount is 50% . This is not a mandatory role of a broker.</a:t>
            </a:r>
          </a:p>
          <a:p>
            <a:r>
              <a:rPr lang="en-US" sz="2000" dirty="0"/>
              <a:t>4) Provide investor education and awareness. Top brokers having good analysts conduct workshops providing market analyses and market insights.</a:t>
            </a:r>
          </a:p>
        </p:txBody>
      </p:sp>
    </p:spTree>
    <p:extLst>
      <p:ext uri="{BB962C8B-B14F-4D97-AF65-F5344CB8AC3E}">
        <p14:creationId xmlns:p14="http://schemas.microsoft.com/office/powerpoint/2010/main" val="83997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19764"/>
          </a:xfrm>
        </p:spPr>
        <p:txBody>
          <a:bodyPr>
            <a:normAutofit fontScale="90000"/>
          </a:bodyPr>
          <a:lstStyle/>
          <a:p>
            <a:r>
              <a:rPr lang="en-US" dirty="0"/>
              <a:t>Stock market quotations</a:t>
            </a:r>
          </a:p>
        </p:txBody>
      </p:sp>
      <p:sp>
        <p:nvSpPr>
          <p:cNvPr id="3" name="Content Placeholder 2"/>
          <p:cNvSpPr>
            <a:spLocks noGrp="1"/>
          </p:cNvSpPr>
          <p:nvPr>
            <p:ph idx="1"/>
          </p:nvPr>
        </p:nvSpPr>
        <p:spPr>
          <a:xfrm>
            <a:off x="0" y="808522"/>
            <a:ext cx="12191999" cy="5823284"/>
          </a:xfrm>
        </p:spPr>
        <p:txBody>
          <a:bodyPr>
            <a:normAutofit lnSpcReduction="10000"/>
          </a:bodyPr>
          <a:lstStyle/>
          <a:p>
            <a:r>
              <a:rPr lang="en-US" sz="2000" dirty="0"/>
              <a:t>Stock market quotes provide all important details of stock and any trader or investor should know the terms and symbols that are used in the stock market. Open price is the first price at which the stock trades on a particular day. Close price denotes the final price at which the stock trades on a particular day. This is very important as it is used as a measure to assess the performance of a stock. One can also find the highest and lowest prices which the stock reached in a day; 52 week high and low is also provided. By knowing the market cap, one can understand the size of the company. </a:t>
            </a:r>
          </a:p>
          <a:p>
            <a:r>
              <a:rPr lang="en-US" sz="2000" dirty="0">
                <a:hlinkClick r:id="rId2"/>
              </a:rPr>
              <a:t>https://www.youtube.com/watch?v=jO3SDC0BzKY</a:t>
            </a:r>
            <a:endParaRPr lang="en-US" sz="2000" dirty="0"/>
          </a:p>
          <a:p>
            <a:r>
              <a:rPr lang="en-US" sz="2000" dirty="0">
                <a:hlinkClick r:id="rId3"/>
              </a:rPr>
              <a:t>https://www.youtube.com/watch?v=gd0dUKdXbZw</a:t>
            </a:r>
            <a:endParaRPr lang="en-US" sz="2000" dirty="0"/>
          </a:p>
          <a:p>
            <a:r>
              <a:rPr lang="en-US" sz="2000" b="1" dirty="0"/>
              <a:t>Open</a:t>
            </a:r>
            <a:r>
              <a:rPr lang="en-US" sz="2000" dirty="0"/>
              <a:t>: This is the stock's opening price. This and all prices are quoted to hundredths of a cent.</a:t>
            </a:r>
          </a:p>
          <a:p>
            <a:r>
              <a:rPr lang="en-US" sz="2000" b="1" dirty="0"/>
              <a:t>52-week high and low (or range)</a:t>
            </a:r>
            <a:r>
              <a:rPr lang="en-US" sz="2000" dirty="0"/>
              <a:t>: These two numbers record the highest and lowest price at which the stock traded during the previous 52-week period but does not include the previous trading day. The numbers may be adjusted for stock payouts or large dividends.</a:t>
            </a:r>
          </a:p>
          <a:p>
            <a:r>
              <a:rPr lang="en-US" sz="2000" b="1" dirty="0"/>
              <a:t>Stock symbol (SYM)</a:t>
            </a:r>
            <a:r>
              <a:rPr lang="en-US" sz="2000" dirty="0"/>
              <a:t>: This is the stock name, often abbreviated, and the stock ticker symbol. You can find the stock symbol for a given company on many financial websites by simply typing the name of the company; the site will return its symbol.</a:t>
            </a:r>
          </a:p>
          <a:p>
            <a:r>
              <a:rPr lang="en-US" sz="2000" b="1" dirty="0"/>
              <a:t>Dividend</a:t>
            </a:r>
            <a:r>
              <a:rPr lang="en-US" sz="2000" dirty="0"/>
              <a:t> (</a:t>
            </a:r>
            <a:r>
              <a:rPr lang="en-US" sz="2000" b="1" dirty="0"/>
              <a:t>DIV)</a:t>
            </a:r>
            <a:r>
              <a:rPr lang="en-US" sz="2000" dirty="0"/>
              <a:t>:</a:t>
            </a:r>
            <a:r>
              <a:rPr lang="en-US" sz="2000" b="1" dirty="0"/>
              <a:t> </a:t>
            </a:r>
            <a:r>
              <a:rPr lang="en-US" sz="2000" dirty="0"/>
              <a:t>A dividend is a portion of profits paid to a company's shareholders. Unless noted in a footnote, this reflects the annual price per share based on the last regular disbursement.</a:t>
            </a:r>
          </a:p>
          <a:p>
            <a:endParaRPr lang="en-US" sz="2000" dirty="0"/>
          </a:p>
        </p:txBody>
      </p:sp>
    </p:spTree>
    <p:extLst>
      <p:ext uri="{BB962C8B-B14F-4D97-AF65-F5344CB8AC3E}">
        <p14:creationId xmlns:p14="http://schemas.microsoft.com/office/powerpoint/2010/main" val="358939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High</a:t>
            </a:r>
            <a:r>
              <a:rPr lang="en-US" sz="2000" dirty="0"/>
              <a:t>: This is the highest price paid for the stock during the previous day.</a:t>
            </a:r>
          </a:p>
          <a:p>
            <a:r>
              <a:rPr lang="en-US" sz="2000" b="1" dirty="0"/>
              <a:t>Low</a:t>
            </a:r>
            <a:r>
              <a:rPr lang="en-US" sz="2000" dirty="0"/>
              <a:t>: This is the lowest price paid for the stock during the previous day.</a:t>
            </a:r>
          </a:p>
          <a:p>
            <a:r>
              <a:rPr lang="en-US" sz="2000" b="1" dirty="0"/>
              <a:t>Last (or close)</a:t>
            </a:r>
            <a:r>
              <a:rPr lang="en-US" sz="2000" dirty="0"/>
              <a:t>: This is the last price the stock traded on that day. It does not mean that is the price at which the stock will open the next day.</a:t>
            </a:r>
          </a:p>
          <a:p>
            <a:r>
              <a:rPr lang="en-US" sz="2000" b="1" dirty="0"/>
              <a:t>Change</a:t>
            </a:r>
            <a:r>
              <a:rPr lang="en-US" sz="2000" dirty="0"/>
              <a:t>: This describes the difference between the last trade and the previous day's price.</a:t>
            </a:r>
          </a:p>
          <a:p>
            <a:r>
              <a:rPr lang="en-US" sz="2000" b="1" dirty="0"/>
              <a:t>Year-to-date percentage change </a:t>
            </a:r>
            <a:r>
              <a:rPr lang="en-US" sz="2000" dirty="0"/>
              <a:t>(</a:t>
            </a:r>
            <a:r>
              <a:rPr lang="en-US" sz="2000" b="1" dirty="0"/>
              <a:t>YTD% CHG)</a:t>
            </a:r>
            <a:r>
              <a:rPr lang="en-US" sz="2000" dirty="0"/>
              <a:t>: This number is the stock price percentage change for the calendar year. The percentage is adjusted for stock splits and dividends of more than 10%.</a:t>
            </a:r>
          </a:p>
          <a:p>
            <a:r>
              <a:rPr lang="en-US" sz="2000" b="1" dirty="0"/>
              <a:t>Net change (CHG)</a:t>
            </a:r>
            <a:r>
              <a:rPr lang="en-US" sz="2000" dirty="0"/>
              <a:t>: The net change is calculated from the previous day’s close, so you are comparing what the stock closed at today to what it closed at yesterday.</a:t>
            </a:r>
          </a:p>
          <a:p>
            <a:r>
              <a:rPr lang="en-US" sz="2000" b="1" dirty="0"/>
              <a:t>Yield percentage (</a:t>
            </a:r>
            <a:r>
              <a:rPr lang="en-US" sz="2000" b="1" dirty="0" err="1"/>
              <a:t>Yld</a:t>
            </a:r>
            <a:r>
              <a:rPr lang="en-US" sz="2000" b="1" dirty="0"/>
              <a:t>%)</a:t>
            </a:r>
            <a:r>
              <a:rPr lang="en-US" sz="2000" dirty="0"/>
              <a:t>: The yield percentage expresses the dividends and any other disbursements paid to stockholders as a percentage of the stock’s price.</a:t>
            </a:r>
          </a:p>
          <a:p>
            <a:r>
              <a:rPr lang="en-US" sz="2000" b="1" dirty="0"/>
              <a:t>Earnings per share (EPS</a:t>
            </a:r>
            <a:r>
              <a:rPr lang="en-US" sz="2000" dirty="0"/>
              <a:t>): This is a company's net earnings divided by its total number of shares. A higher number indicates greater profitability.</a:t>
            </a:r>
          </a:p>
          <a:p>
            <a:r>
              <a:rPr lang="en-US" sz="2000" b="1" dirty="0"/>
              <a:t>Price-to-earnings ratio (P/E)</a:t>
            </a:r>
            <a:r>
              <a:rPr lang="en-US" sz="2000" dirty="0"/>
              <a:t>: The price-to-earnings ratio is the price of the stock divided by its EPS. </a:t>
            </a:r>
            <a:r>
              <a:rPr lang="en-US" sz="2000" dirty="0" err="1"/>
              <a:t>Ths</a:t>
            </a:r>
            <a:r>
              <a:rPr lang="en-US" sz="2000" dirty="0"/>
              <a:t> number helps investors compare stock prices more directly to other companies.</a:t>
            </a:r>
          </a:p>
          <a:p>
            <a:endParaRPr lang="en-US" sz="2000" dirty="0"/>
          </a:p>
        </p:txBody>
      </p:sp>
    </p:spTree>
    <p:extLst>
      <p:ext uri="{BB962C8B-B14F-4D97-AF65-F5344CB8AC3E}">
        <p14:creationId xmlns:p14="http://schemas.microsoft.com/office/powerpoint/2010/main" val="10117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Sales volume (Sales 100s)</a:t>
            </a:r>
            <a:r>
              <a:rPr lang="en-US" sz="2000" dirty="0"/>
              <a:t>: This shows the total amount of stock sold that day expressed in hundreds. In other words</a:t>
            </a:r>
            <a:r>
              <a:rPr lang="en-US" sz="2000" b="1" dirty="0"/>
              <a:t>, </a:t>
            </a:r>
            <a:r>
              <a:rPr lang="en-US" sz="2000" dirty="0"/>
              <a:t>sales volume is expressed with two zeros missing. For example, if the number reported is 1,959, that means sales volume for that stock was 195,900 for the day.</a:t>
            </a:r>
          </a:p>
          <a:p>
            <a:r>
              <a:rPr lang="en-US" sz="2000" b="1" i="1" u="sng" dirty="0" err="1"/>
              <a:t>Utilisation</a:t>
            </a:r>
            <a:r>
              <a:rPr lang="en-US" sz="2000" b="1" i="1" u="sng" dirty="0"/>
              <a:t> of a quote</a:t>
            </a:r>
            <a:r>
              <a:rPr lang="en-US" sz="2000" dirty="0"/>
              <a:t> </a:t>
            </a:r>
          </a:p>
          <a:p>
            <a:r>
              <a:rPr lang="en-US" sz="2000" dirty="0"/>
              <a:t>Once we understand how to read a stock quote, we can begin to make educated decisions regarding investments. With the data you gather, you can learn how to value a company and even make predictions about a stock's performance. We understand the liquidity of the stock from traded volumes, volatility of the stock, direction of flow of prices, comparison of peer stocks, valuation of the company, etc.</a:t>
            </a:r>
          </a:p>
          <a:p>
            <a:r>
              <a:rPr lang="en-US" sz="2000" dirty="0"/>
              <a:t>Current prices reflect the supply and demand of all investors in the market. Therefore, a lot of information is conveyed from the stock quotes. The main inference made from stock quotes is the future expectations of a company.</a:t>
            </a:r>
          </a:p>
          <a:p>
            <a:r>
              <a:rPr lang="en-US" sz="2000" dirty="0"/>
              <a:t>When prices are increasing, it generally reflects increased demand for the stock – i.e., more people buying. It shows that the future expectations for a company are promising. Conversely, if prices are decreasing, it reflects decreased demand for the stock – i.e., more people selling. It shows that the future expectations for the company are worsening.</a:t>
            </a:r>
          </a:p>
          <a:p>
            <a:endParaRPr lang="en-US" sz="2000" dirty="0"/>
          </a:p>
        </p:txBody>
      </p:sp>
    </p:spTree>
    <p:extLst>
      <p:ext uri="{BB962C8B-B14F-4D97-AF65-F5344CB8AC3E}">
        <p14:creationId xmlns:p14="http://schemas.microsoft.com/office/powerpoint/2010/main" val="416980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19764"/>
          </a:xfrm>
        </p:spPr>
        <p:txBody>
          <a:bodyPr>
            <a:normAutofit fontScale="90000"/>
          </a:bodyPr>
          <a:lstStyle/>
          <a:p>
            <a:r>
              <a:rPr lang="en-US" dirty="0"/>
              <a:t>Procedure for buying and selling of stocks</a:t>
            </a:r>
          </a:p>
        </p:txBody>
      </p:sp>
      <p:sp>
        <p:nvSpPr>
          <p:cNvPr id="3" name="Content Placeholder 2"/>
          <p:cNvSpPr>
            <a:spLocks noGrp="1"/>
          </p:cNvSpPr>
          <p:nvPr>
            <p:ph idx="1"/>
          </p:nvPr>
        </p:nvSpPr>
        <p:spPr>
          <a:xfrm>
            <a:off x="0" y="789272"/>
            <a:ext cx="12191999" cy="5842534"/>
          </a:xfrm>
        </p:spPr>
        <p:txBody>
          <a:bodyPr>
            <a:normAutofit fontScale="92500"/>
          </a:bodyPr>
          <a:lstStyle/>
          <a:p>
            <a:r>
              <a:rPr lang="en-US" sz="2000" dirty="0"/>
              <a:t>Following steps may be followed :</a:t>
            </a:r>
          </a:p>
          <a:p>
            <a:r>
              <a:rPr lang="en-US" sz="2000" b="1" dirty="0"/>
              <a:t>Step 01: Get </a:t>
            </a:r>
            <a:r>
              <a:rPr lang="en-US" sz="2000" b="1" dirty="0" err="1"/>
              <a:t>ythe</a:t>
            </a:r>
            <a:r>
              <a:rPr lang="en-US" sz="2000" b="1" dirty="0"/>
              <a:t> PAN Card</a:t>
            </a:r>
          </a:p>
          <a:p>
            <a:r>
              <a:rPr lang="en-US" sz="2000" b="1" dirty="0"/>
              <a:t>Step 02: Find a Stockbroker : </a:t>
            </a:r>
            <a:r>
              <a:rPr lang="en-US" sz="2000" dirty="0"/>
              <a:t>They are often known by name – </a:t>
            </a:r>
            <a:r>
              <a:rPr lang="en-US" sz="2000" i="1" dirty="0"/>
              <a:t>brokers</a:t>
            </a:r>
            <a:r>
              <a:rPr lang="en-US" sz="2000" dirty="0"/>
              <a:t>. These stockbrokers are registered and licensed by domestic market regulator Securities &amp; Exchange Board of India (SEBI). While working out as an intermediary between share trader and exchange, the stockbrokers charge a commission in helping investors buy and sell shares.</a:t>
            </a:r>
          </a:p>
          <a:p>
            <a:r>
              <a:rPr lang="en-US" sz="2000" dirty="0"/>
              <a:t>When selecting a stockbroker, it is important to take into account the broker’s background, the broker’s fee, the commission charged, and kind of services it is providing. You can choose from full-time traditional brokers to discount brokers based on </a:t>
            </a:r>
            <a:r>
              <a:rPr lang="en-US" sz="2000" dirty="0" err="1"/>
              <a:t>ythe</a:t>
            </a:r>
            <a:r>
              <a:rPr lang="en-US" sz="2000" dirty="0"/>
              <a:t> needs.</a:t>
            </a:r>
          </a:p>
          <a:p>
            <a:r>
              <a:rPr lang="en-US" sz="2000" b="1" dirty="0"/>
              <a:t>Step 03: Open a </a:t>
            </a:r>
            <a:r>
              <a:rPr lang="en-US" sz="2000" b="1" dirty="0" err="1"/>
              <a:t>Demat</a:t>
            </a:r>
            <a:r>
              <a:rPr lang="en-US" sz="2000" b="1" dirty="0"/>
              <a:t> &amp; Trading Account : </a:t>
            </a:r>
            <a:r>
              <a:rPr lang="en-US" sz="2000" dirty="0"/>
              <a:t>A </a:t>
            </a:r>
            <a:r>
              <a:rPr lang="en-US" sz="2000" dirty="0" err="1"/>
              <a:t>Demat</a:t>
            </a:r>
            <a:r>
              <a:rPr lang="en-US" sz="2000" dirty="0"/>
              <a:t> account is one where the owned shares reflected in </a:t>
            </a:r>
            <a:r>
              <a:rPr lang="en-US" sz="2000" dirty="0" err="1"/>
              <a:t>ythe</a:t>
            </a:r>
            <a:r>
              <a:rPr lang="en-US" sz="2000" dirty="0"/>
              <a:t> portfolio while the trading account is one which allows you to buy and sell shares or other securities in the market. The shares you buy and sell are in dematerialized form for online trading.</a:t>
            </a:r>
          </a:p>
          <a:p>
            <a:r>
              <a:rPr lang="en-US" sz="2000" dirty="0"/>
              <a:t>In India, the National Securities Depository Limited (NSDL) and Central Securities Depository Limited (CDSL) are the depositories which allow investors to open </a:t>
            </a:r>
            <a:r>
              <a:rPr lang="en-US" sz="2000" dirty="0" err="1"/>
              <a:t>Demat</a:t>
            </a:r>
            <a:r>
              <a:rPr lang="en-US" sz="2000" dirty="0"/>
              <a:t> and trading accounts through brokerage firms. It is the depository participant that holds and releases the shares you purchase and sell respectively.</a:t>
            </a:r>
          </a:p>
          <a:p>
            <a:r>
              <a:rPr lang="en-US" sz="2000" dirty="0"/>
              <a:t>To open a </a:t>
            </a:r>
            <a:r>
              <a:rPr lang="en-US" sz="2000" dirty="0" err="1"/>
              <a:t>Demat</a:t>
            </a:r>
            <a:r>
              <a:rPr lang="en-US" sz="2000" dirty="0"/>
              <a:t> and trading account, a photograph and KYC documents are required. Once done, you’ll be provided with an account number and client ID.</a:t>
            </a:r>
          </a:p>
          <a:p>
            <a:endParaRPr lang="en-US" sz="2000" b="1" dirty="0"/>
          </a:p>
          <a:p>
            <a:endParaRPr lang="en-US" sz="2000" dirty="0"/>
          </a:p>
        </p:txBody>
      </p:sp>
    </p:spTree>
    <p:extLst>
      <p:ext uri="{BB962C8B-B14F-4D97-AF65-F5344CB8AC3E}">
        <p14:creationId xmlns:p14="http://schemas.microsoft.com/office/powerpoint/2010/main" val="24568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Step 04: Transfer Money in </a:t>
            </a:r>
            <a:r>
              <a:rPr lang="en-US" sz="2000" b="1" dirty="0" err="1"/>
              <a:t>ythe</a:t>
            </a:r>
            <a:r>
              <a:rPr lang="en-US" sz="2000" b="1" dirty="0"/>
              <a:t> Account : </a:t>
            </a:r>
            <a:r>
              <a:rPr lang="en-US" sz="2000" dirty="0"/>
              <a:t>Money can be transferred  from bank account by different mediums like Credit/Debit Card, UPI, e-Wallet, PayPal or via bank transfer.</a:t>
            </a:r>
          </a:p>
          <a:p>
            <a:r>
              <a:rPr lang="en-US" sz="2000" b="1" dirty="0"/>
              <a:t>Step 05: Select the Shares to buy :</a:t>
            </a:r>
            <a:r>
              <a:rPr lang="en-US" sz="2000" dirty="0"/>
              <a:t> Defining </a:t>
            </a:r>
            <a:r>
              <a:rPr lang="en-US" sz="2000" dirty="0" err="1"/>
              <a:t>ythe</a:t>
            </a:r>
            <a:r>
              <a:rPr lang="en-US" sz="2000" dirty="0"/>
              <a:t> goals is one way to select the right shares to buy. One should determine the purpose of making a portfolio. Beginner investors who are in this to buy and sell shares must focus on the overall income, expenses, and savings to ensure a consistent flow of capital for investment. Capital preservation is what beginners mostly concerned with and tend to invest in stocks of blue-chip companies for safety reasons who are recognized for their stable performance throughout the years. </a:t>
            </a:r>
          </a:p>
          <a:p>
            <a:r>
              <a:rPr lang="en-US" sz="2000" dirty="0"/>
              <a:t>Any beginner can become an informed investor if he/she keeps tabs on the current market events, day-to-day happenings in the stock market, and corporate events. To do so, one should read newspapers, use stock market web-platforms and apps, and news channels as these are simple forms of passive research. Being informed will help you in further research and understand the fundamentals which drive a particular industry. A thorough analysis can help in picking the right stocks to buy.</a:t>
            </a:r>
          </a:p>
          <a:p>
            <a:r>
              <a:rPr lang="en-US" sz="2000" b="1" dirty="0"/>
              <a:t>Step 06: Place </a:t>
            </a:r>
            <a:r>
              <a:rPr lang="en-US" sz="2000" b="1" dirty="0" err="1"/>
              <a:t>ythe</a:t>
            </a:r>
            <a:r>
              <a:rPr lang="en-US" sz="2000" b="1" dirty="0"/>
              <a:t> Buy Order</a:t>
            </a:r>
            <a:r>
              <a:rPr lang="en-US" sz="2000" dirty="0"/>
              <a:t> Following are to be chosen - the order type – market order, limit order, stop-loss order or stop-limit order</a:t>
            </a:r>
          </a:p>
          <a:p>
            <a:endParaRPr lang="en-US" sz="2000" dirty="0"/>
          </a:p>
          <a:p>
            <a:endParaRPr lang="en-US" sz="2000" b="1" dirty="0"/>
          </a:p>
          <a:p>
            <a:endParaRPr lang="en-US" sz="2000" b="1" dirty="0"/>
          </a:p>
          <a:p>
            <a:endParaRPr lang="en-US" sz="2000" dirty="0"/>
          </a:p>
        </p:txBody>
      </p:sp>
    </p:spTree>
    <p:extLst>
      <p:ext uri="{BB962C8B-B14F-4D97-AF65-F5344CB8AC3E}">
        <p14:creationId xmlns:p14="http://schemas.microsoft.com/office/powerpoint/2010/main" val="3064500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413886"/>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Government policies and regulator’s actions and attitude whether “accommodative stance”, policy rates, </a:t>
            </a:r>
          </a:p>
          <a:p>
            <a:r>
              <a:rPr lang="en-US" sz="2000" dirty="0"/>
              <a:t>Political climate, stability of government, power to enforce laws.</a:t>
            </a:r>
          </a:p>
          <a:p>
            <a:r>
              <a:rPr lang="en-US" sz="2000" dirty="0"/>
              <a:t>Comments by influential people</a:t>
            </a:r>
          </a:p>
          <a:p>
            <a:r>
              <a:rPr lang="en-US" sz="2000" dirty="0"/>
              <a:t>Other stock indices especially Asian stock indices.</a:t>
            </a:r>
          </a:p>
          <a:p>
            <a:r>
              <a:rPr lang="en-US" sz="2000" dirty="0"/>
              <a:t>Interest rates and overall liquidity in the market,  higher interest rates have a negative impact</a:t>
            </a:r>
          </a:p>
          <a:p>
            <a:r>
              <a:rPr lang="en-US" sz="2000" dirty="0"/>
              <a:t>Performance of other asset classes like real estate, gold, debt markets </a:t>
            </a:r>
            <a:r>
              <a:rPr lang="en-US" sz="2000" dirty="0" err="1"/>
              <a:t>etc</a:t>
            </a:r>
            <a:endParaRPr lang="en-US" sz="2000" dirty="0"/>
          </a:p>
          <a:p>
            <a:r>
              <a:rPr lang="en-US" sz="2000" dirty="0"/>
              <a:t>Regulator activism and orderliness of markets, prevention of scams</a:t>
            </a:r>
          </a:p>
          <a:p>
            <a:r>
              <a:rPr lang="en-US" sz="2000" dirty="0"/>
              <a:t>Natural calamities</a:t>
            </a:r>
          </a:p>
          <a:p>
            <a:r>
              <a:rPr lang="en-US" sz="2000" dirty="0"/>
              <a:t>Data releases like IIP, </a:t>
            </a:r>
            <a:r>
              <a:rPr lang="en-US" sz="2000" i="1" dirty="0"/>
              <a:t>(IIP measures industrial production activity. Increase in IIP cheers the markets, and lower IIP disappoints the market)</a:t>
            </a:r>
            <a:r>
              <a:rPr lang="en-US" sz="2000" dirty="0"/>
              <a:t>.  PMI </a:t>
            </a:r>
            <a:r>
              <a:rPr lang="en-US" sz="2000" i="1" dirty="0"/>
              <a:t>(PMI is a survey-based business sentiment indicator. The PMI number oscillates around the 50 marks. Above 50 is good news to markets, and PMI below 50 is not )</a:t>
            </a:r>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371098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i="1" dirty="0"/>
              <a:t>Market order</a:t>
            </a:r>
            <a:r>
              <a:rPr lang="en-US" sz="2000" b="1" dirty="0"/>
              <a:t> </a:t>
            </a:r>
            <a:r>
              <a:rPr lang="en-US" sz="2000" dirty="0"/>
              <a:t>It is the simplest of buy or sell orders which are to be executed at the current market prices. It allows investors or traders to buy at the available price. While placing the market order, sometimes the price you see at the time of buy or sell is not the exact price you pay.</a:t>
            </a:r>
          </a:p>
          <a:p>
            <a:r>
              <a:rPr lang="en-US" sz="2000" i="1" dirty="0"/>
              <a:t>Limit order</a:t>
            </a:r>
            <a:r>
              <a:rPr lang="en-US" sz="2000" b="1" dirty="0"/>
              <a:t> </a:t>
            </a:r>
            <a:r>
              <a:rPr lang="en-US" sz="2000" dirty="0"/>
              <a:t>It is the buy or sells order which is to be executed to buy or sell the shares at the specific price or better price in either direction. Investors or traders have control over the price while placing the limit order. However, the order itself cannot be executed if the underlying security does not come to the set price</a:t>
            </a:r>
          </a:p>
          <a:p>
            <a:r>
              <a:rPr lang="en-US" sz="2000" i="1" dirty="0"/>
              <a:t>Stop-loss order</a:t>
            </a:r>
            <a:r>
              <a:rPr lang="en-US" sz="2000" b="1" dirty="0"/>
              <a:t> </a:t>
            </a:r>
            <a:r>
              <a:rPr lang="en-US" sz="2000" dirty="0"/>
              <a:t>It is a buy or sells order which is to be executed once the stock reaches a certain price. The stop-loss order helps investors in limiting their losses on a position.</a:t>
            </a:r>
          </a:p>
          <a:p>
            <a:r>
              <a:rPr lang="en-US" sz="2000" i="1" dirty="0"/>
              <a:t>Stop-limit order</a:t>
            </a:r>
            <a:r>
              <a:rPr lang="en-US" sz="2000" b="1" dirty="0"/>
              <a:t> </a:t>
            </a:r>
            <a:r>
              <a:rPr lang="en-US" sz="2000" dirty="0"/>
              <a:t>Similar to a stop-loss order, the stop-limit order is a buy or sells order with a limit on the price at which it will execute. Stop-limit order may guarantee a price limit however there is no guarantee that order will be filled.</a:t>
            </a:r>
          </a:p>
          <a:p>
            <a:r>
              <a:rPr lang="en-US" sz="2000" b="1" dirty="0"/>
              <a:t>Step 07: Place </a:t>
            </a:r>
            <a:r>
              <a:rPr lang="en-US" sz="2000" b="1" dirty="0" err="1"/>
              <a:t>ythe</a:t>
            </a:r>
            <a:r>
              <a:rPr lang="en-US" sz="2000" b="1" dirty="0"/>
              <a:t> Sell Order </a:t>
            </a:r>
            <a:r>
              <a:rPr lang="en-US" sz="2000" dirty="0"/>
              <a:t>The decision to sell may be driven by various objectives, </a:t>
            </a:r>
            <a:r>
              <a:rPr lang="en-US" sz="2000" dirty="0" err="1"/>
              <a:t>eg</a:t>
            </a:r>
            <a:r>
              <a:rPr lang="en-US" sz="2000" dirty="0"/>
              <a:t> meeting a target price, hitting a stop loss, liquidity needs or simply for reinvesting. The procedure is followed by placing the order with the broker or trading account. Settlement takes place in T + 2 days. Securities from </a:t>
            </a:r>
            <a:r>
              <a:rPr lang="en-US" sz="2000" dirty="0" err="1"/>
              <a:t>demat</a:t>
            </a:r>
            <a:r>
              <a:rPr lang="en-US" sz="2000" dirty="0"/>
              <a:t> account gets transferred and funds are received in bank account.</a:t>
            </a:r>
          </a:p>
          <a:p>
            <a:endParaRPr lang="en-US" sz="2000" dirty="0"/>
          </a:p>
          <a:p>
            <a:endParaRPr lang="en-US" sz="2000" dirty="0"/>
          </a:p>
        </p:txBody>
      </p:sp>
    </p:spTree>
    <p:extLst>
      <p:ext uri="{BB962C8B-B14F-4D97-AF65-F5344CB8AC3E}">
        <p14:creationId xmlns:p14="http://schemas.microsoft.com/office/powerpoint/2010/main" val="3079530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r>
              <a:rPr lang="en-US" dirty="0"/>
              <a:t>BOLT/NEAT online trading</a:t>
            </a:r>
          </a:p>
        </p:txBody>
      </p:sp>
      <p:sp>
        <p:nvSpPr>
          <p:cNvPr id="3" name="Content Placeholder 2"/>
          <p:cNvSpPr>
            <a:spLocks noGrp="1"/>
          </p:cNvSpPr>
          <p:nvPr>
            <p:ph idx="1"/>
          </p:nvPr>
        </p:nvSpPr>
        <p:spPr>
          <a:xfrm>
            <a:off x="0" y="606392"/>
            <a:ext cx="12191999" cy="6025414"/>
          </a:xfrm>
        </p:spPr>
        <p:txBody>
          <a:bodyPr>
            <a:normAutofit lnSpcReduction="10000"/>
          </a:bodyPr>
          <a:lstStyle/>
          <a:p>
            <a:r>
              <a:rPr lang="en-US" sz="2000" dirty="0"/>
              <a:t>The trading on stock exchanges in India was in </a:t>
            </a:r>
            <a:r>
              <a:rPr lang="en-US" sz="2000" b="1" dirty="0"/>
              <a:t>open outcry </a:t>
            </a:r>
            <a:r>
              <a:rPr lang="en-US" sz="2000" dirty="0"/>
              <a:t>manner till mid 1990s.</a:t>
            </a:r>
          </a:p>
          <a:p>
            <a:r>
              <a:rPr lang="en-US" sz="2000" dirty="0"/>
              <a:t>In order to provide efficiency, liquidity and transparency, NSE introduced, a nationwide, on-line, fully-automated Screen based trading system (SBTS) in November 1994 known as National Exchange for Automated Trading (NEAT) system.</a:t>
            </a:r>
          </a:p>
          <a:p>
            <a:r>
              <a:rPr lang="en-US" sz="2000" dirty="0"/>
              <a:t>BSE online trading (BOLT) by BSE started in March 1995</a:t>
            </a:r>
          </a:p>
          <a:p>
            <a:r>
              <a:rPr lang="en-US" sz="2000" dirty="0"/>
              <a:t>NEAT and BOLT are state-of-the-art client-server based applications where at the server end all trading information is stored in in-memory databases to achieve minimum response time and maximum system availability for users.</a:t>
            </a:r>
          </a:p>
          <a:p>
            <a:r>
              <a:rPr lang="en-US" sz="2000" dirty="0"/>
              <a:t>A member, broker enter orders from the Trader Work Stations (TWSs) installed in their offices.</a:t>
            </a:r>
          </a:p>
          <a:p>
            <a:r>
              <a:rPr lang="en-US" sz="2000" dirty="0"/>
              <a:t>A client of these broker can place orders through phone/internet for which he should enter Model Agreement with brokers first.</a:t>
            </a:r>
          </a:p>
          <a:p>
            <a:r>
              <a:rPr lang="en-US" sz="2000" b="1" dirty="0" err="1"/>
              <a:t>BOLTPlus</a:t>
            </a:r>
            <a:r>
              <a:rPr lang="en-US" sz="2000" b="1" dirty="0"/>
              <a:t> On Web - BOW</a:t>
            </a:r>
            <a:r>
              <a:rPr lang="en-US" sz="2000" dirty="0"/>
              <a:t> is a powerful real time trading solution provided by BSE Tech Infra Services </a:t>
            </a:r>
            <a:r>
              <a:rPr lang="en-US" sz="2000" dirty="0" err="1"/>
              <a:t>Pvt</a:t>
            </a:r>
            <a:r>
              <a:rPr lang="en-US" sz="2000" dirty="0"/>
              <a:t> Ltd. The application is available as a </a:t>
            </a:r>
            <a:r>
              <a:rPr lang="en-US" sz="2000" b="1" dirty="0"/>
              <a:t>Hosted solution </a:t>
            </a:r>
            <a:r>
              <a:rPr lang="en-US" sz="2000" dirty="0"/>
              <a:t>and allows the user to watch real time market prices and execute orders in multiple exchanges and markets instantaneously. The application is re-designed, engineered accordingly to provide rich user experience. The application is supported by robust Backend engines of OMS, RMS with horizontal scalability and is capable of handling higher user connections. The Trading Application is available in </a:t>
            </a:r>
            <a:r>
              <a:rPr lang="en-US" sz="2000" b="1" dirty="0"/>
              <a:t>exe (Desktop) and Mobile (Android and </a:t>
            </a:r>
            <a:r>
              <a:rPr lang="en-US" sz="2000" b="1" dirty="0" err="1"/>
              <a:t>iOS</a:t>
            </a:r>
            <a:r>
              <a:rPr lang="en-US" sz="2000" b="1" dirty="0"/>
              <a:t>).</a:t>
            </a:r>
            <a:endParaRPr lang="en-US" sz="2000" dirty="0"/>
          </a:p>
          <a:p>
            <a:endParaRPr lang="en-US" sz="2000" dirty="0"/>
          </a:p>
        </p:txBody>
      </p:sp>
    </p:spTree>
    <p:extLst>
      <p:ext uri="{BB962C8B-B14F-4D97-AF65-F5344CB8AC3E}">
        <p14:creationId xmlns:p14="http://schemas.microsoft.com/office/powerpoint/2010/main" val="139997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NEAT is a screen-based trading system. NSE also offers “NEAT Plus” package that provides members trading in multiple markets on the exchange with a unified trading interface. NSE’s scalability allows it to add additional hardware “on-demand” to support higher trading volumes and hence maintain a high uptime record and low-latency level for trade orders from terminals. NSE conducts periodic testing and capacity enhancements as the number of NEAT users and trading loads increase. Trading data on NEAT is released almost instantaneously to all trading members on NEAT.</a:t>
            </a:r>
          </a:p>
          <a:p>
            <a:r>
              <a:rPr lang="en-US" sz="2000" dirty="0"/>
              <a:t>NEAT on Web (NOW) is licensed trading software that offers direct connectivity to the exchange for trade execution and data feeds through trading terminals, web-based browsers and mobile devices. NOW supports trading in all of the products on the cash and derivatives markets, as well as mutual fund units on the exchange and trading on other exchanges. Members are able to access smart order routing, historical and real-time intra-day charting and other user friendly tools. In addition to its trading desk features, NOW has a built-in risk management system and allows access to the suite of data feed products.</a:t>
            </a:r>
          </a:p>
          <a:p>
            <a:br>
              <a:rPr lang="en-US" sz="2000" dirty="0"/>
            </a:br>
            <a:br>
              <a:rPr lang="en-US" sz="2000" dirty="0"/>
            </a:br>
            <a:endParaRPr lang="en-US" sz="2000" dirty="0"/>
          </a:p>
        </p:txBody>
      </p:sp>
    </p:spTree>
    <p:extLst>
      <p:ext uri="{BB962C8B-B14F-4D97-AF65-F5344CB8AC3E}">
        <p14:creationId xmlns:p14="http://schemas.microsoft.com/office/powerpoint/2010/main" val="4030724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r>
              <a:rPr lang="en-US" dirty="0"/>
              <a:t>Clearing &amp; Settlement</a:t>
            </a:r>
          </a:p>
        </p:txBody>
      </p:sp>
      <p:sp>
        <p:nvSpPr>
          <p:cNvPr id="3" name="Content Placeholder 2"/>
          <p:cNvSpPr>
            <a:spLocks noGrp="1"/>
          </p:cNvSpPr>
          <p:nvPr>
            <p:ph idx="1"/>
          </p:nvPr>
        </p:nvSpPr>
        <p:spPr>
          <a:xfrm>
            <a:off x="0" y="606392"/>
            <a:ext cx="12191999" cy="6025414"/>
          </a:xfrm>
        </p:spPr>
        <p:txBody>
          <a:bodyPr>
            <a:normAutofit lnSpcReduction="10000"/>
          </a:bodyPr>
          <a:lstStyle/>
          <a:p>
            <a:r>
              <a:rPr lang="en-US" sz="2000" dirty="0"/>
              <a:t>As per SEBI circular MIRSD/ SE /Cir-19/2009 dated December 3, 2009 (Exchange Circular NSE/INSP/13606 dated December 03, 2009), the settlement of funds and / or securities shall be done within 1 working day of the pay-out, unless client specifically authorizes the trading member in writing to maintain a running account.</a:t>
            </a:r>
          </a:p>
          <a:p>
            <a:r>
              <a:rPr lang="en-US" sz="2000" dirty="0"/>
              <a:t>Clients whose funds and securities are maintained on a running account basis have to be settled by members on a monthly / quarterly basis as per the client mandate. Members should ensure that there is a gap of maximum 30/ 90 days (as per the client mandate) between two running account settlements.</a:t>
            </a:r>
          </a:p>
          <a:p>
            <a:r>
              <a:rPr lang="en-US" sz="2000" dirty="0"/>
              <a:t>In case a client wishes to maintain a running account for its funds and securities with the trading member, the client has to authorize the member in writing to retain its funds and securities. Such authorization should also contain: Mandate of the client as to whether the settlement of funds and securities should be done on a monthly or quarterly basis and a clause stating that the Client may revoke the authorization at any time (i.e. without notice)</a:t>
            </a:r>
          </a:p>
          <a:p>
            <a:r>
              <a:rPr lang="en-US" sz="2000" dirty="0"/>
              <a:t>In case of internet clients, </a:t>
            </a:r>
            <a:r>
              <a:rPr lang="en-US" sz="2000" dirty="0" err="1"/>
              <a:t>authorisation</a:t>
            </a:r>
            <a:r>
              <a:rPr lang="en-US" sz="2000" dirty="0"/>
              <a:t> received through online secured access by way of client specific user id &amp; password, is considered as </a:t>
            </a:r>
            <a:r>
              <a:rPr lang="en-US" sz="2000" dirty="0" err="1"/>
              <a:t>authorisation</a:t>
            </a:r>
            <a:r>
              <a:rPr lang="en-US" sz="2000" dirty="0"/>
              <a:t> in writing.</a:t>
            </a:r>
          </a:p>
          <a:p>
            <a:r>
              <a:rPr lang="en-US" sz="2000" dirty="0"/>
              <a:t>Accordingly, the actual settlement of funds and securities shall be done by the member at least once in a calendar quarter or month, depending on the mandate of the client and the gap of between two running account settlements should not exceed 90 or 30 calendar days respectively</a:t>
            </a:r>
          </a:p>
          <a:p>
            <a:endParaRPr lang="en-US" sz="2000" dirty="0"/>
          </a:p>
        </p:txBody>
      </p:sp>
    </p:spTree>
    <p:extLst>
      <p:ext uri="{BB962C8B-B14F-4D97-AF65-F5344CB8AC3E}">
        <p14:creationId xmlns:p14="http://schemas.microsoft.com/office/powerpoint/2010/main" val="78955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dirty="0"/>
              <a:t>Members need to consider the EOD balance of funds and securities of clients as on the date of settlement either across all segments of the Exchange or across Stock Exchanges depending on the practice followed while settling the client accounts. However, the member needs to follow a uniform and consistent practice of considering the balances either across all segments of the Exchange or across Exchanges. It is clarified that while settling client accounts, both funds and securities of clients need to be settled on the same day.</a:t>
            </a:r>
          </a:p>
          <a:p>
            <a:r>
              <a:rPr lang="en-US" sz="2000" b="1" dirty="0"/>
              <a:t>                                                   ORDER MATCHING</a:t>
            </a:r>
          </a:p>
          <a:p>
            <a:pPr fontAlgn="base"/>
            <a:r>
              <a:rPr lang="en-US" sz="2000" b="1" dirty="0"/>
              <a:t>Order Matching Rules</a:t>
            </a:r>
            <a:endParaRPr lang="en-US" sz="2000" dirty="0"/>
          </a:p>
          <a:p>
            <a:pPr fontAlgn="base"/>
            <a:r>
              <a:rPr lang="en-US" sz="2000" dirty="0"/>
              <a:t>The best buy order will match with the best sell order. An order may match partially with another order resulting in multiple trades. For order matching, the best buy order is the one with highest price and the best sell order is the one with lowest price. This is because the computer views all buy orders available from the point of view of a seller and all sell orders from the point of view of the buyers in the market. So, of all buy orders available in the market at any point of time, a seller would obviously like to sell at the highest possible buy price that is offered. Hence, the best buy order is the order with highest price and vice-versa.</a:t>
            </a:r>
          </a:p>
          <a:p>
            <a:br>
              <a:rPr lang="en-US" sz="2000" dirty="0"/>
            </a:br>
            <a:endParaRPr lang="en-US" sz="2000" dirty="0"/>
          </a:p>
        </p:txBody>
      </p:sp>
    </p:spTree>
    <p:extLst>
      <p:ext uri="{BB962C8B-B14F-4D97-AF65-F5344CB8AC3E}">
        <p14:creationId xmlns:p14="http://schemas.microsoft.com/office/powerpoint/2010/main" val="116134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 y="0"/>
            <a:ext cx="8596668" cy="843814"/>
          </a:xfrm>
        </p:spPr>
        <p:txBody>
          <a:bodyPr/>
          <a:lstStyle/>
          <a:p>
            <a:endParaRPr lang="en-US" dirty="0"/>
          </a:p>
        </p:txBody>
      </p:sp>
      <p:sp>
        <p:nvSpPr>
          <p:cNvPr id="3" name="Content Placeholder 2"/>
          <p:cNvSpPr>
            <a:spLocks noGrp="1"/>
          </p:cNvSpPr>
          <p:nvPr>
            <p:ph idx="1"/>
          </p:nvPr>
        </p:nvSpPr>
        <p:spPr>
          <a:xfrm>
            <a:off x="74507" y="847023"/>
            <a:ext cx="11966697" cy="6010977"/>
          </a:xfrm>
        </p:spPr>
        <p:txBody>
          <a:bodyPr>
            <a:normAutofit/>
          </a:bodyPr>
          <a:lstStyle/>
          <a:p>
            <a:pPr fontAlgn="base"/>
            <a:r>
              <a:rPr lang="en-US" dirty="0"/>
              <a:t>Members can pro actively enter orders in the system which will be displayed in the system till the full quantity is matched by one or more of counter-orders and result into trade(s). Alternatively members may be reactive and put in orders that match with existing orders in the system. Orders lying unmatched in the system are 'passive' orders and orders that come in to match the existing orders are called 'active' orders. Orders are always matched at the passive order price. This ensures that the earlier orders get priority over the orders that come in later.</a:t>
            </a:r>
          </a:p>
          <a:p>
            <a:pPr fontAlgn="base"/>
            <a:r>
              <a:rPr lang="en-US" b="1" dirty="0"/>
              <a:t>Order Conditions : </a:t>
            </a:r>
            <a:r>
              <a:rPr lang="en-US" dirty="0"/>
              <a:t>A Trading Member can enter various types of orders depending upon his/her requirements. These conditions are broadly classified into 2 categories: time related conditions and price-related conditions.</a:t>
            </a:r>
          </a:p>
          <a:p>
            <a:pPr fontAlgn="base"/>
            <a:r>
              <a:rPr lang="en-US" b="1" dirty="0"/>
              <a:t>Time Conditions : </a:t>
            </a:r>
            <a:r>
              <a:rPr lang="en-US" dirty="0"/>
              <a:t>DAY - A Day order, as the name suggests, is an order which is valid for the day on which it is entered. If the order is not matched during the day, the order gets cancelled automatically at the end of the trading day.</a:t>
            </a:r>
          </a:p>
          <a:p>
            <a:pPr fontAlgn="base"/>
            <a:r>
              <a:rPr lang="en-US" dirty="0"/>
              <a:t>IOC - An Immediate or Cancel (IOC) order allows a Trading Member to buy or sell a security as soon as the order is released into the market, failing which the order will be removed from the market. Partial match is possible for the order, and the unmatched portion of the order is cancelled immediately.</a:t>
            </a:r>
          </a:p>
          <a:p>
            <a:pPr fontAlgn="base"/>
            <a:r>
              <a:rPr lang="en-US" dirty="0">
                <a:hlinkClick r:id="rId2"/>
              </a:rPr>
              <a:t>https://www.youtube.com/watch?v=WHQjIbKmyI0</a:t>
            </a:r>
            <a:endParaRPr lang="en-US" dirty="0"/>
          </a:p>
          <a:p>
            <a:pPr fontAlgn="base"/>
            <a:endParaRPr lang="en-US" dirty="0"/>
          </a:p>
          <a:p>
            <a:pPr fontAlgn="base"/>
            <a:endParaRPr lang="en-US" dirty="0"/>
          </a:p>
        </p:txBody>
      </p:sp>
    </p:spTree>
    <p:extLst>
      <p:ext uri="{BB962C8B-B14F-4D97-AF65-F5344CB8AC3E}">
        <p14:creationId xmlns:p14="http://schemas.microsoft.com/office/powerpoint/2010/main" val="16028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circle(in)">
                                      <p:cBhvr>
                                        <p:cTn id="29" dur="2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circle(in)">
                                      <p:cBhvr>
                                        <p:cTn id="3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 y="0"/>
            <a:ext cx="8596668" cy="843814"/>
          </a:xfrm>
        </p:spPr>
        <p:txBody>
          <a:bodyPr/>
          <a:lstStyle/>
          <a:p>
            <a:endParaRPr lang="en-US" dirty="0"/>
          </a:p>
        </p:txBody>
      </p:sp>
      <p:sp>
        <p:nvSpPr>
          <p:cNvPr id="3" name="Content Placeholder 2"/>
          <p:cNvSpPr>
            <a:spLocks noGrp="1"/>
          </p:cNvSpPr>
          <p:nvPr>
            <p:ph idx="1"/>
          </p:nvPr>
        </p:nvSpPr>
        <p:spPr>
          <a:xfrm>
            <a:off x="74507" y="847023"/>
            <a:ext cx="11966697" cy="6010977"/>
          </a:xfrm>
        </p:spPr>
        <p:txBody>
          <a:bodyPr>
            <a:normAutofit/>
          </a:bodyPr>
          <a:lstStyle/>
          <a:p>
            <a:pPr fontAlgn="base"/>
            <a:r>
              <a:rPr lang="en-US" b="1" dirty="0"/>
              <a:t>Price Conditions</a:t>
            </a:r>
            <a:endParaRPr lang="en-US" dirty="0"/>
          </a:p>
          <a:p>
            <a:pPr fontAlgn="base"/>
            <a:r>
              <a:rPr lang="en-US" dirty="0"/>
              <a:t>Limit Price/Order - An order that allows the price to be specified while entering the order into the system.</a:t>
            </a:r>
          </a:p>
          <a:p>
            <a:pPr fontAlgn="base"/>
            <a:r>
              <a:rPr lang="en-US" dirty="0"/>
              <a:t>Market Price/Order - An order to buy or sell securities at the best price obtainable at the time of entering the order.</a:t>
            </a:r>
          </a:p>
          <a:p>
            <a:pPr fontAlgn="base"/>
            <a:r>
              <a:rPr lang="en-US" dirty="0"/>
              <a:t>Stop Loss (SL) Price/Order - The one that allows the Trading Member to place an order which gets activated only when the market price of the relevant security reaches or crosses a threshold price. Until then the order does not enter the market.</a:t>
            </a:r>
          </a:p>
          <a:p>
            <a:pPr fontAlgn="base"/>
            <a:r>
              <a:rPr lang="en-US" dirty="0"/>
              <a:t>A sell order in the Stop Loss book gets triggered when the last traded price in the normal market reaches or falls below the trigger price of the order. A buy order in the Stop Loss book gets triggered when the last traded price in the normal market reaches or exceeds the trigger price of the order.</a:t>
            </a:r>
          </a:p>
          <a:p>
            <a:pPr fontAlgn="base"/>
            <a:r>
              <a:rPr lang="en-US" dirty="0"/>
              <a:t>E.g. If for stop loss buy order, the trigger is 93.00, the limit price is 95.00 and the market (last traded) price is 90.00, then this order is released into the system once the market price reaches or exceeds 93.00. This order is added to the regular lot book with time of triggering as the time stamp, as a limit order of 95.00</a:t>
            </a:r>
          </a:p>
          <a:p>
            <a:pPr fontAlgn="base"/>
            <a:r>
              <a:rPr lang="en-US" dirty="0">
                <a:hlinkClick r:id="rId2"/>
              </a:rPr>
              <a:t>https://www.youtube.com/watch?v=16e9C5rVruo</a:t>
            </a:r>
            <a:endParaRPr lang="en-US" dirty="0"/>
          </a:p>
          <a:p>
            <a:pPr fontAlgn="base"/>
            <a:endParaRPr lang="en-US" dirty="0"/>
          </a:p>
          <a:p>
            <a:pPr fontAlgn="base"/>
            <a:endParaRPr lang="en-US" dirty="0"/>
          </a:p>
        </p:txBody>
      </p:sp>
    </p:spTree>
    <p:extLst>
      <p:ext uri="{BB962C8B-B14F-4D97-AF65-F5344CB8AC3E}">
        <p14:creationId xmlns:p14="http://schemas.microsoft.com/office/powerpoint/2010/main" val="15903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circle(in)">
                                      <p:cBhvr>
                                        <p:cTn id="29" dur="2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circle(in)">
                                      <p:cBhvr>
                                        <p:cTn id="34" dur="2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circle(in)">
                                      <p:cBhvr>
                                        <p:cTn id="39" dur="20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circle(in)">
                                      <p:cBhvr>
                                        <p:cTn id="44"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pic>
        <p:nvPicPr>
          <p:cNvPr id="1026" name="Picture 2" descr="https://content.indiainfoline.com/_media/iifl/img/article/2020-12/30/full/1609300384-371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760" y="866273"/>
            <a:ext cx="11531065" cy="5813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54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385010"/>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fontScale="92500" lnSpcReduction="20000"/>
          </a:bodyPr>
          <a:lstStyle/>
          <a:p>
            <a:r>
              <a:rPr lang="en-US" sz="2000" dirty="0"/>
              <a:t>Sensex gave CAGR returns of 13.22% over 8 years from 2011 to 2020.</a:t>
            </a:r>
          </a:p>
          <a:p>
            <a:r>
              <a:rPr lang="en-US" sz="2000" b="1" dirty="0"/>
              <a:t>1. Aftermath of the global liquidity infusion </a:t>
            </a:r>
            <a:br>
              <a:rPr lang="en-US" sz="2000" dirty="0"/>
            </a:br>
            <a:r>
              <a:rPr lang="en-US" sz="2000" dirty="0"/>
              <a:t>The previous decade ended with the global financial crisis that almost brought the financial markets to the brink. Global markets survived, thanks to the $6 trillion in liquidity infusion. Markets recovered but liquidity became the template for the future. In 2020, when COVID struck, the global liquidity infusion was $20 trillion.</a:t>
            </a:r>
            <a:br>
              <a:rPr lang="en-US" sz="2000" dirty="0"/>
            </a:br>
            <a:r>
              <a:rPr lang="en-US" sz="2000" b="1" dirty="0"/>
              <a:t>2. Stability and reforms – </a:t>
            </a:r>
            <a:br>
              <a:rPr lang="en-US" sz="2000" dirty="0"/>
            </a:br>
            <a:r>
              <a:rPr lang="en-US" sz="2000" dirty="0"/>
              <a:t>Nifty rally began sometime around 2013 when opinion polls hinted at a </a:t>
            </a:r>
            <a:r>
              <a:rPr lang="en-US" sz="2000" dirty="0" err="1"/>
              <a:t>NDAgovernment</a:t>
            </a:r>
            <a:r>
              <a:rPr lang="en-US" sz="2000" dirty="0"/>
              <a:t>. NDA eventually formed the government with an absolute majority. They also repeated the feat of 2014 in 2019, with even better numbers. FPIs celebrated this shift as BJP </a:t>
            </a:r>
            <a:r>
              <a:rPr lang="en-US" sz="2000" dirty="0" err="1"/>
              <a:t>govt’s</a:t>
            </a:r>
            <a:r>
              <a:rPr lang="en-US" sz="2000" dirty="0"/>
              <a:t> promised economic reforms to drastically transform the global image of India Inc.</a:t>
            </a:r>
            <a:br>
              <a:rPr lang="en-US" sz="2000" dirty="0"/>
            </a:br>
            <a:br>
              <a:rPr lang="en-US" sz="2000" dirty="0"/>
            </a:br>
            <a:r>
              <a:rPr lang="en-US" sz="2000" b="1" dirty="0"/>
              <a:t>3. Demonetization and GST</a:t>
            </a:r>
            <a:br>
              <a:rPr lang="en-US" sz="2000" dirty="0"/>
            </a:br>
            <a:r>
              <a:rPr lang="en-US" sz="2000" dirty="0"/>
              <a:t>Of the reforms initiated in the last decade, these two reforms were the most controversial. There was pain for smaller companies and even for individuals. But both measures had an unlikely positive consequence. Demonetization pushed down lending rates and people fell for digital money. GST forced millions of small businesses to join the economic mainstream.</a:t>
            </a:r>
            <a:br>
              <a:rPr lang="en-US" sz="2000" dirty="0"/>
            </a:br>
            <a:br>
              <a:rPr lang="en-US" sz="2000" dirty="0"/>
            </a:br>
            <a:r>
              <a:rPr lang="en-US" sz="2000" b="1" dirty="0"/>
              <a:t>4. Emergence of passive funds as an asset class</a:t>
            </a:r>
            <a:br>
              <a:rPr lang="en-US" sz="2000" dirty="0"/>
            </a:br>
            <a:r>
              <a:rPr lang="en-US" sz="2000" dirty="0"/>
              <a:t>The trend was much bigger globally with passive funds crossing the AUM of active funds and hedge funds put together. In India, growth of passive funds may be restrained, but today passive accounts for 12% of total AUM. That is phenomenal growth from virtually nothing five years back. Investors liked the absence of fund manager bias and low execution costs.</a:t>
            </a:r>
            <a:br>
              <a:rPr lang="en-US" sz="2000" dirty="0"/>
            </a:br>
            <a:endParaRPr lang="en-US" sz="2000" dirty="0"/>
          </a:p>
        </p:txBody>
      </p:sp>
    </p:spTree>
    <p:extLst>
      <p:ext uri="{BB962C8B-B14F-4D97-AF65-F5344CB8AC3E}">
        <p14:creationId xmlns:p14="http://schemas.microsoft.com/office/powerpoint/2010/main" val="315664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519764"/>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lnSpcReduction="10000"/>
          </a:bodyPr>
          <a:lstStyle/>
          <a:p>
            <a:r>
              <a:rPr lang="en-US" sz="2000" b="1" dirty="0"/>
              <a:t>5. Mutual fund AUM comes of age</a:t>
            </a:r>
            <a:br>
              <a:rPr lang="en-US" sz="2000" dirty="0"/>
            </a:br>
            <a:r>
              <a:rPr lang="en-US" sz="2000" dirty="0"/>
              <a:t>It took the Indian mutual fund industry almost 50 years to reach AUM of $100 billion. Between 2014 and 2020, the MF AUM spurted from $100 billion to $400 billion. With over 3.3cr SIP accounts and nearly Rs8,000cr coming into MF SIPs alone, equity funds have surely come of age in India. A young and ambitious India has given wings to this momentum.</a:t>
            </a:r>
          </a:p>
          <a:p>
            <a:r>
              <a:rPr lang="en-US" sz="2000" b="1" dirty="0"/>
              <a:t>6. Rise of Digital; Reliance shows the way</a:t>
            </a:r>
            <a:br>
              <a:rPr lang="en-US" sz="2000" dirty="0"/>
            </a:br>
            <a:r>
              <a:rPr lang="en-US" sz="2000" dirty="0"/>
              <a:t>Between 1995 and 2020, Reliance created market value of Rs650,000cr. Almost 70% of this value created in the last 25 years, happened since 2016 after </a:t>
            </a:r>
            <a:r>
              <a:rPr lang="en-US" sz="2000" dirty="0" err="1"/>
              <a:t>Jio</a:t>
            </a:r>
            <a:r>
              <a:rPr lang="en-US" sz="2000" dirty="0"/>
              <a:t> was launched. By 2020, digital and retail were almost contributing as much individually to the market cap of Reliance as oil refining and petrochemicals. This magnitude of corporate strategy transformation is almost unprecedented in Indian corporate history.</a:t>
            </a:r>
          </a:p>
          <a:p>
            <a:br>
              <a:rPr lang="en-US" sz="2000" dirty="0"/>
            </a:br>
            <a:r>
              <a:rPr lang="en-US" sz="2000" b="1" dirty="0"/>
              <a:t>7. Biggest corporate tax cut in Indian history</a:t>
            </a:r>
            <a:br>
              <a:rPr lang="en-US" sz="2000" dirty="0"/>
            </a:br>
            <a:r>
              <a:rPr lang="en-US" sz="2000" dirty="0"/>
              <a:t>There was historic implementation of GST, but 2019 also saw the biggest tax cut in history. With one historic swipe of the pen, </a:t>
            </a:r>
            <a:r>
              <a:rPr lang="en-US" sz="2000" dirty="0" err="1"/>
              <a:t>Nirmala</a:t>
            </a:r>
            <a:r>
              <a:rPr lang="en-US" sz="2000" dirty="0"/>
              <a:t> </a:t>
            </a:r>
            <a:r>
              <a:rPr lang="en-US" sz="2000" dirty="0" err="1"/>
              <a:t>Sitharaman</a:t>
            </a:r>
            <a:r>
              <a:rPr lang="en-US" sz="2000" dirty="0"/>
              <a:t> cut corporate tax rates from 30% to 22%. It cost the exchequer Rs150,000cr but that single effort allowed Indian companies to recover quickly despite the pernicious COVID effect.</a:t>
            </a:r>
            <a:br>
              <a:rPr lang="en-US" sz="2000" dirty="0"/>
            </a:br>
            <a:br>
              <a:rPr lang="en-US" sz="2000" dirty="0"/>
            </a:br>
            <a:endParaRPr lang="en-US" sz="2000" dirty="0"/>
          </a:p>
        </p:txBody>
      </p:sp>
    </p:spTree>
    <p:extLst>
      <p:ext uri="{BB962C8B-B14F-4D97-AF65-F5344CB8AC3E}">
        <p14:creationId xmlns:p14="http://schemas.microsoft.com/office/powerpoint/2010/main" val="235203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9"/>
            <a:ext cx="11219046" cy="404260"/>
          </a:xfrm>
        </p:spPr>
        <p:txBody>
          <a:bodyPr>
            <a:normAutofit fontScale="90000"/>
          </a:bodyPr>
          <a:lstStyle/>
          <a:p>
            <a:endParaRPr lang="en-US" dirty="0"/>
          </a:p>
        </p:txBody>
      </p:sp>
      <p:sp>
        <p:nvSpPr>
          <p:cNvPr id="3" name="Content Placeholder 2"/>
          <p:cNvSpPr>
            <a:spLocks noGrp="1"/>
          </p:cNvSpPr>
          <p:nvPr>
            <p:ph idx="1"/>
          </p:nvPr>
        </p:nvSpPr>
        <p:spPr>
          <a:xfrm>
            <a:off x="0" y="606392"/>
            <a:ext cx="12191999" cy="6025414"/>
          </a:xfrm>
        </p:spPr>
        <p:txBody>
          <a:bodyPr>
            <a:normAutofit/>
          </a:bodyPr>
          <a:lstStyle/>
          <a:p>
            <a:r>
              <a:rPr lang="en-US" sz="2000" b="1" dirty="0"/>
              <a:t>8. Gold emerges as an investment class</a:t>
            </a:r>
            <a:br>
              <a:rPr lang="en-US" sz="2000" dirty="0"/>
            </a:br>
            <a:r>
              <a:rPr lang="en-US" sz="2000" dirty="0"/>
              <a:t>Trillions of dollars in liquidity infusion, US – China trade wars meant that traditional  gold looked precious. Gold touched a life-time peak of $2075/</a:t>
            </a:r>
            <a:r>
              <a:rPr lang="en-US" sz="2000" dirty="0" err="1"/>
              <a:t>oz</a:t>
            </a:r>
            <a:r>
              <a:rPr lang="en-US" sz="2000" dirty="0"/>
              <a:t> in 2019 but also gave returns of over 30% for 2 years in succession. Over the previous 5-year and 10-year time frames, gold was the best asset class in India. Above all, investors are beginning to look at gold as an investment idea and not just an embellishment.</a:t>
            </a:r>
            <a:br>
              <a:rPr lang="en-US" sz="2000" dirty="0"/>
            </a:br>
            <a:br>
              <a:rPr lang="en-US" sz="2000" dirty="0"/>
            </a:br>
            <a:r>
              <a:rPr lang="en-US" sz="2000" b="1" dirty="0"/>
              <a:t>9. Mobile apps defined the decade</a:t>
            </a:r>
            <a:br>
              <a:rPr lang="en-US" sz="2000" dirty="0"/>
            </a:br>
            <a:r>
              <a:rPr lang="en-US" sz="2000" dirty="0"/>
              <a:t>If digital was the big story of the last decade then mobile apps was the engine. Today large swathes of India virtually banks, trades, insures, purchases groceries and even consults doctors through mobile apps. Mobile apps have also brought down costs drastically as we have seen the sudden rise of low-cost broking in the last decade. If technology became central to the lives in the last 10 years, we have a lot to thank the mobile apps for it.</a:t>
            </a:r>
            <a:br>
              <a:rPr lang="en-US" sz="2000" dirty="0"/>
            </a:br>
            <a:br>
              <a:rPr lang="en-US" sz="2000" dirty="0"/>
            </a:br>
            <a:r>
              <a:rPr lang="en-US" sz="2000" b="1" dirty="0"/>
              <a:t>10. COVID shakes up the world</a:t>
            </a:r>
            <a:br>
              <a:rPr lang="en-US" sz="2000" dirty="0"/>
            </a:br>
            <a:r>
              <a:rPr lang="en-US" sz="2000" dirty="0"/>
              <a:t>Actually, that would be an understatement because for the first time such a large swathe of the world was shut. COVID changed the way people worked, travelled, holidayed, transacted and communicated. The aftermath of COVID is likely to linger for a long time to come. It would undoubtedly classify as the biggest impact event of the decade.</a:t>
            </a:r>
          </a:p>
          <a:p>
            <a:endParaRPr lang="en-US" sz="2000" dirty="0"/>
          </a:p>
        </p:txBody>
      </p:sp>
    </p:spTree>
    <p:extLst>
      <p:ext uri="{BB962C8B-B14F-4D97-AF65-F5344CB8AC3E}">
        <p14:creationId xmlns:p14="http://schemas.microsoft.com/office/powerpoint/2010/main" val="4118430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12269"/>
          </a:xfrm>
        </p:spPr>
        <p:txBody>
          <a:bodyPr>
            <a:normAutofit fontScale="90000"/>
          </a:bodyPr>
          <a:lstStyle/>
          <a:p>
            <a:r>
              <a:rPr lang="en-US" dirty="0"/>
              <a:t>Equity Valuation Methods</a:t>
            </a:r>
            <a:br>
              <a:rPr lang="en-US" dirty="0"/>
            </a:br>
            <a:endParaRPr lang="en-US" dirty="0"/>
          </a:p>
        </p:txBody>
      </p:sp>
      <p:sp>
        <p:nvSpPr>
          <p:cNvPr id="3" name="Content Placeholder 2"/>
          <p:cNvSpPr>
            <a:spLocks noGrp="1"/>
          </p:cNvSpPr>
          <p:nvPr>
            <p:ph idx="1"/>
          </p:nvPr>
        </p:nvSpPr>
        <p:spPr>
          <a:xfrm>
            <a:off x="0" y="798896"/>
            <a:ext cx="12191999" cy="5832909"/>
          </a:xfrm>
        </p:spPr>
        <p:txBody>
          <a:bodyPr>
            <a:normAutofit/>
          </a:bodyPr>
          <a:lstStyle/>
          <a:p>
            <a:r>
              <a:rPr lang="en-US" sz="2000" dirty="0"/>
              <a:t>Equity valuation methods can be broadly classified into balance sheet methods, discounted cash flow methods, and relative valuation methods. Balance sheet methods comprise of book value, liquidation value, and replacement value methods. Balance sheet methods are the methods which utilize the balance sheet information to value a company. </a:t>
            </a:r>
          </a:p>
          <a:p>
            <a:r>
              <a:rPr lang="en-US" sz="2000" b="1" dirty="0"/>
              <a:t>Book Value Method</a:t>
            </a:r>
            <a:r>
              <a:rPr lang="en-US" sz="2000" dirty="0"/>
              <a:t> The most useful balance sheet method is the adjusted book value method. This method calls for the adjustment of each asset's book value to equal the cost of replacing that asset in its current condition. The total of the adjusted asset values is then offset against the sum of the liabilities to arrive at the adjusted book value. Adjustments are frequently made to the book values of the following items:</a:t>
            </a:r>
          </a:p>
          <a:p>
            <a:r>
              <a:rPr lang="en-US" sz="2000" dirty="0"/>
              <a:t>Accounts Receivable – often adjusted down to reflect the lack of collectability of some receivables.</a:t>
            </a:r>
          </a:p>
          <a:p>
            <a:r>
              <a:rPr lang="en-US" sz="2000" dirty="0"/>
              <a:t>Inventory – usually adjusted down since it may be difficult to sell off all of the inventory at cost.</a:t>
            </a:r>
          </a:p>
          <a:p>
            <a:r>
              <a:rPr lang="en-US" sz="2000" dirty="0"/>
              <a:t>Real Estate - frequently adjusted up since it has often appreciated in value since it was placed in service.</a:t>
            </a:r>
          </a:p>
          <a:p>
            <a:r>
              <a:rPr lang="en-US" sz="2000" dirty="0"/>
              <a:t>Furniture, Fixtures, and Equipment – adjusted up if those items in service (probably more than a few years) have been depreciated below their market value, or adjusted down if the items have become obsolete.</a:t>
            </a:r>
          </a:p>
          <a:p>
            <a:endParaRPr lang="en-US" sz="2000" dirty="0"/>
          </a:p>
          <a:p>
            <a:endParaRPr lang="en-US" sz="2000" dirty="0"/>
          </a:p>
        </p:txBody>
      </p:sp>
    </p:spTree>
    <p:extLst>
      <p:ext uri="{BB962C8B-B14F-4D97-AF65-F5344CB8AC3E}">
        <p14:creationId xmlns:p14="http://schemas.microsoft.com/office/powerpoint/2010/main" val="259636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3" y="86628"/>
            <a:ext cx="11219046" cy="779645"/>
          </a:xfrm>
        </p:spPr>
        <p:txBody>
          <a:bodyPr/>
          <a:lstStyle/>
          <a:p>
            <a:endParaRPr lang="en-US" dirty="0"/>
          </a:p>
        </p:txBody>
      </p:sp>
      <p:sp>
        <p:nvSpPr>
          <p:cNvPr id="3" name="Content Placeholder 2"/>
          <p:cNvSpPr>
            <a:spLocks noGrp="1"/>
          </p:cNvSpPr>
          <p:nvPr>
            <p:ph idx="1"/>
          </p:nvPr>
        </p:nvSpPr>
        <p:spPr>
          <a:xfrm>
            <a:off x="0" y="952900"/>
            <a:ext cx="12191999" cy="5678905"/>
          </a:xfrm>
        </p:spPr>
        <p:txBody>
          <a:bodyPr>
            <a:normAutofit/>
          </a:bodyPr>
          <a:lstStyle/>
          <a:p>
            <a:r>
              <a:rPr lang="en-US" sz="2000" dirty="0"/>
              <a:t>In this method, book value as per balance sheet is considered the value of equity. Book value means the net worth of the company. Net worth is calculated as follows:</a:t>
            </a:r>
          </a:p>
          <a:p>
            <a:r>
              <a:rPr lang="en-US" sz="2000" dirty="0"/>
              <a:t>Net Worth = Equity Share capital + Preference Share Capital + Reserves &amp; Surplus – Miscellaneous Expenditure (as per B/Sheet) – Accumulated Losses.</a:t>
            </a:r>
          </a:p>
          <a:p>
            <a:r>
              <a:rPr lang="en-US" sz="2000" dirty="0"/>
              <a:t>It is used to identify cheap shares,</a:t>
            </a:r>
            <a:r>
              <a:rPr lang="en-US" sz="2000" b="1" i="1" dirty="0"/>
              <a:t> </a:t>
            </a:r>
            <a:r>
              <a:rPr lang="en-US" sz="2000" dirty="0"/>
              <a:t>particularly if the market price is substantially below the NAV per share, and to identify companies for the purpose of a takeover. This method of valuation is rarely used in isolation.</a:t>
            </a:r>
          </a:p>
          <a:p>
            <a:r>
              <a:rPr lang="en-US" sz="2000" b="1" dirty="0"/>
              <a:t>Liquidation Value Method : </a:t>
            </a:r>
            <a:r>
              <a:rPr lang="en-US" sz="2000" dirty="0"/>
              <a:t>The liquidation value method is used to identify companies for takeover and/or liquidation in order to profit from the difference between market price and liquidation price. It is not easy to value assets and liabilities. Usually an austere valuation of assets and liabilities is undertaken and a proportion of the value is lopped off in order to allow for errors </a:t>
            </a:r>
          </a:p>
          <a:p>
            <a:r>
              <a:rPr lang="en-US" sz="2000" dirty="0"/>
              <a:t>In liquidation cost method liquidation value is considered the value of equity. Liquidation value is the value realized if the firm is liquidated today.</a:t>
            </a:r>
          </a:p>
          <a:p>
            <a:r>
              <a:rPr lang="en-US" sz="2000" dirty="0"/>
              <a:t>Liquidation Value = Net Realizable Value of All Assets – Amounts paid to All Creditors including Preference Shareholders.</a:t>
            </a:r>
          </a:p>
          <a:p>
            <a:endParaRPr lang="en-US" sz="2000" dirty="0"/>
          </a:p>
        </p:txBody>
      </p:sp>
    </p:spTree>
    <p:extLst>
      <p:ext uri="{BB962C8B-B14F-4D97-AF65-F5344CB8AC3E}">
        <p14:creationId xmlns:p14="http://schemas.microsoft.com/office/powerpoint/2010/main" val="3293220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4642</TotalTime>
  <Words>8423</Words>
  <Application>Microsoft Office PowerPoint</Application>
  <PresentationFormat>Widescreen</PresentationFormat>
  <Paragraphs>191</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Trebuchet MS</vt:lpstr>
      <vt:lpstr>Wingdings 3</vt:lpstr>
      <vt:lpstr>Facet</vt:lpstr>
      <vt:lpstr>Valuation of Equities</vt:lpstr>
      <vt:lpstr>Factors affecting share prices</vt:lpstr>
      <vt:lpstr>PowerPoint Presentation</vt:lpstr>
      <vt:lpstr>PowerPoint Presentation</vt:lpstr>
      <vt:lpstr>PowerPoint Presentation</vt:lpstr>
      <vt:lpstr>PowerPoint Presentation</vt:lpstr>
      <vt:lpstr>PowerPoint Presentation</vt:lpstr>
      <vt:lpstr>Equity Valuation Methods </vt:lpstr>
      <vt:lpstr>PowerPoint Presentation</vt:lpstr>
      <vt:lpstr>PowerPoint Presentation</vt:lpstr>
      <vt:lpstr>Dividend discount model</vt:lpstr>
      <vt:lpstr>PowerPoint Presentation</vt:lpstr>
      <vt:lpstr>PowerPoint Presentation</vt:lpstr>
      <vt:lpstr>PowerPoint Presentation</vt:lpstr>
      <vt:lpstr>Fundamental Analysis</vt:lpstr>
      <vt:lpstr>PowerPoint Presentation</vt:lpstr>
      <vt:lpstr>PowerPoint Presentation</vt:lpstr>
      <vt:lpstr>PowerPoint Presentation</vt:lpstr>
      <vt:lpstr>Macroeconomic factors</vt:lpstr>
      <vt:lpstr>PowerPoint Presentation</vt:lpstr>
      <vt:lpstr>PowerPoint Presentation</vt:lpstr>
      <vt:lpstr>PowerPoint Presentation</vt:lpstr>
      <vt:lpstr>Role of stock brokers</vt:lpstr>
      <vt:lpstr>PowerPoint Presentation</vt:lpstr>
      <vt:lpstr>Stock market quotations</vt:lpstr>
      <vt:lpstr>PowerPoint Presentation</vt:lpstr>
      <vt:lpstr>PowerPoint Presentation</vt:lpstr>
      <vt:lpstr>Procedure for buying and selling of stocks</vt:lpstr>
      <vt:lpstr>PowerPoint Presentation</vt:lpstr>
      <vt:lpstr>PowerPoint Presentation</vt:lpstr>
      <vt:lpstr>BOLT/NEAT online trading</vt:lpstr>
      <vt:lpstr>PowerPoint Presentation</vt:lpstr>
      <vt:lpstr>Clearing &amp; Settlement</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&amp; SECONDARY MARKETS</dc:title>
  <dc:creator>Windows 10 Pro</dc:creator>
  <cp:lastModifiedBy>Dell Ins3501</cp:lastModifiedBy>
  <cp:revision>167</cp:revision>
  <dcterms:created xsi:type="dcterms:W3CDTF">2021-07-06T16:27:23Z</dcterms:created>
  <dcterms:modified xsi:type="dcterms:W3CDTF">2022-04-06T17:22:35Z</dcterms:modified>
</cp:coreProperties>
</file>