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3" r:id="rId8"/>
    <p:sldId id="264" r:id="rId9"/>
    <p:sldId id="265" r:id="rId10"/>
    <p:sldId id="266" r:id="rId11"/>
    <p:sldId id="282" r:id="rId12"/>
    <p:sldId id="267" r:id="rId13"/>
    <p:sldId id="268" r:id="rId14"/>
    <p:sldId id="269" r:id="rId15"/>
    <p:sldId id="279" r:id="rId16"/>
    <p:sldId id="273" r:id="rId17"/>
    <p:sldId id="270" r:id="rId18"/>
    <p:sldId id="274" r:id="rId19"/>
    <p:sldId id="280" r:id="rId20"/>
    <p:sldId id="275" r:id="rId21"/>
    <p:sldId id="271" r:id="rId22"/>
    <p:sldId id="272" r:id="rId23"/>
    <p:sldId id="281" r:id="rId24"/>
    <p:sldId id="27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91" d="100"/>
          <a:sy n="91" d="100"/>
        </p:scale>
        <p:origin x="-126"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xmlns=""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pPr/>
              <a:t>30/03/2019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Microclimate" TargetMode="External"/><Relationship Id="rId2" Type="http://schemas.openxmlformats.org/officeDocument/2006/relationships/hyperlink" Target="https://en.wikipedia.org/wiki/Windbreak" TargetMode="External"/><Relationship Id="rId1" Type="http://schemas.openxmlformats.org/officeDocument/2006/relationships/slideLayout" Target="../slideLayouts/slideLayout2.xml"/><Relationship Id="rId6" Type="http://schemas.openxmlformats.org/officeDocument/2006/relationships/hyperlink" Target="https://en.wikipedia.org/wiki/Topiary" TargetMode="External"/><Relationship Id="rId5" Type="http://schemas.openxmlformats.org/officeDocument/2006/relationships/hyperlink" Target="https://en.wikipedia.org/wiki/Bocage" TargetMode="External"/><Relationship Id="rId4" Type="http://schemas.openxmlformats.org/officeDocument/2006/relationships/hyperlink" Target="https://en.wikipedia.org/wiki/Cro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hyperlink" Target="http://ecoursesonline.iasri.res.in/mod/page/view.php?id=103332" TargetMode="External"/><Relationship Id="rId2" Type="http://schemas.openxmlformats.org/officeDocument/2006/relationships/hyperlink" Target="http://ecoursesonline.iasri.res.in/mod/page/view.php?id=103313" TargetMode="Externa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hyperlink" Target="https://en.wikipedia.org/wiki/Clover" TargetMode="External"/><Relationship Id="rId7" Type="http://schemas.openxmlformats.org/officeDocument/2006/relationships/hyperlink" Target="https://en.wikipedia.org/wiki/Lawn" TargetMode="External"/><Relationship Id="rId2" Type="http://schemas.openxmlformats.org/officeDocument/2006/relationships/hyperlink" Target="https://en.wikipedia.org/wiki/Poaceae" TargetMode="External"/><Relationship Id="rId1" Type="http://schemas.openxmlformats.org/officeDocument/2006/relationships/slideLayout" Target="../slideLayouts/slideLayout2.xml"/><Relationship Id="rId6" Type="http://schemas.openxmlformats.org/officeDocument/2006/relationships/hyperlink" Target="https://en.wikipedia.org/wiki/Pest_control" TargetMode="External"/><Relationship Id="rId5" Type="http://schemas.openxmlformats.org/officeDocument/2006/relationships/hyperlink" Target="https://en.wikipedia.org/wiki/Weed_control" TargetMode="External"/><Relationship Id="rId4" Type="http://schemas.openxmlformats.org/officeDocument/2006/relationships/hyperlink" Target="https://en.wikipedia.org/wiki/Lawnmower"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Mansion" TargetMode="External"/><Relationship Id="rId13" Type="http://schemas.openxmlformats.org/officeDocument/2006/relationships/hyperlink" Target="https://en.wikipedia.org/wiki/Horse_chestnut" TargetMode="External"/><Relationship Id="rId3" Type="http://schemas.openxmlformats.org/officeDocument/2006/relationships/hyperlink" Target="https://en.wikipedia.org/wiki/Tree" TargetMode="External"/><Relationship Id="rId7" Type="http://schemas.openxmlformats.org/officeDocument/2006/relationships/hyperlink" Target="https://en.wikipedia.org/wiki/Cultivar" TargetMode="External"/><Relationship Id="rId12" Type="http://schemas.openxmlformats.org/officeDocument/2006/relationships/hyperlink" Target="https://en.wikipedia.org/wiki/Tilia" TargetMode="External"/><Relationship Id="rId2" Type="http://schemas.openxmlformats.org/officeDocument/2006/relationships/hyperlink" Target="https://en.wikipedia.org/wiki/Landscaping" TargetMode="External"/><Relationship Id="rId1" Type="http://schemas.openxmlformats.org/officeDocument/2006/relationships/slideLayout" Target="../slideLayouts/slideLayout2.xml"/><Relationship Id="rId6" Type="http://schemas.openxmlformats.org/officeDocument/2006/relationships/hyperlink" Target="https://en.wikipedia.org/wiki/Species" TargetMode="External"/><Relationship Id="rId11" Type="http://schemas.openxmlformats.org/officeDocument/2006/relationships/hyperlink" Target="https://en.wikipedia.org/wiki/Beech" TargetMode="External"/><Relationship Id="rId5" Type="http://schemas.openxmlformats.org/officeDocument/2006/relationships/hyperlink" Target="https://en.wikipedia.org/wiki/Architecture" TargetMode="External"/><Relationship Id="rId10" Type="http://schemas.openxmlformats.org/officeDocument/2006/relationships/hyperlink" Target="https://en.wikipedia.org/wiki/Populus" TargetMode="External"/><Relationship Id="rId4" Type="http://schemas.openxmlformats.org/officeDocument/2006/relationships/hyperlink" Target="https://en.wikipedia.org/wiki/Shrub" TargetMode="External"/><Relationship Id="rId9" Type="http://schemas.openxmlformats.org/officeDocument/2006/relationships/hyperlink" Target="https://en.wikipedia.org/wiki/Manor_hous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Gazebo" TargetMode="External"/><Relationship Id="rId2" Type="http://schemas.openxmlformats.org/officeDocument/2006/relationships/hyperlink" Target="https://en.wikipedia.org/wiki/Chapel"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en.wikipedia.org/wiki/Foll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latin typeface="Algerian" panose="04020705040A02060702" pitchFamily="82" charset="0"/>
              </a:rPr>
              <a:t>HORTICULTURE</a:t>
            </a:r>
            <a:r>
              <a:rPr lang="en-IN" dirty="0" smtClean="0"/>
              <a:t> </a:t>
            </a:r>
            <a:endParaRPr lang="en-IN" dirty="0">
              <a:latin typeface="Algerian" panose="04020705040A02060702" pitchFamily="82" charset="0"/>
            </a:endParaRPr>
          </a:p>
        </p:txBody>
      </p:sp>
    </p:spTree>
    <p:extLst>
      <p:ext uri="{BB962C8B-B14F-4D97-AF65-F5344CB8AC3E}">
        <p14:creationId xmlns:p14="http://schemas.microsoft.com/office/powerpoint/2010/main" xmlns="" val="3553057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412" y="427318"/>
            <a:ext cx="11101388" cy="5948082"/>
          </a:xfrm>
        </p:spPr>
        <p:txBody>
          <a:bodyPr/>
          <a:lstStyle/>
          <a:p>
            <a:r>
              <a:rPr lang="en-IN" dirty="0" smtClean="0"/>
              <a:t>ASHOK TREE</a:t>
            </a:r>
          </a:p>
          <a:p>
            <a:pPr marL="0" indent="0">
              <a:buNone/>
            </a:pPr>
            <a:r>
              <a:rPr lang="en-IN" b="1" i="1" dirty="0" smtClean="0"/>
              <a:t>    </a:t>
            </a:r>
            <a:r>
              <a:rPr lang="en-IN" b="1" i="1" dirty="0" err="1" smtClean="0"/>
              <a:t>Saraca</a:t>
            </a:r>
            <a:r>
              <a:rPr lang="en-IN" b="1" i="1" dirty="0" smtClean="0"/>
              <a:t> </a:t>
            </a:r>
            <a:r>
              <a:rPr lang="en-IN" b="1" i="1" dirty="0" err="1"/>
              <a:t>asoca</a:t>
            </a:r>
            <a:endParaRPr lang="en-IN" dirty="0"/>
          </a:p>
          <a:p>
            <a:endParaRPr lang="en-IN" dirty="0" smtClean="0"/>
          </a:p>
          <a:p>
            <a:endParaRPr lang="en-IN" dirty="0"/>
          </a:p>
          <a:p>
            <a:endParaRPr lang="en-IN" dirty="0" smtClean="0"/>
          </a:p>
          <a:p>
            <a:endParaRPr lang="en-IN" dirty="0"/>
          </a:p>
          <a:p>
            <a:endParaRPr lang="en-IN" dirty="0" smtClean="0"/>
          </a:p>
          <a:p>
            <a:r>
              <a:rPr lang="en-IN" dirty="0" smtClean="0"/>
              <a:t>SISAM TREE</a:t>
            </a:r>
            <a:endParaRPr lang="en-IN" dirty="0"/>
          </a:p>
          <a:p>
            <a:pPr marL="0" indent="0">
              <a:buNone/>
            </a:pPr>
            <a:r>
              <a:rPr lang="en-IN" dirty="0" smtClean="0"/>
              <a:t>   </a:t>
            </a:r>
            <a:r>
              <a:rPr lang="en-IN" b="1" i="1" dirty="0" err="1" smtClean="0"/>
              <a:t>Dalbergia</a:t>
            </a:r>
            <a:r>
              <a:rPr lang="en-IN" dirty="0" smtClean="0"/>
              <a:t> </a:t>
            </a:r>
            <a:r>
              <a:rPr lang="en-IN" b="1" i="1" dirty="0" err="1"/>
              <a:t>sissoo</a:t>
            </a:r>
            <a:endParaRPr lang="en-IN" b="1" i="1" dirty="0"/>
          </a:p>
        </p:txBody>
      </p:sp>
      <p:pic>
        <p:nvPicPr>
          <p:cNvPr id="5" name="Picture 4"/>
          <p:cNvPicPr>
            <a:picLocks noChangeAspect="1"/>
          </p:cNvPicPr>
          <p:nvPr/>
        </p:nvPicPr>
        <p:blipFill>
          <a:blip r:embed="rId2"/>
          <a:stretch>
            <a:fillRect/>
          </a:stretch>
        </p:blipFill>
        <p:spPr>
          <a:xfrm>
            <a:off x="3898900" y="3606800"/>
            <a:ext cx="4342575" cy="2768600"/>
          </a:xfrm>
          <a:prstGeom prst="rect">
            <a:avLst/>
          </a:prstGeom>
        </p:spPr>
      </p:pic>
      <p:pic>
        <p:nvPicPr>
          <p:cNvPr id="6" name="Picture 5"/>
          <p:cNvPicPr>
            <a:picLocks noChangeAspect="1"/>
          </p:cNvPicPr>
          <p:nvPr/>
        </p:nvPicPr>
        <p:blipFill>
          <a:blip r:embed="rId3"/>
          <a:stretch>
            <a:fillRect/>
          </a:stretch>
        </p:blipFill>
        <p:spPr>
          <a:xfrm>
            <a:off x="3898899" y="635947"/>
            <a:ext cx="4342576" cy="2601379"/>
          </a:xfrm>
          <a:prstGeom prst="rect">
            <a:avLst/>
          </a:prstGeom>
        </p:spPr>
      </p:pic>
    </p:spTree>
    <p:extLst>
      <p:ext uri="{BB962C8B-B14F-4D97-AF65-F5344CB8AC3E}">
        <p14:creationId xmlns:p14="http://schemas.microsoft.com/office/powerpoint/2010/main" xmlns="" val="364268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39388" y="439388"/>
            <a:ext cx="9610466" cy="5809012"/>
          </a:xfrm>
        </p:spPr>
        <p:txBody>
          <a:bodyPr/>
          <a:lstStyle/>
          <a:p>
            <a:r>
              <a:rPr lang="en-IN" b="1" i="1" dirty="0" err="1" smtClean="0"/>
              <a:t>Alstonia</a:t>
            </a:r>
            <a:r>
              <a:rPr lang="en-IN" dirty="0" smtClean="0"/>
              <a:t> </a:t>
            </a:r>
            <a:r>
              <a:rPr lang="en-IN" b="1" i="1" dirty="0" err="1" smtClean="0"/>
              <a:t>scholaris</a:t>
            </a:r>
            <a:endParaRPr lang="en-IN" b="1" i="1" dirty="0"/>
          </a:p>
          <a:p>
            <a:endParaRPr lang="en-IN" b="1" i="1" dirty="0" smtClean="0"/>
          </a:p>
          <a:p>
            <a:endParaRPr lang="en-IN" b="1" i="1" dirty="0"/>
          </a:p>
          <a:p>
            <a:endParaRPr lang="en-IN" b="1" i="1" dirty="0" smtClean="0"/>
          </a:p>
          <a:p>
            <a:endParaRPr lang="en-IN" b="1" i="1" dirty="0"/>
          </a:p>
          <a:p>
            <a:endParaRPr lang="en-IN" b="1" i="1" dirty="0" smtClean="0"/>
          </a:p>
          <a:p>
            <a:endParaRPr lang="en-IN" dirty="0"/>
          </a:p>
          <a:p>
            <a:r>
              <a:rPr lang="en-IN" b="1" i="1" dirty="0" err="1"/>
              <a:t>Moringa</a:t>
            </a:r>
            <a:r>
              <a:rPr lang="en-IN" dirty="0"/>
              <a:t> </a:t>
            </a:r>
            <a:r>
              <a:rPr lang="en-IN" b="1" i="1" dirty="0" err="1"/>
              <a:t>oleifera</a:t>
            </a:r>
            <a:r>
              <a:rPr lang="en-IN" dirty="0"/>
              <a:t> </a:t>
            </a:r>
            <a:endParaRPr lang="en-IN" b="1" i="1" dirty="0"/>
          </a:p>
        </p:txBody>
      </p:sp>
      <p:pic>
        <p:nvPicPr>
          <p:cNvPr id="6" name="Picture 5"/>
          <p:cNvPicPr>
            <a:picLocks noChangeAspect="1"/>
          </p:cNvPicPr>
          <p:nvPr/>
        </p:nvPicPr>
        <p:blipFill>
          <a:blip r:embed="rId2"/>
          <a:stretch>
            <a:fillRect/>
          </a:stretch>
        </p:blipFill>
        <p:spPr>
          <a:xfrm>
            <a:off x="4064157" y="641268"/>
            <a:ext cx="3547926" cy="2529444"/>
          </a:xfrm>
          <a:prstGeom prst="rect">
            <a:avLst/>
          </a:prstGeom>
        </p:spPr>
      </p:pic>
      <p:pic>
        <p:nvPicPr>
          <p:cNvPr id="7" name="Picture 6"/>
          <p:cNvPicPr>
            <a:picLocks noChangeAspect="1"/>
          </p:cNvPicPr>
          <p:nvPr/>
        </p:nvPicPr>
        <p:blipFill>
          <a:blip r:embed="rId3"/>
          <a:stretch>
            <a:fillRect/>
          </a:stretch>
        </p:blipFill>
        <p:spPr>
          <a:xfrm>
            <a:off x="4064157" y="3621541"/>
            <a:ext cx="3542711" cy="2375498"/>
          </a:xfrm>
          <a:prstGeom prst="rect">
            <a:avLst/>
          </a:prstGeom>
        </p:spPr>
      </p:pic>
    </p:spTree>
    <p:extLst>
      <p:ext uri="{BB962C8B-B14F-4D97-AF65-F5344CB8AC3E}">
        <p14:creationId xmlns:p14="http://schemas.microsoft.com/office/powerpoint/2010/main" xmlns="" val="1889952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1" y="287618"/>
            <a:ext cx="10083799" cy="855382"/>
          </a:xfrm>
        </p:spPr>
        <p:txBody>
          <a:bodyPr/>
          <a:lstStyle/>
          <a:p>
            <a:r>
              <a:rPr lang="en-IN" dirty="0" smtClean="0">
                <a:latin typeface="Algerian" panose="04020705040A02060702" pitchFamily="82" charset="0"/>
              </a:rPr>
              <a:t>AVENUES IN  GARDENS</a:t>
            </a:r>
            <a:endParaRPr lang="en-IN" dirty="0">
              <a:latin typeface="Algerian" panose="04020705040A02060702" pitchFamily="82" charset="0"/>
            </a:endParaRPr>
          </a:p>
        </p:txBody>
      </p:sp>
      <p:pic>
        <p:nvPicPr>
          <p:cNvPr id="5" name="Content Placeholder 4"/>
          <p:cNvPicPr>
            <a:picLocks noGrp="1" noChangeAspect="1"/>
          </p:cNvPicPr>
          <p:nvPr>
            <p:ph idx="1"/>
          </p:nvPr>
        </p:nvPicPr>
        <p:blipFill>
          <a:blip r:embed="rId2"/>
          <a:stretch>
            <a:fillRect/>
          </a:stretch>
        </p:blipFill>
        <p:spPr>
          <a:xfrm>
            <a:off x="254001" y="1440155"/>
            <a:ext cx="4254499" cy="3423887"/>
          </a:xfrm>
          <a:prstGeom prst="rect">
            <a:avLst/>
          </a:prstGeom>
        </p:spPr>
      </p:pic>
      <p:pic>
        <p:nvPicPr>
          <p:cNvPr id="6" name="Picture 5"/>
          <p:cNvPicPr>
            <a:picLocks noChangeAspect="1"/>
          </p:cNvPicPr>
          <p:nvPr/>
        </p:nvPicPr>
        <p:blipFill>
          <a:blip r:embed="rId3"/>
          <a:stretch>
            <a:fillRect/>
          </a:stretch>
        </p:blipFill>
        <p:spPr>
          <a:xfrm>
            <a:off x="5295900" y="2942578"/>
            <a:ext cx="4965700" cy="3460750"/>
          </a:xfrm>
          <a:prstGeom prst="rect">
            <a:avLst/>
          </a:prstGeom>
        </p:spPr>
      </p:pic>
    </p:spTree>
    <p:extLst>
      <p:ext uri="{BB962C8B-B14F-4D97-AF65-F5344CB8AC3E}">
        <p14:creationId xmlns:p14="http://schemas.microsoft.com/office/powerpoint/2010/main" xmlns="" val="3804956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1" y="452718"/>
            <a:ext cx="9720634" cy="906182"/>
          </a:xfrm>
        </p:spPr>
        <p:txBody>
          <a:bodyPr/>
          <a:lstStyle/>
          <a:p>
            <a:r>
              <a:rPr lang="en-IN" dirty="0" smtClean="0">
                <a:latin typeface="Algerian" panose="04020705040A02060702" pitchFamily="82" charset="0"/>
              </a:rPr>
              <a:t>HEDGES</a:t>
            </a:r>
            <a:endParaRPr lang="en-IN" dirty="0">
              <a:latin typeface="Algerian" panose="04020705040A02060702" pitchFamily="82" charset="0"/>
            </a:endParaRPr>
          </a:p>
        </p:txBody>
      </p:sp>
      <p:sp>
        <p:nvSpPr>
          <p:cNvPr id="3" name="Content Placeholder 2"/>
          <p:cNvSpPr>
            <a:spLocks noGrp="1"/>
          </p:cNvSpPr>
          <p:nvPr>
            <p:ph idx="1"/>
          </p:nvPr>
        </p:nvSpPr>
        <p:spPr>
          <a:xfrm>
            <a:off x="330202" y="1638300"/>
            <a:ext cx="9719652" cy="4610099"/>
          </a:xfrm>
        </p:spPr>
        <p:txBody>
          <a:bodyPr>
            <a:normAutofit/>
          </a:bodyPr>
          <a:lstStyle/>
          <a:p>
            <a:r>
              <a:rPr lang="en-IN" dirty="0"/>
              <a:t>A </a:t>
            </a:r>
            <a:r>
              <a:rPr lang="en-IN" b="1" dirty="0"/>
              <a:t>hedge</a:t>
            </a:r>
            <a:r>
              <a:rPr lang="en-IN" dirty="0"/>
              <a:t> or hedgerow is a line of closely spaced shrubs and sometimes trees, planted and trained to form a barrier or to mark the boundary of an area, such as between neighbouring properties</a:t>
            </a:r>
            <a:r>
              <a:rPr lang="en-IN" dirty="0" smtClean="0"/>
              <a:t>.</a:t>
            </a:r>
            <a:endParaRPr lang="en-IN" dirty="0"/>
          </a:p>
          <a:p>
            <a:r>
              <a:rPr lang="en-IN" dirty="0"/>
              <a:t>Often they serve as </a:t>
            </a:r>
            <a:r>
              <a:rPr lang="en-IN" dirty="0">
                <a:hlinkClick r:id="rId2" tooltip="Windbreak"/>
              </a:rPr>
              <a:t>windbreaks</a:t>
            </a:r>
            <a:r>
              <a:rPr lang="en-IN" dirty="0"/>
              <a:t> to </a:t>
            </a:r>
            <a:r>
              <a:rPr lang="en-IN" dirty="0">
                <a:hlinkClick r:id="rId3" tooltip="Microclimate"/>
              </a:rPr>
              <a:t>improve </a:t>
            </a:r>
            <a:r>
              <a:rPr lang="en-IN" dirty="0" err="1">
                <a:hlinkClick r:id="rId3" tooltip="Microclimate"/>
              </a:rPr>
              <a:t>conditions</a:t>
            </a:r>
            <a:r>
              <a:rPr lang="en-IN" dirty="0" err="1"/>
              <a:t>for</a:t>
            </a:r>
            <a:r>
              <a:rPr lang="en-IN" dirty="0"/>
              <a:t> the adjacent </a:t>
            </a:r>
            <a:r>
              <a:rPr lang="en-IN" dirty="0">
                <a:hlinkClick r:id="rId4" tooltip="Crop"/>
              </a:rPr>
              <a:t>crops</a:t>
            </a:r>
            <a:r>
              <a:rPr lang="en-IN" dirty="0"/>
              <a:t>, as in </a:t>
            </a:r>
            <a:r>
              <a:rPr lang="en-IN" dirty="0" err="1">
                <a:hlinkClick r:id="rId5" tooltip="Bocage"/>
              </a:rPr>
              <a:t>bocage</a:t>
            </a:r>
            <a:r>
              <a:rPr lang="en-IN" dirty="0"/>
              <a:t> country</a:t>
            </a:r>
            <a:r>
              <a:rPr lang="en-IN" dirty="0" smtClean="0"/>
              <a:t>.</a:t>
            </a:r>
          </a:p>
          <a:p>
            <a:r>
              <a:rPr lang="en-IN" dirty="0" smtClean="0"/>
              <a:t> </a:t>
            </a:r>
            <a:r>
              <a:rPr lang="en-IN" dirty="0"/>
              <a:t>When clipped and maintained, hedges are also a simple form of </a:t>
            </a:r>
            <a:r>
              <a:rPr lang="en-IN" dirty="0">
                <a:hlinkClick r:id="rId6" tooltip="Topiary"/>
              </a:rPr>
              <a:t>topiary</a:t>
            </a:r>
            <a:r>
              <a:rPr lang="en-IN" dirty="0" smtClean="0"/>
              <a:t>.</a:t>
            </a:r>
            <a:endParaRPr lang="en-IN" dirty="0"/>
          </a:p>
          <a:p>
            <a:r>
              <a:rPr lang="en-IN" dirty="0"/>
              <a:t>A hedge may consist of a single species or several, typically mixed at random. </a:t>
            </a:r>
            <a:br>
              <a:rPr lang="en-IN" dirty="0"/>
            </a:br>
            <a:r>
              <a:rPr lang="en-IN" dirty="0"/>
              <a:t/>
            </a:r>
            <a:br>
              <a:rPr lang="en-IN" dirty="0"/>
            </a:br>
            <a:endParaRPr lang="en-IN" dirty="0"/>
          </a:p>
        </p:txBody>
      </p:sp>
    </p:spTree>
    <p:extLst>
      <p:ext uri="{BB962C8B-B14F-4D97-AF65-F5344CB8AC3E}">
        <p14:creationId xmlns:p14="http://schemas.microsoft.com/office/powerpoint/2010/main" xmlns="" val="3514086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381000" y="406400"/>
            <a:ext cx="9669463" cy="5842000"/>
          </a:xfrm>
        </p:spPr>
        <p:txBody>
          <a:bodyPr/>
          <a:lstStyle/>
          <a:p>
            <a:r>
              <a:rPr lang="en-IN" dirty="0"/>
              <a:t>In addition to maintaining the health of the environment, hedgerows also play a huge role in providing shelter for smaller animals like birds and </a:t>
            </a:r>
            <a:r>
              <a:rPr lang="en-IN" dirty="0" smtClean="0"/>
              <a:t>insects</a:t>
            </a:r>
          </a:p>
          <a:p>
            <a:r>
              <a:rPr lang="en-IN" dirty="0" smtClean="0"/>
              <a:t>HEDGE PLANTS</a:t>
            </a:r>
          </a:p>
          <a:p>
            <a:pPr marL="0" indent="0">
              <a:buNone/>
            </a:pPr>
            <a:endParaRPr lang="en-IN" dirty="0" smtClean="0"/>
          </a:p>
          <a:p>
            <a:pPr marL="0" indent="0">
              <a:buNone/>
            </a:pPr>
            <a:r>
              <a:rPr lang="en-IN" dirty="0"/>
              <a:t> </a:t>
            </a:r>
            <a:r>
              <a:rPr lang="en-IN" dirty="0" smtClean="0"/>
              <a:t>       </a:t>
            </a:r>
            <a:r>
              <a:rPr lang="en-IN" b="1" i="1" dirty="0" err="1" smtClean="0"/>
              <a:t>Duranta</a:t>
            </a:r>
            <a:r>
              <a:rPr lang="en-IN" b="1" i="1" dirty="0" smtClean="0"/>
              <a:t> </a:t>
            </a:r>
            <a:r>
              <a:rPr lang="en-IN" b="1" i="1" dirty="0" err="1" smtClean="0"/>
              <a:t>plumeri</a:t>
            </a:r>
            <a:endParaRPr lang="en-IN" b="1" i="1" dirty="0" smtClean="0"/>
          </a:p>
          <a:p>
            <a:pPr marL="0" indent="0">
              <a:buNone/>
            </a:pPr>
            <a:r>
              <a:rPr lang="en-IN" b="1" i="1" dirty="0"/>
              <a:t> </a:t>
            </a:r>
            <a:r>
              <a:rPr lang="en-IN" b="1" i="1" dirty="0" smtClean="0"/>
              <a:t>      </a:t>
            </a:r>
          </a:p>
          <a:p>
            <a:endParaRPr lang="en-IN" dirty="0" smtClean="0"/>
          </a:p>
          <a:p>
            <a:endParaRPr lang="en-IN" dirty="0"/>
          </a:p>
          <a:p>
            <a:endParaRPr lang="en-IN" dirty="0" smtClean="0"/>
          </a:p>
          <a:p>
            <a:pPr marL="0" indent="0">
              <a:buNone/>
            </a:pPr>
            <a:endParaRPr lang="en-IN" dirty="0"/>
          </a:p>
          <a:p>
            <a:pPr marL="0" indent="0">
              <a:buNone/>
            </a:pPr>
            <a:r>
              <a:rPr lang="en-IN" dirty="0" smtClean="0"/>
              <a:t>       </a:t>
            </a:r>
            <a:r>
              <a:rPr lang="en-IN" b="1" i="1" dirty="0" err="1" smtClean="0"/>
              <a:t>Lawsonia</a:t>
            </a:r>
            <a:r>
              <a:rPr lang="en-IN" dirty="0" smtClean="0"/>
              <a:t> </a:t>
            </a:r>
            <a:r>
              <a:rPr lang="en-IN" b="1" i="1" dirty="0" err="1"/>
              <a:t>inermis</a:t>
            </a:r>
            <a:endParaRPr lang="en-IN" b="1" i="1" dirty="0"/>
          </a:p>
        </p:txBody>
      </p:sp>
      <p:pic>
        <p:nvPicPr>
          <p:cNvPr id="6" name="Picture 5"/>
          <p:cNvPicPr>
            <a:picLocks noChangeAspect="1"/>
          </p:cNvPicPr>
          <p:nvPr/>
        </p:nvPicPr>
        <p:blipFill>
          <a:blip r:embed="rId2"/>
          <a:stretch>
            <a:fillRect/>
          </a:stretch>
        </p:blipFill>
        <p:spPr>
          <a:xfrm>
            <a:off x="3987800" y="1874837"/>
            <a:ext cx="3098800" cy="2107640"/>
          </a:xfrm>
          <a:prstGeom prst="rect">
            <a:avLst/>
          </a:prstGeom>
        </p:spPr>
      </p:pic>
      <p:pic>
        <p:nvPicPr>
          <p:cNvPr id="7" name="Picture 6"/>
          <p:cNvPicPr>
            <a:picLocks noChangeAspect="1"/>
          </p:cNvPicPr>
          <p:nvPr/>
        </p:nvPicPr>
        <p:blipFill>
          <a:blip r:embed="rId3"/>
          <a:stretch>
            <a:fillRect/>
          </a:stretch>
        </p:blipFill>
        <p:spPr>
          <a:xfrm>
            <a:off x="4089400" y="4298389"/>
            <a:ext cx="2832100" cy="2305050"/>
          </a:xfrm>
          <a:prstGeom prst="rect">
            <a:avLst/>
          </a:prstGeom>
        </p:spPr>
      </p:pic>
    </p:spTree>
    <p:extLst>
      <p:ext uri="{BB962C8B-B14F-4D97-AF65-F5344CB8AC3E}">
        <p14:creationId xmlns:p14="http://schemas.microsoft.com/office/powerpoint/2010/main" xmlns="" val="14565878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762" y="581891"/>
            <a:ext cx="10117776" cy="5735781"/>
          </a:xfrm>
        </p:spPr>
        <p:txBody>
          <a:bodyPr/>
          <a:lstStyle/>
          <a:p>
            <a:r>
              <a:rPr lang="en-IN" b="1" i="1" dirty="0" err="1" smtClean="0"/>
              <a:t>Clerodendron</a:t>
            </a:r>
            <a:r>
              <a:rPr lang="en-IN" dirty="0" smtClean="0"/>
              <a:t> </a:t>
            </a:r>
            <a:r>
              <a:rPr lang="en-IN" b="1" i="1" dirty="0" err="1" smtClean="0"/>
              <a:t>inerme</a:t>
            </a:r>
            <a:endParaRPr lang="en-IN" b="1" i="1" dirty="0" smtClean="0"/>
          </a:p>
          <a:p>
            <a:endParaRPr lang="en-IN" b="1" i="1" dirty="0"/>
          </a:p>
          <a:p>
            <a:endParaRPr lang="en-IN" b="1" i="1" dirty="0" smtClean="0"/>
          </a:p>
          <a:p>
            <a:endParaRPr lang="en-IN" b="1" i="1" dirty="0"/>
          </a:p>
          <a:p>
            <a:endParaRPr lang="en-IN" b="1" i="1" dirty="0" smtClean="0"/>
          </a:p>
          <a:p>
            <a:endParaRPr lang="en-IN" b="1" i="1" dirty="0"/>
          </a:p>
          <a:p>
            <a:endParaRPr lang="en-IN" b="1" i="1" dirty="0" smtClean="0"/>
          </a:p>
          <a:p>
            <a:r>
              <a:rPr lang="en-IN" b="1" i="1" dirty="0" err="1" smtClean="0"/>
              <a:t>Pedilanthus</a:t>
            </a:r>
            <a:r>
              <a:rPr lang="en-IN" b="1" i="1" dirty="0" smtClean="0"/>
              <a:t> </a:t>
            </a:r>
            <a:r>
              <a:rPr lang="en-IN" b="1" i="1" dirty="0" err="1" smtClean="0"/>
              <a:t>tithymaloides</a:t>
            </a:r>
            <a:endParaRPr lang="en-IN" b="1" i="1" dirty="0"/>
          </a:p>
        </p:txBody>
      </p:sp>
      <p:pic>
        <p:nvPicPr>
          <p:cNvPr id="2" name="Picture 1"/>
          <p:cNvPicPr>
            <a:picLocks noChangeAspect="1"/>
          </p:cNvPicPr>
          <p:nvPr/>
        </p:nvPicPr>
        <p:blipFill>
          <a:blip r:embed="rId2"/>
          <a:stretch>
            <a:fillRect/>
          </a:stretch>
        </p:blipFill>
        <p:spPr>
          <a:xfrm>
            <a:off x="4821383" y="581891"/>
            <a:ext cx="3051958" cy="2510196"/>
          </a:xfrm>
          <a:prstGeom prst="rect">
            <a:avLst/>
          </a:prstGeom>
        </p:spPr>
      </p:pic>
      <p:pic>
        <p:nvPicPr>
          <p:cNvPr id="4" name="Picture 3"/>
          <p:cNvPicPr>
            <a:picLocks noChangeAspect="1"/>
          </p:cNvPicPr>
          <p:nvPr/>
        </p:nvPicPr>
        <p:blipFill>
          <a:blip r:embed="rId3"/>
          <a:stretch>
            <a:fillRect/>
          </a:stretch>
        </p:blipFill>
        <p:spPr>
          <a:xfrm>
            <a:off x="4821383" y="3668855"/>
            <a:ext cx="3051958" cy="2435061"/>
          </a:xfrm>
          <a:prstGeom prst="rect">
            <a:avLst/>
          </a:prstGeom>
        </p:spPr>
      </p:pic>
    </p:spTree>
    <p:extLst>
      <p:ext uri="{BB962C8B-B14F-4D97-AF65-F5344CB8AC3E}">
        <p14:creationId xmlns:p14="http://schemas.microsoft.com/office/powerpoint/2010/main" xmlns="" val="2136413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1" y="469900"/>
            <a:ext cx="9404723" cy="774700"/>
          </a:xfrm>
        </p:spPr>
        <p:txBody>
          <a:bodyPr/>
          <a:lstStyle/>
          <a:p>
            <a:r>
              <a:rPr lang="en-IN" dirty="0" smtClean="0">
                <a:latin typeface="Algerian" panose="04020705040A02060702" pitchFamily="82" charset="0"/>
              </a:rPr>
              <a:t>HEDGES IN GARDENS</a:t>
            </a:r>
            <a:endParaRPr lang="en-IN" dirty="0">
              <a:latin typeface="Algerian" panose="04020705040A02060702" pitchFamily="82" charset="0"/>
            </a:endParaRPr>
          </a:p>
        </p:txBody>
      </p:sp>
      <p:pic>
        <p:nvPicPr>
          <p:cNvPr id="4" name="Content Placeholder 3"/>
          <p:cNvPicPr>
            <a:picLocks noGrp="1" noChangeAspect="1"/>
          </p:cNvPicPr>
          <p:nvPr>
            <p:ph idx="1"/>
          </p:nvPr>
        </p:nvPicPr>
        <p:blipFill>
          <a:blip r:embed="rId2"/>
          <a:stretch>
            <a:fillRect/>
          </a:stretch>
        </p:blipFill>
        <p:spPr>
          <a:xfrm>
            <a:off x="379411" y="1624012"/>
            <a:ext cx="3405189" cy="2998788"/>
          </a:xfrm>
          <a:prstGeom prst="rect">
            <a:avLst/>
          </a:prstGeom>
        </p:spPr>
      </p:pic>
      <p:pic>
        <p:nvPicPr>
          <p:cNvPr id="5" name="Picture 4"/>
          <p:cNvPicPr>
            <a:picLocks noChangeAspect="1"/>
          </p:cNvPicPr>
          <p:nvPr/>
        </p:nvPicPr>
        <p:blipFill>
          <a:blip r:embed="rId3"/>
          <a:stretch>
            <a:fillRect/>
          </a:stretch>
        </p:blipFill>
        <p:spPr>
          <a:xfrm>
            <a:off x="8397081" y="3740600"/>
            <a:ext cx="3130366" cy="3028500"/>
          </a:xfrm>
          <a:prstGeom prst="rect">
            <a:avLst/>
          </a:prstGeom>
        </p:spPr>
      </p:pic>
      <p:pic>
        <p:nvPicPr>
          <p:cNvPr id="6" name="Picture 5"/>
          <p:cNvPicPr>
            <a:picLocks noChangeAspect="1"/>
          </p:cNvPicPr>
          <p:nvPr/>
        </p:nvPicPr>
        <p:blipFill>
          <a:blip r:embed="rId4"/>
          <a:stretch>
            <a:fillRect/>
          </a:stretch>
        </p:blipFill>
        <p:spPr>
          <a:xfrm>
            <a:off x="4484291" y="2567556"/>
            <a:ext cx="3213099" cy="2982344"/>
          </a:xfrm>
          <a:prstGeom prst="rect">
            <a:avLst/>
          </a:prstGeom>
        </p:spPr>
      </p:pic>
    </p:spTree>
    <p:extLst>
      <p:ext uri="{BB962C8B-B14F-4D97-AF65-F5344CB8AC3E}">
        <p14:creationId xmlns:p14="http://schemas.microsoft.com/office/powerpoint/2010/main" xmlns="" val="1591125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811" y="262218"/>
            <a:ext cx="9404723" cy="804582"/>
          </a:xfrm>
        </p:spPr>
        <p:txBody>
          <a:bodyPr/>
          <a:lstStyle/>
          <a:p>
            <a:r>
              <a:rPr lang="en-IN" dirty="0" smtClean="0">
                <a:latin typeface="Algerian" panose="04020705040A02060702" pitchFamily="82" charset="0"/>
              </a:rPr>
              <a:t>EDGES</a:t>
            </a:r>
            <a:endParaRPr lang="en-IN" dirty="0">
              <a:latin typeface="Algerian" panose="04020705040A02060702" pitchFamily="82" charset="0"/>
            </a:endParaRPr>
          </a:p>
        </p:txBody>
      </p:sp>
      <p:sp>
        <p:nvSpPr>
          <p:cNvPr id="3" name="Content Placeholder 2"/>
          <p:cNvSpPr>
            <a:spLocks noGrp="1"/>
          </p:cNvSpPr>
          <p:nvPr>
            <p:ph idx="1"/>
          </p:nvPr>
        </p:nvSpPr>
        <p:spPr>
          <a:xfrm>
            <a:off x="277811" y="1405218"/>
            <a:ext cx="10745789" cy="5084482"/>
          </a:xfrm>
        </p:spPr>
        <p:txBody>
          <a:bodyPr/>
          <a:lstStyle/>
          <a:p>
            <a:r>
              <a:rPr lang="en-IN" b="1" dirty="0"/>
              <a:t>Edges</a:t>
            </a:r>
            <a:r>
              <a:rPr lang="en-IN" dirty="0"/>
              <a:t> are plants which are employed in gardens for dividing beds, borders, roads, walks or path of demarcating spaces allotted for particular </a:t>
            </a:r>
            <a:r>
              <a:rPr lang="en-IN" dirty="0" smtClean="0"/>
              <a:t>purpose.</a:t>
            </a:r>
          </a:p>
          <a:p>
            <a:r>
              <a:rPr lang="en-IN" dirty="0" smtClean="0"/>
              <a:t>These </a:t>
            </a:r>
            <a:r>
              <a:rPr lang="en-IN" dirty="0"/>
              <a:t>are perennial herbs often used as a short border for </a:t>
            </a:r>
            <a:r>
              <a:rPr lang="en-IN" dirty="0">
                <a:hlinkClick r:id="rId2" tooltip="Lawn"/>
              </a:rPr>
              <a:t>lawn</a:t>
            </a:r>
            <a:r>
              <a:rPr lang="en-IN" dirty="0"/>
              <a:t> or ground cover or dividing beds from </a:t>
            </a:r>
            <a:r>
              <a:rPr lang="en-IN" dirty="0">
                <a:hlinkClick r:id="rId3" tooltip="Roads"/>
              </a:rPr>
              <a:t>roads</a:t>
            </a:r>
            <a:r>
              <a:rPr lang="en-IN" dirty="0"/>
              <a:t>, walks or paths. </a:t>
            </a:r>
            <a:endParaRPr lang="en-IN" dirty="0" smtClean="0"/>
          </a:p>
          <a:p>
            <a:r>
              <a:rPr lang="en-IN" dirty="0" smtClean="0"/>
              <a:t>These </a:t>
            </a:r>
            <a:r>
              <a:rPr lang="en-IN" dirty="0"/>
              <a:t>herbs often stand frequent trimming </a:t>
            </a:r>
            <a:r>
              <a:rPr lang="en-IN" dirty="0" smtClean="0"/>
              <a:t>.</a:t>
            </a:r>
          </a:p>
          <a:p>
            <a:r>
              <a:rPr lang="en-IN" dirty="0" smtClean="0"/>
              <a:t>Some of the edges plants are</a:t>
            </a:r>
          </a:p>
          <a:p>
            <a:pPr marL="0" indent="0">
              <a:buNone/>
            </a:pPr>
            <a:endParaRPr lang="en-IN" i="1" dirty="0"/>
          </a:p>
          <a:p>
            <a:pPr marL="0" indent="0">
              <a:buNone/>
            </a:pPr>
            <a:r>
              <a:rPr lang="en-IN" dirty="0"/>
              <a:t> </a:t>
            </a:r>
            <a:r>
              <a:rPr lang="en-IN" dirty="0" smtClean="0"/>
              <a:t>            </a:t>
            </a:r>
          </a:p>
          <a:p>
            <a:pPr marL="0" indent="0">
              <a:buNone/>
            </a:pPr>
            <a:endParaRPr lang="en-IN" dirty="0"/>
          </a:p>
          <a:p>
            <a:pPr marL="0" indent="0">
              <a:buNone/>
            </a:pPr>
            <a:r>
              <a:rPr lang="en-IN" dirty="0" smtClean="0"/>
              <a:t>            </a:t>
            </a:r>
            <a:r>
              <a:rPr lang="en-IN" b="1" i="1" dirty="0" err="1" smtClean="0"/>
              <a:t>Alternanthera</a:t>
            </a:r>
            <a:r>
              <a:rPr lang="en-IN" dirty="0" smtClean="0"/>
              <a:t> </a:t>
            </a:r>
            <a:r>
              <a:rPr lang="en-IN" b="1" i="1" dirty="0"/>
              <a:t>era</a:t>
            </a:r>
            <a:r>
              <a:rPr lang="en-IN" dirty="0"/>
              <a:t/>
            </a:r>
            <a:br>
              <a:rPr lang="en-IN" dirty="0"/>
            </a:br>
            <a:endParaRPr lang="en-IN" dirty="0"/>
          </a:p>
        </p:txBody>
      </p:sp>
      <p:pic>
        <p:nvPicPr>
          <p:cNvPr id="4" name="Picture 3"/>
          <p:cNvPicPr>
            <a:picLocks noChangeAspect="1"/>
          </p:cNvPicPr>
          <p:nvPr/>
        </p:nvPicPr>
        <p:blipFill>
          <a:blip r:embed="rId4"/>
          <a:stretch>
            <a:fillRect/>
          </a:stretch>
        </p:blipFill>
        <p:spPr>
          <a:xfrm>
            <a:off x="4597400" y="3894585"/>
            <a:ext cx="3341687" cy="2503040"/>
          </a:xfrm>
          <a:prstGeom prst="rect">
            <a:avLst/>
          </a:prstGeom>
        </p:spPr>
      </p:pic>
      <p:sp>
        <p:nvSpPr>
          <p:cNvPr id="5" name="AutoShape 2" descr="Image result for Alternanthera e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xmlns="" val="2747822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2300"/>
            <a:ext cx="9592653" cy="5626099"/>
          </a:xfrm>
        </p:spPr>
        <p:txBody>
          <a:bodyPr/>
          <a:lstStyle/>
          <a:p>
            <a:pPr marL="0" indent="0">
              <a:buNone/>
            </a:pPr>
            <a:endParaRPr lang="en-IN" dirty="0" smtClean="0"/>
          </a:p>
          <a:p>
            <a:pPr marL="0" indent="0">
              <a:buNone/>
            </a:pPr>
            <a:endParaRPr lang="en-IN" dirty="0"/>
          </a:p>
          <a:p>
            <a:pPr marL="0" indent="0">
              <a:buNone/>
            </a:pPr>
            <a:r>
              <a:rPr lang="en-IN" dirty="0" smtClean="0"/>
              <a:t>      </a:t>
            </a:r>
            <a:r>
              <a:rPr lang="en-IN" b="1" i="1" dirty="0" smtClean="0"/>
              <a:t>Lantana</a:t>
            </a:r>
            <a:r>
              <a:rPr lang="en-IN" dirty="0" smtClean="0"/>
              <a:t> </a:t>
            </a:r>
            <a:r>
              <a:rPr lang="en-IN" b="1" i="1" dirty="0" err="1" smtClean="0"/>
              <a:t>camara</a:t>
            </a:r>
            <a:endParaRPr lang="en-IN" b="1" i="1" dirty="0" smtClean="0"/>
          </a:p>
          <a:p>
            <a:pPr marL="0" indent="0">
              <a:buNone/>
            </a:pPr>
            <a:endParaRPr lang="en-IN" b="1" i="1" dirty="0" smtClean="0"/>
          </a:p>
          <a:p>
            <a:pPr marL="0" indent="0">
              <a:buNone/>
            </a:pPr>
            <a:endParaRPr lang="en-IN" b="1" i="1" dirty="0" smtClean="0"/>
          </a:p>
          <a:p>
            <a:pPr marL="0" indent="0">
              <a:buNone/>
            </a:pPr>
            <a:endParaRPr lang="en-IN" b="1" i="1" dirty="0"/>
          </a:p>
          <a:p>
            <a:pPr marL="0" indent="0">
              <a:buNone/>
            </a:pPr>
            <a:endParaRPr lang="en-IN" b="1" i="1" dirty="0" smtClean="0"/>
          </a:p>
          <a:p>
            <a:pPr marL="0" indent="0">
              <a:buNone/>
            </a:pPr>
            <a:endParaRPr lang="en-IN" b="1" i="1" dirty="0"/>
          </a:p>
          <a:p>
            <a:pPr marL="0" indent="0">
              <a:buNone/>
            </a:pPr>
            <a:endParaRPr lang="en-IN" b="1" i="1" dirty="0" smtClean="0"/>
          </a:p>
          <a:p>
            <a:pPr marL="0" indent="0">
              <a:buNone/>
            </a:pPr>
            <a:r>
              <a:rPr lang="en-IN" b="1" i="1" dirty="0"/>
              <a:t> </a:t>
            </a:r>
            <a:r>
              <a:rPr lang="en-IN" b="1" i="1" dirty="0" smtClean="0"/>
              <a:t>     </a:t>
            </a:r>
            <a:r>
              <a:rPr lang="en-IN" b="1" i="1" dirty="0" err="1" smtClean="0"/>
              <a:t>Sanseivieria</a:t>
            </a:r>
            <a:r>
              <a:rPr lang="en-IN" b="1" i="1" dirty="0" smtClean="0"/>
              <a:t> </a:t>
            </a:r>
            <a:r>
              <a:rPr lang="en-IN" b="1" i="1" dirty="0" err="1" smtClean="0"/>
              <a:t>trifasciata</a:t>
            </a:r>
            <a:endParaRPr lang="en-IN" b="1" i="1" dirty="0"/>
          </a:p>
        </p:txBody>
      </p:sp>
      <p:pic>
        <p:nvPicPr>
          <p:cNvPr id="4" name="Picture 3"/>
          <p:cNvPicPr>
            <a:picLocks noChangeAspect="1"/>
          </p:cNvPicPr>
          <p:nvPr/>
        </p:nvPicPr>
        <p:blipFill>
          <a:blip r:embed="rId2"/>
          <a:stretch>
            <a:fillRect/>
          </a:stretch>
        </p:blipFill>
        <p:spPr>
          <a:xfrm>
            <a:off x="4151086" y="1257300"/>
            <a:ext cx="3957884" cy="2080986"/>
          </a:xfrm>
          <a:prstGeom prst="rect">
            <a:avLst/>
          </a:prstGeom>
        </p:spPr>
      </p:pic>
      <p:pic>
        <p:nvPicPr>
          <p:cNvPr id="5" name="Picture 4"/>
          <p:cNvPicPr>
            <a:picLocks noChangeAspect="1"/>
          </p:cNvPicPr>
          <p:nvPr/>
        </p:nvPicPr>
        <p:blipFill>
          <a:blip r:embed="rId3"/>
          <a:stretch>
            <a:fillRect/>
          </a:stretch>
        </p:blipFill>
        <p:spPr>
          <a:xfrm>
            <a:off x="4151086" y="3731985"/>
            <a:ext cx="3962270" cy="2218871"/>
          </a:xfrm>
          <a:prstGeom prst="rect">
            <a:avLst/>
          </a:prstGeom>
        </p:spPr>
      </p:pic>
    </p:spTree>
    <p:extLst>
      <p:ext uri="{BB962C8B-B14F-4D97-AF65-F5344CB8AC3E}">
        <p14:creationId xmlns:p14="http://schemas.microsoft.com/office/powerpoint/2010/main" xmlns="" val="1145143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010" y="522516"/>
            <a:ext cx="10212779" cy="5569526"/>
          </a:xfrm>
        </p:spPr>
        <p:txBody>
          <a:bodyPr/>
          <a:lstStyle/>
          <a:p>
            <a:r>
              <a:rPr lang="en-IN" b="1" i="1" dirty="0" smtClean="0"/>
              <a:t>Coleus</a:t>
            </a:r>
            <a:r>
              <a:rPr lang="en-IN" dirty="0" smtClean="0"/>
              <a:t> </a:t>
            </a:r>
            <a:r>
              <a:rPr lang="en-IN" b="1" i="1" dirty="0" err="1" smtClean="0"/>
              <a:t>blumeri</a:t>
            </a:r>
            <a:endParaRPr lang="en-IN" b="1" i="1" dirty="0" smtClean="0"/>
          </a:p>
          <a:p>
            <a:endParaRPr lang="en-IN" b="1" i="1" dirty="0"/>
          </a:p>
          <a:p>
            <a:endParaRPr lang="en-IN" b="1" i="1" dirty="0" smtClean="0"/>
          </a:p>
          <a:p>
            <a:endParaRPr lang="en-IN" b="1" i="1" dirty="0"/>
          </a:p>
          <a:p>
            <a:endParaRPr lang="en-IN" b="1" i="1" dirty="0" smtClean="0"/>
          </a:p>
          <a:p>
            <a:endParaRPr lang="en-IN" b="1" i="1" dirty="0"/>
          </a:p>
          <a:p>
            <a:endParaRPr lang="en-IN" b="1" i="1" dirty="0" smtClean="0"/>
          </a:p>
          <a:p>
            <a:r>
              <a:rPr lang="en-IN" b="1" i="1" dirty="0" err="1" smtClean="0"/>
              <a:t>Pedilanthus</a:t>
            </a:r>
            <a:r>
              <a:rPr lang="en-IN" b="1" i="1" dirty="0" smtClean="0"/>
              <a:t> </a:t>
            </a:r>
            <a:r>
              <a:rPr lang="en-IN" b="1" i="1" dirty="0" err="1"/>
              <a:t>tithymaloides</a:t>
            </a:r>
            <a:endParaRPr lang="en-IN" b="1" i="1" dirty="0"/>
          </a:p>
          <a:p>
            <a:endParaRPr lang="en-IN" b="1" i="1" dirty="0"/>
          </a:p>
        </p:txBody>
      </p:sp>
      <p:pic>
        <p:nvPicPr>
          <p:cNvPr id="2" name="Picture 1"/>
          <p:cNvPicPr>
            <a:picLocks noChangeAspect="1"/>
          </p:cNvPicPr>
          <p:nvPr/>
        </p:nvPicPr>
        <p:blipFill>
          <a:blip r:embed="rId2"/>
          <a:stretch>
            <a:fillRect/>
          </a:stretch>
        </p:blipFill>
        <p:spPr>
          <a:xfrm>
            <a:off x="4750871" y="3609480"/>
            <a:ext cx="3327145" cy="2482562"/>
          </a:xfrm>
          <a:prstGeom prst="rect">
            <a:avLst/>
          </a:prstGeom>
        </p:spPr>
      </p:pic>
      <p:pic>
        <p:nvPicPr>
          <p:cNvPr id="4" name="Picture 3"/>
          <p:cNvPicPr>
            <a:picLocks noChangeAspect="1"/>
          </p:cNvPicPr>
          <p:nvPr/>
        </p:nvPicPr>
        <p:blipFill>
          <a:blip r:embed="rId3"/>
          <a:stretch>
            <a:fillRect/>
          </a:stretch>
        </p:blipFill>
        <p:spPr>
          <a:xfrm>
            <a:off x="4750871" y="726250"/>
            <a:ext cx="3327145" cy="2283576"/>
          </a:xfrm>
          <a:prstGeom prst="rect">
            <a:avLst/>
          </a:prstGeom>
        </p:spPr>
      </p:pic>
    </p:spTree>
    <p:extLst>
      <p:ext uri="{BB962C8B-B14F-4D97-AF65-F5344CB8AC3E}">
        <p14:creationId xmlns:p14="http://schemas.microsoft.com/office/powerpoint/2010/main" xmlns="" val="2907766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1432" y="1269147"/>
            <a:ext cx="8946541" cy="4195481"/>
          </a:xfrm>
        </p:spPr>
        <p:txBody>
          <a:bodyPr/>
          <a:lstStyle/>
          <a:p>
            <a:pPr marL="0" indent="0">
              <a:buNone/>
            </a:pPr>
            <a:r>
              <a:rPr lang="en-IN" dirty="0" smtClean="0"/>
              <a:t>                         </a:t>
            </a:r>
          </a:p>
          <a:p>
            <a:pPr marL="0" indent="0">
              <a:buNone/>
            </a:pPr>
            <a:endParaRPr lang="en-IN" dirty="0"/>
          </a:p>
          <a:p>
            <a:pPr marL="0" indent="0">
              <a:buNone/>
            </a:pPr>
            <a:endParaRPr lang="en-IN" dirty="0" smtClean="0"/>
          </a:p>
          <a:p>
            <a:pPr marL="0" indent="0">
              <a:buNone/>
            </a:pPr>
            <a:r>
              <a:rPr lang="en-IN" sz="3200" b="1" dirty="0">
                <a:latin typeface="Algerian" panose="04020705040A02060702" pitchFamily="82" charset="0"/>
              </a:rPr>
              <a:t> </a:t>
            </a:r>
            <a:r>
              <a:rPr lang="en-IN" sz="3200" b="1" dirty="0" smtClean="0">
                <a:latin typeface="Algerian" panose="04020705040A02060702" pitchFamily="82" charset="0"/>
              </a:rPr>
              <a:t>             </a:t>
            </a:r>
            <a:r>
              <a:rPr lang="en-IN" sz="3600" b="1" dirty="0" smtClean="0">
                <a:latin typeface="Algerian" panose="04020705040A02060702" pitchFamily="82" charset="0"/>
              </a:rPr>
              <a:t>IMPORTANT GARDEN FEATURES</a:t>
            </a:r>
          </a:p>
          <a:p>
            <a:pPr marL="0" indent="0">
              <a:buNone/>
            </a:pPr>
            <a:r>
              <a:rPr lang="en-IN" sz="3200" b="1" dirty="0">
                <a:latin typeface="Algerian" panose="04020705040A02060702" pitchFamily="82" charset="0"/>
              </a:rPr>
              <a:t> </a:t>
            </a:r>
            <a:r>
              <a:rPr lang="en-IN" sz="3200" b="1" dirty="0" smtClean="0">
                <a:latin typeface="Algerian" panose="04020705040A02060702" pitchFamily="82" charset="0"/>
              </a:rPr>
              <a:t>                   </a:t>
            </a:r>
            <a:endParaRPr lang="en-IN" sz="3200" b="1" dirty="0">
              <a:latin typeface="Algerian" panose="04020705040A02060702" pitchFamily="82" charset="0"/>
            </a:endParaRPr>
          </a:p>
        </p:txBody>
      </p:sp>
    </p:spTree>
    <p:extLst>
      <p:ext uri="{BB962C8B-B14F-4D97-AF65-F5344CB8AC3E}">
        <p14:creationId xmlns:p14="http://schemas.microsoft.com/office/powerpoint/2010/main" xmlns="" val="2879018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65443"/>
          </a:xfrm>
        </p:spPr>
        <p:txBody>
          <a:bodyPr/>
          <a:lstStyle/>
          <a:p>
            <a:r>
              <a:rPr lang="en-IN" dirty="0" smtClean="0">
                <a:latin typeface="Algerian" panose="04020705040A02060702" pitchFamily="82" charset="0"/>
              </a:rPr>
              <a:t>EDGES IN GARDENS</a:t>
            </a:r>
            <a:endParaRPr lang="en-IN" dirty="0">
              <a:latin typeface="Algerian" panose="04020705040A02060702" pitchFamily="82" charset="0"/>
            </a:endParaRPr>
          </a:p>
        </p:txBody>
      </p:sp>
      <p:pic>
        <p:nvPicPr>
          <p:cNvPr id="4" name="Content Placeholder 3"/>
          <p:cNvPicPr>
            <a:picLocks noGrp="1" noChangeAspect="1"/>
          </p:cNvPicPr>
          <p:nvPr>
            <p:ph idx="1"/>
          </p:nvPr>
        </p:nvPicPr>
        <p:blipFill>
          <a:blip r:embed="rId2"/>
          <a:stretch>
            <a:fillRect/>
          </a:stretch>
        </p:blipFill>
        <p:spPr>
          <a:xfrm>
            <a:off x="646112" y="1530989"/>
            <a:ext cx="3213369" cy="3242892"/>
          </a:xfrm>
          <a:prstGeom prst="rect">
            <a:avLst/>
          </a:prstGeom>
        </p:spPr>
      </p:pic>
      <p:pic>
        <p:nvPicPr>
          <p:cNvPr id="5" name="Picture 4"/>
          <p:cNvPicPr>
            <a:picLocks noChangeAspect="1"/>
          </p:cNvPicPr>
          <p:nvPr/>
        </p:nvPicPr>
        <p:blipFill>
          <a:blip r:embed="rId3"/>
          <a:stretch>
            <a:fillRect/>
          </a:stretch>
        </p:blipFill>
        <p:spPr>
          <a:xfrm>
            <a:off x="4411961" y="2764910"/>
            <a:ext cx="3003901" cy="2681225"/>
          </a:xfrm>
          <a:prstGeom prst="rect">
            <a:avLst/>
          </a:prstGeom>
        </p:spPr>
      </p:pic>
      <p:pic>
        <p:nvPicPr>
          <p:cNvPr id="6" name="Picture 5"/>
          <p:cNvPicPr>
            <a:picLocks noChangeAspect="1"/>
          </p:cNvPicPr>
          <p:nvPr/>
        </p:nvPicPr>
        <p:blipFill>
          <a:blip r:embed="rId4"/>
          <a:stretch>
            <a:fillRect/>
          </a:stretch>
        </p:blipFill>
        <p:spPr>
          <a:xfrm>
            <a:off x="7968341" y="3902343"/>
            <a:ext cx="3856661" cy="2260951"/>
          </a:xfrm>
          <a:prstGeom prst="rect">
            <a:avLst/>
          </a:prstGeom>
        </p:spPr>
      </p:pic>
    </p:spTree>
    <p:extLst>
      <p:ext uri="{BB962C8B-B14F-4D97-AF65-F5344CB8AC3E}">
        <p14:creationId xmlns:p14="http://schemas.microsoft.com/office/powerpoint/2010/main" xmlns="" val="3046712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690282"/>
          </a:xfrm>
        </p:spPr>
        <p:txBody>
          <a:bodyPr/>
          <a:lstStyle/>
          <a:p>
            <a:r>
              <a:rPr lang="en-IN" dirty="0" smtClean="0">
                <a:latin typeface="Algerian" panose="04020705040A02060702" pitchFamily="82" charset="0"/>
              </a:rPr>
              <a:t>LAWNS</a:t>
            </a:r>
            <a:endParaRPr lang="en-IN" dirty="0">
              <a:latin typeface="Algerian" panose="04020705040A02060702" pitchFamily="82" charset="0"/>
            </a:endParaRPr>
          </a:p>
        </p:txBody>
      </p:sp>
      <p:sp>
        <p:nvSpPr>
          <p:cNvPr id="3" name="Content Placeholder 2"/>
          <p:cNvSpPr>
            <a:spLocks noGrp="1"/>
          </p:cNvSpPr>
          <p:nvPr>
            <p:ph idx="1"/>
          </p:nvPr>
        </p:nvSpPr>
        <p:spPr>
          <a:xfrm>
            <a:off x="646112" y="1397000"/>
            <a:ext cx="9403742" cy="4851399"/>
          </a:xfrm>
        </p:spPr>
        <p:txBody>
          <a:bodyPr>
            <a:normAutofit lnSpcReduction="10000"/>
          </a:bodyPr>
          <a:lstStyle/>
          <a:p>
            <a:r>
              <a:rPr lang="en-IN" dirty="0"/>
              <a:t>A </a:t>
            </a:r>
            <a:r>
              <a:rPr lang="en-IN" b="1" dirty="0"/>
              <a:t>lawn</a:t>
            </a:r>
            <a:r>
              <a:rPr lang="en-IN" dirty="0"/>
              <a:t> is an area of soil-covered land planted with </a:t>
            </a:r>
            <a:r>
              <a:rPr lang="en-IN" dirty="0">
                <a:hlinkClick r:id="rId2" tooltip="Poaceae"/>
              </a:rPr>
              <a:t>grasses</a:t>
            </a:r>
            <a:r>
              <a:rPr lang="en-IN" dirty="0"/>
              <a:t> and other durable plants such as </a:t>
            </a:r>
            <a:r>
              <a:rPr lang="en-IN" dirty="0">
                <a:hlinkClick r:id="rId3" tooltip="Clover"/>
              </a:rPr>
              <a:t>clover</a:t>
            </a:r>
            <a:r>
              <a:rPr lang="en-IN" dirty="0"/>
              <a:t> which are maintained at a short height with a </a:t>
            </a:r>
            <a:r>
              <a:rPr lang="en-IN" dirty="0">
                <a:hlinkClick r:id="rId4" tooltip="Lawnmower"/>
              </a:rPr>
              <a:t>lawnmower</a:t>
            </a:r>
            <a:r>
              <a:rPr lang="en-IN" dirty="0"/>
              <a:t> (or sometimes grazing animals) and used for aesthetic and recreational purposes. </a:t>
            </a:r>
            <a:endParaRPr lang="en-IN" dirty="0" smtClean="0"/>
          </a:p>
          <a:p>
            <a:r>
              <a:rPr lang="en-IN" dirty="0" smtClean="0"/>
              <a:t>Common </a:t>
            </a:r>
            <a:r>
              <a:rPr lang="en-IN" dirty="0"/>
              <a:t>characteristics of a lawn are that it is composed only of grass species, it is subject to </a:t>
            </a:r>
            <a:r>
              <a:rPr lang="en-IN" dirty="0">
                <a:hlinkClick r:id="rId5" tooltip="Weed control"/>
              </a:rPr>
              <a:t>weed</a:t>
            </a:r>
            <a:r>
              <a:rPr lang="en-IN" dirty="0"/>
              <a:t> and </a:t>
            </a:r>
            <a:r>
              <a:rPr lang="en-IN" dirty="0">
                <a:hlinkClick r:id="rId6" tooltip="Pest control"/>
              </a:rPr>
              <a:t>pest control</a:t>
            </a:r>
            <a:r>
              <a:rPr lang="en-IN" dirty="0"/>
              <a:t>, it is subject to practices aimed at maintaining its green </a:t>
            </a:r>
            <a:r>
              <a:rPr lang="en-IN" dirty="0" err="1"/>
              <a:t>color</a:t>
            </a:r>
            <a:r>
              <a:rPr lang="en-IN" dirty="0"/>
              <a:t> (e.g., watering), and it is regularly mowed to ensure an acceptable length,</a:t>
            </a:r>
            <a:r>
              <a:rPr lang="en-IN" baseline="30000" dirty="0">
                <a:hlinkClick r:id="rId7"/>
              </a:rPr>
              <a:t>[1]</a:t>
            </a:r>
            <a:r>
              <a:rPr lang="en-IN" dirty="0"/>
              <a:t> although these characteristics are not binding as a definition</a:t>
            </a:r>
            <a:r>
              <a:rPr lang="en-IN" dirty="0" smtClean="0"/>
              <a:t>.</a:t>
            </a:r>
          </a:p>
          <a:p>
            <a:r>
              <a:rPr lang="en-IN" dirty="0" smtClean="0"/>
              <a:t> </a:t>
            </a:r>
            <a:r>
              <a:rPr lang="en-IN" dirty="0"/>
              <a:t>Lawns are used around houses, apartments, commercial buildings and offices. Many city parks also have large lawn areas. In recreational contexts, the specialised names </a:t>
            </a:r>
            <a:r>
              <a:rPr lang="en-IN" b="1" dirty="0"/>
              <a:t>turf</a:t>
            </a:r>
            <a:r>
              <a:rPr lang="en-IN" dirty="0"/>
              <a:t>, </a:t>
            </a:r>
            <a:r>
              <a:rPr lang="en-IN" b="1" dirty="0"/>
              <a:t>pitch</a:t>
            </a:r>
            <a:r>
              <a:rPr lang="en-IN" dirty="0"/>
              <a:t>, </a:t>
            </a:r>
            <a:r>
              <a:rPr lang="en-IN" b="1" dirty="0"/>
              <a:t>field</a:t>
            </a:r>
            <a:r>
              <a:rPr lang="en-IN" dirty="0"/>
              <a:t> or </a:t>
            </a:r>
            <a:r>
              <a:rPr lang="en-IN" b="1" dirty="0"/>
              <a:t>green</a:t>
            </a:r>
            <a:r>
              <a:rPr lang="en-IN" dirty="0"/>
              <a:t> may be used, depending on the sport and the continent.</a:t>
            </a:r>
          </a:p>
          <a:p>
            <a:r>
              <a:rPr lang="en-IN" dirty="0"/>
              <a:t/>
            </a:r>
            <a:br>
              <a:rPr lang="en-IN" dirty="0"/>
            </a:br>
            <a:endParaRPr lang="en-IN" dirty="0"/>
          </a:p>
        </p:txBody>
      </p:sp>
    </p:spTree>
    <p:extLst>
      <p:ext uri="{BB962C8B-B14F-4D97-AF65-F5344CB8AC3E}">
        <p14:creationId xmlns:p14="http://schemas.microsoft.com/office/powerpoint/2010/main" xmlns="" val="3244598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idx="1"/>
          </p:nvPr>
        </p:nvSpPr>
        <p:spPr>
          <a:xfrm>
            <a:off x="381000" y="635000"/>
            <a:ext cx="9842500" cy="5867400"/>
          </a:xfrm>
        </p:spPr>
        <p:txBody>
          <a:bodyPr/>
          <a:lstStyle/>
          <a:p>
            <a:r>
              <a:rPr lang="en-IN" dirty="0"/>
              <a:t> Lawns are used around houses, apartments, commercial buildings and offices. </a:t>
            </a:r>
            <a:endParaRPr lang="en-IN" dirty="0" smtClean="0"/>
          </a:p>
          <a:p>
            <a:r>
              <a:rPr lang="en-IN" dirty="0" smtClean="0"/>
              <a:t>Many </a:t>
            </a:r>
            <a:r>
              <a:rPr lang="en-IN" dirty="0"/>
              <a:t>city parks also have large lawn areas. In recreational contexts, the specialised names </a:t>
            </a:r>
            <a:r>
              <a:rPr lang="en-IN" b="1" dirty="0"/>
              <a:t>turf</a:t>
            </a:r>
            <a:r>
              <a:rPr lang="en-IN" dirty="0"/>
              <a:t>, </a:t>
            </a:r>
            <a:r>
              <a:rPr lang="en-IN" b="1" dirty="0"/>
              <a:t>pitch</a:t>
            </a:r>
            <a:r>
              <a:rPr lang="en-IN" dirty="0"/>
              <a:t>, </a:t>
            </a:r>
            <a:r>
              <a:rPr lang="en-IN" b="1" dirty="0"/>
              <a:t>field</a:t>
            </a:r>
            <a:r>
              <a:rPr lang="en-IN" dirty="0"/>
              <a:t> or </a:t>
            </a:r>
            <a:r>
              <a:rPr lang="en-IN" b="1" dirty="0"/>
              <a:t>green</a:t>
            </a:r>
            <a:r>
              <a:rPr lang="en-IN" dirty="0"/>
              <a:t> may be used, depending on the sport and the continent</a:t>
            </a:r>
            <a:r>
              <a:rPr lang="en-IN" dirty="0" smtClean="0"/>
              <a:t>.</a:t>
            </a:r>
          </a:p>
          <a:p>
            <a:r>
              <a:rPr lang="en-IN" dirty="0" smtClean="0"/>
              <a:t>Some plants are</a:t>
            </a:r>
          </a:p>
          <a:p>
            <a:endParaRPr lang="en-IN" dirty="0" smtClean="0"/>
          </a:p>
          <a:p>
            <a:pPr marL="0" indent="0">
              <a:buNone/>
            </a:pPr>
            <a:r>
              <a:rPr lang="en-IN" dirty="0" smtClean="0"/>
              <a:t>        </a:t>
            </a:r>
            <a:r>
              <a:rPr lang="en-IN" b="1" i="1" dirty="0" err="1" smtClean="0"/>
              <a:t>Cynodon</a:t>
            </a:r>
            <a:r>
              <a:rPr lang="en-IN" dirty="0" smtClean="0"/>
              <a:t> </a:t>
            </a:r>
            <a:r>
              <a:rPr lang="en-IN" b="1" i="1" dirty="0" err="1" smtClean="0"/>
              <a:t>dactylon</a:t>
            </a:r>
            <a:endParaRPr lang="en-IN" b="1" i="1" dirty="0"/>
          </a:p>
          <a:p>
            <a:endParaRPr lang="en-IN" dirty="0" smtClean="0"/>
          </a:p>
          <a:p>
            <a:endParaRPr lang="en-IN" dirty="0"/>
          </a:p>
          <a:p>
            <a:pPr marL="0" indent="0">
              <a:buNone/>
            </a:pPr>
            <a:endParaRPr lang="en-IN" dirty="0"/>
          </a:p>
          <a:p>
            <a:pPr marL="0" indent="0">
              <a:buNone/>
            </a:pPr>
            <a:r>
              <a:rPr lang="en-IN" dirty="0" smtClean="0"/>
              <a:t>     </a:t>
            </a:r>
            <a:r>
              <a:rPr lang="en-IN" b="1" i="1" dirty="0" err="1" smtClean="0"/>
              <a:t>Eragrostis</a:t>
            </a:r>
            <a:r>
              <a:rPr lang="en-IN" dirty="0" smtClean="0"/>
              <a:t> </a:t>
            </a:r>
            <a:r>
              <a:rPr lang="en-IN" b="1" i="1" dirty="0" err="1" smtClean="0"/>
              <a:t>sinusuroides</a:t>
            </a:r>
            <a:endParaRPr lang="en-IN" b="1" i="1" dirty="0"/>
          </a:p>
        </p:txBody>
      </p:sp>
      <p:pic>
        <p:nvPicPr>
          <p:cNvPr id="8" name="Picture 7"/>
          <p:cNvPicPr>
            <a:picLocks noChangeAspect="1"/>
          </p:cNvPicPr>
          <p:nvPr/>
        </p:nvPicPr>
        <p:blipFill>
          <a:blip r:embed="rId2"/>
          <a:stretch>
            <a:fillRect/>
          </a:stretch>
        </p:blipFill>
        <p:spPr>
          <a:xfrm>
            <a:off x="4373273" y="4654550"/>
            <a:ext cx="2571750" cy="1926330"/>
          </a:xfrm>
          <a:prstGeom prst="rect">
            <a:avLst/>
          </a:prstGeom>
        </p:spPr>
      </p:pic>
      <p:pic>
        <p:nvPicPr>
          <p:cNvPr id="2" name="Picture 1"/>
          <p:cNvPicPr>
            <a:picLocks noChangeAspect="1"/>
          </p:cNvPicPr>
          <p:nvPr/>
        </p:nvPicPr>
        <p:blipFill>
          <a:blip r:embed="rId3"/>
          <a:stretch>
            <a:fillRect/>
          </a:stretch>
        </p:blipFill>
        <p:spPr>
          <a:xfrm>
            <a:off x="4373273" y="2678112"/>
            <a:ext cx="2571750" cy="1781175"/>
          </a:xfrm>
          <a:prstGeom prst="rect">
            <a:avLst/>
          </a:prstGeom>
        </p:spPr>
      </p:pic>
    </p:spTree>
    <p:extLst>
      <p:ext uri="{BB962C8B-B14F-4D97-AF65-F5344CB8AC3E}">
        <p14:creationId xmlns:p14="http://schemas.microsoft.com/office/powerpoint/2010/main" xmlns="" val="703314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307975" y="368300"/>
            <a:ext cx="9742488" cy="5880100"/>
          </a:xfrm>
        </p:spPr>
        <p:txBody>
          <a:bodyPr/>
          <a:lstStyle/>
          <a:p>
            <a:r>
              <a:rPr lang="en-IN" b="1" i="1" dirty="0" err="1"/>
              <a:t>Axonopus</a:t>
            </a:r>
            <a:r>
              <a:rPr lang="en-IN" i="1" dirty="0"/>
              <a:t> </a:t>
            </a:r>
            <a:r>
              <a:rPr lang="en-IN" b="1" i="1" dirty="0" err="1" smtClean="0"/>
              <a:t>fissifolius</a:t>
            </a:r>
            <a:endParaRPr lang="en-IN" b="1" i="1" dirty="0"/>
          </a:p>
          <a:p>
            <a:endParaRPr lang="en-IN" b="1" i="1" dirty="0" smtClean="0"/>
          </a:p>
          <a:p>
            <a:endParaRPr lang="en-IN" b="1" i="1" dirty="0"/>
          </a:p>
          <a:p>
            <a:endParaRPr lang="en-IN" b="1" i="1" dirty="0" smtClean="0"/>
          </a:p>
          <a:p>
            <a:endParaRPr lang="en-IN" b="1" i="1" dirty="0"/>
          </a:p>
          <a:p>
            <a:r>
              <a:rPr lang="en-IN" b="1" i="1" dirty="0" err="1" smtClean="0"/>
              <a:t>Lamarckia</a:t>
            </a:r>
            <a:r>
              <a:rPr lang="en-IN" b="1" i="1" dirty="0" smtClean="0"/>
              <a:t> </a:t>
            </a:r>
            <a:r>
              <a:rPr lang="en-IN" b="1" i="1" dirty="0" err="1" smtClean="0"/>
              <a:t>aurea</a:t>
            </a:r>
            <a:endParaRPr lang="en-IN" b="1" i="1" dirty="0" smtClean="0"/>
          </a:p>
          <a:p>
            <a:endParaRPr lang="en-IN" b="1" i="1" dirty="0"/>
          </a:p>
          <a:p>
            <a:endParaRPr lang="en-IN" b="1" i="1" dirty="0" smtClean="0"/>
          </a:p>
          <a:p>
            <a:endParaRPr lang="en-IN" b="1" i="1" dirty="0"/>
          </a:p>
          <a:p>
            <a:endParaRPr lang="en-IN" b="1" i="1" dirty="0" smtClean="0"/>
          </a:p>
          <a:p>
            <a:pPr marL="0" indent="0">
              <a:buNone/>
            </a:pPr>
            <a:endParaRPr lang="en-IN" b="1" i="1" dirty="0" smtClean="0"/>
          </a:p>
          <a:p>
            <a:r>
              <a:rPr lang="en-IN" b="1" i="1" dirty="0" err="1"/>
              <a:t>Agrostis</a:t>
            </a:r>
            <a:r>
              <a:rPr lang="en-IN" i="1" dirty="0"/>
              <a:t> </a:t>
            </a:r>
            <a:r>
              <a:rPr lang="en-IN" b="1" i="1" dirty="0" err="1"/>
              <a:t>stolonifera</a:t>
            </a:r>
            <a:endParaRPr lang="en-IN" b="1" i="1" dirty="0" smtClean="0"/>
          </a:p>
          <a:p>
            <a:endParaRPr lang="en-IN" b="1" dirty="0"/>
          </a:p>
        </p:txBody>
      </p:sp>
      <p:pic>
        <p:nvPicPr>
          <p:cNvPr id="5" name="Picture 4"/>
          <p:cNvPicPr>
            <a:picLocks noChangeAspect="1"/>
          </p:cNvPicPr>
          <p:nvPr/>
        </p:nvPicPr>
        <p:blipFill>
          <a:blip r:embed="rId2"/>
          <a:stretch>
            <a:fillRect/>
          </a:stretch>
        </p:blipFill>
        <p:spPr>
          <a:xfrm>
            <a:off x="4346925" y="368300"/>
            <a:ext cx="2619375" cy="1743075"/>
          </a:xfrm>
          <a:prstGeom prst="rect">
            <a:avLst/>
          </a:prstGeom>
        </p:spPr>
      </p:pic>
      <p:sp>
        <p:nvSpPr>
          <p:cNvPr id="6" name="AutoShape 2" descr="Image result for Lamarckia aure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AutoShape 4" descr="Image result for Lamarckia aure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 name="AutoShape 6" descr="Image result for Lamarckia aure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 name="AutoShape 8" descr="Image result for Lamarckia aure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 name="Picture 9"/>
          <p:cNvPicPr>
            <a:picLocks noChangeAspect="1"/>
          </p:cNvPicPr>
          <p:nvPr/>
        </p:nvPicPr>
        <p:blipFill>
          <a:blip r:embed="rId3"/>
          <a:stretch>
            <a:fillRect/>
          </a:stretch>
        </p:blipFill>
        <p:spPr>
          <a:xfrm>
            <a:off x="4307680" y="2515713"/>
            <a:ext cx="2658619" cy="2013301"/>
          </a:xfrm>
          <a:prstGeom prst="rect">
            <a:avLst/>
          </a:prstGeom>
        </p:spPr>
      </p:pic>
      <p:pic>
        <p:nvPicPr>
          <p:cNvPr id="11" name="Picture 10"/>
          <p:cNvPicPr>
            <a:picLocks noChangeAspect="1"/>
          </p:cNvPicPr>
          <p:nvPr/>
        </p:nvPicPr>
        <p:blipFill>
          <a:blip r:embed="rId4"/>
          <a:stretch>
            <a:fillRect/>
          </a:stretch>
        </p:blipFill>
        <p:spPr>
          <a:xfrm>
            <a:off x="4307680" y="4933352"/>
            <a:ext cx="2658619" cy="1857375"/>
          </a:xfrm>
          <a:prstGeom prst="rect">
            <a:avLst/>
          </a:prstGeom>
        </p:spPr>
      </p:pic>
    </p:spTree>
    <p:extLst>
      <p:ext uri="{BB962C8B-B14F-4D97-AF65-F5344CB8AC3E}">
        <p14:creationId xmlns:p14="http://schemas.microsoft.com/office/powerpoint/2010/main" xmlns="" val="34414467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452719"/>
            <a:ext cx="9718325" cy="699188"/>
          </a:xfrm>
        </p:spPr>
        <p:txBody>
          <a:bodyPr/>
          <a:lstStyle/>
          <a:p>
            <a:r>
              <a:rPr lang="en-IN" dirty="0" smtClean="0">
                <a:latin typeface="Algerian" panose="04020705040A02060702" pitchFamily="82" charset="0"/>
              </a:rPr>
              <a:t>LAWNS IN GARDEN</a:t>
            </a:r>
            <a:endParaRPr lang="en-IN" dirty="0">
              <a:latin typeface="Algerian" panose="04020705040A02060702" pitchFamily="82" charset="0"/>
            </a:endParaRPr>
          </a:p>
        </p:txBody>
      </p:sp>
      <p:pic>
        <p:nvPicPr>
          <p:cNvPr id="4" name="Content Placeholder 3"/>
          <p:cNvPicPr>
            <a:picLocks noGrp="1" noChangeAspect="1"/>
          </p:cNvPicPr>
          <p:nvPr>
            <p:ph idx="1"/>
          </p:nvPr>
        </p:nvPicPr>
        <p:blipFill>
          <a:blip r:embed="rId2"/>
          <a:stretch>
            <a:fillRect/>
          </a:stretch>
        </p:blipFill>
        <p:spPr>
          <a:xfrm>
            <a:off x="425110" y="1636919"/>
            <a:ext cx="3671877" cy="2329439"/>
          </a:xfrm>
          <a:prstGeom prst="rect">
            <a:avLst/>
          </a:prstGeom>
        </p:spPr>
      </p:pic>
      <p:pic>
        <p:nvPicPr>
          <p:cNvPr id="5" name="Picture 4"/>
          <p:cNvPicPr>
            <a:picLocks noChangeAspect="1"/>
          </p:cNvPicPr>
          <p:nvPr/>
        </p:nvPicPr>
        <p:blipFill>
          <a:blip r:embed="rId3"/>
          <a:stretch>
            <a:fillRect/>
          </a:stretch>
        </p:blipFill>
        <p:spPr>
          <a:xfrm>
            <a:off x="4346616" y="3258291"/>
            <a:ext cx="3146714" cy="2275609"/>
          </a:xfrm>
          <a:prstGeom prst="rect">
            <a:avLst/>
          </a:prstGeom>
        </p:spPr>
      </p:pic>
      <p:pic>
        <p:nvPicPr>
          <p:cNvPr id="6" name="Picture 5"/>
          <p:cNvPicPr>
            <a:picLocks noChangeAspect="1"/>
          </p:cNvPicPr>
          <p:nvPr/>
        </p:nvPicPr>
        <p:blipFill>
          <a:blip r:embed="rId4"/>
          <a:stretch>
            <a:fillRect/>
          </a:stretch>
        </p:blipFill>
        <p:spPr>
          <a:xfrm>
            <a:off x="7961477" y="4396095"/>
            <a:ext cx="3756887" cy="2123458"/>
          </a:xfrm>
          <a:prstGeom prst="rect">
            <a:avLst/>
          </a:prstGeom>
        </p:spPr>
      </p:pic>
    </p:spTree>
    <p:extLst>
      <p:ext uri="{BB962C8B-B14F-4D97-AF65-F5344CB8AC3E}">
        <p14:creationId xmlns:p14="http://schemas.microsoft.com/office/powerpoint/2010/main" xmlns="" val="1192174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57" y="238962"/>
            <a:ext cx="9404723" cy="806066"/>
          </a:xfrm>
        </p:spPr>
        <p:txBody>
          <a:bodyPr/>
          <a:lstStyle/>
          <a:p>
            <a:r>
              <a:rPr lang="en-IN" dirty="0" smtClean="0">
                <a:latin typeface="Algerian" panose="04020705040A02060702" pitchFamily="82" charset="0"/>
              </a:rPr>
              <a:t>What is garden</a:t>
            </a:r>
            <a:r>
              <a:rPr lang="en-IN" dirty="0" smtClean="0"/>
              <a:t>?</a:t>
            </a:r>
            <a:endParaRPr lang="en-IN" dirty="0"/>
          </a:p>
        </p:txBody>
      </p:sp>
      <p:sp>
        <p:nvSpPr>
          <p:cNvPr id="3" name="Content Placeholder 2"/>
          <p:cNvSpPr>
            <a:spLocks noGrp="1"/>
          </p:cNvSpPr>
          <p:nvPr>
            <p:ph idx="1"/>
          </p:nvPr>
        </p:nvSpPr>
        <p:spPr>
          <a:xfrm>
            <a:off x="653143" y="1128157"/>
            <a:ext cx="9690266" cy="5248892"/>
          </a:xfrm>
        </p:spPr>
        <p:txBody>
          <a:bodyPr/>
          <a:lstStyle/>
          <a:p>
            <a:r>
              <a:rPr lang="en-IN" dirty="0"/>
              <a:t>A </a:t>
            </a:r>
            <a:r>
              <a:rPr lang="en-IN" b="1" dirty="0"/>
              <a:t>garden</a:t>
            </a:r>
            <a:r>
              <a:rPr lang="en-IN" dirty="0"/>
              <a:t> is a planned space, usually outdoors, set aside for the display, cultivation, or enjoyment of plants and other forms of nature. </a:t>
            </a:r>
            <a:endParaRPr lang="en-IN" dirty="0" smtClean="0"/>
          </a:p>
          <a:p>
            <a:r>
              <a:rPr lang="en-IN" dirty="0" smtClean="0"/>
              <a:t>The</a:t>
            </a:r>
            <a:r>
              <a:rPr lang="en-IN" dirty="0"/>
              <a:t> </a:t>
            </a:r>
            <a:r>
              <a:rPr lang="en-IN" b="1" dirty="0"/>
              <a:t>garden</a:t>
            </a:r>
            <a:r>
              <a:rPr lang="en-IN" dirty="0"/>
              <a:t> can incorporate both natural and man-made materials. </a:t>
            </a:r>
            <a:endParaRPr lang="en-IN" dirty="0" smtClean="0"/>
          </a:p>
          <a:p>
            <a:r>
              <a:rPr lang="en-IN" b="1" dirty="0" smtClean="0"/>
              <a:t>Gardening</a:t>
            </a:r>
            <a:r>
              <a:rPr lang="en-IN" dirty="0"/>
              <a:t> is the activity of growing and maintaining the </a:t>
            </a:r>
            <a:r>
              <a:rPr lang="en-IN" b="1" dirty="0"/>
              <a:t>garden</a:t>
            </a:r>
            <a:r>
              <a:rPr lang="en-IN" dirty="0"/>
              <a:t>.</a:t>
            </a:r>
            <a:r>
              <a:rPr lang="en-IN" dirty="0" smtClean="0"/>
              <a:t>‎</a:t>
            </a:r>
          </a:p>
          <a:p>
            <a:r>
              <a:rPr lang="en-IN" dirty="0"/>
              <a:t>Flower gardens combine plants of different heights, </a:t>
            </a:r>
            <a:r>
              <a:rPr lang="en-IN" dirty="0" err="1"/>
              <a:t>colors</a:t>
            </a:r>
            <a:r>
              <a:rPr lang="en-IN" dirty="0"/>
              <a:t>, textures, and fragrances to create interest and delight the senses</a:t>
            </a:r>
            <a:r>
              <a:rPr lang="en-IN" dirty="0" smtClean="0"/>
              <a:t>.</a:t>
            </a:r>
          </a:p>
          <a:p>
            <a:r>
              <a:rPr lang="en-IN" dirty="0"/>
              <a:t>A gardener might also work in a non-garden setting, such as a park, a roadside embankment, or other public </a:t>
            </a:r>
            <a:r>
              <a:rPr lang="en-IN" dirty="0" smtClean="0"/>
              <a:t>space.</a:t>
            </a:r>
            <a:r>
              <a:rPr lang="en-IN" dirty="0"/>
              <a:t> </a:t>
            </a:r>
            <a:endParaRPr lang="en-IN" dirty="0" smtClean="0"/>
          </a:p>
          <a:p>
            <a:r>
              <a:rPr lang="en-IN" dirty="0" smtClean="0"/>
              <a:t>Gardens has some important features like pathway, avenues, hedges, edges and lawns.</a:t>
            </a:r>
            <a:endParaRPr lang="en-IN" dirty="0"/>
          </a:p>
          <a:p>
            <a:endParaRPr lang="en-IN" dirty="0"/>
          </a:p>
        </p:txBody>
      </p:sp>
    </p:spTree>
    <p:extLst>
      <p:ext uri="{BB962C8B-B14F-4D97-AF65-F5344CB8AC3E}">
        <p14:creationId xmlns:p14="http://schemas.microsoft.com/office/powerpoint/2010/main" xmlns="" val="379358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48570"/>
          </a:xfrm>
        </p:spPr>
        <p:txBody>
          <a:bodyPr/>
          <a:lstStyle/>
          <a:p>
            <a:r>
              <a:rPr lang="en-IN" dirty="0" smtClean="0">
                <a:latin typeface="Algerian" panose="04020705040A02060702" pitchFamily="82" charset="0"/>
              </a:rPr>
              <a:t>PATHWAY</a:t>
            </a:r>
            <a:endParaRPr lang="en-IN" dirty="0">
              <a:latin typeface="Algerian" panose="04020705040A02060702" pitchFamily="82" charset="0"/>
            </a:endParaRPr>
          </a:p>
        </p:txBody>
      </p:sp>
      <p:sp>
        <p:nvSpPr>
          <p:cNvPr id="3" name="Content Placeholder 2"/>
          <p:cNvSpPr>
            <a:spLocks noGrp="1"/>
          </p:cNvSpPr>
          <p:nvPr>
            <p:ph idx="1"/>
          </p:nvPr>
        </p:nvSpPr>
        <p:spPr>
          <a:xfrm>
            <a:off x="668768" y="1661033"/>
            <a:ext cx="8946541" cy="4195481"/>
          </a:xfrm>
        </p:spPr>
        <p:txBody>
          <a:bodyPr>
            <a:normAutofit/>
          </a:bodyPr>
          <a:lstStyle/>
          <a:p>
            <a:r>
              <a:rPr lang="en-IN" dirty="0"/>
              <a:t>Paths for gardens lead from one area of the garden towards a destination, often another section of the garden containing a particular sculpture, specimen or other focal </a:t>
            </a:r>
            <a:r>
              <a:rPr lang="en-IN" dirty="0" smtClean="0"/>
              <a:t>point.</a:t>
            </a:r>
          </a:p>
          <a:p>
            <a:r>
              <a:rPr lang="en-IN" dirty="0" smtClean="0"/>
              <a:t>Garden </a:t>
            </a:r>
            <a:r>
              <a:rPr lang="en-IN" dirty="0"/>
              <a:t>paths and walkways also give the garden landscape some structure along with delineation</a:t>
            </a:r>
            <a:r>
              <a:rPr lang="en-IN" dirty="0" smtClean="0"/>
              <a:t>.</a:t>
            </a:r>
          </a:p>
          <a:p>
            <a:r>
              <a:rPr lang="en-IN" dirty="0" smtClean="0"/>
              <a:t> </a:t>
            </a:r>
            <a:r>
              <a:rPr lang="en-IN" dirty="0"/>
              <a:t>Garden paths may create a pattern in the garden; allow for ease of harvest, pruning and weeding and protect grass or tender plants from being trampled upon</a:t>
            </a:r>
            <a:r>
              <a:rPr lang="en-IN" dirty="0" smtClean="0"/>
              <a:t>.</a:t>
            </a:r>
          </a:p>
          <a:p>
            <a:pPr marL="0" indent="0">
              <a:buNone/>
            </a:pPr>
            <a:r>
              <a:rPr lang="en-IN" dirty="0"/>
              <a:t/>
            </a:r>
            <a:br>
              <a:rPr lang="en-IN" dirty="0"/>
            </a:br>
            <a:r>
              <a:rPr lang="en-IN" dirty="0"/>
              <a:t/>
            </a:r>
            <a:br>
              <a:rPr lang="en-IN" dirty="0"/>
            </a:br>
            <a:endParaRPr lang="en-IN" dirty="0"/>
          </a:p>
        </p:txBody>
      </p:sp>
    </p:spTree>
    <p:extLst>
      <p:ext uri="{BB962C8B-B14F-4D97-AF65-F5344CB8AC3E}">
        <p14:creationId xmlns:p14="http://schemas.microsoft.com/office/powerpoint/2010/main" xmlns="" val="707197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557213" y="639763"/>
            <a:ext cx="9726612" cy="5975350"/>
          </a:xfrm>
        </p:spPr>
        <p:txBody>
          <a:bodyPr/>
          <a:lstStyle/>
          <a:p>
            <a:r>
              <a:rPr lang="en-IN" dirty="0"/>
              <a:t>A curve in the path or an arrangement of a few steps with a plateau from which to view the garden, along with the placement of boulders, statuary and other ornamental objects, water features, gates, seating options and plant specimens all add to the aesthetics of the garden</a:t>
            </a:r>
            <a:r>
              <a:rPr lang="en-IN" dirty="0" smtClean="0"/>
              <a:t>.</a:t>
            </a:r>
          </a:p>
          <a:p>
            <a:r>
              <a:rPr lang="en-IN" dirty="0" smtClean="0"/>
              <a:t> </a:t>
            </a:r>
            <a:r>
              <a:rPr lang="en-IN" dirty="0"/>
              <a:t>Container plants, aromatic plants and those with different sizes, </a:t>
            </a:r>
            <a:r>
              <a:rPr lang="en-IN" dirty="0" err="1"/>
              <a:t>colors</a:t>
            </a:r>
            <a:r>
              <a:rPr lang="en-IN" dirty="0"/>
              <a:t> and textures complete the vision of the pathway</a:t>
            </a:r>
            <a:r>
              <a:rPr lang="en-IN" dirty="0" smtClean="0"/>
              <a:t>.</a:t>
            </a:r>
          </a:p>
          <a:p>
            <a:r>
              <a:rPr lang="en-IN" dirty="0"/>
              <a:t>Paths for gardens should be wide enough for two people to stroll along together, or at least as wide as a wheelbarrow or other needed garden equipment to fit through — at least 4 feet wide</a:t>
            </a:r>
            <a:r>
              <a:rPr lang="en-IN" dirty="0" smtClean="0"/>
              <a:t>.</a:t>
            </a:r>
          </a:p>
          <a:p>
            <a:r>
              <a:rPr lang="en-IN" dirty="0" smtClean="0"/>
              <a:t> </a:t>
            </a:r>
            <a:r>
              <a:rPr lang="en-IN" dirty="0"/>
              <a:t>The width should also take into consideration the entire feel of the garden, materials for use and whether an inclusion of a nook, bench or other planned garden décor might dictate even wider proportions. </a:t>
            </a:r>
            <a:br>
              <a:rPr lang="en-IN" dirty="0"/>
            </a:br>
            <a:r>
              <a:rPr lang="en-IN" dirty="0"/>
              <a:t/>
            </a:r>
            <a:br>
              <a:rPr lang="en-IN" dirty="0"/>
            </a:br>
            <a:endParaRPr lang="en-IN" dirty="0"/>
          </a:p>
        </p:txBody>
      </p:sp>
    </p:spTree>
    <p:extLst>
      <p:ext uri="{BB962C8B-B14F-4D97-AF65-F5344CB8AC3E}">
        <p14:creationId xmlns:p14="http://schemas.microsoft.com/office/powerpoint/2010/main" xmlns="" val="3891512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28" y="238962"/>
            <a:ext cx="9404723" cy="794191"/>
          </a:xfrm>
        </p:spPr>
        <p:txBody>
          <a:bodyPr/>
          <a:lstStyle/>
          <a:p>
            <a:r>
              <a:rPr lang="en-IN" dirty="0" smtClean="0">
                <a:latin typeface="Algerian" panose="04020705040A02060702" pitchFamily="82" charset="0"/>
              </a:rPr>
              <a:t>PATHWAYS IN JAPANESE GARDENS</a:t>
            </a:r>
            <a:endParaRPr lang="en-IN" dirty="0">
              <a:latin typeface="Algerian" panose="04020705040A02060702" pitchFamily="82" charset="0"/>
            </a:endParaRPr>
          </a:p>
        </p:txBody>
      </p:sp>
      <p:pic>
        <p:nvPicPr>
          <p:cNvPr id="7" name="Picture 6"/>
          <p:cNvPicPr>
            <a:picLocks noChangeAspect="1"/>
          </p:cNvPicPr>
          <p:nvPr/>
        </p:nvPicPr>
        <p:blipFill>
          <a:blip r:embed="rId2"/>
          <a:stretch>
            <a:fillRect/>
          </a:stretch>
        </p:blipFill>
        <p:spPr>
          <a:xfrm>
            <a:off x="3895664" y="2782801"/>
            <a:ext cx="3716420" cy="2984631"/>
          </a:xfrm>
          <a:prstGeom prst="rect">
            <a:avLst/>
          </a:prstGeom>
        </p:spPr>
      </p:pic>
      <p:pic>
        <p:nvPicPr>
          <p:cNvPr id="8" name="Picture 7"/>
          <p:cNvPicPr>
            <a:picLocks noChangeAspect="1"/>
          </p:cNvPicPr>
          <p:nvPr/>
        </p:nvPicPr>
        <p:blipFill>
          <a:blip r:embed="rId3"/>
          <a:stretch>
            <a:fillRect/>
          </a:stretch>
        </p:blipFill>
        <p:spPr>
          <a:xfrm>
            <a:off x="8205849" y="3740727"/>
            <a:ext cx="3325091" cy="2820865"/>
          </a:xfrm>
          <a:prstGeom prst="rect">
            <a:avLst/>
          </a:prstGeom>
        </p:spPr>
      </p:pic>
      <p:pic>
        <p:nvPicPr>
          <p:cNvPr id="14" name="Content Placeholder 13"/>
          <p:cNvPicPr>
            <a:picLocks noGrp="1" noChangeAspect="1"/>
          </p:cNvPicPr>
          <p:nvPr>
            <p:ph idx="1"/>
          </p:nvPr>
        </p:nvPicPr>
        <p:blipFill>
          <a:blip r:embed="rId4"/>
          <a:stretch>
            <a:fillRect/>
          </a:stretch>
        </p:blipFill>
        <p:spPr>
          <a:xfrm>
            <a:off x="515238" y="1254436"/>
            <a:ext cx="2786661" cy="3020681"/>
          </a:xfrm>
          <a:prstGeom prst="rect">
            <a:avLst/>
          </a:prstGeom>
        </p:spPr>
      </p:pic>
    </p:spTree>
    <p:extLst>
      <p:ext uri="{BB962C8B-B14F-4D97-AF65-F5344CB8AC3E}">
        <p14:creationId xmlns:p14="http://schemas.microsoft.com/office/powerpoint/2010/main" xmlns="" val="3041599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139" y="452718"/>
            <a:ext cx="9587696" cy="711064"/>
          </a:xfrm>
        </p:spPr>
        <p:txBody>
          <a:bodyPr/>
          <a:lstStyle/>
          <a:p>
            <a:r>
              <a:rPr lang="en-IN" dirty="0" smtClean="0">
                <a:latin typeface="Algerian" panose="04020705040A02060702" pitchFamily="82" charset="0"/>
              </a:rPr>
              <a:t>PATHWAYS OF INDIAN GARDENS</a:t>
            </a:r>
            <a:endParaRPr lang="en-IN" dirty="0">
              <a:latin typeface="Algerian" panose="04020705040A02060702" pitchFamily="82" charset="0"/>
            </a:endParaRPr>
          </a:p>
        </p:txBody>
      </p:sp>
      <p:pic>
        <p:nvPicPr>
          <p:cNvPr id="3" name="Content Placeholder 2"/>
          <p:cNvPicPr>
            <a:picLocks noGrp="1" noChangeAspect="1"/>
          </p:cNvPicPr>
          <p:nvPr>
            <p:ph idx="1"/>
          </p:nvPr>
        </p:nvPicPr>
        <p:blipFill>
          <a:blip r:embed="rId2"/>
          <a:stretch>
            <a:fillRect/>
          </a:stretch>
        </p:blipFill>
        <p:spPr>
          <a:xfrm>
            <a:off x="463139" y="1384300"/>
            <a:ext cx="2700308" cy="41529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3558097" y="2774949"/>
            <a:ext cx="4235404" cy="3289301"/>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4"/>
          <a:stretch>
            <a:fillRect/>
          </a:stretch>
        </p:blipFill>
        <p:spPr>
          <a:xfrm>
            <a:off x="8188152" y="4064000"/>
            <a:ext cx="3893278" cy="2590800"/>
          </a:xfrm>
          <a:prstGeom prst="rect">
            <a:avLst/>
          </a:prstGeom>
        </p:spPr>
      </p:pic>
    </p:spTree>
    <p:extLst>
      <p:ext uri="{BB962C8B-B14F-4D97-AF65-F5344CB8AC3E}">
        <p14:creationId xmlns:p14="http://schemas.microsoft.com/office/powerpoint/2010/main" xmlns="" val="686856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7" y="452718"/>
            <a:ext cx="9658948" cy="758565"/>
          </a:xfrm>
        </p:spPr>
        <p:txBody>
          <a:bodyPr/>
          <a:lstStyle/>
          <a:p>
            <a:r>
              <a:rPr lang="en-IN" dirty="0" smtClean="0">
                <a:latin typeface="Algerian" panose="04020705040A02060702" pitchFamily="82" charset="0"/>
              </a:rPr>
              <a:t>AVENUES</a:t>
            </a:r>
            <a:endParaRPr lang="en-IN" dirty="0">
              <a:latin typeface="Algerian" panose="04020705040A02060702" pitchFamily="82" charset="0"/>
            </a:endParaRPr>
          </a:p>
        </p:txBody>
      </p:sp>
      <p:sp>
        <p:nvSpPr>
          <p:cNvPr id="3" name="Content Placeholder 2"/>
          <p:cNvSpPr>
            <a:spLocks noGrp="1"/>
          </p:cNvSpPr>
          <p:nvPr>
            <p:ph idx="1"/>
          </p:nvPr>
        </p:nvSpPr>
        <p:spPr>
          <a:xfrm>
            <a:off x="391887" y="1376025"/>
            <a:ext cx="10723417" cy="4989149"/>
          </a:xfrm>
        </p:spPr>
        <p:txBody>
          <a:bodyPr/>
          <a:lstStyle/>
          <a:p>
            <a:r>
              <a:rPr lang="en-IN" dirty="0"/>
              <a:t>In </a:t>
            </a:r>
            <a:r>
              <a:rPr lang="en-IN" dirty="0">
                <a:hlinkClick r:id="rId2" tooltip="Landscaping"/>
              </a:rPr>
              <a:t>landscaping</a:t>
            </a:r>
            <a:r>
              <a:rPr lang="en-IN" dirty="0"/>
              <a:t>, an </a:t>
            </a:r>
            <a:r>
              <a:rPr lang="en-IN" b="1" dirty="0"/>
              <a:t>avenue</a:t>
            </a:r>
            <a:r>
              <a:rPr lang="en-IN" dirty="0"/>
              <a:t>, or </a:t>
            </a:r>
            <a:r>
              <a:rPr lang="en-IN" b="1" dirty="0" err="1"/>
              <a:t>allée</a:t>
            </a:r>
            <a:r>
              <a:rPr lang="en-IN" dirty="0"/>
              <a:t>, is traditionally a straight path or road with a line of </a:t>
            </a:r>
            <a:r>
              <a:rPr lang="en-IN" dirty="0">
                <a:hlinkClick r:id="rId3" tooltip="Tree"/>
              </a:rPr>
              <a:t>trees</a:t>
            </a:r>
            <a:r>
              <a:rPr lang="en-IN" dirty="0"/>
              <a:t> or large </a:t>
            </a:r>
            <a:r>
              <a:rPr lang="en-IN" dirty="0">
                <a:hlinkClick r:id="rId4" tooltip="Shrub"/>
              </a:rPr>
              <a:t>shrubs</a:t>
            </a:r>
            <a:r>
              <a:rPr lang="en-IN" dirty="0"/>
              <a:t> running along each side, which is used, as its Latin source </a:t>
            </a:r>
            <a:r>
              <a:rPr lang="en-IN" i="1" dirty="0"/>
              <a:t>venire</a:t>
            </a:r>
            <a:r>
              <a:rPr lang="en-IN" dirty="0"/>
              <a:t> ("to come") indicates, to emphasize the "coming to," or </a:t>
            </a:r>
            <a:r>
              <a:rPr lang="en-IN" i="1" dirty="0"/>
              <a:t>arrival</a:t>
            </a:r>
            <a:r>
              <a:rPr lang="en-IN" dirty="0"/>
              <a:t> at a landscape or </a:t>
            </a:r>
            <a:r>
              <a:rPr lang="en-IN" dirty="0" smtClean="0">
                <a:hlinkClick r:id="rId5" tooltip="Architecture"/>
              </a:rPr>
              <a:t>architectural</a:t>
            </a:r>
            <a:r>
              <a:rPr lang="en-IN" dirty="0" smtClean="0"/>
              <a:t> feature.</a:t>
            </a:r>
          </a:p>
          <a:p>
            <a:r>
              <a:rPr lang="en-IN" dirty="0" smtClean="0"/>
              <a:t> </a:t>
            </a:r>
            <a:r>
              <a:rPr lang="en-IN" dirty="0"/>
              <a:t>In most cases, the trees planted in an avenue will be all of the same </a:t>
            </a:r>
            <a:r>
              <a:rPr lang="en-IN" dirty="0">
                <a:hlinkClick r:id="rId6" tooltip="Species"/>
              </a:rPr>
              <a:t>species</a:t>
            </a:r>
            <a:r>
              <a:rPr lang="en-IN" dirty="0"/>
              <a:t> or </a:t>
            </a:r>
            <a:r>
              <a:rPr lang="en-IN" dirty="0">
                <a:hlinkClick r:id="rId7" tooltip="Cultivar"/>
              </a:rPr>
              <a:t>cultivar</a:t>
            </a:r>
            <a:r>
              <a:rPr lang="en-IN" dirty="0"/>
              <a:t>, so as to give uniform appearance along the full length of the avenue.</a:t>
            </a:r>
          </a:p>
          <a:p>
            <a:r>
              <a:rPr lang="en-IN" dirty="0"/>
              <a:t>In order to enhance the approach to </a:t>
            </a:r>
            <a:r>
              <a:rPr lang="en-IN" dirty="0">
                <a:hlinkClick r:id="rId8" tooltip="Mansion"/>
              </a:rPr>
              <a:t>mansions</a:t>
            </a:r>
            <a:r>
              <a:rPr lang="en-IN" dirty="0"/>
              <a:t> or </a:t>
            </a:r>
            <a:r>
              <a:rPr lang="en-IN" dirty="0">
                <a:hlinkClick r:id="rId9" tooltip="Manor house"/>
              </a:rPr>
              <a:t>manor houses</a:t>
            </a:r>
            <a:r>
              <a:rPr lang="en-IN" dirty="0"/>
              <a:t>, avenues were planted along the entrance drive</a:t>
            </a:r>
            <a:r>
              <a:rPr lang="en-IN" dirty="0" smtClean="0"/>
              <a:t>.</a:t>
            </a:r>
          </a:p>
          <a:p>
            <a:r>
              <a:rPr lang="en-IN" dirty="0" smtClean="0"/>
              <a:t> </a:t>
            </a:r>
            <a:r>
              <a:rPr lang="en-IN" dirty="0"/>
              <a:t>Sometimes the avenues are in double rows on each side of a road. Trees preferred for avenues were selected for their height and speed of growth, such as </a:t>
            </a:r>
            <a:r>
              <a:rPr lang="en-IN" dirty="0">
                <a:hlinkClick r:id="rId10" tooltip="Populus"/>
              </a:rPr>
              <a:t>poplar</a:t>
            </a:r>
            <a:r>
              <a:rPr lang="en-IN" dirty="0"/>
              <a:t>, </a:t>
            </a:r>
            <a:r>
              <a:rPr lang="en-IN" dirty="0">
                <a:hlinkClick r:id="rId11" tooltip="Beech"/>
              </a:rPr>
              <a:t>beech</a:t>
            </a:r>
            <a:r>
              <a:rPr lang="en-IN" dirty="0"/>
              <a:t>, </a:t>
            </a:r>
            <a:r>
              <a:rPr lang="en-IN" dirty="0">
                <a:hlinkClick r:id="rId12" tooltip="Tilia"/>
              </a:rPr>
              <a:t>lime</a:t>
            </a:r>
            <a:r>
              <a:rPr lang="en-IN" dirty="0"/>
              <a:t>, and </a:t>
            </a:r>
            <a:r>
              <a:rPr lang="en-IN" dirty="0">
                <a:hlinkClick r:id="rId13" tooltip="Horse chestnut"/>
              </a:rPr>
              <a:t>horse chestnut</a:t>
            </a:r>
            <a:r>
              <a:rPr lang="en-IN" dirty="0"/>
              <a:t>.</a:t>
            </a:r>
            <a:br>
              <a:rPr lang="en-IN" dirty="0"/>
            </a:br>
            <a:endParaRPr lang="en-IN" dirty="0"/>
          </a:p>
        </p:txBody>
      </p:sp>
    </p:spTree>
    <p:extLst>
      <p:ext uri="{BB962C8B-B14F-4D97-AF65-F5344CB8AC3E}">
        <p14:creationId xmlns:p14="http://schemas.microsoft.com/office/powerpoint/2010/main" xmlns="" val="1394402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884" y="356260"/>
            <a:ext cx="9717344" cy="5856514"/>
          </a:xfrm>
        </p:spPr>
        <p:txBody>
          <a:bodyPr>
            <a:normAutofit/>
          </a:bodyPr>
          <a:lstStyle/>
          <a:p>
            <a:r>
              <a:rPr lang="en-IN" dirty="0"/>
              <a:t>Sometimes tree avenues were designed to direct the eye toward some distinctive architectural building or feature, such as a </a:t>
            </a:r>
            <a:r>
              <a:rPr lang="en-IN" dirty="0">
                <a:hlinkClick r:id="rId2" tooltip="Chapel"/>
              </a:rPr>
              <a:t>chapels</a:t>
            </a:r>
            <a:r>
              <a:rPr lang="en-IN" dirty="0"/>
              <a:t>, </a:t>
            </a:r>
            <a:r>
              <a:rPr lang="en-IN" dirty="0">
                <a:hlinkClick r:id="rId3" tooltip="Gazebo"/>
              </a:rPr>
              <a:t>gazebos</a:t>
            </a:r>
            <a:r>
              <a:rPr lang="en-IN" dirty="0"/>
              <a:t>, or architectural </a:t>
            </a:r>
            <a:r>
              <a:rPr lang="en-IN" dirty="0">
                <a:hlinkClick r:id="rId4" tooltip="Folly"/>
              </a:rPr>
              <a:t>follies</a:t>
            </a:r>
            <a:r>
              <a:rPr lang="en-IN" dirty="0" smtClean="0"/>
              <a:t>.</a:t>
            </a:r>
          </a:p>
          <a:p>
            <a:r>
              <a:rPr lang="en-IN" dirty="0"/>
              <a:t>An avenue is the row of trees grown on both sides of roads. </a:t>
            </a:r>
            <a:endParaRPr lang="en-IN" dirty="0" smtClean="0"/>
          </a:p>
          <a:p>
            <a:r>
              <a:rPr lang="en-IN" dirty="0" smtClean="0"/>
              <a:t>Shade </a:t>
            </a:r>
            <a:r>
              <a:rPr lang="en-IN" dirty="0"/>
              <a:t>and beauty are the sole criteria to be considered while selecting avenue trees</a:t>
            </a:r>
            <a:r>
              <a:rPr lang="en-IN" dirty="0" smtClean="0"/>
              <a:t>.</a:t>
            </a:r>
          </a:p>
          <a:p>
            <a:r>
              <a:rPr lang="en-IN" dirty="0" smtClean="0"/>
              <a:t> </a:t>
            </a:r>
            <a:r>
              <a:rPr lang="en-IN" dirty="0"/>
              <a:t>The trees should also be selected according to the length and breadth of the road.</a:t>
            </a:r>
          </a:p>
          <a:p>
            <a:r>
              <a:rPr lang="en-IN" dirty="0" smtClean="0"/>
              <a:t>Avenues plant are</a:t>
            </a:r>
          </a:p>
          <a:p>
            <a:endParaRPr lang="en-IN" dirty="0"/>
          </a:p>
          <a:p>
            <a:endParaRPr lang="en-IN" dirty="0" smtClean="0"/>
          </a:p>
          <a:p>
            <a:pPr marL="0" indent="0">
              <a:buNone/>
            </a:pPr>
            <a:r>
              <a:rPr lang="en-IN" dirty="0"/>
              <a:t> </a:t>
            </a:r>
            <a:r>
              <a:rPr lang="en-IN" dirty="0" smtClean="0"/>
              <a:t>             NEEM</a:t>
            </a:r>
          </a:p>
          <a:p>
            <a:pPr marL="0" indent="0">
              <a:buNone/>
            </a:pPr>
            <a:r>
              <a:rPr lang="en-IN" dirty="0"/>
              <a:t> </a:t>
            </a:r>
            <a:r>
              <a:rPr lang="en-IN" dirty="0" smtClean="0"/>
              <a:t>       </a:t>
            </a:r>
            <a:r>
              <a:rPr lang="en-IN" b="1" i="1" dirty="0" err="1"/>
              <a:t>Azadirachta</a:t>
            </a:r>
            <a:r>
              <a:rPr lang="en-IN" b="1" dirty="0"/>
              <a:t> </a:t>
            </a:r>
            <a:r>
              <a:rPr lang="en-IN" b="1" i="1" dirty="0" err="1"/>
              <a:t>indica</a:t>
            </a:r>
            <a:endParaRPr lang="en-IN" i="1" dirty="0"/>
          </a:p>
        </p:txBody>
      </p:sp>
      <p:pic>
        <p:nvPicPr>
          <p:cNvPr id="5" name="Picture 4"/>
          <p:cNvPicPr>
            <a:picLocks noChangeAspect="1"/>
          </p:cNvPicPr>
          <p:nvPr/>
        </p:nvPicPr>
        <p:blipFill>
          <a:blip r:embed="rId5"/>
          <a:stretch>
            <a:fillRect/>
          </a:stretch>
        </p:blipFill>
        <p:spPr>
          <a:xfrm>
            <a:off x="4738501" y="3828307"/>
            <a:ext cx="4257977" cy="2384467"/>
          </a:xfrm>
          <a:prstGeom prst="rect">
            <a:avLst/>
          </a:prstGeom>
        </p:spPr>
      </p:pic>
    </p:spTree>
    <p:extLst>
      <p:ext uri="{BB962C8B-B14F-4D97-AF65-F5344CB8AC3E}">
        <p14:creationId xmlns:p14="http://schemas.microsoft.com/office/powerpoint/2010/main" xmlns="" val="2099046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1593</TotalTime>
  <Words>389</Words>
  <Application>Microsoft Office PowerPoint</Application>
  <PresentationFormat>Custom</PresentationFormat>
  <Paragraphs>135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Ion</vt:lpstr>
      <vt:lpstr>HORTICULTURE </vt:lpstr>
      <vt:lpstr>Slide 2</vt:lpstr>
      <vt:lpstr>What is garden?</vt:lpstr>
      <vt:lpstr>PATHWAY</vt:lpstr>
      <vt:lpstr>Slide 5</vt:lpstr>
      <vt:lpstr>PATHWAYS IN JAPANESE GARDENS</vt:lpstr>
      <vt:lpstr>PATHWAYS OF INDIAN GARDENS</vt:lpstr>
      <vt:lpstr>AVENUES</vt:lpstr>
      <vt:lpstr>Slide 9</vt:lpstr>
      <vt:lpstr>Slide 10</vt:lpstr>
      <vt:lpstr>Slide 11</vt:lpstr>
      <vt:lpstr>AVENUES IN  GARDENS</vt:lpstr>
      <vt:lpstr>HEDGES</vt:lpstr>
      <vt:lpstr>Slide 14</vt:lpstr>
      <vt:lpstr>Slide 15</vt:lpstr>
      <vt:lpstr>HEDGES IN GARDENS</vt:lpstr>
      <vt:lpstr>EDGES</vt:lpstr>
      <vt:lpstr>Slide 18</vt:lpstr>
      <vt:lpstr>Slide 19</vt:lpstr>
      <vt:lpstr>EDGES IN GARDENS</vt:lpstr>
      <vt:lpstr>LAWNS</vt:lpstr>
      <vt:lpstr>Slide 22</vt:lpstr>
      <vt:lpstr>Slide 23</vt:lpstr>
      <vt:lpstr>LAWNS IN GARDEN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HORTICULTURE PROJECT</dc:title>
  <dc:creator>ABHISHEK SINGH</dc:creator>
  <cp:lastModifiedBy>Lenovo</cp:lastModifiedBy>
  <cp:revision>26</cp:revision>
  <dcterms:created xsi:type="dcterms:W3CDTF">2019-02-17T14:54:27Z</dcterms:created>
  <dcterms:modified xsi:type="dcterms:W3CDTF">2019-03-30T11:17:05Z</dcterms:modified>
</cp:coreProperties>
</file>