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 id="261" r:id="rId6"/>
    <p:sldId id="263" r:id="rId7"/>
    <p:sldId id="267" r:id="rId8"/>
    <p:sldId id="265" r:id="rId9"/>
    <p:sldId id="268" r:id="rId10"/>
    <p:sldId id="266" r:id="rId11"/>
    <p:sldId id="269" r:id="rId12"/>
    <p:sldId id="281" r:id="rId13"/>
    <p:sldId id="282" r:id="rId14"/>
    <p:sldId id="274" r:id="rId15"/>
    <p:sldId id="273" r:id="rId16"/>
    <p:sldId id="283" r:id="rId17"/>
    <p:sldId id="285" r:id="rId18"/>
    <p:sldId id="286" r:id="rId19"/>
    <p:sldId id="270" r:id="rId20"/>
    <p:sldId id="271" r:id="rId21"/>
    <p:sldId id="276" r:id="rId22"/>
    <p:sldId id="272" r:id="rId23"/>
    <p:sldId id="275" r:id="rId24"/>
    <p:sldId id="277" r:id="rId25"/>
    <p:sldId id="278" r:id="rId26"/>
    <p:sldId id="279"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KS SHAIKH" userId="8e7ba8020c878f83" providerId="LiveId" clId="{FCF577FF-E2DA-4E4E-ABAF-17A387B9FE25}"/>
    <pc:docChg chg="undo custSel addSld delSld modSld">
      <pc:chgData name="RUKS SHAIKH" userId="8e7ba8020c878f83" providerId="LiveId" clId="{FCF577FF-E2DA-4E4E-ABAF-17A387B9FE25}" dt="2021-10-27T12:45:11.461" v="966" actId="255"/>
      <pc:docMkLst>
        <pc:docMk/>
      </pc:docMkLst>
      <pc:sldChg chg="addSp delSp modSp mod">
        <pc:chgData name="RUKS SHAIKH" userId="8e7ba8020c878f83" providerId="LiveId" clId="{FCF577FF-E2DA-4E4E-ABAF-17A387B9FE25}" dt="2021-10-27T12:41:12.853" v="946" actId="14100"/>
        <pc:sldMkLst>
          <pc:docMk/>
          <pc:sldMk cId="1009049379" sldId="257"/>
        </pc:sldMkLst>
        <pc:spChg chg="mod">
          <ac:chgData name="RUKS SHAIKH" userId="8e7ba8020c878f83" providerId="LiveId" clId="{FCF577FF-E2DA-4E4E-ABAF-17A387B9FE25}" dt="2021-10-26T14:03:28.405" v="828" actId="207"/>
          <ac:spMkLst>
            <pc:docMk/>
            <pc:sldMk cId="1009049379" sldId="257"/>
            <ac:spMk id="2" creationId="{98C37C9D-F56A-4B94-9C3C-501F88B3297E}"/>
          </ac:spMkLst>
        </pc:spChg>
        <pc:spChg chg="add del mod">
          <ac:chgData name="RUKS SHAIKH" userId="8e7ba8020c878f83" providerId="LiveId" clId="{FCF577FF-E2DA-4E4E-ABAF-17A387B9FE25}" dt="2021-10-27T12:39:33.909" v="935" actId="21"/>
          <ac:spMkLst>
            <pc:docMk/>
            <pc:sldMk cId="1009049379" sldId="257"/>
            <ac:spMk id="4" creationId="{B2FC762C-8249-425F-A2A8-5D56A6277C6F}"/>
          </ac:spMkLst>
        </pc:spChg>
        <pc:spChg chg="add mod">
          <ac:chgData name="RUKS SHAIKH" userId="8e7ba8020c878f83" providerId="LiveId" clId="{FCF577FF-E2DA-4E4E-ABAF-17A387B9FE25}" dt="2021-10-27T12:40:29.225" v="941" actId="207"/>
          <ac:spMkLst>
            <pc:docMk/>
            <pc:sldMk cId="1009049379" sldId="257"/>
            <ac:spMk id="5" creationId="{3E547624-50DE-4E91-B948-AB74EDC00B03}"/>
          </ac:spMkLst>
        </pc:spChg>
        <pc:spChg chg="add del mod">
          <ac:chgData name="RUKS SHAIKH" userId="8e7ba8020c878f83" providerId="LiveId" clId="{FCF577FF-E2DA-4E4E-ABAF-17A387B9FE25}" dt="2021-10-27T12:39:15.669" v="932" actId="21"/>
          <ac:spMkLst>
            <pc:docMk/>
            <pc:sldMk cId="1009049379" sldId="257"/>
            <ac:spMk id="6" creationId="{8BF2D230-2146-4835-8C96-7EE2CE12039F}"/>
          </ac:spMkLst>
        </pc:spChg>
        <pc:spChg chg="add mod">
          <ac:chgData name="RUKS SHAIKH" userId="8e7ba8020c878f83" providerId="LiveId" clId="{FCF577FF-E2DA-4E4E-ABAF-17A387B9FE25}" dt="2021-10-27T12:41:12.853" v="946" actId="14100"/>
          <ac:spMkLst>
            <pc:docMk/>
            <pc:sldMk cId="1009049379" sldId="257"/>
            <ac:spMk id="7" creationId="{090AF2C3-6BE3-4728-8D6F-7F98207948F2}"/>
          </ac:spMkLst>
        </pc:spChg>
      </pc:sldChg>
      <pc:sldChg chg="modSp">
        <pc:chgData name="RUKS SHAIKH" userId="8e7ba8020c878f83" providerId="LiveId" clId="{FCF577FF-E2DA-4E4E-ABAF-17A387B9FE25}" dt="2021-10-27T12:41:27.353" v="947" actId="1076"/>
        <pc:sldMkLst>
          <pc:docMk/>
          <pc:sldMk cId="419580324" sldId="258"/>
        </pc:sldMkLst>
        <pc:picChg chg="mod">
          <ac:chgData name="RUKS SHAIKH" userId="8e7ba8020c878f83" providerId="LiveId" clId="{FCF577FF-E2DA-4E4E-ABAF-17A387B9FE25}" dt="2021-10-27T12:41:27.353" v="947" actId="1076"/>
          <ac:picMkLst>
            <pc:docMk/>
            <pc:sldMk cId="419580324" sldId="258"/>
            <ac:picMk id="2055" creationId="{3049D157-4405-48BE-96E6-60CE39194756}"/>
          </ac:picMkLst>
        </pc:picChg>
      </pc:sldChg>
      <pc:sldChg chg="modSp mod">
        <pc:chgData name="RUKS SHAIKH" userId="8e7ba8020c878f83" providerId="LiveId" clId="{FCF577FF-E2DA-4E4E-ABAF-17A387B9FE25}" dt="2021-10-26T14:06:44.085" v="869" actId="20577"/>
        <pc:sldMkLst>
          <pc:docMk/>
          <pc:sldMk cId="974796440" sldId="259"/>
        </pc:sldMkLst>
        <pc:spChg chg="mod">
          <ac:chgData name="RUKS SHAIKH" userId="8e7ba8020c878f83" providerId="LiveId" clId="{FCF577FF-E2DA-4E4E-ABAF-17A387B9FE25}" dt="2021-10-26T14:06:44.085" v="869" actId="20577"/>
          <ac:spMkLst>
            <pc:docMk/>
            <pc:sldMk cId="974796440" sldId="259"/>
            <ac:spMk id="5" creationId="{84A27D17-B962-49CD-8031-79B14BD3075A}"/>
          </ac:spMkLst>
        </pc:spChg>
      </pc:sldChg>
      <pc:sldChg chg="addSp delSp modSp mod">
        <pc:chgData name="RUKS SHAIKH" userId="8e7ba8020c878f83" providerId="LiveId" clId="{FCF577FF-E2DA-4E4E-ABAF-17A387B9FE25}" dt="2021-10-27T12:41:38.169" v="949" actId="21"/>
        <pc:sldMkLst>
          <pc:docMk/>
          <pc:sldMk cId="3191380200" sldId="263"/>
        </pc:sldMkLst>
        <pc:picChg chg="del mod">
          <ac:chgData name="RUKS SHAIKH" userId="8e7ba8020c878f83" providerId="LiveId" clId="{FCF577FF-E2DA-4E4E-ABAF-17A387B9FE25}" dt="2021-10-26T13:32:38.873" v="728" actId="21"/>
          <ac:picMkLst>
            <pc:docMk/>
            <pc:sldMk cId="3191380200" sldId="263"/>
            <ac:picMk id="3074" creationId="{481A53C9-EFC6-421E-BF1E-46E2FC27AEF5}"/>
          </ac:picMkLst>
        </pc:picChg>
        <pc:picChg chg="add mod">
          <ac:chgData name="RUKS SHAIKH" userId="8e7ba8020c878f83" providerId="LiveId" clId="{FCF577FF-E2DA-4E4E-ABAF-17A387B9FE25}" dt="2021-10-27T12:41:33.723" v="948" actId="1076"/>
          <ac:picMkLst>
            <pc:docMk/>
            <pc:sldMk cId="3191380200" sldId="263"/>
            <ac:picMk id="9218" creationId="{6497FEFB-5856-407E-927C-C26BCAC4EBCB}"/>
          </ac:picMkLst>
        </pc:picChg>
        <pc:picChg chg="add mod">
          <ac:chgData name="RUKS SHAIKH" userId="8e7ba8020c878f83" providerId="LiveId" clId="{FCF577FF-E2DA-4E4E-ABAF-17A387B9FE25}" dt="2021-10-26T13:37:42.100" v="754" actId="1076"/>
          <ac:picMkLst>
            <pc:docMk/>
            <pc:sldMk cId="3191380200" sldId="263"/>
            <ac:picMk id="9220" creationId="{BAE9EDF5-3287-4ADB-BD22-CD69191BCC18}"/>
          </ac:picMkLst>
        </pc:picChg>
        <pc:picChg chg="add mod">
          <ac:chgData name="RUKS SHAIKH" userId="8e7ba8020c878f83" providerId="LiveId" clId="{FCF577FF-E2DA-4E4E-ABAF-17A387B9FE25}" dt="2021-10-26T13:37:44.784" v="755" actId="1076"/>
          <ac:picMkLst>
            <pc:docMk/>
            <pc:sldMk cId="3191380200" sldId="263"/>
            <ac:picMk id="9222" creationId="{4F18E39F-9B4C-4B00-A833-B5D36BE5249A}"/>
          </ac:picMkLst>
        </pc:picChg>
        <pc:cxnChg chg="del">
          <ac:chgData name="RUKS SHAIKH" userId="8e7ba8020c878f83" providerId="LiveId" clId="{FCF577FF-E2DA-4E4E-ABAF-17A387B9FE25}" dt="2021-10-27T12:41:38.169" v="949" actId="21"/>
          <ac:cxnSpMkLst>
            <pc:docMk/>
            <pc:sldMk cId="3191380200" sldId="263"/>
            <ac:cxnSpMk id="3" creationId="{17D05065-F91F-498B-BE8B-BB8228936AA6}"/>
          </ac:cxnSpMkLst>
        </pc:cxnChg>
      </pc:sldChg>
      <pc:sldChg chg="modSp">
        <pc:chgData name="RUKS SHAIKH" userId="8e7ba8020c878f83" providerId="LiveId" clId="{FCF577FF-E2DA-4E4E-ABAF-17A387B9FE25}" dt="2021-10-26T13:28:59.337" v="720" actId="1076"/>
        <pc:sldMkLst>
          <pc:docMk/>
          <pc:sldMk cId="3612522145" sldId="266"/>
        </pc:sldMkLst>
        <pc:picChg chg="mod">
          <ac:chgData name="RUKS SHAIKH" userId="8e7ba8020c878f83" providerId="LiveId" clId="{FCF577FF-E2DA-4E4E-ABAF-17A387B9FE25}" dt="2021-10-23T04:58:18.829" v="79" actId="1076"/>
          <ac:picMkLst>
            <pc:docMk/>
            <pc:sldMk cId="3612522145" sldId="266"/>
            <ac:picMk id="2" creationId="{EBA1858E-D1AC-4BB4-B1D1-9FDB833D5054}"/>
          </ac:picMkLst>
        </pc:picChg>
        <pc:picChg chg="mod">
          <ac:chgData name="RUKS SHAIKH" userId="8e7ba8020c878f83" providerId="LiveId" clId="{FCF577FF-E2DA-4E4E-ABAF-17A387B9FE25}" dt="2021-10-23T04:55:29.987" v="72" actId="1076"/>
          <ac:picMkLst>
            <pc:docMk/>
            <pc:sldMk cId="3612522145" sldId="266"/>
            <ac:picMk id="8196" creationId="{B3FA5641-E9BA-4112-98F5-19093FBD90EA}"/>
          </ac:picMkLst>
        </pc:picChg>
        <pc:picChg chg="mod">
          <ac:chgData name="RUKS SHAIKH" userId="8e7ba8020c878f83" providerId="LiveId" clId="{FCF577FF-E2DA-4E4E-ABAF-17A387B9FE25}" dt="2021-10-26T13:28:59.337" v="720" actId="1076"/>
          <ac:picMkLst>
            <pc:docMk/>
            <pc:sldMk cId="3612522145" sldId="266"/>
            <ac:picMk id="8202" creationId="{42F702DC-E771-4B52-B0A3-5BE13F51448E}"/>
          </ac:picMkLst>
        </pc:picChg>
      </pc:sldChg>
      <pc:sldChg chg="modSp mod">
        <pc:chgData name="RUKS SHAIKH" userId="8e7ba8020c878f83" providerId="LiveId" clId="{FCF577FF-E2DA-4E4E-ABAF-17A387B9FE25}" dt="2021-10-26T13:38:16.543" v="757" actId="1076"/>
        <pc:sldMkLst>
          <pc:docMk/>
          <pc:sldMk cId="1157706631" sldId="267"/>
        </pc:sldMkLst>
        <pc:spChg chg="mod">
          <ac:chgData name="RUKS SHAIKH" userId="8e7ba8020c878f83" providerId="LiveId" clId="{FCF577FF-E2DA-4E4E-ABAF-17A387B9FE25}" dt="2021-10-26T13:38:16.543" v="757" actId="1076"/>
          <ac:spMkLst>
            <pc:docMk/>
            <pc:sldMk cId="1157706631" sldId="267"/>
            <ac:spMk id="3" creationId="{5E314AD6-13D6-4085-8F49-E31F66CF0BC1}"/>
          </ac:spMkLst>
        </pc:spChg>
      </pc:sldChg>
      <pc:sldChg chg="modSp mod">
        <pc:chgData name="RUKS SHAIKH" userId="8e7ba8020c878f83" providerId="LiveId" clId="{FCF577FF-E2DA-4E4E-ABAF-17A387B9FE25}" dt="2021-10-26T13:38:30.589" v="761" actId="1076"/>
        <pc:sldMkLst>
          <pc:docMk/>
          <pc:sldMk cId="558051546" sldId="268"/>
        </pc:sldMkLst>
        <pc:spChg chg="mod">
          <ac:chgData name="RUKS SHAIKH" userId="8e7ba8020c878f83" providerId="LiveId" clId="{FCF577FF-E2DA-4E4E-ABAF-17A387B9FE25}" dt="2021-10-23T05:11:04.324" v="101" actId="20577"/>
          <ac:spMkLst>
            <pc:docMk/>
            <pc:sldMk cId="558051546" sldId="268"/>
            <ac:spMk id="2" creationId="{0CE6D493-499D-442D-B82A-47089B7FC2EE}"/>
          </ac:spMkLst>
        </pc:spChg>
        <pc:spChg chg="mod">
          <ac:chgData name="RUKS SHAIKH" userId="8e7ba8020c878f83" providerId="LiveId" clId="{FCF577FF-E2DA-4E4E-ABAF-17A387B9FE25}" dt="2021-10-23T05:12:46.101" v="103" actId="1076"/>
          <ac:spMkLst>
            <pc:docMk/>
            <pc:sldMk cId="558051546" sldId="268"/>
            <ac:spMk id="7" creationId="{C390D7F3-0B49-49C0-A4D4-EBBE45E9E292}"/>
          </ac:spMkLst>
        </pc:spChg>
        <pc:picChg chg="mod">
          <ac:chgData name="RUKS SHAIKH" userId="8e7ba8020c878f83" providerId="LiveId" clId="{FCF577FF-E2DA-4E4E-ABAF-17A387B9FE25}" dt="2021-10-26T13:38:30.589" v="761" actId="1076"/>
          <ac:picMkLst>
            <pc:docMk/>
            <pc:sldMk cId="558051546" sldId="268"/>
            <ac:picMk id="9218" creationId="{F6030B99-DF51-462E-8113-9974C06C9443}"/>
          </ac:picMkLst>
        </pc:picChg>
      </pc:sldChg>
      <pc:sldChg chg="addSp modSp mod">
        <pc:chgData name="RUKS SHAIKH" userId="8e7ba8020c878f83" providerId="LiveId" clId="{FCF577FF-E2DA-4E4E-ABAF-17A387B9FE25}" dt="2021-10-26T13:46:46.344" v="782" actId="14100"/>
        <pc:sldMkLst>
          <pc:docMk/>
          <pc:sldMk cId="1691431410" sldId="269"/>
        </pc:sldMkLst>
        <pc:spChg chg="mod">
          <ac:chgData name="RUKS SHAIKH" userId="8e7ba8020c878f83" providerId="LiveId" clId="{FCF577FF-E2DA-4E4E-ABAF-17A387B9FE25}" dt="2021-10-26T13:46:46.344" v="782" actId="14100"/>
          <ac:spMkLst>
            <pc:docMk/>
            <pc:sldMk cId="1691431410" sldId="269"/>
            <ac:spMk id="3" creationId="{64BD37F2-3FF5-438C-928B-8CD3916B7C1E}"/>
          </ac:spMkLst>
        </pc:spChg>
        <pc:spChg chg="mod">
          <ac:chgData name="RUKS SHAIKH" userId="8e7ba8020c878f83" providerId="LiveId" clId="{FCF577FF-E2DA-4E4E-ABAF-17A387B9FE25}" dt="2021-10-26T13:46:23.874" v="776" actId="1076"/>
          <ac:spMkLst>
            <pc:docMk/>
            <pc:sldMk cId="1691431410" sldId="269"/>
            <ac:spMk id="6" creationId="{280ED738-F384-4FC2-8AAE-8F9228C1A4AC}"/>
          </ac:spMkLst>
        </pc:spChg>
        <pc:picChg chg="mod">
          <ac:chgData name="RUKS SHAIKH" userId="8e7ba8020c878f83" providerId="LiveId" clId="{FCF577FF-E2DA-4E4E-ABAF-17A387B9FE25}" dt="2021-10-26T13:46:28.405" v="777" actId="1076"/>
          <ac:picMkLst>
            <pc:docMk/>
            <pc:sldMk cId="1691431410" sldId="269"/>
            <ac:picMk id="10242" creationId="{16A26293-8C18-46B4-9F83-58C1F07DFD43}"/>
          </ac:picMkLst>
        </pc:picChg>
        <pc:picChg chg="add mod">
          <ac:chgData name="RUKS SHAIKH" userId="8e7ba8020c878f83" providerId="LiveId" clId="{FCF577FF-E2DA-4E4E-ABAF-17A387B9FE25}" dt="2021-10-26T13:46:30.591" v="778" actId="1076"/>
          <ac:picMkLst>
            <pc:docMk/>
            <pc:sldMk cId="1691431410" sldId="269"/>
            <ac:picMk id="11266" creationId="{E705BE0E-8265-4199-BFE5-EC273FB592B4}"/>
          </ac:picMkLst>
        </pc:picChg>
      </pc:sldChg>
      <pc:sldChg chg="addSp delSp modSp new mod">
        <pc:chgData name="RUKS SHAIKH" userId="8e7ba8020c878f83" providerId="LiveId" clId="{FCF577FF-E2DA-4E4E-ABAF-17A387B9FE25}" dt="2021-10-27T12:44:16.976" v="960" actId="21"/>
        <pc:sldMkLst>
          <pc:docMk/>
          <pc:sldMk cId="2567361559" sldId="270"/>
        </pc:sldMkLst>
        <pc:spChg chg="mod">
          <ac:chgData name="RUKS SHAIKH" userId="8e7ba8020c878f83" providerId="LiveId" clId="{FCF577FF-E2DA-4E4E-ABAF-17A387B9FE25}" dt="2021-10-23T03:25:50.850" v="45"/>
          <ac:spMkLst>
            <pc:docMk/>
            <pc:sldMk cId="2567361559" sldId="270"/>
            <ac:spMk id="2" creationId="{D61778DE-20B1-40B5-A624-AAEBCACE0414}"/>
          </ac:spMkLst>
        </pc:spChg>
        <pc:spChg chg="add mod">
          <ac:chgData name="RUKS SHAIKH" userId="8e7ba8020c878f83" providerId="LiveId" clId="{FCF577FF-E2DA-4E4E-ABAF-17A387B9FE25}" dt="2021-10-27T12:43:03.499" v="953" actId="255"/>
          <ac:spMkLst>
            <pc:docMk/>
            <pc:sldMk cId="2567361559" sldId="270"/>
            <ac:spMk id="4" creationId="{033B17B0-0D5B-4A2E-BC59-DA0C0F97C8D5}"/>
          </ac:spMkLst>
        </pc:spChg>
        <pc:spChg chg="add del">
          <ac:chgData name="RUKS SHAIKH" userId="8e7ba8020c878f83" providerId="LiveId" clId="{FCF577FF-E2DA-4E4E-ABAF-17A387B9FE25}" dt="2021-10-23T03:26:20.675" v="49" actId="22"/>
          <ac:spMkLst>
            <pc:docMk/>
            <pc:sldMk cId="2567361559" sldId="270"/>
            <ac:spMk id="6" creationId="{4CA183DA-53F4-4805-8F85-0CE27A3830FD}"/>
          </ac:spMkLst>
        </pc:spChg>
        <pc:spChg chg="add del">
          <ac:chgData name="RUKS SHAIKH" userId="8e7ba8020c878f83" providerId="LiveId" clId="{FCF577FF-E2DA-4E4E-ABAF-17A387B9FE25}" dt="2021-10-23T03:35:29.114" v="56"/>
          <ac:spMkLst>
            <pc:docMk/>
            <pc:sldMk cId="2567361559" sldId="270"/>
            <ac:spMk id="7" creationId="{FE99B800-5CDC-43F0-95A6-69C9FA354B8D}"/>
          </ac:spMkLst>
        </pc:spChg>
        <pc:spChg chg="add del mod">
          <ac:chgData name="RUKS SHAIKH" userId="8e7ba8020c878f83" providerId="LiveId" clId="{FCF577FF-E2DA-4E4E-ABAF-17A387B9FE25}" dt="2021-10-23T03:35:58.410" v="62" actId="21"/>
          <ac:spMkLst>
            <pc:docMk/>
            <pc:sldMk cId="2567361559" sldId="270"/>
            <ac:spMk id="8" creationId="{4FB83405-33BA-4102-BD27-508351062DBA}"/>
          </ac:spMkLst>
        </pc:spChg>
        <pc:spChg chg="add del mod">
          <ac:chgData name="RUKS SHAIKH" userId="8e7ba8020c878f83" providerId="LiveId" clId="{FCF577FF-E2DA-4E4E-ABAF-17A387B9FE25}" dt="2021-10-26T14:05:28.153" v="850"/>
          <ac:spMkLst>
            <pc:docMk/>
            <pc:sldMk cId="2567361559" sldId="270"/>
            <ac:spMk id="13" creationId="{35CDB819-01D9-452E-A43E-4B1FBC94ACC7}"/>
          </ac:spMkLst>
        </pc:spChg>
        <pc:spChg chg="add mod">
          <ac:chgData name="RUKS SHAIKH" userId="8e7ba8020c878f83" providerId="LiveId" clId="{FCF577FF-E2DA-4E4E-ABAF-17A387B9FE25}" dt="2021-10-27T12:43:08.384" v="954" actId="1076"/>
          <ac:spMkLst>
            <pc:docMk/>
            <pc:sldMk cId="2567361559" sldId="270"/>
            <ac:spMk id="16" creationId="{831B4D95-6005-4779-9FC7-98D6FD4E29CA}"/>
          </ac:spMkLst>
        </pc:spChg>
        <pc:picChg chg="add mod">
          <ac:chgData name="RUKS SHAIKH" userId="8e7ba8020c878f83" providerId="LiveId" clId="{FCF577FF-E2DA-4E4E-ABAF-17A387B9FE25}" dt="2021-10-23T03:34:18.575" v="54" actId="14100"/>
          <ac:picMkLst>
            <pc:docMk/>
            <pc:sldMk cId="2567361559" sldId="270"/>
            <ac:picMk id="1026" creationId="{5B0C8C01-AD2A-4BFA-A664-629EFB1A4DCB}"/>
          </ac:picMkLst>
        </pc:picChg>
        <pc:picChg chg="add del">
          <ac:chgData name="RUKS SHAIKH" userId="8e7ba8020c878f83" providerId="LiveId" clId="{FCF577FF-E2DA-4E4E-ABAF-17A387B9FE25}" dt="2021-10-23T03:35:29.114" v="56"/>
          <ac:picMkLst>
            <pc:docMk/>
            <pc:sldMk cId="2567361559" sldId="270"/>
            <ac:picMk id="1028" creationId="{B2DDB88E-83ED-48F3-9A80-8226BA3F4FB8}"/>
          </ac:picMkLst>
        </pc:picChg>
        <pc:picChg chg="add del mod">
          <ac:chgData name="RUKS SHAIKH" userId="8e7ba8020c878f83" providerId="LiveId" clId="{FCF577FF-E2DA-4E4E-ABAF-17A387B9FE25}" dt="2021-10-23T03:35:58.410" v="62" actId="21"/>
          <ac:picMkLst>
            <pc:docMk/>
            <pc:sldMk cId="2567361559" sldId="270"/>
            <ac:picMk id="1030" creationId="{988D0D26-1786-4CD3-A580-71182600EA24}"/>
          </ac:picMkLst>
        </pc:picChg>
        <pc:picChg chg="add del mod">
          <ac:chgData name="RUKS SHAIKH" userId="8e7ba8020c878f83" providerId="LiveId" clId="{FCF577FF-E2DA-4E4E-ABAF-17A387B9FE25}" dt="2021-10-27T12:44:16.976" v="960" actId="21"/>
          <ac:picMkLst>
            <pc:docMk/>
            <pc:sldMk cId="2567361559" sldId="270"/>
            <ac:picMk id="1032" creationId="{C22E5A8E-7721-4F61-952C-6246FA5A3B1E}"/>
          </ac:picMkLst>
        </pc:picChg>
      </pc:sldChg>
      <pc:sldChg chg="addSp modSp new mod">
        <pc:chgData name="RUKS SHAIKH" userId="8e7ba8020c878f83" providerId="LiveId" clId="{FCF577FF-E2DA-4E4E-ABAF-17A387B9FE25}" dt="2021-10-25T05:29:20.066" v="589" actId="207"/>
        <pc:sldMkLst>
          <pc:docMk/>
          <pc:sldMk cId="2934566868" sldId="271"/>
        </pc:sldMkLst>
        <pc:spChg chg="mod">
          <ac:chgData name="RUKS SHAIKH" userId="8e7ba8020c878f83" providerId="LiveId" clId="{FCF577FF-E2DA-4E4E-ABAF-17A387B9FE25}" dt="2021-10-25T05:25:27.278" v="573" actId="20577"/>
          <ac:spMkLst>
            <pc:docMk/>
            <pc:sldMk cId="2934566868" sldId="271"/>
            <ac:spMk id="2" creationId="{4F53FC58-B47E-4C20-B99A-0F146EE2F1F2}"/>
          </ac:spMkLst>
        </pc:spChg>
        <pc:spChg chg="add mod">
          <ac:chgData name="RUKS SHAIKH" userId="8e7ba8020c878f83" providerId="LiveId" clId="{FCF577FF-E2DA-4E4E-ABAF-17A387B9FE25}" dt="2021-10-25T05:29:20.066" v="589" actId="207"/>
          <ac:spMkLst>
            <pc:docMk/>
            <pc:sldMk cId="2934566868" sldId="271"/>
            <ac:spMk id="4" creationId="{D2E08A18-C3A6-4C60-96EC-B75D48E4C1D6}"/>
          </ac:spMkLst>
        </pc:spChg>
      </pc:sldChg>
      <pc:sldChg chg="addSp delSp modSp new">
        <pc:chgData name="RUKS SHAIKH" userId="8e7ba8020c878f83" providerId="LiveId" clId="{FCF577FF-E2DA-4E4E-ABAF-17A387B9FE25}" dt="2021-10-27T12:44:32.023" v="964" actId="1076"/>
        <pc:sldMkLst>
          <pc:docMk/>
          <pc:sldMk cId="3583378263" sldId="272"/>
        </pc:sldMkLst>
        <pc:spChg chg="add del mod">
          <ac:chgData name="RUKS SHAIKH" userId="8e7ba8020c878f83" providerId="LiveId" clId="{FCF577FF-E2DA-4E4E-ABAF-17A387B9FE25}" dt="2021-10-25T02:16:55.075" v="111"/>
          <ac:spMkLst>
            <pc:docMk/>
            <pc:sldMk cId="3583378263" sldId="272"/>
            <ac:spMk id="2" creationId="{C48F653E-DC8C-4B42-8E0E-D4BAB5E2376F}"/>
          </ac:spMkLst>
        </pc:spChg>
        <pc:spChg chg="add del mod">
          <ac:chgData name="RUKS SHAIKH" userId="8e7ba8020c878f83" providerId="LiveId" clId="{FCF577FF-E2DA-4E4E-ABAF-17A387B9FE25}" dt="2021-10-25T02:16:54.935" v="110"/>
          <ac:spMkLst>
            <pc:docMk/>
            <pc:sldMk cId="3583378263" sldId="272"/>
            <ac:spMk id="3" creationId="{0A88AE71-A956-43A7-9029-6092819974A6}"/>
          </ac:spMkLst>
        </pc:spChg>
        <pc:picChg chg="add mod">
          <ac:chgData name="RUKS SHAIKH" userId="8e7ba8020c878f83" providerId="LiveId" clId="{FCF577FF-E2DA-4E4E-ABAF-17A387B9FE25}" dt="2021-10-27T12:44:32.023" v="964" actId="1076"/>
          <ac:picMkLst>
            <pc:docMk/>
            <pc:sldMk cId="3583378263" sldId="272"/>
            <ac:picMk id="6" creationId="{DA119656-A3CD-41F0-AFD9-650AF5C758EA}"/>
          </ac:picMkLst>
        </pc:picChg>
        <pc:picChg chg="add mod">
          <ac:chgData name="RUKS SHAIKH" userId="8e7ba8020c878f83" providerId="LiveId" clId="{FCF577FF-E2DA-4E4E-ABAF-17A387B9FE25}" dt="2021-10-25T02:36:27.947" v="521" actId="14100"/>
          <ac:picMkLst>
            <pc:docMk/>
            <pc:sldMk cId="3583378263" sldId="272"/>
            <ac:picMk id="2054" creationId="{15A1553E-FA91-4C8B-B23B-73F85D0646AA}"/>
          </ac:picMkLst>
        </pc:picChg>
        <pc:picChg chg="add mod">
          <ac:chgData name="RUKS SHAIKH" userId="8e7ba8020c878f83" providerId="LiveId" clId="{FCF577FF-E2DA-4E4E-ABAF-17A387B9FE25}" dt="2021-10-27T12:44:27.446" v="963" actId="1076"/>
          <ac:picMkLst>
            <pc:docMk/>
            <pc:sldMk cId="3583378263" sldId="272"/>
            <ac:picMk id="2056" creationId="{7622C8F8-0385-455C-8BFA-CF49AA04DA88}"/>
          </ac:picMkLst>
        </pc:picChg>
      </pc:sldChg>
      <pc:sldChg chg="addSp delSp modSp new">
        <pc:chgData name="RUKS SHAIKH" userId="8e7ba8020c878f83" providerId="LiveId" clId="{FCF577FF-E2DA-4E4E-ABAF-17A387B9FE25}" dt="2021-10-27T12:38:13.665" v="926" actId="1076"/>
        <pc:sldMkLst>
          <pc:docMk/>
          <pc:sldMk cId="1680984908" sldId="273"/>
        </pc:sldMkLst>
        <pc:picChg chg="add del mod">
          <ac:chgData name="RUKS SHAIKH" userId="8e7ba8020c878f83" providerId="LiveId" clId="{FCF577FF-E2DA-4E4E-ABAF-17A387B9FE25}" dt="2021-10-26T14:00:55.206" v="823" actId="21"/>
          <ac:picMkLst>
            <pc:docMk/>
            <pc:sldMk cId="1680984908" sldId="273"/>
            <ac:picMk id="4" creationId="{7D7CB8FF-C826-43EC-8B12-64F387090345}"/>
          </ac:picMkLst>
        </pc:picChg>
        <pc:picChg chg="add mod">
          <ac:chgData name="RUKS SHAIKH" userId="8e7ba8020c878f83" providerId="LiveId" clId="{FCF577FF-E2DA-4E4E-ABAF-17A387B9FE25}" dt="2021-10-27T12:38:10.773" v="925" actId="1076"/>
          <ac:picMkLst>
            <pc:docMk/>
            <pc:sldMk cId="1680984908" sldId="273"/>
            <ac:picMk id="5" creationId="{1E8C1865-6CDC-46BF-820A-51C2F618C5DC}"/>
          </ac:picMkLst>
        </pc:picChg>
        <pc:picChg chg="add del mod">
          <ac:chgData name="RUKS SHAIKH" userId="8e7ba8020c878f83" providerId="LiveId" clId="{FCF577FF-E2DA-4E4E-ABAF-17A387B9FE25}" dt="2021-10-26T13:35:37.348" v="742" actId="21"/>
          <ac:picMkLst>
            <pc:docMk/>
            <pc:sldMk cId="1680984908" sldId="273"/>
            <ac:picMk id="4098" creationId="{DD175965-F5AC-48B0-8CD9-11D169739EAB}"/>
          </ac:picMkLst>
        </pc:picChg>
        <pc:picChg chg="add mod">
          <ac:chgData name="RUKS SHAIKH" userId="8e7ba8020c878f83" providerId="LiveId" clId="{FCF577FF-E2DA-4E4E-ABAF-17A387B9FE25}" dt="2021-10-27T12:38:13.665" v="926" actId="1076"/>
          <ac:picMkLst>
            <pc:docMk/>
            <pc:sldMk cId="1680984908" sldId="273"/>
            <ac:picMk id="4100" creationId="{84B99082-7425-43A9-AACA-4A169F8575E8}"/>
          </ac:picMkLst>
        </pc:picChg>
      </pc:sldChg>
      <pc:sldChg chg="addSp delSp modSp new mod">
        <pc:chgData name="RUKS SHAIKH" userId="8e7ba8020c878f83" providerId="LiveId" clId="{FCF577FF-E2DA-4E4E-ABAF-17A387B9FE25}" dt="2021-10-26T03:21:11.940" v="704" actId="20577"/>
        <pc:sldMkLst>
          <pc:docMk/>
          <pc:sldMk cId="739299313" sldId="274"/>
        </pc:sldMkLst>
        <pc:spChg chg="mod">
          <ac:chgData name="RUKS SHAIKH" userId="8e7ba8020c878f83" providerId="LiveId" clId="{FCF577FF-E2DA-4E4E-ABAF-17A387B9FE25}" dt="2021-10-26T03:21:11.940" v="704" actId="20577"/>
          <ac:spMkLst>
            <pc:docMk/>
            <pc:sldMk cId="739299313" sldId="274"/>
            <ac:spMk id="2" creationId="{531E69F7-2421-49DA-9CDE-67798473CA98}"/>
          </ac:spMkLst>
        </pc:spChg>
        <pc:spChg chg="add mod">
          <ac:chgData name="RUKS SHAIKH" userId="8e7ba8020c878f83" providerId="LiveId" clId="{FCF577FF-E2DA-4E4E-ABAF-17A387B9FE25}" dt="2021-10-25T02:26:36.919" v="196" actId="14100"/>
          <ac:spMkLst>
            <pc:docMk/>
            <pc:sldMk cId="739299313" sldId="274"/>
            <ac:spMk id="3" creationId="{1164D8C4-6816-4E7C-A9A0-9E26F1AE0CF1}"/>
          </ac:spMkLst>
        </pc:spChg>
        <pc:spChg chg="add mod">
          <ac:chgData name="RUKS SHAIKH" userId="8e7ba8020c878f83" providerId="LiveId" clId="{FCF577FF-E2DA-4E4E-ABAF-17A387B9FE25}" dt="2021-10-25T02:26:49.903" v="198" actId="14100"/>
          <ac:spMkLst>
            <pc:docMk/>
            <pc:sldMk cId="739299313" sldId="274"/>
            <ac:spMk id="4" creationId="{3E8859D2-3ADF-40FF-A03E-4F1976193FF1}"/>
          </ac:spMkLst>
        </pc:spChg>
        <pc:spChg chg="add mod">
          <ac:chgData name="RUKS SHAIKH" userId="8e7ba8020c878f83" providerId="LiveId" clId="{FCF577FF-E2DA-4E4E-ABAF-17A387B9FE25}" dt="2021-10-25T02:35:06.285" v="517" actId="20577"/>
          <ac:spMkLst>
            <pc:docMk/>
            <pc:sldMk cId="739299313" sldId="274"/>
            <ac:spMk id="5" creationId="{EC025AAE-E227-4488-996F-C8787EBD52F9}"/>
          </ac:spMkLst>
        </pc:spChg>
        <pc:spChg chg="add mod">
          <ac:chgData name="RUKS SHAIKH" userId="8e7ba8020c878f83" providerId="LiveId" clId="{FCF577FF-E2DA-4E4E-ABAF-17A387B9FE25}" dt="2021-10-26T03:20:52.650" v="697" actId="1076"/>
          <ac:spMkLst>
            <pc:docMk/>
            <pc:sldMk cId="739299313" sldId="274"/>
            <ac:spMk id="6" creationId="{D2E52DFB-6A91-4B4A-BA9C-6E8B17AED60E}"/>
          </ac:spMkLst>
        </pc:spChg>
        <pc:picChg chg="add del mod">
          <ac:chgData name="RUKS SHAIKH" userId="8e7ba8020c878f83" providerId="LiveId" clId="{FCF577FF-E2DA-4E4E-ABAF-17A387B9FE25}" dt="2021-10-25T02:23:25.936" v="183"/>
          <ac:picMkLst>
            <pc:docMk/>
            <pc:sldMk cId="739299313" sldId="274"/>
            <ac:picMk id="3074" creationId="{8640B48B-3E7D-46B7-81D7-B193C613CFD6}"/>
          </ac:picMkLst>
        </pc:picChg>
        <pc:picChg chg="add del mod">
          <ac:chgData name="RUKS SHAIKH" userId="8e7ba8020c878f83" providerId="LiveId" clId="{FCF577FF-E2DA-4E4E-ABAF-17A387B9FE25}" dt="2021-10-25T02:23:51.728" v="188"/>
          <ac:picMkLst>
            <pc:docMk/>
            <pc:sldMk cId="739299313" sldId="274"/>
            <ac:picMk id="3076" creationId="{0D4BC2BF-A666-428E-8933-5CF3B34300B3}"/>
          </ac:picMkLst>
        </pc:picChg>
        <pc:picChg chg="add mod">
          <ac:chgData name="RUKS SHAIKH" userId="8e7ba8020c878f83" providerId="LiveId" clId="{FCF577FF-E2DA-4E4E-ABAF-17A387B9FE25}" dt="2021-10-26T03:21:00.304" v="699" actId="1076"/>
          <ac:picMkLst>
            <pc:docMk/>
            <pc:sldMk cId="739299313" sldId="274"/>
            <ac:picMk id="3078" creationId="{A815CA0F-E624-4F4D-A94A-09AC638B53B9}"/>
          </ac:picMkLst>
        </pc:picChg>
      </pc:sldChg>
      <pc:sldChg chg="addSp modSp new">
        <pc:chgData name="RUKS SHAIKH" userId="8e7ba8020c878f83" providerId="LiveId" clId="{FCF577FF-E2DA-4E4E-ABAF-17A387B9FE25}" dt="2021-10-26T13:28:35.255" v="717" actId="1076"/>
        <pc:sldMkLst>
          <pc:docMk/>
          <pc:sldMk cId="144190079" sldId="275"/>
        </pc:sldMkLst>
        <pc:picChg chg="add mod">
          <ac:chgData name="RUKS SHAIKH" userId="8e7ba8020c878f83" providerId="LiveId" clId="{FCF577FF-E2DA-4E4E-ABAF-17A387B9FE25}" dt="2021-10-26T02:44:17.543" v="605" actId="1076"/>
          <ac:picMkLst>
            <pc:docMk/>
            <pc:sldMk cId="144190079" sldId="275"/>
            <ac:picMk id="3" creationId="{0A0A17E6-0AF3-415A-ADE0-27B75FF16650}"/>
          </ac:picMkLst>
        </pc:picChg>
        <pc:picChg chg="add mod">
          <ac:chgData name="RUKS SHAIKH" userId="8e7ba8020c878f83" providerId="LiveId" clId="{FCF577FF-E2DA-4E4E-ABAF-17A387B9FE25}" dt="2021-10-26T13:28:23.662" v="715" actId="1076"/>
          <ac:picMkLst>
            <pc:docMk/>
            <pc:sldMk cId="144190079" sldId="275"/>
            <ac:picMk id="5122" creationId="{1A394C3D-A392-4DF6-B175-73B2F65A8DF8}"/>
          </ac:picMkLst>
        </pc:picChg>
        <pc:picChg chg="add mod">
          <ac:chgData name="RUKS SHAIKH" userId="8e7ba8020c878f83" providerId="LiveId" clId="{FCF577FF-E2DA-4E4E-ABAF-17A387B9FE25}" dt="2021-10-26T13:28:35.255" v="717" actId="1076"/>
          <ac:picMkLst>
            <pc:docMk/>
            <pc:sldMk cId="144190079" sldId="275"/>
            <ac:picMk id="5124" creationId="{C13A9A49-87B1-4991-83E1-AA57FE0189ED}"/>
          </ac:picMkLst>
        </pc:picChg>
      </pc:sldChg>
      <pc:sldChg chg="addSp modSp new mod">
        <pc:chgData name="RUKS SHAIKH" userId="8e7ba8020c878f83" providerId="LiveId" clId="{FCF577FF-E2DA-4E4E-ABAF-17A387B9FE25}" dt="2021-10-27T12:43:51.421" v="959" actId="1076"/>
        <pc:sldMkLst>
          <pc:docMk/>
          <pc:sldMk cId="249605419" sldId="276"/>
        </pc:sldMkLst>
        <pc:spChg chg="add mod">
          <ac:chgData name="RUKS SHAIKH" userId="8e7ba8020c878f83" providerId="LiveId" clId="{FCF577FF-E2DA-4E4E-ABAF-17A387B9FE25}" dt="2021-10-27T12:43:47.800" v="958" actId="255"/>
          <ac:spMkLst>
            <pc:docMk/>
            <pc:sldMk cId="249605419" sldId="276"/>
            <ac:spMk id="3" creationId="{2B80285C-5B22-4492-863A-180C158B5FB1}"/>
          </ac:spMkLst>
        </pc:spChg>
        <pc:picChg chg="add mod">
          <ac:chgData name="RUKS SHAIKH" userId="8e7ba8020c878f83" providerId="LiveId" clId="{FCF577FF-E2DA-4E4E-ABAF-17A387B9FE25}" dt="2021-10-27T12:43:51.421" v="959" actId="1076"/>
          <ac:picMkLst>
            <pc:docMk/>
            <pc:sldMk cId="249605419" sldId="276"/>
            <ac:picMk id="8194" creationId="{57AAE8E9-7325-4139-A3B7-B034107B415F}"/>
          </ac:picMkLst>
        </pc:picChg>
      </pc:sldChg>
      <pc:sldChg chg="addSp modSp new mod">
        <pc:chgData name="RUKS SHAIKH" userId="8e7ba8020c878f83" providerId="LiveId" clId="{FCF577FF-E2DA-4E4E-ABAF-17A387B9FE25}" dt="2021-10-26T02:57:16.726" v="670" actId="207"/>
        <pc:sldMkLst>
          <pc:docMk/>
          <pc:sldMk cId="1775337141" sldId="277"/>
        </pc:sldMkLst>
        <pc:spChg chg="mod">
          <ac:chgData name="RUKS SHAIKH" userId="8e7ba8020c878f83" providerId="LiveId" clId="{FCF577FF-E2DA-4E4E-ABAF-17A387B9FE25}" dt="2021-10-26T02:53:29.434" v="632" actId="20577"/>
          <ac:spMkLst>
            <pc:docMk/>
            <pc:sldMk cId="1775337141" sldId="277"/>
            <ac:spMk id="2" creationId="{92C1F475-1A9D-4CDC-BE11-3637D22BD331}"/>
          </ac:spMkLst>
        </pc:spChg>
        <pc:spChg chg="add mod">
          <ac:chgData name="RUKS SHAIKH" userId="8e7ba8020c878f83" providerId="LiveId" clId="{FCF577FF-E2DA-4E4E-ABAF-17A387B9FE25}" dt="2021-10-26T02:57:16.726" v="670" actId="207"/>
          <ac:spMkLst>
            <pc:docMk/>
            <pc:sldMk cId="1775337141" sldId="277"/>
            <ac:spMk id="5" creationId="{3997CAC1-A8D9-4A88-B2F1-7D6485C8A3C0}"/>
          </ac:spMkLst>
        </pc:spChg>
        <pc:picChg chg="add mod">
          <ac:chgData name="RUKS SHAIKH" userId="8e7ba8020c878f83" providerId="LiveId" clId="{FCF577FF-E2DA-4E4E-ABAF-17A387B9FE25}" dt="2021-10-26T02:55:34.040" v="641" actId="1076"/>
          <ac:picMkLst>
            <pc:docMk/>
            <pc:sldMk cId="1775337141" sldId="277"/>
            <ac:picMk id="6146" creationId="{C434B3E8-BCB0-4990-B305-3D7BB48F54E5}"/>
          </ac:picMkLst>
        </pc:picChg>
      </pc:sldChg>
      <pc:sldChg chg="addSp modSp new mod">
        <pc:chgData name="RUKS SHAIKH" userId="8e7ba8020c878f83" providerId="LiveId" clId="{FCF577FF-E2DA-4E4E-ABAF-17A387B9FE25}" dt="2021-10-26T02:57:10.924" v="669" actId="207"/>
        <pc:sldMkLst>
          <pc:docMk/>
          <pc:sldMk cId="237437487" sldId="278"/>
        </pc:sldMkLst>
        <pc:spChg chg="mod">
          <ac:chgData name="RUKS SHAIKH" userId="8e7ba8020c878f83" providerId="LiveId" clId="{FCF577FF-E2DA-4E4E-ABAF-17A387B9FE25}" dt="2021-10-26T02:56:16.238" v="659" actId="20577"/>
          <ac:spMkLst>
            <pc:docMk/>
            <pc:sldMk cId="237437487" sldId="278"/>
            <ac:spMk id="2" creationId="{5B7E0F48-BB0E-4361-9DDA-317FF025232B}"/>
          </ac:spMkLst>
        </pc:spChg>
        <pc:spChg chg="add mod">
          <ac:chgData name="RUKS SHAIKH" userId="8e7ba8020c878f83" providerId="LiveId" clId="{FCF577FF-E2DA-4E4E-ABAF-17A387B9FE25}" dt="2021-10-26T02:57:10.924" v="669" actId="207"/>
          <ac:spMkLst>
            <pc:docMk/>
            <pc:sldMk cId="237437487" sldId="278"/>
            <ac:spMk id="5" creationId="{A946559B-ECA9-4EB0-A7B2-316D159FDB55}"/>
          </ac:spMkLst>
        </pc:spChg>
        <pc:picChg chg="add mod">
          <ac:chgData name="RUKS SHAIKH" userId="8e7ba8020c878f83" providerId="LiveId" clId="{FCF577FF-E2DA-4E4E-ABAF-17A387B9FE25}" dt="2021-10-26T02:56:37.424" v="666" actId="1076"/>
          <ac:picMkLst>
            <pc:docMk/>
            <pc:sldMk cId="237437487" sldId="278"/>
            <ac:picMk id="7170" creationId="{10C2D52B-F13B-4780-9196-01DB5FAB6C3F}"/>
          </ac:picMkLst>
        </pc:picChg>
      </pc:sldChg>
      <pc:sldChg chg="addSp modSp new mod">
        <pc:chgData name="RUKS SHAIKH" userId="8e7ba8020c878f83" providerId="LiveId" clId="{FCF577FF-E2DA-4E4E-ABAF-17A387B9FE25}" dt="2021-10-27T12:45:11.461" v="966" actId="255"/>
        <pc:sldMkLst>
          <pc:docMk/>
          <pc:sldMk cId="4045741179" sldId="279"/>
        </pc:sldMkLst>
        <pc:spChg chg="mod">
          <ac:chgData name="RUKS SHAIKH" userId="8e7ba8020c878f83" providerId="LiveId" clId="{FCF577FF-E2DA-4E4E-ABAF-17A387B9FE25}" dt="2021-10-26T03:10:25.931" v="687" actId="14100"/>
          <ac:spMkLst>
            <pc:docMk/>
            <pc:sldMk cId="4045741179" sldId="279"/>
            <ac:spMk id="2" creationId="{FDE48AC5-4148-470E-9B3F-03DDC70377B5}"/>
          </ac:spMkLst>
        </pc:spChg>
        <pc:spChg chg="add mod">
          <ac:chgData name="RUKS SHAIKH" userId="8e7ba8020c878f83" providerId="LiveId" clId="{FCF577FF-E2DA-4E4E-ABAF-17A387B9FE25}" dt="2021-10-27T12:45:11.461" v="966" actId="255"/>
          <ac:spMkLst>
            <pc:docMk/>
            <pc:sldMk cId="4045741179" sldId="279"/>
            <ac:spMk id="4" creationId="{9876564D-E831-4DDF-8A3A-6FC7AEE73D62}"/>
          </ac:spMkLst>
        </pc:spChg>
      </pc:sldChg>
      <pc:sldChg chg="addSp modSp new del">
        <pc:chgData name="RUKS SHAIKH" userId="8e7ba8020c878f83" providerId="LiveId" clId="{FCF577FF-E2DA-4E4E-ABAF-17A387B9FE25}" dt="2021-10-26T14:01:09.679" v="826" actId="2696"/>
        <pc:sldMkLst>
          <pc:docMk/>
          <pc:sldMk cId="2378230360" sldId="280"/>
        </pc:sldMkLst>
        <pc:picChg chg="add mod">
          <ac:chgData name="RUKS SHAIKH" userId="8e7ba8020c878f83" providerId="LiveId" clId="{FCF577FF-E2DA-4E4E-ABAF-17A387B9FE25}" dt="2021-10-26T13:35:25.805" v="739"/>
          <ac:picMkLst>
            <pc:docMk/>
            <pc:sldMk cId="2378230360" sldId="280"/>
            <ac:picMk id="3" creationId="{B86B6C24-8C89-4913-A961-1A97796FDD4D}"/>
          </ac:picMkLst>
        </pc:picChg>
        <pc:picChg chg="add mod">
          <ac:chgData name="RUKS SHAIKH" userId="8e7ba8020c878f83" providerId="LiveId" clId="{FCF577FF-E2DA-4E4E-ABAF-17A387B9FE25}" dt="2021-10-26T13:35:28.124" v="740" actId="1076"/>
          <ac:picMkLst>
            <pc:docMk/>
            <pc:sldMk cId="2378230360" sldId="280"/>
            <ac:picMk id="10242" creationId="{E56A9EB2-A08A-4472-BCF0-87E7369D49DF}"/>
          </ac:picMkLst>
        </pc:picChg>
      </pc:sldChg>
      <pc:sldChg chg="addSp modSp new">
        <pc:chgData name="RUKS SHAIKH" userId="8e7ba8020c878f83" providerId="LiveId" clId="{FCF577FF-E2DA-4E4E-ABAF-17A387B9FE25}" dt="2021-10-26T13:47:16.157" v="785" actId="1076"/>
        <pc:sldMkLst>
          <pc:docMk/>
          <pc:sldMk cId="2907858677" sldId="281"/>
        </pc:sldMkLst>
        <pc:picChg chg="add mod">
          <ac:chgData name="RUKS SHAIKH" userId="8e7ba8020c878f83" providerId="LiveId" clId="{FCF577FF-E2DA-4E4E-ABAF-17A387B9FE25}" dt="2021-10-26T13:47:16.157" v="785" actId="1076"/>
          <ac:picMkLst>
            <pc:docMk/>
            <pc:sldMk cId="2907858677" sldId="281"/>
            <ac:picMk id="12290" creationId="{A2AA88C4-1137-432E-8671-37DB7EB978B7}"/>
          </ac:picMkLst>
        </pc:picChg>
      </pc:sldChg>
      <pc:sldChg chg="addSp modSp new">
        <pc:chgData name="RUKS SHAIKH" userId="8e7ba8020c878f83" providerId="LiveId" clId="{FCF577FF-E2DA-4E4E-ABAF-17A387B9FE25}" dt="2021-10-26T13:47:42.127" v="788" actId="1076"/>
        <pc:sldMkLst>
          <pc:docMk/>
          <pc:sldMk cId="2357261879" sldId="282"/>
        </pc:sldMkLst>
        <pc:picChg chg="add mod">
          <ac:chgData name="RUKS SHAIKH" userId="8e7ba8020c878f83" providerId="LiveId" clId="{FCF577FF-E2DA-4E4E-ABAF-17A387B9FE25}" dt="2021-10-26T13:47:42.127" v="788" actId="1076"/>
          <ac:picMkLst>
            <pc:docMk/>
            <pc:sldMk cId="2357261879" sldId="282"/>
            <ac:picMk id="13314" creationId="{2FAEDEEA-0B5E-429C-8B4A-7E91B2444625}"/>
          </ac:picMkLst>
        </pc:picChg>
      </pc:sldChg>
      <pc:sldChg chg="addSp modSp new">
        <pc:chgData name="RUKS SHAIKH" userId="8e7ba8020c878f83" providerId="LiveId" clId="{FCF577FF-E2DA-4E4E-ABAF-17A387B9FE25}" dt="2021-10-26T13:50:37.437" v="792" actId="14100"/>
        <pc:sldMkLst>
          <pc:docMk/>
          <pc:sldMk cId="4200208889" sldId="283"/>
        </pc:sldMkLst>
        <pc:picChg chg="add mod">
          <ac:chgData name="RUKS SHAIKH" userId="8e7ba8020c878f83" providerId="LiveId" clId="{FCF577FF-E2DA-4E4E-ABAF-17A387B9FE25}" dt="2021-10-26T13:50:37.437" v="792" actId="14100"/>
          <ac:picMkLst>
            <pc:docMk/>
            <pc:sldMk cId="4200208889" sldId="283"/>
            <ac:picMk id="14338" creationId="{67F45A02-E8C4-4F18-9F93-3E3EEEEADB3B}"/>
          </ac:picMkLst>
        </pc:picChg>
      </pc:sldChg>
      <pc:sldChg chg="new del">
        <pc:chgData name="RUKS SHAIKH" userId="8e7ba8020c878f83" providerId="LiveId" clId="{FCF577FF-E2DA-4E4E-ABAF-17A387B9FE25}" dt="2021-10-26T13:51:59.154" v="808" actId="2696"/>
        <pc:sldMkLst>
          <pc:docMk/>
          <pc:sldMk cId="898930790" sldId="284"/>
        </pc:sldMkLst>
      </pc:sldChg>
      <pc:sldChg chg="addSp modSp add">
        <pc:chgData name="RUKS SHAIKH" userId="8e7ba8020c878f83" providerId="LiveId" clId="{FCF577FF-E2DA-4E4E-ABAF-17A387B9FE25}" dt="2021-10-27T12:37:57.039" v="923" actId="1076"/>
        <pc:sldMkLst>
          <pc:docMk/>
          <pc:sldMk cId="3928273743" sldId="285"/>
        </pc:sldMkLst>
        <pc:picChg chg="add mod">
          <ac:chgData name="RUKS SHAIKH" userId="8e7ba8020c878f83" providerId="LiveId" clId="{FCF577FF-E2DA-4E4E-ABAF-17A387B9FE25}" dt="2021-10-27T12:37:49.414" v="921" actId="1076"/>
          <ac:picMkLst>
            <pc:docMk/>
            <pc:sldMk cId="3928273743" sldId="285"/>
            <ac:picMk id="15362" creationId="{8769A60B-99B8-4F33-AA53-E96FD4010849}"/>
          </ac:picMkLst>
        </pc:picChg>
        <pc:picChg chg="add mod">
          <ac:chgData name="RUKS SHAIKH" userId="8e7ba8020c878f83" providerId="LiveId" clId="{FCF577FF-E2DA-4E4E-ABAF-17A387B9FE25}" dt="2021-10-27T12:37:57.039" v="923" actId="1076"/>
          <ac:picMkLst>
            <pc:docMk/>
            <pc:sldMk cId="3928273743" sldId="285"/>
            <ac:picMk id="15364" creationId="{E5416802-5392-41CD-9160-D0F3D917D0C2}"/>
          </ac:picMkLst>
        </pc:picChg>
      </pc:sldChg>
      <pc:sldChg chg="addSp modSp new">
        <pc:chgData name="RUKS SHAIKH" userId="8e7ba8020c878f83" providerId="LiveId" clId="{FCF577FF-E2DA-4E4E-ABAF-17A387B9FE25}" dt="2021-10-26T13:52:49.606" v="822" actId="1076"/>
        <pc:sldMkLst>
          <pc:docMk/>
          <pc:sldMk cId="1358596953" sldId="286"/>
        </pc:sldMkLst>
        <pc:picChg chg="add mod">
          <ac:chgData name="RUKS SHAIKH" userId="8e7ba8020c878f83" providerId="LiveId" clId="{FCF577FF-E2DA-4E4E-ABAF-17A387B9FE25}" dt="2021-10-26T13:52:48.079" v="821" actId="1076"/>
          <ac:picMkLst>
            <pc:docMk/>
            <pc:sldMk cId="1358596953" sldId="286"/>
            <ac:picMk id="16386" creationId="{44A5A60A-6994-41F9-A0BF-F5D8BC1B818C}"/>
          </ac:picMkLst>
        </pc:picChg>
        <pc:picChg chg="add mod">
          <ac:chgData name="RUKS SHAIKH" userId="8e7ba8020c878f83" providerId="LiveId" clId="{FCF577FF-E2DA-4E4E-ABAF-17A387B9FE25}" dt="2021-10-26T13:52:49.606" v="822" actId="1076"/>
          <ac:picMkLst>
            <pc:docMk/>
            <pc:sldMk cId="1358596953" sldId="286"/>
            <ac:picMk id="16388" creationId="{BC9DAB71-7762-4D86-A656-92A3D8555D9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2954758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0326C3-0F9D-40EA-97C4-E081029709D2}" type="datetimeFigureOut">
              <a:rPr lang="en-US" smtClean="0"/>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1120661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1800447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89220-5264-4BAE-8DE5-A297041D4B88}"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5063987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789988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A0326C3-0F9D-40EA-97C4-E081029709D2}" type="datetimeFigureOut">
              <a:rPr lang="en-US" smtClean="0"/>
              <a:t>10/27/2021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1400543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A0326C3-0F9D-40EA-97C4-E081029709D2}" type="datetimeFigureOut">
              <a:rPr lang="en-US" smtClean="0"/>
              <a:t>10/27/2021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16373837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29715554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918408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85660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3781323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A0326C3-0F9D-40EA-97C4-E081029709D2}" type="datetimeFigureOut">
              <a:rPr lang="en-US" smtClean="0"/>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447741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A0326C3-0F9D-40EA-97C4-E081029709D2}" type="datetimeFigureOut">
              <a:rPr lang="en-US" smtClean="0"/>
              <a:t>10/27/2021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873394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3672711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1094727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DA0326C3-0F9D-40EA-97C4-E081029709D2}" type="datetimeFigureOut">
              <a:rPr lang="en-US" smtClean="0"/>
              <a:t>10/27/2021</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1262087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0326C3-0F9D-40EA-97C4-E081029709D2}" type="datetimeFigureOut">
              <a:rPr lang="en-US" smtClean="0"/>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89220-5264-4BAE-8DE5-A297041D4B88}" type="slidenum">
              <a:rPr lang="en-US" smtClean="0"/>
              <a:t>‹#›</a:t>
            </a:fld>
            <a:endParaRPr lang="en-US"/>
          </a:p>
        </p:txBody>
      </p:sp>
    </p:spTree>
    <p:extLst>
      <p:ext uri="{BB962C8B-B14F-4D97-AF65-F5344CB8AC3E}">
        <p14:creationId xmlns:p14="http://schemas.microsoft.com/office/powerpoint/2010/main" val="2874742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A0326C3-0F9D-40EA-97C4-E081029709D2}" type="datetimeFigureOut">
              <a:rPr lang="en-US" smtClean="0"/>
              <a:t>10/27/2021</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4C89220-5264-4BAE-8DE5-A297041D4B88}" type="slidenum">
              <a:rPr lang="en-US" smtClean="0"/>
              <a:t>‹#›</a:t>
            </a:fld>
            <a:endParaRPr lang="en-US"/>
          </a:p>
        </p:txBody>
      </p:sp>
    </p:spTree>
    <p:extLst>
      <p:ext uri="{BB962C8B-B14F-4D97-AF65-F5344CB8AC3E}">
        <p14:creationId xmlns:p14="http://schemas.microsoft.com/office/powerpoint/2010/main" val="332164443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18CEF-31AE-4D8F-9E3F-C31D56EC76DD}"/>
              </a:ext>
            </a:extLst>
          </p:cNvPr>
          <p:cNvSpPr>
            <a:spLocks noGrp="1"/>
          </p:cNvSpPr>
          <p:nvPr>
            <p:ph type="ctrTitle"/>
          </p:nvPr>
        </p:nvSpPr>
        <p:spPr/>
        <p:txBody>
          <a:bodyPr/>
          <a:lstStyle/>
          <a:p>
            <a:r>
              <a:rPr lang="en-US" dirty="0"/>
              <a:t>UTILITY ANALYSIS</a:t>
            </a:r>
            <a:br>
              <a:rPr lang="en-US" dirty="0"/>
            </a:br>
            <a:r>
              <a:rPr lang="en-US" dirty="0"/>
              <a:t>ORDINAL MEASUREMENT </a:t>
            </a:r>
          </a:p>
        </p:txBody>
      </p:sp>
      <p:sp>
        <p:nvSpPr>
          <p:cNvPr id="3" name="Subtitle 2">
            <a:extLst>
              <a:ext uri="{FF2B5EF4-FFF2-40B4-BE49-F238E27FC236}">
                <a16:creationId xmlns:a16="http://schemas.microsoft.com/office/drawing/2014/main" id="{31C72217-4516-4F2B-8B92-6013481687F4}"/>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1612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ow the Budget Line Changes - Microeconomics - Hayden Economics">
            <a:extLst>
              <a:ext uri="{FF2B5EF4-FFF2-40B4-BE49-F238E27FC236}">
                <a16:creationId xmlns:a16="http://schemas.microsoft.com/office/drawing/2014/main" id="{EBA1858E-D1AC-4BB4-B1D1-9FDB833D50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512" y="3429000"/>
            <a:ext cx="3554886" cy="3031567"/>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What is a Budget Line? Definition, Properties, Assumptions, Slope, Shift -  The Investors Book">
            <a:extLst>
              <a:ext uri="{FF2B5EF4-FFF2-40B4-BE49-F238E27FC236}">
                <a16:creationId xmlns:a16="http://schemas.microsoft.com/office/drawing/2014/main" id="{B3FA5641-E9BA-4112-98F5-19093FBD90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433" y="573081"/>
            <a:ext cx="2773187" cy="2348803"/>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Budget line - online presentation">
            <a:extLst>
              <a:ext uri="{FF2B5EF4-FFF2-40B4-BE49-F238E27FC236}">
                <a16:creationId xmlns:a16="http://schemas.microsoft.com/office/drawing/2014/main" id="{42F702DC-E771-4B52-B0A3-5BE13F5144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2665" y="1081143"/>
            <a:ext cx="5926295" cy="4695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522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BD37F2-3FF5-438C-928B-8CD3916B7C1E}"/>
              </a:ext>
            </a:extLst>
          </p:cNvPr>
          <p:cNvSpPr txBox="1"/>
          <p:nvPr/>
        </p:nvSpPr>
        <p:spPr>
          <a:xfrm>
            <a:off x="226548" y="588409"/>
            <a:ext cx="5663814" cy="2031325"/>
          </a:xfrm>
          <a:prstGeom prst="rect">
            <a:avLst/>
          </a:prstGeom>
          <a:noFill/>
        </p:spPr>
        <p:txBody>
          <a:bodyPr wrap="square">
            <a:spAutoFit/>
          </a:bodyPr>
          <a:lstStyle/>
          <a:p>
            <a:pPr algn="l" fontAlgn="base"/>
            <a:r>
              <a:rPr lang="en-US" b="1" dirty="0">
                <a:effectLst/>
                <a:latin typeface="Georgia" panose="02040502050405020303" pitchFamily="18" charset="0"/>
              </a:rPr>
              <a:t>Consumer’s Equilibrium through Indifference Curve and Budget Line:</a:t>
            </a:r>
            <a:endParaRPr lang="en-US" b="0" dirty="0">
              <a:effectLst/>
              <a:latin typeface="Georgia" panose="02040502050405020303" pitchFamily="18" charset="0"/>
            </a:endParaRPr>
          </a:p>
          <a:p>
            <a:pPr algn="l" fontAlgn="base"/>
            <a:r>
              <a:rPr lang="en-US" b="0" dirty="0">
                <a:effectLst/>
                <a:latin typeface="Georgia" panose="02040502050405020303" pitchFamily="18" charset="0"/>
              </a:rPr>
              <a:t>Consumer’s equilibrium is the point at which consumer attains maximum satisfaction. A consumer is said to be</a:t>
            </a:r>
          </a:p>
          <a:p>
            <a:pPr algn="l" fontAlgn="base"/>
            <a:r>
              <a:rPr lang="en-US" b="0" dirty="0">
                <a:effectLst/>
                <a:latin typeface="Georgia" panose="02040502050405020303" pitchFamily="18" charset="0"/>
              </a:rPr>
              <a:t> in equilibrium when the budget line touches indifference curve, with given price and income.</a:t>
            </a:r>
          </a:p>
        </p:txBody>
      </p:sp>
      <p:pic>
        <p:nvPicPr>
          <p:cNvPr id="10242" name="Picture 2" descr="Consumer's Equilibrium through Indifference Curve and Budget Line">
            <a:extLst>
              <a:ext uri="{FF2B5EF4-FFF2-40B4-BE49-F238E27FC236}">
                <a16:creationId xmlns:a16="http://schemas.microsoft.com/office/drawing/2014/main" id="{16A26293-8C18-46B4-9F83-58C1F07DFD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40" y="3227398"/>
            <a:ext cx="5669318" cy="350371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80ED738-F384-4FC2-8AAE-8F9228C1A4AC}"/>
              </a:ext>
            </a:extLst>
          </p:cNvPr>
          <p:cNvSpPr txBox="1"/>
          <p:nvPr/>
        </p:nvSpPr>
        <p:spPr>
          <a:xfrm>
            <a:off x="5890362" y="5589256"/>
            <a:ext cx="4786365" cy="923330"/>
          </a:xfrm>
          <a:prstGeom prst="rect">
            <a:avLst/>
          </a:prstGeom>
          <a:noFill/>
        </p:spPr>
        <p:txBody>
          <a:bodyPr wrap="square">
            <a:spAutoFit/>
          </a:bodyPr>
          <a:lstStyle/>
          <a:p>
            <a:pPr algn="l" fontAlgn="base"/>
            <a:r>
              <a:rPr lang="en-US" b="0" dirty="0">
                <a:effectLst/>
                <a:latin typeface="Georgia" panose="02040502050405020303" pitchFamily="18" charset="0"/>
              </a:rPr>
              <a:t>Slope of budget line =Px/</a:t>
            </a:r>
            <a:r>
              <a:rPr lang="en-US" b="0" dirty="0" err="1">
                <a:effectLst/>
                <a:latin typeface="Georgia" panose="02040502050405020303" pitchFamily="18" charset="0"/>
              </a:rPr>
              <a:t>Py</a:t>
            </a:r>
            <a:endParaRPr lang="en-US" b="0" dirty="0">
              <a:effectLst/>
              <a:latin typeface="Georgia" panose="02040502050405020303" pitchFamily="18" charset="0"/>
            </a:endParaRPr>
          </a:p>
          <a:p>
            <a:pPr algn="l" fontAlgn="base"/>
            <a:r>
              <a:rPr lang="en-US" b="0" dirty="0">
                <a:effectLst/>
                <a:latin typeface="Georgia" panose="02040502050405020303" pitchFamily="18" charset="0"/>
              </a:rPr>
              <a:t>Slope of indifference curve= ∆Y/∆X = </a:t>
            </a:r>
            <a:r>
              <a:rPr lang="en-US" b="0" dirty="0" err="1">
                <a:effectLst/>
                <a:latin typeface="Georgia" panose="02040502050405020303" pitchFamily="18" charset="0"/>
              </a:rPr>
              <a:t>MRSxy</a:t>
            </a:r>
            <a:endParaRPr lang="en-US" b="0" dirty="0">
              <a:effectLst/>
              <a:latin typeface="Georgia" panose="02040502050405020303" pitchFamily="18" charset="0"/>
            </a:endParaRPr>
          </a:p>
          <a:p>
            <a:pPr algn="l" fontAlgn="base"/>
            <a:r>
              <a:rPr lang="en-US" b="0" dirty="0">
                <a:effectLst/>
                <a:latin typeface="Georgia" panose="02040502050405020303" pitchFamily="18" charset="0"/>
              </a:rPr>
              <a:t>Thus, Px/</a:t>
            </a:r>
            <a:r>
              <a:rPr lang="en-US" b="0" dirty="0" err="1">
                <a:effectLst/>
                <a:latin typeface="Georgia" panose="02040502050405020303" pitchFamily="18" charset="0"/>
              </a:rPr>
              <a:t>Py</a:t>
            </a:r>
            <a:r>
              <a:rPr lang="en-US" b="0" dirty="0">
                <a:effectLst/>
                <a:latin typeface="Georgia" panose="02040502050405020303" pitchFamily="18" charset="0"/>
              </a:rPr>
              <a:t> = </a:t>
            </a:r>
            <a:r>
              <a:rPr lang="en-US" b="0" dirty="0" err="1">
                <a:effectLst/>
                <a:latin typeface="Georgia" panose="02040502050405020303" pitchFamily="18" charset="0"/>
              </a:rPr>
              <a:t>MRSxy</a:t>
            </a:r>
            <a:endParaRPr lang="en-US" b="0" dirty="0">
              <a:effectLst/>
              <a:latin typeface="Georgia" panose="02040502050405020303" pitchFamily="18" charset="0"/>
            </a:endParaRPr>
          </a:p>
        </p:txBody>
      </p:sp>
      <p:pic>
        <p:nvPicPr>
          <p:cNvPr id="11266" name="Picture 2" descr="Consumer Equilibrium under Indifference Curve Analysis&#10;IV. Consumer’s Equilibrium or Maximization of Satisfaction&#10;&#10;   &quot;The...">
            <a:extLst>
              <a:ext uri="{FF2B5EF4-FFF2-40B4-BE49-F238E27FC236}">
                <a16:creationId xmlns:a16="http://schemas.microsoft.com/office/drawing/2014/main" id="{E705BE0E-8265-4199-BFE5-EC273FB592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45414"/>
            <a:ext cx="5971126" cy="4478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431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onsumer Equilibrium under Indifference Curve Analysis&#10;IV. First order and Second order condition for consumer Equilibrium...">
            <a:extLst>
              <a:ext uri="{FF2B5EF4-FFF2-40B4-BE49-F238E27FC236}">
                <a16:creationId xmlns:a16="http://schemas.microsoft.com/office/drawing/2014/main" id="{A2AA88C4-1137-432E-8671-37DB7EB978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9503" y="828675"/>
            <a:ext cx="6934200" cy="520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7858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onsumer Equilibrium under Indifference Curve Analysis&#10;IV. First order and Second order condition for consumer Equilibrium...">
            <a:extLst>
              <a:ext uri="{FF2B5EF4-FFF2-40B4-BE49-F238E27FC236}">
                <a16:creationId xmlns:a16="http://schemas.microsoft.com/office/drawing/2014/main" id="{2FAEDEEA-0B5E-429C-8B4A-7E91B24446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6928" y="828675"/>
            <a:ext cx="6934200" cy="520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7261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E69F7-2421-49DA-9CDE-67798473CA98}"/>
              </a:ext>
            </a:extLst>
          </p:cNvPr>
          <p:cNvSpPr>
            <a:spLocks noGrp="1"/>
          </p:cNvSpPr>
          <p:nvPr>
            <p:ph type="title"/>
          </p:nvPr>
        </p:nvSpPr>
        <p:spPr>
          <a:xfrm>
            <a:off x="646111" y="452718"/>
            <a:ext cx="9404723" cy="618186"/>
          </a:xfrm>
        </p:spPr>
        <p:txBody>
          <a:bodyPr/>
          <a:lstStyle/>
          <a:p>
            <a:r>
              <a:rPr lang="en-US" dirty="0"/>
              <a:t>Effects</a:t>
            </a:r>
            <a:br>
              <a:rPr lang="en-US" dirty="0"/>
            </a:br>
            <a:br>
              <a:rPr lang="en-US" dirty="0"/>
            </a:br>
            <a:r>
              <a:rPr lang="en-US" dirty="0"/>
              <a:t>Income+ substitution= price effect</a:t>
            </a:r>
            <a:br>
              <a:rPr lang="en-US" dirty="0"/>
            </a:br>
            <a:r>
              <a:rPr lang="en-US" dirty="0"/>
              <a:t> </a:t>
            </a:r>
            <a:br>
              <a:rPr lang="en-US" dirty="0"/>
            </a:br>
            <a:br>
              <a:rPr lang="en-US" dirty="0"/>
            </a:br>
            <a:endParaRPr lang="en-US" dirty="0"/>
          </a:p>
        </p:txBody>
      </p:sp>
      <p:sp>
        <p:nvSpPr>
          <p:cNvPr id="3" name="Arrow: Down 2">
            <a:extLst>
              <a:ext uri="{FF2B5EF4-FFF2-40B4-BE49-F238E27FC236}">
                <a16:creationId xmlns:a16="http://schemas.microsoft.com/office/drawing/2014/main" id="{1164D8C4-6816-4E7C-A9A0-9E26F1AE0CF1}"/>
              </a:ext>
            </a:extLst>
          </p:cNvPr>
          <p:cNvSpPr/>
          <p:nvPr/>
        </p:nvSpPr>
        <p:spPr>
          <a:xfrm flipH="1">
            <a:off x="1725769" y="2472744"/>
            <a:ext cx="167425" cy="6181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Down 3">
            <a:extLst>
              <a:ext uri="{FF2B5EF4-FFF2-40B4-BE49-F238E27FC236}">
                <a16:creationId xmlns:a16="http://schemas.microsoft.com/office/drawing/2014/main" id="{3E8859D2-3ADF-40FF-A03E-4F1976193FF1}"/>
              </a:ext>
            </a:extLst>
          </p:cNvPr>
          <p:cNvSpPr/>
          <p:nvPr/>
        </p:nvSpPr>
        <p:spPr>
          <a:xfrm flipH="1">
            <a:off x="5223029" y="2472744"/>
            <a:ext cx="121704" cy="6181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C025AAE-E227-4488-996F-C8787EBD52F9}"/>
              </a:ext>
            </a:extLst>
          </p:cNvPr>
          <p:cNvSpPr/>
          <p:nvPr/>
        </p:nvSpPr>
        <p:spPr>
          <a:xfrm>
            <a:off x="418563" y="3090930"/>
            <a:ext cx="2949262" cy="28204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Associated with change in purchasing power due to change in price </a:t>
            </a:r>
          </a:p>
          <a:p>
            <a:pPr algn="ctr"/>
            <a:endParaRPr lang="en-US" dirty="0"/>
          </a:p>
          <a:p>
            <a:pPr algn="ctr"/>
            <a:r>
              <a:rPr lang="en-US" dirty="0"/>
              <a:t>Observed by shift in budget line </a:t>
            </a:r>
          </a:p>
          <a:p>
            <a:pPr algn="ctr"/>
            <a:endParaRPr lang="en-US" dirty="0"/>
          </a:p>
          <a:p>
            <a:pPr algn="ctr"/>
            <a:r>
              <a:rPr lang="en-US" dirty="0"/>
              <a:t>Ex:- from A to B </a:t>
            </a:r>
          </a:p>
        </p:txBody>
      </p:sp>
      <p:sp>
        <p:nvSpPr>
          <p:cNvPr id="6" name="Rectangle 5">
            <a:extLst>
              <a:ext uri="{FF2B5EF4-FFF2-40B4-BE49-F238E27FC236}">
                <a16:creationId xmlns:a16="http://schemas.microsoft.com/office/drawing/2014/main" id="{D2E52DFB-6A91-4B4A-BA9C-6E8B17AED60E}"/>
              </a:ext>
            </a:extLst>
          </p:cNvPr>
          <p:cNvSpPr/>
          <p:nvPr/>
        </p:nvSpPr>
        <p:spPr>
          <a:xfrm>
            <a:off x="3837903" y="3090931"/>
            <a:ext cx="3348508" cy="2820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Associated with change in relative price of a good.</a:t>
            </a:r>
          </a:p>
          <a:p>
            <a:pPr algn="ctr"/>
            <a:endParaRPr lang="en-US" dirty="0"/>
          </a:p>
          <a:p>
            <a:pPr algn="ctr"/>
            <a:r>
              <a:rPr lang="en-US" dirty="0"/>
              <a:t>Observed by movement along budget line </a:t>
            </a:r>
          </a:p>
          <a:p>
            <a:pPr algn="ctr"/>
            <a:endParaRPr lang="en-US" dirty="0"/>
          </a:p>
          <a:p>
            <a:pPr algn="ctr"/>
            <a:r>
              <a:rPr lang="en-US" dirty="0"/>
              <a:t>Ex:- From A to C </a:t>
            </a:r>
          </a:p>
        </p:txBody>
      </p:sp>
      <p:pic>
        <p:nvPicPr>
          <p:cNvPr id="3078" name="Picture 6" descr="THE IMPACT OF A PRICE&#10;CHANGE&#10;The substitution effect involves the&#10;substitution of good x1 for good x2 or viceversa due to ...">
            <a:extLst>
              <a:ext uri="{FF2B5EF4-FFF2-40B4-BE49-F238E27FC236}">
                <a16:creationId xmlns:a16="http://schemas.microsoft.com/office/drawing/2014/main" id="{A815CA0F-E624-4F4D-A94A-09AC638B53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5772" y="2938763"/>
            <a:ext cx="4402212" cy="33051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9299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ow Do Income Effect, Substitution Effect and Price Effect Influence  Consumer's Equilibrium? - Owlcation">
            <a:extLst>
              <a:ext uri="{FF2B5EF4-FFF2-40B4-BE49-F238E27FC236}">
                <a16:creationId xmlns:a16="http://schemas.microsoft.com/office/drawing/2014/main" id="{84B99082-7425-43A9-AACA-4A169F8575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574" y="495833"/>
            <a:ext cx="5494597" cy="39602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9 Income and substitution effects | Consumption - Microeconomics - YouTube">
            <a:extLst>
              <a:ext uri="{FF2B5EF4-FFF2-40B4-BE49-F238E27FC236}">
                <a16:creationId xmlns:a16="http://schemas.microsoft.com/office/drawing/2014/main" id="{1E8C1865-6CDC-46BF-820A-51C2F618C5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1130" y="2614410"/>
            <a:ext cx="6096560" cy="3889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0984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onsumer Equilibrium under Indifference Curve Analysis&#10;&#10;V. Income Effect: Income consumption Curve&#10;&#10;&#10;  If the prices of go...">
            <a:extLst>
              <a:ext uri="{FF2B5EF4-FFF2-40B4-BE49-F238E27FC236}">
                <a16:creationId xmlns:a16="http://schemas.microsoft.com/office/drawing/2014/main" id="{67F45A02-E8C4-4F18-9F93-3E3EEEEADB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8900" y="708338"/>
            <a:ext cx="6934200" cy="5320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2088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onsumer Equilibrium under Indifference Curve Analysis&#10;&#10;&#10;&#10;V. Income Effect: Income consumption Curve&#10;&#10;    a) ICC of Normal...">
            <a:extLst>
              <a:ext uri="{FF2B5EF4-FFF2-40B4-BE49-F238E27FC236}">
                <a16:creationId xmlns:a16="http://schemas.microsoft.com/office/drawing/2014/main" id="{8769A60B-99B8-4F33-AA53-E96FD40108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313" y="373487"/>
            <a:ext cx="5563672" cy="4172755"/>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Consumer Equilibrium under Indifference Curve Analysis&#10;&#10;&#10;V. Income Effect: Income consumption Curve&#10;&#10;    a) ICC of Inferio...">
            <a:extLst>
              <a:ext uri="{FF2B5EF4-FFF2-40B4-BE49-F238E27FC236}">
                <a16:creationId xmlns:a16="http://schemas.microsoft.com/office/drawing/2014/main" id="{E5416802-5392-41CD-9160-D0F3D917D0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3985" y="2034862"/>
            <a:ext cx="6133026" cy="4599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273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onsumer Equilibrium under Indifference Curve Analysis&#10;&#10;&#10;V. Income Effect: Income consumption Curve&#10;&#10;&#10;                    ...">
            <a:extLst>
              <a:ext uri="{FF2B5EF4-FFF2-40B4-BE49-F238E27FC236}">
                <a16:creationId xmlns:a16="http://schemas.microsoft.com/office/drawing/2014/main" id="{44A5A60A-6994-41F9-A0BF-F5D8BC1B81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127" y="815794"/>
            <a:ext cx="5203063" cy="3902297"/>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Consumer Equilibrium under Indifference Curve Analysis&#10;&#10;&#10;V. Income Effect: Income consumption Curve&#10;&#10;&#10;                    ...">
            <a:extLst>
              <a:ext uri="{FF2B5EF4-FFF2-40B4-BE49-F238E27FC236}">
                <a16:creationId xmlns:a16="http://schemas.microsoft.com/office/drawing/2014/main" id="{BC9DAB71-7762-4D86-A656-92A3D8555D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2020" y="1635618"/>
            <a:ext cx="5203064" cy="3902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8596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778DE-20B1-40B5-A624-AAEBCACE0414}"/>
              </a:ext>
            </a:extLst>
          </p:cNvPr>
          <p:cNvSpPr>
            <a:spLocks noGrp="1"/>
          </p:cNvSpPr>
          <p:nvPr>
            <p:ph type="title"/>
          </p:nvPr>
        </p:nvSpPr>
        <p:spPr/>
        <p:txBody>
          <a:bodyPr/>
          <a:lstStyle/>
          <a:p>
            <a:r>
              <a:rPr lang="en-US" dirty="0"/>
              <a:t>Revealed Preference Theory</a:t>
            </a:r>
          </a:p>
        </p:txBody>
      </p:sp>
      <p:sp>
        <p:nvSpPr>
          <p:cNvPr id="4" name="TextBox 3">
            <a:extLst>
              <a:ext uri="{FF2B5EF4-FFF2-40B4-BE49-F238E27FC236}">
                <a16:creationId xmlns:a16="http://schemas.microsoft.com/office/drawing/2014/main" id="{033B17B0-0D5B-4A2E-BC59-DA0C0F97C8D5}"/>
              </a:ext>
            </a:extLst>
          </p:cNvPr>
          <p:cNvSpPr txBox="1"/>
          <p:nvPr/>
        </p:nvSpPr>
        <p:spPr>
          <a:xfrm>
            <a:off x="344510" y="1853248"/>
            <a:ext cx="6932054" cy="2308324"/>
          </a:xfrm>
          <a:prstGeom prst="rect">
            <a:avLst/>
          </a:prstGeom>
          <a:noFill/>
        </p:spPr>
        <p:txBody>
          <a:bodyPr wrap="square">
            <a:spAutoFit/>
          </a:bodyPr>
          <a:lstStyle/>
          <a:p>
            <a:r>
              <a:rPr lang="en-US" sz="1600" dirty="0">
                <a:latin typeface="Arial" panose="020B0604020202020204" pitchFamily="34" charset="0"/>
                <a:cs typeface="Arial" panose="020B0604020202020204" pitchFamily="34" charset="0"/>
              </a:rPr>
              <a:t>Revealed Preference Theory was propounded by Paul Samuelson in 1938. This theory studies the </a:t>
            </a:r>
            <a:r>
              <a:rPr lang="en-US" sz="1600" dirty="0" err="1">
                <a:latin typeface="Arial" panose="020B0604020202020204" pitchFamily="34" charset="0"/>
                <a:cs typeface="Arial" panose="020B0604020202020204" pitchFamily="34" charset="0"/>
              </a:rPr>
              <a:t>behaviour</a:t>
            </a:r>
            <a:r>
              <a:rPr lang="en-US" sz="1600" dirty="0">
                <a:latin typeface="Arial" panose="020B0604020202020204" pitchFamily="34" charset="0"/>
                <a:cs typeface="Arial" panose="020B0604020202020204" pitchFamily="34" charset="0"/>
              </a:rPr>
              <a:t> of the People while they are making choices. This is why it is also termed as </a:t>
            </a:r>
            <a:r>
              <a:rPr lang="en-US" sz="1600" dirty="0" err="1">
                <a:latin typeface="Arial" panose="020B0604020202020204" pitchFamily="34" charset="0"/>
                <a:cs typeface="Arial" panose="020B0604020202020204" pitchFamily="34" charset="0"/>
              </a:rPr>
              <a:t>Behaviourial</a:t>
            </a:r>
            <a:r>
              <a:rPr lang="en-US" sz="1600" dirty="0">
                <a:latin typeface="Arial" panose="020B0604020202020204" pitchFamily="34" charset="0"/>
                <a:cs typeface="Arial" panose="020B0604020202020204" pitchFamily="34" charset="0"/>
              </a:rPr>
              <a:t> Ordinal Utility Theory. Unlike Utility and IC analysis, this method is not introspective (self-</a:t>
            </a:r>
            <a:r>
              <a:rPr lang="en-US" sz="1600" dirty="0" err="1">
                <a:latin typeface="Arial" panose="020B0604020202020204" pitchFamily="34" charset="0"/>
                <a:cs typeface="Arial" panose="020B0604020202020204" pitchFamily="34" charset="0"/>
              </a:rPr>
              <a:t>analysing</a:t>
            </a:r>
            <a:r>
              <a:rPr lang="en-US" sz="1600" dirty="0">
                <a:latin typeface="Arial" panose="020B0604020202020204" pitchFamily="34" charset="0"/>
                <a:cs typeface="Arial" panose="020B0604020202020204" pitchFamily="34" charset="0"/>
              </a:rPr>
              <a:t>). This implies that while the former two assumes that the Consumer knows his/her preferences clearly, based upon which they make their choices, the latter theory (RP) is non-introspective (indeed observational) as it derives preferences based upon previous choices made by the consumers.</a:t>
            </a:r>
          </a:p>
        </p:txBody>
      </p:sp>
      <p:pic>
        <p:nvPicPr>
          <p:cNvPr id="1026" name="Picture 2" descr="Revealed Preference">
            <a:extLst>
              <a:ext uri="{FF2B5EF4-FFF2-40B4-BE49-F238E27FC236}">
                <a16:creationId xmlns:a16="http://schemas.microsoft.com/office/drawing/2014/main" id="{5B0C8C01-AD2A-4BFA-A664-629EFB1A4D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7823" y="1853247"/>
            <a:ext cx="3635460" cy="334981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831B4D95-6005-4779-9FC7-98D6FD4E29CA}"/>
              </a:ext>
            </a:extLst>
          </p:cNvPr>
          <p:cNvSpPr txBox="1"/>
          <p:nvPr/>
        </p:nvSpPr>
        <p:spPr>
          <a:xfrm>
            <a:off x="344510" y="4282755"/>
            <a:ext cx="6098146" cy="1077218"/>
          </a:xfrm>
          <a:prstGeom prst="rect">
            <a:avLst/>
          </a:prstGeom>
          <a:noFill/>
        </p:spPr>
        <p:txBody>
          <a:bodyPr wrap="square">
            <a:spAutoFit/>
          </a:bodyPr>
          <a:lstStyle/>
          <a:p>
            <a:r>
              <a:rPr lang="en-US" sz="1600" b="0" i="0" dirty="0">
                <a:effectLst/>
                <a:latin typeface="Arial" panose="020B0604020202020204" pitchFamily="34" charset="0"/>
                <a:cs typeface="Arial" panose="020B0604020202020204" pitchFamily="34" charset="0"/>
              </a:rPr>
              <a:t> if the consumer buys the combination E</a:t>
            </a:r>
            <a:r>
              <a:rPr lang="en-US" sz="1600" b="0" i="0" baseline="-25000" dirty="0">
                <a:effectLst/>
                <a:latin typeface="Arial" panose="020B0604020202020204" pitchFamily="34" charset="0"/>
                <a:cs typeface="Arial" panose="020B0604020202020204" pitchFamily="34" charset="0"/>
              </a:rPr>
              <a:t>1</a:t>
            </a:r>
            <a:r>
              <a:rPr lang="en-US" sz="1600" b="0" i="0" dirty="0">
                <a:effectLst/>
                <a:latin typeface="Arial" panose="020B0604020202020204" pitchFamily="34" charset="0"/>
                <a:cs typeface="Arial" panose="020B0604020202020204" pitchFamily="34" charset="0"/>
              </a:rPr>
              <a:t> (x</a:t>
            </a:r>
            <a:r>
              <a:rPr lang="en-US" sz="1600" b="0" i="0" baseline="-25000" dirty="0">
                <a:effectLst/>
                <a:latin typeface="Arial" panose="020B0604020202020204" pitchFamily="34" charset="0"/>
                <a:cs typeface="Arial" panose="020B0604020202020204" pitchFamily="34" charset="0"/>
              </a:rPr>
              <a:t>1</a:t>
            </a:r>
            <a:r>
              <a:rPr lang="en-US" sz="1600" b="0" i="0" dirty="0">
                <a:effectLst/>
                <a:latin typeface="Arial" panose="020B0604020202020204" pitchFamily="34" charset="0"/>
                <a:cs typeface="Arial" panose="020B0604020202020204" pitchFamily="34" charset="0"/>
              </a:rPr>
              <a:t>, y</a:t>
            </a:r>
            <a:r>
              <a:rPr lang="en-US" sz="1600" b="0" i="0" baseline="-25000" dirty="0">
                <a:effectLst/>
                <a:latin typeface="Arial" panose="020B0604020202020204" pitchFamily="34" charset="0"/>
                <a:cs typeface="Arial" panose="020B0604020202020204" pitchFamily="34" charset="0"/>
              </a:rPr>
              <a:t>1</a:t>
            </a:r>
            <a:r>
              <a:rPr lang="en-US" sz="1600" b="0" i="0" dirty="0">
                <a:effectLst/>
                <a:latin typeface="Arial" panose="020B0604020202020204" pitchFamily="34" charset="0"/>
                <a:cs typeface="Arial" panose="020B0604020202020204" pitchFamily="34" charset="0"/>
              </a:rPr>
              <a:t>)of the goods X and Y and does not buy the combination E</a:t>
            </a:r>
            <a:r>
              <a:rPr lang="en-US" sz="1600" b="0" i="0" baseline="-25000" dirty="0">
                <a:effectLst/>
                <a:latin typeface="Arial" panose="020B0604020202020204" pitchFamily="34" charset="0"/>
                <a:cs typeface="Arial" panose="020B0604020202020204" pitchFamily="34" charset="0"/>
              </a:rPr>
              <a:t>2</a:t>
            </a:r>
            <a:r>
              <a:rPr lang="en-US" sz="1600" b="0" i="0" dirty="0">
                <a:effectLst/>
                <a:latin typeface="Arial" panose="020B0604020202020204" pitchFamily="34" charset="0"/>
                <a:cs typeface="Arial" panose="020B0604020202020204" pitchFamily="34" charset="0"/>
              </a:rPr>
              <a:t>(x</a:t>
            </a:r>
            <a:r>
              <a:rPr lang="en-US" sz="1600" b="0" i="0" baseline="-25000" dirty="0">
                <a:effectLst/>
                <a:latin typeface="Arial" panose="020B0604020202020204" pitchFamily="34" charset="0"/>
                <a:cs typeface="Arial" panose="020B0604020202020204" pitchFamily="34" charset="0"/>
              </a:rPr>
              <a:t>2</a:t>
            </a:r>
            <a:r>
              <a:rPr lang="en-US" sz="1600" b="0" i="0" dirty="0">
                <a:effectLst/>
                <a:latin typeface="Arial" panose="020B0604020202020204" pitchFamily="34" charset="0"/>
                <a:cs typeface="Arial" panose="020B0604020202020204" pitchFamily="34" charset="0"/>
              </a:rPr>
              <a:t>, y</a:t>
            </a:r>
            <a:r>
              <a:rPr lang="en-US" sz="1600" b="0" i="0" baseline="-25000" dirty="0">
                <a:effectLst/>
                <a:latin typeface="Arial" panose="020B0604020202020204" pitchFamily="34" charset="0"/>
                <a:cs typeface="Arial" panose="020B0604020202020204" pitchFamily="34" charset="0"/>
              </a:rPr>
              <a:t>2</a:t>
            </a:r>
            <a:r>
              <a:rPr lang="en-US" sz="1600" b="0" i="0" dirty="0">
                <a:effectLst/>
                <a:latin typeface="Arial" panose="020B0604020202020204" pitchFamily="34" charset="0"/>
                <a:cs typeface="Arial" panose="020B0604020202020204" pitchFamily="34" charset="0"/>
              </a:rPr>
              <a:t>) at the prices (p</a:t>
            </a:r>
            <a:r>
              <a:rPr lang="en-US" sz="1600" b="0" i="0" baseline="30000" dirty="0">
                <a:effectLst/>
                <a:latin typeface="Arial" panose="020B0604020202020204" pitchFamily="34" charset="0"/>
                <a:cs typeface="Arial" panose="020B0604020202020204" pitchFamily="34" charset="0"/>
              </a:rPr>
              <a:t>1</a:t>
            </a:r>
            <a:r>
              <a:rPr lang="en-US" sz="1600" b="0" i="0" baseline="-25000" dirty="0">
                <a:effectLst/>
                <a:latin typeface="Arial" panose="020B0604020202020204" pitchFamily="34" charset="0"/>
                <a:cs typeface="Arial" panose="020B0604020202020204" pitchFamily="34" charset="0"/>
              </a:rPr>
              <a:t>x</a:t>
            </a:r>
            <a:r>
              <a:rPr lang="en-US" sz="1600" b="0" i="0" dirty="0">
                <a:effectLst/>
                <a:latin typeface="Arial" panose="020B0604020202020204" pitchFamily="34" charset="0"/>
                <a:cs typeface="Arial" panose="020B0604020202020204" pitchFamily="34" charset="0"/>
              </a:rPr>
              <a:t>, p</a:t>
            </a:r>
            <a:r>
              <a:rPr lang="en-US" sz="1600" b="0" i="0" baseline="30000" dirty="0">
                <a:effectLst/>
                <a:latin typeface="Arial" panose="020B0604020202020204" pitchFamily="34" charset="0"/>
                <a:cs typeface="Arial" panose="020B0604020202020204" pitchFamily="34" charset="0"/>
              </a:rPr>
              <a:t>1</a:t>
            </a:r>
            <a:r>
              <a:rPr lang="en-US" sz="1600" b="0" i="0" baseline="-25000" dirty="0">
                <a:effectLst/>
                <a:latin typeface="Arial" panose="020B0604020202020204" pitchFamily="34" charset="0"/>
                <a:cs typeface="Arial" panose="020B0604020202020204" pitchFamily="34" charset="0"/>
              </a:rPr>
              <a:t>y</a:t>
            </a:r>
            <a:r>
              <a:rPr lang="en-US" sz="1600" b="0" i="0" dirty="0">
                <a:effectLst/>
                <a:latin typeface="Arial" panose="020B0604020202020204" pitchFamily="34" charset="0"/>
                <a:cs typeface="Arial" panose="020B0604020202020204" pitchFamily="34" charset="0"/>
              </a:rPr>
              <a:t>,) of the goods, then we would be able to say that he prefers combination E</a:t>
            </a:r>
            <a:r>
              <a:rPr lang="en-US" sz="1600" b="0" i="0" baseline="-25000" dirty="0">
                <a:effectLst/>
                <a:latin typeface="Arial" panose="020B0604020202020204" pitchFamily="34" charset="0"/>
                <a:cs typeface="Arial" panose="020B0604020202020204" pitchFamily="34" charset="0"/>
              </a:rPr>
              <a:t>1</a:t>
            </a:r>
            <a:r>
              <a:rPr lang="en-US" sz="1600" b="0" i="0" dirty="0">
                <a:effectLst/>
                <a:latin typeface="Arial" panose="020B0604020202020204" pitchFamily="34" charset="0"/>
                <a:cs typeface="Arial" panose="020B0604020202020204" pitchFamily="34" charset="0"/>
              </a:rPr>
              <a:t> to combination E</a:t>
            </a:r>
            <a:r>
              <a:rPr lang="en-US" sz="1600" b="0" i="0" baseline="-25000" dirty="0">
                <a:effectLst/>
                <a:latin typeface="Arial" panose="020B0604020202020204" pitchFamily="34" charset="0"/>
                <a:cs typeface="Arial" panose="020B0604020202020204" pitchFamily="34" charset="0"/>
              </a:rPr>
              <a:t>2</a:t>
            </a:r>
            <a:r>
              <a:rPr lang="en-US" sz="1600" baseline="-25000" dirty="0">
                <a:latin typeface="Arial" panose="020B0604020202020204" pitchFamily="34" charset="0"/>
                <a:cs typeface="Arial" panose="020B0604020202020204" pitchFamily="34" charset="0"/>
              </a:rPr>
              <a:t>. </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7361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37C9D-F56A-4B94-9C3C-501F88B3297E}"/>
              </a:ext>
            </a:extLst>
          </p:cNvPr>
          <p:cNvSpPr>
            <a:spLocks noGrp="1"/>
          </p:cNvSpPr>
          <p:nvPr>
            <p:ph type="title"/>
          </p:nvPr>
        </p:nvSpPr>
        <p:spPr>
          <a:xfrm>
            <a:off x="838200" y="365125"/>
            <a:ext cx="10515600" cy="639427"/>
          </a:xfrm>
        </p:spPr>
        <p:txBody>
          <a:bodyPr>
            <a:normAutofit fontScale="90000"/>
          </a:bodyPr>
          <a:lstStyle/>
          <a:p>
            <a:r>
              <a:rPr kumimoji="0" lang="en-US" altLang="en-US" sz="4400" b="1" i="0" u="none" strike="noStrike" cap="none" normalizeH="0" baseline="0" dirty="0">
                <a:ln>
                  <a:noFill/>
                </a:ln>
                <a:solidFill>
                  <a:schemeClr val="accent2"/>
                </a:solidFill>
                <a:effectLst/>
                <a:latin typeface="Times New Roman" panose="02020603050405020304" pitchFamily="18" charset="0"/>
                <a:cs typeface="Times New Roman" panose="02020603050405020304" pitchFamily="18" charset="0"/>
              </a:rPr>
              <a:t>Indifference Curve Approach</a:t>
            </a:r>
            <a:br>
              <a:rPr kumimoji="0" lang="en-US" altLang="en-US" sz="4400" b="0" i="0" u="none" strike="noStrike" cap="none" normalizeH="0" baseline="0" dirty="0">
                <a:ln>
                  <a:noFill/>
                </a:ln>
                <a:solidFill>
                  <a:schemeClr val="accent2"/>
                </a:solidFill>
                <a:effectLst/>
                <a:latin typeface="TundraWeb"/>
              </a:rPr>
            </a:br>
            <a:endParaRPr lang="en-US" dirty="0">
              <a:solidFill>
                <a:schemeClr val="accent2"/>
              </a:solidFill>
            </a:endParaRPr>
          </a:p>
        </p:txBody>
      </p:sp>
      <p:sp>
        <p:nvSpPr>
          <p:cNvPr id="5" name="TextBox 4">
            <a:extLst>
              <a:ext uri="{FF2B5EF4-FFF2-40B4-BE49-F238E27FC236}">
                <a16:creationId xmlns:a16="http://schemas.microsoft.com/office/drawing/2014/main" id="{3E547624-50DE-4E91-B948-AB74EDC00B03}"/>
              </a:ext>
            </a:extLst>
          </p:cNvPr>
          <p:cNvSpPr txBox="1"/>
          <p:nvPr/>
        </p:nvSpPr>
        <p:spPr>
          <a:xfrm>
            <a:off x="2351397" y="1116149"/>
            <a:ext cx="7150995" cy="480131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effectLst/>
                <a:cs typeface="Arial" panose="020B0604020202020204" pitchFamily="34" charset="0"/>
              </a:rPr>
              <a:t>Marshall's demand analysis is based on the cardinal measurement of utility. The approach is </a:t>
            </a:r>
            <a:r>
              <a:rPr kumimoji="0" lang="en-US" altLang="en-US" sz="1800" b="0" i="0" u="none" strike="noStrike" cap="none" normalizeH="0" baseline="0" dirty="0" err="1">
                <a:ln>
                  <a:noFill/>
                </a:ln>
                <a:effectLst/>
                <a:cs typeface="Arial" panose="020B0604020202020204" pitchFamily="34" charset="0"/>
              </a:rPr>
              <a:t>criticised</a:t>
            </a:r>
            <a:r>
              <a:rPr kumimoji="0" lang="en-US" altLang="en-US" sz="1800" b="0" i="0" u="none" strike="noStrike" cap="none" normalizeH="0" baseline="0" dirty="0">
                <a:ln>
                  <a:noFill/>
                </a:ln>
                <a:effectLst/>
                <a:cs typeface="Arial" panose="020B0604020202020204" pitchFamily="34" charset="0"/>
              </a:rPr>
              <a:t> for two reasons.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effectLst/>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effectLst/>
                <a:cs typeface="Arial" panose="020B0604020202020204" pitchFamily="34" charset="0"/>
              </a:rPr>
              <a:t>1.        Utility is a psychological phenomenon and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effectLst/>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effectLst/>
                <a:cs typeface="Arial" panose="020B0604020202020204" pitchFamily="34" charset="0"/>
              </a:rPr>
              <a:t>2.        It cannot be measured.</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effectLst/>
                <a:cs typeface="Arial" panose="020B0604020202020204" pitchFamily="34" charset="0"/>
              </a:rPr>
            </a:br>
            <a:r>
              <a:rPr lang="en-US" sz="1800" b="0" i="0" dirty="0">
                <a:effectLst/>
                <a:cs typeface="Arial" panose="020B0604020202020204" pitchFamily="34" charset="0"/>
              </a:rPr>
              <a:t>According to Hicks and Allen, utility cannot be measured. It can only be ranked or ordered. The consumer can rank his preference very easily and say which is better than the other.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u="none" strike="noStrike" cap="none" normalizeH="0" baseline="0" dirty="0">
              <a:ln>
                <a:noFill/>
              </a:ln>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800" b="0" i="0" dirty="0">
                <a:effectLst/>
                <a:cs typeface="Arial" panose="020B0604020202020204" pitchFamily="34" charset="0"/>
              </a:rPr>
              <a:t>An indifference curve shows different combinations of two commodities, which give the consumer an equal satisfaction.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u="none" strike="noStrike" cap="none" normalizeH="0" baseline="0" dirty="0">
              <a:ln>
                <a:noFill/>
              </a:ln>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800" b="0" i="0" dirty="0">
                <a:effectLst/>
                <a:cs typeface="Arial" panose="020B0604020202020204" pitchFamily="34" charset="0"/>
              </a:rPr>
              <a:t>An indifference curve is the locus of different combinations of two commodities giving the same level of satisfaction.</a:t>
            </a:r>
            <a:endParaRPr kumimoji="0" lang="en-US" altLang="en-US" sz="1800" b="0" i="0" u="none" strike="noStrike" cap="none" normalizeH="0" baseline="0" dirty="0">
              <a:ln>
                <a:noFill/>
              </a:ln>
              <a:effectLst/>
              <a:cs typeface="Arial" panose="020B0604020202020204" pitchFamily="34" charset="0"/>
            </a:endParaRPr>
          </a:p>
        </p:txBody>
      </p:sp>
      <p:sp>
        <p:nvSpPr>
          <p:cNvPr id="7" name="Content Placeholder 6">
            <a:extLst>
              <a:ext uri="{FF2B5EF4-FFF2-40B4-BE49-F238E27FC236}">
                <a16:creationId xmlns:a16="http://schemas.microsoft.com/office/drawing/2014/main" id="{090AF2C3-6BE3-4728-8D6F-7F98207948F2}"/>
              </a:ext>
            </a:extLst>
          </p:cNvPr>
          <p:cNvSpPr>
            <a:spLocks noGrp="1"/>
          </p:cNvSpPr>
          <p:nvPr>
            <p:ph idx="1"/>
          </p:nvPr>
        </p:nvSpPr>
        <p:spPr>
          <a:xfrm>
            <a:off x="933718" y="6039812"/>
            <a:ext cx="9652716" cy="639428"/>
          </a:xfrm>
        </p:spPr>
        <p:txBody>
          <a:bodyPr/>
          <a:lstStyle/>
          <a:p>
            <a:endParaRPr lang="en-US" dirty="0"/>
          </a:p>
        </p:txBody>
      </p:sp>
    </p:spTree>
    <p:extLst>
      <p:ext uri="{BB962C8B-B14F-4D97-AF65-F5344CB8AC3E}">
        <p14:creationId xmlns:p14="http://schemas.microsoft.com/office/powerpoint/2010/main" val="10090493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3FC58-B47E-4C20-B99A-0F146EE2F1F2}"/>
              </a:ext>
            </a:extLst>
          </p:cNvPr>
          <p:cNvSpPr>
            <a:spLocks noGrp="1"/>
          </p:cNvSpPr>
          <p:nvPr>
            <p:ph type="title"/>
          </p:nvPr>
        </p:nvSpPr>
        <p:spPr/>
        <p:txBody>
          <a:bodyPr/>
          <a:lstStyle/>
          <a:p>
            <a:r>
              <a:rPr lang="en-US" dirty="0"/>
              <a:t>ASSUMPTION OF RPT.</a:t>
            </a:r>
          </a:p>
        </p:txBody>
      </p:sp>
      <p:sp>
        <p:nvSpPr>
          <p:cNvPr id="4" name="TextBox 3">
            <a:extLst>
              <a:ext uri="{FF2B5EF4-FFF2-40B4-BE49-F238E27FC236}">
                <a16:creationId xmlns:a16="http://schemas.microsoft.com/office/drawing/2014/main" id="{D2E08A18-C3A6-4C60-96EC-B75D48E4C1D6}"/>
              </a:ext>
            </a:extLst>
          </p:cNvPr>
          <p:cNvSpPr txBox="1"/>
          <p:nvPr/>
        </p:nvSpPr>
        <p:spPr>
          <a:xfrm>
            <a:off x="180304" y="1338093"/>
            <a:ext cx="11140226" cy="3970318"/>
          </a:xfrm>
          <a:prstGeom prst="rect">
            <a:avLst/>
          </a:prstGeom>
          <a:noFill/>
        </p:spPr>
        <p:txBody>
          <a:bodyPr wrap="square">
            <a:spAutoFit/>
          </a:bodyPr>
          <a:lstStyle/>
          <a:p>
            <a:pPr marL="400050" indent="-400050">
              <a:buAutoNum type="romanLcParenBoth"/>
            </a:pPr>
            <a:r>
              <a:rPr lang="en-US" b="0" i="0" dirty="0">
                <a:effectLst/>
                <a:latin typeface="Georgia" panose="02040502050405020303" pitchFamily="18" charset="0"/>
              </a:rPr>
              <a:t>The consumer buys and uses only two goods (X and Y). The quantities x and y of these goods are continuous variables.</a:t>
            </a:r>
          </a:p>
          <a:p>
            <a:pPr marL="400050" indent="-400050">
              <a:buAutoNum type="romanLcParenBoth"/>
            </a:pPr>
            <a:r>
              <a:rPr lang="en-US" b="0" i="0" dirty="0">
                <a:effectLst/>
                <a:latin typeface="Georgia" panose="02040502050405020303" pitchFamily="18" charset="0"/>
              </a:rPr>
              <a:t>Both these goods are of MIB (more-is-better) type. This assumption is also known as the assumption of monotonicity. This assumption implies that the ICs of the consumer are nega­tively sloped.</a:t>
            </a:r>
            <a:endParaRPr lang="en-US" dirty="0">
              <a:latin typeface="Georgia" panose="02040502050405020303" pitchFamily="18" charset="0"/>
            </a:endParaRPr>
          </a:p>
          <a:p>
            <a:pPr marL="400050" indent="-400050">
              <a:buAutoNum type="romanLcParenBoth"/>
            </a:pPr>
            <a:r>
              <a:rPr lang="en-US" b="0" i="0" dirty="0">
                <a:effectLst/>
                <a:latin typeface="Georgia" panose="02040502050405020303" pitchFamily="18" charset="0"/>
              </a:rPr>
              <a:t>for any particular budget line of the consumer, there would be obtained one and only one equilibrium combination of goods and for any combination to be an equilibrium one, there would be obtained one and only one budget line.</a:t>
            </a:r>
          </a:p>
          <a:p>
            <a:pPr marL="400050" indent="-400050">
              <a:buAutoNum type="romanLcParenBoth"/>
            </a:pPr>
            <a:r>
              <a:rPr lang="en-US" b="0" i="0" dirty="0">
                <a:effectLst/>
                <a:latin typeface="Georgia" panose="02040502050405020303" pitchFamily="18" charset="0"/>
              </a:rPr>
              <a:t>The fourth assumption of the RP theory is known as the weak axiom of RP (WARP). Here we assume that if the consumer chooses the combination E</a:t>
            </a:r>
            <a:r>
              <a:rPr lang="en-US" b="0" i="0" baseline="-25000" dirty="0">
                <a:effectLst/>
                <a:latin typeface="Georgia" panose="02040502050405020303" pitchFamily="18" charset="0"/>
              </a:rPr>
              <a:t>1</a:t>
            </a:r>
            <a:r>
              <a:rPr lang="en-US" b="0" i="0" dirty="0">
                <a:effectLst/>
                <a:latin typeface="Georgia" panose="02040502050405020303" pitchFamily="18" charset="0"/>
              </a:rPr>
              <a:t>(x</a:t>
            </a:r>
            <a:r>
              <a:rPr lang="en-US" b="0" i="0" baseline="-25000" dirty="0">
                <a:effectLst/>
                <a:latin typeface="Georgia" panose="02040502050405020303" pitchFamily="18" charset="0"/>
              </a:rPr>
              <a:t>1</a:t>
            </a:r>
            <a:r>
              <a:rPr lang="en-US" b="0" i="0" dirty="0">
                <a:effectLst/>
                <a:latin typeface="Georgia" panose="02040502050405020303" pitchFamily="18" charset="0"/>
              </a:rPr>
              <a:t>, y</a:t>
            </a:r>
            <a:r>
              <a:rPr lang="en-US" b="0" i="0" baseline="-25000" dirty="0">
                <a:effectLst/>
                <a:latin typeface="Georgia" panose="02040502050405020303" pitchFamily="18" charset="0"/>
              </a:rPr>
              <a:t>1</a:t>
            </a:r>
            <a:r>
              <a:rPr lang="en-US" b="0" i="0" dirty="0">
                <a:effectLst/>
                <a:latin typeface="Georgia" panose="02040502050405020303" pitchFamily="18" charset="0"/>
              </a:rPr>
              <a:t>) over another afford­able combination E</a:t>
            </a:r>
            <a:r>
              <a:rPr lang="en-US" b="0" i="0" baseline="-25000" dirty="0">
                <a:effectLst/>
                <a:latin typeface="Georgia" panose="02040502050405020303" pitchFamily="18" charset="0"/>
              </a:rPr>
              <a:t>2</a:t>
            </a:r>
            <a:r>
              <a:rPr lang="en-US" b="0" i="0" dirty="0">
                <a:effectLst/>
                <a:latin typeface="Georgia" panose="02040502050405020303" pitchFamily="18" charset="0"/>
              </a:rPr>
              <a:t>(x</a:t>
            </a:r>
            <a:r>
              <a:rPr lang="en-US" b="0" i="0" baseline="-25000" dirty="0">
                <a:effectLst/>
                <a:latin typeface="Georgia" panose="02040502050405020303" pitchFamily="18" charset="0"/>
              </a:rPr>
              <a:t>2</a:t>
            </a:r>
            <a:r>
              <a:rPr lang="en-US" b="0" i="0" dirty="0">
                <a:effectLst/>
                <a:latin typeface="Georgia" panose="02040502050405020303" pitchFamily="18" charset="0"/>
              </a:rPr>
              <a:t>, y</a:t>
            </a:r>
            <a:r>
              <a:rPr lang="en-US" b="0" i="0" baseline="-25000" dirty="0">
                <a:effectLst/>
                <a:latin typeface="Georgia" panose="02040502050405020303" pitchFamily="18" charset="0"/>
              </a:rPr>
              <a:t>2</a:t>
            </a:r>
            <a:r>
              <a:rPr lang="en-US" b="0" i="0" dirty="0">
                <a:effectLst/>
                <a:latin typeface="Georgia" panose="02040502050405020303" pitchFamily="18" charset="0"/>
              </a:rPr>
              <a:t>) in a particular price-income situation, then under no circumstances would he choose E</a:t>
            </a:r>
            <a:r>
              <a:rPr lang="en-US" b="0" i="0" baseline="-25000" dirty="0">
                <a:effectLst/>
                <a:latin typeface="Georgia" panose="02040502050405020303" pitchFamily="18" charset="0"/>
              </a:rPr>
              <a:t>2</a:t>
            </a:r>
            <a:r>
              <a:rPr lang="en-US" b="0" i="0" dirty="0">
                <a:effectLst/>
                <a:latin typeface="Georgia" panose="02040502050405020303" pitchFamily="18" charset="0"/>
              </a:rPr>
              <a:t> over E</a:t>
            </a:r>
            <a:r>
              <a:rPr lang="en-US" b="0" i="0" baseline="-25000" dirty="0">
                <a:effectLst/>
                <a:latin typeface="Georgia" panose="02040502050405020303" pitchFamily="18" charset="0"/>
              </a:rPr>
              <a:t>1</a:t>
            </a:r>
            <a:r>
              <a:rPr lang="en-US" b="0" i="0" dirty="0">
                <a:effectLst/>
                <a:latin typeface="Georgia" panose="02040502050405020303" pitchFamily="18" charset="0"/>
              </a:rPr>
              <a:t> if E</a:t>
            </a:r>
            <a:r>
              <a:rPr lang="en-US" b="0" i="0" baseline="-25000" dirty="0">
                <a:effectLst/>
                <a:latin typeface="Georgia" panose="02040502050405020303" pitchFamily="18" charset="0"/>
              </a:rPr>
              <a:t>1</a:t>
            </a:r>
            <a:r>
              <a:rPr lang="en-US" b="0" i="0" dirty="0">
                <a:effectLst/>
                <a:latin typeface="Georgia" panose="02040502050405020303" pitchFamily="18" charset="0"/>
              </a:rPr>
              <a:t> is affordable.</a:t>
            </a:r>
          </a:p>
          <a:p>
            <a:pPr marL="400050" indent="-400050">
              <a:buAutoNum type="romanLcParenBoth"/>
            </a:pPr>
            <a:r>
              <a:rPr lang="en-US" b="0" i="0" dirty="0">
                <a:effectLst/>
                <a:latin typeface="Georgia" panose="02040502050405020303" pitchFamily="18" charset="0"/>
              </a:rPr>
              <a:t>the strong axiom of RP (SARP). if the consumer, under different price-income situations, reveals the combination E</a:t>
            </a:r>
            <a:r>
              <a:rPr lang="en-US" b="0" i="0" baseline="-25000" dirty="0">
                <a:effectLst/>
                <a:latin typeface="Georgia" panose="02040502050405020303" pitchFamily="18" charset="0"/>
              </a:rPr>
              <a:t>1</a:t>
            </a:r>
            <a:r>
              <a:rPr lang="en-US" b="0" i="0" dirty="0">
                <a:effectLst/>
                <a:latin typeface="Georgia" panose="02040502050405020303" pitchFamily="18" charset="0"/>
              </a:rPr>
              <a:t> as preferred to E</a:t>
            </a:r>
            <a:r>
              <a:rPr lang="en-US" b="0" i="0" baseline="-25000" dirty="0">
                <a:effectLst/>
                <a:latin typeface="Georgia" panose="02040502050405020303" pitchFamily="18" charset="0"/>
              </a:rPr>
              <a:t>2</a:t>
            </a:r>
            <a:r>
              <a:rPr lang="en-US" b="0" i="0" dirty="0">
                <a:effectLst/>
                <a:latin typeface="Georgia" panose="02040502050405020303" pitchFamily="18" charset="0"/>
              </a:rPr>
              <a:t>, E</a:t>
            </a:r>
            <a:r>
              <a:rPr lang="en-US" b="0" i="0" baseline="-25000" dirty="0">
                <a:effectLst/>
                <a:latin typeface="Georgia" panose="02040502050405020303" pitchFamily="18" charset="0"/>
              </a:rPr>
              <a:t>2</a:t>
            </a:r>
            <a:r>
              <a:rPr lang="en-US" b="0" i="0" dirty="0">
                <a:effectLst/>
                <a:latin typeface="Georgia" panose="02040502050405020303" pitchFamily="18" charset="0"/>
              </a:rPr>
              <a:t> to E</a:t>
            </a:r>
            <a:r>
              <a:rPr lang="en-US" b="0" i="0" baseline="-25000" dirty="0">
                <a:effectLst/>
                <a:latin typeface="Georgia" panose="02040502050405020303" pitchFamily="18" charset="0"/>
              </a:rPr>
              <a:t>3</a:t>
            </a:r>
            <a:r>
              <a:rPr lang="en-US" b="0" i="0" dirty="0">
                <a:effectLst/>
                <a:latin typeface="Georgia" panose="02040502050405020303" pitchFamily="18" charset="0"/>
              </a:rPr>
              <a:t>,…, E</a:t>
            </a:r>
            <a:r>
              <a:rPr lang="en-US" b="0" i="0" baseline="-25000" dirty="0">
                <a:effectLst/>
                <a:latin typeface="Georgia" panose="02040502050405020303" pitchFamily="18" charset="0"/>
              </a:rPr>
              <a:t>k-1</a:t>
            </a:r>
            <a:r>
              <a:rPr lang="en-US" b="0" i="0" dirty="0">
                <a:effectLst/>
                <a:latin typeface="Georgia" panose="02040502050405020303" pitchFamily="18" charset="0"/>
              </a:rPr>
              <a:t> to </a:t>
            </a:r>
            <a:r>
              <a:rPr lang="en-US" b="0" i="0" dirty="0" err="1">
                <a:effectLst/>
                <a:latin typeface="Georgia" panose="02040502050405020303" pitchFamily="18" charset="0"/>
              </a:rPr>
              <a:t>E</a:t>
            </a:r>
            <a:r>
              <a:rPr lang="en-US" b="0" i="0" baseline="-25000" dirty="0" err="1">
                <a:effectLst/>
                <a:latin typeface="Georgia" panose="02040502050405020303" pitchFamily="18" charset="0"/>
              </a:rPr>
              <a:t>k</a:t>
            </a:r>
            <a:r>
              <a:rPr lang="en-US" b="0" i="0" dirty="0">
                <a:effectLst/>
                <a:latin typeface="Georgia" panose="02040502050405020303" pitchFamily="18" charset="0"/>
              </a:rPr>
              <a:t>, then E</a:t>
            </a:r>
            <a:r>
              <a:rPr lang="en-US" b="0" i="0" baseline="-25000" dirty="0">
                <a:effectLst/>
                <a:latin typeface="Georgia" panose="02040502050405020303" pitchFamily="18" charset="0"/>
              </a:rPr>
              <a:t>1</a:t>
            </a:r>
            <a:r>
              <a:rPr lang="en-US" b="0" i="0" dirty="0">
                <a:effectLst/>
                <a:latin typeface="Georgia" panose="02040502050405020303" pitchFamily="18" charset="0"/>
              </a:rPr>
              <a:t> would be revealed preferred to </a:t>
            </a:r>
            <a:r>
              <a:rPr lang="en-US" b="0" i="0" dirty="0" err="1">
                <a:effectLst/>
                <a:latin typeface="Georgia" panose="02040502050405020303" pitchFamily="18" charset="0"/>
              </a:rPr>
              <a:t>E</a:t>
            </a:r>
            <a:r>
              <a:rPr lang="en-US" b="0" i="0" baseline="-25000" dirty="0" err="1">
                <a:effectLst/>
                <a:latin typeface="Georgia" panose="02040502050405020303" pitchFamily="18" charset="0"/>
              </a:rPr>
              <a:t>k</a:t>
            </a:r>
            <a:r>
              <a:rPr lang="en-US" b="0" i="0" dirty="0">
                <a:effectLst/>
                <a:latin typeface="Georgia" panose="02040502050405020303" pitchFamily="18" charset="0"/>
              </a:rPr>
              <a:t> and </a:t>
            </a:r>
            <a:r>
              <a:rPr lang="en-US" b="0" i="0" dirty="0" err="1">
                <a:effectLst/>
                <a:latin typeface="Georgia" panose="02040502050405020303" pitchFamily="18" charset="0"/>
              </a:rPr>
              <a:t>E</a:t>
            </a:r>
            <a:r>
              <a:rPr lang="en-US" b="0" i="0" baseline="-25000" dirty="0" err="1">
                <a:effectLst/>
                <a:latin typeface="Georgia" panose="02040502050405020303" pitchFamily="18" charset="0"/>
              </a:rPr>
              <a:t>k</a:t>
            </a:r>
            <a:r>
              <a:rPr lang="en-US" b="0" i="0" dirty="0">
                <a:effectLst/>
                <a:latin typeface="Georgia" panose="02040502050405020303" pitchFamily="18" charset="0"/>
              </a:rPr>
              <a:t> would never (under no price-income situation) be revealed preferred to E</a:t>
            </a:r>
            <a:r>
              <a:rPr lang="en-US" b="0" i="0" baseline="-25000" dirty="0">
                <a:effectLst/>
                <a:latin typeface="Georgia" panose="02040502050405020303" pitchFamily="18" charset="0"/>
              </a:rPr>
              <a:t>1</a:t>
            </a:r>
            <a:r>
              <a:rPr lang="en-US" b="0" i="0" dirty="0">
                <a:effectLst/>
                <a:latin typeface="Georgia" panose="02040502050405020303" pitchFamily="18" charset="0"/>
              </a:rPr>
              <a:t>.</a:t>
            </a:r>
            <a:endParaRPr lang="en-US" dirty="0"/>
          </a:p>
        </p:txBody>
      </p:sp>
    </p:spTree>
    <p:extLst>
      <p:ext uri="{BB962C8B-B14F-4D97-AF65-F5344CB8AC3E}">
        <p14:creationId xmlns:p14="http://schemas.microsoft.com/office/powerpoint/2010/main" val="29345668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B80285C-5B22-4492-863A-180C158B5FB1}"/>
              </a:ext>
            </a:extLst>
          </p:cNvPr>
          <p:cNvSpPr txBox="1"/>
          <p:nvPr/>
        </p:nvSpPr>
        <p:spPr>
          <a:xfrm>
            <a:off x="769511" y="825810"/>
            <a:ext cx="4091057" cy="4585871"/>
          </a:xfrm>
          <a:prstGeom prst="rect">
            <a:avLst/>
          </a:prstGeom>
          <a:noFill/>
        </p:spPr>
        <p:txBody>
          <a:bodyPr wrap="square">
            <a:spAutoFit/>
          </a:bodyPr>
          <a:lstStyle/>
          <a:p>
            <a:pPr algn="l" fontAlgn="base"/>
            <a:r>
              <a:rPr lang="en-US" b="1" dirty="0">
                <a:effectLst/>
                <a:latin typeface="Georgia" panose="02040502050405020303" pitchFamily="18" charset="0"/>
              </a:rPr>
              <a:t>Revealed Preference—Direct and Indirect:</a:t>
            </a:r>
          </a:p>
          <a:p>
            <a:pPr algn="l" fontAlgn="base"/>
            <a:endParaRPr lang="en-US" sz="1600" b="1" dirty="0">
              <a:effectLst/>
              <a:latin typeface="Arial" panose="020B0604020202020204" pitchFamily="34" charset="0"/>
              <a:cs typeface="Arial" panose="020B0604020202020204" pitchFamily="34" charset="0"/>
            </a:endParaRPr>
          </a:p>
          <a:p>
            <a:pPr algn="l" fontAlgn="base"/>
            <a:r>
              <a:rPr lang="en-US" sz="1600" b="0" dirty="0">
                <a:effectLst/>
                <a:latin typeface="Arial" panose="020B0604020202020204" pitchFamily="34" charset="0"/>
                <a:cs typeface="Arial" panose="020B0604020202020204" pitchFamily="34" charset="0"/>
              </a:rPr>
              <a:t>If RP is confined to only two combinations of goods, E</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and E</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and if, in a particular price- income situation, E</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(x</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,y</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is revealed preferred to combination E</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(x</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y</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then it is said that E</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is directly revealed preferred to E</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a:t>
            </a:r>
          </a:p>
          <a:p>
            <a:pPr algn="l" fontAlgn="base"/>
            <a:endParaRPr lang="en-US" sz="1600" b="0" dirty="0">
              <a:effectLst/>
              <a:latin typeface="Arial" panose="020B0604020202020204" pitchFamily="34" charset="0"/>
              <a:cs typeface="Arial" panose="020B0604020202020204" pitchFamily="34" charset="0"/>
            </a:endParaRPr>
          </a:p>
          <a:p>
            <a:pPr algn="l" fontAlgn="base"/>
            <a:r>
              <a:rPr lang="en-US" sz="1600" b="0" dirty="0">
                <a:effectLst/>
                <a:latin typeface="Arial" panose="020B0604020202020204" pitchFamily="34" charset="0"/>
                <a:cs typeface="Arial" panose="020B0604020202020204" pitchFamily="34" charset="0"/>
              </a:rPr>
              <a:t>But if preferences are considered for more than two combinations and if preferences are established by way of transitivity of RP, then it is a case of indirectly revealed preference. For example, if E</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is revealed preferred to E</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E</a:t>
            </a:r>
            <a:r>
              <a:rPr lang="en-US" sz="1600" b="0" baseline="-25000" dirty="0">
                <a:effectLst/>
                <a:latin typeface="Arial" panose="020B0604020202020204" pitchFamily="34" charset="0"/>
                <a:cs typeface="Arial" panose="020B0604020202020204" pitchFamily="34" charset="0"/>
              </a:rPr>
              <a:t>k-1</a:t>
            </a:r>
            <a:r>
              <a:rPr lang="en-US" sz="1600" b="0" dirty="0">
                <a:effectLst/>
                <a:latin typeface="Arial" panose="020B0604020202020204" pitchFamily="34" charset="0"/>
                <a:cs typeface="Arial" panose="020B0604020202020204" pitchFamily="34" charset="0"/>
              </a:rPr>
              <a:t> to </a:t>
            </a:r>
            <a:r>
              <a:rPr lang="en-US" sz="1600" b="0" dirty="0" err="1">
                <a:effectLst/>
                <a:latin typeface="Arial" panose="020B0604020202020204" pitchFamily="34" charset="0"/>
                <a:cs typeface="Arial" panose="020B0604020202020204" pitchFamily="34" charset="0"/>
              </a:rPr>
              <a:t>E</a:t>
            </a:r>
            <a:r>
              <a:rPr lang="en-US" sz="1600" b="0" baseline="-25000" dirty="0" err="1">
                <a:effectLst/>
                <a:latin typeface="Arial" panose="020B0604020202020204" pitchFamily="34" charset="0"/>
                <a:cs typeface="Arial" panose="020B0604020202020204" pitchFamily="34" charset="0"/>
              </a:rPr>
              <a:t>k</a:t>
            </a:r>
            <a:r>
              <a:rPr lang="en-US" sz="1600" b="0" dirty="0">
                <a:effectLst/>
                <a:latin typeface="Arial" panose="020B0604020202020204" pitchFamily="34" charset="0"/>
                <a:cs typeface="Arial" panose="020B0604020202020204" pitchFamily="34" charset="0"/>
              </a:rPr>
              <a:t>, then by SARP, we say E</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is indirectly revealed preferred to </a:t>
            </a:r>
            <a:r>
              <a:rPr lang="en-US" sz="1600" b="0" dirty="0" err="1">
                <a:effectLst/>
                <a:latin typeface="Arial" panose="020B0604020202020204" pitchFamily="34" charset="0"/>
                <a:cs typeface="Arial" panose="020B0604020202020204" pitchFamily="34" charset="0"/>
              </a:rPr>
              <a:t>E</a:t>
            </a:r>
            <a:r>
              <a:rPr lang="en-US" sz="1600" b="0" baseline="-25000" dirty="0" err="1">
                <a:effectLst/>
                <a:latin typeface="Arial" panose="020B0604020202020204" pitchFamily="34" charset="0"/>
                <a:cs typeface="Arial" panose="020B0604020202020204" pitchFamily="34" charset="0"/>
              </a:rPr>
              <a:t>k</a:t>
            </a:r>
            <a:r>
              <a:rPr lang="en-US" sz="1600" b="0" dirty="0">
                <a:effectLst/>
                <a:latin typeface="Arial" panose="020B0604020202020204" pitchFamily="34" charset="0"/>
                <a:cs typeface="Arial" panose="020B0604020202020204" pitchFamily="34" charset="0"/>
              </a:rPr>
              <a:t>.</a:t>
            </a:r>
          </a:p>
        </p:txBody>
      </p:sp>
      <p:pic>
        <p:nvPicPr>
          <p:cNvPr id="8194" name="Picture 2" descr=" (x1, x2) is indirectly revealed preferred to (z1, z2).&#10;9/15/2015 Dept. of F.E.S, F.F.SC, W.B.U.A.F.S&#10; ">
            <a:extLst>
              <a:ext uri="{FF2B5EF4-FFF2-40B4-BE49-F238E27FC236}">
                <a16:creationId xmlns:a16="http://schemas.microsoft.com/office/drawing/2014/main" id="{57AAE8E9-7325-4139-A3B7-B034107B41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5539" y="1397254"/>
            <a:ext cx="6076950" cy="4562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05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WARP: Weak Axiom Revealed Preference&#10;Assumptions for WARP:&#10;• People always opt for what they prefer.&#10;• At any circumstance...">
            <a:extLst>
              <a:ext uri="{FF2B5EF4-FFF2-40B4-BE49-F238E27FC236}">
                <a16:creationId xmlns:a16="http://schemas.microsoft.com/office/drawing/2014/main" id="{15A1553E-FA91-4C8B-B23B-73F85D0646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477" y="400790"/>
            <a:ext cx="5944808" cy="404242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Background&#10;Scenario 1 Scenario 2&#10;Consumer consumes (X1, Y1) when (X2, Y2) was&#10;affordable and (X2, Y2) when (X1, Y1) was no...">
            <a:extLst>
              <a:ext uri="{FF2B5EF4-FFF2-40B4-BE49-F238E27FC236}">
                <a16:creationId xmlns:a16="http://schemas.microsoft.com/office/drawing/2014/main" id="{7622C8F8-0385-455C-8BFA-CF49AA04D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9590" y="1358505"/>
            <a:ext cx="5438238" cy="536638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DA119656-A3CD-41F0-AFD9-650AF5C758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092" y="4957023"/>
            <a:ext cx="4238625" cy="266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33782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WARP Theorem&#10;Scenario 1&#10;WARP Theorem:&#10;If (X1, Y1) is directly preferred to (X2, Y2) then it has to be an&#10;unlike scenario t...">
            <a:extLst>
              <a:ext uri="{FF2B5EF4-FFF2-40B4-BE49-F238E27FC236}">
                <a16:creationId xmlns:a16="http://schemas.microsoft.com/office/drawing/2014/main" id="{1A394C3D-A392-4DF6-B175-73B2F65A8D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312" y="606852"/>
            <a:ext cx="7168276" cy="538182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a:extLst>
              <a:ext uri="{FF2B5EF4-FFF2-40B4-BE49-F238E27FC236}">
                <a16:creationId xmlns:a16="http://schemas.microsoft.com/office/drawing/2014/main" id="{0A0A17E6-0AF3-415A-ADE0-27B75FF166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3375" y="938815"/>
            <a:ext cx="4238625" cy="2667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C13A9A49-87B1-4991-83E1-AA57FE0189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9422" y="1855331"/>
            <a:ext cx="4106529" cy="1442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1900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1F475-1A9D-4CDC-BE11-3637D22BD331}"/>
              </a:ext>
            </a:extLst>
          </p:cNvPr>
          <p:cNvSpPr>
            <a:spLocks noGrp="1"/>
          </p:cNvSpPr>
          <p:nvPr>
            <p:ph type="title"/>
          </p:nvPr>
        </p:nvSpPr>
        <p:spPr/>
        <p:txBody>
          <a:bodyPr/>
          <a:lstStyle/>
          <a:p>
            <a:r>
              <a:rPr lang="en-US" dirty="0"/>
              <a:t>WARP VIOLATION</a:t>
            </a:r>
          </a:p>
        </p:txBody>
      </p:sp>
      <p:pic>
        <p:nvPicPr>
          <p:cNvPr id="6146" name="Picture 2" descr="WARP Violated">
            <a:extLst>
              <a:ext uri="{FF2B5EF4-FFF2-40B4-BE49-F238E27FC236}">
                <a16:creationId xmlns:a16="http://schemas.microsoft.com/office/drawing/2014/main" id="{C434B3E8-BCB0-4990-B305-3D7BB48F54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6273" y="885669"/>
            <a:ext cx="5003110" cy="483254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997CAC1-A8D9-4A88-B2F1-7D6485C8A3C0}"/>
              </a:ext>
            </a:extLst>
          </p:cNvPr>
          <p:cNvSpPr txBox="1"/>
          <p:nvPr/>
        </p:nvSpPr>
        <p:spPr>
          <a:xfrm>
            <a:off x="499056" y="1626872"/>
            <a:ext cx="6098146" cy="1477328"/>
          </a:xfrm>
          <a:prstGeom prst="rect">
            <a:avLst/>
          </a:prstGeom>
          <a:noFill/>
        </p:spPr>
        <p:txBody>
          <a:bodyPr wrap="square">
            <a:spAutoFit/>
          </a:bodyPr>
          <a:lstStyle/>
          <a:p>
            <a:r>
              <a:rPr lang="en-US" b="0" i="0" dirty="0">
                <a:effectLst/>
                <a:latin typeface="Georgia" panose="02040502050405020303" pitchFamily="18" charset="0"/>
              </a:rPr>
              <a:t>when the consumer buys combination E</a:t>
            </a:r>
            <a:r>
              <a:rPr lang="en-US" b="0" i="0" baseline="-25000" dirty="0">
                <a:effectLst/>
                <a:latin typeface="Georgia" panose="02040502050405020303" pitchFamily="18" charset="0"/>
              </a:rPr>
              <a:t>1</a:t>
            </a:r>
            <a:r>
              <a:rPr lang="en-US" b="0" i="0" dirty="0">
                <a:effectLst/>
                <a:latin typeface="Georgia" panose="02040502050405020303" pitchFamily="18" charset="0"/>
              </a:rPr>
              <a:t> on L</a:t>
            </a:r>
            <a:r>
              <a:rPr lang="en-US" b="0" i="0" baseline="-25000" dirty="0">
                <a:effectLst/>
                <a:latin typeface="Georgia" panose="02040502050405020303" pitchFamily="18" charset="0"/>
              </a:rPr>
              <a:t>1</a:t>
            </a:r>
            <a:r>
              <a:rPr lang="en-US" b="0" i="0" dirty="0">
                <a:effectLst/>
                <a:latin typeface="Georgia" panose="02040502050405020303" pitchFamily="18" charset="0"/>
              </a:rPr>
              <a:t>M</a:t>
            </a:r>
            <a:r>
              <a:rPr lang="en-US" b="0" i="0" baseline="-25000" dirty="0">
                <a:effectLst/>
                <a:latin typeface="Georgia" panose="02040502050405020303" pitchFamily="18" charset="0"/>
              </a:rPr>
              <a:t>1</a:t>
            </a:r>
            <a:r>
              <a:rPr lang="en-US" b="0" i="0" dirty="0">
                <a:effectLst/>
                <a:latin typeface="Georgia" panose="02040502050405020303" pitchFamily="18" charset="0"/>
              </a:rPr>
              <a:t> and E</a:t>
            </a:r>
            <a:r>
              <a:rPr lang="en-US" b="0" i="0" baseline="-25000" dirty="0">
                <a:effectLst/>
                <a:latin typeface="Georgia" panose="02040502050405020303" pitchFamily="18" charset="0"/>
              </a:rPr>
              <a:t>2</a:t>
            </a:r>
            <a:r>
              <a:rPr lang="en-US" b="0" i="0" dirty="0">
                <a:effectLst/>
                <a:latin typeface="Georgia" panose="02040502050405020303" pitchFamily="18" charset="0"/>
              </a:rPr>
              <a:t> on L</a:t>
            </a:r>
            <a:r>
              <a:rPr lang="en-US" b="0" i="0" baseline="-25000" dirty="0">
                <a:effectLst/>
                <a:latin typeface="Georgia" panose="02040502050405020303" pitchFamily="18" charset="0"/>
              </a:rPr>
              <a:t>2</a:t>
            </a:r>
            <a:r>
              <a:rPr lang="en-US" b="0" i="0" dirty="0">
                <a:effectLst/>
                <a:latin typeface="Georgia" panose="02040502050405020303" pitchFamily="18" charset="0"/>
              </a:rPr>
              <a:t>M</a:t>
            </a:r>
            <a:r>
              <a:rPr lang="en-US" b="0" i="0" baseline="-25000" dirty="0">
                <a:effectLst/>
                <a:latin typeface="Georgia" panose="02040502050405020303" pitchFamily="18" charset="0"/>
              </a:rPr>
              <a:t>2</a:t>
            </a:r>
            <a:r>
              <a:rPr lang="en-US" b="0" i="0" dirty="0">
                <a:effectLst/>
                <a:latin typeface="Georgia" panose="02040502050405020303" pitchFamily="18" charset="0"/>
              </a:rPr>
              <a:t>. Here the preference ordering of the consumer breaks down. It may be verified in Fig. 6.105 that the IC tangent to L</a:t>
            </a:r>
            <a:r>
              <a:rPr lang="en-US" b="0" i="0" baseline="-25000" dirty="0">
                <a:effectLst/>
                <a:latin typeface="Georgia" panose="02040502050405020303" pitchFamily="18" charset="0"/>
              </a:rPr>
              <a:t>1</a:t>
            </a:r>
            <a:r>
              <a:rPr lang="en-US" b="0" i="0" dirty="0">
                <a:effectLst/>
                <a:latin typeface="Georgia" panose="02040502050405020303" pitchFamily="18" charset="0"/>
              </a:rPr>
              <a:t>M</a:t>
            </a:r>
            <a:r>
              <a:rPr lang="en-US" b="0" i="0" baseline="-25000" dirty="0">
                <a:effectLst/>
                <a:latin typeface="Georgia" panose="02040502050405020303" pitchFamily="18" charset="0"/>
              </a:rPr>
              <a:t>1</a:t>
            </a:r>
            <a:r>
              <a:rPr lang="en-US" b="0" i="0" dirty="0">
                <a:effectLst/>
                <a:latin typeface="Georgia" panose="02040502050405020303" pitchFamily="18" charset="0"/>
              </a:rPr>
              <a:t> at E</a:t>
            </a:r>
            <a:r>
              <a:rPr lang="en-US" b="0" i="0" baseline="-25000" dirty="0">
                <a:effectLst/>
                <a:latin typeface="Georgia" panose="02040502050405020303" pitchFamily="18" charset="0"/>
              </a:rPr>
              <a:t>1</a:t>
            </a:r>
            <a:r>
              <a:rPr lang="en-US" b="0" i="0" dirty="0">
                <a:effectLst/>
                <a:latin typeface="Georgia" panose="02040502050405020303" pitchFamily="18" charset="0"/>
              </a:rPr>
              <a:t> and the IC tangent to L</a:t>
            </a:r>
            <a:r>
              <a:rPr lang="en-US" b="0" i="0" baseline="-25000" dirty="0">
                <a:effectLst/>
                <a:latin typeface="Georgia" panose="02040502050405020303" pitchFamily="18" charset="0"/>
              </a:rPr>
              <a:t>2</a:t>
            </a:r>
            <a:r>
              <a:rPr lang="en-US" b="0" i="0" dirty="0">
                <a:effectLst/>
                <a:latin typeface="Georgia" panose="02040502050405020303" pitchFamily="18" charset="0"/>
              </a:rPr>
              <a:t>M</a:t>
            </a:r>
            <a:r>
              <a:rPr lang="en-US" b="0" i="0" baseline="-25000" dirty="0">
                <a:effectLst/>
                <a:latin typeface="Georgia" panose="02040502050405020303" pitchFamily="18" charset="0"/>
              </a:rPr>
              <a:t>2</a:t>
            </a:r>
            <a:r>
              <a:rPr lang="en-US" b="0" i="0" dirty="0">
                <a:effectLst/>
                <a:latin typeface="Georgia" panose="02040502050405020303" pitchFamily="18" charset="0"/>
              </a:rPr>
              <a:t> at E</a:t>
            </a:r>
            <a:r>
              <a:rPr lang="en-US" b="0" i="0" baseline="-25000" dirty="0">
                <a:effectLst/>
                <a:latin typeface="Georgia" panose="02040502050405020303" pitchFamily="18" charset="0"/>
              </a:rPr>
              <a:t>2 </a:t>
            </a:r>
            <a:r>
              <a:rPr lang="en-US" b="0" i="0" dirty="0">
                <a:effectLst/>
                <a:latin typeface="Georgia" panose="02040502050405020303" pitchFamily="18" charset="0"/>
              </a:rPr>
              <a:t>cannot be non-intersecting in this case.</a:t>
            </a:r>
            <a:endParaRPr lang="en-US" dirty="0"/>
          </a:p>
        </p:txBody>
      </p:sp>
    </p:spTree>
    <p:extLst>
      <p:ext uri="{BB962C8B-B14F-4D97-AF65-F5344CB8AC3E}">
        <p14:creationId xmlns:p14="http://schemas.microsoft.com/office/powerpoint/2010/main" val="1775337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E0F48-BB0E-4361-9DDA-317FF025232B}"/>
              </a:ext>
            </a:extLst>
          </p:cNvPr>
          <p:cNvSpPr>
            <a:spLocks noGrp="1"/>
          </p:cNvSpPr>
          <p:nvPr>
            <p:ph type="title"/>
          </p:nvPr>
        </p:nvSpPr>
        <p:spPr/>
        <p:txBody>
          <a:bodyPr/>
          <a:lstStyle/>
          <a:p>
            <a:r>
              <a:rPr lang="en-US" dirty="0"/>
              <a:t>WARP NOT VIOLATED</a:t>
            </a:r>
          </a:p>
        </p:txBody>
      </p:sp>
      <p:pic>
        <p:nvPicPr>
          <p:cNvPr id="7170" name="Picture 2" descr="WARP Not Violated">
            <a:extLst>
              <a:ext uri="{FF2B5EF4-FFF2-40B4-BE49-F238E27FC236}">
                <a16:creationId xmlns:a16="http://schemas.microsoft.com/office/drawing/2014/main" id="{10C2D52B-F13B-4780-9196-01DB5FAB6C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9667" y="1331683"/>
            <a:ext cx="4485316" cy="419463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946559B-ECA9-4EB0-A7B2-316D159FDB55}"/>
              </a:ext>
            </a:extLst>
          </p:cNvPr>
          <p:cNvSpPr txBox="1"/>
          <p:nvPr/>
        </p:nvSpPr>
        <p:spPr>
          <a:xfrm>
            <a:off x="646111" y="2046341"/>
            <a:ext cx="6098146" cy="1754326"/>
          </a:xfrm>
          <a:prstGeom prst="rect">
            <a:avLst/>
          </a:prstGeom>
          <a:noFill/>
        </p:spPr>
        <p:txBody>
          <a:bodyPr wrap="square">
            <a:spAutoFit/>
          </a:bodyPr>
          <a:lstStyle/>
          <a:p>
            <a:r>
              <a:rPr lang="en-US" b="0" i="0" dirty="0">
                <a:effectLst/>
                <a:latin typeface="Georgia" panose="02040502050405020303" pitchFamily="18" charset="0"/>
              </a:rPr>
              <a:t>let us suppose, the consumer buys the combination E</a:t>
            </a:r>
            <a:r>
              <a:rPr lang="en-US" b="0" i="0" baseline="-25000" dirty="0">
                <a:effectLst/>
                <a:latin typeface="Georgia" panose="02040502050405020303" pitchFamily="18" charset="0"/>
              </a:rPr>
              <a:t>1</a:t>
            </a:r>
            <a:r>
              <a:rPr lang="en-US" b="0" i="0" dirty="0">
                <a:effectLst/>
                <a:latin typeface="Georgia" panose="02040502050405020303" pitchFamily="18" charset="0"/>
              </a:rPr>
              <a:t> on L</a:t>
            </a:r>
            <a:r>
              <a:rPr lang="en-US" b="0" i="0" baseline="-25000" dirty="0">
                <a:effectLst/>
                <a:latin typeface="Georgia" panose="02040502050405020303" pitchFamily="18" charset="0"/>
              </a:rPr>
              <a:t>1</a:t>
            </a:r>
            <a:r>
              <a:rPr lang="en-US" b="0" i="0" dirty="0">
                <a:effectLst/>
                <a:latin typeface="Georgia" panose="02040502050405020303" pitchFamily="18" charset="0"/>
              </a:rPr>
              <a:t>M</a:t>
            </a:r>
            <a:r>
              <a:rPr lang="en-US" b="0" i="0" baseline="-25000" dirty="0">
                <a:effectLst/>
                <a:latin typeface="Georgia" panose="02040502050405020303" pitchFamily="18" charset="0"/>
              </a:rPr>
              <a:t>1</a:t>
            </a:r>
            <a:r>
              <a:rPr lang="en-US" b="0" i="0" dirty="0">
                <a:effectLst/>
                <a:latin typeface="Georgia" panose="02040502050405020303" pitchFamily="18" charset="0"/>
              </a:rPr>
              <a:t> and the combination E</a:t>
            </a:r>
            <a:r>
              <a:rPr lang="en-US" b="0" i="0" baseline="-25000" dirty="0">
                <a:effectLst/>
                <a:latin typeface="Georgia" panose="02040502050405020303" pitchFamily="18" charset="0"/>
              </a:rPr>
              <a:t>2</a:t>
            </a:r>
            <a:r>
              <a:rPr lang="en-US" b="0" i="0" dirty="0">
                <a:effectLst/>
                <a:latin typeface="Georgia" panose="02040502050405020303" pitchFamily="18" charset="0"/>
              </a:rPr>
              <a:t> on L</a:t>
            </a:r>
            <a:r>
              <a:rPr lang="en-US" b="0" i="0" baseline="-25000" dirty="0">
                <a:effectLst/>
                <a:latin typeface="Georgia" panose="02040502050405020303" pitchFamily="18" charset="0"/>
              </a:rPr>
              <a:t>2</a:t>
            </a:r>
            <a:r>
              <a:rPr lang="en-US" b="0" i="0" dirty="0">
                <a:effectLst/>
                <a:latin typeface="Georgia" panose="02040502050405020303" pitchFamily="18" charset="0"/>
              </a:rPr>
              <a:t>M</a:t>
            </a:r>
            <a:r>
              <a:rPr lang="en-US" b="0" i="0" baseline="-25000" dirty="0">
                <a:effectLst/>
                <a:latin typeface="Georgia" panose="02040502050405020303" pitchFamily="18" charset="0"/>
              </a:rPr>
              <a:t>2</a:t>
            </a:r>
            <a:r>
              <a:rPr lang="en-US" b="0" i="0" dirty="0">
                <a:effectLst/>
                <a:latin typeface="Georgia" panose="02040502050405020303" pitchFamily="18" charset="0"/>
              </a:rPr>
              <a:t>. Here when he buys E</a:t>
            </a:r>
            <a:r>
              <a:rPr lang="en-US" b="0" i="0" baseline="-25000" dirty="0">
                <a:effectLst/>
                <a:latin typeface="Georgia" panose="02040502050405020303" pitchFamily="18" charset="0"/>
              </a:rPr>
              <a:t>1</a:t>
            </a:r>
            <a:r>
              <a:rPr lang="en-US" b="0" i="0" dirty="0">
                <a:effectLst/>
                <a:latin typeface="Georgia" panose="02040502050405020303" pitchFamily="18" charset="0"/>
              </a:rPr>
              <a:t> he chooses E</a:t>
            </a:r>
            <a:r>
              <a:rPr lang="en-US" b="0" i="0" baseline="-25000" dirty="0">
                <a:effectLst/>
                <a:latin typeface="Georgia" panose="02040502050405020303" pitchFamily="18" charset="0"/>
              </a:rPr>
              <a:t>1</a:t>
            </a:r>
            <a:r>
              <a:rPr lang="en-US" b="0" i="0" dirty="0">
                <a:effectLst/>
                <a:latin typeface="Georgia" panose="02040502050405020303" pitchFamily="18" charset="0"/>
              </a:rPr>
              <a:t> over the affordable combination E</a:t>
            </a:r>
            <a:r>
              <a:rPr lang="en-US" b="0" i="0" baseline="-25000" dirty="0">
                <a:effectLst/>
                <a:latin typeface="Georgia" panose="02040502050405020303" pitchFamily="18" charset="0"/>
              </a:rPr>
              <a:t>2</a:t>
            </a:r>
            <a:r>
              <a:rPr lang="en-US" b="0" i="0" dirty="0">
                <a:effectLst/>
                <a:latin typeface="Georgia" panose="02040502050405020303" pitchFamily="18" charset="0"/>
              </a:rPr>
              <a:t>, i.e., E</a:t>
            </a:r>
            <a:r>
              <a:rPr lang="en-US" b="0" i="0" baseline="-25000" dirty="0">
                <a:effectLst/>
                <a:latin typeface="Georgia" panose="02040502050405020303" pitchFamily="18" charset="0"/>
              </a:rPr>
              <a:t>1</a:t>
            </a:r>
            <a:r>
              <a:rPr lang="en-US" b="0" i="0" dirty="0">
                <a:effectLst/>
                <a:latin typeface="Georgia" panose="02040502050405020303" pitchFamily="18" charset="0"/>
              </a:rPr>
              <a:t> is revealed preferred to E</a:t>
            </a:r>
            <a:r>
              <a:rPr lang="en-US" b="0" i="0" baseline="-25000" dirty="0">
                <a:effectLst/>
                <a:latin typeface="Georgia" panose="02040502050405020303" pitchFamily="18" charset="0"/>
              </a:rPr>
              <a:t>2</a:t>
            </a:r>
            <a:r>
              <a:rPr lang="en-US" b="0" i="0" dirty="0">
                <a:effectLst/>
                <a:latin typeface="Georgia" panose="02040502050405020303" pitchFamily="18" charset="0"/>
              </a:rPr>
              <a:t>. But when he buys E</a:t>
            </a:r>
            <a:r>
              <a:rPr lang="en-US" b="0" i="0" baseline="-25000" dirty="0">
                <a:effectLst/>
                <a:latin typeface="Georgia" panose="02040502050405020303" pitchFamily="18" charset="0"/>
              </a:rPr>
              <a:t>2</a:t>
            </a:r>
            <a:r>
              <a:rPr lang="en-US" b="0" i="0" dirty="0">
                <a:effectLst/>
                <a:latin typeface="Georgia" panose="02040502050405020303" pitchFamily="18" charset="0"/>
              </a:rPr>
              <a:t>, he chooses E</a:t>
            </a:r>
            <a:r>
              <a:rPr lang="en-US" b="0" i="0" baseline="-25000" dirty="0">
                <a:effectLst/>
                <a:latin typeface="Georgia" panose="02040502050405020303" pitchFamily="18" charset="0"/>
              </a:rPr>
              <a:t>2</a:t>
            </a:r>
            <a:r>
              <a:rPr lang="en-US" b="0" i="0" dirty="0">
                <a:effectLst/>
                <a:latin typeface="Georgia" panose="02040502050405020303" pitchFamily="18" charset="0"/>
              </a:rPr>
              <a:t> over an unaffordable E</a:t>
            </a:r>
            <a:r>
              <a:rPr lang="en-US" b="0" i="0" baseline="-25000" dirty="0">
                <a:effectLst/>
                <a:latin typeface="Georgia" panose="02040502050405020303" pitchFamily="18" charset="0"/>
              </a:rPr>
              <a:t>1</a:t>
            </a:r>
            <a:r>
              <a:rPr lang="en-US" b="0" i="0" dirty="0">
                <a:effectLst/>
                <a:latin typeface="Georgia" panose="02040502050405020303" pitchFamily="18" charset="0"/>
              </a:rPr>
              <a:t>, i.e., E</a:t>
            </a:r>
            <a:r>
              <a:rPr lang="en-US" b="0" i="0" baseline="-25000" dirty="0">
                <a:effectLst/>
                <a:latin typeface="Georgia" panose="02040502050405020303" pitchFamily="18" charset="0"/>
              </a:rPr>
              <a:t>2</a:t>
            </a:r>
            <a:r>
              <a:rPr lang="en-US" b="0" i="0" dirty="0">
                <a:effectLst/>
                <a:latin typeface="Georgia" panose="02040502050405020303" pitchFamily="18" charset="0"/>
              </a:rPr>
              <a:t> is not revealed preferred to E</a:t>
            </a:r>
            <a:r>
              <a:rPr lang="en-US" b="0" i="0" baseline="-25000" dirty="0">
                <a:effectLst/>
                <a:latin typeface="Georgia" panose="02040502050405020303" pitchFamily="18" charset="0"/>
              </a:rPr>
              <a:t>1</a:t>
            </a:r>
            <a:r>
              <a:rPr lang="en-US" b="0" i="0" dirty="0">
                <a:effectLst/>
                <a:latin typeface="Georgia" panose="02040502050405020303" pitchFamily="18" charset="0"/>
              </a:rPr>
              <a:t>.</a:t>
            </a:r>
            <a:endParaRPr lang="en-US" dirty="0"/>
          </a:p>
        </p:txBody>
      </p:sp>
    </p:spTree>
    <p:extLst>
      <p:ext uri="{BB962C8B-B14F-4D97-AF65-F5344CB8AC3E}">
        <p14:creationId xmlns:p14="http://schemas.microsoft.com/office/powerpoint/2010/main" val="237437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48AC5-4148-470E-9B3F-03DDC70377B5}"/>
              </a:ext>
            </a:extLst>
          </p:cNvPr>
          <p:cNvSpPr>
            <a:spLocks noGrp="1"/>
          </p:cNvSpPr>
          <p:nvPr>
            <p:ph type="title"/>
          </p:nvPr>
        </p:nvSpPr>
        <p:spPr>
          <a:xfrm>
            <a:off x="646111" y="452718"/>
            <a:ext cx="9404723" cy="873806"/>
          </a:xfrm>
        </p:spPr>
        <p:txBody>
          <a:bodyPr/>
          <a:lstStyle/>
          <a:p>
            <a:r>
              <a:rPr lang="en-US" b="1" dirty="0">
                <a:solidFill>
                  <a:schemeClr val="tx1"/>
                </a:solidFill>
                <a:effectLst/>
                <a:latin typeface="Georgia" panose="02040502050405020303" pitchFamily="18" charset="0"/>
              </a:rPr>
              <a:t>SARP:</a:t>
            </a:r>
            <a:br>
              <a:rPr lang="en-US" b="1" dirty="0">
                <a:solidFill>
                  <a:schemeClr val="tx1"/>
                </a:solidFill>
                <a:effectLst/>
                <a:latin typeface="Georgia" panose="02040502050405020303" pitchFamily="18" charset="0"/>
              </a:rPr>
            </a:br>
            <a:endParaRPr lang="en-US" dirty="0">
              <a:solidFill>
                <a:schemeClr val="tx1"/>
              </a:solidFill>
            </a:endParaRPr>
          </a:p>
        </p:txBody>
      </p:sp>
      <p:sp>
        <p:nvSpPr>
          <p:cNvPr id="4" name="TextBox 3">
            <a:extLst>
              <a:ext uri="{FF2B5EF4-FFF2-40B4-BE49-F238E27FC236}">
                <a16:creationId xmlns:a16="http://schemas.microsoft.com/office/drawing/2014/main" id="{9876564D-E831-4DDF-8A3A-6FC7AEE73D62}"/>
              </a:ext>
            </a:extLst>
          </p:cNvPr>
          <p:cNvSpPr txBox="1"/>
          <p:nvPr/>
        </p:nvSpPr>
        <p:spPr>
          <a:xfrm>
            <a:off x="524813" y="1659768"/>
            <a:ext cx="6098146" cy="3046988"/>
          </a:xfrm>
          <a:prstGeom prst="rect">
            <a:avLst/>
          </a:prstGeom>
          <a:noFill/>
        </p:spPr>
        <p:txBody>
          <a:bodyPr wrap="square">
            <a:spAutoFit/>
          </a:bodyPr>
          <a:lstStyle/>
          <a:p>
            <a:pPr algn="l" fontAlgn="base"/>
            <a:r>
              <a:rPr lang="en-US" sz="1600" b="0" dirty="0">
                <a:effectLst/>
                <a:latin typeface="Arial" panose="020B0604020202020204" pitchFamily="34" charset="0"/>
                <a:cs typeface="Arial" panose="020B0604020202020204" pitchFamily="34" charset="0"/>
              </a:rPr>
              <a:t>According to this axiom, if the consumer reveals a combination E</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(x</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y</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as preferred to another combination E</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(x</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y</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and if E</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(x</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y</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is revealed preferred to E</a:t>
            </a:r>
            <a:r>
              <a:rPr lang="en-US" sz="1600" b="0" baseline="-25000" dirty="0">
                <a:effectLst/>
                <a:latin typeface="Arial" panose="020B0604020202020204" pitchFamily="34" charset="0"/>
                <a:cs typeface="Arial" panose="020B0604020202020204" pitchFamily="34" charset="0"/>
              </a:rPr>
              <a:t>3</a:t>
            </a:r>
            <a:r>
              <a:rPr lang="en-US" sz="1600" b="0" dirty="0">
                <a:effectLst/>
                <a:latin typeface="Arial" panose="020B0604020202020204" pitchFamily="34" charset="0"/>
                <a:cs typeface="Arial" panose="020B0604020202020204" pitchFamily="34" charset="0"/>
              </a:rPr>
              <a:t> (x</a:t>
            </a:r>
            <a:r>
              <a:rPr lang="en-US" sz="1600" b="0" baseline="-25000" dirty="0">
                <a:effectLst/>
                <a:latin typeface="Arial" panose="020B0604020202020204" pitchFamily="34" charset="0"/>
                <a:cs typeface="Arial" panose="020B0604020202020204" pitchFamily="34" charset="0"/>
              </a:rPr>
              <a:t>3</a:t>
            </a:r>
            <a:r>
              <a:rPr lang="en-US" sz="1600" b="0" dirty="0">
                <a:effectLst/>
                <a:latin typeface="Arial" panose="020B0604020202020204" pitchFamily="34" charset="0"/>
                <a:cs typeface="Arial" panose="020B0604020202020204" pitchFamily="34" charset="0"/>
              </a:rPr>
              <a:t>, y</a:t>
            </a:r>
            <a:r>
              <a:rPr lang="en-US" sz="1600" b="0" baseline="-25000" dirty="0">
                <a:effectLst/>
                <a:latin typeface="Arial" panose="020B0604020202020204" pitchFamily="34" charset="0"/>
                <a:cs typeface="Arial" panose="020B0604020202020204" pitchFamily="34" charset="0"/>
              </a:rPr>
              <a:t>3</a:t>
            </a:r>
            <a:r>
              <a:rPr lang="en-US" sz="1600" b="0" dirty="0">
                <a:effectLst/>
                <a:latin typeface="Arial" panose="020B0604020202020204" pitchFamily="34" charset="0"/>
                <a:cs typeface="Arial" panose="020B0604020202020204" pitchFamily="34" charset="0"/>
              </a:rPr>
              <a:t>) then E, would always be revealed preferred to E</a:t>
            </a:r>
            <a:r>
              <a:rPr lang="en-US" sz="1600" b="0" baseline="-25000" dirty="0">
                <a:effectLst/>
                <a:latin typeface="Arial" panose="020B0604020202020204" pitchFamily="34" charset="0"/>
                <a:cs typeface="Arial" panose="020B0604020202020204" pitchFamily="34" charset="0"/>
              </a:rPr>
              <a:t>3</a:t>
            </a:r>
            <a:r>
              <a:rPr lang="en-US" sz="1600" b="0" dirty="0">
                <a:effectLst/>
                <a:latin typeface="Arial" panose="020B0604020202020204" pitchFamily="34" charset="0"/>
                <a:cs typeface="Arial" panose="020B0604020202020204" pitchFamily="34" charset="0"/>
              </a:rPr>
              <a:t>.</a:t>
            </a:r>
          </a:p>
          <a:p>
            <a:pPr algn="l" fontAlgn="base"/>
            <a:r>
              <a:rPr lang="en-US" sz="1600" b="0" dirty="0">
                <a:effectLst/>
                <a:latin typeface="Arial" panose="020B0604020202020204" pitchFamily="34" charset="0"/>
                <a:cs typeface="Arial" panose="020B0604020202020204" pitchFamily="34" charset="0"/>
              </a:rPr>
              <a:t>This may be called the transitivity of revealed preferences. Now, if the consumer is a utility-</a:t>
            </a:r>
            <a:r>
              <a:rPr lang="en-US" sz="1600" b="0" dirty="0" err="1">
                <a:effectLst/>
                <a:latin typeface="Arial" panose="020B0604020202020204" pitchFamily="34" charset="0"/>
                <a:cs typeface="Arial" panose="020B0604020202020204" pitchFamily="34" charset="0"/>
              </a:rPr>
              <a:t>maximising</a:t>
            </a:r>
            <a:r>
              <a:rPr lang="en-US" sz="1600" b="0" dirty="0">
                <a:effectLst/>
                <a:latin typeface="Arial" panose="020B0604020202020204" pitchFamily="34" charset="0"/>
                <a:cs typeface="Arial" panose="020B0604020202020204" pitchFamily="34" charset="0"/>
              </a:rPr>
              <a:t> one, then the transitivity of revealed preferences would lead to transitivity of preferences—if E</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is preferred to E</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and E</a:t>
            </a:r>
            <a:r>
              <a:rPr lang="en-US" sz="1600" b="0" baseline="-25000" dirty="0">
                <a:effectLst/>
                <a:latin typeface="Arial" panose="020B0604020202020204" pitchFamily="34" charset="0"/>
                <a:cs typeface="Arial" panose="020B0604020202020204" pitchFamily="34" charset="0"/>
              </a:rPr>
              <a:t>2</a:t>
            </a:r>
            <a:r>
              <a:rPr lang="en-US" sz="1600" b="0" dirty="0">
                <a:effectLst/>
                <a:latin typeface="Arial" panose="020B0604020202020204" pitchFamily="34" charset="0"/>
                <a:cs typeface="Arial" panose="020B0604020202020204" pitchFamily="34" charset="0"/>
              </a:rPr>
              <a:t> to E</a:t>
            </a:r>
            <a:r>
              <a:rPr lang="en-US" sz="1600" b="0" baseline="-25000" dirty="0">
                <a:effectLst/>
                <a:latin typeface="Arial" panose="020B0604020202020204" pitchFamily="34" charset="0"/>
                <a:cs typeface="Arial" panose="020B0604020202020204" pitchFamily="34" charset="0"/>
              </a:rPr>
              <a:t>3</a:t>
            </a:r>
            <a:r>
              <a:rPr lang="en-US" sz="1600" b="0" dirty="0">
                <a:effectLst/>
                <a:latin typeface="Arial" panose="020B0604020202020204" pitchFamily="34" charset="0"/>
                <a:cs typeface="Arial" panose="020B0604020202020204" pitchFamily="34" charset="0"/>
              </a:rPr>
              <a:t>, then E</a:t>
            </a:r>
            <a:r>
              <a:rPr lang="en-US" sz="1600" b="0" baseline="-25000" dirty="0">
                <a:effectLst/>
                <a:latin typeface="Arial" panose="020B0604020202020204" pitchFamily="34" charset="0"/>
                <a:cs typeface="Arial" panose="020B0604020202020204" pitchFamily="34" charset="0"/>
              </a:rPr>
              <a:t>1</a:t>
            </a:r>
            <a:r>
              <a:rPr lang="en-US" sz="1600" b="0" dirty="0">
                <a:effectLst/>
                <a:latin typeface="Arial" panose="020B0604020202020204" pitchFamily="34" charset="0"/>
                <a:cs typeface="Arial" panose="020B0604020202020204" pitchFamily="34" charset="0"/>
              </a:rPr>
              <a:t> would be preferred to E</a:t>
            </a:r>
            <a:r>
              <a:rPr lang="en-US" sz="1600" b="0" baseline="-25000" dirty="0">
                <a:effectLst/>
                <a:latin typeface="Arial" panose="020B0604020202020204" pitchFamily="34" charset="0"/>
                <a:cs typeface="Arial" panose="020B0604020202020204" pitchFamily="34" charset="0"/>
              </a:rPr>
              <a:t>3</a:t>
            </a:r>
            <a:r>
              <a:rPr lang="en-US" sz="1600" b="0" dirty="0">
                <a:effectLst/>
                <a:latin typeface="Arial" panose="020B0604020202020204" pitchFamily="34" charset="0"/>
                <a:cs typeface="Arial" panose="020B0604020202020204" pitchFamily="34" charset="0"/>
              </a:rPr>
              <a:t>.</a:t>
            </a:r>
          </a:p>
          <a:p>
            <a:pPr algn="l" fontAlgn="base"/>
            <a:endParaRPr lang="en-US" sz="1600" dirty="0">
              <a:latin typeface="Arial" panose="020B0604020202020204" pitchFamily="34" charset="0"/>
              <a:cs typeface="Arial" panose="020B0604020202020204" pitchFamily="34" charset="0"/>
            </a:endParaRPr>
          </a:p>
          <a:p>
            <a:pPr algn="l" fontAlgn="base"/>
            <a:r>
              <a:rPr lang="en-US" sz="1600" b="0" i="0" dirty="0">
                <a:effectLst/>
                <a:latin typeface="Arial" panose="020B0604020202020204" pitchFamily="34" charset="0"/>
                <a:cs typeface="Arial" panose="020B0604020202020204" pitchFamily="34" charset="0"/>
              </a:rPr>
              <a:t>It is evident that if any of the WARP and SARP is violated, then utility-</a:t>
            </a:r>
            <a:r>
              <a:rPr lang="en-US" sz="1600" b="0" i="0" dirty="0" err="1">
                <a:effectLst/>
                <a:latin typeface="Arial" panose="020B0604020202020204" pitchFamily="34" charset="0"/>
                <a:cs typeface="Arial" panose="020B0604020202020204" pitchFamily="34" charset="0"/>
              </a:rPr>
              <a:t>maximisation</a:t>
            </a:r>
            <a:r>
              <a:rPr lang="en-US" sz="1600" b="0" i="0" dirty="0">
                <a:effectLst/>
                <a:latin typeface="Arial" panose="020B0604020202020204" pitchFamily="34" charset="0"/>
                <a:cs typeface="Arial" panose="020B0604020202020204" pitchFamily="34" charset="0"/>
              </a:rPr>
              <a:t> cannot be achieved by the consumer.</a:t>
            </a:r>
            <a:endParaRPr lang="en-US" sz="1600" b="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5741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ndifference Curve: Definition, Indifference Map, MRS, Examples etc.">
            <a:extLst>
              <a:ext uri="{FF2B5EF4-FFF2-40B4-BE49-F238E27FC236}">
                <a16:creationId xmlns:a16="http://schemas.microsoft.com/office/drawing/2014/main" id="{673044C1-153A-4116-BB85-7F1981E4E3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728" y="972194"/>
            <a:ext cx="5502385" cy="472932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onsumer Choice: Indifference Maps and characteristics » Economics Tutorials">
            <a:extLst>
              <a:ext uri="{FF2B5EF4-FFF2-40B4-BE49-F238E27FC236}">
                <a16:creationId xmlns:a16="http://schemas.microsoft.com/office/drawing/2014/main" id="{7E0B4A18-B4EA-4EBC-B86B-21121E0AC5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0510" y="1236869"/>
            <a:ext cx="3722436" cy="345415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4A27D17-B962-49CD-8031-79B14BD3075A}"/>
              </a:ext>
            </a:extLst>
          </p:cNvPr>
          <p:cNvSpPr txBox="1"/>
          <p:nvPr/>
        </p:nvSpPr>
        <p:spPr>
          <a:xfrm>
            <a:off x="6649742" y="5055186"/>
            <a:ext cx="5542258" cy="646331"/>
          </a:xfrm>
          <a:prstGeom prst="rect">
            <a:avLst/>
          </a:prstGeom>
          <a:noFill/>
        </p:spPr>
        <p:txBody>
          <a:bodyPr wrap="square">
            <a:spAutoFit/>
          </a:bodyPr>
          <a:lstStyle/>
          <a:p>
            <a:r>
              <a:rPr kumimoji="0" lang="en-US" altLang="en-US" sz="1800" b="0" i="0" u="none" strike="noStrike" cap="none" normalizeH="0" baseline="0">
                <a:ln>
                  <a:noFill/>
                </a:ln>
                <a:effectLst/>
                <a:latin typeface="Times New Roman" panose="02020603050405020304" pitchFamily="18" charset="0"/>
                <a:cs typeface="Times New Roman" panose="02020603050405020304" pitchFamily="18" charset="0"/>
              </a:rPr>
              <a:t>Indifference  </a:t>
            </a:r>
            <a:r>
              <a:rPr kumimoji="0" lang="en-US" altLang="en-US" sz="1800" b="0" i="0" u="none" strike="noStrike" cap="none" normalizeH="0" baseline="0" dirty="0">
                <a:ln>
                  <a:noFill/>
                </a:ln>
                <a:effectLst/>
                <a:latin typeface="Times New Roman" panose="02020603050405020304" pitchFamily="18" charset="0"/>
                <a:cs typeface="Times New Roman" panose="02020603050405020304" pitchFamily="18" charset="0"/>
              </a:rPr>
              <a:t>map  is a set of all IC curves. And it shows complete  description of consumer’s taste and preferences. </a:t>
            </a:r>
            <a:endParaRPr lang="en-US" dirty="0"/>
          </a:p>
        </p:txBody>
      </p:sp>
    </p:spTree>
    <p:extLst>
      <p:ext uri="{BB962C8B-B14F-4D97-AF65-F5344CB8AC3E}">
        <p14:creationId xmlns:p14="http://schemas.microsoft.com/office/powerpoint/2010/main" val="974796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FEC353-E674-451E-9549-6D83E874E4B8}"/>
              </a:ext>
            </a:extLst>
          </p:cNvPr>
          <p:cNvSpPr>
            <a:spLocks noChangeArrowheads="1"/>
          </p:cNvSpPr>
          <p:nvPr/>
        </p:nvSpPr>
        <p:spPr bwMode="auto">
          <a:xfrm>
            <a:off x="245191" y="515186"/>
            <a:ext cx="10387972" cy="488747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179331" rIns="91440" bIns="88872"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282828"/>
                </a:solidFill>
                <a:effectLst/>
                <a:latin typeface="Times New Roman" panose="02020603050405020304" pitchFamily="18" charset="0"/>
                <a:cs typeface="Times New Roman" panose="02020603050405020304" pitchFamily="18" charset="0"/>
              </a:rPr>
              <a:t>Assumptions of indifference curve analysis</a:t>
            </a:r>
            <a:endParaRPr kumimoji="0" lang="en-US" altLang="en-US" sz="2000" b="0" i="0" u="none" strike="noStrike" cap="none" normalizeH="0" baseline="0" dirty="0">
              <a:ln>
                <a:noFill/>
              </a:ln>
              <a:solidFill>
                <a:srgbClr val="282828"/>
              </a:solidFill>
              <a:effectLst/>
              <a:latin typeface="TundraWeb"/>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1.        The consumer is rational. So, he prefers more goods to less goods.</a:t>
            </a:r>
            <a:endParaRPr kumimoji="0" lang="en-US" altLang="en-US"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2.        He purchases two goods, X and Y only.</a:t>
            </a:r>
            <a:endParaRPr kumimoji="0" lang="en-US" altLang="en-US"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3.        The price that a consumer pays for a commodity indicates the level of utility derived by him.</a:t>
            </a:r>
            <a:endParaRPr kumimoji="0" lang="en-US" altLang="en-US"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4.        His income and price of commodities remains constant.</a:t>
            </a:r>
            <a:endParaRPr kumimoji="0" lang="en-US" altLang="en-US"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5.        His tastes, preferences, habits remain unchanged.</a:t>
            </a:r>
          </a:p>
          <a:p>
            <a:pPr marL="0" marR="0" lvl="0" indent="0" algn="just" defTabSz="914400" rtl="0" eaLnBrk="0" fontAlgn="base" latinLnBrk="0" hangingPunct="0">
              <a:lnSpc>
                <a:spcPct val="100000"/>
              </a:lnSpc>
              <a:spcBef>
                <a:spcPct val="0"/>
              </a:spcBef>
              <a:spcAft>
                <a:spcPct val="0"/>
              </a:spcAft>
              <a:buClrTx/>
              <a:buSzTx/>
              <a:buFontTx/>
              <a:buNone/>
              <a:tabLst/>
            </a:pPr>
            <a:endParaRPr lang="en-US" altLang="en-US" sz="2000" dirty="0">
              <a:solidFill>
                <a:srgbClr val="333333"/>
              </a:solidFill>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6.       IC is downward sloping and convex to origin.</a:t>
            </a:r>
          </a:p>
          <a:p>
            <a:pPr marL="0" marR="0" lvl="0" indent="0" algn="just" defTabSz="914400" rtl="0" eaLnBrk="0" fontAlgn="base" latinLnBrk="0" hangingPunct="0">
              <a:lnSpc>
                <a:spcPct val="100000"/>
              </a:lnSpc>
              <a:spcBef>
                <a:spcPct val="0"/>
              </a:spcBef>
              <a:spcAft>
                <a:spcPct val="0"/>
              </a:spcAft>
              <a:buClrTx/>
              <a:buSzTx/>
              <a:buFontTx/>
              <a:buNone/>
              <a:tabLst/>
            </a:pPr>
            <a:endParaRPr lang="en-US" altLang="en-US" sz="2000" dirty="0">
              <a:solidFill>
                <a:srgbClr val="333333"/>
              </a:solidFill>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7.      IC never touch each other.</a:t>
            </a:r>
            <a:endParaRPr kumimoji="0" lang="en-US" altLang="en-US" sz="2000" b="0" i="0" u="none" strike="noStrike" cap="none" normalizeH="0" baseline="0" dirty="0">
              <a:ln>
                <a:noFill/>
              </a:ln>
              <a:solidFill>
                <a:schemeClr val="tx1"/>
              </a:solidFill>
              <a:effectLst/>
            </a:endParaRPr>
          </a:p>
        </p:txBody>
      </p:sp>
      <p:pic>
        <p:nvPicPr>
          <p:cNvPr id="2055" name="Picture 7" descr="Indifference Curve: Definition, Indifference Map, MRS, Examples etc.">
            <a:extLst>
              <a:ext uri="{FF2B5EF4-FFF2-40B4-BE49-F238E27FC236}">
                <a16:creationId xmlns:a16="http://schemas.microsoft.com/office/drawing/2014/main" id="{3049D157-4405-48BE-96E6-60CE391947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9359" y="3696237"/>
            <a:ext cx="4548205" cy="3161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580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D1FF6-536B-42EB-93C3-EBE6CF23979B}"/>
              </a:ext>
            </a:extLst>
          </p:cNvPr>
          <p:cNvSpPr>
            <a:spLocks noGrp="1"/>
          </p:cNvSpPr>
          <p:nvPr>
            <p:ph type="title"/>
          </p:nvPr>
        </p:nvSpPr>
        <p:spPr>
          <a:xfrm>
            <a:off x="646111" y="452718"/>
            <a:ext cx="9404723" cy="547821"/>
          </a:xfrm>
        </p:spPr>
        <p:txBody>
          <a:bodyPr/>
          <a:lstStyle/>
          <a:p>
            <a:pPr marL="0" marR="0" lvl="0" indent="288925" defTabSz="914400" rtl="0" eaLnBrk="0" fontAlgn="base" latinLnBrk="0" hangingPunct="0">
              <a:lnSpc>
                <a:spcPct val="100000"/>
              </a:lnSpc>
              <a:spcBef>
                <a:spcPct val="0"/>
              </a:spcBef>
              <a:spcAft>
                <a:spcPct val="0"/>
              </a:spcAft>
              <a:tabLst/>
            </a:pPr>
            <a:r>
              <a:rPr kumimoji="0" lang="en-US" altLang="en-US" sz="24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Indifference Schedule</a:t>
            </a:r>
            <a:br>
              <a:rPr kumimoji="0" lang="en-US" altLang="en-US" sz="2400" b="0" i="0" u="none" strike="noStrike" cap="none" normalizeH="0" baseline="0" dirty="0">
                <a:ln>
                  <a:noFill/>
                </a:ln>
                <a:solidFill>
                  <a:schemeClr val="tx1"/>
                </a:solidFill>
                <a:effectLst/>
                <a:latin typeface="TundraWeb"/>
              </a:rPr>
            </a:b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br>
              <a:rPr kumimoji="0" lang="en-US" altLang="en-US" sz="2400" b="0" i="0" u="none" strike="noStrike" cap="none" normalizeH="0" baseline="0" dirty="0">
                <a:ln>
                  <a:noFill/>
                </a:ln>
                <a:solidFill>
                  <a:schemeClr val="tx1"/>
                </a:solidFill>
                <a:effectLst/>
              </a:rPr>
            </a:b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An indifference schedule is a statement of various combinations of two commodities that will equally be accepted by the consumer. The various combinations give equal satisfaction to the consumer. Therefore he is indifferent between various combinations.</a:t>
            </a:r>
            <a:br>
              <a:rPr kumimoji="0" lang="en-US" altLang="en-US" sz="2400" b="0" i="0" u="none" strike="noStrike" cap="none" normalizeH="0" baseline="0" dirty="0">
                <a:ln>
                  <a:noFill/>
                </a:ln>
                <a:solidFill>
                  <a:schemeClr val="tx1"/>
                </a:solidFill>
                <a:effectLst/>
              </a:rPr>
            </a:br>
            <a:endParaRPr lang="en-US" sz="2400" dirty="0">
              <a:solidFill>
                <a:schemeClr val="tx1"/>
              </a:solidFill>
            </a:endParaRPr>
          </a:p>
        </p:txBody>
      </p:sp>
      <p:graphicFrame>
        <p:nvGraphicFramePr>
          <p:cNvPr id="5" name="Table 5">
            <a:extLst>
              <a:ext uri="{FF2B5EF4-FFF2-40B4-BE49-F238E27FC236}">
                <a16:creationId xmlns:a16="http://schemas.microsoft.com/office/drawing/2014/main" id="{6549EAB4-C7F4-44DC-BF35-BE05ECD0CBA0}"/>
              </a:ext>
            </a:extLst>
          </p:cNvPr>
          <p:cNvGraphicFramePr>
            <a:graphicFrameLocks noGrp="1"/>
          </p:cNvGraphicFramePr>
          <p:nvPr>
            <p:extLst>
              <p:ext uri="{D42A27DB-BD31-4B8C-83A1-F6EECF244321}">
                <p14:modId xmlns:p14="http://schemas.microsoft.com/office/powerpoint/2010/main" val="883248451"/>
              </p:ext>
            </p:extLst>
          </p:nvPr>
        </p:nvGraphicFramePr>
        <p:xfrm>
          <a:off x="1091842" y="3153773"/>
          <a:ext cx="8128000" cy="22250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185435779"/>
                    </a:ext>
                  </a:extLst>
                </a:gridCol>
                <a:gridCol w="2032000">
                  <a:extLst>
                    <a:ext uri="{9D8B030D-6E8A-4147-A177-3AD203B41FA5}">
                      <a16:colId xmlns:a16="http://schemas.microsoft.com/office/drawing/2014/main" val="3456092092"/>
                    </a:ext>
                  </a:extLst>
                </a:gridCol>
                <a:gridCol w="2032000">
                  <a:extLst>
                    <a:ext uri="{9D8B030D-6E8A-4147-A177-3AD203B41FA5}">
                      <a16:colId xmlns:a16="http://schemas.microsoft.com/office/drawing/2014/main" val="3399094962"/>
                    </a:ext>
                  </a:extLst>
                </a:gridCol>
                <a:gridCol w="2032000">
                  <a:extLst>
                    <a:ext uri="{9D8B030D-6E8A-4147-A177-3AD203B41FA5}">
                      <a16:colId xmlns:a16="http://schemas.microsoft.com/office/drawing/2014/main" val="3426682029"/>
                    </a:ext>
                  </a:extLst>
                </a:gridCol>
              </a:tblGrid>
              <a:tr h="370840">
                <a:tc>
                  <a:txBody>
                    <a:bodyPr/>
                    <a:lstStyle/>
                    <a:p>
                      <a:r>
                        <a:rPr lang="en-US" dirty="0"/>
                        <a:t>Combination </a:t>
                      </a:r>
                    </a:p>
                  </a:txBody>
                  <a:tcPr/>
                </a:tc>
                <a:tc>
                  <a:txBody>
                    <a:bodyPr/>
                    <a:lstStyle/>
                    <a:p>
                      <a:r>
                        <a:rPr lang="en-US" dirty="0"/>
                        <a:t>Good X</a:t>
                      </a:r>
                    </a:p>
                  </a:txBody>
                  <a:tcPr/>
                </a:tc>
                <a:tc>
                  <a:txBody>
                    <a:bodyPr/>
                    <a:lstStyle/>
                    <a:p>
                      <a:r>
                        <a:rPr lang="en-US" dirty="0"/>
                        <a:t>Good Y</a:t>
                      </a:r>
                    </a:p>
                  </a:txBody>
                  <a:tcPr/>
                </a:tc>
                <a:tc>
                  <a:txBody>
                    <a:bodyPr/>
                    <a:lstStyle/>
                    <a:p>
                      <a:r>
                        <a:rPr lang="en-US" dirty="0"/>
                        <a:t>MRS=</a:t>
                      </a:r>
                      <a:r>
                        <a:rPr lang="en-US" dirty="0" err="1"/>
                        <a:t>dY</a:t>
                      </a:r>
                      <a:r>
                        <a:rPr lang="en-US" dirty="0"/>
                        <a:t>/</a:t>
                      </a:r>
                      <a:r>
                        <a:rPr lang="en-US" dirty="0" err="1"/>
                        <a:t>dX</a:t>
                      </a:r>
                      <a:endParaRPr lang="en-US" dirty="0"/>
                    </a:p>
                  </a:txBody>
                  <a:tcPr/>
                </a:tc>
                <a:extLst>
                  <a:ext uri="{0D108BD9-81ED-4DB2-BD59-A6C34878D82A}">
                    <a16:rowId xmlns:a16="http://schemas.microsoft.com/office/drawing/2014/main" val="395704182"/>
                  </a:ext>
                </a:extLst>
              </a:tr>
              <a:tr h="370840">
                <a:tc>
                  <a:txBody>
                    <a:bodyPr/>
                    <a:lstStyle/>
                    <a:p>
                      <a:r>
                        <a:rPr lang="en-US" dirty="0"/>
                        <a:t>A</a:t>
                      </a:r>
                    </a:p>
                  </a:txBody>
                  <a:tcPr/>
                </a:tc>
                <a:tc>
                  <a:txBody>
                    <a:bodyPr/>
                    <a:lstStyle/>
                    <a:p>
                      <a:r>
                        <a:rPr lang="en-US" dirty="0"/>
                        <a:t>1</a:t>
                      </a:r>
                    </a:p>
                  </a:txBody>
                  <a:tcPr/>
                </a:tc>
                <a:tc>
                  <a:txBody>
                    <a:bodyPr/>
                    <a:lstStyle/>
                    <a:p>
                      <a:r>
                        <a:rPr lang="en-US" dirty="0"/>
                        <a:t>12</a:t>
                      </a:r>
                    </a:p>
                  </a:txBody>
                  <a:tcPr/>
                </a:tc>
                <a:tc>
                  <a:txBody>
                    <a:bodyPr/>
                    <a:lstStyle/>
                    <a:p>
                      <a:r>
                        <a:rPr lang="en-US" dirty="0"/>
                        <a:t>-</a:t>
                      </a:r>
                    </a:p>
                  </a:txBody>
                  <a:tcPr/>
                </a:tc>
                <a:extLst>
                  <a:ext uri="{0D108BD9-81ED-4DB2-BD59-A6C34878D82A}">
                    <a16:rowId xmlns:a16="http://schemas.microsoft.com/office/drawing/2014/main" val="627663154"/>
                  </a:ext>
                </a:extLst>
              </a:tr>
              <a:tr h="370840">
                <a:tc>
                  <a:txBody>
                    <a:bodyPr/>
                    <a:lstStyle/>
                    <a:p>
                      <a:r>
                        <a:rPr lang="en-US" dirty="0"/>
                        <a:t>B</a:t>
                      </a:r>
                    </a:p>
                  </a:txBody>
                  <a:tcPr/>
                </a:tc>
                <a:tc>
                  <a:txBody>
                    <a:bodyPr/>
                    <a:lstStyle/>
                    <a:p>
                      <a:r>
                        <a:rPr lang="en-US" dirty="0"/>
                        <a:t>2</a:t>
                      </a:r>
                    </a:p>
                  </a:txBody>
                  <a:tcPr/>
                </a:tc>
                <a:tc>
                  <a:txBody>
                    <a:bodyPr/>
                    <a:lstStyle/>
                    <a:p>
                      <a:r>
                        <a:rPr lang="en-US" dirty="0"/>
                        <a:t>8</a:t>
                      </a:r>
                    </a:p>
                  </a:txBody>
                  <a:tcPr/>
                </a:tc>
                <a:tc>
                  <a:txBody>
                    <a:bodyPr/>
                    <a:lstStyle/>
                    <a:p>
                      <a:r>
                        <a:rPr lang="en-US" dirty="0"/>
                        <a:t>4</a:t>
                      </a:r>
                    </a:p>
                  </a:txBody>
                  <a:tcPr/>
                </a:tc>
                <a:extLst>
                  <a:ext uri="{0D108BD9-81ED-4DB2-BD59-A6C34878D82A}">
                    <a16:rowId xmlns:a16="http://schemas.microsoft.com/office/drawing/2014/main" val="1543088151"/>
                  </a:ext>
                </a:extLst>
              </a:tr>
              <a:tr h="370840">
                <a:tc>
                  <a:txBody>
                    <a:bodyPr/>
                    <a:lstStyle/>
                    <a:p>
                      <a:r>
                        <a:rPr lang="en-US" dirty="0"/>
                        <a:t>C</a:t>
                      </a:r>
                    </a:p>
                  </a:txBody>
                  <a:tcPr/>
                </a:tc>
                <a:tc>
                  <a:txBody>
                    <a:bodyPr/>
                    <a:lstStyle/>
                    <a:p>
                      <a:r>
                        <a:rPr lang="en-US" dirty="0"/>
                        <a:t>3</a:t>
                      </a:r>
                    </a:p>
                  </a:txBody>
                  <a:tcPr/>
                </a:tc>
                <a:tc>
                  <a:txBody>
                    <a:bodyPr/>
                    <a:lstStyle/>
                    <a:p>
                      <a:r>
                        <a:rPr lang="en-US" dirty="0"/>
                        <a:t>5</a:t>
                      </a:r>
                    </a:p>
                  </a:txBody>
                  <a:tcPr/>
                </a:tc>
                <a:tc>
                  <a:txBody>
                    <a:bodyPr/>
                    <a:lstStyle/>
                    <a:p>
                      <a:r>
                        <a:rPr lang="en-US" dirty="0"/>
                        <a:t>3</a:t>
                      </a:r>
                    </a:p>
                  </a:txBody>
                  <a:tcPr/>
                </a:tc>
                <a:extLst>
                  <a:ext uri="{0D108BD9-81ED-4DB2-BD59-A6C34878D82A}">
                    <a16:rowId xmlns:a16="http://schemas.microsoft.com/office/drawing/2014/main" val="259350546"/>
                  </a:ext>
                </a:extLst>
              </a:tr>
              <a:tr h="370840">
                <a:tc>
                  <a:txBody>
                    <a:bodyPr/>
                    <a:lstStyle/>
                    <a:p>
                      <a:r>
                        <a:rPr lang="en-US" dirty="0"/>
                        <a:t>D</a:t>
                      </a:r>
                    </a:p>
                  </a:txBody>
                  <a:tcPr/>
                </a:tc>
                <a:tc>
                  <a:txBody>
                    <a:bodyPr/>
                    <a:lstStyle/>
                    <a:p>
                      <a:r>
                        <a:rPr lang="en-US" dirty="0"/>
                        <a:t>4</a:t>
                      </a:r>
                    </a:p>
                  </a:txBody>
                  <a:tcPr/>
                </a:tc>
                <a:tc>
                  <a:txBody>
                    <a:bodyPr/>
                    <a:lstStyle/>
                    <a:p>
                      <a:r>
                        <a:rPr lang="en-US" dirty="0"/>
                        <a:t>3</a:t>
                      </a:r>
                    </a:p>
                  </a:txBody>
                  <a:tcPr/>
                </a:tc>
                <a:tc>
                  <a:txBody>
                    <a:bodyPr/>
                    <a:lstStyle/>
                    <a:p>
                      <a:r>
                        <a:rPr lang="en-US" dirty="0"/>
                        <a:t>2</a:t>
                      </a:r>
                    </a:p>
                  </a:txBody>
                  <a:tcPr/>
                </a:tc>
                <a:extLst>
                  <a:ext uri="{0D108BD9-81ED-4DB2-BD59-A6C34878D82A}">
                    <a16:rowId xmlns:a16="http://schemas.microsoft.com/office/drawing/2014/main" val="4224051686"/>
                  </a:ext>
                </a:extLst>
              </a:tr>
              <a:tr h="370840">
                <a:tc>
                  <a:txBody>
                    <a:bodyPr/>
                    <a:lstStyle/>
                    <a:p>
                      <a:r>
                        <a:rPr lang="en-US" dirty="0"/>
                        <a:t>E</a:t>
                      </a:r>
                    </a:p>
                  </a:txBody>
                  <a:tcPr/>
                </a:tc>
                <a:tc>
                  <a:txBody>
                    <a:bodyPr/>
                    <a:lstStyle/>
                    <a:p>
                      <a:r>
                        <a:rPr lang="en-US" dirty="0"/>
                        <a:t>5</a:t>
                      </a:r>
                    </a:p>
                  </a:txBody>
                  <a:tcPr/>
                </a:tc>
                <a:tc>
                  <a:txBody>
                    <a:bodyPr/>
                    <a:lstStyle/>
                    <a:p>
                      <a:r>
                        <a:rPr lang="en-US" dirty="0"/>
                        <a:t>2</a:t>
                      </a:r>
                    </a:p>
                  </a:txBody>
                  <a:tcPr/>
                </a:tc>
                <a:tc>
                  <a:txBody>
                    <a:bodyPr/>
                    <a:lstStyle/>
                    <a:p>
                      <a:r>
                        <a:rPr lang="en-US" dirty="0"/>
                        <a:t>1</a:t>
                      </a:r>
                    </a:p>
                  </a:txBody>
                  <a:tcPr/>
                </a:tc>
                <a:extLst>
                  <a:ext uri="{0D108BD9-81ED-4DB2-BD59-A6C34878D82A}">
                    <a16:rowId xmlns:a16="http://schemas.microsoft.com/office/drawing/2014/main" val="29080530"/>
                  </a:ext>
                </a:extLst>
              </a:tr>
            </a:tbl>
          </a:graphicData>
        </a:graphic>
      </p:graphicFrame>
    </p:spTree>
    <p:extLst>
      <p:ext uri="{BB962C8B-B14F-4D97-AF65-F5344CB8AC3E}">
        <p14:creationId xmlns:p14="http://schemas.microsoft.com/office/powerpoint/2010/main" val="3050099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onsumer Theory Introduction Outline Preferences">
            <a:extLst>
              <a:ext uri="{FF2B5EF4-FFF2-40B4-BE49-F238E27FC236}">
                <a16:creationId xmlns:a16="http://schemas.microsoft.com/office/drawing/2014/main" id="{6497FEFB-5856-407E-927C-C26BCAC4EB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367" y="1958040"/>
            <a:ext cx="6247094" cy="294192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Explain the nature of indifference curves for all goods">
            <a:extLst>
              <a:ext uri="{FF2B5EF4-FFF2-40B4-BE49-F238E27FC236}">
                <a16:creationId xmlns:a16="http://schemas.microsoft.com/office/drawing/2014/main" id="{BAE9EDF5-3287-4ADB-BD22-CD69191BCC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6259" y="3938154"/>
            <a:ext cx="4458757" cy="2537138"/>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Indifference Curves between: Goods, Bads and Neuters (with curve diagram)">
            <a:extLst>
              <a:ext uri="{FF2B5EF4-FFF2-40B4-BE49-F238E27FC236}">
                <a16:creationId xmlns:a16="http://schemas.microsoft.com/office/drawing/2014/main" id="{4F18E39F-9B4C-4B00-A833-B5D36BE524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8729" y="701883"/>
            <a:ext cx="3953815" cy="2799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1380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314AD6-13D6-4085-8F49-E31F66CF0BC1}"/>
              </a:ext>
            </a:extLst>
          </p:cNvPr>
          <p:cNvSpPr txBox="1"/>
          <p:nvPr/>
        </p:nvSpPr>
        <p:spPr>
          <a:xfrm>
            <a:off x="2323399" y="997552"/>
            <a:ext cx="6094324" cy="3139321"/>
          </a:xfrm>
          <a:prstGeom prst="rect">
            <a:avLst/>
          </a:prstGeom>
          <a:noFill/>
        </p:spPr>
        <p:txBody>
          <a:bodyPr wrap="square">
            <a:spAutoFit/>
          </a:bodyPr>
          <a:lstStyle/>
          <a:p>
            <a:pPr algn="l" fontAlgn="base"/>
            <a:r>
              <a:rPr lang="en-US" b="1" dirty="0">
                <a:effectLst/>
                <a:latin typeface="Georgia" panose="02040502050405020303" pitchFamily="18" charset="0"/>
              </a:rPr>
              <a:t>The indifference curve approach is criticized on the following grounds:</a:t>
            </a:r>
            <a:endParaRPr lang="en-US" b="0" dirty="0">
              <a:effectLst/>
              <a:latin typeface="Georgia" panose="02040502050405020303" pitchFamily="18" charset="0"/>
            </a:endParaRPr>
          </a:p>
          <a:p>
            <a:pPr algn="l" fontAlgn="base"/>
            <a:r>
              <a:rPr lang="en-US" b="0" dirty="0">
                <a:effectLst/>
                <a:latin typeface="Georgia" panose="02040502050405020303" pitchFamily="18" charset="0"/>
              </a:rPr>
              <a:t>a. Assumes that there are only two goods in indifference curve approach. This is not true in the real world as a consumer consumes variety of goods.</a:t>
            </a:r>
          </a:p>
          <a:p>
            <a:pPr algn="l" fontAlgn="base"/>
            <a:r>
              <a:rPr lang="en-US" b="0" dirty="0">
                <a:effectLst/>
                <a:latin typeface="Georgia" panose="02040502050405020303" pitchFamily="18" charset="0"/>
              </a:rPr>
              <a:t>b. Fails to provide a clear explanation of consumer behavior</a:t>
            </a:r>
          </a:p>
          <a:p>
            <a:pPr algn="l" fontAlgn="base"/>
            <a:r>
              <a:rPr lang="en-US" b="0" dirty="0">
                <a:effectLst/>
                <a:latin typeface="Georgia" panose="02040502050405020303" pitchFamily="18" charset="0"/>
              </a:rPr>
              <a:t>c. Provides combinations that are not based on the principles of economics</a:t>
            </a:r>
          </a:p>
          <a:p>
            <a:pPr algn="l" fontAlgn="base"/>
            <a:r>
              <a:rPr lang="en-US" b="0" dirty="0">
                <a:effectLst/>
                <a:latin typeface="Georgia" panose="02040502050405020303" pitchFamily="18" charset="0"/>
              </a:rPr>
              <a:t>d. Ignores risk and uncertainty while analyzing the consumer behavior</a:t>
            </a:r>
          </a:p>
        </p:txBody>
      </p:sp>
    </p:spTree>
    <p:extLst>
      <p:ext uri="{BB962C8B-B14F-4D97-AF65-F5344CB8AC3E}">
        <p14:creationId xmlns:p14="http://schemas.microsoft.com/office/powerpoint/2010/main" val="1157706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AFE25-E1AD-4FFE-AB03-83754C73E835}"/>
              </a:ext>
            </a:extLst>
          </p:cNvPr>
          <p:cNvSpPr>
            <a:spLocks noGrp="1"/>
          </p:cNvSpPr>
          <p:nvPr>
            <p:ph type="title"/>
          </p:nvPr>
        </p:nvSpPr>
        <p:spPr>
          <a:xfrm>
            <a:off x="646111" y="452718"/>
            <a:ext cx="9404723" cy="1066990"/>
          </a:xfrm>
        </p:spPr>
        <p:txBody>
          <a:bodyPr/>
          <a:lstStyle/>
          <a:p>
            <a:r>
              <a:rPr lang="en-US" dirty="0"/>
              <a:t>BUDGET LINE:- </a:t>
            </a:r>
            <a:br>
              <a:rPr lang="en-US" dirty="0"/>
            </a:br>
            <a:r>
              <a:rPr lang="en-US" sz="1600" dirty="0"/>
              <a:t>PRICE LINE, PRICE-INCOME LINEOUTLAY LINE, </a:t>
            </a:r>
          </a:p>
        </p:txBody>
      </p:sp>
      <p:pic>
        <p:nvPicPr>
          <p:cNvPr id="6148" name="Picture 4" descr="Difference Between Budget Line and Budget Set (with Shifts in Budget Line,  Examples and Comparison Chart) - Key Differences">
            <a:extLst>
              <a:ext uri="{FF2B5EF4-FFF2-40B4-BE49-F238E27FC236}">
                <a16:creationId xmlns:a16="http://schemas.microsoft.com/office/drawing/2014/main" id="{0D5C6A67-A4DB-46C6-9988-47920A5EDC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2714" y="1610142"/>
            <a:ext cx="3512020" cy="299172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NTA-UGC-NET &amp; SET Exams - Indifference Curve and Budget Line (in Hindi)  Offered by Unacademy">
            <a:extLst>
              <a:ext uri="{FF2B5EF4-FFF2-40B4-BE49-F238E27FC236}">
                <a16:creationId xmlns:a16="http://schemas.microsoft.com/office/drawing/2014/main" id="{E805259E-D749-49B4-96CE-516E227C56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548" y="1519708"/>
            <a:ext cx="5519452" cy="4134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46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6D493-499D-442D-B82A-47089B7FC2EE}"/>
              </a:ext>
            </a:extLst>
          </p:cNvPr>
          <p:cNvSpPr>
            <a:spLocks noGrp="1"/>
          </p:cNvSpPr>
          <p:nvPr>
            <p:ph type="title"/>
          </p:nvPr>
        </p:nvSpPr>
        <p:spPr/>
        <p:txBody>
          <a:bodyPr/>
          <a:lstStyle/>
          <a:p>
            <a:r>
              <a:rPr lang="en-US" dirty="0"/>
              <a:t>Slope of Budget Line</a:t>
            </a:r>
          </a:p>
        </p:txBody>
      </p:sp>
      <p:sp>
        <p:nvSpPr>
          <p:cNvPr id="4" name="TextBox 3">
            <a:extLst>
              <a:ext uri="{FF2B5EF4-FFF2-40B4-BE49-F238E27FC236}">
                <a16:creationId xmlns:a16="http://schemas.microsoft.com/office/drawing/2014/main" id="{B417FC79-66CC-4CF8-A9C0-4262249F7C80}"/>
              </a:ext>
            </a:extLst>
          </p:cNvPr>
          <p:cNvSpPr txBox="1"/>
          <p:nvPr/>
        </p:nvSpPr>
        <p:spPr>
          <a:xfrm>
            <a:off x="444640" y="2274838"/>
            <a:ext cx="6094324" cy="2862322"/>
          </a:xfrm>
          <a:prstGeom prst="rect">
            <a:avLst/>
          </a:prstGeom>
          <a:noFill/>
        </p:spPr>
        <p:txBody>
          <a:bodyPr wrap="square">
            <a:spAutoFit/>
          </a:bodyPr>
          <a:lstStyle/>
          <a:p>
            <a:pPr algn="l" fontAlgn="base"/>
            <a:r>
              <a:rPr lang="en-US" b="1" dirty="0">
                <a:effectLst/>
                <a:latin typeface="Georgia" panose="02040502050405020303" pitchFamily="18" charset="0"/>
              </a:rPr>
              <a:t>The slope of the budget line (Figure-16) would be given as:</a:t>
            </a:r>
          </a:p>
          <a:p>
            <a:pPr algn="l" fontAlgn="base"/>
            <a:r>
              <a:rPr lang="en-US" b="0" i="0" dirty="0">
                <a:effectLst/>
                <a:latin typeface="Georgia" panose="02040502050405020303" pitchFamily="18" charset="0"/>
              </a:rPr>
              <a:t>Slope of the Budget Line = ∆Y/∆X</a:t>
            </a:r>
            <a:endParaRPr lang="en-US" b="1" i="0" dirty="0">
              <a:latin typeface="Georgia" panose="02040502050405020303" pitchFamily="18" charset="0"/>
            </a:endParaRPr>
          </a:p>
          <a:p>
            <a:pPr algn="l" fontAlgn="base"/>
            <a:endParaRPr lang="en-US" b="0" dirty="0">
              <a:effectLst/>
              <a:latin typeface="Georgia" panose="02040502050405020303" pitchFamily="18" charset="0"/>
            </a:endParaRPr>
          </a:p>
          <a:p>
            <a:pPr algn="l" fontAlgn="base"/>
            <a:r>
              <a:rPr lang="en-US" b="0" dirty="0">
                <a:effectLst/>
                <a:latin typeface="Georgia" panose="02040502050405020303" pitchFamily="18" charset="0"/>
              </a:rPr>
              <a:t>∆</a:t>
            </a:r>
            <a:r>
              <a:rPr lang="en-US" b="0" dirty="0" err="1">
                <a:effectLst/>
                <a:latin typeface="Georgia" panose="02040502050405020303" pitchFamily="18" charset="0"/>
              </a:rPr>
              <a:t>Qy</a:t>
            </a:r>
            <a:r>
              <a:rPr lang="en-US" b="0" dirty="0">
                <a:effectLst/>
                <a:latin typeface="Georgia" panose="02040502050405020303" pitchFamily="18" charset="0"/>
              </a:rPr>
              <a:t>/∆</a:t>
            </a:r>
            <a:r>
              <a:rPr lang="en-US" b="0" dirty="0" err="1">
                <a:effectLst/>
                <a:latin typeface="Georgia" panose="02040502050405020303" pitchFamily="18" charset="0"/>
              </a:rPr>
              <a:t>Qx</a:t>
            </a:r>
            <a:r>
              <a:rPr lang="en-US" b="0" dirty="0">
                <a:effectLst/>
                <a:latin typeface="Georgia" panose="02040502050405020303" pitchFamily="18" charset="0"/>
              </a:rPr>
              <a:t> = OA/OF</a:t>
            </a:r>
          </a:p>
          <a:p>
            <a:pPr algn="l" fontAlgn="base"/>
            <a:r>
              <a:rPr lang="en-US" b="0" dirty="0">
                <a:effectLst/>
                <a:latin typeface="Georgia" panose="02040502050405020303" pitchFamily="18" charset="0"/>
              </a:rPr>
              <a:t>When X = 0, OA = M/</a:t>
            </a:r>
            <a:r>
              <a:rPr lang="en-US" b="0" dirty="0" err="1">
                <a:effectLst/>
                <a:latin typeface="Georgia" panose="02040502050405020303" pitchFamily="18" charset="0"/>
              </a:rPr>
              <a:t>Py</a:t>
            </a:r>
            <a:endParaRPr lang="en-US" b="0" dirty="0">
              <a:effectLst/>
              <a:latin typeface="Georgia" panose="02040502050405020303" pitchFamily="18" charset="0"/>
            </a:endParaRPr>
          </a:p>
          <a:p>
            <a:pPr algn="l" fontAlgn="base"/>
            <a:r>
              <a:rPr lang="en-US" b="0" dirty="0">
                <a:effectLst/>
                <a:latin typeface="Georgia" panose="02040502050405020303" pitchFamily="18" charset="0"/>
              </a:rPr>
              <a:t>When Y = 0, OF = M/Px</a:t>
            </a:r>
          </a:p>
          <a:p>
            <a:pPr algn="l" fontAlgn="base"/>
            <a:r>
              <a:rPr lang="en-US" b="0" dirty="0">
                <a:effectLst/>
                <a:latin typeface="Georgia" panose="02040502050405020303" pitchFamily="18" charset="0"/>
              </a:rPr>
              <a:t>Thus, OA/OF = Px/</a:t>
            </a:r>
            <a:r>
              <a:rPr lang="en-US" b="0" dirty="0" err="1">
                <a:effectLst/>
                <a:latin typeface="Georgia" panose="02040502050405020303" pitchFamily="18" charset="0"/>
              </a:rPr>
              <a:t>Py</a:t>
            </a:r>
            <a:endParaRPr lang="en-US" b="0" dirty="0">
              <a:effectLst/>
              <a:latin typeface="Georgia" panose="02040502050405020303" pitchFamily="18" charset="0"/>
            </a:endParaRPr>
          </a:p>
          <a:p>
            <a:pPr algn="l" fontAlgn="base"/>
            <a:r>
              <a:rPr lang="en-US" b="0" dirty="0">
                <a:effectLst/>
                <a:latin typeface="Georgia" panose="02040502050405020303" pitchFamily="18" charset="0"/>
              </a:rPr>
              <a:t>Therefore, it can be said that the slope of the budget line equals to the price ratio of two goods.</a:t>
            </a:r>
          </a:p>
        </p:txBody>
      </p:sp>
      <p:pic>
        <p:nvPicPr>
          <p:cNvPr id="9218" name="Picture 2" descr="Budget Line">
            <a:extLst>
              <a:ext uri="{FF2B5EF4-FFF2-40B4-BE49-F238E27FC236}">
                <a16:creationId xmlns:a16="http://schemas.microsoft.com/office/drawing/2014/main" id="{F6030B99-DF51-462E-8113-9974C06C94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4805" y="1468192"/>
            <a:ext cx="4601084" cy="366896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390D7F3-0B49-49C0-A4D4-EBBE45E9E292}"/>
              </a:ext>
            </a:extLst>
          </p:cNvPr>
          <p:cNvSpPr txBox="1"/>
          <p:nvPr/>
        </p:nvSpPr>
        <p:spPr>
          <a:xfrm>
            <a:off x="444640" y="5249452"/>
            <a:ext cx="6094324" cy="1477328"/>
          </a:xfrm>
          <a:prstGeom prst="rect">
            <a:avLst/>
          </a:prstGeom>
          <a:noFill/>
        </p:spPr>
        <p:txBody>
          <a:bodyPr wrap="square">
            <a:spAutoFit/>
          </a:bodyPr>
          <a:lstStyle/>
          <a:p>
            <a:r>
              <a:rPr lang="en-US" b="0" i="0" dirty="0">
                <a:effectLst/>
                <a:latin typeface="Georgia" panose="02040502050405020303" pitchFamily="18" charset="0"/>
              </a:rPr>
              <a:t>For instance, from Figure-16, it can be seen that the slope at point B equals to 1 unit of X for 2 units of Y. It implies that 2 units of good X. It should be noted that the slope of budget line is negative. For instance, slope is -2 in case of preference B.</a:t>
            </a:r>
            <a:endParaRPr lang="en-US" dirty="0"/>
          </a:p>
        </p:txBody>
      </p:sp>
    </p:spTree>
    <p:extLst>
      <p:ext uri="{BB962C8B-B14F-4D97-AF65-F5344CB8AC3E}">
        <p14:creationId xmlns:p14="http://schemas.microsoft.com/office/powerpoint/2010/main" val="5580515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8503</TotalTime>
  <Words>1469</Words>
  <Application>Microsoft Office PowerPoint</Application>
  <PresentationFormat>Widescreen</PresentationFormat>
  <Paragraphs>109</Paragraphs>
  <Slides>26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Century Gothic</vt:lpstr>
      <vt:lpstr>Georgia</vt:lpstr>
      <vt:lpstr>Times New Roman</vt:lpstr>
      <vt:lpstr>TundraWeb</vt:lpstr>
      <vt:lpstr>Wingdings 3</vt:lpstr>
      <vt:lpstr>Ion</vt:lpstr>
      <vt:lpstr>UTILITY ANALYSIS ORDINAL MEASUREMENT </vt:lpstr>
      <vt:lpstr>Indifference Curve Approach </vt:lpstr>
      <vt:lpstr>PowerPoint Presentation</vt:lpstr>
      <vt:lpstr>PowerPoint Presentation</vt:lpstr>
      <vt:lpstr>Indifference Schedule   An indifference schedule is a statement of various combinations of two commodities that will equally be accepted by the consumer. The various combinations give equal satisfaction to the consumer. Therefore he is indifferent between various combinations. </vt:lpstr>
      <vt:lpstr>PowerPoint Presentation</vt:lpstr>
      <vt:lpstr>PowerPoint Presentation</vt:lpstr>
      <vt:lpstr>BUDGET LINE:-  PRICE LINE, PRICE-INCOME LINEOUTLAY LINE, </vt:lpstr>
      <vt:lpstr>Slope of Budget Line</vt:lpstr>
      <vt:lpstr>PowerPoint Presentation</vt:lpstr>
      <vt:lpstr>PowerPoint Presentation</vt:lpstr>
      <vt:lpstr>PowerPoint Presentation</vt:lpstr>
      <vt:lpstr>PowerPoint Presentation</vt:lpstr>
      <vt:lpstr>Effects  Income+ substitution= price effect    </vt:lpstr>
      <vt:lpstr>PowerPoint Presentation</vt:lpstr>
      <vt:lpstr>PowerPoint Presentation</vt:lpstr>
      <vt:lpstr>PowerPoint Presentation</vt:lpstr>
      <vt:lpstr>PowerPoint Presentation</vt:lpstr>
      <vt:lpstr>Revealed Preference Theory</vt:lpstr>
      <vt:lpstr>ASSUMPTION OF RPT.</vt:lpstr>
      <vt:lpstr>PowerPoint Presentation</vt:lpstr>
      <vt:lpstr>PowerPoint Presentation</vt:lpstr>
      <vt:lpstr>PowerPoint Presentation</vt:lpstr>
      <vt:lpstr>WARP VIOLATION</vt:lpstr>
      <vt:lpstr>WARP NOT VIOLATED</vt:lpstr>
      <vt:lpstr>SARP: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UTILITY ANALYSIS ORDINAL MEASUREMENT </dc:title>
  <dc:creator>RUKS SHAIKH</dc:creator>
  <cp:lastModifiedBy>RUKS SHAIKH</cp:lastModifiedBy>
  <cp:revision>34</cp:revision>
  <dcterms:created xsi:type="dcterms:W3CDTF">2021-10-20T02:31:18Z</dcterms:created>
  <dcterms:modified xsi:type="dcterms:W3CDTF">2021-10-27T12:45:16Z</dcterms:modified>
</cp:coreProperties>
</file>