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72" r:id="rId10"/>
    <p:sldId id="273" r:id="rId11"/>
    <p:sldId id="274" r:id="rId12"/>
    <p:sldId id="265" r:id="rId13"/>
    <p:sldId id="275" r:id="rId14"/>
    <p:sldId id="267" r:id="rId15"/>
    <p:sldId id="279" r:id="rId16"/>
    <p:sldId id="268" r:id="rId17"/>
    <p:sldId id="269" r:id="rId18"/>
    <p:sldId id="276" r:id="rId19"/>
    <p:sldId id="277" r:id="rId20"/>
    <p:sldId id="271" r:id="rId21"/>
    <p:sldId id="27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9DC34F2-6605-47FC-81C1-29956B7FBB36}" type="datetimeFigureOut">
              <a:rPr lang="en-GB" smtClean="0"/>
              <a:t>25/04/2021</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35E4FA3C-9318-4E64-841B-B87E2B11E245}" type="slidenum">
              <a:rPr lang="en-GB" smtClean="0"/>
              <a:t>‹#›</a:t>
            </a:fld>
            <a:endParaRPr lang="en-GB"/>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733416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DC34F2-6605-47FC-81C1-29956B7FBB36}" type="datetimeFigureOut">
              <a:rPr lang="en-GB" smtClean="0"/>
              <a:t>25/04/2021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E4FA3C-9318-4E64-841B-B87E2B11E245}" type="slidenum">
              <a:rPr lang="en-GB" smtClean="0"/>
              <a:t>‹#›</a:t>
            </a:fld>
            <a:endParaRPr lang="en-GB"/>
          </a:p>
        </p:txBody>
      </p:sp>
    </p:spTree>
    <p:extLst>
      <p:ext uri="{BB962C8B-B14F-4D97-AF65-F5344CB8AC3E}">
        <p14:creationId xmlns:p14="http://schemas.microsoft.com/office/powerpoint/2010/main" val="3917212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DC34F2-6605-47FC-81C1-29956B7FBB36}" type="datetimeFigureOut">
              <a:rPr lang="en-GB" smtClean="0"/>
              <a:t>25/04/2021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E4FA3C-9318-4E64-841B-B87E2B11E245}" type="slidenum">
              <a:rPr lang="en-GB" smtClean="0"/>
              <a:t>‹#›</a:t>
            </a:fld>
            <a:endParaRPr lang="en-GB"/>
          </a:p>
        </p:txBody>
      </p:sp>
    </p:spTree>
    <p:extLst>
      <p:ext uri="{BB962C8B-B14F-4D97-AF65-F5344CB8AC3E}">
        <p14:creationId xmlns:p14="http://schemas.microsoft.com/office/powerpoint/2010/main" val="3229309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DC34F2-6605-47FC-81C1-29956B7FBB36}" type="datetimeFigureOut">
              <a:rPr lang="en-GB" smtClean="0"/>
              <a:t>25/04/2021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E4FA3C-9318-4E64-841B-B87E2B11E245}" type="slidenum">
              <a:rPr lang="en-GB" smtClean="0"/>
              <a:t>‹#›</a:t>
            </a:fld>
            <a:endParaRPr lang="en-GB"/>
          </a:p>
        </p:txBody>
      </p:sp>
    </p:spTree>
    <p:extLst>
      <p:ext uri="{BB962C8B-B14F-4D97-AF65-F5344CB8AC3E}">
        <p14:creationId xmlns:p14="http://schemas.microsoft.com/office/powerpoint/2010/main" val="3850261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9DC34F2-6605-47FC-81C1-29956B7FBB36}" type="datetimeFigureOut">
              <a:rPr lang="en-GB" smtClean="0"/>
              <a:t>25/04/2021</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35E4FA3C-9318-4E64-841B-B87E2B11E245}"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3639141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9DC34F2-6605-47FC-81C1-29956B7FBB36}" type="datetimeFigureOut">
              <a:rPr lang="en-GB" smtClean="0"/>
              <a:t>25/04/2021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E4FA3C-9318-4E64-841B-B87E2B11E245}" type="slidenum">
              <a:rPr lang="en-GB" smtClean="0"/>
              <a:t>‹#›</a:t>
            </a:fld>
            <a:endParaRPr lang="en-GB"/>
          </a:p>
        </p:txBody>
      </p:sp>
    </p:spTree>
    <p:extLst>
      <p:ext uri="{BB962C8B-B14F-4D97-AF65-F5344CB8AC3E}">
        <p14:creationId xmlns:p14="http://schemas.microsoft.com/office/powerpoint/2010/main" val="463068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9DC34F2-6605-47FC-81C1-29956B7FBB36}" type="datetimeFigureOut">
              <a:rPr lang="en-GB" smtClean="0"/>
              <a:t>25/04/2021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5E4FA3C-9318-4E64-841B-B87E2B11E245}" type="slidenum">
              <a:rPr lang="en-GB" smtClean="0"/>
              <a:t>‹#›</a:t>
            </a:fld>
            <a:endParaRPr lang="en-GB"/>
          </a:p>
        </p:txBody>
      </p:sp>
    </p:spTree>
    <p:extLst>
      <p:ext uri="{BB962C8B-B14F-4D97-AF65-F5344CB8AC3E}">
        <p14:creationId xmlns:p14="http://schemas.microsoft.com/office/powerpoint/2010/main" val="4144404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DC34F2-6605-47FC-81C1-29956B7FBB36}" type="datetimeFigureOut">
              <a:rPr lang="en-GB" smtClean="0"/>
              <a:t>25/04/2021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5E4FA3C-9318-4E64-841B-B87E2B11E245}" type="slidenum">
              <a:rPr lang="en-GB" smtClean="0"/>
              <a:t>‹#›</a:t>
            </a:fld>
            <a:endParaRPr lang="en-GB"/>
          </a:p>
        </p:txBody>
      </p:sp>
    </p:spTree>
    <p:extLst>
      <p:ext uri="{BB962C8B-B14F-4D97-AF65-F5344CB8AC3E}">
        <p14:creationId xmlns:p14="http://schemas.microsoft.com/office/powerpoint/2010/main" val="2475795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DC34F2-6605-47FC-81C1-29956B7FBB36}" type="datetimeFigureOut">
              <a:rPr lang="en-GB" smtClean="0"/>
              <a:t>25/04/2021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5E4FA3C-9318-4E64-841B-B87E2B11E245}" type="slidenum">
              <a:rPr lang="en-GB" smtClean="0"/>
              <a:t>‹#›</a:t>
            </a:fld>
            <a:endParaRPr lang="en-GB"/>
          </a:p>
        </p:txBody>
      </p:sp>
    </p:spTree>
    <p:extLst>
      <p:ext uri="{BB962C8B-B14F-4D97-AF65-F5344CB8AC3E}">
        <p14:creationId xmlns:p14="http://schemas.microsoft.com/office/powerpoint/2010/main" val="210074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9DC34F2-6605-47FC-81C1-29956B7FBB36}" type="datetimeFigureOut">
              <a:rPr lang="en-GB" smtClean="0"/>
              <a:t>25/04/2021</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35E4FA3C-9318-4E64-841B-B87E2B11E245}"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86197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9DC34F2-6605-47FC-81C1-29956B7FBB36}" type="datetimeFigureOut">
              <a:rPr lang="en-GB" smtClean="0"/>
              <a:t>25/04/2021</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35E4FA3C-9318-4E64-841B-B87E2B11E245}"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83578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alpha val="6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9DC34F2-6605-47FC-81C1-29956B7FBB36}" type="datetimeFigureOut">
              <a:rPr lang="en-GB" smtClean="0"/>
              <a:t>25/04/2021</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35E4FA3C-9318-4E64-841B-B87E2B11E245}" type="slidenum">
              <a:rPr lang="en-GB" smtClean="0"/>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9617350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05238-396A-4FA2-9CB4-523D675EB164}"/>
              </a:ext>
            </a:extLst>
          </p:cNvPr>
          <p:cNvSpPr>
            <a:spLocks noGrp="1"/>
          </p:cNvSpPr>
          <p:nvPr>
            <p:ph type="ctrTitle"/>
          </p:nvPr>
        </p:nvSpPr>
        <p:spPr/>
        <p:txBody>
          <a:bodyPr/>
          <a:lstStyle/>
          <a:p>
            <a:r>
              <a:rPr lang="en-GB" dirty="0"/>
              <a:t>Stress and Conflict </a:t>
            </a:r>
          </a:p>
        </p:txBody>
      </p:sp>
    </p:spTree>
    <p:extLst>
      <p:ext uri="{BB962C8B-B14F-4D97-AF65-F5344CB8AC3E}">
        <p14:creationId xmlns:p14="http://schemas.microsoft.com/office/powerpoint/2010/main" val="2124641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ee the source image">
            <a:extLst>
              <a:ext uri="{FF2B5EF4-FFF2-40B4-BE49-F238E27FC236}">
                <a16:creationId xmlns:a16="http://schemas.microsoft.com/office/drawing/2014/main" id="{A71D5654-EC85-440D-BD00-0DDB2323472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7032104" y="1223194"/>
            <a:ext cx="3528391" cy="3952768"/>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a:extLst>
              <a:ext uri="{FF2B5EF4-FFF2-40B4-BE49-F238E27FC236}">
                <a16:creationId xmlns:a16="http://schemas.microsoft.com/office/drawing/2014/main" id="{C090117A-F979-4E55-B1BA-DF8A9874A561}"/>
              </a:ext>
            </a:extLst>
          </p:cNvPr>
          <p:cNvSpPr>
            <a:spLocks noGrp="1"/>
          </p:cNvSpPr>
          <p:nvPr>
            <p:ph type="body" sz="half" idx="2"/>
          </p:nvPr>
        </p:nvSpPr>
        <p:spPr>
          <a:xfrm>
            <a:off x="836612" y="995363"/>
            <a:ext cx="3935413" cy="4873625"/>
          </a:xfrm>
        </p:spPr>
        <p:txBody>
          <a:bodyPr/>
          <a:lstStyle/>
          <a:p>
            <a:r>
              <a:rPr lang="en-US" sz="2400" b="0" i="0" dirty="0">
                <a:solidFill>
                  <a:srgbClr val="212121"/>
                </a:solidFill>
                <a:effectLst/>
                <a:latin typeface="Merriweather"/>
              </a:rPr>
              <a:t>When the perceived threat is gone, systems are designed to return to normal function via the </a:t>
            </a:r>
            <a:r>
              <a:rPr lang="en-US" sz="2400" b="0" i="0" u="sng" dirty="0">
                <a:solidFill>
                  <a:srgbClr val="2A528F"/>
                </a:solidFill>
                <a:effectLst/>
                <a:latin typeface="Merriweather"/>
              </a:rPr>
              <a:t>relaxation response</a:t>
            </a:r>
            <a:r>
              <a:rPr lang="en-US" sz="2400" b="0" i="0" dirty="0">
                <a:solidFill>
                  <a:srgbClr val="212121"/>
                </a:solidFill>
                <a:effectLst/>
                <a:latin typeface="Merriweather"/>
              </a:rPr>
              <a:t>. </a:t>
            </a:r>
          </a:p>
          <a:p>
            <a:r>
              <a:rPr lang="en-US" sz="2400" b="0" i="0" dirty="0">
                <a:solidFill>
                  <a:srgbClr val="212121"/>
                </a:solidFill>
                <a:effectLst/>
                <a:latin typeface="Merriweather"/>
              </a:rPr>
              <a:t>But in cases of chronic stress, the relaxation response doesn't occur often enough, and being in a near-constant state of fight-or-flight can cause damage to the body.</a:t>
            </a:r>
          </a:p>
          <a:p>
            <a:endParaRPr lang="en-GB" dirty="0"/>
          </a:p>
        </p:txBody>
      </p:sp>
    </p:spTree>
    <p:extLst>
      <p:ext uri="{BB962C8B-B14F-4D97-AF65-F5344CB8AC3E}">
        <p14:creationId xmlns:p14="http://schemas.microsoft.com/office/powerpoint/2010/main" val="660019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ee the source image">
            <a:extLst>
              <a:ext uri="{FF2B5EF4-FFF2-40B4-BE49-F238E27FC236}">
                <a16:creationId xmlns:a16="http://schemas.microsoft.com/office/drawing/2014/main" id="{7FE2F87C-9F15-4444-A523-7FB5851568F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625054" y="1412776"/>
            <a:ext cx="4761864" cy="396044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a:extLst>
              <a:ext uri="{FF2B5EF4-FFF2-40B4-BE49-F238E27FC236}">
                <a16:creationId xmlns:a16="http://schemas.microsoft.com/office/drawing/2014/main" id="{5F1567B8-0DD6-45E6-8950-07D014718A54}"/>
              </a:ext>
            </a:extLst>
          </p:cNvPr>
          <p:cNvSpPr>
            <a:spLocks noGrp="1"/>
          </p:cNvSpPr>
          <p:nvPr>
            <p:ph type="body" sz="half" idx="2"/>
          </p:nvPr>
        </p:nvSpPr>
        <p:spPr>
          <a:xfrm>
            <a:off x="839416" y="1124744"/>
            <a:ext cx="3960440" cy="4744244"/>
          </a:xfrm>
        </p:spPr>
        <p:txBody>
          <a:bodyPr/>
          <a:lstStyle/>
          <a:p>
            <a:r>
              <a:rPr lang="en-US" sz="2400" b="0" i="0" dirty="0">
                <a:solidFill>
                  <a:srgbClr val="212121"/>
                </a:solidFill>
                <a:effectLst/>
                <a:latin typeface="Merriweather"/>
              </a:rPr>
              <a:t>Stress can also lead to some unhealthy habits that have a negative impact on your health. </a:t>
            </a:r>
          </a:p>
          <a:p>
            <a:r>
              <a:rPr lang="en-US" sz="2400" b="0" i="0" dirty="0">
                <a:solidFill>
                  <a:srgbClr val="212121"/>
                </a:solidFill>
                <a:effectLst/>
                <a:latin typeface="Merriweather"/>
              </a:rPr>
              <a:t>For example, many people cope with stress by eating too much or by smoking. These unhealthy habits damage the body and create bigger problems in the long-term.</a:t>
            </a:r>
          </a:p>
          <a:p>
            <a:endParaRPr lang="en-GB" dirty="0"/>
          </a:p>
        </p:txBody>
      </p:sp>
    </p:spTree>
    <p:extLst>
      <p:ext uri="{BB962C8B-B14F-4D97-AF65-F5344CB8AC3E}">
        <p14:creationId xmlns:p14="http://schemas.microsoft.com/office/powerpoint/2010/main" val="2073588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424F1-F4BA-444D-A016-9C331D260AEF}"/>
              </a:ext>
            </a:extLst>
          </p:cNvPr>
          <p:cNvSpPr>
            <a:spLocks noGrp="1"/>
          </p:cNvSpPr>
          <p:nvPr>
            <p:ph type="title"/>
          </p:nvPr>
        </p:nvSpPr>
        <p:spPr/>
        <p:txBody>
          <a:bodyPr/>
          <a:lstStyle/>
          <a:p>
            <a:r>
              <a:rPr lang="en-GB" b="0" i="0" dirty="0">
                <a:solidFill>
                  <a:srgbClr val="212121"/>
                </a:solidFill>
                <a:effectLst/>
                <a:latin typeface="FS Albert Extra Bold"/>
              </a:rPr>
              <a:t>Types of Stress</a:t>
            </a:r>
            <a:endParaRPr lang="en-GB" dirty="0"/>
          </a:p>
        </p:txBody>
      </p:sp>
      <p:sp>
        <p:nvSpPr>
          <p:cNvPr id="3" name="Content Placeholder 2">
            <a:extLst>
              <a:ext uri="{FF2B5EF4-FFF2-40B4-BE49-F238E27FC236}">
                <a16:creationId xmlns:a16="http://schemas.microsoft.com/office/drawing/2014/main" id="{8D1BEA7A-4705-4365-B2DE-EE75A3D789E6}"/>
              </a:ext>
            </a:extLst>
          </p:cNvPr>
          <p:cNvSpPr>
            <a:spLocks noGrp="1"/>
          </p:cNvSpPr>
          <p:nvPr>
            <p:ph idx="1"/>
          </p:nvPr>
        </p:nvSpPr>
        <p:spPr/>
        <p:txBody>
          <a:bodyPr>
            <a:normAutofit/>
          </a:bodyPr>
          <a:lstStyle/>
          <a:p>
            <a:pPr marL="0" indent="0" algn="l" fontAlgn="base">
              <a:buNone/>
            </a:pPr>
            <a:r>
              <a:rPr lang="en-US" b="0" i="0" dirty="0">
                <a:solidFill>
                  <a:srgbClr val="212121"/>
                </a:solidFill>
                <a:effectLst/>
                <a:latin typeface="Merriweather"/>
              </a:rPr>
              <a:t>Some of the different types of stress that you might experience include:</a:t>
            </a:r>
          </a:p>
          <a:p>
            <a:pPr algn="l" fontAlgn="base">
              <a:buFont typeface="Arial" panose="020B0604020202020204" pitchFamily="34" charset="0"/>
              <a:buChar char="•"/>
            </a:pPr>
            <a:r>
              <a:rPr lang="en-US" b="1" i="0" dirty="0">
                <a:solidFill>
                  <a:srgbClr val="212121"/>
                </a:solidFill>
                <a:effectLst/>
                <a:latin typeface="Merriweather"/>
              </a:rPr>
              <a:t>Acute stress</a:t>
            </a:r>
            <a:r>
              <a:rPr lang="en-US" b="0" i="0" dirty="0">
                <a:solidFill>
                  <a:srgbClr val="212121"/>
                </a:solidFill>
                <a:effectLst/>
                <a:latin typeface="Merriweather"/>
              </a:rPr>
              <a:t>: Acute stress is a very short-term type of stress that can either be positive or more distressing; this is the type of stress we most often encounter in day-to-day life.</a:t>
            </a:r>
          </a:p>
          <a:p>
            <a:pPr algn="l" fontAlgn="base">
              <a:buFont typeface="Arial" panose="020B0604020202020204" pitchFamily="34" charset="0"/>
              <a:buChar char="•"/>
            </a:pPr>
            <a:r>
              <a:rPr lang="en-US" b="1" i="0" dirty="0">
                <a:solidFill>
                  <a:srgbClr val="212121"/>
                </a:solidFill>
                <a:effectLst/>
                <a:latin typeface="Merriweather"/>
              </a:rPr>
              <a:t>Chronic stress</a:t>
            </a:r>
            <a:r>
              <a:rPr lang="en-US" b="0" i="0" dirty="0">
                <a:solidFill>
                  <a:srgbClr val="212121"/>
                </a:solidFill>
                <a:effectLst/>
                <a:latin typeface="Merriweather"/>
              </a:rPr>
              <a:t>: Chronic stress is stress that seems never-ending and inescapable, like the stress of a bad marriage or an extremely taxing job; chronic stress can also stem from traumatic experiences and childhood trauma.</a:t>
            </a:r>
          </a:p>
          <a:p>
            <a:pPr algn="l" fontAlgn="base">
              <a:buFont typeface="Arial" panose="020B0604020202020204" pitchFamily="34" charset="0"/>
              <a:buChar char="•"/>
            </a:pPr>
            <a:r>
              <a:rPr lang="en-US" b="1" i="0" dirty="0">
                <a:solidFill>
                  <a:srgbClr val="212121"/>
                </a:solidFill>
                <a:effectLst/>
                <a:latin typeface="Merriweather"/>
              </a:rPr>
              <a:t>Episodic acute stress</a:t>
            </a:r>
            <a:r>
              <a:rPr lang="en-US" b="0" i="0" dirty="0">
                <a:solidFill>
                  <a:srgbClr val="212121"/>
                </a:solidFill>
                <a:effectLst/>
                <a:latin typeface="Merriweather"/>
              </a:rPr>
              <a:t>: Episodic acute stress is acute stress that seems to run rampant and be a way of life, creating a life of ongoing distress.</a:t>
            </a:r>
          </a:p>
          <a:p>
            <a:endParaRPr lang="en-GB" dirty="0"/>
          </a:p>
        </p:txBody>
      </p:sp>
    </p:spTree>
    <p:extLst>
      <p:ext uri="{BB962C8B-B14F-4D97-AF65-F5344CB8AC3E}">
        <p14:creationId xmlns:p14="http://schemas.microsoft.com/office/powerpoint/2010/main" val="1724595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ee the source image">
            <a:extLst>
              <a:ext uri="{FF2B5EF4-FFF2-40B4-BE49-F238E27FC236}">
                <a16:creationId xmlns:a16="http://schemas.microsoft.com/office/drawing/2014/main" id="{E470851A-F61A-466A-9E43-B1695A6F84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1725" y="571500"/>
            <a:ext cx="744855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329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75145-6F7E-4A97-9757-1451A2C3FE91}"/>
              </a:ext>
            </a:extLst>
          </p:cNvPr>
          <p:cNvSpPr>
            <a:spLocks noGrp="1"/>
          </p:cNvSpPr>
          <p:nvPr>
            <p:ph type="title"/>
          </p:nvPr>
        </p:nvSpPr>
        <p:spPr/>
        <p:txBody>
          <a:bodyPr/>
          <a:lstStyle/>
          <a:p>
            <a:r>
              <a:rPr lang="en-GB" b="0" i="0" dirty="0">
                <a:solidFill>
                  <a:srgbClr val="212121"/>
                </a:solidFill>
                <a:effectLst/>
                <a:latin typeface="FS Albert Extra Bold"/>
              </a:rPr>
              <a:t>Impact of Stress</a:t>
            </a:r>
            <a:endParaRPr lang="en-GB" dirty="0"/>
          </a:p>
        </p:txBody>
      </p:sp>
      <p:sp>
        <p:nvSpPr>
          <p:cNvPr id="3" name="Content Placeholder 2">
            <a:extLst>
              <a:ext uri="{FF2B5EF4-FFF2-40B4-BE49-F238E27FC236}">
                <a16:creationId xmlns:a16="http://schemas.microsoft.com/office/drawing/2014/main" id="{EB3F9770-222D-48CC-95DC-E08685AA23B2}"/>
              </a:ext>
            </a:extLst>
          </p:cNvPr>
          <p:cNvSpPr>
            <a:spLocks noGrp="1"/>
          </p:cNvSpPr>
          <p:nvPr>
            <p:ph idx="1"/>
          </p:nvPr>
        </p:nvSpPr>
        <p:spPr>
          <a:xfrm>
            <a:off x="1371600" y="2286000"/>
            <a:ext cx="9692952" cy="3951312"/>
          </a:xfrm>
        </p:spPr>
        <p:txBody>
          <a:bodyPr>
            <a:normAutofit/>
          </a:bodyPr>
          <a:lstStyle/>
          <a:p>
            <a:pPr algn="l" fontAlgn="base"/>
            <a:r>
              <a:rPr lang="en-US" sz="2400" b="0" i="0" dirty="0">
                <a:solidFill>
                  <a:srgbClr val="212121"/>
                </a:solidFill>
                <a:effectLst/>
                <a:latin typeface="Merriweather"/>
              </a:rPr>
              <a:t>The connection between your mind and body is apparent when you examine the impact stress has on your life.</a:t>
            </a:r>
          </a:p>
          <a:p>
            <a:pPr algn="l" fontAlgn="base"/>
            <a:r>
              <a:rPr lang="en-US" sz="2400" b="0" i="0" dirty="0">
                <a:solidFill>
                  <a:srgbClr val="212121"/>
                </a:solidFill>
                <a:effectLst/>
                <a:latin typeface="Merriweather"/>
              </a:rPr>
              <a:t>Feeling stressed out over a relationship, money, or your living situation can create physical health issues. The inverse is also true. </a:t>
            </a:r>
          </a:p>
          <a:p>
            <a:pPr algn="l" fontAlgn="base"/>
            <a:r>
              <a:rPr lang="en-US" sz="2400" b="0" i="0" dirty="0">
                <a:solidFill>
                  <a:srgbClr val="212121"/>
                </a:solidFill>
                <a:effectLst/>
                <a:latin typeface="Merriweather"/>
              </a:rPr>
              <a:t>Health problems, whether you're dealing with high blood pressure or you have diabetes, will also affect your stress level and your mental health. When your brain experiences high degrees of stress, your body reacts accordingly.</a:t>
            </a:r>
          </a:p>
          <a:p>
            <a:pPr marL="0" indent="0">
              <a:buNone/>
            </a:pPr>
            <a:endParaRPr lang="en-GB" dirty="0"/>
          </a:p>
        </p:txBody>
      </p:sp>
    </p:spTree>
    <p:extLst>
      <p:ext uri="{BB962C8B-B14F-4D97-AF65-F5344CB8AC3E}">
        <p14:creationId xmlns:p14="http://schemas.microsoft.com/office/powerpoint/2010/main" val="2651084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F19B23-7659-4308-83B1-755EA9BB11F6}"/>
              </a:ext>
            </a:extLst>
          </p:cNvPr>
          <p:cNvSpPr>
            <a:spLocks noGrp="1"/>
          </p:cNvSpPr>
          <p:nvPr>
            <p:ph idx="1"/>
          </p:nvPr>
        </p:nvSpPr>
        <p:spPr>
          <a:xfrm>
            <a:off x="1487488" y="1340768"/>
            <a:ext cx="9485312" cy="4526632"/>
          </a:xfrm>
        </p:spPr>
        <p:txBody>
          <a:bodyPr/>
          <a:lstStyle/>
          <a:p>
            <a:pPr algn="l" fontAlgn="base"/>
            <a:r>
              <a:rPr lang="en-US" sz="2400" b="0" i="0" dirty="0">
                <a:solidFill>
                  <a:srgbClr val="212121"/>
                </a:solidFill>
                <a:effectLst/>
                <a:latin typeface="Merriweather"/>
              </a:rPr>
              <a:t>Serious acute stress, like being involved in a natural disaster or getting into a verbal altercation, can trigger heart attacks, arrhythmias, and even sudden death. However, this happens mostly in individuals who already have heart disease.</a:t>
            </a:r>
          </a:p>
          <a:p>
            <a:pPr algn="l" fontAlgn="base"/>
            <a:r>
              <a:rPr lang="en-US" sz="2400" b="0" i="0" dirty="0">
                <a:solidFill>
                  <a:srgbClr val="212121"/>
                </a:solidFill>
                <a:effectLst/>
                <a:latin typeface="Merriweather"/>
              </a:rPr>
              <a:t>Stress also takes an emotional toll. While some stress may produce feelings of mild anxiety or frustration, prolonged stress can also lead to </a:t>
            </a:r>
            <a:r>
              <a:rPr lang="en-US" sz="2400" b="0" i="0" u="sng" dirty="0">
                <a:solidFill>
                  <a:srgbClr val="2A528F"/>
                </a:solidFill>
                <a:effectLst/>
                <a:latin typeface="Merriweather"/>
              </a:rPr>
              <a:t>burnout</a:t>
            </a:r>
            <a:r>
              <a:rPr lang="en-US" sz="2400" b="0" i="0" dirty="0">
                <a:solidFill>
                  <a:srgbClr val="212121"/>
                </a:solidFill>
                <a:effectLst/>
                <a:latin typeface="Merriweather"/>
              </a:rPr>
              <a:t>, </a:t>
            </a:r>
            <a:r>
              <a:rPr lang="en-US" sz="2400" b="0" i="0" u="sng" dirty="0">
                <a:solidFill>
                  <a:srgbClr val="2A528F"/>
                </a:solidFill>
                <a:effectLst/>
                <a:latin typeface="Merriweather"/>
              </a:rPr>
              <a:t>anxiety disorders</a:t>
            </a:r>
            <a:r>
              <a:rPr lang="en-US" sz="2400" b="0" i="0" dirty="0">
                <a:solidFill>
                  <a:srgbClr val="212121"/>
                </a:solidFill>
                <a:effectLst/>
                <a:latin typeface="Merriweather"/>
              </a:rPr>
              <a:t>, and </a:t>
            </a:r>
            <a:r>
              <a:rPr lang="en-US" sz="2400" b="0" i="0" u="sng" dirty="0">
                <a:solidFill>
                  <a:srgbClr val="2A528F"/>
                </a:solidFill>
                <a:effectLst/>
                <a:latin typeface="Merriweather"/>
              </a:rPr>
              <a:t>depression</a:t>
            </a:r>
            <a:r>
              <a:rPr lang="en-US" sz="2400" b="0" i="0" dirty="0">
                <a:solidFill>
                  <a:srgbClr val="212121"/>
                </a:solidFill>
                <a:effectLst/>
                <a:latin typeface="Merriweather"/>
              </a:rPr>
              <a:t>.</a:t>
            </a:r>
          </a:p>
          <a:p>
            <a:pPr algn="l" fontAlgn="base"/>
            <a:r>
              <a:rPr lang="en-US" sz="2400" b="0" i="0" dirty="0">
                <a:solidFill>
                  <a:srgbClr val="212121"/>
                </a:solidFill>
                <a:effectLst/>
                <a:latin typeface="Merriweather"/>
              </a:rPr>
              <a:t>Chronic stress can have a serious impact on your health as well. If you experience chronic stress, your </a:t>
            </a:r>
            <a:r>
              <a:rPr lang="en-US" sz="2400" b="0" i="0" u="sng" dirty="0">
                <a:solidFill>
                  <a:srgbClr val="2A528F"/>
                </a:solidFill>
                <a:effectLst/>
                <a:latin typeface="Merriweather"/>
              </a:rPr>
              <a:t>autonomic</a:t>
            </a:r>
            <a:r>
              <a:rPr lang="en-US" sz="2400" b="0" i="0" u="sng" dirty="0">
                <a:solidFill>
                  <a:srgbClr val="2A528F"/>
                </a:solidFill>
                <a:effectLst/>
                <a:latin typeface="Merriweather"/>
                <a:hlinkClick r:id="rId2"/>
              </a:rPr>
              <a:t> </a:t>
            </a:r>
            <a:r>
              <a:rPr lang="en-US" sz="2400" b="0" i="0" u="sng" dirty="0">
                <a:solidFill>
                  <a:srgbClr val="2A528F"/>
                </a:solidFill>
                <a:effectLst/>
                <a:latin typeface="Merriweather"/>
              </a:rPr>
              <a:t>nervous system</a:t>
            </a:r>
            <a:r>
              <a:rPr lang="en-US" sz="2400" b="0" i="0" dirty="0">
                <a:solidFill>
                  <a:srgbClr val="212121"/>
                </a:solidFill>
                <a:effectLst/>
                <a:latin typeface="Merriweather"/>
              </a:rPr>
              <a:t> will be overactive, which is likely to damage your body.</a:t>
            </a:r>
          </a:p>
          <a:p>
            <a:endParaRPr lang="en-GB" dirty="0"/>
          </a:p>
        </p:txBody>
      </p:sp>
    </p:spTree>
    <p:extLst>
      <p:ext uri="{BB962C8B-B14F-4D97-AF65-F5344CB8AC3E}">
        <p14:creationId xmlns:p14="http://schemas.microsoft.com/office/powerpoint/2010/main" val="1353142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A66E2-06CD-423D-BB17-4073441B1A31}"/>
              </a:ext>
            </a:extLst>
          </p:cNvPr>
          <p:cNvSpPr>
            <a:spLocks noGrp="1"/>
          </p:cNvSpPr>
          <p:nvPr>
            <p:ph type="title"/>
          </p:nvPr>
        </p:nvSpPr>
        <p:spPr/>
        <p:txBody>
          <a:bodyPr/>
          <a:lstStyle/>
          <a:p>
            <a:r>
              <a:rPr lang="en-GB" b="0" i="0" dirty="0">
                <a:solidFill>
                  <a:schemeClr val="tx1"/>
                </a:solidFill>
                <a:effectLst/>
                <a:latin typeface="FS Albert Extra Bold"/>
              </a:rPr>
              <a:t>Stress-Influenced Conditions</a:t>
            </a:r>
            <a:endParaRPr lang="en-GB" dirty="0">
              <a:solidFill>
                <a:schemeClr val="tx1"/>
              </a:solidFill>
            </a:endParaRPr>
          </a:p>
        </p:txBody>
      </p:sp>
      <p:sp>
        <p:nvSpPr>
          <p:cNvPr id="3" name="Content Placeholder 2">
            <a:extLst>
              <a:ext uri="{FF2B5EF4-FFF2-40B4-BE49-F238E27FC236}">
                <a16:creationId xmlns:a16="http://schemas.microsoft.com/office/drawing/2014/main" id="{A8647FE2-9990-4F8E-8F95-0D120D1F17C5}"/>
              </a:ext>
            </a:extLst>
          </p:cNvPr>
          <p:cNvSpPr>
            <a:spLocks noGrp="1"/>
          </p:cNvSpPr>
          <p:nvPr>
            <p:ph idx="1"/>
          </p:nvPr>
        </p:nvSpPr>
        <p:spPr/>
        <p:txBody>
          <a:bodyPr/>
          <a:lstStyle/>
          <a:p>
            <a:pPr algn="l" fontAlgn="base">
              <a:buFont typeface="Arial" panose="020B0604020202020204" pitchFamily="34" charset="0"/>
              <a:buChar char="•"/>
            </a:pPr>
            <a:r>
              <a:rPr lang="en-GB" b="0" i="0" dirty="0">
                <a:solidFill>
                  <a:srgbClr val="212121"/>
                </a:solidFill>
                <a:effectLst/>
                <a:latin typeface="Merriweather"/>
              </a:rPr>
              <a:t>Diabetes</a:t>
            </a:r>
          </a:p>
          <a:p>
            <a:pPr algn="l" fontAlgn="base">
              <a:buFont typeface="Arial" panose="020B0604020202020204" pitchFamily="34" charset="0"/>
              <a:buChar char="•"/>
            </a:pPr>
            <a:r>
              <a:rPr lang="en-GB" b="0" i="0" dirty="0">
                <a:solidFill>
                  <a:srgbClr val="212121"/>
                </a:solidFill>
                <a:effectLst/>
                <a:latin typeface="Merriweather"/>
              </a:rPr>
              <a:t>Hair loss</a:t>
            </a:r>
          </a:p>
          <a:p>
            <a:pPr algn="l" fontAlgn="base">
              <a:buFont typeface="Arial" panose="020B0604020202020204" pitchFamily="34" charset="0"/>
              <a:buChar char="•"/>
            </a:pPr>
            <a:r>
              <a:rPr lang="en-GB" b="0" i="0" dirty="0">
                <a:solidFill>
                  <a:srgbClr val="212121"/>
                </a:solidFill>
                <a:effectLst/>
                <a:latin typeface="Merriweather"/>
              </a:rPr>
              <a:t>Heart disease</a:t>
            </a:r>
          </a:p>
          <a:p>
            <a:pPr algn="l" fontAlgn="base">
              <a:buFont typeface="Arial" panose="020B0604020202020204" pitchFamily="34" charset="0"/>
              <a:buChar char="•"/>
            </a:pPr>
            <a:r>
              <a:rPr lang="en-GB" b="0" i="0" dirty="0">
                <a:solidFill>
                  <a:srgbClr val="212121"/>
                </a:solidFill>
                <a:effectLst/>
                <a:latin typeface="Merriweather"/>
              </a:rPr>
              <a:t>Hyperthyroidism</a:t>
            </a:r>
          </a:p>
          <a:p>
            <a:pPr algn="l" fontAlgn="base">
              <a:buFont typeface="Arial" panose="020B0604020202020204" pitchFamily="34" charset="0"/>
              <a:buChar char="•"/>
            </a:pPr>
            <a:r>
              <a:rPr lang="en-GB" b="0" i="0" dirty="0">
                <a:solidFill>
                  <a:srgbClr val="212121"/>
                </a:solidFill>
                <a:effectLst/>
                <a:latin typeface="Merriweather"/>
              </a:rPr>
              <a:t>Obesity</a:t>
            </a:r>
          </a:p>
          <a:p>
            <a:pPr algn="l" fontAlgn="base">
              <a:buFont typeface="Arial" panose="020B0604020202020204" pitchFamily="34" charset="0"/>
              <a:buChar char="•"/>
            </a:pPr>
            <a:r>
              <a:rPr lang="en-GB" b="0" i="0" dirty="0">
                <a:solidFill>
                  <a:srgbClr val="212121"/>
                </a:solidFill>
                <a:effectLst/>
                <a:latin typeface="Merriweather"/>
              </a:rPr>
              <a:t>Sexual dysfunction</a:t>
            </a:r>
          </a:p>
          <a:p>
            <a:pPr algn="l" fontAlgn="base">
              <a:buFont typeface="Arial" panose="020B0604020202020204" pitchFamily="34" charset="0"/>
              <a:buChar char="•"/>
            </a:pPr>
            <a:r>
              <a:rPr lang="en-GB" b="0" i="0" dirty="0">
                <a:solidFill>
                  <a:srgbClr val="212121"/>
                </a:solidFill>
                <a:effectLst/>
                <a:latin typeface="Merriweather"/>
              </a:rPr>
              <a:t>Tooth and gum disease</a:t>
            </a:r>
          </a:p>
          <a:p>
            <a:pPr algn="l" fontAlgn="base">
              <a:buFont typeface="Arial" panose="020B0604020202020204" pitchFamily="34" charset="0"/>
              <a:buChar char="•"/>
            </a:pPr>
            <a:r>
              <a:rPr lang="en-GB" b="0" i="0" dirty="0">
                <a:solidFill>
                  <a:srgbClr val="212121"/>
                </a:solidFill>
                <a:effectLst/>
                <a:latin typeface="Merriweather"/>
              </a:rPr>
              <a:t>Ulcers</a:t>
            </a:r>
          </a:p>
          <a:p>
            <a:endParaRPr lang="en-GB" dirty="0"/>
          </a:p>
        </p:txBody>
      </p:sp>
    </p:spTree>
    <p:extLst>
      <p:ext uri="{BB962C8B-B14F-4D97-AF65-F5344CB8AC3E}">
        <p14:creationId xmlns:p14="http://schemas.microsoft.com/office/powerpoint/2010/main" val="433706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7E9EB-3C30-4710-8A62-BE562FD179D7}"/>
              </a:ext>
            </a:extLst>
          </p:cNvPr>
          <p:cNvSpPr>
            <a:spLocks noGrp="1"/>
          </p:cNvSpPr>
          <p:nvPr>
            <p:ph type="title"/>
          </p:nvPr>
        </p:nvSpPr>
        <p:spPr/>
        <p:txBody>
          <a:bodyPr/>
          <a:lstStyle/>
          <a:p>
            <a:r>
              <a:rPr lang="en-GB" b="0" i="0" dirty="0">
                <a:solidFill>
                  <a:srgbClr val="212121"/>
                </a:solidFill>
                <a:effectLst/>
                <a:latin typeface="FS Albert Extra Bold"/>
              </a:rPr>
              <a:t>Treatment</a:t>
            </a:r>
            <a:endParaRPr lang="en-GB" dirty="0"/>
          </a:p>
        </p:txBody>
      </p:sp>
      <p:sp>
        <p:nvSpPr>
          <p:cNvPr id="3" name="Content Placeholder 2">
            <a:extLst>
              <a:ext uri="{FF2B5EF4-FFF2-40B4-BE49-F238E27FC236}">
                <a16:creationId xmlns:a16="http://schemas.microsoft.com/office/drawing/2014/main" id="{BCE2AAF4-0827-468E-B46F-805177710EA2}"/>
              </a:ext>
            </a:extLst>
          </p:cNvPr>
          <p:cNvSpPr>
            <a:spLocks noGrp="1"/>
          </p:cNvSpPr>
          <p:nvPr>
            <p:ph idx="1"/>
          </p:nvPr>
        </p:nvSpPr>
        <p:spPr/>
        <p:txBody>
          <a:bodyPr/>
          <a:lstStyle/>
          <a:p>
            <a:pPr algn="l" fontAlgn="base"/>
            <a:r>
              <a:rPr lang="en-US" b="0" i="0" dirty="0">
                <a:solidFill>
                  <a:srgbClr val="212121"/>
                </a:solidFill>
                <a:effectLst/>
                <a:latin typeface="Merriweather"/>
              </a:rPr>
              <a:t>Stress is not a distinct medical diagnosis and there is no single, specific treatment for it. </a:t>
            </a:r>
          </a:p>
          <a:p>
            <a:pPr algn="l" fontAlgn="base"/>
            <a:r>
              <a:rPr lang="en-US" b="0" i="0" dirty="0">
                <a:solidFill>
                  <a:srgbClr val="212121"/>
                </a:solidFill>
                <a:effectLst/>
                <a:latin typeface="Merriweather"/>
              </a:rPr>
              <a:t>Treatment for stress focuses on changing the situation, developing </a:t>
            </a:r>
            <a:r>
              <a:rPr lang="en-US" b="0" i="0" u="sng" dirty="0">
                <a:solidFill>
                  <a:srgbClr val="2A528F"/>
                </a:solidFill>
                <a:effectLst/>
                <a:latin typeface="Merriweather"/>
              </a:rPr>
              <a:t>stress coping skills</a:t>
            </a:r>
            <a:r>
              <a:rPr lang="en-US" b="0" i="0" dirty="0">
                <a:solidFill>
                  <a:srgbClr val="212121"/>
                </a:solidFill>
                <a:effectLst/>
                <a:latin typeface="Merriweather"/>
              </a:rPr>
              <a:t>, implementing relaxation techniques, and treating symptoms or conditions that may have been caused by chronic stress.</a:t>
            </a:r>
          </a:p>
          <a:p>
            <a:pPr algn="l" fontAlgn="base"/>
            <a:r>
              <a:rPr lang="en-US" b="0" i="0" dirty="0">
                <a:solidFill>
                  <a:srgbClr val="212121"/>
                </a:solidFill>
                <a:effectLst/>
                <a:latin typeface="Merriweather"/>
              </a:rPr>
              <a:t>Some interventions that may be helpful include therapy, medication, and complementary and alternative medicine (CAM).</a:t>
            </a:r>
          </a:p>
          <a:p>
            <a:endParaRPr lang="en-GB" dirty="0"/>
          </a:p>
        </p:txBody>
      </p:sp>
    </p:spTree>
    <p:extLst>
      <p:ext uri="{BB962C8B-B14F-4D97-AF65-F5344CB8AC3E}">
        <p14:creationId xmlns:p14="http://schemas.microsoft.com/office/powerpoint/2010/main" val="4009618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2178C-1A40-41C3-A52B-CC74C6D25552}"/>
              </a:ext>
            </a:extLst>
          </p:cNvPr>
          <p:cNvSpPr>
            <a:spLocks noGrp="1"/>
          </p:cNvSpPr>
          <p:nvPr>
            <p:ph type="title"/>
          </p:nvPr>
        </p:nvSpPr>
        <p:spPr/>
        <p:txBody>
          <a:bodyPr/>
          <a:lstStyle/>
          <a:p>
            <a:r>
              <a:rPr lang="en-US" b="0" i="0" dirty="0">
                <a:solidFill>
                  <a:srgbClr val="212121"/>
                </a:solidFill>
                <a:effectLst/>
                <a:latin typeface="FS Albert Extra Bold"/>
              </a:rPr>
              <a:t>Psychotherapy</a:t>
            </a:r>
            <a:br>
              <a:rPr lang="en-US" b="0" i="0" dirty="0">
                <a:solidFill>
                  <a:srgbClr val="212121"/>
                </a:solidFill>
                <a:effectLst/>
                <a:latin typeface="FS Albert Extra Bold"/>
              </a:rPr>
            </a:br>
            <a:endParaRPr lang="en-GB" dirty="0"/>
          </a:p>
        </p:txBody>
      </p:sp>
      <p:pic>
        <p:nvPicPr>
          <p:cNvPr id="6146" name="Picture 2" descr="See the source image">
            <a:extLst>
              <a:ext uri="{FF2B5EF4-FFF2-40B4-BE49-F238E27FC236}">
                <a16:creationId xmlns:a16="http://schemas.microsoft.com/office/drawing/2014/main" id="{61FC9040-A616-4725-A52B-0398E1F8F99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256338" y="1126326"/>
            <a:ext cx="5211762" cy="4294198"/>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a:extLst>
              <a:ext uri="{FF2B5EF4-FFF2-40B4-BE49-F238E27FC236}">
                <a16:creationId xmlns:a16="http://schemas.microsoft.com/office/drawing/2014/main" id="{F80E8CA6-AC01-4229-97BF-86959EB3C23E}"/>
              </a:ext>
            </a:extLst>
          </p:cNvPr>
          <p:cNvSpPr>
            <a:spLocks noGrp="1"/>
          </p:cNvSpPr>
          <p:nvPr>
            <p:ph type="body" sz="half" idx="2"/>
          </p:nvPr>
        </p:nvSpPr>
        <p:spPr>
          <a:xfrm>
            <a:off x="723900" y="1767896"/>
            <a:ext cx="3855720" cy="3821343"/>
          </a:xfrm>
        </p:spPr>
        <p:txBody>
          <a:bodyPr>
            <a:normAutofit fontScale="92500" lnSpcReduction="10000"/>
          </a:bodyPr>
          <a:lstStyle/>
          <a:p>
            <a:r>
              <a:rPr lang="en-US" sz="2000" b="0" i="0" dirty="0">
                <a:solidFill>
                  <a:srgbClr val="212121"/>
                </a:solidFill>
                <a:effectLst/>
                <a:latin typeface="Merriweather"/>
              </a:rPr>
              <a:t>Some forms of therapy that may be particularly helpful in addressing symptoms of stress including </a:t>
            </a:r>
            <a:r>
              <a:rPr lang="en-US" sz="2000" b="0" i="0" u="sng" dirty="0">
                <a:solidFill>
                  <a:srgbClr val="2A528F"/>
                </a:solidFill>
                <a:effectLst/>
                <a:latin typeface="Merriweather"/>
              </a:rPr>
              <a:t>cognitive behavioral therapy(CBT)</a:t>
            </a:r>
            <a:r>
              <a:rPr lang="en-US" sz="2000" b="0" i="0" dirty="0">
                <a:solidFill>
                  <a:srgbClr val="212121"/>
                </a:solidFill>
                <a:effectLst/>
                <a:latin typeface="Merriweather"/>
              </a:rPr>
              <a:t> and </a:t>
            </a:r>
            <a:r>
              <a:rPr lang="en-US" sz="2000" b="0" i="0" u="sng" dirty="0">
                <a:solidFill>
                  <a:srgbClr val="2A528F"/>
                </a:solidFill>
                <a:effectLst/>
                <a:latin typeface="Merriweather"/>
              </a:rPr>
              <a:t>mindfulness-based stress reduction (MBSR)</a:t>
            </a:r>
            <a:r>
              <a:rPr lang="en-US" sz="2000" b="0" i="0" dirty="0">
                <a:solidFill>
                  <a:srgbClr val="212121"/>
                </a:solidFill>
                <a:effectLst/>
                <a:latin typeface="Merriweather"/>
              </a:rPr>
              <a:t>. </a:t>
            </a:r>
          </a:p>
          <a:p>
            <a:r>
              <a:rPr lang="en-US" sz="2000" b="0" i="0" dirty="0">
                <a:solidFill>
                  <a:srgbClr val="212121"/>
                </a:solidFill>
                <a:effectLst/>
                <a:latin typeface="Merriweather"/>
              </a:rPr>
              <a:t>CBT focuses on helping people identify and change negative thinking patterns, while MBSR utilizes meditation and mindfulness to help reduce stress levels.</a:t>
            </a:r>
          </a:p>
          <a:p>
            <a:endParaRPr lang="en-GB" dirty="0"/>
          </a:p>
        </p:txBody>
      </p:sp>
    </p:spTree>
    <p:extLst>
      <p:ext uri="{BB962C8B-B14F-4D97-AF65-F5344CB8AC3E}">
        <p14:creationId xmlns:p14="http://schemas.microsoft.com/office/powerpoint/2010/main" val="3969268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A3CF4-1FD7-41F6-BD72-ACDD8950AB28}"/>
              </a:ext>
            </a:extLst>
          </p:cNvPr>
          <p:cNvSpPr>
            <a:spLocks noGrp="1"/>
          </p:cNvSpPr>
          <p:nvPr>
            <p:ph type="title"/>
          </p:nvPr>
        </p:nvSpPr>
        <p:spPr>
          <a:xfrm>
            <a:off x="623392" y="685800"/>
            <a:ext cx="3956228" cy="1015008"/>
          </a:xfrm>
        </p:spPr>
        <p:txBody>
          <a:bodyPr/>
          <a:lstStyle/>
          <a:p>
            <a:r>
              <a:rPr lang="en-US" b="0" i="0" dirty="0">
                <a:solidFill>
                  <a:srgbClr val="212121"/>
                </a:solidFill>
                <a:effectLst/>
                <a:latin typeface="FS Albert Extra Bold"/>
              </a:rPr>
              <a:t>Medication</a:t>
            </a:r>
            <a:br>
              <a:rPr lang="en-US" b="0" i="0" dirty="0">
                <a:solidFill>
                  <a:srgbClr val="212121"/>
                </a:solidFill>
                <a:effectLst/>
                <a:latin typeface="FS Albert Extra Bold"/>
              </a:rPr>
            </a:br>
            <a:endParaRPr lang="en-GB" dirty="0"/>
          </a:p>
        </p:txBody>
      </p:sp>
      <p:pic>
        <p:nvPicPr>
          <p:cNvPr id="7170" name="Picture 2" descr="See the source image">
            <a:extLst>
              <a:ext uri="{FF2B5EF4-FFF2-40B4-BE49-F238E27FC236}">
                <a16:creationId xmlns:a16="http://schemas.microsoft.com/office/drawing/2014/main" id="{498EAB8A-AC92-4C8F-B653-BC21B6E70A4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292117" y="685800"/>
            <a:ext cx="5140203" cy="517525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a:extLst>
              <a:ext uri="{FF2B5EF4-FFF2-40B4-BE49-F238E27FC236}">
                <a16:creationId xmlns:a16="http://schemas.microsoft.com/office/drawing/2014/main" id="{E68E6C11-F3F4-4011-8775-7336D04AC3C3}"/>
              </a:ext>
            </a:extLst>
          </p:cNvPr>
          <p:cNvSpPr>
            <a:spLocks noGrp="1"/>
          </p:cNvSpPr>
          <p:nvPr>
            <p:ph type="body" sz="half" idx="2"/>
          </p:nvPr>
        </p:nvSpPr>
        <p:spPr>
          <a:xfrm>
            <a:off x="623392" y="1700808"/>
            <a:ext cx="3956228" cy="4166592"/>
          </a:xfrm>
        </p:spPr>
        <p:txBody>
          <a:bodyPr>
            <a:normAutofit fontScale="92500"/>
          </a:bodyPr>
          <a:lstStyle/>
          <a:p>
            <a:r>
              <a:rPr lang="en-US" sz="2000" b="0" i="0" dirty="0">
                <a:solidFill>
                  <a:srgbClr val="212121"/>
                </a:solidFill>
                <a:effectLst/>
                <a:latin typeface="Merriweather"/>
              </a:rPr>
              <a:t>Medication may sometimes be prescribed to address some specific symptoms that are related to stress. Such medications may include sleep aids, antacids, antidepressants, and anti-anxiety medications.</a:t>
            </a:r>
          </a:p>
          <a:p>
            <a:r>
              <a:rPr lang="en-US" sz="2200" b="0" i="0" dirty="0">
                <a:solidFill>
                  <a:srgbClr val="212121"/>
                </a:solidFill>
                <a:effectLst/>
                <a:latin typeface="Merriweather"/>
              </a:rPr>
              <a:t>Some complementary approaches that may also be helpful for reducing stress include acupuncture, aromatherapy, massage, yoga, and </a:t>
            </a:r>
            <a:r>
              <a:rPr lang="en-US" sz="2200" b="0" i="0" u="sng" dirty="0">
                <a:solidFill>
                  <a:srgbClr val="2A528F"/>
                </a:solidFill>
                <a:effectLst/>
                <a:latin typeface="Merriweather"/>
              </a:rPr>
              <a:t>meditation</a:t>
            </a:r>
            <a:r>
              <a:rPr lang="en-US" sz="2200" b="0" i="0" dirty="0">
                <a:solidFill>
                  <a:srgbClr val="212121"/>
                </a:solidFill>
                <a:effectLst/>
                <a:latin typeface="Merriweather"/>
              </a:rPr>
              <a:t>.</a:t>
            </a:r>
          </a:p>
          <a:p>
            <a:endParaRPr lang="en-US" b="0" i="0" dirty="0">
              <a:solidFill>
                <a:srgbClr val="212121"/>
              </a:solidFill>
              <a:effectLst/>
              <a:latin typeface="Merriweather"/>
            </a:endParaRPr>
          </a:p>
          <a:p>
            <a:endParaRPr lang="en-GB" dirty="0"/>
          </a:p>
        </p:txBody>
      </p:sp>
    </p:spTree>
    <p:extLst>
      <p:ext uri="{BB962C8B-B14F-4D97-AF65-F5344CB8AC3E}">
        <p14:creationId xmlns:p14="http://schemas.microsoft.com/office/powerpoint/2010/main" val="1235007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2845F-7913-470D-93FD-2DD5BE273E7C}"/>
              </a:ext>
            </a:extLst>
          </p:cNvPr>
          <p:cNvSpPr>
            <a:spLocks noGrp="1"/>
          </p:cNvSpPr>
          <p:nvPr>
            <p:ph type="title"/>
          </p:nvPr>
        </p:nvSpPr>
        <p:spPr/>
        <p:txBody>
          <a:bodyPr/>
          <a:lstStyle/>
          <a:p>
            <a:r>
              <a:rPr lang="en-GB" dirty="0"/>
              <a:t>Are you stressed? </a:t>
            </a:r>
          </a:p>
        </p:txBody>
      </p:sp>
      <p:sp>
        <p:nvSpPr>
          <p:cNvPr id="3" name="Content Placeholder 2">
            <a:extLst>
              <a:ext uri="{FF2B5EF4-FFF2-40B4-BE49-F238E27FC236}">
                <a16:creationId xmlns:a16="http://schemas.microsoft.com/office/drawing/2014/main" id="{1810E794-0F0A-46B0-9743-B3797CD28CF4}"/>
              </a:ext>
            </a:extLst>
          </p:cNvPr>
          <p:cNvSpPr>
            <a:spLocks noGrp="1"/>
          </p:cNvSpPr>
          <p:nvPr>
            <p:ph idx="1"/>
          </p:nvPr>
        </p:nvSpPr>
        <p:spPr/>
        <p:txBody>
          <a:bodyPr/>
          <a:lstStyle/>
          <a:p>
            <a:pPr marL="0" indent="0" fontAlgn="auto">
              <a:spcAft>
                <a:spcPts val="0"/>
              </a:spcAft>
              <a:buClr>
                <a:schemeClr val="bg2">
                  <a:lumMod val="40000"/>
                  <a:lumOff val="60000"/>
                </a:schemeClr>
              </a:buClr>
              <a:buFont typeface="Wingdings 3" charset="2"/>
              <a:buNone/>
              <a:defRPr/>
            </a:pPr>
            <a:endParaRPr lang="en-US" dirty="0">
              <a:solidFill>
                <a:schemeClr val="tx1">
                  <a:lumMod val="85000"/>
                  <a:lumOff val="15000"/>
                </a:schemeClr>
              </a:solidFill>
              <a:hlinkClick r:id="rId2"/>
            </a:endParaRPr>
          </a:p>
          <a:p>
            <a:pPr marL="0" indent="0">
              <a:buNone/>
            </a:pPr>
            <a:r>
              <a:rPr lang="en-GB" dirty="0"/>
              <a:t>What stresses you our?</a:t>
            </a:r>
          </a:p>
          <a:p>
            <a:pPr marL="0" indent="0">
              <a:buNone/>
            </a:pPr>
            <a:r>
              <a:rPr lang="en-GB" dirty="0"/>
              <a:t>How do you currently deal with stress? </a:t>
            </a:r>
          </a:p>
        </p:txBody>
      </p:sp>
      <p:pic>
        <p:nvPicPr>
          <p:cNvPr id="2050" name="Picture 2" descr="See the source image">
            <a:extLst>
              <a:ext uri="{FF2B5EF4-FFF2-40B4-BE49-F238E27FC236}">
                <a16:creationId xmlns:a16="http://schemas.microsoft.com/office/drawing/2014/main" id="{78CB5148-A1B3-478A-B467-8950219543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960" y="3645024"/>
            <a:ext cx="5616624"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1136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A8E7C-7596-4C52-A5AA-EB217005D22D}"/>
              </a:ext>
            </a:extLst>
          </p:cNvPr>
          <p:cNvSpPr>
            <a:spLocks noGrp="1"/>
          </p:cNvSpPr>
          <p:nvPr>
            <p:ph type="title"/>
          </p:nvPr>
        </p:nvSpPr>
        <p:spPr/>
        <p:txBody>
          <a:bodyPr/>
          <a:lstStyle/>
          <a:p>
            <a:r>
              <a:rPr lang="en-GB" b="0" i="0" dirty="0">
                <a:solidFill>
                  <a:srgbClr val="212121"/>
                </a:solidFill>
                <a:effectLst/>
                <a:latin typeface="FS Albert Extra Bold"/>
              </a:rPr>
              <a:t>Coping</a:t>
            </a:r>
            <a:endParaRPr lang="en-GB" dirty="0"/>
          </a:p>
        </p:txBody>
      </p:sp>
      <p:sp>
        <p:nvSpPr>
          <p:cNvPr id="3" name="Content Placeholder 2">
            <a:extLst>
              <a:ext uri="{FF2B5EF4-FFF2-40B4-BE49-F238E27FC236}">
                <a16:creationId xmlns:a16="http://schemas.microsoft.com/office/drawing/2014/main" id="{F505A006-E914-4CA8-96F2-165ECEF74615}"/>
              </a:ext>
            </a:extLst>
          </p:cNvPr>
          <p:cNvSpPr>
            <a:spLocks noGrp="1"/>
          </p:cNvSpPr>
          <p:nvPr>
            <p:ph idx="1"/>
          </p:nvPr>
        </p:nvSpPr>
        <p:spPr/>
        <p:txBody>
          <a:bodyPr>
            <a:normAutofit/>
          </a:bodyPr>
          <a:lstStyle/>
          <a:p>
            <a:pPr marL="0" indent="0" algn="l" fontAlgn="base">
              <a:buNone/>
            </a:pPr>
            <a:r>
              <a:rPr lang="en-US" b="0" i="0" dirty="0">
                <a:solidFill>
                  <a:srgbClr val="212121"/>
                </a:solidFill>
                <a:effectLst/>
                <a:latin typeface="Merriweather"/>
              </a:rPr>
              <a:t>Although stress is inevitable, it can be manageable. When you understand the toll it takes on you and the steps to combat stress, you can take charge of your health and reduce the impact stress has on your life.</a:t>
            </a:r>
          </a:p>
          <a:p>
            <a:pPr algn="l" fontAlgn="base">
              <a:buFont typeface="Arial" panose="020B0604020202020204" pitchFamily="34" charset="0"/>
              <a:buChar char="•"/>
            </a:pPr>
            <a:r>
              <a:rPr lang="en-US" b="1" i="0" dirty="0">
                <a:solidFill>
                  <a:srgbClr val="212121"/>
                </a:solidFill>
                <a:effectLst/>
                <a:latin typeface="Merriweather"/>
              </a:rPr>
              <a:t>Learn to recognize the signs of burnout.</a:t>
            </a:r>
            <a:r>
              <a:rPr lang="en-US" b="0" i="0" dirty="0">
                <a:solidFill>
                  <a:srgbClr val="212121"/>
                </a:solidFill>
                <a:effectLst/>
                <a:latin typeface="Merriweather"/>
              </a:rPr>
              <a:t> High levels of stress may place you at a high risk of burnout. Burnout can leave you feeling exhausted and apathetic about your job. When you start to feel symptoms of emotional exhaustion, it's a sign that you need to find a way to get a handle on your stress.</a:t>
            </a:r>
          </a:p>
          <a:p>
            <a:pPr algn="l" fontAlgn="base">
              <a:buFont typeface="Arial" panose="020B0604020202020204" pitchFamily="34" charset="0"/>
              <a:buChar char="•"/>
            </a:pPr>
            <a:r>
              <a:rPr lang="en-US" b="1" i="0" dirty="0">
                <a:solidFill>
                  <a:srgbClr val="212121"/>
                </a:solidFill>
                <a:effectLst/>
                <a:latin typeface="Merriweather"/>
              </a:rPr>
              <a:t>Try to get regular exercise.</a:t>
            </a:r>
            <a:r>
              <a:rPr lang="en-US" b="0" i="0" dirty="0">
                <a:solidFill>
                  <a:srgbClr val="212121"/>
                </a:solidFill>
                <a:effectLst/>
                <a:latin typeface="Merriweather"/>
              </a:rPr>
              <a:t> Physical activity has a </a:t>
            </a:r>
            <a:r>
              <a:rPr lang="en-US" b="0" i="0" u="sng" dirty="0">
                <a:solidFill>
                  <a:srgbClr val="2A528F"/>
                </a:solidFill>
                <a:effectLst/>
                <a:latin typeface="Merriweather"/>
              </a:rPr>
              <a:t>big impact on your brain and your body</a:t>
            </a:r>
            <a:r>
              <a:rPr lang="en-US" b="0" i="0" dirty="0">
                <a:solidFill>
                  <a:srgbClr val="212121"/>
                </a:solidFill>
                <a:effectLst/>
                <a:latin typeface="Merriweather"/>
              </a:rPr>
              <a:t>. Whether you enjoy Tai Chi or you want to begin jogging, exercise reduces stress and improves many symptoms associated with mental illness.</a:t>
            </a:r>
          </a:p>
          <a:p>
            <a:endParaRPr lang="en-GB" dirty="0"/>
          </a:p>
        </p:txBody>
      </p:sp>
    </p:spTree>
    <p:extLst>
      <p:ext uri="{BB962C8B-B14F-4D97-AF65-F5344CB8AC3E}">
        <p14:creationId xmlns:p14="http://schemas.microsoft.com/office/powerpoint/2010/main" val="33629516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56D5CD-17F9-40D9-BEF8-1DA2B901628F}"/>
              </a:ext>
            </a:extLst>
          </p:cNvPr>
          <p:cNvSpPr>
            <a:spLocks noGrp="1"/>
          </p:cNvSpPr>
          <p:nvPr>
            <p:ph idx="1"/>
          </p:nvPr>
        </p:nvSpPr>
        <p:spPr/>
        <p:txBody>
          <a:bodyPr/>
          <a:lstStyle/>
          <a:p>
            <a:pPr algn="l" fontAlgn="base">
              <a:buFont typeface="Arial" panose="020B0604020202020204" pitchFamily="34" charset="0"/>
              <a:buChar char="•"/>
            </a:pPr>
            <a:r>
              <a:rPr lang="en-US" b="1" i="0" dirty="0">
                <a:solidFill>
                  <a:srgbClr val="212121"/>
                </a:solidFill>
                <a:effectLst/>
                <a:latin typeface="Merriweather"/>
              </a:rPr>
              <a:t>Take care of yourself.</a:t>
            </a:r>
            <a:r>
              <a:rPr lang="en-US" b="0" i="0" dirty="0">
                <a:solidFill>
                  <a:srgbClr val="212121"/>
                </a:solidFill>
                <a:effectLst/>
                <a:latin typeface="Merriweather"/>
              </a:rPr>
              <a:t> Incorporating </a:t>
            </a:r>
            <a:r>
              <a:rPr lang="en-US" b="0" i="0" u="sng" dirty="0">
                <a:solidFill>
                  <a:srgbClr val="2A528F"/>
                </a:solidFill>
                <a:effectLst/>
                <a:latin typeface="Merriweather"/>
              </a:rPr>
              <a:t>regular self-care activities into your daily life</a:t>
            </a:r>
            <a:r>
              <a:rPr lang="en-US" b="0" i="0" dirty="0">
                <a:solidFill>
                  <a:srgbClr val="212121"/>
                </a:solidFill>
                <a:effectLst/>
                <a:latin typeface="Merriweather"/>
              </a:rPr>
              <a:t> is essential to stress management. Learn how to take care of your mind, body, and spirit and discover how to equip yourself to live your best life.</a:t>
            </a:r>
          </a:p>
          <a:p>
            <a:pPr algn="l" fontAlgn="base">
              <a:buFont typeface="Arial" panose="020B0604020202020204" pitchFamily="34" charset="0"/>
              <a:buChar char="•"/>
            </a:pPr>
            <a:r>
              <a:rPr lang="en-US" b="1" i="0" dirty="0">
                <a:solidFill>
                  <a:srgbClr val="212121"/>
                </a:solidFill>
                <a:effectLst/>
                <a:latin typeface="Merriweather"/>
              </a:rPr>
              <a:t>Practice mindfulness in your life.</a:t>
            </a:r>
            <a:r>
              <a:rPr lang="en-US" b="0" i="0" dirty="0">
                <a:solidFill>
                  <a:srgbClr val="212121"/>
                </a:solidFill>
                <a:effectLst/>
                <a:latin typeface="Merriweather"/>
              </a:rPr>
              <a:t> Mindfulness isn't just something you practice for 10 minutes each day. It can also be a way of life. Discover </a:t>
            </a:r>
            <a:r>
              <a:rPr lang="en-US" b="0" i="0" u="sng" dirty="0">
                <a:solidFill>
                  <a:srgbClr val="2A528F"/>
                </a:solidFill>
                <a:effectLst/>
                <a:latin typeface="Merriweather"/>
              </a:rPr>
              <a:t>how to live more mindfully throughout your day</a:t>
            </a:r>
            <a:r>
              <a:rPr lang="en-US" b="0" i="0" dirty="0">
                <a:solidFill>
                  <a:srgbClr val="212121"/>
                </a:solidFill>
                <a:effectLst/>
                <a:latin typeface="Merriweather"/>
              </a:rPr>
              <a:t> so you can become more awake and conscious throughout your life.</a:t>
            </a:r>
          </a:p>
          <a:p>
            <a:endParaRPr lang="en-GB" dirty="0"/>
          </a:p>
        </p:txBody>
      </p:sp>
    </p:spTree>
    <p:extLst>
      <p:ext uri="{BB962C8B-B14F-4D97-AF65-F5344CB8AC3E}">
        <p14:creationId xmlns:p14="http://schemas.microsoft.com/office/powerpoint/2010/main" val="1262069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368DB-4CF1-4043-B3B7-23EAE5C08D87}"/>
              </a:ext>
            </a:extLst>
          </p:cNvPr>
          <p:cNvSpPr>
            <a:spLocks noGrp="1"/>
          </p:cNvSpPr>
          <p:nvPr>
            <p:ph type="title"/>
          </p:nvPr>
        </p:nvSpPr>
        <p:spPr/>
        <p:txBody>
          <a:bodyPr/>
          <a:lstStyle/>
          <a:p>
            <a:r>
              <a:rPr lang="en-GB" b="0" i="0" dirty="0">
                <a:solidFill>
                  <a:srgbClr val="212121"/>
                </a:solidFill>
                <a:effectLst/>
                <a:latin typeface="FS Albert Extra Bold"/>
              </a:rPr>
              <a:t>What Is Stress?</a:t>
            </a:r>
            <a:endParaRPr lang="en-GB" dirty="0"/>
          </a:p>
        </p:txBody>
      </p:sp>
      <p:sp>
        <p:nvSpPr>
          <p:cNvPr id="3" name="Content Placeholder 2">
            <a:extLst>
              <a:ext uri="{FF2B5EF4-FFF2-40B4-BE49-F238E27FC236}">
                <a16:creationId xmlns:a16="http://schemas.microsoft.com/office/drawing/2014/main" id="{DC452B56-9D4F-434D-8A7B-CF21094F8275}"/>
              </a:ext>
            </a:extLst>
          </p:cNvPr>
          <p:cNvSpPr>
            <a:spLocks noGrp="1"/>
          </p:cNvSpPr>
          <p:nvPr>
            <p:ph idx="1"/>
          </p:nvPr>
        </p:nvSpPr>
        <p:spPr/>
        <p:txBody>
          <a:bodyPr/>
          <a:lstStyle/>
          <a:p>
            <a:pPr algn="l" fontAlgn="base"/>
            <a:r>
              <a:rPr lang="en-US" b="0" i="0" dirty="0">
                <a:solidFill>
                  <a:srgbClr val="212121"/>
                </a:solidFill>
                <a:effectLst/>
                <a:latin typeface="Merriweather"/>
              </a:rPr>
              <a:t>Stress can be defined as any type of change that causes physical, emotional, or psychological strain. </a:t>
            </a:r>
          </a:p>
          <a:p>
            <a:pPr algn="l" fontAlgn="base"/>
            <a:r>
              <a:rPr lang="en-US" b="0" i="0" dirty="0">
                <a:solidFill>
                  <a:srgbClr val="212121"/>
                </a:solidFill>
                <a:effectLst/>
                <a:latin typeface="Merriweather"/>
              </a:rPr>
              <a:t>Stress is your body's response to anything that requires attention or action. </a:t>
            </a:r>
          </a:p>
          <a:p>
            <a:pPr algn="l" fontAlgn="base"/>
            <a:r>
              <a:rPr lang="en-US" b="0" i="0" dirty="0">
                <a:solidFill>
                  <a:srgbClr val="212121"/>
                </a:solidFill>
                <a:effectLst/>
                <a:latin typeface="Merriweather"/>
              </a:rPr>
              <a:t>Everyone experiences stress to some degree. The way you respond to stress, however, makes a big difference to your overall well-being.</a:t>
            </a:r>
          </a:p>
          <a:p>
            <a:r>
              <a:rPr lang="en-US" b="0" i="0" dirty="0">
                <a:solidFill>
                  <a:srgbClr val="212121"/>
                </a:solidFill>
                <a:effectLst/>
                <a:latin typeface="Merriweather"/>
              </a:rPr>
              <a:t>Sometimes, the best way to manage your stress involves changing your situation. At other times, the best strategy involves changing the way you respond to the situation.</a:t>
            </a:r>
            <a:endParaRPr lang="en-GB" dirty="0"/>
          </a:p>
        </p:txBody>
      </p:sp>
      <p:pic>
        <p:nvPicPr>
          <p:cNvPr id="3074" name="Picture 2" descr="See the source image">
            <a:extLst>
              <a:ext uri="{FF2B5EF4-FFF2-40B4-BE49-F238E27FC236}">
                <a16:creationId xmlns:a16="http://schemas.microsoft.com/office/drawing/2014/main" id="{52C8E0CD-6A58-4946-AD65-6D5831B724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3165" y="4967300"/>
            <a:ext cx="1839269"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355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E1FC7-2B8D-41ED-84BA-816661B83312}"/>
              </a:ext>
            </a:extLst>
          </p:cNvPr>
          <p:cNvSpPr>
            <a:spLocks noGrp="1"/>
          </p:cNvSpPr>
          <p:nvPr>
            <p:ph type="title"/>
          </p:nvPr>
        </p:nvSpPr>
        <p:spPr/>
        <p:txBody>
          <a:bodyPr/>
          <a:lstStyle/>
          <a:p>
            <a:r>
              <a:rPr lang="en-GB" b="0" i="0" dirty="0">
                <a:solidFill>
                  <a:srgbClr val="212121"/>
                </a:solidFill>
                <a:effectLst/>
                <a:latin typeface="FS Albert Extra Bold"/>
              </a:rPr>
              <a:t>Signs</a:t>
            </a:r>
            <a:endParaRPr lang="en-GB" dirty="0"/>
          </a:p>
        </p:txBody>
      </p:sp>
      <p:sp>
        <p:nvSpPr>
          <p:cNvPr id="3" name="Content Placeholder 2">
            <a:extLst>
              <a:ext uri="{FF2B5EF4-FFF2-40B4-BE49-F238E27FC236}">
                <a16:creationId xmlns:a16="http://schemas.microsoft.com/office/drawing/2014/main" id="{0D6FF4E1-228A-44CA-9259-A6C3393FFB5B}"/>
              </a:ext>
            </a:extLst>
          </p:cNvPr>
          <p:cNvSpPr>
            <a:spLocks noGrp="1"/>
          </p:cNvSpPr>
          <p:nvPr>
            <p:ph idx="1"/>
          </p:nvPr>
        </p:nvSpPr>
        <p:spPr/>
        <p:txBody>
          <a:bodyPr/>
          <a:lstStyle/>
          <a:p>
            <a:r>
              <a:rPr lang="en-US" b="0" i="0" dirty="0">
                <a:solidFill>
                  <a:srgbClr val="212121"/>
                </a:solidFill>
                <a:effectLst/>
                <a:latin typeface="Merriweather"/>
              </a:rPr>
              <a:t>Stress can be short-term or long-term. Both can lead to a variety of symptoms, but chronic stress can take a serious toll on the body over time and have long-lasting health effects.</a:t>
            </a:r>
            <a:endParaRPr lang="en-GB" dirty="0"/>
          </a:p>
        </p:txBody>
      </p:sp>
    </p:spTree>
    <p:extLst>
      <p:ext uri="{BB962C8B-B14F-4D97-AF65-F5344CB8AC3E}">
        <p14:creationId xmlns:p14="http://schemas.microsoft.com/office/powerpoint/2010/main" val="2403741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E4355-7E74-4F4D-B1F6-FCC130259D0C}"/>
              </a:ext>
            </a:extLst>
          </p:cNvPr>
          <p:cNvSpPr>
            <a:spLocks noGrp="1"/>
          </p:cNvSpPr>
          <p:nvPr>
            <p:ph type="title"/>
          </p:nvPr>
        </p:nvSpPr>
        <p:spPr/>
        <p:txBody>
          <a:bodyPr/>
          <a:lstStyle/>
          <a:p>
            <a:r>
              <a:rPr lang="en-US" b="0" i="0" dirty="0">
                <a:solidFill>
                  <a:srgbClr val="212121"/>
                </a:solidFill>
                <a:effectLst/>
                <a:latin typeface="Merriweather"/>
              </a:rPr>
              <a:t>Some common signs of stress include:</a:t>
            </a:r>
            <a:endParaRPr lang="en-GB" dirty="0"/>
          </a:p>
        </p:txBody>
      </p:sp>
      <p:pic>
        <p:nvPicPr>
          <p:cNvPr id="5" name="Content Placeholder 4" descr="See the source image">
            <a:extLst>
              <a:ext uri="{FF2B5EF4-FFF2-40B4-BE49-F238E27FC236}">
                <a16:creationId xmlns:a16="http://schemas.microsoft.com/office/drawing/2014/main" id="{15A00E61-CFAF-4EF0-BA1D-768417FC919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9410" y="2146732"/>
            <a:ext cx="5515932" cy="382438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See the source image">
            <a:extLst>
              <a:ext uri="{FF2B5EF4-FFF2-40B4-BE49-F238E27FC236}">
                <a16:creationId xmlns:a16="http://schemas.microsoft.com/office/drawing/2014/main" id="{B5ACF3E3-E1B9-4B9F-9F5B-86BF5E140D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4072" y="2121763"/>
            <a:ext cx="4464355" cy="3824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2596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BC372-B5A7-4C00-8B18-79DDD09BF08D}"/>
              </a:ext>
            </a:extLst>
          </p:cNvPr>
          <p:cNvSpPr>
            <a:spLocks noGrp="1"/>
          </p:cNvSpPr>
          <p:nvPr>
            <p:ph type="title"/>
          </p:nvPr>
        </p:nvSpPr>
        <p:spPr/>
        <p:txBody>
          <a:bodyPr/>
          <a:lstStyle/>
          <a:p>
            <a:r>
              <a:rPr lang="en-GB" b="0" i="0" dirty="0">
                <a:solidFill>
                  <a:srgbClr val="212121"/>
                </a:solidFill>
                <a:effectLst/>
                <a:latin typeface="FS Albert Extra Bold"/>
              </a:rPr>
              <a:t>Identifying Stress</a:t>
            </a:r>
            <a:endParaRPr lang="en-GB" dirty="0"/>
          </a:p>
        </p:txBody>
      </p:sp>
      <p:sp>
        <p:nvSpPr>
          <p:cNvPr id="3" name="Content Placeholder 2">
            <a:extLst>
              <a:ext uri="{FF2B5EF4-FFF2-40B4-BE49-F238E27FC236}">
                <a16:creationId xmlns:a16="http://schemas.microsoft.com/office/drawing/2014/main" id="{2D1D9F7C-E6CF-45E9-8A12-EA38E11A8C0F}"/>
              </a:ext>
            </a:extLst>
          </p:cNvPr>
          <p:cNvSpPr>
            <a:spLocks noGrp="1"/>
          </p:cNvSpPr>
          <p:nvPr>
            <p:ph idx="1"/>
          </p:nvPr>
        </p:nvSpPr>
        <p:spPr/>
        <p:txBody>
          <a:bodyPr/>
          <a:lstStyle/>
          <a:p>
            <a:r>
              <a:rPr lang="en-US" b="0" i="0" dirty="0">
                <a:solidFill>
                  <a:srgbClr val="212121"/>
                </a:solidFill>
                <a:effectLst/>
                <a:latin typeface="Merriweather"/>
              </a:rPr>
              <a:t>Stress is not always easy to recognize, but there are some ways to identify some signs that you might be experiencing too much pressure. </a:t>
            </a:r>
          </a:p>
          <a:p>
            <a:r>
              <a:rPr lang="en-US" b="0" i="0" dirty="0">
                <a:solidFill>
                  <a:srgbClr val="212121"/>
                </a:solidFill>
                <a:effectLst/>
                <a:latin typeface="Merriweather"/>
              </a:rPr>
              <a:t>Sometimes stress can come from an obvious source, but sometimes even small daily stresses from work, school, family, and friends can take a toll on your mind and body.</a:t>
            </a:r>
            <a:endParaRPr lang="en-GB" dirty="0"/>
          </a:p>
        </p:txBody>
      </p:sp>
    </p:spTree>
    <p:extLst>
      <p:ext uri="{BB962C8B-B14F-4D97-AF65-F5344CB8AC3E}">
        <p14:creationId xmlns:p14="http://schemas.microsoft.com/office/powerpoint/2010/main" val="2023272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3CCB55-AF21-4413-BA69-9CA7AB4F07FE}"/>
              </a:ext>
            </a:extLst>
          </p:cNvPr>
          <p:cNvSpPr>
            <a:spLocks noGrp="1"/>
          </p:cNvSpPr>
          <p:nvPr>
            <p:ph idx="1"/>
          </p:nvPr>
        </p:nvSpPr>
        <p:spPr>
          <a:xfrm>
            <a:off x="1343472" y="1638300"/>
            <a:ext cx="9601200" cy="3581400"/>
          </a:xfrm>
        </p:spPr>
        <p:txBody>
          <a:bodyPr>
            <a:normAutofit fontScale="92500"/>
          </a:bodyPr>
          <a:lstStyle/>
          <a:p>
            <a:pPr algn="l" fontAlgn="base">
              <a:buFont typeface="Arial" panose="020B0604020202020204" pitchFamily="34" charset="0"/>
              <a:buChar char="•"/>
            </a:pPr>
            <a:r>
              <a:rPr lang="en-US" sz="2800" b="1" i="0" dirty="0">
                <a:solidFill>
                  <a:srgbClr val="212121"/>
                </a:solidFill>
                <a:effectLst/>
                <a:latin typeface="Merriweather"/>
              </a:rPr>
              <a:t>Psychological signs</a:t>
            </a:r>
            <a:r>
              <a:rPr lang="en-US" sz="2800" b="0" i="0" dirty="0">
                <a:solidFill>
                  <a:srgbClr val="212121"/>
                </a:solidFill>
                <a:effectLst/>
                <a:latin typeface="Merriweather"/>
              </a:rPr>
              <a:t> such as difficulty concentrating, worrying, anxiety, and trouble remembering</a:t>
            </a:r>
          </a:p>
          <a:p>
            <a:pPr algn="l" fontAlgn="base">
              <a:buFont typeface="Arial" panose="020B0604020202020204" pitchFamily="34" charset="0"/>
              <a:buChar char="•"/>
            </a:pPr>
            <a:r>
              <a:rPr lang="en-US" sz="2800" b="1" i="0" dirty="0">
                <a:solidFill>
                  <a:srgbClr val="212121"/>
                </a:solidFill>
                <a:effectLst/>
                <a:latin typeface="Merriweather"/>
              </a:rPr>
              <a:t>Emotional signs </a:t>
            </a:r>
            <a:r>
              <a:rPr lang="en-US" sz="2800" b="0" i="0" dirty="0">
                <a:solidFill>
                  <a:srgbClr val="212121"/>
                </a:solidFill>
                <a:effectLst/>
                <a:latin typeface="Merriweather"/>
              </a:rPr>
              <a:t>such as being angry, irritated, moody, or frustrated</a:t>
            </a:r>
          </a:p>
          <a:p>
            <a:pPr algn="l" fontAlgn="base">
              <a:buFont typeface="Arial" panose="020B0604020202020204" pitchFamily="34" charset="0"/>
              <a:buChar char="•"/>
            </a:pPr>
            <a:r>
              <a:rPr lang="en-US" sz="2800" b="1" i="0" dirty="0">
                <a:solidFill>
                  <a:srgbClr val="212121"/>
                </a:solidFill>
                <a:effectLst/>
                <a:latin typeface="Merriweather"/>
              </a:rPr>
              <a:t>Physical signs </a:t>
            </a:r>
            <a:r>
              <a:rPr lang="en-US" sz="2800" b="0" i="0" dirty="0">
                <a:solidFill>
                  <a:srgbClr val="212121"/>
                </a:solidFill>
                <a:effectLst/>
                <a:latin typeface="Merriweather"/>
              </a:rPr>
              <a:t>such as high blood pressure, changes in weight, frequent colds or infections, and changes in the menstrual cycle and libido</a:t>
            </a:r>
          </a:p>
          <a:p>
            <a:pPr algn="l" fontAlgn="base">
              <a:buFont typeface="Arial" panose="020B0604020202020204" pitchFamily="34" charset="0"/>
              <a:buChar char="•"/>
            </a:pPr>
            <a:r>
              <a:rPr lang="en-US" sz="2800" b="1" i="0" dirty="0">
                <a:solidFill>
                  <a:srgbClr val="212121"/>
                </a:solidFill>
                <a:effectLst/>
                <a:latin typeface="Merriweather"/>
              </a:rPr>
              <a:t>Behavioral signs </a:t>
            </a:r>
            <a:r>
              <a:rPr lang="en-US" sz="2800" b="0" i="0" dirty="0">
                <a:solidFill>
                  <a:srgbClr val="212121"/>
                </a:solidFill>
                <a:effectLst/>
                <a:latin typeface="Merriweather"/>
              </a:rPr>
              <a:t>such as poor self-care, not having time for the things you enjoy, or relying on drugs and alcohol to cope</a:t>
            </a:r>
          </a:p>
          <a:p>
            <a:endParaRPr lang="en-GB" dirty="0"/>
          </a:p>
        </p:txBody>
      </p:sp>
    </p:spTree>
    <p:extLst>
      <p:ext uri="{BB962C8B-B14F-4D97-AF65-F5344CB8AC3E}">
        <p14:creationId xmlns:p14="http://schemas.microsoft.com/office/powerpoint/2010/main" val="1085186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6E607-5B0B-43FE-8995-F322644DCE14}"/>
              </a:ext>
            </a:extLst>
          </p:cNvPr>
          <p:cNvSpPr>
            <a:spLocks noGrp="1"/>
          </p:cNvSpPr>
          <p:nvPr>
            <p:ph type="title"/>
          </p:nvPr>
        </p:nvSpPr>
        <p:spPr/>
        <p:txBody>
          <a:bodyPr/>
          <a:lstStyle/>
          <a:p>
            <a:r>
              <a:rPr lang="en-GB" b="0" i="0" dirty="0">
                <a:solidFill>
                  <a:srgbClr val="212121"/>
                </a:solidFill>
                <a:effectLst/>
                <a:latin typeface="FS Albert Extra Bold"/>
              </a:rPr>
              <a:t>Causes</a:t>
            </a:r>
            <a:endParaRPr lang="en-GB" dirty="0"/>
          </a:p>
        </p:txBody>
      </p:sp>
      <p:sp>
        <p:nvSpPr>
          <p:cNvPr id="3" name="Content Placeholder 2">
            <a:extLst>
              <a:ext uri="{FF2B5EF4-FFF2-40B4-BE49-F238E27FC236}">
                <a16:creationId xmlns:a16="http://schemas.microsoft.com/office/drawing/2014/main" id="{E2500F96-7EAF-44E0-A1AA-DB6B019B2805}"/>
              </a:ext>
            </a:extLst>
          </p:cNvPr>
          <p:cNvSpPr>
            <a:spLocks noGrp="1"/>
          </p:cNvSpPr>
          <p:nvPr>
            <p:ph idx="1"/>
          </p:nvPr>
        </p:nvSpPr>
        <p:spPr>
          <a:xfrm>
            <a:off x="767408" y="1772816"/>
            <a:ext cx="5328592" cy="4752528"/>
          </a:xfrm>
        </p:spPr>
        <p:txBody>
          <a:bodyPr>
            <a:normAutofit/>
          </a:bodyPr>
          <a:lstStyle/>
          <a:p>
            <a:pPr algn="l" fontAlgn="base"/>
            <a:r>
              <a:rPr lang="en-US" sz="2400" b="0" i="0" dirty="0">
                <a:solidFill>
                  <a:srgbClr val="212121"/>
                </a:solidFill>
                <a:effectLst/>
                <a:latin typeface="Merriweather"/>
              </a:rPr>
              <a:t>There are many different things in life that can cause stress. </a:t>
            </a:r>
          </a:p>
          <a:p>
            <a:pPr marL="0" indent="0" algn="l" fontAlgn="base">
              <a:buNone/>
            </a:pPr>
            <a:r>
              <a:rPr lang="en-US" sz="2400" b="0" i="0" dirty="0">
                <a:solidFill>
                  <a:srgbClr val="212121"/>
                </a:solidFill>
                <a:effectLst/>
                <a:latin typeface="Merriweather"/>
              </a:rPr>
              <a:t>Some of the main sources of stress include:</a:t>
            </a:r>
          </a:p>
          <a:p>
            <a:pPr algn="l" fontAlgn="base"/>
            <a:r>
              <a:rPr lang="en-US" sz="2400" b="0" i="0" dirty="0">
                <a:solidFill>
                  <a:srgbClr val="212121"/>
                </a:solidFill>
                <a:effectLst/>
                <a:latin typeface="Merriweather"/>
              </a:rPr>
              <a:t> </a:t>
            </a:r>
            <a:r>
              <a:rPr lang="en-US" sz="2400" dirty="0">
                <a:solidFill>
                  <a:srgbClr val="212121"/>
                </a:solidFill>
                <a:latin typeface="Merriweather"/>
              </a:rPr>
              <a:t>W</a:t>
            </a:r>
            <a:r>
              <a:rPr lang="en-US" sz="2400" b="0" i="0" dirty="0">
                <a:solidFill>
                  <a:srgbClr val="212121"/>
                </a:solidFill>
                <a:effectLst/>
                <a:latin typeface="Merriweather"/>
              </a:rPr>
              <a:t>ork, </a:t>
            </a:r>
          </a:p>
          <a:p>
            <a:pPr algn="l" fontAlgn="base"/>
            <a:r>
              <a:rPr lang="en-US" sz="2400" dirty="0">
                <a:solidFill>
                  <a:srgbClr val="212121"/>
                </a:solidFill>
                <a:latin typeface="Merriweather"/>
              </a:rPr>
              <a:t>F</a:t>
            </a:r>
            <a:r>
              <a:rPr lang="en-US" sz="2400" b="0" i="0" dirty="0">
                <a:solidFill>
                  <a:srgbClr val="212121"/>
                </a:solidFill>
                <a:effectLst/>
                <a:latin typeface="Merriweather"/>
              </a:rPr>
              <a:t>inances, </a:t>
            </a:r>
          </a:p>
          <a:p>
            <a:pPr algn="l" fontAlgn="base"/>
            <a:r>
              <a:rPr lang="en-US" sz="2400" dirty="0">
                <a:solidFill>
                  <a:srgbClr val="212121"/>
                </a:solidFill>
                <a:latin typeface="Merriweather"/>
              </a:rPr>
              <a:t>R</a:t>
            </a:r>
            <a:r>
              <a:rPr lang="en-US" sz="2400" b="0" i="0" dirty="0">
                <a:solidFill>
                  <a:srgbClr val="212121"/>
                </a:solidFill>
                <a:effectLst/>
                <a:latin typeface="Merriweather"/>
              </a:rPr>
              <a:t>elationships, </a:t>
            </a:r>
          </a:p>
          <a:p>
            <a:pPr algn="l" fontAlgn="base"/>
            <a:r>
              <a:rPr lang="en-US" sz="2400" dirty="0">
                <a:solidFill>
                  <a:srgbClr val="212121"/>
                </a:solidFill>
                <a:latin typeface="Merriweather"/>
              </a:rPr>
              <a:t>P</a:t>
            </a:r>
            <a:r>
              <a:rPr lang="en-US" sz="2400" b="0" i="0" dirty="0">
                <a:solidFill>
                  <a:srgbClr val="212121"/>
                </a:solidFill>
                <a:effectLst/>
                <a:latin typeface="Merriweather"/>
              </a:rPr>
              <a:t>arenting, </a:t>
            </a:r>
          </a:p>
          <a:p>
            <a:pPr algn="l" fontAlgn="base"/>
            <a:r>
              <a:rPr lang="en-US" sz="2400" dirty="0">
                <a:solidFill>
                  <a:srgbClr val="212121"/>
                </a:solidFill>
                <a:latin typeface="Merriweather"/>
              </a:rPr>
              <a:t>D</a:t>
            </a:r>
            <a:r>
              <a:rPr lang="en-US" sz="2400" b="0" i="0" dirty="0">
                <a:solidFill>
                  <a:srgbClr val="212121"/>
                </a:solidFill>
                <a:effectLst/>
                <a:latin typeface="Merriweather"/>
              </a:rPr>
              <a:t>ay-to-day </a:t>
            </a:r>
            <a:r>
              <a:rPr lang="en-US" sz="2400" dirty="0">
                <a:solidFill>
                  <a:srgbClr val="212121"/>
                </a:solidFill>
                <a:latin typeface="Merriweather"/>
              </a:rPr>
              <a:t>I</a:t>
            </a:r>
            <a:r>
              <a:rPr lang="en-US" sz="2400" b="0" i="0" dirty="0">
                <a:solidFill>
                  <a:srgbClr val="212121"/>
                </a:solidFill>
                <a:effectLst/>
                <a:latin typeface="Merriweather"/>
              </a:rPr>
              <a:t>nconveniences.</a:t>
            </a:r>
          </a:p>
          <a:p>
            <a:pPr marL="0" indent="0">
              <a:buNone/>
            </a:pPr>
            <a:endParaRPr lang="en-GB" dirty="0"/>
          </a:p>
        </p:txBody>
      </p:sp>
      <p:pic>
        <p:nvPicPr>
          <p:cNvPr id="4098" name="Picture 2" descr="See the source image">
            <a:extLst>
              <a:ext uri="{FF2B5EF4-FFF2-40B4-BE49-F238E27FC236}">
                <a16:creationId xmlns:a16="http://schemas.microsoft.com/office/drawing/2014/main" id="{883D3776-9141-4B29-8AA8-CA9080F9E1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8128" y="1052736"/>
            <a:ext cx="3828025" cy="5029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413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ee the source image">
            <a:extLst>
              <a:ext uri="{FF2B5EF4-FFF2-40B4-BE49-F238E27FC236}">
                <a16:creationId xmlns:a16="http://schemas.microsoft.com/office/drawing/2014/main" id="{C1F52636-166F-403C-A814-8976EDADD06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79976" y="1268760"/>
            <a:ext cx="5940288" cy="3960192"/>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a:extLst>
              <a:ext uri="{FF2B5EF4-FFF2-40B4-BE49-F238E27FC236}">
                <a16:creationId xmlns:a16="http://schemas.microsoft.com/office/drawing/2014/main" id="{98FB19B8-2AF9-43C7-B439-15C623E17CAB}"/>
              </a:ext>
            </a:extLst>
          </p:cNvPr>
          <p:cNvSpPr>
            <a:spLocks noGrp="1"/>
          </p:cNvSpPr>
          <p:nvPr>
            <p:ph type="body" sz="half" idx="2"/>
          </p:nvPr>
        </p:nvSpPr>
        <p:spPr>
          <a:xfrm>
            <a:off x="695400" y="1052736"/>
            <a:ext cx="4176464" cy="4824536"/>
          </a:xfrm>
        </p:spPr>
        <p:txBody>
          <a:bodyPr>
            <a:normAutofit fontScale="92500" lnSpcReduction="20000"/>
          </a:bodyPr>
          <a:lstStyle/>
          <a:p>
            <a:r>
              <a:rPr lang="en-US" sz="2400" b="0" i="0" dirty="0">
                <a:solidFill>
                  <a:srgbClr val="212121"/>
                </a:solidFill>
                <a:effectLst/>
                <a:latin typeface="Merriweather"/>
              </a:rPr>
              <a:t>Stress can trigger the body’s response to a perceived threat or danger, known as the </a:t>
            </a:r>
            <a:r>
              <a:rPr lang="en-US" sz="2400" b="0" i="0" u="sng" dirty="0">
                <a:solidFill>
                  <a:srgbClr val="2A528F"/>
                </a:solidFill>
                <a:effectLst/>
                <a:latin typeface="Merriweather"/>
              </a:rPr>
              <a:t>fight-or-flight response</a:t>
            </a:r>
            <a:r>
              <a:rPr lang="en-US" sz="2400" b="0" i="0" dirty="0">
                <a:solidFill>
                  <a:srgbClr val="212121"/>
                </a:solidFill>
                <a:effectLst/>
                <a:latin typeface="Merriweather"/>
              </a:rPr>
              <a:t>.</a:t>
            </a:r>
            <a:r>
              <a:rPr lang="en-US" sz="2400" baseline="30000" dirty="0">
                <a:solidFill>
                  <a:srgbClr val="0000EE"/>
                </a:solidFill>
                <a:latin typeface="Merriweather"/>
              </a:rPr>
              <a:t> </a:t>
            </a:r>
          </a:p>
          <a:p>
            <a:r>
              <a:rPr lang="en-US" sz="2400" b="0" i="0" dirty="0">
                <a:solidFill>
                  <a:srgbClr val="212121"/>
                </a:solidFill>
                <a:effectLst/>
                <a:latin typeface="Merriweather"/>
              </a:rPr>
              <a:t>During this reaction, certain hormones like adrenaline and cortisol are released. This speeds the heart rate, slows digestion, shunts blood flow to major muscle groups, and changes various other autonomic nervous functions, giving the body a burst of energy and strength.</a:t>
            </a:r>
          </a:p>
          <a:p>
            <a:endParaRPr lang="en-GB" dirty="0"/>
          </a:p>
        </p:txBody>
      </p:sp>
    </p:spTree>
    <p:extLst>
      <p:ext uri="{BB962C8B-B14F-4D97-AF65-F5344CB8AC3E}">
        <p14:creationId xmlns:p14="http://schemas.microsoft.com/office/powerpoint/2010/main" val="384103205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A2E40"/>
      </a:dk2>
      <a:lt2>
        <a:srgbClr val="EBE7DD"/>
      </a:lt2>
      <a:accent1>
        <a:srgbClr val="69A1AB"/>
      </a:accent1>
      <a:accent2>
        <a:srgbClr val="F2C418"/>
      </a:accent2>
      <a:accent3>
        <a:srgbClr val="87492C"/>
      </a:accent3>
      <a:accent4>
        <a:srgbClr val="4A845E"/>
      </a:accent4>
      <a:accent5>
        <a:srgbClr val="DC9528"/>
      </a:accent5>
      <a:accent6>
        <a:srgbClr val="9A5D78"/>
      </a:accent6>
      <a:hlink>
        <a:srgbClr val="66C8E3"/>
      </a:hlink>
      <a:folHlink>
        <a:srgbClr val="B162A1"/>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17F9D331-421E-442F-B033-AF5B21A44854}"/>
    </a:ext>
  </a:extLst>
</a:theme>
</file>

<file path=docProps/app.xml><?xml version="1.0" encoding="utf-8"?>
<Properties xmlns="http://schemas.openxmlformats.org/officeDocument/2006/extended-properties" xmlns:vt="http://schemas.openxmlformats.org/officeDocument/2006/docPropsVTypes">
  <Template>Crop</Template>
  <TotalTime>275</TotalTime>
  <Words>1245</Words>
  <Application>Microsoft Office PowerPoint</Application>
  <PresentationFormat>Widescreen</PresentationFormat>
  <Paragraphs>71</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Cambria</vt:lpstr>
      <vt:lpstr>Franklin Gothic Book</vt:lpstr>
      <vt:lpstr>FS Albert Extra Bold</vt:lpstr>
      <vt:lpstr>Merriweather</vt:lpstr>
      <vt:lpstr>Wingdings 3</vt:lpstr>
      <vt:lpstr>Crop</vt:lpstr>
      <vt:lpstr>Stress and Conflict </vt:lpstr>
      <vt:lpstr>Are you stressed? </vt:lpstr>
      <vt:lpstr>What Is Stress?</vt:lpstr>
      <vt:lpstr>Signs</vt:lpstr>
      <vt:lpstr>Some common signs of stress include:</vt:lpstr>
      <vt:lpstr>Identifying Stress</vt:lpstr>
      <vt:lpstr>PowerPoint Presentation</vt:lpstr>
      <vt:lpstr>Causes</vt:lpstr>
      <vt:lpstr>PowerPoint Presentation</vt:lpstr>
      <vt:lpstr>PowerPoint Presentation</vt:lpstr>
      <vt:lpstr>PowerPoint Presentation</vt:lpstr>
      <vt:lpstr>Types of Stress</vt:lpstr>
      <vt:lpstr>PowerPoint Presentation</vt:lpstr>
      <vt:lpstr>Impact of Stress</vt:lpstr>
      <vt:lpstr>PowerPoint Presentation</vt:lpstr>
      <vt:lpstr>Stress-Influenced Conditions</vt:lpstr>
      <vt:lpstr>Treatment</vt:lpstr>
      <vt:lpstr>Psychotherapy </vt:lpstr>
      <vt:lpstr>Medication </vt:lpstr>
      <vt:lpstr>Coping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Stress and Conflict</dc:title>
  <dc:creator>Andrea Mascarnhas</dc:creator>
  <cp:lastModifiedBy>Dr.Shrikrishna Patil</cp:lastModifiedBy>
  <cp:revision>12</cp:revision>
  <dcterms:created xsi:type="dcterms:W3CDTF">2021-04-01T07:12:38Z</dcterms:created>
  <dcterms:modified xsi:type="dcterms:W3CDTF">2021-04-25T13:46:28Z</dcterms:modified>
</cp:coreProperties>
</file>