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3" r:id="rId3"/>
    <p:sldId id="257" r:id="rId4"/>
    <p:sldId id="262" r:id="rId5"/>
    <p:sldId id="261" r:id="rId6"/>
    <p:sldId id="260" r:id="rId7"/>
    <p:sldId id="259" r:id="rId8"/>
    <p:sldId id="258" r:id="rId9"/>
    <p:sldId id="264" r:id="rId10"/>
    <p:sldId id="270" r:id="rId11"/>
    <p:sldId id="269" r:id="rId12"/>
    <p:sldId id="268" r:id="rId13"/>
    <p:sldId id="271" r:id="rId14"/>
    <p:sldId id="267" r:id="rId15"/>
    <p:sldId id="266" r:id="rId16"/>
    <p:sldId id="272" r:id="rId17"/>
    <p:sldId id="277" r:id="rId18"/>
    <p:sldId id="265" r:id="rId19"/>
    <p:sldId id="276" r:id="rId20"/>
    <p:sldId id="275" r:id="rId21"/>
    <p:sldId id="282" r:id="rId22"/>
    <p:sldId id="281" r:id="rId23"/>
    <p:sldId id="280" r:id="rId24"/>
    <p:sldId id="278" r:id="rId25"/>
    <p:sldId id="274" r:id="rId26"/>
    <p:sldId id="290" r:id="rId27"/>
    <p:sldId id="285" r:id="rId28"/>
    <p:sldId id="291" r:id="rId29"/>
    <p:sldId id="292" r:id="rId30"/>
    <p:sldId id="279" r:id="rId31"/>
    <p:sldId id="284" r:id="rId32"/>
    <p:sldId id="283" r:id="rId33"/>
    <p:sldId id="289" r:id="rId34"/>
    <p:sldId id="273" r:id="rId35"/>
    <p:sldId id="288" r:id="rId36"/>
    <p:sldId id="296" r:id="rId37"/>
    <p:sldId id="287" r:id="rId38"/>
    <p:sldId id="295" r:id="rId39"/>
    <p:sldId id="294" r:id="rId40"/>
    <p:sldId id="293" r:id="rId41"/>
    <p:sldId id="305" r:id="rId42"/>
    <p:sldId id="304" r:id="rId43"/>
    <p:sldId id="303" r:id="rId44"/>
    <p:sldId id="302" r:id="rId45"/>
    <p:sldId id="301" r:id="rId46"/>
    <p:sldId id="300" r:id="rId47"/>
    <p:sldId id="299" r:id="rId48"/>
    <p:sldId id="298" r:id="rId49"/>
    <p:sldId id="297" r:id="rId50"/>
    <p:sldId id="308" r:id="rId51"/>
    <p:sldId id="306" r:id="rId52"/>
    <p:sldId id="307" r:id="rId53"/>
    <p:sldId id="286" r:id="rId5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1D8BD707-D9CF-40AE-B4C6-C98DA3205C09}" type="datetimeFigureOut">
              <a:rPr lang="en-US" smtClean="0"/>
              <a:pPr/>
              <a:t>5/7/2021</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B6F15528-21DE-4FAA-801E-634DDDAF4B2B}"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ransition spd="slow">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5/7/2021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5/7/2021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5/7/2021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5/7/2021</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5/7/2021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D8BD707-D9CF-40AE-B4C6-C98DA3205C09}" type="datetimeFigureOut">
              <a:rPr lang="en-US" smtClean="0"/>
              <a:pPr/>
              <a:t>5/7/2021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spd="slow">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5/7/2021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spd="slow">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5/7/2021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5/7/2021</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B6F15528-21DE-4FAA-801E-634DDDAF4B2B}"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1D8BD707-D9CF-40AE-B4C6-C98DA3205C09}" type="datetimeFigureOut">
              <a:rPr lang="en-US" smtClean="0"/>
              <a:pPr/>
              <a:t>5/7/2021</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slow">
    <p:wipe/>
  </p:transition>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Module 3</a:t>
            </a:r>
            <a:endParaRPr lang="en-US" dirty="0"/>
          </a:p>
        </p:txBody>
      </p:sp>
      <p:sp>
        <p:nvSpPr>
          <p:cNvPr id="2" name="Title 1"/>
          <p:cNvSpPr>
            <a:spLocks noGrp="1"/>
          </p:cNvSpPr>
          <p:nvPr>
            <p:ph type="ctrTitle"/>
          </p:nvPr>
        </p:nvSpPr>
        <p:spPr/>
        <p:txBody>
          <a:bodyPr/>
          <a:lstStyle/>
          <a:p>
            <a:r>
              <a:rPr lang="en-US" dirty="0" smtClean="0"/>
              <a:t>Mobile Agents and WAP</a:t>
            </a:r>
            <a:endParaRPr lang="en-US" dirty="0"/>
          </a:p>
        </p:txBody>
      </p:sp>
    </p:spTree>
    <p:extLst>
      <p:ext uri="{BB962C8B-B14F-4D97-AF65-F5344CB8AC3E}">
        <p14:creationId xmlns:p14="http://schemas.microsoft.com/office/powerpoint/2010/main" val="3901310301"/>
      </p:ext>
    </p:extLst>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152400"/>
            <a:ext cx="8686800" cy="6477000"/>
          </a:xfrm>
        </p:spPr>
        <p:txBody>
          <a:bodyPr/>
          <a:lstStyle/>
          <a:p>
            <a:pPr marL="0" indent="0">
              <a:buNone/>
            </a:pPr>
            <a:r>
              <a:rPr lang="en-US" b="1" dirty="0"/>
              <a:t>Client-Server </a:t>
            </a:r>
            <a:r>
              <a:rPr lang="en-US" b="1" dirty="0" smtClean="0"/>
              <a:t>Approach</a:t>
            </a:r>
          </a:p>
          <a:p>
            <a:pPr algn="just">
              <a:lnSpc>
                <a:spcPct val="150000"/>
              </a:lnSpc>
            </a:pPr>
            <a:r>
              <a:rPr lang="en-US" dirty="0"/>
              <a:t>In client server computing, the clients requests a resource and the server provides that resource. </a:t>
            </a:r>
            <a:endParaRPr lang="en-US" dirty="0" smtClean="0"/>
          </a:p>
          <a:p>
            <a:pPr algn="just">
              <a:lnSpc>
                <a:spcPct val="150000"/>
              </a:lnSpc>
            </a:pPr>
            <a:r>
              <a:rPr lang="en-US" dirty="0" smtClean="0"/>
              <a:t>A </a:t>
            </a:r>
            <a:r>
              <a:rPr lang="en-US" dirty="0"/>
              <a:t>server may serve multiple clients at the same time while a client is in contact with only one server. </a:t>
            </a:r>
            <a:endParaRPr lang="en-US" dirty="0" smtClean="0"/>
          </a:p>
          <a:p>
            <a:pPr algn="just">
              <a:lnSpc>
                <a:spcPct val="150000"/>
              </a:lnSpc>
            </a:pPr>
            <a:r>
              <a:rPr lang="en-US" dirty="0" smtClean="0"/>
              <a:t>Both </a:t>
            </a:r>
            <a:r>
              <a:rPr lang="en-US" dirty="0"/>
              <a:t>the client and server usually communicate via a computer network but sometimes they may reside in the same system.</a:t>
            </a: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1702" y="2057400"/>
            <a:ext cx="7164098" cy="4238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5321138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2051"/>
                                        </p:tgtEl>
                                        <p:attrNameLst>
                                          <p:attrName>style.visibility</p:attrName>
                                        </p:attrNameLst>
                                      </p:cBhvr>
                                      <p:to>
                                        <p:strVal val="visible"/>
                                      </p:to>
                                    </p:set>
                                    <p:animEffect transition="in" filter="fade">
                                      <p:cBhvr>
                                        <p:cTn id="31" dur="1000"/>
                                        <p:tgtEl>
                                          <p:spTgt spid="2051"/>
                                        </p:tgtEl>
                                      </p:cBhvr>
                                    </p:animEffect>
                                    <p:anim calcmode="lin" valueType="num">
                                      <p:cBhvr>
                                        <p:cTn id="32" dur="1000" fill="hold"/>
                                        <p:tgtEl>
                                          <p:spTgt spid="2051"/>
                                        </p:tgtEl>
                                        <p:attrNameLst>
                                          <p:attrName>ppt_x</p:attrName>
                                        </p:attrNameLst>
                                      </p:cBhvr>
                                      <p:tavLst>
                                        <p:tav tm="0">
                                          <p:val>
                                            <p:strVal val="#ppt_x"/>
                                          </p:val>
                                        </p:tav>
                                        <p:tav tm="100000">
                                          <p:val>
                                            <p:strVal val="#ppt_x"/>
                                          </p:val>
                                        </p:tav>
                                      </p:tavLst>
                                    </p:anim>
                                    <p:anim calcmode="lin" valueType="num">
                                      <p:cBhvr>
                                        <p:cTn id="33" dur="1000" fill="hold"/>
                                        <p:tgtEl>
                                          <p:spTgt spid="20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152400"/>
            <a:ext cx="8686800" cy="6477000"/>
          </a:xfrm>
        </p:spPr>
        <p:txBody>
          <a:bodyPr/>
          <a:lstStyle/>
          <a:p>
            <a:pPr marL="0" indent="0" fontAlgn="base">
              <a:buNone/>
            </a:pPr>
            <a:r>
              <a:rPr lang="en-US" b="1" dirty="0"/>
              <a:t>How the Client-Server Model works </a:t>
            </a:r>
            <a:r>
              <a:rPr lang="en-US" b="1" dirty="0" smtClean="0"/>
              <a:t>?</a:t>
            </a:r>
            <a:endParaRPr lang="en-US" dirty="0"/>
          </a:p>
          <a:p>
            <a:pPr algn="just" fontAlgn="base">
              <a:lnSpc>
                <a:spcPct val="150000"/>
              </a:lnSpc>
            </a:pPr>
            <a:r>
              <a:rPr lang="en-US" b="1" dirty="0" smtClean="0"/>
              <a:t>Client</a:t>
            </a:r>
            <a:r>
              <a:rPr lang="en-US" b="1" dirty="0"/>
              <a:t>:</a:t>
            </a:r>
            <a:r>
              <a:rPr lang="en-US" dirty="0"/>
              <a:t> When we talk the word </a:t>
            </a:r>
            <a:r>
              <a:rPr lang="en-US" b="1" dirty="0"/>
              <a:t>Client</a:t>
            </a:r>
            <a:r>
              <a:rPr lang="en-US" dirty="0"/>
              <a:t>, it mean to talk of a person or an organization using a particular service. Similarly in the digital world a </a:t>
            </a:r>
            <a:r>
              <a:rPr lang="en-US" b="1" dirty="0"/>
              <a:t>Client</a:t>
            </a:r>
            <a:r>
              <a:rPr lang="en-US" dirty="0"/>
              <a:t> is a computer (</a:t>
            </a:r>
            <a:r>
              <a:rPr lang="en-US" b="1" dirty="0"/>
              <a:t>Host</a:t>
            </a:r>
            <a:r>
              <a:rPr lang="en-US" dirty="0"/>
              <a:t>) i.e. capable of receiving information or using a particular service from the service providers (</a:t>
            </a:r>
            <a:r>
              <a:rPr lang="en-US" b="1" dirty="0"/>
              <a:t>Servers</a:t>
            </a:r>
            <a:r>
              <a:rPr lang="en-US" dirty="0"/>
              <a:t>).</a:t>
            </a:r>
          </a:p>
          <a:p>
            <a:pPr algn="just" fontAlgn="base">
              <a:lnSpc>
                <a:spcPct val="150000"/>
              </a:lnSpc>
            </a:pPr>
            <a:r>
              <a:rPr lang="en-US" b="1" dirty="0"/>
              <a:t>Servers:</a:t>
            </a:r>
            <a:r>
              <a:rPr lang="en-US" dirty="0"/>
              <a:t> Similarly, when we talk the word </a:t>
            </a:r>
            <a:r>
              <a:rPr lang="en-US" b="1" dirty="0"/>
              <a:t>Servers</a:t>
            </a:r>
            <a:r>
              <a:rPr lang="en-US" dirty="0"/>
              <a:t>, It mean a person or medium that serves something. Similarly in this digital world a </a:t>
            </a:r>
            <a:r>
              <a:rPr lang="en-US" b="1" dirty="0"/>
              <a:t>Server</a:t>
            </a:r>
            <a:r>
              <a:rPr lang="en-US" dirty="0"/>
              <a:t> is a remote computer which provides information (data) or access to particular services.</a:t>
            </a:r>
          </a:p>
          <a:p>
            <a:endParaRPr lang="en-US" dirty="0"/>
          </a:p>
        </p:txBody>
      </p:sp>
    </p:spTree>
    <p:extLst>
      <p:ext uri="{BB962C8B-B14F-4D97-AF65-F5344CB8AC3E}">
        <p14:creationId xmlns:p14="http://schemas.microsoft.com/office/powerpoint/2010/main" val="42158079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152400"/>
            <a:ext cx="8686800" cy="6477000"/>
          </a:xfrm>
        </p:spPr>
        <p:txBody>
          <a:bodyPr/>
          <a:lstStyle/>
          <a:p>
            <a:pPr marL="0" indent="0" algn="just" fontAlgn="base">
              <a:lnSpc>
                <a:spcPct val="150000"/>
              </a:lnSpc>
              <a:buNone/>
            </a:pPr>
            <a:r>
              <a:rPr lang="en-US" b="1" dirty="0"/>
              <a:t>Advantages of Client-Server model:</a:t>
            </a:r>
            <a:endParaRPr lang="en-US" dirty="0"/>
          </a:p>
          <a:p>
            <a:pPr algn="just" fontAlgn="base">
              <a:lnSpc>
                <a:spcPct val="150000"/>
              </a:lnSpc>
            </a:pPr>
            <a:r>
              <a:rPr lang="en-US" dirty="0"/>
              <a:t>Centralized system with all data in a single place.</a:t>
            </a:r>
          </a:p>
          <a:p>
            <a:pPr algn="just" fontAlgn="base">
              <a:lnSpc>
                <a:spcPct val="150000"/>
              </a:lnSpc>
            </a:pPr>
            <a:r>
              <a:rPr lang="en-US" dirty="0"/>
              <a:t>Cost efficient requires less maintenance cost and Data recovery is possible.</a:t>
            </a:r>
          </a:p>
          <a:p>
            <a:pPr algn="just" fontAlgn="base">
              <a:lnSpc>
                <a:spcPct val="150000"/>
              </a:lnSpc>
            </a:pPr>
            <a:r>
              <a:rPr lang="en-US" dirty="0"/>
              <a:t>The capacity of the Client and Servers can be changed separately.</a:t>
            </a:r>
          </a:p>
          <a:p>
            <a:endParaRPr lang="en-US" dirty="0"/>
          </a:p>
        </p:txBody>
      </p:sp>
    </p:spTree>
    <p:extLst>
      <p:ext uri="{BB962C8B-B14F-4D97-AF65-F5344CB8AC3E}">
        <p14:creationId xmlns:p14="http://schemas.microsoft.com/office/powerpoint/2010/main" val="106581531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152400"/>
            <a:ext cx="8686800" cy="6477000"/>
          </a:xfrm>
        </p:spPr>
        <p:txBody>
          <a:bodyPr/>
          <a:lstStyle/>
          <a:p>
            <a:pPr marL="0" indent="0" algn="just" fontAlgn="base">
              <a:lnSpc>
                <a:spcPct val="150000"/>
              </a:lnSpc>
              <a:buNone/>
            </a:pPr>
            <a:r>
              <a:rPr lang="en-US" b="1" dirty="0"/>
              <a:t>Disadvantages of Client-Server model:</a:t>
            </a:r>
            <a:endParaRPr lang="en-US" dirty="0"/>
          </a:p>
          <a:p>
            <a:pPr algn="just" fontAlgn="base">
              <a:lnSpc>
                <a:spcPct val="150000"/>
              </a:lnSpc>
            </a:pPr>
            <a:r>
              <a:rPr lang="en-US" dirty="0"/>
              <a:t>Clients are prone to viruses, Trojans and worms if present in the Server or uploaded into the Server.</a:t>
            </a:r>
          </a:p>
          <a:p>
            <a:pPr algn="just" fontAlgn="base">
              <a:lnSpc>
                <a:spcPct val="150000"/>
              </a:lnSpc>
            </a:pPr>
            <a:r>
              <a:rPr lang="en-US" dirty="0"/>
              <a:t>Server are prone to Denial of Service (DOS) attacks.</a:t>
            </a:r>
          </a:p>
          <a:p>
            <a:pPr algn="just" fontAlgn="base">
              <a:lnSpc>
                <a:spcPct val="150000"/>
              </a:lnSpc>
            </a:pPr>
            <a:r>
              <a:rPr lang="en-US" dirty="0"/>
              <a:t>Data packets may be spoofed or modified during transmission.</a:t>
            </a:r>
          </a:p>
          <a:p>
            <a:pPr algn="just" fontAlgn="base">
              <a:lnSpc>
                <a:spcPct val="150000"/>
              </a:lnSpc>
            </a:pPr>
            <a:r>
              <a:rPr lang="en-US" dirty="0"/>
              <a:t>Phishing or capturing login credentials or other useful information of the user are common and MITM(Man in the Middle) attacks are common.</a:t>
            </a:r>
          </a:p>
          <a:p>
            <a:endParaRPr lang="en-US" dirty="0"/>
          </a:p>
        </p:txBody>
      </p:sp>
    </p:spTree>
    <p:extLst>
      <p:ext uri="{BB962C8B-B14F-4D97-AF65-F5344CB8AC3E}">
        <p14:creationId xmlns:p14="http://schemas.microsoft.com/office/powerpoint/2010/main" val="342161568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152400"/>
            <a:ext cx="8686800" cy="6477000"/>
          </a:xfrm>
        </p:spPr>
        <p:txBody>
          <a:bodyPr/>
          <a:lstStyle/>
          <a:p>
            <a:pPr marL="0" indent="0">
              <a:buNone/>
            </a:pPr>
            <a:r>
              <a:rPr lang="en-US" b="1" dirty="0" smtClean="0"/>
              <a:t>Mobile Agent Based Approach</a:t>
            </a:r>
          </a:p>
          <a:p>
            <a:pPr algn="just">
              <a:lnSpc>
                <a:spcPct val="150000"/>
              </a:lnSpc>
            </a:pPr>
            <a:r>
              <a:rPr lang="en-US" dirty="0" smtClean="0"/>
              <a:t>The </a:t>
            </a:r>
            <a:r>
              <a:rPr lang="en-US" dirty="0"/>
              <a:t>architecture gives the structure of the system which consists of some components, their individual functionalities and their interrelationship with each other. </a:t>
            </a:r>
            <a:endParaRPr lang="en-US" dirty="0" smtClean="0"/>
          </a:p>
          <a:p>
            <a:pPr algn="just">
              <a:lnSpc>
                <a:spcPct val="150000"/>
              </a:lnSpc>
            </a:pPr>
            <a:r>
              <a:rPr lang="en-US" dirty="0" smtClean="0"/>
              <a:t>The </a:t>
            </a:r>
            <a:r>
              <a:rPr lang="en-US" dirty="0"/>
              <a:t>basic architecture of the mobile agent can be thought of as a client sends out an agent who travels the network visiting servers in order to perform some required action. </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2133601"/>
            <a:ext cx="6019800" cy="40390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2859642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3074"/>
                                        </p:tgtEl>
                                        <p:attrNameLst>
                                          <p:attrName>style.visibility</p:attrName>
                                        </p:attrNameLst>
                                      </p:cBhvr>
                                      <p:to>
                                        <p:strVal val="visible"/>
                                      </p:to>
                                    </p:set>
                                    <p:animEffect transition="in" filter="fade">
                                      <p:cBhvr>
                                        <p:cTn id="25" dur="1000"/>
                                        <p:tgtEl>
                                          <p:spTgt spid="3074"/>
                                        </p:tgtEl>
                                      </p:cBhvr>
                                    </p:animEffect>
                                    <p:anim calcmode="lin" valueType="num">
                                      <p:cBhvr>
                                        <p:cTn id="26" dur="1000" fill="hold"/>
                                        <p:tgtEl>
                                          <p:spTgt spid="3074"/>
                                        </p:tgtEl>
                                        <p:attrNameLst>
                                          <p:attrName>ppt_x</p:attrName>
                                        </p:attrNameLst>
                                      </p:cBhvr>
                                      <p:tavLst>
                                        <p:tav tm="0">
                                          <p:val>
                                            <p:strVal val="#ppt_x"/>
                                          </p:val>
                                        </p:tav>
                                        <p:tav tm="100000">
                                          <p:val>
                                            <p:strVal val="#ppt_x"/>
                                          </p:val>
                                        </p:tav>
                                      </p:tavLst>
                                    </p:anim>
                                    <p:anim calcmode="lin" valueType="num">
                                      <p:cBhvr>
                                        <p:cTn id="27" dur="1000" fill="hold"/>
                                        <p:tgtEl>
                                          <p:spTgt spid="30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152400"/>
            <a:ext cx="8686800" cy="6477000"/>
          </a:xfrm>
        </p:spPr>
        <p:txBody>
          <a:bodyPr>
            <a:normAutofit lnSpcReduction="10000"/>
          </a:bodyPr>
          <a:lstStyle/>
          <a:p>
            <a:pPr marL="0" indent="0" algn="just">
              <a:lnSpc>
                <a:spcPct val="150000"/>
              </a:lnSpc>
              <a:buNone/>
            </a:pPr>
            <a:r>
              <a:rPr lang="en-US" b="1" dirty="0"/>
              <a:t>Agent Manager</a:t>
            </a:r>
            <a:r>
              <a:rPr lang="en-US" dirty="0"/>
              <a:t>: Agent manager has few responsibilities as it: </a:t>
            </a:r>
            <a:endParaRPr lang="en-US" dirty="0" smtClean="0"/>
          </a:p>
          <a:p>
            <a:pPr algn="just">
              <a:lnSpc>
                <a:spcPct val="150000"/>
              </a:lnSpc>
            </a:pPr>
            <a:r>
              <a:rPr lang="en-US" dirty="0" smtClean="0"/>
              <a:t>Sends </a:t>
            </a:r>
            <a:r>
              <a:rPr lang="en-US" dirty="0"/>
              <a:t>agents to and receives agents from remote hosts. </a:t>
            </a:r>
            <a:endParaRPr lang="en-US" dirty="0" smtClean="0"/>
          </a:p>
          <a:p>
            <a:pPr algn="just">
              <a:lnSpc>
                <a:spcPct val="150000"/>
              </a:lnSpc>
            </a:pPr>
            <a:r>
              <a:rPr lang="en-US" dirty="0" smtClean="0"/>
              <a:t>Prepares </a:t>
            </a:r>
            <a:r>
              <a:rPr lang="en-US" dirty="0"/>
              <a:t>agents for transport by serializing the agent. </a:t>
            </a:r>
            <a:endParaRPr lang="en-US" dirty="0" smtClean="0"/>
          </a:p>
          <a:p>
            <a:pPr algn="just">
              <a:lnSpc>
                <a:spcPct val="150000"/>
              </a:lnSpc>
            </a:pPr>
            <a:r>
              <a:rPr lang="en-US" dirty="0" smtClean="0"/>
              <a:t>Reconstructs </a:t>
            </a:r>
            <a:r>
              <a:rPr lang="en-US" dirty="0"/>
              <a:t>received agents and creates the agents execution context. </a:t>
            </a:r>
            <a:endParaRPr lang="en-US" dirty="0" smtClean="0"/>
          </a:p>
          <a:p>
            <a:pPr marL="0" indent="0" algn="just">
              <a:lnSpc>
                <a:spcPct val="150000"/>
              </a:lnSpc>
              <a:buNone/>
            </a:pPr>
            <a:r>
              <a:rPr lang="en-US" b="1" dirty="0"/>
              <a:t>Security Manager</a:t>
            </a:r>
            <a:r>
              <a:rPr lang="en-US" dirty="0"/>
              <a:t>: Responsibilities of security manager are: </a:t>
            </a:r>
            <a:endParaRPr lang="en-US" dirty="0" smtClean="0"/>
          </a:p>
          <a:p>
            <a:pPr algn="just">
              <a:lnSpc>
                <a:spcPct val="150000"/>
              </a:lnSpc>
            </a:pPr>
            <a:r>
              <a:rPr lang="en-US" dirty="0" smtClean="0"/>
              <a:t>Authenticates </a:t>
            </a:r>
            <a:r>
              <a:rPr lang="en-US" dirty="0"/>
              <a:t>agents before allowing execution</a:t>
            </a:r>
            <a:r>
              <a:rPr lang="en-US" dirty="0" smtClean="0"/>
              <a:t>.</a:t>
            </a:r>
          </a:p>
          <a:p>
            <a:pPr algn="just">
              <a:lnSpc>
                <a:spcPct val="150000"/>
              </a:lnSpc>
            </a:pPr>
            <a:r>
              <a:rPr lang="en-US" dirty="0" smtClean="0"/>
              <a:t> </a:t>
            </a:r>
            <a:r>
              <a:rPr lang="en-US" dirty="0"/>
              <a:t>Automatically invoked when the agents tries to use any system resource or tries for any unauthorized activity. </a:t>
            </a:r>
            <a:endParaRPr lang="en-US" dirty="0" smtClean="0"/>
          </a:p>
          <a:p>
            <a:pPr algn="just">
              <a:lnSpc>
                <a:spcPct val="150000"/>
              </a:lnSpc>
            </a:pPr>
            <a:r>
              <a:rPr lang="en-US" dirty="0" smtClean="0"/>
              <a:t>Protects </a:t>
            </a:r>
            <a:r>
              <a:rPr lang="en-US" dirty="0"/>
              <a:t>the host and agent from unauthorized access.</a:t>
            </a:r>
          </a:p>
        </p:txBody>
      </p:sp>
    </p:spTree>
    <p:extLst>
      <p:ext uri="{BB962C8B-B14F-4D97-AF65-F5344CB8AC3E}">
        <p14:creationId xmlns:p14="http://schemas.microsoft.com/office/powerpoint/2010/main" val="408695578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152400"/>
            <a:ext cx="8686800" cy="6477000"/>
          </a:xfrm>
        </p:spPr>
        <p:txBody>
          <a:bodyPr>
            <a:normAutofit fontScale="92500" lnSpcReduction="20000"/>
          </a:bodyPr>
          <a:lstStyle/>
          <a:p>
            <a:pPr marL="0" indent="0" algn="just">
              <a:lnSpc>
                <a:spcPct val="150000"/>
              </a:lnSpc>
              <a:buNone/>
            </a:pPr>
            <a:r>
              <a:rPr lang="en-US" b="1" dirty="0"/>
              <a:t>Directory Manager</a:t>
            </a:r>
            <a:r>
              <a:rPr lang="en-US" dirty="0"/>
              <a:t>: Lists names and addresses of services and agents </a:t>
            </a:r>
          </a:p>
          <a:p>
            <a:pPr algn="just">
              <a:lnSpc>
                <a:spcPct val="150000"/>
              </a:lnSpc>
            </a:pPr>
            <a:r>
              <a:rPr lang="en-US" dirty="0" smtClean="0"/>
              <a:t>The </a:t>
            </a:r>
            <a:r>
              <a:rPr lang="en-US" dirty="0"/>
              <a:t>agent first migrates to remote container and registers itself to the Directory Services. </a:t>
            </a:r>
            <a:endParaRPr lang="en-US" dirty="0" smtClean="0"/>
          </a:p>
          <a:p>
            <a:pPr algn="just">
              <a:lnSpc>
                <a:spcPct val="150000"/>
              </a:lnSpc>
            </a:pPr>
            <a:r>
              <a:rPr lang="en-US" dirty="0" smtClean="0"/>
              <a:t>When </a:t>
            </a:r>
            <a:r>
              <a:rPr lang="en-US" dirty="0"/>
              <a:t>any other agent needs to find some agent it contacts the Directory Services for help. </a:t>
            </a:r>
            <a:endParaRPr lang="en-US" dirty="0" smtClean="0"/>
          </a:p>
          <a:p>
            <a:pPr marL="0" indent="0" algn="just">
              <a:lnSpc>
                <a:spcPct val="150000"/>
              </a:lnSpc>
              <a:buNone/>
            </a:pPr>
            <a:r>
              <a:rPr lang="en-US" b="1" dirty="0"/>
              <a:t>Language: </a:t>
            </a:r>
            <a:r>
              <a:rPr lang="en-US" dirty="0"/>
              <a:t>The architecture of a mobile agent system describes the flow of information among the various components of the system. </a:t>
            </a:r>
            <a:endParaRPr lang="en-US" dirty="0" smtClean="0"/>
          </a:p>
          <a:p>
            <a:pPr algn="just">
              <a:lnSpc>
                <a:spcPct val="150000"/>
              </a:lnSpc>
            </a:pPr>
            <a:r>
              <a:rPr lang="en-US" dirty="0" smtClean="0"/>
              <a:t>The </a:t>
            </a:r>
            <a:r>
              <a:rPr lang="en-US" dirty="0"/>
              <a:t>language used for the efficient transfer of data and provides the developer with the tools to efficiently implements the system. </a:t>
            </a:r>
            <a:endParaRPr lang="en-US" dirty="0" smtClean="0"/>
          </a:p>
          <a:p>
            <a:pPr algn="just">
              <a:lnSpc>
                <a:spcPct val="150000"/>
              </a:lnSpc>
            </a:pPr>
            <a:r>
              <a:rPr lang="en-US" dirty="0" smtClean="0"/>
              <a:t>Most </a:t>
            </a:r>
            <a:r>
              <a:rPr lang="en-US" dirty="0"/>
              <a:t>current agent systems are implemented on top of the Java Virtual Machine (JVM), which provides object serialization and basic mechanism to implement weak mobility. </a:t>
            </a:r>
          </a:p>
        </p:txBody>
      </p:sp>
    </p:spTree>
    <p:extLst>
      <p:ext uri="{BB962C8B-B14F-4D97-AF65-F5344CB8AC3E}">
        <p14:creationId xmlns:p14="http://schemas.microsoft.com/office/powerpoint/2010/main" val="154142017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152400"/>
            <a:ext cx="8686800" cy="6477000"/>
          </a:xfrm>
        </p:spPr>
        <p:txBody>
          <a:bodyPr/>
          <a:lstStyle/>
          <a:p>
            <a:pPr marL="0" indent="0">
              <a:buNone/>
            </a:pPr>
            <a:r>
              <a:rPr lang="en-US" b="1" dirty="0"/>
              <a:t>Agent Platform: </a:t>
            </a:r>
            <a:endParaRPr lang="en-US" b="1" dirty="0" smtClean="0"/>
          </a:p>
          <a:p>
            <a:pPr algn="just">
              <a:lnSpc>
                <a:spcPct val="150000"/>
              </a:lnSpc>
            </a:pPr>
            <a:r>
              <a:rPr lang="en-US" dirty="0" smtClean="0"/>
              <a:t>Mobile </a:t>
            </a:r>
            <a:r>
              <a:rPr lang="en-US" dirty="0"/>
              <a:t>agents are the basis of the emerging technology which makes it easier to design, implement and maintain distributed systems. </a:t>
            </a:r>
            <a:endParaRPr lang="en-US" dirty="0" smtClean="0"/>
          </a:p>
          <a:p>
            <a:pPr algn="just">
              <a:lnSpc>
                <a:spcPct val="150000"/>
              </a:lnSpc>
            </a:pPr>
            <a:r>
              <a:rPr lang="en-US" dirty="0" smtClean="0"/>
              <a:t>Mobile </a:t>
            </a:r>
            <a:r>
              <a:rPr lang="en-US" dirty="0"/>
              <a:t>agents have the unique ability to transport themselves from one system in a network to another. </a:t>
            </a:r>
            <a:endParaRPr lang="en-US" dirty="0" smtClean="0"/>
          </a:p>
          <a:p>
            <a:pPr algn="just">
              <a:lnSpc>
                <a:spcPct val="150000"/>
              </a:lnSpc>
            </a:pPr>
            <a:r>
              <a:rPr lang="en-US" dirty="0" smtClean="0"/>
              <a:t>We </a:t>
            </a:r>
            <a:r>
              <a:rPr lang="en-US" dirty="0"/>
              <a:t>found that mobile agents reduce network traffic, overcome network latency and most importantly their ability to operate asynchronously and autonomously. </a:t>
            </a:r>
            <a:endParaRPr lang="en-US" dirty="0" smtClean="0"/>
          </a:p>
          <a:p>
            <a:pPr algn="just">
              <a:lnSpc>
                <a:spcPct val="150000"/>
              </a:lnSpc>
            </a:pPr>
            <a:r>
              <a:rPr lang="en-US" dirty="0" smtClean="0"/>
              <a:t>It </a:t>
            </a:r>
            <a:r>
              <a:rPr lang="en-US" dirty="0"/>
              <a:t>helps us to construct more robust and fault tolerant systems</a:t>
            </a:r>
          </a:p>
        </p:txBody>
      </p:sp>
    </p:spTree>
    <p:extLst>
      <p:ext uri="{BB962C8B-B14F-4D97-AF65-F5344CB8AC3E}">
        <p14:creationId xmlns:p14="http://schemas.microsoft.com/office/powerpoint/2010/main" val="240187569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152400"/>
            <a:ext cx="8686800" cy="6477000"/>
          </a:xfrm>
        </p:spPr>
        <p:txBody>
          <a:bodyPr>
            <a:normAutofit lnSpcReduction="10000"/>
          </a:bodyPr>
          <a:lstStyle/>
          <a:p>
            <a:pPr marL="0" indent="0">
              <a:buNone/>
            </a:pPr>
            <a:r>
              <a:rPr lang="en-US" b="1" dirty="0" smtClean="0"/>
              <a:t>Advantages</a:t>
            </a:r>
          </a:p>
          <a:p>
            <a:pPr algn="just">
              <a:lnSpc>
                <a:spcPct val="150000"/>
              </a:lnSpc>
            </a:pPr>
            <a:r>
              <a:rPr lang="en-US" dirty="0"/>
              <a:t>Mobile agent moves computation code to data, and the intermediate results passing are reduced. The network bandwidth consumption is reduced</a:t>
            </a:r>
            <a:r>
              <a:rPr lang="en-US" dirty="0" smtClean="0"/>
              <a:t>.</a:t>
            </a:r>
          </a:p>
          <a:p>
            <a:pPr algn="just">
              <a:lnSpc>
                <a:spcPct val="150000"/>
              </a:lnSpc>
            </a:pPr>
            <a:r>
              <a:rPr lang="en-US" dirty="0"/>
              <a:t>The agents do not require a continuous connection between </a:t>
            </a:r>
            <a:r>
              <a:rPr lang="en-US" dirty="0" smtClean="0"/>
              <a:t>machines. </a:t>
            </a:r>
            <a:r>
              <a:rPr lang="en-US" dirty="0"/>
              <a:t>The client can dispatch an agent into the network when the network connection is healthy , then it can go offline. </a:t>
            </a:r>
            <a:endParaRPr lang="en-US" dirty="0" smtClean="0"/>
          </a:p>
          <a:p>
            <a:pPr algn="just">
              <a:lnSpc>
                <a:spcPct val="150000"/>
              </a:lnSpc>
            </a:pPr>
            <a:r>
              <a:rPr lang="en-US" dirty="0"/>
              <a:t>Agent operates asynchronously and autonomously, and the user doesn't need to monitor the agent as it roams in the Internet. This saves time for the user , reduces communication costs, and decentralizes network structure.</a:t>
            </a:r>
          </a:p>
        </p:txBody>
      </p:sp>
    </p:spTree>
    <p:extLst>
      <p:ext uri="{BB962C8B-B14F-4D97-AF65-F5344CB8AC3E}">
        <p14:creationId xmlns:p14="http://schemas.microsoft.com/office/powerpoint/2010/main" val="10473953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152400"/>
            <a:ext cx="8686800" cy="6477000"/>
          </a:xfrm>
        </p:spPr>
        <p:txBody>
          <a:bodyPr/>
          <a:lstStyle/>
          <a:p>
            <a:pPr marL="0" indent="0">
              <a:buNone/>
            </a:pPr>
            <a:r>
              <a:rPr lang="en-US" b="1" dirty="0" smtClean="0"/>
              <a:t>Disadvantages</a:t>
            </a:r>
          </a:p>
          <a:p>
            <a:pPr algn="just">
              <a:lnSpc>
                <a:spcPct val="150000"/>
              </a:lnSpc>
            </a:pPr>
            <a:r>
              <a:rPr lang="en-US" dirty="0"/>
              <a:t>The main problem with mobile agent is </a:t>
            </a:r>
            <a:r>
              <a:rPr lang="en-US" dirty="0" smtClean="0"/>
              <a:t>security, </a:t>
            </a:r>
            <a:r>
              <a:rPr lang="en-US" dirty="0"/>
              <a:t>which is still an area of research on its own. </a:t>
            </a:r>
            <a:endParaRPr lang="en-US" dirty="0" smtClean="0"/>
          </a:p>
          <a:p>
            <a:pPr algn="just">
              <a:lnSpc>
                <a:spcPct val="150000"/>
              </a:lnSpc>
            </a:pPr>
            <a:r>
              <a:rPr lang="en-US" dirty="0" smtClean="0"/>
              <a:t>In </a:t>
            </a:r>
            <a:r>
              <a:rPr lang="en-US" dirty="0"/>
              <a:t>an agent system with a low level of security, the mobile agent may harm the host or the host may harm the mobile agent.</a:t>
            </a:r>
          </a:p>
        </p:txBody>
      </p:sp>
    </p:spTree>
    <p:extLst>
      <p:ext uri="{BB962C8B-B14F-4D97-AF65-F5344CB8AC3E}">
        <p14:creationId xmlns:p14="http://schemas.microsoft.com/office/powerpoint/2010/main" val="428974233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152400"/>
            <a:ext cx="8686800" cy="6477000"/>
          </a:xfrm>
        </p:spPr>
        <p:txBody>
          <a:bodyPr>
            <a:normAutofit lnSpcReduction="10000"/>
          </a:bodyPr>
          <a:lstStyle/>
          <a:p>
            <a:pPr marL="0" indent="0" algn="ctr">
              <a:buNone/>
            </a:pPr>
            <a:r>
              <a:rPr lang="en-US" sz="2800" b="1" dirty="0" smtClean="0"/>
              <a:t>Mobile Agents</a:t>
            </a:r>
          </a:p>
          <a:p>
            <a:pPr algn="just">
              <a:lnSpc>
                <a:spcPct val="150000"/>
              </a:lnSpc>
            </a:pPr>
            <a:r>
              <a:rPr lang="en-US" dirty="0" smtClean="0"/>
              <a:t>Mobile </a:t>
            </a:r>
            <a:r>
              <a:rPr lang="en-US" dirty="0"/>
              <a:t>Agents are the composition of computer software and data that can autonomously move from one computer to another computer and continue its execution on the destination computer</a:t>
            </a:r>
            <a:r>
              <a:rPr lang="en-US" dirty="0" smtClean="0"/>
              <a:t>.</a:t>
            </a:r>
          </a:p>
          <a:p>
            <a:pPr algn="just">
              <a:lnSpc>
                <a:spcPct val="150000"/>
              </a:lnSpc>
            </a:pPr>
            <a:r>
              <a:rPr lang="en-US" dirty="0"/>
              <a:t>In other words, you can say that An Mobile Agent is an autonomous program that is capable of moving from host to host in a network and interact with resources and other agents. </a:t>
            </a:r>
            <a:endParaRPr lang="en-US" dirty="0" smtClean="0"/>
          </a:p>
          <a:p>
            <a:pPr algn="just">
              <a:lnSpc>
                <a:spcPct val="150000"/>
              </a:lnSpc>
            </a:pPr>
            <a:r>
              <a:rPr lang="en-US" dirty="0" smtClean="0"/>
              <a:t>In </a:t>
            </a:r>
            <a:r>
              <a:rPr lang="en-US" dirty="0"/>
              <a:t>this process, the chance of data loss is scarce because the state of the running program is saved and then transported to the new </a:t>
            </a:r>
            <a:r>
              <a:rPr lang="en-US" dirty="0" smtClean="0"/>
              <a:t>host.</a:t>
            </a:r>
          </a:p>
          <a:p>
            <a:pPr algn="just">
              <a:lnSpc>
                <a:spcPct val="150000"/>
              </a:lnSpc>
            </a:pPr>
            <a:r>
              <a:rPr lang="en-US" dirty="0"/>
              <a:t>It allows the program to continue execution from where it left off before migration.</a:t>
            </a:r>
            <a:endParaRPr lang="en-US" dirty="0" smtClean="0"/>
          </a:p>
          <a:p>
            <a:endParaRPr lang="en-US" dirty="0"/>
          </a:p>
        </p:txBody>
      </p:sp>
    </p:spTree>
    <p:extLst>
      <p:ext uri="{BB962C8B-B14F-4D97-AF65-F5344CB8AC3E}">
        <p14:creationId xmlns:p14="http://schemas.microsoft.com/office/powerpoint/2010/main" val="90107445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152400"/>
            <a:ext cx="8686800" cy="6477000"/>
          </a:xfrm>
        </p:spPr>
        <p:txBody>
          <a:bodyPr/>
          <a:lstStyle/>
          <a:p>
            <a:pPr marL="0" indent="0">
              <a:buNone/>
            </a:pPr>
            <a:r>
              <a:rPr lang="en-US" b="1" dirty="0" smtClean="0"/>
              <a:t>Mobile Computing</a:t>
            </a:r>
          </a:p>
          <a:p>
            <a:pPr algn="just">
              <a:lnSpc>
                <a:spcPct val="150000"/>
              </a:lnSpc>
            </a:pPr>
            <a:r>
              <a:rPr lang="en-US" dirty="0"/>
              <a:t>Mobile Computing is a technology that allows transmission of data, voice and video via a computer or any other wireless enabled device without having to be connected to a fixed physical link. </a:t>
            </a:r>
            <a:endParaRPr lang="en-US" dirty="0" smtClean="0"/>
          </a:p>
          <a:p>
            <a:pPr algn="just">
              <a:lnSpc>
                <a:spcPct val="150000"/>
              </a:lnSpc>
            </a:pPr>
            <a:r>
              <a:rPr lang="en-US" dirty="0" smtClean="0"/>
              <a:t>Thus</a:t>
            </a:r>
            <a:r>
              <a:rPr lang="en-US" dirty="0"/>
              <a:t>, having such a big coverage diameter, it is one of the fastest and most reliable sectors of computing technology field.</a:t>
            </a:r>
          </a:p>
          <a:p>
            <a:pPr algn="just">
              <a:lnSpc>
                <a:spcPct val="150000"/>
              </a:lnSpc>
            </a:pPr>
            <a:r>
              <a:rPr lang="en-US" dirty="0" smtClean="0"/>
              <a:t>The </a:t>
            </a:r>
            <a:r>
              <a:rPr lang="en-US" dirty="0"/>
              <a:t>main concept involves −</a:t>
            </a:r>
          </a:p>
          <a:p>
            <a:pPr lvl="1" algn="just">
              <a:lnSpc>
                <a:spcPct val="150000"/>
              </a:lnSpc>
              <a:buFont typeface="Wingdings" panose="05000000000000000000" pitchFamily="2" charset="2"/>
              <a:buChar char="Ø"/>
            </a:pPr>
            <a:r>
              <a:rPr lang="en-US" dirty="0"/>
              <a:t>Mobile communication</a:t>
            </a:r>
          </a:p>
          <a:p>
            <a:pPr lvl="1" algn="just">
              <a:lnSpc>
                <a:spcPct val="150000"/>
              </a:lnSpc>
              <a:buFont typeface="Wingdings" panose="05000000000000000000" pitchFamily="2" charset="2"/>
              <a:buChar char="Ø"/>
            </a:pPr>
            <a:r>
              <a:rPr lang="en-US" dirty="0"/>
              <a:t>Mobile hardware</a:t>
            </a:r>
          </a:p>
          <a:p>
            <a:pPr lvl="1">
              <a:buFont typeface="Wingdings" panose="05000000000000000000" pitchFamily="2" charset="2"/>
              <a:buChar char="Ø"/>
            </a:pPr>
            <a:r>
              <a:rPr lang="en-US" dirty="0"/>
              <a:t>Mobile software</a:t>
            </a:r>
          </a:p>
          <a:p>
            <a:endParaRPr lang="en-US" dirty="0"/>
          </a:p>
        </p:txBody>
      </p:sp>
    </p:spTree>
    <p:extLst>
      <p:ext uri="{BB962C8B-B14F-4D97-AF65-F5344CB8AC3E}">
        <p14:creationId xmlns:p14="http://schemas.microsoft.com/office/powerpoint/2010/main" val="138263978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152400"/>
            <a:ext cx="8686800" cy="6477000"/>
          </a:xfrm>
        </p:spPr>
        <p:txBody>
          <a:bodyPr>
            <a:normAutofit lnSpcReduction="10000"/>
          </a:bodyPr>
          <a:lstStyle/>
          <a:p>
            <a:pPr marL="0" indent="0">
              <a:buNone/>
            </a:pPr>
            <a:r>
              <a:rPr lang="en-US" b="1" dirty="0"/>
              <a:t>Mobile communication</a:t>
            </a:r>
          </a:p>
          <a:p>
            <a:pPr algn="just">
              <a:lnSpc>
                <a:spcPct val="150000"/>
              </a:lnSpc>
            </a:pPr>
            <a:r>
              <a:rPr lang="en-US" dirty="0"/>
              <a:t>The mobile communication in this case, refers to the infrastructure put in place to ensure that seamless and reliable communication goes on. </a:t>
            </a:r>
            <a:endParaRPr lang="en-US" dirty="0" smtClean="0"/>
          </a:p>
          <a:p>
            <a:pPr algn="just">
              <a:lnSpc>
                <a:spcPct val="150000"/>
              </a:lnSpc>
            </a:pPr>
            <a:r>
              <a:rPr lang="en-US" dirty="0" smtClean="0"/>
              <a:t>These </a:t>
            </a:r>
            <a:r>
              <a:rPr lang="en-US" dirty="0"/>
              <a:t>would include devices such as protocols, services, bandwidth, and portals necessary to facilitate and support the stated services. </a:t>
            </a:r>
            <a:endParaRPr lang="en-US" dirty="0" smtClean="0"/>
          </a:p>
          <a:p>
            <a:pPr algn="just">
              <a:lnSpc>
                <a:spcPct val="150000"/>
              </a:lnSpc>
            </a:pPr>
            <a:r>
              <a:rPr lang="en-US" dirty="0" smtClean="0"/>
              <a:t>The </a:t>
            </a:r>
            <a:r>
              <a:rPr lang="en-US" dirty="0"/>
              <a:t>data format is also defined at this stage. </a:t>
            </a:r>
            <a:endParaRPr lang="en-US" dirty="0" smtClean="0"/>
          </a:p>
          <a:p>
            <a:pPr algn="just">
              <a:lnSpc>
                <a:spcPct val="150000"/>
              </a:lnSpc>
            </a:pPr>
            <a:r>
              <a:rPr lang="en-US" dirty="0" smtClean="0"/>
              <a:t>This </a:t>
            </a:r>
            <a:r>
              <a:rPr lang="en-US" dirty="0"/>
              <a:t>ensures that there is no collision with other existing systems which offer the same service.</a:t>
            </a:r>
          </a:p>
          <a:p>
            <a:pPr algn="just">
              <a:lnSpc>
                <a:spcPct val="150000"/>
              </a:lnSpc>
            </a:pPr>
            <a:r>
              <a:rPr lang="en-US" dirty="0"/>
              <a:t>That is, the signals are carried over the air to intended devices that are capable of receiving and sending similar kinds of signals.</a:t>
            </a:r>
          </a:p>
        </p:txBody>
      </p:sp>
    </p:spTree>
    <p:extLst>
      <p:ext uri="{BB962C8B-B14F-4D97-AF65-F5344CB8AC3E}">
        <p14:creationId xmlns:p14="http://schemas.microsoft.com/office/powerpoint/2010/main" val="283570947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152400"/>
            <a:ext cx="8686800" cy="6477000"/>
          </a:xfrm>
        </p:spPr>
        <p:txBody>
          <a:bodyPr>
            <a:normAutofit lnSpcReduction="10000"/>
          </a:bodyPr>
          <a:lstStyle/>
          <a:p>
            <a:pPr marL="0" indent="0">
              <a:buNone/>
            </a:pPr>
            <a:r>
              <a:rPr lang="en-US" b="1" dirty="0"/>
              <a:t>Mobile Hardware</a:t>
            </a:r>
          </a:p>
          <a:p>
            <a:pPr algn="just">
              <a:lnSpc>
                <a:spcPct val="150000"/>
              </a:lnSpc>
            </a:pPr>
            <a:r>
              <a:rPr lang="en-US" dirty="0"/>
              <a:t>Mobile hardware includes mobile devices or device components that receive or access the service of mobility. </a:t>
            </a:r>
            <a:endParaRPr lang="en-US" dirty="0" smtClean="0"/>
          </a:p>
          <a:p>
            <a:pPr algn="just">
              <a:lnSpc>
                <a:spcPct val="150000"/>
              </a:lnSpc>
            </a:pPr>
            <a:r>
              <a:rPr lang="en-US" dirty="0" smtClean="0"/>
              <a:t>They </a:t>
            </a:r>
            <a:r>
              <a:rPr lang="en-US" dirty="0"/>
              <a:t>would range from portable laptops, smartphones, tablet Pc's, Personal Digital Assistants</a:t>
            </a:r>
            <a:r>
              <a:rPr lang="en-US" dirty="0" smtClean="0"/>
              <a:t>.</a:t>
            </a:r>
            <a:r>
              <a:rPr lang="en-US" dirty="0"/>
              <a:t> </a:t>
            </a:r>
            <a:endParaRPr lang="en-US" dirty="0" smtClean="0"/>
          </a:p>
          <a:p>
            <a:pPr algn="just">
              <a:lnSpc>
                <a:spcPct val="150000"/>
              </a:lnSpc>
            </a:pPr>
            <a:r>
              <a:rPr lang="en-US" dirty="0" smtClean="0"/>
              <a:t>These </a:t>
            </a:r>
            <a:r>
              <a:rPr lang="en-US" dirty="0"/>
              <a:t>devices will have a receptor medium that is capable of sensing and receiving signals. </a:t>
            </a:r>
            <a:endParaRPr lang="en-US" dirty="0" smtClean="0"/>
          </a:p>
          <a:p>
            <a:pPr algn="just">
              <a:lnSpc>
                <a:spcPct val="150000"/>
              </a:lnSpc>
            </a:pPr>
            <a:r>
              <a:rPr lang="en-US" dirty="0" smtClean="0"/>
              <a:t>These </a:t>
            </a:r>
            <a:r>
              <a:rPr lang="en-US" dirty="0"/>
              <a:t>devices are configured to operate in full- duplex, whereby they are capable of sending and receiving signals at the same time. </a:t>
            </a:r>
            <a:endParaRPr lang="en-US" dirty="0" smtClean="0"/>
          </a:p>
          <a:p>
            <a:pPr algn="just">
              <a:lnSpc>
                <a:spcPct val="150000"/>
              </a:lnSpc>
            </a:pPr>
            <a:r>
              <a:rPr lang="en-US" dirty="0" smtClean="0"/>
              <a:t>They </a:t>
            </a:r>
            <a:r>
              <a:rPr lang="en-US" dirty="0"/>
              <a:t>don't have to wait until one device has finished communicating for the other device to initiate communications.</a:t>
            </a:r>
          </a:p>
        </p:txBody>
      </p:sp>
    </p:spTree>
    <p:extLst>
      <p:ext uri="{BB962C8B-B14F-4D97-AF65-F5344CB8AC3E}">
        <p14:creationId xmlns:p14="http://schemas.microsoft.com/office/powerpoint/2010/main" val="186393567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152400"/>
            <a:ext cx="8686800" cy="6477000"/>
          </a:xfrm>
        </p:spPr>
        <p:txBody>
          <a:bodyPr>
            <a:normAutofit fontScale="92500"/>
          </a:bodyPr>
          <a:lstStyle/>
          <a:p>
            <a:pPr marL="0" indent="0">
              <a:buNone/>
            </a:pPr>
            <a:r>
              <a:rPr lang="en-US" b="1" dirty="0"/>
              <a:t>Mobile software</a:t>
            </a:r>
          </a:p>
          <a:p>
            <a:pPr algn="just">
              <a:lnSpc>
                <a:spcPct val="150000"/>
              </a:lnSpc>
            </a:pPr>
            <a:r>
              <a:rPr lang="en-US" dirty="0"/>
              <a:t>Mobile software is the actual program that runs on the mobile hardware. </a:t>
            </a:r>
            <a:endParaRPr lang="en-US" dirty="0" smtClean="0"/>
          </a:p>
          <a:p>
            <a:pPr algn="just">
              <a:lnSpc>
                <a:spcPct val="150000"/>
              </a:lnSpc>
            </a:pPr>
            <a:r>
              <a:rPr lang="en-US" dirty="0" smtClean="0"/>
              <a:t>It </a:t>
            </a:r>
            <a:r>
              <a:rPr lang="en-US" dirty="0"/>
              <a:t>deals with the characteristics and requirements of mobile applications. </a:t>
            </a:r>
            <a:endParaRPr lang="en-US" dirty="0" smtClean="0"/>
          </a:p>
          <a:p>
            <a:pPr algn="just">
              <a:lnSpc>
                <a:spcPct val="150000"/>
              </a:lnSpc>
            </a:pPr>
            <a:r>
              <a:rPr lang="en-US" dirty="0" smtClean="0"/>
              <a:t>This </a:t>
            </a:r>
            <a:r>
              <a:rPr lang="en-US" dirty="0"/>
              <a:t>is the engine of the mobile device. In other terms, it is the operating system of the appliance. It's the essential component that operates the mobile </a:t>
            </a:r>
            <a:r>
              <a:rPr lang="en-US" dirty="0" smtClean="0"/>
              <a:t>device</a:t>
            </a:r>
          </a:p>
          <a:p>
            <a:pPr algn="just">
              <a:lnSpc>
                <a:spcPct val="150000"/>
              </a:lnSpc>
            </a:pPr>
            <a:r>
              <a:rPr lang="en-US" dirty="0"/>
              <a:t>Since portability is the main factor, this type of computing ensures that users are not tied or pinned to a single physical location, but are able to operate from anywhere. </a:t>
            </a:r>
            <a:endParaRPr lang="en-US" dirty="0" smtClean="0"/>
          </a:p>
          <a:p>
            <a:pPr algn="just">
              <a:lnSpc>
                <a:spcPct val="150000"/>
              </a:lnSpc>
            </a:pPr>
            <a:r>
              <a:rPr lang="en-US" dirty="0" smtClean="0"/>
              <a:t>It </a:t>
            </a:r>
            <a:r>
              <a:rPr lang="en-US" dirty="0"/>
              <a:t>incorporates all aspects of wireless communications.</a:t>
            </a:r>
          </a:p>
        </p:txBody>
      </p:sp>
    </p:spTree>
    <p:extLst>
      <p:ext uri="{BB962C8B-B14F-4D97-AF65-F5344CB8AC3E}">
        <p14:creationId xmlns:p14="http://schemas.microsoft.com/office/powerpoint/2010/main" val="284218403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152400"/>
            <a:ext cx="8686800" cy="6477000"/>
          </a:xfrm>
        </p:spPr>
        <p:txBody>
          <a:bodyPr/>
          <a:lstStyle/>
          <a:p>
            <a:pPr marL="0" indent="0">
              <a:buNone/>
            </a:pPr>
            <a:r>
              <a:rPr lang="en-US" b="1" dirty="0"/>
              <a:t>Advantages</a:t>
            </a:r>
          </a:p>
          <a:p>
            <a:pPr algn="just">
              <a:lnSpc>
                <a:spcPct val="150000"/>
              </a:lnSpc>
            </a:pPr>
            <a:r>
              <a:rPr lang="en-US" dirty="0"/>
              <a:t>Location Flexibility</a:t>
            </a:r>
          </a:p>
          <a:p>
            <a:pPr algn="just">
              <a:lnSpc>
                <a:spcPct val="150000"/>
              </a:lnSpc>
            </a:pPr>
            <a:r>
              <a:rPr lang="en-US" dirty="0"/>
              <a:t>Saves Time</a:t>
            </a:r>
          </a:p>
          <a:p>
            <a:pPr algn="just">
              <a:lnSpc>
                <a:spcPct val="150000"/>
              </a:lnSpc>
            </a:pPr>
            <a:r>
              <a:rPr lang="en-US" dirty="0"/>
              <a:t>Enhanced Productivity</a:t>
            </a:r>
          </a:p>
          <a:p>
            <a:pPr algn="just">
              <a:lnSpc>
                <a:spcPct val="150000"/>
              </a:lnSpc>
            </a:pPr>
            <a:r>
              <a:rPr lang="en-US" dirty="0"/>
              <a:t>Ease of Research</a:t>
            </a:r>
          </a:p>
          <a:p>
            <a:pPr algn="just">
              <a:lnSpc>
                <a:spcPct val="150000"/>
              </a:lnSpc>
            </a:pPr>
            <a:r>
              <a:rPr lang="en-US" dirty="0"/>
              <a:t>Entertainment</a:t>
            </a:r>
          </a:p>
          <a:p>
            <a:pPr algn="just">
              <a:lnSpc>
                <a:spcPct val="150000"/>
              </a:lnSpc>
            </a:pPr>
            <a:r>
              <a:rPr lang="en-US" dirty="0"/>
              <a:t>Streamlining of Business Processes</a:t>
            </a:r>
          </a:p>
          <a:p>
            <a:pPr marL="0" indent="0">
              <a:buNone/>
            </a:pPr>
            <a:endParaRPr lang="en-US" dirty="0"/>
          </a:p>
        </p:txBody>
      </p:sp>
    </p:spTree>
    <p:extLst>
      <p:ext uri="{BB962C8B-B14F-4D97-AF65-F5344CB8AC3E}">
        <p14:creationId xmlns:p14="http://schemas.microsoft.com/office/powerpoint/2010/main" val="185649951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152400"/>
            <a:ext cx="8686800" cy="6477000"/>
          </a:xfrm>
        </p:spPr>
        <p:txBody>
          <a:bodyPr/>
          <a:lstStyle/>
          <a:p>
            <a:pPr marL="0" indent="0">
              <a:buNone/>
            </a:pPr>
            <a:r>
              <a:rPr lang="en-US" b="1" dirty="0"/>
              <a:t>Wireless Application </a:t>
            </a:r>
            <a:r>
              <a:rPr lang="en-US" b="1" dirty="0" smtClean="0"/>
              <a:t>Protocol</a:t>
            </a:r>
          </a:p>
          <a:p>
            <a:pPr algn="just">
              <a:lnSpc>
                <a:spcPct val="150000"/>
              </a:lnSpc>
            </a:pPr>
            <a:r>
              <a:rPr lang="en-US" b="1" dirty="0"/>
              <a:t>WAP</a:t>
            </a:r>
            <a:r>
              <a:rPr lang="en-US" dirty="0"/>
              <a:t> stands for </a:t>
            </a:r>
            <a:r>
              <a:rPr lang="en-US" b="1" dirty="0"/>
              <a:t>Wireless Application Protocol</a:t>
            </a:r>
            <a:r>
              <a:rPr lang="en-US" dirty="0"/>
              <a:t>. </a:t>
            </a:r>
            <a:endParaRPr lang="en-US" dirty="0" smtClean="0"/>
          </a:p>
          <a:p>
            <a:pPr algn="just">
              <a:lnSpc>
                <a:spcPct val="150000"/>
              </a:lnSpc>
            </a:pPr>
            <a:r>
              <a:rPr lang="en-US" dirty="0" smtClean="0"/>
              <a:t>It </a:t>
            </a:r>
            <a:r>
              <a:rPr lang="en-US" dirty="0"/>
              <a:t>is a protocol designed for micro-browsers and it enables the access of internet in the mobile devices. </a:t>
            </a:r>
            <a:endParaRPr lang="en-US" dirty="0" smtClean="0"/>
          </a:p>
          <a:p>
            <a:pPr algn="just">
              <a:lnSpc>
                <a:spcPct val="150000"/>
              </a:lnSpc>
            </a:pPr>
            <a:r>
              <a:rPr lang="en-US" dirty="0" smtClean="0"/>
              <a:t>It </a:t>
            </a:r>
            <a:r>
              <a:rPr lang="en-US" dirty="0"/>
              <a:t>uses the mark-up language WML (Wireless Markup Language and not HTML), WML is defined as XML 1.0 application. </a:t>
            </a:r>
            <a:endParaRPr lang="en-US" dirty="0" smtClean="0"/>
          </a:p>
          <a:p>
            <a:pPr algn="just">
              <a:lnSpc>
                <a:spcPct val="150000"/>
              </a:lnSpc>
            </a:pPr>
            <a:r>
              <a:rPr lang="en-US" dirty="0" smtClean="0"/>
              <a:t>It </a:t>
            </a:r>
            <a:r>
              <a:rPr lang="en-US" dirty="0"/>
              <a:t>enables creating web applications for mobile devices. </a:t>
            </a:r>
            <a:endParaRPr lang="en-US" dirty="0" smtClean="0"/>
          </a:p>
          <a:p>
            <a:pPr algn="just">
              <a:lnSpc>
                <a:spcPct val="150000"/>
              </a:lnSpc>
            </a:pPr>
            <a:r>
              <a:rPr lang="en-US" dirty="0" smtClean="0"/>
              <a:t>In </a:t>
            </a:r>
            <a:r>
              <a:rPr lang="en-US" dirty="0"/>
              <a:t>1998, </a:t>
            </a:r>
            <a:r>
              <a:rPr lang="en-US" i="1" dirty="0"/>
              <a:t>WAP Forum</a:t>
            </a:r>
            <a:r>
              <a:rPr lang="en-US" dirty="0"/>
              <a:t> was founded by Ericson, Motorola, Nokia and Unwired Planet whose aim was to standardize the various wireless technologies via protocols.</a:t>
            </a:r>
          </a:p>
        </p:txBody>
      </p:sp>
    </p:spTree>
    <p:extLst>
      <p:ext uri="{BB962C8B-B14F-4D97-AF65-F5344CB8AC3E}">
        <p14:creationId xmlns:p14="http://schemas.microsoft.com/office/powerpoint/2010/main" val="270525739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477000"/>
          </a:xfrm>
        </p:spPr>
        <p:txBody>
          <a:bodyPr/>
          <a:lstStyle/>
          <a:p>
            <a:pPr marL="0" indent="0" algn="just">
              <a:lnSpc>
                <a:spcPct val="150000"/>
              </a:lnSpc>
              <a:buNone/>
            </a:pPr>
            <a:r>
              <a:rPr lang="en-US" dirty="0"/>
              <a:t>WAP stands for </a:t>
            </a:r>
            <a:r>
              <a:rPr lang="en-US" b="1" dirty="0"/>
              <a:t>W</a:t>
            </a:r>
            <a:r>
              <a:rPr lang="en-US" dirty="0"/>
              <a:t>ireless </a:t>
            </a:r>
            <a:r>
              <a:rPr lang="en-US" b="1" dirty="0"/>
              <a:t>A</a:t>
            </a:r>
            <a:r>
              <a:rPr lang="en-US" dirty="0"/>
              <a:t>pplication </a:t>
            </a:r>
            <a:r>
              <a:rPr lang="en-US" b="1" dirty="0"/>
              <a:t>P</a:t>
            </a:r>
            <a:r>
              <a:rPr lang="en-US" dirty="0"/>
              <a:t>rotocol. The dictionary definition of these terms are as follows −</a:t>
            </a:r>
          </a:p>
          <a:p>
            <a:pPr algn="just">
              <a:lnSpc>
                <a:spcPct val="150000"/>
              </a:lnSpc>
            </a:pPr>
            <a:r>
              <a:rPr lang="en-US" b="1" dirty="0"/>
              <a:t>Wireless</a:t>
            </a:r>
            <a:r>
              <a:rPr lang="en-US" dirty="0"/>
              <a:t> − Lacking or not requiring a wire or wires pertaining to radio transmission.</a:t>
            </a:r>
          </a:p>
          <a:p>
            <a:pPr algn="just">
              <a:lnSpc>
                <a:spcPct val="150000"/>
              </a:lnSpc>
            </a:pPr>
            <a:r>
              <a:rPr lang="en-US" b="1" dirty="0"/>
              <a:t>Application</a:t>
            </a:r>
            <a:r>
              <a:rPr lang="en-US" dirty="0"/>
              <a:t> − A computer program or piece of computer software that is designed to do a specific task.</a:t>
            </a:r>
          </a:p>
          <a:p>
            <a:pPr algn="just">
              <a:lnSpc>
                <a:spcPct val="150000"/>
              </a:lnSpc>
            </a:pPr>
            <a:r>
              <a:rPr lang="en-US" b="1" dirty="0"/>
              <a:t>Protocol</a:t>
            </a:r>
            <a:r>
              <a:rPr lang="en-US" dirty="0"/>
              <a:t> − A set of technical rules about how information should be transmitted and received using computers.</a:t>
            </a:r>
          </a:p>
          <a:p>
            <a:endParaRPr lang="en-US" dirty="0"/>
          </a:p>
        </p:txBody>
      </p:sp>
    </p:spTree>
    <p:extLst>
      <p:ext uri="{BB962C8B-B14F-4D97-AF65-F5344CB8AC3E}">
        <p14:creationId xmlns:p14="http://schemas.microsoft.com/office/powerpoint/2010/main" val="71142021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152400"/>
            <a:ext cx="8686800" cy="6477000"/>
          </a:xfrm>
        </p:spPr>
        <p:txBody>
          <a:bodyPr/>
          <a:lstStyle/>
          <a:p>
            <a:pPr algn="just" fontAlgn="base">
              <a:lnSpc>
                <a:spcPct val="150000"/>
              </a:lnSpc>
            </a:pPr>
            <a:r>
              <a:rPr lang="en-US" dirty="0"/>
              <a:t>WAP protocol was resulted by the joint efforts of the various members of WAP Forum. </a:t>
            </a:r>
            <a:endParaRPr lang="en-US" dirty="0" smtClean="0"/>
          </a:p>
          <a:p>
            <a:pPr algn="just" fontAlgn="base">
              <a:lnSpc>
                <a:spcPct val="150000"/>
              </a:lnSpc>
            </a:pPr>
            <a:r>
              <a:rPr lang="en-US" dirty="0" smtClean="0"/>
              <a:t>In </a:t>
            </a:r>
            <a:r>
              <a:rPr lang="en-US" dirty="0"/>
              <a:t>2002, WAP forum was merged with various other forums of the industry resulting in the formation of </a:t>
            </a:r>
            <a:r>
              <a:rPr lang="en-US" b="1" dirty="0"/>
              <a:t>Open Mobile Alliance (OMA)</a:t>
            </a:r>
            <a:r>
              <a:rPr lang="en-US" dirty="0"/>
              <a:t>.</a:t>
            </a:r>
          </a:p>
          <a:p>
            <a:pPr marL="0" indent="0">
              <a:buNone/>
            </a:pPr>
            <a:r>
              <a:rPr lang="en-US" dirty="0"/>
              <a:t/>
            </a:r>
            <a:br>
              <a:rPr lang="en-US" dirty="0"/>
            </a:b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4386" y="3048000"/>
            <a:ext cx="5524500" cy="361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9090315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1026"/>
                                        </p:tgtEl>
                                        <p:attrNameLst>
                                          <p:attrName>style.visibility</p:attrName>
                                        </p:attrNameLst>
                                      </p:cBhvr>
                                      <p:to>
                                        <p:strVal val="visible"/>
                                      </p:to>
                                    </p:set>
                                    <p:animEffect transition="in" filter="fade">
                                      <p:cBhvr>
                                        <p:cTn id="25" dur="1000"/>
                                        <p:tgtEl>
                                          <p:spTgt spid="1026"/>
                                        </p:tgtEl>
                                      </p:cBhvr>
                                    </p:animEffect>
                                    <p:anim calcmode="lin" valueType="num">
                                      <p:cBhvr>
                                        <p:cTn id="26" dur="1000" fill="hold"/>
                                        <p:tgtEl>
                                          <p:spTgt spid="1026"/>
                                        </p:tgtEl>
                                        <p:attrNameLst>
                                          <p:attrName>ppt_x</p:attrName>
                                        </p:attrNameLst>
                                      </p:cBhvr>
                                      <p:tavLst>
                                        <p:tav tm="0">
                                          <p:val>
                                            <p:strVal val="#ppt_x"/>
                                          </p:val>
                                        </p:tav>
                                        <p:tav tm="100000">
                                          <p:val>
                                            <p:strVal val="#ppt_x"/>
                                          </p:val>
                                        </p:tav>
                                      </p:tavLst>
                                    </p:anim>
                                    <p:anim calcmode="lin" valueType="num">
                                      <p:cBhvr>
                                        <p:cTn id="27"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152400"/>
            <a:ext cx="8686800" cy="6477000"/>
          </a:xfrm>
        </p:spPr>
        <p:txBody>
          <a:bodyPr/>
          <a:lstStyle/>
          <a:p>
            <a:pPr algn="just">
              <a:lnSpc>
                <a:spcPct val="150000"/>
              </a:lnSpc>
            </a:pPr>
            <a:r>
              <a:rPr lang="en-US" dirty="0"/>
              <a:t>WAP is the set of rules governing the transmission and reception of data by computer applications on or via wireless devices like mobile phones. </a:t>
            </a:r>
            <a:endParaRPr lang="en-US" dirty="0" smtClean="0"/>
          </a:p>
          <a:p>
            <a:pPr algn="just">
              <a:lnSpc>
                <a:spcPct val="150000"/>
              </a:lnSpc>
            </a:pPr>
            <a:r>
              <a:rPr lang="en-US" dirty="0" smtClean="0"/>
              <a:t>WAP </a:t>
            </a:r>
            <a:r>
              <a:rPr lang="en-US" dirty="0"/>
              <a:t>allows wireless devices to view specifically designed pages from the Internet using only plain text and very simple </a:t>
            </a:r>
            <a:r>
              <a:rPr lang="en-US" dirty="0" smtClean="0"/>
              <a:t>black-and-white pictures</a:t>
            </a:r>
            <a:r>
              <a:rPr lang="en-US" dirty="0"/>
              <a:t>.</a:t>
            </a:r>
            <a:br>
              <a:rPr lang="en-US" dirty="0"/>
            </a:br>
            <a:endParaRPr lang="en-US" dirty="0"/>
          </a:p>
        </p:txBody>
      </p:sp>
    </p:spTree>
    <p:extLst>
      <p:ext uri="{BB962C8B-B14F-4D97-AF65-F5344CB8AC3E}">
        <p14:creationId xmlns:p14="http://schemas.microsoft.com/office/powerpoint/2010/main" val="35850078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152400"/>
            <a:ext cx="8686800" cy="6477000"/>
          </a:xfrm>
        </p:spPr>
        <p:txBody>
          <a:bodyPr>
            <a:normAutofit/>
          </a:bodyPr>
          <a:lstStyle/>
          <a:p>
            <a:pPr algn="just">
              <a:lnSpc>
                <a:spcPct val="150000"/>
              </a:lnSpc>
            </a:pPr>
            <a:r>
              <a:rPr lang="en-US" dirty="0"/>
              <a:t>WAP is a standardized technology for cross-platform, distributed computing very similar to the Internet's combination of Hypertext Markup Language (HTML) and Hypertext Transfer Protocol (HTTP), except that it is optimized for:</a:t>
            </a:r>
          </a:p>
          <a:p>
            <a:pPr lvl="1" algn="just">
              <a:lnSpc>
                <a:spcPct val="150000"/>
              </a:lnSpc>
              <a:buFont typeface="Wingdings" panose="05000000000000000000" pitchFamily="2" charset="2"/>
              <a:buChar char="Ø"/>
            </a:pPr>
            <a:r>
              <a:rPr lang="en-US" sz="2800" dirty="0"/>
              <a:t>low-display capability</a:t>
            </a:r>
          </a:p>
          <a:p>
            <a:pPr lvl="1" algn="just">
              <a:lnSpc>
                <a:spcPct val="150000"/>
              </a:lnSpc>
              <a:buFont typeface="Wingdings" panose="05000000000000000000" pitchFamily="2" charset="2"/>
              <a:buChar char="Ø"/>
            </a:pPr>
            <a:r>
              <a:rPr lang="en-US" sz="2800" dirty="0"/>
              <a:t>low-memory</a:t>
            </a:r>
          </a:p>
          <a:p>
            <a:pPr lvl="1" algn="just">
              <a:lnSpc>
                <a:spcPct val="150000"/>
              </a:lnSpc>
              <a:buFont typeface="Wingdings" panose="05000000000000000000" pitchFamily="2" charset="2"/>
              <a:buChar char="Ø"/>
            </a:pPr>
            <a:r>
              <a:rPr lang="en-US" sz="2800" dirty="0"/>
              <a:t>low-bandwidth devices, such as personal digital assistants (PDAs), wireless phones, and pagers.</a:t>
            </a:r>
          </a:p>
          <a:p>
            <a:pPr algn="just">
              <a:lnSpc>
                <a:spcPct val="150000"/>
              </a:lnSpc>
            </a:pPr>
            <a:r>
              <a:rPr lang="en-US" dirty="0"/>
              <a:t>WAP is designed to scale across a broad range of wireless networks like GSM, IS-95, IS-136, and PDC</a:t>
            </a:r>
            <a:r>
              <a:rPr lang="en-US" dirty="0" smtClean="0"/>
              <a:t>.</a:t>
            </a:r>
            <a:endParaRPr lang="en-US" dirty="0"/>
          </a:p>
        </p:txBody>
      </p:sp>
    </p:spTree>
    <p:extLst>
      <p:ext uri="{BB962C8B-B14F-4D97-AF65-F5344CB8AC3E}">
        <p14:creationId xmlns:p14="http://schemas.microsoft.com/office/powerpoint/2010/main" val="60915700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152400"/>
            <a:ext cx="8686800" cy="6477000"/>
          </a:xfrm>
        </p:spPr>
        <p:txBody>
          <a:bodyPr/>
          <a:lstStyle/>
          <a:p>
            <a:pPr algn="just">
              <a:lnSpc>
                <a:spcPct val="150000"/>
              </a:lnSpc>
            </a:pPr>
            <a:r>
              <a:rPr lang="en-US" dirty="0" smtClean="0"/>
              <a:t>The </a:t>
            </a:r>
            <a:r>
              <a:rPr lang="en-US" dirty="0"/>
              <a:t>most significant advantage of mobile agents is the possibility of moving complex processing functions to the location where you have enormous amounts of data and that have to be processed.</a:t>
            </a:r>
          </a:p>
          <a:p>
            <a:pPr algn="just">
              <a:lnSpc>
                <a:spcPct val="150000"/>
              </a:lnSpc>
            </a:pPr>
            <a:r>
              <a:rPr lang="en-US" dirty="0"/>
              <a:t>Mobile Agents are also called as transportable agents. </a:t>
            </a:r>
            <a:endParaRPr lang="en-US" dirty="0" smtClean="0"/>
          </a:p>
          <a:p>
            <a:pPr algn="just">
              <a:lnSpc>
                <a:spcPct val="150000"/>
              </a:lnSpc>
            </a:pPr>
            <a:r>
              <a:rPr lang="en-US" dirty="0" smtClean="0"/>
              <a:t>They </a:t>
            </a:r>
            <a:r>
              <a:rPr lang="en-US" dirty="0"/>
              <a:t>are classified into two types</a:t>
            </a:r>
            <a:r>
              <a:rPr lang="en-US" dirty="0" smtClean="0"/>
              <a:t>:</a:t>
            </a:r>
          </a:p>
          <a:p>
            <a:pPr algn="just">
              <a:lnSpc>
                <a:spcPct val="150000"/>
              </a:lnSpc>
            </a:pPr>
            <a:r>
              <a:rPr lang="en-US" b="1" dirty="0"/>
              <a:t>Mobile Agents with pre-defined path:</a:t>
            </a:r>
            <a:r>
              <a:rPr lang="en-US" dirty="0"/>
              <a:t> They have a static migration path.</a:t>
            </a:r>
          </a:p>
          <a:p>
            <a:pPr algn="just">
              <a:lnSpc>
                <a:spcPct val="150000"/>
              </a:lnSpc>
            </a:pPr>
            <a:r>
              <a:rPr lang="en-US" b="1" dirty="0"/>
              <a:t>Mobile Agents with undefined path i.e., Roamer:</a:t>
            </a:r>
            <a:r>
              <a:rPr lang="en-US" dirty="0"/>
              <a:t> They have dynamic migration paths. The mobile agents choose their path according to the present network condition.</a:t>
            </a:r>
          </a:p>
          <a:p>
            <a:endParaRPr lang="en-US" dirty="0"/>
          </a:p>
        </p:txBody>
      </p:sp>
    </p:spTree>
    <p:extLst>
      <p:ext uri="{BB962C8B-B14F-4D97-AF65-F5344CB8AC3E}">
        <p14:creationId xmlns:p14="http://schemas.microsoft.com/office/powerpoint/2010/main" val="184022153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152400"/>
            <a:ext cx="8686800" cy="6477000"/>
          </a:xfrm>
        </p:spPr>
        <p:txBody>
          <a:bodyPr/>
          <a:lstStyle/>
          <a:p>
            <a:pPr marL="0" indent="0" algn="just" fontAlgn="base">
              <a:lnSpc>
                <a:spcPct val="150000"/>
              </a:lnSpc>
              <a:buNone/>
            </a:pPr>
            <a:r>
              <a:rPr lang="en-US" b="1" dirty="0"/>
              <a:t>WAP Model</a:t>
            </a:r>
            <a:r>
              <a:rPr lang="en-US" b="1" dirty="0" smtClean="0"/>
              <a:t>:</a:t>
            </a:r>
          </a:p>
          <a:p>
            <a:pPr algn="just" fontAlgn="base">
              <a:lnSpc>
                <a:spcPct val="150000"/>
              </a:lnSpc>
            </a:pPr>
            <a:r>
              <a:rPr lang="en-US" dirty="0" smtClean="0"/>
              <a:t>The </a:t>
            </a:r>
            <a:r>
              <a:rPr lang="en-US" dirty="0"/>
              <a:t>user opens the mini-browser in a mobile device. </a:t>
            </a:r>
            <a:endParaRPr lang="en-US" dirty="0" smtClean="0"/>
          </a:p>
          <a:p>
            <a:pPr algn="just" fontAlgn="base">
              <a:lnSpc>
                <a:spcPct val="150000"/>
              </a:lnSpc>
            </a:pPr>
            <a:r>
              <a:rPr lang="en-US" dirty="0" smtClean="0"/>
              <a:t>He </a:t>
            </a:r>
            <a:r>
              <a:rPr lang="en-US" dirty="0"/>
              <a:t>selects a website that he wants to view. </a:t>
            </a:r>
            <a:endParaRPr lang="en-US" dirty="0" smtClean="0"/>
          </a:p>
          <a:p>
            <a:pPr algn="just" fontAlgn="base">
              <a:lnSpc>
                <a:spcPct val="150000"/>
              </a:lnSpc>
            </a:pPr>
            <a:r>
              <a:rPr lang="en-US" dirty="0" smtClean="0"/>
              <a:t>The </a:t>
            </a:r>
            <a:r>
              <a:rPr lang="en-US" dirty="0"/>
              <a:t>mobile device sends the URL encoded request via network to a WAP gateway using WAP protocol.</a:t>
            </a:r>
          </a:p>
          <a:p>
            <a:pPr marL="0" indent="0">
              <a:buNone/>
            </a:pPr>
            <a:r>
              <a:rPr lang="en-US" dirty="0"/>
              <a:t/>
            </a:r>
            <a:br>
              <a:rPr lang="en-US" dirty="0"/>
            </a:b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7237" y="3505200"/>
            <a:ext cx="7629525" cy="2867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623596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050"/>
                                        </p:tgtEl>
                                        <p:attrNameLst>
                                          <p:attrName>style.visibility</p:attrName>
                                        </p:attrNameLst>
                                      </p:cBhvr>
                                      <p:to>
                                        <p:strVal val="visible"/>
                                      </p:to>
                                    </p:set>
                                    <p:anim calcmode="lin" valueType="num">
                                      <p:cBhvr additive="base">
                                        <p:cTn id="37" dur="500" fill="hold"/>
                                        <p:tgtEl>
                                          <p:spTgt spid="2050"/>
                                        </p:tgtEl>
                                        <p:attrNameLst>
                                          <p:attrName>ppt_x</p:attrName>
                                        </p:attrNameLst>
                                      </p:cBhvr>
                                      <p:tavLst>
                                        <p:tav tm="0">
                                          <p:val>
                                            <p:strVal val="#ppt_x"/>
                                          </p:val>
                                        </p:tav>
                                        <p:tav tm="100000">
                                          <p:val>
                                            <p:strVal val="#ppt_x"/>
                                          </p:val>
                                        </p:tav>
                                      </p:tavLst>
                                    </p:anim>
                                    <p:anim calcmode="lin" valueType="num">
                                      <p:cBhvr additive="base">
                                        <p:cTn id="38"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152400"/>
            <a:ext cx="8686800" cy="6477000"/>
          </a:xfrm>
        </p:spPr>
        <p:txBody>
          <a:bodyPr/>
          <a:lstStyle/>
          <a:p>
            <a:pPr algn="just">
              <a:lnSpc>
                <a:spcPct val="150000"/>
              </a:lnSpc>
            </a:pPr>
            <a:r>
              <a:rPr lang="en-US" dirty="0"/>
              <a:t>The WAP gateway translates this WAP request into a conventional HTTP URL request and sends it over the internet. </a:t>
            </a:r>
            <a:endParaRPr lang="en-US" dirty="0" smtClean="0"/>
          </a:p>
          <a:p>
            <a:pPr algn="just">
              <a:lnSpc>
                <a:spcPct val="150000"/>
              </a:lnSpc>
            </a:pPr>
            <a:r>
              <a:rPr lang="en-US" dirty="0" smtClean="0"/>
              <a:t>The </a:t>
            </a:r>
            <a:r>
              <a:rPr lang="en-US" dirty="0"/>
              <a:t>request reaches to a specified Web server and it processes the request just as it would have processed any other request and sends the response back to the mobile device through WAP gateway in WML file which can be seen in the micro-browser.</a:t>
            </a:r>
          </a:p>
        </p:txBody>
      </p:sp>
    </p:spTree>
    <p:extLst>
      <p:ext uri="{BB962C8B-B14F-4D97-AF65-F5344CB8AC3E}">
        <p14:creationId xmlns:p14="http://schemas.microsoft.com/office/powerpoint/2010/main" val="18740272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152400"/>
            <a:ext cx="8686800" cy="6477000"/>
          </a:xfrm>
        </p:spPr>
        <p:txBody>
          <a:bodyPr/>
          <a:lstStyle/>
          <a:p>
            <a:pPr marL="0" indent="0">
              <a:buNone/>
            </a:pPr>
            <a:r>
              <a:rPr lang="en-US" b="1" dirty="0"/>
              <a:t>WAP </a:t>
            </a:r>
            <a:r>
              <a:rPr lang="en-US" b="1" dirty="0" smtClean="0"/>
              <a:t>Protocol </a:t>
            </a:r>
            <a:r>
              <a:rPr lang="en-US" b="1" dirty="0"/>
              <a:t>stack:</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3975" y="990600"/>
            <a:ext cx="6496050" cy="5257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1618776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152400"/>
            <a:ext cx="8686800" cy="6477000"/>
          </a:xfrm>
        </p:spPr>
        <p:txBody>
          <a:bodyPr>
            <a:normAutofit fontScale="92500" lnSpcReduction="10000"/>
          </a:bodyPr>
          <a:lstStyle/>
          <a:p>
            <a:pPr fontAlgn="base">
              <a:lnSpc>
                <a:spcPct val="160000"/>
              </a:lnSpc>
            </a:pPr>
            <a:r>
              <a:rPr lang="en-US" b="1" dirty="0" smtClean="0"/>
              <a:t>Application Layer</a:t>
            </a:r>
            <a:r>
              <a:rPr lang="en-US" b="1" dirty="0"/>
              <a:t>:</a:t>
            </a:r>
            <a:r>
              <a:rPr lang="en-US" dirty="0"/>
              <a:t/>
            </a:r>
            <a:br>
              <a:rPr lang="en-US" dirty="0"/>
            </a:br>
            <a:r>
              <a:rPr lang="en-US" dirty="0"/>
              <a:t>This layer contains the </a:t>
            </a:r>
            <a:r>
              <a:rPr lang="en-US" i="1" dirty="0"/>
              <a:t>Wireless Application Environment (WAE)</a:t>
            </a:r>
            <a:r>
              <a:rPr lang="en-US" dirty="0"/>
              <a:t>. It contains mobile device specifications and content development programming languages like WML.</a:t>
            </a:r>
          </a:p>
          <a:p>
            <a:pPr fontAlgn="base">
              <a:lnSpc>
                <a:spcPct val="160000"/>
              </a:lnSpc>
            </a:pPr>
            <a:r>
              <a:rPr lang="en-US" b="1" dirty="0"/>
              <a:t>Session Layer:</a:t>
            </a:r>
            <a:r>
              <a:rPr lang="en-US" dirty="0"/>
              <a:t/>
            </a:r>
            <a:br>
              <a:rPr lang="en-US" dirty="0"/>
            </a:br>
            <a:r>
              <a:rPr lang="en-US" dirty="0"/>
              <a:t>This layer contains </a:t>
            </a:r>
            <a:r>
              <a:rPr lang="en-US" i="1" dirty="0"/>
              <a:t>Wireless Session Protocol (WSP)</a:t>
            </a:r>
            <a:r>
              <a:rPr lang="en-US" dirty="0"/>
              <a:t>. It provides fast connection suspension and reconnection.</a:t>
            </a:r>
          </a:p>
          <a:p>
            <a:pPr fontAlgn="base">
              <a:lnSpc>
                <a:spcPct val="160000"/>
              </a:lnSpc>
            </a:pPr>
            <a:r>
              <a:rPr lang="en-US" b="1" dirty="0"/>
              <a:t>Transaction Layer:</a:t>
            </a:r>
            <a:r>
              <a:rPr lang="en-US" dirty="0"/>
              <a:t/>
            </a:r>
            <a:br>
              <a:rPr lang="en-US" dirty="0"/>
            </a:br>
            <a:r>
              <a:rPr lang="en-US" dirty="0"/>
              <a:t>This layer contains </a:t>
            </a:r>
            <a:r>
              <a:rPr lang="en-US" i="1" dirty="0"/>
              <a:t>Wireless Transaction Protocol (WTP)</a:t>
            </a:r>
            <a:r>
              <a:rPr lang="en-US" dirty="0"/>
              <a:t>. It runs on top of UDP (User Datagram Protocol) and is a part of TCP/IP and offers transaction support.</a:t>
            </a:r>
          </a:p>
          <a:p>
            <a:endParaRPr lang="en-US" dirty="0"/>
          </a:p>
        </p:txBody>
      </p:sp>
    </p:spTree>
    <p:extLst>
      <p:ext uri="{BB962C8B-B14F-4D97-AF65-F5344CB8AC3E}">
        <p14:creationId xmlns:p14="http://schemas.microsoft.com/office/powerpoint/2010/main" val="93157813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152400"/>
            <a:ext cx="8686800" cy="6477000"/>
          </a:xfrm>
        </p:spPr>
        <p:txBody>
          <a:bodyPr/>
          <a:lstStyle/>
          <a:p>
            <a:pPr fontAlgn="base">
              <a:lnSpc>
                <a:spcPct val="150000"/>
              </a:lnSpc>
            </a:pPr>
            <a:r>
              <a:rPr lang="en-US" b="1" dirty="0"/>
              <a:t>Security Layer:</a:t>
            </a:r>
            <a:r>
              <a:rPr lang="en-US" dirty="0"/>
              <a:t/>
            </a:r>
            <a:br>
              <a:rPr lang="en-US" dirty="0"/>
            </a:br>
            <a:r>
              <a:rPr lang="en-US" dirty="0"/>
              <a:t>This layer contains </a:t>
            </a:r>
            <a:r>
              <a:rPr lang="en-US" i="1" dirty="0"/>
              <a:t>Wireless Transaction Layer Security (WTLS)</a:t>
            </a:r>
            <a:r>
              <a:rPr lang="en-US" dirty="0"/>
              <a:t>. It offers data integrity, privacy and authentication.</a:t>
            </a:r>
          </a:p>
          <a:p>
            <a:pPr fontAlgn="base">
              <a:lnSpc>
                <a:spcPct val="150000"/>
              </a:lnSpc>
            </a:pPr>
            <a:r>
              <a:rPr lang="en-US" b="1" dirty="0"/>
              <a:t>Transport Layer:</a:t>
            </a:r>
            <a:r>
              <a:rPr lang="en-US" dirty="0"/>
              <a:t/>
            </a:r>
            <a:br>
              <a:rPr lang="en-US" dirty="0"/>
            </a:br>
            <a:r>
              <a:rPr lang="en-US" dirty="0"/>
              <a:t>This layer contains </a:t>
            </a:r>
            <a:r>
              <a:rPr lang="en-US" i="1" dirty="0"/>
              <a:t>Wireless Datagram Protocol</a:t>
            </a:r>
            <a:r>
              <a:rPr lang="en-US" dirty="0"/>
              <a:t>. It presents consistent data format to higher layers of WAP protocol stack.</a:t>
            </a:r>
          </a:p>
        </p:txBody>
      </p:sp>
    </p:spTree>
    <p:extLst>
      <p:ext uri="{BB962C8B-B14F-4D97-AF65-F5344CB8AC3E}">
        <p14:creationId xmlns:p14="http://schemas.microsoft.com/office/powerpoint/2010/main" val="382946779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152400"/>
            <a:ext cx="8686800" cy="6477000"/>
          </a:xfrm>
        </p:spPr>
        <p:txBody>
          <a:bodyPr>
            <a:normAutofit fontScale="92500" lnSpcReduction="20000"/>
          </a:bodyPr>
          <a:lstStyle/>
          <a:p>
            <a:pPr marL="0" indent="0">
              <a:buNone/>
            </a:pPr>
            <a:r>
              <a:rPr lang="en-US" b="1" dirty="0" smtClean="0"/>
              <a:t>Benefits of WAP</a:t>
            </a:r>
          </a:p>
          <a:p>
            <a:pPr marL="0" indent="0">
              <a:buNone/>
            </a:pPr>
            <a:r>
              <a:rPr lang="en-US" b="1" u="sng" dirty="0"/>
              <a:t>Subscribers</a:t>
            </a:r>
          </a:p>
          <a:p>
            <a:pPr algn="just">
              <a:lnSpc>
                <a:spcPct val="150000"/>
              </a:lnSpc>
            </a:pPr>
            <a:r>
              <a:rPr lang="en-US" dirty="0"/>
              <a:t>It is crucial that the subscribers benefit from using WAP based services. The key benefits can be summarized as −</a:t>
            </a:r>
          </a:p>
          <a:p>
            <a:pPr lvl="1" algn="just">
              <a:lnSpc>
                <a:spcPct val="150000"/>
              </a:lnSpc>
              <a:buFont typeface="Wingdings" panose="05000000000000000000" pitchFamily="2" charset="2"/>
              <a:buChar char="Ø"/>
            </a:pPr>
            <a:r>
              <a:rPr lang="en-US" sz="2800" dirty="0"/>
              <a:t>Portability</a:t>
            </a:r>
          </a:p>
          <a:p>
            <a:pPr lvl="1" algn="just">
              <a:lnSpc>
                <a:spcPct val="150000"/>
              </a:lnSpc>
              <a:buFont typeface="Wingdings" panose="05000000000000000000" pitchFamily="2" charset="2"/>
              <a:buChar char="Ø"/>
            </a:pPr>
            <a:r>
              <a:rPr lang="en-US" sz="2800" dirty="0"/>
              <a:t>Easy to use</a:t>
            </a:r>
          </a:p>
          <a:p>
            <a:pPr lvl="1" algn="just">
              <a:lnSpc>
                <a:spcPct val="150000"/>
              </a:lnSpc>
              <a:buFont typeface="Wingdings" panose="05000000000000000000" pitchFamily="2" charset="2"/>
              <a:buChar char="Ø"/>
            </a:pPr>
            <a:r>
              <a:rPr lang="en-US" sz="2800" dirty="0"/>
              <a:t>Access to a wide variety of services on a competitive market</a:t>
            </a:r>
          </a:p>
          <a:p>
            <a:pPr lvl="1" algn="just">
              <a:lnSpc>
                <a:spcPct val="150000"/>
              </a:lnSpc>
              <a:buFont typeface="Wingdings" panose="05000000000000000000" pitchFamily="2" charset="2"/>
              <a:buChar char="Ø"/>
            </a:pPr>
            <a:r>
              <a:rPr lang="en-US" sz="2800" dirty="0"/>
              <a:t>The possibility of having </a:t>
            </a:r>
            <a:r>
              <a:rPr lang="en-US" sz="2800" dirty="0" smtClean="0"/>
              <a:t>personalized </a:t>
            </a:r>
            <a:r>
              <a:rPr lang="en-US" sz="2800" dirty="0"/>
              <a:t>services</a:t>
            </a:r>
          </a:p>
          <a:p>
            <a:pPr lvl="1" algn="just">
              <a:lnSpc>
                <a:spcPct val="150000"/>
              </a:lnSpc>
              <a:buFont typeface="Wingdings" panose="05000000000000000000" pitchFamily="2" charset="2"/>
              <a:buChar char="Ø"/>
            </a:pPr>
            <a:r>
              <a:rPr lang="en-US" sz="2800" dirty="0"/>
              <a:t>Fast, convenient, and efficient access to services</a:t>
            </a:r>
          </a:p>
          <a:p>
            <a:pPr lvl="1" algn="just">
              <a:lnSpc>
                <a:spcPct val="150000"/>
              </a:lnSpc>
              <a:buFont typeface="Wingdings" panose="05000000000000000000" pitchFamily="2" charset="2"/>
              <a:buChar char="Ø"/>
            </a:pPr>
            <a:r>
              <a:rPr lang="en-US" sz="2800" dirty="0"/>
              <a:t>To fulfil as many customers needs as possible, WAP devices will be available in various form factors, e.g. pagers, handheld PCs, and phones</a:t>
            </a:r>
          </a:p>
          <a:p>
            <a:endParaRPr lang="en-US" dirty="0"/>
          </a:p>
        </p:txBody>
      </p:sp>
    </p:spTree>
    <p:extLst>
      <p:ext uri="{BB962C8B-B14F-4D97-AF65-F5344CB8AC3E}">
        <p14:creationId xmlns:p14="http://schemas.microsoft.com/office/powerpoint/2010/main" val="105405515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152400"/>
            <a:ext cx="8686800" cy="6477000"/>
          </a:xfrm>
        </p:spPr>
        <p:txBody>
          <a:bodyPr>
            <a:normAutofit fontScale="85000" lnSpcReduction="20000"/>
          </a:bodyPr>
          <a:lstStyle/>
          <a:p>
            <a:pPr marL="0" indent="0">
              <a:buNone/>
            </a:pPr>
            <a:r>
              <a:rPr lang="en-US" b="1" u="sng" dirty="0"/>
              <a:t>Operators</a:t>
            </a:r>
          </a:p>
          <a:p>
            <a:pPr marL="0" indent="0">
              <a:buNone/>
            </a:pPr>
            <a:r>
              <a:rPr lang="en-US" dirty="0" smtClean="0"/>
              <a:t>The </a:t>
            </a:r>
            <a:r>
              <a:rPr lang="en-US" dirty="0"/>
              <a:t>operator's benefits may include −</a:t>
            </a:r>
          </a:p>
          <a:p>
            <a:pPr algn="just">
              <a:lnSpc>
                <a:spcPct val="160000"/>
              </a:lnSpc>
              <a:buFont typeface="Wingdings" panose="05000000000000000000" pitchFamily="2" charset="2"/>
              <a:buChar char="Ø"/>
            </a:pPr>
            <a:r>
              <a:rPr lang="en-US" dirty="0"/>
              <a:t>Address new market segments of mobile users by enabling a wider range of mobile VAS.</a:t>
            </a:r>
          </a:p>
          <a:p>
            <a:pPr algn="just">
              <a:lnSpc>
                <a:spcPct val="160000"/>
              </a:lnSpc>
              <a:buFont typeface="Wingdings" panose="05000000000000000000" pitchFamily="2" charset="2"/>
              <a:buChar char="Ø"/>
            </a:pPr>
            <a:r>
              <a:rPr lang="en-US" dirty="0" smtClean="0"/>
              <a:t>Use </a:t>
            </a:r>
            <a:r>
              <a:rPr lang="en-US" dirty="0"/>
              <a:t>the flexibility of WAP as a tool to differentiate from competitors</a:t>
            </a:r>
          </a:p>
          <a:p>
            <a:pPr algn="just">
              <a:lnSpc>
                <a:spcPct val="160000"/>
              </a:lnSpc>
              <a:buFont typeface="Wingdings" panose="05000000000000000000" pitchFamily="2" charset="2"/>
              <a:buChar char="Ø"/>
            </a:pPr>
            <a:r>
              <a:rPr lang="en-US" dirty="0"/>
              <a:t>Attractive interface to services will increase usage</a:t>
            </a:r>
          </a:p>
          <a:p>
            <a:pPr algn="just">
              <a:lnSpc>
                <a:spcPct val="160000"/>
              </a:lnSpc>
              <a:buFont typeface="Wingdings" panose="05000000000000000000" pitchFamily="2" charset="2"/>
              <a:buChar char="Ø"/>
            </a:pPr>
            <a:r>
              <a:rPr lang="en-US" dirty="0"/>
              <a:t>Increased revenues per user due to higher network </a:t>
            </a:r>
            <a:r>
              <a:rPr lang="en-US" dirty="0" smtClean="0"/>
              <a:t>utilization</a:t>
            </a:r>
            <a:endParaRPr lang="en-US" dirty="0"/>
          </a:p>
          <a:p>
            <a:pPr algn="just">
              <a:lnSpc>
                <a:spcPct val="160000"/>
              </a:lnSpc>
              <a:buFont typeface="Wingdings" panose="05000000000000000000" pitchFamily="2" charset="2"/>
              <a:buChar char="Ø"/>
            </a:pPr>
            <a:r>
              <a:rPr lang="en-US" dirty="0"/>
              <a:t>Convenient service creation and maintenance including short time-to-market</a:t>
            </a:r>
          </a:p>
          <a:p>
            <a:pPr algn="just">
              <a:lnSpc>
                <a:spcPct val="160000"/>
              </a:lnSpc>
              <a:buFont typeface="Wingdings" panose="05000000000000000000" pitchFamily="2" charset="2"/>
              <a:buChar char="Ø"/>
            </a:pPr>
            <a:r>
              <a:rPr lang="en-US" dirty="0"/>
              <a:t>Replace expensive customer care </a:t>
            </a:r>
            <a:r>
              <a:rPr lang="en-US" dirty="0" smtClean="0"/>
              <a:t>centers </a:t>
            </a:r>
            <a:r>
              <a:rPr lang="en-US" dirty="0"/>
              <a:t>with WAP based </a:t>
            </a:r>
            <a:r>
              <a:rPr lang="en-US" dirty="0" smtClean="0"/>
              <a:t>services</a:t>
            </a:r>
            <a:endParaRPr lang="en-US" dirty="0"/>
          </a:p>
          <a:p>
            <a:pPr algn="just">
              <a:lnSpc>
                <a:spcPct val="160000"/>
              </a:lnSpc>
              <a:buFont typeface="Wingdings" panose="05000000000000000000" pitchFamily="2" charset="2"/>
              <a:buChar char="Ø"/>
            </a:pPr>
            <a:r>
              <a:rPr lang="en-US" dirty="0"/>
              <a:t>WAP services are designed to be independent of the network, implying that an operator who runs different types of networks only have to develop its services ones</a:t>
            </a:r>
          </a:p>
          <a:p>
            <a:pPr algn="just">
              <a:lnSpc>
                <a:spcPct val="160000"/>
              </a:lnSpc>
              <a:buFont typeface="Wingdings" panose="05000000000000000000" pitchFamily="2" charset="2"/>
              <a:buChar char="Ø"/>
            </a:pPr>
            <a:r>
              <a:rPr lang="en-US" dirty="0"/>
              <a:t>An open standard means that equipment will be provided by many manufacturers</a:t>
            </a:r>
          </a:p>
          <a:p>
            <a:endParaRPr lang="en-US" dirty="0"/>
          </a:p>
        </p:txBody>
      </p:sp>
    </p:spTree>
    <p:extLst>
      <p:ext uri="{BB962C8B-B14F-4D97-AF65-F5344CB8AC3E}">
        <p14:creationId xmlns:p14="http://schemas.microsoft.com/office/powerpoint/2010/main" val="379723053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152400"/>
            <a:ext cx="8686800" cy="6477000"/>
          </a:xfrm>
        </p:spPr>
        <p:txBody>
          <a:bodyPr>
            <a:normAutofit fontScale="92500" lnSpcReduction="20000"/>
          </a:bodyPr>
          <a:lstStyle/>
          <a:p>
            <a:pPr marL="0" indent="0">
              <a:buNone/>
            </a:pPr>
            <a:r>
              <a:rPr lang="en-US" b="1" u="sng" dirty="0"/>
              <a:t>Service Providers</a:t>
            </a:r>
          </a:p>
          <a:p>
            <a:pPr algn="just">
              <a:lnSpc>
                <a:spcPct val="150000"/>
              </a:lnSpc>
              <a:buFont typeface="Wingdings" panose="05000000000000000000" pitchFamily="2" charset="2"/>
              <a:buChar char="Ø"/>
            </a:pPr>
            <a:r>
              <a:rPr lang="en-US" dirty="0" smtClean="0"/>
              <a:t>Create </a:t>
            </a:r>
            <a:r>
              <a:rPr lang="en-US" dirty="0"/>
              <a:t>a service once, make it accessible on a broad range of wireless networks</a:t>
            </a:r>
          </a:p>
          <a:p>
            <a:pPr algn="just">
              <a:lnSpc>
                <a:spcPct val="150000"/>
              </a:lnSpc>
              <a:buFont typeface="Wingdings" panose="05000000000000000000" pitchFamily="2" charset="2"/>
              <a:buChar char="Ø"/>
            </a:pPr>
            <a:r>
              <a:rPr lang="en-US" dirty="0"/>
              <a:t>Address new market segments by launching innovative mobile VAS. Keep old customers by adapting existing Internet services to WAP</a:t>
            </a:r>
          </a:p>
          <a:p>
            <a:pPr algn="just">
              <a:lnSpc>
                <a:spcPct val="150000"/>
              </a:lnSpc>
              <a:buFont typeface="Wingdings" panose="05000000000000000000" pitchFamily="2" charset="2"/>
              <a:buChar char="Ø"/>
            </a:pPr>
            <a:r>
              <a:rPr lang="en-US" dirty="0"/>
              <a:t>Keep old customers by adapting existing Internet services to WAP</a:t>
            </a:r>
          </a:p>
          <a:p>
            <a:pPr algn="just">
              <a:lnSpc>
                <a:spcPct val="150000"/>
              </a:lnSpc>
              <a:buFont typeface="Wingdings" panose="05000000000000000000" pitchFamily="2" charset="2"/>
              <a:buChar char="Ø"/>
            </a:pPr>
            <a:r>
              <a:rPr lang="en-US" dirty="0"/>
              <a:t>Convenient service creation and maintenance</a:t>
            </a:r>
          </a:p>
          <a:p>
            <a:pPr algn="just">
              <a:lnSpc>
                <a:spcPct val="150000"/>
              </a:lnSpc>
              <a:buFont typeface="Wingdings" panose="05000000000000000000" pitchFamily="2" charset="2"/>
              <a:buChar char="Ø"/>
            </a:pPr>
            <a:r>
              <a:rPr lang="en-US" dirty="0"/>
              <a:t>Creating a WAP service is no harder than creating an Internet service today since WML and </a:t>
            </a:r>
            <a:r>
              <a:rPr lang="en-US" dirty="0" err="1"/>
              <a:t>WMLScript</a:t>
            </a:r>
            <a:r>
              <a:rPr lang="en-US" dirty="0"/>
              <a:t> are based on well-known Internet technology</a:t>
            </a:r>
          </a:p>
          <a:p>
            <a:pPr algn="just">
              <a:lnSpc>
                <a:spcPct val="150000"/>
              </a:lnSpc>
              <a:buFont typeface="Wingdings" panose="05000000000000000000" pitchFamily="2" charset="2"/>
              <a:buChar char="Ø"/>
            </a:pPr>
            <a:r>
              <a:rPr lang="en-US" dirty="0"/>
              <a:t>Use standard tools like ASP or CGI to generate content dynamically</a:t>
            </a:r>
          </a:p>
          <a:p>
            <a:pPr algn="just">
              <a:lnSpc>
                <a:spcPct val="150000"/>
              </a:lnSpc>
              <a:buFont typeface="Wingdings" panose="05000000000000000000" pitchFamily="2" charset="2"/>
              <a:buChar char="Ø"/>
            </a:pPr>
            <a:r>
              <a:rPr lang="en-US" dirty="0" smtClean="0"/>
              <a:t>Utilize </a:t>
            </a:r>
            <a:r>
              <a:rPr lang="en-US" dirty="0"/>
              <a:t>existing investments in databases, </a:t>
            </a:r>
            <a:r>
              <a:rPr lang="en-US" dirty="0" err="1"/>
              <a:t>etc</a:t>
            </a:r>
            <a:r>
              <a:rPr lang="en-US" dirty="0"/>
              <a:t> that are the basis of existing Internet services</a:t>
            </a:r>
          </a:p>
          <a:p>
            <a:endParaRPr lang="en-US" dirty="0"/>
          </a:p>
        </p:txBody>
      </p:sp>
    </p:spTree>
    <p:extLst>
      <p:ext uri="{BB962C8B-B14F-4D97-AF65-F5344CB8AC3E}">
        <p14:creationId xmlns:p14="http://schemas.microsoft.com/office/powerpoint/2010/main" val="404851927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152400"/>
            <a:ext cx="8686800" cy="6477000"/>
          </a:xfrm>
        </p:spPr>
        <p:txBody>
          <a:bodyPr>
            <a:normAutofit lnSpcReduction="10000"/>
          </a:bodyPr>
          <a:lstStyle/>
          <a:p>
            <a:pPr marL="0" indent="0">
              <a:buNone/>
            </a:pPr>
            <a:r>
              <a:rPr lang="en-US" b="1" u="sng" dirty="0" smtClean="0"/>
              <a:t>Manufacturers</a:t>
            </a:r>
          </a:p>
          <a:p>
            <a:pPr algn="just">
              <a:lnSpc>
                <a:spcPct val="150000"/>
              </a:lnSpc>
              <a:buFont typeface="Wingdings" panose="05000000000000000000" pitchFamily="2" charset="2"/>
              <a:buChar char="Ø"/>
            </a:pPr>
            <a:r>
              <a:rPr lang="en-US" dirty="0"/>
              <a:t>WAP scales across a broad range of mobile networks, meaning that WAP implementations can be used in devices supporting different types of networks.</a:t>
            </a:r>
          </a:p>
          <a:p>
            <a:pPr algn="just">
              <a:lnSpc>
                <a:spcPct val="150000"/>
              </a:lnSpc>
              <a:buFont typeface="Wingdings" panose="05000000000000000000" pitchFamily="2" charset="2"/>
              <a:buChar char="Ø"/>
            </a:pPr>
            <a:r>
              <a:rPr lang="en-US" dirty="0"/>
              <a:t>The expected wide adoption of WAP implies that economies of scales can be achieved, meaning that the huge mass-market can be addressed</a:t>
            </a:r>
          </a:p>
          <a:p>
            <a:pPr algn="just">
              <a:lnSpc>
                <a:spcPct val="150000"/>
              </a:lnSpc>
              <a:buFont typeface="Wingdings" panose="05000000000000000000" pitchFamily="2" charset="2"/>
              <a:buChar char="Ø"/>
            </a:pPr>
            <a:r>
              <a:rPr lang="en-US" dirty="0"/>
              <a:t>The fact that WAP is designed to consume minimal amount of memory, and that the use of proxy technology relieves the CPU, means that inexpensive components can be used in the handsets</a:t>
            </a:r>
          </a:p>
          <a:p>
            <a:pPr algn="just">
              <a:lnSpc>
                <a:spcPct val="150000"/>
              </a:lnSpc>
              <a:buFont typeface="Wingdings" panose="05000000000000000000" pitchFamily="2" charset="2"/>
              <a:buChar char="Ø"/>
            </a:pPr>
            <a:r>
              <a:rPr lang="en-US" dirty="0" smtClean="0"/>
              <a:t>Seize </a:t>
            </a:r>
            <a:r>
              <a:rPr lang="en-US" dirty="0"/>
              <a:t>the opportunity to introduce new innovative products</a:t>
            </a:r>
          </a:p>
          <a:p>
            <a:endParaRPr lang="en-US" dirty="0"/>
          </a:p>
        </p:txBody>
      </p:sp>
    </p:spTree>
    <p:extLst>
      <p:ext uri="{BB962C8B-B14F-4D97-AF65-F5344CB8AC3E}">
        <p14:creationId xmlns:p14="http://schemas.microsoft.com/office/powerpoint/2010/main" val="188195711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152400"/>
            <a:ext cx="8686800" cy="6477000"/>
          </a:xfrm>
        </p:spPr>
        <p:txBody>
          <a:bodyPr/>
          <a:lstStyle/>
          <a:p>
            <a:pPr marL="0" indent="0">
              <a:buNone/>
            </a:pPr>
            <a:r>
              <a:rPr lang="en-US" b="1" u="sng" dirty="0"/>
              <a:t>Tools Providers</a:t>
            </a:r>
          </a:p>
          <a:p>
            <a:pPr marL="0" indent="0" algn="just">
              <a:lnSpc>
                <a:spcPct val="150000"/>
              </a:lnSpc>
              <a:buNone/>
            </a:pPr>
            <a:r>
              <a:rPr lang="en-US" dirty="0"/>
              <a:t>Today, we have a number of tools available for creating applications for the web. Content developers have become accustomed to the convenience that tools like FrontPage and </a:t>
            </a:r>
            <a:r>
              <a:rPr lang="en-US" dirty="0" err="1" smtClean="0"/>
              <a:t>Dreamviewer</a:t>
            </a:r>
            <a:r>
              <a:rPr lang="en-US" dirty="0" smtClean="0"/>
              <a:t> </a:t>
            </a:r>
            <a:r>
              <a:rPr lang="en-US" dirty="0"/>
              <a:t>provides. Tools providers will be able to −</a:t>
            </a:r>
          </a:p>
          <a:p>
            <a:pPr algn="just">
              <a:lnSpc>
                <a:spcPct val="150000"/>
              </a:lnSpc>
              <a:buFont typeface="Wingdings" panose="05000000000000000000" pitchFamily="2" charset="2"/>
              <a:buChar char="Ø"/>
            </a:pPr>
            <a:r>
              <a:rPr lang="en-US" dirty="0"/>
              <a:t>Reuse and modify existing products to support WAP or even integrate WAP support in existing tools.</a:t>
            </a:r>
          </a:p>
          <a:p>
            <a:pPr algn="just">
              <a:lnSpc>
                <a:spcPct val="150000"/>
              </a:lnSpc>
              <a:buFont typeface="Wingdings" panose="05000000000000000000" pitchFamily="2" charset="2"/>
              <a:buChar char="Ø"/>
            </a:pPr>
            <a:r>
              <a:rPr lang="en-US" dirty="0"/>
              <a:t>Address a new customer base in the wireless community.</a:t>
            </a:r>
          </a:p>
          <a:p>
            <a:endParaRPr lang="en-US" dirty="0"/>
          </a:p>
        </p:txBody>
      </p:sp>
    </p:spTree>
    <p:extLst>
      <p:ext uri="{BB962C8B-B14F-4D97-AF65-F5344CB8AC3E}">
        <p14:creationId xmlns:p14="http://schemas.microsoft.com/office/powerpoint/2010/main" val="204422045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152400"/>
            <a:ext cx="8686800" cy="6477000"/>
          </a:xfrm>
        </p:spPr>
        <p:txBody>
          <a:bodyPr/>
          <a:lstStyle/>
          <a:p>
            <a:pPr marL="0" indent="0">
              <a:buNone/>
            </a:pPr>
            <a:r>
              <a:rPr lang="en-US" b="1" dirty="0"/>
              <a:t>Features of Mobile Agents</a:t>
            </a:r>
          </a:p>
          <a:p>
            <a:pPr algn="just">
              <a:lnSpc>
                <a:spcPct val="150000"/>
              </a:lnSpc>
            </a:pPr>
            <a:r>
              <a:rPr lang="en-US" dirty="0"/>
              <a:t>The mobile agents are autonomous with intelligence, social ability, learning, and the most important feature is their mobility. </a:t>
            </a:r>
            <a:endParaRPr lang="en-US" dirty="0" smtClean="0"/>
          </a:p>
          <a:p>
            <a:pPr algn="just">
              <a:lnSpc>
                <a:spcPct val="150000"/>
              </a:lnSpc>
            </a:pPr>
            <a:r>
              <a:rPr lang="en-US" dirty="0" smtClean="0"/>
              <a:t>They </a:t>
            </a:r>
            <a:r>
              <a:rPr lang="en-US" dirty="0"/>
              <a:t>are independent in nature, self-driven and do not require a corresponding node for communication. </a:t>
            </a:r>
            <a:endParaRPr lang="en-US" dirty="0" smtClean="0"/>
          </a:p>
          <a:p>
            <a:pPr algn="just">
              <a:lnSpc>
                <a:spcPct val="150000"/>
              </a:lnSpc>
            </a:pPr>
            <a:r>
              <a:rPr lang="en-US" dirty="0" smtClean="0"/>
              <a:t>They </a:t>
            </a:r>
            <a:r>
              <a:rPr lang="en-US" dirty="0"/>
              <a:t>can work efficiently even after the user gets disconnected from the network.</a:t>
            </a:r>
          </a:p>
          <a:p>
            <a:endParaRPr lang="en-US" dirty="0"/>
          </a:p>
        </p:txBody>
      </p:sp>
    </p:spTree>
    <p:extLst>
      <p:ext uri="{BB962C8B-B14F-4D97-AF65-F5344CB8AC3E}">
        <p14:creationId xmlns:p14="http://schemas.microsoft.com/office/powerpoint/2010/main" val="4153032137"/>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152400"/>
            <a:ext cx="8686800" cy="6477000"/>
          </a:xfrm>
        </p:spPr>
        <p:txBody>
          <a:bodyPr/>
          <a:lstStyle/>
          <a:p>
            <a:pPr marL="0" indent="0">
              <a:buNone/>
            </a:pPr>
            <a:r>
              <a:rPr lang="en-US" b="1" dirty="0" smtClean="0"/>
              <a:t>Web Server and Client (Web Browser)</a:t>
            </a:r>
          </a:p>
          <a:p>
            <a:pPr algn="just">
              <a:lnSpc>
                <a:spcPct val="150000"/>
              </a:lnSpc>
            </a:pPr>
            <a:r>
              <a:rPr lang="en-US" dirty="0"/>
              <a:t>A software application used to access information on the World Wide Web is called a Web Browser. </a:t>
            </a:r>
            <a:endParaRPr lang="en-US" dirty="0" smtClean="0"/>
          </a:p>
          <a:p>
            <a:pPr algn="just">
              <a:lnSpc>
                <a:spcPct val="150000"/>
              </a:lnSpc>
            </a:pPr>
            <a:r>
              <a:rPr lang="en-US" dirty="0" smtClean="0"/>
              <a:t>When </a:t>
            </a:r>
            <a:r>
              <a:rPr lang="en-US" dirty="0"/>
              <a:t>a user requests some information, the web browser fetches the data from a web server and then displays the webpage on the user’s screen. </a:t>
            </a:r>
            <a:endParaRPr lang="en-US" dirty="0" smtClean="0"/>
          </a:p>
          <a:p>
            <a:pPr algn="just">
              <a:lnSpc>
                <a:spcPct val="150000"/>
              </a:lnSpc>
            </a:pPr>
            <a:r>
              <a:rPr lang="en-US" dirty="0"/>
              <a:t>Common web browsers include Microsoft Internet Explorer, Google Chrome, Mozilla Firefox, and Apple Safari.</a:t>
            </a:r>
            <a:endParaRPr lang="en-US" dirty="0" smtClean="0"/>
          </a:p>
          <a:p>
            <a:endParaRPr lang="en-US" dirty="0"/>
          </a:p>
        </p:txBody>
      </p:sp>
    </p:spTree>
    <p:extLst>
      <p:ext uri="{BB962C8B-B14F-4D97-AF65-F5344CB8AC3E}">
        <p14:creationId xmlns:p14="http://schemas.microsoft.com/office/powerpoint/2010/main" val="73493624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152400"/>
            <a:ext cx="8686800" cy="6477000"/>
          </a:xfrm>
        </p:spPr>
        <p:txBody>
          <a:bodyPr/>
          <a:lstStyle/>
          <a:p>
            <a:pPr algn="just">
              <a:lnSpc>
                <a:spcPct val="150000"/>
              </a:lnSpc>
            </a:pPr>
            <a:r>
              <a:rPr lang="en-US" dirty="0"/>
              <a:t>The primary function of a web browser is to render HTML, the code used to design or "mark up" webpages. </a:t>
            </a:r>
            <a:endParaRPr lang="en-US" dirty="0" smtClean="0"/>
          </a:p>
          <a:p>
            <a:pPr algn="just">
              <a:lnSpc>
                <a:spcPct val="150000"/>
              </a:lnSpc>
            </a:pPr>
            <a:r>
              <a:rPr lang="en-US" dirty="0" smtClean="0"/>
              <a:t>Each </a:t>
            </a:r>
            <a:r>
              <a:rPr lang="en-US" dirty="0"/>
              <a:t>time a browser loads a web page, it processes the HTML, which may include text, links, and references to images and other items, such as cascading style sheets and JavaScript functions. </a:t>
            </a:r>
            <a:endParaRPr lang="en-US" dirty="0" smtClean="0"/>
          </a:p>
          <a:p>
            <a:pPr algn="just">
              <a:lnSpc>
                <a:spcPct val="150000"/>
              </a:lnSpc>
            </a:pPr>
            <a:r>
              <a:rPr lang="en-US" dirty="0" smtClean="0"/>
              <a:t>The </a:t>
            </a:r>
            <a:r>
              <a:rPr lang="en-US" dirty="0"/>
              <a:t>browser processes these items, then renders them in the browser window.</a:t>
            </a:r>
          </a:p>
        </p:txBody>
      </p:sp>
    </p:spTree>
    <p:extLst>
      <p:ext uri="{BB962C8B-B14F-4D97-AF65-F5344CB8AC3E}">
        <p14:creationId xmlns:p14="http://schemas.microsoft.com/office/powerpoint/2010/main" val="419839182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152400"/>
            <a:ext cx="8686800" cy="6477000"/>
          </a:xfrm>
        </p:spPr>
        <p:txBody>
          <a:bodyPr>
            <a:normAutofit fontScale="92500" lnSpcReduction="10000"/>
          </a:bodyPr>
          <a:lstStyle/>
          <a:p>
            <a:pPr marL="0" indent="0">
              <a:buNone/>
            </a:pPr>
            <a:r>
              <a:rPr lang="en-US" b="1" dirty="0"/>
              <a:t>History of Web Browser</a:t>
            </a:r>
          </a:p>
          <a:p>
            <a:pPr algn="just">
              <a:lnSpc>
                <a:spcPct val="150000"/>
              </a:lnSpc>
            </a:pPr>
            <a:r>
              <a:rPr lang="en-US" dirty="0"/>
              <a:t>Today web browsers are easily accessible and can be used on devices like computer, laptops, mobile phones, etc. but this evolution of making browsers available for easy use took many years. </a:t>
            </a:r>
          </a:p>
          <a:p>
            <a:pPr marL="0" indent="0" algn="just">
              <a:lnSpc>
                <a:spcPct val="150000"/>
              </a:lnSpc>
              <a:buNone/>
            </a:pPr>
            <a:r>
              <a:rPr lang="en-US" dirty="0"/>
              <a:t>Given below are some </a:t>
            </a:r>
            <a:r>
              <a:rPr lang="en-US" b="1" dirty="0"/>
              <a:t>salient points </a:t>
            </a:r>
            <a:r>
              <a:rPr lang="en-US" dirty="0"/>
              <a:t>which one must know with regard to the history of web browsers:</a:t>
            </a:r>
          </a:p>
          <a:p>
            <a:pPr algn="just">
              <a:lnSpc>
                <a:spcPct val="150000"/>
              </a:lnSpc>
            </a:pPr>
            <a:r>
              <a:rPr lang="en-US" b="1" dirty="0"/>
              <a:t>“</a:t>
            </a:r>
            <a:r>
              <a:rPr lang="en-US" b="1" dirty="0" smtClean="0"/>
              <a:t>World Wide Web</a:t>
            </a:r>
            <a:r>
              <a:rPr lang="en-US" b="1" dirty="0"/>
              <a:t>”</a:t>
            </a:r>
            <a:r>
              <a:rPr lang="en-US" dirty="0"/>
              <a:t> was the first web browser created by Tim Berners Lee in 1990. This is completely different from the World Wide Web we use today </a:t>
            </a:r>
          </a:p>
          <a:p>
            <a:pPr algn="just">
              <a:lnSpc>
                <a:spcPct val="150000"/>
              </a:lnSpc>
            </a:pPr>
            <a:r>
              <a:rPr lang="en-US" dirty="0"/>
              <a:t>In 1993, the </a:t>
            </a:r>
            <a:r>
              <a:rPr lang="en-US" b="1" dirty="0"/>
              <a:t>“Mosaic”</a:t>
            </a:r>
            <a:r>
              <a:rPr lang="en-US" dirty="0"/>
              <a:t> web browser was released. It had the feature of adding images and an innovative graphical interface. It was the “the world’s first popular browser”</a:t>
            </a:r>
          </a:p>
          <a:p>
            <a:endParaRPr lang="en-US" dirty="0"/>
          </a:p>
        </p:txBody>
      </p:sp>
    </p:spTree>
    <p:extLst>
      <p:ext uri="{BB962C8B-B14F-4D97-AF65-F5344CB8AC3E}">
        <p14:creationId xmlns:p14="http://schemas.microsoft.com/office/powerpoint/2010/main" val="241255998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0"/>
            <a:ext cx="8839200" cy="6705600"/>
          </a:xfrm>
        </p:spPr>
        <p:txBody>
          <a:bodyPr>
            <a:normAutofit fontScale="92500" lnSpcReduction="20000"/>
          </a:bodyPr>
          <a:lstStyle/>
          <a:p>
            <a:pPr algn="just">
              <a:lnSpc>
                <a:spcPct val="150000"/>
              </a:lnSpc>
            </a:pPr>
            <a:r>
              <a:rPr lang="en-US" dirty="0"/>
              <a:t>After this, in 1994, Marc Andreessen (leader of Mosaic Team) started working on a new web browser, which was released and was named </a:t>
            </a:r>
            <a:r>
              <a:rPr lang="en-US" b="1" dirty="0"/>
              <a:t>“Netscape Navigator”</a:t>
            </a:r>
            <a:endParaRPr lang="en-US" dirty="0"/>
          </a:p>
          <a:p>
            <a:pPr algn="just">
              <a:lnSpc>
                <a:spcPct val="150000"/>
              </a:lnSpc>
            </a:pPr>
            <a:r>
              <a:rPr lang="en-US" dirty="0"/>
              <a:t>In 1995, </a:t>
            </a:r>
            <a:r>
              <a:rPr lang="en-US" b="1" dirty="0"/>
              <a:t>“Internet Explorer”</a:t>
            </a:r>
            <a:r>
              <a:rPr lang="en-US" dirty="0"/>
              <a:t> was launched by Microsoft. It soon overtook as the most popular web browser</a:t>
            </a:r>
          </a:p>
          <a:p>
            <a:pPr algn="just">
              <a:lnSpc>
                <a:spcPct val="150000"/>
              </a:lnSpc>
            </a:pPr>
            <a:r>
              <a:rPr lang="en-US" dirty="0"/>
              <a:t>In 2002, </a:t>
            </a:r>
            <a:r>
              <a:rPr lang="en-US" b="1" dirty="0"/>
              <a:t>“Mozilla Firefox”</a:t>
            </a:r>
            <a:r>
              <a:rPr lang="en-US" dirty="0"/>
              <a:t> was introduced which was equally as competent as Internet Explorer</a:t>
            </a:r>
          </a:p>
          <a:p>
            <a:pPr algn="just">
              <a:lnSpc>
                <a:spcPct val="150000"/>
              </a:lnSpc>
            </a:pPr>
            <a:r>
              <a:rPr lang="en-US" dirty="0"/>
              <a:t>Apple too launched a web browser in the year 2003 and named it </a:t>
            </a:r>
            <a:r>
              <a:rPr lang="en-US" b="1" dirty="0"/>
              <a:t>“Safari”</a:t>
            </a:r>
            <a:r>
              <a:rPr lang="en-US" dirty="0"/>
              <a:t>. This browser is commonly used in Apple devices only and not popular with other devices</a:t>
            </a:r>
          </a:p>
          <a:p>
            <a:pPr algn="just">
              <a:lnSpc>
                <a:spcPct val="150000"/>
              </a:lnSpc>
            </a:pPr>
            <a:r>
              <a:rPr lang="en-US" dirty="0"/>
              <a:t>Finally, in the year 2008, Google released “Chrome” and within a time span of 3 years it took over all the other existing browsers and is one of the most commonly used web browsers across the world</a:t>
            </a:r>
          </a:p>
        </p:txBody>
      </p:sp>
    </p:spTree>
    <p:extLst>
      <p:ext uri="{BB962C8B-B14F-4D97-AF65-F5344CB8AC3E}">
        <p14:creationId xmlns:p14="http://schemas.microsoft.com/office/powerpoint/2010/main" val="150683621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152400"/>
            <a:ext cx="8686800" cy="6477000"/>
          </a:xfrm>
        </p:spPr>
        <p:txBody>
          <a:bodyPr/>
          <a:lstStyle/>
          <a:p>
            <a:pPr marL="0" indent="0">
              <a:buNone/>
            </a:pPr>
            <a:r>
              <a:rPr lang="en-US" b="1" dirty="0"/>
              <a:t>Functions of Web Browser</a:t>
            </a:r>
          </a:p>
          <a:p>
            <a:pPr marL="0" indent="0" algn="just">
              <a:lnSpc>
                <a:spcPct val="150000"/>
              </a:lnSpc>
              <a:buNone/>
            </a:pPr>
            <a:r>
              <a:rPr lang="en-US" dirty="0"/>
              <a:t>Our dependency on the Internet has massively increased. Stated below are functions of web browsers and how are they useful:</a:t>
            </a:r>
          </a:p>
          <a:p>
            <a:pPr algn="just">
              <a:lnSpc>
                <a:spcPct val="150000"/>
              </a:lnSpc>
            </a:pPr>
            <a:r>
              <a:rPr lang="en-US" dirty="0"/>
              <a:t>The main function is to retrieve information from the World Wide Web and making it available for users</a:t>
            </a:r>
          </a:p>
          <a:p>
            <a:pPr algn="just">
              <a:lnSpc>
                <a:spcPct val="150000"/>
              </a:lnSpc>
            </a:pPr>
            <a:r>
              <a:rPr lang="en-US" dirty="0"/>
              <a:t>Visiting any website can be done using a web browser. When a URL is entered in a browser, the web server takes us to that website</a:t>
            </a:r>
          </a:p>
          <a:p>
            <a:pPr algn="just">
              <a:lnSpc>
                <a:spcPct val="150000"/>
              </a:lnSpc>
            </a:pPr>
            <a:r>
              <a:rPr lang="en-US" dirty="0"/>
              <a:t>To run Java applets and flash content, plugins are available on the web browser</a:t>
            </a:r>
          </a:p>
          <a:p>
            <a:endParaRPr lang="en-US" dirty="0"/>
          </a:p>
        </p:txBody>
      </p:sp>
    </p:spTree>
    <p:extLst>
      <p:ext uri="{BB962C8B-B14F-4D97-AF65-F5344CB8AC3E}">
        <p14:creationId xmlns:p14="http://schemas.microsoft.com/office/powerpoint/2010/main" val="232638457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152400"/>
            <a:ext cx="8686800" cy="6477000"/>
          </a:xfrm>
        </p:spPr>
        <p:txBody>
          <a:bodyPr/>
          <a:lstStyle/>
          <a:p>
            <a:pPr algn="just">
              <a:lnSpc>
                <a:spcPct val="150000"/>
              </a:lnSpc>
            </a:pPr>
            <a:r>
              <a:rPr lang="en-US" dirty="0"/>
              <a:t>It makes Internet surfing easy as once we reach a website we can easily check the hyperlinks and get more and more useful data online</a:t>
            </a:r>
          </a:p>
          <a:p>
            <a:pPr algn="just">
              <a:lnSpc>
                <a:spcPct val="150000"/>
              </a:lnSpc>
            </a:pPr>
            <a:r>
              <a:rPr lang="en-US" dirty="0"/>
              <a:t>Browsers user internal cache which gets stored and the user can open the same webpage time and again without losing extra data </a:t>
            </a:r>
          </a:p>
          <a:p>
            <a:pPr algn="just">
              <a:lnSpc>
                <a:spcPct val="150000"/>
              </a:lnSpc>
            </a:pPr>
            <a:r>
              <a:rPr lang="en-US" dirty="0"/>
              <a:t>Multiple webpages can be opened at the same time on a web browser</a:t>
            </a:r>
          </a:p>
          <a:p>
            <a:pPr algn="just">
              <a:lnSpc>
                <a:spcPct val="150000"/>
              </a:lnSpc>
            </a:pPr>
            <a:r>
              <a:rPr lang="en-US" dirty="0"/>
              <a:t>Options like back, forward, reload, stop reload, home, etc. are available on these web browsers, which make using them easy and convenient</a:t>
            </a:r>
          </a:p>
        </p:txBody>
      </p:sp>
    </p:spTree>
    <p:extLst>
      <p:ext uri="{BB962C8B-B14F-4D97-AF65-F5344CB8AC3E}">
        <p14:creationId xmlns:p14="http://schemas.microsoft.com/office/powerpoint/2010/main" val="62112057"/>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76200"/>
            <a:ext cx="8686800" cy="6629400"/>
          </a:xfrm>
        </p:spPr>
        <p:txBody>
          <a:bodyPr>
            <a:normAutofit fontScale="92500"/>
          </a:bodyPr>
          <a:lstStyle/>
          <a:p>
            <a:pPr marL="0" indent="0">
              <a:buNone/>
            </a:pPr>
            <a:r>
              <a:rPr lang="en-US" b="1" dirty="0"/>
              <a:t>Types of Web Browser</a:t>
            </a:r>
          </a:p>
          <a:p>
            <a:pPr marL="0" indent="0" algn="just">
              <a:lnSpc>
                <a:spcPct val="150000"/>
              </a:lnSpc>
              <a:buNone/>
            </a:pPr>
            <a:r>
              <a:rPr lang="en-US" dirty="0"/>
              <a:t>The functions of all web browsers are the same. Thus, more than the different types there are different web browsers which have been used over the years.</a:t>
            </a:r>
          </a:p>
          <a:p>
            <a:pPr marL="0" indent="0" algn="just">
              <a:lnSpc>
                <a:spcPct val="150000"/>
              </a:lnSpc>
              <a:buNone/>
            </a:pPr>
            <a:r>
              <a:rPr lang="en-US" b="1" u="sng" dirty="0"/>
              <a:t>1. </a:t>
            </a:r>
            <a:r>
              <a:rPr lang="en-US" b="1" u="sng" dirty="0" smtClean="0"/>
              <a:t>World  Wide Web</a:t>
            </a:r>
            <a:endParaRPr lang="en-US" u="sng" dirty="0"/>
          </a:p>
          <a:p>
            <a:pPr algn="just">
              <a:lnSpc>
                <a:spcPct val="150000"/>
              </a:lnSpc>
            </a:pPr>
            <a:r>
              <a:rPr lang="en-US" dirty="0"/>
              <a:t>The first web browser ever</a:t>
            </a:r>
          </a:p>
          <a:p>
            <a:pPr algn="just">
              <a:lnSpc>
                <a:spcPct val="150000"/>
              </a:lnSpc>
            </a:pPr>
            <a:r>
              <a:rPr lang="en-US" dirty="0"/>
              <a:t>Launched in 1990</a:t>
            </a:r>
          </a:p>
          <a:p>
            <a:pPr algn="just">
              <a:lnSpc>
                <a:spcPct val="150000"/>
              </a:lnSpc>
            </a:pPr>
            <a:r>
              <a:rPr lang="en-US" dirty="0"/>
              <a:t>It was later named “Nexus” to avoid any confusion with the World Wide Web</a:t>
            </a:r>
          </a:p>
          <a:p>
            <a:pPr algn="just">
              <a:lnSpc>
                <a:spcPct val="150000"/>
              </a:lnSpc>
            </a:pPr>
            <a:r>
              <a:rPr lang="en-US" dirty="0"/>
              <a:t>Had the very basic features and less interactive in terms of graphical interface</a:t>
            </a:r>
          </a:p>
          <a:p>
            <a:pPr algn="just">
              <a:lnSpc>
                <a:spcPct val="150000"/>
              </a:lnSpc>
            </a:pPr>
            <a:r>
              <a:rPr lang="en-US" dirty="0"/>
              <a:t>Did not have the feature of bookmark</a:t>
            </a:r>
          </a:p>
          <a:p>
            <a:endParaRPr lang="en-US" dirty="0"/>
          </a:p>
        </p:txBody>
      </p:sp>
    </p:spTree>
    <p:extLst>
      <p:ext uri="{BB962C8B-B14F-4D97-AF65-F5344CB8AC3E}">
        <p14:creationId xmlns:p14="http://schemas.microsoft.com/office/powerpoint/2010/main" val="14790662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152400"/>
            <a:ext cx="8686800" cy="6477000"/>
          </a:xfrm>
        </p:spPr>
        <p:txBody>
          <a:bodyPr/>
          <a:lstStyle/>
          <a:p>
            <a:pPr marL="0" indent="0">
              <a:buNone/>
            </a:pPr>
            <a:r>
              <a:rPr lang="en-US" b="1" u="sng" dirty="0" smtClean="0"/>
              <a:t>2. Mosaic</a:t>
            </a:r>
            <a:endParaRPr lang="en-US" u="sng" dirty="0"/>
          </a:p>
          <a:p>
            <a:pPr algn="just">
              <a:lnSpc>
                <a:spcPct val="150000"/>
              </a:lnSpc>
            </a:pPr>
            <a:r>
              <a:rPr lang="en-US" dirty="0"/>
              <a:t>It was launched in 1993</a:t>
            </a:r>
          </a:p>
          <a:p>
            <a:pPr algn="just">
              <a:lnSpc>
                <a:spcPct val="150000"/>
              </a:lnSpc>
            </a:pPr>
            <a:r>
              <a:rPr lang="en-US" dirty="0"/>
              <a:t>The second web browser which was launched</a:t>
            </a:r>
          </a:p>
          <a:p>
            <a:pPr algn="just">
              <a:lnSpc>
                <a:spcPct val="150000"/>
              </a:lnSpc>
            </a:pPr>
            <a:r>
              <a:rPr lang="en-US" dirty="0"/>
              <a:t>Had a better graphical interface. Images, text and graphics could all be integrated</a:t>
            </a:r>
          </a:p>
          <a:p>
            <a:pPr algn="just">
              <a:lnSpc>
                <a:spcPct val="150000"/>
              </a:lnSpc>
            </a:pPr>
            <a:r>
              <a:rPr lang="en-US" dirty="0"/>
              <a:t>It was developed at the National Center for Supercomputing Applications</a:t>
            </a:r>
          </a:p>
          <a:p>
            <a:pPr algn="just">
              <a:lnSpc>
                <a:spcPct val="150000"/>
              </a:lnSpc>
            </a:pPr>
            <a:r>
              <a:rPr lang="en-US" dirty="0"/>
              <a:t>The team which was responsible for creating Mosaic was lead by Marc Andreessen</a:t>
            </a:r>
          </a:p>
          <a:p>
            <a:pPr algn="just">
              <a:lnSpc>
                <a:spcPct val="150000"/>
              </a:lnSpc>
            </a:pPr>
            <a:r>
              <a:rPr lang="en-US" dirty="0"/>
              <a:t>It was named “the world’s first popular browser”</a:t>
            </a:r>
          </a:p>
          <a:p>
            <a:endParaRPr lang="en-US" dirty="0"/>
          </a:p>
        </p:txBody>
      </p:sp>
    </p:spTree>
    <p:extLst>
      <p:ext uri="{BB962C8B-B14F-4D97-AF65-F5344CB8AC3E}">
        <p14:creationId xmlns:p14="http://schemas.microsoft.com/office/powerpoint/2010/main" val="91670358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152400"/>
            <a:ext cx="8686800" cy="6477000"/>
          </a:xfrm>
        </p:spPr>
        <p:txBody>
          <a:bodyPr/>
          <a:lstStyle/>
          <a:p>
            <a:pPr marL="0" indent="0">
              <a:buNone/>
            </a:pPr>
            <a:r>
              <a:rPr lang="en-US" b="1" u="sng" dirty="0"/>
              <a:t>3. Netscape Navigator</a:t>
            </a:r>
            <a:endParaRPr lang="en-US" u="sng" dirty="0"/>
          </a:p>
          <a:p>
            <a:pPr algn="just">
              <a:lnSpc>
                <a:spcPct val="150000"/>
              </a:lnSpc>
            </a:pPr>
            <a:r>
              <a:rPr lang="en-US" dirty="0"/>
              <a:t>It was released in 1994</a:t>
            </a:r>
          </a:p>
          <a:p>
            <a:pPr algn="just">
              <a:lnSpc>
                <a:spcPct val="150000"/>
              </a:lnSpc>
            </a:pPr>
            <a:r>
              <a:rPr lang="en-US" dirty="0"/>
              <a:t>In the 1990s, it was the dominant browser in terms of usage share</a:t>
            </a:r>
          </a:p>
          <a:p>
            <a:pPr algn="just">
              <a:lnSpc>
                <a:spcPct val="150000"/>
              </a:lnSpc>
            </a:pPr>
            <a:r>
              <a:rPr lang="en-US" dirty="0"/>
              <a:t>More versions of this browser were launched by Netscape</a:t>
            </a:r>
          </a:p>
          <a:p>
            <a:pPr algn="just">
              <a:lnSpc>
                <a:spcPct val="150000"/>
              </a:lnSpc>
            </a:pPr>
            <a:r>
              <a:rPr lang="en-US" dirty="0"/>
              <a:t>It had an advanced licensing scheme and allowed free usage for non-commercial purposes</a:t>
            </a:r>
          </a:p>
          <a:p>
            <a:endParaRPr lang="en-US" dirty="0"/>
          </a:p>
        </p:txBody>
      </p:sp>
    </p:spTree>
    <p:extLst>
      <p:ext uri="{BB962C8B-B14F-4D97-AF65-F5344CB8AC3E}">
        <p14:creationId xmlns:p14="http://schemas.microsoft.com/office/powerpoint/2010/main" val="113824065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152400"/>
            <a:ext cx="8686800" cy="6477000"/>
          </a:xfrm>
        </p:spPr>
        <p:txBody>
          <a:bodyPr/>
          <a:lstStyle/>
          <a:p>
            <a:pPr marL="0" indent="0">
              <a:buNone/>
            </a:pPr>
            <a:r>
              <a:rPr lang="en-US" b="1" u="sng" dirty="0"/>
              <a:t>4. Internet Explorer</a:t>
            </a:r>
            <a:endParaRPr lang="en-US" u="sng" dirty="0"/>
          </a:p>
          <a:p>
            <a:pPr algn="just">
              <a:lnSpc>
                <a:spcPct val="150000"/>
              </a:lnSpc>
            </a:pPr>
            <a:r>
              <a:rPr lang="en-US" dirty="0"/>
              <a:t>It was launched in 1995 by Microsoft</a:t>
            </a:r>
          </a:p>
          <a:p>
            <a:pPr algn="just">
              <a:lnSpc>
                <a:spcPct val="150000"/>
              </a:lnSpc>
            </a:pPr>
            <a:r>
              <a:rPr lang="en-US" dirty="0"/>
              <a:t>By 2003, it has attained almost 95% of usage share and had become the most popular browsers of all</a:t>
            </a:r>
          </a:p>
          <a:p>
            <a:pPr algn="just">
              <a:lnSpc>
                <a:spcPct val="150000"/>
              </a:lnSpc>
            </a:pPr>
            <a:r>
              <a:rPr lang="en-US" dirty="0"/>
              <a:t>Close to 10 versions of Internet Explorer were released by Microsoft and were updated gradually</a:t>
            </a:r>
          </a:p>
          <a:p>
            <a:pPr algn="just">
              <a:lnSpc>
                <a:spcPct val="150000"/>
              </a:lnSpc>
            </a:pPr>
            <a:r>
              <a:rPr lang="en-US" dirty="0"/>
              <a:t>It was included in the Microsoft Windows operating system</a:t>
            </a:r>
          </a:p>
          <a:p>
            <a:pPr algn="just">
              <a:lnSpc>
                <a:spcPct val="150000"/>
              </a:lnSpc>
            </a:pPr>
            <a:r>
              <a:rPr lang="en-US" dirty="0"/>
              <a:t>In 2015, it was replaced with “Microsoft Edge”, as it became the default browser on Windows 10</a:t>
            </a:r>
          </a:p>
          <a:p>
            <a:endParaRPr lang="en-US" dirty="0"/>
          </a:p>
        </p:txBody>
      </p:sp>
    </p:spTree>
    <p:extLst>
      <p:ext uri="{BB962C8B-B14F-4D97-AF65-F5344CB8AC3E}">
        <p14:creationId xmlns:p14="http://schemas.microsoft.com/office/powerpoint/2010/main" val="295456208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152400"/>
            <a:ext cx="8686800" cy="6477000"/>
          </a:xfrm>
        </p:spPr>
        <p:txBody>
          <a:bodyPr/>
          <a:lstStyle/>
          <a:p>
            <a:pPr marL="0" indent="0">
              <a:buNone/>
            </a:pPr>
            <a:r>
              <a:rPr lang="en-US" sz="2800" b="1" dirty="0"/>
              <a:t>Properties</a:t>
            </a:r>
          </a:p>
          <a:p>
            <a:pPr algn="just">
              <a:lnSpc>
                <a:spcPct val="150000"/>
              </a:lnSpc>
            </a:pPr>
            <a:r>
              <a:rPr lang="en-US" b="1" dirty="0"/>
              <a:t>Autonomy</a:t>
            </a:r>
            <a:r>
              <a:rPr lang="en-US" dirty="0"/>
              <a:t>:-Independent to user</a:t>
            </a:r>
          </a:p>
          <a:p>
            <a:pPr algn="just">
              <a:lnSpc>
                <a:spcPct val="150000"/>
              </a:lnSpc>
            </a:pPr>
            <a:r>
              <a:rPr lang="en-US" b="1" dirty="0"/>
              <a:t>Adaptive learning</a:t>
            </a:r>
            <a:r>
              <a:rPr lang="en-US" dirty="0"/>
              <a:t>:-adaptive in environment</a:t>
            </a:r>
          </a:p>
          <a:p>
            <a:pPr algn="just">
              <a:lnSpc>
                <a:spcPct val="150000"/>
              </a:lnSpc>
            </a:pPr>
            <a:r>
              <a:rPr lang="en-US" b="1" dirty="0"/>
              <a:t>Mobility</a:t>
            </a:r>
            <a:r>
              <a:rPr lang="en-US" dirty="0"/>
              <a:t>:-jumping from one node to another node</a:t>
            </a:r>
          </a:p>
          <a:p>
            <a:pPr algn="just">
              <a:lnSpc>
                <a:spcPct val="150000"/>
              </a:lnSpc>
            </a:pPr>
            <a:r>
              <a:rPr lang="en-US" b="1" dirty="0"/>
              <a:t>Rationality</a:t>
            </a:r>
            <a:r>
              <a:rPr lang="en-US" dirty="0"/>
              <a:t>:-Do not divert from its goal</a:t>
            </a:r>
            <a:r>
              <a:rPr lang="en-US" dirty="0" smtClean="0"/>
              <a:t>.</a:t>
            </a:r>
            <a:endParaRPr lang="en-US" dirty="0"/>
          </a:p>
        </p:txBody>
      </p:sp>
    </p:spTree>
    <p:extLst>
      <p:ext uri="{BB962C8B-B14F-4D97-AF65-F5344CB8AC3E}">
        <p14:creationId xmlns:p14="http://schemas.microsoft.com/office/powerpoint/2010/main" val="392252328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152400"/>
            <a:ext cx="8686800" cy="6477000"/>
          </a:xfrm>
        </p:spPr>
        <p:txBody>
          <a:bodyPr/>
          <a:lstStyle/>
          <a:p>
            <a:pPr marL="0" indent="0">
              <a:buNone/>
            </a:pPr>
            <a:r>
              <a:rPr lang="en-US" b="1" u="sng" dirty="0"/>
              <a:t>5. Firefox</a:t>
            </a:r>
            <a:endParaRPr lang="en-US" u="sng" dirty="0"/>
          </a:p>
          <a:p>
            <a:pPr algn="just">
              <a:lnSpc>
                <a:spcPct val="150000"/>
              </a:lnSpc>
            </a:pPr>
            <a:r>
              <a:rPr lang="en-US" dirty="0"/>
              <a:t>It was introduced in 2002 and was developed by Mozilla Foundation</a:t>
            </a:r>
          </a:p>
          <a:p>
            <a:pPr algn="just">
              <a:lnSpc>
                <a:spcPct val="150000"/>
              </a:lnSpc>
            </a:pPr>
            <a:r>
              <a:rPr lang="en-US" dirty="0"/>
              <a:t>Firefox overtook the usage share from Internet Explorer and became the dominant browser during 2003-04</a:t>
            </a:r>
          </a:p>
          <a:p>
            <a:pPr algn="just">
              <a:lnSpc>
                <a:spcPct val="150000"/>
              </a:lnSpc>
            </a:pPr>
            <a:r>
              <a:rPr lang="en-US" dirty="0"/>
              <a:t>Location-aware browsing was made available with Firefox</a:t>
            </a:r>
          </a:p>
          <a:p>
            <a:pPr algn="just">
              <a:lnSpc>
                <a:spcPct val="150000"/>
              </a:lnSpc>
            </a:pPr>
            <a:r>
              <a:rPr lang="en-US" dirty="0"/>
              <a:t>This browser was also made available for mobile phones, tablets, etc.</a:t>
            </a:r>
          </a:p>
          <a:p>
            <a:endParaRPr lang="en-US" dirty="0"/>
          </a:p>
        </p:txBody>
      </p:sp>
    </p:spTree>
    <p:extLst>
      <p:ext uri="{BB962C8B-B14F-4D97-AF65-F5344CB8AC3E}">
        <p14:creationId xmlns:p14="http://schemas.microsoft.com/office/powerpoint/2010/main" val="410163036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152400"/>
            <a:ext cx="8686800" cy="6477000"/>
          </a:xfrm>
        </p:spPr>
        <p:txBody>
          <a:bodyPr/>
          <a:lstStyle/>
          <a:p>
            <a:pPr marL="0" indent="0" algn="just">
              <a:lnSpc>
                <a:spcPct val="150000"/>
              </a:lnSpc>
              <a:buNone/>
            </a:pPr>
            <a:r>
              <a:rPr lang="en-US" b="1" u="sng" dirty="0"/>
              <a:t>6. Google Chrome</a:t>
            </a:r>
            <a:endParaRPr lang="en-US" u="sng" dirty="0"/>
          </a:p>
          <a:p>
            <a:pPr algn="just">
              <a:lnSpc>
                <a:spcPct val="150000"/>
              </a:lnSpc>
            </a:pPr>
            <a:r>
              <a:rPr lang="en-US" dirty="0"/>
              <a:t>It was launched in 2008 by Google</a:t>
            </a:r>
          </a:p>
          <a:p>
            <a:pPr algn="just">
              <a:lnSpc>
                <a:spcPct val="150000"/>
              </a:lnSpc>
            </a:pPr>
            <a:r>
              <a:rPr lang="en-US" dirty="0"/>
              <a:t>It is a cross-platform web browser</a:t>
            </a:r>
          </a:p>
          <a:p>
            <a:pPr algn="just">
              <a:lnSpc>
                <a:spcPct val="150000"/>
              </a:lnSpc>
            </a:pPr>
            <a:r>
              <a:rPr lang="en-US" dirty="0"/>
              <a:t>Multiple features from old browsers were amalgamated to form better and newer features</a:t>
            </a:r>
          </a:p>
          <a:p>
            <a:pPr algn="just">
              <a:lnSpc>
                <a:spcPct val="150000"/>
              </a:lnSpc>
            </a:pPr>
            <a:r>
              <a:rPr lang="en-US" dirty="0"/>
              <a:t>To save computers from malware, Google developed the ad-blocking feature to keep the user data safe and secure</a:t>
            </a:r>
          </a:p>
          <a:p>
            <a:pPr algn="just">
              <a:lnSpc>
                <a:spcPct val="150000"/>
              </a:lnSpc>
            </a:pPr>
            <a:r>
              <a:rPr lang="en-US" dirty="0"/>
              <a:t>Incognito mode is provided where private searching is available where no cookies or history is saved</a:t>
            </a:r>
          </a:p>
          <a:p>
            <a:pPr algn="just">
              <a:lnSpc>
                <a:spcPct val="150000"/>
              </a:lnSpc>
            </a:pPr>
            <a:r>
              <a:rPr lang="en-US" dirty="0"/>
              <a:t>Till date, it has the best user interface</a:t>
            </a:r>
          </a:p>
        </p:txBody>
      </p:sp>
    </p:spTree>
    <p:extLst>
      <p:ext uri="{BB962C8B-B14F-4D97-AF65-F5344CB8AC3E}">
        <p14:creationId xmlns:p14="http://schemas.microsoft.com/office/powerpoint/2010/main" val="102779125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152400"/>
            <a:ext cx="8686800" cy="6477000"/>
          </a:xfrm>
        </p:spPr>
        <p:txBody>
          <a:bodyPr/>
          <a:lstStyle/>
          <a:p>
            <a:pPr algn="just">
              <a:lnSpc>
                <a:spcPct val="150000"/>
              </a:lnSpc>
            </a:pPr>
            <a:r>
              <a:rPr lang="en-US" dirty="0"/>
              <a:t>Apart from these, Opera Mini web browser was introduced in 2005 which was specially designed for mobile users. </a:t>
            </a:r>
            <a:endParaRPr lang="en-US" dirty="0" smtClean="0"/>
          </a:p>
          <a:p>
            <a:pPr algn="just">
              <a:lnSpc>
                <a:spcPct val="150000"/>
              </a:lnSpc>
            </a:pPr>
            <a:r>
              <a:rPr lang="en-US" dirty="0" smtClean="0"/>
              <a:t>Before </a:t>
            </a:r>
            <a:r>
              <a:rPr lang="en-US" dirty="0"/>
              <a:t>the mobile version, the computer version “Opera” was also released in 1995. </a:t>
            </a:r>
            <a:endParaRPr lang="en-US" dirty="0" smtClean="0"/>
          </a:p>
          <a:p>
            <a:pPr algn="just">
              <a:lnSpc>
                <a:spcPct val="150000"/>
              </a:lnSpc>
            </a:pPr>
            <a:r>
              <a:rPr lang="en-US" dirty="0" smtClean="0"/>
              <a:t>It </a:t>
            </a:r>
            <a:r>
              <a:rPr lang="en-US" dirty="0"/>
              <a:t>supported a decent user interface and was developed by Opera Software.</a:t>
            </a:r>
          </a:p>
        </p:txBody>
      </p:sp>
    </p:spTree>
    <p:extLst>
      <p:ext uri="{BB962C8B-B14F-4D97-AF65-F5344CB8AC3E}">
        <p14:creationId xmlns:p14="http://schemas.microsoft.com/office/powerpoint/2010/main" val="104888020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152400"/>
            <a:ext cx="8686800" cy="6477000"/>
          </a:xfrm>
        </p:spPr>
        <p:txBody>
          <a:bodyPr/>
          <a:lstStyle/>
          <a:p>
            <a:endParaRPr lang="en-US" dirty="0"/>
          </a:p>
        </p:txBody>
      </p:sp>
    </p:spTree>
    <p:extLst>
      <p:ext uri="{BB962C8B-B14F-4D97-AF65-F5344CB8AC3E}">
        <p14:creationId xmlns:p14="http://schemas.microsoft.com/office/powerpoint/2010/main" val="942128433"/>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152400"/>
            <a:ext cx="8686800" cy="6477000"/>
          </a:xfrm>
        </p:spPr>
        <p:txBody>
          <a:bodyPr/>
          <a:lstStyle/>
          <a:p>
            <a:pPr marL="0" indent="0">
              <a:buNone/>
            </a:pPr>
            <a:r>
              <a:rPr lang="en-US" b="1" dirty="0"/>
              <a:t>Life Cycle of Mobile Agents</a:t>
            </a:r>
          </a:p>
          <a:p>
            <a:pPr marL="0" indent="0" algn="just">
              <a:lnSpc>
                <a:spcPct val="150000"/>
              </a:lnSpc>
              <a:buNone/>
            </a:pPr>
            <a:r>
              <a:rPr lang="en-US" dirty="0"/>
              <a:t>The life cycle of mobile agents ensures the following conditions:</a:t>
            </a:r>
          </a:p>
          <a:p>
            <a:pPr algn="just">
              <a:lnSpc>
                <a:spcPct val="150000"/>
              </a:lnSpc>
            </a:pPr>
            <a:r>
              <a:rPr lang="en-US" dirty="0"/>
              <a:t>They can adapt to the environment. For example, either home or foreign environment.</a:t>
            </a:r>
          </a:p>
          <a:p>
            <a:pPr algn="just">
              <a:lnSpc>
                <a:spcPct val="150000"/>
              </a:lnSpc>
            </a:pPr>
            <a:r>
              <a:rPr lang="en-US" dirty="0"/>
              <a:t>They are capable of switching among the positions of one node to another.</a:t>
            </a:r>
          </a:p>
          <a:p>
            <a:pPr algn="just">
              <a:lnSpc>
                <a:spcPct val="150000"/>
              </a:lnSpc>
            </a:pPr>
            <a:r>
              <a:rPr lang="en-US" dirty="0"/>
              <a:t>They are autonomous and focused on the final output.</a:t>
            </a:r>
          </a:p>
          <a:p>
            <a:endParaRPr lang="en-US"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1" y="1371600"/>
            <a:ext cx="7315199" cy="487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9295706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nodeType="clickEffect">
                                  <p:stCondLst>
                                    <p:cond delay="0"/>
                                  </p:stCondLst>
                                  <p:childTnLst>
                                    <p:set>
                                      <p:cBhvr>
                                        <p:cTn id="36" dur="1" fill="hold">
                                          <p:stCondLst>
                                            <p:cond delay="0"/>
                                          </p:stCondLst>
                                        </p:cTn>
                                        <p:tgtEl>
                                          <p:spTgt spid="1027"/>
                                        </p:tgtEl>
                                        <p:attrNameLst>
                                          <p:attrName>style.visibility</p:attrName>
                                        </p:attrNameLst>
                                      </p:cBhvr>
                                      <p:to>
                                        <p:strVal val="visible"/>
                                      </p:to>
                                    </p:set>
                                    <p:animEffect transition="in" filter="fade">
                                      <p:cBhvr>
                                        <p:cTn id="37" dur="1000"/>
                                        <p:tgtEl>
                                          <p:spTgt spid="1027"/>
                                        </p:tgtEl>
                                      </p:cBhvr>
                                    </p:animEffect>
                                    <p:anim calcmode="lin" valueType="num">
                                      <p:cBhvr>
                                        <p:cTn id="38" dur="1000" fill="hold"/>
                                        <p:tgtEl>
                                          <p:spTgt spid="1027"/>
                                        </p:tgtEl>
                                        <p:attrNameLst>
                                          <p:attrName>ppt_x</p:attrName>
                                        </p:attrNameLst>
                                      </p:cBhvr>
                                      <p:tavLst>
                                        <p:tav tm="0">
                                          <p:val>
                                            <p:strVal val="#ppt_x"/>
                                          </p:val>
                                        </p:tav>
                                        <p:tav tm="100000">
                                          <p:val>
                                            <p:strVal val="#ppt_x"/>
                                          </p:val>
                                        </p:tav>
                                      </p:tavLst>
                                    </p:anim>
                                    <p:anim calcmode="lin" valueType="num">
                                      <p:cBhvr>
                                        <p:cTn id="39" dur="1000" fill="hold"/>
                                        <p:tgtEl>
                                          <p:spTgt spid="10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152400"/>
            <a:ext cx="8686800" cy="6477000"/>
          </a:xfrm>
        </p:spPr>
        <p:txBody>
          <a:bodyPr>
            <a:normAutofit fontScale="92500" lnSpcReduction="20000"/>
          </a:bodyPr>
          <a:lstStyle/>
          <a:p>
            <a:pPr marL="0" indent="0">
              <a:buNone/>
            </a:pPr>
            <a:r>
              <a:rPr lang="en-US" b="1" dirty="0"/>
              <a:t>Advantages of Mobile Agents</a:t>
            </a:r>
          </a:p>
          <a:p>
            <a:pPr algn="just">
              <a:lnSpc>
                <a:spcPct val="150000"/>
              </a:lnSpc>
            </a:pPr>
            <a:r>
              <a:rPr lang="en-US" dirty="0"/>
              <a:t>Mobile Agents are autonomous and self-driven in nature.</a:t>
            </a:r>
          </a:p>
          <a:p>
            <a:pPr algn="just">
              <a:lnSpc>
                <a:spcPct val="150000"/>
              </a:lnSpc>
            </a:pPr>
            <a:r>
              <a:rPr lang="en-US" dirty="0"/>
              <a:t>They are maintenance-friendly or easily maintainable.</a:t>
            </a:r>
          </a:p>
          <a:p>
            <a:pPr algn="just">
              <a:lnSpc>
                <a:spcPct val="150000"/>
              </a:lnSpc>
            </a:pPr>
            <a:r>
              <a:rPr lang="en-US" dirty="0"/>
              <a:t>They are Fault-tolerant. It means they are able to operate without an active connection between client and server.</a:t>
            </a:r>
          </a:p>
          <a:p>
            <a:pPr algn="just">
              <a:lnSpc>
                <a:spcPct val="150000"/>
              </a:lnSpc>
            </a:pPr>
            <a:r>
              <a:rPr lang="en-US" dirty="0"/>
              <a:t>They reduce the compilation time.</a:t>
            </a:r>
          </a:p>
          <a:p>
            <a:pPr algn="just">
              <a:lnSpc>
                <a:spcPct val="150000"/>
              </a:lnSpc>
            </a:pPr>
            <a:r>
              <a:rPr lang="en-US" dirty="0"/>
              <a:t>They provide less delay in the network.</a:t>
            </a:r>
          </a:p>
          <a:p>
            <a:pPr algn="just">
              <a:lnSpc>
                <a:spcPct val="150000"/>
              </a:lnSpc>
            </a:pPr>
            <a:r>
              <a:rPr lang="en-US" dirty="0"/>
              <a:t>They provide fewer loads on the network.</a:t>
            </a:r>
          </a:p>
          <a:p>
            <a:pPr algn="just">
              <a:lnSpc>
                <a:spcPct val="150000"/>
              </a:lnSpc>
            </a:pPr>
            <a:r>
              <a:rPr lang="en-US" dirty="0"/>
              <a:t>They facilitate parallel processing. It means they can be asynchronously executed on multiple heterogeneous network hosts.</a:t>
            </a:r>
          </a:p>
          <a:p>
            <a:pPr algn="just">
              <a:lnSpc>
                <a:spcPct val="150000"/>
              </a:lnSpc>
            </a:pPr>
            <a:r>
              <a:rPr lang="en-US" dirty="0"/>
              <a:t>They provide dynamic adaptation in which their actions are dependent on the state of the host environment.</a:t>
            </a:r>
          </a:p>
          <a:p>
            <a:endParaRPr lang="en-US" dirty="0"/>
          </a:p>
        </p:txBody>
      </p:sp>
    </p:spTree>
    <p:extLst>
      <p:ext uri="{BB962C8B-B14F-4D97-AF65-F5344CB8AC3E}">
        <p14:creationId xmlns:p14="http://schemas.microsoft.com/office/powerpoint/2010/main" val="10955643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152400"/>
            <a:ext cx="8686800" cy="6477000"/>
          </a:xfrm>
        </p:spPr>
        <p:txBody>
          <a:bodyPr/>
          <a:lstStyle/>
          <a:p>
            <a:pPr marL="0" indent="0">
              <a:buNone/>
            </a:pPr>
            <a:r>
              <a:rPr lang="en-US" b="1" dirty="0"/>
              <a:t>Disadvantages of Mobile Agents</a:t>
            </a:r>
          </a:p>
          <a:p>
            <a:pPr algn="just">
              <a:lnSpc>
                <a:spcPct val="150000"/>
              </a:lnSpc>
            </a:pPr>
            <a:r>
              <a:rPr lang="en-US" dirty="0" smtClean="0"/>
              <a:t>The </a:t>
            </a:r>
            <a:r>
              <a:rPr lang="en-US" dirty="0"/>
              <a:t>most significant disadvantage of mobile agents is their </a:t>
            </a:r>
            <a:r>
              <a:rPr lang="en-US" b="1" dirty="0"/>
              <a:t>security</a:t>
            </a:r>
            <a:r>
              <a:rPr lang="en-US" dirty="0"/>
              <a:t>. They are less secured</a:t>
            </a:r>
          </a:p>
          <a:p>
            <a:pPr marL="0" indent="0" algn="just">
              <a:lnSpc>
                <a:spcPct val="150000"/>
              </a:lnSpc>
              <a:buNone/>
            </a:pPr>
            <a:r>
              <a:rPr lang="en-US" b="1" dirty="0"/>
              <a:t>Applications of Mobile Agents</a:t>
            </a:r>
          </a:p>
          <a:p>
            <a:pPr algn="just">
              <a:lnSpc>
                <a:spcPct val="150000"/>
              </a:lnSpc>
            </a:pPr>
            <a:r>
              <a:rPr lang="en-US" dirty="0" smtClean="0"/>
              <a:t>Mobile </a:t>
            </a:r>
            <a:r>
              <a:rPr lang="en-US" dirty="0"/>
              <a:t>Agents are applied in a wide range of domains such as </a:t>
            </a:r>
            <a:r>
              <a:rPr lang="en-US" b="1" dirty="0"/>
              <a:t>E-commerce, traffic control, network management, robotics, data-intensive applications etc</a:t>
            </a:r>
            <a:r>
              <a:rPr lang="en-US" dirty="0"/>
              <a:t>.</a:t>
            </a:r>
          </a:p>
          <a:p>
            <a:pPr algn="just">
              <a:lnSpc>
                <a:spcPct val="150000"/>
              </a:lnSpc>
            </a:pPr>
            <a:r>
              <a:rPr lang="en-US" dirty="0"/>
              <a:t>They are also used in </a:t>
            </a:r>
            <a:r>
              <a:rPr lang="en-US" b="1" dirty="0"/>
              <a:t>grid computing, parallel computing, distributed computing and mobile computing etc</a:t>
            </a:r>
            <a:r>
              <a:rPr lang="en-US" dirty="0"/>
              <a:t>.</a:t>
            </a:r>
          </a:p>
          <a:p>
            <a:endParaRPr lang="en-US" dirty="0"/>
          </a:p>
        </p:txBody>
      </p:sp>
    </p:spTree>
    <p:extLst>
      <p:ext uri="{BB962C8B-B14F-4D97-AF65-F5344CB8AC3E}">
        <p14:creationId xmlns:p14="http://schemas.microsoft.com/office/powerpoint/2010/main" val="46887490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152400"/>
            <a:ext cx="8686800" cy="6705600"/>
          </a:xfrm>
        </p:spPr>
        <p:txBody>
          <a:bodyPr>
            <a:normAutofit fontScale="92500" lnSpcReduction="20000"/>
          </a:bodyPr>
          <a:lstStyle/>
          <a:p>
            <a:pPr marL="0" indent="0">
              <a:buNone/>
            </a:pPr>
            <a:r>
              <a:rPr lang="en-US" b="1" dirty="0"/>
              <a:t>Security Issues </a:t>
            </a:r>
            <a:endParaRPr lang="en-US" b="1" dirty="0" smtClean="0"/>
          </a:p>
          <a:p>
            <a:pPr algn="just">
              <a:lnSpc>
                <a:spcPct val="150000"/>
              </a:lnSpc>
            </a:pPr>
            <a:r>
              <a:rPr lang="en-US" dirty="0" smtClean="0"/>
              <a:t>Mobile </a:t>
            </a:r>
            <a:r>
              <a:rPr lang="en-US" dirty="0"/>
              <a:t>agent systems provide a computing infrastructure upon which mobile agents belonging to different and potentially untrusted users can execute. </a:t>
            </a:r>
            <a:endParaRPr lang="en-US" dirty="0" smtClean="0"/>
          </a:p>
          <a:p>
            <a:pPr algn="just">
              <a:lnSpc>
                <a:spcPct val="150000"/>
              </a:lnSpc>
            </a:pPr>
            <a:r>
              <a:rPr lang="en-US" dirty="0" smtClean="0"/>
              <a:t>The </a:t>
            </a:r>
            <a:r>
              <a:rPr lang="en-US" dirty="0"/>
              <a:t>communication medium is inherently </a:t>
            </a:r>
            <a:r>
              <a:rPr lang="en-US" dirty="0" smtClean="0"/>
              <a:t>insecure.</a:t>
            </a:r>
          </a:p>
          <a:p>
            <a:pPr algn="just">
              <a:lnSpc>
                <a:spcPct val="150000"/>
              </a:lnSpc>
            </a:pPr>
            <a:r>
              <a:rPr lang="en-US" dirty="0" smtClean="0"/>
              <a:t> </a:t>
            </a:r>
            <a:r>
              <a:rPr lang="en-US" dirty="0"/>
              <a:t>In this scenario, a variety of attacks can be conceived. </a:t>
            </a:r>
            <a:endParaRPr lang="en-US" dirty="0" smtClean="0"/>
          </a:p>
          <a:p>
            <a:pPr algn="just">
              <a:lnSpc>
                <a:spcPct val="150000"/>
              </a:lnSpc>
            </a:pPr>
            <a:r>
              <a:rPr lang="en-US" dirty="0" smtClean="0"/>
              <a:t>Unauthorized </a:t>
            </a:r>
            <a:r>
              <a:rPr lang="en-US" dirty="0"/>
              <a:t>users may eavesdrop network traffic and observe agents in action, or worse an active intruder may modify the code, data or state of an agent in transit. </a:t>
            </a:r>
            <a:endParaRPr lang="en-US" dirty="0" smtClean="0"/>
          </a:p>
          <a:p>
            <a:pPr algn="just">
              <a:lnSpc>
                <a:spcPct val="150000"/>
              </a:lnSpc>
            </a:pPr>
            <a:r>
              <a:rPr lang="en-US" dirty="0" smtClean="0"/>
              <a:t>Agents </a:t>
            </a:r>
            <a:r>
              <a:rPr lang="en-US" dirty="0"/>
              <a:t>may attack the agent platform (host) supporting their execution to gain unauthorized access to resources. </a:t>
            </a:r>
            <a:endParaRPr lang="en-US" dirty="0" smtClean="0"/>
          </a:p>
          <a:p>
            <a:pPr algn="just">
              <a:lnSpc>
                <a:spcPct val="150000"/>
              </a:lnSpc>
            </a:pPr>
            <a:r>
              <a:rPr lang="en-US" dirty="0" smtClean="0"/>
              <a:t>Note </a:t>
            </a:r>
            <a:r>
              <a:rPr lang="en-US" dirty="0"/>
              <a:t>that some of these problems are typical in conventional distributed (client/server) systems and are solved by cryptographic techniques. </a:t>
            </a:r>
          </a:p>
        </p:txBody>
      </p:sp>
    </p:spTree>
    <p:extLst>
      <p:ext uri="{BB962C8B-B14F-4D97-AF65-F5344CB8AC3E}">
        <p14:creationId xmlns:p14="http://schemas.microsoft.com/office/powerpoint/2010/main" val="40866985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218</TotalTime>
  <Words>3031</Words>
  <Application>Microsoft Office PowerPoint</Application>
  <PresentationFormat>On-screen Show (4:3)</PresentationFormat>
  <Paragraphs>260</Paragraphs>
  <Slides>53</Slides>
  <Notes>0</Notes>
  <HiddenSlides>0</HiddenSlides>
  <MMClips>0</MMClips>
  <ScaleCrop>false</ScaleCrop>
  <HeadingPairs>
    <vt:vector size="4" baseType="variant">
      <vt:variant>
        <vt:lpstr>Theme</vt:lpstr>
      </vt:variant>
      <vt:variant>
        <vt:i4>1</vt:i4>
      </vt:variant>
      <vt:variant>
        <vt:lpstr>Slide Titles</vt:lpstr>
      </vt:variant>
      <vt:variant>
        <vt:i4>53</vt:i4>
      </vt:variant>
    </vt:vector>
  </HeadingPairs>
  <TitlesOfParts>
    <vt:vector size="54" baseType="lpstr">
      <vt:lpstr>Equity</vt:lpstr>
      <vt:lpstr>Mobile Agents and WAP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Mobile Agents and WAP</dc:title>
  <dc:creator>SAM</dc:creator>
  <cp:lastModifiedBy>SAM</cp:lastModifiedBy>
  <cp:revision>131</cp:revision>
  <dcterms:created xsi:type="dcterms:W3CDTF">2006-08-16T00:00:00Z</dcterms:created>
  <dcterms:modified xsi:type="dcterms:W3CDTF">2021-05-07T13:55:50Z</dcterms:modified>
</cp:coreProperties>
</file>