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0"/>
  </p:notesMasterIdLst>
  <p:sldIdLst>
    <p:sldId id="303"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04" r:id="rId21"/>
    <p:sldId id="305" r:id="rId22"/>
    <p:sldId id="275" r:id="rId23"/>
    <p:sldId id="276" r:id="rId24"/>
    <p:sldId id="277" r:id="rId25"/>
    <p:sldId id="278" r:id="rId26"/>
    <p:sldId id="279" r:id="rId27"/>
    <p:sldId id="280" r:id="rId28"/>
    <p:sldId id="306" r:id="rId29"/>
    <p:sldId id="281" r:id="rId30"/>
    <p:sldId id="282" r:id="rId31"/>
    <p:sldId id="283" r:id="rId32"/>
    <p:sldId id="284" r:id="rId33"/>
    <p:sldId id="285" r:id="rId34"/>
    <p:sldId id="286" r:id="rId35"/>
    <p:sldId id="287" r:id="rId36"/>
    <p:sldId id="292" r:id="rId37"/>
    <p:sldId id="293" r:id="rId38"/>
    <p:sldId id="294" r:id="rId39"/>
    <p:sldId id="295" r:id="rId40"/>
    <p:sldId id="307" r:id="rId41"/>
    <p:sldId id="308" r:id="rId42"/>
    <p:sldId id="309" r:id="rId43"/>
    <p:sldId id="310" r:id="rId44"/>
    <p:sldId id="311" r:id="rId45"/>
    <p:sldId id="296" r:id="rId46"/>
    <p:sldId id="297" r:id="rId47"/>
    <p:sldId id="298" r:id="rId48"/>
    <p:sldId id="299" r:id="rId49"/>
    <p:sldId id="300" r:id="rId50"/>
    <p:sldId id="312" r:id="rId51"/>
    <p:sldId id="313" r:id="rId52"/>
    <p:sldId id="301" r:id="rId53"/>
    <p:sldId id="302" r:id="rId54"/>
    <p:sldId id="314" r:id="rId55"/>
    <p:sldId id="315" r:id="rId56"/>
    <p:sldId id="316" r:id="rId57"/>
    <p:sldId id="317" r:id="rId58"/>
    <p:sldId id="336" r:id="rId59"/>
    <p:sldId id="320" r:id="rId60"/>
    <p:sldId id="321" r:id="rId61"/>
    <p:sldId id="322" r:id="rId62"/>
    <p:sldId id="323" r:id="rId63"/>
    <p:sldId id="324" r:id="rId64"/>
    <p:sldId id="325" r:id="rId65"/>
    <p:sldId id="326" r:id="rId66"/>
    <p:sldId id="327" r:id="rId67"/>
    <p:sldId id="328" r:id="rId68"/>
    <p:sldId id="329" r:id="rId69"/>
    <p:sldId id="337" r:id="rId70"/>
    <p:sldId id="330" r:id="rId71"/>
    <p:sldId id="331" r:id="rId72"/>
    <p:sldId id="332" r:id="rId73"/>
    <p:sldId id="333" r:id="rId74"/>
    <p:sldId id="334" r:id="rId75"/>
    <p:sldId id="335" r:id="rId76"/>
    <p:sldId id="289" r:id="rId77"/>
    <p:sldId id="288" r:id="rId78"/>
    <p:sldId id="291" r:id="rId79"/>
  </p:sldIdLst>
  <p:sldSz cx="9144000" cy="5143500" type="screen16x9"/>
  <p:notesSz cx="6858000" cy="9144000"/>
  <p:embeddedFontLst>
    <p:embeddedFont>
      <p:font typeface="Roboto Medium" charset="0"/>
      <p:regular r:id="rId81"/>
      <p:bold r:id="rId82"/>
      <p:italic r:id="rId83"/>
      <p:boldItalic r:id="rId84"/>
    </p:embeddedFont>
    <p:embeddedFont>
      <p:font typeface="Roboto" charset="0"/>
      <p:regular r:id="rId85"/>
      <p:bold r:id="rId86"/>
      <p:italic r:id="rId87"/>
      <p:boldItalic r:id="rId88"/>
    </p:embeddedFont>
    <p:embeddedFont>
      <p:font typeface="PT Sans Narrow" charset="0"/>
      <p:regular r:id="rId89"/>
      <p:bold r:id="rId90"/>
    </p:embeddedFont>
    <p:embeddedFont>
      <p:font typeface="Open Sans" charset="0"/>
      <p:regular r:id="rId91"/>
      <p:bold r:id="rId92"/>
      <p:italic r:id="rId93"/>
      <p:boldItalic r:id="rId9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B0699A4E-2891-4054-9A34-1798F7A11134}">
  <a:tblStyle styleId="{B0699A4E-2891-4054-9A34-1798F7A11134}"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822"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4.fntdata"/><Relationship Id="rId89" Type="http://schemas.openxmlformats.org/officeDocument/2006/relationships/font" Target="fonts/font9.fntdata"/><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7.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2.fntdata"/><Relationship Id="rId90" Type="http://schemas.openxmlformats.org/officeDocument/2006/relationships/font" Target="fonts/font10.fntdata"/><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font" Target="fonts/font5.fntdata"/><Relationship Id="rId93" Type="http://schemas.openxmlformats.org/officeDocument/2006/relationships/font" Target="fonts/font13.fntdata"/><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font" Target="fonts/font11.fntdata"/><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font" Target="fonts/font1.fntdata"/><Relationship Id="rId86" Type="http://schemas.openxmlformats.org/officeDocument/2006/relationships/font" Target="fonts/font6.fntdata"/><Relationship Id="rId94"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030A53-7BD6-4652-83AF-829883816622}" type="doc">
      <dgm:prSet loTypeId="urn:microsoft.com/office/officeart/2008/layout/HorizontalMultiLevelHierarchy" loCatId="hierarchy" qsTypeId="urn:microsoft.com/office/officeart/2005/8/quickstyle/simple1" qsCatId="simple" csTypeId="urn:microsoft.com/office/officeart/2005/8/colors/colorful1" csCatId="colorful" phldr="1"/>
      <dgm:spPr/>
      <dgm:t>
        <a:bodyPr/>
        <a:lstStyle/>
        <a:p>
          <a:endParaRPr lang="en-US"/>
        </a:p>
      </dgm:t>
    </dgm:pt>
    <dgm:pt modelId="{B2A9956C-D25A-4719-BE30-7BC26ED7312E}">
      <dgm:prSet phldrT="[Text]"/>
      <dgm:spPr/>
      <dgm:t>
        <a:bodyPr/>
        <a:lstStyle/>
        <a:p>
          <a:r>
            <a:rPr lang="en-US" dirty="0" smtClean="0"/>
            <a:t>Foreign Investment through Equity</a:t>
          </a:r>
          <a:endParaRPr lang="en-US" dirty="0"/>
        </a:p>
      </dgm:t>
    </dgm:pt>
    <dgm:pt modelId="{5B858451-F7C1-4B67-9D5C-C306636C92BB}" type="parTrans" cxnId="{A95E83E8-5465-4297-B9D1-F0B121E1731E}">
      <dgm:prSet/>
      <dgm:spPr/>
      <dgm:t>
        <a:bodyPr/>
        <a:lstStyle/>
        <a:p>
          <a:endParaRPr lang="en-US"/>
        </a:p>
      </dgm:t>
    </dgm:pt>
    <dgm:pt modelId="{51A95334-AE42-47A0-8296-31E9A08E3EF8}" type="sibTrans" cxnId="{A95E83E8-5465-4297-B9D1-F0B121E1731E}">
      <dgm:prSet/>
      <dgm:spPr/>
      <dgm:t>
        <a:bodyPr/>
        <a:lstStyle/>
        <a:p>
          <a:endParaRPr lang="en-US"/>
        </a:p>
      </dgm:t>
    </dgm:pt>
    <dgm:pt modelId="{23EE006E-4956-4B70-B260-8DC06B274465}">
      <dgm:prSet phldrT="[Text]" custT="1"/>
      <dgm:spPr/>
      <dgm:t>
        <a:bodyPr/>
        <a:lstStyle/>
        <a:p>
          <a:r>
            <a:rPr lang="en-US" sz="1800" dirty="0" smtClean="0"/>
            <a:t>Depository Receipts</a:t>
          </a:r>
          <a:endParaRPr lang="en-US" sz="1800" dirty="0"/>
        </a:p>
      </dgm:t>
    </dgm:pt>
    <dgm:pt modelId="{3AB92DE5-D3CA-4D08-A645-70329EE4C1E8}" type="parTrans" cxnId="{97630EE7-CEA0-4C40-A852-47CB40EBA21D}">
      <dgm:prSet/>
      <dgm:spPr/>
      <dgm:t>
        <a:bodyPr/>
        <a:lstStyle/>
        <a:p>
          <a:endParaRPr lang="en-US"/>
        </a:p>
      </dgm:t>
    </dgm:pt>
    <dgm:pt modelId="{FDFDE814-6126-463C-905C-01B7D94BB388}" type="sibTrans" cxnId="{97630EE7-CEA0-4C40-A852-47CB40EBA21D}">
      <dgm:prSet/>
      <dgm:spPr/>
      <dgm:t>
        <a:bodyPr/>
        <a:lstStyle/>
        <a:p>
          <a:endParaRPr lang="en-US"/>
        </a:p>
      </dgm:t>
    </dgm:pt>
    <dgm:pt modelId="{A035E23B-575A-482A-8405-DFD6735DFF7F}">
      <dgm:prSet phldrT="[Text]" custT="1"/>
      <dgm:spPr/>
      <dgm:t>
        <a:bodyPr/>
        <a:lstStyle/>
        <a:p>
          <a:r>
            <a:rPr lang="en-US" sz="1800" dirty="0" smtClean="0"/>
            <a:t>When Indian companies provide entitlement to their shares to foreign investors through Foreign currency derivative</a:t>
          </a:r>
          <a:endParaRPr lang="en-US" sz="1800" dirty="0"/>
        </a:p>
      </dgm:t>
    </dgm:pt>
    <dgm:pt modelId="{A0B5C611-D102-425D-A9FC-0169A0F6D918}" type="parTrans" cxnId="{5907E48C-56C2-4916-8F7F-94D53635A7ED}">
      <dgm:prSet/>
      <dgm:spPr/>
      <dgm:t>
        <a:bodyPr/>
        <a:lstStyle/>
        <a:p>
          <a:endParaRPr lang="en-US"/>
        </a:p>
      </dgm:t>
    </dgm:pt>
    <dgm:pt modelId="{599184F5-F2C2-4FB1-80BC-90B72C37EFA2}" type="sibTrans" cxnId="{5907E48C-56C2-4916-8F7F-94D53635A7ED}">
      <dgm:prSet/>
      <dgm:spPr/>
      <dgm:t>
        <a:bodyPr/>
        <a:lstStyle/>
        <a:p>
          <a:endParaRPr lang="en-US"/>
        </a:p>
      </dgm:t>
    </dgm:pt>
    <dgm:pt modelId="{2BD898EF-B243-482C-965A-6DDF65AC6203}">
      <dgm:prSet phldrT="[Text]" custT="1"/>
      <dgm:spPr/>
      <dgm:t>
        <a:bodyPr/>
        <a:lstStyle/>
        <a:p>
          <a:r>
            <a:rPr lang="en-US" sz="1800" dirty="0" smtClean="0"/>
            <a:t>Foreign Direct Investment  or </a:t>
          </a:r>
        </a:p>
        <a:p>
          <a:r>
            <a:rPr lang="en-US" sz="1800" dirty="0" smtClean="0"/>
            <a:t>Foreign Portfolio Investment</a:t>
          </a:r>
          <a:endParaRPr lang="en-US" sz="1800" dirty="0"/>
        </a:p>
      </dgm:t>
    </dgm:pt>
    <dgm:pt modelId="{B3F7FF30-68DA-4F4F-AC42-5EB62440B6B4}" type="parTrans" cxnId="{AA1ED668-4F3A-441D-AE6C-A274E2B44D38}">
      <dgm:prSet/>
      <dgm:spPr/>
      <dgm:t>
        <a:bodyPr/>
        <a:lstStyle/>
        <a:p>
          <a:endParaRPr lang="en-US"/>
        </a:p>
      </dgm:t>
    </dgm:pt>
    <dgm:pt modelId="{AF8293F5-4B20-442F-9005-9B2C06F65FD9}" type="sibTrans" cxnId="{AA1ED668-4F3A-441D-AE6C-A274E2B44D38}">
      <dgm:prSet/>
      <dgm:spPr/>
      <dgm:t>
        <a:bodyPr/>
        <a:lstStyle/>
        <a:p>
          <a:endParaRPr lang="en-US"/>
        </a:p>
      </dgm:t>
    </dgm:pt>
    <dgm:pt modelId="{6DC0B4CE-F719-4FB7-A4BF-9BEED0BDB12A}">
      <dgm:prSet phldrT="[Text]" custT="1"/>
      <dgm:spPr/>
      <dgm:t>
        <a:bodyPr/>
        <a:lstStyle/>
        <a:p>
          <a:r>
            <a:rPr lang="en-US" sz="1800" dirty="0" smtClean="0"/>
            <a:t>When foreign investors convert their currency into foreign currency and buy shares locally</a:t>
          </a:r>
          <a:endParaRPr lang="en-US" sz="1800" dirty="0"/>
        </a:p>
      </dgm:t>
    </dgm:pt>
    <dgm:pt modelId="{F0942254-A63A-454F-B5FF-9EF45CFC33CE}" type="parTrans" cxnId="{DCA8DEC5-F15F-48D7-BEF5-83B575DAD072}">
      <dgm:prSet/>
      <dgm:spPr/>
      <dgm:t>
        <a:bodyPr/>
        <a:lstStyle/>
        <a:p>
          <a:endParaRPr lang="en-US"/>
        </a:p>
      </dgm:t>
    </dgm:pt>
    <dgm:pt modelId="{775998A3-0ABC-4730-9D08-6954CF486109}" type="sibTrans" cxnId="{DCA8DEC5-F15F-48D7-BEF5-83B575DAD072}">
      <dgm:prSet/>
      <dgm:spPr/>
      <dgm:t>
        <a:bodyPr/>
        <a:lstStyle/>
        <a:p>
          <a:endParaRPr lang="en-US"/>
        </a:p>
      </dgm:t>
    </dgm:pt>
    <dgm:pt modelId="{10947729-6758-4681-9B1A-6D9F58A04218}" type="pres">
      <dgm:prSet presAssocID="{AD030A53-7BD6-4652-83AF-829883816622}" presName="Name0" presStyleCnt="0">
        <dgm:presLayoutVars>
          <dgm:chPref val="1"/>
          <dgm:dir/>
          <dgm:animOne val="branch"/>
          <dgm:animLvl val="lvl"/>
          <dgm:resizeHandles val="exact"/>
        </dgm:presLayoutVars>
      </dgm:prSet>
      <dgm:spPr/>
      <dgm:t>
        <a:bodyPr/>
        <a:lstStyle/>
        <a:p>
          <a:endParaRPr lang="en-US"/>
        </a:p>
      </dgm:t>
    </dgm:pt>
    <dgm:pt modelId="{8314CFF9-54CE-4F28-B345-A52E01C89BD6}" type="pres">
      <dgm:prSet presAssocID="{B2A9956C-D25A-4719-BE30-7BC26ED7312E}" presName="root1" presStyleCnt="0"/>
      <dgm:spPr/>
      <dgm:t>
        <a:bodyPr/>
        <a:lstStyle/>
        <a:p>
          <a:endParaRPr lang="en-US"/>
        </a:p>
      </dgm:t>
    </dgm:pt>
    <dgm:pt modelId="{4D03C214-B858-4CED-80EA-68B1BAF8086F}" type="pres">
      <dgm:prSet presAssocID="{B2A9956C-D25A-4719-BE30-7BC26ED7312E}" presName="LevelOneTextNode" presStyleLbl="node0" presStyleIdx="0" presStyleCnt="1" custAng="5400000" custScaleX="221616" custScaleY="44045" custLinFactNeighborX="-1599">
        <dgm:presLayoutVars>
          <dgm:chPref val="3"/>
        </dgm:presLayoutVars>
      </dgm:prSet>
      <dgm:spPr/>
      <dgm:t>
        <a:bodyPr/>
        <a:lstStyle/>
        <a:p>
          <a:endParaRPr lang="en-US"/>
        </a:p>
      </dgm:t>
    </dgm:pt>
    <dgm:pt modelId="{0C270F27-6A7C-465D-9A97-7825F703E0A2}" type="pres">
      <dgm:prSet presAssocID="{B2A9956C-D25A-4719-BE30-7BC26ED7312E}" presName="level2hierChild" presStyleCnt="0"/>
      <dgm:spPr/>
      <dgm:t>
        <a:bodyPr/>
        <a:lstStyle/>
        <a:p>
          <a:endParaRPr lang="en-US"/>
        </a:p>
      </dgm:t>
    </dgm:pt>
    <dgm:pt modelId="{A5E59775-E2A0-4277-8D08-68271D97FFBB}" type="pres">
      <dgm:prSet presAssocID="{3AB92DE5-D3CA-4D08-A645-70329EE4C1E8}" presName="conn2-1" presStyleLbl="parChTrans1D2" presStyleIdx="0" presStyleCnt="2"/>
      <dgm:spPr/>
      <dgm:t>
        <a:bodyPr/>
        <a:lstStyle/>
        <a:p>
          <a:endParaRPr lang="en-US"/>
        </a:p>
      </dgm:t>
    </dgm:pt>
    <dgm:pt modelId="{7001B18C-5B40-4074-8B49-EEB10C703B8F}" type="pres">
      <dgm:prSet presAssocID="{3AB92DE5-D3CA-4D08-A645-70329EE4C1E8}" presName="connTx" presStyleLbl="parChTrans1D2" presStyleIdx="0" presStyleCnt="2"/>
      <dgm:spPr/>
      <dgm:t>
        <a:bodyPr/>
        <a:lstStyle/>
        <a:p>
          <a:endParaRPr lang="en-US"/>
        </a:p>
      </dgm:t>
    </dgm:pt>
    <dgm:pt modelId="{A942FB87-BA75-4F42-8317-97A07494B5EE}" type="pres">
      <dgm:prSet presAssocID="{23EE006E-4956-4B70-B260-8DC06B274465}" presName="root2" presStyleCnt="0"/>
      <dgm:spPr/>
      <dgm:t>
        <a:bodyPr/>
        <a:lstStyle/>
        <a:p>
          <a:endParaRPr lang="en-US"/>
        </a:p>
      </dgm:t>
    </dgm:pt>
    <dgm:pt modelId="{E61EACEF-6153-44AC-AF8E-A80252316608}" type="pres">
      <dgm:prSet presAssocID="{23EE006E-4956-4B70-B260-8DC06B274465}" presName="LevelTwoTextNode" presStyleLbl="node2" presStyleIdx="0" presStyleCnt="2">
        <dgm:presLayoutVars>
          <dgm:chPref val="3"/>
        </dgm:presLayoutVars>
      </dgm:prSet>
      <dgm:spPr/>
      <dgm:t>
        <a:bodyPr/>
        <a:lstStyle/>
        <a:p>
          <a:endParaRPr lang="en-US"/>
        </a:p>
      </dgm:t>
    </dgm:pt>
    <dgm:pt modelId="{A29FB01F-B84F-4FD8-A513-EC9F22FED66A}" type="pres">
      <dgm:prSet presAssocID="{23EE006E-4956-4B70-B260-8DC06B274465}" presName="level3hierChild" presStyleCnt="0"/>
      <dgm:spPr/>
      <dgm:t>
        <a:bodyPr/>
        <a:lstStyle/>
        <a:p>
          <a:endParaRPr lang="en-US"/>
        </a:p>
      </dgm:t>
    </dgm:pt>
    <dgm:pt modelId="{CEEB5694-8B65-4942-B699-C4BD2C79B685}" type="pres">
      <dgm:prSet presAssocID="{A0B5C611-D102-425D-A9FC-0169A0F6D918}" presName="conn2-1" presStyleLbl="parChTrans1D3" presStyleIdx="0" presStyleCnt="2"/>
      <dgm:spPr/>
      <dgm:t>
        <a:bodyPr/>
        <a:lstStyle/>
        <a:p>
          <a:endParaRPr lang="en-US"/>
        </a:p>
      </dgm:t>
    </dgm:pt>
    <dgm:pt modelId="{F5D60B8C-FAAC-488B-B3D3-062E2EEE4E00}" type="pres">
      <dgm:prSet presAssocID="{A0B5C611-D102-425D-A9FC-0169A0F6D918}" presName="connTx" presStyleLbl="parChTrans1D3" presStyleIdx="0" presStyleCnt="2"/>
      <dgm:spPr/>
      <dgm:t>
        <a:bodyPr/>
        <a:lstStyle/>
        <a:p>
          <a:endParaRPr lang="en-US"/>
        </a:p>
      </dgm:t>
    </dgm:pt>
    <dgm:pt modelId="{B2CBC3CC-FA4B-402D-95CD-4CD51CACCE98}" type="pres">
      <dgm:prSet presAssocID="{A035E23B-575A-482A-8405-DFD6735DFF7F}" presName="root2" presStyleCnt="0"/>
      <dgm:spPr/>
      <dgm:t>
        <a:bodyPr/>
        <a:lstStyle/>
        <a:p>
          <a:endParaRPr lang="en-US"/>
        </a:p>
      </dgm:t>
    </dgm:pt>
    <dgm:pt modelId="{77847F3F-7F41-4409-82D1-6BC8E7A81C72}" type="pres">
      <dgm:prSet presAssocID="{A035E23B-575A-482A-8405-DFD6735DFF7F}" presName="LevelTwoTextNode" presStyleLbl="node3" presStyleIdx="0" presStyleCnt="2" custScaleY="223670">
        <dgm:presLayoutVars>
          <dgm:chPref val="3"/>
        </dgm:presLayoutVars>
      </dgm:prSet>
      <dgm:spPr/>
      <dgm:t>
        <a:bodyPr/>
        <a:lstStyle/>
        <a:p>
          <a:endParaRPr lang="en-US"/>
        </a:p>
      </dgm:t>
    </dgm:pt>
    <dgm:pt modelId="{0D08B8A1-8D2A-45FB-B745-955126696D9E}" type="pres">
      <dgm:prSet presAssocID="{A035E23B-575A-482A-8405-DFD6735DFF7F}" presName="level3hierChild" presStyleCnt="0"/>
      <dgm:spPr/>
      <dgm:t>
        <a:bodyPr/>
        <a:lstStyle/>
        <a:p>
          <a:endParaRPr lang="en-US"/>
        </a:p>
      </dgm:t>
    </dgm:pt>
    <dgm:pt modelId="{81EA0953-267C-4C22-9153-51DC8947B6DF}" type="pres">
      <dgm:prSet presAssocID="{B3F7FF30-68DA-4F4F-AC42-5EB62440B6B4}" presName="conn2-1" presStyleLbl="parChTrans1D2" presStyleIdx="1" presStyleCnt="2"/>
      <dgm:spPr/>
      <dgm:t>
        <a:bodyPr/>
        <a:lstStyle/>
        <a:p>
          <a:endParaRPr lang="en-US"/>
        </a:p>
      </dgm:t>
    </dgm:pt>
    <dgm:pt modelId="{8D448478-2A5E-4096-8AFE-0C63702BAC54}" type="pres">
      <dgm:prSet presAssocID="{B3F7FF30-68DA-4F4F-AC42-5EB62440B6B4}" presName="connTx" presStyleLbl="parChTrans1D2" presStyleIdx="1" presStyleCnt="2"/>
      <dgm:spPr/>
      <dgm:t>
        <a:bodyPr/>
        <a:lstStyle/>
        <a:p>
          <a:endParaRPr lang="en-US"/>
        </a:p>
      </dgm:t>
    </dgm:pt>
    <dgm:pt modelId="{E8D6266B-C761-4461-A910-EB775F2C9B97}" type="pres">
      <dgm:prSet presAssocID="{2BD898EF-B243-482C-965A-6DDF65AC6203}" presName="root2" presStyleCnt="0"/>
      <dgm:spPr/>
      <dgm:t>
        <a:bodyPr/>
        <a:lstStyle/>
        <a:p>
          <a:endParaRPr lang="en-US"/>
        </a:p>
      </dgm:t>
    </dgm:pt>
    <dgm:pt modelId="{2631D96F-289D-4921-ACDB-10D0A09D7B97}" type="pres">
      <dgm:prSet presAssocID="{2BD898EF-B243-482C-965A-6DDF65AC6203}" presName="LevelTwoTextNode" presStyleLbl="node2" presStyleIdx="1" presStyleCnt="2" custScaleY="157378">
        <dgm:presLayoutVars>
          <dgm:chPref val="3"/>
        </dgm:presLayoutVars>
      </dgm:prSet>
      <dgm:spPr/>
      <dgm:t>
        <a:bodyPr/>
        <a:lstStyle/>
        <a:p>
          <a:endParaRPr lang="en-US"/>
        </a:p>
      </dgm:t>
    </dgm:pt>
    <dgm:pt modelId="{7E958F69-6E3A-46D7-BFE6-E860EE4CB276}" type="pres">
      <dgm:prSet presAssocID="{2BD898EF-B243-482C-965A-6DDF65AC6203}" presName="level3hierChild" presStyleCnt="0"/>
      <dgm:spPr/>
      <dgm:t>
        <a:bodyPr/>
        <a:lstStyle/>
        <a:p>
          <a:endParaRPr lang="en-US"/>
        </a:p>
      </dgm:t>
    </dgm:pt>
    <dgm:pt modelId="{E75C1AB1-F28C-4384-AFEA-9D88866925D3}" type="pres">
      <dgm:prSet presAssocID="{F0942254-A63A-454F-B5FF-9EF45CFC33CE}" presName="conn2-1" presStyleLbl="parChTrans1D3" presStyleIdx="1" presStyleCnt="2"/>
      <dgm:spPr/>
      <dgm:t>
        <a:bodyPr/>
        <a:lstStyle/>
        <a:p>
          <a:endParaRPr lang="en-US"/>
        </a:p>
      </dgm:t>
    </dgm:pt>
    <dgm:pt modelId="{53EA848E-9EBD-4D17-B74A-9BCF011052B9}" type="pres">
      <dgm:prSet presAssocID="{F0942254-A63A-454F-B5FF-9EF45CFC33CE}" presName="connTx" presStyleLbl="parChTrans1D3" presStyleIdx="1" presStyleCnt="2"/>
      <dgm:spPr/>
      <dgm:t>
        <a:bodyPr/>
        <a:lstStyle/>
        <a:p>
          <a:endParaRPr lang="en-US"/>
        </a:p>
      </dgm:t>
    </dgm:pt>
    <dgm:pt modelId="{A4D9691D-78F6-45BE-8028-2AC82E59783E}" type="pres">
      <dgm:prSet presAssocID="{6DC0B4CE-F719-4FB7-A4BF-9BEED0BDB12A}" presName="root2" presStyleCnt="0"/>
      <dgm:spPr/>
      <dgm:t>
        <a:bodyPr/>
        <a:lstStyle/>
        <a:p>
          <a:endParaRPr lang="en-US"/>
        </a:p>
      </dgm:t>
    </dgm:pt>
    <dgm:pt modelId="{C55E2724-1D4C-4FE9-A514-EBAAAF56EAD4}" type="pres">
      <dgm:prSet presAssocID="{6DC0B4CE-F719-4FB7-A4BF-9BEED0BDB12A}" presName="LevelTwoTextNode" presStyleLbl="node3" presStyleIdx="1" presStyleCnt="2" custScaleY="231066">
        <dgm:presLayoutVars>
          <dgm:chPref val="3"/>
        </dgm:presLayoutVars>
      </dgm:prSet>
      <dgm:spPr/>
      <dgm:t>
        <a:bodyPr/>
        <a:lstStyle/>
        <a:p>
          <a:endParaRPr lang="en-US"/>
        </a:p>
      </dgm:t>
    </dgm:pt>
    <dgm:pt modelId="{64DC7062-E49C-4D7B-8FD3-A5C4D7E2CE05}" type="pres">
      <dgm:prSet presAssocID="{6DC0B4CE-F719-4FB7-A4BF-9BEED0BDB12A}" presName="level3hierChild" presStyleCnt="0"/>
      <dgm:spPr/>
      <dgm:t>
        <a:bodyPr/>
        <a:lstStyle/>
        <a:p>
          <a:endParaRPr lang="en-US"/>
        </a:p>
      </dgm:t>
    </dgm:pt>
  </dgm:ptLst>
  <dgm:cxnLst>
    <dgm:cxn modelId="{957A5911-6368-48A3-A151-080B38C53455}" type="presOf" srcId="{B3F7FF30-68DA-4F4F-AC42-5EB62440B6B4}" destId="{8D448478-2A5E-4096-8AFE-0C63702BAC54}" srcOrd="1" destOrd="0" presId="urn:microsoft.com/office/officeart/2008/layout/HorizontalMultiLevelHierarchy"/>
    <dgm:cxn modelId="{93E00684-9D11-45C2-94D4-564C82218836}" type="presOf" srcId="{3AB92DE5-D3CA-4D08-A645-70329EE4C1E8}" destId="{A5E59775-E2A0-4277-8D08-68271D97FFBB}" srcOrd="0" destOrd="0" presId="urn:microsoft.com/office/officeart/2008/layout/HorizontalMultiLevelHierarchy"/>
    <dgm:cxn modelId="{DCA8DEC5-F15F-48D7-BEF5-83B575DAD072}" srcId="{2BD898EF-B243-482C-965A-6DDF65AC6203}" destId="{6DC0B4CE-F719-4FB7-A4BF-9BEED0BDB12A}" srcOrd="0" destOrd="0" parTransId="{F0942254-A63A-454F-B5FF-9EF45CFC33CE}" sibTransId="{775998A3-0ABC-4730-9D08-6954CF486109}"/>
    <dgm:cxn modelId="{5907E48C-56C2-4916-8F7F-94D53635A7ED}" srcId="{23EE006E-4956-4B70-B260-8DC06B274465}" destId="{A035E23B-575A-482A-8405-DFD6735DFF7F}" srcOrd="0" destOrd="0" parTransId="{A0B5C611-D102-425D-A9FC-0169A0F6D918}" sibTransId="{599184F5-F2C2-4FB1-80BC-90B72C37EFA2}"/>
    <dgm:cxn modelId="{D82848F4-3F39-424F-8946-8A5AF69D6DB1}" type="presOf" srcId="{A0B5C611-D102-425D-A9FC-0169A0F6D918}" destId="{CEEB5694-8B65-4942-B699-C4BD2C79B685}" srcOrd="0" destOrd="0" presId="urn:microsoft.com/office/officeart/2008/layout/HorizontalMultiLevelHierarchy"/>
    <dgm:cxn modelId="{AA1ED668-4F3A-441D-AE6C-A274E2B44D38}" srcId="{B2A9956C-D25A-4719-BE30-7BC26ED7312E}" destId="{2BD898EF-B243-482C-965A-6DDF65AC6203}" srcOrd="1" destOrd="0" parTransId="{B3F7FF30-68DA-4F4F-AC42-5EB62440B6B4}" sibTransId="{AF8293F5-4B20-442F-9005-9B2C06F65FD9}"/>
    <dgm:cxn modelId="{425E3130-1A11-4E0B-B99A-4C37AA2AC5EF}" type="presOf" srcId="{B3F7FF30-68DA-4F4F-AC42-5EB62440B6B4}" destId="{81EA0953-267C-4C22-9153-51DC8947B6DF}" srcOrd="0" destOrd="0" presId="urn:microsoft.com/office/officeart/2008/layout/HorizontalMultiLevelHierarchy"/>
    <dgm:cxn modelId="{97630EE7-CEA0-4C40-A852-47CB40EBA21D}" srcId="{B2A9956C-D25A-4719-BE30-7BC26ED7312E}" destId="{23EE006E-4956-4B70-B260-8DC06B274465}" srcOrd="0" destOrd="0" parTransId="{3AB92DE5-D3CA-4D08-A645-70329EE4C1E8}" sibTransId="{FDFDE814-6126-463C-905C-01B7D94BB388}"/>
    <dgm:cxn modelId="{4A8459A7-83F6-4CDE-A575-1963DE065F14}" type="presOf" srcId="{23EE006E-4956-4B70-B260-8DC06B274465}" destId="{E61EACEF-6153-44AC-AF8E-A80252316608}" srcOrd="0" destOrd="0" presId="urn:microsoft.com/office/officeart/2008/layout/HorizontalMultiLevelHierarchy"/>
    <dgm:cxn modelId="{4FCD2B92-5B7A-433D-8F88-38C1918A1F8A}" type="presOf" srcId="{F0942254-A63A-454F-B5FF-9EF45CFC33CE}" destId="{E75C1AB1-F28C-4384-AFEA-9D88866925D3}" srcOrd="0" destOrd="0" presId="urn:microsoft.com/office/officeart/2008/layout/HorizontalMultiLevelHierarchy"/>
    <dgm:cxn modelId="{E5021B87-65D3-40E8-8A39-910843A2315B}" type="presOf" srcId="{AD030A53-7BD6-4652-83AF-829883816622}" destId="{10947729-6758-4681-9B1A-6D9F58A04218}" srcOrd="0" destOrd="0" presId="urn:microsoft.com/office/officeart/2008/layout/HorizontalMultiLevelHierarchy"/>
    <dgm:cxn modelId="{31309483-632C-49D9-84A4-CEC7AA5EEAC9}" type="presOf" srcId="{6DC0B4CE-F719-4FB7-A4BF-9BEED0BDB12A}" destId="{C55E2724-1D4C-4FE9-A514-EBAAAF56EAD4}" srcOrd="0" destOrd="0" presId="urn:microsoft.com/office/officeart/2008/layout/HorizontalMultiLevelHierarchy"/>
    <dgm:cxn modelId="{E8274F29-4E8E-4175-9BB8-8BB0D02E6F16}" type="presOf" srcId="{B2A9956C-D25A-4719-BE30-7BC26ED7312E}" destId="{4D03C214-B858-4CED-80EA-68B1BAF8086F}" srcOrd="0" destOrd="0" presId="urn:microsoft.com/office/officeart/2008/layout/HorizontalMultiLevelHierarchy"/>
    <dgm:cxn modelId="{3076A7A2-4F07-4982-9C79-649D28D63287}" type="presOf" srcId="{F0942254-A63A-454F-B5FF-9EF45CFC33CE}" destId="{53EA848E-9EBD-4D17-B74A-9BCF011052B9}" srcOrd="1" destOrd="0" presId="urn:microsoft.com/office/officeart/2008/layout/HorizontalMultiLevelHierarchy"/>
    <dgm:cxn modelId="{A95E83E8-5465-4297-B9D1-F0B121E1731E}" srcId="{AD030A53-7BD6-4652-83AF-829883816622}" destId="{B2A9956C-D25A-4719-BE30-7BC26ED7312E}" srcOrd="0" destOrd="0" parTransId="{5B858451-F7C1-4B67-9D5C-C306636C92BB}" sibTransId="{51A95334-AE42-47A0-8296-31E9A08E3EF8}"/>
    <dgm:cxn modelId="{03705701-3496-417F-864A-E4A2EF5ACF66}" type="presOf" srcId="{3AB92DE5-D3CA-4D08-A645-70329EE4C1E8}" destId="{7001B18C-5B40-4074-8B49-EEB10C703B8F}" srcOrd="1" destOrd="0" presId="urn:microsoft.com/office/officeart/2008/layout/HorizontalMultiLevelHierarchy"/>
    <dgm:cxn modelId="{20432AFC-8F80-4826-B3EA-D99B25C959E1}" type="presOf" srcId="{A0B5C611-D102-425D-A9FC-0169A0F6D918}" destId="{F5D60B8C-FAAC-488B-B3D3-062E2EEE4E00}" srcOrd="1" destOrd="0" presId="urn:microsoft.com/office/officeart/2008/layout/HorizontalMultiLevelHierarchy"/>
    <dgm:cxn modelId="{E08E8B80-7FB5-4017-B5E4-E133DEC8E421}" type="presOf" srcId="{2BD898EF-B243-482C-965A-6DDF65AC6203}" destId="{2631D96F-289D-4921-ACDB-10D0A09D7B97}" srcOrd="0" destOrd="0" presId="urn:microsoft.com/office/officeart/2008/layout/HorizontalMultiLevelHierarchy"/>
    <dgm:cxn modelId="{625EAD0C-4C8B-42FB-87A4-750F7B5CF191}" type="presOf" srcId="{A035E23B-575A-482A-8405-DFD6735DFF7F}" destId="{77847F3F-7F41-4409-82D1-6BC8E7A81C72}" srcOrd="0" destOrd="0" presId="urn:microsoft.com/office/officeart/2008/layout/HorizontalMultiLevelHierarchy"/>
    <dgm:cxn modelId="{173CFC55-1C0C-4F66-9668-EBCAB972AE8B}" type="presParOf" srcId="{10947729-6758-4681-9B1A-6D9F58A04218}" destId="{8314CFF9-54CE-4F28-B345-A52E01C89BD6}" srcOrd="0" destOrd="0" presId="urn:microsoft.com/office/officeart/2008/layout/HorizontalMultiLevelHierarchy"/>
    <dgm:cxn modelId="{87029227-F8A2-48FA-8622-5352227269B4}" type="presParOf" srcId="{8314CFF9-54CE-4F28-B345-A52E01C89BD6}" destId="{4D03C214-B858-4CED-80EA-68B1BAF8086F}" srcOrd="0" destOrd="0" presId="urn:microsoft.com/office/officeart/2008/layout/HorizontalMultiLevelHierarchy"/>
    <dgm:cxn modelId="{658B1A46-8F0B-4ED3-A54A-02BBB854FFE3}" type="presParOf" srcId="{8314CFF9-54CE-4F28-B345-A52E01C89BD6}" destId="{0C270F27-6A7C-465D-9A97-7825F703E0A2}" srcOrd="1" destOrd="0" presId="urn:microsoft.com/office/officeart/2008/layout/HorizontalMultiLevelHierarchy"/>
    <dgm:cxn modelId="{24E96342-51BC-442D-8CB6-AC3CDE856875}" type="presParOf" srcId="{0C270F27-6A7C-465D-9A97-7825F703E0A2}" destId="{A5E59775-E2A0-4277-8D08-68271D97FFBB}" srcOrd="0" destOrd="0" presId="urn:microsoft.com/office/officeart/2008/layout/HorizontalMultiLevelHierarchy"/>
    <dgm:cxn modelId="{03F52AD8-0D22-4C4D-9456-BD8E390D6457}" type="presParOf" srcId="{A5E59775-E2A0-4277-8D08-68271D97FFBB}" destId="{7001B18C-5B40-4074-8B49-EEB10C703B8F}" srcOrd="0" destOrd="0" presId="urn:microsoft.com/office/officeart/2008/layout/HorizontalMultiLevelHierarchy"/>
    <dgm:cxn modelId="{A6BC28A4-BD9A-4482-B9F8-200474D9294E}" type="presParOf" srcId="{0C270F27-6A7C-465D-9A97-7825F703E0A2}" destId="{A942FB87-BA75-4F42-8317-97A07494B5EE}" srcOrd="1" destOrd="0" presId="urn:microsoft.com/office/officeart/2008/layout/HorizontalMultiLevelHierarchy"/>
    <dgm:cxn modelId="{A9034F2D-37D5-4FBC-A70E-E7CF7708A6F6}" type="presParOf" srcId="{A942FB87-BA75-4F42-8317-97A07494B5EE}" destId="{E61EACEF-6153-44AC-AF8E-A80252316608}" srcOrd="0" destOrd="0" presId="urn:microsoft.com/office/officeart/2008/layout/HorizontalMultiLevelHierarchy"/>
    <dgm:cxn modelId="{9A8B1E80-7DA4-486C-BA9A-BF05C215C941}" type="presParOf" srcId="{A942FB87-BA75-4F42-8317-97A07494B5EE}" destId="{A29FB01F-B84F-4FD8-A513-EC9F22FED66A}" srcOrd="1" destOrd="0" presId="urn:microsoft.com/office/officeart/2008/layout/HorizontalMultiLevelHierarchy"/>
    <dgm:cxn modelId="{81906F4A-5F32-4DC0-91C5-BFC8885497A7}" type="presParOf" srcId="{A29FB01F-B84F-4FD8-A513-EC9F22FED66A}" destId="{CEEB5694-8B65-4942-B699-C4BD2C79B685}" srcOrd="0" destOrd="0" presId="urn:microsoft.com/office/officeart/2008/layout/HorizontalMultiLevelHierarchy"/>
    <dgm:cxn modelId="{BE103B1F-F1C7-453A-910C-49E95703AC64}" type="presParOf" srcId="{CEEB5694-8B65-4942-B699-C4BD2C79B685}" destId="{F5D60B8C-FAAC-488B-B3D3-062E2EEE4E00}" srcOrd="0" destOrd="0" presId="urn:microsoft.com/office/officeart/2008/layout/HorizontalMultiLevelHierarchy"/>
    <dgm:cxn modelId="{C53E511A-9F00-4901-AF05-4E8AFE25D412}" type="presParOf" srcId="{A29FB01F-B84F-4FD8-A513-EC9F22FED66A}" destId="{B2CBC3CC-FA4B-402D-95CD-4CD51CACCE98}" srcOrd="1" destOrd="0" presId="urn:microsoft.com/office/officeart/2008/layout/HorizontalMultiLevelHierarchy"/>
    <dgm:cxn modelId="{5A049C3F-E251-422C-84B7-0B505BB4E110}" type="presParOf" srcId="{B2CBC3CC-FA4B-402D-95CD-4CD51CACCE98}" destId="{77847F3F-7F41-4409-82D1-6BC8E7A81C72}" srcOrd="0" destOrd="0" presId="urn:microsoft.com/office/officeart/2008/layout/HorizontalMultiLevelHierarchy"/>
    <dgm:cxn modelId="{EDFCC965-17D8-4D8A-9500-4DE51889FC33}" type="presParOf" srcId="{B2CBC3CC-FA4B-402D-95CD-4CD51CACCE98}" destId="{0D08B8A1-8D2A-45FB-B745-955126696D9E}" srcOrd="1" destOrd="0" presId="urn:microsoft.com/office/officeart/2008/layout/HorizontalMultiLevelHierarchy"/>
    <dgm:cxn modelId="{6B245DA5-E851-474A-AB2C-6163D3A88F9A}" type="presParOf" srcId="{0C270F27-6A7C-465D-9A97-7825F703E0A2}" destId="{81EA0953-267C-4C22-9153-51DC8947B6DF}" srcOrd="2" destOrd="0" presId="urn:microsoft.com/office/officeart/2008/layout/HorizontalMultiLevelHierarchy"/>
    <dgm:cxn modelId="{E6021228-A4B3-4074-9499-1F8C4706BB2E}" type="presParOf" srcId="{81EA0953-267C-4C22-9153-51DC8947B6DF}" destId="{8D448478-2A5E-4096-8AFE-0C63702BAC54}" srcOrd="0" destOrd="0" presId="urn:microsoft.com/office/officeart/2008/layout/HorizontalMultiLevelHierarchy"/>
    <dgm:cxn modelId="{A5A73DC6-0F2F-4B09-A766-2C805CF16D1E}" type="presParOf" srcId="{0C270F27-6A7C-465D-9A97-7825F703E0A2}" destId="{E8D6266B-C761-4461-A910-EB775F2C9B97}" srcOrd="3" destOrd="0" presId="urn:microsoft.com/office/officeart/2008/layout/HorizontalMultiLevelHierarchy"/>
    <dgm:cxn modelId="{B06FA7E4-8142-48F5-B50D-8D922B406A81}" type="presParOf" srcId="{E8D6266B-C761-4461-A910-EB775F2C9B97}" destId="{2631D96F-289D-4921-ACDB-10D0A09D7B97}" srcOrd="0" destOrd="0" presId="urn:microsoft.com/office/officeart/2008/layout/HorizontalMultiLevelHierarchy"/>
    <dgm:cxn modelId="{E5E1847E-91D6-4C1F-84F9-956FC7B38B48}" type="presParOf" srcId="{E8D6266B-C761-4461-A910-EB775F2C9B97}" destId="{7E958F69-6E3A-46D7-BFE6-E860EE4CB276}" srcOrd="1" destOrd="0" presId="urn:microsoft.com/office/officeart/2008/layout/HorizontalMultiLevelHierarchy"/>
    <dgm:cxn modelId="{6766C62A-6940-43B5-B953-53177FA25615}" type="presParOf" srcId="{7E958F69-6E3A-46D7-BFE6-E860EE4CB276}" destId="{E75C1AB1-F28C-4384-AFEA-9D88866925D3}" srcOrd="0" destOrd="0" presId="urn:microsoft.com/office/officeart/2008/layout/HorizontalMultiLevelHierarchy"/>
    <dgm:cxn modelId="{C659054D-C567-477C-AE01-161151409410}" type="presParOf" srcId="{E75C1AB1-F28C-4384-AFEA-9D88866925D3}" destId="{53EA848E-9EBD-4D17-B74A-9BCF011052B9}" srcOrd="0" destOrd="0" presId="urn:microsoft.com/office/officeart/2008/layout/HorizontalMultiLevelHierarchy"/>
    <dgm:cxn modelId="{9BCCE2F3-C9A5-43F0-AE51-D255E01CFF66}" type="presParOf" srcId="{7E958F69-6E3A-46D7-BFE6-E860EE4CB276}" destId="{A4D9691D-78F6-45BE-8028-2AC82E59783E}" srcOrd="1" destOrd="0" presId="urn:microsoft.com/office/officeart/2008/layout/HorizontalMultiLevelHierarchy"/>
    <dgm:cxn modelId="{63880B97-1423-4995-8CA2-4AB3415A6B25}" type="presParOf" srcId="{A4D9691D-78F6-45BE-8028-2AC82E59783E}" destId="{C55E2724-1D4C-4FE9-A514-EBAAAF56EAD4}" srcOrd="0" destOrd="0" presId="urn:microsoft.com/office/officeart/2008/layout/HorizontalMultiLevelHierarchy"/>
    <dgm:cxn modelId="{668608AC-1AEF-42CA-8413-7C1C64B25957}" type="presParOf" srcId="{A4D9691D-78F6-45BE-8028-2AC82E59783E}" destId="{64DC7062-E49C-4D7B-8FD3-A5C4D7E2CE0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19F909-F3E4-4ADA-9836-CF0C412AD233}"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en-US"/>
        </a:p>
      </dgm:t>
    </dgm:pt>
    <dgm:pt modelId="{F4A76EE0-1DBD-4CD7-BD38-B6612CD82F36}">
      <dgm:prSet phldrT="[Text]"/>
      <dgm:spPr/>
      <dgm:t>
        <a:bodyPr/>
        <a:lstStyle/>
        <a:p>
          <a:r>
            <a:rPr lang="en-US" b="1" u="sng" dirty="0" smtClean="0">
              <a:solidFill>
                <a:srgbClr val="000000"/>
              </a:solidFill>
            </a:rPr>
            <a:t>GDR or </a:t>
          </a:r>
        </a:p>
        <a:p>
          <a:r>
            <a:rPr lang="en-US" b="1" u="sng" dirty="0" smtClean="0">
              <a:solidFill>
                <a:srgbClr val="000000"/>
              </a:solidFill>
            </a:rPr>
            <a:t>Global Depository Receipts</a:t>
          </a:r>
        </a:p>
        <a:p>
          <a:r>
            <a:rPr lang="en-US" dirty="0" smtClean="0"/>
            <a:t>(if they are issued in foreign currencies on the basis of the shares/securities of the company of another country )</a:t>
          </a:r>
          <a:endParaRPr lang="en-US" b="1" u="sng" dirty="0">
            <a:solidFill>
              <a:srgbClr val="000000"/>
            </a:solidFill>
          </a:endParaRPr>
        </a:p>
      </dgm:t>
    </dgm:pt>
    <dgm:pt modelId="{3C6B4BC8-BD50-4762-87D3-729FED9D2D10}" type="parTrans" cxnId="{734E39C7-57AA-4CE1-9252-6DB2DA53D47B}">
      <dgm:prSet/>
      <dgm:spPr/>
      <dgm:t>
        <a:bodyPr/>
        <a:lstStyle/>
        <a:p>
          <a:endParaRPr lang="en-US"/>
        </a:p>
      </dgm:t>
    </dgm:pt>
    <dgm:pt modelId="{8D826F25-E0E1-49AA-B227-2FB20FE915CA}" type="sibTrans" cxnId="{734E39C7-57AA-4CE1-9252-6DB2DA53D47B}">
      <dgm:prSet/>
      <dgm:spPr/>
      <dgm:t>
        <a:bodyPr/>
        <a:lstStyle/>
        <a:p>
          <a:endParaRPr lang="en-US"/>
        </a:p>
      </dgm:t>
    </dgm:pt>
    <dgm:pt modelId="{74152179-5694-4109-AB50-4F4032BB1B34}">
      <dgm:prSet phldrT="[Text]"/>
      <dgm:spPr/>
      <dgm:t>
        <a:bodyPr/>
        <a:lstStyle/>
        <a:p>
          <a:pPr>
            <a:lnSpc>
              <a:spcPct val="100000"/>
            </a:lnSpc>
          </a:pPr>
          <a:r>
            <a:rPr lang="en-US" b="1" u="sng" dirty="0" smtClean="0">
              <a:solidFill>
                <a:srgbClr val="000000"/>
              </a:solidFill>
            </a:rPr>
            <a:t>ADR or</a:t>
          </a:r>
        </a:p>
        <a:p>
          <a:pPr>
            <a:lnSpc>
              <a:spcPct val="100000"/>
            </a:lnSpc>
          </a:pPr>
          <a:r>
            <a:rPr lang="en-US" b="1" u="sng" dirty="0" smtClean="0">
              <a:solidFill>
                <a:srgbClr val="000000"/>
              </a:solidFill>
            </a:rPr>
            <a:t> American Depository Receipts </a:t>
          </a:r>
        </a:p>
        <a:p>
          <a:pPr>
            <a:lnSpc>
              <a:spcPct val="90000"/>
            </a:lnSpc>
          </a:pPr>
          <a:r>
            <a:rPr lang="en-US" dirty="0" smtClean="0"/>
            <a:t>(if they are issued in USA on the basis of the shares/securities of the domestic (say Indian) company)</a:t>
          </a:r>
          <a:endParaRPr lang="en-US" dirty="0"/>
        </a:p>
      </dgm:t>
    </dgm:pt>
    <dgm:pt modelId="{7AD9B475-8E12-4D7B-9F9F-3614C3C667D4}" type="parTrans" cxnId="{0D28341E-3253-4677-A012-FF7D813843B5}">
      <dgm:prSet/>
      <dgm:spPr/>
      <dgm:t>
        <a:bodyPr/>
        <a:lstStyle/>
        <a:p>
          <a:endParaRPr lang="en-US"/>
        </a:p>
      </dgm:t>
    </dgm:pt>
    <dgm:pt modelId="{18779E29-C4A0-4F77-92CE-6E175711351F}" type="sibTrans" cxnId="{0D28341E-3253-4677-A012-FF7D813843B5}">
      <dgm:prSet/>
      <dgm:spPr/>
      <dgm:t>
        <a:bodyPr/>
        <a:lstStyle/>
        <a:p>
          <a:endParaRPr lang="en-US"/>
        </a:p>
      </dgm:t>
    </dgm:pt>
    <dgm:pt modelId="{325685AC-A673-4342-8866-E63476324213}">
      <dgm:prSet phldrT="[Text]"/>
      <dgm:spPr/>
      <dgm:t>
        <a:bodyPr/>
        <a:lstStyle/>
        <a:p>
          <a:r>
            <a:rPr lang="en-US" b="1" u="sng" dirty="0" smtClean="0">
              <a:solidFill>
                <a:srgbClr val="000000"/>
              </a:solidFill>
              <a:effectLst/>
            </a:rPr>
            <a:t>IDR or </a:t>
          </a:r>
        </a:p>
        <a:p>
          <a:r>
            <a:rPr lang="en-US" b="1" u="sng" dirty="0" smtClean="0">
              <a:solidFill>
                <a:srgbClr val="000000"/>
              </a:solidFill>
              <a:effectLst/>
            </a:rPr>
            <a:t>Indian Depository Receipts</a:t>
          </a:r>
          <a:r>
            <a:rPr lang="en-US" dirty="0" smtClean="0"/>
            <a:t> </a:t>
          </a:r>
        </a:p>
        <a:p>
          <a:r>
            <a:rPr lang="en-US" dirty="0" smtClean="0"/>
            <a:t>(if they are issued in India on the basis of the shares/securities of the foreign company; Standard Chartered issued the first IDR in India)</a:t>
          </a:r>
          <a:endParaRPr lang="en-US" dirty="0"/>
        </a:p>
      </dgm:t>
    </dgm:pt>
    <dgm:pt modelId="{F1F896D7-7790-496A-9201-191E1880387D}" type="parTrans" cxnId="{80543347-73AB-4441-9C84-5D5C0199716B}">
      <dgm:prSet/>
      <dgm:spPr/>
      <dgm:t>
        <a:bodyPr/>
        <a:lstStyle/>
        <a:p>
          <a:endParaRPr lang="en-US"/>
        </a:p>
      </dgm:t>
    </dgm:pt>
    <dgm:pt modelId="{54C23048-7C21-49EE-A28F-0811D886C309}" type="sibTrans" cxnId="{80543347-73AB-4441-9C84-5D5C0199716B}">
      <dgm:prSet/>
      <dgm:spPr/>
      <dgm:t>
        <a:bodyPr/>
        <a:lstStyle/>
        <a:p>
          <a:endParaRPr lang="en-US"/>
        </a:p>
      </dgm:t>
    </dgm:pt>
    <dgm:pt modelId="{121295B4-E46B-4C17-AC93-926195219E8F}" type="pres">
      <dgm:prSet presAssocID="{5D19F909-F3E4-4ADA-9836-CF0C412AD233}" presName="Name0" presStyleCnt="0">
        <dgm:presLayoutVars>
          <dgm:dir/>
          <dgm:resizeHandles val="exact"/>
        </dgm:presLayoutVars>
      </dgm:prSet>
      <dgm:spPr/>
      <dgm:t>
        <a:bodyPr/>
        <a:lstStyle/>
        <a:p>
          <a:endParaRPr lang="en-US"/>
        </a:p>
      </dgm:t>
    </dgm:pt>
    <dgm:pt modelId="{056E908D-B72A-4B60-A30B-B167F00F183D}" type="pres">
      <dgm:prSet presAssocID="{F4A76EE0-1DBD-4CD7-BD38-B6612CD82F36}" presName="node" presStyleLbl="node1" presStyleIdx="0" presStyleCnt="3">
        <dgm:presLayoutVars>
          <dgm:bulletEnabled val="1"/>
        </dgm:presLayoutVars>
      </dgm:prSet>
      <dgm:spPr/>
      <dgm:t>
        <a:bodyPr/>
        <a:lstStyle/>
        <a:p>
          <a:endParaRPr lang="en-US"/>
        </a:p>
      </dgm:t>
    </dgm:pt>
    <dgm:pt modelId="{CE4D0347-D8AE-4B9A-A156-6F73D333DC3B}" type="pres">
      <dgm:prSet presAssocID="{8D826F25-E0E1-49AA-B227-2FB20FE915CA}" presName="sibTrans" presStyleCnt="0"/>
      <dgm:spPr/>
    </dgm:pt>
    <dgm:pt modelId="{0E54EC3A-80DE-4E2B-815E-F106F8F11EAD}" type="pres">
      <dgm:prSet presAssocID="{74152179-5694-4109-AB50-4F4032BB1B34}" presName="node" presStyleLbl="node1" presStyleIdx="1" presStyleCnt="3">
        <dgm:presLayoutVars>
          <dgm:bulletEnabled val="1"/>
        </dgm:presLayoutVars>
      </dgm:prSet>
      <dgm:spPr/>
      <dgm:t>
        <a:bodyPr/>
        <a:lstStyle/>
        <a:p>
          <a:endParaRPr lang="en-US"/>
        </a:p>
      </dgm:t>
    </dgm:pt>
    <dgm:pt modelId="{96B22362-0A82-4DE9-9A81-5BC5A765B134}" type="pres">
      <dgm:prSet presAssocID="{18779E29-C4A0-4F77-92CE-6E175711351F}" presName="sibTrans" presStyleCnt="0"/>
      <dgm:spPr/>
    </dgm:pt>
    <dgm:pt modelId="{B91EBA98-D645-4CDE-BA0E-EE5A1BB2E073}" type="pres">
      <dgm:prSet presAssocID="{325685AC-A673-4342-8866-E63476324213}" presName="node" presStyleLbl="node1" presStyleIdx="2" presStyleCnt="3">
        <dgm:presLayoutVars>
          <dgm:bulletEnabled val="1"/>
        </dgm:presLayoutVars>
      </dgm:prSet>
      <dgm:spPr/>
      <dgm:t>
        <a:bodyPr/>
        <a:lstStyle/>
        <a:p>
          <a:endParaRPr lang="en-US"/>
        </a:p>
      </dgm:t>
    </dgm:pt>
  </dgm:ptLst>
  <dgm:cxnLst>
    <dgm:cxn modelId="{CF6E02C5-70F6-4AAB-BB5D-AF546ED18015}" type="presOf" srcId="{74152179-5694-4109-AB50-4F4032BB1B34}" destId="{0E54EC3A-80DE-4E2B-815E-F106F8F11EAD}" srcOrd="0" destOrd="0" presId="urn:microsoft.com/office/officeart/2005/8/layout/hList6"/>
    <dgm:cxn modelId="{8E1FBD98-8606-4EF6-A7C3-856AA84BFF1E}" type="presOf" srcId="{F4A76EE0-1DBD-4CD7-BD38-B6612CD82F36}" destId="{056E908D-B72A-4B60-A30B-B167F00F183D}" srcOrd="0" destOrd="0" presId="urn:microsoft.com/office/officeart/2005/8/layout/hList6"/>
    <dgm:cxn modelId="{8E561EF4-6D4B-4C9A-B674-3D775401B623}" type="presOf" srcId="{325685AC-A673-4342-8866-E63476324213}" destId="{B91EBA98-D645-4CDE-BA0E-EE5A1BB2E073}" srcOrd="0" destOrd="0" presId="urn:microsoft.com/office/officeart/2005/8/layout/hList6"/>
    <dgm:cxn modelId="{80543347-73AB-4441-9C84-5D5C0199716B}" srcId="{5D19F909-F3E4-4ADA-9836-CF0C412AD233}" destId="{325685AC-A673-4342-8866-E63476324213}" srcOrd="2" destOrd="0" parTransId="{F1F896D7-7790-496A-9201-191E1880387D}" sibTransId="{54C23048-7C21-49EE-A28F-0811D886C309}"/>
    <dgm:cxn modelId="{0D28341E-3253-4677-A012-FF7D813843B5}" srcId="{5D19F909-F3E4-4ADA-9836-CF0C412AD233}" destId="{74152179-5694-4109-AB50-4F4032BB1B34}" srcOrd="1" destOrd="0" parTransId="{7AD9B475-8E12-4D7B-9F9F-3614C3C667D4}" sibTransId="{18779E29-C4A0-4F77-92CE-6E175711351F}"/>
    <dgm:cxn modelId="{734E39C7-57AA-4CE1-9252-6DB2DA53D47B}" srcId="{5D19F909-F3E4-4ADA-9836-CF0C412AD233}" destId="{F4A76EE0-1DBD-4CD7-BD38-B6612CD82F36}" srcOrd="0" destOrd="0" parTransId="{3C6B4BC8-BD50-4762-87D3-729FED9D2D10}" sibTransId="{8D826F25-E0E1-49AA-B227-2FB20FE915CA}"/>
    <dgm:cxn modelId="{B86E0A6F-62B6-4FE4-B67F-400E508AC739}" type="presOf" srcId="{5D19F909-F3E4-4ADA-9836-CF0C412AD233}" destId="{121295B4-E46B-4C17-AC93-926195219E8F}" srcOrd="0" destOrd="0" presId="urn:microsoft.com/office/officeart/2005/8/layout/hList6"/>
    <dgm:cxn modelId="{B2E9F448-997D-44B9-B7F1-E952D11CC240}" type="presParOf" srcId="{121295B4-E46B-4C17-AC93-926195219E8F}" destId="{056E908D-B72A-4B60-A30B-B167F00F183D}" srcOrd="0" destOrd="0" presId="urn:microsoft.com/office/officeart/2005/8/layout/hList6"/>
    <dgm:cxn modelId="{CBCEF8D9-60F3-4E59-962D-B5D9CB0B80A9}" type="presParOf" srcId="{121295B4-E46B-4C17-AC93-926195219E8F}" destId="{CE4D0347-D8AE-4B9A-A156-6F73D333DC3B}" srcOrd="1" destOrd="0" presId="urn:microsoft.com/office/officeart/2005/8/layout/hList6"/>
    <dgm:cxn modelId="{0570B6E2-07F8-42B7-86F1-1C94895190CB}" type="presParOf" srcId="{121295B4-E46B-4C17-AC93-926195219E8F}" destId="{0E54EC3A-80DE-4E2B-815E-F106F8F11EAD}" srcOrd="2" destOrd="0" presId="urn:microsoft.com/office/officeart/2005/8/layout/hList6"/>
    <dgm:cxn modelId="{DBDE160C-C8D4-45D4-B409-96AD33F57637}" type="presParOf" srcId="{121295B4-E46B-4C17-AC93-926195219E8F}" destId="{96B22362-0A82-4DE9-9A81-5BC5A765B134}" srcOrd="3" destOrd="0" presId="urn:microsoft.com/office/officeart/2005/8/layout/hList6"/>
    <dgm:cxn modelId="{BF6BCDCD-C765-48E4-831E-E056BCE1A00E}" type="presParOf" srcId="{121295B4-E46B-4C17-AC93-926195219E8F}" destId="{B91EBA98-D645-4CDE-BA0E-EE5A1BB2E073}"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A8CDA5-F8B8-4EF5-AA0F-A6EE41D4FCA8}" type="doc">
      <dgm:prSet loTypeId="urn:microsoft.com/office/officeart/2005/8/layout/hList1" loCatId="list" qsTypeId="urn:microsoft.com/office/officeart/2005/8/quickstyle/3d3" qsCatId="3D" csTypeId="urn:microsoft.com/office/officeart/2005/8/colors/colorful3" csCatId="colorful" phldr="1"/>
      <dgm:spPr/>
      <dgm:t>
        <a:bodyPr/>
        <a:lstStyle/>
        <a:p>
          <a:endParaRPr lang="en-US"/>
        </a:p>
      </dgm:t>
    </dgm:pt>
    <dgm:pt modelId="{EB4E543E-A8D0-498A-B643-296F454A86D7}">
      <dgm:prSet phldrT="[Text]"/>
      <dgm:spPr/>
      <dgm:t>
        <a:bodyPr/>
        <a:lstStyle/>
        <a:p>
          <a:r>
            <a:rPr lang="en-US" b="1" i="0" dirty="0" smtClean="0">
              <a:solidFill>
                <a:srgbClr val="000000"/>
              </a:solidFill>
            </a:rPr>
            <a:t>Listed DRs </a:t>
          </a:r>
          <a:endParaRPr lang="en-US" b="1" dirty="0">
            <a:solidFill>
              <a:srgbClr val="000000"/>
            </a:solidFill>
          </a:endParaRPr>
        </a:p>
      </dgm:t>
    </dgm:pt>
    <dgm:pt modelId="{A04340A2-31B6-4AAF-ACD0-2343E2564AF8}" type="parTrans" cxnId="{4969796E-C0DC-4383-AAC9-AA90A280F407}">
      <dgm:prSet/>
      <dgm:spPr/>
      <dgm:t>
        <a:bodyPr/>
        <a:lstStyle/>
        <a:p>
          <a:endParaRPr lang="en-US"/>
        </a:p>
      </dgm:t>
    </dgm:pt>
    <dgm:pt modelId="{E0BF92F7-60BA-473F-9B17-4BFE4DD50F2F}" type="sibTrans" cxnId="{4969796E-C0DC-4383-AAC9-AA90A280F407}">
      <dgm:prSet/>
      <dgm:spPr/>
      <dgm:t>
        <a:bodyPr/>
        <a:lstStyle/>
        <a:p>
          <a:endParaRPr lang="en-US"/>
        </a:p>
      </dgm:t>
    </dgm:pt>
    <dgm:pt modelId="{0A768E3A-245C-483A-8ADC-3E2785364339}">
      <dgm:prSet phldrT="[Text]"/>
      <dgm:spPr/>
      <dgm:t>
        <a:bodyPr/>
        <a:lstStyle/>
        <a:p>
          <a:r>
            <a:rPr lang="en-US" b="0" i="0" dirty="0" smtClean="0">
              <a:solidFill>
                <a:srgbClr val="000000"/>
              </a:solidFill>
            </a:rPr>
            <a:t>Listed DRs are traded on organized exchanges. The most common example of this are American Depository Receipts (ADRs) which are traded on the New York Stock Exchange (NYSE)</a:t>
          </a:r>
          <a:endParaRPr lang="en-US" dirty="0">
            <a:solidFill>
              <a:srgbClr val="000000"/>
            </a:solidFill>
          </a:endParaRPr>
        </a:p>
      </dgm:t>
    </dgm:pt>
    <dgm:pt modelId="{FCE6D764-FFA1-46C7-B931-BE047B999DD5}" type="parTrans" cxnId="{14035671-28DC-448F-874D-66E42FFDA462}">
      <dgm:prSet/>
      <dgm:spPr/>
      <dgm:t>
        <a:bodyPr/>
        <a:lstStyle/>
        <a:p>
          <a:endParaRPr lang="en-US"/>
        </a:p>
      </dgm:t>
    </dgm:pt>
    <dgm:pt modelId="{210D206B-F5DD-4F75-8E9F-113DB4103726}" type="sibTrans" cxnId="{14035671-28DC-448F-874D-66E42FFDA462}">
      <dgm:prSet/>
      <dgm:spPr/>
      <dgm:t>
        <a:bodyPr/>
        <a:lstStyle/>
        <a:p>
          <a:endParaRPr lang="en-US"/>
        </a:p>
      </dgm:t>
    </dgm:pt>
    <dgm:pt modelId="{C407EF61-AC42-4076-B062-F6F02D95D0EF}">
      <dgm:prSet phldrT="[Text]"/>
      <dgm:spPr/>
      <dgm:t>
        <a:bodyPr/>
        <a:lstStyle/>
        <a:p>
          <a:r>
            <a:rPr lang="en-US" b="1" i="0" dirty="0" smtClean="0">
              <a:solidFill>
                <a:srgbClr val="000000"/>
              </a:solidFill>
            </a:rPr>
            <a:t>Unlisted DRs </a:t>
          </a:r>
          <a:endParaRPr lang="en-US" b="1" dirty="0">
            <a:solidFill>
              <a:srgbClr val="000000"/>
            </a:solidFill>
          </a:endParaRPr>
        </a:p>
      </dgm:t>
    </dgm:pt>
    <dgm:pt modelId="{EA791D9F-E371-4E27-803E-C426797D9D45}" type="parTrans" cxnId="{AF5E6274-6EBC-4CB2-BEA6-2393BBCAD5FD}">
      <dgm:prSet/>
      <dgm:spPr/>
      <dgm:t>
        <a:bodyPr/>
        <a:lstStyle/>
        <a:p>
          <a:endParaRPr lang="en-US"/>
        </a:p>
      </dgm:t>
    </dgm:pt>
    <dgm:pt modelId="{1E8E7D94-0490-4D21-BF49-52DE275F42BE}" type="sibTrans" cxnId="{AF5E6274-6EBC-4CB2-BEA6-2393BBCAD5FD}">
      <dgm:prSet/>
      <dgm:spPr/>
      <dgm:t>
        <a:bodyPr/>
        <a:lstStyle/>
        <a:p>
          <a:endParaRPr lang="en-US"/>
        </a:p>
      </dgm:t>
    </dgm:pt>
    <dgm:pt modelId="{51075C77-005A-44FD-8BB0-52AE75266526}">
      <dgm:prSet phldrT="[Text]"/>
      <dgm:spPr/>
      <dgm:t>
        <a:bodyPr/>
        <a:lstStyle/>
        <a:p>
          <a:r>
            <a:rPr lang="en-US" b="0" i="0" dirty="0" smtClean="0">
              <a:solidFill>
                <a:srgbClr val="000000"/>
              </a:solidFill>
            </a:rPr>
            <a:t>Unlisted DRs are traded over the counter (OTC) between parties. Such DRs are not listed on any formal exchange.</a:t>
          </a:r>
          <a:endParaRPr lang="en-US" dirty="0">
            <a:solidFill>
              <a:srgbClr val="000000"/>
            </a:solidFill>
          </a:endParaRPr>
        </a:p>
      </dgm:t>
    </dgm:pt>
    <dgm:pt modelId="{54917D76-6F8A-44F5-A36F-968CC6633007}" type="parTrans" cxnId="{E08AD280-A4A2-4422-B24B-1D9CB9056CF4}">
      <dgm:prSet/>
      <dgm:spPr/>
      <dgm:t>
        <a:bodyPr/>
        <a:lstStyle/>
        <a:p>
          <a:endParaRPr lang="en-US"/>
        </a:p>
      </dgm:t>
    </dgm:pt>
    <dgm:pt modelId="{73D70EE6-B107-4FB0-ABE6-C36AC65DDD22}" type="sibTrans" cxnId="{E08AD280-A4A2-4422-B24B-1D9CB9056CF4}">
      <dgm:prSet/>
      <dgm:spPr/>
      <dgm:t>
        <a:bodyPr/>
        <a:lstStyle/>
        <a:p>
          <a:endParaRPr lang="en-US"/>
        </a:p>
      </dgm:t>
    </dgm:pt>
    <dgm:pt modelId="{2CCEB9E0-F512-4A7C-9DE9-4BE62BA1CC31}" type="pres">
      <dgm:prSet presAssocID="{ACA8CDA5-F8B8-4EF5-AA0F-A6EE41D4FCA8}" presName="Name0" presStyleCnt="0">
        <dgm:presLayoutVars>
          <dgm:dir/>
          <dgm:animLvl val="lvl"/>
          <dgm:resizeHandles val="exact"/>
        </dgm:presLayoutVars>
      </dgm:prSet>
      <dgm:spPr/>
      <dgm:t>
        <a:bodyPr/>
        <a:lstStyle/>
        <a:p>
          <a:endParaRPr lang="en-US"/>
        </a:p>
      </dgm:t>
    </dgm:pt>
    <dgm:pt modelId="{C961B50C-87E3-46AA-9B67-A89BF1DF81E7}" type="pres">
      <dgm:prSet presAssocID="{EB4E543E-A8D0-498A-B643-296F454A86D7}" presName="composite" presStyleCnt="0"/>
      <dgm:spPr/>
      <dgm:t>
        <a:bodyPr/>
        <a:lstStyle/>
        <a:p>
          <a:endParaRPr lang="en-US"/>
        </a:p>
      </dgm:t>
    </dgm:pt>
    <dgm:pt modelId="{B45806B7-E3EA-481D-8FC7-C18FF3E37F22}" type="pres">
      <dgm:prSet presAssocID="{EB4E543E-A8D0-498A-B643-296F454A86D7}" presName="parTx" presStyleLbl="alignNode1" presStyleIdx="0" presStyleCnt="2">
        <dgm:presLayoutVars>
          <dgm:chMax val="0"/>
          <dgm:chPref val="0"/>
          <dgm:bulletEnabled val="1"/>
        </dgm:presLayoutVars>
      </dgm:prSet>
      <dgm:spPr/>
      <dgm:t>
        <a:bodyPr/>
        <a:lstStyle/>
        <a:p>
          <a:endParaRPr lang="en-US"/>
        </a:p>
      </dgm:t>
    </dgm:pt>
    <dgm:pt modelId="{DAD45206-70F8-4C28-8B5E-BCF57F71B368}" type="pres">
      <dgm:prSet presAssocID="{EB4E543E-A8D0-498A-B643-296F454A86D7}" presName="desTx" presStyleLbl="alignAccFollowNode1" presStyleIdx="0" presStyleCnt="2">
        <dgm:presLayoutVars>
          <dgm:bulletEnabled val="1"/>
        </dgm:presLayoutVars>
      </dgm:prSet>
      <dgm:spPr/>
      <dgm:t>
        <a:bodyPr/>
        <a:lstStyle/>
        <a:p>
          <a:endParaRPr lang="en-US"/>
        </a:p>
      </dgm:t>
    </dgm:pt>
    <dgm:pt modelId="{2F994A4C-C716-4109-98A3-C5AE60081591}" type="pres">
      <dgm:prSet presAssocID="{E0BF92F7-60BA-473F-9B17-4BFE4DD50F2F}" presName="space" presStyleCnt="0"/>
      <dgm:spPr/>
      <dgm:t>
        <a:bodyPr/>
        <a:lstStyle/>
        <a:p>
          <a:endParaRPr lang="en-US"/>
        </a:p>
      </dgm:t>
    </dgm:pt>
    <dgm:pt modelId="{FBB36B9B-F61A-4A04-BB24-3ACB9FABCED1}" type="pres">
      <dgm:prSet presAssocID="{C407EF61-AC42-4076-B062-F6F02D95D0EF}" presName="composite" presStyleCnt="0"/>
      <dgm:spPr/>
      <dgm:t>
        <a:bodyPr/>
        <a:lstStyle/>
        <a:p>
          <a:endParaRPr lang="en-US"/>
        </a:p>
      </dgm:t>
    </dgm:pt>
    <dgm:pt modelId="{45EFF549-E021-45CD-B0FF-EDBF70ACC2B1}" type="pres">
      <dgm:prSet presAssocID="{C407EF61-AC42-4076-B062-F6F02D95D0EF}" presName="parTx" presStyleLbl="alignNode1" presStyleIdx="1" presStyleCnt="2">
        <dgm:presLayoutVars>
          <dgm:chMax val="0"/>
          <dgm:chPref val="0"/>
          <dgm:bulletEnabled val="1"/>
        </dgm:presLayoutVars>
      </dgm:prSet>
      <dgm:spPr/>
      <dgm:t>
        <a:bodyPr/>
        <a:lstStyle/>
        <a:p>
          <a:endParaRPr lang="en-US"/>
        </a:p>
      </dgm:t>
    </dgm:pt>
    <dgm:pt modelId="{DC95BC5E-8F54-4AF8-96CE-5A001792ADD7}" type="pres">
      <dgm:prSet presAssocID="{C407EF61-AC42-4076-B062-F6F02D95D0EF}" presName="desTx" presStyleLbl="alignAccFollowNode1" presStyleIdx="1" presStyleCnt="2">
        <dgm:presLayoutVars>
          <dgm:bulletEnabled val="1"/>
        </dgm:presLayoutVars>
      </dgm:prSet>
      <dgm:spPr/>
      <dgm:t>
        <a:bodyPr/>
        <a:lstStyle/>
        <a:p>
          <a:endParaRPr lang="en-US"/>
        </a:p>
      </dgm:t>
    </dgm:pt>
  </dgm:ptLst>
  <dgm:cxnLst>
    <dgm:cxn modelId="{B5A34777-B67C-484F-A377-AE90AB6EF2D7}" type="presOf" srcId="{C407EF61-AC42-4076-B062-F6F02D95D0EF}" destId="{45EFF549-E021-45CD-B0FF-EDBF70ACC2B1}" srcOrd="0" destOrd="0" presId="urn:microsoft.com/office/officeart/2005/8/layout/hList1"/>
    <dgm:cxn modelId="{A3753DF8-A05B-4F79-8CE0-C4CA8FE841B5}" type="presOf" srcId="{0A768E3A-245C-483A-8ADC-3E2785364339}" destId="{DAD45206-70F8-4C28-8B5E-BCF57F71B368}" srcOrd="0" destOrd="0" presId="urn:microsoft.com/office/officeart/2005/8/layout/hList1"/>
    <dgm:cxn modelId="{510B015D-F761-45FA-AA2C-0E73F2B8D9B1}" type="presOf" srcId="{ACA8CDA5-F8B8-4EF5-AA0F-A6EE41D4FCA8}" destId="{2CCEB9E0-F512-4A7C-9DE9-4BE62BA1CC31}" srcOrd="0" destOrd="0" presId="urn:microsoft.com/office/officeart/2005/8/layout/hList1"/>
    <dgm:cxn modelId="{14035671-28DC-448F-874D-66E42FFDA462}" srcId="{EB4E543E-A8D0-498A-B643-296F454A86D7}" destId="{0A768E3A-245C-483A-8ADC-3E2785364339}" srcOrd="0" destOrd="0" parTransId="{FCE6D764-FFA1-46C7-B931-BE047B999DD5}" sibTransId="{210D206B-F5DD-4F75-8E9F-113DB4103726}"/>
    <dgm:cxn modelId="{1424C3D4-FA36-46A9-986A-780BFDBAF52B}" type="presOf" srcId="{51075C77-005A-44FD-8BB0-52AE75266526}" destId="{DC95BC5E-8F54-4AF8-96CE-5A001792ADD7}" srcOrd="0" destOrd="0" presId="urn:microsoft.com/office/officeart/2005/8/layout/hList1"/>
    <dgm:cxn modelId="{CCF49AEC-C93C-4A97-B54F-7F128C394A3A}" type="presOf" srcId="{EB4E543E-A8D0-498A-B643-296F454A86D7}" destId="{B45806B7-E3EA-481D-8FC7-C18FF3E37F22}" srcOrd="0" destOrd="0" presId="urn:microsoft.com/office/officeart/2005/8/layout/hList1"/>
    <dgm:cxn modelId="{E08AD280-A4A2-4422-B24B-1D9CB9056CF4}" srcId="{C407EF61-AC42-4076-B062-F6F02D95D0EF}" destId="{51075C77-005A-44FD-8BB0-52AE75266526}" srcOrd="0" destOrd="0" parTransId="{54917D76-6F8A-44F5-A36F-968CC6633007}" sibTransId="{73D70EE6-B107-4FB0-ABE6-C36AC65DDD22}"/>
    <dgm:cxn modelId="{4969796E-C0DC-4383-AAC9-AA90A280F407}" srcId="{ACA8CDA5-F8B8-4EF5-AA0F-A6EE41D4FCA8}" destId="{EB4E543E-A8D0-498A-B643-296F454A86D7}" srcOrd="0" destOrd="0" parTransId="{A04340A2-31B6-4AAF-ACD0-2343E2564AF8}" sibTransId="{E0BF92F7-60BA-473F-9B17-4BFE4DD50F2F}"/>
    <dgm:cxn modelId="{AF5E6274-6EBC-4CB2-BEA6-2393BBCAD5FD}" srcId="{ACA8CDA5-F8B8-4EF5-AA0F-A6EE41D4FCA8}" destId="{C407EF61-AC42-4076-B062-F6F02D95D0EF}" srcOrd="1" destOrd="0" parTransId="{EA791D9F-E371-4E27-803E-C426797D9D45}" sibTransId="{1E8E7D94-0490-4D21-BF49-52DE275F42BE}"/>
    <dgm:cxn modelId="{61B4ADE0-1225-4AB2-81A2-A58B0197B07C}" type="presParOf" srcId="{2CCEB9E0-F512-4A7C-9DE9-4BE62BA1CC31}" destId="{C961B50C-87E3-46AA-9B67-A89BF1DF81E7}" srcOrd="0" destOrd="0" presId="urn:microsoft.com/office/officeart/2005/8/layout/hList1"/>
    <dgm:cxn modelId="{2BB95AE4-09B3-43EB-9334-CBD59C533E60}" type="presParOf" srcId="{C961B50C-87E3-46AA-9B67-A89BF1DF81E7}" destId="{B45806B7-E3EA-481D-8FC7-C18FF3E37F22}" srcOrd="0" destOrd="0" presId="urn:microsoft.com/office/officeart/2005/8/layout/hList1"/>
    <dgm:cxn modelId="{FF5C7086-5DA5-43DF-B87C-94A159C18671}" type="presParOf" srcId="{C961B50C-87E3-46AA-9B67-A89BF1DF81E7}" destId="{DAD45206-70F8-4C28-8B5E-BCF57F71B368}" srcOrd="1" destOrd="0" presId="urn:microsoft.com/office/officeart/2005/8/layout/hList1"/>
    <dgm:cxn modelId="{99AE4C42-E257-43F8-9FFB-6A853D0478C4}" type="presParOf" srcId="{2CCEB9E0-F512-4A7C-9DE9-4BE62BA1CC31}" destId="{2F994A4C-C716-4109-98A3-C5AE60081591}" srcOrd="1" destOrd="0" presId="urn:microsoft.com/office/officeart/2005/8/layout/hList1"/>
    <dgm:cxn modelId="{21404518-1B40-4E2B-A279-C317041172E0}" type="presParOf" srcId="{2CCEB9E0-F512-4A7C-9DE9-4BE62BA1CC31}" destId="{FBB36B9B-F61A-4A04-BB24-3ACB9FABCED1}" srcOrd="2" destOrd="0" presId="urn:microsoft.com/office/officeart/2005/8/layout/hList1"/>
    <dgm:cxn modelId="{C21B4A06-9375-4F5F-BEE4-D983887A6AFD}" type="presParOf" srcId="{FBB36B9B-F61A-4A04-BB24-3ACB9FABCED1}" destId="{45EFF549-E021-45CD-B0FF-EDBF70ACC2B1}" srcOrd="0" destOrd="0" presId="urn:microsoft.com/office/officeart/2005/8/layout/hList1"/>
    <dgm:cxn modelId="{8CFE47E8-A338-4B5E-9A43-2ED355D3021E}" type="presParOf" srcId="{FBB36B9B-F61A-4A04-BB24-3ACB9FABCED1}" destId="{DC95BC5E-8F54-4AF8-96CE-5A001792ADD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794C86-81FE-4DDC-A7E8-5AD257C3079D}" type="doc">
      <dgm:prSet loTypeId="urn:microsoft.com/office/officeart/2005/8/layout/hierarchy6" loCatId="hierarchy" qsTypeId="urn:microsoft.com/office/officeart/2005/8/quickstyle/simple1" qsCatId="simple" csTypeId="urn:microsoft.com/office/officeart/2005/8/colors/colorful1" csCatId="colorful" phldr="1"/>
      <dgm:spPr/>
      <dgm:t>
        <a:bodyPr/>
        <a:lstStyle/>
        <a:p>
          <a:endParaRPr lang="en-US"/>
        </a:p>
      </dgm:t>
    </dgm:pt>
    <dgm:pt modelId="{113C89F1-D6CC-43CE-9C38-327531C49011}">
      <dgm:prSet phldrT="[Text]"/>
      <dgm:spPr/>
      <dgm:t>
        <a:bodyPr/>
        <a:lstStyle/>
        <a:p>
          <a:r>
            <a:rPr lang="en-US" dirty="0" smtClean="0"/>
            <a:t>ADRs</a:t>
          </a:r>
          <a:endParaRPr lang="en-US" dirty="0"/>
        </a:p>
      </dgm:t>
    </dgm:pt>
    <dgm:pt modelId="{2E66F682-A20E-488A-BF3E-B6AF622DF7B7}" type="parTrans" cxnId="{C2FD297E-CDC6-4519-A360-6EC81D162A79}">
      <dgm:prSet/>
      <dgm:spPr/>
      <dgm:t>
        <a:bodyPr/>
        <a:lstStyle/>
        <a:p>
          <a:endParaRPr lang="en-US"/>
        </a:p>
      </dgm:t>
    </dgm:pt>
    <dgm:pt modelId="{7B586CB9-0617-4BBB-A9E7-9E28A01CCA3A}" type="sibTrans" cxnId="{C2FD297E-CDC6-4519-A360-6EC81D162A79}">
      <dgm:prSet/>
      <dgm:spPr/>
      <dgm:t>
        <a:bodyPr/>
        <a:lstStyle/>
        <a:p>
          <a:endParaRPr lang="en-US"/>
        </a:p>
      </dgm:t>
    </dgm:pt>
    <dgm:pt modelId="{E2038D0B-E43C-4132-A129-B22DC0819538}">
      <dgm:prSet phldrT="[Text]"/>
      <dgm:spPr/>
      <dgm:t>
        <a:bodyPr/>
        <a:lstStyle/>
        <a:p>
          <a:r>
            <a:rPr lang="en-US" dirty="0" smtClean="0"/>
            <a:t>Un-Sponsored </a:t>
          </a:r>
          <a:endParaRPr lang="en-US" dirty="0"/>
        </a:p>
      </dgm:t>
    </dgm:pt>
    <dgm:pt modelId="{B900B27D-BEA3-4EA2-8079-3C6B85C4AE72}" type="parTrans" cxnId="{6B4B8FC8-725D-468E-8752-7A99CC94CCC2}">
      <dgm:prSet/>
      <dgm:spPr/>
      <dgm:t>
        <a:bodyPr/>
        <a:lstStyle/>
        <a:p>
          <a:endParaRPr lang="en-US"/>
        </a:p>
      </dgm:t>
    </dgm:pt>
    <dgm:pt modelId="{0BBCF46B-A3FD-4D2D-8AD3-7B0895EEB660}" type="sibTrans" cxnId="{6B4B8FC8-725D-468E-8752-7A99CC94CCC2}">
      <dgm:prSet/>
      <dgm:spPr/>
      <dgm:t>
        <a:bodyPr/>
        <a:lstStyle/>
        <a:p>
          <a:endParaRPr lang="en-US"/>
        </a:p>
      </dgm:t>
    </dgm:pt>
    <dgm:pt modelId="{76CC0147-214F-4A13-9BBA-3C7BD0630FCB}">
      <dgm:prSet phldrT="[Text]"/>
      <dgm:spPr/>
      <dgm:t>
        <a:bodyPr/>
        <a:lstStyle/>
        <a:p>
          <a:r>
            <a:rPr lang="en-US" dirty="0" smtClean="0"/>
            <a:t>Sponsored</a:t>
          </a:r>
          <a:endParaRPr lang="en-US" dirty="0"/>
        </a:p>
      </dgm:t>
    </dgm:pt>
    <dgm:pt modelId="{66229EEF-289F-436D-98E7-039AD5C1635C}" type="sibTrans" cxnId="{D8C23652-BFCC-467D-87F9-409C91947FFE}">
      <dgm:prSet/>
      <dgm:spPr/>
      <dgm:t>
        <a:bodyPr/>
        <a:lstStyle/>
        <a:p>
          <a:endParaRPr lang="en-US"/>
        </a:p>
      </dgm:t>
    </dgm:pt>
    <dgm:pt modelId="{4E7FB1D5-EF7E-4AFE-8383-94E0A27CEFB3}" type="parTrans" cxnId="{D8C23652-BFCC-467D-87F9-409C91947FFE}">
      <dgm:prSet/>
      <dgm:spPr/>
      <dgm:t>
        <a:bodyPr/>
        <a:lstStyle/>
        <a:p>
          <a:endParaRPr lang="en-US"/>
        </a:p>
      </dgm:t>
    </dgm:pt>
    <dgm:pt modelId="{FB0DE23F-E69A-4F16-8DBC-B1283BC0E6E5}">
      <dgm:prSet phldrT="[Text]"/>
      <dgm:spPr/>
      <dgm:t>
        <a:bodyPr/>
        <a:lstStyle/>
        <a:p>
          <a:r>
            <a:rPr lang="en-US" dirty="0" smtClean="0"/>
            <a:t>Level 1</a:t>
          </a:r>
          <a:endParaRPr lang="en-US" dirty="0"/>
        </a:p>
      </dgm:t>
    </dgm:pt>
    <dgm:pt modelId="{B10C6055-7F3A-4E6A-A6E3-E2D63112B178}" type="parTrans" cxnId="{27422960-0B2A-43D9-9E9B-C7108FE110B0}">
      <dgm:prSet/>
      <dgm:spPr/>
      <dgm:t>
        <a:bodyPr/>
        <a:lstStyle/>
        <a:p>
          <a:endParaRPr lang="en-US"/>
        </a:p>
      </dgm:t>
    </dgm:pt>
    <dgm:pt modelId="{C1E57E04-DED3-40A1-9271-095F18BC4A5D}" type="sibTrans" cxnId="{27422960-0B2A-43D9-9E9B-C7108FE110B0}">
      <dgm:prSet/>
      <dgm:spPr/>
      <dgm:t>
        <a:bodyPr/>
        <a:lstStyle/>
        <a:p>
          <a:endParaRPr lang="en-US"/>
        </a:p>
      </dgm:t>
    </dgm:pt>
    <dgm:pt modelId="{F12F1628-8ED0-4BC7-91FA-88D92F342083}">
      <dgm:prSet phldrT="[Text]"/>
      <dgm:spPr/>
      <dgm:t>
        <a:bodyPr/>
        <a:lstStyle/>
        <a:p>
          <a:r>
            <a:rPr lang="en-US" dirty="0" smtClean="0"/>
            <a:t>Level 2</a:t>
          </a:r>
          <a:endParaRPr lang="en-US" dirty="0"/>
        </a:p>
      </dgm:t>
    </dgm:pt>
    <dgm:pt modelId="{376A2828-1AD9-4EA1-B193-12D2747E1CA2}" type="parTrans" cxnId="{1702A96A-85D4-421E-9D83-570F6ED59231}">
      <dgm:prSet/>
      <dgm:spPr/>
      <dgm:t>
        <a:bodyPr/>
        <a:lstStyle/>
        <a:p>
          <a:endParaRPr lang="en-US"/>
        </a:p>
      </dgm:t>
    </dgm:pt>
    <dgm:pt modelId="{3D817D84-71F3-45BB-81D1-1B74ACB878B0}" type="sibTrans" cxnId="{1702A96A-85D4-421E-9D83-570F6ED59231}">
      <dgm:prSet/>
      <dgm:spPr/>
      <dgm:t>
        <a:bodyPr/>
        <a:lstStyle/>
        <a:p>
          <a:endParaRPr lang="en-US"/>
        </a:p>
      </dgm:t>
    </dgm:pt>
    <dgm:pt modelId="{B41F1D07-C49B-4E64-94CB-CEC4E423C226}">
      <dgm:prSet phldrT="[Text]"/>
      <dgm:spPr/>
      <dgm:t>
        <a:bodyPr/>
        <a:lstStyle/>
        <a:p>
          <a:r>
            <a:rPr lang="en-US" dirty="0" smtClean="0"/>
            <a:t>Level 3</a:t>
          </a:r>
          <a:endParaRPr lang="en-US" dirty="0"/>
        </a:p>
      </dgm:t>
    </dgm:pt>
    <dgm:pt modelId="{9B53008C-CEBD-43C2-9D53-23518C583812}" type="parTrans" cxnId="{0391E643-7FA1-484E-87F4-F4C4E7FF0C3A}">
      <dgm:prSet/>
      <dgm:spPr/>
      <dgm:t>
        <a:bodyPr/>
        <a:lstStyle/>
        <a:p>
          <a:endParaRPr lang="en-US"/>
        </a:p>
      </dgm:t>
    </dgm:pt>
    <dgm:pt modelId="{E021321A-818D-462F-9AAC-7BD21EB95A76}" type="sibTrans" cxnId="{0391E643-7FA1-484E-87F4-F4C4E7FF0C3A}">
      <dgm:prSet/>
      <dgm:spPr/>
      <dgm:t>
        <a:bodyPr/>
        <a:lstStyle/>
        <a:p>
          <a:endParaRPr lang="en-US"/>
        </a:p>
      </dgm:t>
    </dgm:pt>
    <dgm:pt modelId="{7940A4D7-1787-4321-B7C3-AAEA023AAD31}">
      <dgm:prSet phldrT="[Text]"/>
      <dgm:spPr/>
      <dgm:t>
        <a:bodyPr/>
        <a:lstStyle/>
        <a:p>
          <a:r>
            <a:rPr lang="en-US" dirty="0" smtClean="0"/>
            <a:t>Restricted ADR</a:t>
          </a:r>
          <a:endParaRPr lang="en-US" dirty="0"/>
        </a:p>
      </dgm:t>
    </dgm:pt>
    <dgm:pt modelId="{AB8C9C85-DDB6-47B4-BA2F-155DD85F1E11}" type="parTrans" cxnId="{69703220-6C9A-47BE-AD50-7B252E9D37D4}">
      <dgm:prSet/>
      <dgm:spPr/>
      <dgm:t>
        <a:bodyPr/>
        <a:lstStyle/>
        <a:p>
          <a:endParaRPr lang="en-US"/>
        </a:p>
      </dgm:t>
    </dgm:pt>
    <dgm:pt modelId="{F5E31FD5-1ED2-439A-B202-3E1A2821AA1F}" type="sibTrans" cxnId="{69703220-6C9A-47BE-AD50-7B252E9D37D4}">
      <dgm:prSet/>
      <dgm:spPr/>
      <dgm:t>
        <a:bodyPr/>
        <a:lstStyle/>
        <a:p>
          <a:endParaRPr lang="en-US"/>
        </a:p>
      </dgm:t>
    </dgm:pt>
    <dgm:pt modelId="{21391BD5-B471-48D0-83F9-3B015203BD1C}">
      <dgm:prSet phldrT="[Text]"/>
      <dgm:spPr/>
      <dgm:t>
        <a:bodyPr/>
        <a:lstStyle/>
        <a:p>
          <a:r>
            <a:rPr lang="en-US" dirty="0" smtClean="0"/>
            <a:t>Rule 144A</a:t>
          </a:r>
          <a:endParaRPr lang="en-US" dirty="0"/>
        </a:p>
      </dgm:t>
    </dgm:pt>
    <dgm:pt modelId="{1D537B9C-1B61-4DD2-81D6-A6EFFDEF6E41}" type="parTrans" cxnId="{595FA133-E98A-4B32-B8AA-45EFFFF87E46}">
      <dgm:prSet/>
      <dgm:spPr/>
      <dgm:t>
        <a:bodyPr/>
        <a:lstStyle/>
        <a:p>
          <a:endParaRPr lang="en-US"/>
        </a:p>
      </dgm:t>
    </dgm:pt>
    <dgm:pt modelId="{7B127670-7104-478C-AFEA-DCF29BC82CD0}" type="sibTrans" cxnId="{595FA133-E98A-4B32-B8AA-45EFFFF87E46}">
      <dgm:prSet/>
      <dgm:spPr/>
      <dgm:t>
        <a:bodyPr/>
        <a:lstStyle/>
        <a:p>
          <a:endParaRPr lang="en-US"/>
        </a:p>
      </dgm:t>
    </dgm:pt>
    <dgm:pt modelId="{64E526E7-BC6A-4223-B339-BD363FDD397F}">
      <dgm:prSet phldrT="[Text]"/>
      <dgm:spPr/>
      <dgm:t>
        <a:bodyPr/>
        <a:lstStyle/>
        <a:p>
          <a:r>
            <a:rPr lang="en-US" dirty="0" smtClean="0"/>
            <a:t>Regulation “S”</a:t>
          </a:r>
          <a:endParaRPr lang="en-US" dirty="0"/>
        </a:p>
      </dgm:t>
    </dgm:pt>
    <dgm:pt modelId="{49B10277-DD28-4DE8-AD05-3DEED369C18C}" type="parTrans" cxnId="{BEE66746-761D-4EAC-BD4F-1FF83A140776}">
      <dgm:prSet/>
      <dgm:spPr/>
      <dgm:t>
        <a:bodyPr/>
        <a:lstStyle/>
        <a:p>
          <a:endParaRPr lang="en-US"/>
        </a:p>
      </dgm:t>
    </dgm:pt>
    <dgm:pt modelId="{97EB417D-BE8C-4FF5-B7DF-8E4D72222449}" type="sibTrans" cxnId="{BEE66746-761D-4EAC-BD4F-1FF83A140776}">
      <dgm:prSet/>
      <dgm:spPr/>
      <dgm:t>
        <a:bodyPr/>
        <a:lstStyle/>
        <a:p>
          <a:endParaRPr lang="en-US"/>
        </a:p>
      </dgm:t>
    </dgm:pt>
    <dgm:pt modelId="{35C57A74-EC60-4EF8-8932-FAE6519EF15A}" type="pres">
      <dgm:prSet presAssocID="{81794C86-81FE-4DDC-A7E8-5AD257C3079D}" presName="mainComposite" presStyleCnt="0">
        <dgm:presLayoutVars>
          <dgm:chPref val="1"/>
          <dgm:dir/>
          <dgm:animOne val="branch"/>
          <dgm:animLvl val="lvl"/>
          <dgm:resizeHandles val="exact"/>
        </dgm:presLayoutVars>
      </dgm:prSet>
      <dgm:spPr/>
      <dgm:t>
        <a:bodyPr/>
        <a:lstStyle/>
        <a:p>
          <a:endParaRPr lang="en-US"/>
        </a:p>
      </dgm:t>
    </dgm:pt>
    <dgm:pt modelId="{2275520C-1AEF-49CA-A3CC-643878699BFE}" type="pres">
      <dgm:prSet presAssocID="{81794C86-81FE-4DDC-A7E8-5AD257C3079D}" presName="hierFlow" presStyleCnt="0"/>
      <dgm:spPr/>
    </dgm:pt>
    <dgm:pt modelId="{7309062F-C989-490D-AFED-46CC45E36C7E}" type="pres">
      <dgm:prSet presAssocID="{81794C86-81FE-4DDC-A7E8-5AD257C3079D}" presName="hierChild1" presStyleCnt="0">
        <dgm:presLayoutVars>
          <dgm:chPref val="1"/>
          <dgm:animOne val="branch"/>
          <dgm:animLvl val="lvl"/>
        </dgm:presLayoutVars>
      </dgm:prSet>
      <dgm:spPr/>
    </dgm:pt>
    <dgm:pt modelId="{FFD113F9-09FF-488E-A544-9F88ACCDF2BB}" type="pres">
      <dgm:prSet presAssocID="{113C89F1-D6CC-43CE-9C38-327531C49011}" presName="Name14" presStyleCnt="0"/>
      <dgm:spPr/>
    </dgm:pt>
    <dgm:pt modelId="{AFDACE50-3249-4B97-B4EE-C39967D883EB}" type="pres">
      <dgm:prSet presAssocID="{113C89F1-D6CC-43CE-9C38-327531C49011}" presName="level1Shape" presStyleLbl="node0" presStyleIdx="0" presStyleCnt="1">
        <dgm:presLayoutVars>
          <dgm:chPref val="3"/>
        </dgm:presLayoutVars>
      </dgm:prSet>
      <dgm:spPr/>
      <dgm:t>
        <a:bodyPr/>
        <a:lstStyle/>
        <a:p>
          <a:endParaRPr lang="en-US"/>
        </a:p>
      </dgm:t>
    </dgm:pt>
    <dgm:pt modelId="{7ED63E06-93F5-4621-8B78-D0B5D5BE62C2}" type="pres">
      <dgm:prSet presAssocID="{113C89F1-D6CC-43CE-9C38-327531C49011}" presName="hierChild2" presStyleCnt="0"/>
      <dgm:spPr/>
    </dgm:pt>
    <dgm:pt modelId="{7298C160-79B5-46EE-8B0D-53C47D723E2E}" type="pres">
      <dgm:prSet presAssocID="{B900B27D-BEA3-4EA2-8079-3C6B85C4AE72}" presName="Name19" presStyleLbl="parChTrans1D2" presStyleIdx="0" presStyleCnt="2"/>
      <dgm:spPr/>
      <dgm:t>
        <a:bodyPr/>
        <a:lstStyle/>
        <a:p>
          <a:endParaRPr lang="en-US"/>
        </a:p>
      </dgm:t>
    </dgm:pt>
    <dgm:pt modelId="{554D2128-10D4-40B7-9477-90AA15734CDC}" type="pres">
      <dgm:prSet presAssocID="{E2038D0B-E43C-4132-A129-B22DC0819538}" presName="Name21" presStyleCnt="0"/>
      <dgm:spPr/>
    </dgm:pt>
    <dgm:pt modelId="{711BEF5E-026B-4082-91DF-62679A2923C2}" type="pres">
      <dgm:prSet presAssocID="{E2038D0B-E43C-4132-A129-B22DC0819538}" presName="level2Shape" presStyleLbl="node2" presStyleIdx="0" presStyleCnt="2" custScaleX="148115"/>
      <dgm:spPr/>
      <dgm:t>
        <a:bodyPr/>
        <a:lstStyle/>
        <a:p>
          <a:endParaRPr lang="en-US"/>
        </a:p>
      </dgm:t>
    </dgm:pt>
    <dgm:pt modelId="{6F48A59B-B677-43B6-9011-3B9953AF222E}" type="pres">
      <dgm:prSet presAssocID="{E2038D0B-E43C-4132-A129-B22DC0819538}" presName="hierChild3" presStyleCnt="0"/>
      <dgm:spPr/>
    </dgm:pt>
    <dgm:pt modelId="{B47D329C-7EC9-4340-8D8D-937D615CFBBC}" type="pres">
      <dgm:prSet presAssocID="{4E7FB1D5-EF7E-4AFE-8383-94E0A27CEFB3}" presName="Name19" presStyleLbl="parChTrans1D2" presStyleIdx="1" presStyleCnt="2"/>
      <dgm:spPr/>
      <dgm:t>
        <a:bodyPr/>
        <a:lstStyle/>
        <a:p>
          <a:endParaRPr lang="en-US"/>
        </a:p>
      </dgm:t>
    </dgm:pt>
    <dgm:pt modelId="{EA045B4E-35AB-4DEE-B06E-E25172C661E4}" type="pres">
      <dgm:prSet presAssocID="{76CC0147-214F-4A13-9BBA-3C7BD0630FCB}" presName="Name21" presStyleCnt="0"/>
      <dgm:spPr/>
    </dgm:pt>
    <dgm:pt modelId="{84A10D14-FE1C-42F3-A4A3-78EC9E7E207A}" type="pres">
      <dgm:prSet presAssocID="{76CC0147-214F-4A13-9BBA-3C7BD0630FCB}" presName="level2Shape" presStyleLbl="node2" presStyleIdx="1" presStyleCnt="2"/>
      <dgm:spPr/>
      <dgm:t>
        <a:bodyPr/>
        <a:lstStyle/>
        <a:p>
          <a:endParaRPr lang="en-US"/>
        </a:p>
      </dgm:t>
    </dgm:pt>
    <dgm:pt modelId="{D48F4A6A-8AAA-4454-9D79-949029237633}" type="pres">
      <dgm:prSet presAssocID="{76CC0147-214F-4A13-9BBA-3C7BD0630FCB}" presName="hierChild3" presStyleCnt="0"/>
      <dgm:spPr/>
    </dgm:pt>
    <dgm:pt modelId="{A744B9B4-40CC-422C-8EDC-6364F3007898}" type="pres">
      <dgm:prSet presAssocID="{B10C6055-7F3A-4E6A-A6E3-E2D63112B178}" presName="Name19" presStyleLbl="parChTrans1D3" presStyleIdx="0" presStyleCnt="4"/>
      <dgm:spPr/>
      <dgm:t>
        <a:bodyPr/>
        <a:lstStyle/>
        <a:p>
          <a:endParaRPr lang="en-US"/>
        </a:p>
      </dgm:t>
    </dgm:pt>
    <dgm:pt modelId="{3A5016CB-2D62-42C7-A7DA-3CBE2A8D3C7F}" type="pres">
      <dgm:prSet presAssocID="{FB0DE23F-E69A-4F16-8DBC-B1283BC0E6E5}" presName="Name21" presStyleCnt="0"/>
      <dgm:spPr/>
    </dgm:pt>
    <dgm:pt modelId="{04840630-E181-426E-8FB2-E6A2F9A3D30C}" type="pres">
      <dgm:prSet presAssocID="{FB0DE23F-E69A-4F16-8DBC-B1283BC0E6E5}" presName="level2Shape" presStyleLbl="node3" presStyleIdx="0" presStyleCnt="4"/>
      <dgm:spPr/>
      <dgm:t>
        <a:bodyPr/>
        <a:lstStyle/>
        <a:p>
          <a:endParaRPr lang="en-US"/>
        </a:p>
      </dgm:t>
    </dgm:pt>
    <dgm:pt modelId="{A2E92270-B675-4829-8FC1-93E3CE712299}" type="pres">
      <dgm:prSet presAssocID="{FB0DE23F-E69A-4F16-8DBC-B1283BC0E6E5}" presName="hierChild3" presStyleCnt="0"/>
      <dgm:spPr/>
    </dgm:pt>
    <dgm:pt modelId="{D056EFDC-3E07-4116-B813-ABA54C65D2A8}" type="pres">
      <dgm:prSet presAssocID="{376A2828-1AD9-4EA1-B193-12D2747E1CA2}" presName="Name19" presStyleLbl="parChTrans1D3" presStyleIdx="1" presStyleCnt="4"/>
      <dgm:spPr/>
      <dgm:t>
        <a:bodyPr/>
        <a:lstStyle/>
        <a:p>
          <a:endParaRPr lang="en-US"/>
        </a:p>
      </dgm:t>
    </dgm:pt>
    <dgm:pt modelId="{B8B05F48-9E74-400F-81BE-0F3B18B64736}" type="pres">
      <dgm:prSet presAssocID="{F12F1628-8ED0-4BC7-91FA-88D92F342083}" presName="Name21" presStyleCnt="0"/>
      <dgm:spPr/>
    </dgm:pt>
    <dgm:pt modelId="{D55964CF-FD74-4A48-AA79-275AA50E7884}" type="pres">
      <dgm:prSet presAssocID="{F12F1628-8ED0-4BC7-91FA-88D92F342083}" presName="level2Shape" presStyleLbl="node3" presStyleIdx="1" presStyleCnt="4"/>
      <dgm:spPr/>
      <dgm:t>
        <a:bodyPr/>
        <a:lstStyle/>
        <a:p>
          <a:endParaRPr lang="en-US"/>
        </a:p>
      </dgm:t>
    </dgm:pt>
    <dgm:pt modelId="{CA722F58-77EF-4AB3-9C1F-6D4A46DCC2C7}" type="pres">
      <dgm:prSet presAssocID="{F12F1628-8ED0-4BC7-91FA-88D92F342083}" presName="hierChild3" presStyleCnt="0"/>
      <dgm:spPr/>
    </dgm:pt>
    <dgm:pt modelId="{250E8088-3683-451B-9697-592E176113EC}" type="pres">
      <dgm:prSet presAssocID="{9B53008C-CEBD-43C2-9D53-23518C583812}" presName="Name19" presStyleLbl="parChTrans1D3" presStyleIdx="2" presStyleCnt="4"/>
      <dgm:spPr/>
      <dgm:t>
        <a:bodyPr/>
        <a:lstStyle/>
        <a:p>
          <a:endParaRPr lang="en-US"/>
        </a:p>
      </dgm:t>
    </dgm:pt>
    <dgm:pt modelId="{B09BEF8D-7788-424B-88FB-385C264855A4}" type="pres">
      <dgm:prSet presAssocID="{B41F1D07-C49B-4E64-94CB-CEC4E423C226}" presName="Name21" presStyleCnt="0"/>
      <dgm:spPr/>
    </dgm:pt>
    <dgm:pt modelId="{93D4D64F-CF2D-4D56-9564-80D65F740FA0}" type="pres">
      <dgm:prSet presAssocID="{B41F1D07-C49B-4E64-94CB-CEC4E423C226}" presName="level2Shape" presStyleLbl="node3" presStyleIdx="2" presStyleCnt="4"/>
      <dgm:spPr/>
      <dgm:t>
        <a:bodyPr/>
        <a:lstStyle/>
        <a:p>
          <a:endParaRPr lang="en-US"/>
        </a:p>
      </dgm:t>
    </dgm:pt>
    <dgm:pt modelId="{7AD76E3A-7986-4AFD-AA24-368FFD76A362}" type="pres">
      <dgm:prSet presAssocID="{B41F1D07-C49B-4E64-94CB-CEC4E423C226}" presName="hierChild3" presStyleCnt="0"/>
      <dgm:spPr/>
    </dgm:pt>
    <dgm:pt modelId="{8A915219-DD3D-455D-A33C-9A45857EA6F4}" type="pres">
      <dgm:prSet presAssocID="{AB8C9C85-DDB6-47B4-BA2F-155DD85F1E11}" presName="Name19" presStyleLbl="parChTrans1D3" presStyleIdx="3" presStyleCnt="4"/>
      <dgm:spPr/>
      <dgm:t>
        <a:bodyPr/>
        <a:lstStyle/>
        <a:p>
          <a:endParaRPr lang="en-US"/>
        </a:p>
      </dgm:t>
    </dgm:pt>
    <dgm:pt modelId="{9969918D-04E8-4666-8184-12CD4FC128D7}" type="pres">
      <dgm:prSet presAssocID="{7940A4D7-1787-4321-B7C3-AAEA023AAD31}" presName="Name21" presStyleCnt="0"/>
      <dgm:spPr/>
    </dgm:pt>
    <dgm:pt modelId="{64D33BD4-AB5F-465C-903E-BAE1E5AC7A71}" type="pres">
      <dgm:prSet presAssocID="{7940A4D7-1787-4321-B7C3-AAEA023AAD31}" presName="level2Shape" presStyleLbl="node3" presStyleIdx="3" presStyleCnt="4"/>
      <dgm:spPr/>
      <dgm:t>
        <a:bodyPr/>
        <a:lstStyle/>
        <a:p>
          <a:endParaRPr lang="en-US"/>
        </a:p>
      </dgm:t>
    </dgm:pt>
    <dgm:pt modelId="{A6B08DAC-516C-47E9-8CA6-4E83FF2602FC}" type="pres">
      <dgm:prSet presAssocID="{7940A4D7-1787-4321-B7C3-AAEA023AAD31}" presName="hierChild3" presStyleCnt="0"/>
      <dgm:spPr/>
    </dgm:pt>
    <dgm:pt modelId="{1A317142-6D94-4D33-9158-928E1FECED22}" type="pres">
      <dgm:prSet presAssocID="{1D537B9C-1B61-4DD2-81D6-A6EFFDEF6E41}" presName="Name19" presStyleLbl="parChTrans1D4" presStyleIdx="0" presStyleCnt="2"/>
      <dgm:spPr/>
      <dgm:t>
        <a:bodyPr/>
        <a:lstStyle/>
        <a:p>
          <a:endParaRPr lang="en-US"/>
        </a:p>
      </dgm:t>
    </dgm:pt>
    <dgm:pt modelId="{6E2BE98C-F601-42E1-8254-C6E12FA450F5}" type="pres">
      <dgm:prSet presAssocID="{21391BD5-B471-48D0-83F9-3B015203BD1C}" presName="Name21" presStyleCnt="0"/>
      <dgm:spPr/>
    </dgm:pt>
    <dgm:pt modelId="{C77C4BFD-36F3-4C7E-B225-82193F069CFB}" type="pres">
      <dgm:prSet presAssocID="{21391BD5-B471-48D0-83F9-3B015203BD1C}" presName="level2Shape" presStyleLbl="node4" presStyleIdx="0" presStyleCnt="2"/>
      <dgm:spPr/>
      <dgm:t>
        <a:bodyPr/>
        <a:lstStyle/>
        <a:p>
          <a:endParaRPr lang="en-US"/>
        </a:p>
      </dgm:t>
    </dgm:pt>
    <dgm:pt modelId="{FCC07415-69D8-4CAB-8F66-822DA4939C7B}" type="pres">
      <dgm:prSet presAssocID="{21391BD5-B471-48D0-83F9-3B015203BD1C}" presName="hierChild3" presStyleCnt="0"/>
      <dgm:spPr/>
    </dgm:pt>
    <dgm:pt modelId="{4A0338E4-5BD8-4F5F-B4AF-A2227F072AF1}" type="pres">
      <dgm:prSet presAssocID="{49B10277-DD28-4DE8-AD05-3DEED369C18C}" presName="Name19" presStyleLbl="parChTrans1D4" presStyleIdx="1" presStyleCnt="2"/>
      <dgm:spPr/>
      <dgm:t>
        <a:bodyPr/>
        <a:lstStyle/>
        <a:p>
          <a:endParaRPr lang="en-US"/>
        </a:p>
      </dgm:t>
    </dgm:pt>
    <dgm:pt modelId="{23EFCCFF-60E6-476F-8DEA-E7113DFB8432}" type="pres">
      <dgm:prSet presAssocID="{64E526E7-BC6A-4223-B339-BD363FDD397F}" presName="Name21" presStyleCnt="0"/>
      <dgm:spPr/>
    </dgm:pt>
    <dgm:pt modelId="{563F0F71-A818-4951-B1B7-8C885A18B433}" type="pres">
      <dgm:prSet presAssocID="{64E526E7-BC6A-4223-B339-BD363FDD397F}" presName="level2Shape" presStyleLbl="node4" presStyleIdx="1" presStyleCnt="2"/>
      <dgm:spPr/>
      <dgm:t>
        <a:bodyPr/>
        <a:lstStyle/>
        <a:p>
          <a:endParaRPr lang="en-US"/>
        </a:p>
      </dgm:t>
    </dgm:pt>
    <dgm:pt modelId="{FD8D97E8-593B-4810-9CA4-CCFE28B52520}" type="pres">
      <dgm:prSet presAssocID="{64E526E7-BC6A-4223-B339-BD363FDD397F}" presName="hierChild3" presStyleCnt="0"/>
      <dgm:spPr/>
    </dgm:pt>
    <dgm:pt modelId="{79899F6A-1E4F-4775-91DA-3CB30F3BCDA8}" type="pres">
      <dgm:prSet presAssocID="{81794C86-81FE-4DDC-A7E8-5AD257C3079D}" presName="bgShapesFlow" presStyleCnt="0"/>
      <dgm:spPr/>
    </dgm:pt>
  </dgm:ptLst>
  <dgm:cxnLst>
    <dgm:cxn modelId="{BEE66746-761D-4EAC-BD4F-1FF83A140776}" srcId="{7940A4D7-1787-4321-B7C3-AAEA023AAD31}" destId="{64E526E7-BC6A-4223-B339-BD363FDD397F}" srcOrd="1" destOrd="0" parTransId="{49B10277-DD28-4DE8-AD05-3DEED369C18C}" sibTransId="{97EB417D-BE8C-4FF5-B7DF-8E4D72222449}"/>
    <dgm:cxn modelId="{1702A96A-85D4-421E-9D83-570F6ED59231}" srcId="{76CC0147-214F-4A13-9BBA-3C7BD0630FCB}" destId="{F12F1628-8ED0-4BC7-91FA-88D92F342083}" srcOrd="1" destOrd="0" parTransId="{376A2828-1AD9-4EA1-B193-12D2747E1CA2}" sibTransId="{3D817D84-71F3-45BB-81D1-1B74ACB878B0}"/>
    <dgm:cxn modelId="{F5A4B1C4-9DC0-46A3-A411-EAB507FB8816}" type="presOf" srcId="{113C89F1-D6CC-43CE-9C38-327531C49011}" destId="{AFDACE50-3249-4B97-B4EE-C39967D883EB}" srcOrd="0" destOrd="0" presId="urn:microsoft.com/office/officeart/2005/8/layout/hierarchy6"/>
    <dgm:cxn modelId="{0ED5D901-DCBB-45AE-B02A-CA9CBF7C9E8D}" type="presOf" srcId="{E2038D0B-E43C-4132-A129-B22DC0819538}" destId="{711BEF5E-026B-4082-91DF-62679A2923C2}" srcOrd="0" destOrd="0" presId="urn:microsoft.com/office/officeart/2005/8/layout/hierarchy6"/>
    <dgm:cxn modelId="{D1443BAC-DAF1-46E4-A6DE-66F7264D4FCC}" type="presOf" srcId="{AB8C9C85-DDB6-47B4-BA2F-155DD85F1E11}" destId="{8A915219-DD3D-455D-A33C-9A45857EA6F4}" srcOrd="0" destOrd="0" presId="urn:microsoft.com/office/officeart/2005/8/layout/hierarchy6"/>
    <dgm:cxn modelId="{51532B90-AA87-41FF-AC8D-204A54705C08}" type="presOf" srcId="{F12F1628-8ED0-4BC7-91FA-88D92F342083}" destId="{D55964CF-FD74-4A48-AA79-275AA50E7884}" srcOrd="0" destOrd="0" presId="urn:microsoft.com/office/officeart/2005/8/layout/hierarchy6"/>
    <dgm:cxn modelId="{799C80E6-DF4C-4258-91DD-39C38D8A0FBD}" type="presOf" srcId="{376A2828-1AD9-4EA1-B193-12D2747E1CA2}" destId="{D056EFDC-3E07-4116-B813-ABA54C65D2A8}" srcOrd="0" destOrd="0" presId="urn:microsoft.com/office/officeart/2005/8/layout/hierarchy6"/>
    <dgm:cxn modelId="{B8021890-0BE8-4239-8678-3B9CE03A5C4E}" type="presOf" srcId="{7940A4D7-1787-4321-B7C3-AAEA023AAD31}" destId="{64D33BD4-AB5F-465C-903E-BAE1E5AC7A71}" srcOrd="0" destOrd="0" presId="urn:microsoft.com/office/officeart/2005/8/layout/hierarchy6"/>
    <dgm:cxn modelId="{C2FD297E-CDC6-4519-A360-6EC81D162A79}" srcId="{81794C86-81FE-4DDC-A7E8-5AD257C3079D}" destId="{113C89F1-D6CC-43CE-9C38-327531C49011}" srcOrd="0" destOrd="0" parTransId="{2E66F682-A20E-488A-BF3E-B6AF622DF7B7}" sibTransId="{7B586CB9-0617-4BBB-A9E7-9E28A01CCA3A}"/>
    <dgm:cxn modelId="{04D72B09-25A2-4D41-9B04-8214F54975F8}" type="presOf" srcId="{81794C86-81FE-4DDC-A7E8-5AD257C3079D}" destId="{35C57A74-EC60-4EF8-8932-FAE6519EF15A}" srcOrd="0" destOrd="0" presId="urn:microsoft.com/office/officeart/2005/8/layout/hierarchy6"/>
    <dgm:cxn modelId="{801B35DB-3FC7-4031-B4CD-D1CEBAF72B34}" type="presOf" srcId="{49B10277-DD28-4DE8-AD05-3DEED369C18C}" destId="{4A0338E4-5BD8-4F5F-B4AF-A2227F072AF1}" srcOrd="0" destOrd="0" presId="urn:microsoft.com/office/officeart/2005/8/layout/hierarchy6"/>
    <dgm:cxn modelId="{0391E643-7FA1-484E-87F4-F4C4E7FF0C3A}" srcId="{76CC0147-214F-4A13-9BBA-3C7BD0630FCB}" destId="{B41F1D07-C49B-4E64-94CB-CEC4E423C226}" srcOrd="2" destOrd="0" parTransId="{9B53008C-CEBD-43C2-9D53-23518C583812}" sibTransId="{E021321A-818D-462F-9AAC-7BD21EB95A76}"/>
    <dgm:cxn modelId="{D55BCFBA-C2F5-4847-87B2-86244D861398}" type="presOf" srcId="{FB0DE23F-E69A-4F16-8DBC-B1283BC0E6E5}" destId="{04840630-E181-426E-8FB2-E6A2F9A3D30C}" srcOrd="0" destOrd="0" presId="urn:microsoft.com/office/officeart/2005/8/layout/hierarchy6"/>
    <dgm:cxn modelId="{D8C23652-BFCC-467D-87F9-409C91947FFE}" srcId="{113C89F1-D6CC-43CE-9C38-327531C49011}" destId="{76CC0147-214F-4A13-9BBA-3C7BD0630FCB}" srcOrd="1" destOrd="0" parTransId="{4E7FB1D5-EF7E-4AFE-8383-94E0A27CEFB3}" sibTransId="{66229EEF-289F-436D-98E7-039AD5C1635C}"/>
    <dgm:cxn modelId="{19281C5D-3459-4BEF-8088-753E92DE7F01}" type="presOf" srcId="{B41F1D07-C49B-4E64-94CB-CEC4E423C226}" destId="{93D4D64F-CF2D-4D56-9564-80D65F740FA0}" srcOrd="0" destOrd="0" presId="urn:microsoft.com/office/officeart/2005/8/layout/hierarchy6"/>
    <dgm:cxn modelId="{D0370223-50B8-4715-B07D-0DE85718AE0F}" type="presOf" srcId="{64E526E7-BC6A-4223-B339-BD363FDD397F}" destId="{563F0F71-A818-4951-B1B7-8C885A18B433}" srcOrd="0" destOrd="0" presId="urn:microsoft.com/office/officeart/2005/8/layout/hierarchy6"/>
    <dgm:cxn modelId="{8D21B01C-F745-445B-86C1-A8BEC3BCFBB7}" type="presOf" srcId="{76CC0147-214F-4A13-9BBA-3C7BD0630FCB}" destId="{84A10D14-FE1C-42F3-A4A3-78EC9E7E207A}" srcOrd="0" destOrd="0" presId="urn:microsoft.com/office/officeart/2005/8/layout/hierarchy6"/>
    <dgm:cxn modelId="{E703D4DB-7A2F-4E4F-A840-02ECCFF0F07C}" type="presOf" srcId="{4E7FB1D5-EF7E-4AFE-8383-94E0A27CEFB3}" destId="{B47D329C-7EC9-4340-8D8D-937D615CFBBC}" srcOrd="0" destOrd="0" presId="urn:microsoft.com/office/officeart/2005/8/layout/hierarchy6"/>
    <dgm:cxn modelId="{69703220-6C9A-47BE-AD50-7B252E9D37D4}" srcId="{76CC0147-214F-4A13-9BBA-3C7BD0630FCB}" destId="{7940A4D7-1787-4321-B7C3-AAEA023AAD31}" srcOrd="3" destOrd="0" parTransId="{AB8C9C85-DDB6-47B4-BA2F-155DD85F1E11}" sibTransId="{F5E31FD5-1ED2-439A-B202-3E1A2821AA1F}"/>
    <dgm:cxn modelId="{04AB1B23-1E4D-498F-8B3E-344120AB62B0}" type="presOf" srcId="{9B53008C-CEBD-43C2-9D53-23518C583812}" destId="{250E8088-3683-451B-9697-592E176113EC}" srcOrd="0" destOrd="0" presId="urn:microsoft.com/office/officeart/2005/8/layout/hierarchy6"/>
    <dgm:cxn modelId="{6B4B8FC8-725D-468E-8752-7A99CC94CCC2}" srcId="{113C89F1-D6CC-43CE-9C38-327531C49011}" destId="{E2038D0B-E43C-4132-A129-B22DC0819538}" srcOrd="0" destOrd="0" parTransId="{B900B27D-BEA3-4EA2-8079-3C6B85C4AE72}" sibTransId="{0BBCF46B-A3FD-4D2D-8AD3-7B0895EEB660}"/>
    <dgm:cxn modelId="{595FA133-E98A-4B32-B8AA-45EFFFF87E46}" srcId="{7940A4D7-1787-4321-B7C3-AAEA023AAD31}" destId="{21391BD5-B471-48D0-83F9-3B015203BD1C}" srcOrd="0" destOrd="0" parTransId="{1D537B9C-1B61-4DD2-81D6-A6EFFDEF6E41}" sibTransId="{7B127670-7104-478C-AFEA-DCF29BC82CD0}"/>
    <dgm:cxn modelId="{27422960-0B2A-43D9-9E9B-C7108FE110B0}" srcId="{76CC0147-214F-4A13-9BBA-3C7BD0630FCB}" destId="{FB0DE23F-E69A-4F16-8DBC-B1283BC0E6E5}" srcOrd="0" destOrd="0" parTransId="{B10C6055-7F3A-4E6A-A6E3-E2D63112B178}" sibTransId="{C1E57E04-DED3-40A1-9271-095F18BC4A5D}"/>
    <dgm:cxn modelId="{19AFBADD-6B77-44A6-977A-5A793664CC01}" type="presOf" srcId="{B900B27D-BEA3-4EA2-8079-3C6B85C4AE72}" destId="{7298C160-79B5-46EE-8B0D-53C47D723E2E}" srcOrd="0" destOrd="0" presId="urn:microsoft.com/office/officeart/2005/8/layout/hierarchy6"/>
    <dgm:cxn modelId="{80D6F132-1885-4AB4-BE47-04B74E1EAE31}" type="presOf" srcId="{B10C6055-7F3A-4E6A-A6E3-E2D63112B178}" destId="{A744B9B4-40CC-422C-8EDC-6364F3007898}" srcOrd="0" destOrd="0" presId="urn:microsoft.com/office/officeart/2005/8/layout/hierarchy6"/>
    <dgm:cxn modelId="{10146C1A-B6D6-4A12-8110-2B11F404A444}" type="presOf" srcId="{21391BD5-B471-48D0-83F9-3B015203BD1C}" destId="{C77C4BFD-36F3-4C7E-B225-82193F069CFB}" srcOrd="0" destOrd="0" presId="urn:microsoft.com/office/officeart/2005/8/layout/hierarchy6"/>
    <dgm:cxn modelId="{E77D6257-7CFB-4492-87A9-60030938B568}" type="presOf" srcId="{1D537B9C-1B61-4DD2-81D6-A6EFFDEF6E41}" destId="{1A317142-6D94-4D33-9158-928E1FECED22}" srcOrd="0" destOrd="0" presId="urn:microsoft.com/office/officeart/2005/8/layout/hierarchy6"/>
    <dgm:cxn modelId="{DBDA4A42-7911-4452-8A59-9A60FB3D9A0B}" type="presParOf" srcId="{35C57A74-EC60-4EF8-8932-FAE6519EF15A}" destId="{2275520C-1AEF-49CA-A3CC-643878699BFE}" srcOrd="0" destOrd="0" presId="urn:microsoft.com/office/officeart/2005/8/layout/hierarchy6"/>
    <dgm:cxn modelId="{76B687A4-720D-482E-BDB0-346A0B0B46A0}" type="presParOf" srcId="{2275520C-1AEF-49CA-A3CC-643878699BFE}" destId="{7309062F-C989-490D-AFED-46CC45E36C7E}" srcOrd="0" destOrd="0" presId="urn:microsoft.com/office/officeart/2005/8/layout/hierarchy6"/>
    <dgm:cxn modelId="{04A0ACA3-C8BF-48BC-ACDD-EB95D87A2218}" type="presParOf" srcId="{7309062F-C989-490D-AFED-46CC45E36C7E}" destId="{FFD113F9-09FF-488E-A544-9F88ACCDF2BB}" srcOrd="0" destOrd="0" presId="urn:microsoft.com/office/officeart/2005/8/layout/hierarchy6"/>
    <dgm:cxn modelId="{BBC23E62-0D88-4E22-99DA-26E2DE110687}" type="presParOf" srcId="{FFD113F9-09FF-488E-A544-9F88ACCDF2BB}" destId="{AFDACE50-3249-4B97-B4EE-C39967D883EB}" srcOrd="0" destOrd="0" presId="urn:microsoft.com/office/officeart/2005/8/layout/hierarchy6"/>
    <dgm:cxn modelId="{2B948946-D436-44A9-9A0B-48B972BABEDD}" type="presParOf" srcId="{FFD113F9-09FF-488E-A544-9F88ACCDF2BB}" destId="{7ED63E06-93F5-4621-8B78-D0B5D5BE62C2}" srcOrd="1" destOrd="0" presId="urn:microsoft.com/office/officeart/2005/8/layout/hierarchy6"/>
    <dgm:cxn modelId="{DEACF3F5-2430-4651-A550-BDE1CEE40F54}" type="presParOf" srcId="{7ED63E06-93F5-4621-8B78-D0B5D5BE62C2}" destId="{7298C160-79B5-46EE-8B0D-53C47D723E2E}" srcOrd="0" destOrd="0" presId="urn:microsoft.com/office/officeart/2005/8/layout/hierarchy6"/>
    <dgm:cxn modelId="{46FA3284-4479-4825-9A80-30C094B7C403}" type="presParOf" srcId="{7ED63E06-93F5-4621-8B78-D0B5D5BE62C2}" destId="{554D2128-10D4-40B7-9477-90AA15734CDC}" srcOrd="1" destOrd="0" presId="urn:microsoft.com/office/officeart/2005/8/layout/hierarchy6"/>
    <dgm:cxn modelId="{50CF94F3-4AA9-4018-8CB9-22B03A67A5A3}" type="presParOf" srcId="{554D2128-10D4-40B7-9477-90AA15734CDC}" destId="{711BEF5E-026B-4082-91DF-62679A2923C2}" srcOrd="0" destOrd="0" presId="urn:microsoft.com/office/officeart/2005/8/layout/hierarchy6"/>
    <dgm:cxn modelId="{B994A2B1-2B99-4E04-9052-6E6023085B20}" type="presParOf" srcId="{554D2128-10D4-40B7-9477-90AA15734CDC}" destId="{6F48A59B-B677-43B6-9011-3B9953AF222E}" srcOrd="1" destOrd="0" presId="urn:microsoft.com/office/officeart/2005/8/layout/hierarchy6"/>
    <dgm:cxn modelId="{059DF922-97FF-4A3C-9B38-8537ED3F8C11}" type="presParOf" srcId="{7ED63E06-93F5-4621-8B78-D0B5D5BE62C2}" destId="{B47D329C-7EC9-4340-8D8D-937D615CFBBC}" srcOrd="2" destOrd="0" presId="urn:microsoft.com/office/officeart/2005/8/layout/hierarchy6"/>
    <dgm:cxn modelId="{C4E8B565-F8D5-4083-A671-3AA1C222F02C}" type="presParOf" srcId="{7ED63E06-93F5-4621-8B78-D0B5D5BE62C2}" destId="{EA045B4E-35AB-4DEE-B06E-E25172C661E4}" srcOrd="3" destOrd="0" presId="urn:microsoft.com/office/officeart/2005/8/layout/hierarchy6"/>
    <dgm:cxn modelId="{0EED5266-3390-4928-985B-FFFC6D850A39}" type="presParOf" srcId="{EA045B4E-35AB-4DEE-B06E-E25172C661E4}" destId="{84A10D14-FE1C-42F3-A4A3-78EC9E7E207A}" srcOrd="0" destOrd="0" presId="urn:microsoft.com/office/officeart/2005/8/layout/hierarchy6"/>
    <dgm:cxn modelId="{ACA906F1-3181-4412-AD9E-F37375A86922}" type="presParOf" srcId="{EA045B4E-35AB-4DEE-B06E-E25172C661E4}" destId="{D48F4A6A-8AAA-4454-9D79-949029237633}" srcOrd="1" destOrd="0" presId="urn:microsoft.com/office/officeart/2005/8/layout/hierarchy6"/>
    <dgm:cxn modelId="{E0D8EC8A-682B-4F9F-A646-6C7FC56BA0FC}" type="presParOf" srcId="{D48F4A6A-8AAA-4454-9D79-949029237633}" destId="{A744B9B4-40CC-422C-8EDC-6364F3007898}" srcOrd="0" destOrd="0" presId="urn:microsoft.com/office/officeart/2005/8/layout/hierarchy6"/>
    <dgm:cxn modelId="{74FFC234-D155-4FD1-B824-FE87FA0DBD04}" type="presParOf" srcId="{D48F4A6A-8AAA-4454-9D79-949029237633}" destId="{3A5016CB-2D62-42C7-A7DA-3CBE2A8D3C7F}" srcOrd="1" destOrd="0" presId="urn:microsoft.com/office/officeart/2005/8/layout/hierarchy6"/>
    <dgm:cxn modelId="{7A6EEF2D-09CA-403F-8D92-57F1F2EE547A}" type="presParOf" srcId="{3A5016CB-2D62-42C7-A7DA-3CBE2A8D3C7F}" destId="{04840630-E181-426E-8FB2-E6A2F9A3D30C}" srcOrd="0" destOrd="0" presId="urn:microsoft.com/office/officeart/2005/8/layout/hierarchy6"/>
    <dgm:cxn modelId="{21906C8A-9975-46AD-8094-BFB2409849BA}" type="presParOf" srcId="{3A5016CB-2D62-42C7-A7DA-3CBE2A8D3C7F}" destId="{A2E92270-B675-4829-8FC1-93E3CE712299}" srcOrd="1" destOrd="0" presId="urn:microsoft.com/office/officeart/2005/8/layout/hierarchy6"/>
    <dgm:cxn modelId="{19BC5B09-84D6-4799-A4E1-1E3C5C11AABD}" type="presParOf" srcId="{D48F4A6A-8AAA-4454-9D79-949029237633}" destId="{D056EFDC-3E07-4116-B813-ABA54C65D2A8}" srcOrd="2" destOrd="0" presId="urn:microsoft.com/office/officeart/2005/8/layout/hierarchy6"/>
    <dgm:cxn modelId="{E1FCB1C5-745F-4AD6-A4ED-05E20A1F8115}" type="presParOf" srcId="{D48F4A6A-8AAA-4454-9D79-949029237633}" destId="{B8B05F48-9E74-400F-81BE-0F3B18B64736}" srcOrd="3" destOrd="0" presId="urn:microsoft.com/office/officeart/2005/8/layout/hierarchy6"/>
    <dgm:cxn modelId="{93A0A1E8-16B1-47CC-BF11-39B87D35C990}" type="presParOf" srcId="{B8B05F48-9E74-400F-81BE-0F3B18B64736}" destId="{D55964CF-FD74-4A48-AA79-275AA50E7884}" srcOrd="0" destOrd="0" presId="urn:microsoft.com/office/officeart/2005/8/layout/hierarchy6"/>
    <dgm:cxn modelId="{63A925C9-6F5F-4180-B7EC-0B5F7D35A813}" type="presParOf" srcId="{B8B05F48-9E74-400F-81BE-0F3B18B64736}" destId="{CA722F58-77EF-4AB3-9C1F-6D4A46DCC2C7}" srcOrd="1" destOrd="0" presId="urn:microsoft.com/office/officeart/2005/8/layout/hierarchy6"/>
    <dgm:cxn modelId="{7080540D-94F6-48F4-9731-FD28FBCD74EB}" type="presParOf" srcId="{D48F4A6A-8AAA-4454-9D79-949029237633}" destId="{250E8088-3683-451B-9697-592E176113EC}" srcOrd="4" destOrd="0" presId="urn:microsoft.com/office/officeart/2005/8/layout/hierarchy6"/>
    <dgm:cxn modelId="{D8F12262-F403-4683-8BB3-E4FF7D9C231E}" type="presParOf" srcId="{D48F4A6A-8AAA-4454-9D79-949029237633}" destId="{B09BEF8D-7788-424B-88FB-385C264855A4}" srcOrd="5" destOrd="0" presId="urn:microsoft.com/office/officeart/2005/8/layout/hierarchy6"/>
    <dgm:cxn modelId="{ED3301F5-964E-49FA-AEF1-2E0630246349}" type="presParOf" srcId="{B09BEF8D-7788-424B-88FB-385C264855A4}" destId="{93D4D64F-CF2D-4D56-9564-80D65F740FA0}" srcOrd="0" destOrd="0" presId="urn:microsoft.com/office/officeart/2005/8/layout/hierarchy6"/>
    <dgm:cxn modelId="{668661AB-93AE-4C83-B0A8-3CFA9E0D8F47}" type="presParOf" srcId="{B09BEF8D-7788-424B-88FB-385C264855A4}" destId="{7AD76E3A-7986-4AFD-AA24-368FFD76A362}" srcOrd="1" destOrd="0" presId="urn:microsoft.com/office/officeart/2005/8/layout/hierarchy6"/>
    <dgm:cxn modelId="{79C27F89-3C1B-4CB3-AD44-43D09DE7E05E}" type="presParOf" srcId="{D48F4A6A-8AAA-4454-9D79-949029237633}" destId="{8A915219-DD3D-455D-A33C-9A45857EA6F4}" srcOrd="6" destOrd="0" presId="urn:microsoft.com/office/officeart/2005/8/layout/hierarchy6"/>
    <dgm:cxn modelId="{C9BD6BF2-D203-445F-9CB8-0D8E5F7F5B22}" type="presParOf" srcId="{D48F4A6A-8AAA-4454-9D79-949029237633}" destId="{9969918D-04E8-4666-8184-12CD4FC128D7}" srcOrd="7" destOrd="0" presId="urn:microsoft.com/office/officeart/2005/8/layout/hierarchy6"/>
    <dgm:cxn modelId="{5BD9F91C-0327-411C-B066-2010E0AE9787}" type="presParOf" srcId="{9969918D-04E8-4666-8184-12CD4FC128D7}" destId="{64D33BD4-AB5F-465C-903E-BAE1E5AC7A71}" srcOrd="0" destOrd="0" presId="urn:microsoft.com/office/officeart/2005/8/layout/hierarchy6"/>
    <dgm:cxn modelId="{7E5C43DB-F318-4C1F-8694-2E964DFAF315}" type="presParOf" srcId="{9969918D-04E8-4666-8184-12CD4FC128D7}" destId="{A6B08DAC-516C-47E9-8CA6-4E83FF2602FC}" srcOrd="1" destOrd="0" presId="urn:microsoft.com/office/officeart/2005/8/layout/hierarchy6"/>
    <dgm:cxn modelId="{CCA8272D-8EFA-4C52-B6B3-FD6CE337DE5C}" type="presParOf" srcId="{A6B08DAC-516C-47E9-8CA6-4E83FF2602FC}" destId="{1A317142-6D94-4D33-9158-928E1FECED22}" srcOrd="0" destOrd="0" presId="urn:microsoft.com/office/officeart/2005/8/layout/hierarchy6"/>
    <dgm:cxn modelId="{4F21C598-5361-47E6-B41C-C3A3E07BCAB1}" type="presParOf" srcId="{A6B08DAC-516C-47E9-8CA6-4E83FF2602FC}" destId="{6E2BE98C-F601-42E1-8254-C6E12FA450F5}" srcOrd="1" destOrd="0" presId="urn:microsoft.com/office/officeart/2005/8/layout/hierarchy6"/>
    <dgm:cxn modelId="{14E6E9A9-36D1-461D-87BB-FB9CEBC78DD8}" type="presParOf" srcId="{6E2BE98C-F601-42E1-8254-C6E12FA450F5}" destId="{C77C4BFD-36F3-4C7E-B225-82193F069CFB}" srcOrd="0" destOrd="0" presId="urn:microsoft.com/office/officeart/2005/8/layout/hierarchy6"/>
    <dgm:cxn modelId="{7A00E8EF-79C5-4E1F-AB9E-6CBEEA0D940D}" type="presParOf" srcId="{6E2BE98C-F601-42E1-8254-C6E12FA450F5}" destId="{FCC07415-69D8-4CAB-8F66-822DA4939C7B}" srcOrd="1" destOrd="0" presId="urn:microsoft.com/office/officeart/2005/8/layout/hierarchy6"/>
    <dgm:cxn modelId="{0A9E494C-1C35-4716-98FD-ECDDCE69EB15}" type="presParOf" srcId="{A6B08DAC-516C-47E9-8CA6-4E83FF2602FC}" destId="{4A0338E4-5BD8-4F5F-B4AF-A2227F072AF1}" srcOrd="2" destOrd="0" presId="urn:microsoft.com/office/officeart/2005/8/layout/hierarchy6"/>
    <dgm:cxn modelId="{DC18ED9D-9CBD-4A91-98FE-2D5FBDC8F39B}" type="presParOf" srcId="{A6B08DAC-516C-47E9-8CA6-4E83FF2602FC}" destId="{23EFCCFF-60E6-476F-8DEA-E7113DFB8432}" srcOrd="3" destOrd="0" presId="urn:microsoft.com/office/officeart/2005/8/layout/hierarchy6"/>
    <dgm:cxn modelId="{793C8FD0-452B-4C1B-9550-EDB7FCB61A80}" type="presParOf" srcId="{23EFCCFF-60E6-476F-8DEA-E7113DFB8432}" destId="{563F0F71-A818-4951-B1B7-8C885A18B433}" srcOrd="0" destOrd="0" presId="urn:microsoft.com/office/officeart/2005/8/layout/hierarchy6"/>
    <dgm:cxn modelId="{012F3965-03FB-44D4-A915-995BDBD9BFF0}" type="presParOf" srcId="{23EFCCFF-60E6-476F-8DEA-E7113DFB8432}" destId="{FD8D97E8-593B-4810-9CA4-CCFE28B52520}" srcOrd="1" destOrd="0" presId="urn:microsoft.com/office/officeart/2005/8/layout/hierarchy6"/>
    <dgm:cxn modelId="{3C110516-6385-4003-B598-350BF0E3660A}" type="presParOf" srcId="{35C57A74-EC60-4EF8-8932-FAE6519EF15A}" destId="{79899F6A-1E4F-4775-91DA-3CB30F3BCDA8}"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57467777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18875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891693730c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891693730c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891693730c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891693730c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891693730c_0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891693730c_0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891693730c_0_7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891693730c_0_7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891693730c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891693730c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891693730c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891693730c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891693730c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891693730c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891693730c_0_1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891693730c_0_1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891693730c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891693730c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891693730c_0_1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891693730c_0_1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c6f90357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c6f90357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8a936156bd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8a936156bd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8a936156bd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8a936156bd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8a936156b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8a936156b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8a936156bd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8a936156b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8a936156bd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8a936156bd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8a936156b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8a936156bd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8a936156b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8a936156bd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4745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8a936156bd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8a936156bd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a936156bd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a936156bd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8a936156bd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8a936156bd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891693730c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891693730c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8a936156bd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8a936156bd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8a936156bd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8a936156bd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8a936156bd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8a936156bd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8a936156bd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8a936156bd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488353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c6f90357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c6f90357f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891693730c_0_1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891693730c_0_1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891693730c_0_1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891693730c_0_1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c6f90357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c6f90357f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891693730c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891693730c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891693730c_0_2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891693730c_0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891693730c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891693730c_0_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91693730c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91693730c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891693730c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891693730c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slow">
        <p14:flip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787" y="100824"/>
            <a:ext cx="7654806" cy="4303907"/>
          </a:xfrm>
          <a:prstGeom prst="rect">
            <a:avLst/>
          </a:prstGeom>
        </p:spPr>
      </p:pic>
      <p:sp>
        <p:nvSpPr>
          <p:cNvPr id="4" name="TextBox 3"/>
          <p:cNvSpPr txBox="1"/>
          <p:nvPr/>
        </p:nvSpPr>
        <p:spPr>
          <a:xfrm>
            <a:off x="1237784" y="4538548"/>
            <a:ext cx="6411951" cy="461665"/>
          </a:xfrm>
          <a:prstGeom prst="rect">
            <a:avLst/>
          </a:prstGeom>
          <a:noFill/>
        </p:spPr>
        <p:txBody>
          <a:bodyPr wrap="square" rtlCol="0">
            <a:spAutoFit/>
          </a:bodyPr>
          <a:lstStyle/>
          <a:p>
            <a:pPr algn="ctr"/>
            <a:r>
              <a:rPr lang="es-ES" sz="2400" b="1" dirty="0">
                <a:solidFill>
                  <a:schemeClr val="bg2"/>
                </a:solidFill>
                <a:latin typeface="PT Sans Narrow" panose="020B0604020202020204" charset="0"/>
              </a:rPr>
              <a:t>Empecemos la Conferencia de hoy</a:t>
            </a:r>
            <a:endParaRPr lang="en-US" sz="2400" dirty="0">
              <a:solidFill>
                <a:schemeClr val="bg2"/>
              </a:solidFill>
              <a:latin typeface="PT Sans Narrow" panose="020B0604020202020204" charset="0"/>
            </a:endParaRPr>
          </a:p>
        </p:txBody>
      </p:sp>
    </p:spTree>
    <p:extLst>
      <p:ext uri="{BB962C8B-B14F-4D97-AF65-F5344CB8AC3E}">
        <p14:creationId xmlns:p14="http://schemas.microsoft.com/office/powerpoint/2010/main" val="2883995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2"/>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Money Market</a:t>
            </a:r>
            <a:endParaRPr/>
          </a:p>
        </p:txBody>
      </p:sp>
      <p:sp>
        <p:nvSpPr>
          <p:cNvPr id="132" name="Google Shape;132;p22"/>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700" dirty="0">
                <a:solidFill>
                  <a:srgbClr val="000000"/>
                </a:solidFill>
                <a:highlight>
                  <a:srgbClr val="FFFFFF"/>
                </a:highlight>
              </a:rPr>
              <a:t>The </a:t>
            </a:r>
            <a:r>
              <a:rPr lang="en" sz="1700" b="1" dirty="0">
                <a:solidFill>
                  <a:srgbClr val="000000"/>
                </a:solidFill>
                <a:highlight>
                  <a:srgbClr val="FFFFFF"/>
                </a:highlight>
              </a:rPr>
              <a:t>Money Market</a:t>
            </a:r>
            <a:r>
              <a:rPr lang="en" sz="1700" dirty="0">
                <a:solidFill>
                  <a:srgbClr val="000000"/>
                </a:solidFill>
                <a:highlight>
                  <a:srgbClr val="FFFFFF"/>
                </a:highlight>
              </a:rPr>
              <a:t> enables economic units to manage their liquidity positions through lending and borrowing short-term loans, </a:t>
            </a:r>
            <a:r>
              <a:rPr lang="en" sz="1700" b="1" dirty="0">
                <a:solidFill>
                  <a:srgbClr val="000000"/>
                </a:solidFill>
                <a:highlight>
                  <a:srgbClr val="FFFFFF"/>
                </a:highlight>
              </a:rPr>
              <a:t>generally under 1 year</a:t>
            </a:r>
            <a:r>
              <a:rPr lang="en" sz="1700" dirty="0">
                <a:solidFill>
                  <a:srgbClr val="000000"/>
                </a:solidFill>
                <a:highlight>
                  <a:srgbClr val="FFFFFF"/>
                </a:highlight>
              </a:rPr>
              <a:t>. It facilitates the interaction between individuals and institutions with temporary surpluses of funds and their counterparts who are experiencing a temporary shortage of funds. Money Market is classified into Call Money Market and Interbank Market. </a:t>
            </a:r>
            <a:endParaRPr sz="1700" dirty="0">
              <a:solidFill>
                <a:srgbClr val="000000"/>
              </a:solidFill>
              <a:highlight>
                <a:srgbClr val="FFFFFF"/>
              </a:highlight>
            </a:endParaRPr>
          </a:p>
          <a:p>
            <a:pPr marL="457200" lvl="0" indent="-336550" algn="just" rtl="0">
              <a:spcBef>
                <a:spcPts val="1400"/>
              </a:spcBef>
              <a:spcAft>
                <a:spcPts val="0"/>
              </a:spcAft>
              <a:buClr>
                <a:srgbClr val="5B5B5B"/>
              </a:buClr>
              <a:buSzPts val="1700"/>
              <a:buFont typeface="Arial"/>
              <a:buChar char="●"/>
            </a:pPr>
            <a:r>
              <a:rPr lang="en" sz="1700" b="1" dirty="0">
                <a:solidFill>
                  <a:srgbClr val="000000"/>
                </a:solidFill>
                <a:highlight>
                  <a:srgbClr val="FFFFFF"/>
                </a:highlight>
              </a:rPr>
              <a:t>Call Money Market</a:t>
            </a:r>
            <a:r>
              <a:rPr lang="en" sz="1700" dirty="0">
                <a:solidFill>
                  <a:srgbClr val="000000"/>
                </a:solidFill>
                <a:highlight>
                  <a:srgbClr val="FFFFFF"/>
                </a:highlight>
              </a:rPr>
              <a:t> is a market to borrow funds for one day or upto one week.</a:t>
            </a:r>
            <a:endParaRPr sz="1700" dirty="0">
              <a:solidFill>
                <a:srgbClr val="000000"/>
              </a:solidFill>
              <a:highlight>
                <a:srgbClr val="FFFFFF"/>
              </a:highlight>
            </a:endParaRPr>
          </a:p>
          <a:p>
            <a:pPr marL="457200" lvl="0" indent="-336550" algn="just" rtl="0">
              <a:spcBef>
                <a:spcPts val="0"/>
              </a:spcBef>
              <a:spcAft>
                <a:spcPts val="0"/>
              </a:spcAft>
              <a:buClr>
                <a:srgbClr val="5B5B5B"/>
              </a:buClr>
              <a:buSzPts val="1700"/>
              <a:buFont typeface="Arial"/>
              <a:buChar char="●"/>
            </a:pPr>
            <a:r>
              <a:rPr lang="en" sz="1700" b="1" dirty="0">
                <a:solidFill>
                  <a:srgbClr val="000000"/>
                </a:solidFill>
                <a:highlight>
                  <a:srgbClr val="FFFFFF"/>
                </a:highlight>
              </a:rPr>
              <a:t>Interbank Market</a:t>
            </a:r>
            <a:r>
              <a:rPr lang="en" sz="1700" dirty="0">
                <a:solidFill>
                  <a:srgbClr val="000000"/>
                </a:solidFill>
                <a:highlight>
                  <a:srgbClr val="FFFFFF"/>
                </a:highlight>
              </a:rPr>
              <a:t> is a market to borrow funds from overnight to upto one year.</a:t>
            </a:r>
            <a:endParaRPr sz="1700" dirty="0">
              <a:solidFill>
                <a:srgbClr val="000000"/>
              </a:solidFill>
              <a:highlight>
                <a:srgbClr val="FFFFFF"/>
              </a:highlight>
            </a:endParaRPr>
          </a:p>
          <a:p>
            <a:pPr marL="0" lvl="0" indent="0" algn="l" rtl="0">
              <a:spcBef>
                <a:spcPts val="1400"/>
              </a:spcBef>
              <a:spcAft>
                <a:spcPts val="1600"/>
              </a:spcAft>
              <a:buNone/>
            </a:pPr>
            <a:endParaRPr dirty="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3"/>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Primary Market</a:t>
            </a:r>
            <a:endParaRPr/>
          </a:p>
        </p:txBody>
      </p:sp>
      <p:sp>
        <p:nvSpPr>
          <p:cNvPr id="138" name="Google Shape;138;p23"/>
          <p:cNvSpPr txBox="1">
            <a:spLocks noGrp="1"/>
          </p:cNvSpPr>
          <p:nvPr>
            <p:ph type="body" idx="1"/>
          </p:nvPr>
        </p:nvSpPr>
        <p:spPr>
          <a:xfrm>
            <a:off x="311700" y="1266325"/>
            <a:ext cx="8520600" cy="3388200"/>
          </a:xfrm>
          <a:prstGeom prst="rect">
            <a:avLst/>
          </a:prstGeom>
        </p:spPr>
        <p:txBody>
          <a:bodyPr spcFirstLastPara="1" wrap="square" lIns="91425" tIns="91425" rIns="91425" bIns="91425" anchor="t" anchorCtr="0">
            <a:noAutofit/>
          </a:bodyPr>
          <a:lstStyle/>
          <a:p>
            <a:pPr marL="457200" lvl="0" indent="-349250" algn="l" rtl="0">
              <a:lnSpc>
                <a:spcPct val="115000"/>
              </a:lnSpc>
              <a:spcBef>
                <a:spcPts val="0"/>
              </a:spcBef>
              <a:spcAft>
                <a:spcPts val="0"/>
              </a:spcAft>
              <a:buClr>
                <a:srgbClr val="5B5B5B"/>
              </a:buClr>
              <a:buSzPts val="1900"/>
              <a:buFont typeface="Arial"/>
              <a:buChar char="●"/>
            </a:pPr>
            <a:r>
              <a:rPr lang="en" sz="1900" dirty="0">
                <a:solidFill>
                  <a:srgbClr val="000000"/>
                </a:solidFill>
                <a:highlight>
                  <a:srgbClr val="FFFFFF"/>
                </a:highlight>
              </a:rPr>
              <a:t>A </a:t>
            </a:r>
            <a:r>
              <a:rPr lang="en" sz="1900" b="1" dirty="0">
                <a:solidFill>
                  <a:srgbClr val="000000"/>
                </a:solidFill>
                <a:highlight>
                  <a:srgbClr val="FFFFFF"/>
                </a:highlight>
              </a:rPr>
              <a:t>Primary Market,</a:t>
            </a:r>
            <a:r>
              <a:rPr lang="en" sz="1900" dirty="0">
                <a:solidFill>
                  <a:srgbClr val="000000"/>
                </a:solidFill>
                <a:highlight>
                  <a:srgbClr val="FFFFFF"/>
                </a:highlight>
              </a:rPr>
              <a:t> or the so-called </a:t>
            </a:r>
            <a:r>
              <a:rPr lang="en" sz="1900" b="1" dirty="0">
                <a:solidFill>
                  <a:srgbClr val="000000"/>
                </a:solidFill>
                <a:highlight>
                  <a:srgbClr val="FFFFFF"/>
                </a:highlight>
              </a:rPr>
              <a:t>“New Issue Market”</a:t>
            </a:r>
            <a:r>
              <a:rPr lang="en" sz="1900" dirty="0">
                <a:solidFill>
                  <a:srgbClr val="000000"/>
                </a:solidFill>
                <a:highlight>
                  <a:srgbClr val="FFFFFF"/>
                </a:highlight>
              </a:rPr>
              <a:t>, is where securities such as shares and bonds are being created and traded for the first time without using any intermediary such as an exchange in the process.</a:t>
            </a:r>
            <a:endParaRPr sz="1900" dirty="0">
              <a:solidFill>
                <a:srgbClr val="000000"/>
              </a:solidFill>
              <a:highlight>
                <a:srgbClr val="FFFFFF"/>
              </a:highlight>
            </a:endParaRPr>
          </a:p>
          <a:p>
            <a:pPr marL="457200" lvl="0" indent="-349250" algn="l" rtl="0">
              <a:lnSpc>
                <a:spcPct val="115000"/>
              </a:lnSpc>
              <a:spcBef>
                <a:spcPts val="1000"/>
              </a:spcBef>
              <a:spcAft>
                <a:spcPts val="0"/>
              </a:spcAft>
              <a:buClr>
                <a:srgbClr val="5B5B5B"/>
              </a:buClr>
              <a:buSzPts val="1900"/>
              <a:buFont typeface="Arial"/>
              <a:buChar char="●"/>
            </a:pPr>
            <a:r>
              <a:rPr lang="en" sz="1900" dirty="0">
                <a:solidFill>
                  <a:srgbClr val="000000"/>
                </a:solidFill>
                <a:highlight>
                  <a:srgbClr val="FFFFFF"/>
                </a:highlight>
              </a:rPr>
              <a:t>When a private company decides to become a publicly-traded entity, it issues and sells its stocks at a so-called </a:t>
            </a:r>
            <a:r>
              <a:rPr lang="en" sz="1900" b="1" dirty="0">
                <a:solidFill>
                  <a:srgbClr val="000000"/>
                </a:solidFill>
                <a:highlight>
                  <a:srgbClr val="FFFFFF"/>
                </a:highlight>
              </a:rPr>
              <a:t>Initial Public Offering (IPOs).</a:t>
            </a:r>
            <a:endParaRPr sz="1900" dirty="0">
              <a:solidFill>
                <a:srgbClr val="000000"/>
              </a:solidFill>
              <a:highlight>
                <a:srgbClr val="FFFFFF"/>
              </a:highlight>
            </a:endParaRPr>
          </a:p>
          <a:p>
            <a:pPr marL="457200" lvl="0" indent="-349250" algn="l" rtl="0">
              <a:lnSpc>
                <a:spcPct val="115000"/>
              </a:lnSpc>
              <a:spcBef>
                <a:spcPts val="1000"/>
              </a:spcBef>
              <a:spcAft>
                <a:spcPts val="0"/>
              </a:spcAft>
              <a:buClr>
                <a:srgbClr val="5B5B5B"/>
              </a:buClr>
              <a:buSzPts val="1900"/>
              <a:buChar char="●"/>
            </a:pPr>
            <a:r>
              <a:rPr lang="en" sz="1900" dirty="0">
                <a:solidFill>
                  <a:srgbClr val="000000"/>
                </a:solidFill>
                <a:highlight>
                  <a:srgbClr val="FFFFFF"/>
                </a:highlight>
              </a:rPr>
              <a:t>IPOs are a strictly regulated process which is facilitated by investment banks or finance syndicates of securities dealers that set a starting price range and then oversee its sale directly to the investors.</a:t>
            </a:r>
            <a:endParaRPr sz="1900" dirty="0">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Secondary Market</a:t>
            </a:r>
            <a:endParaRPr/>
          </a:p>
        </p:txBody>
      </p:sp>
      <p:sp>
        <p:nvSpPr>
          <p:cNvPr id="144" name="Google Shape;144;p2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850" dirty="0">
                <a:solidFill>
                  <a:srgbClr val="000000"/>
                </a:solidFill>
                <a:highlight>
                  <a:srgbClr val="FFFFFF"/>
                </a:highlight>
              </a:rPr>
              <a:t>A </a:t>
            </a:r>
            <a:r>
              <a:rPr lang="en" sz="1850" b="1" dirty="0">
                <a:solidFill>
                  <a:srgbClr val="000000"/>
                </a:solidFill>
                <a:highlight>
                  <a:srgbClr val="FFFFFF"/>
                </a:highlight>
              </a:rPr>
              <a:t>Secondary Market,</a:t>
            </a:r>
            <a:r>
              <a:rPr lang="en" sz="1850" dirty="0">
                <a:solidFill>
                  <a:srgbClr val="000000"/>
                </a:solidFill>
                <a:highlight>
                  <a:srgbClr val="FFFFFF"/>
                </a:highlight>
              </a:rPr>
              <a:t> or the so-called </a:t>
            </a:r>
            <a:r>
              <a:rPr lang="en" sz="1850" b="1" dirty="0">
                <a:solidFill>
                  <a:srgbClr val="000000"/>
                </a:solidFill>
                <a:highlight>
                  <a:srgbClr val="FFFFFF"/>
                </a:highlight>
              </a:rPr>
              <a:t>“Aftermarket”</a:t>
            </a:r>
            <a:r>
              <a:rPr lang="en" sz="1850" dirty="0">
                <a:solidFill>
                  <a:srgbClr val="000000"/>
                </a:solidFill>
                <a:highlight>
                  <a:srgbClr val="FFFFFF"/>
                </a:highlight>
              </a:rPr>
              <a:t> is the place where investors purchase previously issued securities such as stocks, bonds, futures and options from other investors, rather from issuing companies themselves. The secondary market is where the bulk of exchange trading occurs and it is what people are talking about when they refer to the “stock market”. It includes the NYSE, Nasdaq and all other major exchanges.</a:t>
            </a:r>
            <a:endParaRPr sz="1850" dirty="0">
              <a:solidFill>
                <a:srgbClr val="000000"/>
              </a:solidFill>
              <a:highlight>
                <a:srgbClr val="FFFFFF"/>
              </a:highlight>
            </a:endParaRPr>
          </a:p>
          <a:p>
            <a:pPr marL="457200" lvl="0" indent="0" algn="just" rtl="0">
              <a:spcBef>
                <a:spcPts val="1000"/>
              </a:spcBef>
              <a:spcAft>
                <a:spcPts val="0"/>
              </a:spcAft>
              <a:buNone/>
            </a:pPr>
            <a:endParaRPr sz="1350" dirty="0">
              <a:solidFill>
                <a:srgbClr val="000000"/>
              </a:solidFill>
              <a:highlight>
                <a:srgbClr val="FFFFFF"/>
              </a:highlight>
            </a:endParaRPr>
          </a:p>
          <a:p>
            <a:pPr marL="0" lvl="0" indent="0" algn="l" rtl="0">
              <a:spcBef>
                <a:spcPts val="1400"/>
              </a:spcBef>
              <a:spcAft>
                <a:spcPts val="1600"/>
              </a:spcAft>
              <a:buNone/>
            </a:pPr>
            <a:endParaRPr dirty="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Different Types of Financial Markets</a:t>
            </a:r>
            <a:endParaRPr/>
          </a:p>
        </p:txBody>
      </p:sp>
      <p:sp>
        <p:nvSpPr>
          <p:cNvPr id="150" name="Google Shape;150;p25"/>
          <p:cNvSpPr txBox="1">
            <a:spLocks noGrp="1"/>
          </p:cNvSpPr>
          <p:nvPr>
            <p:ph type="body" idx="1"/>
          </p:nvPr>
        </p:nvSpPr>
        <p:spPr>
          <a:xfrm>
            <a:off x="311700" y="1266325"/>
            <a:ext cx="8520600" cy="37509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dirty="0">
                <a:solidFill>
                  <a:srgbClr val="000000"/>
                </a:solidFill>
              </a:rPr>
              <a:t>Capital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Money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Foreign Exchange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Commodity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Derivatives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Insurance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Equity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Debt Markets</a:t>
            </a:r>
            <a:endParaRPr dirty="0">
              <a:solidFill>
                <a:srgbClr val="000000"/>
              </a:solidFill>
            </a:endParaRPr>
          </a:p>
          <a:p>
            <a:pPr marL="457200" lvl="0" indent="-342900" algn="l" rtl="0">
              <a:lnSpc>
                <a:spcPct val="150000"/>
              </a:lnSpc>
              <a:spcBef>
                <a:spcPts val="0"/>
              </a:spcBef>
              <a:spcAft>
                <a:spcPts val="0"/>
              </a:spcAft>
              <a:buSzPts val="1800"/>
              <a:buChar char="●"/>
            </a:pPr>
            <a:r>
              <a:rPr lang="en" dirty="0">
                <a:solidFill>
                  <a:srgbClr val="000000"/>
                </a:solidFill>
              </a:rPr>
              <a:t>Offshore Markets</a:t>
            </a:r>
            <a:endParaRPr dirty="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Capital Market</a:t>
            </a:r>
            <a:endParaRPr/>
          </a:p>
        </p:txBody>
      </p:sp>
      <p:sp>
        <p:nvSpPr>
          <p:cNvPr id="156" name="Google Shape;156;p26"/>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
        <p:nvSpPr>
          <p:cNvPr id="157" name="Google Shape;157;p26"/>
          <p:cNvSpPr txBox="1">
            <a:spLocks noGrp="1"/>
          </p:cNvSpPr>
          <p:nvPr>
            <p:ph type="body" idx="2"/>
          </p:nvPr>
        </p:nvSpPr>
        <p:spPr>
          <a:xfrm>
            <a:off x="4939500" y="252450"/>
            <a:ext cx="3837000" cy="47016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A </a:t>
            </a:r>
            <a:r>
              <a:rPr lang="en" b="1"/>
              <a:t>capital market</a:t>
            </a:r>
            <a:r>
              <a:rPr lang="en"/>
              <a:t> is basically a system in which people, companies, and governments with an excess of funds transfer those funds to people, companies, and governments that have a shortage of funds. </a:t>
            </a:r>
            <a:endParaRPr/>
          </a:p>
          <a:p>
            <a:pPr marL="457200" lvl="0" indent="-342900" algn="l" rtl="0">
              <a:spcBef>
                <a:spcPts val="0"/>
              </a:spcBef>
              <a:spcAft>
                <a:spcPts val="0"/>
              </a:spcAft>
              <a:buSzPts val="1800"/>
              <a:buChar char="●"/>
            </a:pPr>
            <a:r>
              <a:rPr lang="en"/>
              <a:t> Capital markets carry out the desirable economic function of directing capital to productive uses.</a:t>
            </a: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311700" y="555600"/>
            <a:ext cx="39639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Origin and Growth of International Capital Markets</a:t>
            </a:r>
            <a:endParaRPr/>
          </a:p>
        </p:txBody>
      </p:sp>
      <p:sp>
        <p:nvSpPr>
          <p:cNvPr id="163" name="Google Shape;163;p27"/>
          <p:cNvSpPr txBox="1">
            <a:spLocks noGrp="1"/>
          </p:cNvSpPr>
          <p:nvPr>
            <p:ph type="body" idx="1"/>
          </p:nvPr>
        </p:nvSpPr>
        <p:spPr>
          <a:xfrm>
            <a:off x="311700" y="1389600"/>
            <a:ext cx="3743100" cy="346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b="1" dirty="0">
                <a:solidFill>
                  <a:srgbClr val="000000"/>
                </a:solidFill>
              </a:rPr>
              <a:t>1960s-  </a:t>
            </a:r>
            <a:r>
              <a:rPr lang="en" sz="1700" dirty="0">
                <a:solidFill>
                  <a:srgbClr val="000000"/>
                </a:solidFill>
              </a:rPr>
              <a:t>Rise in demand of Dollar-denominated Bonds by Europeans and others.</a:t>
            </a:r>
            <a:endParaRPr sz="1700" dirty="0">
              <a:solidFill>
                <a:srgbClr val="000000"/>
              </a:solidFill>
            </a:endParaRPr>
          </a:p>
          <a:p>
            <a:pPr marL="0" lvl="0" indent="0" algn="l" rtl="0">
              <a:spcBef>
                <a:spcPts val="1600"/>
              </a:spcBef>
              <a:spcAft>
                <a:spcPts val="0"/>
              </a:spcAft>
              <a:buNone/>
            </a:pPr>
            <a:r>
              <a:rPr lang="en" sz="1700" b="1" dirty="0">
                <a:solidFill>
                  <a:srgbClr val="000000"/>
                </a:solidFill>
              </a:rPr>
              <a:t>Until 1970s-  </a:t>
            </a:r>
            <a:r>
              <a:rPr lang="en" sz="1700" dirty="0">
                <a:solidFill>
                  <a:srgbClr val="000000"/>
                </a:solidFill>
              </a:rPr>
              <a:t>Only corporate entities raised equity and debt finances in domestic markets.</a:t>
            </a:r>
            <a:endParaRPr sz="1700" dirty="0">
              <a:solidFill>
                <a:srgbClr val="000000"/>
              </a:solidFill>
            </a:endParaRPr>
          </a:p>
          <a:p>
            <a:pPr marL="0" lvl="0" indent="0" algn="l" rtl="0">
              <a:spcBef>
                <a:spcPts val="1600"/>
              </a:spcBef>
              <a:spcAft>
                <a:spcPts val="1600"/>
              </a:spcAft>
              <a:buNone/>
            </a:pPr>
            <a:r>
              <a:rPr lang="en" sz="1700" b="1" dirty="0">
                <a:solidFill>
                  <a:srgbClr val="000000"/>
                </a:solidFill>
              </a:rPr>
              <a:t>Since 1970s-  </a:t>
            </a:r>
            <a:r>
              <a:rPr lang="en" sz="1700" dirty="0">
                <a:solidFill>
                  <a:srgbClr val="000000"/>
                </a:solidFill>
              </a:rPr>
              <a:t>Expanding trade volumes and patterns promoted financial markets.</a:t>
            </a:r>
            <a:endParaRPr sz="1700" dirty="0">
              <a:solidFill>
                <a:srgbClr val="000000"/>
              </a:solidFill>
            </a:endParaRPr>
          </a:p>
        </p:txBody>
      </p:sp>
      <p:pic>
        <p:nvPicPr>
          <p:cNvPr id="164" name="Google Shape;164;p27"/>
          <p:cNvPicPr preferRelativeResize="0"/>
          <p:nvPr/>
        </p:nvPicPr>
        <p:blipFill rotWithShape="1">
          <a:blip r:embed="rId3">
            <a:alphaModFix/>
          </a:blip>
          <a:srcRect t="24417" b="16459"/>
          <a:stretch/>
        </p:blipFill>
        <p:spPr>
          <a:xfrm>
            <a:off x="4275725" y="555600"/>
            <a:ext cx="4715875" cy="4013401"/>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8"/>
          <p:cNvSpPr txBox="1">
            <a:spLocks noGrp="1"/>
          </p:cNvSpPr>
          <p:nvPr>
            <p:ph type="title"/>
          </p:nvPr>
        </p:nvSpPr>
        <p:spPr>
          <a:xfrm>
            <a:off x="311700" y="555600"/>
            <a:ext cx="39639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Origin and Growth of International Capital Markets</a:t>
            </a:r>
            <a:endParaRPr/>
          </a:p>
        </p:txBody>
      </p:sp>
      <p:sp>
        <p:nvSpPr>
          <p:cNvPr id="170" name="Google Shape;170;p28"/>
          <p:cNvSpPr txBox="1">
            <a:spLocks noGrp="1"/>
          </p:cNvSpPr>
          <p:nvPr>
            <p:ph type="body" idx="1"/>
          </p:nvPr>
        </p:nvSpPr>
        <p:spPr>
          <a:xfrm>
            <a:off x="311700" y="1389600"/>
            <a:ext cx="3743100" cy="346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b="1" dirty="0">
                <a:solidFill>
                  <a:srgbClr val="000000"/>
                </a:solidFill>
              </a:rPr>
              <a:t>1980s-  </a:t>
            </a:r>
            <a:r>
              <a:rPr lang="en" sz="1700" dirty="0">
                <a:solidFill>
                  <a:srgbClr val="000000"/>
                </a:solidFill>
              </a:rPr>
              <a:t>The start of globalisation process and widening of markets and development of stock exchanges across the world.</a:t>
            </a:r>
            <a:endParaRPr sz="1700" dirty="0">
              <a:solidFill>
                <a:srgbClr val="000000"/>
              </a:solidFill>
            </a:endParaRPr>
          </a:p>
          <a:p>
            <a:pPr marL="0" lvl="0" indent="0" algn="l" rtl="0">
              <a:spcBef>
                <a:spcPts val="1600"/>
              </a:spcBef>
              <a:spcAft>
                <a:spcPts val="1600"/>
              </a:spcAft>
              <a:buNone/>
            </a:pPr>
            <a:r>
              <a:rPr lang="en" sz="1700" b="1" dirty="0">
                <a:solidFill>
                  <a:srgbClr val="000000"/>
                </a:solidFill>
              </a:rPr>
              <a:t>1990s-  </a:t>
            </a:r>
            <a:r>
              <a:rPr lang="en" sz="1700" dirty="0">
                <a:solidFill>
                  <a:srgbClr val="000000"/>
                </a:solidFill>
              </a:rPr>
              <a:t>Liberalisation of economies and globalisation aided in growth of the capital markets.</a:t>
            </a:r>
            <a:endParaRPr sz="1700" dirty="0">
              <a:solidFill>
                <a:srgbClr val="000000"/>
              </a:solidFill>
            </a:endParaRPr>
          </a:p>
        </p:txBody>
      </p:sp>
      <p:pic>
        <p:nvPicPr>
          <p:cNvPr id="171" name="Google Shape;171;p28"/>
          <p:cNvPicPr preferRelativeResize="0"/>
          <p:nvPr/>
        </p:nvPicPr>
        <p:blipFill rotWithShape="1">
          <a:blip r:embed="rId3">
            <a:alphaModFix/>
          </a:blip>
          <a:srcRect t="24417" b="16459"/>
          <a:stretch/>
        </p:blipFill>
        <p:spPr>
          <a:xfrm>
            <a:off x="4275725" y="555600"/>
            <a:ext cx="4715875" cy="4013401"/>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9"/>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Classification of International Capital Markets</a:t>
            </a:r>
            <a:endParaRPr/>
          </a:p>
        </p:txBody>
      </p:sp>
      <p:sp>
        <p:nvSpPr>
          <p:cNvPr id="177" name="Google Shape;177;p29"/>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36550" algn="l" rtl="0">
              <a:spcBef>
                <a:spcPts val="1200"/>
              </a:spcBef>
              <a:spcAft>
                <a:spcPts val="0"/>
              </a:spcAft>
              <a:buClr>
                <a:srgbClr val="5F727F"/>
              </a:buClr>
              <a:buSzPts val="1700"/>
              <a:buFont typeface="Source Sans Pro"/>
              <a:buChar char="●"/>
            </a:pPr>
            <a:r>
              <a:rPr lang="en" sz="1700" b="1" dirty="0">
                <a:solidFill>
                  <a:srgbClr val="000000"/>
                </a:solidFill>
                <a:highlight>
                  <a:srgbClr val="FFFFFF"/>
                </a:highlight>
              </a:rPr>
              <a:t>International Equity Markets</a:t>
            </a:r>
            <a:r>
              <a:rPr lang="en" sz="1700" dirty="0">
                <a:solidFill>
                  <a:srgbClr val="000000"/>
                </a:solidFill>
                <a:highlight>
                  <a:srgbClr val="FFFFFF"/>
                </a:highlight>
              </a:rPr>
              <a:t>: Companies whose stocks are traded outside their country of origin. </a:t>
            </a:r>
            <a:endParaRPr sz="1700" dirty="0">
              <a:solidFill>
                <a:srgbClr val="000000"/>
              </a:solidFill>
              <a:highlight>
                <a:srgbClr val="FFFFFF"/>
              </a:highlight>
            </a:endParaRPr>
          </a:p>
          <a:p>
            <a:pPr marL="457200" lvl="0" indent="-336550" algn="l" rtl="0">
              <a:spcBef>
                <a:spcPts val="0"/>
              </a:spcBef>
              <a:spcAft>
                <a:spcPts val="0"/>
              </a:spcAft>
              <a:buClr>
                <a:srgbClr val="5F727F"/>
              </a:buClr>
              <a:buSzPts val="1700"/>
              <a:buFont typeface="Source Sans Pro"/>
              <a:buChar char="●"/>
            </a:pPr>
            <a:r>
              <a:rPr lang="en" sz="1700" b="1" dirty="0">
                <a:solidFill>
                  <a:srgbClr val="000000"/>
                </a:solidFill>
                <a:highlight>
                  <a:srgbClr val="FFFFFF"/>
                </a:highlight>
              </a:rPr>
              <a:t>International Bond Markets</a:t>
            </a:r>
            <a:r>
              <a:rPr lang="en" sz="1700" dirty="0">
                <a:solidFill>
                  <a:srgbClr val="000000"/>
                </a:solidFill>
                <a:highlight>
                  <a:srgbClr val="FFFFFF"/>
                </a:highlight>
              </a:rPr>
              <a:t>: These consist of entities that sell bonds outside the home country. The bond can be of several types – Foreign Bonds, Euro Bond and Global Bond.</a:t>
            </a:r>
            <a:endParaRPr sz="1700" dirty="0">
              <a:solidFill>
                <a:srgbClr val="000000"/>
              </a:solidFill>
              <a:highlight>
                <a:srgbClr val="FFFFFF"/>
              </a:highlight>
            </a:endParaRPr>
          </a:p>
          <a:p>
            <a:pPr marL="457200" lvl="0" indent="-336550" algn="l" rtl="0">
              <a:spcBef>
                <a:spcPts val="0"/>
              </a:spcBef>
              <a:spcAft>
                <a:spcPts val="0"/>
              </a:spcAft>
              <a:buClr>
                <a:srgbClr val="5F727F"/>
              </a:buClr>
              <a:buSzPts val="1700"/>
              <a:buFont typeface="Source Sans Pro"/>
              <a:buChar char="●"/>
            </a:pPr>
            <a:r>
              <a:rPr lang="en" sz="1700" b="1" dirty="0">
                <a:solidFill>
                  <a:srgbClr val="000000"/>
                </a:solidFill>
                <a:highlight>
                  <a:srgbClr val="FFFFFF"/>
                </a:highlight>
              </a:rPr>
              <a:t>Euro Currency Markets</a:t>
            </a:r>
            <a:r>
              <a:rPr lang="en" sz="1700" dirty="0">
                <a:solidFill>
                  <a:srgbClr val="000000"/>
                </a:solidFill>
                <a:highlight>
                  <a:srgbClr val="FFFFFF"/>
                </a:highlight>
              </a:rPr>
              <a:t>: It is a short term financing option for Euro currency. Euro Bonds, Euro Credit, Euro Notes,Euro Bonds.</a:t>
            </a:r>
            <a:endParaRPr sz="1700" dirty="0">
              <a:solidFill>
                <a:srgbClr val="000000"/>
              </a:solidFill>
              <a:highlight>
                <a:srgbClr val="FFFFFF"/>
              </a:highlight>
            </a:endParaRPr>
          </a:p>
          <a:p>
            <a:pPr marL="457200" lvl="0" indent="-336550" algn="l" rtl="0">
              <a:spcBef>
                <a:spcPts val="0"/>
              </a:spcBef>
              <a:spcAft>
                <a:spcPts val="0"/>
              </a:spcAft>
              <a:buClr>
                <a:srgbClr val="5F727F"/>
              </a:buClr>
              <a:buSzPts val="1700"/>
              <a:buFont typeface="Source Sans Pro"/>
              <a:buChar char="●"/>
            </a:pPr>
            <a:r>
              <a:rPr lang="en" sz="1700" b="1" dirty="0">
                <a:solidFill>
                  <a:srgbClr val="000000"/>
                </a:solidFill>
                <a:highlight>
                  <a:srgbClr val="FFFFFF"/>
                </a:highlight>
              </a:rPr>
              <a:t>Offshore Centers</a:t>
            </a:r>
            <a:r>
              <a:rPr lang="en" sz="1700" dirty="0">
                <a:solidFill>
                  <a:srgbClr val="000000"/>
                </a:solidFill>
                <a:highlight>
                  <a:srgbClr val="FFFFFF"/>
                </a:highlight>
              </a:rPr>
              <a:t>: They are territories that have a few financial regulations and are essentially, </a:t>
            </a:r>
            <a:r>
              <a:rPr lang="en" sz="1700" b="1" dirty="0">
                <a:solidFill>
                  <a:srgbClr val="000000"/>
                </a:solidFill>
                <a:highlight>
                  <a:srgbClr val="FFFFFF"/>
                </a:highlight>
              </a:rPr>
              <a:t>tax havens</a:t>
            </a:r>
            <a:r>
              <a:rPr lang="en" sz="1700" dirty="0">
                <a:solidFill>
                  <a:srgbClr val="000000"/>
                </a:solidFill>
                <a:highlight>
                  <a:srgbClr val="FFFFFF"/>
                </a:highlight>
              </a:rPr>
              <a:t>. They are of two types –</a:t>
            </a:r>
            <a:r>
              <a:rPr lang="en" sz="1700" b="1" dirty="0">
                <a:solidFill>
                  <a:srgbClr val="000000"/>
                </a:solidFill>
                <a:highlight>
                  <a:srgbClr val="FFFFFF"/>
                </a:highlight>
              </a:rPr>
              <a:t> Operational centres</a:t>
            </a:r>
            <a:r>
              <a:rPr lang="en" sz="1700" dirty="0">
                <a:solidFill>
                  <a:srgbClr val="000000"/>
                </a:solidFill>
                <a:highlight>
                  <a:srgbClr val="FFFFFF"/>
                </a:highlight>
              </a:rPr>
              <a:t> (where extensive financial activities occur) and</a:t>
            </a:r>
            <a:r>
              <a:rPr lang="en" sz="1700" b="1" dirty="0">
                <a:solidFill>
                  <a:srgbClr val="000000"/>
                </a:solidFill>
                <a:highlight>
                  <a:srgbClr val="FFFFFF"/>
                </a:highlight>
              </a:rPr>
              <a:t> Booking Center</a:t>
            </a:r>
            <a:r>
              <a:rPr lang="en" sz="1700" dirty="0">
                <a:solidFill>
                  <a:srgbClr val="000000"/>
                </a:solidFill>
                <a:highlight>
                  <a:srgbClr val="FFFFFF"/>
                </a:highlight>
              </a:rPr>
              <a:t> (favourable tax/secrecy laws)</a:t>
            </a:r>
            <a:endParaRPr sz="1700" dirty="0">
              <a:solidFill>
                <a:srgbClr val="000000"/>
              </a:solidFill>
              <a:highlight>
                <a:srgbClr val="FFFFFF"/>
              </a:highlight>
            </a:endParaRPr>
          </a:p>
          <a:p>
            <a:pPr marL="0" lvl="0" indent="0" algn="l" rtl="0">
              <a:spcBef>
                <a:spcPts val="1200"/>
              </a:spcBef>
              <a:spcAft>
                <a:spcPts val="1600"/>
              </a:spcAft>
              <a:buNone/>
            </a:pPr>
            <a:endParaRPr dirty="0">
              <a:solidFill>
                <a:srgbClr val="0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0"/>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Participants in International Capital Markets</a:t>
            </a:r>
            <a:endParaRPr/>
          </a:p>
        </p:txBody>
      </p:sp>
      <p:sp>
        <p:nvSpPr>
          <p:cNvPr id="183" name="Google Shape;183;p30"/>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Stock Exchange </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Retail Investors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Institutional Investors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Intermediaries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Regulators </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Brokers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Custodians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Depositories</a:t>
            </a:r>
            <a:endParaRPr sz="2100" dirty="0">
              <a:solidFill>
                <a:srgbClr val="000000"/>
              </a:solidFill>
              <a:highlight>
                <a:srgbClr val="FFFFFF"/>
              </a:highlight>
            </a:endParaRPr>
          </a:p>
          <a:p>
            <a:pPr marL="457200" lvl="0" indent="-361950" algn="just" rtl="0">
              <a:spcBef>
                <a:spcPts val="0"/>
              </a:spcBef>
              <a:spcAft>
                <a:spcPts val="0"/>
              </a:spcAft>
              <a:buClr>
                <a:srgbClr val="636363"/>
              </a:buClr>
              <a:buSzPts val="2100"/>
              <a:buChar char="●"/>
            </a:pPr>
            <a:r>
              <a:rPr lang="en" sz="2100" dirty="0">
                <a:solidFill>
                  <a:srgbClr val="000000"/>
                </a:solidFill>
                <a:highlight>
                  <a:srgbClr val="FFFFFF"/>
                </a:highlight>
              </a:rPr>
              <a:t>Rating Agencies </a:t>
            </a:r>
            <a:endParaRPr sz="2100" dirty="0">
              <a:solidFill>
                <a:srgbClr val="000000"/>
              </a:solidFill>
              <a:highlight>
                <a:srgbClr val="FFFFFF"/>
              </a:highlight>
            </a:endParaRPr>
          </a:p>
          <a:p>
            <a:pPr marL="0" lvl="0" indent="0" algn="l" rtl="0">
              <a:spcBef>
                <a:spcPts val="1200"/>
              </a:spcBef>
              <a:spcAft>
                <a:spcPts val="1600"/>
              </a:spcAft>
              <a:buNone/>
            </a:pPr>
            <a:endParaRPr dirty="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Obstacles to International Investment</a:t>
            </a:r>
            <a:endParaRPr/>
          </a:p>
        </p:txBody>
      </p:sp>
      <p:sp>
        <p:nvSpPr>
          <p:cNvPr id="189" name="Google Shape;189;p31"/>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solidFill>
                  <a:srgbClr val="000000"/>
                </a:solidFill>
              </a:rPr>
              <a:t>Information Barriers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Capital Control Risks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Currency Conversion</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Foreign Exchange Risks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Restrictions on Foreign Investment and Control</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Taxation</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Inefficient Trade Barriers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Regulatory Risks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Political Risks</a:t>
            </a:r>
            <a:endParaRPr dirty="0">
              <a:solidFill>
                <a:srgbClr val="000000"/>
              </a:solidFill>
            </a:endParaRPr>
          </a:p>
          <a:p>
            <a:pPr marL="457200" lvl="0" indent="-342900" algn="l" rtl="0">
              <a:spcBef>
                <a:spcPts val="0"/>
              </a:spcBef>
              <a:spcAft>
                <a:spcPts val="0"/>
              </a:spcAft>
              <a:buSzPts val="1800"/>
              <a:buChar char="●"/>
            </a:pPr>
            <a:r>
              <a:rPr lang="en" dirty="0">
                <a:solidFill>
                  <a:srgbClr val="000000"/>
                </a:solidFill>
              </a:rPr>
              <a:t>Unfamiliar Market Practices</a:t>
            </a:r>
            <a:endParaRPr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4"/>
          <p:cNvSpPr txBox="1">
            <a:spLocks noGrp="1"/>
          </p:cNvSpPr>
          <p:nvPr>
            <p:ph type="ctrTitle"/>
          </p:nvPr>
        </p:nvSpPr>
        <p:spPr>
          <a:xfrm>
            <a:off x="822950" y="1751775"/>
            <a:ext cx="7317900" cy="102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dirty="0" smtClean="0"/>
              <a:t>TYBBI: </a:t>
            </a:r>
            <a:r>
              <a:rPr lang="en" sz="4100" dirty="0"/>
              <a:t>Semester V</a:t>
            </a:r>
            <a:br>
              <a:rPr lang="en" sz="4100" dirty="0"/>
            </a:br>
            <a:r>
              <a:rPr lang="en" sz="4100" dirty="0" smtClean="0"/>
              <a:t>International </a:t>
            </a:r>
            <a:r>
              <a:rPr lang="en-IN" sz="4100" dirty="0" smtClean="0"/>
              <a:t>Banking</a:t>
            </a:r>
            <a:r>
              <a:rPr lang="en" sz="4100" dirty="0" smtClean="0"/>
              <a:t> &amp; Finance (IBF</a:t>
            </a:r>
            <a:r>
              <a:rPr lang="en" sz="4100" dirty="0"/>
              <a:t>)</a:t>
            </a:r>
            <a:endParaRPr sz="5300" dirty="0"/>
          </a:p>
        </p:txBody>
      </p:sp>
      <p:sp>
        <p:nvSpPr>
          <p:cNvPr id="72" name="Google Shape;72;p14"/>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Akash </a:t>
            </a:r>
            <a:r>
              <a:rPr lang="en" dirty="0" smtClean="0"/>
              <a:t>Deshmukh</a:t>
            </a:r>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Need for Foreign Capital</a:t>
            </a:r>
            <a:endParaRPr lang="en-US" dirty="0"/>
          </a:p>
        </p:txBody>
      </p:sp>
      <p:sp>
        <p:nvSpPr>
          <p:cNvPr id="6" name="Text Placeholder 5"/>
          <p:cNvSpPr>
            <a:spLocks noGrp="1"/>
          </p:cNvSpPr>
          <p:nvPr>
            <p:ph type="body" idx="1"/>
          </p:nvPr>
        </p:nvSpPr>
        <p:spPr/>
        <p:txBody>
          <a:bodyPr/>
          <a:lstStyle/>
          <a:p>
            <a:r>
              <a:rPr lang="en-US" dirty="0" smtClean="0">
                <a:solidFill>
                  <a:srgbClr val="000000"/>
                </a:solidFill>
              </a:rPr>
              <a:t>Capital Investment requirements</a:t>
            </a:r>
          </a:p>
          <a:p>
            <a:r>
              <a:rPr lang="en-US" dirty="0" smtClean="0">
                <a:solidFill>
                  <a:srgbClr val="000000"/>
                </a:solidFill>
              </a:rPr>
              <a:t>Technology transfers</a:t>
            </a:r>
          </a:p>
          <a:p>
            <a:r>
              <a:rPr lang="en-US" dirty="0" smtClean="0">
                <a:solidFill>
                  <a:srgbClr val="000000"/>
                </a:solidFill>
              </a:rPr>
              <a:t>Exploitation of natural resources</a:t>
            </a:r>
          </a:p>
          <a:p>
            <a:r>
              <a:rPr lang="en-US" dirty="0" smtClean="0">
                <a:solidFill>
                  <a:srgbClr val="000000"/>
                </a:solidFill>
              </a:rPr>
              <a:t>Development of entrepreneurship</a:t>
            </a:r>
          </a:p>
          <a:p>
            <a:r>
              <a:rPr lang="en-US" dirty="0" smtClean="0">
                <a:solidFill>
                  <a:srgbClr val="000000"/>
                </a:solidFill>
              </a:rPr>
              <a:t>Development of economic infrastructure</a:t>
            </a:r>
            <a:endParaRPr lang="en-US" dirty="0">
              <a:solidFill>
                <a:srgbClr val="000000"/>
              </a:solidFill>
            </a:endParaRPr>
          </a:p>
          <a:p>
            <a:r>
              <a:rPr lang="en-US" dirty="0" smtClean="0">
                <a:solidFill>
                  <a:srgbClr val="000000"/>
                </a:solidFill>
              </a:rPr>
              <a:t>Financing Balance of Payments deficit </a:t>
            </a:r>
          </a:p>
          <a:p>
            <a:endParaRPr lang="en-US" dirty="0" smtClean="0">
              <a:solidFill>
                <a:srgbClr val="000000"/>
              </a:solidFill>
            </a:endParaRPr>
          </a:p>
        </p:txBody>
      </p:sp>
    </p:spTree>
    <p:extLst>
      <p:ext uri="{BB962C8B-B14F-4D97-AF65-F5344CB8AC3E}">
        <p14:creationId xmlns:p14="http://schemas.microsoft.com/office/powerpoint/2010/main" val="2897207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241071796"/>
              </p:ext>
            </p:extLst>
          </p:nvPr>
        </p:nvGraphicFramePr>
        <p:xfrm>
          <a:off x="379141" y="539750"/>
          <a:ext cx="8608742" cy="4199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9231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2"/>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Keyword:</a:t>
            </a:r>
            <a:endParaRPr/>
          </a:p>
          <a:p>
            <a:pPr marL="0" lvl="0" indent="0" algn="ctr" rtl="0">
              <a:spcBef>
                <a:spcPts val="0"/>
              </a:spcBef>
              <a:spcAft>
                <a:spcPts val="0"/>
              </a:spcAft>
              <a:buNone/>
            </a:pPr>
            <a:r>
              <a:rPr lang="en"/>
              <a:t>Foreign Investment</a:t>
            </a:r>
            <a:endParaRPr/>
          </a:p>
        </p:txBody>
      </p:sp>
      <p:sp>
        <p:nvSpPr>
          <p:cNvPr id="195" name="Google Shape;195;p32"/>
          <p:cNvSpPr txBox="1">
            <a:spLocks noGrp="1"/>
          </p:cNvSpPr>
          <p:nvPr>
            <p:ph type="body" idx="2"/>
          </p:nvPr>
        </p:nvSpPr>
        <p:spPr>
          <a:xfrm>
            <a:off x="4717500" y="-23500"/>
            <a:ext cx="4267200" cy="4780500"/>
          </a:xfrm>
          <a:prstGeom prst="rect">
            <a:avLst/>
          </a:prstGeom>
        </p:spPr>
        <p:txBody>
          <a:bodyPr spcFirstLastPara="1" wrap="square" lIns="91425" tIns="91425" rIns="91425" bIns="91425" anchor="ctr" anchorCtr="0">
            <a:noAutofit/>
          </a:bodyPr>
          <a:lstStyle/>
          <a:p>
            <a:pPr marL="457200" lvl="0" indent="-339725" algn="l" rtl="0">
              <a:lnSpc>
                <a:spcPct val="100000"/>
              </a:lnSpc>
              <a:spcBef>
                <a:spcPts val="1000"/>
              </a:spcBef>
              <a:spcAft>
                <a:spcPts val="0"/>
              </a:spcAft>
              <a:buClr>
                <a:srgbClr val="FFFFFF"/>
              </a:buClr>
              <a:buSzPts val="1750"/>
              <a:buChar char="●"/>
            </a:pPr>
            <a:r>
              <a:rPr lang="en" sz="1750">
                <a:solidFill>
                  <a:srgbClr val="FFFFFF"/>
                </a:solidFill>
              </a:rPr>
              <a:t>Any investment that flows  to one country from any other country is known as foreign investment. </a:t>
            </a:r>
            <a:endParaRPr sz="1750">
              <a:solidFill>
                <a:srgbClr val="FFFFFF"/>
              </a:solidFill>
            </a:endParaRPr>
          </a:p>
          <a:p>
            <a:pPr marL="457200" lvl="0" indent="-339725" algn="l" rtl="0">
              <a:lnSpc>
                <a:spcPct val="100000"/>
              </a:lnSpc>
              <a:spcBef>
                <a:spcPts val="1000"/>
              </a:spcBef>
              <a:spcAft>
                <a:spcPts val="0"/>
              </a:spcAft>
              <a:buClr>
                <a:srgbClr val="FFFFFF"/>
              </a:buClr>
              <a:buSzPts val="1750"/>
              <a:buChar char="●"/>
            </a:pPr>
            <a:r>
              <a:rPr lang="en" sz="1750">
                <a:solidFill>
                  <a:srgbClr val="FFFFFF"/>
                </a:solidFill>
              </a:rPr>
              <a:t>This capital raise from foreign counterparts complements and leads to domestic investments in capital-scarce economies. </a:t>
            </a:r>
            <a:endParaRPr sz="1750">
              <a:solidFill>
                <a:srgbClr val="FFFFFF"/>
              </a:solidFill>
            </a:endParaRPr>
          </a:p>
          <a:p>
            <a:pPr marL="457200" lvl="0" indent="-339725" algn="l" rtl="0">
              <a:lnSpc>
                <a:spcPct val="100000"/>
              </a:lnSpc>
              <a:spcBef>
                <a:spcPts val="1000"/>
              </a:spcBef>
              <a:spcAft>
                <a:spcPts val="1000"/>
              </a:spcAft>
              <a:buClr>
                <a:srgbClr val="FFFFFF"/>
              </a:buClr>
              <a:buSzPts val="1750"/>
              <a:buChar char="●"/>
            </a:pPr>
            <a:r>
              <a:rPr lang="en" sz="1750">
                <a:solidFill>
                  <a:srgbClr val="FFFFFF"/>
                </a:solidFill>
              </a:rPr>
              <a:t>In India, Foreign investment can only be allowed to take the form of investments ( through Capital market) in listed companies referred to as FII/FPI Investment and any capital raise from other than these investments is termed as FDI.</a:t>
            </a:r>
            <a:endParaRPr sz="2400">
              <a:solidFill>
                <a:srgbClr val="FFFFFF"/>
              </a:solidFill>
            </a:endParaRPr>
          </a:p>
        </p:txBody>
      </p:sp>
      <p:sp>
        <p:nvSpPr>
          <p:cNvPr id="196" name="Google Shape;196;p32"/>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3"/>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Foreign Direct Investment (FDI)</a:t>
            </a:r>
            <a:endParaRPr/>
          </a:p>
        </p:txBody>
      </p:sp>
      <p:sp>
        <p:nvSpPr>
          <p:cNvPr id="202" name="Google Shape;202;p33"/>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52425" algn="l" rtl="0">
              <a:spcBef>
                <a:spcPts val="1000"/>
              </a:spcBef>
              <a:spcAft>
                <a:spcPts val="0"/>
              </a:spcAft>
              <a:buClr>
                <a:srgbClr val="424242"/>
              </a:buClr>
              <a:buSzPts val="1950"/>
              <a:buChar char="●"/>
            </a:pPr>
            <a:r>
              <a:rPr lang="en" sz="1950" b="1" dirty="0">
                <a:solidFill>
                  <a:srgbClr val="000000"/>
                </a:solidFill>
                <a:highlight>
                  <a:srgbClr val="FFFFFF"/>
                </a:highlight>
              </a:rPr>
              <a:t>Foreign Direct Investment (FDI)</a:t>
            </a:r>
            <a:r>
              <a:rPr lang="en" sz="1950" dirty="0">
                <a:solidFill>
                  <a:srgbClr val="000000"/>
                </a:solidFill>
                <a:highlight>
                  <a:srgbClr val="FFFFFF"/>
                </a:highlight>
              </a:rPr>
              <a:t> means investing in a country other than your home country. It involves, foreign direct capital inflows from one country to another. Wherein, foreign countries have an ownership interest or a say in the business. FDI is generally seen as an excelerator for economic growth and it can be undertaken by institutions, corporations and individuals.  </a:t>
            </a:r>
            <a:endParaRPr sz="1950" dirty="0">
              <a:solidFill>
                <a:srgbClr val="000000"/>
              </a:solidFill>
              <a:highlight>
                <a:srgbClr val="FFFFFF"/>
              </a:highlight>
            </a:endParaRPr>
          </a:p>
          <a:p>
            <a:pPr marL="457200" lvl="0" indent="-352425" algn="l" rtl="0">
              <a:spcBef>
                <a:spcPts val="1600"/>
              </a:spcBef>
              <a:spcAft>
                <a:spcPts val="1600"/>
              </a:spcAft>
              <a:buClr>
                <a:srgbClr val="424242"/>
              </a:buClr>
              <a:buSzPts val="1950"/>
              <a:buChar char="●"/>
            </a:pPr>
            <a:r>
              <a:rPr lang="en" sz="1950" dirty="0">
                <a:solidFill>
                  <a:srgbClr val="000000"/>
                </a:solidFill>
                <a:highlight>
                  <a:srgbClr val="FFFFFF"/>
                </a:highlight>
              </a:rPr>
              <a:t>For example, if the UK invests either in TATA’s or by setting up a subsidiary of a UK based company in India.</a:t>
            </a:r>
            <a:endParaRPr sz="2400" dirty="0">
              <a:solidFill>
                <a:srgbClr val="0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Foreign Direct Investment (FDIs)</a:t>
            </a:r>
            <a:endParaRPr/>
          </a:p>
        </p:txBody>
      </p:sp>
      <p:sp>
        <p:nvSpPr>
          <p:cNvPr id="208" name="Google Shape;208;p3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1000"/>
              </a:spcBef>
              <a:spcAft>
                <a:spcPts val="0"/>
              </a:spcAft>
              <a:buClr>
                <a:srgbClr val="000000"/>
              </a:buClr>
              <a:buSzPts val="1800"/>
              <a:buChar char="●"/>
            </a:pPr>
            <a:r>
              <a:rPr lang="en" b="1" dirty="0">
                <a:solidFill>
                  <a:srgbClr val="000000"/>
                </a:solidFill>
              </a:rPr>
              <a:t>Foreign Direct Investment (FDI)</a:t>
            </a:r>
            <a:r>
              <a:rPr lang="en" dirty="0">
                <a:solidFill>
                  <a:srgbClr val="000000"/>
                </a:solidFill>
              </a:rPr>
              <a:t> is when a company takes controlling ownership in a business entity in another country. With FDI, foreign companies are directly involved with day-to-day operations in the other country. This means they aren’t just bringing money with them, but also knowledge, skills and technology.</a:t>
            </a:r>
            <a:endParaRPr dirty="0">
              <a:solidFill>
                <a:srgbClr val="000000"/>
              </a:solidFill>
            </a:endParaRPr>
          </a:p>
          <a:p>
            <a:pPr marL="457200" lvl="0" indent="-342900" algn="l" rtl="0">
              <a:spcBef>
                <a:spcPts val="1600"/>
              </a:spcBef>
              <a:spcAft>
                <a:spcPts val="1600"/>
              </a:spcAft>
              <a:buClr>
                <a:srgbClr val="000000"/>
              </a:buClr>
              <a:buSzPts val="1800"/>
              <a:buChar char="●"/>
            </a:pPr>
            <a:r>
              <a:rPr lang="en" dirty="0">
                <a:solidFill>
                  <a:srgbClr val="000000"/>
                </a:solidFill>
              </a:rPr>
              <a:t>Generally, FDI takes place when an investor establishes foreign business operations or acquires foreign business assets, including establishing ownership or controlling interest in a foreign company. </a:t>
            </a:r>
            <a:endParaRPr dirty="0">
              <a:solidFill>
                <a:srgbClr val="0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Foreign  Investment Investors (FIIs)</a:t>
            </a:r>
            <a:endParaRPr dirty="0"/>
          </a:p>
        </p:txBody>
      </p:sp>
      <p:sp>
        <p:nvSpPr>
          <p:cNvPr id="214" name="Google Shape;214;p35"/>
          <p:cNvSpPr txBox="1">
            <a:spLocks noGrp="1"/>
          </p:cNvSpPr>
          <p:nvPr>
            <p:ph type="body" idx="1"/>
          </p:nvPr>
        </p:nvSpPr>
        <p:spPr>
          <a:xfrm>
            <a:off x="311700" y="1266325"/>
            <a:ext cx="8520600" cy="3703500"/>
          </a:xfrm>
          <a:prstGeom prst="rect">
            <a:avLst/>
          </a:prstGeom>
        </p:spPr>
        <p:txBody>
          <a:bodyPr spcFirstLastPara="1" wrap="square" lIns="91425" tIns="91425" rIns="91425" bIns="91425" anchor="t" anchorCtr="0">
            <a:noAutofit/>
          </a:bodyPr>
          <a:lstStyle/>
          <a:p>
            <a:pPr marL="457200" lvl="0" indent="-352425" algn="l" rtl="0">
              <a:lnSpc>
                <a:spcPct val="100000"/>
              </a:lnSpc>
              <a:spcBef>
                <a:spcPts val="1000"/>
              </a:spcBef>
              <a:spcAft>
                <a:spcPts val="0"/>
              </a:spcAft>
              <a:buClr>
                <a:srgbClr val="424242"/>
              </a:buClr>
              <a:buSzPts val="1950"/>
              <a:buChar char="●"/>
            </a:pPr>
            <a:r>
              <a:rPr lang="en" sz="1950" b="1" dirty="0">
                <a:solidFill>
                  <a:srgbClr val="000000"/>
                </a:solidFill>
              </a:rPr>
              <a:t>Foreign Institutional Investors (FIIs)</a:t>
            </a:r>
            <a:r>
              <a:rPr lang="en" sz="1950" dirty="0">
                <a:solidFill>
                  <a:srgbClr val="000000"/>
                </a:solidFill>
              </a:rPr>
              <a:t> are large companies that invest in countries other than where their headquarters are located. The term FII is most commonly used in India, where it refers to outside entities investing in the nation’s financial markets. However, this term is also used officially in China. </a:t>
            </a:r>
            <a:endParaRPr sz="1950" dirty="0">
              <a:solidFill>
                <a:srgbClr val="000000"/>
              </a:solidFill>
            </a:endParaRPr>
          </a:p>
          <a:p>
            <a:pPr marL="457200" lvl="0" indent="-352425" algn="l" rtl="0">
              <a:lnSpc>
                <a:spcPct val="100000"/>
              </a:lnSpc>
              <a:spcBef>
                <a:spcPts val="1600"/>
              </a:spcBef>
              <a:spcAft>
                <a:spcPts val="1600"/>
              </a:spcAft>
              <a:buClr>
                <a:srgbClr val="424242"/>
              </a:buClr>
              <a:buSzPts val="1950"/>
              <a:buChar char="●"/>
            </a:pPr>
            <a:r>
              <a:rPr lang="en" sz="1950" dirty="0">
                <a:solidFill>
                  <a:srgbClr val="000000"/>
                </a:solidFill>
              </a:rPr>
              <a:t>Examples of FIIs are pension funds, mutual funds, investment trusts, insurance or reinsurance companies, trustees, banks, endowment funds.</a:t>
            </a:r>
            <a:endParaRPr sz="2400" dirty="0">
              <a:solidFill>
                <a:srgbClr val="0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Foreign  Investment Investors (FIIs)</a:t>
            </a:r>
            <a:endParaRPr/>
          </a:p>
          <a:p>
            <a:pPr marL="0" lvl="0" indent="0" algn="l" rtl="0">
              <a:spcBef>
                <a:spcPts val="0"/>
              </a:spcBef>
              <a:spcAft>
                <a:spcPts val="0"/>
              </a:spcAft>
              <a:buNone/>
            </a:pPr>
            <a:endParaRPr/>
          </a:p>
        </p:txBody>
      </p:sp>
      <p:sp>
        <p:nvSpPr>
          <p:cNvPr id="220" name="Google Shape;220;p36"/>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36550" algn="l" rtl="0">
              <a:lnSpc>
                <a:spcPct val="100000"/>
              </a:lnSpc>
              <a:spcBef>
                <a:spcPts val="1000"/>
              </a:spcBef>
              <a:spcAft>
                <a:spcPts val="0"/>
              </a:spcAft>
              <a:buClr>
                <a:srgbClr val="000000"/>
              </a:buClr>
              <a:buSzPts val="1700"/>
              <a:buChar char="●"/>
            </a:pPr>
            <a:r>
              <a:rPr lang="en" sz="1700" dirty="0">
                <a:solidFill>
                  <a:srgbClr val="000000"/>
                </a:solidFill>
              </a:rPr>
              <a:t>FIIs can include hedge funds, insurance companies, pension funds, investment banks and mutual funds. FII is an important source of capital in developing economies. Yet, countries like India have placed limits on the total value of assets an FII can purchase and the number of equity shares it can buy, particularly in a single company. This helps limit the influence of FII on individual companies and the nation’s financial markets. </a:t>
            </a:r>
            <a:endParaRPr sz="1700" dirty="0">
              <a:solidFill>
                <a:srgbClr val="000000"/>
              </a:solidFill>
            </a:endParaRPr>
          </a:p>
          <a:p>
            <a:pPr marL="457200" lvl="0" indent="-336550" algn="l" rtl="0">
              <a:spcBef>
                <a:spcPts val="1600"/>
              </a:spcBef>
              <a:spcAft>
                <a:spcPts val="1600"/>
              </a:spcAft>
              <a:buClr>
                <a:srgbClr val="000000"/>
              </a:buClr>
              <a:buSzPts val="1700"/>
              <a:buChar char="●"/>
            </a:pPr>
            <a:r>
              <a:rPr lang="en" sz="1700" dirty="0">
                <a:solidFill>
                  <a:srgbClr val="000000"/>
                </a:solidFill>
              </a:rPr>
              <a:t>However, FII as a category does not exist now. It was decided to create a new investor class called </a:t>
            </a:r>
            <a:r>
              <a:rPr lang="en" sz="1700" b="1" dirty="0">
                <a:solidFill>
                  <a:srgbClr val="000000"/>
                </a:solidFill>
                <a:uFill>
                  <a:noFill/>
                </a:uFill>
              </a:rPr>
              <a:t>"Foreign Portfolio Investor" (FPI)</a:t>
            </a:r>
            <a:r>
              <a:rPr lang="en" sz="1700" dirty="0">
                <a:solidFill>
                  <a:srgbClr val="000000"/>
                </a:solidFill>
              </a:rPr>
              <a:t> by merging the existing three investor classes viz. </a:t>
            </a:r>
            <a:r>
              <a:rPr lang="en" sz="1700" b="1" dirty="0">
                <a:solidFill>
                  <a:srgbClr val="000000"/>
                </a:solidFill>
              </a:rPr>
              <a:t>FIIs, </a:t>
            </a:r>
            <a:r>
              <a:rPr lang="en" sz="1700" b="1" dirty="0">
                <a:solidFill>
                  <a:srgbClr val="000000"/>
                </a:solidFill>
                <a:uFill>
                  <a:noFill/>
                </a:uFill>
              </a:rPr>
              <a:t>Sub Accounts</a:t>
            </a:r>
            <a:r>
              <a:rPr lang="en" sz="1700" b="1" dirty="0">
                <a:solidFill>
                  <a:srgbClr val="000000"/>
                </a:solidFill>
              </a:rPr>
              <a:t> and Qualified Foreign Investors.</a:t>
            </a:r>
            <a:endParaRPr sz="1700" b="1" dirty="0">
              <a:solidFill>
                <a:srgbClr val="0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7"/>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Qualified Foreign Investor (QFIs)</a:t>
            </a:r>
            <a:endParaRPr/>
          </a:p>
        </p:txBody>
      </p:sp>
      <p:sp>
        <p:nvSpPr>
          <p:cNvPr id="226" name="Google Shape;226;p37"/>
          <p:cNvSpPr txBox="1">
            <a:spLocks noGrp="1"/>
          </p:cNvSpPr>
          <p:nvPr>
            <p:ph type="body" idx="1"/>
          </p:nvPr>
        </p:nvSpPr>
        <p:spPr>
          <a:xfrm>
            <a:off x="311700" y="1266325"/>
            <a:ext cx="8520600" cy="3530100"/>
          </a:xfrm>
          <a:prstGeom prst="rect">
            <a:avLst/>
          </a:prstGeom>
        </p:spPr>
        <p:txBody>
          <a:bodyPr spcFirstLastPara="1" wrap="square" lIns="91425" tIns="91425" rIns="91425" bIns="91425" anchor="t" anchorCtr="0">
            <a:noAutofit/>
          </a:bodyPr>
          <a:lstStyle/>
          <a:p>
            <a:pPr marL="457200" marR="127000" lvl="0" indent="-336550" algn="l" rtl="0">
              <a:lnSpc>
                <a:spcPct val="100000"/>
              </a:lnSpc>
              <a:spcBef>
                <a:spcPts val="0"/>
              </a:spcBef>
              <a:spcAft>
                <a:spcPts val="0"/>
              </a:spcAft>
              <a:buClr>
                <a:srgbClr val="000000"/>
              </a:buClr>
              <a:buSzPts val="1700"/>
              <a:buChar char="●"/>
            </a:pPr>
            <a:r>
              <a:rPr lang="en" sz="1700" b="1" dirty="0">
                <a:solidFill>
                  <a:srgbClr val="000000"/>
                </a:solidFill>
              </a:rPr>
              <a:t>The Qualified Foreign Investor (QFI)</a:t>
            </a:r>
            <a:r>
              <a:rPr lang="en" sz="1700" dirty="0">
                <a:solidFill>
                  <a:srgbClr val="000000"/>
                </a:solidFill>
              </a:rPr>
              <a:t> is sub-category of Foreign Portfolio Investor and refers to any foreign individuals, groups or associations, or resident, however, restricted to those from a country that is a member of </a:t>
            </a:r>
            <a:r>
              <a:rPr lang="en" sz="1700" b="1" dirty="0">
                <a:solidFill>
                  <a:srgbClr val="000000"/>
                </a:solidFill>
                <a:uFill>
                  <a:noFill/>
                </a:uFill>
              </a:rPr>
              <a:t>Financial Action Task Force</a:t>
            </a:r>
            <a:r>
              <a:rPr lang="en" sz="1700" b="1" dirty="0">
                <a:solidFill>
                  <a:srgbClr val="000000"/>
                </a:solidFill>
              </a:rPr>
              <a:t> (FATF) </a:t>
            </a:r>
            <a:r>
              <a:rPr lang="en" sz="1700" dirty="0">
                <a:solidFill>
                  <a:srgbClr val="000000"/>
                </a:solidFill>
              </a:rPr>
              <a:t>or a country that is a member of a group which is a member of FATF and a country that is a signatory to </a:t>
            </a:r>
            <a:r>
              <a:rPr lang="en" sz="1700" b="1" dirty="0">
                <a:solidFill>
                  <a:srgbClr val="000000"/>
                </a:solidFill>
                <a:uFill>
                  <a:noFill/>
                </a:uFill>
              </a:rPr>
              <a:t>International Organization of Securities Commission’s</a:t>
            </a:r>
            <a:r>
              <a:rPr lang="en" sz="1700" b="1" dirty="0">
                <a:solidFill>
                  <a:srgbClr val="000000"/>
                </a:solidFill>
              </a:rPr>
              <a:t> (IOSCO) </a:t>
            </a:r>
            <a:r>
              <a:rPr lang="en" sz="1700" dirty="0">
                <a:solidFill>
                  <a:srgbClr val="000000"/>
                </a:solidFill>
              </a:rPr>
              <a:t>Multilateral Memorandum of Understanding (MMOU).</a:t>
            </a:r>
            <a:endParaRPr sz="1700" dirty="0">
              <a:solidFill>
                <a:srgbClr val="000000"/>
              </a:solidFill>
            </a:endParaRPr>
          </a:p>
          <a:p>
            <a:pPr marL="457200" marR="127000" lvl="0" indent="-336550" algn="l" rtl="0">
              <a:lnSpc>
                <a:spcPct val="100000"/>
              </a:lnSpc>
              <a:spcBef>
                <a:spcPts val="1000"/>
              </a:spcBef>
              <a:spcAft>
                <a:spcPts val="0"/>
              </a:spcAft>
              <a:buClr>
                <a:srgbClr val="000000"/>
              </a:buClr>
              <a:buSzPts val="1700"/>
              <a:buChar char="●"/>
            </a:pPr>
            <a:r>
              <a:rPr lang="en" sz="1700" dirty="0">
                <a:solidFill>
                  <a:srgbClr val="000000"/>
                </a:solidFill>
              </a:rPr>
              <a:t>QFI scheme was introduced by Government of India in consultation with </a:t>
            </a:r>
            <a:r>
              <a:rPr lang="en" sz="1700" b="1" dirty="0">
                <a:solidFill>
                  <a:srgbClr val="000000"/>
                </a:solidFill>
                <a:uFill>
                  <a:noFill/>
                </a:uFill>
              </a:rPr>
              <a:t>RBI</a:t>
            </a:r>
            <a:r>
              <a:rPr lang="en" sz="1700" b="1" dirty="0">
                <a:solidFill>
                  <a:srgbClr val="000000"/>
                </a:solidFill>
              </a:rPr>
              <a:t> </a:t>
            </a:r>
            <a:r>
              <a:rPr lang="en" sz="1700" dirty="0">
                <a:solidFill>
                  <a:srgbClr val="000000"/>
                </a:solidFill>
              </a:rPr>
              <a:t>and </a:t>
            </a:r>
            <a:r>
              <a:rPr lang="en" sz="1700" b="1" dirty="0">
                <a:solidFill>
                  <a:srgbClr val="000000"/>
                </a:solidFill>
                <a:uFill>
                  <a:noFill/>
                </a:uFill>
              </a:rPr>
              <a:t>SEBI</a:t>
            </a:r>
            <a:r>
              <a:rPr lang="en" sz="1700" dirty="0">
                <a:solidFill>
                  <a:srgbClr val="000000"/>
                </a:solidFill>
              </a:rPr>
              <a:t> in the year 2011, through a Union Budget announcement. </a:t>
            </a:r>
            <a:endParaRPr sz="1700" dirty="0">
              <a:solidFill>
                <a:srgbClr val="0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7"/>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Qualified Foreign Investor (QFIs)</a:t>
            </a:r>
            <a:endParaRPr dirty="0"/>
          </a:p>
        </p:txBody>
      </p:sp>
      <p:sp>
        <p:nvSpPr>
          <p:cNvPr id="226" name="Google Shape;226;p37"/>
          <p:cNvSpPr txBox="1">
            <a:spLocks noGrp="1"/>
          </p:cNvSpPr>
          <p:nvPr>
            <p:ph type="body" idx="1"/>
          </p:nvPr>
        </p:nvSpPr>
        <p:spPr>
          <a:xfrm>
            <a:off x="311700" y="1266325"/>
            <a:ext cx="8520600" cy="3530100"/>
          </a:xfrm>
          <a:prstGeom prst="rect">
            <a:avLst/>
          </a:prstGeom>
        </p:spPr>
        <p:txBody>
          <a:bodyPr spcFirstLastPara="1" wrap="square" lIns="91425" tIns="91425" rIns="91425" bIns="91425" anchor="t" anchorCtr="0">
            <a:noAutofit/>
          </a:bodyPr>
          <a:lstStyle/>
          <a:p>
            <a:pPr marL="457200" lvl="0" indent="-336550" algn="l" rtl="0">
              <a:lnSpc>
                <a:spcPct val="100000"/>
              </a:lnSpc>
              <a:spcBef>
                <a:spcPts val="1000"/>
              </a:spcBef>
              <a:spcAft>
                <a:spcPts val="1000"/>
              </a:spcAft>
              <a:buClr>
                <a:srgbClr val="000000"/>
              </a:buClr>
              <a:buSzPts val="1700"/>
              <a:buChar char="●"/>
            </a:pPr>
            <a:r>
              <a:rPr lang="en" dirty="0" smtClean="0">
                <a:solidFill>
                  <a:srgbClr val="000000"/>
                </a:solidFill>
              </a:rPr>
              <a:t>The </a:t>
            </a:r>
            <a:r>
              <a:rPr lang="en" dirty="0">
                <a:solidFill>
                  <a:srgbClr val="000000"/>
                </a:solidFill>
              </a:rPr>
              <a:t>objective of enabling QFIs was to deepen and infuse more foreign funds in the Indian capital market and to reduce market volatility as individuals are considered to be long term investors, as compared to institutional investors</a:t>
            </a:r>
            <a:r>
              <a:rPr lang="en" dirty="0" smtClean="0">
                <a:solidFill>
                  <a:srgbClr val="000000"/>
                </a:solidFill>
              </a:rPr>
              <a:t>.</a:t>
            </a:r>
          </a:p>
          <a:p>
            <a:pPr marL="457200" lvl="0" indent="-336550" algn="l" rtl="0">
              <a:lnSpc>
                <a:spcPct val="100000"/>
              </a:lnSpc>
              <a:spcBef>
                <a:spcPts val="1000"/>
              </a:spcBef>
              <a:spcAft>
                <a:spcPts val="1000"/>
              </a:spcAft>
              <a:buClr>
                <a:srgbClr val="000000"/>
              </a:buClr>
              <a:buSzPts val="1700"/>
              <a:buChar char="●"/>
            </a:pPr>
            <a:r>
              <a:rPr lang="en" dirty="0" smtClean="0">
                <a:solidFill>
                  <a:srgbClr val="000000"/>
                </a:solidFill>
              </a:rPr>
              <a:t>QFIs are distinct from FIIs and Non-Resident Indians. They are allowed to directly invest into mutulal funds and stocks of Indian companies. </a:t>
            </a:r>
            <a:r>
              <a:rPr lang="en-US" dirty="0" smtClean="0">
                <a:solidFill>
                  <a:srgbClr val="000000"/>
                </a:solidFill>
              </a:rPr>
              <a:t>I</a:t>
            </a:r>
            <a:r>
              <a:rPr lang="en" dirty="0" smtClean="0">
                <a:solidFill>
                  <a:srgbClr val="000000"/>
                </a:solidFill>
              </a:rPr>
              <a:t>t was felt that foreign investors had been kept at bay owing to concerns relating to monry laundering and due diligence by government and regulators.</a:t>
            </a:r>
            <a:endParaRPr dirty="0">
              <a:solidFill>
                <a:srgbClr val="000000"/>
              </a:solidFill>
            </a:endParaRPr>
          </a:p>
        </p:txBody>
      </p:sp>
    </p:spTree>
    <p:extLst>
      <p:ext uri="{BB962C8B-B14F-4D97-AF65-F5344CB8AC3E}">
        <p14:creationId xmlns:p14="http://schemas.microsoft.com/office/powerpoint/2010/main" val="38686158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Foreign Portfolio Investment (FPIs)</a:t>
            </a:r>
            <a:endParaRPr dirty="0"/>
          </a:p>
        </p:txBody>
      </p:sp>
      <p:sp>
        <p:nvSpPr>
          <p:cNvPr id="232" name="Google Shape;232;p38"/>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1000"/>
              </a:spcBef>
              <a:spcAft>
                <a:spcPts val="0"/>
              </a:spcAft>
              <a:buClr>
                <a:srgbClr val="424242"/>
              </a:buClr>
              <a:buSzPts val="1800"/>
              <a:buChar char="●"/>
            </a:pPr>
            <a:r>
              <a:rPr lang="en" b="1" dirty="0" smtClean="0">
                <a:solidFill>
                  <a:srgbClr val="000000"/>
                </a:solidFill>
              </a:rPr>
              <a:t>Foreign Portfolio Investment (FPI)</a:t>
            </a:r>
            <a:r>
              <a:rPr lang="en" dirty="0" smtClean="0">
                <a:solidFill>
                  <a:srgbClr val="000000"/>
                </a:solidFill>
              </a:rPr>
              <a:t> means  investing in the financial assets of a foreign country, such as stocks or bonds available on an exchange. This kind of investment is considered less favourable than direct investment because portfolio investment can be sold off quickly and these are at times seen as short term attempts to make money, rather than a long-term investment in the economy. </a:t>
            </a:r>
            <a:endParaRPr dirty="0" smtClean="0">
              <a:solidFill>
                <a:srgbClr val="000000"/>
              </a:solidFill>
            </a:endParaRPr>
          </a:p>
          <a:p>
            <a:pPr marL="457200" lvl="0" indent="-342900" algn="l" rtl="0">
              <a:lnSpc>
                <a:spcPct val="100000"/>
              </a:lnSpc>
              <a:spcBef>
                <a:spcPts val="1000"/>
              </a:spcBef>
              <a:spcAft>
                <a:spcPts val="0"/>
              </a:spcAft>
              <a:buClr>
                <a:srgbClr val="424242"/>
              </a:buClr>
              <a:buSzPts val="1800"/>
              <a:buChar char="●"/>
            </a:pPr>
            <a:r>
              <a:rPr lang="en" dirty="0" smtClean="0">
                <a:solidFill>
                  <a:srgbClr val="000000"/>
                </a:solidFill>
              </a:rPr>
              <a:t>A </a:t>
            </a:r>
            <a:r>
              <a:rPr lang="en" dirty="0">
                <a:solidFill>
                  <a:srgbClr val="000000"/>
                </a:solidFill>
              </a:rPr>
              <a:t>few examples of FPI are investments made in the shares of a foreign country or investment by purchasing the bonds floated by  a foreign government.</a:t>
            </a:r>
            <a:endParaRPr dirty="0">
              <a:solidFill>
                <a:srgbClr val="000000"/>
              </a:solidFill>
            </a:endParaRPr>
          </a:p>
          <a:p>
            <a:pPr marL="457200" lvl="0" indent="-342900" algn="l" rtl="0">
              <a:lnSpc>
                <a:spcPct val="100000"/>
              </a:lnSpc>
              <a:spcBef>
                <a:spcPts val="1000"/>
              </a:spcBef>
              <a:spcAft>
                <a:spcPts val="1000"/>
              </a:spcAft>
              <a:buClr>
                <a:srgbClr val="424242"/>
              </a:buClr>
              <a:buSzPts val="1800"/>
              <a:buChar char="●"/>
            </a:pPr>
            <a:r>
              <a:rPr lang="en" dirty="0">
                <a:solidFill>
                  <a:srgbClr val="000000"/>
                </a:solidFill>
              </a:rPr>
              <a:t>Unlike FDI, FPI doesn’t offer control over the business entity in which the investment is made</a:t>
            </a:r>
            <a:endParaRPr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5"/>
          <p:cNvSpPr txBox="1">
            <a:spLocks noGrp="1"/>
          </p:cNvSpPr>
          <p:nvPr>
            <p:ph type="title"/>
          </p:nvPr>
        </p:nvSpPr>
        <p:spPr>
          <a:xfrm>
            <a:off x="490250" y="526350"/>
            <a:ext cx="83703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200" b="1"/>
              <a:t>Topic: </a:t>
            </a:r>
            <a:endParaRPr sz="6200" b="1"/>
          </a:p>
          <a:p>
            <a:pPr marL="0" lvl="0" indent="0" algn="ctr" rtl="0">
              <a:spcBef>
                <a:spcPts val="0"/>
              </a:spcBef>
              <a:spcAft>
                <a:spcPts val="0"/>
              </a:spcAft>
              <a:buNone/>
            </a:pPr>
            <a:r>
              <a:rPr lang="en" sz="6200" b="1"/>
              <a:t>International Capital Markets</a:t>
            </a:r>
            <a:endParaRPr sz="6200" b="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9"/>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Advantages of Foreign Direct Investment</a:t>
            </a:r>
            <a:endParaRPr/>
          </a:p>
        </p:txBody>
      </p:sp>
      <p:sp>
        <p:nvSpPr>
          <p:cNvPr id="238" name="Google Shape;238;p39"/>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55600" algn="l" rtl="0">
              <a:lnSpc>
                <a:spcPct val="100000"/>
              </a:lnSpc>
              <a:spcBef>
                <a:spcPts val="1200"/>
              </a:spcBef>
              <a:spcAft>
                <a:spcPts val="0"/>
              </a:spcAft>
              <a:buClr>
                <a:srgbClr val="000000"/>
              </a:buClr>
              <a:buSzPts val="2000"/>
              <a:buChar char="●"/>
            </a:pPr>
            <a:r>
              <a:rPr lang="en" sz="2000" dirty="0">
                <a:solidFill>
                  <a:srgbClr val="000000"/>
                </a:solidFill>
              </a:rPr>
              <a:t>Economic Development Stimulation</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Easy International Trade</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Employment and Economic Boost</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Development of Human Capital Resources</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Tax Incentives</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Resource Transfer</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Reduced Disparity between Revenues and Costs</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Increased Productivity</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Increment in Income</a:t>
            </a:r>
            <a:endParaRPr sz="2000" dirty="0">
              <a:solidFill>
                <a:srgbClr val="000000"/>
              </a:solidFill>
            </a:endParaRPr>
          </a:p>
          <a:p>
            <a:pPr marL="457200" lvl="0" indent="-355600" algn="l" rtl="0">
              <a:lnSpc>
                <a:spcPct val="100000"/>
              </a:lnSpc>
              <a:spcBef>
                <a:spcPts val="0"/>
              </a:spcBef>
              <a:spcAft>
                <a:spcPts val="0"/>
              </a:spcAft>
              <a:buClr>
                <a:srgbClr val="000000"/>
              </a:buClr>
              <a:buSzPts val="2000"/>
              <a:buChar char="●"/>
            </a:pPr>
            <a:r>
              <a:rPr lang="en" sz="2000" dirty="0">
                <a:solidFill>
                  <a:srgbClr val="000000"/>
                </a:solidFill>
              </a:rPr>
              <a:t>Economic Growth and Development</a:t>
            </a:r>
            <a:endParaRPr sz="2000" dirty="0">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0"/>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Disadvantages of Foreign Direct Investment</a:t>
            </a:r>
            <a:endParaRPr dirty="0"/>
          </a:p>
        </p:txBody>
      </p:sp>
      <p:sp>
        <p:nvSpPr>
          <p:cNvPr id="244" name="Google Shape;244;p40"/>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55600" algn="l" rtl="0">
              <a:spcBef>
                <a:spcPts val="1200"/>
              </a:spcBef>
              <a:spcAft>
                <a:spcPts val="0"/>
              </a:spcAft>
              <a:buClr>
                <a:srgbClr val="000000"/>
              </a:buClr>
              <a:buSzPts val="2000"/>
              <a:buChar char="●"/>
            </a:pPr>
            <a:r>
              <a:rPr lang="en" sz="2000" dirty="0" smtClean="0">
                <a:solidFill>
                  <a:srgbClr val="000000"/>
                </a:solidFill>
              </a:rPr>
              <a:t>Hindrance </a:t>
            </a:r>
            <a:r>
              <a:rPr lang="en" sz="2000" dirty="0">
                <a:solidFill>
                  <a:srgbClr val="000000"/>
                </a:solidFill>
              </a:rPr>
              <a:t>to Domestic Investment</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Risk from Political Changes</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Negative Influence on Exchange Rates</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Higher Costs</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Economic Non-Viability</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 Expropriation</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 Negative Impact on the Country’s Investment</a:t>
            </a:r>
            <a:endParaRPr sz="2000" dirty="0">
              <a:solidFill>
                <a:srgbClr val="000000"/>
              </a:solidFill>
            </a:endParaRPr>
          </a:p>
          <a:p>
            <a:pPr marL="457200" lvl="0" indent="-355600" algn="l" rtl="0">
              <a:spcBef>
                <a:spcPts val="0"/>
              </a:spcBef>
              <a:spcAft>
                <a:spcPts val="0"/>
              </a:spcAft>
              <a:buClr>
                <a:srgbClr val="000000"/>
              </a:buClr>
              <a:buSzPts val="2000"/>
              <a:buChar char="●"/>
            </a:pPr>
            <a:r>
              <a:rPr lang="en" sz="2000" dirty="0">
                <a:solidFill>
                  <a:srgbClr val="000000"/>
                </a:solidFill>
              </a:rPr>
              <a:t> Modern-Day Economic Colonialism</a:t>
            </a:r>
            <a:endParaRPr sz="2000" dirty="0">
              <a:solidFill>
                <a:srgbClr val="000000"/>
              </a:solidFill>
            </a:endParaRPr>
          </a:p>
          <a:p>
            <a:pPr marL="0" lvl="0" indent="0" algn="l" rtl="0">
              <a:spcBef>
                <a:spcPts val="1200"/>
              </a:spcBef>
              <a:spcAft>
                <a:spcPts val="1600"/>
              </a:spcAft>
              <a:buNone/>
            </a:pPr>
            <a:endParaRP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Advantages of Foreign Investment Investor</a:t>
            </a:r>
            <a:endParaRPr/>
          </a:p>
          <a:p>
            <a:pPr marL="0" lvl="0" indent="0" algn="l" rtl="0">
              <a:spcBef>
                <a:spcPts val="0"/>
              </a:spcBef>
              <a:spcAft>
                <a:spcPts val="0"/>
              </a:spcAft>
              <a:buNone/>
            </a:pPr>
            <a:endParaRPr/>
          </a:p>
        </p:txBody>
      </p:sp>
      <p:sp>
        <p:nvSpPr>
          <p:cNvPr id="250" name="Google Shape;250;p41"/>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68300" algn="l" rtl="0">
              <a:lnSpc>
                <a:spcPct val="100000"/>
              </a:lnSpc>
              <a:spcBef>
                <a:spcPts val="1200"/>
              </a:spcBef>
              <a:spcAft>
                <a:spcPts val="0"/>
              </a:spcAft>
              <a:buClr>
                <a:srgbClr val="000000"/>
              </a:buClr>
              <a:buSzPts val="2200"/>
              <a:buChar char="●"/>
            </a:pPr>
            <a:r>
              <a:rPr lang="en" sz="2200" dirty="0">
                <a:solidFill>
                  <a:srgbClr val="000000"/>
                </a:solidFill>
              </a:rPr>
              <a:t>Enhanced flows of equity capital</a:t>
            </a:r>
            <a:endParaRPr sz="2200" dirty="0">
              <a:solidFill>
                <a:srgbClr val="000000"/>
              </a:solidFill>
            </a:endParaRPr>
          </a:p>
          <a:p>
            <a:pPr marL="457200" lvl="0" indent="-368300" algn="l" rtl="0">
              <a:lnSpc>
                <a:spcPct val="100000"/>
              </a:lnSpc>
              <a:spcBef>
                <a:spcPts val="1000"/>
              </a:spcBef>
              <a:spcAft>
                <a:spcPts val="0"/>
              </a:spcAft>
              <a:buClr>
                <a:srgbClr val="000000"/>
              </a:buClr>
              <a:buSzPts val="2200"/>
              <a:buChar char="●"/>
            </a:pPr>
            <a:r>
              <a:rPr lang="en" sz="2200" dirty="0">
                <a:solidFill>
                  <a:srgbClr val="000000"/>
                </a:solidFill>
              </a:rPr>
              <a:t>Managing uncertainty and controlling risks</a:t>
            </a:r>
            <a:endParaRPr sz="2200" dirty="0">
              <a:solidFill>
                <a:srgbClr val="000000"/>
              </a:solidFill>
            </a:endParaRPr>
          </a:p>
          <a:p>
            <a:pPr marL="457200" lvl="0" indent="-368300" algn="l" rtl="0">
              <a:lnSpc>
                <a:spcPct val="100000"/>
              </a:lnSpc>
              <a:spcBef>
                <a:spcPts val="1000"/>
              </a:spcBef>
              <a:spcAft>
                <a:spcPts val="0"/>
              </a:spcAft>
              <a:buClr>
                <a:srgbClr val="000000"/>
              </a:buClr>
              <a:buSzPts val="2200"/>
              <a:buChar char="●"/>
            </a:pPr>
            <a:r>
              <a:rPr lang="en" sz="2200" dirty="0">
                <a:solidFill>
                  <a:srgbClr val="000000"/>
                </a:solidFill>
              </a:rPr>
              <a:t>Improving capital markets</a:t>
            </a:r>
            <a:endParaRPr sz="2200" dirty="0">
              <a:solidFill>
                <a:srgbClr val="000000"/>
              </a:solidFill>
            </a:endParaRPr>
          </a:p>
          <a:p>
            <a:pPr marL="457200" lvl="0" indent="-368300" algn="l" rtl="0">
              <a:lnSpc>
                <a:spcPct val="100000"/>
              </a:lnSpc>
              <a:spcBef>
                <a:spcPts val="1000"/>
              </a:spcBef>
              <a:spcAft>
                <a:spcPts val="0"/>
              </a:spcAft>
              <a:buClr>
                <a:srgbClr val="000000"/>
              </a:buClr>
              <a:buSzPts val="2200"/>
              <a:buChar char="●"/>
            </a:pPr>
            <a:r>
              <a:rPr lang="en" sz="2200" dirty="0">
                <a:solidFill>
                  <a:srgbClr val="000000"/>
                </a:solidFill>
              </a:rPr>
              <a:t>Equity market development aids economic development</a:t>
            </a:r>
            <a:endParaRPr sz="2200" dirty="0">
              <a:solidFill>
                <a:srgbClr val="000000"/>
              </a:solidFill>
            </a:endParaRPr>
          </a:p>
          <a:p>
            <a:pPr marL="457200" lvl="0" indent="-368300" algn="l" rtl="0">
              <a:lnSpc>
                <a:spcPct val="100000"/>
              </a:lnSpc>
              <a:spcBef>
                <a:spcPts val="1200"/>
              </a:spcBef>
              <a:spcAft>
                <a:spcPts val="1000"/>
              </a:spcAft>
              <a:buClr>
                <a:srgbClr val="000000"/>
              </a:buClr>
              <a:buSzPts val="2200"/>
              <a:buChar char="●"/>
            </a:pPr>
            <a:r>
              <a:rPr lang="en" sz="2200" dirty="0">
                <a:solidFill>
                  <a:srgbClr val="000000"/>
                </a:solidFill>
              </a:rPr>
              <a:t>Improved corporate governance</a:t>
            </a:r>
            <a:endParaRPr sz="29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2"/>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Disadvantages of Foreign Investment Investor</a:t>
            </a:r>
            <a:endParaRPr dirty="0"/>
          </a:p>
        </p:txBody>
      </p:sp>
      <p:sp>
        <p:nvSpPr>
          <p:cNvPr id="256" name="Google Shape;256;p42"/>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sz="2400" dirty="0" smtClean="0">
                <a:solidFill>
                  <a:srgbClr val="000000"/>
                </a:solidFill>
              </a:rPr>
              <a:t>Problems </a:t>
            </a:r>
            <a:r>
              <a:rPr lang="en" sz="2400" dirty="0">
                <a:solidFill>
                  <a:srgbClr val="000000"/>
                </a:solidFill>
              </a:rPr>
              <a:t>of Inflation</a:t>
            </a:r>
            <a:endParaRPr sz="2400" dirty="0">
              <a:solidFill>
                <a:srgbClr val="000000"/>
              </a:solidFill>
            </a:endParaRPr>
          </a:p>
          <a:p>
            <a:pPr marL="457200" lvl="0" indent="-381000" algn="l" rtl="0">
              <a:spcBef>
                <a:spcPts val="1000"/>
              </a:spcBef>
              <a:spcAft>
                <a:spcPts val="0"/>
              </a:spcAft>
              <a:buClr>
                <a:srgbClr val="000000"/>
              </a:buClr>
              <a:buSzPts val="2400"/>
              <a:buChar char="●"/>
            </a:pPr>
            <a:r>
              <a:rPr lang="en" sz="2400" dirty="0">
                <a:solidFill>
                  <a:srgbClr val="000000"/>
                </a:solidFill>
              </a:rPr>
              <a:t>Problems for small investor</a:t>
            </a:r>
            <a:endParaRPr sz="2400" dirty="0">
              <a:solidFill>
                <a:srgbClr val="000000"/>
              </a:solidFill>
            </a:endParaRPr>
          </a:p>
          <a:p>
            <a:pPr marL="457200" lvl="0" indent="-342900" algn="l" rtl="0">
              <a:spcBef>
                <a:spcPts val="1000"/>
              </a:spcBef>
              <a:spcAft>
                <a:spcPts val="0"/>
              </a:spcAft>
              <a:buClr>
                <a:srgbClr val="000000"/>
              </a:buClr>
              <a:buSzPts val="1800"/>
              <a:buChar char="●"/>
            </a:pPr>
            <a:r>
              <a:rPr lang="en" sz="2400" dirty="0" smtClean="0">
                <a:solidFill>
                  <a:srgbClr val="000000"/>
                </a:solidFill>
              </a:rPr>
              <a:t>Adverse </a:t>
            </a:r>
            <a:r>
              <a:rPr lang="en" sz="2400" dirty="0">
                <a:solidFill>
                  <a:srgbClr val="000000"/>
                </a:solidFill>
              </a:rPr>
              <a:t>impact on Exports</a:t>
            </a:r>
            <a:endParaRPr sz="2400" dirty="0">
              <a:solidFill>
                <a:srgbClr val="000000"/>
              </a:solidFill>
            </a:endParaRPr>
          </a:p>
          <a:p>
            <a:pPr marL="457200" lvl="0" indent="-381000" algn="l" rtl="0">
              <a:spcBef>
                <a:spcPts val="1000"/>
              </a:spcBef>
              <a:spcAft>
                <a:spcPts val="1000"/>
              </a:spcAft>
              <a:buClr>
                <a:srgbClr val="000000"/>
              </a:buClr>
              <a:buSzPts val="2400"/>
              <a:buChar char="●"/>
            </a:pPr>
            <a:r>
              <a:rPr lang="en" sz="2400" dirty="0">
                <a:solidFill>
                  <a:srgbClr val="000000"/>
                </a:solidFill>
              </a:rPr>
              <a:t>Hot Money</a:t>
            </a:r>
            <a:endParaRPr sz="31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graphicFrame>
        <p:nvGraphicFramePr>
          <p:cNvPr id="261" name="Google Shape;261;p43"/>
          <p:cNvGraphicFramePr/>
          <p:nvPr>
            <p:extLst>
              <p:ext uri="{D42A27DB-BD31-4B8C-83A1-F6EECF244321}">
                <p14:modId xmlns:p14="http://schemas.microsoft.com/office/powerpoint/2010/main" val="435436283"/>
              </p:ext>
            </p:extLst>
          </p:nvPr>
        </p:nvGraphicFramePr>
        <p:xfrm>
          <a:off x="152400" y="442326"/>
          <a:ext cx="8847375" cy="4251780"/>
        </p:xfrm>
        <a:graphic>
          <a:graphicData uri="http://schemas.openxmlformats.org/drawingml/2006/table">
            <a:tbl>
              <a:tblPr>
                <a:noFill/>
                <a:tableStyleId>{B0699A4E-2891-4054-9A34-1798F7A11134}</a:tableStyleId>
              </a:tblPr>
              <a:tblGrid>
                <a:gridCol w="1939375">
                  <a:extLst>
                    <a:ext uri="{9D8B030D-6E8A-4147-A177-3AD203B41FA5}">
                      <a16:colId xmlns:a16="http://schemas.microsoft.com/office/drawing/2014/main" xmlns="" val="20000"/>
                    </a:ext>
                  </a:extLst>
                </a:gridCol>
                <a:gridCol w="3075325">
                  <a:extLst>
                    <a:ext uri="{9D8B030D-6E8A-4147-A177-3AD203B41FA5}">
                      <a16:colId xmlns:a16="http://schemas.microsoft.com/office/drawing/2014/main" xmlns="" val="20001"/>
                    </a:ext>
                  </a:extLst>
                </a:gridCol>
                <a:gridCol w="3832675">
                  <a:extLst>
                    <a:ext uri="{9D8B030D-6E8A-4147-A177-3AD203B41FA5}">
                      <a16:colId xmlns:a16="http://schemas.microsoft.com/office/drawing/2014/main" xmlns="" val="20002"/>
                    </a:ext>
                  </a:extLst>
                </a:gridCol>
              </a:tblGrid>
              <a:tr h="352425">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Basis of Distinction</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Foreign Direct Investment (FDI)</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Foreign Investment Investor (FII)</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extLst>
                  <a:ext uri="{0D108BD9-81ED-4DB2-BD59-A6C34878D82A}">
                    <a16:rowId xmlns:a16="http://schemas.microsoft.com/office/drawing/2014/main" xmlns="" val="10000"/>
                  </a:ext>
                </a:extLst>
              </a:tr>
              <a:tr h="866775">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Meaning                          	</a:t>
                      </a:r>
                      <a:endParaRPr sz="1500" b="1">
                        <a:latin typeface="Open Sans"/>
                        <a:ea typeface="Open Sans"/>
                        <a:cs typeface="Open Sans"/>
                        <a:sym typeface="Open Sans"/>
                      </a:endParaRPr>
                    </a:p>
                    <a:p>
                      <a:pPr marL="228600" lvl="0" indent="0" algn="ctr" rtl="0">
                        <a:lnSpc>
                          <a:spcPct val="115000"/>
                        </a:lnSpc>
                        <a:spcBef>
                          <a:spcPts val="0"/>
                        </a:spcBef>
                        <a:spcAft>
                          <a:spcPts val="0"/>
                        </a:spcAft>
                        <a:buNone/>
                      </a:pPr>
                      <a:r>
                        <a:rPr lang="en" sz="1500" b="1">
                          <a:latin typeface="Open Sans"/>
                          <a:ea typeface="Open Sans"/>
                          <a:cs typeface="Open Sans"/>
                          <a:sym typeface="Open Sans"/>
                        </a:rPr>
                        <a:t>                    	</a:t>
                      </a:r>
                      <a:endParaRPr sz="1500" b="1">
                        <a:latin typeface="Open Sans"/>
                        <a:ea typeface="Open Sans"/>
                        <a:cs typeface="Open Sans"/>
                        <a:sym typeface="Open Sans"/>
                      </a:endParaRPr>
                    </a:p>
                    <a:p>
                      <a:pPr marL="228600" lvl="0" indent="0" algn="ctr" rtl="0">
                        <a:lnSpc>
                          <a:spcPct val="115000"/>
                        </a:lnSpc>
                        <a:spcBef>
                          <a:spcPts val="0"/>
                        </a:spcBef>
                        <a:spcAft>
                          <a:spcPts val="0"/>
                        </a:spcAft>
                        <a:buNone/>
                      </a:pPr>
                      <a:r>
                        <a:rPr lang="en" sz="1500" b="1">
                          <a:latin typeface="Open Sans"/>
                          <a:ea typeface="Open Sans"/>
                          <a:cs typeface="Open Sans"/>
                          <a:sym typeface="Open Sans"/>
                        </a:rPr>
                        <a:t> </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15000"/>
                        </a:lnSpc>
                        <a:spcBef>
                          <a:spcPts val="1200"/>
                        </a:spcBef>
                        <a:spcAft>
                          <a:spcPts val="0"/>
                        </a:spcAft>
                        <a:buNone/>
                      </a:pPr>
                      <a:r>
                        <a:rPr lang="en" sz="1500" dirty="0">
                          <a:latin typeface="Open Sans"/>
                          <a:ea typeface="Open Sans"/>
                          <a:cs typeface="Open Sans"/>
                          <a:sym typeface="Open Sans"/>
                        </a:rPr>
                        <a:t>When a company situated in one country makes an investment in a company situated abroad, it is known as FDI.</a:t>
                      </a:r>
                      <a:endParaRPr sz="1500"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FII is when foreign companies make investments in the stock market of a country.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1"/>
                  </a:ext>
                </a:extLst>
              </a:tr>
              <a:tr h="0">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Entry and Exit</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Difficult</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Easy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2"/>
                  </a:ext>
                </a:extLst>
              </a:tr>
              <a:tr h="0">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What it brings?</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Long term capital          	</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Long/Short term capital</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3"/>
                  </a:ext>
                </a:extLst>
              </a:tr>
              <a:tr h="352425">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Transfer of</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Funds, resources, technology, strategies, know-how etc.</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Funds only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4"/>
                  </a:ext>
                </a:extLst>
              </a:tr>
              <a:tr h="0">
                <a:tc>
                  <a:txBody>
                    <a:bodyPr/>
                    <a:lstStyle/>
                    <a:p>
                      <a:pPr marL="0" lvl="0" indent="0" algn="ctr" rtl="0">
                        <a:lnSpc>
                          <a:spcPct val="115000"/>
                        </a:lnSpc>
                        <a:spcBef>
                          <a:spcPts val="1200"/>
                        </a:spcBef>
                        <a:spcAft>
                          <a:spcPts val="0"/>
                        </a:spcAft>
                        <a:buNone/>
                      </a:pPr>
                      <a:r>
                        <a:rPr lang="en" sz="1500" b="1">
                          <a:latin typeface="Open Sans"/>
                          <a:ea typeface="Open Sans"/>
                          <a:cs typeface="Open Sans"/>
                          <a:sym typeface="Open Sans"/>
                        </a:rPr>
                        <a:t>Economic Growth</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15000"/>
                        </a:lnSpc>
                        <a:spcBef>
                          <a:spcPts val="1200"/>
                        </a:spcBef>
                        <a:spcAft>
                          <a:spcPts val="0"/>
                        </a:spcAft>
                        <a:buNone/>
                      </a:pPr>
                      <a:r>
                        <a:rPr lang="en" sz="1500">
                          <a:latin typeface="Open Sans"/>
                          <a:ea typeface="Open Sans"/>
                          <a:cs typeface="Open Sans"/>
                          <a:sym typeface="Open Sans"/>
                        </a:rPr>
                        <a:t>Yes</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15000"/>
                        </a:lnSpc>
                        <a:spcBef>
                          <a:spcPts val="1200"/>
                        </a:spcBef>
                        <a:spcAft>
                          <a:spcPts val="0"/>
                        </a:spcAft>
                        <a:buNone/>
                      </a:pPr>
                      <a:r>
                        <a:rPr lang="en" sz="1500" dirty="0">
                          <a:latin typeface="Open Sans"/>
                          <a:ea typeface="Open Sans"/>
                          <a:cs typeface="Open Sans"/>
                          <a:sym typeface="Open Sans"/>
                        </a:rPr>
                        <a:t>No</a:t>
                      </a:r>
                      <a:endParaRPr sz="1500"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graphicFrame>
        <p:nvGraphicFramePr>
          <p:cNvPr id="266" name="Google Shape;266;p44"/>
          <p:cNvGraphicFramePr/>
          <p:nvPr>
            <p:extLst>
              <p:ext uri="{D42A27DB-BD31-4B8C-83A1-F6EECF244321}">
                <p14:modId xmlns:p14="http://schemas.microsoft.com/office/powerpoint/2010/main" val="864297490"/>
              </p:ext>
            </p:extLst>
          </p:nvPr>
        </p:nvGraphicFramePr>
        <p:xfrm>
          <a:off x="152400" y="576138"/>
          <a:ext cx="8847375" cy="4068900"/>
        </p:xfrm>
        <a:graphic>
          <a:graphicData uri="http://schemas.openxmlformats.org/drawingml/2006/table">
            <a:tbl>
              <a:tblPr>
                <a:noFill/>
                <a:tableStyleId>{B0699A4E-2891-4054-9A34-1798F7A11134}</a:tableStyleId>
              </a:tblPr>
              <a:tblGrid>
                <a:gridCol w="2286475">
                  <a:extLst>
                    <a:ext uri="{9D8B030D-6E8A-4147-A177-3AD203B41FA5}">
                      <a16:colId xmlns:a16="http://schemas.microsoft.com/office/drawing/2014/main" xmlns="" val="20000"/>
                    </a:ext>
                  </a:extLst>
                </a:gridCol>
                <a:gridCol w="3343550">
                  <a:extLst>
                    <a:ext uri="{9D8B030D-6E8A-4147-A177-3AD203B41FA5}">
                      <a16:colId xmlns:a16="http://schemas.microsoft.com/office/drawing/2014/main" xmlns="" val="20001"/>
                    </a:ext>
                  </a:extLst>
                </a:gridCol>
                <a:gridCol w="3217350">
                  <a:extLst>
                    <a:ext uri="{9D8B030D-6E8A-4147-A177-3AD203B41FA5}">
                      <a16:colId xmlns:a16="http://schemas.microsoft.com/office/drawing/2014/main" xmlns="" val="20002"/>
                    </a:ext>
                  </a:extLst>
                </a:gridCol>
              </a:tblGrid>
              <a:tr h="352425">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Basis of Distinction</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tc>
                  <a:txBody>
                    <a:bodyPr/>
                    <a:lstStyle/>
                    <a:p>
                      <a:pPr marL="0" lvl="0" indent="0" algn="ctr" rtl="0">
                        <a:lnSpc>
                          <a:spcPct val="100000"/>
                        </a:lnSpc>
                        <a:spcBef>
                          <a:spcPts val="1200"/>
                        </a:spcBef>
                        <a:spcAft>
                          <a:spcPts val="0"/>
                        </a:spcAft>
                        <a:buNone/>
                      </a:pPr>
                      <a:r>
                        <a:rPr lang="en" sz="1500" b="1" dirty="0">
                          <a:latin typeface="Open Sans"/>
                          <a:ea typeface="Open Sans"/>
                          <a:cs typeface="Open Sans"/>
                          <a:sym typeface="Open Sans"/>
                        </a:rPr>
                        <a:t>Foreign Direct Investment (FDI)</a:t>
                      </a:r>
                      <a:endParaRPr sz="1500" b="1"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Foreign Investment Investor (FII)</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3"/>
                    </a:solidFill>
                  </a:tcPr>
                </a:tc>
                <a:extLst>
                  <a:ext uri="{0D108BD9-81ED-4DB2-BD59-A6C34878D82A}">
                    <a16:rowId xmlns:a16="http://schemas.microsoft.com/office/drawing/2014/main" xmlns="" val="10000"/>
                  </a:ext>
                </a:extLst>
              </a:tr>
              <a:tr h="352425">
                <a:tc>
                  <a:txBody>
                    <a:bodyPr/>
                    <a:lstStyle/>
                    <a:p>
                      <a:pPr marL="0" lvl="0" indent="0" algn="ctr" rtl="0">
                        <a:lnSpc>
                          <a:spcPct val="100000"/>
                        </a:lnSpc>
                        <a:spcBef>
                          <a:spcPts val="1200"/>
                        </a:spcBef>
                        <a:spcAft>
                          <a:spcPts val="0"/>
                        </a:spcAft>
                        <a:buNone/>
                      </a:pPr>
                      <a:r>
                        <a:rPr lang="en" sz="1500" b="1" dirty="0">
                          <a:latin typeface="Open Sans"/>
                          <a:ea typeface="Open Sans"/>
                          <a:cs typeface="Open Sans"/>
                          <a:sym typeface="Open Sans"/>
                        </a:rPr>
                        <a:t>Consequences</a:t>
                      </a:r>
                      <a:endParaRPr sz="1500" b="1"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00000"/>
                        </a:lnSpc>
                        <a:spcBef>
                          <a:spcPts val="1200"/>
                        </a:spcBef>
                        <a:spcAft>
                          <a:spcPts val="0"/>
                        </a:spcAft>
                        <a:buNone/>
                      </a:pPr>
                      <a:r>
                        <a:rPr lang="en" sz="1500" dirty="0">
                          <a:latin typeface="Open Sans"/>
                          <a:ea typeface="Open Sans"/>
                          <a:cs typeface="Open Sans"/>
                          <a:sym typeface="Open Sans"/>
                        </a:rPr>
                        <a:t>Increase in country's Gross Domestic Product (GDP)</a:t>
                      </a:r>
                      <a:endParaRPr sz="1500"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Increase in capital of the country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1"/>
                  </a:ext>
                </a:extLst>
              </a:tr>
              <a:tr h="352425">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Target   Specific Company</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00000"/>
                        </a:lnSpc>
                        <a:spcBef>
                          <a:spcPts val="1200"/>
                        </a:spcBef>
                        <a:spcAft>
                          <a:spcPts val="0"/>
                        </a:spcAft>
                        <a:buNone/>
                      </a:pPr>
                      <a:r>
                        <a:rPr lang="en" sz="1500" dirty="0">
                          <a:latin typeface="Open Sans"/>
                          <a:ea typeface="Open Sans"/>
                          <a:cs typeface="Open Sans"/>
                          <a:sym typeface="Open Sans"/>
                        </a:rPr>
                        <a:t>No such target</a:t>
                      </a:r>
                      <a:endParaRPr sz="1500"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investment flows into the financial market</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2"/>
                  </a:ext>
                </a:extLst>
              </a:tr>
              <a:tr h="352425">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Control over a company</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Yes, targets a particular company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No</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3"/>
                  </a:ext>
                </a:extLst>
              </a:tr>
              <a:tr h="352425">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Desirable</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More preferred due to direct control over capital</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Less Preferred</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4"/>
                  </a:ext>
                </a:extLst>
              </a:tr>
              <a:tr h="523875">
                <a:tc>
                  <a:txBody>
                    <a:bodyPr/>
                    <a:lstStyle/>
                    <a:p>
                      <a:pPr marL="0" lvl="0" indent="0" algn="ctr" rtl="0">
                        <a:lnSpc>
                          <a:spcPct val="100000"/>
                        </a:lnSpc>
                        <a:spcBef>
                          <a:spcPts val="1200"/>
                        </a:spcBef>
                        <a:spcAft>
                          <a:spcPts val="0"/>
                        </a:spcAft>
                        <a:buNone/>
                      </a:pPr>
                      <a:r>
                        <a:rPr lang="en" sz="1500" b="1">
                          <a:latin typeface="Open Sans"/>
                          <a:ea typeface="Open Sans"/>
                          <a:cs typeface="Open Sans"/>
                          <a:sym typeface="Open Sans"/>
                        </a:rPr>
                        <a:t>Effect on production and employment</a:t>
                      </a:r>
                      <a:endParaRPr sz="1500" b="1">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chemeClr val="accent4"/>
                    </a:solidFill>
                  </a:tcPr>
                </a:tc>
                <a:tc>
                  <a:txBody>
                    <a:bodyPr/>
                    <a:lstStyle/>
                    <a:p>
                      <a:pPr marL="0" lvl="0" indent="0" algn="ctr" rtl="0">
                        <a:lnSpc>
                          <a:spcPct val="100000"/>
                        </a:lnSpc>
                        <a:spcBef>
                          <a:spcPts val="1200"/>
                        </a:spcBef>
                        <a:spcAft>
                          <a:spcPts val="0"/>
                        </a:spcAft>
                        <a:buNone/>
                      </a:pPr>
                      <a:r>
                        <a:rPr lang="en" sz="1500">
                          <a:latin typeface="Open Sans"/>
                          <a:ea typeface="Open Sans"/>
                          <a:cs typeface="Open Sans"/>
                          <a:sym typeface="Open Sans"/>
                        </a:rPr>
                        <a:t>Directly increases production and employment and increases productivity</a:t>
                      </a:r>
                      <a:endParaRPr sz="150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lvl="0" indent="0" algn="ctr" rtl="0">
                        <a:lnSpc>
                          <a:spcPct val="100000"/>
                        </a:lnSpc>
                        <a:spcBef>
                          <a:spcPts val="1200"/>
                        </a:spcBef>
                        <a:spcAft>
                          <a:spcPts val="0"/>
                        </a:spcAft>
                        <a:buNone/>
                      </a:pPr>
                      <a:r>
                        <a:rPr lang="en" sz="1500" dirty="0">
                          <a:latin typeface="Open Sans"/>
                          <a:ea typeface="Open Sans"/>
                          <a:cs typeface="Open Sans"/>
                          <a:sym typeface="Open Sans"/>
                        </a:rPr>
                        <a:t>No direct change in production and employment</a:t>
                      </a:r>
                      <a:endParaRPr sz="1500" dirty="0">
                        <a:latin typeface="Open Sans"/>
                        <a:ea typeface="Open Sans"/>
                        <a:cs typeface="Open Sans"/>
                        <a:sym typeface="Open Sans"/>
                      </a:endParaRPr>
                    </a:p>
                  </a:txBody>
                  <a:tcPr marL="68575" marR="6857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International Equity Markets</a:t>
            </a:r>
            <a:endParaRPr lang="en-US" dirty="0"/>
          </a:p>
        </p:txBody>
      </p:sp>
      <p:sp>
        <p:nvSpPr>
          <p:cNvPr id="3" name="Text Placeholder 2"/>
          <p:cNvSpPr>
            <a:spLocks noGrp="1"/>
          </p:cNvSpPr>
          <p:nvPr>
            <p:ph type="body" idx="1"/>
          </p:nvPr>
        </p:nvSpPr>
        <p:spPr/>
        <p:txBody>
          <a:bodyPr/>
          <a:lstStyle/>
          <a:p>
            <a:r>
              <a:rPr lang="en-US" dirty="0" smtClean="0">
                <a:solidFill>
                  <a:srgbClr val="000000"/>
                </a:solidFill>
              </a:rPr>
              <a:t>Cross listing and Global Registered Shares</a:t>
            </a:r>
          </a:p>
          <a:p>
            <a:endParaRPr lang="en-US" dirty="0" smtClean="0">
              <a:solidFill>
                <a:srgbClr val="000000"/>
              </a:solidFill>
            </a:endParaRPr>
          </a:p>
          <a:p>
            <a:r>
              <a:rPr lang="en-US" dirty="0" err="1" smtClean="0">
                <a:solidFill>
                  <a:srgbClr val="000000"/>
                </a:solidFill>
              </a:rPr>
              <a:t>Yankhee</a:t>
            </a:r>
            <a:r>
              <a:rPr lang="en-US" dirty="0" smtClean="0">
                <a:solidFill>
                  <a:srgbClr val="000000"/>
                </a:solidFill>
              </a:rPr>
              <a:t> Stock Offerings </a:t>
            </a:r>
          </a:p>
          <a:p>
            <a:endParaRPr lang="en-US" dirty="0" smtClean="0">
              <a:solidFill>
                <a:srgbClr val="000000"/>
              </a:solidFill>
            </a:endParaRPr>
          </a:p>
          <a:p>
            <a:r>
              <a:rPr lang="en-US" dirty="0" smtClean="0">
                <a:solidFill>
                  <a:srgbClr val="000000"/>
                </a:solidFill>
              </a:rPr>
              <a:t>Depository Receipts (GDR, ADR, IDR)</a:t>
            </a:r>
          </a:p>
          <a:p>
            <a:endParaRPr lang="en-US" dirty="0" smtClean="0">
              <a:solidFill>
                <a:srgbClr val="000000"/>
              </a:solidFill>
            </a:endParaRPr>
          </a:p>
          <a:p>
            <a:r>
              <a:rPr lang="en-US" dirty="0" smtClean="0">
                <a:solidFill>
                  <a:srgbClr val="000000"/>
                </a:solidFill>
              </a:rPr>
              <a:t>Bonds</a:t>
            </a:r>
          </a:p>
        </p:txBody>
      </p:sp>
    </p:spTree>
    <p:extLst>
      <p:ext uri="{BB962C8B-B14F-4D97-AF65-F5344CB8AC3E}">
        <p14:creationId xmlns:p14="http://schemas.microsoft.com/office/powerpoint/2010/main" val="6764400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affecting International Equity Returns</a:t>
            </a:r>
            <a:endParaRPr lang="en-US" dirty="0"/>
          </a:p>
        </p:txBody>
      </p:sp>
      <p:sp>
        <p:nvSpPr>
          <p:cNvPr id="3" name="Text Placeholder 2"/>
          <p:cNvSpPr>
            <a:spLocks noGrp="1"/>
          </p:cNvSpPr>
          <p:nvPr>
            <p:ph type="body" idx="1"/>
          </p:nvPr>
        </p:nvSpPr>
        <p:spPr/>
        <p:txBody>
          <a:bodyPr/>
          <a:lstStyle/>
          <a:p>
            <a:r>
              <a:rPr lang="en-US" dirty="0" smtClean="0">
                <a:solidFill>
                  <a:srgbClr val="000000"/>
                </a:solidFill>
              </a:rPr>
              <a:t>Macroeconomic factors</a:t>
            </a:r>
          </a:p>
          <a:p>
            <a:r>
              <a:rPr lang="en-US" dirty="0">
                <a:solidFill>
                  <a:srgbClr val="000000"/>
                </a:solidFill>
              </a:rPr>
              <a:t>E</a:t>
            </a:r>
            <a:r>
              <a:rPr lang="en-US" dirty="0" smtClean="0">
                <a:solidFill>
                  <a:srgbClr val="000000"/>
                </a:solidFill>
              </a:rPr>
              <a:t>xchange rates</a:t>
            </a:r>
          </a:p>
          <a:p>
            <a:r>
              <a:rPr lang="en-US" dirty="0">
                <a:solidFill>
                  <a:srgbClr val="000000"/>
                </a:solidFill>
              </a:rPr>
              <a:t>I</a:t>
            </a:r>
            <a:r>
              <a:rPr lang="en-US" dirty="0" smtClean="0">
                <a:solidFill>
                  <a:srgbClr val="000000"/>
                </a:solidFill>
              </a:rPr>
              <a:t>ndustrial structures</a:t>
            </a:r>
            <a:endParaRPr lang="en-US" dirty="0">
              <a:solidFill>
                <a:srgbClr val="000000"/>
              </a:solidFill>
            </a:endParaRPr>
          </a:p>
        </p:txBody>
      </p:sp>
    </p:spTree>
    <p:extLst>
      <p:ext uri="{BB962C8B-B14F-4D97-AF65-F5344CB8AC3E}">
        <p14:creationId xmlns:p14="http://schemas.microsoft.com/office/powerpoint/2010/main" val="23552968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Depository Receipts (DRs)</a:t>
            </a:r>
            <a:endParaRPr lang="en-US" dirty="0"/>
          </a:p>
        </p:txBody>
      </p:sp>
      <p:sp>
        <p:nvSpPr>
          <p:cNvPr id="3" name="Text Placeholder 2"/>
          <p:cNvSpPr>
            <a:spLocks noGrp="1"/>
          </p:cNvSpPr>
          <p:nvPr>
            <p:ph type="body" idx="1"/>
          </p:nvPr>
        </p:nvSpPr>
        <p:spPr/>
        <p:txBody>
          <a:bodyPr/>
          <a:lstStyle/>
          <a:p>
            <a:r>
              <a:rPr lang="en-US" dirty="0">
                <a:solidFill>
                  <a:srgbClr val="000000"/>
                </a:solidFill>
              </a:rPr>
              <a:t>A Depository Receipt (DR) is a financial instrument representing certain securities (</a:t>
            </a:r>
            <a:r>
              <a:rPr lang="en-US" dirty="0" err="1">
                <a:solidFill>
                  <a:srgbClr val="000000"/>
                </a:solidFill>
              </a:rPr>
              <a:t>eg</a:t>
            </a:r>
            <a:r>
              <a:rPr lang="en-US" dirty="0">
                <a:solidFill>
                  <a:srgbClr val="000000"/>
                </a:solidFill>
              </a:rPr>
              <a:t>. shares, bonds etc.) issued by a company/entity in a foreign jurisdiction. Securities of a firm are deposited with a domestic custodian in the firm’s domestic jurisdiction, and a corresponding “depository receipt” is issued abroad, which can be purchased by foreign investors. </a:t>
            </a:r>
            <a:endParaRPr lang="en-US" dirty="0" smtClean="0">
              <a:solidFill>
                <a:srgbClr val="000000"/>
              </a:solidFill>
            </a:endParaRPr>
          </a:p>
          <a:p>
            <a:endParaRPr lang="en-US" dirty="0">
              <a:solidFill>
                <a:srgbClr val="000000"/>
              </a:solidFill>
            </a:endParaRPr>
          </a:p>
          <a:p>
            <a:r>
              <a:rPr lang="en-US" dirty="0" smtClean="0">
                <a:solidFill>
                  <a:srgbClr val="000000"/>
                </a:solidFill>
              </a:rPr>
              <a:t>DR </a:t>
            </a:r>
            <a:r>
              <a:rPr lang="en-US" dirty="0">
                <a:solidFill>
                  <a:srgbClr val="000000"/>
                </a:solidFill>
              </a:rPr>
              <a:t>is a </a:t>
            </a:r>
            <a:r>
              <a:rPr lang="en-US" b="1" dirty="0">
                <a:solidFill>
                  <a:srgbClr val="000000"/>
                </a:solidFill>
              </a:rPr>
              <a:t>negotiable security </a:t>
            </a:r>
            <a:r>
              <a:rPr lang="en-US" dirty="0">
                <a:solidFill>
                  <a:srgbClr val="000000"/>
                </a:solidFill>
              </a:rPr>
              <a:t>(which means an instrument transferrable by mere delivery or by endorsement and delivery) that can be traded on the stock exchange, if so desired.</a:t>
            </a:r>
          </a:p>
          <a:p>
            <a:endParaRPr lang="en-US" dirty="0">
              <a:solidFill>
                <a:srgbClr val="000000"/>
              </a:solidFill>
            </a:endParaRPr>
          </a:p>
        </p:txBody>
      </p:sp>
    </p:spTree>
    <p:extLst>
      <p:ext uri="{BB962C8B-B14F-4D97-AF65-F5344CB8AC3E}">
        <p14:creationId xmlns:p14="http://schemas.microsoft.com/office/powerpoint/2010/main" val="21517271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Depository Receipts (DRs)</a:t>
            </a:r>
          </a:p>
        </p:txBody>
      </p:sp>
      <p:sp>
        <p:nvSpPr>
          <p:cNvPr id="3" name="Text Placeholder 2"/>
          <p:cNvSpPr>
            <a:spLocks noGrp="1"/>
          </p:cNvSpPr>
          <p:nvPr>
            <p:ph type="body" idx="1"/>
          </p:nvPr>
        </p:nvSpPr>
        <p:spPr>
          <a:xfrm>
            <a:off x="311700" y="1152425"/>
            <a:ext cx="8520600" cy="3416600"/>
          </a:xfrm>
        </p:spPr>
        <p:txBody>
          <a:bodyPr/>
          <a:lstStyle/>
          <a:p>
            <a:r>
              <a:rPr lang="en-US" sz="1600" dirty="0">
                <a:solidFill>
                  <a:srgbClr val="000000"/>
                </a:solidFill>
              </a:rPr>
              <a:t>DRs constitute an important mechanism through which issuers can raise funds </a:t>
            </a:r>
            <a:r>
              <a:rPr lang="en-US" sz="1600" b="1" dirty="0">
                <a:solidFill>
                  <a:srgbClr val="000000"/>
                </a:solidFill>
              </a:rPr>
              <a:t>outside their home jurisdiction. </a:t>
            </a:r>
            <a:endParaRPr lang="en-US" sz="1600" b="1" dirty="0" smtClean="0">
              <a:solidFill>
                <a:srgbClr val="000000"/>
              </a:solidFill>
            </a:endParaRPr>
          </a:p>
          <a:p>
            <a:endParaRPr lang="en-US" sz="1600" dirty="0">
              <a:solidFill>
                <a:srgbClr val="000000"/>
              </a:solidFill>
            </a:endParaRPr>
          </a:p>
          <a:p>
            <a:r>
              <a:rPr lang="en-US" sz="1600" dirty="0" smtClean="0">
                <a:solidFill>
                  <a:srgbClr val="000000"/>
                </a:solidFill>
              </a:rPr>
              <a:t>DRs </a:t>
            </a:r>
            <a:r>
              <a:rPr lang="en-US" sz="1600" dirty="0">
                <a:solidFill>
                  <a:srgbClr val="000000"/>
                </a:solidFill>
              </a:rPr>
              <a:t>are issued for </a:t>
            </a:r>
            <a:r>
              <a:rPr lang="en-US" sz="1600" b="1" dirty="0">
                <a:solidFill>
                  <a:srgbClr val="000000"/>
                </a:solidFill>
              </a:rPr>
              <a:t>tapping foreign investors </a:t>
            </a:r>
            <a:r>
              <a:rPr lang="en-US" sz="1600" dirty="0">
                <a:solidFill>
                  <a:srgbClr val="000000"/>
                </a:solidFill>
              </a:rPr>
              <a:t>who otherwise may not be able to participate directly in the domestic market. It is perceived as the beginning point of connecting with the foreign investors (i.e. a stage before the actual listing the shares /securities in a foreign stock exchange) or a way of introducing the company to a foreign investor. </a:t>
            </a:r>
            <a:endParaRPr lang="en-US" sz="1600" dirty="0" smtClean="0">
              <a:solidFill>
                <a:srgbClr val="000000"/>
              </a:solidFill>
            </a:endParaRPr>
          </a:p>
          <a:p>
            <a:endParaRPr lang="en-US" sz="1600" dirty="0">
              <a:solidFill>
                <a:srgbClr val="000000"/>
              </a:solidFill>
            </a:endParaRPr>
          </a:p>
          <a:p>
            <a:r>
              <a:rPr lang="en-US" sz="1600" dirty="0" smtClean="0">
                <a:solidFill>
                  <a:srgbClr val="000000"/>
                </a:solidFill>
              </a:rPr>
              <a:t>For </a:t>
            </a:r>
            <a:r>
              <a:rPr lang="en-US" sz="1600" dirty="0">
                <a:solidFill>
                  <a:srgbClr val="000000"/>
                </a:solidFill>
              </a:rPr>
              <a:t>investors, depository receipt is a way of </a:t>
            </a:r>
            <a:r>
              <a:rPr lang="en-US" sz="1600" b="1" dirty="0">
                <a:solidFill>
                  <a:srgbClr val="000000"/>
                </a:solidFill>
              </a:rPr>
              <a:t>diversifying the risk</a:t>
            </a:r>
            <a:r>
              <a:rPr lang="en-US" sz="1600" dirty="0">
                <a:solidFill>
                  <a:srgbClr val="000000"/>
                </a:solidFill>
              </a:rPr>
              <a:t>, by getting exposure to a foreign market, but without the exchange rate risk as they are foreign currency denominated. Further, they feel more safe to invest from their home location.</a:t>
            </a:r>
          </a:p>
          <a:p>
            <a:endParaRPr lang="en-US" sz="1600" dirty="0">
              <a:solidFill>
                <a:srgbClr val="000000"/>
              </a:solidFill>
            </a:endParaRPr>
          </a:p>
        </p:txBody>
      </p:sp>
    </p:spTree>
    <p:extLst>
      <p:ext uri="{BB962C8B-B14F-4D97-AF65-F5344CB8AC3E}">
        <p14:creationId xmlns:p14="http://schemas.microsoft.com/office/powerpoint/2010/main" val="3760037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113100" y="1039675"/>
            <a:ext cx="4306500" cy="167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Keyword:</a:t>
            </a:r>
            <a:endParaRPr/>
          </a:p>
          <a:p>
            <a:pPr marL="0" lvl="0" indent="0" algn="ctr" rtl="0">
              <a:spcBef>
                <a:spcPts val="0"/>
              </a:spcBef>
              <a:spcAft>
                <a:spcPts val="0"/>
              </a:spcAft>
              <a:buNone/>
            </a:pPr>
            <a:r>
              <a:rPr lang="en"/>
              <a:t>Financial Institutions</a:t>
            </a:r>
            <a:endParaRPr/>
          </a:p>
        </p:txBody>
      </p:sp>
      <p:sp>
        <p:nvSpPr>
          <p:cNvPr id="83" name="Google Shape;83;p16"/>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p1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457200" lvl="0" indent="-361950" algn="l" rtl="0">
              <a:spcBef>
                <a:spcPts val="0"/>
              </a:spcBef>
              <a:spcAft>
                <a:spcPts val="0"/>
              </a:spcAft>
              <a:buSzPts val="2100"/>
              <a:buChar char="●"/>
            </a:pPr>
            <a:r>
              <a:rPr lang="en" sz="2100"/>
              <a:t>An institution which is an important source of profit through financial assets transactions.</a:t>
            </a:r>
            <a:endParaRPr sz="2100"/>
          </a:p>
          <a:p>
            <a:pPr marL="457200" lvl="0" indent="-361950" algn="l" rtl="0">
              <a:spcBef>
                <a:spcPts val="1600"/>
              </a:spcBef>
              <a:spcAft>
                <a:spcPts val="1600"/>
              </a:spcAft>
              <a:buSzPts val="2100"/>
              <a:buChar char="●"/>
            </a:pPr>
            <a:r>
              <a:rPr lang="en" sz="2100"/>
              <a:t>Examples: Brokers, Banks, Insurance Companies etc.</a:t>
            </a:r>
            <a:endParaRPr sz="21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Depository Receipts (DRs)</a:t>
            </a:r>
          </a:p>
        </p:txBody>
      </p:sp>
      <p:sp>
        <p:nvSpPr>
          <p:cNvPr id="3" name="Text Placeholder 2"/>
          <p:cNvSpPr>
            <a:spLocks noGrp="1"/>
          </p:cNvSpPr>
          <p:nvPr>
            <p:ph type="body" idx="1"/>
          </p:nvPr>
        </p:nvSpPr>
        <p:spPr/>
        <p:txBody>
          <a:bodyPr/>
          <a:lstStyle/>
          <a:p>
            <a:pPr marL="393700" lvl="0" indent="-285750">
              <a:lnSpc>
                <a:spcPct val="100000"/>
              </a:lnSpc>
              <a:buClr>
                <a:schemeClr val="accent1"/>
              </a:buClr>
              <a:buSzPts val="1900"/>
              <a:buFont typeface="Arial" panose="020B0604020202020204" pitchFamily="34" charset="0"/>
              <a:buChar char="•"/>
            </a:pPr>
            <a:r>
              <a:rPr lang="en-US" dirty="0">
                <a:solidFill>
                  <a:srgbClr val="000000"/>
                </a:solidFill>
                <a:latin typeface="Open Sans" panose="020B0604020202020204" charset="0"/>
                <a:ea typeface="Open Sans" panose="020B0604020202020204" charset="0"/>
                <a:cs typeface="Open Sans" panose="020B0604020202020204" charset="0"/>
                <a:sym typeface="Roboto Medium"/>
              </a:rPr>
              <a:t>Depository Receipts are negotiable financial instruments issued by banks in the foreign market for raising capital. Companies issue depository receipt in the foreign market by depositing their shares with one of custodian banks. After receiving shares from an issuing company ; custodian bank issues depository receipt in the country from where company desires to raise money and to get itself listed for trading.</a:t>
            </a:r>
          </a:p>
          <a:p>
            <a:pPr marL="393700" lvl="0" indent="-285750">
              <a:lnSpc>
                <a:spcPct val="100000"/>
              </a:lnSpc>
              <a:spcBef>
                <a:spcPts val="1000"/>
              </a:spcBef>
              <a:buClr>
                <a:schemeClr val="accent1"/>
              </a:buClr>
              <a:buSzPts val="1900"/>
              <a:buFont typeface="Arial" panose="020B0604020202020204" pitchFamily="34" charset="0"/>
              <a:buChar char="•"/>
            </a:pPr>
            <a:r>
              <a:rPr lang="en-US" dirty="0">
                <a:solidFill>
                  <a:srgbClr val="000000"/>
                </a:solidFill>
                <a:latin typeface="Open Sans" panose="020B0604020202020204" charset="0"/>
                <a:ea typeface="Open Sans" panose="020B0604020202020204" charset="0"/>
                <a:cs typeface="Open Sans" panose="020B0604020202020204" charset="0"/>
              </a:rPr>
              <a:t>Depository receipts are denominated in the currency of the country where they are traded and are governed by the rules and regulations of the same country’s capital market.</a:t>
            </a:r>
            <a:endParaRPr lang="en-US" dirty="0">
              <a:solidFill>
                <a:srgbClr val="000000"/>
              </a:solidFill>
              <a:latin typeface="Open Sans" panose="020B0604020202020204" charset="0"/>
              <a:ea typeface="Open Sans" panose="020B0604020202020204" charset="0"/>
              <a:cs typeface="Open Sans" panose="020B0604020202020204" charset="0"/>
              <a:sym typeface="Roboto Medium"/>
            </a:endParaRPr>
          </a:p>
          <a:p>
            <a:pPr>
              <a:buClr>
                <a:schemeClr val="accent1"/>
              </a:buClr>
              <a:buFont typeface="Arial" panose="020B0604020202020204" pitchFamily="34" charset="0"/>
              <a:buChar char="•"/>
            </a:pPr>
            <a:endParaRPr lang="en-US" dirty="0">
              <a:solidFill>
                <a:srgbClr val="000000"/>
              </a:solidFill>
              <a:latin typeface="Open Sans" panose="020B0604020202020204" charset="0"/>
              <a:ea typeface="Open Sans" panose="020B0604020202020204" charset="0"/>
              <a:cs typeface="Open Sans" panose="020B0604020202020204" charset="0"/>
            </a:endParaRPr>
          </a:p>
        </p:txBody>
      </p:sp>
    </p:spTree>
    <p:extLst>
      <p:ext uri="{BB962C8B-B14F-4D97-AF65-F5344CB8AC3E}">
        <p14:creationId xmlns:p14="http://schemas.microsoft.com/office/powerpoint/2010/main" val="2483894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Depository Receipts (DRs)</a:t>
            </a:r>
          </a:p>
        </p:txBody>
      </p:sp>
      <p:sp>
        <p:nvSpPr>
          <p:cNvPr id="3" name="Text Placeholder 2"/>
          <p:cNvSpPr>
            <a:spLocks noGrp="1"/>
          </p:cNvSpPr>
          <p:nvPr>
            <p:ph type="body" idx="1"/>
          </p:nvPr>
        </p:nvSpPr>
        <p:spPr/>
        <p:txBody>
          <a:bodyPr/>
          <a:lstStyle/>
          <a:p>
            <a:pPr marL="0" lvl="0" indent="0">
              <a:lnSpc>
                <a:spcPct val="100000"/>
              </a:lnSpc>
              <a:buNone/>
            </a:pPr>
            <a:r>
              <a:rPr lang="en-US" dirty="0">
                <a:solidFill>
                  <a:srgbClr val="000000"/>
                </a:solidFill>
                <a:latin typeface="Roboto Medium"/>
                <a:ea typeface="Roboto Medium"/>
                <a:cs typeface="Roboto Medium"/>
                <a:sym typeface="Roboto Medium"/>
              </a:rPr>
              <a:t>According to </a:t>
            </a:r>
            <a:r>
              <a:rPr lang="en-US" b="1" u="sng" dirty="0">
                <a:solidFill>
                  <a:srgbClr val="000000"/>
                </a:solidFill>
              </a:rPr>
              <a:t>Foreign Exchange Management Regulation ( 2014 )</a:t>
            </a:r>
            <a:r>
              <a:rPr lang="en-US" dirty="0">
                <a:solidFill>
                  <a:srgbClr val="000000"/>
                </a:solidFill>
                <a:latin typeface="Roboto Medium"/>
                <a:ea typeface="Roboto Medium"/>
                <a:cs typeface="Roboto Medium"/>
                <a:sym typeface="Roboto Medium"/>
              </a:rPr>
              <a:t> – </a:t>
            </a:r>
          </a:p>
          <a:p>
            <a:pPr marL="0" lvl="0" indent="0">
              <a:lnSpc>
                <a:spcPct val="100000"/>
              </a:lnSpc>
              <a:spcBef>
                <a:spcPts val="1600"/>
              </a:spcBef>
              <a:spcAft>
                <a:spcPts val="1600"/>
              </a:spcAft>
              <a:buNone/>
            </a:pPr>
            <a:r>
              <a:rPr lang="en-US" dirty="0">
                <a:solidFill>
                  <a:srgbClr val="000000"/>
                </a:solidFill>
                <a:latin typeface="Roboto Medium"/>
                <a:ea typeface="Roboto Medium"/>
                <a:cs typeface="Roboto Medium"/>
                <a:sym typeface="Roboto Medium"/>
              </a:rPr>
              <a:t>Depository Receipt ‘ means a foreign currency denominated instrument, whether listed on an international exchange or not, issued by a foreign depository in a permissible jurisdiction on the back of eligible securities issued or transferred to that foreign depository and deposited with a domestic custodian and includes ‘ global depository receipt ‘ as defined in section 2 ( 44 ) of the Companies Act, 2013.</a:t>
            </a:r>
            <a:endParaRPr lang="en-US" sz="2000" dirty="0">
              <a:solidFill>
                <a:srgbClr val="000000"/>
              </a:solidFill>
              <a:latin typeface="Roboto Medium"/>
              <a:ea typeface="Roboto Medium"/>
              <a:cs typeface="Roboto Medium"/>
              <a:sym typeface="Roboto Medium"/>
            </a:endParaRPr>
          </a:p>
          <a:p>
            <a:endParaRPr lang="en-US" dirty="0">
              <a:solidFill>
                <a:srgbClr val="000000"/>
              </a:solidFill>
            </a:endParaRPr>
          </a:p>
        </p:txBody>
      </p:sp>
    </p:spTree>
    <p:extLst>
      <p:ext uri="{BB962C8B-B14F-4D97-AF65-F5344CB8AC3E}">
        <p14:creationId xmlns:p14="http://schemas.microsoft.com/office/powerpoint/2010/main" val="40862422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a:t>
            </a:r>
            <a:r>
              <a:rPr lang="en-US" dirty="0"/>
              <a:t>Depository Receipts (DRs)</a:t>
            </a:r>
            <a:r>
              <a:rPr lang="en-US" dirty="0" smtClean="0"/>
              <a:t> </a:t>
            </a:r>
            <a:endParaRPr lang="en-US" dirty="0"/>
          </a:p>
        </p:txBody>
      </p:sp>
      <p:sp>
        <p:nvSpPr>
          <p:cNvPr id="3" name="Text Placeholder 2"/>
          <p:cNvSpPr>
            <a:spLocks noGrp="1"/>
          </p:cNvSpPr>
          <p:nvPr>
            <p:ph type="body" idx="1"/>
          </p:nvPr>
        </p:nvSpPr>
        <p:spPr/>
        <p:txBody>
          <a:bodyPr/>
          <a:lstStyle/>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Funds from overseas market</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Safety</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Exchangeable </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No Voting Rights </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Liquidity</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Corporate Benefits</a:t>
            </a:r>
          </a:p>
          <a:p>
            <a:pPr marL="368300" lvl="0" indent="-285750" algn="just">
              <a:lnSpc>
                <a:spcPct val="150000"/>
              </a:lnSpc>
              <a:buClr>
                <a:schemeClr val="accent1"/>
              </a:buClr>
              <a:buSzPts val="2300"/>
              <a:buFont typeface="Arial" panose="020B0604020202020204" pitchFamily="34" charset="0"/>
              <a:buChar char="•"/>
            </a:pPr>
            <a:r>
              <a:rPr lang="en-US" dirty="0">
                <a:solidFill>
                  <a:srgbClr val="000000"/>
                </a:solidFill>
              </a:rPr>
              <a:t>Usage of Funds</a:t>
            </a:r>
          </a:p>
          <a:p>
            <a:pPr marL="285750" indent="-285750">
              <a:spcBef>
                <a:spcPts val="2300"/>
              </a:spcBef>
              <a:spcAft>
                <a:spcPts val="1600"/>
              </a:spcAft>
              <a:buFont typeface="Arial" panose="020B0604020202020204" pitchFamily="34" charset="0"/>
              <a:buChar char="•"/>
            </a:pPr>
            <a:endParaRPr lang="en-US" dirty="0">
              <a:solidFill>
                <a:srgbClr val="000000"/>
              </a:solidFill>
            </a:endParaRPr>
          </a:p>
          <a:p>
            <a:pPr>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17417012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Advantages of DRs to Issuing Company</a:t>
            </a:r>
            <a:endParaRPr lang="en-US" dirty="0"/>
          </a:p>
        </p:txBody>
      </p:sp>
      <p:sp>
        <p:nvSpPr>
          <p:cNvPr id="3" name="Text Placeholder 2"/>
          <p:cNvSpPr>
            <a:spLocks noGrp="1"/>
          </p:cNvSpPr>
          <p:nvPr>
            <p:ph type="body" idx="1"/>
          </p:nvPr>
        </p:nvSpPr>
        <p:spPr/>
        <p:txBody>
          <a:bodyPr/>
          <a:lstStyle/>
          <a:p>
            <a:pPr lvl="0" indent="-374650" algn="just">
              <a:lnSpc>
                <a:spcPct val="150000"/>
              </a:lnSpc>
              <a:buClr>
                <a:schemeClr val="accent1"/>
              </a:buClr>
              <a:buSzPts val="2300"/>
              <a:buFont typeface="Open Sans" panose="020B0604020202020204" charset="0"/>
              <a:buChar char="●"/>
            </a:pPr>
            <a:r>
              <a:rPr lang="en-US" dirty="0">
                <a:solidFill>
                  <a:srgbClr val="000000"/>
                </a:solidFill>
              </a:rPr>
              <a:t>Company Visibility</a:t>
            </a:r>
          </a:p>
          <a:p>
            <a:pPr lvl="0" indent="-374650" algn="just">
              <a:lnSpc>
                <a:spcPct val="150000"/>
              </a:lnSpc>
              <a:buClr>
                <a:schemeClr val="accent1"/>
              </a:buClr>
              <a:buSzPts val="2300"/>
              <a:buFont typeface="Open Sans" panose="020B0604020202020204" charset="0"/>
              <a:buChar char="●"/>
            </a:pPr>
            <a:r>
              <a:rPr lang="en-US" dirty="0">
                <a:solidFill>
                  <a:srgbClr val="000000"/>
                </a:solidFill>
              </a:rPr>
              <a:t>Availability of Funds </a:t>
            </a:r>
          </a:p>
          <a:p>
            <a:pPr lvl="0" indent="-374650" algn="just">
              <a:lnSpc>
                <a:spcPct val="150000"/>
              </a:lnSpc>
              <a:buClr>
                <a:schemeClr val="accent1"/>
              </a:buClr>
              <a:buSzPts val="2300"/>
              <a:buFont typeface="Open Sans" panose="020B0604020202020204" charset="0"/>
              <a:buChar char="●"/>
            </a:pPr>
            <a:r>
              <a:rPr lang="en-US" dirty="0">
                <a:solidFill>
                  <a:srgbClr val="000000"/>
                </a:solidFill>
              </a:rPr>
              <a:t>Liquidity </a:t>
            </a:r>
          </a:p>
          <a:p>
            <a:pPr lvl="0" indent="-374650" algn="just">
              <a:lnSpc>
                <a:spcPct val="150000"/>
              </a:lnSpc>
              <a:buClr>
                <a:schemeClr val="accent1"/>
              </a:buClr>
              <a:buSzPts val="2300"/>
              <a:buFont typeface="Open Sans" panose="020B0604020202020204" charset="0"/>
              <a:buChar char="●"/>
            </a:pPr>
            <a:r>
              <a:rPr lang="en-US" dirty="0">
                <a:solidFill>
                  <a:srgbClr val="000000"/>
                </a:solidFill>
              </a:rPr>
              <a:t>Greater Control</a:t>
            </a:r>
          </a:p>
          <a:p>
            <a:pPr lvl="0" indent="-374650" algn="just">
              <a:lnSpc>
                <a:spcPct val="150000"/>
              </a:lnSpc>
              <a:buClr>
                <a:schemeClr val="accent1"/>
              </a:buClr>
              <a:buSzPts val="2300"/>
              <a:buFont typeface="Open Sans" panose="020B0604020202020204" charset="0"/>
              <a:buChar char="●"/>
            </a:pPr>
            <a:r>
              <a:rPr lang="en-US" dirty="0">
                <a:solidFill>
                  <a:srgbClr val="000000"/>
                </a:solidFill>
              </a:rPr>
              <a:t>Fair Price</a:t>
            </a:r>
          </a:p>
          <a:p>
            <a:pPr>
              <a:lnSpc>
                <a:spcPct val="150000"/>
              </a:lnSpc>
              <a:buClr>
                <a:schemeClr val="accent1"/>
              </a:buClr>
              <a:buFont typeface="Open Sans" panose="020B0604020202020204" charset="0"/>
              <a:buChar char="●"/>
            </a:pPr>
            <a:endParaRPr lang="en-US" dirty="0">
              <a:solidFill>
                <a:srgbClr val="000000"/>
              </a:solidFill>
            </a:endParaRPr>
          </a:p>
        </p:txBody>
      </p:sp>
    </p:spTree>
    <p:extLst>
      <p:ext uri="{BB962C8B-B14F-4D97-AF65-F5344CB8AC3E}">
        <p14:creationId xmlns:p14="http://schemas.microsoft.com/office/powerpoint/2010/main" val="22689018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Advantages of DRs to Investors</a:t>
            </a:r>
            <a:endParaRPr lang="en-US" dirty="0"/>
          </a:p>
        </p:txBody>
      </p:sp>
      <p:sp>
        <p:nvSpPr>
          <p:cNvPr id="3" name="Text Placeholder 2"/>
          <p:cNvSpPr>
            <a:spLocks noGrp="1"/>
          </p:cNvSpPr>
          <p:nvPr>
            <p:ph type="body" idx="1"/>
          </p:nvPr>
        </p:nvSpPr>
        <p:spPr/>
        <p:txBody>
          <a:bodyPr/>
          <a:lstStyle/>
          <a:p>
            <a:pPr marL="368300" indent="-285750" algn="just">
              <a:lnSpc>
                <a:spcPct val="150000"/>
              </a:lnSpc>
              <a:buClr>
                <a:schemeClr val="accent1"/>
              </a:buClr>
              <a:buSzPts val="2300"/>
            </a:pPr>
            <a:r>
              <a:rPr lang="en-US" dirty="0">
                <a:solidFill>
                  <a:srgbClr val="000000"/>
                </a:solidFill>
              </a:rPr>
              <a:t>Easy to Buy and Sell </a:t>
            </a:r>
          </a:p>
          <a:p>
            <a:pPr marL="368300" indent="-285750" algn="just">
              <a:lnSpc>
                <a:spcPct val="150000"/>
              </a:lnSpc>
              <a:buClr>
                <a:schemeClr val="accent1"/>
              </a:buClr>
              <a:buSzPts val="2300"/>
            </a:pPr>
            <a:r>
              <a:rPr lang="en-US" dirty="0">
                <a:solidFill>
                  <a:srgbClr val="000000"/>
                </a:solidFill>
              </a:rPr>
              <a:t>Safe</a:t>
            </a:r>
          </a:p>
          <a:p>
            <a:pPr marL="368300" indent="-285750" algn="just">
              <a:lnSpc>
                <a:spcPct val="150000"/>
              </a:lnSpc>
              <a:buClr>
                <a:schemeClr val="accent1"/>
              </a:buClr>
              <a:buSzPts val="2300"/>
            </a:pPr>
            <a:r>
              <a:rPr lang="en-US" dirty="0">
                <a:solidFill>
                  <a:srgbClr val="000000"/>
                </a:solidFill>
              </a:rPr>
              <a:t>Liquidity</a:t>
            </a:r>
          </a:p>
          <a:p>
            <a:pPr marL="368300" indent="-285750" algn="just">
              <a:lnSpc>
                <a:spcPct val="150000"/>
              </a:lnSpc>
              <a:buClr>
                <a:schemeClr val="accent1"/>
              </a:buClr>
              <a:buSzPts val="2300"/>
            </a:pPr>
            <a:r>
              <a:rPr lang="en-US" dirty="0">
                <a:solidFill>
                  <a:srgbClr val="000000"/>
                </a:solidFill>
              </a:rPr>
              <a:t>Diversification</a:t>
            </a:r>
          </a:p>
          <a:p>
            <a:pPr marL="368300" indent="-285750" algn="just">
              <a:lnSpc>
                <a:spcPct val="150000"/>
              </a:lnSpc>
              <a:buClr>
                <a:schemeClr val="accent1"/>
              </a:buClr>
              <a:buSzPts val="2300"/>
            </a:pPr>
            <a:r>
              <a:rPr lang="en-US" dirty="0">
                <a:solidFill>
                  <a:srgbClr val="000000"/>
                </a:solidFill>
              </a:rPr>
              <a:t>Reasonable Price</a:t>
            </a:r>
          </a:p>
          <a:p>
            <a:pPr marL="368300" indent="-285750" algn="just">
              <a:lnSpc>
                <a:spcPct val="150000"/>
              </a:lnSpc>
              <a:buClr>
                <a:schemeClr val="accent1"/>
              </a:buClr>
              <a:buSzPts val="2300"/>
            </a:pPr>
            <a:r>
              <a:rPr lang="en-US" dirty="0">
                <a:solidFill>
                  <a:srgbClr val="000000"/>
                </a:solidFill>
              </a:rPr>
              <a:t>Interchangeability </a:t>
            </a:r>
          </a:p>
          <a:p>
            <a:pPr marL="368300" indent="-285750" algn="just">
              <a:lnSpc>
                <a:spcPct val="150000"/>
              </a:lnSpc>
              <a:buClr>
                <a:schemeClr val="accent1"/>
              </a:buClr>
              <a:buSzPts val="2300"/>
            </a:pPr>
            <a:r>
              <a:rPr lang="en-US" dirty="0">
                <a:solidFill>
                  <a:srgbClr val="000000"/>
                </a:solidFill>
              </a:rPr>
              <a:t>Other Benefits</a:t>
            </a:r>
          </a:p>
          <a:p>
            <a:pPr>
              <a:lnSpc>
                <a:spcPct val="150000"/>
              </a:lnSpc>
              <a:buClr>
                <a:schemeClr val="accent1"/>
              </a:buClr>
            </a:pPr>
            <a:endParaRPr lang="en-US" dirty="0">
              <a:solidFill>
                <a:srgbClr val="000000"/>
              </a:solidFill>
            </a:endParaRPr>
          </a:p>
        </p:txBody>
      </p:sp>
    </p:spTree>
    <p:extLst>
      <p:ext uri="{BB962C8B-B14F-4D97-AF65-F5344CB8AC3E}">
        <p14:creationId xmlns:p14="http://schemas.microsoft.com/office/powerpoint/2010/main" val="29630992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Depository </a:t>
            </a:r>
            <a:r>
              <a:rPr lang="en-US" dirty="0"/>
              <a:t>Receipts (DRs)</a:t>
            </a:r>
          </a:p>
        </p:txBody>
      </p:sp>
      <p:sp>
        <p:nvSpPr>
          <p:cNvPr id="3" name="Text Placeholder 2"/>
          <p:cNvSpPr>
            <a:spLocks noGrp="1"/>
          </p:cNvSpPr>
          <p:nvPr>
            <p:ph type="body" idx="1"/>
          </p:nvPr>
        </p:nvSpPr>
        <p:spPr/>
        <p:txBody>
          <a:bodyPr/>
          <a:lstStyle/>
          <a:p>
            <a:r>
              <a:rPr lang="en-US" dirty="0"/>
              <a:t>Depending on the location in which these receipts are </a:t>
            </a:r>
            <a:r>
              <a:rPr lang="en-US" dirty="0" smtClean="0"/>
              <a:t>issued:</a:t>
            </a:r>
          </a:p>
          <a:p>
            <a:endParaRPr lang="en-US" dirty="0" smtClean="0"/>
          </a:p>
          <a:p>
            <a:pPr>
              <a:lnSpc>
                <a:spcPct val="100000"/>
              </a:lnSpc>
              <a:buFont typeface="+mj-lt"/>
              <a:buAutoNum type="alphaLcPeriod"/>
            </a:pPr>
            <a:endParaRPr lang="en-US" dirty="0" smtClean="0"/>
          </a:p>
          <a:p>
            <a:pPr>
              <a:lnSpc>
                <a:spcPct val="100000"/>
              </a:lnSpc>
              <a:buFont typeface="+mj-lt"/>
              <a:buAutoNum type="alphaLcPeriod"/>
            </a:pPr>
            <a:endParaRPr lang="en-US" dirty="0" smtClean="0"/>
          </a:p>
        </p:txBody>
      </p:sp>
      <p:graphicFrame>
        <p:nvGraphicFramePr>
          <p:cNvPr id="4" name="Diagram 3"/>
          <p:cNvGraphicFramePr/>
          <p:nvPr>
            <p:extLst>
              <p:ext uri="{D42A27DB-BD31-4B8C-83A1-F6EECF244321}">
                <p14:modId xmlns:p14="http://schemas.microsoft.com/office/powerpoint/2010/main" val="2721612265"/>
              </p:ext>
            </p:extLst>
          </p:nvPr>
        </p:nvGraphicFramePr>
        <p:xfrm>
          <a:off x="590550" y="1657350"/>
          <a:ext cx="8241750" cy="3025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54952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Depository Receipts (DRs)</a:t>
            </a:r>
          </a:p>
        </p:txBody>
      </p:sp>
      <p:sp>
        <p:nvSpPr>
          <p:cNvPr id="3" name="Text Placeholder 2"/>
          <p:cNvSpPr>
            <a:spLocks noGrp="1"/>
          </p:cNvSpPr>
          <p:nvPr>
            <p:ph type="body" idx="1"/>
          </p:nvPr>
        </p:nvSpPr>
        <p:spPr/>
        <p:txBody>
          <a:bodyPr/>
          <a:lstStyle/>
          <a:p>
            <a:pPr>
              <a:buFont typeface="+mj-lt"/>
              <a:buAutoNum type="arabicPeriod"/>
            </a:pPr>
            <a:r>
              <a:rPr lang="en-US" sz="1500" b="1" dirty="0" smtClean="0">
                <a:solidFill>
                  <a:srgbClr val="000000"/>
                </a:solidFill>
              </a:rPr>
              <a:t>Sponsored</a:t>
            </a:r>
            <a:r>
              <a:rPr lang="en-US" sz="1500" b="1" dirty="0">
                <a:solidFill>
                  <a:srgbClr val="000000"/>
                </a:solidFill>
              </a:rPr>
              <a:t>:</a:t>
            </a:r>
            <a:r>
              <a:rPr lang="en-US" sz="1500" dirty="0">
                <a:solidFill>
                  <a:srgbClr val="000000"/>
                </a:solidFill>
              </a:rPr>
              <a:t> Where the Indian issuer enters into a formal agreement with the foreign depository for creation or issue of </a:t>
            </a:r>
            <a:r>
              <a:rPr lang="en-US" sz="1500" dirty="0" err="1">
                <a:solidFill>
                  <a:srgbClr val="000000"/>
                </a:solidFill>
              </a:rPr>
              <a:t>DRs.</a:t>
            </a:r>
            <a:r>
              <a:rPr lang="en-US" sz="1500" dirty="0">
                <a:solidFill>
                  <a:srgbClr val="000000"/>
                </a:solidFill>
              </a:rPr>
              <a:t> A sponsored DR issue can be further classiﬁed as:</a:t>
            </a:r>
          </a:p>
          <a:p>
            <a:pPr>
              <a:buFont typeface="+mj-lt"/>
              <a:buAutoNum type="alphaLcPeriod"/>
            </a:pPr>
            <a:r>
              <a:rPr lang="en-US" sz="1500" b="1" dirty="0">
                <a:solidFill>
                  <a:srgbClr val="000000"/>
                </a:solidFill>
              </a:rPr>
              <a:t>Capital Raising:</a:t>
            </a:r>
            <a:r>
              <a:rPr lang="en-US" sz="1500" dirty="0">
                <a:solidFill>
                  <a:srgbClr val="000000"/>
                </a:solidFill>
              </a:rPr>
              <a:t> The issuer issues new securities which are deposited with a domestic custodian. The foreign depository then creates DRs abroad for sale to foreign investors. This constitutes a capital raising exercise, as the proceeds of the sale of DRs go to the Indian issuer.</a:t>
            </a:r>
          </a:p>
          <a:p>
            <a:pPr>
              <a:buFont typeface="+mj-lt"/>
              <a:buAutoNum type="alphaLcPeriod"/>
            </a:pPr>
            <a:r>
              <a:rPr lang="en-US" sz="1500" b="1" dirty="0">
                <a:solidFill>
                  <a:srgbClr val="000000"/>
                </a:solidFill>
              </a:rPr>
              <a:t>Non-Capital Raising:</a:t>
            </a:r>
            <a:r>
              <a:rPr lang="en-US" sz="1500" dirty="0">
                <a:solidFill>
                  <a:srgbClr val="000000"/>
                </a:solidFill>
              </a:rPr>
              <a:t> In a non-capital raising issue, no fresh underlying securities are issued. Rather, the issuer gets holders of its existing securities to deposit these securities with a domestic custodian, so that DRs can be issued abroad by the foreign depository. This is not a capital raising exercise for the Indian issuer, as the proceeds from the sale of the DRs go to the holders of the underlying securities.</a:t>
            </a:r>
          </a:p>
          <a:p>
            <a:endParaRPr lang="en-US" sz="1500" dirty="0">
              <a:solidFill>
                <a:srgbClr val="000000"/>
              </a:solidFill>
            </a:endParaRPr>
          </a:p>
        </p:txBody>
      </p:sp>
    </p:spTree>
    <p:extLst>
      <p:ext uri="{BB962C8B-B14F-4D97-AF65-F5344CB8AC3E}">
        <p14:creationId xmlns:p14="http://schemas.microsoft.com/office/powerpoint/2010/main" val="23649241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Depository Receipts (DRs)</a:t>
            </a:r>
          </a:p>
        </p:txBody>
      </p:sp>
      <p:sp>
        <p:nvSpPr>
          <p:cNvPr id="3" name="Text Placeholder 2"/>
          <p:cNvSpPr>
            <a:spLocks noGrp="1"/>
          </p:cNvSpPr>
          <p:nvPr>
            <p:ph type="body" idx="1"/>
          </p:nvPr>
        </p:nvSpPr>
        <p:spPr/>
        <p:txBody>
          <a:bodyPr/>
          <a:lstStyle/>
          <a:p>
            <a:pPr marL="114300" indent="0">
              <a:buNone/>
            </a:pPr>
            <a:r>
              <a:rPr lang="en-US" sz="1500" b="1" dirty="0" smtClean="0">
                <a:solidFill>
                  <a:srgbClr val="000000"/>
                </a:solidFill>
              </a:rPr>
              <a:t>2. Unsponsored</a:t>
            </a:r>
            <a:r>
              <a:rPr lang="en-US" sz="1500" b="1" dirty="0">
                <a:solidFill>
                  <a:srgbClr val="000000"/>
                </a:solidFill>
              </a:rPr>
              <a:t>:</a:t>
            </a:r>
            <a:r>
              <a:rPr lang="en-US" sz="1500" dirty="0">
                <a:solidFill>
                  <a:srgbClr val="000000"/>
                </a:solidFill>
              </a:rPr>
              <a:t> Unsponsored DRs are where there is no formal agreement between the foreign depository and the Indian issuer. Any person other than the Indian issuer may, without any involvement of the issuer, deposit the securities with a domestic  custodian in India. A foreign depository then issues DRs abroad on the back of such deposited securities. This is not a capital raising exercise for the Indian issuer,  as the proceeds from the sale of the DRs go to the holders of the underlying securities.</a:t>
            </a:r>
          </a:p>
          <a:p>
            <a:endParaRPr lang="en-US" sz="1500" dirty="0">
              <a:solidFill>
                <a:srgbClr val="000000"/>
              </a:solidFill>
            </a:endParaRPr>
          </a:p>
        </p:txBody>
      </p:sp>
    </p:spTree>
    <p:extLst>
      <p:ext uri="{BB962C8B-B14F-4D97-AF65-F5344CB8AC3E}">
        <p14:creationId xmlns:p14="http://schemas.microsoft.com/office/powerpoint/2010/main" val="39646165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Depository Receipts (DRs)</a:t>
            </a:r>
          </a:p>
        </p:txBody>
      </p:sp>
      <p:sp>
        <p:nvSpPr>
          <p:cNvPr id="3" name="Text Placeholder 2"/>
          <p:cNvSpPr>
            <a:spLocks noGrp="1"/>
          </p:cNvSpPr>
          <p:nvPr>
            <p:ph type="body" idx="1"/>
          </p:nvPr>
        </p:nvSpPr>
        <p:spPr/>
        <p:txBody>
          <a:bodyPr/>
          <a:lstStyle/>
          <a:p>
            <a:r>
              <a:rPr lang="en-US" dirty="0">
                <a:solidFill>
                  <a:srgbClr val="000000"/>
                </a:solidFill>
              </a:rPr>
              <a:t>Based on whether a DR is traded in an </a:t>
            </a:r>
            <a:r>
              <a:rPr lang="en-US" dirty="0" smtClean="0">
                <a:solidFill>
                  <a:srgbClr val="000000"/>
                </a:solidFill>
              </a:rPr>
              <a:t>organized </a:t>
            </a:r>
            <a:r>
              <a:rPr lang="en-US" dirty="0">
                <a:solidFill>
                  <a:srgbClr val="000000"/>
                </a:solidFill>
              </a:rPr>
              <a:t>market or in the over the counter (OTC) market, the DRs can be classiﬁed as listed or unlisted</a:t>
            </a:r>
            <a:r>
              <a:rPr lang="en-US" dirty="0" smtClean="0">
                <a:solidFill>
                  <a:srgbClr val="000000"/>
                </a:solidFill>
              </a:rPr>
              <a:t>.</a:t>
            </a:r>
          </a:p>
          <a:p>
            <a:pPr marL="114300" indent="0">
              <a:buNone/>
            </a:pPr>
            <a:endParaRPr lang="en-US" dirty="0">
              <a:solidFill>
                <a:srgbClr val="000000"/>
              </a:solidFill>
            </a:endParaRPr>
          </a:p>
          <a:p>
            <a:pPr marL="514350" indent="-400050">
              <a:buFont typeface="+mj-lt"/>
              <a:buAutoNum type="romanLcPeriod"/>
            </a:pPr>
            <a:endParaRPr lang="en-US" dirty="0">
              <a:solidFill>
                <a:srgbClr val="000000"/>
              </a:solidFill>
            </a:endParaRPr>
          </a:p>
        </p:txBody>
      </p:sp>
      <p:graphicFrame>
        <p:nvGraphicFramePr>
          <p:cNvPr id="7" name="Diagram 6"/>
          <p:cNvGraphicFramePr/>
          <p:nvPr>
            <p:extLst>
              <p:ext uri="{D42A27DB-BD31-4B8C-83A1-F6EECF244321}">
                <p14:modId xmlns:p14="http://schemas.microsoft.com/office/powerpoint/2010/main" val="4219767615"/>
              </p:ext>
            </p:extLst>
          </p:nvPr>
        </p:nvGraphicFramePr>
        <p:xfrm>
          <a:off x="687657" y="2209059"/>
          <a:ext cx="7932236" cy="24738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36399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Depository Receipts (GDRs)</a:t>
            </a:r>
            <a:endParaRPr lang="en-US" dirty="0"/>
          </a:p>
        </p:txBody>
      </p:sp>
      <p:sp>
        <p:nvSpPr>
          <p:cNvPr id="3" name="Text Placeholder 2"/>
          <p:cNvSpPr>
            <a:spLocks noGrp="1"/>
          </p:cNvSpPr>
          <p:nvPr>
            <p:ph type="body" idx="1"/>
          </p:nvPr>
        </p:nvSpPr>
        <p:spPr/>
        <p:txBody>
          <a:bodyPr/>
          <a:lstStyle/>
          <a:p>
            <a:pPr marL="114300" indent="0">
              <a:buNone/>
            </a:pPr>
            <a:r>
              <a:rPr lang="en-US" dirty="0" smtClean="0">
                <a:solidFill>
                  <a:srgbClr val="000000"/>
                </a:solidFill>
              </a:rPr>
              <a:t>GDR </a:t>
            </a:r>
            <a:r>
              <a:rPr lang="en-US" dirty="0">
                <a:solidFill>
                  <a:srgbClr val="000000"/>
                </a:solidFill>
              </a:rPr>
              <a:t>can </a:t>
            </a:r>
            <a:r>
              <a:rPr lang="en-US" dirty="0" smtClean="0">
                <a:solidFill>
                  <a:srgbClr val="000000"/>
                </a:solidFill>
              </a:rPr>
              <a:t>be </a:t>
            </a:r>
            <a:r>
              <a:rPr lang="en-US" dirty="0">
                <a:solidFill>
                  <a:srgbClr val="000000"/>
                </a:solidFill>
              </a:rPr>
              <a:t>defined as a foreign currency denominated derivative instrument in </a:t>
            </a:r>
            <a:r>
              <a:rPr lang="en-US" dirty="0" smtClean="0">
                <a:solidFill>
                  <a:srgbClr val="000000"/>
                </a:solidFill>
              </a:rPr>
              <a:t>the form </a:t>
            </a:r>
            <a:r>
              <a:rPr lang="en-US" dirty="0">
                <a:solidFill>
                  <a:srgbClr val="000000"/>
                </a:solidFill>
              </a:rPr>
              <a:t>of depository receipt created outside India and issued to non-resident </a:t>
            </a:r>
            <a:r>
              <a:rPr lang="en-US" dirty="0" smtClean="0">
                <a:solidFill>
                  <a:srgbClr val="000000"/>
                </a:solidFill>
              </a:rPr>
              <a:t>investors entitling </a:t>
            </a:r>
            <a:r>
              <a:rPr lang="en-US" dirty="0">
                <a:solidFill>
                  <a:srgbClr val="000000"/>
                </a:solidFill>
              </a:rPr>
              <a:t>them to the benefits of specific number of ordinary equity shares or </a:t>
            </a:r>
            <a:r>
              <a:rPr lang="en-US" dirty="0" smtClean="0">
                <a:solidFill>
                  <a:srgbClr val="000000"/>
                </a:solidFill>
              </a:rPr>
              <a:t>fully convertible </a:t>
            </a:r>
            <a:r>
              <a:rPr lang="en-US" dirty="0">
                <a:solidFill>
                  <a:srgbClr val="000000"/>
                </a:solidFill>
              </a:rPr>
              <a:t>bonds of a domestic company.</a:t>
            </a:r>
            <a:br>
              <a:rPr lang="en-US" dirty="0">
                <a:solidFill>
                  <a:srgbClr val="000000"/>
                </a:solidFill>
              </a:rPr>
            </a:br>
            <a:endParaRPr lang="en-US" dirty="0">
              <a:solidFill>
                <a:srgbClr val="000000"/>
              </a:solidFill>
            </a:endParaRPr>
          </a:p>
        </p:txBody>
      </p:sp>
    </p:spTree>
    <p:extLst>
      <p:ext uri="{BB962C8B-B14F-4D97-AF65-F5344CB8AC3E}">
        <p14:creationId xmlns:p14="http://schemas.microsoft.com/office/powerpoint/2010/main" val="126689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Keyword:</a:t>
            </a:r>
            <a:endParaRPr/>
          </a:p>
          <a:p>
            <a:pPr marL="0" lvl="0" indent="0" algn="ctr" rtl="0">
              <a:spcBef>
                <a:spcPts val="0"/>
              </a:spcBef>
              <a:spcAft>
                <a:spcPts val="0"/>
              </a:spcAft>
              <a:buNone/>
            </a:pPr>
            <a:r>
              <a:rPr lang="en"/>
              <a:t>Financial Markets</a:t>
            </a:r>
            <a:endParaRPr/>
          </a:p>
        </p:txBody>
      </p:sp>
      <p:sp>
        <p:nvSpPr>
          <p:cNvPr id="90" name="Google Shape;90;p17"/>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1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457200" lvl="0" indent="-361950" algn="l" rtl="0">
              <a:spcBef>
                <a:spcPts val="0"/>
              </a:spcBef>
              <a:spcAft>
                <a:spcPts val="0"/>
              </a:spcAft>
              <a:buSzPts val="2100"/>
              <a:buChar char="●"/>
            </a:pPr>
            <a:r>
              <a:rPr lang="en" sz="2100"/>
              <a:t>The market where the financial assets are traded.</a:t>
            </a:r>
            <a:endParaRPr sz="2100"/>
          </a:p>
          <a:p>
            <a:pPr marL="457200" lvl="0" indent="-361950" algn="l" rtl="0">
              <a:spcBef>
                <a:spcPts val="1600"/>
              </a:spcBef>
              <a:spcAft>
                <a:spcPts val="0"/>
              </a:spcAft>
              <a:buSzPts val="2100"/>
              <a:buChar char="●"/>
            </a:pPr>
            <a:r>
              <a:rPr lang="en" sz="2100"/>
              <a:t>They facilitate borrowing and lending of financial assets.</a:t>
            </a:r>
            <a:endParaRPr sz="2100"/>
          </a:p>
          <a:p>
            <a:pPr marL="457200" lvl="0" indent="-361950" algn="l" rtl="0">
              <a:spcBef>
                <a:spcPts val="1600"/>
              </a:spcBef>
              <a:spcAft>
                <a:spcPts val="1600"/>
              </a:spcAft>
              <a:buSzPts val="2100"/>
              <a:buChar char="●"/>
            </a:pPr>
            <a:r>
              <a:rPr lang="en" sz="2100"/>
              <a:t>Encourage economic efficiency.</a:t>
            </a:r>
            <a:endParaRPr sz="21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Depository Receipts (GDRs)</a:t>
            </a:r>
          </a:p>
        </p:txBody>
      </p:sp>
      <p:sp>
        <p:nvSpPr>
          <p:cNvPr id="3" name="Text Placeholder 2"/>
          <p:cNvSpPr>
            <a:spLocks noGrp="1"/>
          </p:cNvSpPr>
          <p:nvPr>
            <p:ph type="body" idx="1"/>
          </p:nvPr>
        </p:nvSpPr>
        <p:spPr/>
        <p:txBody>
          <a:bodyPr/>
          <a:lstStyle/>
          <a:p>
            <a:pPr lvl="0" indent="-352425" algn="just">
              <a:lnSpc>
                <a:spcPct val="100000"/>
              </a:lnSpc>
              <a:spcBef>
                <a:spcPts val="1500"/>
              </a:spcBef>
              <a:buClr>
                <a:schemeClr val="accent1"/>
              </a:buClr>
              <a:buSzPts val="1950"/>
            </a:pPr>
            <a:r>
              <a:rPr lang="en-US" dirty="0">
                <a:solidFill>
                  <a:srgbClr val="000000"/>
                </a:solidFill>
              </a:rPr>
              <a:t>Global Depository receipt refers to the name given for the depository receipt where the security certificate is issued by financial intermediaries such as depository bank, that purchases the securities of a foreign country, then creates a bank certificate that which consists of such shares and finally selling them in the stock exchange.</a:t>
            </a:r>
            <a:endParaRPr lang="en-US" sz="2000" b="1" dirty="0">
              <a:solidFill>
                <a:srgbClr val="000000"/>
              </a:solidFill>
            </a:endParaRPr>
          </a:p>
          <a:p>
            <a:pPr lvl="0" indent="-355600" algn="just">
              <a:lnSpc>
                <a:spcPct val="100000"/>
              </a:lnSpc>
              <a:spcBef>
                <a:spcPts val="1000"/>
              </a:spcBef>
              <a:spcAft>
                <a:spcPts val="1000"/>
              </a:spcAft>
              <a:buClr>
                <a:schemeClr val="accent1"/>
              </a:buClr>
              <a:buSzPts val="2000"/>
            </a:pPr>
            <a:r>
              <a:rPr lang="en-US" dirty="0">
                <a:solidFill>
                  <a:srgbClr val="000000"/>
                </a:solidFill>
              </a:rPr>
              <a:t>GDR is an instrument issued abroad by a company to raise funds in some foreign currencies and is listed and traded on a foreign stock exchange. </a:t>
            </a:r>
            <a:endParaRPr lang="en-US" sz="2000" dirty="0">
              <a:solidFill>
                <a:srgbClr val="000000"/>
              </a:solidFill>
            </a:endParaRPr>
          </a:p>
          <a:p>
            <a:pPr>
              <a:buClr>
                <a:schemeClr val="accent1"/>
              </a:buClr>
            </a:pPr>
            <a:endParaRPr lang="en-US" dirty="0">
              <a:solidFill>
                <a:srgbClr val="000000"/>
              </a:solidFill>
            </a:endParaRPr>
          </a:p>
        </p:txBody>
      </p:sp>
    </p:spTree>
    <p:extLst>
      <p:ext uri="{BB962C8B-B14F-4D97-AF65-F5344CB8AC3E}">
        <p14:creationId xmlns:p14="http://schemas.microsoft.com/office/powerpoint/2010/main" val="27370966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Depository Receipts (GDRs)</a:t>
            </a:r>
          </a:p>
        </p:txBody>
      </p:sp>
      <p:sp>
        <p:nvSpPr>
          <p:cNvPr id="3" name="Text Placeholder 2"/>
          <p:cNvSpPr>
            <a:spLocks noGrp="1"/>
          </p:cNvSpPr>
          <p:nvPr>
            <p:ph type="body" idx="1"/>
          </p:nvPr>
        </p:nvSpPr>
        <p:spPr/>
        <p:txBody>
          <a:bodyPr/>
          <a:lstStyle/>
          <a:p>
            <a:pPr lvl="0" indent="-374650">
              <a:lnSpc>
                <a:spcPct val="100000"/>
              </a:lnSpc>
              <a:buClr>
                <a:schemeClr val="accent1"/>
              </a:buClr>
              <a:buSzPts val="2300"/>
            </a:pPr>
            <a:r>
              <a:rPr lang="en-US" dirty="0">
                <a:solidFill>
                  <a:srgbClr val="000000"/>
                </a:solidFill>
              </a:rPr>
              <a:t>Global Depository Receipts are securities certificates issued by intermediaries such as banks for facilitating investments in foreign companies. </a:t>
            </a:r>
          </a:p>
          <a:p>
            <a:pPr lvl="0" indent="-374650">
              <a:lnSpc>
                <a:spcPct val="100000"/>
              </a:lnSpc>
              <a:spcBef>
                <a:spcPts val="1000"/>
              </a:spcBef>
              <a:spcAft>
                <a:spcPts val="1000"/>
              </a:spcAft>
              <a:buClr>
                <a:schemeClr val="accent1"/>
              </a:buClr>
              <a:buSzPts val="2300"/>
            </a:pPr>
            <a:r>
              <a:rPr lang="en-US" dirty="0">
                <a:solidFill>
                  <a:srgbClr val="000000"/>
                </a:solidFill>
              </a:rPr>
              <a:t>A GDR represents a certain number of shares in a foreign company that is not traded on the local stock exchange. One GDR usually holds 10 shares, but the ratio can be anything higher or lower than this. The shares in the GDR trade on their domestic </a:t>
            </a:r>
            <a:r>
              <a:rPr lang="en-US" dirty="0">
                <a:solidFill>
                  <a:srgbClr val="000000"/>
                </a:solidFill>
                <a:uFill>
                  <a:noFill/>
                </a:uFill>
              </a:rPr>
              <a:t>stock exchange</a:t>
            </a:r>
            <a:r>
              <a:rPr lang="en-US" dirty="0">
                <a:solidFill>
                  <a:srgbClr val="000000"/>
                </a:solidFill>
              </a:rPr>
              <a:t>.</a:t>
            </a:r>
          </a:p>
          <a:p>
            <a:endParaRPr lang="en-US" dirty="0">
              <a:solidFill>
                <a:srgbClr val="000000"/>
              </a:solidFill>
            </a:endParaRPr>
          </a:p>
        </p:txBody>
      </p:sp>
    </p:spTree>
    <p:extLst>
      <p:ext uri="{BB962C8B-B14F-4D97-AF65-F5344CB8AC3E}">
        <p14:creationId xmlns:p14="http://schemas.microsoft.com/office/powerpoint/2010/main" val="5683947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GDRs</a:t>
            </a:r>
            <a:endParaRPr lang="en-US" dirty="0"/>
          </a:p>
        </p:txBody>
      </p:sp>
      <p:sp>
        <p:nvSpPr>
          <p:cNvPr id="3" name="Text Placeholder 2"/>
          <p:cNvSpPr>
            <a:spLocks noGrp="1"/>
          </p:cNvSpPr>
          <p:nvPr>
            <p:ph type="body" idx="1"/>
          </p:nvPr>
        </p:nvSpPr>
        <p:spPr/>
        <p:txBody>
          <a:bodyPr/>
          <a:lstStyle/>
          <a:p>
            <a:pPr marL="114300" indent="0">
              <a:buNone/>
            </a:pPr>
            <a:r>
              <a:rPr lang="en-US" dirty="0" smtClean="0">
                <a:solidFill>
                  <a:srgbClr val="000000"/>
                </a:solidFill>
              </a:rPr>
              <a:t>1</a:t>
            </a:r>
            <a:r>
              <a:rPr lang="en-US" dirty="0">
                <a:solidFill>
                  <a:srgbClr val="000000"/>
                </a:solidFill>
              </a:rPr>
              <a:t>. GDR’s are </a:t>
            </a:r>
            <a:r>
              <a:rPr lang="en-US" b="1" dirty="0">
                <a:solidFill>
                  <a:srgbClr val="000000"/>
                </a:solidFill>
              </a:rPr>
              <a:t>issued to investors in more than one country </a:t>
            </a:r>
            <a:r>
              <a:rPr lang="en-US" dirty="0">
                <a:solidFill>
                  <a:srgbClr val="000000"/>
                </a:solidFill>
              </a:rPr>
              <a:t>and may be </a:t>
            </a:r>
            <a:r>
              <a:rPr lang="en-US" b="1" dirty="0">
                <a:solidFill>
                  <a:srgbClr val="000000"/>
                </a:solidFill>
              </a:rPr>
              <a:t>denominated </a:t>
            </a:r>
            <a:r>
              <a:rPr lang="en-US" b="1" dirty="0" smtClean="0">
                <a:solidFill>
                  <a:srgbClr val="000000"/>
                </a:solidFill>
              </a:rPr>
              <a:t>in any </a:t>
            </a:r>
            <a:r>
              <a:rPr lang="en-US" b="1" dirty="0">
                <a:solidFill>
                  <a:srgbClr val="000000"/>
                </a:solidFill>
              </a:rPr>
              <a:t>acceptable freely convertible currency.</a:t>
            </a:r>
            <a:r>
              <a:rPr lang="en-US" dirty="0">
                <a:solidFill>
                  <a:srgbClr val="000000"/>
                </a:solidFill>
              </a:rPr>
              <a:t/>
            </a:r>
            <a:br>
              <a:rPr lang="en-US" dirty="0">
                <a:solidFill>
                  <a:srgbClr val="000000"/>
                </a:solidFill>
              </a:rPr>
            </a:br>
            <a:r>
              <a:rPr lang="en-US" dirty="0">
                <a:solidFill>
                  <a:srgbClr val="000000"/>
                </a:solidFill>
              </a:rPr>
              <a:t>2. GDR’s are </a:t>
            </a:r>
            <a:r>
              <a:rPr lang="en-US" b="1" dirty="0">
                <a:solidFill>
                  <a:srgbClr val="000000"/>
                </a:solidFill>
              </a:rPr>
              <a:t>issued to investors by the depository bank </a:t>
            </a:r>
            <a:r>
              <a:rPr lang="en-US" dirty="0">
                <a:solidFill>
                  <a:srgbClr val="000000"/>
                </a:solidFill>
              </a:rPr>
              <a:t>and not the issuing company</a:t>
            </a:r>
            <a:r>
              <a:rPr lang="en-US" dirty="0" smtClean="0">
                <a:solidFill>
                  <a:srgbClr val="000000"/>
                </a:solidFill>
              </a:rPr>
              <a:t>. This </a:t>
            </a:r>
            <a:r>
              <a:rPr lang="en-US" dirty="0">
                <a:solidFill>
                  <a:srgbClr val="000000"/>
                </a:solidFill>
              </a:rPr>
              <a:t>means that in the books of issuing company, the depository bank appears as </a:t>
            </a:r>
            <a:r>
              <a:rPr lang="en-US" dirty="0" smtClean="0">
                <a:solidFill>
                  <a:srgbClr val="000000"/>
                </a:solidFill>
              </a:rPr>
              <a:t>the shareholder</a:t>
            </a:r>
            <a:r>
              <a:rPr lang="en-US" dirty="0">
                <a:solidFill>
                  <a:srgbClr val="000000"/>
                </a:solidFill>
              </a:rPr>
              <a:t>. </a:t>
            </a:r>
            <a:r>
              <a:rPr lang="en-US" b="1" dirty="0">
                <a:solidFill>
                  <a:srgbClr val="000000"/>
                </a:solidFill>
              </a:rPr>
              <a:t>GDR holder therefore does not acquire any voting rights. </a:t>
            </a:r>
            <a:r>
              <a:rPr lang="en-US" dirty="0">
                <a:solidFill>
                  <a:srgbClr val="000000"/>
                </a:solidFill>
              </a:rPr>
              <a:t>The </a:t>
            </a:r>
            <a:r>
              <a:rPr lang="en-US" dirty="0" smtClean="0">
                <a:solidFill>
                  <a:srgbClr val="000000"/>
                </a:solidFill>
              </a:rPr>
              <a:t>voting rights </a:t>
            </a:r>
            <a:r>
              <a:rPr lang="en-US" dirty="0">
                <a:solidFill>
                  <a:srgbClr val="000000"/>
                </a:solidFill>
              </a:rPr>
              <a:t>accrue only to the depository bank.</a:t>
            </a:r>
            <a:br>
              <a:rPr lang="en-US" dirty="0">
                <a:solidFill>
                  <a:srgbClr val="000000"/>
                </a:solidFill>
              </a:rPr>
            </a:br>
            <a:r>
              <a:rPr lang="en-US" dirty="0">
                <a:solidFill>
                  <a:srgbClr val="000000"/>
                </a:solidFill>
              </a:rPr>
              <a:t>3. Although the GDR is quoted and traded in a foreign currency the underlying </a:t>
            </a:r>
            <a:r>
              <a:rPr lang="en-US" dirty="0" smtClean="0">
                <a:solidFill>
                  <a:srgbClr val="000000"/>
                </a:solidFill>
              </a:rPr>
              <a:t>shares are </a:t>
            </a:r>
            <a:r>
              <a:rPr lang="en-US" dirty="0">
                <a:solidFill>
                  <a:srgbClr val="000000"/>
                </a:solidFill>
              </a:rPr>
              <a:t>denominated in INR</a:t>
            </a:r>
            <a:r>
              <a:rPr lang="en-US" b="1" dirty="0">
                <a:solidFill>
                  <a:srgbClr val="000000"/>
                </a:solidFill>
              </a:rPr>
              <a:t>. Thus the GDR derives its value through the price of </a:t>
            </a:r>
            <a:r>
              <a:rPr lang="en-US" b="1" dirty="0" smtClean="0">
                <a:solidFill>
                  <a:srgbClr val="000000"/>
                </a:solidFill>
              </a:rPr>
              <a:t>the underlying </a:t>
            </a:r>
            <a:r>
              <a:rPr lang="en-US" b="1" dirty="0">
                <a:solidFill>
                  <a:srgbClr val="000000"/>
                </a:solidFill>
              </a:rPr>
              <a:t>shares and the current exchange rate. </a:t>
            </a:r>
            <a:r>
              <a:rPr lang="en-US" dirty="0">
                <a:solidFill>
                  <a:srgbClr val="000000"/>
                </a:solidFill>
              </a:rPr>
              <a:t>It is therefore exposed to </a:t>
            </a:r>
            <a:r>
              <a:rPr lang="en-US" dirty="0" smtClean="0">
                <a:solidFill>
                  <a:srgbClr val="000000"/>
                </a:solidFill>
              </a:rPr>
              <a:t>exchange rate </a:t>
            </a:r>
            <a:r>
              <a:rPr lang="en-US" dirty="0">
                <a:solidFill>
                  <a:srgbClr val="000000"/>
                </a:solidFill>
              </a:rPr>
              <a:t>risk.</a:t>
            </a:r>
            <a:br>
              <a:rPr lang="en-US" dirty="0">
                <a:solidFill>
                  <a:srgbClr val="000000"/>
                </a:solidFill>
              </a:rPr>
            </a:br>
            <a:endParaRPr lang="en-US" dirty="0">
              <a:solidFill>
                <a:srgbClr val="000000"/>
              </a:solidFill>
            </a:endParaRPr>
          </a:p>
        </p:txBody>
      </p:sp>
    </p:spTree>
    <p:extLst>
      <p:ext uri="{BB962C8B-B14F-4D97-AF65-F5344CB8AC3E}">
        <p14:creationId xmlns:p14="http://schemas.microsoft.com/office/powerpoint/2010/main" val="3945472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 of GDRs</a:t>
            </a:r>
          </a:p>
        </p:txBody>
      </p:sp>
      <p:sp>
        <p:nvSpPr>
          <p:cNvPr id="3" name="Text Placeholder 2"/>
          <p:cNvSpPr>
            <a:spLocks noGrp="1"/>
          </p:cNvSpPr>
          <p:nvPr>
            <p:ph type="body" idx="1"/>
          </p:nvPr>
        </p:nvSpPr>
        <p:spPr/>
        <p:txBody>
          <a:bodyPr/>
          <a:lstStyle/>
          <a:p>
            <a:pPr marL="114300" indent="0">
              <a:buNone/>
            </a:pPr>
            <a:r>
              <a:rPr lang="en-US" dirty="0">
                <a:solidFill>
                  <a:srgbClr val="000000"/>
                </a:solidFill>
              </a:rPr>
              <a:t>4. </a:t>
            </a:r>
            <a:r>
              <a:rPr lang="en-US" b="1" dirty="0">
                <a:solidFill>
                  <a:srgbClr val="000000"/>
                </a:solidFill>
              </a:rPr>
              <a:t>GDR holders have the option of cancelling GDR’s</a:t>
            </a:r>
            <a:r>
              <a:rPr lang="en-US" dirty="0">
                <a:solidFill>
                  <a:srgbClr val="000000"/>
                </a:solidFill>
              </a:rPr>
              <a:t> and arranging sale of </a:t>
            </a:r>
            <a:r>
              <a:rPr lang="en-US" dirty="0" smtClean="0">
                <a:solidFill>
                  <a:srgbClr val="000000"/>
                </a:solidFill>
              </a:rPr>
              <a:t>the underlying </a:t>
            </a:r>
            <a:r>
              <a:rPr lang="en-US" dirty="0">
                <a:solidFill>
                  <a:srgbClr val="000000"/>
                </a:solidFill>
              </a:rPr>
              <a:t>shares in the domestic market if the international price is less than </a:t>
            </a:r>
            <a:r>
              <a:rPr lang="en-US" dirty="0" smtClean="0">
                <a:solidFill>
                  <a:srgbClr val="000000"/>
                </a:solidFill>
              </a:rPr>
              <a:t>the corresponding </a:t>
            </a:r>
            <a:r>
              <a:rPr lang="en-US" dirty="0">
                <a:solidFill>
                  <a:srgbClr val="000000"/>
                </a:solidFill>
              </a:rPr>
              <a:t>domestic price. This provision can however be used only after </a:t>
            </a:r>
            <a:r>
              <a:rPr lang="en-US" dirty="0" smtClean="0">
                <a:solidFill>
                  <a:srgbClr val="000000"/>
                </a:solidFill>
              </a:rPr>
              <a:t>a “</a:t>
            </a:r>
            <a:r>
              <a:rPr lang="en-US" dirty="0">
                <a:solidFill>
                  <a:srgbClr val="000000"/>
                </a:solidFill>
              </a:rPr>
              <a:t>Cooling off” period of 45 days from the date of the issue.</a:t>
            </a:r>
            <a:br>
              <a:rPr lang="en-US" dirty="0">
                <a:solidFill>
                  <a:srgbClr val="000000"/>
                </a:solidFill>
              </a:rPr>
            </a:br>
            <a:r>
              <a:rPr lang="en-US" dirty="0">
                <a:solidFill>
                  <a:srgbClr val="000000"/>
                </a:solidFill>
              </a:rPr>
              <a:t>5. GDR holders </a:t>
            </a:r>
            <a:r>
              <a:rPr lang="en-US" b="1" dirty="0">
                <a:solidFill>
                  <a:srgbClr val="000000"/>
                </a:solidFill>
              </a:rPr>
              <a:t>are entitled to all corporate benefits available to equity holders</a:t>
            </a:r>
            <a:r>
              <a:rPr lang="en-US" dirty="0">
                <a:solidFill>
                  <a:srgbClr val="000000"/>
                </a:solidFill>
              </a:rPr>
              <a:t> such </a:t>
            </a:r>
            <a:r>
              <a:rPr lang="en-US" dirty="0" smtClean="0">
                <a:solidFill>
                  <a:srgbClr val="000000"/>
                </a:solidFill>
              </a:rPr>
              <a:t>as dividend</a:t>
            </a:r>
            <a:r>
              <a:rPr lang="en-US" dirty="0">
                <a:solidFill>
                  <a:srgbClr val="000000"/>
                </a:solidFill>
              </a:rPr>
              <a:t>, bonus and rights in the same proportion as their entitlement.</a:t>
            </a:r>
            <a:br>
              <a:rPr lang="en-US" dirty="0">
                <a:solidFill>
                  <a:srgbClr val="000000"/>
                </a:solidFill>
              </a:rPr>
            </a:br>
            <a:r>
              <a:rPr lang="en-US" dirty="0">
                <a:solidFill>
                  <a:srgbClr val="000000"/>
                </a:solidFill>
              </a:rPr>
              <a:t>6. The foreign currency funds acquired by the company through a GDR issue </a:t>
            </a:r>
            <a:r>
              <a:rPr lang="en-US" dirty="0" smtClean="0">
                <a:solidFill>
                  <a:srgbClr val="000000"/>
                </a:solidFill>
              </a:rPr>
              <a:t>are permitted </a:t>
            </a:r>
            <a:r>
              <a:rPr lang="en-US" b="1" dirty="0">
                <a:solidFill>
                  <a:srgbClr val="000000"/>
                </a:solidFill>
              </a:rPr>
              <a:t>to be used for any normal business activity, </a:t>
            </a:r>
            <a:r>
              <a:rPr lang="en-US" dirty="0">
                <a:solidFill>
                  <a:srgbClr val="000000"/>
                </a:solidFill>
              </a:rPr>
              <a:t>but cannot be used for </a:t>
            </a:r>
            <a:r>
              <a:rPr lang="en-US" dirty="0" smtClean="0">
                <a:solidFill>
                  <a:srgbClr val="000000"/>
                </a:solidFill>
              </a:rPr>
              <a:t>trading in </a:t>
            </a:r>
            <a:r>
              <a:rPr lang="en-US" dirty="0">
                <a:solidFill>
                  <a:srgbClr val="000000"/>
                </a:solidFill>
              </a:rPr>
              <a:t>international securities or real estate.</a:t>
            </a:r>
            <a:br>
              <a:rPr lang="en-US" dirty="0">
                <a:solidFill>
                  <a:srgbClr val="000000"/>
                </a:solidFill>
              </a:rPr>
            </a:br>
            <a:endParaRPr lang="en-US" dirty="0">
              <a:solidFill>
                <a:srgbClr val="000000"/>
              </a:solidFill>
            </a:endParaRPr>
          </a:p>
        </p:txBody>
      </p:sp>
    </p:spTree>
    <p:extLst>
      <p:ext uri="{BB962C8B-B14F-4D97-AF65-F5344CB8AC3E}">
        <p14:creationId xmlns:p14="http://schemas.microsoft.com/office/powerpoint/2010/main" val="39273441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GDR</a:t>
            </a:r>
            <a:endParaRPr lang="en-US" dirty="0"/>
          </a:p>
        </p:txBody>
      </p:sp>
      <p:sp>
        <p:nvSpPr>
          <p:cNvPr id="3" name="Text Placeholder 2"/>
          <p:cNvSpPr>
            <a:spLocks noGrp="1"/>
          </p:cNvSpPr>
          <p:nvPr>
            <p:ph type="body" idx="1"/>
          </p:nvPr>
        </p:nvSpPr>
        <p:spPr>
          <a:xfrm>
            <a:off x="311700" y="1048215"/>
            <a:ext cx="8520600" cy="3520810"/>
          </a:xfrm>
        </p:spPr>
        <p:txBody>
          <a:bodyPr/>
          <a:lstStyle/>
          <a:p>
            <a:pPr fontAlgn="base">
              <a:lnSpc>
                <a:spcPct val="150000"/>
              </a:lnSpc>
            </a:pPr>
            <a:r>
              <a:rPr lang="en-US" dirty="0">
                <a:solidFill>
                  <a:srgbClr val="000000"/>
                </a:solidFill>
              </a:rPr>
              <a:t>GDR provides access to foreign capital markets</a:t>
            </a:r>
            <a:r>
              <a:rPr lang="en-US" dirty="0" smtClean="0">
                <a:solidFill>
                  <a:srgbClr val="000000"/>
                </a:solidFill>
              </a:rPr>
              <a:t>.</a:t>
            </a:r>
          </a:p>
          <a:p>
            <a:pPr fontAlgn="base">
              <a:lnSpc>
                <a:spcPct val="150000"/>
              </a:lnSpc>
            </a:pPr>
            <a:endParaRPr lang="en-US" dirty="0">
              <a:solidFill>
                <a:srgbClr val="000000"/>
              </a:solidFill>
            </a:endParaRPr>
          </a:p>
          <a:p>
            <a:pPr fontAlgn="base">
              <a:lnSpc>
                <a:spcPct val="100000"/>
              </a:lnSpc>
            </a:pPr>
            <a:r>
              <a:rPr lang="en-US" dirty="0">
                <a:solidFill>
                  <a:srgbClr val="000000"/>
                </a:solidFill>
              </a:rPr>
              <a:t>A company can get itself registered on an overseas stock exchange or over the counter and its shares can be traded in more than one currency</a:t>
            </a:r>
            <a:r>
              <a:rPr lang="en-US" dirty="0" smtClean="0">
                <a:solidFill>
                  <a:srgbClr val="000000"/>
                </a:solidFill>
              </a:rPr>
              <a:t>.</a:t>
            </a:r>
          </a:p>
          <a:p>
            <a:pPr fontAlgn="base">
              <a:lnSpc>
                <a:spcPct val="100000"/>
              </a:lnSpc>
            </a:pPr>
            <a:endParaRPr lang="en-US" dirty="0">
              <a:solidFill>
                <a:srgbClr val="000000"/>
              </a:solidFill>
            </a:endParaRPr>
          </a:p>
          <a:p>
            <a:pPr fontAlgn="base">
              <a:lnSpc>
                <a:spcPct val="100000"/>
              </a:lnSpc>
            </a:pPr>
            <a:r>
              <a:rPr lang="en-US" dirty="0">
                <a:solidFill>
                  <a:srgbClr val="000000"/>
                </a:solidFill>
              </a:rPr>
              <a:t>GDR expands the global presence of the company which helps in getting international attention and coverage</a:t>
            </a:r>
            <a:r>
              <a:rPr lang="en-US" dirty="0" smtClean="0">
                <a:solidFill>
                  <a:srgbClr val="000000"/>
                </a:solidFill>
              </a:rPr>
              <a:t>.</a:t>
            </a:r>
          </a:p>
          <a:p>
            <a:pPr fontAlgn="base">
              <a:lnSpc>
                <a:spcPct val="100000"/>
              </a:lnSpc>
            </a:pPr>
            <a:endParaRPr lang="en-US" dirty="0">
              <a:solidFill>
                <a:srgbClr val="000000"/>
              </a:solidFill>
            </a:endParaRPr>
          </a:p>
          <a:p>
            <a:pPr fontAlgn="base">
              <a:lnSpc>
                <a:spcPct val="100000"/>
              </a:lnSpc>
            </a:pPr>
            <a:r>
              <a:rPr lang="en-US" dirty="0">
                <a:solidFill>
                  <a:srgbClr val="000000"/>
                </a:solidFill>
              </a:rPr>
              <a:t>GDR are liquid in nature as they are based on demand and supply which can be regulated</a:t>
            </a:r>
            <a:r>
              <a:rPr lang="en-US" dirty="0" smtClean="0">
                <a:solidFill>
                  <a:srgbClr val="000000"/>
                </a:solidFill>
              </a:rPr>
              <a:t>.</a:t>
            </a:r>
          </a:p>
          <a:p>
            <a:pPr fontAlgn="base">
              <a:lnSpc>
                <a:spcPct val="100000"/>
              </a:lnSpc>
            </a:pPr>
            <a:endParaRPr lang="en-US" dirty="0">
              <a:solidFill>
                <a:srgbClr val="000000"/>
              </a:solidFill>
            </a:endParaRPr>
          </a:p>
          <a:p>
            <a:pPr fontAlgn="base">
              <a:lnSpc>
                <a:spcPct val="100000"/>
              </a:lnSpc>
            </a:pPr>
            <a:r>
              <a:rPr lang="en-US" dirty="0">
                <a:solidFill>
                  <a:srgbClr val="000000"/>
                </a:solidFill>
              </a:rPr>
              <a:t>The valuation of shares in the domestic market increase, on listing in the international market</a:t>
            </a:r>
            <a:r>
              <a:rPr lang="en-US" dirty="0" smtClean="0">
                <a:solidFill>
                  <a:srgbClr val="000000"/>
                </a:solidFill>
              </a:rPr>
              <a:t>.</a:t>
            </a:r>
            <a:endParaRPr lang="en-US" dirty="0">
              <a:solidFill>
                <a:srgbClr val="000000"/>
              </a:solidFill>
            </a:endParaRPr>
          </a:p>
        </p:txBody>
      </p:sp>
    </p:spTree>
    <p:extLst>
      <p:ext uri="{BB962C8B-B14F-4D97-AF65-F5344CB8AC3E}">
        <p14:creationId xmlns:p14="http://schemas.microsoft.com/office/powerpoint/2010/main" val="13832314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99344"/>
            <a:ext cx="8520600" cy="707400"/>
          </a:xfrm>
        </p:spPr>
        <p:txBody>
          <a:bodyPr/>
          <a:lstStyle/>
          <a:p>
            <a:r>
              <a:rPr lang="en-US" dirty="0"/>
              <a:t>Advantages of GDR</a:t>
            </a:r>
          </a:p>
        </p:txBody>
      </p:sp>
      <p:sp>
        <p:nvSpPr>
          <p:cNvPr id="3" name="Text Placeholder 2"/>
          <p:cNvSpPr>
            <a:spLocks noGrp="1"/>
          </p:cNvSpPr>
          <p:nvPr>
            <p:ph type="body" idx="1"/>
          </p:nvPr>
        </p:nvSpPr>
        <p:spPr>
          <a:xfrm>
            <a:off x="311700" y="806744"/>
            <a:ext cx="8520600" cy="3762281"/>
          </a:xfrm>
        </p:spPr>
        <p:txBody>
          <a:bodyPr/>
          <a:lstStyle/>
          <a:p>
            <a:pPr fontAlgn="base"/>
            <a:r>
              <a:rPr lang="en-US" dirty="0" smtClean="0">
                <a:solidFill>
                  <a:srgbClr val="000000"/>
                </a:solidFill>
              </a:rPr>
              <a:t>With </a:t>
            </a:r>
            <a:r>
              <a:rPr lang="en-US" dirty="0">
                <a:solidFill>
                  <a:srgbClr val="000000"/>
                </a:solidFill>
              </a:rPr>
              <a:t>GDR, the non-residents can invest in shares of the foreign company</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GDR can be freely transferred</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Foreign Institutional investors can buy the shares of company issuing GDR in their country even if they are restricted to buy shares of foreign company</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GDR increases the shareholders base of the company</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GDR saves the taxes of an investor. An investor would need to pay tax if he purchases shares in the foreign company, whereas in GDR same is not the case.</a:t>
            </a:r>
          </a:p>
          <a:p>
            <a:endParaRPr lang="en-US" dirty="0">
              <a:solidFill>
                <a:srgbClr val="000000"/>
              </a:solidFill>
            </a:endParaRPr>
          </a:p>
        </p:txBody>
      </p:sp>
    </p:spTree>
    <p:extLst>
      <p:ext uri="{BB962C8B-B14F-4D97-AF65-F5344CB8AC3E}">
        <p14:creationId xmlns:p14="http://schemas.microsoft.com/office/powerpoint/2010/main" val="11865232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a:t>
            </a:r>
            <a:r>
              <a:rPr lang="en-US" dirty="0"/>
              <a:t>of GDR</a:t>
            </a:r>
          </a:p>
        </p:txBody>
      </p:sp>
      <p:sp>
        <p:nvSpPr>
          <p:cNvPr id="3" name="Text Placeholder 2"/>
          <p:cNvSpPr>
            <a:spLocks noGrp="1"/>
          </p:cNvSpPr>
          <p:nvPr>
            <p:ph type="body" idx="1"/>
          </p:nvPr>
        </p:nvSpPr>
        <p:spPr/>
        <p:txBody>
          <a:bodyPr/>
          <a:lstStyle/>
          <a:p>
            <a:pPr fontAlgn="base"/>
            <a:r>
              <a:rPr lang="en-US" dirty="0">
                <a:solidFill>
                  <a:srgbClr val="000000"/>
                </a:solidFill>
              </a:rPr>
              <a:t>Violating any regulation can lead to serious consequences against the company</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Dividends are paid in domestic country’s currency which is subject to volatility in the forex market</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It is mostly beneficial to High Net-Worth Individual (HNI) investors due to their capacity to invest high amount in GDR</a:t>
            </a:r>
            <a:r>
              <a:rPr lang="en-US" dirty="0" smtClean="0">
                <a:solidFill>
                  <a:srgbClr val="000000"/>
                </a:solidFill>
              </a:rPr>
              <a:t>.</a:t>
            </a:r>
          </a:p>
          <a:p>
            <a:pPr fontAlgn="base"/>
            <a:endParaRPr lang="en-US" dirty="0">
              <a:solidFill>
                <a:srgbClr val="000000"/>
              </a:solidFill>
            </a:endParaRPr>
          </a:p>
          <a:p>
            <a:pPr fontAlgn="base"/>
            <a:r>
              <a:rPr lang="en-US" dirty="0">
                <a:solidFill>
                  <a:srgbClr val="000000"/>
                </a:solidFill>
              </a:rPr>
              <a:t>GDR is one of the expensive sources of finance.</a:t>
            </a:r>
          </a:p>
          <a:p>
            <a:pPr marL="114300" indent="0">
              <a:buNone/>
            </a:pPr>
            <a:endParaRPr lang="en-US" dirty="0">
              <a:solidFill>
                <a:srgbClr val="000000"/>
              </a:solidFill>
            </a:endParaRPr>
          </a:p>
        </p:txBody>
      </p:sp>
    </p:spTree>
    <p:extLst>
      <p:ext uri="{BB962C8B-B14F-4D97-AF65-F5344CB8AC3E}">
        <p14:creationId xmlns:p14="http://schemas.microsoft.com/office/powerpoint/2010/main" val="13603648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Terminologies</a:t>
            </a:r>
            <a:endParaRPr lang="en-US" dirty="0"/>
          </a:p>
        </p:txBody>
      </p:sp>
      <p:sp>
        <p:nvSpPr>
          <p:cNvPr id="3" name="Text Placeholder 2"/>
          <p:cNvSpPr>
            <a:spLocks noGrp="1"/>
          </p:cNvSpPr>
          <p:nvPr>
            <p:ph type="body" idx="1"/>
          </p:nvPr>
        </p:nvSpPr>
        <p:spPr/>
        <p:txBody>
          <a:bodyPr/>
          <a:lstStyle/>
          <a:p>
            <a:pPr lvl="0">
              <a:lnSpc>
                <a:spcPct val="100000"/>
              </a:lnSpc>
            </a:pPr>
            <a:r>
              <a:rPr lang="en-US" b="1" dirty="0">
                <a:solidFill>
                  <a:srgbClr val="000000"/>
                </a:solidFill>
              </a:rPr>
              <a:t>Issuing Company: </a:t>
            </a:r>
            <a:r>
              <a:rPr lang="en-US" dirty="0">
                <a:solidFill>
                  <a:srgbClr val="000000"/>
                </a:solidFill>
              </a:rPr>
              <a:t>The company intending to raise money in foreign </a:t>
            </a:r>
            <a:r>
              <a:rPr lang="en-US" dirty="0" smtClean="0">
                <a:solidFill>
                  <a:srgbClr val="000000"/>
                </a:solidFill>
              </a:rPr>
              <a:t>land</a:t>
            </a:r>
          </a:p>
          <a:p>
            <a:pPr lvl="0">
              <a:lnSpc>
                <a:spcPct val="100000"/>
              </a:lnSpc>
            </a:pPr>
            <a:endParaRPr lang="en-US" dirty="0" smtClean="0"/>
          </a:p>
          <a:p>
            <a:pPr>
              <a:lnSpc>
                <a:spcPct val="100000"/>
              </a:lnSpc>
            </a:pPr>
            <a:r>
              <a:rPr lang="en-US" b="1" dirty="0">
                <a:solidFill>
                  <a:srgbClr val="000000"/>
                </a:solidFill>
              </a:rPr>
              <a:t>Depository Bank</a:t>
            </a:r>
            <a:r>
              <a:rPr lang="en-US" dirty="0">
                <a:solidFill>
                  <a:srgbClr val="000000"/>
                </a:solidFill>
              </a:rPr>
              <a:t>: Financial Institute/International Investment Bank in Foreign Country </a:t>
            </a:r>
            <a:r>
              <a:rPr lang="en-US" b="1" dirty="0">
                <a:solidFill>
                  <a:srgbClr val="002060"/>
                </a:solidFill>
              </a:rPr>
              <a:t>(appointed by Issuing Company</a:t>
            </a:r>
            <a:r>
              <a:rPr lang="en-US" b="1" dirty="0" smtClean="0">
                <a:solidFill>
                  <a:srgbClr val="002060"/>
                </a:solidFill>
              </a:rPr>
              <a:t>)</a:t>
            </a:r>
            <a:endParaRPr lang="en-US" b="1" dirty="0">
              <a:solidFill>
                <a:srgbClr val="002060"/>
              </a:solidFill>
            </a:endParaRPr>
          </a:p>
          <a:p>
            <a:pPr lvl="0">
              <a:lnSpc>
                <a:spcPct val="100000"/>
              </a:lnSpc>
              <a:spcBef>
                <a:spcPts val="1000"/>
              </a:spcBef>
            </a:pPr>
            <a:r>
              <a:rPr lang="en-US" b="1" dirty="0" smtClean="0">
                <a:solidFill>
                  <a:srgbClr val="000000"/>
                </a:solidFill>
              </a:rPr>
              <a:t>Lead </a:t>
            </a:r>
            <a:r>
              <a:rPr lang="en-US" b="1" dirty="0">
                <a:solidFill>
                  <a:srgbClr val="000000"/>
                </a:solidFill>
              </a:rPr>
              <a:t>Manager: </a:t>
            </a:r>
            <a:r>
              <a:rPr lang="en-US" dirty="0">
                <a:solidFill>
                  <a:srgbClr val="000000"/>
                </a:solidFill>
              </a:rPr>
              <a:t>International Merchant Bank </a:t>
            </a:r>
            <a:r>
              <a:rPr lang="en-US" b="1" dirty="0">
                <a:solidFill>
                  <a:srgbClr val="002060"/>
                </a:solidFill>
              </a:rPr>
              <a:t>(hired by Depository Bank)</a:t>
            </a:r>
          </a:p>
          <a:p>
            <a:pPr lvl="0">
              <a:lnSpc>
                <a:spcPct val="100000"/>
              </a:lnSpc>
              <a:spcBef>
                <a:spcPts val="1000"/>
              </a:spcBef>
            </a:pPr>
            <a:r>
              <a:rPr lang="en-US" b="1" dirty="0">
                <a:solidFill>
                  <a:srgbClr val="000000"/>
                </a:solidFill>
              </a:rPr>
              <a:t>Book Runners</a:t>
            </a:r>
            <a:r>
              <a:rPr lang="en-US" dirty="0">
                <a:solidFill>
                  <a:srgbClr val="000000"/>
                </a:solidFill>
              </a:rPr>
              <a:t>: Credit-rating Agencies </a:t>
            </a:r>
            <a:r>
              <a:rPr lang="en-US" b="1" dirty="0">
                <a:solidFill>
                  <a:srgbClr val="002060"/>
                </a:solidFill>
              </a:rPr>
              <a:t>(hired by Lead Manager)</a:t>
            </a:r>
          </a:p>
          <a:p>
            <a:pPr lvl="0">
              <a:lnSpc>
                <a:spcPct val="100000"/>
              </a:lnSpc>
              <a:spcBef>
                <a:spcPts val="1000"/>
              </a:spcBef>
            </a:pPr>
            <a:r>
              <a:rPr lang="en-US" b="1" dirty="0" smtClean="0">
                <a:solidFill>
                  <a:srgbClr val="000000"/>
                </a:solidFill>
              </a:rPr>
              <a:t>Custodian </a:t>
            </a:r>
            <a:r>
              <a:rPr lang="en-US" b="1" dirty="0">
                <a:solidFill>
                  <a:srgbClr val="000000"/>
                </a:solidFill>
              </a:rPr>
              <a:t>Bank</a:t>
            </a:r>
            <a:r>
              <a:rPr lang="en-US" dirty="0">
                <a:solidFill>
                  <a:srgbClr val="000000"/>
                </a:solidFill>
              </a:rPr>
              <a:t>: Financial Institute in Foreign Country </a:t>
            </a:r>
            <a:r>
              <a:rPr lang="en-US" b="1" dirty="0">
                <a:solidFill>
                  <a:srgbClr val="002060"/>
                </a:solidFill>
              </a:rPr>
              <a:t>(appointed by Depository Bank)</a:t>
            </a:r>
          </a:p>
          <a:p>
            <a:pPr lvl="0">
              <a:lnSpc>
                <a:spcPct val="100000"/>
              </a:lnSpc>
              <a:spcBef>
                <a:spcPts val="1000"/>
              </a:spcBef>
            </a:pPr>
            <a:r>
              <a:rPr lang="en-US" b="1" dirty="0">
                <a:solidFill>
                  <a:srgbClr val="000000"/>
                </a:solidFill>
              </a:rPr>
              <a:t>Clearing System</a:t>
            </a:r>
            <a:r>
              <a:rPr lang="en-US" dirty="0">
                <a:solidFill>
                  <a:srgbClr val="000000"/>
                </a:solidFill>
              </a:rPr>
              <a:t>: Financial Institute in Foreign Country </a:t>
            </a:r>
            <a:r>
              <a:rPr lang="en-US" b="1" dirty="0">
                <a:solidFill>
                  <a:srgbClr val="002060"/>
                </a:solidFill>
              </a:rPr>
              <a:t>(appointed by Depository Bank)</a:t>
            </a:r>
          </a:p>
          <a:p>
            <a:pPr marL="0" lvl="0" indent="0">
              <a:spcBef>
                <a:spcPts val="1000"/>
              </a:spcBef>
              <a:buNone/>
            </a:pPr>
            <a:endParaRPr lang="en-US" dirty="0"/>
          </a:p>
          <a:p>
            <a:pPr marL="0" lvl="0" indent="0">
              <a:spcBef>
                <a:spcPts val="1600"/>
              </a:spcBef>
              <a:spcAft>
                <a:spcPts val="1600"/>
              </a:spcAft>
              <a:buNone/>
            </a:pPr>
            <a:endParaRPr lang="en-US" dirty="0"/>
          </a:p>
          <a:p>
            <a:endParaRPr lang="en-US" dirty="0"/>
          </a:p>
        </p:txBody>
      </p:sp>
    </p:spTree>
    <p:extLst>
      <p:ext uri="{BB962C8B-B14F-4D97-AF65-F5344CB8AC3E}">
        <p14:creationId xmlns:p14="http://schemas.microsoft.com/office/powerpoint/2010/main" val="6017211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190506"/>
            <a:ext cx="8520600" cy="586365"/>
          </a:xfrm>
        </p:spPr>
        <p:txBody>
          <a:bodyPr/>
          <a:lstStyle/>
          <a:p>
            <a:r>
              <a:rPr lang="en-US" dirty="0" smtClean="0"/>
              <a:t>Mechanism of GDRs Issue </a:t>
            </a:r>
            <a:endParaRPr lang="en-US" dirty="0"/>
          </a:p>
        </p:txBody>
      </p:sp>
      <p:sp>
        <p:nvSpPr>
          <p:cNvPr id="3" name="Text Placeholder 2"/>
          <p:cNvSpPr>
            <a:spLocks noGrp="1"/>
          </p:cNvSpPr>
          <p:nvPr>
            <p:ph type="body" idx="1"/>
          </p:nvPr>
        </p:nvSpPr>
        <p:spPr/>
        <p:txBody>
          <a:bodyPr/>
          <a:lstStyle/>
          <a:p>
            <a:pPr marL="114300" indent="0">
              <a:buNone/>
            </a:pPr>
            <a:r>
              <a:rPr lang="en-US" b="1" dirty="0"/>
              <a:t>A</a:t>
            </a:r>
          </a:p>
          <a:p>
            <a:pPr marL="114300" indent="0">
              <a:buNone/>
            </a:pPr>
            <a:endParaRPr lang="en-US" dirty="0"/>
          </a:p>
        </p:txBody>
      </p:sp>
      <p:sp>
        <p:nvSpPr>
          <p:cNvPr id="4" name="Rounded Rectangle 3"/>
          <p:cNvSpPr/>
          <p:nvPr/>
        </p:nvSpPr>
        <p:spPr>
          <a:xfrm>
            <a:off x="3267307" y="2244268"/>
            <a:ext cx="2330605" cy="613317"/>
          </a:xfrm>
          <a:prstGeom prst="roundRect">
            <a:avLst/>
          </a:prstGeom>
          <a:solidFill>
            <a:schemeClr val="accent1"/>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b="1" dirty="0" smtClean="0"/>
              <a:t>Depository Bank</a:t>
            </a:r>
            <a:endParaRPr lang="en-US" b="1" dirty="0"/>
          </a:p>
        </p:txBody>
      </p:sp>
      <p:sp>
        <p:nvSpPr>
          <p:cNvPr id="5" name="Rounded Rectangle 4"/>
          <p:cNvSpPr/>
          <p:nvPr/>
        </p:nvSpPr>
        <p:spPr>
          <a:xfrm>
            <a:off x="3267307" y="3180713"/>
            <a:ext cx="2330605" cy="613317"/>
          </a:xfrm>
          <a:prstGeom prst="roundRect">
            <a:avLst/>
          </a:prstGeom>
          <a:solidFill>
            <a:schemeClr val="bg2">
              <a:lumMod val="5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Issuing Company</a:t>
            </a:r>
            <a:endParaRPr lang="en-US" b="1" dirty="0"/>
          </a:p>
        </p:txBody>
      </p:sp>
      <p:sp>
        <p:nvSpPr>
          <p:cNvPr id="6" name="Rounded Rectangle 5"/>
          <p:cNvSpPr/>
          <p:nvPr/>
        </p:nvSpPr>
        <p:spPr>
          <a:xfrm>
            <a:off x="401443" y="1257656"/>
            <a:ext cx="2330605" cy="613317"/>
          </a:xfrm>
          <a:prstGeom prst="roundRect">
            <a:avLst/>
          </a:prstGeom>
          <a:solidFill>
            <a:schemeClr val="bg2">
              <a:lumMod val="60000"/>
              <a:lumOff val="4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Clearing System</a:t>
            </a:r>
            <a:endParaRPr lang="en-US" b="1" dirty="0"/>
          </a:p>
        </p:txBody>
      </p:sp>
      <p:sp>
        <p:nvSpPr>
          <p:cNvPr id="7" name="Rounded Rectangle 6"/>
          <p:cNvSpPr/>
          <p:nvPr/>
        </p:nvSpPr>
        <p:spPr>
          <a:xfrm>
            <a:off x="6135294" y="4023144"/>
            <a:ext cx="2330605" cy="613317"/>
          </a:xfrm>
          <a:prstGeom prst="roundRect">
            <a:avLst/>
          </a:prstGeom>
          <a:solidFill>
            <a:srgbClr val="0070C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Book Runners</a:t>
            </a:r>
            <a:endParaRPr lang="en-US" b="1" dirty="0"/>
          </a:p>
        </p:txBody>
      </p:sp>
      <p:sp>
        <p:nvSpPr>
          <p:cNvPr id="8" name="Rounded Rectangle 7"/>
          <p:cNvSpPr/>
          <p:nvPr/>
        </p:nvSpPr>
        <p:spPr>
          <a:xfrm>
            <a:off x="6135295" y="3109331"/>
            <a:ext cx="2330605" cy="613317"/>
          </a:xfrm>
          <a:prstGeom prst="roundRect">
            <a:avLst/>
          </a:prstGeom>
          <a:solidFill>
            <a:srgbClr val="00B05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Lead Manager</a:t>
            </a:r>
            <a:endParaRPr lang="en-US" b="1" dirty="0"/>
          </a:p>
        </p:txBody>
      </p:sp>
      <p:sp>
        <p:nvSpPr>
          <p:cNvPr id="9" name="Rounded Rectangle 8"/>
          <p:cNvSpPr/>
          <p:nvPr/>
        </p:nvSpPr>
        <p:spPr>
          <a:xfrm>
            <a:off x="401442" y="2266570"/>
            <a:ext cx="2330605" cy="613317"/>
          </a:xfrm>
          <a:prstGeom prst="roundRect">
            <a:avLst/>
          </a:prstGeom>
          <a:solidFill>
            <a:schemeClr val="accent5"/>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Custodian Bank</a:t>
            </a:r>
            <a:endParaRPr lang="en-US" b="1" dirty="0"/>
          </a:p>
        </p:txBody>
      </p:sp>
      <p:sp>
        <p:nvSpPr>
          <p:cNvPr id="10" name="Rounded Rectangle 9"/>
          <p:cNvSpPr/>
          <p:nvPr/>
        </p:nvSpPr>
        <p:spPr>
          <a:xfrm>
            <a:off x="399319" y="3180713"/>
            <a:ext cx="2330605" cy="613317"/>
          </a:xfrm>
          <a:prstGeom prst="roundRect">
            <a:avLst/>
          </a:prstGeom>
          <a:solidFill>
            <a:srgbClr val="92D05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Listing on Stock Exchange </a:t>
            </a:r>
            <a:endParaRPr lang="en-US" b="1" dirty="0"/>
          </a:p>
        </p:txBody>
      </p:sp>
      <p:sp>
        <p:nvSpPr>
          <p:cNvPr id="11" name="Rounded Rectangle 10"/>
          <p:cNvSpPr/>
          <p:nvPr/>
        </p:nvSpPr>
        <p:spPr>
          <a:xfrm>
            <a:off x="3267307" y="1257657"/>
            <a:ext cx="2330605" cy="613316"/>
          </a:xfrm>
          <a:prstGeom prst="roundRect">
            <a:avLst/>
          </a:prstGeom>
          <a:solidFill>
            <a:srgbClr val="00B0F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Depository Receipts Holders</a:t>
            </a:r>
            <a:endParaRPr lang="en-US" b="1" dirty="0"/>
          </a:p>
        </p:txBody>
      </p:sp>
      <p:cxnSp>
        <p:nvCxnSpPr>
          <p:cNvPr id="13" name="Straight Arrow Connector 12"/>
          <p:cNvCxnSpPr/>
          <p:nvPr/>
        </p:nvCxnSpPr>
        <p:spPr>
          <a:xfrm flipV="1">
            <a:off x="4839629" y="2857585"/>
            <a:ext cx="0" cy="323128"/>
          </a:xfrm>
          <a:prstGeom prst="straightConnector1">
            <a:avLst/>
          </a:prstGeom>
          <a:ln w="28575"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Straight Arrow Connector 13"/>
          <p:cNvCxnSpPr/>
          <p:nvPr/>
        </p:nvCxnSpPr>
        <p:spPr>
          <a:xfrm flipV="1">
            <a:off x="4380306" y="1870973"/>
            <a:ext cx="2123" cy="395597"/>
          </a:xfrm>
          <a:prstGeom prst="straightConnector1">
            <a:avLst/>
          </a:prstGeom>
          <a:ln w="28575"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Straight Arrow Connector 17"/>
          <p:cNvCxnSpPr/>
          <p:nvPr/>
        </p:nvCxnSpPr>
        <p:spPr>
          <a:xfrm>
            <a:off x="5597912" y="3434576"/>
            <a:ext cx="537382"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225990" y="3722648"/>
            <a:ext cx="11151" cy="300496"/>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380306" y="3802699"/>
            <a:ext cx="0" cy="392852"/>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5597912" y="3606983"/>
            <a:ext cx="537382"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2729924" y="3568388"/>
            <a:ext cx="537383"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2729924" y="2550926"/>
            <a:ext cx="537383"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2998615" y="2706915"/>
            <a:ext cx="268692" cy="2832"/>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998615" y="2706915"/>
            <a:ext cx="0" cy="709074"/>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2729924" y="3415989"/>
            <a:ext cx="268691"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2998615" y="2343043"/>
            <a:ext cx="268692"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2998615" y="1483112"/>
            <a:ext cx="0" cy="85993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2729924" y="1475106"/>
            <a:ext cx="268691"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67268" y="4064686"/>
            <a:ext cx="3557239"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724507" y="3802699"/>
            <a:ext cx="0" cy="261987"/>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flipV="1">
            <a:off x="167269" y="2550926"/>
            <a:ext cx="11151" cy="1519269"/>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152932" y="2550926"/>
            <a:ext cx="248510" cy="22303"/>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4380306" y="4195551"/>
            <a:ext cx="1754988"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947210" y="2559375"/>
            <a:ext cx="0" cy="549956"/>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5597912" y="2573229"/>
            <a:ext cx="1349298"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5720576" y="3180713"/>
            <a:ext cx="234175" cy="307777"/>
          </a:xfrm>
          <a:prstGeom prst="rect">
            <a:avLst/>
          </a:prstGeom>
          <a:noFill/>
          <a:ln>
            <a:noFill/>
          </a:ln>
        </p:spPr>
        <p:txBody>
          <a:bodyPr wrap="square" rtlCol="0">
            <a:spAutoFit/>
          </a:bodyPr>
          <a:lstStyle/>
          <a:p>
            <a:r>
              <a:rPr lang="en-US" b="1" dirty="0" smtClean="0">
                <a:solidFill>
                  <a:srgbClr val="FF0000"/>
                </a:solidFill>
              </a:rPr>
              <a:t>A</a:t>
            </a:r>
            <a:endParaRPr lang="en-US" b="1" dirty="0">
              <a:solidFill>
                <a:srgbClr val="FF0000"/>
              </a:solidFill>
            </a:endParaRPr>
          </a:p>
        </p:txBody>
      </p:sp>
      <p:sp>
        <p:nvSpPr>
          <p:cNvPr id="96" name="TextBox 95"/>
          <p:cNvSpPr txBox="1"/>
          <p:nvPr/>
        </p:nvSpPr>
        <p:spPr>
          <a:xfrm>
            <a:off x="4893252" y="2879887"/>
            <a:ext cx="314510" cy="307777"/>
          </a:xfrm>
          <a:prstGeom prst="rect">
            <a:avLst/>
          </a:prstGeom>
          <a:noFill/>
          <a:ln>
            <a:noFill/>
          </a:ln>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97" name="TextBox 96"/>
          <p:cNvSpPr txBox="1"/>
          <p:nvPr/>
        </p:nvSpPr>
        <p:spPr>
          <a:xfrm>
            <a:off x="7214841" y="3746944"/>
            <a:ext cx="278780" cy="307777"/>
          </a:xfrm>
          <a:prstGeom prst="rect">
            <a:avLst/>
          </a:prstGeom>
          <a:noFill/>
          <a:ln>
            <a:noFill/>
          </a:ln>
        </p:spPr>
        <p:txBody>
          <a:bodyPr wrap="square" rtlCol="0">
            <a:spAutoFit/>
          </a:bodyPr>
          <a:lstStyle/>
          <a:p>
            <a:r>
              <a:rPr lang="en-US" b="1" dirty="0" smtClean="0">
                <a:solidFill>
                  <a:srgbClr val="FF0000"/>
                </a:solidFill>
              </a:rPr>
              <a:t>A</a:t>
            </a:r>
            <a:endParaRPr lang="en-US" b="1" dirty="0">
              <a:solidFill>
                <a:srgbClr val="FF0000"/>
              </a:solidFill>
            </a:endParaRPr>
          </a:p>
        </p:txBody>
      </p:sp>
      <p:sp>
        <p:nvSpPr>
          <p:cNvPr id="103" name="TextBox 102"/>
          <p:cNvSpPr txBox="1"/>
          <p:nvPr/>
        </p:nvSpPr>
        <p:spPr>
          <a:xfrm>
            <a:off x="6947210" y="2104886"/>
            <a:ext cx="1699234" cy="954107"/>
          </a:xfrm>
          <a:prstGeom prst="rect">
            <a:avLst/>
          </a:prstGeom>
          <a:noFill/>
          <a:ln>
            <a:noFill/>
          </a:ln>
        </p:spPr>
        <p:txBody>
          <a:bodyPr wrap="square" rtlCol="0">
            <a:spAutoFit/>
          </a:bodyPr>
          <a:lstStyle/>
          <a:p>
            <a:r>
              <a:rPr lang="en-US" b="1" dirty="0" smtClean="0">
                <a:solidFill>
                  <a:srgbClr val="FF0000"/>
                </a:solidFill>
              </a:rPr>
              <a:t>Collects Subscription from potential investors</a:t>
            </a:r>
            <a:endParaRPr lang="en-US" b="1" dirty="0">
              <a:solidFill>
                <a:srgbClr val="FF0000"/>
              </a:solidFill>
            </a:endParaRPr>
          </a:p>
        </p:txBody>
      </p:sp>
      <p:cxnSp>
        <p:nvCxnSpPr>
          <p:cNvPr id="104" name="Straight Arrow Connector 103"/>
          <p:cNvCxnSpPr/>
          <p:nvPr/>
        </p:nvCxnSpPr>
        <p:spPr>
          <a:xfrm flipV="1">
            <a:off x="4601737" y="2857585"/>
            <a:ext cx="0" cy="323128"/>
          </a:xfrm>
          <a:prstGeom prst="straightConnector1">
            <a:avLst/>
          </a:prstGeom>
          <a:ln w="28575"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5" name="TextBox 104"/>
          <p:cNvSpPr txBox="1"/>
          <p:nvPr/>
        </p:nvSpPr>
        <p:spPr>
          <a:xfrm>
            <a:off x="3140396" y="2879887"/>
            <a:ext cx="1508077" cy="307777"/>
          </a:xfrm>
          <a:prstGeom prst="rect">
            <a:avLst/>
          </a:prstGeom>
          <a:noFill/>
          <a:ln>
            <a:noFill/>
          </a:ln>
        </p:spPr>
        <p:txBody>
          <a:bodyPr wrap="square" rtlCol="0">
            <a:spAutoFit/>
          </a:bodyPr>
          <a:lstStyle/>
          <a:p>
            <a:r>
              <a:rPr lang="en-US" b="1" dirty="0" smtClean="0">
                <a:solidFill>
                  <a:srgbClr val="0070C0"/>
                </a:solidFill>
              </a:rPr>
              <a:t>Issue of shares </a:t>
            </a:r>
            <a:endParaRPr lang="en-US" b="1" dirty="0">
              <a:solidFill>
                <a:srgbClr val="0070C0"/>
              </a:solidFill>
            </a:endParaRPr>
          </a:p>
        </p:txBody>
      </p:sp>
      <p:sp>
        <p:nvSpPr>
          <p:cNvPr id="106" name="TextBox 105"/>
          <p:cNvSpPr txBox="1"/>
          <p:nvPr/>
        </p:nvSpPr>
        <p:spPr>
          <a:xfrm>
            <a:off x="2765505" y="2286003"/>
            <a:ext cx="314510" cy="307777"/>
          </a:xfrm>
          <a:prstGeom prst="rect">
            <a:avLst/>
          </a:prstGeom>
          <a:noFill/>
          <a:ln>
            <a:noFill/>
          </a:ln>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107" name="TextBox 106"/>
          <p:cNvSpPr txBox="1"/>
          <p:nvPr/>
        </p:nvSpPr>
        <p:spPr>
          <a:xfrm>
            <a:off x="4378718" y="1906861"/>
            <a:ext cx="1306814" cy="307777"/>
          </a:xfrm>
          <a:prstGeom prst="rect">
            <a:avLst/>
          </a:prstGeom>
          <a:noFill/>
          <a:ln>
            <a:noFill/>
          </a:ln>
        </p:spPr>
        <p:txBody>
          <a:bodyPr wrap="square" rtlCol="0">
            <a:spAutoFit/>
          </a:bodyPr>
          <a:lstStyle/>
          <a:p>
            <a:r>
              <a:rPr lang="en-US" b="1" dirty="0" smtClean="0">
                <a:solidFill>
                  <a:srgbClr val="FF0000"/>
                </a:solidFill>
              </a:rPr>
              <a:t>Issue of DRs</a:t>
            </a:r>
            <a:endParaRPr lang="en-US" b="1" dirty="0">
              <a:solidFill>
                <a:srgbClr val="FF0000"/>
              </a:solidFill>
            </a:endParaRPr>
          </a:p>
        </p:txBody>
      </p:sp>
      <p:sp>
        <p:nvSpPr>
          <p:cNvPr id="108" name="TextBox 107"/>
          <p:cNvSpPr txBox="1"/>
          <p:nvPr/>
        </p:nvSpPr>
        <p:spPr>
          <a:xfrm>
            <a:off x="3040568" y="1851106"/>
            <a:ext cx="224615" cy="307777"/>
          </a:xfrm>
          <a:prstGeom prst="rect">
            <a:avLst/>
          </a:prstGeom>
          <a:noFill/>
          <a:ln>
            <a:noFill/>
          </a:ln>
        </p:spPr>
        <p:txBody>
          <a:bodyPr wrap="square" rtlCol="0">
            <a:spAutoFit/>
          </a:bodyPr>
          <a:lstStyle/>
          <a:p>
            <a:r>
              <a:rPr lang="en-US" b="1" dirty="0" smtClean="0">
                <a:solidFill>
                  <a:srgbClr val="FF0000"/>
                </a:solidFill>
              </a:rPr>
              <a:t>A</a:t>
            </a:r>
            <a:endParaRPr lang="en-US" b="1" dirty="0">
              <a:solidFill>
                <a:srgbClr val="FF0000"/>
              </a:solidFill>
            </a:endParaRPr>
          </a:p>
        </p:txBody>
      </p:sp>
      <p:sp>
        <p:nvSpPr>
          <p:cNvPr id="109" name="TextBox 108"/>
          <p:cNvSpPr txBox="1"/>
          <p:nvPr/>
        </p:nvSpPr>
        <p:spPr>
          <a:xfrm>
            <a:off x="311700" y="4705817"/>
            <a:ext cx="1751276" cy="307777"/>
          </a:xfrm>
          <a:prstGeom prst="rect">
            <a:avLst/>
          </a:prstGeom>
          <a:noFill/>
        </p:spPr>
        <p:txBody>
          <a:bodyPr wrap="square" rtlCol="0">
            <a:spAutoFit/>
          </a:bodyPr>
          <a:lstStyle/>
          <a:p>
            <a:r>
              <a:rPr lang="en-US" b="1" dirty="0" smtClean="0">
                <a:solidFill>
                  <a:srgbClr val="FF0000"/>
                </a:solidFill>
              </a:rPr>
              <a:t>A- Appointed by </a:t>
            </a:r>
            <a:endParaRPr lang="en-US" b="1" dirty="0">
              <a:solidFill>
                <a:srgbClr val="FF0000"/>
              </a:solidFill>
            </a:endParaRPr>
          </a:p>
        </p:txBody>
      </p:sp>
    </p:spTree>
    <p:extLst>
      <p:ext uri="{BB962C8B-B14F-4D97-AF65-F5344CB8AC3E}">
        <p14:creationId xmlns:p14="http://schemas.microsoft.com/office/powerpoint/2010/main" val="25348905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pointers</a:t>
            </a:r>
            <a:endParaRPr lang="en-US" dirty="0"/>
          </a:p>
        </p:txBody>
      </p:sp>
      <p:sp>
        <p:nvSpPr>
          <p:cNvPr id="3" name="Text Placeholder 2"/>
          <p:cNvSpPr>
            <a:spLocks noGrp="1"/>
          </p:cNvSpPr>
          <p:nvPr>
            <p:ph type="body" idx="1"/>
          </p:nvPr>
        </p:nvSpPr>
        <p:spPr/>
        <p:txBody>
          <a:bodyPr/>
          <a:lstStyle/>
          <a:p>
            <a:r>
              <a:rPr lang="en-US" sz="2400" b="1" dirty="0" smtClean="0"/>
              <a:t>Cooling Off Period (45 Days)</a:t>
            </a:r>
            <a:r>
              <a:rPr lang="en-US" sz="2400" dirty="0" smtClean="0"/>
              <a:t> – Time between purchase  of DRs (date of issue) to their cancellation</a:t>
            </a:r>
          </a:p>
          <a:p>
            <a:r>
              <a:rPr lang="en-US" sz="2400" b="1" dirty="0" smtClean="0"/>
              <a:t>Green Shoe Option </a:t>
            </a:r>
            <a:r>
              <a:rPr lang="en-US" sz="2400" dirty="0" smtClean="0"/>
              <a:t>– Lead managers are allowed to place additional (</a:t>
            </a:r>
            <a:r>
              <a:rPr lang="en-US" sz="2400" dirty="0" err="1" smtClean="0"/>
              <a:t>upto</a:t>
            </a:r>
            <a:r>
              <a:rPr lang="en-US" sz="2400" dirty="0" smtClean="0"/>
              <a:t> 15% more) GDRs beyond the GDR issue size</a:t>
            </a:r>
          </a:p>
          <a:p>
            <a:r>
              <a:rPr lang="en-US" sz="2400" b="1" dirty="0" smtClean="0"/>
              <a:t>DRs Arbitrage </a:t>
            </a:r>
          </a:p>
          <a:p>
            <a:r>
              <a:rPr lang="en-US" sz="2400" b="1" dirty="0" smtClean="0"/>
              <a:t>Dual </a:t>
            </a:r>
            <a:r>
              <a:rPr lang="en-US" sz="2400" b="1" dirty="0" err="1" smtClean="0"/>
              <a:t>Fungibility</a:t>
            </a:r>
            <a:r>
              <a:rPr lang="en-US" sz="2400" b="1" dirty="0" smtClean="0"/>
              <a:t> of DRs </a:t>
            </a:r>
            <a:r>
              <a:rPr lang="en-US" sz="2400" dirty="0" smtClean="0"/>
              <a:t>– </a:t>
            </a:r>
            <a:r>
              <a:rPr lang="en-US" sz="2400" dirty="0" err="1" smtClean="0"/>
              <a:t>Fungibility</a:t>
            </a:r>
            <a:r>
              <a:rPr lang="en-US" sz="2400" dirty="0" smtClean="0"/>
              <a:t> means as asset can be interchanged into another asset of the same class</a:t>
            </a:r>
          </a:p>
          <a:p>
            <a:endParaRPr lang="en-US" sz="2000" dirty="0"/>
          </a:p>
        </p:txBody>
      </p:sp>
    </p:spTree>
    <p:extLst>
      <p:ext uri="{BB962C8B-B14F-4D97-AF65-F5344CB8AC3E}">
        <p14:creationId xmlns:p14="http://schemas.microsoft.com/office/powerpoint/2010/main" val="2749573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Definition</a:t>
            </a:r>
            <a:endParaRPr/>
          </a:p>
        </p:txBody>
      </p:sp>
      <p:sp>
        <p:nvSpPr>
          <p:cNvPr id="97" name="Google Shape;97;p18"/>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solidFill>
                  <a:srgbClr val="000000"/>
                </a:solidFill>
              </a:rPr>
              <a:t>A financial market is a broad term describing any marketplace where buyers and sellers participate in the trade of assets such as equities, bonds, currencies and derivatives. Financial markets are typically defined by having transparent pricing, basic regulations on trading, costs and fees, and market forces determining the prices of securities that trade.</a:t>
            </a:r>
            <a:endParaRPr dirty="0">
              <a:solidFill>
                <a:srgbClr val="00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Depository Receipts (ADRs)</a:t>
            </a:r>
            <a:endParaRPr lang="en-US" dirty="0"/>
          </a:p>
        </p:txBody>
      </p:sp>
      <p:sp>
        <p:nvSpPr>
          <p:cNvPr id="3" name="Text Placeholder 2"/>
          <p:cNvSpPr>
            <a:spLocks noGrp="1"/>
          </p:cNvSpPr>
          <p:nvPr>
            <p:ph type="body" idx="1"/>
          </p:nvPr>
        </p:nvSpPr>
        <p:spPr/>
        <p:txBody>
          <a:bodyPr/>
          <a:lstStyle/>
          <a:p>
            <a:r>
              <a:rPr lang="en-US" dirty="0"/>
              <a:t>American Depositary Receipts (ADR) are negotiable security instruments that are issued by a US bank, that represent a specific number of shares in a foreign company that is traded in US financial markets. </a:t>
            </a:r>
            <a:endParaRPr lang="en-US" dirty="0" smtClean="0"/>
          </a:p>
          <a:p>
            <a:endParaRPr lang="en-US" dirty="0"/>
          </a:p>
          <a:p>
            <a:r>
              <a:rPr lang="en-US" dirty="0" smtClean="0"/>
              <a:t>ADRs </a:t>
            </a:r>
            <a:r>
              <a:rPr lang="en-US" dirty="0"/>
              <a:t>pay dividends in US dollars and trade like regular shares of stock. Companies can now purchase stocks of foreign companies in bulk and reissue them on the US market. </a:t>
            </a:r>
            <a:endParaRPr lang="en-US" dirty="0" smtClean="0"/>
          </a:p>
          <a:p>
            <a:endParaRPr lang="en-US" dirty="0" smtClean="0"/>
          </a:p>
          <a:p>
            <a:r>
              <a:rPr lang="en-US" dirty="0" smtClean="0"/>
              <a:t>ADRs </a:t>
            </a:r>
            <a:r>
              <a:rPr lang="en-US" dirty="0"/>
              <a:t>are listed on the NYSE, NASDAQ, AMEX and can be sold over-the-counter.</a:t>
            </a:r>
          </a:p>
        </p:txBody>
      </p:sp>
    </p:spTree>
    <p:extLst>
      <p:ext uri="{BB962C8B-B14F-4D97-AF65-F5344CB8AC3E}">
        <p14:creationId xmlns:p14="http://schemas.microsoft.com/office/powerpoint/2010/main" val="428393371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ADR</a:t>
            </a:r>
            <a:endParaRPr lang="en-US" dirty="0"/>
          </a:p>
        </p:txBody>
      </p:sp>
      <p:sp>
        <p:nvSpPr>
          <p:cNvPr id="3" name="Text Placeholder 2"/>
          <p:cNvSpPr>
            <a:spLocks noGrp="1"/>
          </p:cNvSpPr>
          <p:nvPr>
            <p:ph type="body" idx="1"/>
          </p:nvPr>
        </p:nvSpPr>
        <p:spPr/>
        <p:txBody>
          <a:bodyPr/>
          <a:lstStyle/>
          <a:p>
            <a:r>
              <a:rPr lang="en-US" dirty="0"/>
              <a:t>The first ADR was created in 1927 by J.P. Morgan, to allow Americans to invest in shares of Selfridges, a British department store. Today there are more than 2,200 ADRs available, representing shares of companies located in more than 70 countries. The Bank of New York, JPMorgan, Deutsche Bank, and Citigroup are among the leading depositary banks, which create and issue ADRs.</a:t>
            </a:r>
          </a:p>
        </p:txBody>
      </p:sp>
    </p:spTree>
    <p:extLst>
      <p:ext uri="{BB962C8B-B14F-4D97-AF65-F5344CB8AC3E}">
        <p14:creationId xmlns:p14="http://schemas.microsoft.com/office/powerpoint/2010/main" val="32529886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022451902"/>
              </p:ext>
            </p:extLst>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96459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Sponsored ADR</a:t>
            </a:r>
            <a:endParaRPr lang="en-US" dirty="0"/>
          </a:p>
        </p:txBody>
      </p:sp>
      <p:sp>
        <p:nvSpPr>
          <p:cNvPr id="3" name="Text Placeholder 2"/>
          <p:cNvSpPr>
            <a:spLocks noGrp="1"/>
          </p:cNvSpPr>
          <p:nvPr>
            <p:ph type="body" idx="1"/>
          </p:nvPr>
        </p:nvSpPr>
        <p:spPr/>
        <p:txBody>
          <a:bodyPr/>
          <a:lstStyle/>
          <a:p>
            <a:r>
              <a:rPr lang="en-US" dirty="0" smtClean="0"/>
              <a:t>For </a:t>
            </a:r>
            <a:r>
              <a:rPr lang="en-US" dirty="0"/>
              <a:t>a sponsored ADR, the foreign company issuing shares to the public enters into an agreement with a US depositary bank to sell its shares in US markets. The US bank is responsible for recordkeeping, sale, and distribution of shares to the public, distribution of dividends, etc. Sponsored ADRs can be listed on the US stock exchanges.</a:t>
            </a:r>
          </a:p>
          <a:p>
            <a:endParaRPr lang="en-US" dirty="0"/>
          </a:p>
        </p:txBody>
      </p:sp>
    </p:spTree>
    <p:extLst>
      <p:ext uri="{BB962C8B-B14F-4D97-AF65-F5344CB8AC3E}">
        <p14:creationId xmlns:p14="http://schemas.microsoft.com/office/powerpoint/2010/main" val="25133929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NON-Sponsored ADR</a:t>
            </a:r>
            <a:endParaRPr lang="en-US" dirty="0"/>
          </a:p>
        </p:txBody>
      </p:sp>
      <p:sp>
        <p:nvSpPr>
          <p:cNvPr id="3" name="Text Placeholder 2"/>
          <p:cNvSpPr>
            <a:spLocks noGrp="1"/>
          </p:cNvSpPr>
          <p:nvPr>
            <p:ph type="body" idx="1"/>
          </p:nvPr>
        </p:nvSpPr>
        <p:spPr/>
        <p:txBody>
          <a:bodyPr/>
          <a:lstStyle/>
          <a:p>
            <a:r>
              <a:rPr lang="en-US" dirty="0" smtClean="0"/>
              <a:t>A </a:t>
            </a:r>
            <a:r>
              <a:rPr lang="en-US" dirty="0"/>
              <a:t>non-sponsored ADR is created by brokers/dealers without the cooperation of the foreign company issuing the shares. Non-sponsored ADRs are traded in US over-the-counter markets without requiring registration with the Securities and Exchange Commission (SEC). Before 2008, any brokers and dealers trading in ADRs were required to submit a written application before being allowed to trade in the US. The 2008 SEC amendment provided an exemption to foreign issuers that met certain regulatory conditions. Non-sponsored ADRs are only traded on over-the-counter markets.</a:t>
            </a:r>
          </a:p>
          <a:p>
            <a:pPr marL="114300" indent="0">
              <a:buNone/>
            </a:pPr>
            <a:endParaRPr lang="en-US" dirty="0"/>
          </a:p>
          <a:p>
            <a:endParaRPr lang="en-US" dirty="0"/>
          </a:p>
        </p:txBody>
      </p:sp>
    </p:spTree>
    <p:extLst>
      <p:ext uri="{BB962C8B-B14F-4D97-AF65-F5344CB8AC3E}">
        <p14:creationId xmlns:p14="http://schemas.microsoft.com/office/powerpoint/2010/main" val="6295096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Sponsored Level I ADR</a:t>
            </a:r>
            <a:endParaRPr lang="en-US" dirty="0"/>
          </a:p>
        </p:txBody>
      </p:sp>
      <p:sp>
        <p:nvSpPr>
          <p:cNvPr id="3" name="Text Placeholder 2"/>
          <p:cNvSpPr>
            <a:spLocks noGrp="1"/>
          </p:cNvSpPr>
          <p:nvPr>
            <p:ph type="body" idx="1"/>
          </p:nvPr>
        </p:nvSpPr>
        <p:spPr/>
        <p:txBody>
          <a:bodyPr/>
          <a:lstStyle/>
          <a:p>
            <a:r>
              <a:rPr lang="en-US" dirty="0" smtClean="0"/>
              <a:t>Level </a:t>
            </a:r>
            <a:r>
              <a:rPr lang="en-US" dirty="0"/>
              <a:t>I is the lowest level at which sponsored ADRs can be issued. It is the most common level for foreign companies that do not qualify for other levels or that do not want their securities listed on US exchanges. Level I ADRs are subject to the least reporting requirements with the Securities and Exchange Commission, and they are only traded over the counter. The companies are not required to issue quarterly or annual reports like other publicly-traded companies. However, Level I issuers must have their stock listed on one or more exchanges in the country of origination. Level I can be upgraded to Level II when the company is ready to sell through US exchanges.</a:t>
            </a:r>
          </a:p>
          <a:p>
            <a:endParaRPr lang="en-US" dirty="0"/>
          </a:p>
        </p:txBody>
      </p:sp>
    </p:spTree>
    <p:extLst>
      <p:ext uri="{BB962C8B-B14F-4D97-AF65-F5344CB8AC3E}">
        <p14:creationId xmlns:p14="http://schemas.microsoft.com/office/powerpoint/2010/main" val="23891546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Sponsored Level </a:t>
            </a:r>
            <a:r>
              <a:rPr lang="en-US" dirty="0" smtClean="0"/>
              <a:t>II </a:t>
            </a:r>
            <a:r>
              <a:rPr lang="en-US" dirty="0"/>
              <a:t>ADR</a:t>
            </a:r>
          </a:p>
        </p:txBody>
      </p:sp>
      <p:sp>
        <p:nvSpPr>
          <p:cNvPr id="3" name="Text Placeholder 2"/>
          <p:cNvSpPr>
            <a:spLocks noGrp="1"/>
          </p:cNvSpPr>
          <p:nvPr>
            <p:ph type="body" idx="1"/>
          </p:nvPr>
        </p:nvSpPr>
        <p:spPr/>
        <p:txBody>
          <a:bodyPr/>
          <a:lstStyle/>
          <a:p>
            <a:r>
              <a:rPr lang="en-US" dirty="0" smtClean="0"/>
              <a:t>Level </a:t>
            </a:r>
            <a:r>
              <a:rPr lang="en-US" dirty="0"/>
              <a:t>II ADRs have more requirements from the SEC than Level I, and the company gets an opportunity to establish a higher trading presence on the US stock markets. The company must file a registration statement with the SEC. Also, the company must file Form-20-F in accordance with the GAAP or IFRS standards. Form 20-F is the equivalent of Form-10-K which is submitted by US publicly-traded companies. If the issuer fails to comply with these requirements, it may be delisted or downgraded to Level I.</a:t>
            </a:r>
          </a:p>
          <a:p>
            <a:endParaRPr lang="en-US" dirty="0"/>
          </a:p>
        </p:txBody>
      </p:sp>
    </p:spTree>
    <p:extLst>
      <p:ext uri="{BB962C8B-B14F-4D97-AF65-F5344CB8AC3E}">
        <p14:creationId xmlns:p14="http://schemas.microsoft.com/office/powerpoint/2010/main" val="88795025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Sponsored Level </a:t>
            </a:r>
            <a:r>
              <a:rPr lang="en-US" dirty="0" smtClean="0"/>
              <a:t>III </a:t>
            </a:r>
            <a:r>
              <a:rPr lang="en-US" dirty="0"/>
              <a:t>ADR</a:t>
            </a:r>
          </a:p>
        </p:txBody>
      </p:sp>
      <p:sp>
        <p:nvSpPr>
          <p:cNvPr id="3" name="Text Placeholder 2"/>
          <p:cNvSpPr>
            <a:spLocks noGrp="1"/>
          </p:cNvSpPr>
          <p:nvPr>
            <p:ph type="body" idx="1"/>
          </p:nvPr>
        </p:nvSpPr>
        <p:spPr/>
        <p:txBody>
          <a:bodyPr/>
          <a:lstStyle/>
          <a:p>
            <a:r>
              <a:rPr lang="en-US" dirty="0"/>
              <a:t>Level III is the highest and most prestigious level that a foreign company can sponsor. A foreign company at this level can float a public offering of ADRs to raise capital from American investors through US exchanges. Level III ADRs also attract stricter regulations from the SEC. The company must file Form F-1 (prospectus) and Form 20-F (annual reports) in accordance with GAAP or IFRS standards. Any materials distributed to shareholders in the issuer’s home country must be submitted to the SEC as Form 6-K. Examples of foreign companies that have managed to enter this ADR level include Vodafone, </a:t>
            </a:r>
            <a:r>
              <a:rPr lang="en-US" dirty="0" err="1"/>
              <a:t>Petrobras</a:t>
            </a:r>
            <a:r>
              <a:rPr lang="en-US" dirty="0"/>
              <a:t>, and China Information Technology.</a:t>
            </a:r>
          </a:p>
        </p:txBody>
      </p:sp>
    </p:spTree>
    <p:extLst>
      <p:ext uri="{BB962C8B-B14F-4D97-AF65-F5344CB8AC3E}">
        <p14:creationId xmlns:p14="http://schemas.microsoft.com/office/powerpoint/2010/main" val="14893575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Restricted ADRs</a:t>
            </a:r>
            <a:endParaRPr lang="en-US" dirty="0"/>
          </a:p>
        </p:txBody>
      </p:sp>
      <p:sp>
        <p:nvSpPr>
          <p:cNvPr id="3" name="Text Placeholder 2"/>
          <p:cNvSpPr>
            <a:spLocks noGrp="1"/>
          </p:cNvSpPr>
          <p:nvPr>
            <p:ph type="body" idx="1"/>
          </p:nvPr>
        </p:nvSpPr>
        <p:spPr/>
        <p:txBody>
          <a:bodyPr/>
          <a:lstStyle/>
          <a:p>
            <a:pPr marL="114300" indent="0">
              <a:buNone/>
            </a:pPr>
            <a:r>
              <a:rPr lang="en-US" b="1" u="sng" dirty="0" smtClean="0"/>
              <a:t>Section 144A: </a:t>
            </a:r>
          </a:p>
          <a:p>
            <a:r>
              <a:rPr lang="en-US" dirty="0" smtClean="0"/>
              <a:t>Raising capital through private placement of ADRs with large institutional investors (QIBs)  </a:t>
            </a:r>
          </a:p>
          <a:p>
            <a:r>
              <a:rPr lang="en-US" dirty="0" smtClean="0"/>
              <a:t>The issues are similar to level 1 ADR and cannot be listed on stock exchange </a:t>
            </a:r>
          </a:p>
          <a:p>
            <a:r>
              <a:rPr lang="en-US" dirty="0" smtClean="0"/>
              <a:t>They are traded on OTC basis</a:t>
            </a:r>
          </a:p>
          <a:p>
            <a:r>
              <a:rPr lang="en-US" dirty="0" smtClean="0"/>
              <a:t>The details of deed aren’t disclosed and dealings of such ADRs are associated with heave international investment risks </a:t>
            </a:r>
            <a:endParaRPr lang="en-US" dirty="0"/>
          </a:p>
        </p:txBody>
      </p:sp>
    </p:spTree>
    <p:extLst>
      <p:ext uri="{BB962C8B-B14F-4D97-AF65-F5344CB8AC3E}">
        <p14:creationId xmlns:p14="http://schemas.microsoft.com/office/powerpoint/2010/main" val="63336836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Restricted ADRs</a:t>
            </a:r>
            <a:endParaRPr lang="en-US" dirty="0"/>
          </a:p>
        </p:txBody>
      </p:sp>
      <p:sp>
        <p:nvSpPr>
          <p:cNvPr id="3" name="Text Placeholder 2"/>
          <p:cNvSpPr>
            <a:spLocks noGrp="1"/>
          </p:cNvSpPr>
          <p:nvPr>
            <p:ph type="body" idx="1"/>
          </p:nvPr>
        </p:nvSpPr>
        <p:spPr/>
        <p:txBody>
          <a:bodyPr/>
          <a:lstStyle/>
          <a:p>
            <a:pPr marL="114300" indent="0">
              <a:buNone/>
            </a:pPr>
            <a:r>
              <a:rPr lang="en-US" b="1" u="sng" dirty="0" smtClean="0"/>
              <a:t>Regulation S:</a:t>
            </a:r>
          </a:p>
          <a:p>
            <a:r>
              <a:rPr lang="en-US" dirty="0" smtClean="0"/>
              <a:t>Raising capital through placement of ADRs to off shore non US investors </a:t>
            </a:r>
          </a:p>
          <a:p>
            <a:r>
              <a:rPr lang="en-US" dirty="0" smtClean="0"/>
              <a:t>Section S of SEC regulations are permitted to operate as level 1 </a:t>
            </a:r>
            <a:endParaRPr lang="en-US" dirty="0"/>
          </a:p>
        </p:txBody>
      </p:sp>
    </p:spTree>
    <p:extLst>
      <p:ext uri="{BB962C8B-B14F-4D97-AF65-F5344CB8AC3E}">
        <p14:creationId xmlns:p14="http://schemas.microsoft.com/office/powerpoint/2010/main" val="1510920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Definition</a:t>
            </a:r>
            <a:endParaRPr/>
          </a:p>
        </p:txBody>
      </p:sp>
      <p:sp>
        <p:nvSpPr>
          <p:cNvPr id="103" name="Google Shape;103;p19"/>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solidFill>
                  <a:srgbClr val="000000"/>
                </a:solidFill>
              </a:rPr>
              <a:t>Financial market is an apparatus that allows people to buy and sell (trade) financial securities (such as stocks and bonds), commodities (such as precious metals or agricultural goods), and other items of value at low transaction costs and at prices that reflect the efficient-market supposition. </a:t>
            </a:r>
            <a:endParaRPr dirty="0">
              <a:solidFill>
                <a:srgbClr val="00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Sponsored ADRs in brief</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40692525"/>
              </p:ext>
            </p:extLst>
          </p:nvPr>
        </p:nvGraphicFramePr>
        <p:xfrm>
          <a:off x="387899" y="1476432"/>
          <a:ext cx="8533076" cy="3356886"/>
        </p:xfrm>
        <a:graphic>
          <a:graphicData uri="http://schemas.openxmlformats.org/drawingml/2006/table">
            <a:tbl>
              <a:tblPr firstRow="1" bandRow="1">
                <a:tableStyleId>{5C22544A-7EE6-4342-B048-85BDC9FD1C3A}</a:tableStyleId>
              </a:tblPr>
              <a:tblGrid>
                <a:gridCol w="2133269">
                  <a:extLst>
                    <a:ext uri="{9D8B030D-6E8A-4147-A177-3AD203B41FA5}">
                      <a16:colId xmlns:a16="http://schemas.microsoft.com/office/drawing/2014/main" xmlns="" val="2171089094"/>
                    </a:ext>
                  </a:extLst>
                </a:gridCol>
                <a:gridCol w="2133269">
                  <a:extLst>
                    <a:ext uri="{9D8B030D-6E8A-4147-A177-3AD203B41FA5}">
                      <a16:colId xmlns:a16="http://schemas.microsoft.com/office/drawing/2014/main" xmlns="" val="2860906644"/>
                    </a:ext>
                  </a:extLst>
                </a:gridCol>
                <a:gridCol w="2133269">
                  <a:extLst>
                    <a:ext uri="{9D8B030D-6E8A-4147-A177-3AD203B41FA5}">
                      <a16:colId xmlns:a16="http://schemas.microsoft.com/office/drawing/2014/main" xmlns="" val="1318004557"/>
                    </a:ext>
                  </a:extLst>
                </a:gridCol>
                <a:gridCol w="2133269">
                  <a:extLst>
                    <a:ext uri="{9D8B030D-6E8A-4147-A177-3AD203B41FA5}">
                      <a16:colId xmlns:a16="http://schemas.microsoft.com/office/drawing/2014/main" xmlns="" val="3381455105"/>
                    </a:ext>
                  </a:extLst>
                </a:gridCol>
              </a:tblGrid>
              <a:tr h="428763">
                <a:tc>
                  <a:txBody>
                    <a:bodyPr/>
                    <a:lstStyle/>
                    <a:p>
                      <a:pPr algn="ctr"/>
                      <a:r>
                        <a:rPr lang="en-US" dirty="0" smtClean="0">
                          <a:solidFill>
                            <a:sysClr val="windowText" lastClr="000000"/>
                          </a:solidFill>
                        </a:rPr>
                        <a:t>Particulars</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Level 1</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ysClr val="windowText" lastClr="000000"/>
                          </a:solidFill>
                        </a:rPr>
                        <a:t>Level 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Level 3</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369902317"/>
                  </a:ext>
                </a:extLst>
              </a:tr>
              <a:tr h="428763">
                <a:tc>
                  <a:txBody>
                    <a:bodyPr/>
                    <a:lstStyle/>
                    <a:p>
                      <a:pPr algn="ctr"/>
                      <a:r>
                        <a:rPr lang="en-US" dirty="0" smtClean="0">
                          <a:solidFill>
                            <a:sysClr val="windowText" lastClr="000000"/>
                          </a:solidFill>
                        </a:rPr>
                        <a:t>Trading Pattern</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Only on</a:t>
                      </a:r>
                      <a:r>
                        <a:rPr lang="en-US" baseline="0" dirty="0" smtClean="0">
                          <a:solidFill>
                            <a:sysClr val="windowText" lastClr="000000"/>
                          </a:solidFill>
                        </a:rPr>
                        <a:t> OTC market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Listing</a:t>
                      </a:r>
                      <a:r>
                        <a:rPr lang="en-US" baseline="0" dirty="0" smtClean="0">
                          <a:solidFill>
                            <a:sysClr val="windowText" lastClr="000000"/>
                          </a:solidFill>
                        </a:rPr>
                        <a:t> allowed on Stock Exchanges in USA</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ysClr val="windowText" lastClr="000000"/>
                          </a:solidFill>
                        </a:rPr>
                        <a:t>Listing</a:t>
                      </a:r>
                      <a:r>
                        <a:rPr lang="en-US" baseline="0" dirty="0" smtClean="0">
                          <a:solidFill>
                            <a:sysClr val="windowText" lastClr="000000"/>
                          </a:solidFill>
                        </a:rPr>
                        <a:t> allowed on Stock Exchanges in USA</a:t>
                      </a:r>
                      <a:endParaRPr lang="en-US" dirty="0" smtClean="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6953971"/>
                  </a:ext>
                </a:extLst>
              </a:tr>
              <a:tr h="428763">
                <a:tc>
                  <a:txBody>
                    <a:bodyPr/>
                    <a:lstStyle/>
                    <a:p>
                      <a:pPr algn="ctr"/>
                      <a:r>
                        <a:rPr lang="en-US" dirty="0" smtClean="0">
                          <a:solidFill>
                            <a:sysClr val="windowText" lastClr="000000"/>
                          </a:solidFill>
                        </a:rPr>
                        <a:t>Registration</a:t>
                      </a:r>
                      <a:r>
                        <a:rPr lang="en-US" baseline="0" dirty="0" smtClean="0">
                          <a:solidFill>
                            <a:sysClr val="windowText" lastClr="000000"/>
                          </a:solidFill>
                        </a:rPr>
                        <a:t> with SEC (</a:t>
                      </a:r>
                      <a:r>
                        <a:rPr lang="en-US" dirty="0" smtClean="0">
                          <a:solidFill>
                            <a:sysClr val="windowText" lastClr="000000"/>
                          </a:solidFill>
                        </a:rPr>
                        <a:t>Securities and Exchange Commission</a:t>
                      </a:r>
                      <a:r>
                        <a:rPr lang="en-US" baseline="0" dirty="0" smtClean="0">
                          <a:solidFill>
                            <a:sysClr val="windowText" lastClr="000000"/>
                          </a:solidFill>
                        </a:rPr>
                        <a: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ADRs are registered but underlying shares are not registered</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Both</a:t>
                      </a:r>
                      <a:r>
                        <a:rPr lang="en-US" baseline="0" dirty="0" smtClean="0">
                          <a:solidFill>
                            <a:sysClr val="windowText" lastClr="000000"/>
                          </a:solidFill>
                        </a:rPr>
                        <a:t> ADRs and underlying shares are registered</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ysClr val="windowText" lastClr="000000"/>
                          </a:solidFill>
                        </a:rPr>
                        <a:t>Both</a:t>
                      </a:r>
                      <a:r>
                        <a:rPr lang="en-US" baseline="0" dirty="0" smtClean="0">
                          <a:solidFill>
                            <a:sysClr val="windowText" lastClr="000000"/>
                          </a:solidFill>
                        </a:rPr>
                        <a:t> ADRs and underlying shares are registered</a:t>
                      </a:r>
                      <a:endParaRPr lang="en-US" dirty="0" smtClean="0">
                        <a:solidFill>
                          <a:sysClr val="windowText" lastClr="000000"/>
                        </a:solidFill>
                      </a:endParaRPr>
                    </a:p>
                    <a:p>
                      <a:pPr algn="ct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837125559"/>
                  </a:ext>
                </a:extLst>
              </a:tr>
              <a:tr h="428763">
                <a:tc>
                  <a:txBody>
                    <a:bodyPr/>
                    <a:lstStyle/>
                    <a:p>
                      <a:pPr algn="ctr"/>
                      <a:r>
                        <a:rPr lang="en-US" dirty="0" smtClean="0">
                          <a:solidFill>
                            <a:sysClr val="windowText" lastClr="000000"/>
                          </a:solidFill>
                        </a:rPr>
                        <a:t>Adherence</a:t>
                      </a:r>
                      <a:r>
                        <a:rPr lang="en-US" baseline="0" dirty="0" smtClean="0">
                          <a:solidFill>
                            <a:sysClr val="windowText" lastClr="000000"/>
                          </a:solidFill>
                        </a:rPr>
                        <a:t> to GAAP norms</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Only</a:t>
                      </a:r>
                      <a:r>
                        <a:rPr lang="en-US" baseline="0" dirty="0" smtClean="0">
                          <a:solidFill>
                            <a:sysClr val="windowText" lastClr="000000"/>
                          </a:solidFill>
                        </a:rPr>
                        <a:t> Nominal fulfillment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Partial Compliance</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Full Compliance</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4081922668"/>
                  </a:ext>
                </a:extLst>
              </a:tr>
              <a:tr h="428763">
                <a:tc>
                  <a:txBody>
                    <a:bodyPr/>
                    <a:lstStyle/>
                    <a:p>
                      <a:pPr algn="ctr"/>
                      <a:r>
                        <a:rPr lang="en-US" dirty="0" smtClean="0">
                          <a:solidFill>
                            <a:sysClr val="windowText" lastClr="000000"/>
                          </a:solidFill>
                        </a:rPr>
                        <a:t>Disclosure</a:t>
                      </a:r>
                      <a:r>
                        <a:rPr lang="en-US" baseline="0" dirty="0" smtClean="0">
                          <a:solidFill>
                            <a:sysClr val="windowText" lastClr="000000"/>
                          </a:solidFill>
                        </a:rPr>
                        <a:t> Norms </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Limited</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Stringent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Very Stringent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562782316"/>
                  </a:ext>
                </a:extLst>
              </a:tr>
              <a:tr h="428763">
                <a:tc>
                  <a:txBody>
                    <a:bodyPr/>
                    <a:lstStyle/>
                    <a:p>
                      <a:pPr algn="ctr"/>
                      <a:r>
                        <a:rPr lang="en-US" dirty="0" smtClean="0">
                          <a:solidFill>
                            <a:sysClr val="windowText" lastClr="000000"/>
                          </a:solidFill>
                        </a:rPr>
                        <a:t>Capital Raising</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No Public Issue.</a:t>
                      </a:r>
                      <a:r>
                        <a:rPr lang="en-US" baseline="0" dirty="0" smtClean="0">
                          <a:solidFill>
                            <a:sysClr val="windowText" lastClr="000000"/>
                          </a:solidFill>
                        </a:rPr>
                        <a:t> Only private placement</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solidFill>
                            <a:sysClr val="windowText" lastClr="000000"/>
                          </a:solidFill>
                        </a:rPr>
                        <a:t>Public Issue without fresh capital</a:t>
                      </a:r>
                      <a:endParaRPr lang="en-US" dirty="0">
                        <a:solidFill>
                          <a:sysClr val="windowText" lastClr="000000"/>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smtClean="0">
                          <a:solidFill>
                            <a:sysClr val="windowText" lastClr="000000"/>
                          </a:solidFill>
                        </a:rPr>
                        <a:t>Public Issue with</a:t>
                      </a:r>
                      <a:r>
                        <a:rPr lang="en-US" baseline="0" dirty="0" smtClean="0">
                          <a:solidFill>
                            <a:sysClr val="windowText" lastClr="000000"/>
                          </a:solidFill>
                        </a:rPr>
                        <a:t> </a:t>
                      </a:r>
                      <a:r>
                        <a:rPr lang="en-US" dirty="0" smtClean="0">
                          <a:solidFill>
                            <a:sysClr val="windowText" lastClr="000000"/>
                          </a:solidFill>
                        </a:rPr>
                        <a:t>fresh capital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917654183"/>
                  </a:ext>
                </a:extLst>
              </a:tr>
            </a:tbl>
          </a:graphicData>
        </a:graphic>
      </p:graphicFrame>
    </p:spTree>
    <p:extLst>
      <p:ext uri="{BB962C8B-B14F-4D97-AF65-F5344CB8AC3E}">
        <p14:creationId xmlns:p14="http://schemas.microsoft.com/office/powerpoint/2010/main" val="217162999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Termination or Cancellation</a:t>
            </a:r>
            <a:endParaRPr lang="en-US" dirty="0"/>
          </a:p>
        </p:txBody>
      </p:sp>
      <p:sp>
        <p:nvSpPr>
          <p:cNvPr id="3" name="Text Placeholder 2"/>
          <p:cNvSpPr>
            <a:spLocks noGrp="1"/>
          </p:cNvSpPr>
          <p:nvPr>
            <p:ph type="body" idx="1"/>
          </p:nvPr>
        </p:nvSpPr>
        <p:spPr/>
        <p:txBody>
          <a:bodyPr/>
          <a:lstStyle/>
          <a:p>
            <a:r>
              <a:rPr lang="en-US" dirty="0" smtClean="0"/>
              <a:t>ADRs </a:t>
            </a:r>
            <a:r>
              <a:rPr lang="en-US" dirty="0"/>
              <a:t>are subject to cancellation at the discretion of either the foreign issuer or the depositary bank that created them. The termination results in the cancellation of all ADRs issued and delisting from the US exchange markets where the foreign stock was trading. Before the termination, the company must write to the owners of ADRs, giving them the option to swap their ADR for foreign securities represented by the receipts. If the owners take possession of the foreign securities, they can look for brokers who trade in that specific foreign market. If the owner decides to hold onto their ADR certificates after the termination, the depositary bank will continue holding onto the foreign securities and collect dividends, but will not sell more ADR securities.</a:t>
            </a:r>
          </a:p>
          <a:p>
            <a:endParaRPr lang="en-US" dirty="0"/>
          </a:p>
        </p:txBody>
      </p:sp>
    </p:spTree>
    <p:extLst>
      <p:ext uri="{BB962C8B-B14F-4D97-AF65-F5344CB8AC3E}">
        <p14:creationId xmlns:p14="http://schemas.microsoft.com/office/powerpoint/2010/main" val="7866185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dvantages</a:t>
            </a:r>
            <a:endParaRPr lang="en-US" dirty="0"/>
          </a:p>
        </p:txBody>
      </p:sp>
      <p:sp>
        <p:nvSpPr>
          <p:cNvPr id="3" name="Text Placeholder 2"/>
          <p:cNvSpPr>
            <a:spLocks noGrp="1"/>
          </p:cNvSpPr>
          <p:nvPr>
            <p:ph type="body" idx="1"/>
          </p:nvPr>
        </p:nvSpPr>
        <p:spPr>
          <a:xfrm>
            <a:off x="387900" y="1199898"/>
            <a:ext cx="8368200" cy="3078900"/>
          </a:xfrm>
        </p:spPr>
        <p:txBody>
          <a:bodyPr/>
          <a:lstStyle/>
          <a:p>
            <a:r>
              <a:rPr lang="en-US" dirty="0"/>
              <a:t>The issuer of the ADRs can get access to the capital available in the market of the US and get the diversified base of the shareholders (U.S. shareholders</a:t>
            </a:r>
            <a:r>
              <a:rPr lang="en-US" dirty="0" smtClean="0"/>
              <a:t>).</a:t>
            </a:r>
          </a:p>
          <a:p>
            <a:endParaRPr lang="en-US" dirty="0"/>
          </a:p>
          <a:p>
            <a:r>
              <a:rPr lang="en-US" dirty="0"/>
              <a:t>ADR makes it easy for the issuer to go for Merger and Acquisition activities as they can use ADR as the currency for the acquisition</a:t>
            </a:r>
            <a:r>
              <a:rPr lang="en-US" dirty="0" smtClean="0"/>
              <a:t>.</a:t>
            </a:r>
          </a:p>
          <a:p>
            <a:endParaRPr lang="en-US" dirty="0"/>
          </a:p>
          <a:p>
            <a:r>
              <a:rPr lang="en-US" dirty="0"/>
              <a:t>For the investor, ADRs are easy to use as they can buy and sell the shares of the other country’s company like their own country company. Also, there is no need for a new broker or to open a foreign brokerage account as investors can use the same broker with whom they normally deal</a:t>
            </a:r>
            <a:r>
              <a:rPr lang="en-US" dirty="0" smtClean="0"/>
              <a:t>.</a:t>
            </a:r>
            <a:endParaRPr lang="en-US" dirty="0"/>
          </a:p>
        </p:txBody>
      </p:sp>
    </p:spTree>
    <p:extLst>
      <p:ext uri="{BB962C8B-B14F-4D97-AF65-F5344CB8AC3E}">
        <p14:creationId xmlns:p14="http://schemas.microsoft.com/office/powerpoint/2010/main" val="22110950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dvantages</a:t>
            </a:r>
            <a:endParaRPr lang="en-US" dirty="0"/>
          </a:p>
        </p:txBody>
      </p:sp>
      <p:sp>
        <p:nvSpPr>
          <p:cNvPr id="3" name="Text Placeholder 2"/>
          <p:cNvSpPr>
            <a:spLocks noGrp="1"/>
          </p:cNvSpPr>
          <p:nvPr>
            <p:ph type="body" idx="1"/>
          </p:nvPr>
        </p:nvSpPr>
        <p:spPr>
          <a:xfrm>
            <a:off x="387900" y="1300257"/>
            <a:ext cx="8368200" cy="3078900"/>
          </a:xfrm>
        </p:spPr>
        <p:txBody>
          <a:bodyPr/>
          <a:lstStyle/>
          <a:p>
            <a:r>
              <a:rPr lang="en-US" dirty="0" smtClean="0"/>
              <a:t>An </a:t>
            </a:r>
            <a:r>
              <a:rPr lang="en-US" dirty="0"/>
              <a:t>investor gets the opportunity to diversify their investment portfolio on a global scale</a:t>
            </a:r>
            <a:r>
              <a:rPr lang="en-US" dirty="0" smtClean="0"/>
              <a:t>.</a:t>
            </a:r>
          </a:p>
          <a:p>
            <a:endParaRPr lang="en-US" dirty="0"/>
          </a:p>
          <a:p>
            <a:r>
              <a:rPr lang="en-US" dirty="0"/>
              <a:t>Everything is done as per the U.S. working. ADRs are purchased by the investors in U.S. dollars, dividends are given in dollars, traded during the normal trading hours in the U.S., and are subject to similar settlement procedures as that of the American stocks</a:t>
            </a:r>
            <a:r>
              <a:rPr lang="en-US" dirty="0" smtClean="0"/>
              <a:t>.</a:t>
            </a:r>
          </a:p>
          <a:p>
            <a:endParaRPr lang="en-US" dirty="0"/>
          </a:p>
          <a:p>
            <a:r>
              <a:rPr lang="en-US" dirty="0"/>
              <a:t>This gives more accessibility of research and information to the investors and investors can customize their portfolio according to their requirements like which countries they are interested in or which sector etc</a:t>
            </a:r>
            <a:r>
              <a:rPr lang="en-US" dirty="0" smtClean="0"/>
              <a:t>.</a:t>
            </a:r>
            <a:endParaRPr lang="en-US" dirty="0"/>
          </a:p>
        </p:txBody>
      </p:sp>
    </p:spTree>
    <p:extLst>
      <p:ext uri="{BB962C8B-B14F-4D97-AF65-F5344CB8AC3E}">
        <p14:creationId xmlns:p14="http://schemas.microsoft.com/office/powerpoint/2010/main" val="13231794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Text Placeholder 2"/>
          <p:cNvSpPr>
            <a:spLocks noGrp="1"/>
          </p:cNvSpPr>
          <p:nvPr>
            <p:ph type="body" idx="1"/>
          </p:nvPr>
        </p:nvSpPr>
        <p:spPr>
          <a:xfrm>
            <a:off x="387900" y="1311408"/>
            <a:ext cx="8368200" cy="3078900"/>
          </a:xfrm>
        </p:spPr>
        <p:txBody>
          <a:bodyPr/>
          <a:lstStyle/>
          <a:p>
            <a:r>
              <a:rPr lang="en-US" dirty="0" smtClean="0"/>
              <a:t>The </a:t>
            </a:r>
            <a:r>
              <a:rPr lang="en-US" dirty="0"/>
              <a:t>unsponsored ADRs may not be compliant with the Securities and Exchange Commission (SEC)</a:t>
            </a:r>
          </a:p>
          <a:p>
            <a:r>
              <a:rPr lang="en-US" dirty="0"/>
              <a:t>The investors might have limited companies for the selection as all the foreign companies are not available as ADRs.</a:t>
            </a:r>
          </a:p>
          <a:p>
            <a:r>
              <a:rPr lang="en-US" dirty="0"/>
              <a:t>For the purpose of diversification, an investor needs enough capital investment otherwise it will not be possible to create a properly diversified portfolio.</a:t>
            </a:r>
          </a:p>
          <a:p>
            <a:r>
              <a:rPr lang="en-US" dirty="0"/>
              <a:t>The investor might have to face the double taxation in case the dividend is taxed differently as ADRs dividends received may be subject to the tax in the home country of the company.</a:t>
            </a:r>
          </a:p>
          <a:p>
            <a:endParaRPr lang="en-US" dirty="0"/>
          </a:p>
        </p:txBody>
      </p:sp>
    </p:spTree>
    <p:extLst>
      <p:ext uri="{BB962C8B-B14F-4D97-AF65-F5344CB8AC3E}">
        <p14:creationId xmlns:p14="http://schemas.microsoft.com/office/powerpoint/2010/main" val="80061715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Depository Receipts (IDR)</a:t>
            </a:r>
            <a:endParaRPr lang="en-US" dirty="0"/>
          </a:p>
        </p:txBody>
      </p:sp>
      <p:sp>
        <p:nvSpPr>
          <p:cNvPr id="3" name="Text Placeholder 2"/>
          <p:cNvSpPr>
            <a:spLocks noGrp="1"/>
          </p:cNvSpPr>
          <p:nvPr>
            <p:ph type="body" idx="1"/>
          </p:nvPr>
        </p:nvSpPr>
        <p:spPr/>
        <p:txBody>
          <a:bodyPr/>
          <a:lstStyle/>
          <a:p>
            <a:r>
              <a:rPr lang="en-US" dirty="0" smtClean="0"/>
              <a:t>The financial instruments that allow foreign companies to </a:t>
            </a:r>
            <a:r>
              <a:rPr lang="en-US" dirty="0" err="1" smtClean="0"/>
              <a:t>mobilise</a:t>
            </a:r>
            <a:r>
              <a:rPr lang="en-US" dirty="0" smtClean="0"/>
              <a:t> funds from Indian Markets by offering entitlement foreign equity and getting listed on Indian Stock Exchanges</a:t>
            </a:r>
          </a:p>
          <a:p>
            <a:endParaRPr lang="en-US" dirty="0"/>
          </a:p>
          <a:p>
            <a:r>
              <a:rPr lang="en-US" dirty="0" smtClean="0"/>
              <a:t>Requirements</a:t>
            </a:r>
          </a:p>
          <a:p>
            <a:pPr>
              <a:buFont typeface="+mj-lt"/>
              <a:buAutoNum type="arabicPeriod"/>
            </a:pPr>
            <a:r>
              <a:rPr lang="en-US" dirty="0" smtClean="0"/>
              <a:t>Paid up Capital USD 100 Million</a:t>
            </a:r>
          </a:p>
          <a:p>
            <a:pPr>
              <a:buFont typeface="+mj-lt"/>
              <a:buAutoNum type="arabicPeriod"/>
            </a:pPr>
            <a:r>
              <a:rPr lang="en-US" dirty="0" smtClean="0"/>
              <a:t>Average turnover USD 500 Million (last 3 years)</a:t>
            </a:r>
          </a:p>
          <a:p>
            <a:pPr>
              <a:buFont typeface="+mj-lt"/>
              <a:buAutoNum type="arabicPeriod"/>
            </a:pPr>
            <a:r>
              <a:rPr lang="en-US" dirty="0" smtClean="0"/>
              <a:t>Only Qualified Institutional Investors and Indian Companies allowed </a:t>
            </a:r>
          </a:p>
          <a:p>
            <a:pPr>
              <a:buFont typeface="+mj-lt"/>
              <a:buAutoNum type="arabicPeriod"/>
            </a:pPr>
            <a:r>
              <a:rPr lang="en-US" dirty="0" smtClean="0"/>
              <a:t>NRIs allowed with restrictions</a:t>
            </a:r>
            <a:endParaRPr lang="en-US" dirty="0"/>
          </a:p>
        </p:txBody>
      </p:sp>
    </p:spTree>
    <p:extLst>
      <p:ext uri="{BB962C8B-B14F-4D97-AF65-F5344CB8AC3E}">
        <p14:creationId xmlns:p14="http://schemas.microsoft.com/office/powerpoint/2010/main" val="4152430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46"/>
          <p:cNvSpPr txBox="1">
            <a:spLocks noGrp="1"/>
          </p:cNvSpPr>
          <p:nvPr>
            <p:ph type="title"/>
          </p:nvPr>
        </p:nvSpPr>
        <p:spPr>
          <a:xfrm>
            <a:off x="490250" y="526350"/>
            <a:ext cx="83154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300" b="1"/>
              <a:t>Any </a:t>
            </a:r>
            <a:endParaRPr sz="6300" b="1"/>
          </a:p>
          <a:p>
            <a:pPr marL="0" lvl="0" indent="0" algn="ctr" rtl="0">
              <a:spcBef>
                <a:spcPts val="0"/>
              </a:spcBef>
              <a:spcAft>
                <a:spcPts val="0"/>
              </a:spcAft>
              <a:buNone/>
            </a:pPr>
            <a:r>
              <a:rPr lang="en" sz="6300" b="1"/>
              <a:t>Questions/Queries/Remarks</a:t>
            </a:r>
            <a:endParaRPr sz="6300" b="1"/>
          </a:p>
          <a:p>
            <a:pPr marL="0" lvl="0" indent="0" algn="ctr" rtl="0">
              <a:spcBef>
                <a:spcPts val="0"/>
              </a:spcBef>
              <a:spcAft>
                <a:spcPts val="0"/>
              </a:spcAft>
              <a:buNone/>
            </a:pPr>
            <a:r>
              <a:rPr lang="en" sz="6300" b="1"/>
              <a:t>/Suggestions</a:t>
            </a:r>
            <a:endParaRPr sz="6300" b="1"/>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5"/>
          <p:cNvSpPr txBox="1">
            <a:spLocks noGrp="1"/>
          </p:cNvSpPr>
          <p:nvPr>
            <p:ph type="title"/>
          </p:nvPr>
        </p:nvSpPr>
        <p:spPr>
          <a:xfrm>
            <a:off x="490250" y="526350"/>
            <a:ext cx="80547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3000"/>
              <a:t>Conclusion</a:t>
            </a:r>
            <a:endParaRPr sz="1300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987" y="312699"/>
            <a:ext cx="7595304" cy="42704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p:nvPr/>
        </p:nvSpPr>
        <p:spPr>
          <a:xfrm>
            <a:off x="3659287" y="283999"/>
            <a:ext cx="1825500" cy="994800"/>
          </a:xfrm>
          <a:prstGeom prst="rect">
            <a:avLst/>
          </a:prstGeom>
          <a:solidFill>
            <a:srgbClr val="08563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b="1">
                <a:solidFill>
                  <a:srgbClr val="FFFFFF"/>
                </a:solidFill>
                <a:latin typeface="Roboto"/>
                <a:ea typeface="Roboto"/>
                <a:cs typeface="Roboto"/>
                <a:sym typeface="Roboto"/>
              </a:rPr>
              <a:t>Financial Markets</a:t>
            </a:r>
            <a:endParaRPr sz="2700" b="1">
              <a:solidFill>
                <a:srgbClr val="FFFFFF"/>
              </a:solidFill>
            </a:endParaRPr>
          </a:p>
        </p:txBody>
      </p:sp>
      <p:sp>
        <p:nvSpPr>
          <p:cNvPr id="109" name="Google Shape;109;p20"/>
          <p:cNvSpPr/>
          <p:nvPr/>
        </p:nvSpPr>
        <p:spPr>
          <a:xfrm>
            <a:off x="1652945" y="2162478"/>
            <a:ext cx="1825500" cy="994800"/>
          </a:xfrm>
          <a:prstGeom prst="rect">
            <a:avLst/>
          </a:prstGeom>
          <a:solidFill>
            <a:srgbClr val="0B774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Roboto"/>
                <a:ea typeface="Roboto"/>
                <a:cs typeface="Roboto"/>
                <a:sym typeface="Roboto"/>
              </a:rPr>
              <a:t>Based on Maturity Structure</a:t>
            </a:r>
            <a:r>
              <a:rPr lang="en" sz="1000">
                <a:solidFill>
                  <a:srgbClr val="FFFFFF"/>
                </a:solidFill>
                <a:latin typeface="Roboto"/>
                <a:ea typeface="Roboto"/>
                <a:cs typeface="Roboto"/>
                <a:sym typeface="Roboto"/>
              </a:rPr>
              <a:t> </a:t>
            </a:r>
            <a:endParaRPr sz="1000">
              <a:solidFill>
                <a:srgbClr val="FFFFFF"/>
              </a:solidFill>
              <a:latin typeface="Roboto"/>
              <a:ea typeface="Roboto"/>
              <a:cs typeface="Roboto"/>
              <a:sym typeface="Roboto"/>
            </a:endParaRPr>
          </a:p>
        </p:txBody>
      </p:sp>
      <p:sp>
        <p:nvSpPr>
          <p:cNvPr id="110" name="Google Shape;110;p20"/>
          <p:cNvSpPr/>
          <p:nvPr/>
        </p:nvSpPr>
        <p:spPr>
          <a:xfrm>
            <a:off x="5665517" y="2162478"/>
            <a:ext cx="1825500" cy="994800"/>
          </a:xfrm>
          <a:prstGeom prst="rect">
            <a:avLst/>
          </a:prstGeom>
          <a:solidFill>
            <a:srgbClr val="0B774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Roboto"/>
                <a:ea typeface="Roboto"/>
                <a:cs typeface="Roboto"/>
                <a:sym typeface="Roboto"/>
              </a:rPr>
              <a:t>Based on Trading Structure</a:t>
            </a:r>
            <a:endParaRPr sz="1800" b="1">
              <a:solidFill>
                <a:srgbClr val="FFFFFF"/>
              </a:solidFill>
            </a:endParaRPr>
          </a:p>
        </p:txBody>
      </p:sp>
      <p:sp>
        <p:nvSpPr>
          <p:cNvPr id="111" name="Google Shape;111;p20"/>
          <p:cNvSpPr/>
          <p:nvPr/>
        </p:nvSpPr>
        <p:spPr>
          <a:xfrm>
            <a:off x="6668701" y="3896236"/>
            <a:ext cx="1825500" cy="994800"/>
          </a:xfrm>
          <a:prstGeom prst="rect">
            <a:avLst/>
          </a:prstGeom>
          <a:solidFill>
            <a:srgbClr val="0E945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Roboto"/>
                <a:ea typeface="Roboto"/>
                <a:cs typeface="Roboto"/>
                <a:sym typeface="Roboto"/>
              </a:rPr>
              <a:t>Secondary Market</a:t>
            </a:r>
            <a:endParaRPr sz="2000" b="1">
              <a:solidFill>
                <a:schemeClr val="lt1"/>
              </a:solidFill>
            </a:endParaRPr>
          </a:p>
          <a:p>
            <a:pPr marL="0" lvl="0" indent="0" algn="ctr" rtl="0">
              <a:spcBef>
                <a:spcPts val="0"/>
              </a:spcBef>
              <a:spcAft>
                <a:spcPts val="0"/>
              </a:spcAft>
              <a:buNone/>
            </a:pPr>
            <a:endParaRPr sz="1000">
              <a:solidFill>
                <a:srgbClr val="FFFFFF"/>
              </a:solidFill>
              <a:latin typeface="Roboto"/>
              <a:ea typeface="Roboto"/>
              <a:cs typeface="Roboto"/>
              <a:sym typeface="Roboto"/>
            </a:endParaRPr>
          </a:p>
        </p:txBody>
      </p:sp>
      <p:sp>
        <p:nvSpPr>
          <p:cNvPr id="112" name="Google Shape;112;p20"/>
          <p:cNvSpPr/>
          <p:nvPr/>
        </p:nvSpPr>
        <p:spPr>
          <a:xfrm>
            <a:off x="4662422" y="3896236"/>
            <a:ext cx="1825500" cy="994800"/>
          </a:xfrm>
          <a:prstGeom prst="rect">
            <a:avLst/>
          </a:prstGeom>
          <a:solidFill>
            <a:srgbClr val="0E945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Roboto"/>
                <a:ea typeface="Roboto"/>
                <a:cs typeface="Roboto"/>
                <a:sym typeface="Roboto"/>
              </a:rPr>
              <a:t>Primary Market</a:t>
            </a:r>
            <a:endParaRPr>
              <a:solidFill>
                <a:srgbClr val="FFFFFF"/>
              </a:solidFill>
            </a:endParaRPr>
          </a:p>
        </p:txBody>
      </p:sp>
      <p:sp>
        <p:nvSpPr>
          <p:cNvPr id="113" name="Google Shape;113;p20"/>
          <p:cNvSpPr/>
          <p:nvPr/>
        </p:nvSpPr>
        <p:spPr>
          <a:xfrm>
            <a:off x="2656129" y="3896236"/>
            <a:ext cx="1825500" cy="994800"/>
          </a:xfrm>
          <a:prstGeom prst="rect">
            <a:avLst/>
          </a:prstGeom>
          <a:solidFill>
            <a:srgbClr val="0E945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FFFFFF"/>
                </a:solidFill>
                <a:latin typeface="Roboto"/>
                <a:ea typeface="Roboto"/>
                <a:cs typeface="Roboto"/>
                <a:sym typeface="Roboto"/>
              </a:rPr>
              <a:t>Capital Market </a:t>
            </a:r>
            <a:endParaRPr sz="2000" b="1">
              <a:solidFill>
                <a:srgbClr val="FFFFFF"/>
              </a:solidFill>
            </a:endParaRPr>
          </a:p>
        </p:txBody>
      </p:sp>
      <p:sp>
        <p:nvSpPr>
          <p:cNvPr id="114" name="Google Shape;114;p20"/>
          <p:cNvSpPr/>
          <p:nvPr/>
        </p:nvSpPr>
        <p:spPr>
          <a:xfrm>
            <a:off x="649850" y="3896236"/>
            <a:ext cx="1825500" cy="994800"/>
          </a:xfrm>
          <a:prstGeom prst="rect">
            <a:avLst/>
          </a:prstGeom>
          <a:solidFill>
            <a:srgbClr val="0E945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FFFFFF"/>
                </a:solidFill>
                <a:latin typeface="Roboto"/>
                <a:ea typeface="Roboto"/>
                <a:cs typeface="Roboto"/>
                <a:sym typeface="Roboto"/>
              </a:rPr>
              <a:t>Money Market </a:t>
            </a:r>
            <a:endParaRPr sz="2000" b="1">
              <a:solidFill>
                <a:srgbClr val="FFFFFF"/>
              </a:solidFill>
            </a:endParaRPr>
          </a:p>
        </p:txBody>
      </p:sp>
      <p:cxnSp>
        <p:nvCxnSpPr>
          <p:cNvPr id="115" name="Google Shape;115;p20"/>
          <p:cNvCxnSpPr>
            <a:stCxn id="108" idx="2"/>
            <a:endCxn id="110" idx="0"/>
          </p:cNvCxnSpPr>
          <p:nvPr/>
        </p:nvCxnSpPr>
        <p:spPr>
          <a:xfrm rot="-5400000" flipH="1">
            <a:off x="5133187" y="717649"/>
            <a:ext cx="883800" cy="2006100"/>
          </a:xfrm>
          <a:prstGeom prst="bentConnector3">
            <a:avLst>
              <a:gd name="adj1" fmla="val 49997"/>
            </a:avLst>
          </a:prstGeom>
          <a:noFill/>
          <a:ln w="9525" cap="flat" cmpd="sng">
            <a:solidFill>
              <a:srgbClr val="C2C2C2"/>
            </a:solidFill>
            <a:prstDash val="solid"/>
            <a:round/>
            <a:headEnd type="none" w="sm" len="sm"/>
            <a:tailEnd type="none" w="sm" len="sm"/>
          </a:ln>
        </p:spPr>
      </p:cxnSp>
      <p:cxnSp>
        <p:nvCxnSpPr>
          <p:cNvPr id="116" name="Google Shape;116;p20"/>
          <p:cNvCxnSpPr>
            <a:stCxn id="109" idx="0"/>
            <a:endCxn id="108" idx="2"/>
          </p:cNvCxnSpPr>
          <p:nvPr/>
        </p:nvCxnSpPr>
        <p:spPr>
          <a:xfrm rot="-5400000">
            <a:off x="3126995" y="717378"/>
            <a:ext cx="883800" cy="2006400"/>
          </a:xfrm>
          <a:prstGeom prst="bentConnector3">
            <a:avLst>
              <a:gd name="adj1" fmla="val 49997"/>
            </a:avLst>
          </a:prstGeom>
          <a:noFill/>
          <a:ln w="9525" cap="flat" cmpd="sng">
            <a:solidFill>
              <a:srgbClr val="C2C2C2"/>
            </a:solidFill>
            <a:prstDash val="solid"/>
            <a:round/>
            <a:headEnd type="none" w="sm" len="sm"/>
            <a:tailEnd type="none" w="sm" len="sm"/>
          </a:ln>
        </p:spPr>
      </p:cxnSp>
      <p:cxnSp>
        <p:nvCxnSpPr>
          <p:cNvPr id="117" name="Google Shape;117;p20"/>
          <p:cNvCxnSpPr>
            <a:stCxn id="109" idx="2"/>
            <a:endCxn id="113" idx="0"/>
          </p:cNvCxnSpPr>
          <p:nvPr/>
        </p:nvCxnSpPr>
        <p:spPr>
          <a:xfrm rot="-5400000" flipH="1">
            <a:off x="2697845" y="3025128"/>
            <a:ext cx="738900" cy="1003200"/>
          </a:xfrm>
          <a:prstGeom prst="bentConnector3">
            <a:avLst>
              <a:gd name="adj1" fmla="val 50008"/>
            </a:avLst>
          </a:prstGeom>
          <a:noFill/>
          <a:ln w="9525" cap="flat" cmpd="sng">
            <a:solidFill>
              <a:srgbClr val="C2C2C2"/>
            </a:solidFill>
            <a:prstDash val="solid"/>
            <a:round/>
            <a:headEnd type="none" w="sm" len="sm"/>
            <a:tailEnd type="none" w="sm" len="sm"/>
          </a:ln>
        </p:spPr>
      </p:cxnSp>
      <p:cxnSp>
        <p:nvCxnSpPr>
          <p:cNvPr id="118" name="Google Shape;118;p20"/>
          <p:cNvCxnSpPr>
            <a:stCxn id="114" idx="0"/>
            <a:endCxn id="109" idx="2"/>
          </p:cNvCxnSpPr>
          <p:nvPr/>
        </p:nvCxnSpPr>
        <p:spPr>
          <a:xfrm rot="-5400000">
            <a:off x="1694750" y="3025186"/>
            <a:ext cx="738900" cy="1003200"/>
          </a:xfrm>
          <a:prstGeom prst="bentConnector3">
            <a:avLst>
              <a:gd name="adj1" fmla="val 50008"/>
            </a:avLst>
          </a:prstGeom>
          <a:noFill/>
          <a:ln w="9525" cap="flat" cmpd="sng">
            <a:solidFill>
              <a:srgbClr val="C2C2C2"/>
            </a:solidFill>
            <a:prstDash val="solid"/>
            <a:round/>
            <a:headEnd type="none" w="sm" len="sm"/>
            <a:tailEnd type="none" w="sm" len="sm"/>
          </a:ln>
        </p:spPr>
      </p:cxnSp>
      <p:cxnSp>
        <p:nvCxnSpPr>
          <p:cNvPr id="119" name="Google Shape;119;p20"/>
          <p:cNvCxnSpPr>
            <a:stCxn id="110" idx="2"/>
            <a:endCxn id="111" idx="0"/>
          </p:cNvCxnSpPr>
          <p:nvPr/>
        </p:nvCxnSpPr>
        <p:spPr>
          <a:xfrm rot="-5400000" flipH="1">
            <a:off x="6710417" y="3025128"/>
            <a:ext cx="738900" cy="1003200"/>
          </a:xfrm>
          <a:prstGeom prst="bentConnector3">
            <a:avLst>
              <a:gd name="adj1" fmla="val 50008"/>
            </a:avLst>
          </a:prstGeom>
          <a:noFill/>
          <a:ln w="9525" cap="flat" cmpd="sng">
            <a:solidFill>
              <a:srgbClr val="C2C2C2"/>
            </a:solidFill>
            <a:prstDash val="solid"/>
            <a:round/>
            <a:headEnd type="none" w="sm" len="sm"/>
            <a:tailEnd type="none" w="sm" len="sm"/>
          </a:ln>
        </p:spPr>
      </p:cxnSp>
      <p:cxnSp>
        <p:nvCxnSpPr>
          <p:cNvPr id="120" name="Google Shape;120;p20"/>
          <p:cNvCxnSpPr>
            <a:stCxn id="112" idx="0"/>
            <a:endCxn id="110" idx="2"/>
          </p:cNvCxnSpPr>
          <p:nvPr/>
        </p:nvCxnSpPr>
        <p:spPr>
          <a:xfrm rot="-5400000">
            <a:off x="5707322" y="3025186"/>
            <a:ext cx="738900" cy="1003200"/>
          </a:xfrm>
          <a:prstGeom prst="bentConnector3">
            <a:avLst>
              <a:gd name="adj1" fmla="val 50008"/>
            </a:avLst>
          </a:prstGeom>
          <a:noFill/>
          <a:ln w="9525" cap="flat" cmpd="sng">
            <a:solidFill>
              <a:srgbClr val="C2C2C2"/>
            </a:solidFill>
            <a:prstDash val="solid"/>
            <a:round/>
            <a:headEnd type="none" w="sm" len="sm"/>
            <a:tailEnd type="none" w="sm" len="sm"/>
          </a:ln>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Capital Market</a:t>
            </a:r>
            <a:endParaRPr/>
          </a:p>
        </p:txBody>
      </p:sp>
      <p:sp>
        <p:nvSpPr>
          <p:cNvPr id="126" name="Google Shape;126;p21"/>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dirty="0">
                <a:solidFill>
                  <a:srgbClr val="000000"/>
                </a:solidFill>
                <a:highlight>
                  <a:srgbClr val="FFFFFF"/>
                </a:highlight>
              </a:rPr>
              <a:t>The </a:t>
            </a:r>
            <a:r>
              <a:rPr lang="en" b="1" dirty="0">
                <a:solidFill>
                  <a:srgbClr val="000000"/>
                </a:solidFill>
                <a:highlight>
                  <a:srgbClr val="FFFFFF"/>
                </a:highlight>
              </a:rPr>
              <a:t>Capital Market</a:t>
            </a:r>
            <a:r>
              <a:rPr lang="en" dirty="0">
                <a:solidFill>
                  <a:srgbClr val="000000"/>
                </a:solidFill>
                <a:highlight>
                  <a:srgbClr val="FFFFFF"/>
                </a:highlight>
              </a:rPr>
              <a:t> aids raising of capital on a long-term basis, </a:t>
            </a:r>
            <a:r>
              <a:rPr lang="en" b="1" dirty="0">
                <a:solidFill>
                  <a:srgbClr val="000000"/>
                </a:solidFill>
                <a:highlight>
                  <a:srgbClr val="FFFFFF"/>
                </a:highlight>
              </a:rPr>
              <a:t>generally over 1 year</a:t>
            </a:r>
            <a:r>
              <a:rPr lang="en" dirty="0">
                <a:solidFill>
                  <a:srgbClr val="000000"/>
                </a:solidFill>
                <a:highlight>
                  <a:srgbClr val="FFFFFF"/>
                </a:highlight>
              </a:rPr>
              <a:t>. It consists of a primary and a secondary market and can be divided into two main subgroups – Bond market and Stock market.</a:t>
            </a:r>
            <a:endParaRPr dirty="0">
              <a:solidFill>
                <a:srgbClr val="000000"/>
              </a:solidFill>
              <a:highlight>
                <a:srgbClr val="FFFFFF"/>
              </a:highlight>
            </a:endParaRPr>
          </a:p>
          <a:p>
            <a:pPr marL="457200" lvl="0" indent="-342900" algn="l" rtl="0">
              <a:spcBef>
                <a:spcPts val="2400"/>
              </a:spcBef>
              <a:spcAft>
                <a:spcPts val="0"/>
              </a:spcAft>
              <a:buClr>
                <a:srgbClr val="5B5B5B"/>
              </a:buClr>
              <a:buSzPts val="1800"/>
              <a:buFont typeface="Open Sans"/>
              <a:buChar char="●"/>
            </a:pPr>
            <a:r>
              <a:rPr lang="en" b="1" dirty="0">
                <a:solidFill>
                  <a:srgbClr val="000000"/>
                </a:solidFill>
                <a:highlight>
                  <a:srgbClr val="FFFFFF"/>
                </a:highlight>
              </a:rPr>
              <a:t>The Bond market</a:t>
            </a:r>
            <a:r>
              <a:rPr lang="en" dirty="0">
                <a:solidFill>
                  <a:srgbClr val="000000"/>
                </a:solidFill>
                <a:highlight>
                  <a:srgbClr val="FFFFFF"/>
                </a:highlight>
              </a:rPr>
              <a:t> provides financing by accumulating debt through bond issuance and bond trading</a:t>
            </a:r>
            <a:endParaRPr dirty="0">
              <a:solidFill>
                <a:srgbClr val="000000"/>
              </a:solidFill>
              <a:highlight>
                <a:srgbClr val="FFFFFF"/>
              </a:highlight>
            </a:endParaRPr>
          </a:p>
          <a:p>
            <a:pPr marL="457200" lvl="0" indent="-342900" algn="l" rtl="0">
              <a:spcBef>
                <a:spcPts val="0"/>
              </a:spcBef>
              <a:spcAft>
                <a:spcPts val="0"/>
              </a:spcAft>
              <a:buClr>
                <a:srgbClr val="5B5B5B"/>
              </a:buClr>
              <a:buSzPts val="1800"/>
              <a:buFont typeface="Open Sans"/>
              <a:buChar char="●"/>
            </a:pPr>
            <a:r>
              <a:rPr lang="en" b="1" dirty="0">
                <a:solidFill>
                  <a:srgbClr val="000000"/>
                </a:solidFill>
                <a:highlight>
                  <a:srgbClr val="FFFFFF"/>
                </a:highlight>
              </a:rPr>
              <a:t>The Stock market</a:t>
            </a:r>
            <a:r>
              <a:rPr lang="en" dirty="0">
                <a:solidFill>
                  <a:srgbClr val="000000"/>
                </a:solidFill>
                <a:highlight>
                  <a:srgbClr val="FFFFFF"/>
                </a:highlight>
              </a:rPr>
              <a:t> provides financing by sharing the ownership of a company through stocks issuing and </a:t>
            </a:r>
            <a:r>
              <a:rPr lang="en" dirty="0" smtClean="0">
                <a:solidFill>
                  <a:srgbClr val="000000"/>
                </a:solidFill>
                <a:highlight>
                  <a:srgbClr val="FFFFFF"/>
                </a:highlight>
              </a:rPr>
              <a:t>trading</a:t>
            </a:r>
            <a:endParaRPr dirty="0">
              <a:solidFill>
                <a:srgbClr val="000000"/>
              </a:solidFill>
              <a:highlight>
                <a:srgbClr val="FFFFFF"/>
              </a:highligh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1108</TotalTime>
  <Words>4457</Words>
  <Application>Microsoft Office PowerPoint</Application>
  <PresentationFormat>On-screen Show (16:9)</PresentationFormat>
  <Paragraphs>434</Paragraphs>
  <Slides>78</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78</vt:i4>
      </vt:variant>
    </vt:vector>
  </HeadingPairs>
  <TitlesOfParts>
    <vt:vector size="85" baseType="lpstr">
      <vt:lpstr>Arial</vt:lpstr>
      <vt:lpstr>Roboto Medium</vt:lpstr>
      <vt:lpstr>Roboto</vt:lpstr>
      <vt:lpstr>Source Sans Pro</vt:lpstr>
      <vt:lpstr>PT Sans Narrow</vt:lpstr>
      <vt:lpstr>Open Sans</vt:lpstr>
      <vt:lpstr>Tropic</vt:lpstr>
      <vt:lpstr>PowerPoint Presentation</vt:lpstr>
      <vt:lpstr>TYBBI: Semester V International Banking &amp; Finance (IBF)</vt:lpstr>
      <vt:lpstr>Topic:  International Capital Markets</vt:lpstr>
      <vt:lpstr>Keyword: Financial Institutions</vt:lpstr>
      <vt:lpstr>Keyword: Financial Markets</vt:lpstr>
      <vt:lpstr> Definition</vt:lpstr>
      <vt:lpstr> Definition</vt:lpstr>
      <vt:lpstr>PowerPoint Presentation</vt:lpstr>
      <vt:lpstr>Capital Market</vt:lpstr>
      <vt:lpstr>Money Market</vt:lpstr>
      <vt:lpstr>Primary Market</vt:lpstr>
      <vt:lpstr>Secondary Market</vt:lpstr>
      <vt:lpstr>Different Types of Financial Markets</vt:lpstr>
      <vt:lpstr>Capital Market</vt:lpstr>
      <vt:lpstr>Origin and Growth of International Capital Markets</vt:lpstr>
      <vt:lpstr>Origin and Growth of International Capital Markets</vt:lpstr>
      <vt:lpstr>Classification of International Capital Markets</vt:lpstr>
      <vt:lpstr>Participants in International Capital Markets</vt:lpstr>
      <vt:lpstr>Obstacles to International Investment</vt:lpstr>
      <vt:lpstr>Need for Foreign Capital</vt:lpstr>
      <vt:lpstr>PowerPoint Presentation</vt:lpstr>
      <vt:lpstr>Keyword: Foreign Investment</vt:lpstr>
      <vt:lpstr>Foreign Direct Investment (FDI)</vt:lpstr>
      <vt:lpstr>Foreign Direct Investment (FDIs)</vt:lpstr>
      <vt:lpstr>Foreign  Investment Investors (FIIs)</vt:lpstr>
      <vt:lpstr>Foreign  Investment Investors (FIIs) </vt:lpstr>
      <vt:lpstr>Qualified Foreign Investor (QFIs)</vt:lpstr>
      <vt:lpstr>Qualified Foreign Investor (QFIs)</vt:lpstr>
      <vt:lpstr>Foreign Portfolio Investment (FPIs)</vt:lpstr>
      <vt:lpstr>Advantages of Foreign Direct Investment</vt:lpstr>
      <vt:lpstr>Disadvantages of Foreign Direct Investment</vt:lpstr>
      <vt:lpstr>Advantages of Foreign Investment Investor </vt:lpstr>
      <vt:lpstr>Disadvantages of Foreign Investment Investor</vt:lpstr>
      <vt:lpstr>PowerPoint Presentation</vt:lpstr>
      <vt:lpstr>PowerPoint Presentation</vt:lpstr>
      <vt:lpstr>Components of International Equity Markets</vt:lpstr>
      <vt:lpstr>Factors affecting International Equity Returns</vt:lpstr>
      <vt:lpstr>Depository Receipts (DRs)</vt:lpstr>
      <vt:lpstr>Depository Receipts (DRs)</vt:lpstr>
      <vt:lpstr>Depository Receipts (DRs)</vt:lpstr>
      <vt:lpstr>Depository Receipts (DRs)</vt:lpstr>
      <vt:lpstr>Features of Depository Receipts (DRs) </vt:lpstr>
      <vt:lpstr>Advantages of DRs to Issuing Company</vt:lpstr>
      <vt:lpstr>Advantages of DRs to Investors</vt:lpstr>
      <vt:lpstr>Types of Depository Receipts (DRs)</vt:lpstr>
      <vt:lpstr>Types of Depository Receipts (DRs)</vt:lpstr>
      <vt:lpstr>Types of Depository Receipts (DRs)</vt:lpstr>
      <vt:lpstr>Types of Depository Receipts (DRs)</vt:lpstr>
      <vt:lpstr>Global Depository Receipts (GDRs)</vt:lpstr>
      <vt:lpstr>Global Depository Receipts (GDRs)</vt:lpstr>
      <vt:lpstr>Global Depository Receipts (GDRs)</vt:lpstr>
      <vt:lpstr>Characteristics of GDRs</vt:lpstr>
      <vt:lpstr>Characteristics of GDRs</vt:lpstr>
      <vt:lpstr>Advantages of GDR</vt:lpstr>
      <vt:lpstr>Advantages of GDR</vt:lpstr>
      <vt:lpstr>Disadvantages of GDR</vt:lpstr>
      <vt:lpstr>Important Terminologies</vt:lpstr>
      <vt:lpstr>Mechanism of GDRs Issue </vt:lpstr>
      <vt:lpstr>Important pointers</vt:lpstr>
      <vt:lpstr>American Depository Receipts (ADRs)</vt:lpstr>
      <vt:lpstr>History of ADR</vt:lpstr>
      <vt:lpstr>PowerPoint Presentation</vt:lpstr>
      <vt:lpstr>Sponsored ADR</vt:lpstr>
      <vt:lpstr>NON-Sponsored ADR</vt:lpstr>
      <vt:lpstr>Sponsored Level I ADR</vt:lpstr>
      <vt:lpstr>Sponsored Level II ADR</vt:lpstr>
      <vt:lpstr>Sponsored Level III ADR</vt:lpstr>
      <vt:lpstr>Restricted ADRs</vt:lpstr>
      <vt:lpstr>Restricted ADRs</vt:lpstr>
      <vt:lpstr>Sponsored ADRs in brief</vt:lpstr>
      <vt:lpstr>Termination or Cancellation</vt:lpstr>
      <vt:lpstr>Advantages</vt:lpstr>
      <vt:lpstr>Advantages</vt:lpstr>
      <vt:lpstr>Disadvantages</vt:lpstr>
      <vt:lpstr>Indian Depository Receipts (IDR)</vt:lpstr>
      <vt:lpstr>Any  Questions/Queries/Remarks /Suggestions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Please log in with your Complete Name and Roll Number of SYBBI</dc:title>
  <cp:lastModifiedBy>ADMIN</cp:lastModifiedBy>
  <cp:revision>38</cp:revision>
  <dcterms:modified xsi:type="dcterms:W3CDTF">2020-10-21T11:53:18Z</dcterms:modified>
</cp:coreProperties>
</file>