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6" r:id="rId4"/>
    <p:sldId id="258" r:id="rId5"/>
    <p:sldId id="298" r:id="rId6"/>
    <p:sldId id="260" r:id="rId7"/>
    <p:sldId id="259" r:id="rId8"/>
    <p:sldId id="261" r:id="rId9"/>
    <p:sldId id="262" r:id="rId10"/>
    <p:sldId id="299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6" r:id="rId44"/>
    <p:sldId id="297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33CC33"/>
    <a:srgbClr val="006600"/>
    <a:srgbClr val="9900CC"/>
    <a:srgbClr val="00FFFF"/>
    <a:srgbClr val="660066"/>
    <a:srgbClr val="00FF00"/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54B3C-0D9D-4EAC-933A-C4DA62955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24F668-B314-45E4-A3CF-7C7D00643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BB48D-41B6-44F6-9CF3-A6D2AD668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8B320-96D5-4104-BCDC-9964D17BA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016D6-F6EB-4AE6-83A6-EDF1BAF95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548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6D3EB-B61D-4DA3-A135-2185AEDE3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A5F48D-FA71-403B-B0BB-97611AFD61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0D56D-A4E9-4561-8F74-8BE1035A1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14B79-1095-4C2B-806B-F68FEF94F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D169A-2ED9-49D0-BE2B-72EB953BE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4281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4C5023-F61F-4D39-803F-A7204464D9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B0B56F-E077-4A14-BF15-6466851ACD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6082E-B9C9-42C8-992A-6D372E299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645E2-DD43-47EA-9D7D-0B4945A89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F9D5C-AFFE-417F-9CD8-9D2F9ABA8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647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9E1CD-1861-444F-AE12-0322EC02B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BAFDE0-133A-4DC8-8552-7F44EDA04A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AFB4B-5EC7-470F-9787-1B89CE7EF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77F9A-A7CA-4540-8AA0-A3E9C8213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1E985-21CC-41C5-A00C-6D6C39EC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14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84FF1-EEE9-47B4-98A2-4272F2853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817E0-1627-4160-891F-BE644DE84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55966-BE38-4D39-9DEB-C25A6085F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64325-DF63-4264-9302-A2B392967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84ACA-8381-46FE-BE7A-D034E354B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7212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FEDC7-8558-4AE9-A6AF-00A7B272A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F0CF9E-1CA2-4352-B270-643B7DE88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EA2E7-5806-4240-A510-418A553F1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0D103-771F-4387-88C8-82D6E441D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251A9-0476-4F22-A39F-84D223B0E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9803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770F4-6442-48D6-9E1F-C5339B2B9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6D312-9477-4C10-A7B8-691DBED7C3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32C968-4E58-4A3D-A8F1-AF6232861F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423A7-B786-4E2D-B513-9B9593F48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D0E57-39A9-4109-AF74-42A6876FD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55922-1C37-46F7-827E-585F38B7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2651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69E79-F174-4561-8D2F-B1A58A777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38EBB-74C5-424E-9F81-ED2AC0AB0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8AA044-BABA-4D14-9161-9A4A4F5F5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7339-F1F1-4814-A0FB-C0C785EF93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055D11-D07C-47A1-BF4C-F525AEBCCF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A45284-6A84-4654-847F-C1E288395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D555B5-C137-4DCC-8435-3079A3B73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501E9C-27A5-451B-8B42-812BF0DB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75662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47375-1C9E-4D8B-B1C6-0A1C18E15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65E4F8-9059-4C80-A10E-65455543D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C68CD-F31A-4810-8552-1462DD8EF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61A267-3C39-4108-9B86-4AB0629C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9890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CAB403-8AF9-40BA-A596-E4894B4A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F904A4-93E1-4BBD-8D1A-ADB8A721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2DFE86-8F11-457A-B348-E804AE34C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99280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5FB08-01D0-44A1-8485-28C5C4FEF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9E67C-99DC-4EE1-98AD-D44336866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00CA8-9C13-4135-851C-E1D99F4426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B8AE06-F78A-42EF-A79E-D8E2D44B7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409763-504D-410A-B28D-00071D70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C44E57-F4DF-492D-BC9D-B507504E7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49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A1799-4BF2-4373-8C3E-453D0D478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651A1-B15E-4BEB-AF30-288E75FC6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5CE54-5C01-4283-B95F-370D75FCB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29EF6-E726-4A36-B695-98CE93A64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7EF57-797C-49A1-A600-2E50F71DA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23225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FCA57-FE80-4153-AB0F-B8AA001C5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E601FF-1A91-4A11-8648-8864751F7F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926F53-92F2-455C-BC2F-83236F9955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9C022-AAE9-4EF0-9626-94C03BDF3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9AC89-F856-4C25-8366-C11AEE8E8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D2E2C-D884-4F4C-8D5C-C9A91FF21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6637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A2A1E-F47E-4360-ACBD-A7F168FF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4BA28D-7ABD-48A0-A056-3CC876DDD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21C20-1261-4058-8A9B-C8A386824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6E38E1-0613-4F29-AD36-443B9BC99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D5F3F4-A368-4685-BFBD-33476AB3E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0812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22FD87-4E31-4455-891D-53161C59A5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132D98-EDC6-45F6-9036-85711F193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E74F3-5BF0-43A0-99F5-713D975E5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F788E-D0B7-4D63-90ED-38003551D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480F5-5D6D-4E90-A3C8-1529D6E5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0963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BE948-A4B7-4F6D-A180-579629082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7CDE9-9C00-4CAE-B90A-529B0B478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0B183-00F6-4BA7-A1F0-5D35DA469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9BD2C-DBF9-4207-98BE-6C79CCC47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8947C-85E8-414E-ACB0-FD5636D74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4773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590A4-78B9-4B6B-827D-5B092D901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99550-8D6A-4C68-8481-B1B8CD5648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BEBE49-2E6B-46D4-A6D8-75FF628BA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FB8041-A947-4043-B5EC-C89B317D2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316E03-54FA-45F9-941F-FA4F40F25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FC5D30-6B3C-4D00-B4FC-FE01B74EC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6677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257C9-D626-40C1-9989-8810FC29E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689CCB-1EEC-4FBC-9D44-3C4ABD26A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754EFE-CA2D-4561-9F82-4D0F158A6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3176C2-2653-4E21-9421-785BC85E25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20CBFC-6FA1-4E9F-8E69-23125621E3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C21493-64C1-4CC7-8E6D-CCC53B1D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20E9A3-B6AD-4C48-B48D-62061B664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59CECA-4BE7-4094-9579-B191BF307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602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9C023-9086-4A7F-9B38-753DEAD4A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8C849F-930F-4C3C-928F-A478316C0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1EC01F-3DBF-4328-80F0-0C1835900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67145-9FFE-487C-9CB2-AEC43E11C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199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7B8C35-846D-401E-87BE-FA289F787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E0B81D-C044-4785-AFB2-1CD3D88A6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67C16F-0C92-48BC-AE3A-025009A7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9803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CB229-7753-4D4D-B882-5DA1AAE43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5266C-7A51-451D-B3D7-63F4326A0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C46612-A8D1-4A8E-9212-4C89B6DF7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AD2A0-7B2E-4870-B02C-16967956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4E5AC3-3BEE-434E-92D7-8F9B9D40B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D78681-98E9-47B9-A9AF-4C556E13E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245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D4ECC-1527-4387-B8EE-040A1ECAF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585B42-6233-494F-AE4C-CDBF0BD900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9419D2-8045-426A-94EA-AAA6B73BD3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D3A8DB-8C08-4450-8B5A-0E44743BA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D5D5B9-412B-4EA4-801B-405052740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ED784-55C6-413A-846D-5CF11D35B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6094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BDA10B-F063-4941-9BF3-C027545B1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89865E-843D-47B7-AE78-90ECA7777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29D28-F3F2-4D7E-A4B7-0A419E576B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32CC7-C725-4316-BD36-0DF23CD82901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008D0-327A-473A-92EB-F2E1941973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A9715-5635-43CE-9B81-3F1E4F6AA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BE906-4BE8-4DD4-B8C9-E425EB9AC4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915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DB11B8-EBE8-4B05-9A06-588764F52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8A34B-D950-4D39-B8AB-1EDB82CE8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FF2E3-BFA0-4482-A378-9C5FF8BD5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AFC2E-8F4D-4B81-BDB2-38ACF8D47205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E1F34-E936-49AE-906A-08895A1202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C03AD-29D6-406A-A165-3A0378554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277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A5F8B-AFA0-48B7-A5D1-C73AD0EDE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451" y="239697"/>
            <a:ext cx="11771791" cy="461639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FYBBI-SEMESTER-I-FOUNDATION COURSE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09A5DD-F6CA-4019-AD19-F39AAF4753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7451" y="852255"/>
            <a:ext cx="11771791" cy="5841507"/>
          </a:xfrm>
        </p:spPr>
        <p:txBody>
          <a:bodyPr/>
          <a:lstStyle/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9AA42A6-AC8F-4F11-8EA8-0A47A3156A6D}"/>
              </a:ext>
            </a:extLst>
          </p:cNvPr>
          <p:cNvSpPr/>
          <p:nvPr/>
        </p:nvSpPr>
        <p:spPr>
          <a:xfrm>
            <a:off x="3842298" y="685926"/>
            <a:ext cx="4012706" cy="461639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ENVIRONMENTAL SCIENCE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F8833DE-81AB-4A43-9563-6FDAD96CD918}"/>
              </a:ext>
            </a:extLst>
          </p:cNvPr>
          <p:cNvSpPr/>
          <p:nvPr/>
        </p:nvSpPr>
        <p:spPr>
          <a:xfrm>
            <a:off x="3381676" y="3120620"/>
            <a:ext cx="4536488" cy="351688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Unit 3-Environment &amp; Economic Activities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76BA3B8-F70A-4913-A85F-2C74E6E13407}"/>
              </a:ext>
            </a:extLst>
          </p:cNvPr>
          <p:cNvSpPr/>
          <p:nvPr/>
        </p:nvSpPr>
        <p:spPr>
          <a:xfrm>
            <a:off x="1759026" y="3577862"/>
            <a:ext cx="7173157" cy="492803"/>
          </a:xfrm>
          <a:prstGeom prst="roundRect">
            <a:avLst>
              <a:gd name="adj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SYLLABUS AT A GLANCE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C7CFED-7CAA-4E3B-89D9-DBD4696773DB}"/>
              </a:ext>
            </a:extLst>
          </p:cNvPr>
          <p:cNvSpPr txBox="1"/>
          <p:nvPr/>
        </p:nvSpPr>
        <p:spPr>
          <a:xfrm>
            <a:off x="442126" y="4142361"/>
            <a:ext cx="11492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D0F1C5-0D01-4AC6-B7FC-578874C0B7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07" y="1228448"/>
            <a:ext cx="2506422" cy="18773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185F74-337C-4022-9DDC-E079BF3CD5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676" y="1228448"/>
            <a:ext cx="2466975" cy="18478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B1425B-0D2E-4F38-AF30-726A9EA52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644" y="1287543"/>
            <a:ext cx="2311986" cy="17887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38872DF-EBCB-49FE-BCB0-45AF0AA765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623" y="1257995"/>
            <a:ext cx="2466975" cy="18478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CD7A5C2-8557-4CC3-AE36-7B5DC8D619E7}"/>
              </a:ext>
            </a:extLst>
          </p:cNvPr>
          <p:cNvSpPr txBox="1"/>
          <p:nvPr/>
        </p:nvSpPr>
        <p:spPr>
          <a:xfrm>
            <a:off x="498907" y="4274768"/>
            <a:ext cx="111574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ACTIVITIES </a:t>
            </a:r>
            <a:r>
              <a:rPr lang="en-IN" dirty="0"/>
              <a:t>:-</a:t>
            </a: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Sectors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:-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Primary.Secondary,Tertiary,Quaternary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Quinary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THREE SECTOR THEORY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Stages of Development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PROBLEMS ASSOCIATED WITH ECONOMIC ACTIVITIES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:-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Sector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Sector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92336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BC883EC-9DA0-4CEB-BAF0-D902942D1CE8}"/>
              </a:ext>
            </a:extLst>
          </p:cNvPr>
          <p:cNvSpPr/>
          <p:nvPr/>
        </p:nvSpPr>
        <p:spPr>
          <a:xfrm>
            <a:off x="2414726" y="399495"/>
            <a:ext cx="7111014" cy="461639"/>
          </a:xfrm>
          <a:prstGeom prst="roundRect">
            <a:avLst/>
          </a:prstGeom>
          <a:solidFill>
            <a:srgbClr val="99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QUINARY SECTOR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52D94C-34D8-4ADF-B085-690A963703DD}"/>
              </a:ext>
            </a:extLst>
          </p:cNvPr>
          <p:cNvSpPr txBox="1"/>
          <p:nvPr/>
        </p:nvSpPr>
        <p:spPr>
          <a:xfrm>
            <a:off x="537099" y="1216241"/>
            <a:ext cx="108662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branch of the Quaternary Sector is called as-Quinary Sector.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includes highest level of decision making in a society or economy.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sector includes top executives or officials in such field as-Government,Science,Universities,Non-Profit,Health-Care,Culture,Media etc.</a:t>
            </a:r>
          </a:p>
        </p:txBody>
      </p:sp>
    </p:spTree>
    <p:extLst>
      <p:ext uri="{BB962C8B-B14F-4D97-AF65-F5344CB8AC3E}">
        <p14:creationId xmlns:p14="http://schemas.microsoft.com/office/powerpoint/2010/main" val="8945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2E8B53E-2CDA-4267-B822-7BCEA52309F5}"/>
              </a:ext>
            </a:extLst>
          </p:cNvPr>
          <p:cNvSpPr/>
          <p:nvPr/>
        </p:nvSpPr>
        <p:spPr>
          <a:xfrm>
            <a:off x="1331652" y="292963"/>
            <a:ext cx="7989902" cy="452761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THREE-SECTOR THEORY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4C3B81-E6C5-40BA-A781-AB363741266D}"/>
              </a:ext>
            </a:extLst>
          </p:cNvPr>
          <p:cNvSpPr txBox="1"/>
          <p:nvPr/>
        </p:nvSpPr>
        <p:spPr>
          <a:xfrm>
            <a:off x="4350058" y="967667"/>
            <a:ext cx="77679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Three-Sector theory is an economic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theory,which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divides economies into three sectors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activity;excretion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raw material (Primary),Manufacturing (Secondary) &amp; Services (Tertiary)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this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theory,the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main focus of  Economic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Activity,shifts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Primary,through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secondary &amp; finally to Tertiary Sector.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took place in twentieth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century,when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economies went through transition.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resulted into-Increase in quality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life,Social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Security,Education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Culture,Higher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Level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Qualification,Humanisation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work &amp; avoidance of –Unemployment.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B73585-8956-4653-BC4A-E4476201B1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11" y="1344458"/>
            <a:ext cx="3865717" cy="322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524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AC99712-2A39-4703-9975-C4C15D4FD868}"/>
              </a:ext>
            </a:extLst>
          </p:cNvPr>
          <p:cNvSpPr/>
          <p:nvPr/>
        </p:nvSpPr>
        <p:spPr>
          <a:xfrm>
            <a:off x="1873189" y="253014"/>
            <a:ext cx="7324078" cy="48827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STAGES OF DEVELOPMENT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E333F1-1C0F-46C0-A61B-5F9E210BFFDA}"/>
              </a:ext>
            </a:extLst>
          </p:cNvPr>
          <p:cNvSpPr txBox="1"/>
          <p:nvPr/>
        </p:nvSpPr>
        <p:spPr>
          <a:xfrm>
            <a:off x="213064" y="941033"/>
            <a:ext cx="114344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Countries with low per capita income are in an early stage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development.The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main part of their national income is achieved through production in Primary Sector.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Countries in more advanced state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development,with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medium National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Income,generate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their income mostly in Secondary Sector.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highly developed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countries,with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high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income,Tertiary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Sector dominates the total output of economy.</a:t>
            </a:r>
          </a:p>
        </p:txBody>
      </p:sp>
    </p:spTree>
    <p:extLst>
      <p:ext uri="{BB962C8B-B14F-4D97-AF65-F5344CB8AC3E}">
        <p14:creationId xmlns:p14="http://schemas.microsoft.com/office/powerpoint/2010/main" val="356393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3874EA7-5BC5-42E7-8911-3E2D2F149782}"/>
              </a:ext>
            </a:extLst>
          </p:cNvPr>
          <p:cNvSpPr/>
          <p:nvPr/>
        </p:nvSpPr>
        <p:spPr>
          <a:xfrm>
            <a:off x="1580225" y="177552"/>
            <a:ext cx="8558074" cy="42612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PHASES OF DEVELOPMENT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E2BE2D6-6E14-4AB6-80B0-3BEB69D7FF68}"/>
              </a:ext>
            </a:extLst>
          </p:cNvPr>
          <p:cNvSpPr/>
          <p:nvPr/>
        </p:nvSpPr>
        <p:spPr>
          <a:xfrm>
            <a:off x="3213716" y="932154"/>
            <a:ext cx="5291091" cy="426129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PHASE-1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BC8573-0ECF-4A3C-A10C-0DFA6E69E85F}"/>
              </a:ext>
            </a:extLst>
          </p:cNvPr>
          <p:cNvSpPr txBox="1"/>
          <p:nvPr/>
        </p:nvSpPr>
        <p:spPr>
          <a:xfrm>
            <a:off x="408373" y="1473693"/>
            <a:ext cx="1145219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this,Traditional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Civilizations are included.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Workforce quotas are :-</a:t>
            </a:r>
          </a:p>
          <a:p>
            <a:pPr marL="342900" indent="-342900">
              <a:buFont typeface="+mj-lt"/>
              <a:buAutoNum type="alphaL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Sector :- 65 %</a:t>
            </a:r>
          </a:p>
          <a:p>
            <a:pPr marL="342900" indent="-342900">
              <a:buFont typeface="+mj-lt"/>
              <a:buAutoNum type="alphaLcParenR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Sector :- 20%</a:t>
            </a:r>
          </a:p>
          <a:p>
            <a:pPr marL="342900" indent="-342900">
              <a:buFont typeface="+mj-lt"/>
              <a:buAutoNum type="alphaLcParenR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Sector :- 15 %</a:t>
            </a:r>
          </a:p>
          <a:p>
            <a:pPr marL="342900" indent="-342900">
              <a:buFont typeface="+mj-lt"/>
              <a:buAutoNum type="alphaL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phase represents a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society,which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not yet developed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scientifically,with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negligible machinery use.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stage of development corresponds to that of-European Countries in early-middle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ages,or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that of modern-day developing country.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69438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C84474E-AA0F-479C-A171-F50B5D285110}"/>
              </a:ext>
            </a:extLst>
          </p:cNvPr>
          <p:cNvSpPr/>
          <p:nvPr/>
        </p:nvSpPr>
        <p:spPr>
          <a:xfrm>
            <a:off x="1988600" y="630315"/>
            <a:ext cx="6835805" cy="470516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PHASE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6A095-6404-4B76-BCF9-1F23565F4D3C}"/>
              </a:ext>
            </a:extLst>
          </p:cNvPr>
          <p:cNvSpPr txBox="1"/>
          <p:nvPr/>
        </p:nvSpPr>
        <p:spPr>
          <a:xfrm>
            <a:off x="612559" y="1296141"/>
            <a:ext cx="1096688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phase represents transitional duration.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workforce quotas are :-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Sector :- 40%</a:t>
            </a:r>
          </a:p>
          <a:p>
            <a:pPr marL="342900" indent="-342900">
              <a:buFont typeface="+mj-lt"/>
              <a:buAutoNum type="alphaLcParenR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Sector :- 40%</a:t>
            </a:r>
          </a:p>
          <a:p>
            <a:pPr marL="342900" indent="-342900">
              <a:buFont typeface="+mj-lt"/>
              <a:buAutoNum type="alphaLcParenR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Sector :- 20%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machinery is deployed in the Primary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Sector,which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reduces the number of workers needed.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result,demand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machinery production in secondary sector increases.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transitional way or phase begins with an event which can be identified with the industrialisation.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automation takes place.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Sector begins to develop, as do the financial &amp; power sectors of the state.</a:t>
            </a:r>
          </a:p>
        </p:txBody>
      </p:sp>
    </p:spTree>
    <p:extLst>
      <p:ext uri="{BB962C8B-B14F-4D97-AF65-F5344CB8AC3E}">
        <p14:creationId xmlns:p14="http://schemas.microsoft.com/office/powerpoint/2010/main" val="3679807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9454025-A363-4B5B-8E57-DE5B71A7A2F9}"/>
              </a:ext>
            </a:extLst>
          </p:cNvPr>
          <p:cNvSpPr/>
          <p:nvPr/>
        </p:nvSpPr>
        <p:spPr>
          <a:xfrm>
            <a:off x="2611514" y="266330"/>
            <a:ext cx="6070847" cy="55041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PHASE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E8800D-2836-4CF1-83ED-13B8C6C0FEEC}"/>
              </a:ext>
            </a:extLst>
          </p:cNvPr>
          <p:cNvSpPr txBox="1"/>
          <p:nvPr/>
        </p:nvSpPr>
        <p:spPr>
          <a:xfrm>
            <a:off x="408374" y="967667"/>
            <a:ext cx="1137525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phase is called as- ‘Tertiary Civilization’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workforce Quotas are :-</a:t>
            </a:r>
          </a:p>
          <a:p>
            <a:pPr marL="342900" indent="-342900">
              <a:buFont typeface="+mj-lt"/>
              <a:buAutoNum type="alphaLcParenR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Sector :- 10%</a:t>
            </a:r>
          </a:p>
          <a:p>
            <a:pPr marL="342900" indent="-342900">
              <a:buFont typeface="+mj-lt"/>
              <a:buAutoNum type="alphaLcParenR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Sector :- 20%</a:t>
            </a:r>
          </a:p>
          <a:p>
            <a:pPr marL="342900" indent="-342900">
              <a:buFont typeface="+mj-lt"/>
              <a:buAutoNum type="alphaLcParenR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Sector :- 70%</a:t>
            </a:r>
          </a:p>
          <a:p>
            <a:pPr marL="342900" indent="-342900">
              <a:buFont typeface="+mj-lt"/>
              <a:buAutoNum type="alphaL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&amp; Secondary Sectors are increasingly dominated by-Automation &amp; demand for workforce number reduces in these sectors.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replaced by growing demands of the tertiary sector.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situation now corresponds to modern –day industrial societies &amp; the society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future,the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service or post-industrial society.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Today, the tertiary sector has grown to such an enormous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size,that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sometimes further divided into an-Information-based Quaternary Sector, &amp; even a-Quinary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Sector,based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on-Human Services.</a:t>
            </a:r>
          </a:p>
          <a:p>
            <a:pPr marL="342900" indent="-342900">
              <a:buFont typeface="+mj-lt"/>
              <a:buAutoNum type="alphaLcParenR"/>
            </a:pPr>
            <a:endParaRPr lang="en-IN" dirty="0"/>
          </a:p>
          <a:p>
            <a:pPr marL="342900" indent="-342900">
              <a:buFont typeface="+mj-lt"/>
              <a:buAutoNum type="alphaLcParenR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69650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8DF21AD-D0E4-4FC4-8CD4-8FD8FC65304E}"/>
              </a:ext>
            </a:extLst>
          </p:cNvPr>
          <p:cNvSpPr/>
          <p:nvPr/>
        </p:nvSpPr>
        <p:spPr>
          <a:xfrm>
            <a:off x="455720" y="239697"/>
            <a:ext cx="11061577" cy="426128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PROBLEMS ASSOCIATED WITH ECONOMIC ACTIVITIES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0A68CF9-B74A-4F3C-A811-B2BDBA5094EC}"/>
              </a:ext>
            </a:extLst>
          </p:cNvPr>
          <p:cNvSpPr/>
          <p:nvPr/>
        </p:nvSpPr>
        <p:spPr>
          <a:xfrm>
            <a:off x="2476870" y="954348"/>
            <a:ext cx="6125592" cy="479395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SECTOR</a:t>
            </a:r>
          </a:p>
        </p:txBody>
      </p:sp>
      <p:sp>
        <p:nvSpPr>
          <p:cNvPr id="4" name="Heptagon 3">
            <a:extLst>
              <a:ext uri="{FF2B5EF4-FFF2-40B4-BE49-F238E27FC236}">
                <a16:creationId xmlns:a16="http://schemas.microsoft.com/office/drawing/2014/main" id="{8CED58BA-12FA-4302-AD62-EA3C35AB4121}"/>
              </a:ext>
            </a:extLst>
          </p:cNvPr>
          <p:cNvSpPr/>
          <p:nvPr/>
        </p:nvSpPr>
        <p:spPr>
          <a:xfrm>
            <a:off x="4181380" y="3429000"/>
            <a:ext cx="3027287" cy="1988599"/>
          </a:xfrm>
          <a:prstGeom prst="heptag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IMPACT OF AGRICULTURE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07311E2-7A4C-48A4-8412-A7A83D60D724}"/>
              </a:ext>
            </a:extLst>
          </p:cNvPr>
          <p:cNvCxnSpPr>
            <a:stCxn id="4" idx="6"/>
          </p:cNvCxnSpPr>
          <p:nvPr/>
        </p:nvCxnSpPr>
        <p:spPr>
          <a:xfrm flipV="1">
            <a:off x="5695024" y="2663301"/>
            <a:ext cx="4440" cy="765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124DE68-740B-48C6-933E-E5AF52652AE0}"/>
              </a:ext>
            </a:extLst>
          </p:cNvPr>
          <p:cNvCxnSpPr>
            <a:stCxn id="4" idx="0"/>
          </p:cNvCxnSpPr>
          <p:nvPr/>
        </p:nvCxnSpPr>
        <p:spPr>
          <a:xfrm flipV="1">
            <a:off x="6908873" y="3429000"/>
            <a:ext cx="832455" cy="393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DC70EE1-6E7E-438D-9F9A-578A65CFDEC3}"/>
              </a:ext>
            </a:extLst>
          </p:cNvPr>
          <p:cNvCxnSpPr>
            <a:stCxn id="4" idx="1"/>
          </p:cNvCxnSpPr>
          <p:nvPr/>
        </p:nvCxnSpPr>
        <p:spPr>
          <a:xfrm>
            <a:off x="7208675" y="4707881"/>
            <a:ext cx="905515" cy="219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DF8F60-8BFB-46E5-A7CF-731EFD7369D2}"/>
              </a:ext>
            </a:extLst>
          </p:cNvPr>
          <p:cNvCxnSpPr>
            <a:stCxn id="4" idx="2"/>
          </p:cNvCxnSpPr>
          <p:nvPr/>
        </p:nvCxnSpPr>
        <p:spPr>
          <a:xfrm>
            <a:off x="6368654" y="5417609"/>
            <a:ext cx="1479206" cy="486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D7B214-6AC7-41CB-9A6C-861620AC9EE3}"/>
              </a:ext>
            </a:extLst>
          </p:cNvPr>
          <p:cNvCxnSpPr>
            <a:stCxn id="4" idx="3"/>
          </p:cNvCxnSpPr>
          <p:nvPr/>
        </p:nvCxnSpPr>
        <p:spPr>
          <a:xfrm flipH="1">
            <a:off x="3409025" y="5417609"/>
            <a:ext cx="1612368" cy="636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AF80A51-19A3-40E1-96CF-E60412EDB248}"/>
              </a:ext>
            </a:extLst>
          </p:cNvPr>
          <p:cNvCxnSpPr>
            <a:stCxn id="4" idx="4"/>
          </p:cNvCxnSpPr>
          <p:nvPr/>
        </p:nvCxnSpPr>
        <p:spPr>
          <a:xfrm flipH="1" flipV="1">
            <a:off x="2894120" y="4545367"/>
            <a:ext cx="1287252" cy="162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40F676A-D351-4721-946C-9F3BB60BBD06}"/>
              </a:ext>
            </a:extLst>
          </p:cNvPr>
          <p:cNvCxnSpPr>
            <a:stCxn id="4" idx="5"/>
          </p:cNvCxnSpPr>
          <p:nvPr/>
        </p:nvCxnSpPr>
        <p:spPr>
          <a:xfrm flipH="1" flipV="1">
            <a:off x="3648719" y="3124940"/>
            <a:ext cx="832455" cy="697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D60CF6-50F2-49FD-A5F4-21660DA2D955}"/>
              </a:ext>
            </a:extLst>
          </p:cNvPr>
          <p:cNvSpPr/>
          <p:nvPr/>
        </p:nvSpPr>
        <p:spPr>
          <a:xfrm>
            <a:off x="4064946" y="2032541"/>
            <a:ext cx="3628575" cy="59005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CLIMATE CHANGE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77886D2-050D-4275-8E90-6075FB4DC51C}"/>
              </a:ext>
            </a:extLst>
          </p:cNvPr>
          <p:cNvSpPr/>
          <p:nvPr/>
        </p:nvSpPr>
        <p:spPr>
          <a:xfrm>
            <a:off x="7661432" y="2949600"/>
            <a:ext cx="3971278" cy="47939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POLLUTANTS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F899832-02AA-442A-91D9-A12E3F0A8C95}"/>
              </a:ext>
            </a:extLst>
          </p:cNvPr>
          <p:cNvSpPr/>
          <p:nvPr/>
        </p:nvSpPr>
        <p:spPr>
          <a:xfrm>
            <a:off x="8072761" y="4545367"/>
            <a:ext cx="3113103" cy="47939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DEGRADATION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E61E9D0-71E7-4C4C-A469-745E02559611}"/>
              </a:ext>
            </a:extLst>
          </p:cNvPr>
          <p:cNvSpPr/>
          <p:nvPr/>
        </p:nvSpPr>
        <p:spPr>
          <a:xfrm>
            <a:off x="7337968" y="5898112"/>
            <a:ext cx="3202785" cy="4860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DD5DBD4-8F98-4920-BAE9-10C3D5B09354}"/>
              </a:ext>
            </a:extLst>
          </p:cNvPr>
          <p:cNvSpPr/>
          <p:nvPr/>
        </p:nvSpPr>
        <p:spPr>
          <a:xfrm>
            <a:off x="1651247" y="6062924"/>
            <a:ext cx="3488924" cy="47939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OVERIRRIGATION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54CF4E4-A5F3-4A22-9E86-67F36DAD83CE}"/>
              </a:ext>
            </a:extLst>
          </p:cNvPr>
          <p:cNvSpPr/>
          <p:nvPr/>
        </p:nvSpPr>
        <p:spPr>
          <a:xfrm>
            <a:off x="568170" y="4100896"/>
            <a:ext cx="3361667" cy="426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GENETIC ENGINEERING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46934B0-5471-47EA-94A4-9063C18917F4}"/>
              </a:ext>
            </a:extLst>
          </p:cNvPr>
          <p:cNvSpPr/>
          <p:nvPr/>
        </p:nvSpPr>
        <p:spPr>
          <a:xfrm>
            <a:off x="688020" y="2691320"/>
            <a:ext cx="3288428" cy="4206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</a:t>
            </a:r>
          </a:p>
        </p:txBody>
      </p:sp>
    </p:spTree>
    <p:extLst>
      <p:ext uri="{BB962C8B-B14F-4D97-AF65-F5344CB8AC3E}">
        <p14:creationId xmlns:p14="http://schemas.microsoft.com/office/powerpoint/2010/main" val="2984210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6BB3587-C7B0-49EA-A94A-154697134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698" y="749007"/>
            <a:ext cx="3580337" cy="1976438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DB4D0F8-66B6-4401-A31A-54BC2EF0706A}"/>
              </a:ext>
            </a:extLst>
          </p:cNvPr>
          <p:cNvSpPr/>
          <p:nvPr/>
        </p:nvSpPr>
        <p:spPr>
          <a:xfrm>
            <a:off x="3000654" y="88777"/>
            <a:ext cx="5592931" cy="488272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CLIMATE CHANGE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79CD8-EBE7-4794-BC39-AA225A9D67BE}"/>
              </a:ext>
            </a:extLst>
          </p:cNvPr>
          <p:cNvSpPr txBox="1"/>
          <p:nvPr/>
        </p:nvSpPr>
        <p:spPr>
          <a:xfrm>
            <a:off x="621437" y="2897404"/>
            <a:ext cx="1115923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Agriculture has significant effects on climate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change,primarily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through production &amp; release of Greenhouse Gases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suchas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-Carbon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Dioxide,Methane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Nitrous Oxide.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Agriculture that practices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tillage,fertilization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pesticide releases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Ammonia,Nitrate,Phosphorus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many other pesticides.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affects-Quality of-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Air,Water,Soil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Biodiversity.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 use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change,such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as-Deforestation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Desertification,use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fossil fuels are the major sources of-Carbon Dioxide.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Agriculture itself is the major contributor to increasing Methane &amp; Nitrous Oxide concentration in Atmosphere.</a:t>
            </a:r>
          </a:p>
        </p:txBody>
      </p:sp>
    </p:spTree>
    <p:extLst>
      <p:ext uri="{BB962C8B-B14F-4D97-AF65-F5344CB8AC3E}">
        <p14:creationId xmlns:p14="http://schemas.microsoft.com/office/powerpoint/2010/main" val="412396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4F507B-A093-4A6B-84A8-39BBD989F7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706" y="178663"/>
            <a:ext cx="3624494" cy="20318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5E9786-2303-409D-8A11-808B78279F08}"/>
              </a:ext>
            </a:extLst>
          </p:cNvPr>
          <p:cNvSpPr txBox="1"/>
          <p:nvPr/>
        </p:nvSpPr>
        <p:spPr>
          <a:xfrm>
            <a:off x="292962" y="2352583"/>
            <a:ext cx="113811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 is-Clearing earth forests on a large scale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worldwide.One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cause of deforestation is to clear land for pasture or crops.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 causes loss of habitat for millions of species &amp; is also a driver of-Climate change.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Trees act as a Carbon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Sink,in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which they absorb Carbon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Dioxide,an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unwanted Greenhouse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Gas,out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Atmosphere.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removing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trees,Carbon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Dioxide is released into atmosphere &amp; there are less trees to absorb increasing amount of Carbon Dioxide in Air.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way, deforestation triggers Climate Change.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no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trees,landscape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which had trees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once,becomes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barren desert.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Removal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trees,also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causes extreme fluctuations in temperature.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10670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9BF1D9-627F-4709-96FD-039919D98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833" y="822294"/>
            <a:ext cx="4054738" cy="247576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4A88B05-1C3F-4D5C-88DB-DF1DAB3E291D}"/>
              </a:ext>
            </a:extLst>
          </p:cNvPr>
          <p:cNvSpPr/>
          <p:nvPr/>
        </p:nvSpPr>
        <p:spPr>
          <a:xfrm>
            <a:off x="1926454" y="88777"/>
            <a:ext cx="6782540" cy="51601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GENETIC ENGINEERING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5BA7CC-4A96-4AA4-A1E0-6170D92FCD79}"/>
              </a:ext>
            </a:extLst>
          </p:cNvPr>
          <p:cNvSpPr txBox="1"/>
          <p:nvPr/>
        </p:nvSpPr>
        <p:spPr>
          <a:xfrm>
            <a:off x="683581" y="3559946"/>
            <a:ext cx="11026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Genetically engineered crops become pest tolerant &amp; their overuse makes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pest resistant to pesticides &amp; thus their eradication becomes challenging.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Seed contamination is another problem of genetic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engineering,which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occurs from blown wind from genetically engineered crops to normal crops.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50% of Corn &amp; Soyabean samples were found to be contaminated by Monsanto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Genes,A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Genetic Engineering Company.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BF3E9E-FAF8-4F30-9696-1D1934739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646" y="989729"/>
            <a:ext cx="2875348" cy="22239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7AE410-4037-44B7-B341-D2DE6BD118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556" y="902316"/>
            <a:ext cx="2698256" cy="23988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D7DF1D-509F-4BBA-A8F2-2694464DEEEB}"/>
              </a:ext>
            </a:extLst>
          </p:cNvPr>
          <p:cNvSpPr txBox="1"/>
          <p:nvPr/>
        </p:nvSpPr>
        <p:spPr>
          <a:xfrm>
            <a:off x="5833646" y="692458"/>
            <a:ext cx="2875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MAIZE CROP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569342-4010-47C2-9A49-046D72C9E0F3}"/>
              </a:ext>
            </a:extLst>
          </p:cNvPr>
          <p:cNvSpPr txBox="1"/>
          <p:nvPr/>
        </p:nvSpPr>
        <p:spPr>
          <a:xfrm>
            <a:off x="9081856" y="470517"/>
            <a:ext cx="2760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SOYBEAN </a:t>
            </a:r>
          </a:p>
        </p:txBody>
      </p:sp>
    </p:spTree>
    <p:extLst>
      <p:ext uri="{BB962C8B-B14F-4D97-AF65-F5344CB8AC3E}">
        <p14:creationId xmlns:p14="http://schemas.microsoft.com/office/powerpoint/2010/main" val="474199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C65B682-8DAB-4348-8954-6190C102FA54}"/>
              </a:ext>
            </a:extLst>
          </p:cNvPr>
          <p:cNvSpPr/>
          <p:nvPr/>
        </p:nvSpPr>
        <p:spPr>
          <a:xfrm>
            <a:off x="3107185" y="204186"/>
            <a:ext cx="5264458" cy="488272"/>
          </a:xfrm>
          <a:prstGeom prst="round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AE2D46-DD44-4E24-AC47-CB13C15049AA}"/>
              </a:ext>
            </a:extLst>
          </p:cNvPr>
          <p:cNvSpPr txBox="1"/>
          <p:nvPr/>
        </p:nvSpPr>
        <p:spPr>
          <a:xfrm>
            <a:off x="692458" y="1109709"/>
            <a:ext cx="107952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ACTIVITIES </a:t>
            </a:r>
            <a:r>
              <a:rPr lang="en-IN" dirty="0"/>
              <a:t>:-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activities which generate income are called as ‘Economic Activities’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modern economy can be divided into three sectors which reflect economic development of that society.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be broadly grouped into-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Primary,Secondary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Tertiary Activities.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services under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Sector Activities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again classified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into-Quaternary &amp; Quinary Activities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88B1FB6-E98F-48C8-B21D-8D84606BF35C}"/>
              </a:ext>
            </a:extLst>
          </p:cNvPr>
          <p:cNvSpPr/>
          <p:nvPr/>
        </p:nvSpPr>
        <p:spPr>
          <a:xfrm>
            <a:off x="2556769" y="2601156"/>
            <a:ext cx="6533965" cy="390618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ACTIVITIES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A6A991F-13B6-46BB-B432-335623D95BAC}"/>
              </a:ext>
            </a:extLst>
          </p:cNvPr>
          <p:cNvCxnSpPr>
            <a:stCxn id="6" idx="2"/>
          </p:cNvCxnSpPr>
          <p:nvPr/>
        </p:nvCxnSpPr>
        <p:spPr>
          <a:xfrm flipH="1">
            <a:off x="2636668" y="2991774"/>
            <a:ext cx="3187084" cy="523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CF9033D-89A1-4271-A3BD-8CBA603767C0}"/>
              </a:ext>
            </a:extLst>
          </p:cNvPr>
          <p:cNvCxnSpPr>
            <a:stCxn id="6" idx="2"/>
          </p:cNvCxnSpPr>
          <p:nvPr/>
        </p:nvCxnSpPr>
        <p:spPr>
          <a:xfrm flipH="1">
            <a:off x="5823751" y="2991774"/>
            <a:ext cx="1" cy="874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0390A27-E550-4E09-A514-5123412EBADE}"/>
              </a:ext>
            </a:extLst>
          </p:cNvPr>
          <p:cNvCxnSpPr>
            <a:stCxn id="6" idx="2"/>
          </p:cNvCxnSpPr>
          <p:nvPr/>
        </p:nvCxnSpPr>
        <p:spPr>
          <a:xfrm>
            <a:off x="5823752" y="2991774"/>
            <a:ext cx="3551067" cy="6835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7D6008-815C-4CC4-8DAA-35E5544F2279}"/>
              </a:ext>
            </a:extLst>
          </p:cNvPr>
          <p:cNvSpPr/>
          <p:nvPr/>
        </p:nvSpPr>
        <p:spPr>
          <a:xfrm>
            <a:off x="461638" y="3515557"/>
            <a:ext cx="3266982" cy="39061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SECTOR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B211B19-12BE-4152-87AF-89FC41D9BEFF}"/>
              </a:ext>
            </a:extLst>
          </p:cNvPr>
          <p:cNvSpPr/>
          <p:nvPr/>
        </p:nvSpPr>
        <p:spPr>
          <a:xfrm>
            <a:off x="3897305" y="3866227"/>
            <a:ext cx="4474338" cy="452761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SECTOR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941FB43-B50C-4FB9-ADF3-E2D40B4C3707}"/>
              </a:ext>
            </a:extLst>
          </p:cNvPr>
          <p:cNvSpPr/>
          <p:nvPr/>
        </p:nvSpPr>
        <p:spPr>
          <a:xfrm>
            <a:off x="8802211" y="3710866"/>
            <a:ext cx="3329126" cy="4509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TERTIARY SECTOR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005F93F-6C57-454A-86E0-FBC3E2079E5B}"/>
              </a:ext>
            </a:extLst>
          </p:cNvPr>
          <p:cNvCxnSpPr>
            <a:stCxn id="15" idx="2"/>
          </p:cNvCxnSpPr>
          <p:nvPr/>
        </p:nvCxnSpPr>
        <p:spPr>
          <a:xfrm flipH="1">
            <a:off x="7981026" y="4161782"/>
            <a:ext cx="2485748" cy="951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10668B3-B10D-4646-AC23-F9F18A668574}"/>
              </a:ext>
            </a:extLst>
          </p:cNvPr>
          <p:cNvSpPr/>
          <p:nvPr/>
        </p:nvSpPr>
        <p:spPr>
          <a:xfrm>
            <a:off x="4505419" y="5111694"/>
            <a:ext cx="3866224" cy="45276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QUATERNARY SECTOR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A3023B5-293F-4BFD-B114-C5A8D6950E5C}"/>
              </a:ext>
            </a:extLst>
          </p:cNvPr>
          <p:cNvSpPr/>
          <p:nvPr/>
        </p:nvSpPr>
        <p:spPr>
          <a:xfrm>
            <a:off x="7838983" y="5903650"/>
            <a:ext cx="4292354" cy="45276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QUINARY SECTOR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ADCF220-08EF-41C1-9619-C2561227B9F0}"/>
              </a:ext>
            </a:extLst>
          </p:cNvPr>
          <p:cNvCxnSpPr>
            <a:stCxn id="15" idx="2"/>
          </p:cNvCxnSpPr>
          <p:nvPr/>
        </p:nvCxnSpPr>
        <p:spPr>
          <a:xfrm>
            <a:off x="10466774" y="4161782"/>
            <a:ext cx="106531" cy="1741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275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5BFFB1-6E86-42DE-957B-4425823DF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291" y="551987"/>
            <a:ext cx="3251169" cy="23953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5A2D0A-61A8-4D18-875F-1BEB48BBF0DE}"/>
              </a:ext>
            </a:extLst>
          </p:cNvPr>
          <p:cNvSpPr txBox="1"/>
          <p:nvPr/>
        </p:nvSpPr>
        <p:spPr>
          <a:xfrm>
            <a:off x="550416" y="3142695"/>
            <a:ext cx="11091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irrigation causes problem of Soil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Salinity.Excess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run off from fields leaves field with salts.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Irrigation with saline or high Sodium Water can damage Soil Structure leading to formation of-Alkaline Soil.</a:t>
            </a:r>
          </a:p>
        </p:txBody>
      </p:sp>
    </p:spTree>
    <p:extLst>
      <p:ext uri="{BB962C8B-B14F-4D97-AF65-F5344CB8AC3E}">
        <p14:creationId xmlns:p14="http://schemas.microsoft.com/office/powerpoint/2010/main" val="706786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3CA098A-254F-4241-AA5F-6ACA4B431497}"/>
              </a:ext>
            </a:extLst>
          </p:cNvPr>
          <p:cNvSpPr/>
          <p:nvPr/>
        </p:nvSpPr>
        <p:spPr>
          <a:xfrm>
            <a:off x="2991959" y="88962"/>
            <a:ext cx="4802635" cy="461639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POLLUTANTS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D4812B-DB6E-4722-A11E-B30CCE576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038" y="550601"/>
            <a:ext cx="2602128" cy="2114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5E6BE1-0A44-4F57-A615-C87ACB1B9C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015" y="764913"/>
            <a:ext cx="2705100" cy="16859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52F5BE-B708-44ED-9A2F-1D14E4371249}"/>
              </a:ext>
            </a:extLst>
          </p:cNvPr>
          <p:cNvSpPr txBox="1"/>
          <p:nvPr/>
        </p:nvSpPr>
        <p:spPr>
          <a:xfrm>
            <a:off x="417251" y="2665150"/>
            <a:ext cx="113575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Synthetic pesticides are the most widespread method of controlling pests in agriculture.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can leach through the soil &amp; enter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groundwater,as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well as in food products resulting into-Death of Humans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can also target Non-target-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Plants,Animals,birds,fishes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rest of wildlife.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Pollutants from agriculture have huge impact on water quality of-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Lakes,rivers,wetlands,estuaries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groundwater.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Pollutants from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farming,include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Sediments,Nutrients,Pathogens,Pesticides,Metals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Salts</a:t>
            </a:r>
          </a:p>
        </p:txBody>
      </p:sp>
    </p:spTree>
    <p:extLst>
      <p:ext uri="{BB962C8B-B14F-4D97-AF65-F5344CB8AC3E}">
        <p14:creationId xmlns:p14="http://schemas.microsoft.com/office/powerpoint/2010/main" val="3875539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4D22DC-9769-4619-812B-7F42A13CB2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534" y="791221"/>
            <a:ext cx="4387974" cy="2433592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6C92C01-5EB0-4813-AB1E-01AEFA553885}"/>
              </a:ext>
            </a:extLst>
          </p:cNvPr>
          <p:cNvSpPr/>
          <p:nvPr/>
        </p:nvSpPr>
        <p:spPr>
          <a:xfrm>
            <a:off x="1935332" y="105423"/>
            <a:ext cx="6951216" cy="43500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DEGRADATION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18EBE2-BC1E-48BE-A9E4-F5C88351AC07}"/>
              </a:ext>
            </a:extLst>
          </p:cNvPr>
          <p:cNvSpPr txBox="1"/>
          <p:nvPr/>
        </p:nvSpPr>
        <p:spPr>
          <a:xfrm>
            <a:off x="497150" y="3346882"/>
            <a:ext cx="113545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Degradation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– “Decline in soil quality which could be as a result of wrong agricultural methods.”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attributes to Soil Degradation are-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Salting,Water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Logging,Compaction,Pesticide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Contamination,Decline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Soil Structure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Quality,loss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fertility,Alkalinity,Salinity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Erosion.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Degradation also has huge impact on-Biological Degradation , that affects microbial community in soil</a:t>
            </a:r>
          </a:p>
        </p:txBody>
      </p:sp>
    </p:spTree>
    <p:extLst>
      <p:ext uri="{BB962C8B-B14F-4D97-AF65-F5344CB8AC3E}">
        <p14:creationId xmlns:p14="http://schemas.microsoft.com/office/powerpoint/2010/main" val="6657732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F3664A-EB00-4610-B3C9-958575D504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761" y="694031"/>
            <a:ext cx="3899748" cy="220009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14C6281-9432-4807-A9D7-D79FF2E7BF8C}"/>
              </a:ext>
            </a:extLst>
          </p:cNvPr>
          <p:cNvSpPr/>
          <p:nvPr/>
        </p:nvSpPr>
        <p:spPr>
          <a:xfrm>
            <a:off x="2290439" y="142043"/>
            <a:ext cx="6897949" cy="41725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WASTES-PLASTICULTURE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13E622-0437-4B5A-9491-70F0FD655FF8}"/>
              </a:ext>
            </a:extLst>
          </p:cNvPr>
          <p:cNvSpPr txBox="1"/>
          <p:nvPr/>
        </p:nvSpPr>
        <p:spPr>
          <a:xfrm>
            <a:off x="559293" y="3302493"/>
            <a:ext cx="113101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Plasticulture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use of-Plastic in Agriculture.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Farmers use plastic sheets as much as to cover 50%-70% of soil &amp; allows them to use-Drip Irrigation system to have better control over soil nutrients &amp; moisture.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 is non essential factor in it &amp; farms that use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plasticulture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built to encourage fastest rain run off.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Pesticides with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Plasticulture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allows pesticides to get transported easily, which affects water quality &amp; aquatic animals.</a:t>
            </a:r>
          </a:p>
        </p:txBody>
      </p:sp>
    </p:spTree>
    <p:extLst>
      <p:ext uri="{BB962C8B-B14F-4D97-AF65-F5344CB8AC3E}">
        <p14:creationId xmlns:p14="http://schemas.microsoft.com/office/powerpoint/2010/main" val="3803413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C7F7EDE-04D2-427D-B287-7E7CF68948F1}"/>
              </a:ext>
            </a:extLst>
          </p:cNvPr>
          <p:cNvSpPr/>
          <p:nvPr/>
        </p:nvSpPr>
        <p:spPr>
          <a:xfrm>
            <a:off x="1597981" y="248574"/>
            <a:ext cx="8424908" cy="461639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SUSTAINABLE AGRICULTURE-ORGANIC FARMING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5EC444-CCEF-4098-88FB-07A8DB9BC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248" y="811150"/>
            <a:ext cx="4063892" cy="27987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BDA403-CF95-4083-8B28-54389FA0C0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728" y="1036375"/>
            <a:ext cx="3154024" cy="21773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851985-79D7-450E-A2EB-69F63118D123}"/>
              </a:ext>
            </a:extLst>
          </p:cNvPr>
          <p:cNvSpPr txBox="1"/>
          <p:nvPr/>
        </p:nvSpPr>
        <p:spPr>
          <a:xfrm>
            <a:off x="159798" y="3897297"/>
            <a:ext cx="11762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Organic Farming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Multifaceted Sustainable Agriculture set of practices which can have a lower impact on environment at the small scale.</a:t>
            </a:r>
          </a:p>
        </p:txBody>
      </p:sp>
    </p:spTree>
    <p:extLst>
      <p:ext uri="{BB962C8B-B14F-4D97-AF65-F5344CB8AC3E}">
        <p14:creationId xmlns:p14="http://schemas.microsoft.com/office/powerpoint/2010/main" val="9017481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ptagon 1">
            <a:extLst>
              <a:ext uri="{FF2B5EF4-FFF2-40B4-BE49-F238E27FC236}">
                <a16:creationId xmlns:a16="http://schemas.microsoft.com/office/drawing/2014/main" id="{5772EED5-77BA-4707-B347-9C4E8DD6162D}"/>
              </a:ext>
            </a:extLst>
          </p:cNvPr>
          <p:cNvSpPr/>
          <p:nvPr/>
        </p:nvSpPr>
        <p:spPr>
          <a:xfrm>
            <a:off x="4101483" y="2137299"/>
            <a:ext cx="3071674" cy="2583402"/>
          </a:xfrm>
          <a:prstGeom prst="heptagon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IMPACTS OF MINING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C573CC6-DFCB-4C4C-A38F-E8B036643E40}"/>
              </a:ext>
            </a:extLst>
          </p:cNvPr>
          <p:cNvCxnSpPr>
            <a:stCxn id="2" idx="6"/>
          </p:cNvCxnSpPr>
          <p:nvPr/>
        </p:nvCxnSpPr>
        <p:spPr>
          <a:xfrm flipV="1">
            <a:off x="5637320" y="1411550"/>
            <a:ext cx="17756" cy="725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67F2907-1732-424B-B8AB-F6FEF234CD64}"/>
              </a:ext>
            </a:extLst>
          </p:cNvPr>
          <p:cNvCxnSpPr>
            <a:stCxn id="2" idx="0"/>
          </p:cNvCxnSpPr>
          <p:nvPr/>
        </p:nvCxnSpPr>
        <p:spPr>
          <a:xfrm flipV="1">
            <a:off x="6868967" y="2137299"/>
            <a:ext cx="1049915" cy="511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E8AD740-B9DE-462A-8B66-0DC447C8A241}"/>
              </a:ext>
            </a:extLst>
          </p:cNvPr>
          <p:cNvCxnSpPr>
            <a:stCxn id="2" idx="1"/>
          </p:cNvCxnSpPr>
          <p:nvPr/>
        </p:nvCxnSpPr>
        <p:spPr>
          <a:xfrm>
            <a:off x="7173165" y="3798702"/>
            <a:ext cx="1455930" cy="98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4E618B1-F3A3-435E-A177-EBB114441E9C}"/>
              </a:ext>
            </a:extLst>
          </p:cNvPr>
          <p:cNvCxnSpPr/>
          <p:nvPr/>
        </p:nvCxnSpPr>
        <p:spPr>
          <a:xfrm>
            <a:off x="6391922" y="4720701"/>
            <a:ext cx="1429305" cy="579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F29124B-730E-4FAD-B0DA-B53F8A3CC1FC}"/>
              </a:ext>
            </a:extLst>
          </p:cNvPr>
          <p:cNvCxnSpPr>
            <a:stCxn id="2" idx="3"/>
          </p:cNvCxnSpPr>
          <p:nvPr/>
        </p:nvCxnSpPr>
        <p:spPr>
          <a:xfrm flipH="1">
            <a:off x="3693111" y="4720715"/>
            <a:ext cx="1260701" cy="960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09E2DD4-0E43-4A44-9077-9B1E5D10BCC6}"/>
              </a:ext>
            </a:extLst>
          </p:cNvPr>
          <p:cNvCxnSpPr>
            <a:stCxn id="2" idx="4"/>
          </p:cNvCxnSpPr>
          <p:nvPr/>
        </p:nvCxnSpPr>
        <p:spPr>
          <a:xfrm flipH="1">
            <a:off x="2405849" y="3798702"/>
            <a:ext cx="1695626" cy="240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07C127C-7D5E-44B3-BEF6-EA22AD5B2749}"/>
              </a:ext>
            </a:extLst>
          </p:cNvPr>
          <p:cNvCxnSpPr>
            <a:stCxn id="2" idx="5"/>
          </p:cNvCxnSpPr>
          <p:nvPr/>
        </p:nvCxnSpPr>
        <p:spPr>
          <a:xfrm flipH="1" flipV="1">
            <a:off x="3453413" y="2137285"/>
            <a:ext cx="952260" cy="511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26EF391-1FE6-4B76-8ADB-E394C3F61E78}"/>
              </a:ext>
            </a:extLst>
          </p:cNvPr>
          <p:cNvSpPr/>
          <p:nvPr/>
        </p:nvSpPr>
        <p:spPr>
          <a:xfrm>
            <a:off x="3658775" y="835611"/>
            <a:ext cx="3992601" cy="50158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POLLUTION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EC70E82-DCAF-49A2-8CB9-37DF708D0ACE}"/>
              </a:ext>
            </a:extLst>
          </p:cNvPr>
          <p:cNvSpPr/>
          <p:nvPr/>
        </p:nvSpPr>
        <p:spPr>
          <a:xfrm>
            <a:off x="8031940" y="1881446"/>
            <a:ext cx="3971278" cy="51167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ROCK DRAINAGE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2BA3603-2018-489E-8C0D-CEF7D54A81CC}"/>
              </a:ext>
            </a:extLst>
          </p:cNvPr>
          <p:cNvSpPr/>
          <p:nvPr/>
        </p:nvSpPr>
        <p:spPr>
          <a:xfrm>
            <a:off x="8629096" y="3666478"/>
            <a:ext cx="3444536" cy="55041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ON BIODIVERSITY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CD348EF-0022-47B2-BF3D-DA75979420AD}"/>
              </a:ext>
            </a:extLst>
          </p:cNvPr>
          <p:cNvSpPr/>
          <p:nvPr/>
        </p:nvSpPr>
        <p:spPr>
          <a:xfrm>
            <a:off x="7062114" y="5362113"/>
            <a:ext cx="4589755" cy="4416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ON AQUATIC CREATURES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2DC7767-6330-460D-A931-69D722A86F51}"/>
              </a:ext>
            </a:extLst>
          </p:cNvPr>
          <p:cNvSpPr/>
          <p:nvPr/>
        </p:nvSpPr>
        <p:spPr>
          <a:xfrm>
            <a:off x="275208" y="5770485"/>
            <a:ext cx="5137212" cy="44388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ON AGRICULTURE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5120EAD-2326-4AA6-B22A-EBDBA4F61E6F}"/>
              </a:ext>
            </a:extLst>
          </p:cNvPr>
          <p:cNvSpPr/>
          <p:nvPr/>
        </p:nvSpPr>
        <p:spPr>
          <a:xfrm>
            <a:off x="118368" y="4172519"/>
            <a:ext cx="4154749" cy="5038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ON ANIMALS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CF925B0-545B-4C7D-ACE2-03EB86814901}"/>
              </a:ext>
            </a:extLst>
          </p:cNvPr>
          <p:cNvSpPr/>
          <p:nvPr/>
        </p:nvSpPr>
        <p:spPr>
          <a:xfrm>
            <a:off x="188782" y="1610968"/>
            <a:ext cx="5111186" cy="51169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OF MINE POLLUTION ON HUMANS</a:t>
            </a:r>
          </a:p>
        </p:txBody>
      </p:sp>
    </p:spTree>
    <p:extLst>
      <p:ext uri="{BB962C8B-B14F-4D97-AF65-F5344CB8AC3E}">
        <p14:creationId xmlns:p14="http://schemas.microsoft.com/office/powerpoint/2010/main" val="19465461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FF6BAD-44FD-4098-99B5-905FEEAD9F73}"/>
              </a:ext>
            </a:extLst>
          </p:cNvPr>
          <p:cNvSpPr txBox="1"/>
          <p:nvPr/>
        </p:nvSpPr>
        <p:spPr>
          <a:xfrm>
            <a:off x="3142695" y="648070"/>
            <a:ext cx="87089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Pollution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Mining can have bad effects on surrounding surface &amp; ground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water,if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protective measures are not taken.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Result can be unnaturally high concentration of some chemicals such as-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Arsenic,Sulphuric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Acid &amp; Mercury over surface or subsurface.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amount of water produced from –Mine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Drainage,mine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cooling &amp; other processes of mining increases the potential for these chemicals to contaminate-Surface &amp; Ground Water.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42D8E2-1918-4F82-803A-DE604BD3A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35" y="497150"/>
            <a:ext cx="2903461" cy="20507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DC9369-4630-4DD1-83BF-E3B09BC11D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63" y="3429000"/>
            <a:ext cx="3147875" cy="24480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38EB1C-67CB-4B19-86A5-58E0D8B722BB}"/>
              </a:ext>
            </a:extLst>
          </p:cNvPr>
          <p:cNvSpPr txBox="1"/>
          <p:nvPr/>
        </p:nvSpPr>
        <p:spPr>
          <a:xfrm>
            <a:off x="3719744" y="3142695"/>
            <a:ext cx="8265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2) </a:t>
            </a: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Acid-Rock Drainage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Dissolution &amp; transport of heavy metals by run-off is another environmental Problem with mining.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Britannia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Mine,a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former copper mine near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Vancouver,British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Columbia.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in the mine containing dissolved heavy metals such as-Lead &amp; Cadmium is leaked into local groundwater &amp; contaminates it.</a:t>
            </a:r>
          </a:p>
        </p:txBody>
      </p:sp>
    </p:spTree>
    <p:extLst>
      <p:ext uri="{BB962C8B-B14F-4D97-AF65-F5344CB8AC3E}">
        <p14:creationId xmlns:p14="http://schemas.microsoft.com/office/powerpoint/2010/main" val="10024497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9B58BB-45B5-4FAD-8CC7-99C0B6154E96}"/>
              </a:ext>
            </a:extLst>
          </p:cNvPr>
          <p:cNvSpPr txBox="1"/>
          <p:nvPr/>
        </p:nvSpPr>
        <p:spPr>
          <a:xfrm>
            <a:off x="3258105" y="133165"/>
            <a:ext cx="870011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3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Mining Activity on Biodiversity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Destruction of Habitat is the main cause behind loss of Biodiversity.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poisoning is caused by mine extracted material &amp; indirect poisoning through food &amp; water that affects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animals,Plants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microorganisms.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on Aquatic Creatures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Mining industry can have impact on Biodiversity via many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ways.Direct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poisoning is when contaminants are mobile in sediments.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on Agriculture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Agricultural crops grow on site contaminated due to mining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activity,but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yield is lower as compared to regular growing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condition.Plants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also tend to accumulate heavy metals leading to human intake via fruits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vegetables.Regular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consumption causes health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problems,for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e.g.-Cigarettes made from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Tobacco,growing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contaminated sites can have adverse effect on human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population,as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Tobacco tends to accumulate Cadmium &amp; Zinc in it’s leaves.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on Animals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:-Habitat destruction is the main issue of mining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activity.Huge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areas of natural habitats get destroyed due to construction &amp; extraction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mines.Animals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get directly poisoned by mine products &amp; residuals.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Bioaccumulation in plants or the smaller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organisms,they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eat,can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also cause-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Poisoning.For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e.g.-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Horses,Goats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Sheeps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exposed in certain areas to potentially toxic concentration of Copper &amp; Lead in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grass.Few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number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ants,near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copper mine area have been found with high Copper levels.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757E70-2421-45B4-8088-9DCE68850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74" y="2726138"/>
            <a:ext cx="2619375" cy="17430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5773CA-F9E7-481B-A92F-963494921F1B}"/>
              </a:ext>
            </a:extLst>
          </p:cNvPr>
          <p:cNvSpPr txBox="1"/>
          <p:nvPr/>
        </p:nvSpPr>
        <p:spPr>
          <a:xfrm>
            <a:off x="310716" y="2356806"/>
            <a:ext cx="267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TOBACCO PLANT</a:t>
            </a:r>
          </a:p>
        </p:txBody>
      </p:sp>
    </p:spTree>
    <p:extLst>
      <p:ext uri="{BB962C8B-B14F-4D97-AF65-F5344CB8AC3E}">
        <p14:creationId xmlns:p14="http://schemas.microsoft.com/office/powerpoint/2010/main" val="3984156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DE6C41-D448-49E4-868E-C168B00448CC}"/>
              </a:ext>
            </a:extLst>
          </p:cNvPr>
          <p:cNvSpPr txBox="1"/>
          <p:nvPr/>
        </p:nvSpPr>
        <p:spPr>
          <a:xfrm>
            <a:off x="319596" y="621437"/>
            <a:ext cx="11745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on Humans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Metals are usually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emmited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air as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particles.There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number of occupational hazards related to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mining.Most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mine workers suffer from variety of respiratory &amp; Skin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diseases,like-Asbestosis,Black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lung disease etc.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proper disposal methods for waste can reduce impact on Environment.</a:t>
            </a:r>
          </a:p>
        </p:txBody>
      </p:sp>
    </p:spTree>
    <p:extLst>
      <p:ext uri="{BB962C8B-B14F-4D97-AF65-F5344CB8AC3E}">
        <p14:creationId xmlns:p14="http://schemas.microsoft.com/office/powerpoint/2010/main" val="30378189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C4818E2-9092-42DE-AF30-5D639CA6D677}"/>
              </a:ext>
            </a:extLst>
          </p:cNvPr>
          <p:cNvSpPr/>
          <p:nvPr/>
        </p:nvSpPr>
        <p:spPr>
          <a:xfrm>
            <a:off x="1740023" y="284086"/>
            <a:ext cx="7847860" cy="53266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IMPACT OF FISHING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BFF063-71A2-4EA4-91A2-D1649C8024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871" y="995408"/>
            <a:ext cx="3384797" cy="26178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25E082-4B8F-49B3-BBE3-111FBF0638D8}"/>
              </a:ext>
            </a:extLst>
          </p:cNvPr>
          <p:cNvSpPr txBox="1"/>
          <p:nvPr/>
        </p:nvSpPr>
        <p:spPr>
          <a:xfrm>
            <a:off x="683581" y="3791873"/>
            <a:ext cx="11008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environmental impact of fishing includes issues such as-Availability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fish,overfishing,fisheries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management,by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-catch etc.</a:t>
            </a:r>
          </a:p>
        </p:txBody>
      </p:sp>
    </p:spTree>
    <p:extLst>
      <p:ext uri="{BB962C8B-B14F-4D97-AF65-F5344CB8AC3E}">
        <p14:creationId xmlns:p14="http://schemas.microsoft.com/office/powerpoint/2010/main" val="3294409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0064B63-0EF5-44D5-A31F-DBC268B3FC13}"/>
              </a:ext>
            </a:extLst>
          </p:cNvPr>
          <p:cNvSpPr/>
          <p:nvPr/>
        </p:nvSpPr>
        <p:spPr>
          <a:xfrm>
            <a:off x="2938509" y="248575"/>
            <a:ext cx="6116714" cy="39949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SECTOR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F63281-4981-4765-BBC4-1672A37C154B}"/>
              </a:ext>
            </a:extLst>
          </p:cNvPr>
          <p:cNvSpPr txBox="1"/>
          <p:nvPr/>
        </p:nvSpPr>
        <p:spPr>
          <a:xfrm>
            <a:off x="346230" y="727969"/>
            <a:ext cx="11407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Sector of Economy extracts or harvests products from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earth.It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includes production of raw material &amp; basic foods.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Packaging &amp; processing of raw material associated with this sector is also considered as a part of the sector.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B6EE85-DC66-4249-A27B-42377891E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180" y="1855574"/>
            <a:ext cx="2857500" cy="1600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3BD9568-1E26-449C-A946-C39351793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330" y="3873885"/>
            <a:ext cx="2414726" cy="140448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10256A7-DC18-4AA5-85A0-57B7160BB7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052" y="5326442"/>
            <a:ext cx="2118984" cy="141008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C335C0A-0E91-457E-B0BB-1AED8EA35E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80" y="5633552"/>
            <a:ext cx="2118985" cy="141008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7E664BD-BC65-4DB5-9000-0E7591BB9A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22" y="3459039"/>
            <a:ext cx="2762250" cy="165735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C6E045E-6847-407D-8B65-C704B64C68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070" y="1939504"/>
            <a:ext cx="1886308" cy="1886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B8E27F2-4A91-4A2B-87AA-014386821594}"/>
              </a:ext>
            </a:extLst>
          </p:cNvPr>
          <p:cNvSpPr txBox="1"/>
          <p:nvPr/>
        </p:nvSpPr>
        <p:spPr>
          <a:xfrm>
            <a:off x="2536070" y="1589077"/>
            <a:ext cx="1971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FISHING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99DE25-8545-43F3-BB54-851B23FE6BA8}"/>
              </a:ext>
            </a:extLst>
          </p:cNvPr>
          <p:cNvSpPr txBox="1"/>
          <p:nvPr/>
        </p:nvSpPr>
        <p:spPr>
          <a:xfrm>
            <a:off x="236322" y="3170834"/>
            <a:ext cx="2213915" cy="371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HUNTING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8F9A03-27E1-4166-8F66-F40429CA4EAA}"/>
              </a:ext>
            </a:extLst>
          </p:cNvPr>
          <p:cNvSpPr txBox="1"/>
          <p:nvPr/>
        </p:nvSpPr>
        <p:spPr>
          <a:xfrm>
            <a:off x="656948" y="5326442"/>
            <a:ext cx="2131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ANIMAL FARMING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1ACB65-8D13-4ADE-B2EE-BC57B0BBD9D6}"/>
              </a:ext>
            </a:extLst>
          </p:cNvPr>
          <p:cNvSpPr txBox="1"/>
          <p:nvPr/>
        </p:nvSpPr>
        <p:spPr>
          <a:xfrm>
            <a:off x="9738804" y="4989250"/>
            <a:ext cx="201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FORESTRY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F0B20C-4C76-4A43-8344-BD6CF78A0DE5}"/>
              </a:ext>
            </a:extLst>
          </p:cNvPr>
          <p:cNvSpPr txBox="1"/>
          <p:nvPr/>
        </p:nvSpPr>
        <p:spPr>
          <a:xfrm>
            <a:off x="7146524" y="3542190"/>
            <a:ext cx="2488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MINING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4EDE4C-6132-4683-942E-260F5224F595}"/>
              </a:ext>
            </a:extLst>
          </p:cNvPr>
          <p:cNvSpPr txBox="1"/>
          <p:nvPr/>
        </p:nvSpPr>
        <p:spPr>
          <a:xfrm>
            <a:off x="8227180" y="1645521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AGRICULTURE</a:t>
            </a: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51D4F265-C0AC-4CAD-A016-AC44BDB3B455}"/>
              </a:ext>
            </a:extLst>
          </p:cNvPr>
          <p:cNvSpPr/>
          <p:nvPr/>
        </p:nvSpPr>
        <p:spPr>
          <a:xfrm>
            <a:off x="4267872" y="4139667"/>
            <a:ext cx="2345992" cy="2068497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ACTIVITIES ASSOCIATED WITH PRIMARY SECTOR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977DC52-943A-4DF7-871B-1318E3F810B9}"/>
              </a:ext>
            </a:extLst>
          </p:cNvPr>
          <p:cNvCxnSpPr>
            <a:cxnSpLocks/>
            <a:stCxn id="16" idx="4"/>
          </p:cNvCxnSpPr>
          <p:nvPr/>
        </p:nvCxnSpPr>
        <p:spPr>
          <a:xfrm flipH="1" flipV="1">
            <a:off x="4350058" y="3825813"/>
            <a:ext cx="434938" cy="313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5CABB50-F0FC-4CD7-9AA7-3F51DD4BD3C3}"/>
              </a:ext>
            </a:extLst>
          </p:cNvPr>
          <p:cNvCxnSpPr>
            <a:cxnSpLocks/>
            <a:stCxn id="16" idx="3"/>
          </p:cNvCxnSpPr>
          <p:nvPr/>
        </p:nvCxnSpPr>
        <p:spPr>
          <a:xfrm flipH="1" flipV="1">
            <a:off x="3010378" y="4651900"/>
            <a:ext cx="1257494" cy="522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45079E4-F4BE-49E5-B9F2-2770053E898A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2788066" y="6208164"/>
            <a:ext cx="1996930" cy="313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C5C3701-437A-4313-8BAD-120A98A0AB7D}"/>
              </a:ext>
            </a:extLst>
          </p:cNvPr>
          <p:cNvCxnSpPr>
            <a:cxnSpLocks/>
            <a:stCxn id="16" idx="1"/>
          </p:cNvCxnSpPr>
          <p:nvPr/>
        </p:nvCxnSpPr>
        <p:spPr>
          <a:xfrm>
            <a:off x="6096740" y="6208164"/>
            <a:ext cx="35383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D45A8B7-ED93-42F6-8D3C-F832B278AB9D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6613864" y="4785064"/>
            <a:ext cx="532660" cy="388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C268CFF-2A83-4042-B39F-2E0F2D899A89}"/>
              </a:ext>
            </a:extLst>
          </p:cNvPr>
          <p:cNvCxnSpPr>
            <a:cxnSpLocks/>
            <a:stCxn id="16" idx="5"/>
          </p:cNvCxnSpPr>
          <p:nvPr/>
        </p:nvCxnSpPr>
        <p:spPr>
          <a:xfrm flipV="1">
            <a:off x="6096740" y="2796921"/>
            <a:ext cx="2130440" cy="1342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4498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313E05A-2660-4136-80A4-B40DA9C80576}"/>
              </a:ext>
            </a:extLst>
          </p:cNvPr>
          <p:cNvSpPr txBox="1"/>
          <p:nvPr/>
        </p:nvSpPr>
        <p:spPr>
          <a:xfrm>
            <a:off x="239697" y="346229"/>
            <a:ext cx="117362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Overfishing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:-Overfishing has been one of the main environmental issues related to fishing as a result of growing number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consumers.It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led to breakdown of some marine ecosystems &amp; several fishing industries whose catch has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diminished.The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extinction of many of the species has also taken place.</a:t>
            </a:r>
          </a:p>
          <a:p>
            <a:pPr marL="342900" indent="-342900">
              <a:buAutoNum type="arabi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Ecological Disruption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Fishing can disturb food webs by targeting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specific,in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demand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species.Too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much fishing of small fishes reduces food availability for big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fishes.Thus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entire food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chainj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get disrupted.</a:t>
            </a:r>
          </a:p>
          <a:p>
            <a:pPr marL="342900" indent="-342900">
              <a:buAutoNum type="arabi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By-Catch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:- By-catch is the portion of catch which is actually not a target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specie.These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either kept to be sold or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discarded.It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reduces overall number &amp; quantity of fishes in water bodies.</a:t>
            </a:r>
          </a:p>
        </p:txBody>
      </p:sp>
    </p:spTree>
    <p:extLst>
      <p:ext uri="{BB962C8B-B14F-4D97-AF65-F5344CB8AC3E}">
        <p14:creationId xmlns:p14="http://schemas.microsoft.com/office/powerpoint/2010/main" val="30440615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72E9C0A-5162-4AAF-AF67-711EAF6ED437}"/>
              </a:ext>
            </a:extLst>
          </p:cNvPr>
          <p:cNvSpPr/>
          <p:nvPr/>
        </p:nvSpPr>
        <p:spPr>
          <a:xfrm>
            <a:off x="1920536" y="355107"/>
            <a:ext cx="7359588" cy="42612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FISHERIES 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EEC0E4-8A47-4001-A14C-65121245C296}"/>
              </a:ext>
            </a:extLst>
          </p:cNvPr>
          <p:cNvSpPr txBox="1"/>
          <p:nvPr/>
        </p:nvSpPr>
        <p:spPr>
          <a:xfrm>
            <a:off x="3710865" y="852256"/>
            <a:ext cx="80727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government &amp; intergovernmental bodies have implemented fisheries management policies designed to curb environmental impact of fishing.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Fishing conservation aims to control human activities which may totally decrease fish stock from aquatic environment.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Fish farming has been suggested as a more sustainable alternative to traditional fish catch.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A68735-A196-4B88-B633-C88E07420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90" y="3346944"/>
            <a:ext cx="3302491" cy="21431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05FD04-E812-46F2-A355-0E2828AD2593}"/>
              </a:ext>
            </a:extLst>
          </p:cNvPr>
          <p:cNvSpPr txBox="1"/>
          <p:nvPr/>
        </p:nvSpPr>
        <p:spPr>
          <a:xfrm>
            <a:off x="269290" y="2977489"/>
            <a:ext cx="3364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FISH FARMING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802918-A769-48EE-A2A8-1772DA62C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4" y="852256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195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13D3762-674B-4941-88FA-4FFA0198E6A9}"/>
              </a:ext>
            </a:extLst>
          </p:cNvPr>
          <p:cNvSpPr/>
          <p:nvPr/>
        </p:nvSpPr>
        <p:spPr>
          <a:xfrm>
            <a:off x="1970843" y="266330"/>
            <a:ext cx="8078679" cy="452761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SECTOR :-ENVIRONMENTAL IMPACT OF INDUSTRIES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70665F-C858-45B6-BA91-A61514C0ED38}"/>
              </a:ext>
            </a:extLst>
          </p:cNvPr>
          <p:cNvSpPr txBox="1"/>
          <p:nvPr/>
        </p:nvSpPr>
        <p:spPr>
          <a:xfrm>
            <a:off x="5042516" y="878889"/>
            <a:ext cx="679141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form of Pollution due to industrial activities is called as- ‘Industrial Pollution’.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Industries are major cause of Pollution.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pollution contaminates many sources of drinking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water,releases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unwanted toxins into air &amp; reduces quality of soil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allover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globe.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disasters are also caused by industries.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Industrialisation contributes major part for economic development &amp; country prosperity.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one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hand,it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provides employment opportunities &amp; wealth generation but on other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hand,it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leads to variety of –Environmental Deterioration.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EA8D64-81AD-430A-A029-DA2CA00E8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74" y="1641953"/>
            <a:ext cx="4020937" cy="278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6895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9CB20A4-CFB4-45E7-AE5E-05CDDB66E15D}"/>
              </a:ext>
            </a:extLst>
          </p:cNvPr>
          <p:cNvSpPr/>
          <p:nvPr/>
        </p:nvSpPr>
        <p:spPr>
          <a:xfrm>
            <a:off x="1242874" y="292963"/>
            <a:ext cx="10377996" cy="426128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 FORMS OF ENVIRONMENTAL DETERIORATIONS CAUSED BY INDUSTRIES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CF90E5-89FD-4308-9684-9BE8674AF1C2}"/>
              </a:ext>
            </a:extLst>
          </p:cNvPr>
          <p:cNvSpPr txBox="1"/>
          <p:nvPr/>
        </p:nvSpPr>
        <p:spPr>
          <a:xfrm>
            <a:off x="497150" y="1100831"/>
            <a:ext cx="1145219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Pollution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Most industries need tremendous amount of water supply in order to carry out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workWhen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involved in a series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processes,water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comes in contact with heavy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metals,harmful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chemicals,Radioactive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Waste &amp; even Organic Sludge.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These are either dumped into open oceans or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rivers.Due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this,many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our water resources are having high amount of industrial wastes in them ,which have serious impact on health of our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ecosystem.The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same water is then utilized by farmers for irrigation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purpose,which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affects quality of food that is being produced.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Water Pollution has already rendered many ground water resources useless for humans &amp; wildlife.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It should be better recycled for further usage in industries.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Air-Pollution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:-With so many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small,middle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large scale industries coming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up,Air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Pollution has taken toll on the health of people &amp; environment.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Extinction of Wildlife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Habitats get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lost,species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becoming extinct &amp; it is harder for the environment to recover from each natural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disaster.Major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industrial accidents like-Oil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Spills,fires,leakage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radioactive material &amp; damage to property are harder to clean-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uop,as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they have a higher impact in shorter span of time.</a:t>
            </a:r>
          </a:p>
        </p:txBody>
      </p:sp>
    </p:spTree>
    <p:extLst>
      <p:ext uri="{BB962C8B-B14F-4D97-AF65-F5344CB8AC3E}">
        <p14:creationId xmlns:p14="http://schemas.microsoft.com/office/powerpoint/2010/main" val="35023049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82CE86-0F77-4A40-8D5C-C8F8B16D5961}"/>
              </a:ext>
            </a:extLst>
          </p:cNvPr>
          <p:cNvSpPr txBox="1"/>
          <p:nvPr/>
        </p:nvSpPr>
        <p:spPr>
          <a:xfrm>
            <a:off x="301841" y="319596"/>
            <a:ext cx="1169189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Warming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With rise in industrial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pollution,Global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Warming is increasing at a steady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pace.Smoke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greenhouse gases are being released by industries into air which results in Global Warming.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Melting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Glaciers,extinction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Polar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Bears,floods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hurricanes are some of the effects of-Global Warming.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Pollution &amp; Degradation of Land Quality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Soil pollution increases due to industrial waste &amp; effluents left in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soil.It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creating problems in Agriculture &amp; destroying local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vegetation.It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also causes chronic health issues to people who come daily in contact with such contaminated soil.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impacts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It causes-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 Rain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Generation of Hazardous waste whose safe disposal is a big problem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Occupational hazards like-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Silicosis,Pneumoconiosis,Tuberculosis,Skin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Diseases &amp; Deafness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Metallic contaminants like-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Cadmium,Zinc,Mercury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etc.,destroy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&amp; beneficial microorganisms in soil.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waste including toxins enter in food chain causing number of undesirable effects to living beings &amp; animals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effluent damages natural biological purification mechanism of sewage treatment causing several soil &amp; water borne diseases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Radioactive industrial pollutant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causesundesirable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diseases when food containing radioactive Substances is consumed by man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249790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C94B4BB-E4E1-4BB8-997A-8367B93E1C00}"/>
              </a:ext>
            </a:extLst>
          </p:cNvPr>
          <p:cNvSpPr/>
          <p:nvPr/>
        </p:nvSpPr>
        <p:spPr>
          <a:xfrm>
            <a:off x="1633491" y="337351"/>
            <a:ext cx="8487052" cy="443884"/>
          </a:xfrm>
          <a:prstGeom prst="round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TO TACKLE INDUSTRIAL POLLUTION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4F3DFE-7388-4E75-8B65-3E269E13F5D2}"/>
              </a:ext>
            </a:extLst>
          </p:cNvPr>
          <p:cNvSpPr txBox="1"/>
          <p:nvPr/>
        </p:nvSpPr>
        <p:spPr>
          <a:xfrm>
            <a:off x="639192" y="1251751"/>
            <a:ext cx="110970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better technology for disposal of waste &amp; recycling as much polluted water in industries as possible.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Organic methods are being used to clean soil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water,such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as-Use of Microbes which naturally use heavy metals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waste,as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feed.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Policies are being pushed into place to prevent further-Land Misuse.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still,industrial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pollution is rampant &amp; will need many years to bring under control.</a:t>
            </a:r>
          </a:p>
        </p:txBody>
      </p:sp>
    </p:spTree>
    <p:extLst>
      <p:ext uri="{BB962C8B-B14F-4D97-AF65-F5344CB8AC3E}">
        <p14:creationId xmlns:p14="http://schemas.microsoft.com/office/powerpoint/2010/main" val="3773248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6FE8903-DB54-4997-A87A-E4CA27BE9AAC}"/>
              </a:ext>
            </a:extLst>
          </p:cNvPr>
          <p:cNvSpPr/>
          <p:nvPr/>
        </p:nvSpPr>
        <p:spPr>
          <a:xfrm>
            <a:off x="1112668" y="186431"/>
            <a:ext cx="9579006" cy="497149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IMPACTS OF TRANSPORT SECTOR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4585AA-1C2B-48F7-B6FF-DD9E00912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47" y="906216"/>
            <a:ext cx="3849949" cy="23430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DC7A82-B8F0-4AE0-BFBD-7612E031C71D}"/>
              </a:ext>
            </a:extLst>
          </p:cNvPr>
          <p:cNvSpPr txBox="1"/>
          <p:nvPr/>
        </p:nvSpPr>
        <p:spPr>
          <a:xfrm>
            <a:off x="4216894" y="976544"/>
            <a:ext cx="78478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impact of transport is significant as it makes use of major energy sources &amp; burns most of the petroleum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creates Air Pollution including Nitrous Oxides &amp; Particulates &amp; it is also a significant contributor to-Global Warming-Via emission of-Carbon Dioxide.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Thus,transport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>
                <a:latin typeface="Times New Roman" panose="02020603050405020304" pitchFamily="18" charset="0"/>
                <a:cs typeface="Times New Roman" panose="02020603050405020304" pitchFamily="18" charset="0"/>
              </a:rPr>
              <a:t>sector is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fastest growing emission sector &amp; road transport is the largest contributor to-Global Warming.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environmental problems of transport include-Traffic Congestion.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reducing transportation emission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globally,it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predicted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that,there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 be significant positive effect on-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Earth’s Air Quality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 Rain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Smog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Cilmate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Change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also causes number of-Airborne Diseases like-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Bronchitis,Asthma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/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904B52-083D-4F9B-B681-F88861CCE8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02" y="3608772"/>
            <a:ext cx="3026038" cy="234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509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ED14A11-6820-4B25-8005-87D35906F20E}"/>
              </a:ext>
            </a:extLst>
          </p:cNvPr>
          <p:cNvSpPr/>
          <p:nvPr/>
        </p:nvSpPr>
        <p:spPr>
          <a:xfrm>
            <a:off x="1695635" y="337351"/>
            <a:ext cx="9055223" cy="44388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ASSOCIATED WITH TRANSPORT SECTOR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2DE2E-5035-455F-B9E7-CA61F5F03EE3}"/>
              </a:ext>
            </a:extLst>
          </p:cNvPr>
          <p:cNvSpPr txBox="1"/>
          <p:nvPr/>
        </p:nvSpPr>
        <p:spPr>
          <a:xfrm>
            <a:off x="577049" y="1189608"/>
            <a:ext cx="1134566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Activities related to use of resources like-Large amount of oil base resource (Petroleum) needed for transport &amp; extraction of infrastructure construction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material,causes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Pollution.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Emission of CO2 &amp; other Global Warming gases leads to-Climate Change.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Outdated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vehicles,fluids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tyres form a part of-Vehicular Waste.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is caused by-Local emission of-CO (Carbon Monoxide),PM (Particulate Matter),Lead, VOC’s (Volatile Organic Carbon Compounds),Hydrocarbons &amp; NOx(N2O,NO,NO2 etc.)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pollution related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prolems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faced by people who reside near to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highways,Airports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Railway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Stations,Ports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Harbours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Habitat fragmentation of Wildlife takes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place,as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most amount of land is used for transport infrastructures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negative impact on water due to-Pollution from spillage &amp; Run-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Off.Change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induced in water system due to infrastructure.</a:t>
            </a:r>
          </a:p>
        </p:txBody>
      </p:sp>
    </p:spTree>
    <p:extLst>
      <p:ext uri="{BB962C8B-B14F-4D97-AF65-F5344CB8AC3E}">
        <p14:creationId xmlns:p14="http://schemas.microsoft.com/office/powerpoint/2010/main" val="17769690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14C2B0-395B-4BB0-B6D1-9A47D4D7D4EF}"/>
              </a:ext>
            </a:extLst>
          </p:cNvPr>
          <p:cNvSpPr txBox="1"/>
          <p:nvPr/>
        </p:nvSpPr>
        <p:spPr>
          <a:xfrm>
            <a:off x="479394" y="470517"/>
            <a:ext cx="1138117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use of energy &amp; emissions vary largely between modes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transport,thus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transition from Air &amp; Road to Rail &amp; Water transport is a better option.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improvements like-Increased transport electrification &amp; energy efficiency in vehicles.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new technology is a way to suffice current level demands while reducing environmental impacts.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focus is on the move from system based on fossil fuels to the one based on Hydrogen or fuel cells.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the supply of oil becomes uncertain &amp; much more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expensive,emphasis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alternatives will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grow,as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there will be demand for smaller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vehicles,with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lower costs.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Similarly,efforts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limit CO2 emissions from transport will drive development of new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technologies,which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independent of Carbon Base.</a:t>
            </a:r>
          </a:p>
        </p:txBody>
      </p:sp>
    </p:spTree>
    <p:extLst>
      <p:ext uri="{BB962C8B-B14F-4D97-AF65-F5344CB8AC3E}">
        <p14:creationId xmlns:p14="http://schemas.microsoft.com/office/powerpoint/2010/main" val="19832376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3C77589-9F7F-4217-BC5B-5C2D314BCCDC}"/>
              </a:ext>
            </a:extLst>
          </p:cNvPr>
          <p:cNvSpPr/>
          <p:nvPr/>
        </p:nvSpPr>
        <p:spPr>
          <a:xfrm>
            <a:off x="1378998" y="195308"/>
            <a:ext cx="8797771" cy="461639"/>
          </a:xfrm>
          <a:prstGeom prst="roundRect">
            <a:avLst/>
          </a:prstGeom>
          <a:solidFill>
            <a:srgbClr val="99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IMPACTS RELATED TO- TOURISM SECTOR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337B7D-1001-4C3E-A77E-C0899D66E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09" y="1033138"/>
            <a:ext cx="3674708" cy="21399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FC5A23-2300-4443-A066-501771B58A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54" y="3684926"/>
            <a:ext cx="3780639" cy="24939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BDFD34-CD06-4CD1-99A4-58BA562709F9}"/>
              </a:ext>
            </a:extLst>
          </p:cNvPr>
          <p:cNvSpPr txBox="1"/>
          <p:nvPr/>
        </p:nvSpPr>
        <p:spPr>
          <a:xfrm>
            <a:off x="4492101" y="745724"/>
            <a:ext cx="738622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impacts from Tourism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occur,when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level of visitor use is greater than ability of Environment to cope with this use within acceptable limits of changes.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Uncontrolled conventional tourism puts an enormous pressure on an area &amp; leads to impacts such as-Soil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Erosion,increased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level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pollution,increased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pollutant discharges into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seawater,loss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natural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habitat,increased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pressure on endangered species &amp; increased vulnerability to forest fires.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also puts a strain on water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resources,forcing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local population to compete for the use of-Critical Resources.</a:t>
            </a:r>
          </a:p>
        </p:txBody>
      </p:sp>
    </p:spTree>
    <p:extLst>
      <p:ext uri="{BB962C8B-B14F-4D97-AF65-F5344CB8AC3E}">
        <p14:creationId xmlns:p14="http://schemas.microsoft.com/office/powerpoint/2010/main" val="4114107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3223D7-838F-4B45-8D6E-71ECEE836981}"/>
              </a:ext>
            </a:extLst>
          </p:cNvPr>
          <p:cNvSpPr txBox="1"/>
          <p:nvPr/>
        </p:nvSpPr>
        <p:spPr>
          <a:xfrm>
            <a:off x="585926" y="1313895"/>
            <a:ext cx="112568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China is the country with Rank 1 for-Pig Farming.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Newzealand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 no.1 country for export of- Beef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Australia is no.1 exporter of raw wool.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Denmark is no.1 exporter of-Milk &amp; Milk Products.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CC88E53-E1B3-44B4-B4D3-73E9F8917337}"/>
              </a:ext>
            </a:extLst>
          </p:cNvPr>
          <p:cNvSpPr/>
          <p:nvPr/>
        </p:nvSpPr>
        <p:spPr>
          <a:xfrm>
            <a:off x="2334828" y="310718"/>
            <a:ext cx="8060924" cy="4172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 RANKERS-PRIMARY SECTOR ACTIVITIES</a:t>
            </a:r>
          </a:p>
        </p:txBody>
      </p:sp>
    </p:spTree>
    <p:extLst>
      <p:ext uri="{BB962C8B-B14F-4D97-AF65-F5344CB8AC3E}">
        <p14:creationId xmlns:p14="http://schemas.microsoft.com/office/powerpoint/2010/main" val="31231384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2DA6C3E-284F-49C1-9A01-26705A0FBCEA}"/>
              </a:ext>
            </a:extLst>
          </p:cNvPr>
          <p:cNvSpPr/>
          <p:nvPr/>
        </p:nvSpPr>
        <p:spPr>
          <a:xfrm>
            <a:off x="1589102" y="292963"/>
            <a:ext cx="8043169" cy="479395"/>
          </a:xfrm>
          <a:prstGeom prst="round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IMPACTS OF TOURISM ON ENVIRONMENT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1923CE-CC52-4128-A340-668384DA3266}"/>
              </a:ext>
            </a:extLst>
          </p:cNvPr>
          <p:cNvSpPr txBox="1"/>
          <p:nvPr/>
        </p:nvSpPr>
        <p:spPr>
          <a:xfrm>
            <a:off x="470517" y="914400"/>
            <a:ext cx="1142556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on Water Resources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Tourism Industry generally overuses water resources for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hotels,swimming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pools,golf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courses &amp; personal use of water by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tourists.It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result in water shortages &amp; degradation of water supplies as well as generation of greater volume of wastewater.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Golf courses maintenance also depletes fresh water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resources.In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recent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years,popularity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Golf Tourism has increased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&amp; the number of Golf Courses have grown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rapidly.Golf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courses require an enormous amount of water every day &amp; as with other causes of excessive extraction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water,this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result into water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scarcity.Golf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resorts are more often situated in or near protected areas or areas where resources are limited, showing their impacts.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Resources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Tourism can create great pressure on local resources like-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Energy,food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other raw materials which may already be in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shortage.Greater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extraction &amp; transport of these resources further aggravates physical impacts associated with their exploitation.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 Degradation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Important land resources include-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Minerals,fossil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fuels,fertile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soils,forests,wetlands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wildlife.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Increased construction of tourism &amp; recreational facilities has increased pressure on these resources &amp; on scenic landscapes.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impact on natural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resources,both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renewable &amp; non-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renewable,in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provision of tourist facilities can be caused by the use of land for other kinds of accommodation purposes.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9480707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D541003-C13A-4D84-A053-5EBFC4F5734B}"/>
              </a:ext>
            </a:extLst>
          </p:cNvPr>
          <p:cNvSpPr txBox="1"/>
          <p:nvPr/>
        </p:nvSpPr>
        <p:spPr>
          <a:xfrm>
            <a:off x="417250" y="550416"/>
            <a:ext cx="1143443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Pollution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Tourism industry also causes same forms of pollution as any other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industry,such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as-Air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Emissions,noise,oil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chemical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pollution,architectural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/visual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pollution.Transport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Air,Road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Rail is continuously increasing in response to the rising number of international air passengers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worldwide,rising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emissions.Transport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emissions are linked to-Acid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Rains,Global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Warming &amp; Photochemical Pollution.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Solid Waste &amp; Littering</a:t>
            </a:r>
            <a:r>
              <a:rPr lang="en-IN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Those areas where there is high concentration of tourist activities &amp; appealing natural attractions, there exists serious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prpblem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waste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disposal.Improper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disposal can be a major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dispolier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natural environment-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Rivers,Scenic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Areas &amp; Roadsides.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For e.g. Cruise ships at Caribbean are estimated to produce more than 70,000 tonnes of waste each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year.Solid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Waste &amp; 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Littering can degrade physical appearance of water &amp; shoreline &amp; cause death of marine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animals.In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mountain areas,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Trekking tourists generate a great deal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waste.Tourists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expedition leave behind their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garbage,Oxygen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Cylinders &amp;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even camping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equipment,which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totally degrading practice.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System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Ecosystems,which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most threatened with degradation are-Ecologically fragile areas such as-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Alpine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Regions,Rain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Forests,Wetlands,Mangroves,Coral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Reefs &amp; Sea-Grass bed.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The threats &amp; pressures on these ecosystems are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severe,as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these places are too attractive for both-Developers &amp; Tourists.</a:t>
            </a:r>
          </a:p>
        </p:txBody>
      </p:sp>
    </p:spTree>
    <p:extLst>
      <p:ext uri="{BB962C8B-B14F-4D97-AF65-F5344CB8AC3E}">
        <p14:creationId xmlns:p14="http://schemas.microsoft.com/office/powerpoint/2010/main" val="38239398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EC4240-17B2-4FB5-A87C-027734F082F6}"/>
              </a:ext>
            </a:extLst>
          </p:cNvPr>
          <p:cNvSpPr txBox="1"/>
          <p:nvPr/>
        </p:nvSpPr>
        <p:spPr>
          <a:xfrm>
            <a:off x="5592932" y="896645"/>
            <a:ext cx="61966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I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need for sustainable &amp; responsible planning &amp; management is imperative for tourism industry to survive as a whole.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Sustainable Tourism should maintain a high level of tourist satisfaction &amp; ensure a meaningful experience to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tourists,raising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their awareness about sustainability issues &amp; promoting responsible tourism practices amongst them.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3309CD9-BF62-482E-9A49-D79224C539F5}"/>
              </a:ext>
            </a:extLst>
          </p:cNvPr>
          <p:cNvSpPr/>
          <p:nvPr/>
        </p:nvSpPr>
        <p:spPr>
          <a:xfrm>
            <a:off x="6893511" y="117693"/>
            <a:ext cx="3595455" cy="457070"/>
          </a:xfrm>
          <a:prstGeom prst="round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SUSTAINABLE TOURISM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520F55-0AC5-4C51-AE1C-D2726D592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17" y="117693"/>
            <a:ext cx="4891596" cy="657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4603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>
            <a:extLst>
              <a:ext uri="{FF2B5EF4-FFF2-40B4-BE49-F238E27FC236}">
                <a16:creationId xmlns:a16="http://schemas.microsoft.com/office/drawing/2014/main" id="{FEF8E7F5-2A49-4078-8485-7B5768860639}"/>
              </a:ext>
            </a:extLst>
          </p:cNvPr>
          <p:cNvSpPr/>
          <p:nvPr/>
        </p:nvSpPr>
        <p:spPr>
          <a:xfrm>
            <a:off x="4057094" y="2485748"/>
            <a:ext cx="3160451" cy="2050742"/>
          </a:xfrm>
          <a:prstGeom prst="pentagon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COMPONENTS OF SUSTAINABLE TOURISM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30638AB-C3B2-40DE-ABDC-ECCB0358065C}"/>
              </a:ext>
            </a:extLst>
          </p:cNvPr>
          <p:cNvCxnSpPr>
            <a:stCxn id="2" idx="0"/>
          </p:cNvCxnSpPr>
          <p:nvPr/>
        </p:nvCxnSpPr>
        <p:spPr>
          <a:xfrm flipV="1">
            <a:off x="5637320" y="1571348"/>
            <a:ext cx="17756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1FED4D8-3E08-40F3-BA1D-EACF48193F78}"/>
              </a:ext>
            </a:extLst>
          </p:cNvPr>
          <p:cNvCxnSpPr>
            <a:stCxn id="2" idx="5"/>
          </p:cNvCxnSpPr>
          <p:nvPr/>
        </p:nvCxnSpPr>
        <p:spPr>
          <a:xfrm flipV="1">
            <a:off x="7217542" y="2485748"/>
            <a:ext cx="1509208" cy="783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FE6E60-C1DB-43C5-924D-28A18D2DF258}"/>
              </a:ext>
            </a:extLst>
          </p:cNvPr>
          <p:cNvCxnSpPr>
            <a:stCxn id="2" idx="4"/>
          </p:cNvCxnSpPr>
          <p:nvPr/>
        </p:nvCxnSpPr>
        <p:spPr>
          <a:xfrm>
            <a:off x="6613951" y="4536485"/>
            <a:ext cx="2530049" cy="426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1B5843B-273A-4FB3-B003-A6BBE5A101C1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2450237" y="2405849"/>
            <a:ext cx="1606860" cy="863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A89A41D-5618-4762-B3DD-55C1E8F18A28}"/>
              </a:ext>
            </a:extLst>
          </p:cNvPr>
          <p:cNvCxnSpPr>
            <a:stCxn id="2" idx="2"/>
          </p:cNvCxnSpPr>
          <p:nvPr/>
        </p:nvCxnSpPr>
        <p:spPr>
          <a:xfrm flipH="1">
            <a:off x="2769833" y="4536485"/>
            <a:ext cx="1890855" cy="914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8266EF0-967A-4136-A99B-13E8A9BAF0B9}"/>
              </a:ext>
            </a:extLst>
          </p:cNvPr>
          <p:cNvSpPr/>
          <p:nvPr/>
        </p:nvSpPr>
        <p:spPr>
          <a:xfrm>
            <a:off x="3506680" y="1067402"/>
            <a:ext cx="5299968" cy="49715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SUSTAINABLE SOCITIES &amp; COMMUNITIES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B392DB-1AF9-4D86-AFFD-0DB541B0ABF5}"/>
              </a:ext>
            </a:extLst>
          </p:cNvPr>
          <p:cNvSpPr/>
          <p:nvPr/>
        </p:nvSpPr>
        <p:spPr>
          <a:xfrm>
            <a:off x="6897950" y="1979722"/>
            <a:ext cx="4864963" cy="506026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SUSTAINABLE ENVIRONMENT &amp; NATURAL RESOURCES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359E34-FF81-4F24-8CD3-D06AD8BC84AB}"/>
              </a:ext>
            </a:extLst>
          </p:cNvPr>
          <p:cNvSpPr/>
          <p:nvPr/>
        </p:nvSpPr>
        <p:spPr>
          <a:xfrm>
            <a:off x="7679184" y="5029202"/>
            <a:ext cx="4065973" cy="585926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SUSTAINABLE ECONOMIC SYSTEMS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311AF4-B74F-4153-9BE0-1DCC1241E118}"/>
              </a:ext>
            </a:extLst>
          </p:cNvPr>
          <p:cNvSpPr/>
          <p:nvPr/>
        </p:nvSpPr>
        <p:spPr>
          <a:xfrm>
            <a:off x="541538" y="5539665"/>
            <a:ext cx="4456590" cy="568171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SUSTAINABLE CONSERVATION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6E2B6D-2428-4DEF-A39A-8C721EBB33B2}"/>
              </a:ext>
            </a:extLst>
          </p:cNvPr>
          <p:cNvSpPr/>
          <p:nvPr/>
        </p:nvSpPr>
        <p:spPr>
          <a:xfrm>
            <a:off x="79899" y="1864312"/>
            <a:ext cx="3755255" cy="49715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SUSTAINABLE AGRICULTURE</a:t>
            </a:r>
          </a:p>
        </p:txBody>
      </p:sp>
    </p:spTree>
    <p:extLst>
      <p:ext uri="{BB962C8B-B14F-4D97-AF65-F5344CB8AC3E}">
        <p14:creationId xmlns:p14="http://schemas.microsoft.com/office/powerpoint/2010/main" val="2966033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0064B63-0EF5-44D5-A31F-DBC268B3FC13}"/>
              </a:ext>
            </a:extLst>
          </p:cNvPr>
          <p:cNvSpPr/>
          <p:nvPr/>
        </p:nvSpPr>
        <p:spPr>
          <a:xfrm>
            <a:off x="2938509" y="248575"/>
            <a:ext cx="6116714" cy="399495"/>
          </a:xfrm>
          <a:prstGeom prst="round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SECONDARY SECTOR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F63281-4981-4765-BBC4-1672A37C154B}"/>
              </a:ext>
            </a:extLst>
          </p:cNvPr>
          <p:cNvSpPr txBox="1"/>
          <p:nvPr/>
        </p:nvSpPr>
        <p:spPr>
          <a:xfrm>
            <a:off x="346230" y="727969"/>
            <a:ext cx="11407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Secondary Sector of Economy manufactures secondary 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goods.All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the 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manufacturing,processing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&amp; construction lies in secondary sector.</a:t>
            </a:r>
          </a:p>
        </p:txBody>
      </p:sp>
      <p:sp>
        <p:nvSpPr>
          <p:cNvPr id="44" name="Octagon 43">
            <a:extLst>
              <a:ext uri="{FF2B5EF4-FFF2-40B4-BE49-F238E27FC236}">
                <a16:creationId xmlns:a16="http://schemas.microsoft.com/office/drawing/2014/main" id="{6E936BD6-22BA-4092-B403-36738D3F929F}"/>
              </a:ext>
            </a:extLst>
          </p:cNvPr>
          <p:cNvSpPr/>
          <p:nvPr/>
        </p:nvSpPr>
        <p:spPr>
          <a:xfrm>
            <a:off x="3785346" y="2938833"/>
            <a:ext cx="2712129" cy="2396971"/>
          </a:xfrm>
          <a:prstGeom prst="oc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 ASSOCIATED WITH SECONDARY SECTOR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49392D8-C960-4115-91F8-CE1BEC95AAE8}"/>
              </a:ext>
            </a:extLst>
          </p:cNvPr>
          <p:cNvCxnSpPr>
            <a:cxnSpLocks/>
            <a:stCxn id="44" idx="6"/>
          </p:cNvCxnSpPr>
          <p:nvPr/>
        </p:nvCxnSpPr>
        <p:spPr>
          <a:xfrm flipH="1" flipV="1">
            <a:off x="3834175" y="2565971"/>
            <a:ext cx="653220" cy="372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C2F070C-A5A4-4B81-91AE-B9FBE71C46D6}"/>
              </a:ext>
            </a:extLst>
          </p:cNvPr>
          <p:cNvCxnSpPr>
            <a:cxnSpLocks/>
            <a:stCxn id="44" idx="7"/>
          </p:cNvCxnSpPr>
          <p:nvPr/>
        </p:nvCxnSpPr>
        <p:spPr>
          <a:xfrm flipV="1">
            <a:off x="5795426" y="2539339"/>
            <a:ext cx="773071" cy="399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8CF8BBE-5C4D-474E-9314-F47996C456C5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6497475" y="3533636"/>
            <a:ext cx="1056444" cy="107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9DF632C-37BD-4459-9447-1A0D6A92288C}"/>
              </a:ext>
            </a:extLst>
          </p:cNvPr>
          <p:cNvCxnSpPr>
            <a:cxnSpLocks/>
          </p:cNvCxnSpPr>
          <p:nvPr/>
        </p:nvCxnSpPr>
        <p:spPr>
          <a:xfrm>
            <a:off x="6487977" y="4633755"/>
            <a:ext cx="1935333" cy="379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DC14E93-DFAD-4E24-ADAF-B25A8127F70B}"/>
              </a:ext>
            </a:extLst>
          </p:cNvPr>
          <p:cNvCxnSpPr>
            <a:cxnSpLocks/>
            <a:stCxn id="44" idx="5"/>
          </p:cNvCxnSpPr>
          <p:nvPr/>
        </p:nvCxnSpPr>
        <p:spPr>
          <a:xfrm flipH="1" flipV="1">
            <a:off x="2431504" y="3292714"/>
            <a:ext cx="1353842" cy="348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538A4839-6488-413A-B206-82161ABCE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693" y="1358303"/>
            <a:ext cx="2375113" cy="158053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62A82C54-196A-4762-9AC1-37B53EFC66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844" y="3053225"/>
            <a:ext cx="1930894" cy="158053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19D03444-0E7F-4B41-9487-4E60A263FB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014" y="1604207"/>
            <a:ext cx="1966311" cy="1493787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AF5EDE3C-05D8-4988-AD22-762DAFADF6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38" y="2869446"/>
            <a:ext cx="1700190" cy="17077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C24F6C0D-3523-4A8B-9BE1-08F314F75D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546" y="5150771"/>
            <a:ext cx="2857500" cy="16002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8BE941B8-A806-4F5C-B42C-F660D5A80E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185" y="5287785"/>
            <a:ext cx="2305572" cy="1541038"/>
          </a:xfrm>
          <a:prstGeom prst="rect">
            <a:avLst/>
          </a:prstGeom>
        </p:spPr>
      </p:pic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DD854F59-0379-4F7B-A9C3-5535FEDB8ABC}"/>
              </a:ext>
            </a:extLst>
          </p:cNvPr>
          <p:cNvCxnSpPr>
            <a:cxnSpLocks/>
            <a:stCxn id="44" idx="4"/>
          </p:cNvCxnSpPr>
          <p:nvPr/>
        </p:nvCxnSpPr>
        <p:spPr>
          <a:xfrm flipH="1">
            <a:off x="3108426" y="4633755"/>
            <a:ext cx="676920" cy="577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id="{1651642F-8BD8-4C9A-B965-9E9E64839C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21" y="4931107"/>
            <a:ext cx="2476500" cy="1847850"/>
          </a:xfrm>
          <a:prstGeom prst="rect">
            <a:avLst/>
          </a:prstGeom>
        </p:spPr>
      </p:pic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AC42BF1-A83A-426F-9005-D2B589F437B0}"/>
              </a:ext>
            </a:extLst>
          </p:cNvPr>
          <p:cNvCxnSpPr>
            <a:cxnSpLocks/>
            <a:stCxn id="44" idx="2"/>
          </p:cNvCxnSpPr>
          <p:nvPr/>
        </p:nvCxnSpPr>
        <p:spPr>
          <a:xfrm flipH="1">
            <a:off x="5787670" y="5335804"/>
            <a:ext cx="7756" cy="60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134DCB2-EE24-43FE-8D05-3E14DD531BD9}"/>
              </a:ext>
            </a:extLst>
          </p:cNvPr>
          <p:cNvSpPr txBox="1"/>
          <p:nvPr/>
        </p:nvSpPr>
        <p:spPr>
          <a:xfrm>
            <a:off x="1842114" y="1322692"/>
            <a:ext cx="2128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TEXTILE MAKING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293997-869C-4BC6-9CCF-A8E401A5BEB4}"/>
              </a:ext>
            </a:extLst>
          </p:cNvPr>
          <p:cNvSpPr txBox="1"/>
          <p:nvPr/>
        </p:nvSpPr>
        <p:spPr>
          <a:xfrm>
            <a:off x="6637868" y="996946"/>
            <a:ext cx="2540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 SMELTING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45A2DC-0DA8-4D67-8FED-5F0FAED8A50B}"/>
              </a:ext>
            </a:extLst>
          </p:cNvPr>
          <p:cNvSpPr txBox="1"/>
          <p:nvPr/>
        </p:nvSpPr>
        <p:spPr>
          <a:xfrm>
            <a:off x="9178546" y="2774274"/>
            <a:ext cx="2575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AUTOMOBILE MAKING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D9A3AF-22EE-451C-8A39-983B54C1E5EB}"/>
              </a:ext>
            </a:extLst>
          </p:cNvPr>
          <p:cNvSpPr txBox="1"/>
          <p:nvPr/>
        </p:nvSpPr>
        <p:spPr>
          <a:xfrm>
            <a:off x="710214" y="4668943"/>
            <a:ext cx="219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SHIP BUILDING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29DA65-780D-446F-8A00-B98958C325D2}"/>
              </a:ext>
            </a:extLst>
          </p:cNvPr>
          <p:cNvSpPr txBox="1"/>
          <p:nvPr/>
        </p:nvSpPr>
        <p:spPr>
          <a:xfrm>
            <a:off x="6048197" y="5074108"/>
            <a:ext cx="2375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C99EC1-3DEC-49D3-AA66-9B5E29242625}"/>
              </a:ext>
            </a:extLst>
          </p:cNvPr>
          <p:cNvSpPr txBox="1"/>
          <p:nvPr/>
        </p:nvSpPr>
        <p:spPr>
          <a:xfrm>
            <a:off x="8851038" y="4758431"/>
            <a:ext cx="3542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AEROSPACE MANUFACTURING</a:t>
            </a:r>
          </a:p>
        </p:txBody>
      </p:sp>
    </p:spTree>
    <p:extLst>
      <p:ext uri="{BB962C8B-B14F-4D97-AF65-F5344CB8AC3E}">
        <p14:creationId xmlns:p14="http://schemas.microsoft.com/office/powerpoint/2010/main" val="492922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926BD6B-2027-47B4-A4D7-D0DCD59A8138}"/>
              </a:ext>
            </a:extLst>
          </p:cNvPr>
          <p:cNvSpPr/>
          <p:nvPr/>
        </p:nvSpPr>
        <p:spPr>
          <a:xfrm>
            <a:off x="2414726" y="195309"/>
            <a:ext cx="7155402" cy="452761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TERTIARY SECTOR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520A76-60E6-4BB6-9228-93618807B06A}"/>
              </a:ext>
            </a:extLst>
          </p:cNvPr>
          <p:cNvSpPr txBox="1"/>
          <p:nvPr/>
        </p:nvSpPr>
        <p:spPr>
          <a:xfrm>
            <a:off x="426128" y="772357"/>
            <a:ext cx="11339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Tertiary Sector of Economy is the Service </a:t>
            </a:r>
            <a:r>
              <a:rPr lang="en-I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Industry,which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provides services to –General Population &amp; Business.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most developed &amp; developing nations, a growing population of workers are involved in Tertiary Sector activities.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I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US,more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than 80% of labour force belongs to-Tertiary Sector.</a:t>
            </a:r>
          </a:p>
        </p:txBody>
      </p:sp>
      <p:sp>
        <p:nvSpPr>
          <p:cNvPr id="4" name="Hexagon 3">
            <a:extLst>
              <a:ext uri="{FF2B5EF4-FFF2-40B4-BE49-F238E27FC236}">
                <a16:creationId xmlns:a16="http://schemas.microsoft.com/office/drawing/2014/main" id="{27DFF49C-1B40-4664-ACDF-0C6FE9DEABD9}"/>
              </a:ext>
            </a:extLst>
          </p:cNvPr>
          <p:cNvSpPr/>
          <p:nvPr/>
        </p:nvSpPr>
        <p:spPr>
          <a:xfrm>
            <a:off x="4199136" y="3292271"/>
            <a:ext cx="2663302" cy="2288220"/>
          </a:xfrm>
          <a:prstGeom prst="hexagon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 IN TERTIARY SECTOR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03F7471-8577-49A8-983F-4B15E8A1C36F}"/>
              </a:ext>
            </a:extLst>
          </p:cNvPr>
          <p:cNvCxnSpPr>
            <a:stCxn id="4" idx="5"/>
          </p:cNvCxnSpPr>
          <p:nvPr/>
        </p:nvCxnSpPr>
        <p:spPr>
          <a:xfrm flipV="1">
            <a:off x="6290383" y="2668615"/>
            <a:ext cx="873897" cy="623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63FDD9B-E394-40E4-8430-17E14C265364}"/>
              </a:ext>
            </a:extLst>
          </p:cNvPr>
          <p:cNvCxnSpPr>
            <a:stCxn id="4" idx="0"/>
          </p:cNvCxnSpPr>
          <p:nvPr/>
        </p:nvCxnSpPr>
        <p:spPr>
          <a:xfrm>
            <a:off x="6862438" y="4436381"/>
            <a:ext cx="9055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255ABD71-B75A-4D8E-BCC4-5B0D0929F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0" y="1542963"/>
            <a:ext cx="2847975" cy="1600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7B319A-2BD0-409A-9DB2-4DE8397DC0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961" y="3254766"/>
            <a:ext cx="2924175" cy="15621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6A72E51-096E-487E-8FB4-976222E98014}"/>
              </a:ext>
            </a:extLst>
          </p:cNvPr>
          <p:cNvCxnSpPr>
            <a:stCxn id="4" idx="1"/>
          </p:cNvCxnSpPr>
          <p:nvPr/>
        </p:nvCxnSpPr>
        <p:spPr>
          <a:xfrm>
            <a:off x="6290383" y="5580490"/>
            <a:ext cx="873897" cy="561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D294CEBD-9FF0-41B7-BB8C-7C5D9BF1B5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99" y="4928469"/>
            <a:ext cx="2733675" cy="167640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97C832D-4CBC-4C95-8131-F8695ADF020D}"/>
              </a:ext>
            </a:extLst>
          </p:cNvPr>
          <p:cNvCxnSpPr>
            <a:stCxn id="4" idx="2"/>
          </p:cNvCxnSpPr>
          <p:nvPr/>
        </p:nvCxnSpPr>
        <p:spPr>
          <a:xfrm flipH="1">
            <a:off x="3844031" y="5580490"/>
            <a:ext cx="927160" cy="561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88923A2E-9B47-4BA1-8C6F-A7AE3CA1F0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285" y="4895131"/>
            <a:ext cx="2619375" cy="174307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90F3F68-038C-4D95-9096-7EB45438754E}"/>
              </a:ext>
            </a:extLst>
          </p:cNvPr>
          <p:cNvSpPr txBox="1"/>
          <p:nvPr/>
        </p:nvSpPr>
        <p:spPr>
          <a:xfrm>
            <a:off x="1012055" y="4376691"/>
            <a:ext cx="2619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RESTAURENTS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045400D-BD56-4D36-A1A5-1172EFD616E1}"/>
              </a:ext>
            </a:extLst>
          </p:cNvPr>
          <p:cNvCxnSpPr>
            <a:stCxn id="4" idx="3"/>
          </p:cNvCxnSpPr>
          <p:nvPr/>
        </p:nvCxnSpPr>
        <p:spPr>
          <a:xfrm flipH="1" flipV="1">
            <a:off x="2743200" y="4215723"/>
            <a:ext cx="1455936" cy="220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6BC3DE99-8BB2-41FA-9EAF-46BD4D5A91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7" y="2632800"/>
            <a:ext cx="2581275" cy="177165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B0CCD74-2AD6-4F46-93F0-FC9044F787B3}"/>
              </a:ext>
            </a:extLst>
          </p:cNvPr>
          <p:cNvSpPr txBox="1"/>
          <p:nvPr/>
        </p:nvSpPr>
        <p:spPr>
          <a:xfrm>
            <a:off x="120912" y="2146003"/>
            <a:ext cx="258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CLERICAL SERVICES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9DC09BC-9178-406A-AB00-8F058BF78874}"/>
              </a:ext>
            </a:extLst>
          </p:cNvPr>
          <p:cNvCxnSpPr>
            <a:stCxn id="4" idx="4"/>
          </p:cNvCxnSpPr>
          <p:nvPr/>
        </p:nvCxnSpPr>
        <p:spPr>
          <a:xfrm flipH="1" flipV="1">
            <a:off x="4518734" y="2972849"/>
            <a:ext cx="252457" cy="319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5442DCE4-BAE3-4B82-89D9-B811E437FF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361" y="1542963"/>
            <a:ext cx="2663302" cy="145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831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>
            <a:extLst>
              <a:ext uri="{FF2B5EF4-FFF2-40B4-BE49-F238E27FC236}">
                <a16:creationId xmlns:a16="http://schemas.microsoft.com/office/drawing/2014/main" id="{BBB9DC93-41E7-44EB-937B-20179F9EC498}"/>
              </a:ext>
            </a:extLst>
          </p:cNvPr>
          <p:cNvSpPr/>
          <p:nvPr/>
        </p:nvSpPr>
        <p:spPr>
          <a:xfrm>
            <a:off x="4216893" y="2370338"/>
            <a:ext cx="2654424" cy="2494625"/>
          </a:xfrm>
          <a:prstGeom prst="pentagon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 IN TERTIARY SECTOR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83523DD-6BC1-4F08-805C-1A8BFC740E34}"/>
              </a:ext>
            </a:extLst>
          </p:cNvPr>
          <p:cNvCxnSpPr>
            <a:stCxn id="2" idx="0"/>
          </p:cNvCxnSpPr>
          <p:nvPr/>
        </p:nvCxnSpPr>
        <p:spPr>
          <a:xfrm flipV="1">
            <a:off x="5544105" y="1970843"/>
            <a:ext cx="39949" cy="399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3C9502-8E20-4E60-BE7A-3E565BB1884A}"/>
              </a:ext>
            </a:extLst>
          </p:cNvPr>
          <p:cNvCxnSpPr>
            <a:stCxn id="2" idx="5"/>
          </p:cNvCxnSpPr>
          <p:nvPr/>
        </p:nvCxnSpPr>
        <p:spPr>
          <a:xfrm flipV="1">
            <a:off x="6871314" y="3080551"/>
            <a:ext cx="683583" cy="242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4EFF14-BAC0-44C6-BE87-3CB77085783E}"/>
              </a:ext>
            </a:extLst>
          </p:cNvPr>
          <p:cNvCxnSpPr>
            <a:stCxn id="2" idx="4"/>
          </p:cNvCxnSpPr>
          <p:nvPr/>
        </p:nvCxnSpPr>
        <p:spPr>
          <a:xfrm>
            <a:off x="6364365" y="4864957"/>
            <a:ext cx="1181654" cy="177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70CA067-D971-47E9-8BDE-673CBC80F9B0}"/>
              </a:ext>
            </a:extLst>
          </p:cNvPr>
          <p:cNvCxnSpPr>
            <a:stCxn id="2" idx="2"/>
          </p:cNvCxnSpPr>
          <p:nvPr/>
        </p:nvCxnSpPr>
        <p:spPr>
          <a:xfrm flipH="1">
            <a:off x="2769833" y="4864957"/>
            <a:ext cx="1954012" cy="275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84C672D-CC22-4D6F-BA5E-618D5CFFC562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3222594" y="2929631"/>
            <a:ext cx="994302" cy="393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6724E321-0C8B-4781-A34E-672A008D49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630" y="378272"/>
            <a:ext cx="3028950" cy="15144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2CD372-F0CE-49F8-8F56-B65B80A2EC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510" y="1480027"/>
            <a:ext cx="3314700" cy="13811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7093B17-D3AA-4727-B1BB-D75D480CB5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197" y="3617650"/>
            <a:ext cx="3646365" cy="22298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4D7F6A8-F7FC-4229-8038-0B9E125228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25" y="841055"/>
            <a:ext cx="2911045" cy="245328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BDE7516-25C3-44E5-B37C-BAD2CA7A7A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51" y="3617650"/>
            <a:ext cx="2729266" cy="238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66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5B8088E-F86C-45C2-9E93-1F00B67F5897}"/>
              </a:ext>
            </a:extLst>
          </p:cNvPr>
          <p:cNvSpPr/>
          <p:nvPr/>
        </p:nvSpPr>
        <p:spPr>
          <a:xfrm>
            <a:off x="2743200" y="301841"/>
            <a:ext cx="7182035" cy="44388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QUATERNARY SECTOR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ECD1EE-64D6-43EA-8704-9F7DEF9C1862}"/>
              </a:ext>
            </a:extLst>
          </p:cNvPr>
          <p:cNvSpPr txBox="1"/>
          <p:nvPr/>
        </p:nvSpPr>
        <p:spPr>
          <a:xfrm>
            <a:off x="736847" y="861134"/>
            <a:ext cx="10981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consists of-Intellectual Activities.</a:t>
            </a:r>
          </a:p>
        </p:txBody>
      </p:sp>
      <p:sp>
        <p:nvSpPr>
          <p:cNvPr id="4" name="Hexagon 3">
            <a:extLst>
              <a:ext uri="{FF2B5EF4-FFF2-40B4-BE49-F238E27FC236}">
                <a16:creationId xmlns:a16="http://schemas.microsoft.com/office/drawing/2014/main" id="{4EDE2123-4E8E-4B05-B8A9-FCAED4AA490D}"/>
              </a:ext>
            </a:extLst>
          </p:cNvPr>
          <p:cNvSpPr/>
          <p:nvPr/>
        </p:nvSpPr>
        <p:spPr>
          <a:xfrm>
            <a:off x="4077812" y="2654423"/>
            <a:ext cx="2689934" cy="2556769"/>
          </a:xfrm>
          <a:prstGeom prst="hexagon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 IN QUATERNARY SECTOR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87325CE-43DC-4385-A413-F7696BFB624F}"/>
              </a:ext>
            </a:extLst>
          </p:cNvPr>
          <p:cNvCxnSpPr>
            <a:stCxn id="4" idx="5"/>
          </p:cNvCxnSpPr>
          <p:nvPr/>
        </p:nvCxnSpPr>
        <p:spPr>
          <a:xfrm flipV="1">
            <a:off x="6128554" y="1944210"/>
            <a:ext cx="1151135" cy="710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7700480-9D04-428D-89AC-5283FCC2CB55}"/>
              </a:ext>
            </a:extLst>
          </p:cNvPr>
          <p:cNvCxnSpPr>
            <a:stCxn id="4" idx="0"/>
          </p:cNvCxnSpPr>
          <p:nvPr/>
        </p:nvCxnSpPr>
        <p:spPr>
          <a:xfrm flipV="1">
            <a:off x="6767746" y="3932807"/>
            <a:ext cx="145297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A6CA395-BF8C-4B70-8A65-DF8082CC552F}"/>
              </a:ext>
            </a:extLst>
          </p:cNvPr>
          <p:cNvCxnSpPr>
            <a:stCxn id="4" idx="1"/>
          </p:cNvCxnSpPr>
          <p:nvPr/>
        </p:nvCxnSpPr>
        <p:spPr>
          <a:xfrm>
            <a:off x="6128554" y="5211191"/>
            <a:ext cx="1994514" cy="514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7C1F91D-9545-48DC-9B65-67DA1DA45245}"/>
              </a:ext>
            </a:extLst>
          </p:cNvPr>
          <p:cNvCxnSpPr>
            <a:stCxn id="4" idx="4"/>
          </p:cNvCxnSpPr>
          <p:nvPr/>
        </p:nvCxnSpPr>
        <p:spPr>
          <a:xfrm flipH="1" flipV="1">
            <a:off x="3266983" y="2169681"/>
            <a:ext cx="1450021" cy="484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5AB47E0-BCDA-4624-99C5-EA2D277269D4}"/>
              </a:ext>
            </a:extLst>
          </p:cNvPr>
          <p:cNvCxnSpPr>
            <a:stCxn id="4" idx="3"/>
          </p:cNvCxnSpPr>
          <p:nvPr/>
        </p:nvCxnSpPr>
        <p:spPr>
          <a:xfrm flipH="1" flipV="1">
            <a:off x="2805344" y="3932807"/>
            <a:ext cx="127246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9A4530A-543D-44F2-9274-8C936FE1DDB5}"/>
              </a:ext>
            </a:extLst>
          </p:cNvPr>
          <p:cNvCxnSpPr>
            <a:stCxn id="4" idx="2"/>
          </p:cNvCxnSpPr>
          <p:nvPr/>
        </p:nvCxnSpPr>
        <p:spPr>
          <a:xfrm flipH="1">
            <a:off x="3195961" y="5211191"/>
            <a:ext cx="1521043" cy="3551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6514164-E107-4963-B2B1-62D52A3D14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963" y="803846"/>
            <a:ext cx="1994979" cy="18995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270C9CF-ABA8-406F-87DE-D1C94BD31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320" y="2791443"/>
            <a:ext cx="2152650" cy="212407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831D36E-0B75-4440-94A1-6D5F5E7EEA21}"/>
              </a:ext>
            </a:extLst>
          </p:cNvPr>
          <p:cNvSpPr txBox="1"/>
          <p:nvPr/>
        </p:nvSpPr>
        <p:spPr>
          <a:xfrm>
            <a:off x="9056092" y="2449491"/>
            <a:ext cx="218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8CC5280-E13F-45E5-BDFE-51500FED95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762" y="5303228"/>
            <a:ext cx="2558388" cy="150185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756B0D6-F376-4640-9C67-4420C214CBB3}"/>
              </a:ext>
            </a:extLst>
          </p:cNvPr>
          <p:cNvSpPr txBox="1"/>
          <p:nvPr/>
        </p:nvSpPr>
        <p:spPr>
          <a:xfrm>
            <a:off x="8368452" y="4935485"/>
            <a:ext cx="2558388" cy="382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LIBRARIES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E486D81-4964-42A6-B953-AE41F0CE6E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97" y="4917729"/>
            <a:ext cx="2466975" cy="18478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E42905F-047C-4591-8B2F-EBE9BFD790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1" y="2655508"/>
            <a:ext cx="2390775" cy="19145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84F422F-063C-4383-8B1D-E70ABE4872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159" y="1248231"/>
            <a:ext cx="1871571" cy="15068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CB43BB-3AE3-49AA-8FF1-7B811E0E0222}"/>
              </a:ext>
            </a:extLst>
          </p:cNvPr>
          <p:cNvSpPr txBox="1"/>
          <p:nvPr/>
        </p:nvSpPr>
        <p:spPr>
          <a:xfrm>
            <a:off x="465784" y="4598633"/>
            <a:ext cx="2510688" cy="369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Scientific Research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019CF3-9AEE-4248-9E8D-8ED872C7CFCE}"/>
              </a:ext>
            </a:extLst>
          </p:cNvPr>
          <p:cNvSpPr txBox="1"/>
          <p:nvPr/>
        </p:nvSpPr>
        <p:spPr>
          <a:xfrm>
            <a:off x="177837" y="2325950"/>
            <a:ext cx="2390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1791048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5A170B-8A43-49E7-B796-E7D7153F9026}"/>
              </a:ext>
            </a:extLst>
          </p:cNvPr>
          <p:cNvSpPr txBox="1"/>
          <p:nvPr/>
        </p:nvSpPr>
        <p:spPr>
          <a:xfrm>
            <a:off x="310718" y="1784411"/>
            <a:ext cx="114078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All the sectorial activities are part of the phenomena-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“Spatial Interaction”.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It’s components are-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Complimentarity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IN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Transferability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IN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Intervening Opportunity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CA41D28-5E78-44C6-A6A3-0AEBA90DCC6D}"/>
              </a:ext>
            </a:extLst>
          </p:cNvPr>
          <p:cNvSpPr/>
          <p:nvPr/>
        </p:nvSpPr>
        <p:spPr>
          <a:xfrm>
            <a:off x="3542190" y="319596"/>
            <a:ext cx="4696288" cy="372862"/>
          </a:xfrm>
          <a:prstGeom prst="round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INTERACTION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374E2B-56B9-4577-A126-D5B337481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732" y="1206537"/>
            <a:ext cx="4839254" cy="401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96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3828</Words>
  <Application>Microsoft Office PowerPoint</Application>
  <PresentationFormat>Widescreen</PresentationFormat>
  <Paragraphs>433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Calibri Light</vt:lpstr>
      <vt:lpstr>Times New Roman</vt:lpstr>
      <vt:lpstr>Wingdings</vt:lpstr>
      <vt:lpstr>Office Theme</vt:lpstr>
      <vt:lpstr>1_Office Theme</vt:lpstr>
      <vt:lpstr>FYBBI-SEMESTER-I-FOUNDATION 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FYBBI-SEMESTER-I-FOUNDATION COURSE</dc:title>
  <dc:creator>Dr.Shrikrishna Patil</dc:creator>
  <cp:lastModifiedBy>Dr.Shrikrishna Patil</cp:lastModifiedBy>
  <cp:revision>86</cp:revision>
  <dcterms:created xsi:type="dcterms:W3CDTF">2020-12-02T14:25:42Z</dcterms:created>
  <dcterms:modified xsi:type="dcterms:W3CDTF">2020-12-28T14:18:32Z</dcterms:modified>
</cp:coreProperties>
</file>