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59" r:id="rId7"/>
    <p:sldId id="262" r:id="rId8"/>
    <p:sldId id="264" r:id="rId9"/>
    <p:sldId id="272" r:id="rId10"/>
    <p:sldId id="271" r:id="rId11"/>
    <p:sldId id="270" r:id="rId12"/>
    <p:sldId id="269" r:id="rId13"/>
    <p:sldId id="268" r:id="rId14"/>
    <p:sldId id="266" r:id="rId15"/>
    <p:sldId id="267" r:id="rId16"/>
    <p:sldId id="277" r:id="rId17"/>
    <p:sldId id="276" r:id="rId18"/>
    <p:sldId id="275" r:id="rId19"/>
    <p:sldId id="274" r:id="rId20"/>
    <p:sldId id="273" r:id="rId21"/>
    <p:sldId id="265" r:id="rId22"/>
    <p:sldId id="283" r:id="rId23"/>
    <p:sldId id="282" r:id="rId24"/>
    <p:sldId id="281" r:id="rId25"/>
    <p:sldId id="284" r:id="rId26"/>
    <p:sldId id="280" r:id="rId27"/>
    <p:sldId id="287" r:id="rId28"/>
    <p:sldId id="286" r:id="rId29"/>
    <p:sldId id="279" r:id="rId30"/>
    <p:sldId id="278" r:id="rId31"/>
    <p:sldId id="285" r:id="rId32"/>
    <p:sldId id="293" r:id="rId33"/>
    <p:sldId id="294" r:id="rId34"/>
    <p:sldId id="292" r:id="rId35"/>
    <p:sldId id="291" r:id="rId36"/>
    <p:sldId id="301" r:id="rId37"/>
    <p:sldId id="304" r:id="rId38"/>
    <p:sldId id="302" r:id="rId39"/>
    <p:sldId id="300" r:id="rId40"/>
    <p:sldId id="299" r:id="rId41"/>
    <p:sldId id="303" r:id="rId42"/>
    <p:sldId id="298" r:id="rId43"/>
    <p:sldId id="297" r:id="rId44"/>
    <p:sldId id="295" r:id="rId45"/>
    <p:sldId id="290" r:id="rId46"/>
    <p:sldId id="289" r:id="rId47"/>
    <p:sldId id="296" r:id="rId48"/>
    <p:sldId id="288" r:id="rId49"/>
    <p:sldId id="308" r:id="rId50"/>
    <p:sldId id="307" r:id="rId51"/>
    <p:sldId id="309" r:id="rId52"/>
    <p:sldId id="311" r:id="rId53"/>
    <p:sldId id="310" r:id="rId54"/>
    <p:sldId id="306" r:id="rId55"/>
    <p:sldId id="319" r:id="rId56"/>
    <p:sldId id="318" r:id="rId57"/>
    <p:sldId id="317" r:id="rId58"/>
    <p:sldId id="316" r:id="rId59"/>
    <p:sldId id="315" r:id="rId60"/>
    <p:sldId id="314" r:id="rId61"/>
    <p:sldId id="313" r:id="rId62"/>
    <p:sldId id="312" r:id="rId63"/>
    <p:sldId id="305" r:id="rId64"/>
    <p:sldId id="327" r:id="rId65"/>
    <p:sldId id="326" r:id="rId66"/>
    <p:sldId id="325" r:id="rId67"/>
    <p:sldId id="324" r:id="rId68"/>
    <p:sldId id="323" r:id="rId69"/>
    <p:sldId id="322" r:id="rId70"/>
    <p:sldId id="321" r:id="rId71"/>
    <p:sldId id="320"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1D8BD707-D9CF-40AE-B4C6-C98DA3205C09}" type="datetimeFigureOut">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4/8/2021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4/8/2021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4/8/2021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1D8BD707-D9CF-40AE-B4C6-C98DA3205C09}" type="datetimeFigureOut">
              <a:rPr lang="en-US" smtClean="0"/>
              <a:pPr/>
              <a:t>4/8/2021</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Module - 3</a:t>
            </a:r>
            <a:endParaRPr lang="en-US" dirty="0"/>
          </a:p>
        </p:txBody>
      </p:sp>
      <p:sp>
        <p:nvSpPr>
          <p:cNvPr id="2" name="Title 1"/>
          <p:cNvSpPr>
            <a:spLocks noGrp="1"/>
          </p:cNvSpPr>
          <p:nvPr>
            <p:ph type="ctrTitle"/>
          </p:nvPr>
        </p:nvSpPr>
        <p:spPr/>
        <p:txBody>
          <a:bodyPr/>
          <a:lstStyle/>
          <a:p>
            <a:r>
              <a:rPr lang="en-US" dirty="0" smtClean="0"/>
              <a:t>ERP Solutions &amp; Functional Modules</a:t>
            </a:r>
            <a:endParaRPr lang="en-US" dirty="0"/>
          </a:p>
        </p:txBody>
      </p:sp>
    </p:spTree>
    <p:extLst>
      <p:ext uri="{BB962C8B-B14F-4D97-AF65-F5344CB8AC3E}">
        <p14:creationId xmlns:p14="http://schemas.microsoft.com/office/powerpoint/2010/main" val="3284358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477000"/>
          </a:xfrm>
        </p:spPr>
        <p:txBody>
          <a:bodyPr/>
          <a:lstStyle/>
          <a:p>
            <a:pPr marL="0" indent="0">
              <a:buNone/>
            </a:pPr>
            <a:r>
              <a:rPr lang="en-US" sz="1800" b="1" u="sng" dirty="0"/>
              <a:t>ERP finance module use </a:t>
            </a:r>
            <a:r>
              <a:rPr lang="en-US" sz="1800" b="1" u="sng" dirty="0" smtClean="0"/>
              <a:t>cases</a:t>
            </a:r>
          </a:p>
          <a:p>
            <a:pPr marL="0" indent="0">
              <a:buNone/>
            </a:pPr>
            <a:r>
              <a:rPr lang="en-US" sz="2000" dirty="0"/>
              <a:t>A business use</a:t>
            </a:r>
            <a:r>
              <a:rPr lang="en-US" sz="2000" u="sng" dirty="0"/>
              <a:t> </a:t>
            </a:r>
            <a:r>
              <a:rPr lang="en-US" sz="2000" dirty="0"/>
              <a:t>case is a common task or workflow carried out in software. Here are some examples from ERP finance.</a:t>
            </a:r>
            <a:endParaRPr lang="en-US" sz="2000" b="1" dirty="0"/>
          </a:p>
          <a:p>
            <a:pPr algn="just">
              <a:lnSpc>
                <a:spcPct val="150000"/>
              </a:lnSpc>
            </a:pPr>
            <a:r>
              <a:rPr lang="en-US" sz="2000" b="1" dirty="0"/>
              <a:t>Payables: </a:t>
            </a:r>
            <a:r>
              <a:rPr lang="en-US" sz="2000" dirty="0"/>
              <a:t>Invoice processing, cash management and bank reconciliation.</a:t>
            </a:r>
          </a:p>
          <a:p>
            <a:pPr algn="just">
              <a:lnSpc>
                <a:spcPct val="150000"/>
              </a:lnSpc>
            </a:pPr>
            <a:r>
              <a:rPr lang="en-US" sz="2000" b="1" dirty="0"/>
              <a:t>Receivables: </a:t>
            </a:r>
            <a:r>
              <a:rPr lang="en-US" sz="2000" dirty="0"/>
              <a:t>Billing, extending credit and matching invoices with cash received.</a:t>
            </a:r>
          </a:p>
          <a:p>
            <a:pPr algn="just">
              <a:lnSpc>
                <a:spcPct val="150000"/>
              </a:lnSpc>
            </a:pPr>
            <a:r>
              <a:rPr lang="en-US" sz="2000" b="1" dirty="0"/>
              <a:t>Revenue recognition: </a:t>
            </a:r>
            <a:r>
              <a:rPr lang="en-US" sz="2000" dirty="0"/>
              <a:t>Recording revenue that is received over time rather than in a single transaction. Strict regulations require this revenue to be recognized properly in the general ledger and income statement.</a:t>
            </a:r>
          </a:p>
          <a:p>
            <a:pPr algn="just">
              <a:lnSpc>
                <a:spcPct val="150000"/>
              </a:lnSpc>
            </a:pPr>
            <a:r>
              <a:rPr lang="en-US" sz="2000" b="1" dirty="0"/>
              <a:t>Reconciliation: </a:t>
            </a:r>
            <a:r>
              <a:rPr lang="en-US" sz="2000" dirty="0"/>
              <a:t>Automatically reconciling account discrepancies to avoid delays in the monthly close.</a:t>
            </a:r>
          </a:p>
          <a:p>
            <a:pPr algn="just">
              <a:lnSpc>
                <a:spcPct val="150000"/>
              </a:lnSpc>
            </a:pPr>
            <a:r>
              <a:rPr lang="en-US" sz="2000" b="1" dirty="0"/>
              <a:t>Collections: </a:t>
            </a:r>
            <a:r>
              <a:rPr lang="en-US" sz="2000" dirty="0"/>
              <a:t>Analyzing receivables and customer accounts to identify payment risks and executing steps to encourage timely collection</a:t>
            </a:r>
            <a:r>
              <a:rPr lang="en-US" sz="2000" dirty="0" smtClean="0"/>
              <a:t>.</a:t>
            </a:r>
            <a:endParaRPr lang="en-US" sz="2000" dirty="0"/>
          </a:p>
        </p:txBody>
      </p:sp>
    </p:spTree>
    <p:extLst>
      <p:ext uri="{BB962C8B-B14F-4D97-AF65-F5344CB8AC3E}">
        <p14:creationId xmlns:p14="http://schemas.microsoft.com/office/powerpoint/2010/main" val="3948331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477000"/>
          </a:xfrm>
        </p:spPr>
        <p:txBody>
          <a:bodyPr/>
          <a:lstStyle/>
          <a:p>
            <a:pPr marL="0" indent="0" algn="just">
              <a:lnSpc>
                <a:spcPct val="150000"/>
              </a:lnSpc>
              <a:buNone/>
            </a:pPr>
            <a:r>
              <a:rPr lang="en-US" sz="2000" b="1" dirty="0"/>
              <a:t>Sales &amp; Distribution </a:t>
            </a:r>
            <a:r>
              <a:rPr lang="en-US" sz="2000" b="1" dirty="0" smtClean="0"/>
              <a:t>Module</a:t>
            </a:r>
          </a:p>
          <a:p>
            <a:pPr marL="0" indent="0" algn="just">
              <a:lnSpc>
                <a:spcPct val="150000"/>
              </a:lnSpc>
              <a:buNone/>
            </a:pPr>
            <a:r>
              <a:rPr lang="en-US" sz="2000" b="1" dirty="0"/>
              <a:t>What is </a:t>
            </a:r>
            <a:r>
              <a:rPr lang="en-US" sz="2000" b="1" dirty="0" smtClean="0"/>
              <a:t>SD</a:t>
            </a:r>
            <a:r>
              <a:rPr lang="en-US" sz="2000" b="1" dirty="0"/>
              <a:t>?</a:t>
            </a:r>
          </a:p>
          <a:p>
            <a:pPr algn="just">
              <a:lnSpc>
                <a:spcPct val="150000"/>
              </a:lnSpc>
            </a:pPr>
            <a:r>
              <a:rPr lang="en-US" sz="2000" dirty="0" smtClean="0"/>
              <a:t>Sales </a:t>
            </a:r>
            <a:r>
              <a:rPr lang="en-US" sz="2000" dirty="0"/>
              <a:t>and Distribution (SD) is an important module </a:t>
            </a:r>
            <a:r>
              <a:rPr lang="en-US" sz="2000" dirty="0" smtClean="0"/>
              <a:t>of </a:t>
            </a:r>
            <a:r>
              <a:rPr lang="en-US" sz="2000" dirty="0"/>
              <a:t>ERP consisting of business processes required in selling, shipping, billing of a product. </a:t>
            </a:r>
            <a:endParaRPr lang="en-US" sz="2000" dirty="0" smtClean="0"/>
          </a:p>
          <a:p>
            <a:pPr algn="just">
              <a:lnSpc>
                <a:spcPct val="150000"/>
              </a:lnSpc>
            </a:pPr>
            <a:r>
              <a:rPr lang="en-US" sz="2000" dirty="0" smtClean="0"/>
              <a:t>Key </a:t>
            </a:r>
            <a:r>
              <a:rPr lang="en-US" sz="2000" dirty="0"/>
              <a:t>sub-modules of </a:t>
            </a:r>
            <a:r>
              <a:rPr lang="en-US" sz="2000" dirty="0" smtClean="0"/>
              <a:t>SD </a:t>
            </a:r>
            <a:r>
              <a:rPr lang="en-US" sz="2000" dirty="0"/>
              <a:t>are Customer and Vendor Master Data, Sales, Delivery, Billing, Pricing, and Credit Management.</a:t>
            </a:r>
          </a:p>
          <a:p>
            <a:pPr marL="0" indent="0">
              <a:buNone/>
            </a:pPr>
            <a:endParaRPr lang="en-US" dirty="0"/>
          </a:p>
        </p:txBody>
      </p:sp>
    </p:spTree>
    <p:extLst>
      <p:ext uri="{BB962C8B-B14F-4D97-AF65-F5344CB8AC3E}">
        <p14:creationId xmlns:p14="http://schemas.microsoft.com/office/powerpoint/2010/main" val="645424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76200"/>
            <a:ext cx="8915400" cy="6629400"/>
          </a:xfrm>
        </p:spPr>
        <p:txBody>
          <a:bodyPr>
            <a:normAutofit/>
          </a:bodyPr>
          <a:lstStyle/>
          <a:p>
            <a:pPr marL="0" indent="0" algn="just">
              <a:lnSpc>
                <a:spcPct val="150000"/>
              </a:lnSpc>
              <a:buNone/>
            </a:pPr>
            <a:r>
              <a:rPr lang="en-US" sz="2000" b="1" dirty="0"/>
              <a:t>Features of </a:t>
            </a:r>
            <a:r>
              <a:rPr lang="en-US" sz="2000" b="1" dirty="0" smtClean="0"/>
              <a:t>SD </a:t>
            </a:r>
            <a:r>
              <a:rPr lang="en-US" sz="2000" b="1" dirty="0"/>
              <a:t>module</a:t>
            </a:r>
          </a:p>
          <a:p>
            <a:pPr algn="just">
              <a:lnSpc>
                <a:spcPct val="150000"/>
              </a:lnSpc>
            </a:pPr>
            <a:r>
              <a:rPr lang="en-US" sz="2000" b="1" dirty="0" smtClean="0"/>
              <a:t>Price </a:t>
            </a:r>
            <a:r>
              <a:rPr lang="en-US" sz="2000" b="1" dirty="0"/>
              <a:t>and Taxation:</a:t>
            </a:r>
            <a:r>
              <a:rPr lang="en-US" sz="2000" dirty="0"/>
              <a:t> – It helps you to evaluate the price of goods and services under various conditions like rebate or discount, which is granted to a customer.</a:t>
            </a:r>
          </a:p>
          <a:p>
            <a:pPr algn="just">
              <a:lnSpc>
                <a:spcPct val="150000"/>
              </a:lnSpc>
            </a:pPr>
            <a:r>
              <a:rPr lang="en-US" sz="2000" b="1" dirty="0"/>
              <a:t>Availability Check: </a:t>
            </a:r>
            <a:r>
              <a:rPr lang="en-US" sz="2000" dirty="0"/>
              <a:t>Check the availability of a product in the warehouse of an organization.</a:t>
            </a:r>
          </a:p>
          <a:p>
            <a:pPr algn="just">
              <a:lnSpc>
                <a:spcPct val="150000"/>
              </a:lnSpc>
            </a:pPr>
            <a:r>
              <a:rPr lang="en-US" sz="2000" b="1" dirty="0"/>
              <a:t>Billing &amp; Invoice:</a:t>
            </a:r>
            <a:r>
              <a:rPr lang="en-US" sz="2000" dirty="0"/>
              <a:t> Helps you to generate bills or invoices.</a:t>
            </a:r>
          </a:p>
          <a:p>
            <a:pPr algn="just">
              <a:lnSpc>
                <a:spcPct val="150000"/>
              </a:lnSpc>
            </a:pPr>
            <a:r>
              <a:rPr lang="en-US" sz="2000" b="1" dirty="0"/>
              <a:t>Material Determination: </a:t>
            </a:r>
            <a:r>
              <a:rPr lang="en-US" sz="2000" dirty="0"/>
              <a:t>Helps you to determine the details of materials on the basis of a certain condition.</a:t>
            </a:r>
          </a:p>
          <a:p>
            <a:pPr algn="just">
              <a:lnSpc>
                <a:spcPct val="150000"/>
              </a:lnSpc>
            </a:pPr>
            <a:r>
              <a:rPr lang="en-US" sz="2000" b="1" dirty="0"/>
              <a:t>Credit Management:</a:t>
            </a:r>
            <a:r>
              <a:rPr lang="en-US" sz="2000" dirty="0"/>
              <a:t> It is a method of managing the credit limits of the customers. It can be figured in two different ways simple credit check and automatic credit check.</a:t>
            </a:r>
          </a:p>
          <a:p>
            <a:pPr algn="just">
              <a:lnSpc>
                <a:spcPct val="150000"/>
              </a:lnSpc>
            </a:pPr>
            <a:r>
              <a:rPr lang="en-US" sz="2000" b="1" dirty="0"/>
              <a:t>Account Determination: </a:t>
            </a:r>
            <a:r>
              <a:rPr lang="en-US" sz="2000" dirty="0"/>
              <a:t>Helps you to determine the details of customers on the basis of a given condition type.</a:t>
            </a:r>
          </a:p>
          <a:p>
            <a:endParaRPr lang="en-US" dirty="0"/>
          </a:p>
        </p:txBody>
      </p:sp>
    </p:spTree>
    <p:extLst>
      <p:ext uri="{BB962C8B-B14F-4D97-AF65-F5344CB8AC3E}">
        <p14:creationId xmlns:p14="http://schemas.microsoft.com/office/powerpoint/2010/main" val="152417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76200"/>
            <a:ext cx="8610599" cy="6553200"/>
          </a:xfrm>
        </p:spPr>
        <p:txBody>
          <a:bodyPr>
            <a:noAutofit/>
          </a:bodyPr>
          <a:lstStyle/>
          <a:p>
            <a:pPr marL="0" indent="0" algn="just">
              <a:lnSpc>
                <a:spcPct val="150000"/>
              </a:lnSpc>
              <a:buNone/>
            </a:pPr>
            <a:r>
              <a:rPr lang="en-US" sz="2000" b="1" dirty="0"/>
              <a:t>Key Components of </a:t>
            </a:r>
            <a:r>
              <a:rPr lang="en-US" sz="2000" b="1" dirty="0" smtClean="0"/>
              <a:t>SD</a:t>
            </a:r>
            <a:endParaRPr lang="en-US" sz="2000" b="1" dirty="0"/>
          </a:p>
          <a:p>
            <a:pPr algn="just">
              <a:lnSpc>
                <a:spcPct val="150000"/>
              </a:lnSpc>
            </a:pPr>
            <a:r>
              <a:rPr lang="en-US" sz="2000" b="1" dirty="0" smtClean="0"/>
              <a:t>Master Data </a:t>
            </a:r>
            <a:r>
              <a:rPr lang="en-US" sz="2000" dirty="0" smtClean="0"/>
              <a:t>- </a:t>
            </a:r>
            <a:r>
              <a:rPr lang="en-US" sz="2000" dirty="0"/>
              <a:t>helps you to track each and every transaction within the data. The SD master data comprises of both customer and material data, and credit management. This module includes processes of order and cash.</a:t>
            </a:r>
          </a:p>
          <a:p>
            <a:pPr algn="just">
              <a:lnSpc>
                <a:spcPct val="150000"/>
              </a:lnSpc>
            </a:pPr>
            <a:r>
              <a:rPr lang="en-US" sz="2000" b="1" dirty="0" smtClean="0"/>
              <a:t>Sales </a:t>
            </a:r>
            <a:r>
              <a:rPr lang="en-US" sz="2000" dirty="0" smtClean="0"/>
              <a:t>- </a:t>
            </a:r>
            <a:r>
              <a:rPr lang="en-US" sz="2000" dirty="0"/>
              <a:t>help you to handle the minute details of every sale that is taking place. Starting from recording the product to customer details, pricing, feedback, everything is tracked using this module.</a:t>
            </a:r>
          </a:p>
          <a:p>
            <a:pPr algn="just">
              <a:lnSpc>
                <a:spcPct val="150000"/>
              </a:lnSpc>
            </a:pPr>
            <a:r>
              <a:rPr lang="en-US" sz="2000" b="1" dirty="0"/>
              <a:t>Shipping of </a:t>
            </a:r>
            <a:r>
              <a:rPr lang="en-US" sz="2000" b="1" dirty="0" smtClean="0"/>
              <a:t>Material </a:t>
            </a:r>
            <a:r>
              <a:rPr lang="en-US" sz="2000" dirty="0" smtClean="0"/>
              <a:t>- </a:t>
            </a:r>
            <a:r>
              <a:rPr lang="en-US" sz="2000" dirty="0"/>
              <a:t>Sales are always associated with shipping and delivery. A product needs to be shipped correctly and delivered to the </a:t>
            </a:r>
            <a:r>
              <a:rPr lang="en-US" sz="2000" dirty="0" smtClean="0"/>
              <a:t>customer. There </a:t>
            </a:r>
            <a:r>
              <a:rPr lang="en-US" sz="2000" dirty="0"/>
              <a:t>are different methods of shipping, and this module tracks each delivery for each product. This entire process from being shipped to delivered or return back is recorded using this module.</a:t>
            </a:r>
          </a:p>
          <a:p>
            <a:pPr algn="just">
              <a:lnSpc>
                <a:spcPct val="150000"/>
              </a:lnSpc>
            </a:pPr>
            <a:endParaRPr lang="en-US" sz="2000" dirty="0"/>
          </a:p>
        </p:txBody>
      </p:sp>
    </p:spTree>
    <p:extLst>
      <p:ext uri="{BB962C8B-B14F-4D97-AF65-F5344CB8AC3E}">
        <p14:creationId xmlns:p14="http://schemas.microsoft.com/office/powerpoint/2010/main" val="2014149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lnSpcReduction="10000"/>
          </a:bodyPr>
          <a:lstStyle/>
          <a:p>
            <a:pPr algn="just">
              <a:lnSpc>
                <a:spcPct val="150000"/>
              </a:lnSpc>
            </a:pPr>
            <a:r>
              <a:rPr lang="en-US" sz="2000" b="1" dirty="0" smtClean="0"/>
              <a:t>Billing-Related</a:t>
            </a:r>
            <a:r>
              <a:rPr lang="en-US" sz="2000" dirty="0" smtClean="0"/>
              <a:t> - </a:t>
            </a:r>
            <a:r>
              <a:rPr lang="en-US" sz="2000" dirty="0"/>
              <a:t>Billing is the most crucial part of sales and distribution process. Consumers are given a choice of paying via online media or cash on delivery. This specific module should be keeping track of all the billing data in a proper way.</a:t>
            </a:r>
          </a:p>
          <a:p>
            <a:pPr algn="just">
              <a:lnSpc>
                <a:spcPct val="150000"/>
              </a:lnSpc>
            </a:pPr>
            <a:r>
              <a:rPr lang="en-US" sz="2000" b="1" dirty="0"/>
              <a:t>Sales </a:t>
            </a:r>
            <a:r>
              <a:rPr lang="en-US" sz="2000" b="1" dirty="0" smtClean="0"/>
              <a:t>support </a:t>
            </a:r>
            <a:r>
              <a:rPr lang="en-US" sz="2000" dirty="0" smtClean="0"/>
              <a:t>- </a:t>
            </a:r>
            <a:r>
              <a:rPr lang="en-US" sz="2000" dirty="0"/>
              <a:t>From selling a product to maintaining it for a process, customers constantly interact with the sales team. The data exchanged between the sales team and customers while delivering support for a product is recorded and reported through this module.</a:t>
            </a:r>
          </a:p>
          <a:p>
            <a:pPr algn="just">
              <a:lnSpc>
                <a:spcPct val="150000"/>
              </a:lnSpc>
            </a:pPr>
            <a:r>
              <a:rPr lang="en-US" sz="2000" b="1" dirty="0"/>
              <a:t>Transportation of </a:t>
            </a:r>
            <a:r>
              <a:rPr lang="en-US" sz="2000" b="1" dirty="0" smtClean="0"/>
              <a:t>products </a:t>
            </a:r>
            <a:r>
              <a:rPr lang="en-US" sz="2000" dirty="0" smtClean="0"/>
              <a:t>- </a:t>
            </a:r>
            <a:r>
              <a:rPr lang="en-US" sz="2000" dirty="0"/>
              <a:t>This component works along with the shipping module. As the mode of transportation for each product differs, and this module helps you to track all the transportation-related data.</a:t>
            </a:r>
          </a:p>
          <a:p>
            <a:pPr algn="just">
              <a:lnSpc>
                <a:spcPct val="150000"/>
              </a:lnSpc>
            </a:pPr>
            <a:r>
              <a:rPr lang="en-US" sz="2000" b="1" dirty="0" smtClean="0"/>
              <a:t>Foreign Trade </a:t>
            </a:r>
            <a:r>
              <a:rPr lang="en-US" sz="2000" dirty="0" smtClean="0"/>
              <a:t>- </a:t>
            </a:r>
            <a:r>
              <a:rPr lang="en-US" sz="2000" dirty="0"/>
              <a:t>It helps you to manage data, which is related to foreign trade, which includes both imported and exported products. This module is ideal for enterprises that trade across different continents.</a:t>
            </a:r>
          </a:p>
          <a:p>
            <a:endParaRPr lang="en-US" dirty="0"/>
          </a:p>
        </p:txBody>
      </p:sp>
    </p:spTree>
    <p:extLst>
      <p:ext uri="{BB962C8B-B14F-4D97-AF65-F5344CB8AC3E}">
        <p14:creationId xmlns:p14="http://schemas.microsoft.com/office/powerpoint/2010/main" val="166781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629400"/>
          </a:xfrm>
        </p:spPr>
        <p:txBody>
          <a:bodyPr>
            <a:normAutofit fontScale="77500" lnSpcReduction="20000"/>
          </a:bodyPr>
          <a:lstStyle/>
          <a:p>
            <a:pPr marL="0" indent="0" algn="just">
              <a:lnSpc>
                <a:spcPct val="150000"/>
              </a:lnSpc>
              <a:buNone/>
            </a:pPr>
            <a:r>
              <a:rPr lang="en-US" sz="2300" b="1" dirty="0"/>
              <a:t>Manufacturing modules</a:t>
            </a:r>
            <a:endParaRPr lang="en-US" sz="2300" b="1" dirty="0" smtClean="0"/>
          </a:p>
          <a:p>
            <a:pPr algn="just">
              <a:lnSpc>
                <a:spcPct val="150000"/>
              </a:lnSpc>
            </a:pPr>
            <a:r>
              <a:rPr lang="en-US" sz="2300" dirty="0" smtClean="0"/>
              <a:t>Manufacturers </a:t>
            </a:r>
            <a:r>
              <a:rPr lang="en-US" sz="2300" dirty="0"/>
              <a:t>need an ERP with the manufacturing ERP modules that support their business needs including managing and tracking inventory, workflow, workforce management, order management, asset management, and logistics.</a:t>
            </a:r>
          </a:p>
          <a:p>
            <a:pPr marL="0" indent="0" algn="just">
              <a:lnSpc>
                <a:spcPct val="150000"/>
              </a:lnSpc>
              <a:buNone/>
            </a:pPr>
            <a:r>
              <a:rPr lang="en-US" sz="2300" u="sng" dirty="0"/>
              <a:t>Manufacturing modules </a:t>
            </a:r>
            <a:r>
              <a:rPr lang="en-US" sz="2300" u="sng" dirty="0" smtClean="0"/>
              <a:t>include</a:t>
            </a:r>
            <a:r>
              <a:rPr lang="en-US" sz="2300" u="sng" dirty="0"/>
              <a:t>:</a:t>
            </a:r>
          </a:p>
          <a:p>
            <a:pPr algn="just">
              <a:lnSpc>
                <a:spcPct val="150000"/>
              </a:lnSpc>
            </a:pPr>
            <a:r>
              <a:rPr lang="en-US" sz="2300" dirty="0"/>
              <a:t>Operations and production management</a:t>
            </a:r>
          </a:p>
          <a:p>
            <a:pPr algn="just">
              <a:lnSpc>
                <a:spcPct val="150000"/>
              </a:lnSpc>
            </a:pPr>
            <a:r>
              <a:rPr lang="en-US" sz="2300" dirty="0"/>
              <a:t>Inventory control</a:t>
            </a:r>
          </a:p>
          <a:p>
            <a:pPr algn="just">
              <a:lnSpc>
                <a:spcPct val="150000"/>
              </a:lnSpc>
            </a:pPr>
            <a:r>
              <a:rPr lang="en-US" sz="2300" dirty="0"/>
              <a:t>Purchasing and supply chain management</a:t>
            </a:r>
          </a:p>
          <a:p>
            <a:pPr algn="just">
              <a:lnSpc>
                <a:spcPct val="150000"/>
              </a:lnSpc>
            </a:pPr>
            <a:r>
              <a:rPr lang="en-US" sz="2300" dirty="0"/>
              <a:t>Sales and order management</a:t>
            </a:r>
          </a:p>
          <a:p>
            <a:pPr algn="just">
              <a:lnSpc>
                <a:spcPct val="150000"/>
              </a:lnSpc>
            </a:pPr>
            <a:r>
              <a:rPr lang="en-US" sz="2300" dirty="0"/>
              <a:t>Human resources</a:t>
            </a:r>
          </a:p>
          <a:p>
            <a:pPr algn="just">
              <a:lnSpc>
                <a:spcPct val="150000"/>
              </a:lnSpc>
            </a:pPr>
            <a:r>
              <a:rPr lang="en-US" sz="2300" dirty="0"/>
              <a:t>Customer relationship management</a:t>
            </a:r>
          </a:p>
          <a:p>
            <a:pPr algn="just">
              <a:lnSpc>
                <a:spcPct val="150000"/>
              </a:lnSpc>
            </a:pPr>
            <a:r>
              <a:rPr lang="en-US" sz="2300" dirty="0"/>
              <a:t>Supplier relationship management</a:t>
            </a:r>
          </a:p>
          <a:p>
            <a:pPr algn="just">
              <a:lnSpc>
                <a:spcPct val="150000"/>
              </a:lnSpc>
            </a:pPr>
            <a:r>
              <a:rPr lang="en-US" sz="2300" dirty="0"/>
              <a:t>Business intelligence</a:t>
            </a:r>
          </a:p>
          <a:p>
            <a:pPr algn="just">
              <a:lnSpc>
                <a:spcPct val="150000"/>
              </a:lnSpc>
            </a:pPr>
            <a:r>
              <a:rPr lang="en-US" sz="2300" dirty="0"/>
              <a:t>Engineering management</a:t>
            </a:r>
          </a:p>
          <a:p>
            <a:endParaRPr lang="en-US" dirty="0"/>
          </a:p>
        </p:txBody>
      </p:sp>
    </p:spTree>
    <p:extLst>
      <p:ext uri="{BB962C8B-B14F-4D97-AF65-F5344CB8AC3E}">
        <p14:creationId xmlns:p14="http://schemas.microsoft.com/office/powerpoint/2010/main" val="754726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a:lnSpc>
                <a:spcPct val="150000"/>
              </a:lnSpc>
              <a:buNone/>
            </a:pPr>
            <a:r>
              <a:rPr lang="en-US" sz="2000" b="1" dirty="0"/>
              <a:t>Production Planning </a:t>
            </a:r>
            <a:r>
              <a:rPr lang="en-US" sz="2000" b="1" dirty="0" smtClean="0"/>
              <a:t>module</a:t>
            </a:r>
            <a:endParaRPr lang="en-US" sz="2000" b="1" dirty="0"/>
          </a:p>
          <a:p>
            <a:pPr algn="just">
              <a:lnSpc>
                <a:spcPct val="150000"/>
              </a:lnSpc>
            </a:pPr>
            <a:r>
              <a:rPr lang="en-US" sz="2000" dirty="0"/>
              <a:t>A Production plan is derived from the detailed sales forecast, it balances market demand with company resources.</a:t>
            </a:r>
          </a:p>
          <a:p>
            <a:pPr algn="just">
              <a:lnSpc>
                <a:spcPct val="150000"/>
              </a:lnSpc>
            </a:pPr>
            <a:r>
              <a:rPr lang="en-US" sz="2000" dirty="0"/>
              <a:t>Production planning is the cross-functional process of devising an aggregate, family-level plan for a month or quarter based on,</a:t>
            </a:r>
          </a:p>
          <a:p>
            <a:pPr algn="just">
              <a:lnSpc>
                <a:spcPct val="150000"/>
              </a:lnSpc>
            </a:pPr>
            <a:r>
              <a:rPr lang="en-US" sz="2000" dirty="0"/>
              <a:t>Management targets for production.</a:t>
            </a:r>
          </a:p>
          <a:p>
            <a:pPr algn="just">
              <a:lnSpc>
                <a:spcPct val="150000"/>
              </a:lnSpc>
            </a:pPr>
            <a:r>
              <a:rPr lang="en-US" sz="2000" dirty="0"/>
              <a:t>Sales and inventory levels.</a:t>
            </a:r>
          </a:p>
          <a:p>
            <a:pPr algn="just">
              <a:lnSpc>
                <a:spcPct val="150000"/>
              </a:lnSpc>
            </a:pPr>
            <a:r>
              <a:rPr lang="en-US" sz="2000" dirty="0"/>
              <a:t>It meets operating requirements for fulfilling basic business profitability and market goals. And it provides the desired framework in developing the master production schedule.</a:t>
            </a:r>
          </a:p>
          <a:p>
            <a:endParaRPr lang="en-US" dirty="0"/>
          </a:p>
        </p:txBody>
      </p:sp>
    </p:spTree>
    <p:extLst>
      <p:ext uri="{BB962C8B-B14F-4D97-AF65-F5344CB8AC3E}">
        <p14:creationId xmlns:p14="http://schemas.microsoft.com/office/powerpoint/2010/main" val="1417129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b="1" dirty="0"/>
              <a:t>Objectives of Production Planning</a:t>
            </a:r>
          </a:p>
          <a:p>
            <a:pPr algn="just">
              <a:lnSpc>
                <a:spcPct val="150000"/>
              </a:lnSpc>
            </a:pPr>
            <a:r>
              <a:rPr lang="en-US" sz="2000" u="sng" dirty="0"/>
              <a:t>Determining the production capacity: </a:t>
            </a:r>
            <a:r>
              <a:rPr lang="en-US" sz="2000" dirty="0"/>
              <a:t> The first and foremost thing to be planned out is the full capacity that your firm is targeting to produce. This is a crucial step for all production planning strategies</a:t>
            </a:r>
            <a:r>
              <a:rPr lang="en-US" sz="2000" dirty="0" smtClean="0"/>
              <a:t>.</a:t>
            </a:r>
          </a:p>
          <a:p>
            <a:pPr algn="just">
              <a:lnSpc>
                <a:spcPct val="150000"/>
              </a:lnSpc>
            </a:pPr>
            <a:r>
              <a:rPr lang="en-US" sz="2000" u="sng" dirty="0"/>
              <a:t>Forecasting the demand and specifying the audience:</a:t>
            </a:r>
            <a:r>
              <a:rPr lang="en-US" sz="2000" dirty="0"/>
              <a:t> This objective is a very important one. Only when you have a targeted audience for whom you are producing, you can assess the market demands of the product you are generating and how long will the demand keep you </a:t>
            </a:r>
            <a:r>
              <a:rPr lang="en-US" sz="2000" dirty="0" smtClean="0"/>
              <a:t>running</a:t>
            </a:r>
          </a:p>
          <a:p>
            <a:pPr algn="just">
              <a:lnSpc>
                <a:spcPct val="150000"/>
              </a:lnSpc>
            </a:pPr>
            <a:r>
              <a:rPr lang="en-US" sz="2000" u="sng" dirty="0"/>
              <a:t>Proper inventory control:</a:t>
            </a:r>
            <a:r>
              <a:rPr lang="en-US" sz="2000" dirty="0"/>
              <a:t>  Any organization trying to make it big, and targeting a smooth, uninterrupted workflow must stock p its inventory on time.  Detailed computer-generated programs are used like MPS and MRP in high-end firms for production planning and scheduling. </a:t>
            </a:r>
          </a:p>
        </p:txBody>
      </p:sp>
    </p:spTree>
    <p:extLst>
      <p:ext uri="{BB962C8B-B14F-4D97-AF65-F5344CB8AC3E}">
        <p14:creationId xmlns:p14="http://schemas.microsoft.com/office/powerpoint/2010/main" val="1042709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algn="just">
              <a:lnSpc>
                <a:spcPct val="150000"/>
              </a:lnSpc>
            </a:pPr>
            <a:r>
              <a:rPr lang="en-US" sz="2000" u="sng" dirty="0"/>
              <a:t>Generation of waste:</a:t>
            </a:r>
            <a:r>
              <a:rPr lang="en-US" sz="2000" dirty="0"/>
              <a:t> Any well-managed firm would generate some waste. The target must be to keep a tab on the amounts of waste generated and to try and reduce them by any parallel process</a:t>
            </a:r>
            <a:r>
              <a:rPr lang="en-US" sz="2000" dirty="0" smtClean="0"/>
              <a:t>.</a:t>
            </a:r>
            <a:r>
              <a:rPr lang="en-US" sz="2000" dirty="0"/>
              <a:t> The waste generated can be used up as raw material in some other process through the production line, which improves the stability of the firm as well as makes it an economical project. </a:t>
            </a:r>
            <a:endParaRPr lang="en-US" sz="2000" dirty="0" smtClean="0"/>
          </a:p>
          <a:p>
            <a:pPr algn="just">
              <a:lnSpc>
                <a:spcPct val="150000"/>
              </a:lnSpc>
            </a:pPr>
            <a:r>
              <a:rPr lang="en-US" sz="2000" u="sng" dirty="0"/>
              <a:t>Risk Assessment and proper control:</a:t>
            </a:r>
            <a:r>
              <a:rPr lang="en-US" sz="2000" dirty="0"/>
              <a:t> A production plan must have a risk assessment done. This procedure highlights all the glitches in the plan, what could go wrong, and how. It studies historical projects of a similar dimension and tries to forecast the risk areas that need to be tackled carefully.</a:t>
            </a:r>
          </a:p>
          <a:p>
            <a:pPr marL="0" indent="0">
              <a:buNone/>
            </a:pPr>
            <a:endParaRPr lang="en-US" dirty="0"/>
          </a:p>
        </p:txBody>
      </p:sp>
    </p:spTree>
    <p:extLst>
      <p:ext uri="{BB962C8B-B14F-4D97-AF65-F5344CB8AC3E}">
        <p14:creationId xmlns:p14="http://schemas.microsoft.com/office/powerpoint/2010/main" val="1969093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477000"/>
          </a:xfrm>
        </p:spPr>
        <p:txBody>
          <a:bodyPr>
            <a:normAutofit lnSpcReduction="10000"/>
          </a:bodyPr>
          <a:lstStyle/>
          <a:p>
            <a:pPr marL="0" indent="0" algn="just">
              <a:lnSpc>
                <a:spcPct val="150000"/>
              </a:lnSpc>
              <a:buNone/>
            </a:pPr>
            <a:r>
              <a:rPr lang="en-US" sz="2000" b="1" dirty="0"/>
              <a:t>Main features of the ERP production planning module</a:t>
            </a:r>
          </a:p>
          <a:p>
            <a:pPr algn="just">
              <a:lnSpc>
                <a:spcPct val="150000"/>
              </a:lnSpc>
            </a:pPr>
            <a:r>
              <a:rPr lang="en-US" sz="2000" dirty="0"/>
              <a:t>Process definition with inputs, outputs, by-products, and overheads</a:t>
            </a:r>
          </a:p>
          <a:p>
            <a:pPr algn="just">
              <a:lnSpc>
                <a:spcPct val="150000"/>
              </a:lnSpc>
            </a:pPr>
            <a:r>
              <a:rPr lang="en-US" sz="2000" dirty="0"/>
              <a:t>Definition of Bill of Materials (BOM) for all products up to any number of levels.</a:t>
            </a:r>
          </a:p>
          <a:p>
            <a:pPr algn="just">
              <a:lnSpc>
                <a:spcPct val="150000"/>
              </a:lnSpc>
            </a:pPr>
            <a:r>
              <a:rPr lang="en-US" sz="2000" dirty="0"/>
              <a:t>Planning based on customer-wise production advice and sales forecast.</a:t>
            </a:r>
          </a:p>
          <a:p>
            <a:pPr algn="just">
              <a:lnSpc>
                <a:spcPct val="150000"/>
              </a:lnSpc>
            </a:pPr>
            <a:r>
              <a:rPr lang="en-US" sz="2000" dirty="0"/>
              <a:t>Material requirement planning: MRP based on machine capacity and availability. Machine efficiency, raw material availability, lead time. It gives a workable quantity for production.</a:t>
            </a:r>
          </a:p>
          <a:p>
            <a:pPr algn="just">
              <a:lnSpc>
                <a:spcPct val="150000"/>
              </a:lnSpc>
            </a:pPr>
            <a:r>
              <a:rPr lang="en-US" sz="2000" dirty="0"/>
              <a:t>Production plan for machines with the best use of all available resources. Resource like raw materials and machines.</a:t>
            </a:r>
          </a:p>
          <a:p>
            <a:pPr algn="just">
              <a:lnSpc>
                <a:spcPct val="150000"/>
              </a:lnSpc>
            </a:pPr>
            <a:r>
              <a:rPr lang="en-US" sz="2000" dirty="0"/>
              <a:t>Automatic generation of job orders for production.</a:t>
            </a:r>
          </a:p>
          <a:p>
            <a:pPr algn="just">
              <a:lnSpc>
                <a:spcPct val="150000"/>
              </a:lnSpc>
            </a:pPr>
            <a:r>
              <a:rPr lang="en-US" sz="2000" dirty="0"/>
              <a:t>Option to make daily plans for production.</a:t>
            </a:r>
          </a:p>
          <a:p>
            <a:pPr algn="just">
              <a:lnSpc>
                <a:spcPct val="150000"/>
              </a:lnSpc>
            </a:pPr>
            <a:r>
              <a:rPr lang="en-US" sz="2000" dirty="0"/>
              <a:t>Generating reports related to production.</a:t>
            </a:r>
          </a:p>
          <a:p>
            <a:endParaRPr lang="en-US" dirty="0"/>
          </a:p>
        </p:txBody>
      </p:sp>
    </p:spTree>
    <p:extLst>
      <p:ext uri="{BB962C8B-B14F-4D97-AF65-F5344CB8AC3E}">
        <p14:creationId xmlns:p14="http://schemas.microsoft.com/office/powerpoint/2010/main" val="3340930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0"/>
            <a:ext cx="8229600" cy="639762"/>
          </a:xfrm>
        </p:spPr>
        <p:txBody>
          <a:bodyPr/>
          <a:lstStyle/>
          <a:p>
            <a:r>
              <a:rPr lang="en-US" b="1" dirty="0" smtClean="0"/>
              <a:t>ERP Modules Structure</a:t>
            </a:r>
            <a:endParaRPr lang="en-US" b="1" dirty="0"/>
          </a:p>
        </p:txBody>
      </p:sp>
      <p:sp>
        <p:nvSpPr>
          <p:cNvPr id="2" name="Content Placeholder 1"/>
          <p:cNvSpPr>
            <a:spLocks noGrp="1"/>
          </p:cNvSpPr>
          <p:nvPr>
            <p:ph sz="quarter" idx="13"/>
          </p:nvPr>
        </p:nvSpPr>
        <p:spPr>
          <a:xfrm>
            <a:off x="152400" y="609600"/>
            <a:ext cx="8915400" cy="6248400"/>
          </a:xfrm>
        </p:spPr>
        <p:txBody>
          <a:bodyPr numCol="2">
            <a:normAutofit/>
          </a:bodyPr>
          <a:lstStyle/>
          <a:p>
            <a:pPr>
              <a:buFont typeface="+mj-lt"/>
              <a:buAutoNum type="arabicPeriod"/>
            </a:pPr>
            <a:r>
              <a:rPr lang="en-US" sz="1800" dirty="0" smtClean="0"/>
              <a:t>Finance</a:t>
            </a:r>
          </a:p>
          <a:p>
            <a:pPr>
              <a:buFont typeface="+mj-lt"/>
              <a:buAutoNum type="arabicPeriod"/>
            </a:pPr>
            <a:r>
              <a:rPr lang="en-US" sz="1800" dirty="0" smtClean="0"/>
              <a:t>Sales and Distribution</a:t>
            </a:r>
          </a:p>
          <a:p>
            <a:pPr>
              <a:buFont typeface="+mj-lt"/>
              <a:buAutoNum type="arabicPeriod"/>
            </a:pPr>
            <a:r>
              <a:rPr lang="en-US" sz="1800" dirty="0" smtClean="0"/>
              <a:t>Manufacturing and Production Planning</a:t>
            </a:r>
          </a:p>
          <a:p>
            <a:pPr lvl="1">
              <a:buFont typeface="Wingdings" panose="05000000000000000000" pitchFamily="2" charset="2"/>
              <a:buChar char="Ø"/>
            </a:pPr>
            <a:r>
              <a:rPr lang="en-US" sz="1800" dirty="0" smtClean="0"/>
              <a:t>Material and capacity Planning</a:t>
            </a:r>
          </a:p>
          <a:p>
            <a:pPr lvl="1">
              <a:buFont typeface="Wingdings" panose="05000000000000000000" pitchFamily="2" charset="2"/>
              <a:buChar char="Ø"/>
            </a:pPr>
            <a:r>
              <a:rPr lang="en-US" sz="1800" dirty="0" smtClean="0"/>
              <a:t>Shop Floor Control</a:t>
            </a:r>
          </a:p>
          <a:p>
            <a:pPr lvl="1">
              <a:buFont typeface="Wingdings" panose="05000000000000000000" pitchFamily="2" charset="2"/>
              <a:buChar char="Ø"/>
            </a:pPr>
            <a:r>
              <a:rPr lang="en-US" sz="1800" dirty="0" smtClean="0"/>
              <a:t>Quality Management</a:t>
            </a:r>
          </a:p>
          <a:p>
            <a:pPr lvl="1">
              <a:buFont typeface="Wingdings" panose="05000000000000000000" pitchFamily="2" charset="2"/>
              <a:buChar char="Ø"/>
            </a:pPr>
            <a:r>
              <a:rPr lang="en-US" sz="1800" dirty="0" smtClean="0"/>
              <a:t>JIT/Repetitive Management</a:t>
            </a:r>
          </a:p>
          <a:p>
            <a:pPr lvl="1">
              <a:buFont typeface="Wingdings" panose="05000000000000000000" pitchFamily="2" charset="2"/>
              <a:buChar char="Ø"/>
            </a:pPr>
            <a:r>
              <a:rPr lang="en-US" sz="1800" dirty="0" smtClean="0"/>
              <a:t>Cost Management</a:t>
            </a:r>
          </a:p>
          <a:p>
            <a:pPr lvl="1">
              <a:buFont typeface="Wingdings" panose="05000000000000000000" pitchFamily="2" charset="2"/>
              <a:buChar char="Ø"/>
            </a:pPr>
            <a:r>
              <a:rPr lang="en-US" sz="1800" dirty="0" smtClean="0"/>
              <a:t>Engineering Data Management</a:t>
            </a:r>
          </a:p>
          <a:p>
            <a:pPr lvl="1">
              <a:buFont typeface="Wingdings" panose="05000000000000000000" pitchFamily="2" charset="2"/>
              <a:buChar char="Ø"/>
            </a:pPr>
            <a:r>
              <a:rPr lang="en-US" sz="1800" dirty="0" smtClean="0"/>
              <a:t>Engineering Change Control</a:t>
            </a:r>
          </a:p>
          <a:p>
            <a:pPr lvl="1">
              <a:buFont typeface="Wingdings" panose="05000000000000000000" pitchFamily="2" charset="2"/>
              <a:buChar char="Ø"/>
            </a:pPr>
            <a:r>
              <a:rPr lang="en-US" sz="1800" dirty="0" smtClean="0"/>
              <a:t>Configuration Management</a:t>
            </a:r>
          </a:p>
          <a:p>
            <a:pPr lvl="1">
              <a:buFont typeface="Wingdings" panose="05000000000000000000" pitchFamily="2" charset="2"/>
              <a:buChar char="Ø"/>
            </a:pPr>
            <a:r>
              <a:rPr lang="en-US" sz="1800" dirty="0" smtClean="0"/>
              <a:t>Serialization / Lot Control</a:t>
            </a:r>
          </a:p>
          <a:p>
            <a:pPr>
              <a:buFont typeface="+mj-lt"/>
              <a:buAutoNum type="arabicPeriod"/>
            </a:pPr>
            <a:r>
              <a:rPr lang="en-US" sz="1800" dirty="0" smtClean="0"/>
              <a:t>Tooling</a:t>
            </a:r>
          </a:p>
          <a:p>
            <a:pPr>
              <a:buFont typeface="+mj-lt"/>
              <a:buAutoNum type="arabicPeriod"/>
            </a:pPr>
            <a:r>
              <a:rPr lang="en-US" sz="1800" dirty="0" smtClean="0"/>
              <a:t>Human Resource</a:t>
            </a:r>
          </a:p>
          <a:p>
            <a:pPr>
              <a:buFont typeface="+mj-lt"/>
              <a:buAutoNum type="arabicPeriod"/>
            </a:pPr>
            <a:endParaRPr lang="en-US" sz="1800" dirty="0" smtClean="0"/>
          </a:p>
          <a:p>
            <a:pPr>
              <a:buFont typeface="+mj-lt"/>
              <a:buAutoNum type="arabicPeriod"/>
            </a:pPr>
            <a:r>
              <a:rPr lang="en-US" sz="1800" dirty="0" smtClean="0"/>
              <a:t>Plant Maintenance</a:t>
            </a:r>
          </a:p>
          <a:p>
            <a:pPr lvl="1">
              <a:buFont typeface="Wingdings" panose="05000000000000000000" pitchFamily="2" charset="2"/>
              <a:buChar char="Ø"/>
            </a:pPr>
            <a:r>
              <a:rPr lang="en-US" sz="1800" dirty="0" smtClean="0"/>
              <a:t>Preventive maintenance control</a:t>
            </a:r>
          </a:p>
          <a:p>
            <a:pPr lvl="1">
              <a:buFont typeface="Wingdings" panose="05000000000000000000" pitchFamily="2" charset="2"/>
              <a:buChar char="Ø"/>
            </a:pPr>
            <a:r>
              <a:rPr lang="en-US" sz="1800" dirty="0" smtClean="0"/>
              <a:t>Equipment Tracking</a:t>
            </a:r>
          </a:p>
          <a:p>
            <a:pPr lvl="1">
              <a:buFont typeface="Wingdings" panose="05000000000000000000" pitchFamily="2" charset="2"/>
              <a:buChar char="Ø"/>
            </a:pPr>
            <a:r>
              <a:rPr lang="en-US" sz="1800" dirty="0" smtClean="0"/>
              <a:t>Component Tracking</a:t>
            </a:r>
          </a:p>
          <a:p>
            <a:pPr lvl="1">
              <a:buFont typeface="Wingdings" panose="05000000000000000000" pitchFamily="2" charset="2"/>
              <a:buChar char="Ø"/>
            </a:pPr>
            <a:r>
              <a:rPr lang="en-US" sz="1800" dirty="0" smtClean="0"/>
              <a:t>Plant Maintenance Calibration Tracking</a:t>
            </a:r>
          </a:p>
          <a:p>
            <a:pPr lvl="1">
              <a:buFont typeface="Wingdings" panose="05000000000000000000" pitchFamily="2" charset="2"/>
              <a:buChar char="Ø"/>
            </a:pPr>
            <a:r>
              <a:rPr lang="en-US" sz="1800" dirty="0" smtClean="0"/>
              <a:t>Plant Maintenance Warranty Claim Tracking</a:t>
            </a:r>
          </a:p>
          <a:p>
            <a:pPr>
              <a:buFont typeface="+mj-lt"/>
              <a:buAutoNum type="arabicPeriod"/>
            </a:pPr>
            <a:r>
              <a:rPr lang="en-US" sz="1800" dirty="0" smtClean="0"/>
              <a:t>Quality Management </a:t>
            </a:r>
          </a:p>
          <a:p>
            <a:pPr>
              <a:buFont typeface="+mj-lt"/>
              <a:buAutoNum type="arabicPeriod"/>
            </a:pPr>
            <a:r>
              <a:rPr lang="en-US" sz="1800" dirty="0" smtClean="0"/>
              <a:t>Material Management</a:t>
            </a:r>
          </a:p>
          <a:p>
            <a:pPr lvl="1">
              <a:buFont typeface="Wingdings" panose="05000000000000000000" pitchFamily="2" charset="2"/>
              <a:buChar char="Ø"/>
            </a:pPr>
            <a:r>
              <a:rPr lang="en-US" sz="1800" dirty="0" smtClean="0"/>
              <a:t>Pre-Purchasing</a:t>
            </a:r>
          </a:p>
          <a:p>
            <a:pPr lvl="1">
              <a:buFont typeface="Wingdings" panose="05000000000000000000" pitchFamily="2" charset="2"/>
              <a:buChar char="Ø"/>
            </a:pPr>
            <a:r>
              <a:rPr lang="en-US" sz="1800" dirty="0" smtClean="0"/>
              <a:t>Purchasing</a:t>
            </a:r>
          </a:p>
          <a:p>
            <a:pPr lvl="1">
              <a:buFont typeface="Wingdings" panose="05000000000000000000" pitchFamily="2" charset="2"/>
              <a:buChar char="Ø"/>
            </a:pPr>
            <a:r>
              <a:rPr lang="en-US" sz="1800" dirty="0" smtClean="0"/>
              <a:t>Vendor Evaluation</a:t>
            </a:r>
          </a:p>
          <a:p>
            <a:pPr lvl="1">
              <a:buFont typeface="Wingdings" panose="05000000000000000000" pitchFamily="2" charset="2"/>
              <a:buChar char="Ø"/>
            </a:pPr>
            <a:r>
              <a:rPr lang="en-US" sz="1800" dirty="0" smtClean="0"/>
              <a:t>Inventory Management</a:t>
            </a:r>
          </a:p>
          <a:p>
            <a:pPr lvl="1">
              <a:buFont typeface="Wingdings" panose="05000000000000000000" pitchFamily="2" charset="2"/>
              <a:buChar char="Ø"/>
            </a:pPr>
            <a:r>
              <a:rPr lang="en-US" sz="1800" dirty="0" smtClean="0"/>
              <a:t>Invoice Verification</a:t>
            </a:r>
          </a:p>
          <a:p>
            <a:pPr lvl="1">
              <a:buFont typeface="Wingdings" panose="05000000000000000000" pitchFamily="2" charset="2"/>
              <a:buChar char="Ø"/>
            </a:pPr>
            <a:r>
              <a:rPr lang="en-US" sz="1800" dirty="0" smtClean="0"/>
              <a:t>Material Inspection </a:t>
            </a:r>
          </a:p>
          <a:p>
            <a:endParaRPr lang="en-US" dirty="0"/>
          </a:p>
        </p:txBody>
      </p:sp>
    </p:spTree>
    <p:extLst>
      <p:ext uri="{BB962C8B-B14F-4D97-AF65-F5344CB8AC3E}">
        <p14:creationId xmlns:p14="http://schemas.microsoft.com/office/powerpoint/2010/main" val="782792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algn="just">
              <a:lnSpc>
                <a:spcPct val="150000"/>
              </a:lnSpc>
            </a:pPr>
            <a:r>
              <a:rPr lang="en-US" sz="2000" dirty="0"/>
              <a:t>Option to revoke production plan to change input parameters, production priority, or quantity. This is done using fresh production advice.</a:t>
            </a:r>
          </a:p>
          <a:p>
            <a:pPr algn="just">
              <a:lnSpc>
                <a:spcPct val="150000"/>
              </a:lnSpc>
            </a:pPr>
            <a:r>
              <a:rPr lang="en-US" sz="2000" dirty="0"/>
              <a:t>Generation of the production schedule for machines detailing inputs and outputs.</a:t>
            </a:r>
          </a:p>
          <a:p>
            <a:pPr algn="just">
              <a:lnSpc>
                <a:spcPct val="150000"/>
              </a:lnSpc>
            </a:pPr>
            <a:r>
              <a:rPr lang="en-US" sz="2000" dirty="0"/>
              <a:t>Analysis of machine efficiency and utilization.</a:t>
            </a:r>
          </a:p>
          <a:p>
            <a:pPr algn="just">
              <a:lnSpc>
                <a:spcPct val="150000"/>
              </a:lnSpc>
            </a:pPr>
            <a:r>
              <a:rPr lang="en-US" sz="2000" dirty="0"/>
              <a:t>Automatic generation of MRS and purchase requisitions on finalization of the plan.</a:t>
            </a:r>
          </a:p>
          <a:p>
            <a:pPr algn="just">
              <a:lnSpc>
                <a:spcPct val="150000"/>
              </a:lnSpc>
            </a:pPr>
            <a:r>
              <a:rPr lang="en-US" sz="2000" dirty="0"/>
              <a:t>Generation of process requisition for processes that have to be subcontracted.</a:t>
            </a:r>
          </a:p>
          <a:p>
            <a:pPr algn="just">
              <a:lnSpc>
                <a:spcPct val="150000"/>
              </a:lnSpc>
            </a:pPr>
            <a:r>
              <a:rPr lang="en-US" sz="2000" dirty="0"/>
              <a:t>Reserving quantity for production.</a:t>
            </a:r>
          </a:p>
          <a:p>
            <a:endParaRPr lang="en-US" dirty="0"/>
          </a:p>
        </p:txBody>
      </p:sp>
    </p:spTree>
    <p:extLst>
      <p:ext uri="{BB962C8B-B14F-4D97-AF65-F5344CB8AC3E}">
        <p14:creationId xmlns:p14="http://schemas.microsoft.com/office/powerpoint/2010/main" val="3058310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400800"/>
          </a:xfrm>
        </p:spPr>
        <p:txBody>
          <a:bodyPr>
            <a:normAutofit lnSpcReduction="10000"/>
          </a:bodyPr>
          <a:lstStyle/>
          <a:p>
            <a:pPr marL="0" indent="0" algn="just">
              <a:lnSpc>
                <a:spcPct val="150000"/>
              </a:lnSpc>
              <a:buNone/>
            </a:pPr>
            <a:r>
              <a:rPr lang="en-US" sz="2000" b="1" dirty="0" smtClean="0"/>
              <a:t>Manufacturing &amp; Capacity Planning</a:t>
            </a:r>
          </a:p>
          <a:p>
            <a:pPr algn="just">
              <a:lnSpc>
                <a:spcPct val="150000"/>
              </a:lnSpc>
            </a:pPr>
            <a:r>
              <a:rPr lang="en-US" sz="2000" dirty="0"/>
              <a:t>Scheduling and capacity planning are typically integrated into manufacturing ERP software to help companies efficiently manage production based on several factors, including labor and machine availability, suppliers, waste, scrap, errors, defects, government regulations, and maintenance</a:t>
            </a:r>
            <a:r>
              <a:rPr lang="en-US" sz="2000" dirty="0" smtClean="0"/>
              <a:t>.</a:t>
            </a:r>
          </a:p>
          <a:p>
            <a:pPr marL="0" indent="0" algn="just">
              <a:lnSpc>
                <a:spcPct val="150000"/>
              </a:lnSpc>
              <a:buNone/>
            </a:pPr>
            <a:r>
              <a:rPr lang="en-US" sz="2000" b="1" dirty="0"/>
              <a:t>Purpose</a:t>
            </a:r>
          </a:p>
          <a:p>
            <a:pPr algn="just">
              <a:lnSpc>
                <a:spcPct val="150000"/>
              </a:lnSpc>
            </a:pPr>
            <a:r>
              <a:rPr lang="en-US" sz="2000" dirty="0"/>
              <a:t>The economic use of resources is an objective for many areas of a company. The component </a:t>
            </a:r>
            <a:r>
              <a:rPr lang="en-US" sz="2000" b="1" dirty="0"/>
              <a:t>Capacity Planning</a:t>
            </a:r>
            <a:r>
              <a:rPr lang="en-US" sz="2000" dirty="0"/>
              <a:t> (PP-CRP) is available for this purpose.</a:t>
            </a:r>
          </a:p>
          <a:p>
            <a:pPr algn="just">
              <a:lnSpc>
                <a:spcPct val="150000"/>
              </a:lnSpc>
            </a:pPr>
            <a:r>
              <a:rPr lang="en-US" sz="2000" dirty="0"/>
              <a:t>Capacity planning supports planning in all its phases:</a:t>
            </a:r>
          </a:p>
          <a:p>
            <a:pPr lvl="1" algn="just">
              <a:lnSpc>
                <a:spcPct val="150000"/>
              </a:lnSpc>
              <a:buFont typeface="Wingdings" panose="05000000000000000000" pitchFamily="2" charset="2"/>
              <a:buChar char="Ø"/>
            </a:pPr>
            <a:r>
              <a:rPr lang="en-US" sz="2000" dirty="0"/>
              <a:t>long-term rough-cut planning</a:t>
            </a:r>
          </a:p>
          <a:p>
            <a:pPr lvl="1" algn="just">
              <a:lnSpc>
                <a:spcPct val="150000"/>
              </a:lnSpc>
              <a:buFont typeface="Wingdings" panose="05000000000000000000" pitchFamily="2" charset="2"/>
              <a:buChar char="Ø"/>
            </a:pPr>
            <a:r>
              <a:rPr lang="en-US" sz="2000" dirty="0"/>
              <a:t>medium-term planning</a:t>
            </a:r>
          </a:p>
          <a:p>
            <a:pPr lvl="1" algn="just">
              <a:lnSpc>
                <a:spcPct val="150000"/>
              </a:lnSpc>
              <a:buFont typeface="Wingdings" panose="05000000000000000000" pitchFamily="2" charset="2"/>
              <a:buChar char="Ø"/>
            </a:pPr>
            <a:r>
              <a:rPr lang="en-US" sz="2000" dirty="0"/>
              <a:t>short-term detailed planning</a:t>
            </a:r>
          </a:p>
          <a:p>
            <a:endParaRPr lang="en-US" dirty="0"/>
          </a:p>
        </p:txBody>
      </p:sp>
    </p:spTree>
    <p:extLst>
      <p:ext uri="{BB962C8B-B14F-4D97-AF65-F5344CB8AC3E}">
        <p14:creationId xmlns:p14="http://schemas.microsoft.com/office/powerpoint/2010/main" val="988748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a:lnSpc>
                <a:spcPct val="150000"/>
              </a:lnSpc>
              <a:buNone/>
            </a:pPr>
            <a:r>
              <a:rPr lang="en-US" sz="2000" b="1" dirty="0"/>
              <a:t>Features</a:t>
            </a:r>
          </a:p>
          <a:p>
            <a:pPr algn="just">
              <a:lnSpc>
                <a:spcPct val="150000"/>
              </a:lnSpc>
            </a:pPr>
            <a:r>
              <a:rPr lang="en-US" sz="2000" dirty="0"/>
              <a:t>Capacity planning comprises the following partial components:</a:t>
            </a:r>
          </a:p>
          <a:p>
            <a:pPr marL="0" indent="0" algn="just">
              <a:lnSpc>
                <a:spcPct val="150000"/>
              </a:lnSpc>
              <a:buNone/>
            </a:pPr>
            <a:r>
              <a:rPr lang="en-US" sz="2000" b="1" dirty="0" smtClean="0"/>
              <a:t>1. Capacity </a:t>
            </a:r>
            <a:r>
              <a:rPr lang="en-US" sz="2000" b="1" dirty="0"/>
              <a:t>Evaluation</a:t>
            </a:r>
            <a:endParaRPr lang="en-US" sz="2000" dirty="0"/>
          </a:p>
          <a:p>
            <a:pPr algn="just">
              <a:lnSpc>
                <a:spcPct val="150000"/>
              </a:lnSpc>
            </a:pPr>
            <a:r>
              <a:rPr lang="en-US" sz="2000" dirty="0"/>
              <a:t>In the capacity evaluation, available capacity and capacity requirements are determined and compared with each other in lists or graphics.</a:t>
            </a:r>
          </a:p>
          <a:p>
            <a:pPr marL="0" indent="0" algn="just">
              <a:lnSpc>
                <a:spcPct val="150000"/>
              </a:lnSpc>
              <a:buNone/>
            </a:pPr>
            <a:r>
              <a:rPr lang="en-US" sz="2000" b="1" dirty="0" smtClean="0"/>
              <a:t>2. Capacity </a:t>
            </a:r>
            <a:r>
              <a:rPr lang="en-US" sz="2000" b="1" dirty="0"/>
              <a:t>leveling</a:t>
            </a:r>
            <a:endParaRPr lang="en-US" sz="2000" dirty="0"/>
          </a:p>
          <a:p>
            <a:pPr algn="just">
              <a:lnSpc>
                <a:spcPct val="150000"/>
              </a:lnSpc>
            </a:pPr>
            <a:r>
              <a:rPr lang="en-US" sz="2000" dirty="0"/>
              <a:t>The objectives of capacity leveling are:</a:t>
            </a:r>
          </a:p>
          <a:p>
            <a:pPr lvl="1" algn="just">
              <a:lnSpc>
                <a:spcPct val="150000"/>
              </a:lnSpc>
            </a:pPr>
            <a:r>
              <a:rPr lang="en-US" sz="2000" dirty="0"/>
              <a:t>Optimal capacity commitment</a:t>
            </a:r>
          </a:p>
          <a:p>
            <a:pPr lvl="1" algn="just">
              <a:lnSpc>
                <a:spcPct val="150000"/>
              </a:lnSpc>
            </a:pPr>
            <a:r>
              <a:rPr lang="en-US" sz="2000" dirty="0"/>
              <a:t>Selection of appropriate resources</a:t>
            </a:r>
          </a:p>
          <a:p>
            <a:endParaRPr lang="en-US" dirty="0"/>
          </a:p>
        </p:txBody>
      </p:sp>
    </p:spTree>
    <p:extLst>
      <p:ext uri="{BB962C8B-B14F-4D97-AF65-F5344CB8AC3E}">
        <p14:creationId xmlns:p14="http://schemas.microsoft.com/office/powerpoint/2010/main" val="1451488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a:lnSpc>
                <a:spcPct val="150000"/>
              </a:lnSpc>
              <a:buNone/>
            </a:pPr>
            <a:r>
              <a:rPr lang="en-US" sz="2000" dirty="0"/>
              <a:t>The Capacity Planning Module offers:</a:t>
            </a:r>
          </a:p>
          <a:p>
            <a:pPr algn="just">
              <a:lnSpc>
                <a:spcPct val="150000"/>
              </a:lnSpc>
            </a:pPr>
            <a:r>
              <a:rPr lang="en-US" sz="2000" dirty="0"/>
              <a:t>Expanding the functions of production agenda and the capacity planning records according to the technological procedure.</a:t>
            </a:r>
          </a:p>
          <a:p>
            <a:pPr algn="just">
              <a:lnSpc>
                <a:spcPct val="150000"/>
              </a:lnSpc>
            </a:pPr>
            <a:r>
              <a:rPr lang="en-US" sz="2000" dirty="0"/>
              <a:t>More effective </a:t>
            </a:r>
            <a:r>
              <a:rPr lang="en-US" sz="2000" b="1" dirty="0"/>
              <a:t>production planning</a:t>
            </a:r>
            <a:r>
              <a:rPr lang="en-US" sz="2000" dirty="0"/>
              <a:t> and the use of production resources.</a:t>
            </a:r>
          </a:p>
          <a:p>
            <a:pPr algn="just">
              <a:lnSpc>
                <a:spcPct val="150000"/>
              </a:lnSpc>
            </a:pPr>
            <a:r>
              <a:rPr lang="en-US" sz="2000" b="1" dirty="0"/>
              <a:t>Planning methods</a:t>
            </a:r>
            <a:r>
              <a:rPr lang="en-US" sz="2000" dirty="0"/>
              <a:t> – forward and backward, for limited and unlimited capacity, according to material disponibility.</a:t>
            </a:r>
          </a:p>
          <a:p>
            <a:pPr algn="just">
              <a:lnSpc>
                <a:spcPct val="150000"/>
              </a:lnSpc>
            </a:pPr>
            <a:r>
              <a:rPr lang="en-US" sz="2000" dirty="0"/>
              <a:t>Online </a:t>
            </a:r>
            <a:r>
              <a:rPr lang="en-US" sz="2000" b="1" dirty="0"/>
              <a:t>data evaluation</a:t>
            </a:r>
            <a:r>
              <a:rPr lang="en-US" sz="2000" dirty="0"/>
              <a:t>.</a:t>
            </a:r>
          </a:p>
          <a:p>
            <a:pPr algn="just">
              <a:lnSpc>
                <a:spcPct val="150000"/>
              </a:lnSpc>
            </a:pPr>
            <a:r>
              <a:rPr lang="en-US" sz="2000" b="1" dirty="0"/>
              <a:t>List documents included in the plan</a:t>
            </a:r>
            <a:r>
              <a:rPr lang="en-US" sz="2000" dirty="0"/>
              <a:t> with summary </a:t>
            </a:r>
            <a:r>
              <a:rPr lang="en-US" sz="2000" b="1" dirty="0"/>
              <a:t>statistics data</a:t>
            </a:r>
            <a:r>
              <a:rPr lang="en-US" sz="2000" dirty="0"/>
              <a:t> on the efficiency of the created plan.</a:t>
            </a:r>
          </a:p>
          <a:p>
            <a:pPr algn="just">
              <a:lnSpc>
                <a:spcPct val="150000"/>
              </a:lnSpc>
            </a:pPr>
            <a:r>
              <a:rPr lang="en-US" sz="2000" dirty="0"/>
              <a:t>Creating a </a:t>
            </a:r>
            <a:r>
              <a:rPr lang="en-US" sz="2000" b="1" dirty="0"/>
              <a:t>work queue</a:t>
            </a:r>
            <a:r>
              <a:rPr lang="en-US" sz="2000" dirty="0"/>
              <a:t> in the Workshop Plan agenda.</a:t>
            </a:r>
          </a:p>
          <a:p>
            <a:pPr algn="just">
              <a:lnSpc>
                <a:spcPct val="150000"/>
              </a:lnSpc>
            </a:pPr>
            <a:r>
              <a:rPr lang="en-US" sz="2000" b="1" dirty="0"/>
              <a:t>Graphic representation</a:t>
            </a:r>
            <a:r>
              <a:rPr lang="en-US" sz="2000" dirty="0"/>
              <a:t> of the capacity plan.</a:t>
            </a:r>
          </a:p>
          <a:p>
            <a:endParaRPr lang="en-US" dirty="0"/>
          </a:p>
        </p:txBody>
      </p:sp>
    </p:spTree>
    <p:extLst>
      <p:ext uri="{BB962C8B-B14F-4D97-AF65-F5344CB8AC3E}">
        <p14:creationId xmlns:p14="http://schemas.microsoft.com/office/powerpoint/2010/main" val="2881414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76200"/>
            <a:ext cx="8610599" cy="6553200"/>
          </a:xfrm>
        </p:spPr>
        <p:txBody>
          <a:bodyPr>
            <a:normAutofit fontScale="92500" lnSpcReduction="10000"/>
          </a:bodyPr>
          <a:lstStyle/>
          <a:p>
            <a:pPr marL="0" indent="0" algn="just">
              <a:lnSpc>
                <a:spcPct val="150000"/>
              </a:lnSpc>
              <a:buNone/>
            </a:pPr>
            <a:r>
              <a:rPr lang="en-US" sz="2000" b="1" dirty="0"/>
              <a:t>Shop Floor </a:t>
            </a:r>
            <a:r>
              <a:rPr lang="en-US" sz="2000" b="1" dirty="0" smtClean="0"/>
              <a:t>Control</a:t>
            </a:r>
          </a:p>
          <a:p>
            <a:pPr algn="just">
              <a:lnSpc>
                <a:spcPct val="150000"/>
              </a:lnSpc>
            </a:pPr>
            <a:r>
              <a:rPr lang="en-US" sz="2000" dirty="0"/>
              <a:t>Shop floor control has a crucial role on the shop floor as it enables the management to see what is happening in real time. </a:t>
            </a:r>
            <a:endParaRPr lang="en-US" sz="2000" dirty="0" smtClean="0"/>
          </a:p>
          <a:p>
            <a:pPr algn="just">
              <a:lnSpc>
                <a:spcPct val="150000"/>
              </a:lnSpc>
            </a:pPr>
            <a:r>
              <a:rPr lang="en-US" sz="2000" dirty="0" smtClean="0"/>
              <a:t>Shop </a:t>
            </a:r>
            <a:r>
              <a:rPr lang="en-US" sz="2000" dirty="0"/>
              <a:t>floor control is necessary for any manufacturing, assembling or processing business. </a:t>
            </a:r>
            <a:endParaRPr lang="en-US" sz="2000" dirty="0" smtClean="0"/>
          </a:p>
          <a:p>
            <a:pPr algn="just">
              <a:lnSpc>
                <a:spcPct val="150000"/>
              </a:lnSpc>
            </a:pPr>
            <a:r>
              <a:rPr lang="en-US" sz="2000" dirty="0" smtClean="0"/>
              <a:t>Shop </a:t>
            </a:r>
            <a:r>
              <a:rPr lang="en-US" sz="2000" dirty="0"/>
              <a:t>floor control systems can increase the productivity substantially and in turn the ROI of the enterprise</a:t>
            </a:r>
            <a:r>
              <a:rPr lang="en-US" sz="2000" dirty="0" smtClean="0"/>
              <a:t>.</a:t>
            </a:r>
          </a:p>
          <a:p>
            <a:pPr algn="just">
              <a:lnSpc>
                <a:spcPct val="150000"/>
              </a:lnSpc>
            </a:pPr>
            <a:r>
              <a:rPr lang="en-US" sz="2000" dirty="0"/>
              <a:t>It is a system that has methods and tools, which are used to track, schedule and report progress of the work in a manufacturing unit.</a:t>
            </a:r>
          </a:p>
          <a:p>
            <a:pPr algn="just">
              <a:lnSpc>
                <a:spcPct val="150000"/>
              </a:lnSpc>
            </a:pPr>
            <a:r>
              <a:rPr lang="en-US" sz="2000" dirty="0"/>
              <a:t>The better the shop floor control, the better the inventory and operations control, and the better is the productivity of the workers. </a:t>
            </a:r>
            <a:endParaRPr lang="en-US" sz="2000" dirty="0" smtClean="0"/>
          </a:p>
          <a:p>
            <a:pPr algn="just">
              <a:lnSpc>
                <a:spcPct val="150000"/>
              </a:lnSpc>
            </a:pPr>
            <a:r>
              <a:rPr lang="en-US" sz="2000" dirty="0" smtClean="0"/>
              <a:t>Performance </a:t>
            </a:r>
            <a:r>
              <a:rPr lang="en-US" sz="2000" dirty="0"/>
              <a:t>and ROI of a manufacturing business varies directly in proportion to the shop floor control.</a:t>
            </a:r>
          </a:p>
          <a:p>
            <a:endParaRPr lang="en-US" dirty="0"/>
          </a:p>
          <a:p>
            <a:endParaRPr lang="en-US" dirty="0"/>
          </a:p>
        </p:txBody>
      </p:sp>
    </p:spTree>
    <p:extLst>
      <p:ext uri="{BB962C8B-B14F-4D97-AF65-F5344CB8AC3E}">
        <p14:creationId xmlns:p14="http://schemas.microsoft.com/office/powerpoint/2010/main" val="1657061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76200"/>
            <a:ext cx="8610599" cy="6553200"/>
          </a:xfrm>
        </p:spPr>
        <p:txBody>
          <a:bodyPr>
            <a:normAutofit/>
          </a:bodyPr>
          <a:lstStyle/>
          <a:p>
            <a:pPr marL="0" indent="0" algn="just">
              <a:lnSpc>
                <a:spcPct val="150000"/>
              </a:lnSpc>
              <a:buNone/>
            </a:pPr>
            <a:r>
              <a:rPr lang="en-US" sz="2000" b="1" dirty="0"/>
              <a:t>Shop Floor Control System (SFCS)</a:t>
            </a:r>
          </a:p>
          <a:p>
            <a:pPr algn="just">
              <a:lnSpc>
                <a:spcPct val="150000"/>
              </a:lnSpc>
            </a:pPr>
            <a:r>
              <a:rPr lang="en-US" sz="2000" dirty="0"/>
              <a:t>It is a software system used to track, streamline and report the work progress in a manufacturing unit. SFCS can evaluate a portion of an order or an operation that has been completed. It provides the insight into the work in process. These insights are useful for planning the resources, evaluating the inventory, and increasing the staff productivity on a shop floor.</a:t>
            </a:r>
          </a:p>
          <a:p>
            <a:pPr marL="0" indent="0" algn="just">
              <a:lnSpc>
                <a:spcPct val="150000"/>
              </a:lnSpc>
              <a:buNone/>
            </a:pPr>
            <a:r>
              <a:rPr lang="en-US" sz="2000" b="1" u="sng" dirty="0"/>
              <a:t>Objectives of Shop Floor Control Systems</a:t>
            </a:r>
          </a:p>
          <a:p>
            <a:pPr algn="just">
              <a:lnSpc>
                <a:spcPct val="150000"/>
              </a:lnSpc>
            </a:pPr>
            <a:r>
              <a:rPr lang="en-US" sz="2000" dirty="0" smtClean="0"/>
              <a:t>To </a:t>
            </a:r>
            <a:r>
              <a:rPr lang="en-US" sz="2000" dirty="0"/>
              <a:t>provide total control over shop floor activities, inventory and resources.</a:t>
            </a:r>
          </a:p>
          <a:p>
            <a:pPr algn="just">
              <a:lnSpc>
                <a:spcPct val="150000"/>
              </a:lnSpc>
            </a:pPr>
            <a:r>
              <a:rPr lang="en-US" sz="2000" dirty="0"/>
              <a:t>To streamline the operations and reduce production cycle times.</a:t>
            </a:r>
          </a:p>
          <a:p>
            <a:pPr algn="just">
              <a:lnSpc>
                <a:spcPct val="150000"/>
              </a:lnSpc>
            </a:pPr>
            <a:r>
              <a:rPr lang="en-US" sz="2000" dirty="0"/>
              <a:t>To provide real time data related to activities, inventory and resources.</a:t>
            </a:r>
          </a:p>
          <a:p>
            <a:pPr algn="just">
              <a:lnSpc>
                <a:spcPct val="150000"/>
              </a:lnSpc>
            </a:pPr>
            <a:r>
              <a:rPr lang="en-US" sz="2000" dirty="0"/>
              <a:t>To provide accurate updates on machine usage, man hours for each staff member, payroll calculations and timely alerts to potential problems.</a:t>
            </a:r>
          </a:p>
          <a:p>
            <a:endParaRPr lang="en-US" dirty="0"/>
          </a:p>
        </p:txBody>
      </p:sp>
    </p:spTree>
    <p:extLst>
      <p:ext uri="{BB962C8B-B14F-4D97-AF65-F5344CB8AC3E}">
        <p14:creationId xmlns:p14="http://schemas.microsoft.com/office/powerpoint/2010/main" val="16201904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a:lnSpc>
                <a:spcPct val="150000"/>
              </a:lnSpc>
              <a:buNone/>
            </a:pPr>
            <a:r>
              <a:rPr lang="en-US" sz="2000" b="1" dirty="0"/>
              <a:t>Elements of SFCS</a:t>
            </a:r>
          </a:p>
          <a:p>
            <a:pPr marL="0" indent="0" algn="just">
              <a:lnSpc>
                <a:spcPct val="150000"/>
              </a:lnSpc>
              <a:buNone/>
            </a:pPr>
            <a:r>
              <a:rPr lang="en-US" sz="2000" dirty="0"/>
              <a:t>There are four fundamental elements of shop floor control system. They are −</a:t>
            </a:r>
          </a:p>
          <a:p>
            <a:pPr algn="just">
              <a:lnSpc>
                <a:spcPct val="150000"/>
              </a:lnSpc>
            </a:pPr>
            <a:r>
              <a:rPr lang="en-US" sz="2000" b="1" dirty="0"/>
              <a:t>Communication</a:t>
            </a:r>
            <a:r>
              <a:rPr lang="en-US" sz="2000" dirty="0"/>
              <a:t> − Exchange of messages within the SFCS.</a:t>
            </a:r>
          </a:p>
          <a:p>
            <a:pPr algn="just">
              <a:lnSpc>
                <a:spcPct val="150000"/>
              </a:lnSpc>
            </a:pPr>
            <a:r>
              <a:rPr lang="en-US" sz="2000" b="1" dirty="0"/>
              <a:t>Data Management</a:t>
            </a:r>
            <a:r>
              <a:rPr lang="en-US" sz="2000" dirty="0"/>
              <a:t> − Storing, Rewriting, Deleting, appending and Recording the real-time data.</a:t>
            </a:r>
          </a:p>
          <a:p>
            <a:pPr algn="just">
              <a:lnSpc>
                <a:spcPct val="150000"/>
              </a:lnSpc>
            </a:pPr>
            <a:r>
              <a:rPr lang="en-US" sz="2000" b="1" dirty="0"/>
              <a:t>Processing</a:t>
            </a:r>
            <a:r>
              <a:rPr lang="en-US" sz="2000" dirty="0"/>
              <a:t> − Accessing data and processing it for quantifiable readings and calculations.</a:t>
            </a:r>
          </a:p>
          <a:p>
            <a:pPr algn="just">
              <a:lnSpc>
                <a:spcPct val="150000"/>
              </a:lnSpc>
            </a:pPr>
            <a:r>
              <a:rPr lang="en-US" sz="2000" b="1" dirty="0"/>
              <a:t>User Interface</a:t>
            </a:r>
            <a:r>
              <a:rPr lang="en-US" sz="2000" dirty="0"/>
              <a:t> − Easy to learn, user friendly, clear instructions and notifications with touchscreen UI that speeds up the tasks.</a:t>
            </a:r>
          </a:p>
          <a:p>
            <a:endParaRPr lang="en-US" dirty="0"/>
          </a:p>
        </p:txBody>
      </p:sp>
    </p:spTree>
    <p:extLst>
      <p:ext uri="{BB962C8B-B14F-4D97-AF65-F5344CB8AC3E}">
        <p14:creationId xmlns:p14="http://schemas.microsoft.com/office/powerpoint/2010/main" val="27160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a:lnSpc>
                <a:spcPct val="150000"/>
              </a:lnSpc>
              <a:buNone/>
            </a:pPr>
            <a:r>
              <a:rPr lang="en-US" sz="2000" b="1" dirty="0"/>
              <a:t>Key Features of SFCS</a:t>
            </a:r>
          </a:p>
          <a:p>
            <a:pPr marL="0" indent="0" algn="just">
              <a:lnSpc>
                <a:spcPct val="150000"/>
              </a:lnSpc>
              <a:buNone/>
            </a:pPr>
            <a:r>
              <a:rPr lang="en-US" sz="2000" dirty="0"/>
              <a:t>Here are some vital key features of SFCS −</a:t>
            </a:r>
          </a:p>
          <a:p>
            <a:pPr algn="just">
              <a:lnSpc>
                <a:spcPct val="150000"/>
              </a:lnSpc>
            </a:pPr>
            <a:r>
              <a:rPr lang="en-US" sz="2000" b="1" dirty="0"/>
              <a:t>Flexibility</a:t>
            </a:r>
            <a:r>
              <a:rPr lang="en-US" sz="2000" dirty="0"/>
              <a:t> − The SFCS should accommodate changes in volume of product or the product itself.</a:t>
            </a:r>
          </a:p>
          <a:p>
            <a:pPr algn="just">
              <a:lnSpc>
                <a:spcPct val="150000"/>
              </a:lnSpc>
            </a:pPr>
            <a:r>
              <a:rPr lang="en-US" sz="2000" b="1" dirty="0"/>
              <a:t>Inter-operability</a:t>
            </a:r>
            <a:r>
              <a:rPr lang="en-US" sz="2000" dirty="0"/>
              <a:t> − The SFCS should be coherent enough to work on various hardware and software platforms.</a:t>
            </a:r>
          </a:p>
          <a:p>
            <a:pPr algn="just">
              <a:lnSpc>
                <a:spcPct val="150000"/>
              </a:lnSpc>
            </a:pPr>
            <a:r>
              <a:rPr lang="en-US" sz="2000" b="1" dirty="0"/>
              <a:t>Portability</a:t>
            </a:r>
            <a:r>
              <a:rPr lang="en-US" sz="2000" dirty="0"/>
              <a:t> − The SFCS should be able to work cross-platform. If it is working on a certain hardware platform and operating system, then it should also work on another hardware platform and operating system, which can be achieved by standard programming language and standard operating system calls.</a:t>
            </a:r>
          </a:p>
          <a:p>
            <a:endParaRPr lang="en-US" dirty="0"/>
          </a:p>
        </p:txBody>
      </p:sp>
    </p:spTree>
    <p:extLst>
      <p:ext uri="{BB962C8B-B14F-4D97-AF65-F5344CB8AC3E}">
        <p14:creationId xmlns:p14="http://schemas.microsoft.com/office/powerpoint/2010/main" val="160812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b="1" dirty="0"/>
              <a:t>Quality Management </a:t>
            </a:r>
            <a:endParaRPr lang="en-US" sz="2000" dirty="0" smtClean="0"/>
          </a:p>
          <a:p>
            <a:pPr algn="just">
              <a:lnSpc>
                <a:spcPct val="150000"/>
              </a:lnSpc>
            </a:pPr>
            <a:r>
              <a:rPr lang="en-US" sz="2000" dirty="0" smtClean="0"/>
              <a:t>In </a:t>
            </a:r>
            <a:r>
              <a:rPr lang="en-US" sz="2000" dirty="0"/>
              <a:t>every organization, raw material, work in progress and end products are regularly inspected. </a:t>
            </a:r>
            <a:endParaRPr lang="en-US" sz="2000" dirty="0" smtClean="0"/>
          </a:p>
          <a:p>
            <a:pPr algn="just">
              <a:lnSpc>
                <a:spcPct val="150000"/>
              </a:lnSpc>
            </a:pPr>
            <a:r>
              <a:rPr lang="en-US" sz="2000" dirty="0" smtClean="0"/>
              <a:t>This </a:t>
            </a:r>
            <a:r>
              <a:rPr lang="en-US" sz="2000" dirty="0"/>
              <a:t>is basically to ensure that nothing goes wrong during the process of procurement, production or distribution. </a:t>
            </a:r>
            <a:endParaRPr lang="en-US" sz="2000" dirty="0" smtClean="0"/>
          </a:p>
          <a:p>
            <a:pPr algn="just">
              <a:lnSpc>
                <a:spcPct val="150000"/>
              </a:lnSpc>
            </a:pPr>
            <a:r>
              <a:rPr lang="en-US" sz="2000" dirty="0" smtClean="0"/>
              <a:t>Thus</a:t>
            </a:r>
            <a:r>
              <a:rPr lang="en-US" sz="2000" dirty="0"/>
              <a:t>, quality management module engages entire supply chain quality operations. </a:t>
            </a:r>
            <a:endParaRPr lang="en-US" sz="2000" dirty="0" smtClean="0"/>
          </a:p>
          <a:p>
            <a:pPr algn="just">
              <a:lnSpc>
                <a:spcPct val="150000"/>
              </a:lnSpc>
            </a:pPr>
            <a:r>
              <a:rPr lang="en-US" sz="2000" dirty="0" smtClean="0"/>
              <a:t>As </a:t>
            </a:r>
            <a:r>
              <a:rPr lang="en-US" sz="2000" dirty="0"/>
              <a:t>a part of logistics application, quality management module handles the traditional task of </a:t>
            </a:r>
            <a:endParaRPr lang="en-US" sz="2000" dirty="0" smtClean="0"/>
          </a:p>
          <a:p>
            <a:pPr lvl="1" algn="just">
              <a:lnSpc>
                <a:spcPct val="150000"/>
              </a:lnSpc>
              <a:buFont typeface="Wingdings" panose="05000000000000000000" pitchFamily="2" charset="2"/>
              <a:buChar char="Ø"/>
            </a:pPr>
            <a:r>
              <a:rPr lang="en-US" sz="2000" dirty="0" smtClean="0"/>
              <a:t>quality </a:t>
            </a:r>
            <a:r>
              <a:rPr lang="en-US" sz="2000" dirty="0"/>
              <a:t>planning, </a:t>
            </a:r>
            <a:endParaRPr lang="en-US" sz="2000" dirty="0" smtClean="0"/>
          </a:p>
          <a:p>
            <a:pPr lvl="1" algn="just">
              <a:lnSpc>
                <a:spcPct val="150000"/>
              </a:lnSpc>
              <a:buFont typeface="Wingdings" panose="05000000000000000000" pitchFamily="2" charset="2"/>
              <a:buChar char="Ø"/>
            </a:pPr>
            <a:r>
              <a:rPr lang="en-US" sz="2000" dirty="0" smtClean="0"/>
              <a:t>inspection and</a:t>
            </a:r>
          </a:p>
          <a:p>
            <a:pPr lvl="1" algn="just">
              <a:lnSpc>
                <a:spcPct val="150000"/>
              </a:lnSpc>
              <a:buFont typeface="Wingdings" panose="05000000000000000000" pitchFamily="2" charset="2"/>
              <a:buChar char="Ø"/>
            </a:pPr>
            <a:r>
              <a:rPr lang="en-US" sz="2000" dirty="0" smtClean="0"/>
              <a:t> </a:t>
            </a:r>
            <a:r>
              <a:rPr lang="en-US" sz="2000" dirty="0"/>
              <a:t>quality control.</a:t>
            </a:r>
          </a:p>
        </p:txBody>
      </p:sp>
    </p:spTree>
    <p:extLst>
      <p:ext uri="{BB962C8B-B14F-4D97-AF65-F5344CB8AC3E}">
        <p14:creationId xmlns:p14="http://schemas.microsoft.com/office/powerpoint/2010/main" val="301602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 calcmode="lin" valueType="num">
                                      <p:cBhvr additive="base">
                                        <p:cTn id="3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 calcmode="lin" valueType="num">
                                      <p:cBhvr additive="base">
                                        <p:cTn id="3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algn="just">
              <a:lnSpc>
                <a:spcPct val="150000"/>
              </a:lnSpc>
              <a:buAutoNum type="arabicPeriod"/>
            </a:pPr>
            <a:r>
              <a:rPr lang="en-US" sz="2000" b="1" u="sng" dirty="0" smtClean="0"/>
              <a:t>Quality </a:t>
            </a:r>
            <a:r>
              <a:rPr lang="en-US" sz="2000" b="1" u="sng" dirty="0"/>
              <a:t>Planning </a:t>
            </a:r>
            <a:endParaRPr lang="en-US" sz="2000" b="1" u="sng" dirty="0" smtClean="0"/>
          </a:p>
          <a:p>
            <a:pPr algn="just">
              <a:lnSpc>
                <a:spcPct val="150000"/>
              </a:lnSpc>
            </a:pPr>
            <a:r>
              <a:rPr lang="en-US" sz="2000" dirty="0"/>
              <a:t> Before a quality inspection is carried out, it is necessary to define prerequisite information of which product is needed to be inspected. </a:t>
            </a:r>
            <a:endParaRPr lang="en-US" sz="2000" dirty="0" smtClean="0"/>
          </a:p>
          <a:p>
            <a:pPr algn="just">
              <a:lnSpc>
                <a:spcPct val="150000"/>
              </a:lnSpc>
            </a:pPr>
            <a:r>
              <a:rPr lang="en-US" sz="2000" dirty="0" smtClean="0"/>
              <a:t>The </a:t>
            </a:r>
            <a:r>
              <a:rPr lang="en-US" sz="2000" dirty="0"/>
              <a:t>inspection of selected product is done based on some of its characteristic, of which method of inspection/ testing is to be determined in advance. </a:t>
            </a:r>
            <a:endParaRPr lang="en-US" sz="2000" dirty="0" smtClean="0"/>
          </a:p>
          <a:p>
            <a:pPr algn="just">
              <a:lnSpc>
                <a:spcPct val="150000"/>
              </a:lnSpc>
            </a:pPr>
            <a:r>
              <a:rPr lang="en-US" sz="2000" dirty="0" smtClean="0"/>
              <a:t>Quality </a:t>
            </a:r>
            <a:r>
              <a:rPr lang="en-US" sz="2000" dirty="0"/>
              <a:t>inspections are not always a simple measurement of characteristics but may involve complex calculations, for which requisite algorithm is entered in the system for automatic calculation of quality score during inspection. </a:t>
            </a:r>
            <a:endParaRPr lang="en-US" sz="2000" dirty="0" smtClean="0"/>
          </a:p>
          <a:p>
            <a:pPr algn="just">
              <a:lnSpc>
                <a:spcPct val="150000"/>
              </a:lnSpc>
            </a:pPr>
            <a:r>
              <a:rPr lang="en-US" sz="2000" dirty="0" smtClean="0"/>
              <a:t>The </a:t>
            </a:r>
            <a:r>
              <a:rPr lang="en-US" sz="2000" dirty="0"/>
              <a:t>effect the inspection will have on the product and location where inspection is done is also entered in the system.</a:t>
            </a:r>
          </a:p>
        </p:txBody>
      </p:sp>
    </p:spTree>
    <p:extLst>
      <p:ext uri="{BB962C8B-B14F-4D97-AF65-F5344CB8AC3E}">
        <p14:creationId xmlns:p14="http://schemas.microsoft.com/office/powerpoint/2010/main" val="352114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ctr">
              <a:buNone/>
            </a:pPr>
            <a:r>
              <a:rPr lang="en-US" sz="2800" b="1" dirty="0" smtClean="0"/>
              <a:t>Finance</a:t>
            </a:r>
          </a:p>
          <a:p>
            <a:pPr marL="0" indent="0" algn="just">
              <a:buNone/>
            </a:pPr>
            <a:r>
              <a:rPr lang="en-US" sz="2800" b="1" dirty="0"/>
              <a:t>What is ERP Finance?</a:t>
            </a:r>
          </a:p>
          <a:p>
            <a:pPr algn="just"/>
            <a:r>
              <a:rPr lang="en-US" sz="2800" dirty="0"/>
              <a:t>At the most general level, an ERP financial module is a software program that gathers financial data and then generates reports. </a:t>
            </a:r>
            <a:endParaRPr lang="en-US" sz="2800" dirty="0" smtClean="0"/>
          </a:p>
          <a:p>
            <a:pPr algn="just"/>
            <a:r>
              <a:rPr lang="en-US" sz="2800" dirty="0" smtClean="0"/>
              <a:t>It </a:t>
            </a:r>
            <a:r>
              <a:rPr lang="en-US" sz="2800" dirty="0"/>
              <a:t>allows you to communicate financial information more clearly to external partners such as vendors and your customers when needed. </a:t>
            </a:r>
            <a:endParaRPr lang="en-US" sz="2800" dirty="0" smtClean="0"/>
          </a:p>
          <a:p>
            <a:pPr algn="just"/>
            <a:r>
              <a:rPr lang="en-US" sz="2800" dirty="0" smtClean="0"/>
              <a:t>You </a:t>
            </a:r>
            <a:r>
              <a:rPr lang="en-US" sz="2800" dirty="0"/>
              <a:t>can accomplish this through functions such as accounts payable, accounts receivable, general ledger, budgeting and more</a:t>
            </a:r>
            <a:r>
              <a:rPr lang="en-US" sz="2800" dirty="0" smtClean="0"/>
              <a:t>.</a:t>
            </a:r>
            <a:endParaRPr lang="en-US" sz="2800" dirty="0"/>
          </a:p>
        </p:txBody>
      </p:sp>
    </p:spTree>
    <p:extLst>
      <p:ext uri="{BB962C8B-B14F-4D97-AF65-F5344CB8AC3E}">
        <p14:creationId xmlns:p14="http://schemas.microsoft.com/office/powerpoint/2010/main" val="1774897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0"/>
            <a:ext cx="8839200" cy="6705600"/>
          </a:xfrm>
        </p:spPr>
        <p:txBody>
          <a:bodyPr>
            <a:normAutofit fontScale="77500" lnSpcReduction="20000"/>
          </a:bodyPr>
          <a:lstStyle/>
          <a:p>
            <a:pPr marL="0" indent="0" algn="just">
              <a:lnSpc>
                <a:spcPct val="150000"/>
              </a:lnSpc>
              <a:buNone/>
            </a:pPr>
            <a:r>
              <a:rPr lang="en-US" b="1" dirty="0" smtClean="0"/>
              <a:t>2</a:t>
            </a:r>
            <a:r>
              <a:rPr lang="en-US" sz="2600" b="1" dirty="0" smtClean="0"/>
              <a:t>. </a:t>
            </a:r>
            <a:r>
              <a:rPr lang="en-US" sz="2600" b="1" u="sng" dirty="0" smtClean="0"/>
              <a:t>Inspection Process</a:t>
            </a:r>
          </a:p>
          <a:p>
            <a:pPr algn="just">
              <a:lnSpc>
                <a:spcPct val="150000"/>
              </a:lnSpc>
            </a:pPr>
            <a:r>
              <a:rPr lang="en-US" sz="2600" dirty="0" smtClean="0"/>
              <a:t>Inspection </a:t>
            </a:r>
            <a:r>
              <a:rPr lang="en-US" sz="2600" dirty="0"/>
              <a:t>orders may be order specific and can be created for a sales, purchase or production order. </a:t>
            </a:r>
            <a:endParaRPr lang="en-US" sz="2600" dirty="0" smtClean="0"/>
          </a:p>
          <a:p>
            <a:pPr algn="just">
              <a:lnSpc>
                <a:spcPct val="150000"/>
              </a:lnSpc>
            </a:pPr>
            <a:r>
              <a:rPr lang="en-US" sz="2600" dirty="0" smtClean="0"/>
              <a:t>However</a:t>
            </a:r>
            <a:r>
              <a:rPr lang="en-US" sz="2600" dirty="0"/>
              <a:t>, there may be standard inspection procedure where inspection orders are triggered both for moving products as well as products held in storage. </a:t>
            </a:r>
            <a:endParaRPr lang="en-US" sz="2600" dirty="0" smtClean="0"/>
          </a:p>
          <a:p>
            <a:pPr algn="just">
              <a:lnSpc>
                <a:spcPct val="150000"/>
              </a:lnSpc>
            </a:pPr>
            <a:r>
              <a:rPr lang="en-US" sz="2600" dirty="0" smtClean="0"/>
              <a:t>Standard </a:t>
            </a:r>
            <a:r>
              <a:rPr lang="en-US" sz="2600" dirty="0"/>
              <a:t>inspection orders are automatically generated for purchase order, sales order and production order as per a pre defined quality grouping.</a:t>
            </a:r>
          </a:p>
          <a:p>
            <a:pPr marL="0" indent="0" algn="just">
              <a:lnSpc>
                <a:spcPct val="150000"/>
              </a:lnSpc>
              <a:buNone/>
            </a:pPr>
            <a:r>
              <a:rPr lang="en-US" sz="2600" b="1" dirty="0" smtClean="0"/>
              <a:t>3. </a:t>
            </a:r>
            <a:r>
              <a:rPr lang="en-US" sz="2600" b="1" u="sng" dirty="0" smtClean="0"/>
              <a:t>Quality Control</a:t>
            </a:r>
            <a:endParaRPr lang="en-US" sz="2600" u="sng" dirty="0" smtClean="0"/>
          </a:p>
          <a:p>
            <a:pPr algn="just">
              <a:lnSpc>
                <a:spcPct val="150000"/>
              </a:lnSpc>
            </a:pPr>
            <a:r>
              <a:rPr lang="en-US" sz="2600" dirty="0" smtClean="0"/>
              <a:t>This </a:t>
            </a:r>
            <a:r>
              <a:rPr lang="en-US" sz="2600" dirty="0"/>
              <a:t>functionality helps in determining sample sizes and adoption of Statistical Quality Control (SQC) techniques. </a:t>
            </a:r>
            <a:endParaRPr lang="en-US" sz="2600" dirty="0" smtClean="0"/>
          </a:p>
          <a:p>
            <a:pPr algn="just">
              <a:lnSpc>
                <a:spcPct val="150000"/>
              </a:lnSpc>
            </a:pPr>
            <a:r>
              <a:rPr lang="en-US" sz="2600" dirty="0" smtClean="0"/>
              <a:t>This </a:t>
            </a:r>
            <a:r>
              <a:rPr lang="en-US" sz="2600" dirty="0"/>
              <a:t>procedure also helps in generating quality notifications for external and internal problems and initiating corrective action. </a:t>
            </a:r>
            <a:endParaRPr lang="en-US" sz="2600" dirty="0" smtClean="0"/>
          </a:p>
          <a:p>
            <a:pPr algn="just">
              <a:lnSpc>
                <a:spcPct val="150000"/>
              </a:lnSpc>
            </a:pPr>
            <a:r>
              <a:rPr lang="en-US" sz="2600" dirty="0" smtClean="0"/>
              <a:t>The </a:t>
            </a:r>
            <a:r>
              <a:rPr lang="en-US" sz="2600" dirty="0"/>
              <a:t>inspection results are also archived for future analysis through this process</a:t>
            </a:r>
            <a:r>
              <a:rPr lang="en-US" sz="2600" dirty="0" smtClean="0"/>
              <a:t>.</a:t>
            </a:r>
            <a:r>
              <a:rPr lang="en-US" dirty="0"/>
              <a:t/>
            </a:r>
            <a:br>
              <a:rPr lang="en-US" dirty="0"/>
            </a:br>
            <a:endParaRPr lang="en-US" dirty="0"/>
          </a:p>
        </p:txBody>
      </p:sp>
    </p:spTree>
    <p:extLst>
      <p:ext uri="{BB962C8B-B14F-4D97-AF65-F5344CB8AC3E}">
        <p14:creationId xmlns:p14="http://schemas.microsoft.com/office/powerpoint/2010/main" val="49861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lnSpcReduction="10000"/>
          </a:bodyPr>
          <a:lstStyle/>
          <a:p>
            <a:pPr marL="0" lvl="1" indent="0" algn="just">
              <a:lnSpc>
                <a:spcPct val="150000"/>
              </a:lnSpc>
              <a:buNone/>
            </a:pPr>
            <a:r>
              <a:rPr lang="en-US" sz="2400" b="1" dirty="0"/>
              <a:t>JIT/Repetitive Management</a:t>
            </a:r>
          </a:p>
          <a:p>
            <a:pPr marL="0" indent="0" algn="just">
              <a:lnSpc>
                <a:spcPct val="150000"/>
              </a:lnSpc>
              <a:buNone/>
            </a:pPr>
            <a:r>
              <a:rPr lang="en-US" sz="2000" u="sng" dirty="0" smtClean="0"/>
              <a:t>What </a:t>
            </a:r>
            <a:r>
              <a:rPr lang="en-US" sz="2000" u="sng" dirty="0"/>
              <a:t>Is Just-in-Time (JIT)?</a:t>
            </a:r>
          </a:p>
          <a:p>
            <a:pPr algn="just">
              <a:lnSpc>
                <a:spcPct val="150000"/>
              </a:lnSpc>
            </a:pPr>
            <a:r>
              <a:rPr lang="en-US" sz="2000" dirty="0"/>
              <a:t>The just-in-time (JIT) inventory system is a management strategy that aligns raw-material orders from suppliers directly with production schedules. </a:t>
            </a:r>
            <a:endParaRPr lang="en-US" sz="2000" dirty="0" smtClean="0"/>
          </a:p>
          <a:p>
            <a:pPr algn="just">
              <a:lnSpc>
                <a:spcPct val="150000"/>
              </a:lnSpc>
            </a:pPr>
            <a:r>
              <a:rPr lang="en-US" sz="2000" dirty="0" smtClean="0"/>
              <a:t>Companies </a:t>
            </a:r>
            <a:r>
              <a:rPr lang="en-US" sz="2000" dirty="0"/>
              <a:t>employ this inventory strategy to increase efficiency and decrease waste by receiving goods only as they need them for the production process, which reduces inventory costs. </a:t>
            </a:r>
            <a:endParaRPr lang="en-US" sz="2000" dirty="0" smtClean="0"/>
          </a:p>
          <a:p>
            <a:pPr algn="just">
              <a:lnSpc>
                <a:spcPct val="150000"/>
              </a:lnSpc>
            </a:pPr>
            <a:r>
              <a:rPr lang="en-US" sz="2000" dirty="0" smtClean="0"/>
              <a:t>This </a:t>
            </a:r>
            <a:r>
              <a:rPr lang="en-US" sz="2000" dirty="0"/>
              <a:t>method requires producers to forecast demand accurately.</a:t>
            </a:r>
          </a:p>
          <a:p>
            <a:pPr algn="just">
              <a:lnSpc>
                <a:spcPct val="150000"/>
              </a:lnSpc>
            </a:pPr>
            <a:r>
              <a:rPr lang="en-US" sz="2000" dirty="0"/>
              <a:t>The JIT inventory system contrasts with just-in-case strategies, wherein producers hold sufficient inventories to have enough product to absorb maximum market demand</a:t>
            </a:r>
            <a:r>
              <a:rPr lang="en-US" sz="2000" dirty="0" smtClean="0"/>
              <a:t>.</a:t>
            </a:r>
          </a:p>
          <a:p>
            <a:pPr marL="0" indent="0">
              <a:buNone/>
            </a:pPr>
            <a:r>
              <a:rPr lang="en-US" dirty="0" smtClean="0"/>
              <a:t> </a:t>
            </a:r>
            <a:endParaRPr lang="en-US" dirty="0"/>
          </a:p>
        </p:txBody>
      </p:sp>
    </p:spTree>
    <p:extLst>
      <p:ext uri="{BB962C8B-B14F-4D97-AF65-F5344CB8AC3E}">
        <p14:creationId xmlns:p14="http://schemas.microsoft.com/office/powerpoint/2010/main" val="4176639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152400"/>
            <a:ext cx="8839200" cy="6553200"/>
          </a:xfrm>
        </p:spPr>
        <p:txBody>
          <a:bodyPr>
            <a:normAutofit fontScale="92500" lnSpcReduction="20000"/>
          </a:bodyPr>
          <a:lstStyle/>
          <a:p>
            <a:pPr marL="0" indent="0" algn="just">
              <a:lnSpc>
                <a:spcPct val="150000"/>
              </a:lnSpc>
              <a:buNone/>
            </a:pPr>
            <a:r>
              <a:rPr lang="en-US" sz="2000" b="1" dirty="0"/>
              <a:t>Advantages</a:t>
            </a:r>
          </a:p>
          <a:p>
            <a:pPr algn="just">
              <a:lnSpc>
                <a:spcPct val="150000"/>
              </a:lnSpc>
            </a:pPr>
            <a:r>
              <a:rPr lang="en-US" sz="2000" dirty="0"/>
              <a:t>JIT inventory systems have several advantages over traditional models. </a:t>
            </a:r>
            <a:endParaRPr lang="en-US" sz="2000" dirty="0" smtClean="0"/>
          </a:p>
          <a:p>
            <a:pPr algn="just">
              <a:lnSpc>
                <a:spcPct val="150000"/>
              </a:lnSpc>
            </a:pPr>
            <a:r>
              <a:rPr lang="en-US" sz="2000" dirty="0" smtClean="0"/>
              <a:t>Production </a:t>
            </a:r>
            <a:r>
              <a:rPr lang="en-US" sz="2000" dirty="0"/>
              <a:t>runs are short, which means that manufacturers can quickly move from one product to another. </a:t>
            </a:r>
            <a:endParaRPr lang="en-US" sz="2000" dirty="0" smtClean="0"/>
          </a:p>
          <a:p>
            <a:pPr algn="just">
              <a:lnSpc>
                <a:spcPct val="150000"/>
              </a:lnSpc>
            </a:pPr>
            <a:r>
              <a:rPr lang="en-US" sz="2000" dirty="0" smtClean="0"/>
              <a:t>Furthermore</a:t>
            </a:r>
            <a:r>
              <a:rPr lang="en-US" sz="2000" dirty="0"/>
              <a:t>, this method reduces costs by minimizing warehouse needs. </a:t>
            </a:r>
            <a:endParaRPr lang="en-US" sz="2000" dirty="0" smtClean="0"/>
          </a:p>
          <a:p>
            <a:pPr algn="just">
              <a:lnSpc>
                <a:spcPct val="150000"/>
              </a:lnSpc>
            </a:pPr>
            <a:r>
              <a:rPr lang="en-US" sz="2000" dirty="0" smtClean="0"/>
              <a:t>Companies </a:t>
            </a:r>
            <a:r>
              <a:rPr lang="en-US" sz="2000" dirty="0"/>
              <a:t>also spend less money on raw materials because they buy just enough resources to make the ordered products and no more</a:t>
            </a:r>
            <a:r>
              <a:rPr lang="en-US" sz="2000" dirty="0" smtClean="0"/>
              <a:t>.</a:t>
            </a:r>
          </a:p>
          <a:p>
            <a:pPr marL="0" indent="0" algn="just">
              <a:lnSpc>
                <a:spcPct val="150000"/>
              </a:lnSpc>
              <a:buNone/>
            </a:pPr>
            <a:r>
              <a:rPr lang="en-US" sz="2000" b="1" dirty="0" smtClean="0"/>
              <a:t>Disadvantages</a:t>
            </a:r>
          </a:p>
          <a:p>
            <a:pPr algn="just">
              <a:lnSpc>
                <a:spcPct val="150000"/>
              </a:lnSpc>
            </a:pPr>
            <a:r>
              <a:rPr lang="en-US" sz="2000" dirty="0" smtClean="0"/>
              <a:t> The </a:t>
            </a:r>
            <a:r>
              <a:rPr lang="en-US" sz="2000" dirty="0"/>
              <a:t>disadvantages of JIT inventory systems involve potential disruptions in the supply chain. </a:t>
            </a:r>
          </a:p>
          <a:p>
            <a:pPr algn="just">
              <a:lnSpc>
                <a:spcPct val="150000"/>
              </a:lnSpc>
            </a:pPr>
            <a:r>
              <a:rPr lang="en-US" sz="2000" dirty="0" smtClean="0"/>
              <a:t>If </a:t>
            </a:r>
            <a:r>
              <a:rPr lang="en-US" sz="2000" dirty="0"/>
              <a:t>a raw materials supplier has a breakdown and cannot deliver the goods in a timely manner, this could conceivably stall the entire production process. </a:t>
            </a:r>
            <a:endParaRPr lang="en-US" sz="2000" dirty="0" smtClean="0"/>
          </a:p>
          <a:p>
            <a:pPr algn="just">
              <a:lnSpc>
                <a:spcPct val="150000"/>
              </a:lnSpc>
            </a:pPr>
            <a:r>
              <a:rPr lang="en-US" sz="2000" dirty="0" smtClean="0"/>
              <a:t>A </a:t>
            </a:r>
            <a:r>
              <a:rPr lang="en-US" sz="2000" dirty="0"/>
              <a:t>sudden unexpected order for goods may delay the delivery of finished products to end clients</a:t>
            </a:r>
            <a:r>
              <a:rPr lang="en-US" sz="2000" dirty="0" smtClean="0"/>
              <a:t>.</a:t>
            </a:r>
            <a:endParaRPr lang="en-US" sz="2000" b="1" dirty="0" smtClean="0"/>
          </a:p>
        </p:txBody>
      </p:sp>
    </p:spTree>
    <p:extLst>
      <p:ext uri="{BB962C8B-B14F-4D97-AF65-F5344CB8AC3E}">
        <p14:creationId xmlns:p14="http://schemas.microsoft.com/office/powerpoint/2010/main" val="1700669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fontAlgn="auto">
              <a:lnSpc>
                <a:spcPct val="150000"/>
              </a:lnSpc>
              <a:buNone/>
            </a:pPr>
            <a:r>
              <a:rPr lang="en-US" sz="2000" b="1" dirty="0" smtClean="0"/>
              <a:t>Repetitive Manufacturing</a:t>
            </a:r>
            <a:endParaRPr lang="en-US" sz="2000" dirty="0"/>
          </a:p>
          <a:p>
            <a:pPr algn="just" fontAlgn="auto">
              <a:lnSpc>
                <a:spcPct val="150000"/>
              </a:lnSpc>
            </a:pPr>
            <a:r>
              <a:rPr lang="en-US" sz="2000" dirty="0"/>
              <a:t>Repetitive Manufacturing provides, in a single transaction, the capability to receive a finished item and “backflush” all of the component items required to build the final assembly. </a:t>
            </a:r>
            <a:endParaRPr lang="en-US" sz="2000" dirty="0" smtClean="0"/>
          </a:p>
          <a:p>
            <a:pPr algn="just" fontAlgn="auto">
              <a:lnSpc>
                <a:spcPct val="150000"/>
              </a:lnSpc>
            </a:pPr>
            <a:r>
              <a:rPr lang="en-US" sz="2000" dirty="0" smtClean="0"/>
              <a:t>This </a:t>
            </a:r>
            <a:r>
              <a:rPr lang="en-US" sz="2000" dirty="0"/>
              <a:t>is ideal for high volume environments or those that are practicing Just-In-Time (JIT) techniques as no shop order is required, thereby eliminating time-consuming order processing and providing a paperless environment.</a:t>
            </a:r>
          </a:p>
        </p:txBody>
      </p:sp>
    </p:spTree>
    <p:extLst>
      <p:ext uri="{BB962C8B-B14F-4D97-AF65-F5344CB8AC3E}">
        <p14:creationId xmlns:p14="http://schemas.microsoft.com/office/powerpoint/2010/main" val="1542634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0"/>
            <a:ext cx="8839200" cy="6858000"/>
          </a:xfrm>
        </p:spPr>
        <p:txBody>
          <a:bodyPr>
            <a:noAutofit/>
          </a:bodyPr>
          <a:lstStyle/>
          <a:p>
            <a:pPr marL="0" indent="0" algn="just" fontAlgn="auto">
              <a:lnSpc>
                <a:spcPct val="150000"/>
              </a:lnSpc>
              <a:buNone/>
            </a:pPr>
            <a:r>
              <a:rPr lang="en-US" sz="1800" b="1" dirty="0"/>
              <a:t>Features and Benefits</a:t>
            </a:r>
          </a:p>
          <a:p>
            <a:pPr algn="just" fontAlgn="auto">
              <a:lnSpc>
                <a:spcPct val="150000"/>
              </a:lnSpc>
            </a:pPr>
            <a:r>
              <a:rPr lang="en-US" sz="1800" dirty="0"/>
              <a:t>Receive finished items into inventory and issue all  components required to build the final product in a single transaction</a:t>
            </a:r>
          </a:p>
          <a:p>
            <a:pPr algn="just" fontAlgn="auto">
              <a:lnSpc>
                <a:spcPct val="150000"/>
              </a:lnSpc>
            </a:pPr>
            <a:r>
              <a:rPr lang="en-US" sz="1800" dirty="0"/>
              <a:t>Quick data entry only requires the Parent Part ID and the quantity completed to process the transaction</a:t>
            </a:r>
          </a:p>
          <a:p>
            <a:pPr algn="just" fontAlgn="auto">
              <a:lnSpc>
                <a:spcPct val="150000"/>
              </a:lnSpc>
            </a:pPr>
            <a:r>
              <a:rPr lang="en-US" sz="1800" dirty="0"/>
              <a:t>Eliminates time consuming order processing.</a:t>
            </a:r>
            <a:br>
              <a:rPr lang="en-US" sz="1800" dirty="0"/>
            </a:br>
            <a:r>
              <a:rPr lang="en-US" sz="1800" dirty="0" smtClean="0"/>
              <a:t>Reduce </a:t>
            </a:r>
            <a:r>
              <a:rPr lang="en-US" sz="1800" dirty="0"/>
              <a:t>Work-In-Process (WIP) tracking requirements </a:t>
            </a:r>
          </a:p>
          <a:p>
            <a:pPr algn="just" fontAlgn="auto">
              <a:lnSpc>
                <a:spcPct val="150000"/>
              </a:lnSpc>
            </a:pPr>
            <a:r>
              <a:rPr lang="en-US" sz="1800" dirty="0"/>
              <a:t>Maintains complete transaction history information for auditing and control purposes</a:t>
            </a:r>
          </a:p>
          <a:p>
            <a:pPr algn="just" fontAlgn="auto">
              <a:lnSpc>
                <a:spcPct val="150000"/>
              </a:lnSpc>
            </a:pPr>
            <a:r>
              <a:rPr lang="en-US" sz="1800" dirty="0"/>
              <a:t>Significantly reduces the costs of tracking requirements for parts or products that do not need complex control procedures</a:t>
            </a:r>
          </a:p>
          <a:p>
            <a:pPr algn="just" fontAlgn="auto">
              <a:lnSpc>
                <a:spcPct val="150000"/>
              </a:lnSpc>
            </a:pPr>
            <a:r>
              <a:rPr lang="en-US" sz="1800" dirty="0"/>
              <a:t>Requires less than half of the normal processing time of using conventional shop order</a:t>
            </a:r>
          </a:p>
          <a:p>
            <a:pPr algn="just" fontAlgn="auto">
              <a:lnSpc>
                <a:spcPct val="150000"/>
              </a:lnSpc>
            </a:pPr>
            <a:r>
              <a:rPr lang="en-US" sz="1800" dirty="0"/>
              <a:t>Quickly review repetitive transactions with the Transaction History Report or Inquiry</a:t>
            </a:r>
          </a:p>
          <a:p>
            <a:pPr algn="just" fontAlgn="auto">
              <a:lnSpc>
                <a:spcPct val="150000"/>
              </a:lnSpc>
            </a:pPr>
            <a:r>
              <a:rPr lang="en-US" sz="1800" dirty="0"/>
              <a:t>Optionally use Repetitive Manufacturing for some or all of your parts, depending on your internal requirements</a:t>
            </a:r>
          </a:p>
        </p:txBody>
      </p:sp>
    </p:spTree>
    <p:extLst>
      <p:ext uri="{BB962C8B-B14F-4D97-AF65-F5344CB8AC3E}">
        <p14:creationId xmlns:p14="http://schemas.microsoft.com/office/powerpoint/2010/main" val="100185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52400"/>
            <a:ext cx="8686799" cy="6477000"/>
          </a:xfrm>
        </p:spPr>
        <p:txBody>
          <a:bodyPr>
            <a:normAutofit lnSpcReduction="10000"/>
          </a:bodyPr>
          <a:lstStyle/>
          <a:p>
            <a:pPr marL="0" indent="0">
              <a:buNone/>
            </a:pPr>
            <a:r>
              <a:rPr lang="en-US" sz="2400" b="1" dirty="0" smtClean="0"/>
              <a:t>Cost Management</a:t>
            </a:r>
          </a:p>
          <a:p>
            <a:pPr marL="0" indent="0" algn="just">
              <a:lnSpc>
                <a:spcPct val="150000"/>
              </a:lnSpc>
              <a:buNone/>
            </a:pPr>
            <a:r>
              <a:rPr lang="en-US" sz="2000" b="1" dirty="0"/>
              <a:t>What is Cost?</a:t>
            </a:r>
          </a:p>
          <a:p>
            <a:pPr algn="just">
              <a:lnSpc>
                <a:spcPct val="150000"/>
              </a:lnSpc>
            </a:pPr>
            <a:r>
              <a:rPr lang="en-US" sz="2000" dirty="0"/>
              <a:t>Cost is defined as the monetary valuation of effort, material, resources, time consumed, risk and opportunity forgone in production / delivery of a good or service. </a:t>
            </a:r>
            <a:endParaRPr lang="en-US" sz="2000" dirty="0" smtClean="0"/>
          </a:p>
          <a:p>
            <a:pPr algn="just">
              <a:lnSpc>
                <a:spcPct val="150000"/>
              </a:lnSpc>
            </a:pPr>
            <a:r>
              <a:rPr lang="en-US" sz="2000" dirty="0" smtClean="0"/>
              <a:t>It </a:t>
            </a:r>
            <a:r>
              <a:rPr lang="en-US" sz="2000" dirty="0"/>
              <a:t>is simply put as the amount that has to be paid or given up for something to be acquired.</a:t>
            </a:r>
          </a:p>
          <a:p>
            <a:pPr marL="0" indent="0" algn="just">
              <a:lnSpc>
                <a:spcPct val="150000"/>
              </a:lnSpc>
              <a:buNone/>
            </a:pPr>
            <a:r>
              <a:rPr lang="en-US" sz="2000" b="1" dirty="0"/>
              <a:t>What is cost management?</a:t>
            </a:r>
          </a:p>
          <a:p>
            <a:pPr algn="just">
              <a:lnSpc>
                <a:spcPct val="150000"/>
              </a:lnSpc>
            </a:pPr>
            <a:r>
              <a:rPr lang="en-US" sz="2000" dirty="0"/>
              <a:t>It is defined as the process of planning and controlling the budget of the business. It helps in predicting the expenses of the business so that one can avoid going over budget, thereby being an integral part of business management</a:t>
            </a:r>
            <a:r>
              <a:rPr lang="en-US" sz="2000" dirty="0" smtClean="0"/>
              <a:t>.</a:t>
            </a:r>
          </a:p>
          <a:p>
            <a:pPr algn="just">
              <a:lnSpc>
                <a:spcPct val="150000"/>
              </a:lnSpc>
            </a:pPr>
            <a:r>
              <a:rPr lang="en-US" sz="2000" dirty="0"/>
              <a:t>Cost management involves different cost accounting methods that have the goal of improving business cost efficiency by reducing costs or </a:t>
            </a:r>
            <a:r>
              <a:rPr lang="en-US" sz="2000" dirty="0" err="1"/>
              <a:t>atleast</a:t>
            </a:r>
            <a:r>
              <a:rPr lang="en-US" sz="2000" dirty="0"/>
              <a:t> having measures in place to restrict the growth of costs.</a:t>
            </a:r>
          </a:p>
          <a:p>
            <a:endParaRPr lang="en-US" dirty="0"/>
          </a:p>
        </p:txBody>
      </p:sp>
    </p:spTree>
    <p:extLst>
      <p:ext uri="{BB962C8B-B14F-4D97-AF65-F5344CB8AC3E}">
        <p14:creationId xmlns:p14="http://schemas.microsoft.com/office/powerpoint/2010/main" val="1975993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152400"/>
            <a:ext cx="8762999" cy="6477000"/>
          </a:xfrm>
        </p:spPr>
        <p:txBody>
          <a:bodyPr>
            <a:normAutofit/>
          </a:bodyPr>
          <a:lstStyle/>
          <a:p>
            <a:pPr marL="0" indent="0" algn="just">
              <a:lnSpc>
                <a:spcPct val="150000"/>
              </a:lnSpc>
              <a:buNone/>
            </a:pPr>
            <a:r>
              <a:rPr lang="en-US" sz="2000" b="1" dirty="0"/>
              <a:t>Cost can be managed by</a:t>
            </a:r>
          </a:p>
          <a:p>
            <a:pPr lvl="1" algn="just">
              <a:lnSpc>
                <a:spcPct val="150000"/>
              </a:lnSpc>
              <a:buFont typeface="Wingdings" panose="05000000000000000000" pitchFamily="2" charset="2"/>
              <a:buChar char="Ø"/>
            </a:pPr>
            <a:r>
              <a:rPr lang="en-US" sz="2000" dirty="0"/>
              <a:t>Cost estimation</a:t>
            </a:r>
          </a:p>
          <a:p>
            <a:pPr lvl="1" algn="just">
              <a:lnSpc>
                <a:spcPct val="150000"/>
              </a:lnSpc>
              <a:buFont typeface="Wingdings" panose="05000000000000000000" pitchFamily="2" charset="2"/>
              <a:buChar char="Ø"/>
            </a:pPr>
            <a:r>
              <a:rPr lang="en-US" sz="2000" dirty="0"/>
              <a:t>Cost budgeting and</a:t>
            </a:r>
          </a:p>
          <a:p>
            <a:pPr lvl="1" algn="just">
              <a:lnSpc>
                <a:spcPct val="150000"/>
              </a:lnSpc>
              <a:buFont typeface="Wingdings" panose="05000000000000000000" pitchFamily="2" charset="2"/>
              <a:buChar char="Ø"/>
            </a:pPr>
            <a:r>
              <a:rPr lang="en-US" sz="2000" dirty="0"/>
              <a:t>Cost Control</a:t>
            </a:r>
          </a:p>
          <a:p>
            <a:pPr algn="just">
              <a:lnSpc>
                <a:spcPct val="150000"/>
              </a:lnSpc>
            </a:pPr>
            <a:r>
              <a:rPr lang="en-US" sz="2000" dirty="0"/>
              <a:t>Cost management system helps in identifying, collecting, classifying and collating information that can be used by managers in planning, controlling and taking decisions to keep costs in the desirable limits</a:t>
            </a:r>
            <a:r>
              <a:rPr lang="en-US" sz="2000" dirty="0" smtClean="0"/>
              <a:t>.</a:t>
            </a:r>
          </a:p>
          <a:p>
            <a:pPr marL="0" indent="0">
              <a:buNone/>
            </a:pPr>
            <a:endParaRPr lang="en-US" dirty="0"/>
          </a:p>
          <a:p>
            <a:endParaRPr lang="en-US" dirty="0"/>
          </a:p>
        </p:txBody>
      </p:sp>
    </p:spTree>
    <p:extLst>
      <p:ext uri="{BB962C8B-B14F-4D97-AF65-F5344CB8AC3E}">
        <p14:creationId xmlns:p14="http://schemas.microsoft.com/office/powerpoint/2010/main" val="93608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152400"/>
            <a:ext cx="8762999" cy="6477000"/>
          </a:xfrm>
        </p:spPr>
        <p:txBody>
          <a:bodyPr>
            <a:normAutofit/>
          </a:bodyPr>
          <a:lstStyle/>
          <a:p>
            <a:pPr marL="0" indent="0" algn="just">
              <a:lnSpc>
                <a:spcPct val="150000"/>
              </a:lnSpc>
              <a:buNone/>
            </a:pPr>
            <a:r>
              <a:rPr lang="en-US" sz="2000" b="1" dirty="0"/>
              <a:t>Why adopt cost management?</a:t>
            </a:r>
          </a:p>
          <a:p>
            <a:pPr algn="just">
              <a:lnSpc>
                <a:spcPct val="150000"/>
              </a:lnSpc>
            </a:pPr>
            <a:r>
              <a:rPr lang="en-US" sz="2000" dirty="0"/>
              <a:t>Before any project is taken up, it is appropriate to define the objectives to avoid any kind of cost over-runs. </a:t>
            </a:r>
            <a:endParaRPr lang="en-US" sz="2000" dirty="0" smtClean="0"/>
          </a:p>
          <a:p>
            <a:pPr algn="just">
              <a:lnSpc>
                <a:spcPct val="150000"/>
              </a:lnSpc>
            </a:pPr>
            <a:r>
              <a:rPr lang="en-US" sz="2000" dirty="0" smtClean="0"/>
              <a:t>They </a:t>
            </a:r>
            <a:r>
              <a:rPr lang="en-US" sz="2000" dirty="0"/>
              <a:t>also help in keeping away over or underestimation of costs. </a:t>
            </a:r>
            <a:endParaRPr lang="en-US" sz="2000" dirty="0" smtClean="0"/>
          </a:p>
          <a:p>
            <a:pPr algn="just">
              <a:lnSpc>
                <a:spcPct val="150000"/>
              </a:lnSpc>
            </a:pPr>
            <a:r>
              <a:rPr lang="en-US" sz="2000" dirty="0" smtClean="0"/>
              <a:t>A </a:t>
            </a:r>
            <a:r>
              <a:rPr lang="en-US" sz="2000" dirty="0"/>
              <a:t>well defined project helps in facilitating appropriate management of the costs, making the project a profitable one for the undertaker. </a:t>
            </a:r>
            <a:endParaRPr lang="en-US" sz="2000" dirty="0" smtClean="0"/>
          </a:p>
          <a:p>
            <a:pPr algn="just">
              <a:lnSpc>
                <a:spcPct val="150000"/>
              </a:lnSpc>
            </a:pPr>
            <a:r>
              <a:rPr lang="en-US" sz="2000" dirty="0" smtClean="0"/>
              <a:t>Through </a:t>
            </a:r>
            <a:r>
              <a:rPr lang="en-US" sz="2000" dirty="0"/>
              <a:t>cost management, unexpected costs can also be appropriately dealt with as and when they occur as the forecast would reflect it.</a:t>
            </a:r>
          </a:p>
          <a:p>
            <a:pPr marL="0" indent="0" algn="just">
              <a:lnSpc>
                <a:spcPct val="150000"/>
              </a:lnSpc>
              <a:buNone/>
            </a:pPr>
            <a:endParaRPr lang="en-US" sz="2000" dirty="0" smtClean="0"/>
          </a:p>
          <a:p>
            <a:pPr marL="0" indent="0">
              <a:buNone/>
            </a:pPr>
            <a:endParaRPr lang="en-US" dirty="0"/>
          </a:p>
          <a:p>
            <a:endParaRPr lang="en-US" dirty="0"/>
          </a:p>
        </p:txBody>
      </p:sp>
    </p:spTree>
    <p:extLst>
      <p:ext uri="{BB962C8B-B14F-4D97-AF65-F5344CB8AC3E}">
        <p14:creationId xmlns:p14="http://schemas.microsoft.com/office/powerpoint/2010/main" val="371001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b="1" dirty="0"/>
              <a:t>Factors affecting cost management</a:t>
            </a:r>
          </a:p>
          <a:p>
            <a:pPr algn="just">
              <a:lnSpc>
                <a:spcPct val="150000"/>
              </a:lnSpc>
            </a:pPr>
            <a:r>
              <a:rPr lang="en-US" sz="2000" dirty="0"/>
              <a:t>Growth in information technology</a:t>
            </a:r>
          </a:p>
          <a:p>
            <a:pPr algn="just">
              <a:lnSpc>
                <a:spcPct val="150000"/>
              </a:lnSpc>
            </a:pPr>
            <a:r>
              <a:rPr lang="en-US" sz="2000" dirty="0"/>
              <a:t>Global and overall domestic competition</a:t>
            </a:r>
          </a:p>
          <a:p>
            <a:pPr algn="just">
              <a:lnSpc>
                <a:spcPct val="150000"/>
              </a:lnSpc>
            </a:pPr>
            <a:r>
              <a:rPr lang="en-US" sz="2000" dirty="0"/>
              <a:t>Growth of service and manufacturing </a:t>
            </a:r>
            <a:r>
              <a:rPr lang="en-US" sz="2000" dirty="0" smtClean="0"/>
              <a:t>sectors</a:t>
            </a:r>
            <a:endParaRPr lang="en-US" sz="2000" dirty="0"/>
          </a:p>
        </p:txBody>
      </p:sp>
    </p:spTree>
    <p:extLst>
      <p:ext uri="{BB962C8B-B14F-4D97-AF65-F5344CB8AC3E}">
        <p14:creationId xmlns:p14="http://schemas.microsoft.com/office/powerpoint/2010/main" val="338790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553200"/>
          </a:xfrm>
        </p:spPr>
        <p:txBody>
          <a:bodyPr>
            <a:normAutofit lnSpcReduction="10000"/>
          </a:bodyPr>
          <a:lstStyle/>
          <a:p>
            <a:pPr marL="0" indent="0" algn="just">
              <a:lnSpc>
                <a:spcPct val="150000"/>
              </a:lnSpc>
              <a:buNone/>
            </a:pPr>
            <a:r>
              <a:rPr lang="en-US" sz="2000" b="1" dirty="0"/>
              <a:t>Advantages of cost management</a:t>
            </a:r>
          </a:p>
          <a:p>
            <a:pPr algn="just">
              <a:lnSpc>
                <a:spcPct val="150000"/>
              </a:lnSpc>
            </a:pPr>
            <a:r>
              <a:rPr lang="en-US" sz="2000" dirty="0"/>
              <a:t>It helps in controlling the project specific cost, in turn also the overall business cost.</a:t>
            </a:r>
          </a:p>
          <a:p>
            <a:pPr algn="just">
              <a:lnSpc>
                <a:spcPct val="150000"/>
              </a:lnSpc>
            </a:pPr>
            <a:r>
              <a:rPr lang="en-US" sz="2000" dirty="0"/>
              <a:t>One can predict the future expenses and costs and accordingly work towards the expected revenues.</a:t>
            </a:r>
          </a:p>
          <a:p>
            <a:pPr algn="just">
              <a:lnSpc>
                <a:spcPct val="150000"/>
              </a:lnSpc>
            </a:pPr>
            <a:r>
              <a:rPr lang="en-US" sz="2000" dirty="0"/>
              <a:t>Predefined costs can be maintained as records for the business.</a:t>
            </a:r>
          </a:p>
          <a:p>
            <a:pPr algn="just">
              <a:lnSpc>
                <a:spcPct val="150000"/>
              </a:lnSpc>
            </a:pPr>
            <a:r>
              <a:rPr lang="en-US" sz="2000" dirty="0"/>
              <a:t>It helps in taking those actions that are necessary to assure that the resources and business operations aim at attaining the chalked objectives and goals.</a:t>
            </a:r>
          </a:p>
          <a:p>
            <a:pPr algn="just">
              <a:lnSpc>
                <a:spcPct val="150000"/>
              </a:lnSpc>
            </a:pPr>
            <a:r>
              <a:rPr lang="en-US" sz="2000" dirty="0"/>
              <a:t>It helps in </a:t>
            </a:r>
            <a:r>
              <a:rPr lang="en-US" sz="2000" dirty="0" smtClean="0"/>
              <a:t>analyzing </a:t>
            </a:r>
            <a:r>
              <a:rPr lang="en-US" sz="2000" dirty="0"/>
              <a:t>the long term trends of the business.</a:t>
            </a:r>
          </a:p>
          <a:p>
            <a:pPr algn="just">
              <a:lnSpc>
                <a:spcPct val="150000"/>
              </a:lnSpc>
            </a:pPr>
            <a:r>
              <a:rPr lang="en-US" sz="2000" dirty="0"/>
              <a:t>The actual cost incurred can be compared to the budgeted to see if any component of the business is spending more than expected.</a:t>
            </a:r>
          </a:p>
          <a:p>
            <a:pPr algn="just">
              <a:lnSpc>
                <a:spcPct val="150000"/>
              </a:lnSpc>
            </a:pPr>
            <a:r>
              <a:rPr lang="en-US" sz="2000" dirty="0"/>
              <a:t>It helps in </a:t>
            </a:r>
            <a:r>
              <a:rPr lang="en-US" sz="2000" dirty="0" smtClean="0"/>
              <a:t>analyzing </a:t>
            </a:r>
            <a:r>
              <a:rPr lang="en-US" sz="2000" dirty="0"/>
              <a:t>the business positioning in terms of making an acquisition factoring the cost component involved.</a:t>
            </a:r>
          </a:p>
          <a:p>
            <a:endParaRPr lang="en-US" dirty="0"/>
          </a:p>
        </p:txBody>
      </p:sp>
    </p:spTree>
    <p:extLst>
      <p:ext uri="{BB962C8B-B14F-4D97-AF65-F5344CB8AC3E}">
        <p14:creationId xmlns:p14="http://schemas.microsoft.com/office/powerpoint/2010/main" val="184104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buNone/>
            </a:pPr>
            <a:r>
              <a:rPr lang="en-US" sz="2000" b="1" dirty="0"/>
              <a:t>Key Features</a:t>
            </a:r>
          </a:p>
          <a:p>
            <a:pPr marL="0" indent="0">
              <a:buNone/>
            </a:pPr>
            <a:r>
              <a:rPr lang="en-US" b="1" u="sng" dirty="0"/>
              <a:t>1. Profit Tracking</a:t>
            </a:r>
          </a:p>
          <a:p>
            <a:pPr algn="just">
              <a:lnSpc>
                <a:spcPct val="150000"/>
              </a:lnSpc>
            </a:pPr>
            <a:r>
              <a:rPr lang="en-US" sz="2000" dirty="0"/>
              <a:t>A primary function of ERP financial management modules is profit tracking. The profit tracker will help provide a bird’s-eye view of how the business is using its financial resources, and of its overall financial health. Tracking your profits will show you where the majority of profits are coming from, while also determining the return on investment for any buy</a:t>
            </a:r>
            <a:r>
              <a:rPr lang="en-US" sz="2000" dirty="0" smtClean="0"/>
              <a:t>.</a:t>
            </a:r>
          </a:p>
          <a:p>
            <a:pPr marL="0" indent="0" algn="just">
              <a:lnSpc>
                <a:spcPct val="150000"/>
              </a:lnSpc>
              <a:buNone/>
            </a:pPr>
            <a:r>
              <a:rPr lang="en-US" sz="2000" b="1" u="sng" dirty="0"/>
              <a:t>2. Ledger Management</a:t>
            </a:r>
          </a:p>
          <a:p>
            <a:pPr algn="just">
              <a:lnSpc>
                <a:spcPct val="150000"/>
              </a:lnSpc>
            </a:pPr>
            <a:r>
              <a:rPr lang="en-US" sz="2000" dirty="0"/>
              <a:t>Ledger management is another fundamental function of ERP financial systems. A general ledger provides a thorough record of all financial transactions. It integrates with all of your other ERP modules, such as inventory management or customer relationship management.</a:t>
            </a:r>
          </a:p>
          <a:p>
            <a:endParaRPr lang="en-US" dirty="0"/>
          </a:p>
        </p:txBody>
      </p:sp>
    </p:spTree>
    <p:extLst>
      <p:ext uri="{BB962C8B-B14F-4D97-AF65-F5344CB8AC3E}">
        <p14:creationId xmlns:p14="http://schemas.microsoft.com/office/powerpoint/2010/main" val="21300858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400" b="1" dirty="0"/>
              <a:t>Engineering Data Management</a:t>
            </a:r>
            <a:endParaRPr lang="en-US" sz="2400" b="1" dirty="0" smtClean="0"/>
          </a:p>
          <a:p>
            <a:pPr marL="0" indent="0" algn="just">
              <a:lnSpc>
                <a:spcPct val="150000"/>
              </a:lnSpc>
              <a:buNone/>
            </a:pPr>
            <a:r>
              <a:rPr lang="en-US" sz="2000" b="1" dirty="0" smtClean="0"/>
              <a:t>What </a:t>
            </a:r>
            <a:r>
              <a:rPr lang="en-US" sz="2000" b="1" dirty="0"/>
              <a:t>is Engineering Data Management?</a:t>
            </a:r>
          </a:p>
          <a:p>
            <a:pPr algn="just">
              <a:lnSpc>
                <a:spcPct val="150000"/>
              </a:lnSpc>
            </a:pPr>
            <a:r>
              <a:rPr lang="en-US" sz="2000" dirty="0"/>
              <a:t>As a product moves through its lifecycle, from concept to manufacture, it amasses an ocean of data along the way: part numbers, descriptions, drawings, material sheets, supplier/vendor information with multiple version on each iteration.</a:t>
            </a:r>
          </a:p>
          <a:p>
            <a:pPr algn="just">
              <a:lnSpc>
                <a:spcPct val="150000"/>
              </a:lnSpc>
            </a:pPr>
            <a:r>
              <a:rPr lang="en-US" sz="2000" dirty="0"/>
              <a:t>Engineering Data Management (EDM) is the practice of consciously creating a systematic framework for taming the data-ocean that goes into building just about anything</a:t>
            </a:r>
            <a:r>
              <a:rPr lang="en-US" sz="2000" dirty="0" smtClean="0"/>
              <a:t>.</a:t>
            </a:r>
          </a:p>
          <a:p>
            <a:endParaRPr lang="en-US" dirty="0"/>
          </a:p>
        </p:txBody>
      </p:sp>
    </p:spTree>
    <p:extLst>
      <p:ext uri="{BB962C8B-B14F-4D97-AF65-F5344CB8AC3E}">
        <p14:creationId xmlns:p14="http://schemas.microsoft.com/office/powerpoint/2010/main" val="2399638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b="1" dirty="0"/>
              <a:t>Features</a:t>
            </a:r>
          </a:p>
          <a:p>
            <a:pPr algn="just">
              <a:lnSpc>
                <a:spcPct val="150000"/>
              </a:lnSpc>
            </a:pPr>
            <a:r>
              <a:rPr lang="en-US" sz="2000" dirty="0" smtClean="0"/>
              <a:t>Navigation </a:t>
            </a:r>
            <a:r>
              <a:rPr lang="en-US" sz="2000" dirty="0"/>
              <a:t>to the correct file in the database</a:t>
            </a:r>
          </a:p>
          <a:p>
            <a:pPr algn="just">
              <a:lnSpc>
                <a:spcPct val="150000"/>
              </a:lnSpc>
            </a:pPr>
            <a:r>
              <a:rPr lang="en-US" sz="2000" dirty="0"/>
              <a:t>Automated workflow</a:t>
            </a:r>
          </a:p>
          <a:p>
            <a:pPr algn="just">
              <a:lnSpc>
                <a:spcPct val="150000"/>
              </a:lnSpc>
            </a:pPr>
            <a:r>
              <a:rPr lang="en-US" sz="2000" dirty="0" smtClean="0"/>
              <a:t>Automated </a:t>
            </a:r>
            <a:r>
              <a:rPr lang="en-US" sz="2000" dirty="0"/>
              <a:t>file check-in and check-out</a:t>
            </a:r>
          </a:p>
          <a:p>
            <a:pPr algn="just">
              <a:lnSpc>
                <a:spcPct val="150000"/>
              </a:lnSpc>
            </a:pPr>
            <a:r>
              <a:rPr lang="en-US" sz="2000" dirty="0" smtClean="0"/>
              <a:t>Database </a:t>
            </a:r>
            <a:r>
              <a:rPr lang="en-US" sz="2000" dirty="0"/>
              <a:t>search,  secured file access, </a:t>
            </a:r>
          </a:p>
          <a:p>
            <a:pPr algn="just">
              <a:lnSpc>
                <a:spcPct val="150000"/>
              </a:lnSpc>
            </a:pPr>
            <a:r>
              <a:rPr lang="en-US" sz="2000" dirty="0" smtClean="0"/>
              <a:t>Reporting</a:t>
            </a:r>
            <a:r>
              <a:rPr lang="en-US" sz="2000" dirty="0"/>
              <a:t>, </a:t>
            </a:r>
          </a:p>
          <a:p>
            <a:pPr algn="just">
              <a:lnSpc>
                <a:spcPct val="150000"/>
              </a:lnSpc>
            </a:pPr>
            <a:r>
              <a:rPr lang="en-US" sz="2000" dirty="0" smtClean="0"/>
              <a:t>File </a:t>
            </a:r>
            <a:r>
              <a:rPr lang="en-US" sz="2000" dirty="0"/>
              <a:t>viewing and printing, </a:t>
            </a:r>
          </a:p>
          <a:p>
            <a:pPr algn="just">
              <a:lnSpc>
                <a:spcPct val="150000"/>
              </a:lnSpc>
            </a:pPr>
            <a:r>
              <a:rPr lang="en-US" sz="2000" dirty="0" smtClean="0"/>
              <a:t>Web </a:t>
            </a:r>
            <a:r>
              <a:rPr lang="en-US" sz="2000" dirty="0"/>
              <a:t>based system, </a:t>
            </a:r>
          </a:p>
          <a:p>
            <a:pPr algn="just">
              <a:lnSpc>
                <a:spcPct val="150000"/>
              </a:lnSpc>
            </a:pPr>
            <a:r>
              <a:rPr lang="en-US" sz="2000" dirty="0" smtClean="0"/>
              <a:t>Easy </a:t>
            </a:r>
            <a:r>
              <a:rPr lang="en-US" sz="2000" dirty="0"/>
              <a:t>to integrate with corporate email system, </a:t>
            </a:r>
          </a:p>
          <a:p>
            <a:pPr algn="just">
              <a:lnSpc>
                <a:spcPct val="150000"/>
              </a:lnSpc>
            </a:pPr>
            <a:r>
              <a:rPr lang="en-US" sz="2000" dirty="0" smtClean="0"/>
              <a:t>Tools </a:t>
            </a:r>
            <a:r>
              <a:rPr lang="en-US" sz="2000" dirty="0"/>
              <a:t>to customize the software, and administration module.</a:t>
            </a:r>
          </a:p>
          <a:p>
            <a:endParaRPr lang="en-US" dirty="0"/>
          </a:p>
        </p:txBody>
      </p:sp>
    </p:spTree>
    <p:extLst>
      <p:ext uri="{BB962C8B-B14F-4D97-AF65-F5344CB8AC3E}">
        <p14:creationId xmlns:p14="http://schemas.microsoft.com/office/powerpoint/2010/main" val="187557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76200"/>
            <a:ext cx="8610599" cy="6553200"/>
          </a:xfrm>
        </p:spPr>
        <p:txBody>
          <a:bodyPr>
            <a:noAutofit/>
          </a:bodyPr>
          <a:lstStyle/>
          <a:p>
            <a:pPr marL="0" indent="0" algn="just">
              <a:lnSpc>
                <a:spcPct val="150000"/>
              </a:lnSpc>
              <a:buNone/>
            </a:pPr>
            <a:r>
              <a:rPr lang="en-US" sz="2000" b="1" dirty="0"/>
              <a:t>Steps to Successful Engineering Data Management</a:t>
            </a:r>
          </a:p>
          <a:p>
            <a:pPr marL="0" indent="0" algn="just">
              <a:lnSpc>
                <a:spcPct val="150000"/>
              </a:lnSpc>
              <a:buNone/>
            </a:pPr>
            <a:r>
              <a:rPr lang="en-US" sz="2000" b="1" u="sng" dirty="0"/>
              <a:t>1. Map your </a:t>
            </a:r>
            <a:r>
              <a:rPr lang="en-US" sz="2000" b="1" u="sng" dirty="0" smtClean="0"/>
              <a:t>processes</a:t>
            </a:r>
            <a:r>
              <a:rPr lang="en-US" sz="2000" b="1" dirty="0" smtClean="0"/>
              <a:t> - </a:t>
            </a:r>
            <a:r>
              <a:rPr lang="en-US" sz="2000" b="1" dirty="0"/>
              <a:t> </a:t>
            </a:r>
            <a:r>
              <a:rPr lang="en-US" sz="2000" dirty="0" smtClean="0"/>
              <a:t>Map </a:t>
            </a:r>
            <a:r>
              <a:rPr lang="en-US" sz="2000" dirty="0"/>
              <a:t>every stage the product will go through.</a:t>
            </a:r>
          </a:p>
          <a:p>
            <a:pPr algn="just">
              <a:lnSpc>
                <a:spcPct val="150000"/>
              </a:lnSpc>
            </a:pPr>
            <a:r>
              <a:rPr lang="en-US" sz="2000" dirty="0" smtClean="0"/>
              <a:t>If </a:t>
            </a:r>
            <a:r>
              <a:rPr lang="en-US" sz="2000" dirty="0"/>
              <a:t>you’re going to </a:t>
            </a:r>
            <a:r>
              <a:rPr lang="en-US" sz="2000" dirty="0" smtClean="0"/>
              <a:t>organize </a:t>
            </a:r>
            <a:r>
              <a:rPr lang="en-US" sz="2000" dirty="0"/>
              <a:t>your engineering data, you’ll have to capture it first. </a:t>
            </a:r>
            <a:endParaRPr lang="en-US" sz="2000" dirty="0" smtClean="0"/>
          </a:p>
          <a:p>
            <a:pPr algn="just">
              <a:lnSpc>
                <a:spcPct val="150000"/>
              </a:lnSpc>
            </a:pPr>
            <a:r>
              <a:rPr lang="en-US" sz="2000" dirty="0" smtClean="0"/>
              <a:t>Identify </a:t>
            </a:r>
            <a:r>
              <a:rPr lang="en-US" sz="2000" dirty="0"/>
              <a:t>each step the product goes through on its journey from idea to reality. Everything from initial concept to the moment it reaches the factory floor.</a:t>
            </a:r>
          </a:p>
          <a:p>
            <a:pPr marL="0" indent="0" algn="just">
              <a:lnSpc>
                <a:spcPct val="150000"/>
              </a:lnSpc>
              <a:buNone/>
            </a:pPr>
            <a:r>
              <a:rPr lang="en-US" sz="2000" b="1" u="sng" dirty="0"/>
              <a:t>2. Assign </a:t>
            </a:r>
            <a:r>
              <a:rPr lang="en-US" sz="2000" b="1" u="sng" dirty="0" smtClean="0"/>
              <a:t>responsibility</a:t>
            </a:r>
            <a:r>
              <a:rPr lang="en-US" sz="2000" b="1" dirty="0" smtClean="0"/>
              <a:t> - </a:t>
            </a:r>
            <a:r>
              <a:rPr lang="en-US" sz="2000" dirty="0"/>
              <a:t>Identify who’s in charge of every step</a:t>
            </a:r>
            <a:r>
              <a:rPr lang="en-US" sz="2000" dirty="0" smtClean="0"/>
              <a:t>.</a:t>
            </a:r>
            <a:endParaRPr lang="en-US" sz="2000" b="1" u="sng" dirty="0"/>
          </a:p>
          <a:p>
            <a:pPr algn="just">
              <a:lnSpc>
                <a:spcPct val="150000"/>
              </a:lnSpc>
            </a:pPr>
            <a:r>
              <a:rPr lang="en-US" sz="2000" dirty="0" smtClean="0"/>
              <a:t>Assign </a:t>
            </a:r>
            <a:r>
              <a:rPr lang="en-US" sz="2000" dirty="0"/>
              <a:t>a point of contact for each stage of the lifecycle. </a:t>
            </a:r>
            <a:endParaRPr lang="en-US" sz="2000" dirty="0" smtClean="0"/>
          </a:p>
          <a:p>
            <a:pPr algn="just">
              <a:lnSpc>
                <a:spcPct val="150000"/>
              </a:lnSpc>
            </a:pPr>
            <a:r>
              <a:rPr lang="en-US" sz="2000" dirty="0" smtClean="0"/>
              <a:t>Whether </a:t>
            </a:r>
            <a:r>
              <a:rPr lang="en-US" sz="2000" dirty="0"/>
              <a:t>it’s the department head, or a team leader, the important thing is that there is one person who takes responsibility for capturing the data in their area. </a:t>
            </a:r>
            <a:endParaRPr lang="en-US" sz="2000" dirty="0" smtClean="0"/>
          </a:p>
          <a:p>
            <a:pPr algn="just">
              <a:lnSpc>
                <a:spcPct val="150000"/>
              </a:lnSpc>
            </a:pPr>
            <a:r>
              <a:rPr lang="en-US" sz="2000" dirty="0" smtClean="0"/>
              <a:t>This </a:t>
            </a:r>
            <a:r>
              <a:rPr lang="en-US" sz="2000" dirty="0"/>
              <a:t>way you won’t have to chase five different people for one document</a:t>
            </a:r>
            <a:r>
              <a:rPr lang="en-US" sz="2000" dirty="0" smtClean="0"/>
              <a:t>.</a:t>
            </a:r>
            <a:endParaRPr lang="en-US" sz="2000" dirty="0"/>
          </a:p>
        </p:txBody>
      </p:sp>
    </p:spTree>
    <p:extLst>
      <p:ext uri="{BB962C8B-B14F-4D97-AF65-F5344CB8AC3E}">
        <p14:creationId xmlns:p14="http://schemas.microsoft.com/office/powerpoint/2010/main" val="77833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152400"/>
            <a:ext cx="8839200" cy="6553200"/>
          </a:xfrm>
        </p:spPr>
        <p:txBody>
          <a:bodyPr/>
          <a:lstStyle/>
          <a:p>
            <a:pPr marL="0" indent="0" algn="just">
              <a:buNone/>
            </a:pPr>
            <a:r>
              <a:rPr lang="en-US" sz="2000" b="1" u="sng" dirty="0"/>
              <a:t>3. Capture </a:t>
            </a:r>
            <a:r>
              <a:rPr lang="en-US" sz="2000" b="1" u="sng" dirty="0" smtClean="0"/>
              <a:t>data </a:t>
            </a:r>
            <a:r>
              <a:rPr lang="en-US" sz="2000" b="1" dirty="0" smtClean="0"/>
              <a:t>- </a:t>
            </a:r>
            <a:r>
              <a:rPr lang="en-US" sz="2000" dirty="0" smtClean="0"/>
              <a:t>Collect </a:t>
            </a:r>
            <a:r>
              <a:rPr lang="en-US" sz="2000" dirty="0"/>
              <a:t>all the information you can.</a:t>
            </a:r>
          </a:p>
          <a:p>
            <a:pPr algn="just"/>
            <a:r>
              <a:rPr lang="en-US" sz="2000" dirty="0"/>
              <a:t>You can anticipate what data you’ll need in the future, but you won’t be able to accurately predict it. Capture every single data point you can at each step: the documents, drawings and component information, brand name, part number, description. </a:t>
            </a:r>
            <a:endParaRPr lang="en-US" sz="2000" dirty="0" smtClean="0"/>
          </a:p>
          <a:p>
            <a:pPr algn="just"/>
            <a:r>
              <a:rPr lang="en-US" sz="2000" dirty="0" smtClean="0"/>
              <a:t>Even </a:t>
            </a:r>
            <a:r>
              <a:rPr lang="en-US" sz="2000" dirty="0"/>
              <a:t>the metadata is crucial: who created it, when, what it is, why it exists, when it was last modified. You never know when you’ll need it.</a:t>
            </a:r>
          </a:p>
          <a:p>
            <a:pPr marL="0" indent="0" algn="just">
              <a:buNone/>
            </a:pPr>
            <a:r>
              <a:rPr lang="en-US" sz="2000" b="1" u="sng" dirty="0"/>
              <a:t>4. Define </a:t>
            </a:r>
            <a:r>
              <a:rPr lang="en-US" sz="2000" b="1" u="sng" dirty="0" smtClean="0"/>
              <a:t>nomenclature </a:t>
            </a:r>
            <a:r>
              <a:rPr lang="en-US" sz="2000" b="1" dirty="0" smtClean="0"/>
              <a:t>- </a:t>
            </a:r>
            <a:r>
              <a:rPr lang="en-US" sz="2000" dirty="0" smtClean="0"/>
              <a:t>Create </a:t>
            </a:r>
            <a:r>
              <a:rPr lang="en-US" sz="2000" dirty="0"/>
              <a:t>a standard way of labelling files.</a:t>
            </a:r>
          </a:p>
          <a:p>
            <a:pPr algn="just"/>
            <a:r>
              <a:rPr lang="en-US" sz="2000" dirty="0"/>
              <a:t>Allowing everyone to name files in their own individual way is a recipe for confusion. </a:t>
            </a:r>
            <a:endParaRPr lang="en-US" sz="2000" dirty="0" smtClean="0"/>
          </a:p>
          <a:p>
            <a:pPr algn="just"/>
            <a:r>
              <a:rPr lang="en-US" sz="2000" dirty="0" smtClean="0"/>
              <a:t>Establishing </a:t>
            </a:r>
            <a:r>
              <a:rPr lang="en-US" sz="2000" dirty="0"/>
              <a:t>a common standard makes it easy to establish what the file is, what it’s for, and how current it is.</a:t>
            </a:r>
          </a:p>
          <a:p>
            <a:pPr marL="0" indent="0" algn="just">
              <a:buNone/>
            </a:pPr>
            <a:r>
              <a:rPr lang="en-US" sz="2000" b="1" u="sng" dirty="0"/>
              <a:t>5. </a:t>
            </a:r>
            <a:r>
              <a:rPr lang="en-US" sz="2000" b="1" u="sng" dirty="0" smtClean="0"/>
              <a:t>Centralize storage </a:t>
            </a:r>
            <a:r>
              <a:rPr lang="en-US" sz="2000" b="1" dirty="0" smtClean="0"/>
              <a:t>- </a:t>
            </a:r>
            <a:r>
              <a:rPr lang="en-US" sz="2000" dirty="0" smtClean="0"/>
              <a:t>Keep </a:t>
            </a:r>
            <a:r>
              <a:rPr lang="en-US" sz="2000" dirty="0"/>
              <a:t>everything in a single, secure location.</a:t>
            </a:r>
          </a:p>
          <a:p>
            <a:pPr algn="just"/>
            <a:r>
              <a:rPr lang="en-US" sz="2000" dirty="0"/>
              <a:t>When everyone’s working from their own local drive it’s easy to miss an update from someone else. </a:t>
            </a:r>
            <a:endParaRPr lang="en-US" sz="2000" dirty="0" smtClean="0"/>
          </a:p>
          <a:p>
            <a:pPr algn="just"/>
            <a:r>
              <a:rPr lang="en-US" sz="2000" dirty="0" smtClean="0"/>
              <a:t>Keeping </a:t>
            </a:r>
            <a:r>
              <a:rPr lang="en-US" sz="2000" dirty="0"/>
              <a:t>everything in one place helps avoid duplicated work and creates a convenient, single source of truth.</a:t>
            </a:r>
          </a:p>
          <a:p>
            <a:endParaRPr lang="en-US" dirty="0"/>
          </a:p>
        </p:txBody>
      </p:sp>
    </p:spTree>
    <p:extLst>
      <p:ext uri="{BB962C8B-B14F-4D97-AF65-F5344CB8AC3E}">
        <p14:creationId xmlns:p14="http://schemas.microsoft.com/office/powerpoint/2010/main" val="368707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228600"/>
            <a:ext cx="8610599" cy="6400800"/>
          </a:xfrm>
        </p:spPr>
        <p:txBody>
          <a:bodyPr>
            <a:normAutofit lnSpcReduction="10000"/>
          </a:bodyPr>
          <a:lstStyle/>
          <a:p>
            <a:pPr marL="0" indent="0" algn="just">
              <a:lnSpc>
                <a:spcPct val="150000"/>
              </a:lnSpc>
              <a:buNone/>
            </a:pPr>
            <a:r>
              <a:rPr lang="en-US" sz="2000" b="1" u="sng" dirty="0" smtClean="0"/>
              <a:t>6</a:t>
            </a:r>
            <a:r>
              <a:rPr lang="en-US" sz="2000" b="1" u="sng" dirty="0"/>
              <a:t>. Share </a:t>
            </a:r>
            <a:r>
              <a:rPr lang="en-US" sz="2000" b="1" u="sng" dirty="0" smtClean="0"/>
              <a:t>documentation </a:t>
            </a:r>
            <a:r>
              <a:rPr lang="en-US" sz="2000" b="1" dirty="0" smtClean="0"/>
              <a:t>- </a:t>
            </a:r>
            <a:r>
              <a:rPr lang="en-US" sz="2000" dirty="0" smtClean="0"/>
              <a:t>Educate </a:t>
            </a:r>
            <a:r>
              <a:rPr lang="en-US" sz="2000" dirty="0"/>
              <a:t>everyone on data management.</a:t>
            </a:r>
          </a:p>
          <a:p>
            <a:pPr algn="just">
              <a:lnSpc>
                <a:spcPct val="150000"/>
              </a:lnSpc>
            </a:pPr>
            <a:r>
              <a:rPr lang="en-US" sz="2000" dirty="0"/>
              <a:t>The success of engineering data management depends entirely on everybody in the </a:t>
            </a:r>
            <a:r>
              <a:rPr lang="en-US" sz="2000" dirty="0" smtClean="0"/>
              <a:t>organization </a:t>
            </a:r>
            <a:r>
              <a:rPr lang="en-US" sz="2000" dirty="0"/>
              <a:t>following the same guidelines. </a:t>
            </a:r>
            <a:endParaRPr lang="en-US" sz="2000" dirty="0" smtClean="0"/>
          </a:p>
          <a:p>
            <a:pPr algn="just">
              <a:lnSpc>
                <a:spcPct val="150000"/>
              </a:lnSpc>
            </a:pPr>
            <a:r>
              <a:rPr lang="en-US" sz="2000" dirty="0" smtClean="0"/>
              <a:t>Maintain </a:t>
            </a:r>
            <a:r>
              <a:rPr lang="en-US" sz="2000" dirty="0"/>
              <a:t>a set of standards for everybody to follow and make sure that everyone has access to this document for easy reference.</a:t>
            </a:r>
          </a:p>
          <a:p>
            <a:pPr marL="0" indent="0" algn="just">
              <a:lnSpc>
                <a:spcPct val="150000"/>
              </a:lnSpc>
              <a:buNone/>
            </a:pPr>
            <a:r>
              <a:rPr lang="en-US" sz="2000" b="1" u="sng" dirty="0"/>
              <a:t>7. </a:t>
            </a:r>
            <a:r>
              <a:rPr lang="en-US" sz="2000" b="1" u="sng" dirty="0" smtClean="0"/>
              <a:t>Collaborate </a:t>
            </a:r>
            <a:r>
              <a:rPr lang="en-US" sz="2000" b="1" dirty="0" smtClean="0"/>
              <a:t>- </a:t>
            </a:r>
            <a:r>
              <a:rPr lang="en-US" sz="2000" dirty="0" smtClean="0"/>
              <a:t>Use </a:t>
            </a:r>
            <a:r>
              <a:rPr lang="en-US" sz="2000" dirty="0"/>
              <a:t>data management processes to work together better.</a:t>
            </a:r>
          </a:p>
          <a:p>
            <a:pPr algn="just">
              <a:lnSpc>
                <a:spcPct val="150000"/>
              </a:lnSpc>
            </a:pPr>
            <a:r>
              <a:rPr lang="en-US" sz="2000" dirty="0"/>
              <a:t>Having all your data in one place, with a </a:t>
            </a:r>
            <a:r>
              <a:rPr lang="en-US" sz="2000" dirty="0" smtClean="0"/>
              <a:t>standardized </a:t>
            </a:r>
            <a:r>
              <a:rPr lang="en-US" sz="2000" dirty="0"/>
              <a:t>structure, makes it easier for people to work together across teams. </a:t>
            </a:r>
            <a:endParaRPr lang="en-US" sz="2000" dirty="0" smtClean="0"/>
          </a:p>
          <a:p>
            <a:pPr algn="just">
              <a:lnSpc>
                <a:spcPct val="150000"/>
              </a:lnSpc>
            </a:pPr>
            <a:r>
              <a:rPr lang="en-US" sz="2000" dirty="0" smtClean="0"/>
              <a:t>With </a:t>
            </a:r>
            <a:r>
              <a:rPr lang="en-US" sz="2000" dirty="0"/>
              <a:t>your data </a:t>
            </a:r>
            <a:r>
              <a:rPr lang="en-US" sz="2000" dirty="0" smtClean="0"/>
              <a:t>centralized </a:t>
            </a:r>
            <a:r>
              <a:rPr lang="en-US" sz="2000" dirty="0"/>
              <a:t>and </a:t>
            </a:r>
            <a:r>
              <a:rPr lang="en-US" sz="2000" dirty="0" smtClean="0"/>
              <a:t>organized, </a:t>
            </a:r>
            <a:r>
              <a:rPr lang="en-US" sz="2000" dirty="0"/>
              <a:t>any questions can be put to the person best placed to answer them rather than whoever’s closest. </a:t>
            </a:r>
            <a:endParaRPr lang="en-US" sz="2000" dirty="0" smtClean="0"/>
          </a:p>
          <a:p>
            <a:pPr algn="just">
              <a:lnSpc>
                <a:spcPct val="150000"/>
              </a:lnSpc>
            </a:pPr>
            <a:r>
              <a:rPr lang="en-US" sz="2000" dirty="0" smtClean="0"/>
              <a:t>Just </a:t>
            </a:r>
            <a:r>
              <a:rPr lang="en-US" sz="2000" dirty="0"/>
              <a:t>ensure your guidelines include only one individual working on a document at a time, and your system sends alerts whenever a file is updated.</a:t>
            </a:r>
          </a:p>
          <a:p>
            <a:endParaRPr lang="en-US" dirty="0"/>
          </a:p>
        </p:txBody>
      </p:sp>
    </p:spTree>
    <p:extLst>
      <p:ext uri="{BB962C8B-B14F-4D97-AF65-F5344CB8AC3E}">
        <p14:creationId xmlns:p14="http://schemas.microsoft.com/office/powerpoint/2010/main" val="377037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76200"/>
            <a:ext cx="8839200" cy="6629400"/>
          </a:xfrm>
        </p:spPr>
        <p:txBody>
          <a:bodyPr>
            <a:normAutofit lnSpcReduction="10000"/>
          </a:bodyPr>
          <a:lstStyle/>
          <a:p>
            <a:pPr marL="0" indent="0" algn="just">
              <a:lnSpc>
                <a:spcPct val="150000"/>
              </a:lnSpc>
              <a:buNone/>
            </a:pPr>
            <a:r>
              <a:rPr lang="en-US" sz="2400" b="1" dirty="0" smtClean="0"/>
              <a:t>Engineering </a:t>
            </a:r>
            <a:r>
              <a:rPr lang="en-US" sz="2400" b="1" dirty="0"/>
              <a:t>C</a:t>
            </a:r>
            <a:r>
              <a:rPr lang="en-US" sz="2400" b="1" dirty="0" smtClean="0"/>
              <a:t>hange Control</a:t>
            </a:r>
          </a:p>
          <a:p>
            <a:pPr algn="just">
              <a:lnSpc>
                <a:spcPct val="150000"/>
              </a:lnSpc>
            </a:pPr>
            <a:r>
              <a:rPr lang="en-US" sz="2000" dirty="0"/>
              <a:t>Engineering Change Control helps you improve the management of engineering changes to your products and/or associated data. </a:t>
            </a:r>
            <a:endParaRPr lang="en-US" sz="2000" dirty="0" smtClean="0"/>
          </a:p>
          <a:p>
            <a:pPr algn="just">
              <a:lnSpc>
                <a:spcPct val="150000"/>
              </a:lnSpc>
            </a:pPr>
            <a:r>
              <a:rPr lang="en-US" sz="2000" dirty="0" smtClean="0"/>
              <a:t>This </a:t>
            </a:r>
            <a:r>
              <a:rPr lang="en-US" sz="2000" dirty="0"/>
              <a:t>is achieved through user-defined workflow, steps and processes, and can augment or replace the paper trail that usually accompanies any changes to product design data. </a:t>
            </a:r>
            <a:endParaRPr lang="en-US" sz="2000" dirty="0" smtClean="0"/>
          </a:p>
          <a:p>
            <a:pPr algn="just">
              <a:lnSpc>
                <a:spcPct val="150000"/>
              </a:lnSpc>
            </a:pPr>
            <a:r>
              <a:rPr lang="en-US" sz="2000" dirty="0" smtClean="0"/>
              <a:t>The </a:t>
            </a:r>
            <a:r>
              <a:rPr lang="en-US" sz="2000" dirty="0"/>
              <a:t>archiving facility enables retrieval and production of prior revisions/releases</a:t>
            </a:r>
            <a:r>
              <a:rPr lang="en-US" sz="2000" dirty="0" smtClean="0"/>
              <a:t>.</a:t>
            </a:r>
          </a:p>
          <a:p>
            <a:pPr algn="just">
              <a:lnSpc>
                <a:spcPct val="150000"/>
              </a:lnSpc>
            </a:pPr>
            <a:r>
              <a:rPr lang="en-US" sz="2000" dirty="0"/>
              <a:t>The </a:t>
            </a:r>
            <a:r>
              <a:rPr lang="en-US" sz="2000" dirty="0" smtClean="0"/>
              <a:t>ECC system </a:t>
            </a:r>
            <a:r>
              <a:rPr lang="en-US" sz="2000" dirty="0"/>
              <a:t>gives you ready access to documentation on prior product versions. </a:t>
            </a:r>
            <a:endParaRPr lang="en-US" sz="2000" dirty="0" smtClean="0"/>
          </a:p>
          <a:p>
            <a:pPr algn="just">
              <a:lnSpc>
                <a:spcPct val="150000"/>
              </a:lnSpc>
            </a:pPr>
            <a:r>
              <a:rPr lang="en-US" sz="2000" dirty="0" smtClean="0"/>
              <a:t>In </a:t>
            </a:r>
            <a:r>
              <a:rPr lang="en-US" sz="2000" dirty="0"/>
              <a:t>this manner, you can address questions relating to product defects in older product versions. </a:t>
            </a:r>
            <a:endParaRPr lang="en-US" sz="2000" dirty="0" smtClean="0"/>
          </a:p>
          <a:p>
            <a:pPr algn="just">
              <a:lnSpc>
                <a:spcPct val="150000"/>
              </a:lnSpc>
            </a:pPr>
            <a:r>
              <a:rPr lang="en-US" sz="2000" dirty="0" smtClean="0"/>
              <a:t>Comprehensive </a:t>
            </a:r>
            <a:r>
              <a:rPr lang="en-US" sz="2000" dirty="0"/>
              <a:t>ECC documentation also enables you to easily revert to the production of prior product versions, if necessary, to suit the requirements of a particular customer or conform to regulatory requirements.</a:t>
            </a:r>
          </a:p>
        </p:txBody>
      </p:sp>
    </p:spTree>
    <p:extLst>
      <p:ext uri="{BB962C8B-B14F-4D97-AF65-F5344CB8AC3E}">
        <p14:creationId xmlns:p14="http://schemas.microsoft.com/office/powerpoint/2010/main" val="3469069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algn="just">
              <a:lnSpc>
                <a:spcPct val="150000"/>
              </a:lnSpc>
            </a:pPr>
            <a:r>
              <a:rPr lang="en-US" sz="2000" dirty="0"/>
              <a:t>If a product is under the control of ECC, then any maintenance to a bill of material and/or routing of the product can be accomplished only by means of a current Engineering Change Order. </a:t>
            </a:r>
            <a:endParaRPr lang="en-US" sz="2000" dirty="0" smtClean="0"/>
          </a:p>
          <a:p>
            <a:pPr algn="just">
              <a:lnSpc>
                <a:spcPct val="150000"/>
              </a:lnSpc>
            </a:pPr>
            <a:r>
              <a:rPr lang="en-US" sz="2000" dirty="0" smtClean="0"/>
              <a:t>Engineering </a:t>
            </a:r>
            <a:r>
              <a:rPr lang="en-US" sz="2000" dirty="0"/>
              <a:t>Change Orders provides the mechanisms to: </a:t>
            </a:r>
            <a:endParaRPr lang="en-US" sz="2000" dirty="0" smtClean="0"/>
          </a:p>
          <a:p>
            <a:pPr lvl="1" algn="just">
              <a:lnSpc>
                <a:spcPct val="150000"/>
              </a:lnSpc>
              <a:buFont typeface="Wingdings" panose="05000000000000000000" pitchFamily="2" charset="2"/>
              <a:buChar char="Ø"/>
            </a:pPr>
            <a:r>
              <a:rPr lang="en-US" sz="2000" dirty="0" smtClean="0"/>
              <a:t> </a:t>
            </a:r>
            <a:r>
              <a:rPr lang="en-US" sz="2000" dirty="0"/>
              <a:t>Assign product design tasks to particular users (or groups of users) </a:t>
            </a:r>
            <a:r>
              <a:rPr lang="en-US" sz="2000" dirty="0" smtClean="0"/>
              <a:t> </a:t>
            </a:r>
          </a:p>
          <a:p>
            <a:pPr lvl="1" algn="just">
              <a:lnSpc>
                <a:spcPct val="150000"/>
              </a:lnSpc>
              <a:buFont typeface="Wingdings" panose="05000000000000000000" pitchFamily="2" charset="2"/>
              <a:buChar char="Ø"/>
            </a:pPr>
            <a:r>
              <a:rPr lang="en-US" sz="2000" dirty="0" smtClean="0"/>
              <a:t>Transfer </a:t>
            </a:r>
            <a:r>
              <a:rPr lang="en-US" sz="2000" dirty="0"/>
              <a:t>tasks between users (or groups of users) </a:t>
            </a:r>
          </a:p>
          <a:p>
            <a:pPr lvl="1" algn="just">
              <a:lnSpc>
                <a:spcPct val="150000"/>
              </a:lnSpc>
              <a:buFont typeface="Wingdings" panose="05000000000000000000" pitchFamily="2" charset="2"/>
              <a:buChar char="Ø"/>
            </a:pPr>
            <a:r>
              <a:rPr lang="en-US" sz="2000" dirty="0" smtClean="0"/>
              <a:t>Notify </a:t>
            </a:r>
            <a:r>
              <a:rPr lang="en-US" sz="2000" dirty="0"/>
              <a:t>users of new tasks </a:t>
            </a:r>
          </a:p>
          <a:p>
            <a:pPr lvl="1" algn="just">
              <a:lnSpc>
                <a:spcPct val="150000"/>
              </a:lnSpc>
              <a:buFont typeface="Wingdings" panose="05000000000000000000" pitchFamily="2" charset="2"/>
              <a:buChar char="Ø"/>
            </a:pPr>
            <a:r>
              <a:rPr lang="en-US" sz="2000" dirty="0" smtClean="0"/>
              <a:t>Remind </a:t>
            </a:r>
            <a:r>
              <a:rPr lang="en-US" sz="2000" dirty="0"/>
              <a:t>users of outstanding tasks </a:t>
            </a:r>
          </a:p>
          <a:p>
            <a:pPr lvl="1" algn="just">
              <a:lnSpc>
                <a:spcPct val="150000"/>
              </a:lnSpc>
              <a:buFont typeface="Wingdings" panose="05000000000000000000" pitchFamily="2" charset="2"/>
              <a:buChar char="Ø"/>
            </a:pPr>
            <a:r>
              <a:rPr lang="en-US" sz="2000" dirty="0" smtClean="0"/>
              <a:t>Sign </a:t>
            </a:r>
            <a:r>
              <a:rPr lang="en-US" sz="2000" dirty="0"/>
              <a:t>off engineering changes electronically</a:t>
            </a:r>
          </a:p>
        </p:txBody>
      </p:sp>
    </p:spTree>
    <p:extLst>
      <p:ext uri="{BB962C8B-B14F-4D97-AF65-F5344CB8AC3E}">
        <p14:creationId xmlns:p14="http://schemas.microsoft.com/office/powerpoint/2010/main" val="387632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 calcmode="lin" valueType="num">
                                      <p:cBhvr additive="base">
                                        <p:cTn id="3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b="1" dirty="0"/>
              <a:t>The Benefits of Engineering Change Control </a:t>
            </a:r>
            <a:endParaRPr lang="en-US" sz="2000" b="1" dirty="0" smtClean="0"/>
          </a:p>
          <a:p>
            <a:pPr algn="just">
              <a:lnSpc>
                <a:spcPct val="150000"/>
              </a:lnSpc>
            </a:pPr>
            <a:r>
              <a:rPr lang="en-US" sz="2000" dirty="0" smtClean="0"/>
              <a:t>Define </a:t>
            </a:r>
            <a:r>
              <a:rPr lang="en-US" sz="2000" dirty="0"/>
              <a:t>workflow to document and control product design changes </a:t>
            </a:r>
            <a:endParaRPr lang="en-US" sz="2000" dirty="0" smtClean="0"/>
          </a:p>
          <a:p>
            <a:pPr algn="just">
              <a:lnSpc>
                <a:spcPct val="150000"/>
              </a:lnSpc>
            </a:pPr>
            <a:r>
              <a:rPr lang="en-US" sz="2000" dirty="0" smtClean="0"/>
              <a:t>Assign </a:t>
            </a:r>
            <a:r>
              <a:rPr lang="en-US" sz="2000" dirty="0"/>
              <a:t>product design tasks to specific users/groups of users </a:t>
            </a:r>
            <a:endParaRPr lang="en-US" sz="2000" dirty="0" smtClean="0"/>
          </a:p>
          <a:p>
            <a:pPr algn="just">
              <a:lnSpc>
                <a:spcPct val="150000"/>
              </a:lnSpc>
            </a:pPr>
            <a:r>
              <a:rPr lang="en-US" sz="2000" dirty="0" smtClean="0"/>
              <a:t>Transfer </a:t>
            </a:r>
            <a:r>
              <a:rPr lang="en-US" sz="2000" dirty="0"/>
              <a:t>tasks between users/groups of users </a:t>
            </a:r>
            <a:endParaRPr lang="en-US" sz="2000" dirty="0" smtClean="0"/>
          </a:p>
          <a:p>
            <a:pPr algn="just">
              <a:lnSpc>
                <a:spcPct val="150000"/>
              </a:lnSpc>
            </a:pPr>
            <a:r>
              <a:rPr lang="en-US" sz="2000" dirty="0" smtClean="0"/>
              <a:t>Define </a:t>
            </a:r>
            <a:r>
              <a:rPr lang="en-US" sz="2000" dirty="0"/>
              <a:t>new task notifications, outstanding task reminders and electronic sign-off </a:t>
            </a:r>
          </a:p>
          <a:p>
            <a:pPr algn="just">
              <a:lnSpc>
                <a:spcPct val="150000"/>
              </a:lnSpc>
            </a:pPr>
            <a:r>
              <a:rPr lang="en-US" sz="2000" dirty="0" smtClean="0"/>
              <a:t>Control </a:t>
            </a:r>
            <a:r>
              <a:rPr lang="en-US" sz="2000" dirty="0"/>
              <a:t>BOM and/or routings maintenance with mandatory Engineering Change Order’s (ECO) </a:t>
            </a:r>
            <a:endParaRPr lang="en-US" sz="2000" dirty="0" smtClean="0"/>
          </a:p>
          <a:p>
            <a:pPr algn="just">
              <a:lnSpc>
                <a:spcPct val="150000"/>
              </a:lnSpc>
            </a:pPr>
            <a:r>
              <a:rPr lang="en-US" sz="2000" dirty="0" smtClean="0"/>
              <a:t>Optionally </a:t>
            </a:r>
            <a:r>
              <a:rPr lang="en-US" sz="2000" dirty="0"/>
              <a:t>prevent creation or maintenance of purchase orders, jobs and sales orders for products on an ECO </a:t>
            </a:r>
            <a:endParaRPr lang="en-US" sz="2000" dirty="0" smtClean="0"/>
          </a:p>
          <a:p>
            <a:pPr algn="just">
              <a:lnSpc>
                <a:spcPct val="150000"/>
              </a:lnSpc>
            </a:pPr>
            <a:r>
              <a:rPr lang="en-US" sz="2000" dirty="0" smtClean="0"/>
              <a:t>Retrieve </a:t>
            </a:r>
            <a:r>
              <a:rPr lang="en-US" sz="2000" dirty="0"/>
              <a:t>previous revisions of BOMs, routings and jobs from archives for production as planned or as built</a:t>
            </a:r>
          </a:p>
        </p:txBody>
      </p:sp>
    </p:spTree>
    <p:extLst>
      <p:ext uri="{BB962C8B-B14F-4D97-AF65-F5344CB8AC3E}">
        <p14:creationId xmlns:p14="http://schemas.microsoft.com/office/powerpoint/2010/main" val="2685323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76200"/>
            <a:ext cx="8610599" cy="6781800"/>
          </a:xfrm>
        </p:spPr>
        <p:txBody>
          <a:bodyPr>
            <a:noAutofit/>
          </a:bodyPr>
          <a:lstStyle/>
          <a:p>
            <a:pPr marL="0" indent="0" algn="just">
              <a:lnSpc>
                <a:spcPct val="150000"/>
              </a:lnSpc>
              <a:buNone/>
            </a:pPr>
            <a:r>
              <a:rPr lang="en-US" sz="2000" b="1" dirty="0"/>
              <a:t>Engineering Change Control Features </a:t>
            </a:r>
            <a:endParaRPr lang="en-US" sz="2000" b="1" dirty="0" smtClean="0"/>
          </a:p>
          <a:p>
            <a:pPr algn="just">
              <a:lnSpc>
                <a:spcPct val="150000"/>
              </a:lnSpc>
            </a:pPr>
            <a:r>
              <a:rPr lang="en-US" sz="2000" dirty="0" smtClean="0"/>
              <a:t>Govern </a:t>
            </a:r>
            <a:r>
              <a:rPr lang="en-US" sz="2000" dirty="0"/>
              <a:t>revision/release sensitivity at stock code level </a:t>
            </a:r>
            <a:endParaRPr lang="en-US" sz="2000" dirty="0" smtClean="0"/>
          </a:p>
          <a:p>
            <a:pPr algn="just">
              <a:lnSpc>
                <a:spcPct val="150000"/>
              </a:lnSpc>
            </a:pPr>
            <a:r>
              <a:rPr lang="en-US" sz="2000" dirty="0" smtClean="0"/>
              <a:t>Keep </a:t>
            </a:r>
            <a:r>
              <a:rPr lang="en-US" sz="2000" dirty="0"/>
              <a:t>track of product-related data such as drawings, circuit diagrams and CNC programs </a:t>
            </a:r>
            <a:endParaRPr lang="en-US" sz="2000" dirty="0" smtClean="0"/>
          </a:p>
          <a:p>
            <a:pPr algn="just">
              <a:lnSpc>
                <a:spcPct val="150000"/>
              </a:lnSpc>
            </a:pPr>
            <a:r>
              <a:rPr lang="en-US" sz="2000" dirty="0" smtClean="0"/>
              <a:t>Enforce </a:t>
            </a:r>
            <a:r>
              <a:rPr lang="en-US" sz="2000" dirty="0"/>
              <a:t>security and controls in the ECC process </a:t>
            </a:r>
            <a:endParaRPr lang="en-US" sz="2000" dirty="0" smtClean="0"/>
          </a:p>
          <a:p>
            <a:pPr algn="just">
              <a:lnSpc>
                <a:spcPct val="150000"/>
              </a:lnSpc>
            </a:pPr>
            <a:r>
              <a:rPr lang="en-US" sz="2000" dirty="0" smtClean="0"/>
              <a:t>Govern </a:t>
            </a:r>
            <a:r>
              <a:rPr lang="en-US" sz="2000" dirty="0"/>
              <a:t>the ECO cycle using meaningful user-defined status codes </a:t>
            </a:r>
            <a:endParaRPr lang="en-US" sz="2000" dirty="0" smtClean="0"/>
          </a:p>
          <a:p>
            <a:pPr algn="just">
              <a:lnSpc>
                <a:spcPct val="150000"/>
              </a:lnSpc>
            </a:pPr>
            <a:r>
              <a:rPr lang="en-US" sz="2000" dirty="0" smtClean="0"/>
              <a:t>Define </a:t>
            </a:r>
            <a:r>
              <a:rPr lang="en-US" sz="2000" dirty="0"/>
              <a:t>any number of user-defined statuses with associated routings </a:t>
            </a:r>
            <a:endParaRPr lang="en-US" sz="2000" dirty="0" smtClean="0"/>
          </a:p>
          <a:p>
            <a:pPr algn="just">
              <a:lnSpc>
                <a:spcPct val="150000"/>
              </a:lnSpc>
            </a:pPr>
            <a:r>
              <a:rPr lang="en-US" sz="2000" dirty="0" smtClean="0"/>
              <a:t>Movement </a:t>
            </a:r>
            <a:r>
              <a:rPr lang="en-US" sz="2000" dirty="0"/>
              <a:t>between statuses can be automatic or manual </a:t>
            </a:r>
            <a:endParaRPr lang="en-US" sz="2000" dirty="0" smtClean="0"/>
          </a:p>
          <a:p>
            <a:pPr algn="just">
              <a:lnSpc>
                <a:spcPct val="150000"/>
              </a:lnSpc>
            </a:pPr>
            <a:r>
              <a:rPr lang="en-US" sz="2000" dirty="0" smtClean="0"/>
              <a:t>Trigger </a:t>
            </a:r>
            <a:r>
              <a:rPr lang="en-US" sz="2000" dirty="0"/>
              <a:t>an associated event when an ECO is moved into a status </a:t>
            </a:r>
            <a:endParaRPr lang="en-US" sz="2000" dirty="0" smtClean="0"/>
          </a:p>
          <a:p>
            <a:pPr algn="just">
              <a:lnSpc>
                <a:spcPct val="150000"/>
              </a:lnSpc>
            </a:pPr>
            <a:r>
              <a:rPr lang="en-US" sz="2000" dirty="0" smtClean="0"/>
              <a:t>Identify </a:t>
            </a:r>
            <a:r>
              <a:rPr lang="en-US" sz="2000" dirty="0"/>
              <a:t>affected products against an ECO </a:t>
            </a:r>
            <a:endParaRPr lang="en-US" sz="2000" dirty="0" smtClean="0"/>
          </a:p>
          <a:p>
            <a:pPr algn="just">
              <a:lnSpc>
                <a:spcPct val="150000"/>
              </a:lnSpc>
            </a:pPr>
            <a:r>
              <a:rPr lang="en-US" sz="2000" dirty="0" smtClean="0"/>
              <a:t>Identify </a:t>
            </a:r>
            <a:r>
              <a:rPr lang="en-US" sz="2000" dirty="0"/>
              <a:t>existing jobs, purchase orders and sales orders relating to the affected products on the ECO with where-used queries</a:t>
            </a:r>
          </a:p>
        </p:txBody>
      </p:sp>
    </p:spTree>
    <p:extLst>
      <p:ext uri="{BB962C8B-B14F-4D97-AF65-F5344CB8AC3E}">
        <p14:creationId xmlns:p14="http://schemas.microsoft.com/office/powerpoint/2010/main" val="271972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b="1" dirty="0"/>
              <a:t>Integration </a:t>
            </a:r>
            <a:endParaRPr lang="en-US" sz="2000" b="1" dirty="0" smtClean="0"/>
          </a:p>
          <a:p>
            <a:pPr algn="just">
              <a:lnSpc>
                <a:spcPct val="150000"/>
              </a:lnSpc>
            </a:pPr>
            <a:r>
              <a:rPr lang="en-US" sz="2000" dirty="0" smtClean="0"/>
              <a:t>Bill </a:t>
            </a:r>
            <a:r>
              <a:rPr lang="en-US" sz="2000" dirty="0"/>
              <a:t>of Materials (Essential) </a:t>
            </a:r>
            <a:endParaRPr lang="en-US" sz="2000" dirty="0" smtClean="0"/>
          </a:p>
          <a:p>
            <a:pPr algn="just">
              <a:lnSpc>
                <a:spcPct val="150000"/>
              </a:lnSpc>
            </a:pPr>
            <a:r>
              <a:rPr lang="en-US" sz="2000" dirty="0" smtClean="0"/>
              <a:t>Inventory </a:t>
            </a:r>
            <a:r>
              <a:rPr lang="en-US" sz="2000" dirty="0"/>
              <a:t>(Essential) </a:t>
            </a:r>
          </a:p>
          <a:p>
            <a:pPr algn="just">
              <a:lnSpc>
                <a:spcPct val="150000"/>
              </a:lnSpc>
            </a:pPr>
            <a:r>
              <a:rPr lang="en-US" sz="2000" dirty="0" smtClean="0"/>
              <a:t>Purchase </a:t>
            </a:r>
            <a:r>
              <a:rPr lang="en-US" sz="2000" dirty="0"/>
              <a:t>Orders </a:t>
            </a:r>
          </a:p>
          <a:p>
            <a:pPr algn="just">
              <a:lnSpc>
                <a:spcPct val="150000"/>
              </a:lnSpc>
            </a:pPr>
            <a:r>
              <a:rPr lang="en-US" sz="2000" dirty="0" smtClean="0"/>
              <a:t>Quotations </a:t>
            </a:r>
          </a:p>
          <a:p>
            <a:pPr algn="just">
              <a:lnSpc>
                <a:spcPct val="150000"/>
              </a:lnSpc>
            </a:pPr>
            <a:r>
              <a:rPr lang="en-US" sz="2000" dirty="0" smtClean="0"/>
              <a:t>Sales </a:t>
            </a:r>
            <a:r>
              <a:rPr lang="en-US" sz="2000" dirty="0"/>
              <a:t>Orders </a:t>
            </a:r>
          </a:p>
          <a:p>
            <a:pPr algn="just">
              <a:lnSpc>
                <a:spcPct val="150000"/>
              </a:lnSpc>
            </a:pPr>
            <a:r>
              <a:rPr lang="en-US" sz="2000" dirty="0" smtClean="0"/>
              <a:t>Work </a:t>
            </a:r>
            <a:r>
              <a:rPr lang="en-US" sz="2000" dirty="0"/>
              <a:t>in Progress Audit trails and reporting </a:t>
            </a:r>
          </a:p>
          <a:p>
            <a:pPr algn="just">
              <a:lnSpc>
                <a:spcPct val="150000"/>
              </a:lnSpc>
            </a:pPr>
            <a:r>
              <a:rPr lang="en-US" sz="2000" dirty="0" smtClean="0"/>
              <a:t>Report </a:t>
            </a:r>
            <a:r>
              <a:rPr lang="en-US" sz="2000" dirty="0"/>
              <a:t>on status of all Change Orders </a:t>
            </a:r>
          </a:p>
          <a:p>
            <a:pPr algn="just">
              <a:lnSpc>
                <a:spcPct val="150000"/>
              </a:lnSpc>
            </a:pPr>
            <a:r>
              <a:rPr lang="en-US" sz="2000" dirty="0" smtClean="0"/>
              <a:t>Report </a:t>
            </a:r>
            <a:r>
              <a:rPr lang="en-US" sz="2000" dirty="0"/>
              <a:t>on all revisions and releases held against ECC controlled items </a:t>
            </a:r>
          </a:p>
          <a:p>
            <a:pPr algn="just">
              <a:lnSpc>
                <a:spcPct val="150000"/>
              </a:lnSpc>
            </a:pPr>
            <a:r>
              <a:rPr lang="en-US" sz="2000" dirty="0" smtClean="0"/>
              <a:t>Listing </a:t>
            </a:r>
            <a:r>
              <a:rPr lang="en-US" sz="2000" dirty="0"/>
              <a:t>of ECC users, Status Codes and Routings</a:t>
            </a:r>
          </a:p>
        </p:txBody>
      </p:sp>
    </p:spTree>
    <p:extLst>
      <p:ext uri="{BB962C8B-B14F-4D97-AF65-F5344CB8AC3E}">
        <p14:creationId xmlns:p14="http://schemas.microsoft.com/office/powerpoint/2010/main" val="2809781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477000"/>
          </a:xfrm>
        </p:spPr>
        <p:txBody>
          <a:bodyPr>
            <a:normAutofit fontScale="92500" lnSpcReduction="10000"/>
          </a:bodyPr>
          <a:lstStyle/>
          <a:p>
            <a:pPr marL="0" indent="0" algn="just">
              <a:lnSpc>
                <a:spcPct val="150000"/>
              </a:lnSpc>
              <a:buNone/>
            </a:pPr>
            <a:r>
              <a:rPr lang="en-US" sz="2000" b="1" u="sng" dirty="0"/>
              <a:t>3. Accounts Payable</a:t>
            </a:r>
          </a:p>
          <a:p>
            <a:pPr algn="just">
              <a:lnSpc>
                <a:spcPct val="150000"/>
              </a:lnSpc>
            </a:pPr>
            <a:r>
              <a:rPr lang="en-US" sz="2000" dirty="0"/>
              <a:t>Accounts payable will manage all of the funds your company owes to your vendors and other creditors. </a:t>
            </a:r>
            <a:endParaRPr lang="en-US" sz="2000" dirty="0" smtClean="0"/>
          </a:p>
          <a:p>
            <a:pPr algn="just">
              <a:lnSpc>
                <a:spcPct val="150000"/>
              </a:lnSpc>
            </a:pPr>
            <a:r>
              <a:rPr lang="en-US" sz="2000" dirty="0" smtClean="0"/>
              <a:t>An </a:t>
            </a:r>
            <a:r>
              <a:rPr lang="en-US" sz="2000" dirty="0"/>
              <a:t>accounts payable feature integrates your payable data with your purchasing system so you can take control of your cash flows.</a:t>
            </a:r>
          </a:p>
          <a:p>
            <a:pPr marL="0" indent="0" algn="just">
              <a:lnSpc>
                <a:spcPct val="150000"/>
              </a:lnSpc>
              <a:buNone/>
            </a:pPr>
            <a:r>
              <a:rPr lang="en-US" sz="2000" b="1" u="sng" dirty="0"/>
              <a:t>4. Accounts Receivable</a:t>
            </a:r>
          </a:p>
          <a:p>
            <a:pPr algn="just">
              <a:lnSpc>
                <a:spcPct val="150000"/>
              </a:lnSpc>
            </a:pPr>
            <a:r>
              <a:rPr lang="en-US" sz="2000" dirty="0"/>
              <a:t>Accounts receivable allows your business to manage all of the funds customers owe them. </a:t>
            </a:r>
            <a:endParaRPr lang="en-US" sz="2000" dirty="0" smtClean="0"/>
          </a:p>
          <a:p>
            <a:pPr algn="just">
              <a:lnSpc>
                <a:spcPct val="150000"/>
              </a:lnSpc>
            </a:pPr>
            <a:r>
              <a:rPr lang="en-US" sz="2000" dirty="0" smtClean="0"/>
              <a:t>It </a:t>
            </a:r>
            <a:r>
              <a:rPr lang="en-US" sz="2000" dirty="0"/>
              <a:t>will track customer payments as well as manage invoices and cash.</a:t>
            </a:r>
          </a:p>
          <a:p>
            <a:pPr algn="just">
              <a:lnSpc>
                <a:spcPct val="150000"/>
              </a:lnSpc>
            </a:pPr>
            <a:r>
              <a:rPr lang="en-US" sz="2000" dirty="0"/>
              <a:t>Some systems offer a portal for your customers where they can make payments or access invoices. </a:t>
            </a:r>
            <a:endParaRPr lang="en-US" sz="2000" dirty="0" smtClean="0"/>
          </a:p>
          <a:p>
            <a:pPr algn="just">
              <a:lnSpc>
                <a:spcPct val="150000"/>
              </a:lnSpc>
            </a:pPr>
            <a:r>
              <a:rPr lang="en-US" sz="2000" dirty="0" smtClean="0"/>
              <a:t>You </a:t>
            </a:r>
            <a:r>
              <a:rPr lang="en-US" sz="2000" dirty="0"/>
              <a:t>can automate tasks such as sending payment reminders or account statements and generating recurring invoices.</a:t>
            </a:r>
          </a:p>
          <a:p>
            <a:endParaRPr lang="en-US" dirty="0"/>
          </a:p>
        </p:txBody>
      </p:sp>
    </p:spTree>
    <p:extLst>
      <p:ext uri="{BB962C8B-B14F-4D97-AF65-F5344CB8AC3E}">
        <p14:creationId xmlns:p14="http://schemas.microsoft.com/office/powerpoint/2010/main" val="2794008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0"/>
            <a:ext cx="8915400" cy="6781800"/>
          </a:xfrm>
        </p:spPr>
        <p:txBody>
          <a:bodyPr>
            <a:normAutofit fontScale="92500" lnSpcReduction="10000"/>
          </a:bodyPr>
          <a:lstStyle/>
          <a:p>
            <a:pPr marL="0" indent="0" algn="just">
              <a:lnSpc>
                <a:spcPct val="150000"/>
              </a:lnSpc>
              <a:buNone/>
            </a:pPr>
            <a:r>
              <a:rPr lang="en-US" sz="2000" b="1" dirty="0" smtClean="0"/>
              <a:t>Configuration Management</a:t>
            </a:r>
          </a:p>
          <a:p>
            <a:pPr marL="0" indent="0" algn="just">
              <a:lnSpc>
                <a:spcPct val="150000"/>
              </a:lnSpc>
              <a:buNone/>
            </a:pPr>
            <a:r>
              <a:rPr lang="en-US" sz="2000" b="1" dirty="0"/>
              <a:t>What is configuration?</a:t>
            </a:r>
          </a:p>
          <a:p>
            <a:pPr algn="just">
              <a:lnSpc>
                <a:spcPct val="150000"/>
              </a:lnSpc>
            </a:pPr>
            <a:r>
              <a:rPr lang="en-US" sz="2000" dirty="0"/>
              <a:t>Configuration of an ERP system deals with handling of numerous usage controls, which can be switched off or switched on, so as to balance its functionalities to extant needs. </a:t>
            </a:r>
            <a:endParaRPr lang="en-US" sz="2000" dirty="0" smtClean="0"/>
          </a:p>
          <a:p>
            <a:pPr algn="just">
              <a:lnSpc>
                <a:spcPct val="150000"/>
              </a:lnSpc>
            </a:pPr>
            <a:r>
              <a:rPr lang="en-US" sz="2000" dirty="0" smtClean="0"/>
              <a:t>First </a:t>
            </a:r>
            <a:r>
              <a:rPr lang="en-US" sz="2000" dirty="0"/>
              <a:t>thing to happen is to install specific modules needed and configuring these modules, as per the scope of the project. </a:t>
            </a:r>
            <a:endParaRPr lang="en-US" sz="2000" dirty="0" smtClean="0"/>
          </a:p>
          <a:p>
            <a:pPr algn="just">
              <a:lnSpc>
                <a:spcPct val="150000"/>
              </a:lnSpc>
            </a:pPr>
            <a:r>
              <a:rPr lang="en-US" sz="2000" dirty="0" smtClean="0"/>
              <a:t>Thousands </a:t>
            </a:r>
            <a:r>
              <a:rPr lang="en-US" sz="2000" dirty="0"/>
              <a:t>of configuration tables are present, which define how the system should operate, how the data entry screen will look like, how the signals and massages will appear etc.</a:t>
            </a:r>
          </a:p>
          <a:p>
            <a:pPr algn="just">
              <a:lnSpc>
                <a:spcPct val="150000"/>
              </a:lnSpc>
            </a:pPr>
            <a:r>
              <a:rPr lang="en-US" sz="2000" dirty="0"/>
              <a:t>The above process is extremely complex, particularly for tier 1 vendors like SAP and Oracle. </a:t>
            </a:r>
            <a:endParaRPr lang="en-US" sz="2000" dirty="0" smtClean="0"/>
          </a:p>
          <a:p>
            <a:pPr algn="just">
              <a:lnSpc>
                <a:spcPct val="150000"/>
              </a:lnSpc>
            </a:pPr>
            <a:r>
              <a:rPr lang="en-US" sz="2000" dirty="0" smtClean="0"/>
              <a:t>To </a:t>
            </a:r>
            <a:r>
              <a:rPr lang="en-US" sz="2000" dirty="0"/>
              <a:t>alleviate this complexity, ERP vendors are creating pre configured modules suitable for a particular business vertical. ERP vendors are also developing automated pre configuration tools such as </a:t>
            </a:r>
            <a:r>
              <a:rPr lang="en-US" sz="2000" dirty="0" err="1"/>
              <a:t>Orgware</a:t>
            </a:r>
            <a:r>
              <a:rPr lang="en-US" sz="2000" dirty="0"/>
              <a:t> from </a:t>
            </a:r>
            <a:r>
              <a:rPr lang="en-US" sz="2000" dirty="0" err="1"/>
              <a:t>BaaN</a:t>
            </a:r>
            <a:r>
              <a:rPr lang="en-US" sz="2000" dirty="0" smtClean="0"/>
              <a:t>..</a:t>
            </a:r>
            <a:endParaRPr lang="en-US" sz="2000" dirty="0"/>
          </a:p>
        </p:txBody>
      </p:sp>
    </p:spTree>
    <p:extLst>
      <p:ext uri="{BB962C8B-B14F-4D97-AF65-F5344CB8AC3E}">
        <p14:creationId xmlns:p14="http://schemas.microsoft.com/office/powerpoint/2010/main" val="405540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a:lnSpc>
                <a:spcPct val="150000"/>
              </a:lnSpc>
              <a:buNone/>
            </a:pPr>
            <a:r>
              <a:rPr lang="en-US" sz="2000" b="1" dirty="0"/>
              <a:t>General Mode of Configuration:</a:t>
            </a:r>
            <a:endParaRPr lang="en-US" sz="2000" dirty="0"/>
          </a:p>
          <a:p>
            <a:pPr algn="just">
              <a:lnSpc>
                <a:spcPct val="150000"/>
              </a:lnSpc>
            </a:pPr>
            <a:r>
              <a:rPr lang="en-US" sz="2000" dirty="0"/>
              <a:t>A function can be turned on or turned off or made optional.</a:t>
            </a:r>
          </a:p>
          <a:p>
            <a:pPr algn="just">
              <a:lnSpc>
                <a:spcPct val="150000"/>
              </a:lnSpc>
            </a:pPr>
            <a:r>
              <a:rPr lang="en-US" sz="2000" dirty="0"/>
              <a:t>XOR i.e.to chooses only one flow that fulfills the specified condition.</a:t>
            </a:r>
          </a:p>
          <a:p>
            <a:pPr algn="just">
              <a:lnSpc>
                <a:spcPct val="150000"/>
              </a:lnSpc>
            </a:pPr>
            <a:r>
              <a:rPr lang="en-US" sz="2000" dirty="0"/>
              <a:t>OR where a configuration supports optional activities or flow requiring all, none or some of the activities.</a:t>
            </a:r>
          </a:p>
          <a:p>
            <a:pPr algn="just">
              <a:lnSpc>
                <a:spcPct val="150000"/>
              </a:lnSpc>
            </a:pPr>
            <a:r>
              <a:rPr lang="en-US" sz="2000" dirty="0"/>
              <a:t>AND - indicate mandatory parallel flows.</a:t>
            </a:r>
          </a:p>
          <a:p>
            <a:pPr algn="just">
              <a:lnSpc>
                <a:spcPct val="150000"/>
              </a:lnSpc>
            </a:pPr>
            <a:r>
              <a:rPr lang="en-US" sz="2000" dirty="0"/>
              <a:t>Some configuration choices are irreversible e.g. if “negative inventory allowed” option is chosen, it can not be reversed at a latter stage. </a:t>
            </a:r>
            <a:endParaRPr lang="en-US" sz="2000" dirty="0" smtClean="0"/>
          </a:p>
          <a:p>
            <a:pPr algn="just">
              <a:lnSpc>
                <a:spcPct val="150000"/>
              </a:lnSpc>
            </a:pPr>
            <a:r>
              <a:rPr lang="en-US" sz="2000" dirty="0" smtClean="0"/>
              <a:t>Some </a:t>
            </a:r>
            <a:r>
              <a:rPr lang="en-US" sz="2000" dirty="0"/>
              <a:t>configurations are reversible e.g. purchase order quantity may exceed blanket order quantity or not. In some case if a specific choice is not made, configurable function can be switched on or off by default.</a:t>
            </a:r>
          </a:p>
          <a:p>
            <a:endParaRPr lang="en-US" dirty="0"/>
          </a:p>
        </p:txBody>
      </p:sp>
    </p:spTree>
    <p:extLst>
      <p:ext uri="{BB962C8B-B14F-4D97-AF65-F5344CB8AC3E}">
        <p14:creationId xmlns:p14="http://schemas.microsoft.com/office/powerpoint/2010/main" val="733933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152400"/>
            <a:ext cx="8762999" cy="6553200"/>
          </a:xfrm>
        </p:spPr>
        <p:txBody>
          <a:bodyPr>
            <a:normAutofit lnSpcReduction="10000"/>
          </a:bodyPr>
          <a:lstStyle/>
          <a:p>
            <a:pPr marL="0" indent="0" algn="just">
              <a:lnSpc>
                <a:spcPct val="150000"/>
              </a:lnSpc>
              <a:buNone/>
            </a:pPr>
            <a:r>
              <a:rPr lang="en-US" sz="2000" b="1" dirty="0"/>
              <a:t>Setting up of basic system:</a:t>
            </a:r>
            <a:r>
              <a:rPr lang="en-US" sz="2000" dirty="0"/>
              <a:t> Some important activities related to setting up of base system, having impact on all modules, are given below:</a:t>
            </a:r>
          </a:p>
          <a:p>
            <a:pPr algn="just">
              <a:lnSpc>
                <a:spcPct val="150000"/>
              </a:lnSpc>
            </a:pPr>
            <a:r>
              <a:rPr lang="en-US" sz="2000" b="1" u="sng" dirty="0"/>
              <a:t>Creation of a company</a:t>
            </a:r>
            <a:r>
              <a:rPr lang="en-US" sz="2000" b="1" dirty="0"/>
              <a:t>:</a:t>
            </a:r>
            <a:r>
              <a:rPr lang="en-US" sz="2000" dirty="0"/>
              <a:t> This is basically to create a data base. A number of data bases can be created of which one may be for actual transactions where as the others may be for used for testing and training. A Company may different hierarchies such as single logistics / single finance, multi logistics /single finance, multi logistics / multi finance etc.</a:t>
            </a:r>
          </a:p>
          <a:p>
            <a:pPr algn="just">
              <a:lnSpc>
                <a:spcPct val="150000"/>
              </a:lnSpc>
            </a:pPr>
            <a:r>
              <a:rPr lang="en-US" sz="2000" b="1" u="sng" dirty="0"/>
              <a:t>Setting up of currency:</a:t>
            </a:r>
            <a:r>
              <a:rPr lang="en-US" sz="2000" dirty="0"/>
              <a:t> Currencies need to be configured as </a:t>
            </a:r>
            <a:r>
              <a:rPr lang="en-US" sz="2000" dirty="0" err="1"/>
              <a:t>i</a:t>
            </a:r>
            <a:r>
              <a:rPr lang="en-US" sz="2000" dirty="0"/>
              <a:t>) base currency which is the legal currency of the country where the organization is operating ii) Alternate reporting currencies, iii) transaction currencies used for transaction with vendors and customers who may be spread over a number of countries.</a:t>
            </a:r>
          </a:p>
          <a:p>
            <a:pPr algn="just">
              <a:lnSpc>
                <a:spcPct val="150000"/>
              </a:lnSpc>
            </a:pPr>
            <a:r>
              <a:rPr lang="en-US" sz="2000" b="1" u="sng" dirty="0"/>
              <a:t>Setting up of calendar and periods:</a:t>
            </a:r>
            <a:r>
              <a:rPr lang="en-US" sz="2000" dirty="0"/>
              <a:t> Calendars are used to record information on the availability of resources. Periods are time intervals that can be utilized for statistical, financial, planning and cost control purpose.</a:t>
            </a:r>
          </a:p>
          <a:p>
            <a:endParaRPr lang="en-US" dirty="0"/>
          </a:p>
        </p:txBody>
      </p:sp>
    </p:spTree>
    <p:extLst>
      <p:ext uri="{BB962C8B-B14F-4D97-AF65-F5344CB8AC3E}">
        <p14:creationId xmlns:p14="http://schemas.microsoft.com/office/powerpoint/2010/main" val="3849788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28600"/>
            <a:ext cx="8610599" cy="6400800"/>
          </a:xfrm>
        </p:spPr>
        <p:txBody>
          <a:bodyPr>
            <a:normAutofit lnSpcReduction="10000"/>
          </a:bodyPr>
          <a:lstStyle/>
          <a:p>
            <a:pPr algn="just">
              <a:lnSpc>
                <a:spcPct val="150000"/>
              </a:lnSpc>
            </a:pPr>
            <a:r>
              <a:rPr lang="en-US" sz="2000" b="1" u="sng" dirty="0"/>
              <a:t>Units of Measure:</a:t>
            </a:r>
            <a:r>
              <a:rPr lang="en-US" sz="2000" dirty="0"/>
              <a:t> Base units of length, surface area, weight, time and their conversation factors for transactional purpose.</a:t>
            </a:r>
          </a:p>
          <a:p>
            <a:pPr algn="just">
              <a:lnSpc>
                <a:spcPct val="150000"/>
              </a:lnSpc>
            </a:pPr>
            <a:r>
              <a:rPr lang="en-US" sz="2000" b="1" u="sng" dirty="0"/>
              <a:t>Integration between finance and logistic:</a:t>
            </a:r>
            <a:r>
              <a:rPr lang="en-US" sz="2000" dirty="0"/>
              <a:t> Setting up of inter company relations, mode of updating finance tables either in real time or in batch mode, mode of inventory valuation such as LIFO, FIFO, Standard Costing or Weighted Average, treatment of finalized and non finalized transactions on financial ledger etc.</a:t>
            </a:r>
          </a:p>
          <a:p>
            <a:pPr algn="just">
              <a:lnSpc>
                <a:spcPct val="150000"/>
              </a:lnSpc>
            </a:pPr>
            <a:r>
              <a:rPr lang="en-US" sz="2000" b="1" u="sng" dirty="0"/>
              <a:t>Defining number group, series type and series length:</a:t>
            </a:r>
            <a:r>
              <a:rPr lang="en-US" sz="2000" dirty="0"/>
              <a:t> To be used as ID of a unique transaction like purchase orders, sales order, production order etc.</a:t>
            </a:r>
          </a:p>
          <a:p>
            <a:pPr algn="just">
              <a:lnSpc>
                <a:spcPct val="150000"/>
              </a:lnSpc>
            </a:pPr>
            <a:r>
              <a:rPr lang="en-US" sz="2000" b="1" u="sng" dirty="0"/>
              <a:t>Defining Countries:</a:t>
            </a:r>
            <a:r>
              <a:rPr lang="en-US" sz="2000" dirty="0"/>
              <a:t> Customers and vendors are located in various countries for which country code need to be defined. This is very important due to necessity of tax calculation and reporting.</a:t>
            </a:r>
          </a:p>
          <a:p>
            <a:pPr algn="just">
              <a:lnSpc>
                <a:spcPct val="150000"/>
              </a:lnSpc>
            </a:pPr>
            <a:r>
              <a:rPr lang="en-US" sz="2000" b="1" u="sng" dirty="0"/>
              <a:t>Assigning Tax codes</a:t>
            </a:r>
            <a:r>
              <a:rPr lang="en-US" sz="2000" b="1" dirty="0"/>
              <a:t>:</a:t>
            </a:r>
            <a:r>
              <a:rPr lang="en-US" sz="2000" dirty="0"/>
              <a:t> Needed to be defined for sales, purchase, service, project transactions</a:t>
            </a:r>
            <a:r>
              <a:rPr lang="en-US" dirty="0"/>
              <a:t>.</a:t>
            </a:r>
          </a:p>
          <a:p>
            <a:endParaRPr lang="en-US" dirty="0"/>
          </a:p>
        </p:txBody>
      </p:sp>
    </p:spTree>
    <p:extLst>
      <p:ext uri="{BB962C8B-B14F-4D97-AF65-F5344CB8AC3E}">
        <p14:creationId xmlns:p14="http://schemas.microsoft.com/office/powerpoint/2010/main" val="117658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a:lnSpc>
                <a:spcPct val="150000"/>
              </a:lnSpc>
              <a:buNone/>
            </a:pPr>
            <a:r>
              <a:rPr lang="en-US" sz="2000" b="1" dirty="0" smtClean="0"/>
              <a:t>Serialization / Lot Control</a:t>
            </a:r>
          </a:p>
          <a:p>
            <a:pPr algn="just">
              <a:lnSpc>
                <a:spcPct val="150000"/>
              </a:lnSpc>
            </a:pPr>
            <a:r>
              <a:rPr lang="en-US" sz="2000" dirty="0"/>
              <a:t>Ensure accurate records with detailed inventory transactions, customizable cycle counts and ABC category analysis.</a:t>
            </a:r>
          </a:p>
          <a:p>
            <a:pPr algn="just">
              <a:lnSpc>
                <a:spcPct val="150000"/>
              </a:lnSpc>
            </a:pPr>
            <a:r>
              <a:rPr lang="en-US" sz="2000" dirty="0"/>
              <a:t>Use standard cost, actual cost or FIFO costing, and manage costs at the project level.</a:t>
            </a:r>
          </a:p>
          <a:p>
            <a:pPr algn="just">
              <a:lnSpc>
                <a:spcPct val="150000"/>
              </a:lnSpc>
            </a:pPr>
            <a:r>
              <a:rPr lang="en-US" sz="2000" dirty="0"/>
              <a:t>View ALL inventory information, including summary and detailed review by item, to make informed decisions that help increase inventory turns.</a:t>
            </a:r>
          </a:p>
          <a:p>
            <a:pPr algn="just">
              <a:lnSpc>
                <a:spcPct val="150000"/>
              </a:lnSpc>
            </a:pPr>
            <a:r>
              <a:rPr lang="en-US" sz="2000" dirty="0"/>
              <a:t>Analyze supply and demand requirements online, and update inventory by location, lot number, serial number or project as needed.</a:t>
            </a:r>
          </a:p>
          <a:p>
            <a:pPr algn="just">
              <a:lnSpc>
                <a:spcPct val="150000"/>
              </a:lnSpc>
            </a:pPr>
            <a:r>
              <a:rPr lang="en-US" sz="2000" dirty="0"/>
              <a:t>Manage inventory in real time from anywhere with Rootstock’s inventory management software using your cell phone or tablet.</a:t>
            </a:r>
          </a:p>
          <a:p>
            <a:endParaRPr lang="en-US" dirty="0"/>
          </a:p>
        </p:txBody>
      </p:sp>
    </p:spTree>
    <p:extLst>
      <p:ext uri="{BB962C8B-B14F-4D97-AF65-F5344CB8AC3E}">
        <p14:creationId xmlns:p14="http://schemas.microsoft.com/office/powerpoint/2010/main" val="1393584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b="1" dirty="0"/>
              <a:t>Lot Control and Serial Number Tracking</a:t>
            </a:r>
          </a:p>
          <a:p>
            <a:pPr algn="just">
              <a:lnSpc>
                <a:spcPct val="150000"/>
              </a:lnSpc>
            </a:pPr>
            <a:r>
              <a:rPr lang="en-US" sz="2000" dirty="0"/>
              <a:t>Enjoy complete traceability with lot and serial number tracking and comprehensive audit trail inquiries:</a:t>
            </a:r>
          </a:p>
          <a:p>
            <a:pPr algn="just">
              <a:lnSpc>
                <a:spcPct val="150000"/>
              </a:lnSpc>
            </a:pPr>
            <a:r>
              <a:rPr lang="en-US" sz="2000" dirty="0"/>
              <a:t>Register lot numbers through purchasing receipts, inventory, shop floor control and sales orders.</a:t>
            </a:r>
          </a:p>
          <a:p>
            <a:pPr algn="just">
              <a:lnSpc>
                <a:spcPct val="150000"/>
              </a:lnSpc>
            </a:pPr>
            <a:r>
              <a:rPr lang="en-US" sz="2000" dirty="0"/>
              <a:t>Assign serial numbers to inventories and track them all the way to sales order fulfillment.</a:t>
            </a:r>
          </a:p>
          <a:p>
            <a:pPr algn="just">
              <a:lnSpc>
                <a:spcPct val="150000"/>
              </a:lnSpc>
            </a:pPr>
            <a:r>
              <a:rPr lang="en-US" sz="2000" dirty="0"/>
              <a:t>View full-level traceability trees and comprehensive device history records with our lot control and serial tracking software</a:t>
            </a:r>
            <a:r>
              <a:rPr lang="en-US" sz="2000" dirty="0" smtClean="0"/>
              <a:t>.</a:t>
            </a:r>
            <a:endParaRPr lang="en-US" sz="2000" dirty="0"/>
          </a:p>
        </p:txBody>
      </p:sp>
    </p:spTree>
    <p:extLst>
      <p:ext uri="{BB962C8B-B14F-4D97-AF65-F5344CB8AC3E}">
        <p14:creationId xmlns:p14="http://schemas.microsoft.com/office/powerpoint/2010/main" val="2696936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0"/>
            <a:ext cx="8839200" cy="6858000"/>
          </a:xfrm>
        </p:spPr>
        <p:txBody>
          <a:bodyPr>
            <a:normAutofit fontScale="92500" lnSpcReduction="20000"/>
          </a:bodyPr>
          <a:lstStyle/>
          <a:p>
            <a:pPr marL="0" indent="0" algn="just">
              <a:lnSpc>
                <a:spcPct val="150000"/>
              </a:lnSpc>
              <a:buNone/>
            </a:pPr>
            <a:r>
              <a:rPr lang="en-US" sz="2000" b="1" u="sng" dirty="0" smtClean="0"/>
              <a:t>Human Resource</a:t>
            </a:r>
          </a:p>
          <a:p>
            <a:pPr marL="0" indent="0" algn="just" fontAlgn="base">
              <a:lnSpc>
                <a:spcPct val="150000"/>
              </a:lnSpc>
              <a:buNone/>
            </a:pPr>
            <a:r>
              <a:rPr lang="en-US" sz="2000" b="1" i="1" u="sng" dirty="0"/>
              <a:t>What are Human Resource modules?</a:t>
            </a:r>
          </a:p>
          <a:p>
            <a:pPr algn="just" fontAlgn="base">
              <a:lnSpc>
                <a:spcPct val="150000"/>
              </a:lnSpc>
            </a:pPr>
            <a:r>
              <a:rPr lang="en-US" sz="2000" dirty="0"/>
              <a:t>ERP, or Enterprise Resource Planning, is a suite of integrated business software applications (often called modules) that allow companies to track and manage data and even automate some business functions, including Human Resources.</a:t>
            </a:r>
          </a:p>
          <a:p>
            <a:pPr algn="just" fontAlgn="base">
              <a:lnSpc>
                <a:spcPct val="150000"/>
              </a:lnSpc>
            </a:pPr>
            <a:r>
              <a:rPr lang="en-US" sz="2000" dirty="0"/>
              <a:t>Human Resource modules in particular are used to track different people-related functions, such as planning, payroll, administration, development, hiring, and more. Business services, like Standard Operating Procedures, job postings, news, forums, tracking of work hours, and benefits, etc., can all be unified into one module, which makes overall management and decision-making easier.</a:t>
            </a:r>
          </a:p>
          <a:p>
            <a:pPr algn="just">
              <a:lnSpc>
                <a:spcPct val="150000"/>
              </a:lnSpc>
            </a:pPr>
            <a:r>
              <a:rPr lang="en-US" sz="2000" dirty="0"/>
              <a:t>Human Resources is another widely implemented ERP module. ERP HR module streamlines the management of human resources and human capital.</a:t>
            </a:r>
          </a:p>
          <a:p>
            <a:pPr algn="just">
              <a:lnSpc>
                <a:spcPct val="150000"/>
              </a:lnSpc>
            </a:pPr>
            <a:r>
              <a:rPr lang="en-US" sz="2000" dirty="0" smtClean="0"/>
              <a:t>HR </a:t>
            </a:r>
            <a:r>
              <a:rPr lang="en-US" sz="2000" dirty="0"/>
              <a:t>modules routinely maintain a complete employee database including contact information, salary details, attendance, performance evaluation, and promotion of all employees.</a:t>
            </a:r>
          </a:p>
          <a:p>
            <a:pPr marL="0" indent="0">
              <a:buNone/>
            </a:pPr>
            <a:endParaRPr lang="en-US" dirty="0"/>
          </a:p>
        </p:txBody>
      </p:sp>
    </p:spTree>
    <p:extLst>
      <p:ext uri="{BB962C8B-B14F-4D97-AF65-F5344CB8AC3E}">
        <p14:creationId xmlns:p14="http://schemas.microsoft.com/office/powerpoint/2010/main" val="186073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algn="just">
              <a:lnSpc>
                <a:spcPct val="150000"/>
              </a:lnSpc>
            </a:pPr>
            <a:r>
              <a:rPr lang="en-US" sz="2000" dirty="0"/>
              <a:t>The advanced HR module is integrated with knowledge management systems to optimally utilize the expertise of all employees.</a:t>
            </a:r>
          </a:p>
          <a:p>
            <a:pPr algn="just">
              <a:lnSpc>
                <a:spcPct val="150000"/>
              </a:lnSpc>
            </a:pPr>
            <a:r>
              <a:rPr lang="en-US" sz="2000" dirty="0"/>
              <a:t>A knowledge management system is an information technology system. It stores and retrieves the knowledge to improve understanding, collaboration, and process alignment.</a:t>
            </a:r>
          </a:p>
          <a:p>
            <a:pPr algn="just">
              <a:lnSpc>
                <a:spcPct val="150000"/>
              </a:lnSpc>
            </a:pPr>
            <a:r>
              <a:rPr lang="en-US" sz="2000" dirty="0"/>
              <a:t>Knowledge management systems can exist within organizations or teams. And they can also be used to center the knowledge base for clients.</a:t>
            </a:r>
          </a:p>
          <a:p>
            <a:pPr algn="just">
              <a:lnSpc>
                <a:spcPct val="150000"/>
              </a:lnSpc>
            </a:pPr>
            <a:r>
              <a:rPr lang="en-US" sz="2000" dirty="0"/>
              <a:t>ERP HR modules refer to the systems and processes at the intersection between human resource management (HRM) and information technology.</a:t>
            </a:r>
          </a:p>
        </p:txBody>
      </p:sp>
    </p:spTree>
    <p:extLst>
      <p:ext uri="{BB962C8B-B14F-4D97-AF65-F5344CB8AC3E}">
        <p14:creationId xmlns:p14="http://schemas.microsoft.com/office/powerpoint/2010/main" val="222807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76200"/>
            <a:ext cx="8915400" cy="6934200"/>
          </a:xfrm>
        </p:spPr>
        <p:txBody>
          <a:bodyPr>
            <a:normAutofit fontScale="85000" lnSpcReduction="10000"/>
          </a:bodyPr>
          <a:lstStyle/>
          <a:p>
            <a:pPr marL="0" indent="0" algn="just">
              <a:lnSpc>
                <a:spcPct val="150000"/>
              </a:lnSpc>
              <a:buNone/>
            </a:pPr>
            <a:r>
              <a:rPr lang="en-US" sz="2400" b="1" dirty="0"/>
              <a:t>Submodules of ERP HR module</a:t>
            </a:r>
          </a:p>
          <a:p>
            <a:pPr algn="just">
              <a:lnSpc>
                <a:spcPct val="150000"/>
              </a:lnSpc>
            </a:pPr>
            <a:r>
              <a:rPr lang="en-US" sz="2000" b="1" u="sng" dirty="0"/>
              <a:t>Organizational Management: </a:t>
            </a:r>
            <a:r>
              <a:rPr lang="en-US" sz="2000" dirty="0"/>
              <a:t>It helps with personnel planning and application development. It enables analyzing the complete organizational structure. This allows planning and developing personnel summaries.</a:t>
            </a:r>
          </a:p>
          <a:p>
            <a:pPr algn="just">
              <a:lnSpc>
                <a:spcPct val="150000"/>
              </a:lnSpc>
            </a:pPr>
            <a:r>
              <a:rPr lang="en-US" sz="2000" b="1" u="sng" dirty="0"/>
              <a:t>E-Recruitment:</a:t>
            </a:r>
            <a:r>
              <a:rPr lang="en-US" sz="2000" dirty="0"/>
              <a:t> submodule for hiring both internal employees and external candidates. That includes access to talents regardless of geography.</a:t>
            </a:r>
          </a:p>
          <a:p>
            <a:pPr algn="just">
              <a:lnSpc>
                <a:spcPct val="150000"/>
              </a:lnSpc>
            </a:pPr>
            <a:r>
              <a:rPr lang="en-US" sz="2000" b="1" u="sng" dirty="0"/>
              <a:t>Time Management:</a:t>
            </a:r>
            <a:r>
              <a:rPr lang="en-US" sz="2000" dirty="0"/>
              <a:t> it enables functionality to record attendance and absence for employees. It also helps in the evaluation of attendance, absences, overtime, bonus, wages.</a:t>
            </a:r>
          </a:p>
          <a:p>
            <a:pPr algn="just">
              <a:lnSpc>
                <a:spcPct val="150000"/>
              </a:lnSpc>
            </a:pPr>
            <a:r>
              <a:rPr lang="en-US" sz="2000" b="1" u="sng" dirty="0"/>
              <a:t>Personnel Administration:</a:t>
            </a:r>
            <a:r>
              <a:rPr lang="en-US" sz="2000" dirty="0"/>
              <a:t> it manages many individual pieces of information. This information is stored, updated, and managed for each employee. To manage personnel data related to tasks you need it.</a:t>
            </a:r>
          </a:p>
          <a:p>
            <a:pPr algn="just">
              <a:lnSpc>
                <a:spcPct val="150000"/>
              </a:lnSpc>
            </a:pPr>
            <a:r>
              <a:rPr lang="en-US" sz="2000" b="1" u="sng" dirty="0"/>
              <a:t>Payroll:</a:t>
            </a:r>
            <a:r>
              <a:rPr lang="en-US" sz="2000" dirty="0"/>
              <a:t> it manages the payroll of employees in an organization. Payroll can be integrated with other modules like accounting and time management. It consists of payments for each employee and deductions made</a:t>
            </a:r>
            <a:r>
              <a:rPr lang="en-US" sz="2000" dirty="0" smtClean="0"/>
              <a:t>.</a:t>
            </a:r>
          </a:p>
          <a:p>
            <a:pPr algn="just">
              <a:lnSpc>
                <a:spcPct val="150000"/>
              </a:lnSpc>
            </a:pPr>
            <a:r>
              <a:rPr lang="en-US" sz="2000" b="1" u="sng" dirty="0"/>
              <a:t>Reporting</a:t>
            </a:r>
            <a:r>
              <a:rPr lang="en-US" sz="2000" dirty="0"/>
              <a:t>: it provides reports of individual employees and consolidated reports across departments, demographics.</a:t>
            </a:r>
          </a:p>
          <a:p>
            <a:endParaRPr lang="en-US" dirty="0"/>
          </a:p>
        </p:txBody>
      </p:sp>
    </p:spTree>
    <p:extLst>
      <p:ext uri="{BB962C8B-B14F-4D97-AF65-F5344CB8AC3E}">
        <p14:creationId xmlns:p14="http://schemas.microsoft.com/office/powerpoint/2010/main" val="732577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numCol="2">
            <a:normAutofit/>
          </a:bodyPr>
          <a:lstStyle/>
          <a:p>
            <a:pPr marL="0" indent="0" algn="just">
              <a:lnSpc>
                <a:spcPct val="150000"/>
              </a:lnSpc>
              <a:buNone/>
            </a:pPr>
            <a:r>
              <a:rPr lang="en-US" sz="2000" b="1" dirty="0"/>
              <a:t>HRMS major functionalities</a:t>
            </a:r>
          </a:p>
          <a:p>
            <a:pPr algn="just">
              <a:lnSpc>
                <a:spcPct val="150000"/>
              </a:lnSpc>
            </a:pPr>
            <a:r>
              <a:rPr lang="en-US" sz="2000" dirty="0"/>
              <a:t>Recording basic demographic and address data.</a:t>
            </a:r>
          </a:p>
          <a:p>
            <a:pPr algn="just">
              <a:lnSpc>
                <a:spcPct val="150000"/>
              </a:lnSpc>
            </a:pPr>
            <a:r>
              <a:rPr lang="en-US" sz="2000" dirty="0"/>
              <a:t>Selection, interviewing, and complete the hiring process.</a:t>
            </a:r>
          </a:p>
          <a:p>
            <a:pPr algn="just">
              <a:lnSpc>
                <a:spcPct val="150000"/>
              </a:lnSpc>
            </a:pPr>
            <a:r>
              <a:rPr lang="en-US" sz="2000" dirty="0"/>
              <a:t>Training and development of employees.</a:t>
            </a:r>
          </a:p>
          <a:p>
            <a:pPr algn="just">
              <a:lnSpc>
                <a:spcPct val="150000"/>
              </a:lnSpc>
            </a:pPr>
            <a:r>
              <a:rPr lang="en-US" sz="2000" dirty="0"/>
              <a:t>Capabilities and skills management.</a:t>
            </a:r>
          </a:p>
          <a:p>
            <a:pPr algn="just">
              <a:lnSpc>
                <a:spcPct val="150000"/>
              </a:lnSpc>
            </a:pPr>
            <a:r>
              <a:rPr lang="en-US" sz="2000" dirty="0"/>
              <a:t>Compensation planning record.</a:t>
            </a:r>
          </a:p>
          <a:p>
            <a:pPr algn="just">
              <a:lnSpc>
                <a:spcPct val="150000"/>
              </a:lnSpc>
            </a:pPr>
            <a:r>
              <a:rPr lang="en-US" sz="2000" dirty="0"/>
              <a:t>Other related activities.</a:t>
            </a:r>
          </a:p>
          <a:p>
            <a:pPr algn="just">
              <a:lnSpc>
                <a:spcPct val="150000"/>
              </a:lnSpc>
            </a:pPr>
            <a:r>
              <a:rPr lang="en-US" sz="2000" dirty="0"/>
              <a:t>produce paychecks and payroll reports;</a:t>
            </a:r>
          </a:p>
          <a:p>
            <a:pPr algn="just">
              <a:lnSpc>
                <a:spcPct val="150000"/>
              </a:lnSpc>
            </a:pPr>
            <a:endParaRPr lang="en-US" sz="2000" dirty="0" smtClean="0"/>
          </a:p>
          <a:p>
            <a:pPr algn="just">
              <a:lnSpc>
                <a:spcPct val="150000"/>
              </a:lnSpc>
            </a:pPr>
            <a:r>
              <a:rPr lang="en-US" sz="2000" dirty="0" smtClean="0"/>
              <a:t>maintain </a:t>
            </a:r>
            <a:r>
              <a:rPr lang="en-US" sz="2000" dirty="0"/>
              <a:t>personnel records;</a:t>
            </a:r>
          </a:p>
          <a:p>
            <a:pPr algn="just">
              <a:lnSpc>
                <a:spcPct val="150000"/>
              </a:lnSpc>
            </a:pPr>
            <a:r>
              <a:rPr lang="en-US" sz="2000" dirty="0"/>
              <a:t>pursue talent management.</a:t>
            </a:r>
          </a:p>
          <a:p>
            <a:pPr algn="just">
              <a:lnSpc>
                <a:spcPct val="150000"/>
              </a:lnSpc>
            </a:pPr>
            <a:r>
              <a:rPr lang="en-US" sz="2000" dirty="0"/>
              <a:t>Broad flexibility in data collection methods.</a:t>
            </a:r>
          </a:p>
          <a:p>
            <a:pPr algn="just">
              <a:lnSpc>
                <a:spcPct val="150000"/>
              </a:lnSpc>
            </a:pPr>
            <a:r>
              <a:rPr lang="en-US" sz="2000" dirty="0"/>
              <a:t>Labor distribution capabilities.</a:t>
            </a:r>
          </a:p>
          <a:p>
            <a:pPr algn="just">
              <a:lnSpc>
                <a:spcPct val="150000"/>
              </a:lnSpc>
            </a:pPr>
            <a:r>
              <a:rPr lang="en-US" sz="2000" dirty="0"/>
              <a:t>Data analysis features.</a:t>
            </a:r>
          </a:p>
          <a:p>
            <a:pPr algn="just">
              <a:lnSpc>
                <a:spcPct val="150000"/>
              </a:lnSpc>
            </a:pPr>
            <a:r>
              <a:rPr lang="en-US" sz="2000" dirty="0"/>
              <a:t>Cost analysis.</a:t>
            </a:r>
          </a:p>
          <a:p>
            <a:pPr algn="just">
              <a:lnSpc>
                <a:spcPct val="150000"/>
              </a:lnSpc>
            </a:pPr>
            <a:r>
              <a:rPr lang="en-US" sz="2000" dirty="0"/>
              <a:t>Efficiency metrics.</a:t>
            </a:r>
          </a:p>
          <a:p>
            <a:endParaRPr lang="en-US" dirty="0"/>
          </a:p>
        </p:txBody>
      </p:sp>
    </p:spTree>
    <p:extLst>
      <p:ext uri="{BB962C8B-B14F-4D97-AF65-F5344CB8AC3E}">
        <p14:creationId xmlns:p14="http://schemas.microsoft.com/office/powerpoint/2010/main" val="115317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9" end="9"/>
                                            </p:txEl>
                                          </p:spTgt>
                                        </p:tgtEl>
                                        <p:attrNameLst>
                                          <p:attrName>style.visibility</p:attrName>
                                        </p:attrNameLst>
                                      </p:cBhvr>
                                      <p:to>
                                        <p:strVal val="visible"/>
                                      </p:to>
                                    </p:set>
                                    <p:anim calcmode="lin" valueType="num">
                                      <p:cBhvr additive="base">
                                        <p:cTn id="5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
                                            <p:txEl>
                                              <p:pRg st="10" end="10"/>
                                            </p:txEl>
                                          </p:spTgt>
                                        </p:tgtEl>
                                        <p:attrNameLst>
                                          <p:attrName>style.visibility</p:attrName>
                                        </p:attrNameLst>
                                      </p:cBhvr>
                                      <p:to>
                                        <p:strVal val="visible"/>
                                      </p:to>
                                    </p:set>
                                    <p:anim calcmode="lin" valueType="num">
                                      <p:cBhvr additive="base">
                                        <p:cTn id="61"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 calcmode="lin" valueType="num">
                                      <p:cBhvr additive="base">
                                        <p:cTn id="67"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
                                            <p:txEl>
                                              <p:pRg st="12" end="12"/>
                                            </p:txEl>
                                          </p:spTgt>
                                        </p:tgtEl>
                                        <p:attrNameLst>
                                          <p:attrName>style.visibility</p:attrName>
                                        </p:attrNameLst>
                                      </p:cBhvr>
                                      <p:to>
                                        <p:strVal val="visible"/>
                                      </p:to>
                                    </p:set>
                                    <p:anim calcmode="lin" valueType="num">
                                      <p:cBhvr additive="base">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
                                            <p:txEl>
                                              <p:pRg st="13" end="13"/>
                                            </p:txEl>
                                          </p:spTgt>
                                        </p:tgtEl>
                                        <p:attrNameLst>
                                          <p:attrName>style.visibility</p:attrName>
                                        </p:attrNameLst>
                                      </p:cBhvr>
                                      <p:to>
                                        <p:strVal val="visible"/>
                                      </p:to>
                                    </p:set>
                                    <p:anim calcmode="lin" valueType="num">
                                      <p:cBhvr additive="base">
                                        <p:cTn id="79"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
                                            <p:txEl>
                                              <p:pRg st="14" end="14"/>
                                            </p:txEl>
                                          </p:spTgt>
                                        </p:tgtEl>
                                        <p:attrNameLst>
                                          <p:attrName>style.visibility</p:attrName>
                                        </p:attrNameLst>
                                      </p:cBhvr>
                                      <p:to>
                                        <p:strVal val="visible"/>
                                      </p:to>
                                    </p:set>
                                    <p:anim calcmode="lin" valueType="num">
                                      <p:cBhvr additive="base">
                                        <p:cTn id="85" dur="500" fill="hold"/>
                                        <p:tgtEl>
                                          <p:spTgt spid="2">
                                            <p:txEl>
                                              <p:pRg st="14" end="1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
                                            <p:txEl>
                                              <p:pRg st="15" end="15"/>
                                            </p:txEl>
                                          </p:spTgt>
                                        </p:tgtEl>
                                        <p:attrNameLst>
                                          <p:attrName>style.visibility</p:attrName>
                                        </p:attrNameLst>
                                      </p:cBhvr>
                                      <p:to>
                                        <p:strVal val="visible"/>
                                      </p:to>
                                    </p:set>
                                    <p:anim calcmode="lin" valueType="num">
                                      <p:cBhvr additive="base">
                                        <p:cTn id="91" dur="500" fill="hold"/>
                                        <p:tgtEl>
                                          <p:spTgt spid="2">
                                            <p:txEl>
                                              <p:pRg st="15" end="15"/>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477000"/>
          </a:xfrm>
        </p:spPr>
        <p:txBody>
          <a:bodyPr>
            <a:normAutofit fontScale="92500"/>
          </a:bodyPr>
          <a:lstStyle/>
          <a:p>
            <a:pPr marL="0" indent="0" algn="just">
              <a:lnSpc>
                <a:spcPct val="150000"/>
              </a:lnSpc>
              <a:buNone/>
            </a:pPr>
            <a:r>
              <a:rPr lang="en-US" sz="2000" b="1" u="sng" dirty="0"/>
              <a:t>5. Fixed Asset Management</a:t>
            </a:r>
          </a:p>
          <a:p>
            <a:pPr algn="just">
              <a:lnSpc>
                <a:spcPct val="150000"/>
              </a:lnSpc>
            </a:pPr>
            <a:r>
              <a:rPr lang="en-US" sz="2000" dirty="0"/>
              <a:t>This solution tracks and manages all of your company’s tangible assets, such as manufacturing equipment, computers, company cars and office space. </a:t>
            </a:r>
            <a:endParaRPr lang="en-US" sz="2000" dirty="0" smtClean="0"/>
          </a:p>
          <a:p>
            <a:pPr algn="just">
              <a:lnSpc>
                <a:spcPct val="150000"/>
              </a:lnSpc>
            </a:pPr>
            <a:r>
              <a:rPr lang="en-US" sz="2000" dirty="0" smtClean="0"/>
              <a:t>It </a:t>
            </a:r>
            <a:r>
              <a:rPr lang="en-US" sz="2000" dirty="0"/>
              <a:t>will take into account depreciation calculations, compliance requirements and tax implications.</a:t>
            </a:r>
          </a:p>
          <a:p>
            <a:pPr algn="just">
              <a:lnSpc>
                <a:spcPct val="150000"/>
              </a:lnSpc>
            </a:pPr>
            <a:r>
              <a:rPr lang="en-US" sz="2000" dirty="0"/>
              <a:t>Asset management gives your organization better visibility in terms of utilization, costs and maintenance.</a:t>
            </a:r>
          </a:p>
          <a:p>
            <a:pPr marL="0" indent="0" algn="just">
              <a:lnSpc>
                <a:spcPct val="150000"/>
              </a:lnSpc>
              <a:buNone/>
            </a:pPr>
            <a:r>
              <a:rPr lang="en-US" sz="2000" b="1" u="sng" dirty="0"/>
              <a:t>6. Risk Management</a:t>
            </a:r>
          </a:p>
          <a:p>
            <a:pPr algn="just">
              <a:lnSpc>
                <a:spcPct val="150000"/>
              </a:lnSpc>
            </a:pPr>
            <a:r>
              <a:rPr lang="en-US" sz="2000" dirty="0"/>
              <a:t>A great deal of business is ultimately about risk, and business leaders want to know that their organization is protected. Risk management tools can predict, analyze and manage crises.</a:t>
            </a:r>
          </a:p>
          <a:p>
            <a:pPr algn="just">
              <a:lnSpc>
                <a:spcPct val="150000"/>
              </a:lnSpc>
            </a:pPr>
            <a:r>
              <a:rPr lang="en-US" sz="2000" dirty="0"/>
              <a:t>These situations can range anywhere from financial issues to even natural disasters. </a:t>
            </a:r>
          </a:p>
          <a:p>
            <a:endParaRPr lang="en-US" dirty="0"/>
          </a:p>
        </p:txBody>
      </p:sp>
    </p:spTree>
    <p:extLst>
      <p:ext uri="{BB962C8B-B14F-4D97-AF65-F5344CB8AC3E}">
        <p14:creationId xmlns:p14="http://schemas.microsoft.com/office/powerpoint/2010/main" val="10806030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324600"/>
          </a:xfrm>
        </p:spPr>
        <p:txBody>
          <a:bodyPr>
            <a:normAutofit lnSpcReduction="10000"/>
          </a:bodyPr>
          <a:lstStyle/>
          <a:p>
            <a:pPr marL="0" indent="0" algn="just">
              <a:lnSpc>
                <a:spcPct val="150000"/>
              </a:lnSpc>
              <a:buNone/>
            </a:pPr>
            <a:r>
              <a:rPr lang="en-US" sz="2000" b="1" i="1" dirty="0"/>
              <a:t>Benefits of using HR modules</a:t>
            </a:r>
          </a:p>
          <a:p>
            <a:pPr marL="0" indent="0" algn="just" fontAlgn="base">
              <a:lnSpc>
                <a:spcPct val="150000"/>
              </a:lnSpc>
              <a:buNone/>
            </a:pPr>
            <a:r>
              <a:rPr lang="en-US" sz="2000" b="1" i="1" u="sng" dirty="0"/>
              <a:t>1. Automated processes that free up management</a:t>
            </a:r>
          </a:p>
          <a:p>
            <a:pPr algn="just" fontAlgn="base">
              <a:lnSpc>
                <a:spcPct val="150000"/>
              </a:lnSpc>
            </a:pPr>
            <a:r>
              <a:rPr lang="en-US" sz="2000" dirty="0"/>
              <a:t>A large function of HR, as with many other business processes, is data entry and reporting. </a:t>
            </a:r>
            <a:endParaRPr lang="en-US" sz="2000" dirty="0" smtClean="0"/>
          </a:p>
          <a:p>
            <a:pPr algn="just" fontAlgn="base">
              <a:lnSpc>
                <a:spcPct val="150000"/>
              </a:lnSpc>
            </a:pPr>
            <a:r>
              <a:rPr lang="en-US" sz="2000" dirty="0" smtClean="0"/>
              <a:t>If </a:t>
            </a:r>
            <a:r>
              <a:rPr lang="en-US" sz="2000" dirty="0"/>
              <a:t>you are trying to develop reports without an integrated ERP system, you probably need to pull data from numerous sources which takes time. </a:t>
            </a:r>
            <a:endParaRPr lang="en-US" sz="2000" dirty="0" smtClean="0"/>
          </a:p>
          <a:p>
            <a:pPr algn="just" fontAlgn="base">
              <a:lnSpc>
                <a:spcPct val="150000"/>
              </a:lnSpc>
            </a:pPr>
            <a:r>
              <a:rPr lang="en-US" sz="2000" dirty="0" smtClean="0"/>
              <a:t>This </a:t>
            </a:r>
            <a:r>
              <a:rPr lang="en-US" sz="2000" dirty="0"/>
              <a:t>is time that can probably be better spent on more relevant tasks.</a:t>
            </a:r>
          </a:p>
          <a:p>
            <a:pPr marL="0" indent="0" algn="just" fontAlgn="base">
              <a:lnSpc>
                <a:spcPct val="150000"/>
              </a:lnSpc>
              <a:buNone/>
            </a:pPr>
            <a:r>
              <a:rPr lang="en-US" sz="2000" b="1" i="1" u="sng" dirty="0"/>
              <a:t>2. Enhanced sharing of information and collaboration</a:t>
            </a:r>
          </a:p>
          <a:p>
            <a:pPr algn="just" fontAlgn="base">
              <a:lnSpc>
                <a:spcPct val="150000"/>
              </a:lnSpc>
            </a:pPr>
            <a:r>
              <a:rPr lang="en-US" sz="2000" dirty="0"/>
              <a:t>Because HR is a central function of any business, data related to HR needs to eventually be shared with other teams or departments. </a:t>
            </a:r>
            <a:endParaRPr lang="en-US" sz="2000" dirty="0" smtClean="0"/>
          </a:p>
          <a:p>
            <a:pPr algn="just" fontAlgn="base">
              <a:lnSpc>
                <a:spcPct val="150000"/>
              </a:lnSpc>
            </a:pPr>
            <a:r>
              <a:rPr lang="en-US" sz="2000" dirty="0" smtClean="0"/>
              <a:t>Without </a:t>
            </a:r>
            <a:r>
              <a:rPr lang="en-US" sz="2000" dirty="0"/>
              <a:t>ERP this likely means you will need to ask different people to share their data and then compile it into a useable format.</a:t>
            </a:r>
          </a:p>
          <a:p>
            <a:endParaRPr lang="en-US" dirty="0"/>
          </a:p>
        </p:txBody>
      </p:sp>
    </p:spTree>
    <p:extLst>
      <p:ext uri="{BB962C8B-B14F-4D97-AF65-F5344CB8AC3E}">
        <p14:creationId xmlns:p14="http://schemas.microsoft.com/office/powerpoint/2010/main" val="2746897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553200"/>
          </a:xfrm>
        </p:spPr>
        <p:txBody>
          <a:bodyPr>
            <a:normAutofit/>
          </a:bodyPr>
          <a:lstStyle/>
          <a:p>
            <a:pPr marL="0" indent="0" algn="just" fontAlgn="base">
              <a:lnSpc>
                <a:spcPct val="150000"/>
              </a:lnSpc>
              <a:buNone/>
            </a:pPr>
            <a:r>
              <a:rPr lang="en-US" sz="2000" b="1" i="1" u="sng" dirty="0"/>
              <a:t>3. Management gains a clearer picture of HR</a:t>
            </a:r>
          </a:p>
          <a:p>
            <a:pPr algn="just" fontAlgn="base">
              <a:lnSpc>
                <a:spcPct val="150000"/>
              </a:lnSpc>
            </a:pPr>
            <a:r>
              <a:rPr lang="en-US" sz="2000" dirty="0"/>
              <a:t>It can be tough to gain a short-term picture of your employee resources, especially when it comes to identifying potential resource shortfalls (e.g., double-booked holidays, employees who are constantly late, etc.) and where improvements can be made. For example, in most modules you can track overtime hours of employees, and receive alerts when overtime is past a certain threshold</a:t>
            </a:r>
            <a:r>
              <a:rPr lang="en-US" sz="2000" dirty="0" smtClean="0"/>
              <a:t>.</a:t>
            </a:r>
          </a:p>
          <a:p>
            <a:pPr marL="0" indent="0" algn="just" fontAlgn="base">
              <a:lnSpc>
                <a:spcPct val="150000"/>
              </a:lnSpc>
              <a:buNone/>
            </a:pPr>
            <a:r>
              <a:rPr lang="en-US" sz="2000" b="1" i="1" u="sng" dirty="0"/>
              <a:t>4. Data is kept up-to-date</a:t>
            </a:r>
          </a:p>
          <a:p>
            <a:pPr algn="just" fontAlgn="base">
              <a:lnSpc>
                <a:spcPct val="150000"/>
              </a:lnSpc>
            </a:pPr>
            <a:r>
              <a:rPr lang="en-US" sz="2000" dirty="0"/>
              <a:t>As we’ve stated above, HR systems usually involve data from various locations. </a:t>
            </a:r>
            <a:endParaRPr lang="en-US" sz="2000" dirty="0" smtClean="0"/>
          </a:p>
          <a:p>
            <a:pPr algn="just" fontAlgn="base">
              <a:lnSpc>
                <a:spcPct val="150000"/>
              </a:lnSpc>
            </a:pPr>
            <a:r>
              <a:rPr lang="en-US" sz="2000" dirty="0" smtClean="0"/>
              <a:t>This </a:t>
            </a:r>
            <a:r>
              <a:rPr lang="en-US" sz="2000" dirty="0"/>
              <a:t>means that there is always a chance of duplicate or incorrect information. </a:t>
            </a:r>
            <a:endParaRPr lang="en-US" sz="2000" dirty="0" smtClean="0"/>
          </a:p>
          <a:p>
            <a:pPr algn="just" fontAlgn="base">
              <a:lnSpc>
                <a:spcPct val="150000"/>
              </a:lnSpc>
            </a:pPr>
            <a:r>
              <a:rPr lang="en-US" sz="2000" dirty="0" smtClean="0"/>
              <a:t>A </a:t>
            </a:r>
            <a:r>
              <a:rPr lang="en-US" sz="2000" dirty="0"/>
              <a:t>healthcare ERP module can help ensure that the data is not only correct, but also not duplicated, which can in turn speed up decision-making and enable better decisions to be made.</a:t>
            </a:r>
          </a:p>
          <a:p>
            <a:pPr fontAlgn="base"/>
            <a:endParaRPr lang="en-US" dirty="0"/>
          </a:p>
        </p:txBody>
      </p:sp>
    </p:spTree>
    <p:extLst>
      <p:ext uri="{BB962C8B-B14F-4D97-AF65-F5344CB8AC3E}">
        <p14:creationId xmlns:p14="http://schemas.microsoft.com/office/powerpoint/2010/main" val="1628795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fontAlgn="base">
              <a:lnSpc>
                <a:spcPct val="150000"/>
              </a:lnSpc>
              <a:buNone/>
            </a:pPr>
            <a:r>
              <a:rPr lang="en-US" sz="2000" b="1" i="1" u="sng" dirty="0"/>
              <a:t>5. Reduced licensing expenses</a:t>
            </a:r>
          </a:p>
          <a:p>
            <a:pPr algn="just" fontAlgn="base">
              <a:lnSpc>
                <a:spcPct val="150000"/>
              </a:lnSpc>
            </a:pPr>
            <a:r>
              <a:rPr lang="en-US" sz="2000" dirty="0"/>
              <a:t>Without ERP, your HR team could need five or more systems in order to keep track of everything</a:t>
            </a:r>
            <a:r>
              <a:rPr lang="en-US" sz="2000" dirty="0" smtClean="0"/>
              <a:t>.</a:t>
            </a:r>
          </a:p>
          <a:p>
            <a:pPr algn="just" fontAlgn="base">
              <a:lnSpc>
                <a:spcPct val="150000"/>
              </a:lnSpc>
            </a:pPr>
            <a:r>
              <a:rPr lang="en-US" sz="2000" dirty="0" smtClean="0"/>
              <a:t> </a:t>
            </a:r>
            <a:r>
              <a:rPr lang="en-US" sz="2000" dirty="0"/>
              <a:t>Each of these systems will need to be licensed, which can often be a serious investment on your behalf, not to mention the costs of setting up and maintaining these systems.</a:t>
            </a:r>
          </a:p>
          <a:p>
            <a:pPr algn="just" fontAlgn="base">
              <a:lnSpc>
                <a:spcPct val="150000"/>
              </a:lnSpc>
            </a:pPr>
            <a:r>
              <a:rPr lang="en-US" sz="2000" dirty="0"/>
              <a:t>Because HR ERP modules offer an integrated solution, you pay for one license to cover all of your needs. </a:t>
            </a:r>
            <a:endParaRPr lang="en-US" sz="2000" dirty="0" smtClean="0"/>
          </a:p>
          <a:p>
            <a:pPr algn="just" fontAlgn="base">
              <a:lnSpc>
                <a:spcPct val="150000"/>
              </a:lnSpc>
            </a:pPr>
            <a:r>
              <a:rPr lang="en-US" sz="2000" dirty="0" smtClean="0"/>
              <a:t>This </a:t>
            </a:r>
            <a:r>
              <a:rPr lang="en-US" sz="2000" dirty="0"/>
              <a:t>reduces overall expenses while also making it easier to budget and maintain.</a:t>
            </a:r>
          </a:p>
          <a:p>
            <a:endParaRPr lang="en-US" dirty="0"/>
          </a:p>
        </p:txBody>
      </p:sp>
    </p:spTree>
    <p:extLst>
      <p:ext uri="{BB962C8B-B14F-4D97-AF65-F5344CB8AC3E}">
        <p14:creationId xmlns:p14="http://schemas.microsoft.com/office/powerpoint/2010/main" val="82884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324600"/>
          </a:xfrm>
        </p:spPr>
        <p:txBody>
          <a:bodyPr/>
          <a:lstStyle/>
          <a:p>
            <a:pPr marL="0" indent="0" algn="just">
              <a:lnSpc>
                <a:spcPct val="150000"/>
              </a:lnSpc>
              <a:buNone/>
            </a:pPr>
            <a:r>
              <a:rPr lang="en-US" sz="2400" b="1" dirty="0" smtClean="0"/>
              <a:t>Plant Maintenance</a:t>
            </a:r>
          </a:p>
          <a:p>
            <a:pPr algn="just">
              <a:lnSpc>
                <a:spcPct val="150000"/>
              </a:lnSpc>
            </a:pPr>
            <a:r>
              <a:rPr lang="en-US" sz="2000" b="1" dirty="0"/>
              <a:t>Plant maintenance</a:t>
            </a:r>
            <a:r>
              <a:rPr lang="en-US" sz="2000" dirty="0"/>
              <a:t> is a type of module that provides an </a:t>
            </a:r>
            <a:r>
              <a:rPr lang="en-US" sz="2000" b="1" dirty="0"/>
              <a:t>integrated solution</a:t>
            </a:r>
            <a:r>
              <a:rPr lang="en-US" sz="2000" dirty="0"/>
              <a:t> which supports the operational needs of an enterprise-wide system. This module includes all the products that covers all aspects for the maintenance of plant or equipment in good operating conditions to avoid production stoppage and loss. It also becomes integral to access the achievement of the process improvement</a:t>
            </a:r>
            <a:r>
              <a:rPr lang="en-US" sz="2000" dirty="0" smtClean="0"/>
              <a:t>.</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213" y="3124200"/>
            <a:ext cx="8029575"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0365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1000"/>
                                        <p:tgtEl>
                                          <p:spTgt spid="1026"/>
                                        </p:tgtEl>
                                      </p:cBhvr>
                                    </p:animEffect>
                                    <p:anim calcmode="lin" valueType="num">
                                      <p:cBhvr>
                                        <p:cTn id="20" dur="1000" fill="hold"/>
                                        <p:tgtEl>
                                          <p:spTgt spid="1026"/>
                                        </p:tgtEl>
                                        <p:attrNameLst>
                                          <p:attrName>ppt_x</p:attrName>
                                        </p:attrNameLst>
                                      </p:cBhvr>
                                      <p:tavLst>
                                        <p:tav tm="0">
                                          <p:val>
                                            <p:strVal val="#ppt_x"/>
                                          </p:val>
                                        </p:tav>
                                        <p:tav tm="100000">
                                          <p:val>
                                            <p:strVal val="#ppt_x"/>
                                          </p:val>
                                        </p:tav>
                                      </p:tavLst>
                                    </p:anim>
                                    <p:anim calcmode="lin" valueType="num">
                                      <p:cBhvr>
                                        <p:cTn id="21"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10599" cy="6324600"/>
          </a:xfrm>
        </p:spPr>
        <p:txBody>
          <a:bodyPr>
            <a:normAutofit/>
          </a:bodyPr>
          <a:lstStyle/>
          <a:p>
            <a:pPr marL="0" indent="0" algn="just" fontAlgn="base">
              <a:lnSpc>
                <a:spcPct val="150000"/>
              </a:lnSpc>
              <a:buNone/>
            </a:pPr>
            <a:r>
              <a:rPr lang="en-US" sz="2000" b="1" dirty="0"/>
              <a:t>The major subsystems of a plant maintenance are :</a:t>
            </a:r>
            <a:endParaRPr lang="en-US" sz="2000" dirty="0"/>
          </a:p>
          <a:p>
            <a:pPr fontAlgn="base">
              <a:lnSpc>
                <a:spcPct val="150000"/>
              </a:lnSpc>
            </a:pPr>
            <a:r>
              <a:rPr lang="en-US" sz="2000" b="1" u="sng" dirty="0"/>
              <a:t>Preventive maintenance control :</a:t>
            </a:r>
            <a:r>
              <a:rPr lang="en-US" sz="2000" dirty="0"/>
              <a:t/>
            </a:r>
            <a:br>
              <a:rPr lang="en-US" sz="2000" dirty="0"/>
            </a:br>
            <a:r>
              <a:rPr lang="en-US" sz="2000" dirty="0"/>
              <a:t>Preventive maintenance control enables the organization to lower repair cost by avoidance of down time, machine breakage and process variability. It also provide planning, scheduling and control of facilities.</a:t>
            </a:r>
          </a:p>
          <a:p>
            <a:pPr fontAlgn="base">
              <a:lnSpc>
                <a:spcPct val="150000"/>
              </a:lnSpc>
            </a:pPr>
            <a:r>
              <a:rPr lang="en-US" sz="2000" b="1" u="sng" dirty="0" smtClean="0"/>
              <a:t>Equipment tracking </a:t>
            </a:r>
            <a:r>
              <a:rPr lang="en-US" sz="2000" b="1" u="sng" dirty="0"/>
              <a:t>:</a:t>
            </a:r>
            <a:r>
              <a:rPr lang="en-US" sz="2000" dirty="0"/>
              <a:t/>
            </a:r>
            <a:br>
              <a:rPr lang="en-US" sz="2000" dirty="0"/>
            </a:br>
            <a:r>
              <a:rPr lang="en-US" sz="2000" dirty="0"/>
              <a:t>An equipment is a useful thing which needs to be protect and monitor. It’s cost constitute the single largest expenditure of an organization.</a:t>
            </a:r>
          </a:p>
          <a:p>
            <a:pPr fontAlgn="base">
              <a:lnSpc>
                <a:spcPct val="150000"/>
              </a:lnSpc>
            </a:pPr>
            <a:r>
              <a:rPr lang="en-US" sz="2000" b="1" u="sng" dirty="0"/>
              <a:t>Component tracking :</a:t>
            </a:r>
            <a:r>
              <a:rPr lang="en-US" sz="2000" dirty="0"/>
              <a:t/>
            </a:r>
            <a:br>
              <a:rPr lang="en-US" sz="2000" dirty="0"/>
            </a:br>
            <a:r>
              <a:rPr lang="en-US" sz="2000" dirty="0"/>
              <a:t>Components are the subsets of larger equipment and also it deserve same amount of cost control expenditure. It enables expenditure managers to identify components with repair problems.</a:t>
            </a:r>
          </a:p>
        </p:txBody>
      </p:sp>
    </p:spTree>
    <p:extLst>
      <p:ext uri="{BB962C8B-B14F-4D97-AF65-F5344CB8AC3E}">
        <p14:creationId xmlns:p14="http://schemas.microsoft.com/office/powerpoint/2010/main" val="2502309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fontAlgn="base">
              <a:lnSpc>
                <a:spcPct val="150000"/>
              </a:lnSpc>
            </a:pPr>
            <a:r>
              <a:rPr lang="en-US" sz="2000" b="1" u="sng" dirty="0"/>
              <a:t>Plant maintenance calibration tracking :</a:t>
            </a:r>
            <a:r>
              <a:rPr lang="en-US" sz="2000" dirty="0"/>
              <a:t/>
            </a:r>
            <a:br>
              <a:rPr lang="en-US" sz="2000" dirty="0"/>
            </a:br>
            <a:r>
              <a:rPr lang="en-US" sz="2000" dirty="0"/>
              <a:t>It allows organizations to fully use their investments in the plant maintenance module.</a:t>
            </a:r>
          </a:p>
          <a:p>
            <a:pPr fontAlgn="base">
              <a:lnSpc>
                <a:spcPct val="150000"/>
              </a:lnSpc>
            </a:pPr>
            <a:r>
              <a:rPr lang="en-US" sz="2000" b="1" u="sng" dirty="0"/>
              <a:t>Plant maintenance warranty claims tracking :</a:t>
            </a:r>
            <a:r>
              <a:rPr lang="en-US" sz="2000" dirty="0"/>
              <a:t/>
            </a:r>
            <a:br>
              <a:rPr lang="en-US" sz="2000" dirty="0"/>
            </a:br>
            <a:r>
              <a:rPr lang="en-US" sz="2000" dirty="0"/>
              <a:t>It is an administrative system to provide control of all items covered by manufacturer and vendor warranties. It includes the ability to establish the type and length of warranty</a:t>
            </a:r>
            <a:r>
              <a:rPr lang="en-US" sz="2000" dirty="0" smtClean="0"/>
              <a:t>.</a:t>
            </a:r>
          </a:p>
          <a:p>
            <a:pPr marL="0" indent="0" algn="just" fontAlgn="base">
              <a:lnSpc>
                <a:spcPct val="150000"/>
              </a:lnSpc>
              <a:buNone/>
            </a:pPr>
            <a:r>
              <a:rPr lang="en-US" sz="2000" b="1" dirty="0" smtClean="0"/>
              <a:t>Objectives </a:t>
            </a:r>
            <a:r>
              <a:rPr lang="en-US" sz="2000" b="1" dirty="0"/>
              <a:t>of Plant Maintenance :</a:t>
            </a:r>
            <a:endParaRPr lang="en-US" sz="2000" dirty="0"/>
          </a:p>
          <a:p>
            <a:pPr algn="just" fontAlgn="base">
              <a:lnSpc>
                <a:spcPct val="150000"/>
              </a:lnSpc>
            </a:pPr>
            <a:r>
              <a:rPr lang="en-US" sz="2000" dirty="0"/>
              <a:t>It helps in minimizing the loss of production time due to any equipment failure .</a:t>
            </a:r>
          </a:p>
          <a:p>
            <a:pPr algn="just" fontAlgn="base">
              <a:lnSpc>
                <a:spcPct val="150000"/>
              </a:lnSpc>
            </a:pPr>
            <a:r>
              <a:rPr lang="en-US" sz="2000" dirty="0"/>
              <a:t>It helps in quality and product improvement.</a:t>
            </a:r>
          </a:p>
          <a:p>
            <a:pPr algn="just" fontAlgn="base">
              <a:lnSpc>
                <a:spcPct val="150000"/>
              </a:lnSpc>
            </a:pPr>
            <a:r>
              <a:rPr lang="en-US" sz="2000" dirty="0"/>
              <a:t>It keeps all the assets in proper working conditions.</a:t>
            </a:r>
          </a:p>
          <a:p>
            <a:pPr fontAlgn="base"/>
            <a:endParaRPr lang="en-US" dirty="0"/>
          </a:p>
          <a:p>
            <a:endParaRPr lang="en-US" dirty="0"/>
          </a:p>
        </p:txBody>
      </p:sp>
    </p:spTree>
    <p:extLst>
      <p:ext uri="{BB962C8B-B14F-4D97-AF65-F5344CB8AC3E}">
        <p14:creationId xmlns:p14="http://schemas.microsoft.com/office/powerpoint/2010/main" val="320549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fontAlgn="base">
              <a:lnSpc>
                <a:spcPct val="150000"/>
              </a:lnSpc>
              <a:buNone/>
            </a:pPr>
            <a:r>
              <a:rPr lang="en-US" sz="2000" b="1" dirty="0" smtClean="0"/>
              <a:t>Advantages </a:t>
            </a:r>
            <a:r>
              <a:rPr lang="en-US" sz="2000" b="1" dirty="0"/>
              <a:t>of Plant Maintenance :</a:t>
            </a:r>
            <a:endParaRPr lang="en-US" sz="2000" dirty="0"/>
          </a:p>
          <a:p>
            <a:pPr algn="just" fontAlgn="base">
              <a:lnSpc>
                <a:spcPct val="150000"/>
              </a:lnSpc>
            </a:pPr>
            <a:r>
              <a:rPr lang="en-US" sz="2000" dirty="0"/>
              <a:t>It helps in reduction of breakdown losses.</a:t>
            </a:r>
          </a:p>
          <a:p>
            <a:pPr algn="just" fontAlgn="base">
              <a:lnSpc>
                <a:spcPct val="150000"/>
              </a:lnSpc>
            </a:pPr>
            <a:r>
              <a:rPr lang="en-US" sz="2000" dirty="0"/>
              <a:t>It helps in reduction of quality defects.</a:t>
            </a:r>
          </a:p>
          <a:p>
            <a:pPr algn="just" fontAlgn="base">
              <a:lnSpc>
                <a:spcPct val="150000"/>
              </a:lnSpc>
            </a:pPr>
            <a:r>
              <a:rPr lang="en-US" sz="2000" dirty="0"/>
              <a:t>It increases net quality profits.</a:t>
            </a:r>
          </a:p>
          <a:p>
            <a:pPr algn="just" fontAlgn="base">
              <a:lnSpc>
                <a:spcPct val="150000"/>
              </a:lnSpc>
            </a:pPr>
            <a:r>
              <a:rPr lang="en-US" sz="2000" dirty="0"/>
              <a:t>It reduces maintenance cost.</a:t>
            </a:r>
          </a:p>
          <a:p>
            <a:pPr algn="just" fontAlgn="base">
              <a:lnSpc>
                <a:spcPct val="150000"/>
              </a:lnSpc>
            </a:pPr>
            <a:r>
              <a:rPr lang="en-US" sz="2000" b="1" dirty="0"/>
              <a:t>Disadvantages of Plant Maintenance :</a:t>
            </a:r>
            <a:endParaRPr lang="en-US" sz="2000" dirty="0"/>
          </a:p>
          <a:p>
            <a:pPr algn="just" fontAlgn="base">
              <a:lnSpc>
                <a:spcPct val="150000"/>
              </a:lnSpc>
            </a:pPr>
            <a:r>
              <a:rPr lang="en-US" sz="2000" dirty="0"/>
              <a:t>It increases investments in diagnostics equipment.</a:t>
            </a:r>
          </a:p>
          <a:p>
            <a:pPr algn="just" fontAlgn="base">
              <a:lnSpc>
                <a:spcPct val="150000"/>
              </a:lnSpc>
            </a:pPr>
            <a:r>
              <a:rPr lang="en-US" sz="2000" dirty="0"/>
              <a:t>It also increases investment in staff training.</a:t>
            </a:r>
          </a:p>
          <a:p>
            <a:pPr algn="just" fontAlgn="base">
              <a:lnSpc>
                <a:spcPct val="150000"/>
              </a:lnSpc>
            </a:pPr>
            <a:r>
              <a:rPr lang="en-US" sz="2000" dirty="0"/>
              <a:t>Saving potential that is not readily seen by the management.</a:t>
            </a:r>
          </a:p>
          <a:p>
            <a:endParaRPr lang="en-US" dirty="0"/>
          </a:p>
        </p:txBody>
      </p:sp>
    </p:spTree>
    <p:extLst>
      <p:ext uri="{BB962C8B-B14F-4D97-AF65-F5344CB8AC3E}">
        <p14:creationId xmlns:p14="http://schemas.microsoft.com/office/powerpoint/2010/main" val="244619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76200"/>
            <a:ext cx="8839200" cy="6553200"/>
          </a:xfrm>
        </p:spPr>
        <p:txBody>
          <a:bodyPr>
            <a:normAutofit/>
          </a:bodyPr>
          <a:lstStyle/>
          <a:p>
            <a:pPr marL="0" indent="0" algn="just">
              <a:lnSpc>
                <a:spcPct val="150000"/>
              </a:lnSpc>
              <a:buNone/>
            </a:pPr>
            <a:r>
              <a:rPr lang="en-US" sz="2400" b="1" dirty="0"/>
              <a:t>Preventive maintenance </a:t>
            </a:r>
            <a:r>
              <a:rPr lang="en-US" sz="2400" b="1" dirty="0" smtClean="0"/>
              <a:t>control</a:t>
            </a:r>
          </a:p>
          <a:p>
            <a:pPr algn="just">
              <a:lnSpc>
                <a:spcPct val="150000"/>
              </a:lnSpc>
            </a:pPr>
            <a:r>
              <a:rPr lang="en-US" sz="2000" dirty="0"/>
              <a:t>Preventive maintenance is maintenance that is regularly performed on a piece of equipment to lessen the likelihood of it failing. It is performed while the machine is still working so that it does not break down unexpectedly. Its purpose is to minimize breakdowns and excessive depreciation. It also give you an opportunity to interact with the customer while the equipment is working to his satisfaction and create the confidence that you will be available when he needs you.</a:t>
            </a:r>
          </a:p>
          <a:p>
            <a:pPr algn="just">
              <a:lnSpc>
                <a:spcPct val="150000"/>
              </a:lnSpc>
            </a:pPr>
            <a:r>
              <a:rPr lang="en-US" sz="2000" dirty="0"/>
              <a:t>Planning Preventive Maintenance Activities without a helpdesk module system can be a huge challenge for the companies operating in the sectors where the maintenance are to be carried out periodically and where the companies have to cater to large number of customers. Helpdesk also allows organizations to gather data surrounding preventive maintenance activities to report on or optimize those activities and set KPIs to work towards seamless service to the client.</a:t>
            </a:r>
          </a:p>
          <a:p>
            <a:endParaRPr lang="en-US" dirty="0"/>
          </a:p>
        </p:txBody>
      </p:sp>
    </p:spTree>
    <p:extLst>
      <p:ext uri="{BB962C8B-B14F-4D97-AF65-F5344CB8AC3E}">
        <p14:creationId xmlns:p14="http://schemas.microsoft.com/office/powerpoint/2010/main" val="216085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dirty="0"/>
              <a:t>Companies undertake preventive maintenance clause in their contracts for various reasons:</a:t>
            </a:r>
          </a:p>
          <a:p>
            <a:pPr algn="just">
              <a:lnSpc>
                <a:spcPct val="150000"/>
              </a:lnSpc>
            </a:pPr>
            <a:r>
              <a:rPr lang="en-US" sz="2000" dirty="0"/>
              <a:t>To minimize the number of failures of valuable equipment.</a:t>
            </a:r>
          </a:p>
          <a:p>
            <a:pPr algn="just">
              <a:lnSpc>
                <a:spcPct val="150000"/>
              </a:lnSpc>
            </a:pPr>
            <a:r>
              <a:rPr lang="en-US" sz="2000" dirty="0"/>
              <a:t>To increase the life span of the equipment or machine.</a:t>
            </a:r>
          </a:p>
          <a:p>
            <a:pPr algn="just">
              <a:lnSpc>
                <a:spcPct val="150000"/>
              </a:lnSpc>
            </a:pPr>
            <a:r>
              <a:rPr lang="en-US" sz="2000" dirty="0"/>
              <a:t>To reduce the loss of production or stoppage of work from equipment failures.</a:t>
            </a:r>
          </a:p>
          <a:p>
            <a:pPr algn="just">
              <a:lnSpc>
                <a:spcPct val="150000"/>
              </a:lnSpc>
            </a:pPr>
            <a:r>
              <a:rPr lang="en-US" sz="2000" dirty="0"/>
              <a:t>To promote better safety, health, and environmental conditions for our workforce.</a:t>
            </a:r>
          </a:p>
          <a:p>
            <a:pPr algn="just">
              <a:lnSpc>
                <a:spcPct val="150000"/>
              </a:lnSpc>
            </a:pPr>
            <a:r>
              <a:rPr lang="en-US" sz="2000" dirty="0"/>
              <a:t>To reduce product rejects, rework, and scrap through better overall equipment condition.</a:t>
            </a:r>
          </a:p>
        </p:txBody>
      </p:sp>
    </p:spTree>
    <p:extLst>
      <p:ext uri="{BB962C8B-B14F-4D97-AF65-F5344CB8AC3E}">
        <p14:creationId xmlns:p14="http://schemas.microsoft.com/office/powerpoint/2010/main" val="516499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normAutofit/>
          </a:bodyPr>
          <a:lstStyle/>
          <a:p>
            <a:pPr marL="0" indent="0" algn="just">
              <a:lnSpc>
                <a:spcPct val="150000"/>
              </a:lnSpc>
              <a:buNone/>
            </a:pPr>
            <a:r>
              <a:rPr lang="en-US" sz="2000" b="1" dirty="0"/>
              <a:t>H</a:t>
            </a:r>
            <a:r>
              <a:rPr lang="en-US" sz="2000" b="1" dirty="0" smtClean="0"/>
              <a:t>ow </a:t>
            </a:r>
            <a:r>
              <a:rPr lang="en-US" sz="2000" b="1" dirty="0"/>
              <a:t>the module works for you:</a:t>
            </a:r>
          </a:p>
          <a:p>
            <a:pPr algn="just">
              <a:lnSpc>
                <a:spcPct val="150000"/>
              </a:lnSpc>
            </a:pPr>
            <a:r>
              <a:rPr lang="en-US" sz="2000" dirty="0"/>
              <a:t>Products and services are created with </a:t>
            </a:r>
            <a:r>
              <a:rPr lang="en-US" sz="2000" dirty="0" smtClean="0"/>
              <a:t>warranty </a:t>
            </a:r>
            <a:r>
              <a:rPr lang="en-US" sz="2000" dirty="0"/>
              <a:t>period and frequency of preventive maintenance.</a:t>
            </a:r>
          </a:p>
          <a:p>
            <a:pPr algn="just">
              <a:lnSpc>
                <a:spcPct val="150000"/>
              </a:lnSpc>
            </a:pPr>
            <a:r>
              <a:rPr lang="en-US" sz="2000" dirty="0"/>
              <a:t>Whenever a sale of contract is signed, the same updated in the system along with product or service details.</a:t>
            </a:r>
          </a:p>
          <a:p>
            <a:pPr algn="just">
              <a:lnSpc>
                <a:spcPct val="150000"/>
              </a:lnSpc>
            </a:pPr>
            <a:r>
              <a:rPr lang="en-US" sz="2000" dirty="0"/>
              <a:t>ERP automatically computes preventive maintenance schedule based on date or sale or contract.</a:t>
            </a:r>
          </a:p>
          <a:p>
            <a:pPr algn="just">
              <a:lnSpc>
                <a:spcPct val="150000"/>
              </a:lnSpc>
            </a:pPr>
            <a:r>
              <a:rPr lang="en-US" sz="2000" dirty="0"/>
              <a:t>Whenever the PM activities are due, the help-desk manager would get an alert.</a:t>
            </a:r>
          </a:p>
          <a:p>
            <a:pPr algn="just">
              <a:lnSpc>
                <a:spcPct val="150000"/>
              </a:lnSpc>
            </a:pPr>
            <a:r>
              <a:rPr lang="en-US" sz="2000" dirty="0"/>
              <a:t>The customer is also sent an SMS or Email alert for PM services to keep them in the loop. By doing this you create customer loyalty towards your company.</a:t>
            </a:r>
          </a:p>
          <a:p>
            <a:pPr algn="just">
              <a:lnSpc>
                <a:spcPct val="150000"/>
              </a:lnSpc>
            </a:pPr>
            <a:r>
              <a:rPr lang="en-US" sz="2000" dirty="0"/>
              <a:t>Tickets for PM can be created directly from these alerts.</a:t>
            </a:r>
          </a:p>
        </p:txBody>
      </p:sp>
    </p:spTree>
    <p:extLst>
      <p:ext uri="{BB962C8B-B14F-4D97-AF65-F5344CB8AC3E}">
        <p14:creationId xmlns:p14="http://schemas.microsoft.com/office/powerpoint/2010/main" val="133767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52400"/>
            <a:ext cx="8686800" cy="6705600"/>
          </a:xfrm>
        </p:spPr>
        <p:txBody>
          <a:bodyPr>
            <a:normAutofit/>
          </a:bodyPr>
          <a:lstStyle/>
          <a:p>
            <a:pPr marL="0" indent="0" algn="just">
              <a:lnSpc>
                <a:spcPct val="150000"/>
              </a:lnSpc>
              <a:buNone/>
            </a:pPr>
            <a:r>
              <a:rPr lang="en-US" b="1" u="sng" dirty="0"/>
              <a:t>7. Reporting</a:t>
            </a:r>
          </a:p>
          <a:p>
            <a:pPr algn="just">
              <a:lnSpc>
                <a:spcPct val="150000"/>
              </a:lnSpc>
            </a:pPr>
            <a:r>
              <a:rPr lang="en-US" dirty="0"/>
              <a:t>Analytics provide real-time access to financial data, which is crucial for maintaining your finances. The visibility helps you make data-driven predictions and decisions concerning your company’s finances.</a:t>
            </a:r>
          </a:p>
          <a:p>
            <a:pPr algn="just">
              <a:lnSpc>
                <a:spcPct val="150000"/>
              </a:lnSpc>
            </a:pPr>
            <a:r>
              <a:rPr lang="en-US" dirty="0"/>
              <a:t>On a basic level, reporting and analytics will show you where revenue is being generated and where it’s not being generated.</a:t>
            </a:r>
          </a:p>
          <a:p>
            <a:pPr marL="0" indent="0" algn="just">
              <a:lnSpc>
                <a:spcPct val="150000"/>
              </a:lnSpc>
              <a:buNone/>
            </a:pPr>
            <a:r>
              <a:rPr lang="en-US" b="1" u="sng" dirty="0"/>
              <a:t>8. Multi-Currency Management</a:t>
            </a:r>
          </a:p>
          <a:p>
            <a:pPr algn="just">
              <a:lnSpc>
                <a:spcPct val="150000"/>
              </a:lnSpc>
            </a:pPr>
            <a:r>
              <a:rPr lang="en-US" dirty="0"/>
              <a:t>If you have global clients, the ability to manage multiple currencies is critical. Multi-currency management automates the process of both buying and selling in foreign currencies. Currency conversion capabilities allow you to complete transactions in numerous different currencies</a:t>
            </a:r>
            <a:r>
              <a:rPr lang="en-US" dirty="0" smtClean="0"/>
              <a:t>.</a:t>
            </a:r>
          </a:p>
          <a:p>
            <a:pPr marL="0" indent="0" algn="just">
              <a:lnSpc>
                <a:spcPct val="150000"/>
              </a:lnSpc>
              <a:buNone/>
            </a:pPr>
            <a:r>
              <a:rPr lang="en-US" sz="2000" b="1" u="sng" dirty="0"/>
              <a:t>9. Tax Management</a:t>
            </a:r>
          </a:p>
          <a:p>
            <a:pPr algn="just">
              <a:lnSpc>
                <a:spcPct val="150000"/>
              </a:lnSpc>
            </a:pPr>
            <a:r>
              <a:rPr lang="en-US" dirty="0"/>
              <a:t>Tax management solutions store system taxation settings and provide tax audit and tax reporting functions. Taxation settings should be used across the system to provide a consistent collection of sales and VAT taxes.</a:t>
            </a:r>
          </a:p>
          <a:p>
            <a:endParaRPr lang="en-US" dirty="0"/>
          </a:p>
          <a:p>
            <a:endParaRPr lang="en-US" dirty="0"/>
          </a:p>
        </p:txBody>
      </p:sp>
    </p:spTree>
    <p:extLst>
      <p:ext uri="{BB962C8B-B14F-4D97-AF65-F5344CB8AC3E}">
        <p14:creationId xmlns:p14="http://schemas.microsoft.com/office/powerpoint/2010/main" val="15899050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marL="0" indent="0" algn="just">
              <a:lnSpc>
                <a:spcPct val="150000"/>
              </a:lnSpc>
              <a:buNone/>
            </a:pPr>
            <a:r>
              <a:rPr lang="en-US" sz="2400" b="1" dirty="0"/>
              <a:t>Functions</a:t>
            </a:r>
            <a:r>
              <a:rPr lang="en-US" sz="2800" b="1" dirty="0" smtClean="0"/>
              <a:t> </a:t>
            </a:r>
            <a:r>
              <a:rPr lang="en-US" sz="2400" b="1" dirty="0" smtClean="0"/>
              <a:t>of quality management</a:t>
            </a:r>
          </a:p>
          <a:p>
            <a:pPr algn="just">
              <a:lnSpc>
                <a:spcPct val="150000"/>
              </a:lnSpc>
            </a:pPr>
            <a:r>
              <a:rPr lang="en-US" sz="2000" dirty="0"/>
              <a:t>It encourages an organization to achieve more prominent adaptability in duties and exercises that are included in the creation of products and services</a:t>
            </a:r>
          </a:p>
          <a:p>
            <a:pPr algn="just">
              <a:lnSpc>
                <a:spcPct val="150000"/>
              </a:lnSpc>
            </a:pPr>
            <a:r>
              <a:rPr lang="en-US" sz="2000" dirty="0"/>
              <a:t>It improves performance in processes, decreases wastage, and promotes the value of time and other resources</a:t>
            </a:r>
          </a:p>
          <a:p>
            <a:pPr algn="just">
              <a:lnSpc>
                <a:spcPct val="150000"/>
              </a:lnSpc>
            </a:pPr>
            <a:r>
              <a:rPr lang="en-US" sz="2000" dirty="0"/>
              <a:t>It helps increase customer comfort</a:t>
            </a:r>
          </a:p>
          <a:p>
            <a:pPr algn="just">
              <a:lnSpc>
                <a:spcPct val="150000"/>
              </a:lnSpc>
            </a:pPr>
            <a:r>
              <a:rPr lang="en-US" sz="2000" dirty="0"/>
              <a:t>It allows businesses to exchange their business efficiently and utilize new markets</a:t>
            </a:r>
          </a:p>
          <a:p>
            <a:pPr algn="just">
              <a:lnSpc>
                <a:spcPct val="150000"/>
              </a:lnSpc>
            </a:pPr>
            <a:r>
              <a:rPr lang="en-US" sz="2000" dirty="0"/>
              <a:t>It makes it more convenient for companies to combine new employees, and thus encourages businesses to manage growth more seamlessly</a:t>
            </a:r>
          </a:p>
          <a:p>
            <a:pPr algn="just">
              <a:lnSpc>
                <a:spcPct val="150000"/>
              </a:lnSpc>
            </a:pPr>
            <a:r>
              <a:rPr lang="en-US" sz="2000" dirty="0"/>
              <a:t>It allows a business to improve their products, processes, and systems continuously</a:t>
            </a:r>
          </a:p>
          <a:p>
            <a:endParaRPr lang="en-US" dirty="0"/>
          </a:p>
        </p:txBody>
      </p:sp>
    </p:spTree>
    <p:extLst>
      <p:ext uri="{BB962C8B-B14F-4D97-AF65-F5344CB8AC3E}">
        <p14:creationId xmlns:p14="http://schemas.microsoft.com/office/powerpoint/2010/main" val="283993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endParaRPr lang="en-US" dirty="0"/>
          </a:p>
        </p:txBody>
      </p:sp>
    </p:spTree>
    <p:extLst>
      <p:ext uri="{BB962C8B-B14F-4D97-AF65-F5344CB8AC3E}">
        <p14:creationId xmlns:p14="http://schemas.microsoft.com/office/powerpoint/2010/main" val="35484599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76200"/>
            <a:ext cx="8610599" cy="6400800"/>
          </a:xfrm>
        </p:spPr>
        <p:txBody>
          <a:bodyPr>
            <a:normAutofit lnSpcReduction="10000"/>
          </a:bodyPr>
          <a:lstStyle/>
          <a:p>
            <a:pPr marL="0" indent="0" algn="just">
              <a:lnSpc>
                <a:spcPct val="150000"/>
              </a:lnSpc>
              <a:buNone/>
            </a:pPr>
            <a:r>
              <a:rPr lang="en-US" sz="2000" b="1" dirty="0"/>
              <a:t>Benefits</a:t>
            </a:r>
          </a:p>
          <a:p>
            <a:pPr algn="just">
              <a:lnSpc>
                <a:spcPct val="150000"/>
              </a:lnSpc>
            </a:pPr>
            <a:r>
              <a:rPr lang="en-US" sz="2000" b="1" u="sng" dirty="0"/>
              <a:t>Improved productivity:</a:t>
            </a:r>
            <a:r>
              <a:rPr lang="en-US" sz="2000" dirty="0"/>
              <a:t> Productivity will immediately increase once you automate mundane and time-wasting tasks.</a:t>
            </a:r>
          </a:p>
          <a:p>
            <a:pPr algn="just">
              <a:lnSpc>
                <a:spcPct val="150000"/>
              </a:lnSpc>
            </a:pPr>
            <a:r>
              <a:rPr lang="en-US" sz="2000" b="1" u="sng" dirty="0"/>
              <a:t>Complete financial transparency:</a:t>
            </a:r>
            <a:r>
              <a:rPr lang="en-US" sz="2000" dirty="0"/>
              <a:t> The analytics dashboard and GL will provide authorized users with everything they need to know about your organization’s financials.</a:t>
            </a:r>
          </a:p>
          <a:p>
            <a:pPr algn="just">
              <a:lnSpc>
                <a:spcPct val="150000"/>
              </a:lnSpc>
            </a:pPr>
            <a:r>
              <a:rPr lang="en-US" sz="2000" b="1" u="sng" dirty="0"/>
              <a:t>Informed planning and budgeting:</a:t>
            </a:r>
            <a:r>
              <a:rPr lang="en-US" sz="2000" dirty="0"/>
              <a:t> The analytics and reporting function will allow you to forecast costs and potential revenue, then design your budgets accordingly.</a:t>
            </a:r>
          </a:p>
          <a:p>
            <a:pPr algn="just">
              <a:lnSpc>
                <a:spcPct val="150000"/>
              </a:lnSpc>
            </a:pPr>
            <a:r>
              <a:rPr lang="en-US" sz="2000" b="1" u="sng" dirty="0"/>
              <a:t>Real-time financial monitoring:</a:t>
            </a:r>
            <a:r>
              <a:rPr lang="en-US" sz="2000" dirty="0"/>
              <a:t> From a strange transaction to a spike in sales, you’ll always know what is going on within your financial sector at that exact moment</a:t>
            </a:r>
            <a:r>
              <a:rPr lang="en-US" sz="2000" dirty="0" smtClean="0"/>
              <a:t>.</a:t>
            </a:r>
          </a:p>
          <a:p>
            <a:pPr algn="just">
              <a:lnSpc>
                <a:spcPct val="150000"/>
              </a:lnSpc>
            </a:pPr>
            <a:r>
              <a:rPr lang="en-US" sz="2000" b="1" u="sng" dirty="0"/>
              <a:t>Minimized human error:</a:t>
            </a:r>
            <a:r>
              <a:rPr lang="en-US" sz="2000" dirty="0"/>
              <a:t> Accounting mistakes such as data entry errors are common but can be detected and avoided with the help of ERP financial software.</a:t>
            </a:r>
          </a:p>
          <a:p>
            <a:endParaRPr lang="en-US" dirty="0"/>
          </a:p>
          <a:p>
            <a:endParaRPr lang="en-US" dirty="0"/>
          </a:p>
        </p:txBody>
      </p:sp>
    </p:spTree>
    <p:extLst>
      <p:ext uri="{BB962C8B-B14F-4D97-AF65-F5344CB8AC3E}">
        <p14:creationId xmlns:p14="http://schemas.microsoft.com/office/powerpoint/2010/main" val="3860013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304800"/>
            <a:ext cx="8610599" cy="6172200"/>
          </a:xfrm>
        </p:spPr>
        <p:txBody>
          <a:bodyPr/>
          <a:lstStyle/>
          <a:p>
            <a:pPr algn="just">
              <a:lnSpc>
                <a:spcPct val="150000"/>
              </a:lnSpc>
            </a:pPr>
            <a:r>
              <a:rPr lang="en-US" sz="2000" b="1" u="sng" dirty="0" smtClean="0"/>
              <a:t>Organization </a:t>
            </a:r>
            <a:r>
              <a:rPr lang="en-US" sz="2000" b="1" u="sng" dirty="0"/>
              <a:t>and tracking of electronic invoices and financial documents:</a:t>
            </a:r>
            <a:r>
              <a:rPr lang="en-US" sz="2000" dirty="0"/>
              <a:t> The digital format prevents misplacing or losing documents, and they will automatically be filed into the proper place.</a:t>
            </a:r>
          </a:p>
          <a:p>
            <a:pPr algn="just">
              <a:lnSpc>
                <a:spcPct val="150000"/>
              </a:lnSpc>
            </a:pPr>
            <a:r>
              <a:rPr lang="en-US" sz="2000" b="1" u="sng" dirty="0"/>
              <a:t>Mobility:</a:t>
            </a:r>
            <a:r>
              <a:rPr lang="en-US" sz="2000" dirty="0"/>
              <a:t> If you elect a cloud-based system, you’ll be able to access your financial tool anywhere, anytime</a:t>
            </a:r>
            <a:r>
              <a:rPr lang="en-US" sz="2000" dirty="0" smtClean="0"/>
              <a:t>.</a:t>
            </a:r>
          </a:p>
          <a:p>
            <a:pPr algn="just">
              <a:lnSpc>
                <a:spcPct val="150000"/>
              </a:lnSpc>
            </a:pPr>
            <a:r>
              <a:rPr lang="en-US" sz="2000" b="1" u="sng" dirty="0"/>
              <a:t>No missed payments:</a:t>
            </a:r>
            <a:r>
              <a:rPr lang="en-US" sz="2000" u="sng" dirty="0"/>
              <a:t> </a:t>
            </a:r>
            <a:r>
              <a:rPr lang="en-US" sz="2000" dirty="0"/>
              <a:t>Accounts payable will notify you of upcoming payments, or you could choose to have them taken out automatically.</a:t>
            </a:r>
          </a:p>
          <a:p>
            <a:pPr algn="just">
              <a:lnSpc>
                <a:spcPct val="150000"/>
              </a:lnSpc>
            </a:pPr>
            <a:r>
              <a:rPr lang="en-US" sz="2000" b="1" u="sng" dirty="0"/>
              <a:t>Integration:</a:t>
            </a:r>
            <a:r>
              <a:rPr lang="en-US" sz="2000" dirty="0"/>
              <a:t> Financial ERP modules integrate with other business systems, such as CRM, which will provide sales numbers and marketing budgets.</a:t>
            </a:r>
          </a:p>
          <a:p>
            <a:pPr algn="just">
              <a:lnSpc>
                <a:spcPct val="150000"/>
              </a:lnSpc>
            </a:pPr>
            <a:r>
              <a:rPr lang="en-US" sz="2000" b="1" u="sng" dirty="0"/>
              <a:t>Centralization:</a:t>
            </a:r>
            <a:r>
              <a:rPr lang="en-US" sz="2000" dirty="0"/>
              <a:t> The GL is the main hub; you can access all of your company’s financial information in one place.</a:t>
            </a:r>
          </a:p>
          <a:p>
            <a:endParaRPr lang="en-US" dirty="0"/>
          </a:p>
        </p:txBody>
      </p:sp>
    </p:spTree>
    <p:extLst>
      <p:ext uri="{BB962C8B-B14F-4D97-AF65-F5344CB8AC3E}">
        <p14:creationId xmlns:p14="http://schemas.microsoft.com/office/powerpoint/2010/main" val="2241834220"/>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390</TotalTime>
  <Words>5049</Words>
  <Application>Microsoft Office PowerPoint</Application>
  <PresentationFormat>On-screen Show (4:3)</PresentationFormat>
  <Paragraphs>478</Paragraphs>
  <Slides>71</Slides>
  <Notes>0</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Horizon</vt:lpstr>
      <vt:lpstr>ERP Solutions &amp; Functional Modules</vt:lpstr>
      <vt:lpstr>ERP Modules 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ERP Solutions &amp; Functional Modules</dc:title>
  <dc:creator>SAM</dc:creator>
  <cp:lastModifiedBy>SAM</cp:lastModifiedBy>
  <cp:revision>209</cp:revision>
  <dcterms:created xsi:type="dcterms:W3CDTF">2006-08-16T00:00:00Z</dcterms:created>
  <dcterms:modified xsi:type="dcterms:W3CDTF">2021-04-08T04:46:52Z</dcterms:modified>
</cp:coreProperties>
</file>