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87" r:id="rId3"/>
    <p:sldId id="286" r:id="rId4"/>
    <p:sldId id="258" r:id="rId5"/>
    <p:sldId id="288" r:id="rId6"/>
    <p:sldId id="289" r:id="rId7"/>
    <p:sldId id="290" r:id="rId8"/>
    <p:sldId id="298" r:id="rId9"/>
    <p:sldId id="291" r:id="rId10"/>
    <p:sldId id="292" r:id="rId11"/>
    <p:sldId id="299" r:id="rId12"/>
    <p:sldId id="300" r:id="rId13"/>
    <p:sldId id="259" r:id="rId14"/>
    <p:sldId id="293" r:id="rId15"/>
    <p:sldId id="295" r:id="rId16"/>
    <p:sldId id="296" r:id="rId17"/>
    <p:sldId id="294" r:id="rId18"/>
    <p:sldId id="297" r:id="rId19"/>
    <p:sldId id="305" r:id="rId20"/>
    <p:sldId id="306" r:id="rId21"/>
    <p:sldId id="307" r:id="rId22"/>
    <p:sldId id="263" r:id="rId23"/>
    <p:sldId id="264" r:id="rId24"/>
    <p:sldId id="308" r:id="rId25"/>
    <p:sldId id="267" r:id="rId26"/>
    <p:sldId id="268" r:id="rId27"/>
    <p:sldId id="269" r:id="rId28"/>
    <p:sldId id="270" r:id="rId29"/>
    <p:sldId id="271" r:id="rId30"/>
    <p:sldId id="272" r:id="rId31"/>
    <p:sldId id="273" r:id="rId32"/>
    <p:sldId id="274" r:id="rId33"/>
    <p:sldId id="275" r:id="rId34"/>
    <p:sldId id="276" r:id="rId3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275" y="-10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6897F6-B76F-4A23-9E44-E7CAB64616FB}" type="doc">
      <dgm:prSet loTypeId="urn:microsoft.com/office/officeart/2005/8/layout/hProcess9" loCatId="process" qsTypeId="urn:microsoft.com/office/officeart/2005/8/quickstyle/simple1" qsCatId="simple" csTypeId="urn:microsoft.com/office/officeart/2005/8/colors/accent2_2" csCatId="accent2" phldr="1"/>
      <dgm:spPr/>
    </dgm:pt>
    <dgm:pt modelId="{9A66392A-93D8-48D3-B04D-54529ED76FEE}">
      <dgm:prSet phldrT="[Text]"/>
      <dgm:spPr/>
      <dgm:t>
        <a:bodyPr/>
        <a:lstStyle/>
        <a:p>
          <a:r>
            <a:rPr lang="en-IN" dirty="0" smtClean="0"/>
            <a:t>Raw Data</a:t>
          </a:r>
          <a:endParaRPr lang="en-IN" dirty="0"/>
        </a:p>
      </dgm:t>
    </dgm:pt>
    <dgm:pt modelId="{04447E5A-51E9-46D1-B5AE-B7BCD65B7AC1}" type="parTrans" cxnId="{45D02329-BB3F-4D02-9FD6-D3DF7BFA24E2}">
      <dgm:prSet/>
      <dgm:spPr/>
      <dgm:t>
        <a:bodyPr/>
        <a:lstStyle/>
        <a:p>
          <a:endParaRPr lang="en-IN"/>
        </a:p>
      </dgm:t>
    </dgm:pt>
    <dgm:pt modelId="{548E37B8-DE43-4B4B-A7B9-ED8A2FA5427D}" type="sibTrans" cxnId="{45D02329-BB3F-4D02-9FD6-D3DF7BFA24E2}">
      <dgm:prSet/>
      <dgm:spPr/>
      <dgm:t>
        <a:bodyPr/>
        <a:lstStyle/>
        <a:p>
          <a:endParaRPr lang="en-IN"/>
        </a:p>
      </dgm:t>
    </dgm:pt>
    <dgm:pt modelId="{BE628D31-F3E9-4984-AC9B-095DAD0F5F07}">
      <dgm:prSet phldrT="[Text]"/>
      <dgm:spPr/>
      <dgm:t>
        <a:bodyPr/>
        <a:lstStyle/>
        <a:p>
          <a:r>
            <a:rPr lang="en-IN" dirty="0" smtClean="0"/>
            <a:t>Conversion Process</a:t>
          </a:r>
          <a:endParaRPr lang="en-IN" dirty="0"/>
        </a:p>
      </dgm:t>
    </dgm:pt>
    <dgm:pt modelId="{1443C198-21CB-43A3-ABE2-9F2109FA73ED}" type="parTrans" cxnId="{4CEF566C-6D05-42EA-A6F1-687B056E6A77}">
      <dgm:prSet/>
      <dgm:spPr/>
      <dgm:t>
        <a:bodyPr/>
        <a:lstStyle/>
        <a:p>
          <a:endParaRPr lang="en-IN"/>
        </a:p>
      </dgm:t>
    </dgm:pt>
    <dgm:pt modelId="{85926DE6-9021-4F21-BE09-B692D7F3D5AC}" type="sibTrans" cxnId="{4CEF566C-6D05-42EA-A6F1-687B056E6A77}">
      <dgm:prSet/>
      <dgm:spPr/>
      <dgm:t>
        <a:bodyPr/>
        <a:lstStyle/>
        <a:p>
          <a:endParaRPr lang="en-IN"/>
        </a:p>
      </dgm:t>
    </dgm:pt>
    <dgm:pt modelId="{997B107E-9EF8-4362-8C10-B94DE27C5DBE}">
      <dgm:prSet phldrT="[Text]"/>
      <dgm:spPr/>
      <dgm:t>
        <a:bodyPr/>
        <a:lstStyle/>
        <a:p>
          <a:r>
            <a:rPr lang="en-IN" dirty="0" smtClean="0"/>
            <a:t>Meaning Research Report</a:t>
          </a:r>
          <a:endParaRPr lang="en-IN" dirty="0"/>
        </a:p>
      </dgm:t>
    </dgm:pt>
    <dgm:pt modelId="{2E507C40-0F03-491F-AD2D-01D5FBE57E5C}" type="parTrans" cxnId="{91A81217-4313-47F9-9A3A-9C2D74AC191C}">
      <dgm:prSet/>
      <dgm:spPr/>
      <dgm:t>
        <a:bodyPr/>
        <a:lstStyle/>
        <a:p>
          <a:endParaRPr lang="en-IN"/>
        </a:p>
      </dgm:t>
    </dgm:pt>
    <dgm:pt modelId="{4EF7FC7C-025C-45AC-AD39-BEDBCB58A091}" type="sibTrans" cxnId="{91A81217-4313-47F9-9A3A-9C2D74AC191C}">
      <dgm:prSet/>
      <dgm:spPr/>
      <dgm:t>
        <a:bodyPr/>
        <a:lstStyle/>
        <a:p>
          <a:endParaRPr lang="en-IN"/>
        </a:p>
      </dgm:t>
    </dgm:pt>
    <dgm:pt modelId="{D7B007B0-59AC-470B-A7B8-A658C7274FF1}" type="pres">
      <dgm:prSet presAssocID="{6C6897F6-B76F-4A23-9E44-E7CAB64616FB}" presName="CompostProcess" presStyleCnt="0">
        <dgm:presLayoutVars>
          <dgm:dir/>
          <dgm:resizeHandles val="exact"/>
        </dgm:presLayoutVars>
      </dgm:prSet>
      <dgm:spPr/>
    </dgm:pt>
    <dgm:pt modelId="{FD2564C4-BCD0-4B3E-A096-F1434E4D9A1E}" type="pres">
      <dgm:prSet presAssocID="{6C6897F6-B76F-4A23-9E44-E7CAB64616FB}" presName="arrow" presStyleLbl="bgShp" presStyleIdx="0" presStyleCnt="1"/>
      <dgm:spPr/>
    </dgm:pt>
    <dgm:pt modelId="{1E468210-BC33-4A59-929A-A7822E883E3C}" type="pres">
      <dgm:prSet presAssocID="{6C6897F6-B76F-4A23-9E44-E7CAB64616FB}" presName="linearProcess" presStyleCnt="0"/>
      <dgm:spPr/>
    </dgm:pt>
    <dgm:pt modelId="{1599E45B-AA9B-4924-BF59-FF2FF34A08D2}" type="pres">
      <dgm:prSet presAssocID="{9A66392A-93D8-48D3-B04D-54529ED76FE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2E480F9-CD6C-4B90-BAEB-BBE38B968C40}" type="pres">
      <dgm:prSet presAssocID="{548E37B8-DE43-4B4B-A7B9-ED8A2FA5427D}" presName="sibTrans" presStyleCnt="0"/>
      <dgm:spPr/>
    </dgm:pt>
    <dgm:pt modelId="{ABB4A0E7-CBEC-420D-98DC-BDA22DC7AA30}" type="pres">
      <dgm:prSet presAssocID="{BE628D31-F3E9-4984-AC9B-095DAD0F5F0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B5F0137-99ED-44D5-ABFA-6C8E771829AC}" type="pres">
      <dgm:prSet presAssocID="{85926DE6-9021-4F21-BE09-B692D7F3D5AC}" presName="sibTrans" presStyleCnt="0"/>
      <dgm:spPr/>
    </dgm:pt>
    <dgm:pt modelId="{9E03718A-E3E1-438B-BBDE-776AE5C9BACF}" type="pres">
      <dgm:prSet presAssocID="{997B107E-9EF8-4362-8C10-B94DE27C5DBE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45D02329-BB3F-4D02-9FD6-D3DF7BFA24E2}" srcId="{6C6897F6-B76F-4A23-9E44-E7CAB64616FB}" destId="{9A66392A-93D8-48D3-B04D-54529ED76FEE}" srcOrd="0" destOrd="0" parTransId="{04447E5A-51E9-46D1-B5AE-B7BCD65B7AC1}" sibTransId="{548E37B8-DE43-4B4B-A7B9-ED8A2FA5427D}"/>
    <dgm:cxn modelId="{4CEF566C-6D05-42EA-A6F1-687B056E6A77}" srcId="{6C6897F6-B76F-4A23-9E44-E7CAB64616FB}" destId="{BE628D31-F3E9-4984-AC9B-095DAD0F5F07}" srcOrd="1" destOrd="0" parTransId="{1443C198-21CB-43A3-ABE2-9F2109FA73ED}" sibTransId="{85926DE6-9021-4F21-BE09-B692D7F3D5AC}"/>
    <dgm:cxn modelId="{552F01D6-49B6-4D98-A1A3-92BEE4967E8A}" type="presOf" srcId="{BE628D31-F3E9-4984-AC9B-095DAD0F5F07}" destId="{ABB4A0E7-CBEC-420D-98DC-BDA22DC7AA30}" srcOrd="0" destOrd="0" presId="urn:microsoft.com/office/officeart/2005/8/layout/hProcess9"/>
    <dgm:cxn modelId="{91A81217-4313-47F9-9A3A-9C2D74AC191C}" srcId="{6C6897F6-B76F-4A23-9E44-E7CAB64616FB}" destId="{997B107E-9EF8-4362-8C10-B94DE27C5DBE}" srcOrd="2" destOrd="0" parTransId="{2E507C40-0F03-491F-AD2D-01D5FBE57E5C}" sibTransId="{4EF7FC7C-025C-45AC-AD39-BEDBCB58A091}"/>
    <dgm:cxn modelId="{E165976A-3838-4DFB-A92D-5A1B9772FB33}" type="presOf" srcId="{997B107E-9EF8-4362-8C10-B94DE27C5DBE}" destId="{9E03718A-E3E1-438B-BBDE-776AE5C9BACF}" srcOrd="0" destOrd="0" presId="urn:microsoft.com/office/officeart/2005/8/layout/hProcess9"/>
    <dgm:cxn modelId="{FE12393B-F563-4145-835D-E0FD436F56F0}" type="presOf" srcId="{6C6897F6-B76F-4A23-9E44-E7CAB64616FB}" destId="{D7B007B0-59AC-470B-A7B8-A658C7274FF1}" srcOrd="0" destOrd="0" presId="urn:microsoft.com/office/officeart/2005/8/layout/hProcess9"/>
    <dgm:cxn modelId="{32BD13A9-7363-4971-B87A-3BF57764B313}" type="presOf" srcId="{9A66392A-93D8-48D3-B04D-54529ED76FEE}" destId="{1599E45B-AA9B-4924-BF59-FF2FF34A08D2}" srcOrd="0" destOrd="0" presId="urn:microsoft.com/office/officeart/2005/8/layout/hProcess9"/>
    <dgm:cxn modelId="{3E0C2AF5-F951-4D4E-B9E2-09680BE605EE}" type="presParOf" srcId="{D7B007B0-59AC-470B-A7B8-A658C7274FF1}" destId="{FD2564C4-BCD0-4B3E-A096-F1434E4D9A1E}" srcOrd="0" destOrd="0" presId="urn:microsoft.com/office/officeart/2005/8/layout/hProcess9"/>
    <dgm:cxn modelId="{442C78E7-B71E-42A7-B7D8-0E0A01179A10}" type="presParOf" srcId="{D7B007B0-59AC-470B-A7B8-A658C7274FF1}" destId="{1E468210-BC33-4A59-929A-A7822E883E3C}" srcOrd="1" destOrd="0" presId="urn:microsoft.com/office/officeart/2005/8/layout/hProcess9"/>
    <dgm:cxn modelId="{B9B25EB4-CA76-430D-A86D-294A71AA23AE}" type="presParOf" srcId="{1E468210-BC33-4A59-929A-A7822E883E3C}" destId="{1599E45B-AA9B-4924-BF59-FF2FF34A08D2}" srcOrd="0" destOrd="0" presId="urn:microsoft.com/office/officeart/2005/8/layout/hProcess9"/>
    <dgm:cxn modelId="{AACF1B9B-D2AF-40D1-8291-54C609FA8E67}" type="presParOf" srcId="{1E468210-BC33-4A59-929A-A7822E883E3C}" destId="{32E480F9-CD6C-4B90-BAEB-BBE38B968C40}" srcOrd="1" destOrd="0" presId="urn:microsoft.com/office/officeart/2005/8/layout/hProcess9"/>
    <dgm:cxn modelId="{EA484428-1440-4436-A5E9-6BCD05EC74C7}" type="presParOf" srcId="{1E468210-BC33-4A59-929A-A7822E883E3C}" destId="{ABB4A0E7-CBEC-420D-98DC-BDA22DC7AA30}" srcOrd="2" destOrd="0" presId="urn:microsoft.com/office/officeart/2005/8/layout/hProcess9"/>
    <dgm:cxn modelId="{1BA0C723-A4F3-4DFF-9749-6E0D5C87502A}" type="presParOf" srcId="{1E468210-BC33-4A59-929A-A7822E883E3C}" destId="{6B5F0137-99ED-44D5-ABFA-6C8E771829AC}" srcOrd="3" destOrd="0" presId="urn:microsoft.com/office/officeart/2005/8/layout/hProcess9"/>
    <dgm:cxn modelId="{FFD17B54-FEAB-41AE-B1E2-568321FD8004}" type="presParOf" srcId="{1E468210-BC33-4A59-929A-A7822E883E3C}" destId="{9E03718A-E3E1-438B-BBDE-776AE5C9BAC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B246A2-3C51-4F6B-A754-7D40B898E94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6494BA64-1A51-4F11-9B83-D9CCEEF2378D}">
      <dgm:prSet phldrT="[Text]"/>
      <dgm:spPr/>
      <dgm:t>
        <a:bodyPr/>
        <a:lstStyle/>
        <a:p>
          <a:r>
            <a:rPr lang="en-IN" dirty="0" smtClean="0"/>
            <a:t>Data Editing</a:t>
          </a:r>
          <a:endParaRPr lang="en-IN" dirty="0"/>
        </a:p>
      </dgm:t>
    </dgm:pt>
    <dgm:pt modelId="{047C4F1D-DDD3-495F-BBC6-8B4CDE0B5E9C}" type="parTrans" cxnId="{10C28FD8-7A8B-4979-90ED-4B00147DA80C}">
      <dgm:prSet/>
      <dgm:spPr/>
      <dgm:t>
        <a:bodyPr/>
        <a:lstStyle/>
        <a:p>
          <a:endParaRPr lang="en-IN"/>
        </a:p>
      </dgm:t>
    </dgm:pt>
    <dgm:pt modelId="{34F5C264-100F-4C0E-8CF1-9492EA622D35}" type="sibTrans" cxnId="{10C28FD8-7A8B-4979-90ED-4B00147DA80C}">
      <dgm:prSet/>
      <dgm:spPr/>
      <dgm:t>
        <a:bodyPr/>
        <a:lstStyle/>
        <a:p>
          <a:endParaRPr lang="en-IN"/>
        </a:p>
      </dgm:t>
    </dgm:pt>
    <dgm:pt modelId="{54C5EEBA-535D-4A13-BBCD-165A84F59641}">
      <dgm:prSet phldrT="[Text]"/>
      <dgm:spPr/>
      <dgm:t>
        <a:bodyPr/>
        <a:lstStyle/>
        <a:p>
          <a:r>
            <a:rPr lang="en-IN" dirty="0" smtClean="0"/>
            <a:t>Micro Editing</a:t>
          </a:r>
        </a:p>
        <a:p>
          <a:r>
            <a:rPr lang="en-IN" dirty="0" smtClean="0"/>
            <a:t>(editing at Field / record level)</a:t>
          </a:r>
          <a:endParaRPr lang="en-IN" dirty="0"/>
        </a:p>
      </dgm:t>
    </dgm:pt>
    <dgm:pt modelId="{224FEE26-987C-4513-BF52-73B028FDCCDD}" type="parTrans" cxnId="{5046C9D8-BD95-4C62-A7D5-DB397ECAF58E}">
      <dgm:prSet/>
      <dgm:spPr/>
      <dgm:t>
        <a:bodyPr/>
        <a:lstStyle/>
        <a:p>
          <a:endParaRPr lang="en-IN"/>
        </a:p>
      </dgm:t>
    </dgm:pt>
    <dgm:pt modelId="{0EBE529C-FEB6-499E-A156-CA48336F31F2}" type="sibTrans" cxnId="{5046C9D8-BD95-4C62-A7D5-DB397ECAF58E}">
      <dgm:prSet/>
      <dgm:spPr/>
      <dgm:t>
        <a:bodyPr/>
        <a:lstStyle/>
        <a:p>
          <a:endParaRPr lang="en-IN"/>
        </a:p>
      </dgm:t>
    </dgm:pt>
    <dgm:pt modelId="{EAD87E1A-15C4-45DC-8F85-3A68245BC2A7}">
      <dgm:prSet phldrT="[Text]"/>
      <dgm:spPr/>
      <dgm:t>
        <a:bodyPr/>
        <a:lstStyle/>
        <a:p>
          <a:r>
            <a:rPr lang="en-IN" dirty="0" smtClean="0"/>
            <a:t>Macro Editing</a:t>
          </a:r>
        </a:p>
        <a:p>
          <a:r>
            <a:rPr lang="en-IN" dirty="0" smtClean="0"/>
            <a:t>(Editing at office level)</a:t>
          </a:r>
          <a:endParaRPr lang="en-IN" dirty="0"/>
        </a:p>
      </dgm:t>
    </dgm:pt>
    <dgm:pt modelId="{62442A5F-96A4-44BF-A0E2-0AE5F56599DB}" type="parTrans" cxnId="{E8E1EC0E-0D9F-4BBC-9518-00F57C7082C9}">
      <dgm:prSet/>
      <dgm:spPr/>
      <dgm:t>
        <a:bodyPr/>
        <a:lstStyle/>
        <a:p>
          <a:endParaRPr lang="en-IN"/>
        </a:p>
      </dgm:t>
    </dgm:pt>
    <dgm:pt modelId="{F92E8ABB-B713-4F15-A930-47E6CD824A93}" type="sibTrans" cxnId="{E8E1EC0E-0D9F-4BBC-9518-00F57C7082C9}">
      <dgm:prSet/>
      <dgm:spPr/>
      <dgm:t>
        <a:bodyPr/>
        <a:lstStyle/>
        <a:p>
          <a:endParaRPr lang="en-IN"/>
        </a:p>
      </dgm:t>
    </dgm:pt>
    <dgm:pt modelId="{AF23654A-5D14-41E2-B567-71257FD40104}" type="pres">
      <dgm:prSet presAssocID="{76B246A2-3C51-4F6B-A754-7D40B898E94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IN"/>
        </a:p>
      </dgm:t>
    </dgm:pt>
    <dgm:pt modelId="{C917FB8E-BF48-413B-83B5-FD55D9802E3B}" type="pres">
      <dgm:prSet presAssocID="{6494BA64-1A51-4F11-9B83-D9CCEEF2378D}" presName="hierRoot1" presStyleCnt="0">
        <dgm:presLayoutVars>
          <dgm:hierBranch val="init"/>
        </dgm:presLayoutVars>
      </dgm:prSet>
      <dgm:spPr/>
    </dgm:pt>
    <dgm:pt modelId="{9B93CE5B-6537-49E0-A4B6-3555475205DA}" type="pres">
      <dgm:prSet presAssocID="{6494BA64-1A51-4F11-9B83-D9CCEEF2378D}" presName="rootComposite1" presStyleCnt="0"/>
      <dgm:spPr/>
    </dgm:pt>
    <dgm:pt modelId="{559F1735-2F49-4C77-9841-85A66EFD3C6D}" type="pres">
      <dgm:prSet presAssocID="{6494BA64-1A51-4F11-9B83-D9CCEEF2378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B618D5A6-FC21-42A1-BF8A-000C1D0268B7}" type="pres">
      <dgm:prSet presAssocID="{6494BA64-1A51-4F11-9B83-D9CCEEF2378D}" presName="rootConnector1" presStyleLbl="node1" presStyleIdx="0" presStyleCnt="0"/>
      <dgm:spPr/>
      <dgm:t>
        <a:bodyPr/>
        <a:lstStyle/>
        <a:p>
          <a:endParaRPr lang="en-IN"/>
        </a:p>
      </dgm:t>
    </dgm:pt>
    <dgm:pt modelId="{719EB505-6CDC-47AC-A43B-96E6AB5DB8D3}" type="pres">
      <dgm:prSet presAssocID="{6494BA64-1A51-4F11-9B83-D9CCEEF2378D}" presName="hierChild2" presStyleCnt="0"/>
      <dgm:spPr/>
    </dgm:pt>
    <dgm:pt modelId="{69DA2794-FCA8-4754-B442-142CDCB130BE}" type="pres">
      <dgm:prSet presAssocID="{224FEE26-987C-4513-BF52-73B028FDCCDD}" presName="Name37" presStyleLbl="parChTrans1D2" presStyleIdx="0" presStyleCnt="2"/>
      <dgm:spPr/>
      <dgm:t>
        <a:bodyPr/>
        <a:lstStyle/>
        <a:p>
          <a:endParaRPr lang="en-IN"/>
        </a:p>
      </dgm:t>
    </dgm:pt>
    <dgm:pt modelId="{7623AB28-5F52-49FE-9782-BE55E3BAEFF5}" type="pres">
      <dgm:prSet presAssocID="{54C5EEBA-535D-4A13-BBCD-165A84F59641}" presName="hierRoot2" presStyleCnt="0">
        <dgm:presLayoutVars>
          <dgm:hierBranch val="init"/>
        </dgm:presLayoutVars>
      </dgm:prSet>
      <dgm:spPr/>
    </dgm:pt>
    <dgm:pt modelId="{80E2DADE-57A3-4938-BF3F-ACFA8057D9A5}" type="pres">
      <dgm:prSet presAssocID="{54C5EEBA-535D-4A13-BBCD-165A84F59641}" presName="rootComposite" presStyleCnt="0"/>
      <dgm:spPr/>
    </dgm:pt>
    <dgm:pt modelId="{840B672B-07AB-4F2A-9488-E722B21027A3}" type="pres">
      <dgm:prSet presAssocID="{54C5EEBA-535D-4A13-BBCD-165A84F59641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804EC2B0-A161-423E-9655-7EEC07E8D731}" type="pres">
      <dgm:prSet presAssocID="{54C5EEBA-535D-4A13-BBCD-165A84F59641}" presName="rootConnector" presStyleLbl="node2" presStyleIdx="0" presStyleCnt="2"/>
      <dgm:spPr/>
      <dgm:t>
        <a:bodyPr/>
        <a:lstStyle/>
        <a:p>
          <a:endParaRPr lang="en-IN"/>
        </a:p>
      </dgm:t>
    </dgm:pt>
    <dgm:pt modelId="{9FB7EA3C-30D7-4F78-8DEA-FE67ECBDFB8E}" type="pres">
      <dgm:prSet presAssocID="{54C5EEBA-535D-4A13-BBCD-165A84F59641}" presName="hierChild4" presStyleCnt="0"/>
      <dgm:spPr/>
    </dgm:pt>
    <dgm:pt modelId="{B79A6D5E-C28E-46C7-8F06-59650F29B108}" type="pres">
      <dgm:prSet presAssocID="{54C5EEBA-535D-4A13-BBCD-165A84F59641}" presName="hierChild5" presStyleCnt="0"/>
      <dgm:spPr/>
    </dgm:pt>
    <dgm:pt modelId="{EBB6A8BE-EC1B-474E-B3C9-6FE27D6F1AB8}" type="pres">
      <dgm:prSet presAssocID="{62442A5F-96A4-44BF-A0E2-0AE5F56599DB}" presName="Name37" presStyleLbl="parChTrans1D2" presStyleIdx="1" presStyleCnt="2"/>
      <dgm:spPr/>
      <dgm:t>
        <a:bodyPr/>
        <a:lstStyle/>
        <a:p>
          <a:endParaRPr lang="en-IN"/>
        </a:p>
      </dgm:t>
    </dgm:pt>
    <dgm:pt modelId="{F757BB80-6007-4A8D-BBE8-270C7A72248C}" type="pres">
      <dgm:prSet presAssocID="{EAD87E1A-15C4-45DC-8F85-3A68245BC2A7}" presName="hierRoot2" presStyleCnt="0">
        <dgm:presLayoutVars>
          <dgm:hierBranch val="init"/>
        </dgm:presLayoutVars>
      </dgm:prSet>
      <dgm:spPr/>
    </dgm:pt>
    <dgm:pt modelId="{95568AAC-1CEC-4B19-9BB7-0DC068C2C91C}" type="pres">
      <dgm:prSet presAssocID="{EAD87E1A-15C4-45DC-8F85-3A68245BC2A7}" presName="rootComposite" presStyleCnt="0"/>
      <dgm:spPr/>
    </dgm:pt>
    <dgm:pt modelId="{119FA5F2-AF07-40FA-9736-AFD33515F68E}" type="pres">
      <dgm:prSet presAssocID="{EAD87E1A-15C4-45DC-8F85-3A68245BC2A7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E83B331E-7D49-4A12-A159-2971A1677B2C}" type="pres">
      <dgm:prSet presAssocID="{EAD87E1A-15C4-45DC-8F85-3A68245BC2A7}" presName="rootConnector" presStyleLbl="node2" presStyleIdx="1" presStyleCnt="2"/>
      <dgm:spPr/>
      <dgm:t>
        <a:bodyPr/>
        <a:lstStyle/>
        <a:p>
          <a:endParaRPr lang="en-IN"/>
        </a:p>
      </dgm:t>
    </dgm:pt>
    <dgm:pt modelId="{1C7C3A0A-1CDB-4D95-981D-54DBC39B478B}" type="pres">
      <dgm:prSet presAssocID="{EAD87E1A-15C4-45DC-8F85-3A68245BC2A7}" presName="hierChild4" presStyleCnt="0"/>
      <dgm:spPr/>
    </dgm:pt>
    <dgm:pt modelId="{BAAC2220-162F-42BD-86DA-DEB88FC3403A}" type="pres">
      <dgm:prSet presAssocID="{EAD87E1A-15C4-45DC-8F85-3A68245BC2A7}" presName="hierChild5" presStyleCnt="0"/>
      <dgm:spPr/>
    </dgm:pt>
    <dgm:pt modelId="{21CE9DF9-2F31-4EBD-BF38-249697291F9A}" type="pres">
      <dgm:prSet presAssocID="{6494BA64-1A51-4F11-9B83-D9CCEEF2378D}" presName="hierChild3" presStyleCnt="0"/>
      <dgm:spPr/>
    </dgm:pt>
  </dgm:ptLst>
  <dgm:cxnLst>
    <dgm:cxn modelId="{A33E6DF4-3904-4E42-8EAB-5A291EF4D795}" type="presOf" srcId="{54C5EEBA-535D-4A13-BBCD-165A84F59641}" destId="{840B672B-07AB-4F2A-9488-E722B21027A3}" srcOrd="0" destOrd="0" presId="urn:microsoft.com/office/officeart/2005/8/layout/orgChart1"/>
    <dgm:cxn modelId="{723C6FA6-76FF-4007-908B-23044BE593C1}" type="presOf" srcId="{54C5EEBA-535D-4A13-BBCD-165A84F59641}" destId="{804EC2B0-A161-423E-9655-7EEC07E8D731}" srcOrd="1" destOrd="0" presId="urn:microsoft.com/office/officeart/2005/8/layout/orgChart1"/>
    <dgm:cxn modelId="{E8E1EC0E-0D9F-4BBC-9518-00F57C7082C9}" srcId="{6494BA64-1A51-4F11-9B83-D9CCEEF2378D}" destId="{EAD87E1A-15C4-45DC-8F85-3A68245BC2A7}" srcOrd="1" destOrd="0" parTransId="{62442A5F-96A4-44BF-A0E2-0AE5F56599DB}" sibTransId="{F92E8ABB-B713-4F15-A930-47E6CD824A93}"/>
    <dgm:cxn modelId="{A8CFD8DF-6907-422B-AE92-42102113055A}" type="presOf" srcId="{EAD87E1A-15C4-45DC-8F85-3A68245BC2A7}" destId="{119FA5F2-AF07-40FA-9736-AFD33515F68E}" srcOrd="0" destOrd="0" presId="urn:microsoft.com/office/officeart/2005/8/layout/orgChart1"/>
    <dgm:cxn modelId="{5046C9D8-BD95-4C62-A7D5-DB397ECAF58E}" srcId="{6494BA64-1A51-4F11-9B83-D9CCEEF2378D}" destId="{54C5EEBA-535D-4A13-BBCD-165A84F59641}" srcOrd="0" destOrd="0" parTransId="{224FEE26-987C-4513-BF52-73B028FDCCDD}" sibTransId="{0EBE529C-FEB6-499E-A156-CA48336F31F2}"/>
    <dgm:cxn modelId="{EC745BA0-A66A-4028-B93A-905FFB34037D}" type="presOf" srcId="{6494BA64-1A51-4F11-9B83-D9CCEEF2378D}" destId="{559F1735-2F49-4C77-9841-85A66EFD3C6D}" srcOrd="0" destOrd="0" presId="urn:microsoft.com/office/officeart/2005/8/layout/orgChart1"/>
    <dgm:cxn modelId="{116D9DCC-003E-47E9-82B5-94D80CE73580}" type="presOf" srcId="{6494BA64-1A51-4F11-9B83-D9CCEEF2378D}" destId="{B618D5A6-FC21-42A1-BF8A-000C1D0268B7}" srcOrd="1" destOrd="0" presId="urn:microsoft.com/office/officeart/2005/8/layout/orgChart1"/>
    <dgm:cxn modelId="{10C28FD8-7A8B-4979-90ED-4B00147DA80C}" srcId="{76B246A2-3C51-4F6B-A754-7D40B898E94D}" destId="{6494BA64-1A51-4F11-9B83-D9CCEEF2378D}" srcOrd="0" destOrd="0" parTransId="{047C4F1D-DDD3-495F-BBC6-8B4CDE0B5E9C}" sibTransId="{34F5C264-100F-4C0E-8CF1-9492EA622D35}"/>
    <dgm:cxn modelId="{BD97591F-8456-485B-AB4B-B01D4E0B6C34}" type="presOf" srcId="{62442A5F-96A4-44BF-A0E2-0AE5F56599DB}" destId="{EBB6A8BE-EC1B-474E-B3C9-6FE27D6F1AB8}" srcOrd="0" destOrd="0" presId="urn:microsoft.com/office/officeart/2005/8/layout/orgChart1"/>
    <dgm:cxn modelId="{83964E79-8BBD-42FF-BAB2-802D14D3185E}" type="presOf" srcId="{76B246A2-3C51-4F6B-A754-7D40B898E94D}" destId="{AF23654A-5D14-41E2-B567-71257FD40104}" srcOrd="0" destOrd="0" presId="urn:microsoft.com/office/officeart/2005/8/layout/orgChart1"/>
    <dgm:cxn modelId="{370FF5B1-A36C-4EE3-A1F4-5BFAFC899BF4}" type="presOf" srcId="{EAD87E1A-15C4-45DC-8F85-3A68245BC2A7}" destId="{E83B331E-7D49-4A12-A159-2971A1677B2C}" srcOrd="1" destOrd="0" presId="urn:microsoft.com/office/officeart/2005/8/layout/orgChart1"/>
    <dgm:cxn modelId="{71D26AE7-560D-4BBC-BED4-E387C38D7562}" type="presOf" srcId="{224FEE26-987C-4513-BF52-73B028FDCCDD}" destId="{69DA2794-FCA8-4754-B442-142CDCB130BE}" srcOrd="0" destOrd="0" presId="urn:microsoft.com/office/officeart/2005/8/layout/orgChart1"/>
    <dgm:cxn modelId="{34E1A796-52ED-4ABF-BA94-8FD40788D196}" type="presParOf" srcId="{AF23654A-5D14-41E2-B567-71257FD40104}" destId="{C917FB8E-BF48-413B-83B5-FD55D9802E3B}" srcOrd="0" destOrd="0" presId="urn:microsoft.com/office/officeart/2005/8/layout/orgChart1"/>
    <dgm:cxn modelId="{9C77E81A-41D3-4BF5-8214-F30291F59D25}" type="presParOf" srcId="{C917FB8E-BF48-413B-83B5-FD55D9802E3B}" destId="{9B93CE5B-6537-49E0-A4B6-3555475205DA}" srcOrd="0" destOrd="0" presId="urn:microsoft.com/office/officeart/2005/8/layout/orgChart1"/>
    <dgm:cxn modelId="{5028829A-05BC-4602-B628-7128F5C9ACDF}" type="presParOf" srcId="{9B93CE5B-6537-49E0-A4B6-3555475205DA}" destId="{559F1735-2F49-4C77-9841-85A66EFD3C6D}" srcOrd="0" destOrd="0" presId="urn:microsoft.com/office/officeart/2005/8/layout/orgChart1"/>
    <dgm:cxn modelId="{438C32B0-058D-4565-B67F-BE3F3B6F1A59}" type="presParOf" srcId="{9B93CE5B-6537-49E0-A4B6-3555475205DA}" destId="{B618D5A6-FC21-42A1-BF8A-000C1D0268B7}" srcOrd="1" destOrd="0" presId="urn:microsoft.com/office/officeart/2005/8/layout/orgChart1"/>
    <dgm:cxn modelId="{65974DB1-617C-45A7-B492-5402848102B0}" type="presParOf" srcId="{C917FB8E-BF48-413B-83B5-FD55D9802E3B}" destId="{719EB505-6CDC-47AC-A43B-96E6AB5DB8D3}" srcOrd="1" destOrd="0" presId="urn:microsoft.com/office/officeart/2005/8/layout/orgChart1"/>
    <dgm:cxn modelId="{4DB9CBD9-BB56-48AE-8C24-179859E52195}" type="presParOf" srcId="{719EB505-6CDC-47AC-A43B-96E6AB5DB8D3}" destId="{69DA2794-FCA8-4754-B442-142CDCB130BE}" srcOrd="0" destOrd="0" presId="urn:microsoft.com/office/officeart/2005/8/layout/orgChart1"/>
    <dgm:cxn modelId="{0EA5331B-D67B-431A-B559-96A2E940557E}" type="presParOf" srcId="{719EB505-6CDC-47AC-A43B-96E6AB5DB8D3}" destId="{7623AB28-5F52-49FE-9782-BE55E3BAEFF5}" srcOrd="1" destOrd="0" presId="urn:microsoft.com/office/officeart/2005/8/layout/orgChart1"/>
    <dgm:cxn modelId="{878F0327-D663-4D94-AC21-9FE779146078}" type="presParOf" srcId="{7623AB28-5F52-49FE-9782-BE55E3BAEFF5}" destId="{80E2DADE-57A3-4938-BF3F-ACFA8057D9A5}" srcOrd="0" destOrd="0" presId="urn:microsoft.com/office/officeart/2005/8/layout/orgChart1"/>
    <dgm:cxn modelId="{A23E4B42-FF22-4F32-A5CD-E1DAC7278ED7}" type="presParOf" srcId="{80E2DADE-57A3-4938-BF3F-ACFA8057D9A5}" destId="{840B672B-07AB-4F2A-9488-E722B21027A3}" srcOrd="0" destOrd="0" presId="urn:microsoft.com/office/officeart/2005/8/layout/orgChart1"/>
    <dgm:cxn modelId="{B6722E3B-8044-4E9D-AEC6-16F126D88680}" type="presParOf" srcId="{80E2DADE-57A3-4938-BF3F-ACFA8057D9A5}" destId="{804EC2B0-A161-423E-9655-7EEC07E8D731}" srcOrd="1" destOrd="0" presId="urn:microsoft.com/office/officeart/2005/8/layout/orgChart1"/>
    <dgm:cxn modelId="{AA786C10-EADD-4B66-AEB5-C959A55FB8B5}" type="presParOf" srcId="{7623AB28-5F52-49FE-9782-BE55E3BAEFF5}" destId="{9FB7EA3C-30D7-4F78-8DEA-FE67ECBDFB8E}" srcOrd="1" destOrd="0" presId="urn:microsoft.com/office/officeart/2005/8/layout/orgChart1"/>
    <dgm:cxn modelId="{19870ED9-61B1-41F8-8FAD-72C14D1045B9}" type="presParOf" srcId="{7623AB28-5F52-49FE-9782-BE55E3BAEFF5}" destId="{B79A6D5E-C28E-46C7-8F06-59650F29B108}" srcOrd="2" destOrd="0" presId="urn:microsoft.com/office/officeart/2005/8/layout/orgChart1"/>
    <dgm:cxn modelId="{95626778-8ED4-455F-87CE-B33DC2C9CCE0}" type="presParOf" srcId="{719EB505-6CDC-47AC-A43B-96E6AB5DB8D3}" destId="{EBB6A8BE-EC1B-474E-B3C9-6FE27D6F1AB8}" srcOrd="2" destOrd="0" presId="urn:microsoft.com/office/officeart/2005/8/layout/orgChart1"/>
    <dgm:cxn modelId="{4046F0A9-8BC9-4E8B-BA04-8A451CA2A7A8}" type="presParOf" srcId="{719EB505-6CDC-47AC-A43B-96E6AB5DB8D3}" destId="{F757BB80-6007-4A8D-BBE8-270C7A72248C}" srcOrd="3" destOrd="0" presId="urn:microsoft.com/office/officeart/2005/8/layout/orgChart1"/>
    <dgm:cxn modelId="{72096E0F-6B83-4F01-BA6F-CE491066BA62}" type="presParOf" srcId="{F757BB80-6007-4A8D-BBE8-270C7A72248C}" destId="{95568AAC-1CEC-4B19-9BB7-0DC068C2C91C}" srcOrd="0" destOrd="0" presId="urn:microsoft.com/office/officeart/2005/8/layout/orgChart1"/>
    <dgm:cxn modelId="{DBA3F2BC-A72F-43AC-A5FC-3EBFD8977A36}" type="presParOf" srcId="{95568AAC-1CEC-4B19-9BB7-0DC068C2C91C}" destId="{119FA5F2-AF07-40FA-9736-AFD33515F68E}" srcOrd="0" destOrd="0" presId="urn:microsoft.com/office/officeart/2005/8/layout/orgChart1"/>
    <dgm:cxn modelId="{4165A3E6-D210-470F-8E42-BF4A0A800490}" type="presParOf" srcId="{95568AAC-1CEC-4B19-9BB7-0DC068C2C91C}" destId="{E83B331E-7D49-4A12-A159-2971A1677B2C}" srcOrd="1" destOrd="0" presId="urn:microsoft.com/office/officeart/2005/8/layout/orgChart1"/>
    <dgm:cxn modelId="{D2E00B6E-03E0-4800-B871-D09387A82996}" type="presParOf" srcId="{F757BB80-6007-4A8D-BBE8-270C7A72248C}" destId="{1C7C3A0A-1CDB-4D95-981D-54DBC39B478B}" srcOrd="1" destOrd="0" presId="urn:microsoft.com/office/officeart/2005/8/layout/orgChart1"/>
    <dgm:cxn modelId="{27029F4B-C526-42CE-A5B5-F80D92021D76}" type="presParOf" srcId="{F757BB80-6007-4A8D-BBE8-270C7A72248C}" destId="{BAAC2220-162F-42BD-86DA-DEB88FC3403A}" srcOrd="2" destOrd="0" presId="urn:microsoft.com/office/officeart/2005/8/layout/orgChart1"/>
    <dgm:cxn modelId="{C3D6E9C7-DC44-4718-B79C-5462D6B360A4}" type="presParOf" srcId="{C917FB8E-BF48-413B-83B5-FD55D9802E3B}" destId="{21CE9DF9-2F31-4EBD-BF38-249697291F9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2564C4-BCD0-4B3E-A096-F1434E4D9A1E}">
      <dsp:nvSpPr>
        <dsp:cNvPr id="0" name=""/>
        <dsp:cNvSpPr/>
      </dsp:nvSpPr>
      <dsp:spPr>
        <a:xfrm>
          <a:off x="502920" y="0"/>
          <a:ext cx="5699760" cy="45466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99E45B-AA9B-4924-BF59-FF2FF34A08D2}">
      <dsp:nvSpPr>
        <dsp:cNvPr id="0" name=""/>
        <dsp:cNvSpPr/>
      </dsp:nvSpPr>
      <dsp:spPr>
        <a:xfrm>
          <a:off x="7203" y="1363980"/>
          <a:ext cx="2158365" cy="18186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000" kern="1200" dirty="0" smtClean="0"/>
            <a:t>Raw Data</a:t>
          </a:r>
          <a:endParaRPr lang="en-IN" sz="3000" kern="1200" dirty="0"/>
        </a:p>
      </dsp:txBody>
      <dsp:txXfrm>
        <a:off x="95982" y="1452759"/>
        <a:ext cx="1980807" cy="1641082"/>
      </dsp:txXfrm>
    </dsp:sp>
    <dsp:sp modelId="{ABB4A0E7-CBEC-420D-98DC-BDA22DC7AA30}">
      <dsp:nvSpPr>
        <dsp:cNvPr id="0" name=""/>
        <dsp:cNvSpPr/>
      </dsp:nvSpPr>
      <dsp:spPr>
        <a:xfrm>
          <a:off x="2273617" y="1363980"/>
          <a:ext cx="2158365" cy="18186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000" kern="1200" dirty="0" smtClean="0"/>
            <a:t>Conversion Process</a:t>
          </a:r>
          <a:endParaRPr lang="en-IN" sz="3000" kern="1200" dirty="0"/>
        </a:p>
      </dsp:txBody>
      <dsp:txXfrm>
        <a:off x="2362396" y="1452759"/>
        <a:ext cx="1980807" cy="1641082"/>
      </dsp:txXfrm>
    </dsp:sp>
    <dsp:sp modelId="{9E03718A-E3E1-438B-BBDE-776AE5C9BACF}">
      <dsp:nvSpPr>
        <dsp:cNvPr id="0" name=""/>
        <dsp:cNvSpPr/>
      </dsp:nvSpPr>
      <dsp:spPr>
        <a:xfrm>
          <a:off x="4540031" y="1363980"/>
          <a:ext cx="2158365" cy="18186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000" kern="1200" dirty="0" smtClean="0"/>
            <a:t>Meaning Research Report</a:t>
          </a:r>
          <a:endParaRPr lang="en-IN" sz="3000" kern="1200" dirty="0"/>
        </a:p>
      </dsp:txBody>
      <dsp:txXfrm>
        <a:off x="4628810" y="1452759"/>
        <a:ext cx="1980807" cy="16410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B6A8BE-EC1B-474E-B3C9-6FE27D6F1AB8}">
      <dsp:nvSpPr>
        <dsp:cNvPr id="0" name=""/>
        <dsp:cNvSpPr/>
      </dsp:nvSpPr>
      <dsp:spPr>
        <a:xfrm>
          <a:off x="3048000" y="1742510"/>
          <a:ext cx="1668009" cy="5789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489"/>
              </a:lnTo>
              <a:lnTo>
                <a:pt x="1668009" y="289489"/>
              </a:lnTo>
              <a:lnTo>
                <a:pt x="1668009" y="5789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DA2794-FCA8-4754-B442-142CDCB130BE}">
      <dsp:nvSpPr>
        <dsp:cNvPr id="0" name=""/>
        <dsp:cNvSpPr/>
      </dsp:nvSpPr>
      <dsp:spPr>
        <a:xfrm>
          <a:off x="1379990" y="1742510"/>
          <a:ext cx="1668009" cy="578978"/>
        </a:xfrm>
        <a:custGeom>
          <a:avLst/>
          <a:gdLst/>
          <a:ahLst/>
          <a:cxnLst/>
          <a:rect l="0" t="0" r="0" b="0"/>
          <a:pathLst>
            <a:path>
              <a:moveTo>
                <a:pt x="1668009" y="0"/>
              </a:moveTo>
              <a:lnTo>
                <a:pt x="1668009" y="289489"/>
              </a:lnTo>
              <a:lnTo>
                <a:pt x="0" y="289489"/>
              </a:lnTo>
              <a:lnTo>
                <a:pt x="0" y="5789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9F1735-2F49-4C77-9841-85A66EFD3C6D}">
      <dsp:nvSpPr>
        <dsp:cNvPr id="0" name=""/>
        <dsp:cNvSpPr/>
      </dsp:nvSpPr>
      <dsp:spPr>
        <a:xfrm>
          <a:off x="1669479" y="363990"/>
          <a:ext cx="2757041" cy="13785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Data Editing</a:t>
          </a:r>
          <a:endParaRPr lang="en-IN" sz="2800" kern="1200" dirty="0"/>
        </a:p>
      </dsp:txBody>
      <dsp:txXfrm>
        <a:off x="1669479" y="363990"/>
        <a:ext cx="2757041" cy="1378520"/>
      </dsp:txXfrm>
    </dsp:sp>
    <dsp:sp modelId="{840B672B-07AB-4F2A-9488-E722B21027A3}">
      <dsp:nvSpPr>
        <dsp:cNvPr id="0" name=""/>
        <dsp:cNvSpPr/>
      </dsp:nvSpPr>
      <dsp:spPr>
        <a:xfrm>
          <a:off x="1469" y="2321489"/>
          <a:ext cx="2757041" cy="13785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Micro Editing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(editing at Field / record level)</a:t>
          </a:r>
          <a:endParaRPr lang="en-IN" sz="2800" kern="1200" dirty="0"/>
        </a:p>
      </dsp:txBody>
      <dsp:txXfrm>
        <a:off x="1469" y="2321489"/>
        <a:ext cx="2757041" cy="1378520"/>
      </dsp:txXfrm>
    </dsp:sp>
    <dsp:sp modelId="{119FA5F2-AF07-40FA-9736-AFD33515F68E}">
      <dsp:nvSpPr>
        <dsp:cNvPr id="0" name=""/>
        <dsp:cNvSpPr/>
      </dsp:nvSpPr>
      <dsp:spPr>
        <a:xfrm>
          <a:off x="3337489" y="2321489"/>
          <a:ext cx="2757041" cy="13785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Macro Editing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(Editing at office level)</a:t>
          </a:r>
          <a:endParaRPr lang="en-IN" sz="2800" kern="1200" dirty="0"/>
        </a:p>
      </dsp:txBody>
      <dsp:txXfrm>
        <a:off x="3337489" y="2321489"/>
        <a:ext cx="2757041" cy="13785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1">
                <a:solidFill>
                  <a:srgbClr val="252525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1">
                <a:solidFill>
                  <a:srgbClr val="3F3F3F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1">
                <a:solidFill>
                  <a:srgbClr val="252525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1">
                <a:solidFill>
                  <a:srgbClr val="252525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1981200" cy="6858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0"/>
            <a:ext cx="181610" cy="6858000"/>
          </a:xfrm>
          <a:custGeom>
            <a:avLst/>
            <a:gdLst/>
            <a:ahLst/>
            <a:cxnLst/>
            <a:rect l="l" t="t" r="r" b="b"/>
            <a:pathLst>
              <a:path w="181610" h="6858000">
                <a:moveTo>
                  <a:pt x="181610" y="0"/>
                </a:moveTo>
                <a:lnTo>
                  <a:pt x="0" y="0"/>
                </a:lnTo>
                <a:lnTo>
                  <a:pt x="0" y="6858000"/>
                </a:lnTo>
                <a:lnTo>
                  <a:pt x="181610" y="6858000"/>
                </a:lnTo>
                <a:close/>
              </a:path>
            </a:pathLst>
          </a:custGeom>
          <a:solidFill>
            <a:srgbClr val="75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711200"/>
            <a:ext cx="1365885" cy="508000"/>
          </a:xfrm>
          <a:custGeom>
            <a:avLst/>
            <a:gdLst/>
            <a:ahLst/>
            <a:cxnLst/>
            <a:rect l="l" t="t" r="r" b="b"/>
            <a:pathLst>
              <a:path w="1365885" h="508000">
                <a:moveTo>
                  <a:pt x="0" y="0"/>
                </a:moveTo>
                <a:lnTo>
                  <a:pt x="0" y="505460"/>
                </a:lnTo>
                <a:lnTo>
                  <a:pt x="1019810" y="508000"/>
                </a:lnTo>
                <a:lnTo>
                  <a:pt x="1120140" y="508000"/>
                </a:lnTo>
                <a:lnTo>
                  <a:pt x="1358900" y="269239"/>
                </a:lnTo>
                <a:lnTo>
                  <a:pt x="1363900" y="262354"/>
                </a:lnTo>
                <a:lnTo>
                  <a:pt x="1365567" y="255111"/>
                </a:lnTo>
                <a:lnTo>
                  <a:pt x="1363900" y="247630"/>
                </a:lnTo>
                <a:lnTo>
                  <a:pt x="1358900" y="240029"/>
                </a:lnTo>
                <a:lnTo>
                  <a:pt x="1130300" y="11429"/>
                </a:lnTo>
                <a:lnTo>
                  <a:pt x="1125220" y="11429"/>
                </a:lnTo>
                <a:lnTo>
                  <a:pt x="1125220" y="6350"/>
                </a:lnTo>
                <a:lnTo>
                  <a:pt x="1120140" y="6350"/>
                </a:lnTo>
                <a:lnTo>
                  <a:pt x="1115060" y="2539"/>
                </a:lnTo>
                <a:lnTo>
                  <a:pt x="1019810" y="2539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92174" y="656590"/>
            <a:ext cx="7359650" cy="1122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1">
                <a:solidFill>
                  <a:srgbClr val="252525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7715" y="2071370"/>
            <a:ext cx="7608569" cy="26657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1">
                <a:solidFill>
                  <a:srgbClr val="3F3F3F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981200" cy="68580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0"/>
              <a:ext cx="181610" cy="6858000"/>
            </a:xfrm>
            <a:custGeom>
              <a:avLst/>
              <a:gdLst/>
              <a:ahLst/>
              <a:cxnLst/>
              <a:rect l="l" t="t" r="r" b="b"/>
              <a:pathLst>
                <a:path w="181610" h="6858000">
                  <a:moveTo>
                    <a:pt x="181610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181610" y="6858000"/>
                  </a:lnTo>
                  <a:close/>
                </a:path>
              </a:pathLst>
            </a:custGeom>
            <a:solidFill>
              <a:srgbClr val="756E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0" y="4320651"/>
            <a:ext cx="1370965" cy="782320"/>
          </a:xfrm>
          <a:custGeom>
            <a:avLst/>
            <a:gdLst/>
            <a:ahLst/>
            <a:cxnLst/>
            <a:rect l="l" t="t" r="r" b="b"/>
            <a:pathLst>
              <a:path w="1370965" h="782320">
                <a:moveTo>
                  <a:pt x="0" y="0"/>
                </a:moveTo>
                <a:lnTo>
                  <a:pt x="0" y="780979"/>
                </a:lnTo>
                <a:lnTo>
                  <a:pt x="974090" y="782209"/>
                </a:lnTo>
                <a:lnTo>
                  <a:pt x="983813" y="781335"/>
                </a:lnTo>
                <a:lnTo>
                  <a:pt x="991869" y="779034"/>
                </a:lnTo>
                <a:lnTo>
                  <a:pt x="998021" y="775779"/>
                </a:lnTo>
                <a:lnTo>
                  <a:pt x="1002030" y="772049"/>
                </a:lnTo>
                <a:lnTo>
                  <a:pt x="1002030" y="766969"/>
                </a:lnTo>
                <a:lnTo>
                  <a:pt x="1007110" y="766969"/>
                </a:lnTo>
                <a:lnTo>
                  <a:pt x="1363980" y="411369"/>
                </a:lnTo>
                <a:lnTo>
                  <a:pt x="1368980" y="402498"/>
                </a:lnTo>
                <a:lnTo>
                  <a:pt x="1370647" y="391842"/>
                </a:lnTo>
                <a:lnTo>
                  <a:pt x="1368980" y="380472"/>
                </a:lnTo>
                <a:lnTo>
                  <a:pt x="1363980" y="369459"/>
                </a:lnTo>
                <a:lnTo>
                  <a:pt x="1007110" y="17669"/>
                </a:lnTo>
                <a:lnTo>
                  <a:pt x="1007110" y="12589"/>
                </a:lnTo>
                <a:lnTo>
                  <a:pt x="1002030" y="12589"/>
                </a:lnTo>
                <a:lnTo>
                  <a:pt x="998021" y="9056"/>
                </a:lnTo>
                <a:lnTo>
                  <a:pt x="991869" y="6239"/>
                </a:lnTo>
                <a:lnTo>
                  <a:pt x="983813" y="4373"/>
                </a:lnTo>
                <a:lnTo>
                  <a:pt x="974090" y="3699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81610" y="450850"/>
            <a:ext cx="8809990" cy="7668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IN" sz="4900" spc="-40" dirty="0" smtClean="0"/>
              <a:t>Business Research Methods</a:t>
            </a:r>
            <a:endParaRPr sz="4900" dirty="0"/>
          </a:p>
        </p:txBody>
      </p:sp>
      <p:sp>
        <p:nvSpPr>
          <p:cNvPr id="8" name="object 8"/>
          <p:cNvSpPr txBox="1"/>
          <p:nvPr/>
        </p:nvSpPr>
        <p:spPr>
          <a:xfrm>
            <a:off x="2439670" y="3920490"/>
            <a:ext cx="5713730" cy="2292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2400" b="1" i="1" spc="35" dirty="0" smtClean="0">
                <a:latin typeface="Times New Roman" pitchFamily="18" charset="0"/>
                <a:cs typeface="Times New Roman" pitchFamily="18" charset="0"/>
              </a:rPr>
              <a:t>Unit III – Data Analysis and Interpretation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2400" i="1" spc="35" dirty="0" smtClean="0">
                <a:latin typeface="Times New Roman" pitchFamily="18" charset="0"/>
                <a:cs typeface="Times New Roman" pitchFamily="18" charset="0"/>
              </a:rPr>
              <a:t>Processing of Data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2400" i="1" spc="35" dirty="0" smtClean="0">
                <a:latin typeface="Times New Roman" pitchFamily="18" charset="0"/>
                <a:cs typeface="Times New Roman" pitchFamily="18" charset="0"/>
              </a:rPr>
              <a:t>Analysis if Data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2400" i="1" spc="35" dirty="0" smtClean="0">
                <a:latin typeface="Times New Roman" pitchFamily="18" charset="0"/>
                <a:cs typeface="Times New Roman" pitchFamily="18" charset="0"/>
              </a:rPr>
              <a:t>Interpretation of Data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2400" i="1" spc="35" dirty="0" smtClean="0">
                <a:latin typeface="Times New Roman" pitchFamily="18" charset="0"/>
                <a:cs typeface="Times New Roman" pitchFamily="18" charset="0"/>
              </a:rPr>
              <a:t>Multivariate Analysis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2400" i="1" spc="35" dirty="0" smtClean="0">
                <a:latin typeface="Times New Roman" pitchFamily="18" charset="0"/>
                <a:cs typeface="Times New Roman" pitchFamily="18" charset="0"/>
              </a:rPr>
              <a:t>Testing of Hypothesis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359650" cy="492443"/>
          </a:xfrm>
        </p:spPr>
        <p:txBody>
          <a:bodyPr/>
          <a:lstStyle/>
          <a:p>
            <a:pPr algn="ctr"/>
            <a:r>
              <a:rPr lang="en-IN" dirty="0" smtClean="0">
                <a:solidFill>
                  <a:schemeClr val="tx1"/>
                </a:solidFill>
              </a:rPr>
              <a:t>Types of Data Editing</a:t>
            </a:r>
            <a:endParaRPr lang="en-IN" dirty="0">
              <a:solidFill>
                <a:schemeClr val="tx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195269082"/>
              </p:ext>
            </p:extLst>
          </p:nvPr>
        </p:nvGraphicFramePr>
        <p:xfrm>
          <a:off x="1600200" y="1066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6763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79320" y="452120"/>
            <a:ext cx="478536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Editing of</a:t>
            </a:r>
            <a:r>
              <a:rPr spc="-65" dirty="0"/>
              <a:t> </a:t>
            </a:r>
            <a:r>
              <a:rPr dirty="0"/>
              <a:t>Responses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78839" y="1087119"/>
            <a:ext cx="7703820" cy="413131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sz="2800" spc="-10" dirty="0">
                <a:latin typeface="Times New Roman"/>
                <a:cs typeface="Times New Roman"/>
              </a:rPr>
              <a:t>Treatment </a:t>
            </a:r>
            <a:r>
              <a:rPr sz="2800" dirty="0">
                <a:latin typeface="Times New Roman"/>
                <a:cs typeface="Times New Roman"/>
              </a:rPr>
              <a:t>of </a:t>
            </a:r>
            <a:r>
              <a:rPr sz="2800" spc="-5" dirty="0">
                <a:latin typeface="Times New Roman"/>
                <a:cs typeface="Times New Roman"/>
              </a:rPr>
              <a:t>Unsatisfactory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Results</a:t>
            </a:r>
            <a:endParaRPr sz="2800">
              <a:latin typeface="Times New Roman"/>
              <a:cs typeface="Times New Roman"/>
            </a:endParaRPr>
          </a:p>
          <a:p>
            <a:pPr marL="412750" marR="144145" indent="-285750">
              <a:lnSpc>
                <a:spcPct val="99900"/>
              </a:lnSpc>
              <a:spcBef>
                <a:spcPts val="700"/>
              </a:spcBef>
              <a:buClr>
                <a:srgbClr val="FFCC66"/>
              </a:buClr>
              <a:buFont typeface="Times New Roman"/>
              <a:buChar char="–"/>
              <a:tabLst>
                <a:tab pos="412750" algn="l"/>
              </a:tabLst>
            </a:pPr>
            <a:r>
              <a:rPr sz="2800" b="1" spc="-5" dirty="0">
                <a:latin typeface="Times New Roman"/>
                <a:cs typeface="Times New Roman"/>
              </a:rPr>
              <a:t>Returning </a:t>
            </a:r>
            <a:r>
              <a:rPr sz="2800" b="1" dirty="0">
                <a:latin typeface="Times New Roman"/>
                <a:cs typeface="Times New Roman"/>
              </a:rPr>
              <a:t>to </a:t>
            </a:r>
            <a:r>
              <a:rPr sz="2800" b="1" spc="-5" dirty="0">
                <a:latin typeface="Times New Roman"/>
                <a:cs typeface="Times New Roman"/>
              </a:rPr>
              <a:t>the Field </a:t>
            </a:r>
            <a:r>
              <a:rPr sz="2800" b="1" dirty="0">
                <a:latin typeface="Times New Roman"/>
                <a:cs typeface="Times New Roman"/>
              </a:rPr>
              <a:t>– </a:t>
            </a:r>
            <a:r>
              <a:rPr sz="2800" dirty="0">
                <a:latin typeface="Times New Roman"/>
                <a:cs typeface="Times New Roman"/>
              </a:rPr>
              <a:t>The questionnaires </a:t>
            </a:r>
            <a:r>
              <a:rPr sz="2800" spc="-5" dirty="0">
                <a:latin typeface="Times New Roman"/>
                <a:cs typeface="Times New Roman"/>
              </a:rPr>
              <a:t>with  unsatisfactory </a:t>
            </a:r>
            <a:r>
              <a:rPr sz="2800" dirty="0">
                <a:latin typeface="Times New Roman"/>
                <a:cs typeface="Times New Roman"/>
              </a:rPr>
              <a:t>responses </a:t>
            </a:r>
            <a:r>
              <a:rPr sz="2800" spc="-10" dirty="0">
                <a:latin typeface="Times New Roman"/>
                <a:cs typeface="Times New Roman"/>
              </a:rPr>
              <a:t>may </a:t>
            </a:r>
            <a:r>
              <a:rPr sz="2800" spc="5" dirty="0">
                <a:latin typeface="Times New Roman"/>
                <a:cs typeface="Times New Roman"/>
              </a:rPr>
              <a:t>be </a:t>
            </a:r>
            <a:r>
              <a:rPr sz="2800" spc="-5" dirty="0">
                <a:latin typeface="Times New Roman"/>
                <a:cs typeface="Times New Roman"/>
              </a:rPr>
              <a:t>returned </a:t>
            </a:r>
            <a:r>
              <a:rPr sz="2800" dirty="0">
                <a:latin typeface="Times New Roman"/>
                <a:cs typeface="Times New Roman"/>
              </a:rPr>
              <a:t>to the  </a:t>
            </a:r>
            <a:r>
              <a:rPr sz="2800" spc="-5" dirty="0">
                <a:latin typeface="Times New Roman"/>
                <a:cs typeface="Times New Roman"/>
              </a:rPr>
              <a:t>field, where </a:t>
            </a:r>
            <a:r>
              <a:rPr sz="2800" dirty="0">
                <a:latin typeface="Times New Roman"/>
                <a:cs typeface="Times New Roman"/>
              </a:rPr>
              <a:t>the </a:t>
            </a:r>
            <a:r>
              <a:rPr sz="2800" spc="-5" dirty="0">
                <a:latin typeface="Times New Roman"/>
                <a:cs typeface="Times New Roman"/>
              </a:rPr>
              <a:t>interviewers re-contact </a:t>
            </a:r>
            <a:r>
              <a:rPr sz="2800" dirty="0">
                <a:latin typeface="Times New Roman"/>
                <a:cs typeface="Times New Roman"/>
              </a:rPr>
              <a:t>the  </a:t>
            </a:r>
            <a:r>
              <a:rPr sz="2800" spc="-5" dirty="0">
                <a:latin typeface="Times New Roman"/>
                <a:cs typeface="Times New Roman"/>
              </a:rPr>
              <a:t>respondents.</a:t>
            </a:r>
            <a:endParaRPr sz="2800">
              <a:latin typeface="Times New Roman"/>
              <a:cs typeface="Times New Roman"/>
            </a:endParaRPr>
          </a:p>
          <a:p>
            <a:pPr marL="412750" marR="5080" indent="-285750">
              <a:lnSpc>
                <a:spcPct val="100000"/>
              </a:lnSpc>
              <a:spcBef>
                <a:spcPts val="700"/>
              </a:spcBef>
              <a:buClr>
                <a:srgbClr val="FFCC66"/>
              </a:buClr>
              <a:buFont typeface="Times New Roman"/>
              <a:buChar char="–"/>
              <a:tabLst>
                <a:tab pos="412750" algn="l"/>
              </a:tabLst>
            </a:pPr>
            <a:r>
              <a:rPr sz="2800" b="1" spc="-5" dirty="0">
                <a:latin typeface="Times New Roman"/>
                <a:cs typeface="Times New Roman"/>
              </a:rPr>
              <a:t>Assigning </a:t>
            </a:r>
            <a:r>
              <a:rPr sz="2800" b="1" dirty="0">
                <a:latin typeface="Times New Roman"/>
                <a:cs typeface="Times New Roman"/>
              </a:rPr>
              <a:t>Missing </a:t>
            </a:r>
            <a:r>
              <a:rPr sz="2800" b="1" spc="-5" dirty="0">
                <a:latin typeface="Times New Roman"/>
                <a:cs typeface="Times New Roman"/>
              </a:rPr>
              <a:t>Values </a:t>
            </a:r>
            <a:r>
              <a:rPr sz="2800" b="1" dirty="0">
                <a:latin typeface="Times New Roman"/>
                <a:cs typeface="Times New Roman"/>
              </a:rPr>
              <a:t>– </a:t>
            </a:r>
            <a:r>
              <a:rPr sz="2800" dirty="0">
                <a:latin typeface="Times New Roman"/>
                <a:cs typeface="Times New Roman"/>
              </a:rPr>
              <a:t>If returning the  questionnaires to the </a:t>
            </a:r>
            <a:r>
              <a:rPr sz="2800" spc="-5" dirty="0">
                <a:latin typeface="Times New Roman"/>
                <a:cs typeface="Times New Roman"/>
              </a:rPr>
              <a:t>field </a:t>
            </a:r>
            <a:r>
              <a:rPr sz="2800" dirty="0">
                <a:latin typeface="Times New Roman"/>
                <a:cs typeface="Times New Roman"/>
              </a:rPr>
              <a:t>is not </a:t>
            </a:r>
            <a:r>
              <a:rPr sz="2800" spc="-5" dirty="0">
                <a:latin typeface="Times New Roman"/>
                <a:cs typeface="Times New Roman"/>
              </a:rPr>
              <a:t>feasible, </a:t>
            </a:r>
            <a:r>
              <a:rPr sz="2800" dirty="0">
                <a:latin typeface="Times New Roman"/>
                <a:cs typeface="Times New Roman"/>
              </a:rPr>
              <a:t>the </a:t>
            </a:r>
            <a:r>
              <a:rPr sz="2800" spc="-5" dirty="0">
                <a:latin typeface="Times New Roman"/>
                <a:cs typeface="Times New Roman"/>
              </a:rPr>
              <a:t>editor  may assign </a:t>
            </a:r>
            <a:r>
              <a:rPr sz="2800" dirty="0">
                <a:latin typeface="Times New Roman"/>
                <a:cs typeface="Times New Roman"/>
              </a:rPr>
              <a:t>missing values to </a:t>
            </a:r>
            <a:r>
              <a:rPr sz="2800" spc="-5" dirty="0">
                <a:latin typeface="Times New Roman"/>
                <a:cs typeface="Times New Roman"/>
              </a:rPr>
              <a:t>unsatisfactory  responses.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86547" y="5280659"/>
            <a:ext cx="92710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solidFill>
                  <a:srgbClr val="FFFFCC"/>
                </a:solidFill>
                <a:latin typeface="Times New Roman"/>
                <a:cs typeface="Times New Roman"/>
              </a:rPr>
              <a:t>In</a:t>
            </a:r>
            <a:r>
              <a:rPr sz="2800" spc="-80" dirty="0">
                <a:solidFill>
                  <a:srgbClr val="FFFFCC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CC"/>
                </a:solidFill>
                <a:latin typeface="Times New Roman"/>
                <a:cs typeface="Times New Roman"/>
              </a:rPr>
              <a:t>this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93139" y="5280659"/>
            <a:ext cx="6822440" cy="1305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marR="5080" indent="-285750">
              <a:lnSpc>
                <a:spcPct val="100000"/>
              </a:lnSpc>
              <a:spcBef>
                <a:spcPts val="100"/>
              </a:spcBef>
            </a:pPr>
            <a:r>
              <a:rPr sz="4200" baseline="3968" dirty="0">
                <a:solidFill>
                  <a:srgbClr val="FFCC66"/>
                </a:solidFill>
                <a:latin typeface="Times New Roman"/>
                <a:cs typeface="Times New Roman"/>
              </a:rPr>
              <a:t>– </a:t>
            </a:r>
            <a:r>
              <a:rPr sz="2800" b="1" spc="-5" dirty="0">
                <a:solidFill>
                  <a:srgbClr val="FFFFCC"/>
                </a:solidFill>
                <a:latin typeface="Times New Roman"/>
                <a:cs typeface="Times New Roman"/>
              </a:rPr>
              <a:t>Discarding Unsatisfactory Respondents </a:t>
            </a:r>
            <a:r>
              <a:rPr sz="2800" b="1" dirty="0">
                <a:solidFill>
                  <a:srgbClr val="FFFFCC"/>
                </a:solidFill>
                <a:latin typeface="Times New Roman"/>
                <a:cs typeface="Times New Roman"/>
              </a:rPr>
              <a:t>–  </a:t>
            </a:r>
            <a:r>
              <a:rPr sz="2800" spc="-5" dirty="0">
                <a:solidFill>
                  <a:srgbClr val="FFFFCC"/>
                </a:solidFill>
                <a:latin typeface="Times New Roman"/>
                <a:cs typeface="Times New Roman"/>
              </a:rPr>
              <a:t>approach, </a:t>
            </a:r>
            <a:r>
              <a:rPr sz="2800" dirty="0">
                <a:solidFill>
                  <a:srgbClr val="FFFFCC"/>
                </a:solidFill>
                <a:latin typeface="Times New Roman"/>
                <a:cs typeface="Times New Roman"/>
              </a:rPr>
              <a:t>the </a:t>
            </a:r>
            <a:r>
              <a:rPr sz="2800" spc="-5" dirty="0">
                <a:solidFill>
                  <a:srgbClr val="FFFFCC"/>
                </a:solidFill>
                <a:latin typeface="Times New Roman"/>
                <a:cs typeface="Times New Roman"/>
              </a:rPr>
              <a:t>respondents with unsatisfactory  responses are </a:t>
            </a:r>
            <a:r>
              <a:rPr sz="2800" dirty="0">
                <a:solidFill>
                  <a:srgbClr val="FFFFCC"/>
                </a:solidFill>
                <a:latin typeface="Times New Roman"/>
                <a:cs typeface="Times New Roman"/>
              </a:rPr>
              <a:t>simply</a:t>
            </a:r>
            <a:r>
              <a:rPr sz="2800" spc="-20" dirty="0">
                <a:solidFill>
                  <a:srgbClr val="FFFFCC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FFCC"/>
                </a:solidFill>
                <a:latin typeface="Times New Roman"/>
                <a:cs typeface="Times New Roman"/>
              </a:rPr>
              <a:t>discarded.</a:t>
            </a:r>
            <a:endParaRPr sz="280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4367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33400" y="2514600"/>
            <a:ext cx="8001000" cy="2882900"/>
            <a:chOff x="533400" y="2514600"/>
            <a:chExt cx="8001000" cy="2882900"/>
          </a:xfrm>
        </p:grpSpPr>
        <p:sp>
          <p:nvSpPr>
            <p:cNvPr id="3" name="object 3"/>
            <p:cNvSpPr/>
            <p:nvPr/>
          </p:nvSpPr>
          <p:spPr>
            <a:xfrm>
              <a:off x="533400" y="2514600"/>
              <a:ext cx="8001000" cy="2882900"/>
            </a:xfrm>
            <a:custGeom>
              <a:avLst/>
              <a:gdLst/>
              <a:ahLst/>
              <a:cxnLst/>
              <a:rect l="l" t="t" r="r" b="b"/>
              <a:pathLst>
                <a:path w="8001000" h="2882900">
                  <a:moveTo>
                    <a:pt x="8001000" y="0"/>
                  </a:moveTo>
                  <a:lnTo>
                    <a:pt x="0" y="0"/>
                  </a:lnTo>
                  <a:lnTo>
                    <a:pt x="0" y="2882900"/>
                  </a:lnTo>
                  <a:lnTo>
                    <a:pt x="8001000" y="2882900"/>
                  </a:lnTo>
                  <a:lnTo>
                    <a:pt x="8001000" y="0"/>
                  </a:lnTo>
                  <a:close/>
                </a:path>
              </a:pathLst>
            </a:custGeom>
            <a:solidFill>
              <a:srgbClr val="FF98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063750" y="2967990"/>
              <a:ext cx="1430020" cy="293370"/>
            </a:xfrm>
            <a:custGeom>
              <a:avLst/>
              <a:gdLst/>
              <a:ahLst/>
              <a:cxnLst/>
              <a:rect l="l" t="t" r="r" b="b"/>
              <a:pathLst>
                <a:path w="1430020" h="293370">
                  <a:moveTo>
                    <a:pt x="1430020" y="0"/>
                  </a:moveTo>
                  <a:lnTo>
                    <a:pt x="0" y="0"/>
                  </a:lnTo>
                  <a:lnTo>
                    <a:pt x="0" y="293370"/>
                  </a:lnTo>
                  <a:lnTo>
                    <a:pt x="1430020" y="293370"/>
                  </a:lnTo>
                  <a:lnTo>
                    <a:pt x="1430020" y="0"/>
                  </a:lnTo>
                  <a:close/>
                </a:path>
              </a:pathLst>
            </a:custGeom>
            <a:solidFill>
              <a:srgbClr val="7E00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33400" y="2518410"/>
              <a:ext cx="2960370" cy="1800860"/>
            </a:xfrm>
            <a:custGeom>
              <a:avLst/>
              <a:gdLst/>
              <a:ahLst/>
              <a:cxnLst/>
              <a:rect l="l" t="t" r="r" b="b"/>
              <a:pathLst>
                <a:path w="2960370" h="1800860">
                  <a:moveTo>
                    <a:pt x="2448560" y="0"/>
                  </a:moveTo>
                  <a:lnTo>
                    <a:pt x="1527810" y="449579"/>
                  </a:lnTo>
                  <a:lnTo>
                    <a:pt x="1940560" y="449579"/>
                  </a:lnTo>
                  <a:lnTo>
                    <a:pt x="0" y="1797331"/>
                  </a:lnTo>
                  <a:lnTo>
                    <a:pt x="0" y="1800859"/>
                  </a:lnTo>
                  <a:lnTo>
                    <a:pt x="2241550" y="1800859"/>
                  </a:lnTo>
                  <a:lnTo>
                    <a:pt x="2653030" y="449579"/>
                  </a:lnTo>
                  <a:lnTo>
                    <a:pt x="2960370" y="449579"/>
                  </a:lnTo>
                  <a:lnTo>
                    <a:pt x="2448560" y="0"/>
                  </a:lnTo>
                  <a:close/>
                </a:path>
              </a:pathLst>
            </a:custGeom>
            <a:solidFill>
              <a:srgbClr val="BE5E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780029" y="2967990"/>
              <a:ext cx="406400" cy="2409190"/>
            </a:xfrm>
            <a:custGeom>
              <a:avLst/>
              <a:gdLst/>
              <a:ahLst/>
              <a:cxnLst/>
              <a:rect l="l" t="t" r="r" b="b"/>
              <a:pathLst>
                <a:path w="406400" h="2409190">
                  <a:moveTo>
                    <a:pt x="406400" y="0"/>
                  </a:moveTo>
                  <a:lnTo>
                    <a:pt x="0" y="1355090"/>
                  </a:lnTo>
                  <a:lnTo>
                    <a:pt x="0" y="240919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5E0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867150" y="2967990"/>
              <a:ext cx="1427480" cy="293370"/>
            </a:xfrm>
            <a:custGeom>
              <a:avLst/>
              <a:gdLst/>
              <a:ahLst/>
              <a:cxnLst/>
              <a:rect l="l" t="t" r="r" b="b"/>
              <a:pathLst>
                <a:path w="1427479" h="293370">
                  <a:moveTo>
                    <a:pt x="1427479" y="0"/>
                  </a:moveTo>
                  <a:lnTo>
                    <a:pt x="0" y="0"/>
                  </a:lnTo>
                  <a:lnTo>
                    <a:pt x="0" y="293370"/>
                  </a:lnTo>
                  <a:lnTo>
                    <a:pt x="1427479" y="293370"/>
                  </a:lnTo>
                  <a:lnTo>
                    <a:pt x="1427479" y="0"/>
                  </a:lnTo>
                  <a:close/>
                </a:path>
              </a:pathLst>
            </a:custGeom>
            <a:solidFill>
              <a:srgbClr val="7E00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458210" y="2518410"/>
              <a:ext cx="2145030" cy="1800860"/>
            </a:xfrm>
            <a:custGeom>
              <a:avLst/>
              <a:gdLst/>
              <a:ahLst/>
              <a:cxnLst/>
              <a:rect l="l" t="t" r="r" b="b"/>
              <a:pathLst>
                <a:path w="2145029" h="1800860">
                  <a:moveTo>
                    <a:pt x="1122679" y="0"/>
                  </a:moveTo>
                  <a:lnTo>
                    <a:pt x="408939" y="449579"/>
                  </a:lnTo>
                  <a:lnTo>
                    <a:pt x="816610" y="449579"/>
                  </a:lnTo>
                  <a:lnTo>
                    <a:pt x="0" y="1800859"/>
                  </a:lnTo>
                  <a:lnTo>
                    <a:pt x="2145029" y="1800859"/>
                  </a:lnTo>
                  <a:lnTo>
                    <a:pt x="1431289" y="449579"/>
                  </a:lnTo>
                  <a:lnTo>
                    <a:pt x="1836419" y="449579"/>
                  </a:lnTo>
                  <a:lnTo>
                    <a:pt x="1122679" y="0"/>
                  </a:lnTo>
                  <a:close/>
                </a:path>
              </a:pathLst>
            </a:custGeom>
            <a:solidFill>
              <a:srgbClr val="BE5E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565140" y="2967990"/>
              <a:ext cx="1431290" cy="293370"/>
            </a:xfrm>
            <a:custGeom>
              <a:avLst/>
              <a:gdLst/>
              <a:ahLst/>
              <a:cxnLst/>
              <a:rect l="l" t="t" r="r" b="b"/>
              <a:pathLst>
                <a:path w="1431290" h="293370">
                  <a:moveTo>
                    <a:pt x="1431289" y="0"/>
                  </a:moveTo>
                  <a:lnTo>
                    <a:pt x="0" y="0"/>
                  </a:lnTo>
                  <a:lnTo>
                    <a:pt x="0" y="293370"/>
                  </a:lnTo>
                  <a:lnTo>
                    <a:pt x="1431289" y="293370"/>
                  </a:lnTo>
                  <a:lnTo>
                    <a:pt x="1431289" y="0"/>
                  </a:lnTo>
                  <a:close/>
                </a:path>
              </a:pathLst>
            </a:custGeom>
            <a:solidFill>
              <a:srgbClr val="7E00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565140" y="2518410"/>
              <a:ext cx="2966720" cy="1800860"/>
            </a:xfrm>
            <a:custGeom>
              <a:avLst/>
              <a:gdLst/>
              <a:ahLst/>
              <a:cxnLst/>
              <a:rect l="l" t="t" r="r" b="b"/>
              <a:pathLst>
                <a:path w="2966720" h="1800860">
                  <a:moveTo>
                    <a:pt x="513080" y="0"/>
                  </a:moveTo>
                  <a:lnTo>
                    <a:pt x="0" y="449579"/>
                  </a:lnTo>
                  <a:lnTo>
                    <a:pt x="308610" y="449579"/>
                  </a:lnTo>
                  <a:lnTo>
                    <a:pt x="720089" y="1800859"/>
                  </a:lnTo>
                  <a:lnTo>
                    <a:pt x="2966719" y="1800859"/>
                  </a:lnTo>
                  <a:lnTo>
                    <a:pt x="1022350" y="449579"/>
                  </a:lnTo>
                  <a:lnTo>
                    <a:pt x="1433830" y="449579"/>
                  </a:lnTo>
                  <a:lnTo>
                    <a:pt x="513080" y="0"/>
                  </a:lnTo>
                  <a:close/>
                </a:path>
              </a:pathLst>
            </a:custGeom>
            <a:solidFill>
              <a:srgbClr val="BE5E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873750" y="2967990"/>
              <a:ext cx="407670" cy="2409190"/>
            </a:xfrm>
            <a:custGeom>
              <a:avLst/>
              <a:gdLst/>
              <a:ahLst/>
              <a:cxnLst/>
              <a:rect l="l" t="t" r="r" b="b"/>
              <a:pathLst>
                <a:path w="407670" h="2409190">
                  <a:moveTo>
                    <a:pt x="0" y="0"/>
                  </a:moveTo>
                  <a:lnTo>
                    <a:pt x="407670" y="2409190"/>
                  </a:lnTo>
                  <a:lnTo>
                    <a:pt x="407670" y="13550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E0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33400" y="4325620"/>
            <a:ext cx="2241550" cy="1051560"/>
          </a:xfrm>
          <a:prstGeom prst="rect">
            <a:avLst/>
          </a:prstGeom>
          <a:solidFill>
            <a:srgbClr val="9E3EDE"/>
          </a:solidFill>
        </p:spPr>
        <p:txBody>
          <a:bodyPr vert="horz" wrap="square" lIns="0" tIns="26416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80"/>
              </a:spcBef>
            </a:pPr>
            <a:r>
              <a:rPr sz="2400" b="1" spc="-5" dirty="0">
                <a:solidFill>
                  <a:srgbClr val="FFFF00"/>
                </a:solidFill>
                <a:latin typeface="Arial"/>
                <a:cs typeface="Arial"/>
              </a:rPr>
              <a:t>CONSISTENCY</a:t>
            </a:r>
            <a:endParaRPr sz="2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268979" y="4592320"/>
            <a:ext cx="2457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00"/>
                </a:solidFill>
                <a:latin typeface="Arial"/>
                <a:cs typeface="Arial"/>
              </a:rPr>
              <a:t>C</a:t>
            </a:r>
            <a:endParaRPr sz="24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458209" y="4325620"/>
            <a:ext cx="2145030" cy="1051560"/>
          </a:xfrm>
          <a:prstGeom prst="rect">
            <a:avLst/>
          </a:prstGeom>
          <a:solidFill>
            <a:srgbClr val="9E3EDE"/>
          </a:solidFill>
        </p:spPr>
        <p:txBody>
          <a:bodyPr vert="horz" wrap="square" lIns="0" tIns="279400" rIns="0" bIns="0" rtlCol="0">
            <a:spAutoFit/>
          </a:bodyPr>
          <a:lstStyle/>
          <a:p>
            <a:pPr marL="43180">
              <a:lnSpc>
                <a:spcPct val="100000"/>
              </a:lnSpc>
              <a:spcBef>
                <a:spcPts val="2200"/>
              </a:spcBef>
            </a:pPr>
            <a:r>
              <a:rPr sz="2400" b="1" dirty="0">
                <a:solidFill>
                  <a:srgbClr val="FFFF00"/>
                </a:solidFill>
                <a:latin typeface="Arial"/>
                <a:cs typeface="Arial"/>
              </a:rPr>
              <a:t>OMP</a:t>
            </a:r>
            <a:r>
              <a:rPr sz="2400" b="1" spc="-10" dirty="0">
                <a:solidFill>
                  <a:srgbClr val="FFFF00"/>
                </a:solidFill>
                <a:latin typeface="Arial"/>
                <a:cs typeface="Arial"/>
              </a:rPr>
              <a:t>L</a:t>
            </a:r>
            <a:r>
              <a:rPr sz="2400" b="1" dirty="0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sz="2400" b="1" spc="-10" dirty="0">
                <a:solidFill>
                  <a:srgbClr val="FFFF00"/>
                </a:solidFill>
                <a:latin typeface="Arial"/>
                <a:cs typeface="Arial"/>
              </a:rPr>
              <a:t>T</a:t>
            </a:r>
            <a:r>
              <a:rPr sz="2400" b="1" dirty="0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sz="2400" b="1" spc="-5" dirty="0">
                <a:solidFill>
                  <a:srgbClr val="FFFF00"/>
                </a:solidFill>
                <a:latin typeface="Arial"/>
                <a:cs typeface="Arial"/>
              </a:rPr>
              <a:t>N</a:t>
            </a:r>
            <a:r>
              <a:rPr sz="2400" b="1" dirty="0">
                <a:solidFill>
                  <a:srgbClr val="FFFF00"/>
                </a:solidFill>
                <a:latin typeface="Arial"/>
                <a:cs typeface="Arial"/>
              </a:rPr>
              <a:t>ES</a:t>
            </a:r>
            <a:endParaRPr sz="2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586064" y="4592320"/>
            <a:ext cx="2292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00"/>
                </a:solidFill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283959" y="4325620"/>
            <a:ext cx="2255520" cy="1051560"/>
          </a:xfrm>
          <a:prstGeom prst="rect">
            <a:avLst/>
          </a:prstGeom>
          <a:solidFill>
            <a:srgbClr val="9E3EDE"/>
          </a:solidFill>
        </p:spPr>
        <p:txBody>
          <a:bodyPr vert="horz" wrap="square" lIns="0" tIns="187960" rIns="0" bIns="0" rtlCol="0">
            <a:spAutoFit/>
          </a:bodyPr>
          <a:lstStyle/>
          <a:p>
            <a:pPr marL="228600" marR="262890" indent="-65405" algn="ctr">
              <a:lnSpc>
                <a:spcPct val="100000"/>
              </a:lnSpc>
              <a:spcBef>
                <a:spcPts val="1480"/>
              </a:spcBef>
            </a:pPr>
            <a:r>
              <a:rPr sz="1800" b="1" spc="-5" dirty="0">
                <a:solidFill>
                  <a:srgbClr val="FFFF00"/>
                </a:solidFill>
                <a:latin typeface="Arial"/>
                <a:cs typeface="Arial"/>
              </a:rPr>
              <a:t>QUESTIONS  ANSWERED  OUT </a:t>
            </a:r>
            <a:r>
              <a:rPr sz="1800" b="1" dirty="0">
                <a:solidFill>
                  <a:srgbClr val="FFFF00"/>
                </a:solidFill>
                <a:latin typeface="Arial"/>
                <a:cs typeface="Arial"/>
              </a:rPr>
              <a:t>OF</a:t>
            </a:r>
            <a:r>
              <a:rPr sz="1800" b="1" spc="-50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FFFF00"/>
                </a:solidFill>
                <a:latin typeface="Arial"/>
                <a:cs typeface="Arial"/>
              </a:rPr>
              <a:t>ORDER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2435860" y="666750"/>
            <a:ext cx="447103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Reasons for</a:t>
            </a:r>
            <a:r>
              <a:rPr spc="-50" dirty="0"/>
              <a:t> </a:t>
            </a:r>
            <a:r>
              <a:rPr spc="-5" dirty="0"/>
              <a:t>Editing</a:t>
            </a:r>
          </a:p>
        </p:txBody>
      </p:sp>
    </p:spTree>
    <p:extLst>
      <p:ext uri="{BB962C8B-B14F-4D97-AF65-F5344CB8AC3E}">
        <p14:creationId xmlns:p14="http://schemas.microsoft.com/office/powerpoint/2010/main" val="90637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23110" y="656590"/>
            <a:ext cx="673989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3600" spc="75" dirty="0" smtClean="0"/>
              <a:t>Objectives of </a:t>
            </a:r>
            <a:r>
              <a:rPr sz="3600" spc="75" dirty="0" smtClean="0"/>
              <a:t>Data</a:t>
            </a:r>
            <a:r>
              <a:rPr sz="3600" spc="-345" dirty="0" smtClean="0"/>
              <a:t> </a:t>
            </a:r>
            <a:r>
              <a:rPr lang="en-IN" sz="3600" spc="-35" dirty="0"/>
              <a:t>E</a:t>
            </a:r>
            <a:r>
              <a:rPr sz="3600" spc="-35" dirty="0" err="1" smtClean="0"/>
              <a:t>diting</a:t>
            </a:r>
            <a:endParaRPr sz="3600" dirty="0"/>
          </a:p>
        </p:txBody>
      </p:sp>
      <p:sp>
        <p:nvSpPr>
          <p:cNvPr id="6" name="object 6"/>
          <p:cNvSpPr txBox="1"/>
          <p:nvPr/>
        </p:nvSpPr>
        <p:spPr>
          <a:xfrm>
            <a:off x="1143000" y="2057400"/>
            <a:ext cx="7162800" cy="33881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50000"/>
              </a:lnSpc>
              <a:spcBef>
                <a:spcPts val="100"/>
              </a:spcBef>
              <a:buFont typeface="Arial" pitchFamily="34" charset="0"/>
              <a:buChar char="•"/>
            </a:pPr>
            <a:r>
              <a:rPr lang="en-IN" sz="2400" dirty="0" smtClean="0">
                <a:solidFill>
                  <a:srgbClr val="3F3F3F"/>
                </a:solidFill>
                <a:latin typeface="Times New Roman" pitchFamily="18" charset="0"/>
                <a:cs typeface="Times New Roman" pitchFamily="18" charset="0"/>
              </a:rPr>
              <a:t>To ensure maximum accuracy of data for tabulation &amp; conclusions</a:t>
            </a:r>
          </a:p>
          <a:p>
            <a:pPr marL="355600" indent="-342900">
              <a:lnSpc>
                <a:spcPct val="150000"/>
              </a:lnSpc>
              <a:spcBef>
                <a:spcPts val="100"/>
              </a:spcBef>
              <a:buFont typeface="Arial" pitchFamily="34" charset="0"/>
              <a:buChar char="•"/>
            </a:pPr>
            <a:r>
              <a:rPr lang="en-IN" sz="2400" dirty="0" smtClean="0">
                <a:solidFill>
                  <a:srgbClr val="3F3F3F"/>
                </a:solidFill>
                <a:latin typeface="Times New Roman" pitchFamily="18" charset="0"/>
                <a:cs typeface="Times New Roman" pitchFamily="18" charset="0"/>
              </a:rPr>
              <a:t>To ensure consistency of data </a:t>
            </a:r>
          </a:p>
          <a:p>
            <a:pPr marL="355600" indent="-342900">
              <a:lnSpc>
                <a:spcPct val="150000"/>
              </a:lnSpc>
              <a:spcBef>
                <a:spcPts val="100"/>
              </a:spcBef>
              <a:buFont typeface="Arial" pitchFamily="34" charset="0"/>
              <a:buChar char="•"/>
            </a:pPr>
            <a:r>
              <a:rPr lang="en-IN" sz="2400" dirty="0" smtClean="0">
                <a:solidFill>
                  <a:srgbClr val="3F3F3F"/>
                </a:solidFill>
                <a:latin typeface="Times New Roman" pitchFamily="18" charset="0"/>
                <a:cs typeface="Times New Roman" pitchFamily="18" charset="0"/>
              </a:rPr>
              <a:t>To ensure completeness of Data</a:t>
            </a:r>
          </a:p>
          <a:p>
            <a:pPr marL="355600" indent="-342900">
              <a:lnSpc>
                <a:spcPct val="150000"/>
              </a:lnSpc>
              <a:spcBef>
                <a:spcPts val="100"/>
              </a:spcBef>
              <a:buFont typeface="Arial" pitchFamily="34" charset="0"/>
              <a:buChar char="•"/>
            </a:pPr>
            <a:r>
              <a:rPr lang="en-IN" sz="2400" dirty="0" smtClean="0">
                <a:solidFill>
                  <a:srgbClr val="3F3F3F"/>
                </a:solidFill>
                <a:latin typeface="Times New Roman" pitchFamily="18" charset="0"/>
                <a:cs typeface="Times New Roman" pitchFamily="18" charset="0"/>
              </a:rPr>
              <a:t>To obtain best possible data for conclusions </a:t>
            </a:r>
          </a:p>
          <a:p>
            <a:pPr marL="355600" indent="-342900">
              <a:lnSpc>
                <a:spcPct val="150000"/>
              </a:lnSpc>
              <a:spcBef>
                <a:spcPts val="100"/>
              </a:spcBef>
              <a:buFont typeface="Arial" pitchFamily="34" charset="0"/>
              <a:buChar char="•"/>
            </a:pP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174" y="656590"/>
            <a:ext cx="7359650" cy="492443"/>
          </a:xfrm>
        </p:spPr>
        <p:txBody>
          <a:bodyPr/>
          <a:lstStyle/>
          <a:p>
            <a:r>
              <a:rPr lang="en-IN" dirty="0" smtClean="0"/>
              <a:t>Significance of Data Editing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295400"/>
            <a:ext cx="7608569" cy="4929939"/>
          </a:xfrm>
        </p:spPr>
        <p:txBody>
          <a:bodyPr/>
          <a:lstStyle/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dirty="0"/>
              <a:t>To check accuracy of data by eliminate </a:t>
            </a:r>
            <a:r>
              <a:rPr lang="en-IN" dirty="0" err="1"/>
              <a:t>ceng</a:t>
            </a:r>
            <a:r>
              <a:rPr lang="en-IN" dirty="0"/>
              <a:t> errors and known biases</a:t>
            </a:r>
          </a:p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dirty="0"/>
              <a:t>To bring consistency in information collected through interviews</a:t>
            </a:r>
          </a:p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dirty="0"/>
              <a:t>To remove all possible errors and prepare the data for classification and tabulation</a:t>
            </a:r>
          </a:p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dirty="0"/>
              <a:t>To improve the quality of data and correct conclusions can be made</a:t>
            </a:r>
          </a:p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dirty="0"/>
              <a:t>It also evaluates the performance of the field staff and the soundness of questionnaire</a:t>
            </a:r>
          </a:p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dirty="0"/>
              <a:t>Take uniform decisions on incorrect answer's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2813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174" y="656590"/>
            <a:ext cx="7359650" cy="984885"/>
          </a:xfrm>
        </p:spPr>
        <p:txBody>
          <a:bodyPr/>
          <a:lstStyle/>
          <a:p>
            <a:pPr algn="ctr"/>
            <a:r>
              <a:rPr lang="en-IN" b="1" dirty="0"/>
              <a:t>Data editing process</a:t>
            </a:r>
            <a:br>
              <a:rPr lang="en-IN" b="1" dirty="0"/>
            </a:br>
            <a:endParaRPr lang="en-IN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524000"/>
            <a:ext cx="7995285" cy="443198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IN" sz="2400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ensure legibility off answer's editors deal with the following answer's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n-IN" sz="2400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incomplete answer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n-IN" sz="2400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incorrect answer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n-IN" sz="2400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inconsistent answer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n-IN" sz="2400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don't know answer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n-IN" sz="2400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Answer's not available in standard format</a:t>
            </a:r>
          </a:p>
          <a:p>
            <a:pPr>
              <a:lnSpc>
                <a:spcPct val="150000"/>
              </a:lnSpc>
            </a:pPr>
            <a:endParaRPr lang="en-IN" sz="2400" i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66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23110" y="656590"/>
            <a:ext cx="51708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55" dirty="0"/>
              <a:t>Benefits </a:t>
            </a:r>
            <a:r>
              <a:rPr sz="3600" spc="10" dirty="0"/>
              <a:t>of </a:t>
            </a:r>
            <a:r>
              <a:rPr sz="3600" spc="150" dirty="0"/>
              <a:t>data</a:t>
            </a:r>
            <a:r>
              <a:rPr sz="3600" spc="-735" dirty="0"/>
              <a:t> </a:t>
            </a:r>
            <a:r>
              <a:rPr sz="3600" spc="-35" dirty="0"/>
              <a:t>editing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2021839" y="2094229"/>
            <a:ext cx="6424930" cy="3089910"/>
          </a:xfrm>
          <a:prstGeom prst="rect">
            <a:avLst/>
          </a:prstGeom>
        </p:spPr>
        <p:txBody>
          <a:bodyPr vert="horz" wrap="square" lIns="0" tIns="1765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90"/>
              </a:spcBef>
            </a:pPr>
            <a:r>
              <a:rPr sz="3000" spc="-60" baseline="5555" dirty="0">
                <a:solidFill>
                  <a:srgbClr val="A42F0F"/>
                </a:solidFill>
                <a:latin typeface="UnDotum"/>
                <a:cs typeface="UnDotum"/>
              </a:rPr>
              <a:t></a:t>
            </a:r>
            <a:r>
              <a:rPr sz="2000" i="1" spc="-40" dirty="0">
                <a:solidFill>
                  <a:srgbClr val="3F3F3F"/>
                </a:solidFill>
                <a:latin typeface="Verdana"/>
                <a:cs typeface="Verdana"/>
              </a:rPr>
              <a:t>The</a:t>
            </a:r>
            <a:r>
              <a:rPr sz="2000" i="1" spc="-15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85" dirty="0">
                <a:solidFill>
                  <a:srgbClr val="3F3F3F"/>
                </a:solidFill>
                <a:latin typeface="Verdana"/>
                <a:cs typeface="Verdana"/>
              </a:rPr>
              <a:t>data</a:t>
            </a:r>
            <a:r>
              <a:rPr sz="2000" i="1" spc="-15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40" dirty="0">
                <a:solidFill>
                  <a:srgbClr val="3F3F3F"/>
                </a:solidFill>
                <a:latin typeface="Verdana"/>
                <a:cs typeface="Verdana"/>
              </a:rPr>
              <a:t>obtained</a:t>
            </a:r>
            <a:r>
              <a:rPr sz="2000" i="1" spc="-15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204" dirty="0">
                <a:solidFill>
                  <a:srgbClr val="3F3F3F"/>
                </a:solidFill>
                <a:latin typeface="Verdana"/>
                <a:cs typeface="Verdana"/>
              </a:rPr>
              <a:t>is</a:t>
            </a:r>
            <a:r>
              <a:rPr sz="2000" i="1" spc="-15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45" dirty="0">
                <a:solidFill>
                  <a:srgbClr val="3F3F3F"/>
                </a:solidFill>
                <a:latin typeface="Verdana"/>
                <a:cs typeface="Verdana"/>
              </a:rPr>
              <a:t>complete</a:t>
            </a:r>
            <a:r>
              <a:rPr sz="2000" i="1" spc="-14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95" dirty="0">
                <a:solidFill>
                  <a:srgbClr val="3F3F3F"/>
                </a:solidFill>
                <a:latin typeface="Verdana"/>
                <a:cs typeface="Verdana"/>
              </a:rPr>
              <a:t>in</a:t>
            </a:r>
            <a:r>
              <a:rPr sz="2000" i="1" spc="-14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50" dirty="0">
                <a:solidFill>
                  <a:srgbClr val="3F3F3F"/>
                </a:solidFill>
                <a:latin typeface="Verdana"/>
                <a:cs typeface="Verdana"/>
              </a:rPr>
              <a:t>all</a:t>
            </a:r>
            <a:r>
              <a:rPr sz="2000" i="1" spc="-15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55" dirty="0">
                <a:solidFill>
                  <a:srgbClr val="3F3F3F"/>
                </a:solidFill>
                <a:latin typeface="Verdana"/>
                <a:cs typeface="Verdana"/>
              </a:rPr>
              <a:t>respects.</a:t>
            </a:r>
            <a:endParaRPr sz="2000">
              <a:latin typeface="Verdana"/>
              <a:cs typeface="Verdana"/>
            </a:endParaRPr>
          </a:p>
          <a:p>
            <a:pPr marL="285750" marR="5715" indent="-273050">
              <a:lnSpc>
                <a:spcPct val="130000"/>
              </a:lnSpc>
              <a:spcBef>
                <a:spcPts val="570"/>
              </a:spcBef>
              <a:tabLst>
                <a:tab pos="574040" algn="l"/>
                <a:tab pos="862965" algn="l"/>
                <a:tab pos="2165350" algn="l"/>
                <a:tab pos="2510155" algn="l"/>
                <a:tab pos="3317875" algn="l"/>
                <a:tab pos="3704590" algn="l"/>
                <a:tab pos="5249545" algn="l"/>
              </a:tabLst>
            </a:pPr>
            <a:r>
              <a:rPr sz="3000" spc="225" baseline="5555" dirty="0">
                <a:solidFill>
                  <a:srgbClr val="A42F0F"/>
                </a:solidFill>
                <a:latin typeface="UnDotum"/>
                <a:cs typeface="UnDotum"/>
              </a:rPr>
              <a:t></a:t>
            </a:r>
            <a:r>
              <a:rPr sz="2000" i="1" spc="-365" dirty="0">
                <a:solidFill>
                  <a:srgbClr val="3F3F3F"/>
                </a:solidFill>
                <a:latin typeface="Verdana"/>
                <a:cs typeface="Verdana"/>
              </a:rPr>
              <a:t>I</a:t>
            </a:r>
            <a:r>
              <a:rPr sz="2000" i="1" spc="-114" dirty="0">
                <a:solidFill>
                  <a:srgbClr val="3F3F3F"/>
                </a:solidFill>
                <a:latin typeface="Verdana"/>
                <a:cs typeface="Verdana"/>
              </a:rPr>
              <a:t>t</a:t>
            </a:r>
            <a:r>
              <a:rPr sz="20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2000" i="1" spc="-145" dirty="0">
                <a:solidFill>
                  <a:srgbClr val="3F3F3F"/>
                </a:solidFill>
                <a:latin typeface="Verdana"/>
                <a:cs typeface="Verdana"/>
              </a:rPr>
              <a:t>i</a:t>
            </a:r>
            <a:r>
              <a:rPr sz="2000" i="1" spc="-270" dirty="0">
                <a:solidFill>
                  <a:srgbClr val="3F3F3F"/>
                </a:solidFill>
                <a:latin typeface="Verdana"/>
                <a:cs typeface="Verdana"/>
              </a:rPr>
              <a:t>s</a:t>
            </a:r>
            <a:r>
              <a:rPr sz="20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2000" i="1" spc="165" dirty="0">
                <a:solidFill>
                  <a:srgbClr val="3F3F3F"/>
                </a:solidFill>
                <a:latin typeface="Verdana"/>
                <a:cs typeface="Verdana"/>
              </a:rPr>
              <a:t>a</a:t>
            </a:r>
            <a:r>
              <a:rPr sz="2000" i="1" spc="250" dirty="0">
                <a:solidFill>
                  <a:srgbClr val="3F3F3F"/>
                </a:solidFill>
                <a:latin typeface="Verdana"/>
                <a:cs typeface="Verdana"/>
              </a:rPr>
              <a:t>c</a:t>
            </a:r>
            <a:r>
              <a:rPr sz="2000" i="1" spc="245" dirty="0">
                <a:solidFill>
                  <a:srgbClr val="3F3F3F"/>
                </a:solidFill>
                <a:latin typeface="Verdana"/>
                <a:cs typeface="Verdana"/>
              </a:rPr>
              <a:t>c</a:t>
            </a:r>
            <a:r>
              <a:rPr sz="2000" i="1" spc="-40" dirty="0">
                <a:solidFill>
                  <a:srgbClr val="3F3F3F"/>
                </a:solidFill>
                <a:latin typeface="Verdana"/>
                <a:cs typeface="Verdana"/>
              </a:rPr>
              <a:t>u</a:t>
            </a:r>
            <a:r>
              <a:rPr sz="2000" i="1" spc="-45" dirty="0">
                <a:solidFill>
                  <a:srgbClr val="3F3F3F"/>
                </a:solidFill>
                <a:latin typeface="Verdana"/>
                <a:cs typeface="Verdana"/>
              </a:rPr>
              <a:t>r</a:t>
            </a:r>
            <a:r>
              <a:rPr sz="2000" i="1" spc="-55" dirty="0">
                <a:solidFill>
                  <a:srgbClr val="3F3F3F"/>
                </a:solidFill>
                <a:latin typeface="Verdana"/>
                <a:cs typeface="Verdana"/>
              </a:rPr>
              <a:t>a</a:t>
            </a:r>
            <a:r>
              <a:rPr sz="2000" i="1" spc="-95" dirty="0">
                <a:solidFill>
                  <a:srgbClr val="3F3F3F"/>
                </a:solidFill>
                <a:latin typeface="Verdana"/>
                <a:cs typeface="Verdana"/>
              </a:rPr>
              <a:t>t</a:t>
            </a:r>
            <a:r>
              <a:rPr sz="2000" i="1" spc="105" dirty="0">
                <a:solidFill>
                  <a:srgbClr val="3F3F3F"/>
                </a:solidFill>
                <a:latin typeface="Verdana"/>
                <a:cs typeface="Verdana"/>
              </a:rPr>
              <a:t>e</a:t>
            </a:r>
            <a:r>
              <a:rPr sz="20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2000" i="1" spc="-65" dirty="0">
                <a:solidFill>
                  <a:srgbClr val="3F3F3F"/>
                </a:solidFill>
                <a:latin typeface="Verdana"/>
                <a:cs typeface="Verdana"/>
              </a:rPr>
              <a:t>i</a:t>
            </a:r>
            <a:r>
              <a:rPr sz="2000" i="1" spc="-140" dirty="0">
                <a:solidFill>
                  <a:srgbClr val="3F3F3F"/>
                </a:solidFill>
                <a:latin typeface="Verdana"/>
                <a:cs typeface="Verdana"/>
              </a:rPr>
              <a:t>n</a:t>
            </a:r>
            <a:r>
              <a:rPr sz="20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2000" i="1" spc="-85" dirty="0">
                <a:solidFill>
                  <a:srgbClr val="3F3F3F"/>
                </a:solidFill>
                <a:latin typeface="Verdana"/>
                <a:cs typeface="Verdana"/>
              </a:rPr>
              <a:t>t</a:t>
            </a:r>
            <a:r>
              <a:rPr sz="2000" i="1" spc="-90" dirty="0">
                <a:solidFill>
                  <a:srgbClr val="3F3F3F"/>
                </a:solidFill>
                <a:latin typeface="Verdana"/>
                <a:cs typeface="Verdana"/>
              </a:rPr>
              <a:t>e</a:t>
            </a:r>
            <a:r>
              <a:rPr sz="2000" i="1" spc="-55" dirty="0">
                <a:solidFill>
                  <a:srgbClr val="3F3F3F"/>
                </a:solidFill>
                <a:latin typeface="Verdana"/>
                <a:cs typeface="Verdana"/>
              </a:rPr>
              <a:t>r</a:t>
            </a:r>
            <a:r>
              <a:rPr sz="2000" i="1" spc="-75" dirty="0">
                <a:solidFill>
                  <a:srgbClr val="3F3F3F"/>
                </a:solidFill>
                <a:latin typeface="Verdana"/>
                <a:cs typeface="Verdana"/>
              </a:rPr>
              <a:t>m</a:t>
            </a:r>
            <a:r>
              <a:rPr sz="2000" i="1" spc="-270" dirty="0">
                <a:solidFill>
                  <a:srgbClr val="3F3F3F"/>
                </a:solidFill>
                <a:latin typeface="Verdana"/>
                <a:cs typeface="Verdana"/>
              </a:rPr>
              <a:t>s</a:t>
            </a:r>
            <a:r>
              <a:rPr sz="20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2000" i="1" spc="5" dirty="0">
                <a:solidFill>
                  <a:srgbClr val="3F3F3F"/>
                </a:solidFill>
                <a:latin typeface="Verdana"/>
                <a:cs typeface="Verdana"/>
              </a:rPr>
              <a:t>of</a:t>
            </a:r>
            <a:r>
              <a:rPr sz="20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2000" i="1" spc="-145" dirty="0">
                <a:solidFill>
                  <a:srgbClr val="3F3F3F"/>
                </a:solidFill>
                <a:latin typeface="Verdana"/>
                <a:cs typeface="Verdana"/>
              </a:rPr>
              <a:t>i</a:t>
            </a:r>
            <a:r>
              <a:rPr sz="2000" i="1" spc="-85" dirty="0">
                <a:solidFill>
                  <a:srgbClr val="3F3F3F"/>
                </a:solidFill>
                <a:latin typeface="Verdana"/>
                <a:cs typeface="Verdana"/>
              </a:rPr>
              <a:t>n</a:t>
            </a:r>
            <a:r>
              <a:rPr sz="2000" i="1" spc="-25" dirty="0">
                <a:solidFill>
                  <a:srgbClr val="3F3F3F"/>
                </a:solidFill>
                <a:latin typeface="Verdana"/>
                <a:cs typeface="Verdana"/>
              </a:rPr>
              <a:t>f</a:t>
            </a:r>
            <a:r>
              <a:rPr sz="2000" i="1" spc="-65" dirty="0">
                <a:solidFill>
                  <a:srgbClr val="3F3F3F"/>
                </a:solidFill>
                <a:latin typeface="Verdana"/>
                <a:cs typeface="Verdana"/>
              </a:rPr>
              <a:t>or</a:t>
            </a:r>
            <a:r>
              <a:rPr sz="2000" i="1" spc="-110" dirty="0">
                <a:solidFill>
                  <a:srgbClr val="3F3F3F"/>
                </a:solidFill>
                <a:latin typeface="Verdana"/>
                <a:cs typeface="Verdana"/>
              </a:rPr>
              <a:t>m</a:t>
            </a:r>
            <a:r>
              <a:rPr sz="2000" i="1" spc="165" dirty="0">
                <a:solidFill>
                  <a:srgbClr val="3F3F3F"/>
                </a:solidFill>
                <a:latin typeface="Verdana"/>
                <a:cs typeface="Verdana"/>
              </a:rPr>
              <a:t>a</a:t>
            </a:r>
            <a:r>
              <a:rPr sz="2000" i="1" spc="-85" dirty="0">
                <a:solidFill>
                  <a:srgbClr val="3F3F3F"/>
                </a:solidFill>
                <a:latin typeface="Verdana"/>
                <a:cs typeface="Verdana"/>
              </a:rPr>
              <a:t>t</a:t>
            </a:r>
            <a:r>
              <a:rPr sz="2000" i="1" spc="-145" dirty="0">
                <a:solidFill>
                  <a:srgbClr val="3F3F3F"/>
                </a:solidFill>
                <a:latin typeface="Verdana"/>
                <a:cs typeface="Verdana"/>
              </a:rPr>
              <a:t>i</a:t>
            </a:r>
            <a:r>
              <a:rPr sz="2000" i="1" spc="15" dirty="0">
                <a:solidFill>
                  <a:srgbClr val="3F3F3F"/>
                </a:solidFill>
                <a:latin typeface="Verdana"/>
                <a:cs typeface="Verdana"/>
              </a:rPr>
              <a:t>o</a:t>
            </a:r>
            <a:r>
              <a:rPr sz="2000" i="1" spc="25" dirty="0">
                <a:solidFill>
                  <a:srgbClr val="3F3F3F"/>
                </a:solidFill>
                <a:latin typeface="Verdana"/>
                <a:cs typeface="Verdana"/>
              </a:rPr>
              <a:t>n</a:t>
            </a:r>
            <a:r>
              <a:rPr sz="20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2000" i="1" spc="-270" dirty="0">
                <a:solidFill>
                  <a:srgbClr val="3F3F3F"/>
                </a:solidFill>
                <a:latin typeface="Verdana"/>
                <a:cs typeface="Verdana"/>
              </a:rPr>
              <a:t>r</a:t>
            </a:r>
            <a:r>
              <a:rPr sz="2000" i="1" spc="110" dirty="0">
                <a:solidFill>
                  <a:srgbClr val="3F3F3F"/>
                </a:solidFill>
                <a:latin typeface="Verdana"/>
                <a:cs typeface="Verdana"/>
              </a:rPr>
              <a:t>e</a:t>
            </a:r>
            <a:r>
              <a:rPr sz="2000" i="1" spc="250" dirty="0">
                <a:solidFill>
                  <a:srgbClr val="3F3F3F"/>
                </a:solidFill>
                <a:latin typeface="Verdana"/>
                <a:cs typeface="Verdana"/>
              </a:rPr>
              <a:t>c</a:t>
            </a:r>
            <a:r>
              <a:rPr sz="2000" i="1" spc="85" dirty="0">
                <a:solidFill>
                  <a:srgbClr val="3F3F3F"/>
                </a:solidFill>
                <a:latin typeface="Verdana"/>
                <a:cs typeface="Verdana"/>
              </a:rPr>
              <a:t>o</a:t>
            </a:r>
            <a:r>
              <a:rPr sz="2000" i="1" spc="-250" dirty="0">
                <a:solidFill>
                  <a:srgbClr val="3F3F3F"/>
                </a:solidFill>
                <a:latin typeface="Verdana"/>
                <a:cs typeface="Verdana"/>
              </a:rPr>
              <a:t>r</a:t>
            </a:r>
            <a:r>
              <a:rPr sz="2000" i="1" spc="100" dirty="0">
                <a:solidFill>
                  <a:srgbClr val="3F3F3F"/>
                </a:solidFill>
                <a:latin typeface="Verdana"/>
                <a:cs typeface="Verdana"/>
              </a:rPr>
              <a:t>ded </a:t>
            </a:r>
            <a:r>
              <a:rPr sz="2000" i="1" spc="6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75" dirty="0">
                <a:solidFill>
                  <a:srgbClr val="3F3F3F"/>
                </a:solidFill>
                <a:latin typeface="Verdana"/>
                <a:cs typeface="Verdana"/>
              </a:rPr>
              <a:t>and </a:t>
            </a:r>
            <a:r>
              <a:rPr sz="2000" i="1" spc="-75" dirty="0">
                <a:solidFill>
                  <a:srgbClr val="3F3F3F"/>
                </a:solidFill>
                <a:latin typeface="Verdana"/>
                <a:cs typeface="Verdana"/>
              </a:rPr>
              <a:t>responses</a:t>
            </a:r>
            <a:r>
              <a:rPr sz="2000" i="1" spc="-38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65" dirty="0">
                <a:solidFill>
                  <a:srgbClr val="3F3F3F"/>
                </a:solidFill>
                <a:latin typeface="Verdana"/>
                <a:cs typeface="Verdana"/>
              </a:rPr>
              <a:t>sought.</a:t>
            </a:r>
            <a:endParaRPr sz="2000">
              <a:latin typeface="Verdana"/>
              <a:cs typeface="Verdana"/>
            </a:endParaRPr>
          </a:p>
          <a:p>
            <a:pPr marL="285750" marR="5080" indent="-273050">
              <a:lnSpc>
                <a:spcPct val="130000"/>
              </a:lnSpc>
              <a:spcBef>
                <a:spcPts val="580"/>
              </a:spcBef>
              <a:tabLst>
                <a:tab pos="897255" algn="l"/>
                <a:tab pos="2178685" algn="l"/>
                <a:tab pos="3185160" algn="l"/>
                <a:tab pos="3517265" algn="l"/>
                <a:tab pos="3904615" algn="l"/>
                <a:tab pos="4495165" algn="l"/>
                <a:tab pos="5238750" algn="l"/>
                <a:tab pos="5928360" algn="l"/>
              </a:tabLst>
            </a:pPr>
            <a:r>
              <a:rPr sz="3000" spc="225" baseline="5555" dirty="0">
                <a:solidFill>
                  <a:srgbClr val="A42F0F"/>
                </a:solidFill>
                <a:latin typeface="UnDotum"/>
                <a:cs typeface="UnDotum"/>
              </a:rPr>
              <a:t></a:t>
            </a:r>
            <a:r>
              <a:rPr sz="2000" i="1" spc="-370" dirty="0">
                <a:solidFill>
                  <a:srgbClr val="3F3F3F"/>
                </a:solidFill>
                <a:latin typeface="Verdana"/>
                <a:cs typeface="Verdana"/>
              </a:rPr>
              <a:t>T</a:t>
            </a:r>
            <a:r>
              <a:rPr sz="2000" i="1" spc="-45" dirty="0">
                <a:solidFill>
                  <a:srgbClr val="3F3F3F"/>
                </a:solidFill>
                <a:latin typeface="Verdana"/>
                <a:cs typeface="Verdana"/>
              </a:rPr>
              <a:t>h</a:t>
            </a:r>
            <a:r>
              <a:rPr sz="2000" i="1" spc="105" dirty="0">
                <a:solidFill>
                  <a:srgbClr val="3F3F3F"/>
                </a:solidFill>
                <a:latin typeface="Verdana"/>
                <a:cs typeface="Verdana"/>
              </a:rPr>
              <a:t>e</a:t>
            </a:r>
            <a:r>
              <a:rPr sz="20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2000" i="1" spc="-65" dirty="0">
                <a:solidFill>
                  <a:srgbClr val="3F3F3F"/>
                </a:solidFill>
                <a:latin typeface="Verdana"/>
                <a:cs typeface="Verdana"/>
              </a:rPr>
              <a:t>r</a:t>
            </a:r>
            <a:r>
              <a:rPr sz="2000" i="1" spc="-80" dirty="0">
                <a:solidFill>
                  <a:srgbClr val="3F3F3F"/>
                </a:solidFill>
                <a:latin typeface="Verdana"/>
                <a:cs typeface="Verdana"/>
              </a:rPr>
              <a:t>e</a:t>
            </a:r>
            <a:r>
              <a:rPr sz="2000" i="1" spc="-270" dirty="0">
                <a:solidFill>
                  <a:srgbClr val="3F3F3F"/>
                </a:solidFill>
                <a:latin typeface="Verdana"/>
                <a:cs typeface="Verdana"/>
              </a:rPr>
              <a:t>s</a:t>
            </a:r>
            <a:r>
              <a:rPr sz="2000" i="1" spc="114" dirty="0">
                <a:solidFill>
                  <a:srgbClr val="3F3F3F"/>
                </a:solidFill>
                <a:latin typeface="Verdana"/>
                <a:cs typeface="Verdana"/>
              </a:rPr>
              <a:t>p</a:t>
            </a:r>
            <a:r>
              <a:rPr sz="2000" i="1" spc="85" dirty="0">
                <a:solidFill>
                  <a:srgbClr val="3F3F3F"/>
                </a:solidFill>
                <a:latin typeface="Verdana"/>
                <a:cs typeface="Verdana"/>
              </a:rPr>
              <a:t>o</a:t>
            </a:r>
            <a:r>
              <a:rPr sz="2000" i="1" spc="-45" dirty="0">
                <a:solidFill>
                  <a:srgbClr val="3F3F3F"/>
                </a:solidFill>
                <a:latin typeface="Verdana"/>
                <a:cs typeface="Verdana"/>
              </a:rPr>
              <a:t>n</a:t>
            </a:r>
            <a:r>
              <a:rPr sz="2000" i="1" spc="-270" dirty="0">
                <a:solidFill>
                  <a:srgbClr val="3F3F3F"/>
                </a:solidFill>
                <a:latin typeface="Verdana"/>
                <a:cs typeface="Verdana"/>
              </a:rPr>
              <a:t>s</a:t>
            </a:r>
            <a:r>
              <a:rPr sz="2000" i="1" spc="105" dirty="0">
                <a:solidFill>
                  <a:srgbClr val="3F3F3F"/>
                </a:solidFill>
                <a:latin typeface="Verdana"/>
                <a:cs typeface="Verdana"/>
              </a:rPr>
              <a:t>e</a:t>
            </a:r>
            <a:r>
              <a:rPr sz="20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2000" i="1" spc="-60" dirty="0">
                <a:solidFill>
                  <a:srgbClr val="3F3F3F"/>
                </a:solidFill>
                <a:latin typeface="Verdana"/>
                <a:cs typeface="Verdana"/>
              </a:rPr>
              <a:t>f</a:t>
            </a:r>
            <a:r>
              <a:rPr sz="2000" i="1" spc="-65" dirty="0">
                <a:solidFill>
                  <a:srgbClr val="3F3F3F"/>
                </a:solidFill>
                <a:latin typeface="Verdana"/>
                <a:cs typeface="Verdana"/>
              </a:rPr>
              <a:t>or</a:t>
            </a:r>
            <a:r>
              <a:rPr sz="2000" i="1" spc="-110" dirty="0">
                <a:solidFill>
                  <a:srgbClr val="3F3F3F"/>
                </a:solidFill>
                <a:latin typeface="Verdana"/>
                <a:cs typeface="Verdana"/>
              </a:rPr>
              <a:t>m</a:t>
            </a:r>
            <a:r>
              <a:rPr sz="2000" i="1" spc="165" dirty="0">
                <a:solidFill>
                  <a:srgbClr val="3F3F3F"/>
                </a:solidFill>
                <a:latin typeface="Verdana"/>
                <a:cs typeface="Verdana"/>
              </a:rPr>
              <a:t>a</a:t>
            </a:r>
            <a:r>
              <a:rPr sz="2000" i="1" spc="-114" dirty="0">
                <a:solidFill>
                  <a:srgbClr val="3F3F3F"/>
                </a:solidFill>
                <a:latin typeface="Verdana"/>
                <a:cs typeface="Verdana"/>
              </a:rPr>
              <a:t>t</a:t>
            </a:r>
            <a:r>
              <a:rPr sz="20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2000" i="1" spc="-145" dirty="0">
                <a:solidFill>
                  <a:srgbClr val="3F3F3F"/>
                </a:solidFill>
                <a:latin typeface="Verdana"/>
                <a:cs typeface="Verdana"/>
              </a:rPr>
              <a:t>i</a:t>
            </a:r>
            <a:r>
              <a:rPr sz="2000" i="1" spc="-270" dirty="0">
                <a:solidFill>
                  <a:srgbClr val="3F3F3F"/>
                </a:solidFill>
                <a:latin typeface="Verdana"/>
                <a:cs typeface="Verdana"/>
              </a:rPr>
              <a:t>s</a:t>
            </a:r>
            <a:r>
              <a:rPr sz="20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2000" i="1" spc="-65" dirty="0">
                <a:solidFill>
                  <a:srgbClr val="3F3F3F"/>
                </a:solidFill>
                <a:latin typeface="Verdana"/>
                <a:cs typeface="Verdana"/>
              </a:rPr>
              <a:t>i</a:t>
            </a:r>
            <a:r>
              <a:rPr sz="2000" i="1" spc="-140" dirty="0">
                <a:solidFill>
                  <a:srgbClr val="3F3F3F"/>
                </a:solidFill>
                <a:latin typeface="Verdana"/>
                <a:cs typeface="Verdana"/>
              </a:rPr>
              <a:t>n</a:t>
            </a:r>
            <a:r>
              <a:rPr sz="20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2000" i="1" spc="-85" dirty="0">
                <a:solidFill>
                  <a:srgbClr val="3F3F3F"/>
                </a:solidFill>
                <a:latin typeface="Verdana"/>
                <a:cs typeface="Verdana"/>
              </a:rPr>
              <a:t>t</a:t>
            </a:r>
            <a:r>
              <a:rPr sz="2000" i="1" spc="25" dirty="0">
                <a:solidFill>
                  <a:srgbClr val="3F3F3F"/>
                </a:solidFill>
                <a:latin typeface="Verdana"/>
                <a:cs typeface="Verdana"/>
              </a:rPr>
              <a:t>h</a:t>
            </a:r>
            <a:r>
              <a:rPr sz="2000" i="1" spc="30" dirty="0">
                <a:solidFill>
                  <a:srgbClr val="3F3F3F"/>
                </a:solidFill>
                <a:latin typeface="Verdana"/>
                <a:cs typeface="Verdana"/>
              </a:rPr>
              <a:t>e</a:t>
            </a:r>
            <a:r>
              <a:rPr sz="20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2000" i="1" spc="-60" dirty="0">
                <a:solidFill>
                  <a:srgbClr val="3F3F3F"/>
                </a:solidFill>
                <a:latin typeface="Verdana"/>
                <a:cs typeface="Verdana"/>
              </a:rPr>
              <a:t>f</a:t>
            </a:r>
            <a:r>
              <a:rPr sz="2000" i="1" spc="-65" dirty="0">
                <a:solidFill>
                  <a:srgbClr val="3F3F3F"/>
                </a:solidFill>
                <a:latin typeface="Verdana"/>
                <a:cs typeface="Verdana"/>
              </a:rPr>
              <a:t>or</a:t>
            </a:r>
            <a:r>
              <a:rPr sz="2000" i="1" spc="-110" dirty="0">
                <a:solidFill>
                  <a:srgbClr val="3F3F3F"/>
                </a:solidFill>
                <a:latin typeface="Verdana"/>
                <a:cs typeface="Verdana"/>
              </a:rPr>
              <a:t>m</a:t>
            </a:r>
            <a:r>
              <a:rPr sz="20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2000" i="1" spc="-85" dirty="0">
                <a:solidFill>
                  <a:srgbClr val="3F3F3F"/>
                </a:solidFill>
                <a:latin typeface="Verdana"/>
                <a:cs typeface="Verdana"/>
              </a:rPr>
              <a:t>t</a:t>
            </a:r>
            <a:r>
              <a:rPr sz="2000" i="1" spc="-45" dirty="0">
                <a:solidFill>
                  <a:srgbClr val="3F3F3F"/>
                </a:solidFill>
                <a:latin typeface="Verdana"/>
                <a:cs typeface="Verdana"/>
              </a:rPr>
              <a:t>h</a:t>
            </a:r>
            <a:r>
              <a:rPr sz="2000" i="1" spc="155" dirty="0">
                <a:solidFill>
                  <a:srgbClr val="3F3F3F"/>
                </a:solidFill>
                <a:latin typeface="Verdana"/>
                <a:cs typeface="Verdana"/>
              </a:rPr>
              <a:t>a</a:t>
            </a:r>
            <a:r>
              <a:rPr sz="2000" i="1" spc="-114" dirty="0">
                <a:solidFill>
                  <a:srgbClr val="3F3F3F"/>
                </a:solidFill>
                <a:latin typeface="Verdana"/>
                <a:cs typeface="Verdana"/>
              </a:rPr>
              <a:t>t</a:t>
            </a:r>
            <a:r>
              <a:rPr sz="20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2000" i="1" spc="20" dirty="0">
                <a:solidFill>
                  <a:srgbClr val="3F3F3F"/>
                </a:solidFill>
                <a:latin typeface="Verdana"/>
                <a:cs typeface="Verdana"/>
              </a:rPr>
              <a:t>w</a:t>
            </a:r>
            <a:r>
              <a:rPr sz="2000" i="1" spc="165" dirty="0">
                <a:solidFill>
                  <a:srgbClr val="3F3F3F"/>
                </a:solidFill>
                <a:latin typeface="Verdana"/>
                <a:cs typeface="Verdana"/>
              </a:rPr>
              <a:t>a</a:t>
            </a:r>
            <a:r>
              <a:rPr sz="2000" i="1" spc="-225" dirty="0">
                <a:solidFill>
                  <a:srgbClr val="3F3F3F"/>
                </a:solidFill>
                <a:latin typeface="Verdana"/>
                <a:cs typeface="Verdana"/>
              </a:rPr>
              <a:t>s </a:t>
            </a:r>
            <a:r>
              <a:rPr sz="2000" i="1" spc="-18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60" dirty="0">
                <a:solidFill>
                  <a:srgbClr val="3F3F3F"/>
                </a:solidFill>
                <a:latin typeface="Verdana"/>
                <a:cs typeface="Verdana"/>
              </a:rPr>
              <a:t>instructed.</a:t>
            </a:r>
            <a:endParaRPr sz="2000">
              <a:latin typeface="Verdana"/>
              <a:cs typeface="Verdana"/>
            </a:endParaRPr>
          </a:p>
          <a:p>
            <a:pPr marL="285750" marR="5715" indent="-273050">
              <a:lnSpc>
                <a:spcPct val="130000"/>
              </a:lnSpc>
              <a:spcBef>
                <a:spcPts val="570"/>
              </a:spcBef>
            </a:pPr>
            <a:r>
              <a:rPr sz="3000" spc="-60" baseline="5555" dirty="0">
                <a:solidFill>
                  <a:srgbClr val="A42F0F"/>
                </a:solidFill>
                <a:latin typeface="UnDotum"/>
                <a:cs typeface="UnDotum"/>
              </a:rPr>
              <a:t></a:t>
            </a:r>
            <a:r>
              <a:rPr sz="2000" i="1" spc="-40" dirty="0">
                <a:solidFill>
                  <a:srgbClr val="3F3F3F"/>
                </a:solidFill>
                <a:latin typeface="Verdana"/>
                <a:cs typeface="Verdana"/>
              </a:rPr>
              <a:t>The </a:t>
            </a:r>
            <a:r>
              <a:rPr sz="2000" i="1" spc="90" dirty="0">
                <a:solidFill>
                  <a:srgbClr val="3F3F3F"/>
                </a:solidFill>
                <a:latin typeface="Verdana"/>
                <a:cs typeface="Verdana"/>
              </a:rPr>
              <a:t>data </a:t>
            </a:r>
            <a:r>
              <a:rPr sz="2000" i="1" spc="-204" dirty="0">
                <a:solidFill>
                  <a:srgbClr val="3F3F3F"/>
                </a:solidFill>
                <a:latin typeface="Verdana"/>
                <a:cs typeface="Verdana"/>
              </a:rPr>
              <a:t>is </a:t>
            </a:r>
            <a:r>
              <a:rPr sz="2000" i="1" spc="-55" dirty="0">
                <a:solidFill>
                  <a:srgbClr val="3F3F3F"/>
                </a:solidFill>
                <a:latin typeface="Verdana"/>
                <a:cs typeface="Verdana"/>
              </a:rPr>
              <a:t>structured </a:t>
            </a:r>
            <a:r>
              <a:rPr sz="2000" i="1" spc="-95" dirty="0">
                <a:solidFill>
                  <a:srgbClr val="3F3F3F"/>
                </a:solidFill>
                <a:latin typeface="Verdana"/>
                <a:cs typeface="Verdana"/>
              </a:rPr>
              <a:t>in </a:t>
            </a:r>
            <a:r>
              <a:rPr sz="2000" i="1" spc="165" dirty="0">
                <a:solidFill>
                  <a:srgbClr val="3F3F3F"/>
                </a:solidFill>
                <a:latin typeface="Verdana"/>
                <a:cs typeface="Verdana"/>
              </a:rPr>
              <a:t>a </a:t>
            </a:r>
            <a:r>
              <a:rPr sz="2000" i="1" spc="-25" dirty="0">
                <a:solidFill>
                  <a:srgbClr val="3F3F3F"/>
                </a:solidFill>
                <a:latin typeface="Verdana"/>
                <a:cs typeface="Verdana"/>
              </a:rPr>
              <a:t>manner </a:t>
            </a:r>
            <a:r>
              <a:rPr sz="2000" i="1" spc="-20" dirty="0">
                <a:solidFill>
                  <a:srgbClr val="3F3F3F"/>
                </a:solidFill>
                <a:latin typeface="Verdana"/>
                <a:cs typeface="Verdana"/>
              </a:rPr>
              <a:t>that </a:t>
            </a:r>
            <a:r>
              <a:rPr sz="2000" i="1" spc="-35" dirty="0">
                <a:solidFill>
                  <a:srgbClr val="3F3F3F"/>
                </a:solidFill>
                <a:latin typeface="Verdana"/>
                <a:cs typeface="Verdana"/>
              </a:rPr>
              <a:t>entering  </a:t>
            </a:r>
            <a:r>
              <a:rPr sz="2000" i="1" spc="-10" dirty="0">
                <a:solidFill>
                  <a:srgbClr val="3F3F3F"/>
                </a:solidFill>
                <a:latin typeface="Verdana"/>
                <a:cs typeface="Verdana"/>
              </a:rPr>
              <a:t>the</a:t>
            </a:r>
            <a:r>
              <a:rPr sz="2000" i="1" spc="-14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50" dirty="0">
                <a:solidFill>
                  <a:srgbClr val="3F3F3F"/>
                </a:solidFill>
                <a:latin typeface="Verdana"/>
                <a:cs typeface="Verdana"/>
              </a:rPr>
              <a:t>information</a:t>
            </a:r>
            <a:r>
              <a:rPr sz="2000" i="1" spc="-15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105" dirty="0">
                <a:solidFill>
                  <a:srgbClr val="3F3F3F"/>
                </a:solidFill>
                <a:latin typeface="Verdana"/>
                <a:cs typeface="Verdana"/>
              </a:rPr>
              <a:t>will</a:t>
            </a:r>
            <a:r>
              <a:rPr sz="2000" i="1" spc="-15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25" dirty="0">
                <a:solidFill>
                  <a:srgbClr val="3F3F3F"/>
                </a:solidFill>
                <a:latin typeface="Verdana"/>
                <a:cs typeface="Verdana"/>
              </a:rPr>
              <a:t>not</a:t>
            </a:r>
            <a:r>
              <a:rPr sz="2000" i="1" spc="-114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110" dirty="0">
                <a:solidFill>
                  <a:srgbClr val="3F3F3F"/>
                </a:solidFill>
                <a:latin typeface="Verdana"/>
                <a:cs typeface="Verdana"/>
              </a:rPr>
              <a:t>be</a:t>
            </a:r>
            <a:r>
              <a:rPr sz="2000" i="1" spc="-14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165" dirty="0">
                <a:solidFill>
                  <a:srgbClr val="3F3F3F"/>
                </a:solidFill>
                <a:latin typeface="Verdana"/>
                <a:cs typeface="Verdana"/>
              </a:rPr>
              <a:t>a</a:t>
            </a:r>
            <a:r>
              <a:rPr sz="2000" i="1" spc="-15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30" dirty="0">
                <a:solidFill>
                  <a:srgbClr val="3F3F3F"/>
                </a:solidFill>
                <a:latin typeface="Verdana"/>
                <a:cs typeface="Verdana"/>
              </a:rPr>
              <a:t>problem.</a:t>
            </a:r>
            <a:endParaRPr sz="200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61875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7400" y="457200"/>
            <a:ext cx="6590442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b="1" spc="-5" dirty="0"/>
              <a:t>CODING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32164" y="1154382"/>
            <a:ext cx="7888129" cy="5687454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241300" marR="5080" indent="-228600">
              <a:lnSpc>
                <a:spcPct val="150000"/>
              </a:lnSpc>
              <a:spcBef>
                <a:spcPts val="390"/>
              </a:spcBef>
              <a:buChar char="•"/>
              <a:tabLst>
                <a:tab pos="240665" algn="l"/>
                <a:tab pos="241300" algn="l"/>
              </a:tabLst>
            </a:pPr>
            <a:r>
              <a:rPr sz="2200" spc="-5" dirty="0">
                <a:latin typeface="Times New Roman" pitchFamily="18" charset="0"/>
                <a:cs typeface="Times New Roman" pitchFamily="18" charset="0"/>
              </a:rPr>
              <a:t>Coding refers to the process of assigning numerals or other symbols to answers so  that responses can be put into limited number of categories or</a:t>
            </a:r>
            <a:r>
              <a:rPr sz="2200" spc="1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classes</a:t>
            </a:r>
            <a:r>
              <a:rPr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IN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The process of classifying answer's to a question into a meaningful category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This refers to grouping various responses into categories for the purpose of classification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Large heterogeneous responses need to be put into different categories for the researcher to identify them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Symbols letters or codes are made for the purpose</a:t>
            </a:r>
          </a:p>
          <a:p>
            <a:pPr marL="241300" marR="5080" indent="-228600">
              <a:lnSpc>
                <a:spcPct val="150000"/>
              </a:lnSpc>
              <a:spcBef>
                <a:spcPts val="390"/>
              </a:spcBef>
              <a:buChar char="•"/>
              <a:tabLst>
                <a:tab pos="240665" algn="l"/>
                <a:tab pos="241300" algn="l"/>
              </a:tabLst>
            </a:pPr>
            <a:endParaRPr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06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174" y="656590"/>
            <a:ext cx="7359650" cy="492443"/>
          </a:xfrm>
        </p:spPr>
        <p:txBody>
          <a:bodyPr/>
          <a:lstStyle/>
          <a:p>
            <a:pPr algn="ctr"/>
            <a:r>
              <a:rPr lang="en-IN" dirty="0"/>
              <a:t>Types of </a:t>
            </a:r>
            <a:r>
              <a:rPr lang="en-IN" dirty="0" smtClean="0"/>
              <a:t>Codes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057400"/>
            <a:ext cx="7608569" cy="1846659"/>
          </a:xfrm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en-IN" sz="2400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Numerical codes like </a:t>
            </a:r>
            <a:r>
              <a:rPr lang="en-IN" sz="2400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1, 2, 3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IN" sz="2400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Alphabetical </a:t>
            </a:r>
            <a:r>
              <a:rPr lang="en-IN" sz="2400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codes like </a:t>
            </a:r>
            <a:r>
              <a:rPr lang="en-IN" sz="2400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Code A, Code B </a:t>
            </a:r>
            <a:r>
              <a:rPr lang="en-IN" sz="2400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IN" sz="2400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 </a:t>
            </a:r>
            <a:r>
              <a:rPr lang="en-IN" sz="2400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IN" sz="2400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Males </a:t>
            </a:r>
            <a:r>
              <a:rPr lang="en-IN" sz="2400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F for </a:t>
            </a:r>
            <a:r>
              <a:rPr lang="en-IN" sz="2400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Females</a:t>
            </a:r>
            <a:endParaRPr lang="en-IN" sz="2400" i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IN" sz="2400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Alpha numerical codes like </a:t>
            </a:r>
            <a:r>
              <a:rPr lang="en-IN" sz="2400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Code A1, Code A2 etc.</a:t>
            </a:r>
            <a:endParaRPr lang="en-IN" sz="2400" i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IN" sz="2400" i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14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" y="685800"/>
            <a:ext cx="72136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913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89977736"/>
              </p:ext>
            </p:extLst>
          </p:nvPr>
        </p:nvGraphicFramePr>
        <p:xfrm>
          <a:off x="1524000" y="1397000"/>
          <a:ext cx="6705600" cy="454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419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181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929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535940" y="1305559"/>
            <a:ext cx="1092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145" dirty="0">
                <a:solidFill>
                  <a:srgbClr val="A42F0F"/>
                </a:solidFill>
                <a:latin typeface="UnDotum"/>
                <a:cs typeface="UnDotum"/>
              </a:rPr>
              <a:t></a:t>
            </a:r>
            <a:endParaRPr sz="1800">
              <a:latin typeface="UnDotum"/>
              <a:cs typeface="UnDotum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66800" y="1433648"/>
            <a:ext cx="7718426" cy="2954655"/>
          </a:xfrm>
        </p:spPr>
        <p:txBody>
          <a:bodyPr/>
          <a:lstStyle/>
          <a:p>
            <a:r>
              <a:rPr lang="en-IN" dirty="0"/>
              <a:t>A code is a number or a symbol which Stands for each type of every </a:t>
            </a:r>
            <a:r>
              <a:rPr lang="en-IN" dirty="0" smtClean="0"/>
              <a:t>answer.</a:t>
            </a:r>
            <a:br>
              <a:rPr lang="en-IN" dirty="0" smtClean="0"/>
            </a:br>
            <a:r>
              <a:rPr lang="en-IN" dirty="0" smtClean="0"/>
              <a:t>Coding means </a:t>
            </a:r>
            <a:r>
              <a:rPr lang="en-IN" dirty="0"/>
              <a:t>assigning a number a symbol or any mark to the answer</a:t>
            </a:r>
            <a:br>
              <a:rPr lang="en-IN" dirty="0"/>
            </a:b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23110" y="656590"/>
            <a:ext cx="46964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65" dirty="0"/>
              <a:t>Classification </a:t>
            </a:r>
            <a:r>
              <a:rPr sz="3600" spc="10" dirty="0"/>
              <a:t>of</a:t>
            </a:r>
            <a:r>
              <a:rPr sz="3600" spc="-545" dirty="0"/>
              <a:t> </a:t>
            </a:r>
            <a:r>
              <a:rPr sz="3600" spc="145" dirty="0"/>
              <a:t>data</a:t>
            </a:r>
            <a:endParaRPr sz="3600"/>
          </a:p>
        </p:txBody>
      </p:sp>
      <p:sp>
        <p:nvSpPr>
          <p:cNvPr id="7" name="Rectangle 6"/>
          <p:cNvSpPr/>
          <p:nvPr/>
        </p:nvSpPr>
        <p:spPr>
          <a:xfrm>
            <a:off x="1447800" y="1447800"/>
            <a:ext cx="7543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Classification means grouping together the data which are homogeneous in character for the purpose of interpretation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Data is arranged in different groups or classes according to their resemblances for a quick and easy 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685800"/>
            <a:ext cx="7359650" cy="553998"/>
          </a:xfrm>
        </p:spPr>
        <p:txBody>
          <a:bodyPr/>
          <a:lstStyle/>
          <a:p>
            <a:r>
              <a:rPr lang="en-IN" sz="3600" b="1" dirty="0">
                <a:latin typeface="Times New Roman" pitchFamily="18" charset="0"/>
                <a:cs typeface="Times New Roman" pitchFamily="18" charset="0"/>
              </a:rPr>
              <a:t>Significance of classification of </a:t>
            </a:r>
            <a:r>
              <a:rPr lang="en-IN" sz="3600" b="1" dirty="0" smtClean="0">
                <a:latin typeface="Times New Roman" pitchFamily="18" charset="0"/>
                <a:cs typeface="Times New Roman" pitchFamily="18" charset="0"/>
              </a:rPr>
              <a:t>data</a:t>
            </a:r>
            <a:endParaRPr lang="en-IN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81200"/>
            <a:ext cx="7608569" cy="3811621"/>
          </a:xfrm>
        </p:spPr>
        <p:txBody>
          <a:bodyPr/>
          <a:lstStyle/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00" i="0" dirty="0" smtClean="0">
                <a:latin typeface="Times New Roman" pitchFamily="18" charset="0"/>
                <a:cs typeface="Times New Roman" pitchFamily="18" charset="0"/>
              </a:rPr>
              <a:t>maintains </a:t>
            </a:r>
            <a:r>
              <a:rPr lang="en-IN" sz="2400" i="0" dirty="0">
                <a:latin typeface="Times New Roman" pitchFamily="18" charset="0"/>
                <a:cs typeface="Times New Roman" pitchFamily="18" charset="0"/>
              </a:rPr>
              <a:t>integrity and confidentiality off data</a:t>
            </a:r>
          </a:p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00" i="0" dirty="0">
                <a:latin typeface="Times New Roman" pitchFamily="18" charset="0"/>
                <a:cs typeface="Times New Roman" pitchFamily="18" charset="0"/>
              </a:rPr>
              <a:t>sorting and categorization of data</a:t>
            </a:r>
          </a:p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00" i="0" dirty="0" smtClean="0">
                <a:latin typeface="Times New Roman" pitchFamily="18" charset="0"/>
                <a:cs typeface="Times New Roman" pitchFamily="18" charset="0"/>
              </a:rPr>
              <a:t>facilitates </a:t>
            </a:r>
            <a:r>
              <a:rPr lang="en-IN" sz="2400" i="0" dirty="0">
                <a:latin typeface="Times New Roman" pitchFamily="18" charset="0"/>
                <a:cs typeface="Times New Roman" pitchFamily="18" charset="0"/>
              </a:rPr>
              <a:t>comparison of characteristics</a:t>
            </a:r>
          </a:p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00" i="0" dirty="0">
                <a:latin typeface="Times New Roman" pitchFamily="18" charset="0"/>
                <a:cs typeface="Times New Roman" pitchFamily="18" charset="0"/>
              </a:rPr>
              <a:t>simplifies the bulk of data</a:t>
            </a:r>
          </a:p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00" i="0" dirty="0">
                <a:latin typeface="Times New Roman" pitchFamily="18" charset="0"/>
                <a:cs typeface="Times New Roman" pitchFamily="18" charset="0"/>
              </a:rPr>
              <a:t>Helps in data management</a:t>
            </a:r>
          </a:p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00" i="0" dirty="0">
                <a:latin typeface="Times New Roman" pitchFamily="18" charset="0"/>
                <a:cs typeface="Times New Roman" pitchFamily="18" charset="0"/>
              </a:rPr>
              <a:t>he helps in statistical treatment of data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IN" sz="2400" i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41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23110" y="656590"/>
            <a:ext cx="44888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250" dirty="0"/>
              <a:t>TABULATION </a:t>
            </a:r>
            <a:r>
              <a:rPr sz="3600" spc="10" dirty="0"/>
              <a:t>of</a:t>
            </a:r>
            <a:r>
              <a:rPr sz="3600" spc="-345" dirty="0"/>
              <a:t> </a:t>
            </a:r>
            <a:r>
              <a:rPr sz="3600" spc="150" dirty="0"/>
              <a:t>data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2021839" y="2141220"/>
            <a:ext cx="11874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270" dirty="0">
                <a:solidFill>
                  <a:srgbClr val="A42F0F"/>
                </a:solidFill>
                <a:latin typeface="UnDotum"/>
                <a:cs typeface="UnDotum"/>
              </a:rPr>
              <a:t></a:t>
            </a:r>
            <a:endParaRPr sz="2000">
              <a:latin typeface="UnDotum"/>
              <a:cs typeface="UnDot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364739" y="2166620"/>
            <a:ext cx="584898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i="1" spc="-30" dirty="0">
                <a:solidFill>
                  <a:srgbClr val="3F3F3F"/>
                </a:solidFill>
                <a:latin typeface="Verdana"/>
                <a:cs typeface="Verdana"/>
              </a:rPr>
              <a:t>Tabulation</a:t>
            </a:r>
            <a:r>
              <a:rPr sz="2000" i="1" spc="-15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204" dirty="0">
                <a:solidFill>
                  <a:srgbClr val="3F3F3F"/>
                </a:solidFill>
                <a:latin typeface="Verdana"/>
                <a:cs typeface="Verdana"/>
              </a:rPr>
              <a:t>is</a:t>
            </a:r>
            <a:r>
              <a:rPr sz="2000" i="1" spc="-16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55" dirty="0">
                <a:solidFill>
                  <a:srgbClr val="3F3F3F"/>
                </a:solidFill>
                <a:latin typeface="Verdana"/>
                <a:cs typeface="Verdana"/>
              </a:rPr>
              <a:t>an</a:t>
            </a:r>
            <a:r>
              <a:rPr sz="2000" i="1" spc="-16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65" dirty="0">
                <a:solidFill>
                  <a:srgbClr val="3F3F3F"/>
                </a:solidFill>
                <a:latin typeface="Verdana"/>
                <a:cs typeface="Verdana"/>
              </a:rPr>
              <a:t>orderly</a:t>
            </a:r>
            <a:r>
              <a:rPr sz="2000" i="1" spc="-14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15" dirty="0">
                <a:solidFill>
                  <a:srgbClr val="3F3F3F"/>
                </a:solidFill>
                <a:latin typeface="Verdana"/>
                <a:cs typeface="Verdana"/>
              </a:rPr>
              <a:t>arrangement</a:t>
            </a:r>
            <a:r>
              <a:rPr sz="2000" i="1" spc="-13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5" dirty="0">
                <a:solidFill>
                  <a:srgbClr val="3F3F3F"/>
                </a:solidFill>
                <a:latin typeface="Verdana"/>
                <a:cs typeface="Verdana"/>
              </a:rPr>
              <a:t>of</a:t>
            </a:r>
            <a:r>
              <a:rPr sz="2000" i="1" spc="-14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85" dirty="0">
                <a:solidFill>
                  <a:srgbClr val="3F3F3F"/>
                </a:solidFill>
                <a:latin typeface="Verdana"/>
                <a:cs typeface="Verdana"/>
              </a:rPr>
              <a:t>data</a:t>
            </a:r>
            <a:r>
              <a:rPr sz="2000" i="1" spc="-15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95" dirty="0">
                <a:solidFill>
                  <a:srgbClr val="3F3F3F"/>
                </a:solidFill>
                <a:latin typeface="Verdana"/>
                <a:cs typeface="Verdana"/>
              </a:rPr>
              <a:t>in  </a:t>
            </a:r>
            <a:r>
              <a:rPr sz="2000" i="1" spc="-105" dirty="0">
                <a:solidFill>
                  <a:srgbClr val="3F3F3F"/>
                </a:solidFill>
                <a:latin typeface="Verdana"/>
                <a:cs typeface="Verdana"/>
              </a:rPr>
              <a:t>rows </a:t>
            </a:r>
            <a:r>
              <a:rPr sz="2000" i="1" spc="80" dirty="0">
                <a:solidFill>
                  <a:srgbClr val="3F3F3F"/>
                </a:solidFill>
                <a:latin typeface="Verdana"/>
                <a:cs typeface="Verdana"/>
              </a:rPr>
              <a:t>and</a:t>
            </a:r>
            <a:r>
              <a:rPr sz="2000" i="1" spc="-21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55" dirty="0">
                <a:solidFill>
                  <a:srgbClr val="3F3F3F"/>
                </a:solidFill>
                <a:latin typeface="Verdana"/>
                <a:cs typeface="Verdana"/>
              </a:rPr>
              <a:t>columns.</a:t>
            </a:r>
            <a:endParaRPr sz="20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21839" y="3309620"/>
            <a:ext cx="11874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270" dirty="0">
                <a:solidFill>
                  <a:srgbClr val="A42F0F"/>
                </a:solidFill>
                <a:latin typeface="UnDotum"/>
                <a:cs typeface="UnDotum"/>
              </a:rPr>
              <a:t></a:t>
            </a:r>
            <a:endParaRPr sz="2000">
              <a:latin typeface="UnDotum"/>
              <a:cs typeface="UnDotum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64739" y="3335020"/>
            <a:ext cx="608266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1586230" algn="l"/>
                <a:tab pos="3265170" algn="l"/>
                <a:tab pos="3949700" algn="l"/>
                <a:tab pos="4684395" algn="l"/>
                <a:tab pos="5567045" algn="l"/>
              </a:tabLst>
            </a:pPr>
            <a:r>
              <a:rPr sz="2000" i="1" spc="-370" dirty="0">
                <a:solidFill>
                  <a:srgbClr val="3F3F3F"/>
                </a:solidFill>
                <a:latin typeface="Verdana"/>
                <a:cs typeface="Verdana"/>
              </a:rPr>
              <a:t>T</a:t>
            </a:r>
            <a:r>
              <a:rPr sz="2000" i="1" spc="165" dirty="0">
                <a:solidFill>
                  <a:srgbClr val="3F3F3F"/>
                </a:solidFill>
                <a:latin typeface="Verdana"/>
                <a:cs typeface="Verdana"/>
              </a:rPr>
              <a:t>a</a:t>
            </a:r>
            <a:r>
              <a:rPr sz="2000" i="1" spc="114" dirty="0">
                <a:solidFill>
                  <a:srgbClr val="3F3F3F"/>
                </a:solidFill>
                <a:latin typeface="Verdana"/>
                <a:cs typeface="Verdana"/>
              </a:rPr>
              <a:t>b</a:t>
            </a:r>
            <a:r>
              <a:rPr sz="2000" i="1" spc="-50" dirty="0">
                <a:solidFill>
                  <a:srgbClr val="3F3F3F"/>
                </a:solidFill>
                <a:latin typeface="Verdana"/>
                <a:cs typeface="Verdana"/>
              </a:rPr>
              <a:t>u</a:t>
            </a:r>
            <a:r>
              <a:rPr sz="2000" i="1" spc="-145" dirty="0">
                <a:solidFill>
                  <a:srgbClr val="3F3F3F"/>
                </a:solidFill>
                <a:latin typeface="Verdana"/>
                <a:cs typeface="Verdana"/>
              </a:rPr>
              <a:t>l</a:t>
            </a:r>
            <a:r>
              <a:rPr sz="2000" i="1" spc="165" dirty="0">
                <a:solidFill>
                  <a:srgbClr val="3F3F3F"/>
                </a:solidFill>
                <a:latin typeface="Verdana"/>
                <a:cs typeface="Verdana"/>
              </a:rPr>
              <a:t>a</a:t>
            </a:r>
            <a:r>
              <a:rPr sz="2000" i="1" spc="-85" dirty="0">
                <a:solidFill>
                  <a:srgbClr val="3F3F3F"/>
                </a:solidFill>
                <a:latin typeface="Verdana"/>
                <a:cs typeface="Verdana"/>
              </a:rPr>
              <a:t>t</a:t>
            </a:r>
            <a:r>
              <a:rPr sz="2000" i="1" spc="-35" dirty="0">
                <a:solidFill>
                  <a:srgbClr val="3F3F3F"/>
                </a:solidFill>
                <a:latin typeface="Verdana"/>
                <a:cs typeface="Verdana"/>
              </a:rPr>
              <a:t>io</a:t>
            </a:r>
            <a:r>
              <a:rPr sz="2000" i="1" spc="-45" dirty="0">
                <a:solidFill>
                  <a:srgbClr val="3F3F3F"/>
                </a:solidFill>
                <a:latin typeface="Verdana"/>
                <a:cs typeface="Verdana"/>
              </a:rPr>
              <a:t>n</a:t>
            </a:r>
            <a:r>
              <a:rPr sz="20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2000" i="1" spc="-270" dirty="0">
                <a:solidFill>
                  <a:srgbClr val="3F3F3F"/>
                </a:solidFill>
                <a:latin typeface="Verdana"/>
                <a:cs typeface="Verdana"/>
              </a:rPr>
              <a:t>s</a:t>
            </a:r>
            <a:r>
              <a:rPr sz="2000" i="1" spc="-50" dirty="0">
                <a:solidFill>
                  <a:srgbClr val="3F3F3F"/>
                </a:solidFill>
                <a:latin typeface="Verdana"/>
                <a:cs typeface="Verdana"/>
              </a:rPr>
              <a:t>u</a:t>
            </a:r>
            <a:r>
              <a:rPr sz="2000" i="1" spc="-65" dirty="0">
                <a:solidFill>
                  <a:srgbClr val="3F3F3F"/>
                </a:solidFill>
                <a:latin typeface="Verdana"/>
                <a:cs typeface="Verdana"/>
              </a:rPr>
              <a:t>m</a:t>
            </a:r>
            <a:r>
              <a:rPr sz="2000" i="1" spc="-75" dirty="0">
                <a:solidFill>
                  <a:srgbClr val="3F3F3F"/>
                </a:solidFill>
                <a:latin typeface="Verdana"/>
                <a:cs typeface="Verdana"/>
              </a:rPr>
              <a:t>m</a:t>
            </a:r>
            <a:r>
              <a:rPr sz="2000" i="1" spc="165" dirty="0">
                <a:solidFill>
                  <a:srgbClr val="3F3F3F"/>
                </a:solidFill>
                <a:latin typeface="Verdana"/>
                <a:cs typeface="Verdana"/>
              </a:rPr>
              <a:t>a</a:t>
            </a:r>
            <a:r>
              <a:rPr sz="2000" i="1" spc="-250" dirty="0">
                <a:solidFill>
                  <a:srgbClr val="3F3F3F"/>
                </a:solidFill>
                <a:latin typeface="Verdana"/>
                <a:cs typeface="Verdana"/>
              </a:rPr>
              <a:t>r</a:t>
            </a:r>
            <a:r>
              <a:rPr sz="2000" i="1" spc="-155" dirty="0">
                <a:solidFill>
                  <a:srgbClr val="3F3F3F"/>
                </a:solidFill>
                <a:latin typeface="Verdana"/>
                <a:cs typeface="Verdana"/>
              </a:rPr>
              <a:t>i</a:t>
            </a:r>
            <a:r>
              <a:rPr sz="2000" i="1" spc="-50" dirty="0">
                <a:solidFill>
                  <a:srgbClr val="3F3F3F"/>
                </a:solidFill>
                <a:latin typeface="Verdana"/>
                <a:cs typeface="Verdana"/>
              </a:rPr>
              <a:t>z</a:t>
            </a:r>
            <a:r>
              <a:rPr sz="2000" i="1" spc="-45" dirty="0">
                <a:solidFill>
                  <a:srgbClr val="3F3F3F"/>
                </a:solidFill>
                <a:latin typeface="Verdana"/>
                <a:cs typeface="Verdana"/>
              </a:rPr>
              <a:t>e</a:t>
            </a:r>
            <a:r>
              <a:rPr sz="2000" i="1" spc="-270" dirty="0">
                <a:solidFill>
                  <a:srgbClr val="3F3F3F"/>
                </a:solidFill>
                <a:latin typeface="Verdana"/>
                <a:cs typeface="Verdana"/>
              </a:rPr>
              <a:t>s</a:t>
            </a:r>
            <a:r>
              <a:rPr sz="20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2000" i="1" spc="-85" dirty="0">
                <a:solidFill>
                  <a:srgbClr val="3F3F3F"/>
                </a:solidFill>
                <a:latin typeface="Verdana"/>
                <a:cs typeface="Verdana"/>
              </a:rPr>
              <a:t>t</a:t>
            </a:r>
            <a:r>
              <a:rPr sz="2000" i="1" spc="25" dirty="0">
                <a:solidFill>
                  <a:srgbClr val="3F3F3F"/>
                </a:solidFill>
                <a:latin typeface="Verdana"/>
                <a:cs typeface="Verdana"/>
              </a:rPr>
              <a:t>h</a:t>
            </a:r>
            <a:r>
              <a:rPr sz="2000" i="1" spc="30" dirty="0">
                <a:solidFill>
                  <a:srgbClr val="3F3F3F"/>
                </a:solidFill>
                <a:latin typeface="Verdana"/>
                <a:cs typeface="Verdana"/>
              </a:rPr>
              <a:t>e</a:t>
            </a:r>
            <a:r>
              <a:rPr sz="20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2000" i="1" spc="-45" dirty="0">
                <a:solidFill>
                  <a:srgbClr val="3F3F3F"/>
                </a:solidFill>
                <a:latin typeface="Verdana"/>
                <a:cs typeface="Verdana"/>
              </a:rPr>
              <a:t>r</a:t>
            </a:r>
            <a:r>
              <a:rPr sz="2000" i="1" spc="-55" dirty="0">
                <a:solidFill>
                  <a:srgbClr val="3F3F3F"/>
                </a:solidFill>
                <a:latin typeface="Verdana"/>
                <a:cs typeface="Verdana"/>
              </a:rPr>
              <a:t>a</a:t>
            </a:r>
            <a:r>
              <a:rPr sz="2000" i="1" spc="25" dirty="0">
                <a:solidFill>
                  <a:srgbClr val="3F3F3F"/>
                </a:solidFill>
                <a:latin typeface="Verdana"/>
                <a:cs typeface="Verdana"/>
              </a:rPr>
              <a:t>w</a:t>
            </a:r>
            <a:r>
              <a:rPr sz="20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2000" i="1" spc="105" dirty="0">
                <a:solidFill>
                  <a:srgbClr val="3F3F3F"/>
                </a:solidFill>
                <a:latin typeface="Verdana"/>
                <a:cs typeface="Verdana"/>
              </a:rPr>
              <a:t>d</a:t>
            </a:r>
            <a:r>
              <a:rPr sz="2000" i="1" spc="165" dirty="0">
                <a:solidFill>
                  <a:srgbClr val="3F3F3F"/>
                </a:solidFill>
                <a:latin typeface="Verdana"/>
                <a:cs typeface="Verdana"/>
              </a:rPr>
              <a:t>a</a:t>
            </a:r>
            <a:r>
              <a:rPr sz="2000" i="1" spc="-85" dirty="0">
                <a:solidFill>
                  <a:srgbClr val="3F3F3F"/>
                </a:solidFill>
                <a:latin typeface="Verdana"/>
                <a:cs typeface="Verdana"/>
              </a:rPr>
              <a:t>t</a:t>
            </a:r>
            <a:r>
              <a:rPr sz="2000" i="1" spc="165" dirty="0">
                <a:solidFill>
                  <a:srgbClr val="3F3F3F"/>
                </a:solidFill>
                <a:latin typeface="Verdana"/>
                <a:cs typeface="Verdana"/>
              </a:rPr>
              <a:t>a</a:t>
            </a:r>
            <a:r>
              <a:rPr sz="20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2000" i="1" spc="165" dirty="0">
                <a:solidFill>
                  <a:srgbClr val="3F3F3F"/>
                </a:solidFill>
                <a:latin typeface="Verdana"/>
                <a:cs typeface="Verdana"/>
              </a:rPr>
              <a:t>a</a:t>
            </a:r>
            <a:r>
              <a:rPr sz="2000" i="1" spc="25" dirty="0">
                <a:solidFill>
                  <a:srgbClr val="3F3F3F"/>
                </a:solidFill>
                <a:latin typeface="Verdana"/>
                <a:cs typeface="Verdana"/>
              </a:rPr>
              <a:t>nd </a:t>
            </a:r>
            <a:r>
              <a:rPr sz="2000" i="1" spc="1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65" dirty="0">
                <a:solidFill>
                  <a:srgbClr val="3F3F3F"/>
                </a:solidFill>
                <a:latin typeface="Verdana"/>
                <a:cs typeface="Verdana"/>
              </a:rPr>
              <a:t>displays</a:t>
            </a:r>
            <a:r>
              <a:rPr sz="2000" i="1" spc="-16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90" dirty="0">
                <a:solidFill>
                  <a:srgbClr val="3F3F3F"/>
                </a:solidFill>
                <a:latin typeface="Verdana"/>
                <a:cs typeface="Verdana"/>
              </a:rPr>
              <a:t>data</a:t>
            </a:r>
            <a:r>
              <a:rPr sz="2000" i="1" spc="-16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95" dirty="0">
                <a:solidFill>
                  <a:srgbClr val="3F3F3F"/>
                </a:solidFill>
                <a:latin typeface="Verdana"/>
                <a:cs typeface="Verdana"/>
              </a:rPr>
              <a:t>in</a:t>
            </a:r>
            <a:r>
              <a:rPr sz="2000" i="1" spc="-14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80" dirty="0">
                <a:solidFill>
                  <a:srgbClr val="3F3F3F"/>
                </a:solidFill>
                <a:latin typeface="Verdana"/>
                <a:cs typeface="Verdana"/>
              </a:rPr>
              <a:t>form</a:t>
            </a:r>
            <a:r>
              <a:rPr sz="2000" i="1" spc="-15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5" dirty="0">
                <a:solidFill>
                  <a:srgbClr val="3F3F3F"/>
                </a:solidFill>
                <a:latin typeface="Verdana"/>
                <a:cs typeface="Verdana"/>
              </a:rPr>
              <a:t>of</a:t>
            </a:r>
            <a:r>
              <a:rPr sz="2000" i="1" spc="-13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35" dirty="0">
                <a:solidFill>
                  <a:srgbClr val="3F3F3F"/>
                </a:solidFill>
                <a:latin typeface="Verdana"/>
                <a:cs typeface="Verdana"/>
              </a:rPr>
              <a:t>some</a:t>
            </a:r>
            <a:r>
              <a:rPr sz="2000" i="1" spc="-15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60" dirty="0">
                <a:solidFill>
                  <a:srgbClr val="3F3F3F"/>
                </a:solidFill>
                <a:latin typeface="Verdana"/>
                <a:cs typeface="Verdana"/>
              </a:rPr>
              <a:t>statistical</a:t>
            </a:r>
            <a:r>
              <a:rPr sz="2000" i="1" spc="-9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b="1" i="1" spc="-5" dirty="0">
                <a:solidFill>
                  <a:srgbClr val="3F3F3F"/>
                </a:solidFill>
                <a:latin typeface="TeXGyreAdventor"/>
                <a:cs typeface="TeXGyreAdventor"/>
              </a:rPr>
              <a:t>tables.</a:t>
            </a:r>
            <a:endParaRPr sz="2000">
              <a:latin typeface="TeXGyreAdventor"/>
              <a:cs typeface="TeXGyreAdvento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23110" y="656590"/>
            <a:ext cx="32842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95" dirty="0"/>
              <a:t>Types </a:t>
            </a:r>
            <a:r>
              <a:rPr sz="3600" spc="15" dirty="0"/>
              <a:t>of</a:t>
            </a:r>
            <a:r>
              <a:rPr sz="3600" spc="-445" dirty="0"/>
              <a:t> </a:t>
            </a:r>
            <a:r>
              <a:rPr sz="3600" spc="-50" dirty="0"/>
              <a:t>tables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2021839" y="2136140"/>
            <a:ext cx="13716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525" dirty="0">
                <a:solidFill>
                  <a:srgbClr val="A42F0F"/>
                </a:solidFill>
                <a:latin typeface="UnDotum"/>
                <a:cs typeface="UnDotum"/>
              </a:rPr>
              <a:t></a:t>
            </a:r>
            <a:endParaRPr sz="2400">
              <a:latin typeface="UnDotum"/>
              <a:cs typeface="UnDot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364739" y="2166620"/>
            <a:ext cx="21634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i="1" spc="-20" dirty="0">
                <a:solidFill>
                  <a:srgbClr val="3F3F3F"/>
                </a:solidFill>
                <a:latin typeface="Verdana"/>
                <a:cs typeface="Verdana"/>
              </a:rPr>
              <a:t>Vertical</a:t>
            </a:r>
            <a:r>
              <a:rPr sz="2400" i="1" spc="-25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400" i="1" spc="-90" dirty="0">
                <a:solidFill>
                  <a:srgbClr val="3F3F3F"/>
                </a:solidFill>
                <a:latin typeface="Verdana"/>
                <a:cs typeface="Verdana"/>
              </a:rPr>
              <a:t>Tables</a:t>
            </a:r>
            <a:endParaRPr sz="24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21839" y="3613150"/>
            <a:ext cx="13716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525" dirty="0">
                <a:solidFill>
                  <a:srgbClr val="A42F0F"/>
                </a:solidFill>
                <a:latin typeface="UnDotum"/>
                <a:cs typeface="UnDotum"/>
              </a:rPr>
              <a:t></a:t>
            </a:r>
            <a:endParaRPr sz="2400">
              <a:latin typeface="UnDotum"/>
              <a:cs typeface="UnDotum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64739" y="3643629"/>
            <a:ext cx="24784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i="1" spc="-85" dirty="0">
                <a:solidFill>
                  <a:srgbClr val="3F3F3F"/>
                </a:solidFill>
                <a:latin typeface="Verdana"/>
                <a:cs typeface="Verdana"/>
              </a:rPr>
              <a:t>Horizontal</a:t>
            </a:r>
            <a:r>
              <a:rPr sz="2400" i="1" spc="-26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400" i="1" spc="-90" dirty="0">
                <a:solidFill>
                  <a:srgbClr val="3F3F3F"/>
                </a:solidFill>
                <a:latin typeface="Verdana"/>
                <a:cs typeface="Verdana"/>
              </a:rPr>
              <a:t>Tables</a:t>
            </a:r>
            <a:endParaRPr sz="2400"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23110" y="656590"/>
            <a:ext cx="393065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15" dirty="0"/>
              <a:t>Graphing </a:t>
            </a:r>
            <a:r>
              <a:rPr sz="3600" spc="10" dirty="0"/>
              <a:t>of</a:t>
            </a:r>
            <a:r>
              <a:rPr sz="3600" spc="-630" dirty="0"/>
              <a:t> </a:t>
            </a:r>
            <a:r>
              <a:rPr sz="3600" spc="150" dirty="0"/>
              <a:t>data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1996439" y="2166620"/>
            <a:ext cx="612394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380365" algn="l"/>
              </a:tabLst>
            </a:pPr>
            <a:r>
              <a:rPr sz="4800" spc="-3052" baseline="5208" dirty="0">
                <a:solidFill>
                  <a:srgbClr val="A42F0F"/>
                </a:solidFill>
                <a:latin typeface="UnDotum"/>
                <a:cs typeface="UnDotum"/>
              </a:rPr>
              <a:t>	</a:t>
            </a:r>
            <a:r>
              <a:rPr sz="3200" i="1" spc="-114" dirty="0">
                <a:solidFill>
                  <a:srgbClr val="3F3F3F"/>
                </a:solidFill>
                <a:latin typeface="Verdana"/>
                <a:cs typeface="Verdana"/>
              </a:rPr>
              <a:t>Visual </a:t>
            </a:r>
            <a:r>
              <a:rPr sz="3200" i="1" spc="-65" dirty="0">
                <a:solidFill>
                  <a:srgbClr val="3F3F3F"/>
                </a:solidFill>
                <a:latin typeface="Verdana"/>
                <a:cs typeface="Verdana"/>
              </a:rPr>
              <a:t>representation </a:t>
            </a:r>
            <a:r>
              <a:rPr sz="3200" i="1" spc="15" dirty="0">
                <a:solidFill>
                  <a:srgbClr val="3F3F3F"/>
                </a:solidFill>
                <a:latin typeface="Verdana"/>
                <a:cs typeface="Verdana"/>
              </a:rPr>
              <a:t>of</a:t>
            </a:r>
            <a:r>
              <a:rPr sz="3200" i="1" spc="-55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3200" i="1" spc="135" dirty="0">
                <a:solidFill>
                  <a:srgbClr val="3F3F3F"/>
                </a:solidFill>
                <a:latin typeface="Verdana"/>
                <a:cs typeface="Verdana"/>
              </a:rPr>
              <a:t>data</a:t>
            </a:r>
            <a:endParaRPr sz="32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21839" y="2780029"/>
            <a:ext cx="267716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4965" algn="l"/>
                <a:tab pos="1999614" algn="l"/>
              </a:tabLst>
            </a:pPr>
            <a:r>
              <a:rPr sz="4800" spc="-3052" baseline="5208" dirty="0">
                <a:solidFill>
                  <a:srgbClr val="A42F0F"/>
                </a:solidFill>
                <a:latin typeface="UnDotum"/>
                <a:cs typeface="UnDotum"/>
              </a:rPr>
              <a:t>	</a:t>
            </a:r>
            <a:r>
              <a:rPr sz="3200" i="1" dirty="0">
                <a:solidFill>
                  <a:srgbClr val="3F3F3F"/>
                </a:solidFill>
                <a:latin typeface="Verdana"/>
                <a:cs typeface="Verdana"/>
              </a:rPr>
              <a:t>Da</a:t>
            </a:r>
            <a:r>
              <a:rPr sz="3200" i="1" spc="5" dirty="0">
                <a:solidFill>
                  <a:srgbClr val="3F3F3F"/>
                </a:solidFill>
                <a:latin typeface="Verdana"/>
                <a:cs typeface="Verdana"/>
              </a:rPr>
              <a:t>t</a:t>
            </a:r>
            <a:r>
              <a:rPr sz="3200" i="1" spc="260" dirty="0">
                <a:solidFill>
                  <a:srgbClr val="3F3F3F"/>
                </a:solidFill>
                <a:latin typeface="Verdana"/>
                <a:cs typeface="Verdana"/>
              </a:rPr>
              <a:t>a</a:t>
            </a:r>
            <a:r>
              <a:rPr sz="32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3200" i="1" spc="5" dirty="0">
                <a:solidFill>
                  <a:srgbClr val="3F3F3F"/>
                </a:solidFill>
                <a:latin typeface="Verdana"/>
                <a:cs typeface="Verdana"/>
              </a:rPr>
              <a:t>are</a:t>
            </a:r>
            <a:endParaRPr sz="32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64739" y="3267709"/>
            <a:ext cx="173545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i="1" spc="250" dirty="0">
                <a:solidFill>
                  <a:srgbClr val="3F3F3F"/>
                </a:solidFill>
                <a:latin typeface="Verdana"/>
                <a:cs typeface="Verdana"/>
              </a:rPr>
              <a:t>a</a:t>
            </a:r>
            <a:r>
              <a:rPr sz="3200" i="1" spc="185" dirty="0">
                <a:solidFill>
                  <a:srgbClr val="3F3F3F"/>
                </a:solidFill>
                <a:latin typeface="Verdana"/>
                <a:cs typeface="Verdana"/>
              </a:rPr>
              <a:t>b</a:t>
            </a:r>
            <a:r>
              <a:rPr sz="3200" i="1" spc="-430" dirty="0">
                <a:solidFill>
                  <a:srgbClr val="3F3F3F"/>
                </a:solidFill>
                <a:latin typeface="Verdana"/>
                <a:cs typeface="Verdana"/>
              </a:rPr>
              <a:t>s</a:t>
            </a:r>
            <a:r>
              <a:rPr sz="3200" i="1" spc="150" dirty="0">
                <a:solidFill>
                  <a:srgbClr val="3F3F3F"/>
                </a:solidFill>
                <a:latin typeface="Verdana"/>
                <a:cs typeface="Verdana"/>
              </a:rPr>
              <a:t>o</a:t>
            </a:r>
            <a:r>
              <a:rPr sz="3200" i="1" spc="-235" dirty="0">
                <a:solidFill>
                  <a:srgbClr val="3F3F3F"/>
                </a:solidFill>
                <a:latin typeface="Verdana"/>
                <a:cs typeface="Verdana"/>
              </a:rPr>
              <a:t>l</a:t>
            </a:r>
            <a:r>
              <a:rPr sz="3200" i="1" spc="-90" dirty="0">
                <a:solidFill>
                  <a:srgbClr val="3F3F3F"/>
                </a:solidFill>
                <a:latin typeface="Verdana"/>
                <a:cs typeface="Verdana"/>
              </a:rPr>
              <a:t>u</a:t>
            </a:r>
            <a:r>
              <a:rPr sz="3200" i="1" spc="-170" dirty="0">
                <a:solidFill>
                  <a:srgbClr val="3F3F3F"/>
                </a:solidFill>
                <a:latin typeface="Verdana"/>
                <a:cs typeface="Verdana"/>
              </a:rPr>
              <a:t>t</a:t>
            </a:r>
            <a:r>
              <a:rPr sz="3200" i="1" spc="170" dirty="0">
                <a:solidFill>
                  <a:srgbClr val="3F3F3F"/>
                </a:solidFill>
                <a:latin typeface="Verdana"/>
                <a:cs typeface="Verdana"/>
              </a:rPr>
              <a:t>e</a:t>
            </a:r>
            <a:endParaRPr sz="32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04702" y="2780029"/>
            <a:ext cx="3245485" cy="1000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0810">
              <a:lnSpc>
                <a:spcPct val="100000"/>
              </a:lnSpc>
              <a:spcBef>
                <a:spcPts val="100"/>
              </a:spcBef>
              <a:tabLst>
                <a:tab pos="2796540" algn="l"/>
              </a:tabLst>
            </a:pPr>
            <a:r>
              <a:rPr sz="3200" i="1" spc="180" dirty="0">
                <a:solidFill>
                  <a:srgbClr val="3F3F3F"/>
                </a:solidFill>
                <a:latin typeface="Verdana"/>
                <a:cs typeface="Verdana"/>
              </a:rPr>
              <a:t>p</a:t>
            </a:r>
            <a:r>
              <a:rPr sz="3200" i="1" spc="-405" dirty="0">
                <a:solidFill>
                  <a:srgbClr val="3F3F3F"/>
                </a:solidFill>
                <a:latin typeface="Verdana"/>
                <a:cs typeface="Verdana"/>
              </a:rPr>
              <a:t>r</a:t>
            </a:r>
            <a:r>
              <a:rPr sz="3200" i="1" spc="-140" dirty="0">
                <a:solidFill>
                  <a:srgbClr val="3F3F3F"/>
                </a:solidFill>
                <a:latin typeface="Verdana"/>
                <a:cs typeface="Verdana"/>
              </a:rPr>
              <a:t>e</a:t>
            </a:r>
            <a:r>
              <a:rPr sz="3200" i="1" spc="-120" dirty="0">
                <a:solidFill>
                  <a:srgbClr val="3F3F3F"/>
                </a:solidFill>
                <a:latin typeface="Verdana"/>
                <a:cs typeface="Verdana"/>
              </a:rPr>
              <a:t>s</a:t>
            </a:r>
            <a:r>
              <a:rPr sz="3200" i="1" spc="175" dirty="0">
                <a:solidFill>
                  <a:srgbClr val="3F3F3F"/>
                </a:solidFill>
                <a:latin typeface="Verdana"/>
                <a:cs typeface="Verdana"/>
              </a:rPr>
              <a:t>e</a:t>
            </a:r>
            <a:r>
              <a:rPr sz="3200" i="1" spc="-70" dirty="0">
                <a:solidFill>
                  <a:srgbClr val="3F3F3F"/>
                </a:solidFill>
                <a:latin typeface="Verdana"/>
                <a:cs typeface="Verdana"/>
              </a:rPr>
              <a:t>n</a:t>
            </a:r>
            <a:r>
              <a:rPr sz="3200" i="1" spc="-180" dirty="0">
                <a:solidFill>
                  <a:srgbClr val="3F3F3F"/>
                </a:solidFill>
                <a:latin typeface="Verdana"/>
                <a:cs typeface="Verdana"/>
              </a:rPr>
              <a:t>t</a:t>
            </a:r>
            <a:r>
              <a:rPr sz="3200" i="1" spc="175" dirty="0">
                <a:solidFill>
                  <a:srgbClr val="3F3F3F"/>
                </a:solidFill>
                <a:latin typeface="Verdana"/>
                <a:cs typeface="Verdana"/>
              </a:rPr>
              <a:t>e</a:t>
            </a:r>
            <a:r>
              <a:rPr sz="3200" i="1" spc="190" dirty="0">
                <a:solidFill>
                  <a:srgbClr val="3F3F3F"/>
                </a:solidFill>
                <a:latin typeface="Verdana"/>
                <a:cs typeface="Verdana"/>
              </a:rPr>
              <a:t>d</a:t>
            </a:r>
            <a:r>
              <a:rPr sz="32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3200" i="1" spc="250" dirty="0">
                <a:solidFill>
                  <a:srgbClr val="3F3F3F"/>
                </a:solidFill>
                <a:latin typeface="Verdana"/>
                <a:cs typeface="Verdana"/>
              </a:rPr>
              <a:t>a</a:t>
            </a:r>
            <a:r>
              <a:rPr sz="3200" i="1" spc="-425" dirty="0">
                <a:solidFill>
                  <a:srgbClr val="3F3F3F"/>
                </a:solidFill>
                <a:latin typeface="Verdana"/>
                <a:cs typeface="Verdana"/>
              </a:rPr>
              <a:t>s</a:t>
            </a:r>
            <a:endParaRPr sz="32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tabLst>
                <a:tab pos="2843530" algn="l"/>
              </a:tabLst>
            </a:pPr>
            <a:r>
              <a:rPr sz="3200" i="1" spc="-70" dirty="0">
                <a:solidFill>
                  <a:srgbClr val="3F3F3F"/>
                </a:solidFill>
                <a:latin typeface="Verdana"/>
                <a:cs typeface="Verdana"/>
              </a:rPr>
              <a:t>n</a:t>
            </a:r>
            <a:r>
              <a:rPr sz="3200" i="1" spc="-90" dirty="0">
                <a:solidFill>
                  <a:srgbClr val="3F3F3F"/>
                </a:solidFill>
                <a:latin typeface="Verdana"/>
                <a:cs typeface="Verdana"/>
              </a:rPr>
              <a:t>um</a:t>
            </a:r>
            <a:r>
              <a:rPr sz="3200" i="1" spc="180" dirty="0">
                <a:solidFill>
                  <a:srgbClr val="3F3F3F"/>
                </a:solidFill>
                <a:latin typeface="Verdana"/>
                <a:cs typeface="Verdana"/>
              </a:rPr>
              <a:t>b</a:t>
            </a:r>
            <a:r>
              <a:rPr sz="3200" i="1" spc="175" dirty="0">
                <a:solidFill>
                  <a:srgbClr val="3F3F3F"/>
                </a:solidFill>
                <a:latin typeface="Verdana"/>
                <a:cs typeface="Verdana"/>
              </a:rPr>
              <a:t>e</a:t>
            </a:r>
            <a:r>
              <a:rPr sz="3200" i="1" spc="-380" dirty="0">
                <a:solidFill>
                  <a:srgbClr val="3F3F3F"/>
                </a:solidFill>
                <a:latin typeface="Verdana"/>
                <a:cs typeface="Verdana"/>
              </a:rPr>
              <a:t>r</a:t>
            </a:r>
            <a:r>
              <a:rPr sz="3200" i="1" spc="-459" dirty="0">
                <a:solidFill>
                  <a:srgbClr val="3F3F3F"/>
                </a:solidFill>
                <a:latin typeface="Verdana"/>
                <a:cs typeface="Verdana"/>
              </a:rPr>
              <a:t>s</a:t>
            </a:r>
            <a:r>
              <a:rPr sz="3200" i="1" dirty="0">
                <a:solidFill>
                  <a:srgbClr val="3F3F3F"/>
                </a:solidFill>
                <a:latin typeface="Verdana"/>
                <a:cs typeface="Verdana"/>
              </a:rPr>
              <a:t>	</a:t>
            </a:r>
            <a:r>
              <a:rPr sz="3200" i="1" spc="150" dirty="0">
                <a:solidFill>
                  <a:srgbClr val="3F3F3F"/>
                </a:solidFill>
                <a:latin typeface="Verdana"/>
                <a:cs typeface="Verdana"/>
              </a:rPr>
              <a:t>o</a:t>
            </a:r>
            <a:r>
              <a:rPr sz="3200" i="1" spc="-405" dirty="0">
                <a:solidFill>
                  <a:srgbClr val="3F3F3F"/>
                </a:solidFill>
                <a:latin typeface="Verdana"/>
                <a:cs typeface="Verdana"/>
              </a:rPr>
              <a:t>r</a:t>
            </a:r>
            <a:endParaRPr sz="32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364739" y="3755390"/>
            <a:ext cx="257746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i="1" spc="40" dirty="0">
                <a:solidFill>
                  <a:srgbClr val="3F3F3F"/>
                </a:solidFill>
                <a:latin typeface="Verdana"/>
                <a:cs typeface="Verdana"/>
              </a:rPr>
              <a:t>percentages</a:t>
            </a:r>
            <a:endParaRPr sz="32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21839" y="4345940"/>
            <a:ext cx="1092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145" dirty="0">
                <a:solidFill>
                  <a:srgbClr val="A42F0F"/>
                </a:solidFill>
                <a:latin typeface="UnDotum"/>
                <a:cs typeface="UnDotum"/>
              </a:rPr>
              <a:t></a:t>
            </a:r>
            <a:endParaRPr sz="1800">
              <a:latin typeface="UnDotum"/>
              <a:cs typeface="UnDotum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64739" y="4370070"/>
            <a:ext cx="58572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i="1" spc="-95" dirty="0">
                <a:solidFill>
                  <a:srgbClr val="3F3F3F"/>
                </a:solidFill>
                <a:latin typeface="Verdana"/>
                <a:cs typeface="Verdana"/>
              </a:rPr>
              <a:t>The</a:t>
            </a:r>
            <a:r>
              <a:rPr sz="1800" i="1" spc="-14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1800" i="1" spc="-80" dirty="0">
                <a:solidFill>
                  <a:srgbClr val="3F3F3F"/>
                </a:solidFill>
                <a:latin typeface="Verdana"/>
                <a:cs typeface="Verdana"/>
              </a:rPr>
              <a:t>most</a:t>
            </a:r>
            <a:r>
              <a:rPr sz="1800" i="1" spc="-13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1800" i="1" spc="-45" dirty="0">
                <a:solidFill>
                  <a:srgbClr val="3F3F3F"/>
                </a:solidFill>
                <a:latin typeface="Verdana"/>
                <a:cs typeface="Verdana"/>
              </a:rPr>
              <a:t>informative</a:t>
            </a:r>
            <a:r>
              <a:rPr sz="1800" i="1" spc="-14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1800" i="1" dirty="0">
                <a:solidFill>
                  <a:srgbClr val="3F3F3F"/>
                </a:solidFill>
                <a:latin typeface="Verdana"/>
                <a:cs typeface="Verdana"/>
              </a:rPr>
              <a:t>are</a:t>
            </a:r>
            <a:r>
              <a:rPr sz="1800" i="1" spc="-14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1800" i="1" spc="-65" dirty="0">
                <a:solidFill>
                  <a:srgbClr val="3F3F3F"/>
                </a:solidFill>
                <a:latin typeface="Verdana"/>
                <a:cs typeface="Verdana"/>
              </a:rPr>
              <a:t>simple</a:t>
            </a:r>
            <a:r>
              <a:rPr sz="1800" i="1" spc="-14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1800" i="1" spc="65" dirty="0">
                <a:solidFill>
                  <a:srgbClr val="3F3F3F"/>
                </a:solidFill>
                <a:latin typeface="Verdana"/>
                <a:cs typeface="Verdana"/>
              </a:rPr>
              <a:t>and</a:t>
            </a:r>
            <a:r>
              <a:rPr sz="1800" i="1" spc="-13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1800" i="1" spc="-55" dirty="0">
                <a:solidFill>
                  <a:srgbClr val="3F3F3F"/>
                </a:solidFill>
                <a:latin typeface="Verdana"/>
                <a:cs typeface="Verdana"/>
              </a:rPr>
              <a:t>self-explanatory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96439" y="5562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N" dirty="0"/>
              <a:t>https://www.slideshare.net/Sujarvs/presentation-of-data-ppt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23110" y="656590"/>
            <a:ext cx="20415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95" dirty="0"/>
              <a:t>Bar</a:t>
            </a:r>
            <a:r>
              <a:rPr sz="3600" spc="-340" dirty="0"/>
              <a:t> </a:t>
            </a:r>
            <a:r>
              <a:rPr sz="3600" spc="-5" dirty="0"/>
              <a:t>chart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383540" y="1562100"/>
            <a:ext cx="11874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270" dirty="0">
                <a:solidFill>
                  <a:srgbClr val="A42F0F"/>
                </a:solidFill>
                <a:latin typeface="UnDotum"/>
                <a:cs typeface="UnDotum"/>
              </a:rPr>
              <a:t></a:t>
            </a:r>
            <a:endParaRPr sz="2000">
              <a:latin typeface="UnDotum"/>
              <a:cs typeface="UnDot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6440" y="1587500"/>
            <a:ext cx="785685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In a </a:t>
            </a:r>
            <a:r>
              <a:rPr sz="2000" b="1" dirty="0">
                <a:solidFill>
                  <a:srgbClr val="3F3F3F"/>
                </a:solidFill>
                <a:latin typeface="Times New Roman"/>
                <a:cs typeface="Times New Roman"/>
              </a:rPr>
              <a:t>bar chart, </a:t>
            </a: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a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bar </a:t>
            </a: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shows each </a:t>
            </a:r>
            <a:r>
              <a:rPr sz="2000" spc="-20" dirty="0">
                <a:solidFill>
                  <a:srgbClr val="3F3F3F"/>
                </a:solidFill>
                <a:latin typeface="Times New Roman"/>
                <a:cs typeface="Times New Roman"/>
              </a:rPr>
              <a:t>category,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the length </a:t>
            </a: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which represents the  amount, </a:t>
            </a: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frequency or percentage of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values falling </a:t>
            </a: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into a</a:t>
            </a:r>
            <a:r>
              <a:rPr sz="2000" spc="25" dirty="0">
                <a:solidFill>
                  <a:srgbClr val="3F3F3F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3F3F3F"/>
                </a:solidFill>
                <a:latin typeface="Times New Roman"/>
                <a:cs typeface="Times New Roman"/>
              </a:rPr>
              <a:t>category.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210944" y="3414395"/>
            <a:ext cx="6860540" cy="2952750"/>
            <a:chOff x="1210944" y="3414395"/>
            <a:chExt cx="6860540" cy="2952750"/>
          </a:xfrm>
        </p:grpSpPr>
        <p:sp>
          <p:nvSpPr>
            <p:cNvPr id="6" name="object 6"/>
            <p:cNvSpPr/>
            <p:nvPr/>
          </p:nvSpPr>
          <p:spPr>
            <a:xfrm>
              <a:off x="1211579" y="3415030"/>
              <a:ext cx="6859270" cy="2951480"/>
            </a:xfrm>
            <a:custGeom>
              <a:avLst/>
              <a:gdLst/>
              <a:ahLst/>
              <a:cxnLst/>
              <a:rect l="l" t="t" r="r" b="b"/>
              <a:pathLst>
                <a:path w="6859270" h="2951479">
                  <a:moveTo>
                    <a:pt x="6859270" y="0"/>
                  </a:moveTo>
                  <a:lnTo>
                    <a:pt x="0" y="0"/>
                  </a:lnTo>
                  <a:lnTo>
                    <a:pt x="0" y="2951480"/>
                  </a:lnTo>
                  <a:lnTo>
                    <a:pt x="6859270" y="2951480"/>
                  </a:lnTo>
                  <a:lnTo>
                    <a:pt x="685927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211579" y="3415030"/>
              <a:ext cx="6859270" cy="2951480"/>
            </a:xfrm>
            <a:custGeom>
              <a:avLst/>
              <a:gdLst/>
              <a:ahLst/>
              <a:cxnLst/>
              <a:rect l="l" t="t" r="r" b="b"/>
              <a:pathLst>
                <a:path w="6859270" h="2951479">
                  <a:moveTo>
                    <a:pt x="0" y="2951480"/>
                  </a:moveTo>
                  <a:lnTo>
                    <a:pt x="6859270" y="2951480"/>
                  </a:lnTo>
                  <a:lnTo>
                    <a:pt x="6859270" y="0"/>
                  </a:lnTo>
                  <a:lnTo>
                    <a:pt x="0" y="0"/>
                  </a:lnTo>
                  <a:lnTo>
                    <a:pt x="0" y="295148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861309" y="3948430"/>
              <a:ext cx="4907280" cy="1958339"/>
            </a:xfrm>
            <a:custGeom>
              <a:avLst/>
              <a:gdLst/>
              <a:ahLst/>
              <a:cxnLst/>
              <a:rect l="l" t="t" r="r" b="b"/>
              <a:pathLst>
                <a:path w="4907280" h="1958339">
                  <a:moveTo>
                    <a:pt x="4907280" y="0"/>
                  </a:moveTo>
                  <a:lnTo>
                    <a:pt x="0" y="0"/>
                  </a:lnTo>
                  <a:lnTo>
                    <a:pt x="0" y="1958340"/>
                  </a:lnTo>
                  <a:lnTo>
                    <a:pt x="4907280" y="1958340"/>
                  </a:lnTo>
                  <a:lnTo>
                    <a:pt x="4907280" y="0"/>
                  </a:lnTo>
                  <a:close/>
                </a:path>
              </a:pathLst>
            </a:custGeom>
            <a:solidFill>
              <a:srgbClr val="BFBF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861309" y="3942080"/>
              <a:ext cx="4907280" cy="12700"/>
            </a:xfrm>
            <a:custGeom>
              <a:avLst/>
              <a:gdLst/>
              <a:ahLst/>
              <a:cxnLst/>
              <a:rect l="l" t="t" r="r" b="b"/>
              <a:pathLst>
                <a:path w="4907280" h="12700">
                  <a:moveTo>
                    <a:pt x="0" y="12700"/>
                  </a:moveTo>
                  <a:lnTo>
                    <a:pt x="4907280" y="12700"/>
                  </a:lnTo>
                  <a:lnTo>
                    <a:pt x="4907280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7F7F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861309" y="3948430"/>
              <a:ext cx="4907280" cy="1958339"/>
            </a:xfrm>
            <a:custGeom>
              <a:avLst/>
              <a:gdLst/>
              <a:ahLst/>
              <a:cxnLst/>
              <a:rect l="l" t="t" r="r" b="b"/>
              <a:pathLst>
                <a:path w="4907280" h="1958339">
                  <a:moveTo>
                    <a:pt x="4907280" y="0"/>
                  </a:moveTo>
                  <a:lnTo>
                    <a:pt x="4907280" y="1958340"/>
                  </a:lnTo>
                </a:path>
                <a:path w="4907280" h="1958339">
                  <a:moveTo>
                    <a:pt x="4907280" y="1958340"/>
                  </a:moveTo>
                  <a:lnTo>
                    <a:pt x="0" y="1958340"/>
                  </a:lnTo>
                </a:path>
                <a:path w="4907280" h="1958339">
                  <a:moveTo>
                    <a:pt x="0" y="195834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7F7F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861309" y="5633720"/>
              <a:ext cx="4411980" cy="161290"/>
            </a:xfrm>
            <a:custGeom>
              <a:avLst/>
              <a:gdLst/>
              <a:ahLst/>
              <a:cxnLst/>
              <a:rect l="l" t="t" r="r" b="b"/>
              <a:pathLst>
                <a:path w="4411980" h="161289">
                  <a:moveTo>
                    <a:pt x="4411980" y="0"/>
                  </a:moveTo>
                  <a:lnTo>
                    <a:pt x="0" y="0"/>
                  </a:lnTo>
                  <a:lnTo>
                    <a:pt x="0" y="161289"/>
                  </a:lnTo>
                  <a:lnTo>
                    <a:pt x="4411980" y="161289"/>
                  </a:lnTo>
                  <a:lnTo>
                    <a:pt x="4411980" y="0"/>
                  </a:lnTo>
                  <a:close/>
                </a:path>
              </a:pathLst>
            </a:custGeom>
            <a:solidFill>
              <a:srgbClr val="999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861309" y="5633720"/>
              <a:ext cx="4411980" cy="161290"/>
            </a:xfrm>
            <a:custGeom>
              <a:avLst/>
              <a:gdLst/>
              <a:ahLst/>
              <a:cxnLst/>
              <a:rect l="l" t="t" r="r" b="b"/>
              <a:pathLst>
                <a:path w="4411980" h="161289">
                  <a:moveTo>
                    <a:pt x="0" y="0"/>
                  </a:moveTo>
                  <a:lnTo>
                    <a:pt x="4411980" y="0"/>
                  </a:lnTo>
                  <a:lnTo>
                    <a:pt x="4411980" y="161289"/>
                  </a:lnTo>
                  <a:lnTo>
                    <a:pt x="0" y="161289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861309" y="5250180"/>
              <a:ext cx="3724910" cy="148590"/>
            </a:xfrm>
            <a:custGeom>
              <a:avLst/>
              <a:gdLst/>
              <a:ahLst/>
              <a:cxnLst/>
              <a:rect l="l" t="t" r="r" b="b"/>
              <a:pathLst>
                <a:path w="3724909" h="148589">
                  <a:moveTo>
                    <a:pt x="372491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3724910" y="148590"/>
                  </a:lnTo>
                  <a:lnTo>
                    <a:pt x="3724910" y="0"/>
                  </a:lnTo>
                  <a:close/>
                </a:path>
              </a:pathLst>
            </a:custGeom>
            <a:solidFill>
              <a:srgbClr val="999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861309" y="5250180"/>
              <a:ext cx="3724910" cy="148590"/>
            </a:xfrm>
            <a:custGeom>
              <a:avLst/>
              <a:gdLst/>
              <a:ahLst/>
              <a:cxnLst/>
              <a:rect l="l" t="t" r="r" b="b"/>
              <a:pathLst>
                <a:path w="3724909" h="148589">
                  <a:moveTo>
                    <a:pt x="0" y="0"/>
                  </a:moveTo>
                  <a:lnTo>
                    <a:pt x="3724910" y="0"/>
                  </a:lnTo>
                  <a:lnTo>
                    <a:pt x="3724910" y="148590"/>
                  </a:lnTo>
                  <a:lnTo>
                    <a:pt x="0" y="14859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861309" y="4852670"/>
              <a:ext cx="495300" cy="162560"/>
            </a:xfrm>
            <a:custGeom>
              <a:avLst/>
              <a:gdLst/>
              <a:ahLst/>
              <a:cxnLst/>
              <a:rect l="l" t="t" r="r" b="b"/>
              <a:pathLst>
                <a:path w="495300" h="162560">
                  <a:moveTo>
                    <a:pt x="495300" y="0"/>
                  </a:moveTo>
                  <a:lnTo>
                    <a:pt x="0" y="0"/>
                  </a:lnTo>
                  <a:lnTo>
                    <a:pt x="0" y="162559"/>
                  </a:lnTo>
                  <a:lnTo>
                    <a:pt x="495300" y="162559"/>
                  </a:lnTo>
                  <a:lnTo>
                    <a:pt x="495300" y="0"/>
                  </a:lnTo>
                  <a:close/>
                </a:path>
              </a:pathLst>
            </a:custGeom>
            <a:solidFill>
              <a:srgbClr val="999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861309" y="4852670"/>
              <a:ext cx="495300" cy="162560"/>
            </a:xfrm>
            <a:custGeom>
              <a:avLst/>
              <a:gdLst/>
              <a:ahLst/>
              <a:cxnLst/>
              <a:rect l="l" t="t" r="r" b="b"/>
              <a:pathLst>
                <a:path w="495300" h="162560">
                  <a:moveTo>
                    <a:pt x="0" y="0"/>
                  </a:moveTo>
                  <a:lnTo>
                    <a:pt x="495300" y="0"/>
                  </a:lnTo>
                  <a:lnTo>
                    <a:pt x="495300" y="162559"/>
                  </a:lnTo>
                  <a:lnTo>
                    <a:pt x="0" y="162559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861309" y="4469130"/>
              <a:ext cx="495300" cy="148590"/>
            </a:xfrm>
            <a:custGeom>
              <a:avLst/>
              <a:gdLst/>
              <a:ahLst/>
              <a:cxnLst/>
              <a:rect l="l" t="t" r="r" b="b"/>
              <a:pathLst>
                <a:path w="495300" h="148589">
                  <a:moveTo>
                    <a:pt x="49530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495300" y="148590"/>
                  </a:lnTo>
                  <a:lnTo>
                    <a:pt x="495300" y="0"/>
                  </a:lnTo>
                  <a:close/>
                </a:path>
              </a:pathLst>
            </a:custGeom>
            <a:solidFill>
              <a:srgbClr val="999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861309" y="4469130"/>
              <a:ext cx="495300" cy="148590"/>
            </a:xfrm>
            <a:custGeom>
              <a:avLst/>
              <a:gdLst/>
              <a:ahLst/>
              <a:cxnLst/>
              <a:rect l="l" t="t" r="r" b="b"/>
              <a:pathLst>
                <a:path w="495300" h="148589">
                  <a:moveTo>
                    <a:pt x="0" y="0"/>
                  </a:moveTo>
                  <a:lnTo>
                    <a:pt x="495300" y="0"/>
                  </a:lnTo>
                  <a:lnTo>
                    <a:pt x="495300" y="148590"/>
                  </a:lnTo>
                  <a:lnTo>
                    <a:pt x="0" y="14859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861309" y="4072890"/>
              <a:ext cx="687070" cy="160020"/>
            </a:xfrm>
            <a:custGeom>
              <a:avLst/>
              <a:gdLst/>
              <a:ahLst/>
              <a:cxnLst/>
              <a:rect l="l" t="t" r="r" b="b"/>
              <a:pathLst>
                <a:path w="687070" h="160020">
                  <a:moveTo>
                    <a:pt x="687069" y="0"/>
                  </a:moveTo>
                  <a:lnTo>
                    <a:pt x="0" y="0"/>
                  </a:lnTo>
                  <a:lnTo>
                    <a:pt x="0" y="160020"/>
                  </a:lnTo>
                  <a:lnTo>
                    <a:pt x="687069" y="160020"/>
                  </a:lnTo>
                  <a:lnTo>
                    <a:pt x="687069" y="0"/>
                  </a:lnTo>
                  <a:close/>
                </a:path>
              </a:pathLst>
            </a:custGeom>
            <a:solidFill>
              <a:srgbClr val="999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861309" y="4072890"/>
              <a:ext cx="687070" cy="160020"/>
            </a:xfrm>
            <a:custGeom>
              <a:avLst/>
              <a:gdLst/>
              <a:ahLst/>
              <a:cxnLst/>
              <a:rect l="l" t="t" r="r" b="b"/>
              <a:pathLst>
                <a:path w="687070" h="160020">
                  <a:moveTo>
                    <a:pt x="0" y="0"/>
                  </a:moveTo>
                  <a:lnTo>
                    <a:pt x="687069" y="0"/>
                  </a:lnTo>
                  <a:lnTo>
                    <a:pt x="687069" y="160020"/>
                  </a:lnTo>
                  <a:lnTo>
                    <a:pt x="0" y="16002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820669" y="3948430"/>
              <a:ext cx="4947920" cy="1996439"/>
            </a:xfrm>
            <a:custGeom>
              <a:avLst/>
              <a:gdLst/>
              <a:ahLst/>
              <a:cxnLst/>
              <a:rect l="l" t="t" r="r" b="b"/>
              <a:pathLst>
                <a:path w="4947920" h="1996439">
                  <a:moveTo>
                    <a:pt x="40640" y="1958340"/>
                  </a:moveTo>
                  <a:lnTo>
                    <a:pt x="4947920" y="1958340"/>
                  </a:lnTo>
                </a:path>
                <a:path w="4947920" h="1996439">
                  <a:moveTo>
                    <a:pt x="40640" y="1996440"/>
                  </a:moveTo>
                  <a:lnTo>
                    <a:pt x="40640" y="1958340"/>
                  </a:lnTo>
                </a:path>
                <a:path w="4947920" h="1996439">
                  <a:moveTo>
                    <a:pt x="535940" y="1996440"/>
                  </a:moveTo>
                  <a:lnTo>
                    <a:pt x="535940" y="1958340"/>
                  </a:lnTo>
                </a:path>
                <a:path w="4947920" h="1996439">
                  <a:moveTo>
                    <a:pt x="1017269" y="1996440"/>
                  </a:moveTo>
                  <a:lnTo>
                    <a:pt x="1017269" y="1958340"/>
                  </a:lnTo>
                </a:path>
                <a:path w="4947920" h="1996439">
                  <a:moveTo>
                    <a:pt x="1511300" y="1996440"/>
                  </a:moveTo>
                  <a:lnTo>
                    <a:pt x="1511300" y="1958340"/>
                  </a:lnTo>
                </a:path>
                <a:path w="4947920" h="1996439">
                  <a:moveTo>
                    <a:pt x="2006600" y="1996440"/>
                  </a:moveTo>
                  <a:lnTo>
                    <a:pt x="2006600" y="1958340"/>
                  </a:lnTo>
                </a:path>
                <a:path w="4947920" h="1996439">
                  <a:moveTo>
                    <a:pt x="2501900" y="1996440"/>
                  </a:moveTo>
                  <a:lnTo>
                    <a:pt x="2501900" y="1958340"/>
                  </a:lnTo>
                </a:path>
                <a:path w="4947920" h="1996439">
                  <a:moveTo>
                    <a:pt x="2981960" y="1996440"/>
                  </a:moveTo>
                  <a:lnTo>
                    <a:pt x="2981960" y="1958340"/>
                  </a:lnTo>
                </a:path>
                <a:path w="4947920" h="1996439">
                  <a:moveTo>
                    <a:pt x="3477259" y="1996440"/>
                  </a:moveTo>
                  <a:lnTo>
                    <a:pt x="3477259" y="1958340"/>
                  </a:lnTo>
                </a:path>
                <a:path w="4947920" h="1996439">
                  <a:moveTo>
                    <a:pt x="3972559" y="1996440"/>
                  </a:moveTo>
                  <a:lnTo>
                    <a:pt x="3972559" y="1958340"/>
                  </a:lnTo>
                </a:path>
                <a:path w="4947920" h="1996439">
                  <a:moveTo>
                    <a:pt x="4452620" y="1996440"/>
                  </a:moveTo>
                  <a:lnTo>
                    <a:pt x="4452620" y="1958340"/>
                  </a:lnTo>
                </a:path>
                <a:path w="4947920" h="1996439">
                  <a:moveTo>
                    <a:pt x="4947920" y="1996440"/>
                  </a:moveTo>
                  <a:lnTo>
                    <a:pt x="4947920" y="1958340"/>
                  </a:lnTo>
                </a:path>
                <a:path w="4947920" h="1996439">
                  <a:moveTo>
                    <a:pt x="40640" y="0"/>
                  </a:moveTo>
                  <a:lnTo>
                    <a:pt x="40640" y="1958340"/>
                  </a:lnTo>
                </a:path>
                <a:path w="4947920" h="1996439">
                  <a:moveTo>
                    <a:pt x="0" y="1958340"/>
                  </a:moveTo>
                  <a:lnTo>
                    <a:pt x="40640" y="1958340"/>
                  </a:lnTo>
                </a:path>
                <a:path w="4947920" h="1996439">
                  <a:moveTo>
                    <a:pt x="0" y="1562100"/>
                  </a:moveTo>
                  <a:lnTo>
                    <a:pt x="40640" y="1562100"/>
                  </a:lnTo>
                </a:path>
                <a:path w="4947920" h="1996439">
                  <a:moveTo>
                    <a:pt x="0" y="1177290"/>
                  </a:moveTo>
                  <a:lnTo>
                    <a:pt x="40640" y="1177290"/>
                  </a:lnTo>
                </a:path>
                <a:path w="4947920" h="1996439">
                  <a:moveTo>
                    <a:pt x="0" y="781050"/>
                  </a:moveTo>
                  <a:lnTo>
                    <a:pt x="40640" y="781050"/>
                  </a:lnTo>
                </a:path>
                <a:path w="4947920" h="1996439">
                  <a:moveTo>
                    <a:pt x="0" y="396240"/>
                  </a:moveTo>
                  <a:lnTo>
                    <a:pt x="40640" y="396240"/>
                  </a:lnTo>
                </a:path>
                <a:path w="4947920" h="1996439">
                  <a:moveTo>
                    <a:pt x="0" y="0"/>
                  </a:moveTo>
                  <a:lnTo>
                    <a:pt x="4064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3191510" y="3486150"/>
            <a:ext cx="2917825" cy="2190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sz="1250" b="1" spc="85" dirty="0">
                <a:latin typeface="Arial"/>
                <a:cs typeface="Arial"/>
              </a:rPr>
              <a:t>How </a:t>
            </a:r>
            <a:r>
              <a:rPr sz="1250" b="1" spc="75" dirty="0">
                <a:latin typeface="Arial"/>
                <a:cs typeface="Arial"/>
              </a:rPr>
              <a:t>Do </a:t>
            </a:r>
            <a:r>
              <a:rPr sz="1250" b="1" spc="70" dirty="0">
                <a:latin typeface="Arial"/>
                <a:cs typeface="Arial"/>
              </a:rPr>
              <a:t>You </a:t>
            </a:r>
            <a:r>
              <a:rPr sz="1250" b="1" spc="114" dirty="0">
                <a:latin typeface="Arial"/>
                <a:cs typeface="Arial"/>
              </a:rPr>
              <a:t>Spend </a:t>
            </a:r>
            <a:r>
              <a:rPr sz="1250" b="1" spc="65" dirty="0">
                <a:latin typeface="Arial"/>
                <a:cs typeface="Arial"/>
              </a:rPr>
              <a:t>the</a:t>
            </a:r>
            <a:r>
              <a:rPr sz="1250" b="1" spc="225" dirty="0">
                <a:latin typeface="Arial"/>
                <a:cs typeface="Arial"/>
              </a:rPr>
              <a:t> </a:t>
            </a:r>
            <a:r>
              <a:rPr sz="1250" b="1" spc="75" dirty="0">
                <a:latin typeface="Arial"/>
                <a:cs typeface="Arial"/>
              </a:rPr>
              <a:t>Holidays?</a:t>
            </a:r>
            <a:endParaRPr sz="12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329169" y="5596890"/>
            <a:ext cx="313055" cy="1885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sz="1050" spc="60" dirty="0">
                <a:latin typeface="Arial"/>
                <a:cs typeface="Arial"/>
              </a:rPr>
              <a:t>45</a:t>
            </a:r>
            <a:r>
              <a:rPr sz="1050" spc="130" dirty="0">
                <a:latin typeface="Arial"/>
                <a:cs typeface="Arial"/>
              </a:rPr>
              <a:t>%</a:t>
            </a:r>
            <a:endParaRPr sz="10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642100" y="5212079"/>
            <a:ext cx="313055" cy="1885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sz="1050" spc="60" dirty="0">
                <a:latin typeface="Arial"/>
                <a:cs typeface="Arial"/>
              </a:rPr>
              <a:t>38</a:t>
            </a:r>
            <a:r>
              <a:rPr sz="1050" spc="130" dirty="0">
                <a:latin typeface="Arial"/>
                <a:cs typeface="Arial"/>
              </a:rPr>
              <a:t>%</a:t>
            </a:r>
            <a:endParaRPr sz="10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411220" y="4815839"/>
            <a:ext cx="230504" cy="1885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sz="1050" spc="60" dirty="0">
                <a:latin typeface="Arial"/>
                <a:cs typeface="Arial"/>
              </a:rPr>
              <a:t>5</a:t>
            </a:r>
            <a:r>
              <a:rPr sz="1050" spc="130" dirty="0">
                <a:latin typeface="Arial"/>
                <a:cs typeface="Arial"/>
              </a:rPr>
              <a:t>%</a:t>
            </a:r>
            <a:endParaRPr sz="10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411220" y="4431029"/>
            <a:ext cx="230504" cy="1885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sz="1050" spc="60" dirty="0">
                <a:latin typeface="Arial"/>
                <a:cs typeface="Arial"/>
              </a:rPr>
              <a:t>5</a:t>
            </a:r>
            <a:r>
              <a:rPr sz="1050" spc="130" dirty="0">
                <a:latin typeface="Arial"/>
                <a:cs typeface="Arial"/>
              </a:rPr>
              <a:t>%</a:t>
            </a:r>
            <a:endParaRPr sz="10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604259" y="4034789"/>
            <a:ext cx="230504" cy="1885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sz="1050" spc="60" dirty="0">
                <a:latin typeface="Arial"/>
                <a:cs typeface="Arial"/>
              </a:rPr>
              <a:t>7</a:t>
            </a:r>
            <a:r>
              <a:rPr sz="1050" spc="130" dirty="0">
                <a:latin typeface="Arial"/>
                <a:cs typeface="Arial"/>
              </a:rPr>
              <a:t>%</a:t>
            </a:r>
            <a:endParaRPr sz="10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750820" y="5993129"/>
            <a:ext cx="230504" cy="1885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sz="1050" spc="60" dirty="0">
                <a:latin typeface="Arial"/>
                <a:cs typeface="Arial"/>
              </a:rPr>
              <a:t>0</a:t>
            </a:r>
            <a:r>
              <a:rPr sz="1050" spc="130" dirty="0">
                <a:latin typeface="Arial"/>
                <a:cs typeface="Arial"/>
              </a:rPr>
              <a:t>%</a:t>
            </a:r>
            <a:endParaRPr sz="10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246120" y="5993129"/>
            <a:ext cx="4684395" cy="1885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  <a:tabLst>
                <a:tab pos="440055" algn="l"/>
                <a:tab pos="934085" algn="l"/>
                <a:tab pos="1429385" algn="l"/>
                <a:tab pos="1924685" algn="l"/>
                <a:tab pos="2404745" algn="l"/>
                <a:tab pos="2900045" algn="l"/>
                <a:tab pos="3395345" algn="l"/>
                <a:tab pos="3876675" algn="l"/>
                <a:tab pos="4370705" algn="l"/>
              </a:tabLst>
            </a:pPr>
            <a:r>
              <a:rPr sz="1050" spc="60" dirty="0">
                <a:latin typeface="Arial"/>
                <a:cs typeface="Arial"/>
              </a:rPr>
              <a:t>5</a:t>
            </a:r>
            <a:r>
              <a:rPr sz="1050" spc="130" dirty="0">
                <a:latin typeface="Arial"/>
                <a:cs typeface="Arial"/>
              </a:rPr>
              <a:t>%</a:t>
            </a:r>
            <a:r>
              <a:rPr sz="1050" dirty="0">
                <a:latin typeface="Arial"/>
                <a:cs typeface="Arial"/>
              </a:rPr>
              <a:t>	</a:t>
            </a:r>
            <a:r>
              <a:rPr sz="1050" spc="60" dirty="0">
                <a:latin typeface="Arial"/>
                <a:cs typeface="Arial"/>
              </a:rPr>
              <a:t>10</a:t>
            </a:r>
            <a:r>
              <a:rPr sz="1050" spc="130" dirty="0">
                <a:latin typeface="Arial"/>
                <a:cs typeface="Arial"/>
              </a:rPr>
              <a:t>%</a:t>
            </a:r>
            <a:r>
              <a:rPr sz="1050" dirty="0">
                <a:latin typeface="Arial"/>
                <a:cs typeface="Arial"/>
              </a:rPr>
              <a:t>	</a:t>
            </a:r>
            <a:r>
              <a:rPr sz="1050" spc="70" dirty="0">
                <a:latin typeface="Arial"/>
                <a:cs typeface="Arial"/>
              </a:rPr>
              <a:t>1</a:t>
            </a:r>
            <a:r>
              <a:rPr sz="1050" spc="60" dirty="0">
                <a:latin typeface="Arial"/>
                <a:cs typeface="Arial"/>
              </a:rPr>
              <a:t>5</a:t>
            </a:r>
            <a:r>
              <a:rPr sz="1050" spc="130" dirty="0">
                <a:latin typeface="Arial"/>
                <a:cs typeface="Arial"/>
              </a:rPr>
              <a:t>%</a:t>
            </a:r>
            <a:r>
              <a:rPr sz="1050" dirty="0">
                <a:latin typeface="Arial"/>
                <a:cs typeface="Arial"/>
              </a:rPr>
              <a:t>	</a:t>
            </a:r>
            <a:r>
              <a:rPr sz="1050" spc="60" dirty="0">
                <a:latin typeface="Arial"/>
                <a:cs typeface="Arial"/>
              </a:rPr>
              <a:t>20</a:t>
            </a:r>
            <a:r>
              <a:rPr sz="1050" spc="130" dirty="0">
                <a:latin typeface="Arial"/>
                <a:cs typeface="Arial"/>
              </a:rPr>
              <a:t>%</a:t>
            </a:r>
            <a:r>
              <a:rPr sz="1050" dirty="0">
                <a:latin typeface="Arial"/>
                <a:cs typeface="Arial"/>
              </a:rPr>
              <a:t>	</a:t>
            </a:r>
            <a:r>
              <a:rPr sz="1050" spc="70" dirty="0">
                <a:latin typeface="Arial"/>
                <a:cs typeface="Arial"/>
              </a:rPr>
              <a:t>2</a:t>
            </a:r>
            <a:r>
              <a:rPr sz="1050" spc="60" dirty="0">
                <a:latin typeface="Arial"/>
                <a:cs typeface="Arial"/>
              </a:rPr>
              <a:t>5</a:t>
            </a:r>
            <a:r>
              <a:rPr sz="1050" spc="130" dirty="0">
                <a:latin typeface="Arial"/>
                <a:cs typeface="Arial"/>
              </a:rPr>
              <a:t>%</a:t>
            </a:r>
            <a:r>
              <a:rPr sz="1050" dirty="0">
                <a:latin typeface="Arial"/>
                <a:cs typeface="Arial"/>
              </a:rPr>
              <a:t>	</a:t>
            </a:r>
            <a:r>
              <a:rPr sz="1050" spc="60" dirty="0">
                <a:latin typeface="Arial"/>
                <a:cs typeface="Arial"/>
              </a:rPr>
              <a:t>30</a:t>
            </a:r>
            <a:r>
              <a:rPr sz="1050" spc="130" dirty="0">
                <a:latin typeface="Arial"/>
                <a:cs typeface="Arial"/>
              </a:rPr>
              <a:t>%</a:t>
            </a:r>
            <a:r>
              <a:rPr sz="1050" dirty="0">
                <a:latin typeface="Arial"/>
                <a:cs typeface="Arial"/>
              </a:rPr>
              <a:t>	</a:t>
            </a:r>
            <a:r>
              <a:rPr sz="1050" spc="60" dirty="0">
                <a:latin typeface="Arial"/>
                <a:cs typeface="Arial"/>
              </a:rPr>
              <a:t>35</a:t>
            </a:r>
            <a:r>
              <a:rPr sz="1050" spc="130" dirty="0">
                <a:latin typeface="Arial"/>
                <a:cs typeface="Arial"/>
              </a:rPr>
              <a:t>%</a:t>
            </a:r>
            <a:r>
              <a:rPr sz="1050" dirty="0">
                <a:latin typeface="Arial"/>
                <a:cs typeface="Arial"/>
              </a:rPr>
              <a:t>	</a:t>
            </a:r>
            <a:r>
              <a:rPr sz="1050" spc="60" dirty="0">
                <a:latin typeface="Arial"/>
                <a:cs typeface="Arial"/>
              </a:rPr>
              <a:t>40</a:t>
            </a:r>
            <a:r>
              <a:rPr sz="1050" spc="130" dirty="0">
                <a:latin typeface="Arial"/>
                <a:cs typeface="Arial"/>
              </a:rPr>
              <a:t>%</a:t>
            </a:r>
            <a:r>
              <a:rPr sz="1050" dirty="0">
                <a:latin typeface="Arial"/>
                <a:cs typeface="Arial"/>
              </a:rPr>
              <a:t>	</a:t>
            </a:r>
            <a:r>
              <a:rPr sz="1050" spc="70" dirty="0">
                <a:latin typeface="Arial"/>
                <a:cs typeface="Arial"/>
              </a:rPr>
              <a:t>4</a:t>
            </a:r>
            <a:r>
              <a:rPr sz="1050" spc="60" dirty="0">
                <a:latin typeface="Arial"/>
                <a:cs typeface="Arial"/>
              </a:rPr>
              <a:t>5</a:t>
            </a:r>
            <a:r>
              <a:rPr sz="1050" spc="130" dirty="0">
                <a:latin typeface="Arial"/>
                <a:cs typeface="Arial"/>
              </a:rPr>
              <a:t>%</a:t>
            </a:r>
            <a:r>
              <a:rPr sz="1050" dirty="0">
                <a:latin typeface="Arial"/>
                <a:cs typeface="Arial"/>
              </a:rPr>
              <a:t>	</a:t>
            </a:r>
            <a:r>
              <a:rPr sz="1050" spc="60" dirty="0">
                <a:latin typeface="Arial"/>
                <a:cs typeface="Arial"/>
              </a:rPr>
              <a:t>50</a:t>
            </a:r>
            <a:r>
              <a:rPr sz="1050" spc="130" dirty="0">
                <a:latin typeface="Arial"/>
                <a:cs typeface="Arial"/>
              </a:rPr>
              <a:t>%</a:t>
            </a:r>
            <a:endParaRPr sz="10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445260" y="5596890"/>
            <a:ext cx="1311910" cy="1885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sz="1050" spc="95" dirty="0">
                <a:latin typeface="Arial"/>
                <a:cs typeface="Arial"/>
              </a:rPr>
              <a:t>At</a:t>
            </a:r>
            <a:r>
              <a:rPr sz="1050" dirty="0">
                <a:latin typeface="Arial"/>
                <a:cs typeface="Arial"/>
              </a:rPr>
              <a:t> </a:t>
            </a:r>
            <a:r>
              <a:rPr sz="1050" spc="50" dirty="0">
                <a:latin typeface="Arial"/>
                <a:cs typeface="Arial"/>
              </a:rPr>
              <a:t>home</a:t>
            </a:r>
            <a:r>
              <a:rPr sz="1050" spc="-10" dirty="0">
                <a:latin typeface="Arial"/>
                <a:cs typeface="Arial"/>
              </a:rPr>
              <a:t> </a:t>
            </a:r>
            <a:r>
              <a:rPr sz="1050" spc="105" dirty="0">
                <a:latin typeface="Arial"/>
                <a:cs typeface="Arial"/>
              </a:rPr>
              <a:t>w</a:t>
            </a:r>
            <a:r>
              <a:rPr sz="1050" spc="-75" dirty="0">
                <a:latin typeface="Arial"/>
                <a:cs typeface="Arial"/>
              </a:rPr>
              <a:t> </a:t>
            </a:r>
            <a:r>
              <a:rPr sz="1050" spc="30" dirty="0">
                <a:latin typeface="Arial"/>
                <a:cs typeface="Arial"/>
              </a:rPr>
              <a:t>ith</a:t>
            </a:r>
            <a:r>
              <a:rPr sz="1050" dirty="0">
                <a:latin typeface="Arial"/>
                <a:cs typeface="Arial"/>
              </a:rPr>
              <a:t> </a:t>
            </a:r>
            <a:r>
              <a:rPr sz="1050" spc="35" dirty="0">
                <a:latin typeface="Arial"/>
                <a:cs typeface="Arial"/>
              </a:rPr>
              <a:t>family</a:t>
            </a:r>
            <a:endParaRPr sz="10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445260" y="5212079"/>
            <a:ext cx="1311910" cy="1885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sz="1050" spc="60" dirty="0">
                <a:latin typeface="Arial"/>
                <a:cs typeface="Arial"/>
              </a:rPr>
              <a:t>Travel </a:t>
            </a:r>
            <a:r>
              <a:rPr sz="1050" spc="50" dirty="0">
                <a:latin typeface="Arial"/>
                <a:cs typeface="Arial"/>
              </a:rPr>
              <a:t>to </a:t>
            </a:r>
            <a:r>
              <a:rPr sz="1050" spc="45" dirty="0">
                <a:latin typeface="Arial"/>
                <a:cs typeface="Arial"/>
              </a:rPr>
              <a:t>visit</a:t>
            </a:r>
            <a:r>
              <a:rPr sz="1050" spc="-140" dirty="0">
                <a:latin typeface="Arial"/>
                <a:cs typeface="Arial"/>
              </a:rPr>
              <a:t> </a:t>
            </a:r>
            <a:r>
              <a:rPr sz="1050" spc="35" dirty="0">
                <a:latin typeface="Arial"/>
                <a:cs typeface="Arial"/>
              </a:rPr>
              <a:t>family</a:t>
            </a:r>
            <a:endParaRPr sz="10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160270" y="4815839"/>
            <a:ext cx="604520" cy="1885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sz="1050" spc="65" dirty="0">
                <a:latin typeface="Arial"/>
                <a:cs typeface="Arial"/>
              </a:rPr>
              <a:t>Vacation</a:t>
            </a:r>
            <a:endParaRPr sz="10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376680" y="4418329"/>
            <a:ext cx="1394460" cy="1885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sz="1050" spc="45" dirty="0">
                <a:latin typeface="Arial"/>
                <a:cs typeface="Arial"/>
              </a:rPr>
              <a:t>Catching</a:t>
            </a:r>
            <a:r>
              <a:rPr sz="1050" dirty="0">
                <a:latin typeface="Arial"/>
                <a:cs typeface="Arial"/>
              </a:rPr>
              <a:t> </a:t>
            </a:r>
            <a:r>
              <a:rPr sz="1050" spc="70" dirty="0">
                <a:latin typeface="Arial"/>
                <a:cs typeface="Arial"/>
              </a:rPr>
              <a:t>up</a:t>
            </a:r>
            <a:r>
              <a:rPr sz="1050" spc="15" dirty="0">
                <a:latin typeface="Arial"/>
                <a:cs typeface="Arial"/>
              </a:rPr>
              <a:t> </a:t>
            </a:r>
            <a:r>
              <a:rPr sz="1050" spc="70" dirty="0">
                <a:latin typeface="Arial"/>
                <a:cs typeface="Arial"/>
              </a:rPr>
              <a:t>on</a:t>
            </a:r>
            <a:r>
              <a:rPr sz="1050" spc="-5" dirty="0">
                <a:latin typeface="Arial"/>
                <a:cs typeface="Arial"/>
              </a:rPr>
              <a:t> </a:t>
            </a:r>
            <a:r>
              <a:rPr sz="1050" spc="105" dirty="0">
                <a:latin typeface="Arial"/>
                <a:cs typeface="Arial"/>
              </a:rPr>
              <a:t>w</a:t>
            </a:r>
            <a:r>
              <a:rPr sz="1050" spc="-70" dirty="0">
                <a:latin typeface="Arial"/>
                <a:cs typeface="Arial"/>
              </a:rPr>
              <a:t> </a:t>
            </a:r>
            <a:r>
              <a:rPr sz="1050" spc="65" dirty="0">
                <a:latin typeface="Arial"/>
                <a:cs typeface="Arial"/>
              </a:rPr>
              <a:t>ork</a:t>
            </a:r>
            <a:endParaRPr sz="105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379979" y="4034789"/>
            <a:ext cx="379095" cy="1885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sz="1050" spc="50" dirty="0">
                <a:latin typeface="Arial"/>
                <a:cs typeface="Arial"/>
              </a:rPr>
              <a:t>O</a:t>
            </a:r>
            <a:r>
              <a:rPr sz="1050" spc="45" dirty="0">
                <a:latin typeface="Arial"/>
                <a:cs typeface="Arial"/>
              </a:rPr>
              <a:t>ther</a:t>
            </a:r>
            <a:endParaRPr sz="1050">
              <a:latin typeface="Arial"/>
              <a:cs typeface="Arial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1211580" y="3415029"/>
            <a:ext cx="6859270" cy="2951480"/>
          </a:xfrm>
          <a:custGeom>
            <a:avLst/>
            <a:gdLst/>
            <a:ahLst/>
            <a:cxnLst/>
            <a:rect l="l" t="t" r="r" b="b"/>
            <a:pathLst>
              <a:path w="6859270" h="2951479">
                <a:moveTo>
                  <a:pt x="0" y="2951480"/>
                </a:moveTo>
                <a:lnTo>
                  <a:pt x="6859270" y="2951480"/>
                </a:lnTo>
                <a:lnTo>
                  <a:pt x="6859270" y="0"/>
                </a:lnTo>
                <a:lnTo>
                  <a:pt x="0" y="0"/>
                </a:lnTo>
                <a:lnTo>
                  <a:pt x="0" y="295148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23110" y="656590"/>
            <a:ext cx="19888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40" dirty="0"/>
              <a:t>Pie</a:t>
            </a:r>
            <a:r>
              <a:rPr sz="3600" spc="-350" dirty="0"/>
              <a:t> </a:t>
            </a:r>
            <a:r>
              <a:rPr sz="3600" spc="-5" dirty="0"/>
              <a:t>chart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535940" y="1379220"/>
            <a:ext cx="11874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270" dirty="0">
                <a:solidFill>
                  <a:srgbClr val="A42F0F"/>
                </a:solidFill>
                <a:latin typeface="UnDotum"/>
                <a:cs typeface="UnDotum"/>
              </a:rPr>
              <a:t></a:t>
            </a:r>
            <a:endParaRPr sz="2000">
              <a:latin typeface="UnDotum"/>
              <a:cs typeface="UnDot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8839" y="1404620"/>
            <a:ext cx="809625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The </a:t>
            </a:r>
            <a:r>
              <a:rPr sz="2000" b="1" spc="-5" dirty="0">
                <a:solidFill>
                  <a:srgbClr val="3F3F3F"/>
                </a:solidFill>
                <a:latin typeface="Times New Roman"/>
                <a:cs typeface="Times New Roman"/>
              </a:rPr>
              <a:t>pie </a:t>
            </a:r>
            <a:r>
              <a:rPr sz="2000" b="1" dirty="0">
                <a:solidFill>
                  <a:srgbClr val="3F3F3F"/>
                </a:solidFill>
                <a:latin typeface="Times New Roman"/>
                <a:cs typeface="Times New Roman"/>
              </a:rPr>
              <a:t>chart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is </a:t>
            </a: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a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circle </a:t>
            </a: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broken up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into slices </a:t>
            </a: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that represent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categories. </a:t>
            </a: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The 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size </a:t>
            </a: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each slice </a:t>
            </a: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the pie varies </a:t>
            </a: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according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to </a:t>
            </a: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the percentage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in each</a:t>
            </a:r>
            <a:r>
              <a:rPr sz="2000" spc="120" dirty="0">
                <a:solidFill>
                  <a:srgbClr val="3F3F3F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3F3F3F"/>
                </a:solidFill>
                <a:latin typeface="Times New Roman"/>
                <a:cs typeface="Times New Roman"/>
              </a:rPr>
              <a:t>category.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588135" y="3484245"/>
            <a:ext cx="6488430" cy="3140710"/>
            <a:chOff x="1588135" y="3484245"/>
            <a:chExt cx="6488430" cy="3140710"/>
          </a:xfrm>
        </p:grpSpPr>
        <p:sp>
          <p:nvSpPr>
            <p:cNvPr id="6" name="object 6"/>
            <p:cNvSpPr/>
            <p:nvPr/>
          </p:nvSpPr>
          <p:spPr>
            <a:xfrm>
              <a:off x="1588770" y="3484880"/>
              <a:ext cx="6487160" cy="3139440"/>
            </a:xfrm>
            <a:custGeom>
              <a:avLst/>
              <a:gdLst/>
              <a:ahLst/>
              <a:cxnLst/>
              <a:rect l="l" t="t" r="r" b="b"/>
              <a:pathLst>
                <a:path w="6487159" h="3139440">
                  <a:moveTo>
                    <a:pt x="6487159" y="0"/>
                  </a:moveTo>
                  <a:lnTo>
                    <a:pt x="0" y="0"/>
                  </a:lnTo>
                  <a:lnTo>
                    <a:pt x="0" y="3139439"/>
                  </a:lnTo>
                  <a:lnTo>
                    <a:pt x="6487159" y="3139439"/>
                  </a:lnTo>
                  <a:lnTo>
                    <a:pt x="64871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588770" y="3484880"/>
              <a:ext cx="6487160" cy="3139440"/>
            </a:xfrm>
            <a:custGeom>
              <a:avLst/>
              <a:gdLst/>
              <a:ahLst/>
              <a:cxnLst/>
              <a:rect l="l" t="t" r="r" b="b"/>
              <a:pathLst>
                <a:path w="6487159" h="3139440">
                  <a:moveTo>
                    <a:pt x="0" y="3139439"/>
                  </a:moveTo>
                  <a:lnTo>
                    <a:pt x="6487159" y="3139439"/>
                  </a:lnTo>
                  <a:lnTo>
                    <a:pt x="6487159" y="0"/>
                  </a:lnTo>
                  <a:lnTo>
                    <a:pt x="0" y="0"/>
                  </a:lnTo>
                  <a:lnTo>
                    <a:pt x="0" y="313943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890010" y="4490720"/>
              <a:ext cx="909955" cy="1516380"/>
            </a:xfrm>
            <a:custGeom>
              <a:avLst/>
              <a:gdLst/>
              <a:ahLst/>
              <a:cxnLst/>
              <a:rect l="l" t="t" r="r" b="b"/>
              <a:pathLst>
                <a:path w="909954" h="1516379">
                  <a:moveTo>
                    <a:pt x="0" y="0"/>
                  </a:moveTo>
                  <a:lnTo>
                    <a:pt x="6350" y="775969"/>
                  </a:lnTo>
                  <a:lnTo>
                    <a:pt x="276860" y="1516379"/>
                  </a:lnTo>
                  <a:lnTo>
                    <a:pt x="327275" y="1501466"/>
                  </a:lnTo>
                  <a:lnTo>
                    <a:pt x="376064" y="1484219"/>
                  </a:lnTo>
                  <a:lnTo>
                    <a:pt x="423162" y="1464731"/>
                  </a:lnTo>
                  <a:lnTo>
                    <a:pt x="468503" y="1443094"/>
                  </a:lnTo>
                  <a:lnTo>
                    <a:pt x="512023" y="1419402"/>
                  </a:lnTo>
                  <a:lnTo>
                    <a:pt x="553655" y="1393747"/>
                  </a:lnTo>
                  <a:lnTo>
                    <a:pt x="593334" y="1366222"/>
                  </a:lnTo>
                  <a:lnTo>
                    <a:pt x="630996" y="1336920"/>
                  </a:lnTo>
                  <a:lnTo>
                    <a:pt x="666574" y="1305932"/>
                  </a:lnTo>
                  <a:lnTo>
                    <a:pt x="700003" y="1273352"/>
                  </a:lnTo>
                  <a:lnTo>
                    <a:pt x="731218" y="1239273"/>
                  </a:lnTo>
                  <a:lnTo>
                    <a:pt x="760154" y="1203786"/>
                  </a:lnTo>
                  <a:lnTo>
                    <a:pt x="786745" y="1166986"/>
                  </a:lnTo>
                  <a:lnTo>
                    <a:pt x="810926" y="1128963"/>
                  </a:lnTo>
                  <a:lnTo>
                    <a:pt x="832632" y="1089812"/>
                  </a:lnTo>
                  <a:lnTo>
                    <a:pt x="851797" y="1049624"/>
                  </a:lnTo>
                  <a:lnTo>
                    <a:pt x="868355" y="1008493"/>
                  </a:lnTo>
                  <a:lnTo>
                    <a:pt x="882242" y="966511"/>
                  </a:lnTo>
                  <a:lnTo>
                    <a:pt x="893392" y="923770"/>
                  </a:lnTo>
                  <a:lnTo>
                    <a:pt x="901740" y="880363"/>
                  </a:lnTo>
                  <a:lnTo>
                    <a:pt x="907221" y="836384"/>
                  </a:lnTo>
                  <a:lnTo>
                    <a:pt x="909768" y="791924"/>
                  </a:lnTo>
                  <a:lnTo>
                    <a:pt x="909317" y="747077"/>
                  </a:lnTo>
                  <a:lnTo>
                    <a:pt x="905803" y="701934"/>
                  </a:lnTo>
                  <a:lnTo>
                    <a:pt x="899160" y="656589"/>
                  </a:lnTo>
                  <a:lnTo>
                    <a:pt x="889727" y="613095"/>
                  </a:lnTo>
                  <a:lnTo>
                    <a:pt x="877607" y="570573"/>
                  </a:lnTo>
                  <a:lnTo>
                    <a:pt x="862883" y="529087"/>
                  </a:lnTo>
                  <a:lnTo>
                    <a:pt x="845639" y="488695"/>
                  </a:lnTo>
                  <a:lnTo>
                    <a:pt x="825961" y="449459"/>
                  </a:lnTo>
                  <a:lnTo>
                    <a:pt x="803932" y="411440"/>
                  </a:lnTo>
                  <a:lnTo>
                    <a:pt x="779638" y="374698"/>
                  </a:lnTo>
                  <a:lnTo>
                    <a:pt x="753162" y="339294"/>
                  </a:lnTo>
                  <a:lnTo>
                    <a:pt x="724590" y="305289"/>
                  </a:lnTo>
                  <a:lnTo>
                    <a:pt x="694006" y="272743"/>
                  </a:lnTo>
                  <a:lnTo>
                    <a:pt x="661494" y="241716"/>
                  </a:lnTo>
                  <a:lnTo>
                    <a:pt x="627139" y="212271"/>
                  </a:lnTo>
                  <a:lnTo>
                    <a:pt x="591026" y="184467"/>
                  </a:lnTo>
                  <a:lnTo>
                    <a:pt x="553239" y="158365"/>
                  </a:lnTo>
                  <a:lnTo>
                    <a:pt x="513862" y="134026"/>
                  </a:lnTo>
                  <a:lnTo>
                    <a:pt x="472981" y="111510"/>
                  </a:lnTo>
                  <a:lnTo>
                    <a:pt x="430679" y="90879"/>
                  </a:lnTo>
                  <a:lnTo>
                    <a:pt x="387041" y="72192"/>
                  </a:lnTo>
                  <a:lnTo>
                    <a:pt x="342153" y="55511"/>
                  </a:lnTo>
                  <a:lnTo>
                    <a:pt x="296097" y="40897"/>
                  </a:lnTo>
                  <a:lnTo>
                    <a:pt x="248960" y="28409"/>
                  </a:lnTo>
                  <a:lnTo>
                    <a:pt x="200825" y="18109"/>
                  </a:lnTo>
                  <a:lnTo>
                    <a:pt x="151777" y="10057"/>
                  </a:lnTo>
                  <a:lnTo>
                    <a:pt x="101900" y="4315"/>
                  </a:lnTo>
                  <a:lnTo>
                    <a:pt x="51280" y="9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890010" y="4490720"/>
              <a:ext cx="909319" cy="1516380"/>
            </a:xfrm>
            <a:custGeom>
              <a:avLst/>
              <a:gdLst/>
              <a:ahLst/>
              <a:cxnLst/>
              <a:rect l="l" t="t" r="r" b="b"/>
              <a:pathLst>
                <a:path w="909320" h="1516379">
                  <a:moveTo>
                    <a:pt x="6350" y="775969"/>
                  </a:moveTo>
                  <a:lnTo>
                    <a:pt x="276860" y="1516379"/>
                  </a:lnTo>
                  <a:lnTo>
                    <a:pt x="320039" y="1503679"/>
                  </a:lnTo>
                  <a:lnTo>
                    <a:pt x="361950" y="1489709"/>
                  </a:lnTo>
                  <a:lnTo>
                    <a:pt x="403860" y="1473199"/>
                  </a:lnTo>
                  <a:lnTo>
                    <a:pt x="444500" y="1454149"/>
                  </a:lnTo>
                  <a:lnTo>
                    <a:pt x="483869" y="1435099"/>
                  </a:lnTo>
                  <a:lnTo>
                    <a:pt x="521969" y="1413509"/>
                  </a:lnTo>
                  <a:lnTo>
                    <a:pt x="558800" y="1389379"/>
                  </a:lnTo>
                  <a:lnTo>
                    <a:pt x="594360" y="1363979"/>
                  </a:lnTo>
                  <a:lnTo>
                    <a:pt x="628650" y="1337309"/>
                  </a:lnTo>
                  <a:lnTo>
                    <a:pt x="660400" y="1310639"/>
                  </a:lnTo>
                  <a:lnTo>
                    <a:pt x="692150" y="1281429"/>
                  </a:lnTo>
                  <a:lnTo>
                    <a:pt x="721360" y="1249679"/>
                  </a:lnTo>
                  <a:lnTo>
                    <a:pt x="748029" y="1217929"/>
                  </a:lnTo>
                  <a:lnTo>
                    <a:pt x="773429" y="1184909"/>
                  </a:lnTo>
                  <a:lnTo>
                    <a:pt x="796289" y="1151889"/>
                  </a:lnTo>
                  <a:lnTo>
                    <a:pt x="817879" y="1116329"/>
                  </a:lnTo>
                  <a:lnTo>
                    <a:pt x="836929" y="1080769"/>
                  </a:lnTo>
                  <a:lnTo>
                    <a:pt x="853439" y="1043939"/>
                  </a:lnTo>
                  <a:lnTo>
                    <a:pt x="868679" y="1007109"/>
                  </a:lnTo>
                  <a:lnTo>
                    <a:pt x="881379" y="969009"/>
                  </a:lnTo>
                  <a:lnTo>
                    <a:pt x="891539" y="930909"/>
                  </a:lnTo>
                  <a:lnTo>
                    <a:pt x="899160" y="891539"/>
                  </a:lnTo>
                  <a:lnTo>
                    <a:pt x="904239" y="852169"/>
                  </a:lnTo>
                  <a:lnTo>
                    <a:pt x="908050" y="812799"/>
                  </a:lnTo>
                  <a:lnTo>
                    <a:pt x="909319" y="773429"/>
                  </a:lnTo>
                  <a:lnTo>
                    <a:pt x="908050" y="734059"/>
                  </a:lnTo>
                  <a:lnTo>
                    <a:pt x="904239" y="694689"/>
                  </a:lnTo>
                  <a:lnTo>
                    <a:pt x="897889" y="655319"/>
                  </a:lnTo>
                  <a:lnTo>
                    <a:pt x="890269" y="617219"/>
                  </a:lnTo>
                  <a:lnTo>
                    <a:pt x="878839" y="579119"/>
                  </a:lnTo>
                  <a:lnTo>
                    <a:pt x="866139" y="541019"/>
                  </a:lnTo>
                  <a:lnTo>
                    <a:pt x="852169" y="502919"/>
                  </a:lnTo>
                  <a:lnTo>
                    <a:pt x="834389" y="467359"/>
                  </a:lnTo>
                  <a:lnTo>
                    <a:pt x="815339" y="431799"/>
                  </a:lnTo>
                  <a:lnTo>
                    <a:pt x="793750" y="396239"/>
                  </a:lnTo>
                  <a:lnTo>
                    <a:pt x="770889" y="361949"/>
                  </a:lnTo>
                  <a:lnTo>
                    <a:pt x="744219" y="330199"/>
                  </a:lnTo>
                  <a:lnTo>
                    <a:pt x="717550" y="298449"/>
                  </a:lnTo>
                  <a:lnTo>
                    <a:pt x="688339" y="267969"/>
                  </a:lnTo>
                  <a:lnTo>
                    <a:pt x="657860" y="238759"/>
                  </a:lnTo>
                  <a:lnTo>
                    <a:pt x="624839" y="210819"/>
                  </a:lnTo>
                  <a:lnTo>
                    <a:pt x="590550" y="184149"/>
                  </a:lnTo>
                  <a:lnTo>
                    <a:pt x="554989" y="160019"/>
                  </a:lnTo>
                  <a:lnTo>
                    <a:pt x="518160" y="135889"/>
                  </a:lnTo>
                  <a:lnTo>
                    <a:pt x="480060" y="115569"/>
                  </a:lnTo>
                  <a:lnTo>
                    <a:pt x="440689" y="95249"/>
                  </a:lnTo>
                  <a:lnTo>
                    <a:pt x="398779" y="77469"/>
                  </a:lnTo>
                  <a:lnTo>
                    <a:pt x="356869" y="60959"/>
                  </a:lnTo>
                  <a:lnTo>
                    <a:pt x="314960" y="46989"/>
                  </a:lnTo>
                  <a:lnTo>
                    <a:pt x="271779" y="34289"/>
                  </a:lnTo>
                  <a:lnTo>
                    <a:pt x="227329" y="22859"/>
                  </a:lnTo>
                  <a:lnTo>
                    <a:pt x="182879" y="13969"/>
                  </a:lnTo>
                  <a:lnTo>
                    <a:pt x="137160" y="7619"/>
                  </a:lnTo>
                  <a:lnTo>
                    <a:pt x="91439" y="2539"/>
                  </a:lnTo>
                  <a:lnTo>
                    <a:pt x="45719" y="0"/>
                  </a:lnTo>
                  <a:lnTo>
                    <a:pt x="0" y="0"/>
                  </a:lnTo>
                  <a:lnTo>
                    <a:pt x="6350" y="775969"/>
                  </a:lnTo>
                  <a:close/>
                </a:path>
              </a:pathLst>
            </a:custGeom>
            <a:ln w="1143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993501" y="4890770"/>
              <a:ext cx="1173480" cy="1151890"/>
            </a:xfrm>
            <a:custGeom>
              <a:avLst/>
              <a:gdLst/>
              <a:ahLst/>
              <a:cxnLst/>
              <a:rect l="l" t="t" r="r" b="b"/>
              <a:pathLst>
                <a:path w="1173479" h="1151889">
                  <a:moveTo>
                    <a:pt x="112918" y="0"/>
                  </a:moveTo>
                  <a:lnTo>
                    <a:pt x="87665" y="42184"/>
                  </a:lnTo>
                  <a:lnTo>
                    <a:pt x="65619" y="85219"/>
                  </a:lnTo>
                  <a:lnTo>
                    <a:pt x="46768" y="128981"/>
                  </a:lnTo>
                  <a:lnTo>
                    <a:pt x="31099" y="173349"/>
                  </a:lnTo>
                  <a:lnTo>
                    <a:pt x="18600" y="218201"/>
                  </a:lnTo>
                  <a:lnTo>
                    <a:pt x="9259" y="263415"/>
                  </a:lnTo>
                  <a:lnTo>
                    <a:pt x="3063" y="308869"/>
                  </a:lnTo>
                  <a:lnTo>
                    <a:pt x="0" y="354441"/>
                  </a:lnTo>
                  <a:lnTo>
                    <a:pt x="56" y="400009"/>
                  </a:lnTo>
                  <a:lnTo>
                    <a:pt x="3221" y="445452"/>
                  </a:lnTo>
                  <a:lnTo>
                    <a:pt x="9482" y="490647"/>
                  </a:lnTo>
                  <a:lnTo>
                    <a:pt x="18826" y="535472"/>
                  </a:lnTo>
                  <a:lnTo>
                    <a:pt x="31241" y="579806"/>
                  </a:lnTo>
                  <a:lnTo>
                    <a:pt x="46714" y="623526"/>
                  </a:lnTo>
                  <a:lnTo>
                    <a:pt x="65233" y="666511"/>
                  </a:lnTo>
                  <a:lnTo>
                    <a:pt x="86786" y="708639"/>
                  </a:lnTo>
                  <a:lnTo>
                    <a:pt x="111361" y="749788"/>
                  </a:lnTo>
                  <a:lnTo>
                    <a:pt x="138944" y="789835"/>
                  </a:lnTo>
                  <a:lnTo>
                    <a:pt x="169524" y="828660"/>
                  </a:lnTo>
                  <a:lnTo>
                    <a:pt x="203088" y="866139"/>
                  </a:lnTo>
                  <a:lnTo>
                    <a:pt x="235865" y="898819"/>
                  </a:lnTo>
                  <a:lnTo>
                    <a:pt x="270399" y="929646"/>
                  </a:lnTo>
                  <a:lnTo>
                    <a:pt x="306587" y="958594"/>
                  </a:lnTo>
                  <a:lnTo>
                    <a:pt x="344328" y="985636"/>
                  </a:lnTo>
                  <a:lnTo>
                    <a:pt x="383520" y="1010746"/>
                  </a:lnTo>
                  <a:lnTo>
                    <a:pt x="424062" y="1033897"/>
                  </a:lnTo>
                  <a:lnTo>
                    <a:pt x="465852" y="1055063"/>
                  </a:lnTo>
                  <a:lnTo>
                    <a:pt x="508788" y="1074217"/>
                  </a:lnTo>
                  <a:lnTo>
                    <a:pt x="552770" y="1091333"/>
                  </a:lnTo>
                  <a:lnTo>
                    <a:pt x="597694" y="1106385"/>
                  </a:lnTo>
                  <a:lnTo>
                    <a:pt x="643460" y="1119346"/>
                  </a:lnTo>
                  <a:lnTo>
                    <a:pt x="689966" y="1130189"/>
                  </a:lnTo>
                  <a:lnTo>
                    <a:pt x="737111" y="1138888"/>
                  </a:lnTo>
                  <a:lnTo>
                    <a:pt x="784792" y="1145416"/>
                  </a:lnTo>
                  <a:lnTo>
                    <a:pt x="832908" y="1149748"/>
                  </a:lnTo>
                  <a:lnTo>
                    <a:pt x="881357" y="1151856"/>
                  </a:lnTo>
                  <a:lnTo>
                    <a:pt x="930039" y="1151714"/>
                  </a:lnTo>
                  <a:lnTo>
                    <a:pt x="978851" y="1149296"/>
                  </a:lnTo>
                  <a:lnTo>
                    <a:pt x="1027691" y="1144575"/>
                  </a:lnTo>
                  <a:lnTo>
                    <a:pt x="1076458" y="1137524"/>
                  </a:lnTo>
                  <a:lnTo>
                    <a:pt x="1125051" y="1128118"/>
                  </a:lnTo>
                  <a:lnTo>
                    <a:pt x="1173368" y="1116329"/>
                  </a:lnTo>
                  <a:lnTo>
                    <a:pt x="902858" y="375919"/>
                  </a:lnTo>
                  <a:lnTo>
                    <a:pt x="112918" y="0"/>
                  </a:lnTo>
                  <a:close/>
                </a:path>
              </a:pathLst>
            </a:custGeom>
            <a:solidFill>
              <a:srgbClr val="9933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993390" y="4890770"/>
              <a:ext cx="1173480" cy="1151890"/>
            </a:xfrm>
            <a:custGeom>
              <a:avLst/>
              <a:gdLst/>
              <a:ahLst/>
              <a:cxnLst/>
              <a:rect l="l" t="t" r="r" b="b"/>
              <a:pathLst>
                <a:path w="1173479" h="1151889">
                  <a:moveTo>
                    <a:pt x="902970" y="375919"/>
                  </a:moveTo>
                  <a:lnTo>
                    <a:pt x="113030" y="0"/>
                  </a:lnTo>
                  <a:lnTo>
                    <a:pt x="91440" y="34289"/>
                  </a:lnTo>
                  <a:lnTo>
                    <a:pt x="72390" y="69849"/>
                  </a:lnTo>
                  <a:lnTo>
                    <a:pt x="55880" y="106679"/>
                  </a:lnTo>
                  <a:lnTo>
                    <a:pt x="40640" y="144779"/>
                  </a:lnTo>
                  <a:lnTo>
                    <a:pt x="27940" y="181609"/>
                  </a:lnTo>
                  <a:lnTo>
                    <a:pt x="17780" y="220979"/>
                  </a:lnTo>
                  <a:lnTo>
                    <a:pt x="10160" y="259079"/>
                  </a:lnTo>
                  <a:lnTo>
                    <a:pt x="3810" y="298449"/>
                  </a:lnTo>
                  <a:lnTo>
                    <a:pt x="0" y="337819"/>
                  </a:lnTo>
                  <a:lnTo>
                    <a:pt x="0" y="377189"/>
                  </a:lnTo>
                  <a:lnTo>
                    <a:pt x="0" y="415289"/>
                  </a:lnTo>
                  <a:lnTo>
                    <a:pt x="3810" y="454659"/>
                  </a:lnTo>
                  <a:lnTo>
                    <a:pt x="10160" y="494029"/>
                  </a:lnTo>
                  <a:lnTo>
                    <a:pt x="17780" y="532129"/>
                  </a:lnTo>
                  <a:lnTo>
                    <a:pt x="29210" y="571499"/>
                  </a:lnTo>
                  <a:lnTo>
                    <a:pt x="41910" y="608329"/>
                  </a:lnTo>
                  <a:lnTo>
                    <a:pt x="55880" y="645159"/>
                  </a:lnTo>
                  <a:lnTo>
                    <a:pt x="73660" y="683259"/>
                  </a:lnTo>
                  <a:lnTo>
                    <a:pt x="92710" y="718819"/>
                  </a:lnTo>
                  <a:lnTo>
                    <a:pt x="113030" y="753109"/>
                  </a:lnTo>
                  <a:lnTo>
                    <a:pt x="137160" y="787399"/>
                  </a:lnTo>
                  <a:lnTo>
                    <a:pt x="162560" y="819149"/>
                  </a:lnTo>
                  <a:lnTo>
                    <a:pt x="189230" y="850899"/>
                  </a:lnTo>
                  <a:lnTo>
                    <a:pt x="218440" y="881379"/>
                  </a:lnTo>
                  <a:lnTo>
                    <a:pt x="247650" y="910589"/>
                  </a:lnTo>
                  <a:lnTo>
                    <a:pt x="280670" y="938529"/>
                  </a:lnTo>
                  <a:lnTo>
                    <a:pt x="314960" y="965199"/>
                  </a:lnTo>
                  <a:lnTo>
                    <a:pt x="350520" y="989329"/>
                  </a:lnTo>
                  <a:lnTo>
                    <a:pt x="387350" y="1013459"/>
                  </a:lnTo>
                  <a:lnTo>
                    <a:pt x="425450" y="1035049"/>
                  </a:lnTo>
                  <a:lnTo>
                    <a:pt x="464820" y="1054099"/>
                  </a:lnTo>
                  <a:lnTo>
                    <a:pt x="505460" y="1073149"/>
                  </a:lnTo>
                  <a:lnTo>
                    <a:pt x="546100" y="1089659"/>
                  </a:lnTo>
                  <a:lnTo>
                    <a:pt x="589280" y="1103629"/>
                  </a:lnTo>
                  <a:lnTo>
                    <a:pt x="632460" y="1116329"/>
                  </a:lnTo>
                  <a:lnTo>
                    <a:pt x="675639" y="1127759"/>
                  </a:lnTo>
                  <a:lnTo>
                    <a:pt x="721360" y="1136649"/>
                  </a:lnTo>
                  <a:lnTo>
                    <a:pt x="765810" y="1142999"/>
                  </a:lnTo>
                  <a:lnTo>
                    <a:pt x="811530" y="1148079"/>
                  </a:lnTo>
                  <a:lnTo>
                    <a:pt x="857250" y="1151889"/>
                  </a:lnTo>
                  <a:lnTo>
                    <a:pt x="902970" y="1151889"/>
                  </a:lnTo>
                  <a:lnTo>
                    <a:pt x="948689" y="1151889"/>
                  </a:lnTo>
                  <a:lnTo>
                    <a:pt x="994410" y="1148079"/>
                  </a:lnTo>
                  <a:lnTo>
                    <a:pt x="1038860" y="1142999"/>
                  </a:lnTo>
                  <a:lnTo>
                    <a:pt x="1084580" y="1136649"/>
                  </a:lnTo>
                  <a:lnTo>
                    <a:pt x="1129030" y="1127759"/>
                  </a:lnTo>
                  <a:lnTo>
                    <a:pt x="1173480" y="1116329"/>
                  </a:lnTo>
                  <a:lnTo>
                    <a:pt x="902970" y="375919"/>
                  </a:lnTo>
                  <a:close/>
                </a:path>
              </a:pathLst>
            </a:custGeom>
            <a:ln w="1143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106420" y="4701540"/>
              <a:ext cx="789940" cy="565150"/>
            </a:xfrm>
            <a:custGeom>
              <a:avLst/>
              <a:gdLst/>
              <a:ahLst/>
              <a:cxnLst/>
              <a:rect l="l" t="t" r="r" b="b"/>
              <a:pathLst>
                <a:path w="789939" h="565150">
                  <a:moveTo>
                    <a:pt x="171450" y="0"/>
                  </a:moveTo>
                  <a:lnTo>
                    <a:pt x="131551" y="34432"/>
                  </a:lnTo>
                  <a:lnTo>
                    <a:pt x="94274" y="70632"/>
                  </a:lnTo>
                  <a:lnTo>
                    <a:pt x="59801" y="108539"/>
                  </a:lnTo>
                  <a:lnTo>
                    <a:pt x="28315" y="148092"/>
                  </a:lnTo>
                  <a:lnTo>
                    <a:pt x="0" y="189230"/>
                  </a:lnTo>
                  <a:lnTo>
                    <a:pt x="789940" y="565150"/>
                  </a:lnTo>
                  <a:lnTo>
                    <a:pt x="171450" y="0"/>
                  </a:lnTo>
                  <a:close/>
                </a:path>
              </a:pathLst>
            </a:custGeom>
            <a:solidFill>
              <a:srgbClr val="FFFF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106420" y="4701540"/>
              <a:ext cx="789940" cy="565150"/>
            </a:xfrm>
            <a:custGeom>
              <a:avLst/>
              <a:gdLst/>
              <a:ahLst/>
              <a:cxnLst/>
              <a:rect l="l" t="t" r="r" b="b"/>
              <a:pathLst>
                <a:path w="789939" h="565150">
                  <a:moveTo>
                    <a:pt x="789940" y="565150"/>
                  </a:moveTo>
                  <a:lnTo>
                    <a:pt x="170180" y="0"/>
                  </a:lnTo>
                  <a:lnTo>
                    <a:pt x="157480" y="11430"/>
                  </a:lnTo>
                  <a:lnTo>
                    <a:pt x="144780" y="22860"/>
                  </a:lnTo>
                  <a:lnTo>
                    <a:pt x="130810" y="34290"/>
                  </a:lnTo>
                  <a:lnTo>
                    <a:pt x="118110" y="45720"/>
                  </a:lnTo>
                  <a:lnTo>
                    <a:pt x="105410" y="58420"/>
                  </a:lnTo>
                  <a:lnTo>
                    <a:pt x="93980" y="69850"/>
                  </a:lnTo>
                  <a:lnTo>
                    <a:pt x="82550" y="82550"/>
                  </a:lnTo>
                  <a:lnTo>
                    <a:pt x="71119" y="95250"/>
                  </a:lnTo>
                  <a:lnTo>
                    <a:pt x="59690" y="107950"/>
                  </a:lnTo>
                  <a:lnTo>
                    <a:pt x="49530" y="120650"/>
                  </a:lnTo>
                  <a:lnTo>
                    <a:pt x="38100" y="134620"/>
                  </a:lnTo>
                  <a:lnTo>
                    <a:pt x="27940" y="147320"/>
                  </a:lnTo>
                  <a:lnTo>
                    <a:pt x="17780" y="161290"/>
                  </a:lnTo>
                  <a:lnTo>
                    <a:pt x="8890" y="175260"/>
                  </a:lnTo>
                  <a:lnTo>
                    <a:pt x="0" y="189230"/>
                  </a:lnTo>
                  <a:lnTo>
                    <a:pt x="789940" y="565150"/>
                  </a:lnTo>
                  <a:close/>
                </a:path>
              </a:pathLst>
            </a:custGeom>
            <a:ln w="1143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277870" y="4563110"/>
              <a:ext cx="618490" cy="703580"/>
            </a:xfrm>
            <a:custGeom>
              <a:avLst/>
              <a:gdLst/>
              <a:ahLst/>
              <a:cxnLst/>
              <a:rect l="l" t="t" r="r" b="b"/>
              <a:pathLst>
                <a:path w="618489" h="703579">
                  <a:moveTo>
                    <a:pt x="238759" y="0"/>
                  </a:moveTo>
                  <a:lnTo>
                    <a:pt x="186984" y="22077"/>
                  </a:lnTo>
                  <a:lnTo>
                    <a:pt x="136977" y="47081"/>
                  </a:lnTo>
                  <a:lnTo>
                    <a:pt x="88981" y="74889"/>
                  </a:lnTo>
                  <a:lnTo>
                    <a:pt x="43240" y="105379"/>
                  </a:lnTo>
                  <a:lnTo>
                    <a:pt x="0" y="138429"/>
                  </a:lnTo>
                  <a:lnTo>
                    <a:pt x="618489" y="703579"/>
                  </a:lnTo>
                  <a:lnTo>
                    <a:pt x="238759" y="0"/>
                  </a:lnTo>
                  <a:close/>
                </a:path>
              </a:pathLst>
            </a:custGeom>
            <a:solidFill>
              <a:srgbClr val="CC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276600" y="4561840"/>
              <a:ext cx="619760" cy="704850"/>
            </a:xfrm>
            <a:custGeom>
              <a:avLst/>
              <a:gdLst/>
              <a:ahLst/>
              <a:cxnLst/>
              <a:rect l="l" t="t" r="r" b="b"/>
              <a:pathLst>
                <a:path w="619760" h="704850">
                  <a:moveTo>
                    <a:pt x="619760" y="704850"/>
                  </a:moveTo>
                  <a:lnTo>
                    <a:pt x="238760" y="0"/>
                  </a:lnTo>
                  <a:lnTo>
                    <a:pt x="222250" y="7620"/>
                  </a:lnTo>
                  <a:lnTo>
                    <a:pt x="204470" y="15240"/>
                  </a:lnTo>
                  <a:lnTo>
                    <a:pt x="187960" y="22860"/>
                  </a:lnTo>
                  <a:lnTo>
                    <a:pt x="170179" y="30480"/>
                  </a:lnTo>
                  <a:lnTo>
                    <a:pt x="153670" y="39370"/>
                  </a:lnTo>
                  <a:lnTo>
                    <a:pt x="138429" y="48260"/>
                  </a:lnTo>
                  <a:lnTo>
                    <a:pt x="121920" y="57150"/>
                  </a:lnTo>
                  <a:lnTo>
                    <a:pt x="105410" y="66040"/>
                  </a:lnTo>
                  <a:lnTo>
                    <a:pt x="88900" y="76200"/>
                  </a:lnTo>
                  <a:lnTo>
                    <a:pt x="74929" y="86360"/>
                  </a:lnTo>
                  <a:lnTo>
                    <a:pt x="58420" y="96520"/>
                  </a:lnTo>
                  <a:lnTo>
                    <a:pt x="44450" y="106680"/>
                  </a:lnTo>
                  <a:lnTo>
                    <a:pt x="29210" y="116840"/>
                  </a:lnTo>
                  <a:lnTo>
                    <a:pt x="15239" y="128270"/>
                  </a:lnTo>
                  <a:lnTo>
                    <a:pt x="0" y="139700"/>
                  </a:lnTo>
                  <a:lnTo>
                    <a:pt x="619760" y="704850"/>
                  </a:lnTo>
                  <a:close/>
                </a:path>
              </a:pathLst>
            </a:custGeom>
            <a:ln w="1143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516630" y="4490720"/>
              <a:ext cx="379730" cy="775970"/>
            </a:xfrm>
            <a:custGeom>
              <a:avLst/>
              <a:gdLst/>
              <a:ahLst/>
              <a:cxnLst/>
              <a:rect l="l" t="t" r="r" b="b"/>
              <a:pathLst>
                <a:path w="379729" h="775970">
                  <a:moveTo>
                    <a:pt x="373380" y="0"/>
                  </a:moveTo>
                  <a:lnTo>
                    <a:pt x="324936" y="1183"/>
                  </a:lnTo>
                  <a:lnTo>
                    <a:pt x="276820" y="4702"/>
                  </a:lnTo>
                  <a:lnTo>
                    <a:pt x="229120" y="10514"/>
                  </a:lnTo>
                  <a:lnTo>
                    <a:pt x="181927" y="18573"/>
                  </a:lnTo>
                  <a:lnTo>
                    <a:pt x="135329" y="28835"/>
                  </a:lnTo>
                  <a:lnTo>
                    <a:pt x="89415" y="41255"/>
                  </a:lnTo>
                  <a:lnTo>
                    <a:pt x="44276" y="55788"/>
                  </a:lnTo>
                  <a:lnTo>
                    <a:pt x="0" y="72389"/>
                  </a:lnTo>
                  <a:lnTo>
                    <a:pt x="379730" y="775969"/>
                  </a:lnTo>
                  <a:lnTo>
                    <a:pt x="373380" y="0"/>
                  </a:lnTo>
                  <a:close/>
                </a:path>
              </a:pathLst>
            </a:custGeom>
            <a:solidFill>
              <a:srgbClr val="660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515360" y="4490720"/>
              <a:ext cx="381000" cy="775970"/>
            </a:xfrm>
            <a:custGeom>
              <a:avLst/>
              <a:gdLst/>
              <a:ahLst/>
              <a:cxnLst/>
              <a:rect l="l" t="t" r="r" b="b"/>
              <a:pathLst>
                <a:path w="381000" h="775970">
                  <a:moveTo>
                    <a:pt x="381000" y="775969"/>
                  </a:moveTo>
                  <a:lnTo>
                    <a:pt x="374650" y="0"/>
                  </a:lnTo>
                  <a:lnTo>
                    <a:pt x="349250" y="0"/>
                  </a:lnTo>
                  <a:lnTo>
                    <a:pt x="322579" y="1269"/>
                  </a:lnTo>
                  <a:lnTo>
                    <a:pt x="297179" y="2539"/>
                  </a:lnTo>
                  <a:lnTo>
                    <a:pt x="271779" y="5079"/>
                  </a:lnTo>
                  <a:lnTo>
                    <a:pt x="246379" y="8889"/>
                  </a:lnTo>
                  <a:lnTo>
                    <a:pt x="220979" y="11429"/>
                  </a:lnTo>
                  <a:lnTo>
                    <a:pt x="195579" y="16509"/>
                  </a:lnTo>
                  <a:lnTo>
                    <a:pt x="170179" y="20319"/>
                  </a:lnTo>
                  <a:lnTo>
                    <a:pt x="146050" y="26669"/>
                  </a:lnTo>
                  <a:lnTo>
                    <a:pt x="120650" y="33019"/>
                  </a:lnTo>
                  <a:lnTo>
                    <a:pt x="96519" y="39369"/>
                  </a:lnTo>
                  <a:lnTo>
                    <a:pt x="72389" y="46989"/>
                  </a:lnTo>
                  <a:lnTo>
                    <a:pt x="48260" y="54609"/>
                  </a:lnTo>
                  <a:lnTo>
                    <a:pt x="24129" y="62229"/>
                  </a:lnTo>
                  <a:lnTo>
                    <a:pt x="0" y="71119"/>
                  </a:lnTo>
                  <a:lnTo>
                    <a:pt x="381000" y="775969"/>
                  </a:lnTo>
                  <a:close/>
                </a:path>
              </a:pathLst>
            </a:custGeom>
            <a:ln w="1143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3331209" y="3578859"/>
            <a:ext cx="3030855" cy="2266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sz="1300" b="1" spc="160" dirty="0">
                <a:latin typeface="Arial"/>
                <a:cs typeface="Arial"/>
              </a:rPr>
              <a:t>How</a:t>
            </a:r>
            <a:r>
              <a:rPr sz="1300" b="1" spc="-35" dirty="0">
                <a:latin typeface="Arial"/>
                <a:cs typeface="Arial"/>
              </a:rPr>
              <a:t> </a:t>
            </a:r>
            <a:r>
              <a:rPr sz="1300" b="1" spc="165" dirty="0">
                <a:latin typeface="Arial"/>
                <a:cs typeface="Arial"/>
              </a:rPr>
              <a:t>Do</a:t>
            </a:r>
            <a:r>
              <a:rPr sz="1300" b="1" spc="25" dirty="0">
                <a:latin typeface="Arial"/>
                <a:cs typeface="Arial"/>
              </a:rPr>
              <a:t> </a:t>
            </a:r>
            <a:r>
              <a:rPr sz="1300" b="1" spc="140" dirty="0">
                <a:latin typeface="Arial"/>
                <a:cs typeface="Arial"/>
              </a:rPr>
              <a:t>You</a:t>
            </a:r>
            <a:r>
              <a:rPr sz="1300" b="1" spc="25" dirty="0">
                <a:latin typeface="Arial"/>
                <a:cs typeface="Arial"/>
              </a:rPr>
              <a:t> </a:t>
            </a:r>
            <a:r>
              <a:rPr sz="1300" b="1" spc="140" dirty="0">
                <a:latin typeface="Arial"/>
                <a:cs typeface="Arial"/>
              </a:rPr>
              <a:t>Spend</a:t>
            </a:r>
            <a:r>
              <a:rPr sz="1300" b="1" spc="20" dirty="0">
                <a:latin typeface="Arial"/>
                <a:cs typeface="Arial"/>
              </a:rPr>
              <a:t> </a:t>
            </a:r>
            <a:r>
              <a:rPr sz="1300" b="1" spc="110" dirty="0">
                <a:latin typeface="Arial"/>
                <a:cs typeface="Arial"/>
              </a:rPr>
              <a:t>the </a:t>
            </a:r>
            <a:r>
              <a:rPr sz="1300" b="1" spc="90" dirty="0">
                <a:latin typeface="Arial"/>
                <a:cs typeface="Arial"/>
              </a:rPr>
              <a:t>Holiday's</a:t>
            </a:r>
            <a:endParaRPr sz="130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070860" y="4479290"/>
            <a:ext cx="325120" cy="313690"/>
          </a:xfrm>
          <a:custGeom>
            <a:avLst/>
            <a:gdLst/>
            <a:ahLst/>
            <a:cxnLst/>
            <a:rect l="l" t="t" r="r" b="b"/>
            <a:pathLst>
              <a:path w="325120" h="313689">
                <a:moveTo>
                  <a:pt x="0" y="279400"/>
                </a:moveTo>
                <a:lnTo>
                  <a:pt x="52069" y="279400"/>
                </a:lnTo>
              </a:path>
              <a:path w="325120" h="313689">
                <a:moveTo>
                  <a:pt x="52069" y="279400"/>
                </a:moveTo>
                <a:lnTo>
                  <a:pt x="116839" y="313690"/>
                </a:lnTo>
              </a:path>
              <a:path w="325120" h="313689">
                <a:moveTo>
                  <a:pt x="220979" y="0"/>
                </a:moveTo>
                <a:lnTo>
                  <a:pt x="273050" y="0"/>
                </a:lnTo>
              </a:path>
              <a:path w="325120" h="313689">
                <a:moveTo>
                  <a:pt x="273050" y="0"/>
                </a:moveTo>
                <a:lnTo>
                  <a:pt x="325119" y="14478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4838700" y="5011420"/>
            <a:ext cx="345440" cy="1993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50" spc="70" dirty="0">
                <a:latin typeface="Arial"/>
                <a:cs typeface="Arial"/>
              </a:rPr>
              <a:t>45</a:t>
            </a:r>
            <a:r>
              <a:rPr sz="1150" spc="165" dirty="0">
                <a:latin typeface="Arial"/>
                <a:cs typeface="Arial"/>
              </a:rPr>
              <a:t>%</a:t>
            </a:r>
            <a:endParaRPr sz="11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810510" y="5770879"/>
            <a:ext cx="345440" cy="1993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50" spc="80" dirty="0">
                <a:latin typeface="Arial"/>
                <a:cs typeface="Arial"/>
              </a:rPr>
              <a:t>3</a:t>
            </a:r>
            <a:r>
              <a:rPr sz="1150" spc="55" dirty="0">
                <a:latin typeface="Arial"/>
                <a:cs typeface="Arial"/>
              </a:rPr>
              <a:t>8</a:t>
            </a:r>
            <a:r>
              <a:rPr sz="1150" spc="165" dirty="0">
                <a:latin typeface="Arial"/>
                <a:cs typeface="Arial"/>
              </a:rPr>
              <a:t>%</a:t>
            </a:r>
            <a:endParaRPr sz="11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810510" y="4363720"/>
            <a:ext cx="478790" cy="4787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22250">
              <a:lnSpc>
                <a:spcPct val="100000"/>
              </a:lnSpc>
              <a:spcBef>
                <a:spcPts val="90"/>
              </a:spcBef>
            </a:pPr>
            <a:r>
              <a:rPr sz="1150" spc="80" dirty="0">
                <a:latin typeface="Arial"/>
                <a:cs typeface="Arial"/>
              </a:rPr>
              <a:t>5</a:t>
            </a:r>
            <a:r>
              <a:rPr sz="1150" spc="165" dirty="0">
                <a:latin typeface="Arial"/>
                <a:cs typeface="Arial"/>
              </a:rPr>
              <a:t>%</a:t>
            </a:r>
            <a:endParaRPr sz="11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20"/>
              </a:spcBef>
            </a:pPr>
            <a:r>
              <a:rPr sz="1150" spc="120" dirty="0">
                <a:latin typeface="Arial"/>
                <a:cs typeface="Arial"/>
              </a:rPr>
              <a:t>5%</a:t>
            </a:r>
            <a:endParaRPr sz="11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487420" y="4251959"/>
            <a:ext cx="254635" cy="1993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150" spc="70" dirty="0">
                <a:latin typeface="Arial"/>
                <a:cs typeface="Arial"/>
              </a:rPr>
              <a:t>7</a:t>
            </a:r>
            <a:r>
              <a:rPr sz="1150" spc="165" dirty="0">
                <a:latin typeface="Arial"/>
                <a:cs typeface="Arial"/>
              </a:rPr>
              <a:t>%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6302375" y="4764404"/>
            <a:ext cx="101600" cy="1027430"/>
            <a:chOff x="6302375" y="4764404"/>
            <a:chExt cx="101600" cy="1027430"/>
          </a:xfrm>
        </p:grpSpPr>
        <p:sp>
          <p:nvSpPr>
            <p:cNvPr id="25" name="object 25"/>
            <p:cNvSpPr/>
            <p:nvPr/>
          </p:nvSpPr>
          <p:spPr>
            <a:xfrm>
              <a:off x="6308089" y="4770119"/>
              <a:ext cx="90170" cy="77470"/>
            </a:xfrm>
            <a:custGeom>
              <a:avLst/>
              <a:gdLst/>
              <a:ahLst/>
              <a:cxnLst/>
              <a:rect l="l" t="t" r="r" b="b"/>
              <a:pathLst>
                <a:path w="90170" h="77470">
                  <a:moveTo>
                    <a:pt x="90170" y="0"/>
                  </a:moveTo>
                  <a:lnTo>
                    <a:pt x="0" y="0"/>
                  </a:lnTo>
                  <a:lnTo>
                    <a:pt x="0" y="77469"/>
                  </a:lnTo>
                  <a:lnTo>
                    <a:pt x="90170" y="77469"/>
                  </a:lnTo>
                  <a:lnTo>
                    <a:pt x="90170" y="0"/>
                  </a:lnTo>
                  <a:close/>
                </a:path>
              </a:pathLst>
            </a:custGeom>
            <a:solidFill>
              <a:srgbClr val="999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308089" y="4770119"/>
              <a:ext cx="90170" cy="77470"/>
            </a:xfrm>
            <a:custGeom>
              <a:avLst/>
              <a:gdLst/>
              <a:ahLst/>
              <a:cxnLst/>
              <a:rect l="l" t="t" r="r" b="b"/>
              <a:pathLst>
                <a:path w="90170" h="77470">
                  <a:moveTo>
                    <a:pt x="0" y="0"/>
                  </a:moveTo>
                  <a:lnTo>
                    <a:pt x="90170" y="0"/>
                  </a:lnTo>
                  <a:lnTo>
                    <a:pt x="90170" y="77469"/>
                  </a:lnTo>
                  <a:lnTo>
                    <a:pt x="0" y="77469"/>
                  </a:lnTo>
                  <a:lnTo>
                    <a:pt x="0" y="0"/>
                  </a:lnTo>
                  <a:close/>
                </a:path>
              </a:pathLst>
            </a:custGeom>
            <a:ln w="1143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6308089" y="5005069"/>
              <a:ext cx="90170" cy="77470"/>
            </a:xfrm>
            <a:custGeom>
              <a:avLst/>
              <a:gdLst/>
              <a:ahLst/>
              <a:cxnLst/>
              <a:rect l="l" t="t" r="r" b="b"/>
              <a:pathLst>
                <a:path w="90170" h="77470">
                  <a:moveTo>
                    <a:pt x="90170" y="0"/>
                  </a:moveTo>
                  <a:lnTo>
                    <a:pt x="0" y="0"/>
                  </a:lnTo>
                  <a:lnTo>
                    <a:pt x="0" y="77469"/>
                  </a:lnTo>
                  <a:lnTo>
                    <a:pt x="90170" y="77469"/>
                  </a:lnTo>
                  <a:lnTo>
                    <a:pt x="90170" y="0"/>
                  </a:lnTo>
                  <a:close/>
                </a:path>
              </a:pathLst>
            </a:custGeom>
            <a:solidFill>
              <a:srgbClr val="9933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6308089" y="5005069"/>
              <a:ext cx="90170" cy="77470"/>
            </a:xfrm>
            <a:custGeom>
              <a:avLst/>
              <a:gdLst/>
              <a:ahLst/>
              <a:cxnLst/>
              <a:rect l="l" t="t" r="r" b="b"/>
              <a:pathLst>
                <a:path w="90170" h="77470">
                  <a:moveTo>
                    <a:pt x="0" y="0"/>
                  </a:moveTo>
                  <a:lnTo>
                    <a:pt x="90170" y="0"/>
                  </a:lnTo>
                  <a:lnTo>
                    <a:pt x="90170" y="77469"/>
                  </a:lnTo>
                  <a:lnTo>
                    <a:pt x="0" y="77469"/>
                  </a:lnTo>
                  <a:lnTo>
                    <a:pt x="0" y="0"/>
                  </a:lnTo>
                  <a:close/>
                </a:path>
              </a:pathLst>
            </a:custGeom>
            <a:ln w="1143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6308089" y="5240019"/>
              <a:ext cx="90170" cy="77470"/>
            </a:xfrm>
            <a:custGeom>
              <a:avLst/>
              <a:gdLst/>
              <a:ahLst/>
              <a:cxnLst/>
              <a:rect l="l" t="t" r="r" b="b"/>
              <a:pathLst>
                <a:path w="90170" h="77470">
                  <a:moveTo>
                    <a:pt x="90170" y="0"/>
                  </a:moveTo>
                  <a:lnTo>
                    <a:pt x="0" y="0"/>
                  </a:lnTo>
                  <a:lnTo>
                    <a:pt x="0" y="77469"/>
                  </a:lnTo>
                  <a:lnTo>
                    <a:pt x="90170" y="77469"/>
                  </a:lnTo>
                  <a:lnTo>
                    <a:pt x="90170" y="0"/>
                  </a:lnTo>
                  <a:close/>
                </a:path>
              </a:pathLst>
            </a:custGeom>
            <a:solidFill>
              <a:srgbClr val="FFFF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6308089" y="5238749"/>
              <a:ext cx="90170" cy="78740"/>
            </a:xfrm>
            <a:custGeom>
              <a:avLst/>
              <a:gdLst/>
              <a:ahLst/>
              <a:cxnLst/>
              <a:rect l="l" t="t" r="r" b="b"/>
              <a:pathLst>
                <a:path w="90170" h="78739">
                  <a:moveTo>
                    <a:pt x="0" y="0"/>
                  </a:moveTo>
                  <a:lnTo>
                    <a:pt x="90170" y="0"/>
                  </a:lnTo>
                  <a:lnTo>
                    <a:pt x="90170" y="78740"/>
                  </a:lnTo>
                  <a:lnTo>
                    <a:pt x="0" y="78740"/>
                  </a:lnTo>
                  <a:lnTo>
                    <a:pt x="0" y="0"/>
                  </a:lnTo>
                  <a:close/>
                </a:path>
              </a:pathLst>
            </a:custGeom>
            <a:ln w="1142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6308089" y="5473699"/>
              <a:ext cx="90170" cy="77470"/>
            </a:xfrm>
            <a:custGeom>
              <a:avLst/>
              <a:gdLst/>
              <a:ahLst/>
              <a:cxnLst/>
              <a:rect l="l" t="t" r="r" b="b"/>
              <a:pathLst>
                <a:path w="90170" h="77470">
                  <a:moveTo>
                    <a:pt x="90170" y="0"/>
                  </a:moveTo>
                  <a:lnTo>
                    <a:pt x="0" y="0"/>
                  </a:lnTo>
                  <a:lnTo>
                    <a:pt x="0" y="77469"/>
                  </a:lnTo>
                  <a:lnTo>
                    <a:pt x="90170" y="77469"/>
                  </a:lnTo>
                  <a:lnTo>
                    <a:pt x="90170" y="0"/>
                  </a:lnTo>
                  <a:close/>
                </a:path>
              </a:pathLst>
            </a:custGeom>
            <a:solidFill>
              <a:srgbClr val="CC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6308089" y="5473699"/>
              <a:ext cx="90170" cy="77470"/>
            </a:xfrm>
            <a:custGeom>
              <a:avLst/>
              <a:gdLst/>
              <a:ahLst/>
              <a:cxnLst/>
              <a:rect l="l" t="t" r="r" b="b"/>
              <a:pathLst>
                <a:path w="90170" h="77470">
                  <a:moveTo>
                    <a:pt x="0" y="0"/>
                  </a:moveTo>
                  <a:lnTo>
                    <a:pt x="90170" y="0"/>
                  </a:lnTo>
                  <a:lnTo>
                    <a:pt x="90170" y="77469"/>
                  </a:lnTo>
                  <a:lnTo>
                    <a:pt x="0" y="77469"/>
                  </a:lnTo>
                  <a:lnTo>
                    <a:pt x="0" y="0"/>
                  </a:lnTo>
                  <a:close/>
                </a:path>
              </a:pathLst>
            </a:custGeom>
            <a:ln w="1143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6308089" y="5708649"/>
              <a:ext cx="90170" cy="77470"/>
            </a:xfrm>
            <a:custGeom>
              <a:avLst/>
              <a:gdLst/>
              <a:ahLst/>
              <a:cxnLst/>
              <a:rect l="l" t="t" r="r" b="b"/>
              <a:pathLst>
                <a:path w="90170" h="77470">
                  <a:moveTo>
                    <a:pt x="90170" y="0"/>
                  </a:moveTo>
                  <a:lnTo>
                    <a:pt x="0" y="0"/>
                  </a:lnTo>
                  <a:lnTo>
                    <a:pt x="0" y="77469"/>
                  </a:lnTo>
                  <a:lnTo>
                    <a:pt x="90170" y="77469"/>
                  </a:lnTo>
                  <a:lnTo>
                    <a:pt x="90170" y="0"/>
                  </a:lnTo>
                  <a:close/>
                </a:path>
              </a:pathLst>
            </a:custGeom>
            <a:solidFill>
              <a:srgbClr val="660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6308089" y="5708649"/>
              <a:ext cx="90170" cy="77470"/>
            </a:xfrm>
            <a:custGeom>
              <a:avLst/>
              <a:gdLst/>
              <a:ahLst/>
              <a:cxnLst/>
              <a:rect l="l" t="t" r="r" b="b"/>
              <a:pathLst>
                <a:path w="90170" h="77470">
                  <a:moveTo>
                    <a:pt x="0" y="0"/>
                  </a:moveTo>
                  <a:lnTo>
                    <a:pt x="90170" y="0"/>
                  </a:lnTo>
                  <a:lnTo>
                    <a:pt x="90170" y="77469"/>
                  </a:lnTo>
                  <a:lnTo>
                    <a:pt x="0" y="77469"/>
                  </a:lnTo>
                  <a:lnTo>
                    <a:pt x="0" y="0"/>
                  </a:lnTo>
                  <a:close/>
                </a:path>
              </a:pathLst>
            </a:custGeom>
            <a:ln w="1143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/>
          <p:nvPr/>
        </p:nvSpPr>
        <p:spPr>
          <a:xfrm>
            <a:off x="6243320" y="4679950"/>
            <a:ext cx="1780539" cy="117348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vert="horz" wrap="square" lIns="0" tIns="19050" rIns="0" bIns="0" rtlCol="0">
            <a:spAutoFit/>
          </a:bodyPr>
          <a:lstStyle/>
          <a:p>
            <a:pPr marL="206375">
              <a:lnSpc>
                <a:spcPct val="100000"/>
              </a:lnSpc>
              <a:spcBef>
                <a:spcPts val="150"/>
              </a:spcBef>
            </a:pPr>
            <a:r>
              <a:rPr sz="1150" spc="95" dirty="0">
                <a:latin typeface="Arial"/>
                <a:cs typeface="Arial"/>
              </a:rPr>
              <a:t>At </a:t>
            </a:r>
            <a:r>
              <a:rPr sz="1150" spc="105" dirty="0">
                <a:latin typeface="Arial"/>
                <a:cs typeface="Arial"/>
              </a:rPr>
              <a:t>home </a:t>
            </a:r>
            <a:r>
              <a:rPr sz="1150" spc="80" dirty="0">
                <a:latin typeface="Arial"/>
                <a:cs typeface="Arial"/>
              </a:rPr>
              <a:t>with</a:t>
            </a:r>
            <a:r>
              <a:rPr sz="1150" spc="-20" dirty="0">
                <a:latin typeface="Arial"/>
                <a:cs typeface="Arial"/>
              </a:rPr>
              <a:t> </a:t>
            </a:r>
            <a:r>
              <a:rPr sz="1150" spc="65" dirty="0">
                <a:latin typeface="Arial"/>
                <a:cs typeface="Arial"/>
              </a:rPr>
              <a:t>family</a:t>
            </a:r>
            <a:endParaRPr sz="1150">
              <a:latin typeface="Arial"/>
              <a:cs typeface="Arial"/>
            </a:endParaRPr>
          </a:p>
          <a:p>
            <a:pPr marL="206375" marR="120014">
              <a:lnSpc>
                <a:spcPct val="133300"/>
              </a:lnSpc>
              <a:spcBef>
                <a:spcPts val="10"/>
              </a:spcBef>
            </a:pPr>
            <a:r>
              <a:rPr sz="1150" spc="25" dirty="0">
                <a:latin typeface="Arial"/>
                <a:cs typeface="Arial"/>
              </a:rPr>
              <a:t>Travel </a:t>
            </a:r>
            <a:r>
              <a:rPr sz="1150" spc="95" dirty="0">
                <a:latin typeface="Arial"/>
                <a:cs typeface="Arial"/>
              </a:rPr>
              <a:t>to </a:t>
            </a:r>
            <a:r>
              <a:rPr sz="1150" spc="40" dirty="0">
                <a:latin typeface="Arial"/>
                <a:cs typeface="Arial"/>
              </a:rPr>
              <a:t>visit </a:t>
            </a:r>
            <a:r>
              <a:rPr sz="1150" spc="65" dirty="0">
                <a:latin typeface="Arial"/>
                <a:cs typeface="Arial"/>
              </a:rPr>
              <a:t>family  </a:t>
            </a:r>
            <a:r>
              <a:rPr sz="1150" spc="90" dirty="0">
                <a:latin typeface="Arial"/>
                <a:cs typeface="Arial"/>
              </a:rPr>
              <a:t>Vacation</a:t>
            </a:r>
            <a:endParaRPr sz="1150">
              <a:latin typeface="Arial"/>
              <a:cs typeface="Arial"/>
            </a:endParaRPr>
          </a:p>
          <a:p>
            <a:pPr marL="206375" marR="41910">
              <a:lnSpc>
                <a:spcPct val="134100"/>
              </a:lnSpc>
            </a:pPr>
            <a:r>
              <a:rPr sz="1150" spc="85" dirty="0">
                <a:latin typeface="Arial"/>
                <a:cs typeface="Arial"/>
              </a:rPr>
              <a:t>Catching </a:t>
            </a:r>
            <a:r>
              <a:rPr sz="1150" spc="90" dirty="0">
                <a:latin typeface="Arial"/>
                <a:cs typeface="Arial"/>
              </a:rPr>
              <a:t>up </a:t>
            </a:r>
            <a:r>
              <a:rPr sz="1150" spc="85" dirty="0">
                <a:latin typeface="Arial"/>
                <a:cs typeface="Arial"/>
              </a:rPr>
              <a:t>on</a:t>
            </a:r>
            <a:r>
              <a:rPr sz="1150" spc="-95" dirty="0">
                <a:latin typeface="Arial"/>
                <a:cs typeface="Arial"/>
              </a:rPr>
              <a:t> </a:t>
            </a:r>
            <a:r>
              <a:rPr sz="1150" spc="65" dirty="0">
                <a:latin typeface="Arial"/>
                <a:cs typeface="Arial"/>
              </a:rPr>
              <a:t>work  </a:t>
            </a:r>
            <a:r>
              <a:rPr sz="1150" spc="85" dirty="0">
                <a:latin typeface="Arial"/>
                <a:cs typeface="Arial"/>
              </a:rPr>
              <a:t>Other</a:t>
            </a:r>
            <a:endParaRPr sz="1150">
              <a:latin typeface="Arial"/>
              <a:cs typeface="Arial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1588769" y="3484879"/>
            <a:ext cx="6487160" cy="3139440"/>
          </a:xfrm>
          <a:custGeom>
            <a:avLst/>
            <a:gdLst/>
            <a:ahLst/>
            <a:cxnLst/>
            <a:rect l="l" t="t" r="r" b="b"/>
            <a:pathLst>
              <a:path w="6487159" h="3139440">
                <a:moveTo>
                  <a:pt x="0" y="3139439"/>
                </a:moveTo>
                <a:lnTo>
                  <a:pt x="6487159" y="3139439"/>
                </a:lnTo>
                <a:lnTo>
                  <a:pt x="6487159" y="0"/>
                </a:lnTo>
                <a:lnTo>
                  <a:pt x="0" y="0"/>
                </a:lnTo>
                <a:lnTo>
                  <a:pt x="0" y="313943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570204" y="1915796"/>
            <a:ext cx="7741444" cy="4452822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527685" marR="1125855" indent="-515620">
              <a:lnSpc>
                <a:spcPts val="3460"/>
              </a:lnSpc>
              <a:spcBef>
                <a:spcPts val="53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data, after collection, has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 be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prepared</a:t>
            </a:r>
            <a:r>
              <a:rPr sz="2400" spc="-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for  analysis.</a:t>
            </a:r>
          </a:p>
          <a:p>
            <a:pPr marL="527685" marR="334010" indent="-515620">
              <a:lnSpc>
                <a:spcPts val="3460"/>
              </a:lnSpc>
              <a:spcBef>
                <a:spcPts val="1000"/>
              </a:spcBef>
              <a:buAutoNum type="arabicPeriod"/>
              <a:tabLst>
                <a:tab pos="527685" algn="l"/>
                <a:tab pos="528320" algn="l"/>
                <a:tab pos="9413875" algn="l"/>
              </a:tabLst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Coll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cted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ta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is raw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d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ust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be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convert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d	the  form that is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suitable for the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required</a:t>
            </a:r>
            <a:r>
              <a:rPr sz="2400" spc="-10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analysis</a:t>
            </a:r>
          </a:p>
          <a:p>
            <a:pPr marL="527685" marR="5080" indent="-515620">
              <a:lnSpc>
                <a:spcPts val="3460"/>
              </a:lnSpc>
              <a:spcBef>
                <a:spcPts val="99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The result of 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analysis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affected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lot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by the</a:t>
            </a:r>
            <a:r>
              <a:rPr sz="2400" spc="-1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form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the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data.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527685" marR="878840" indent="-515620">
              <a:lnSpc>
                <a:spcPts val="3460"/>
              </a:lnSpc>
              <a:spcBef>
                <a:spcPts val="98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So,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proper data preparation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must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get</a:t>
            </a:r>
            <a:r>
              <a:rPr sz="2400" spc="-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reliable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result</a:t>
            </a:r>
          </a:p>
        </p:txBody>
      </p:sp>
      <p:sp>
        <p:nvSpPr>
          <p:cNvPr id="5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43635" marR="5080">
              <a:lnSpc>
                <a:spcPct val="100000"/>
              </a:lnSpc>
              <a:spcBef>
                <a:spcPts val="100"/>
              </a:spcBef>
            </a:pPr>
            <a:r>
              <a:rPr sz="3600" b="1" spc="-85" dirty="0" smtClean="0"/>
              <a:t>Processing</a:t>
            </a:r>
            <a:r>
              <a:rPr lang="en-IN" sz="3600" b="1" spc="-85" dirty="0" smtClean="0"/>
              <a:t> </a:t>
            </a:r>
            <a:r>
              <a:rPr sz="3600" b="1" spc="-910" dirty="0" smtClean="0"/>
              <a:t> </a:t>
            </a:r>
            <a:r>
              <a:rPr sz="3600" b="1" spc="10" dirty="0"/>
              <a:t>of  </a:t>
            </a:r>
            <a:r>
              <a:rPr sz="3600" b="1" i="1" spc="70" dirty="0"/>
              <a:t>Data</a:t>
            </a:r>
            <a:endParaRPr sz="3600" b="1" dirty="0"/>
          </a:p>
        </p:txBody>
      </p:sp>
    </p:spTree>
    <p:extLst>
      <p:ext uri="{BB962C8B-B14F-4D97-AF65-F5344CB8AC3E}">
        <p14:creationId xmlns:p14="http://schemas.microsoft.com/office/powerpoint/2010/main" val="56254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23110" y="656590"/>
            <a:ext cx="23761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30" dirty="0"/>
              <a:t>Line</a:t>
            </a:r>
            <a:r>
              <a:rPr sz="3600" spc="-345" dirty="0"/>
              <a:t> </a:t>
            </a:r>
            <a:r>
              <a:rPr sz="3600" spc="25" dirty="0"/>
              <a:t>graph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383540" y="1565909"/>
            <a:ext cx="104775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-1080" dirty="0">
                <a:solidFill>
                  <a:srgbClr val="A42F0F"/>
                </a:solidFill>
                <a:latin typeface="UnDotum"/>
                <a:cs typeface="UnDotum"/>
              </a:rPr>
              <a:t></a:t>
            </a:r>
            <a:endParaRPr sz="1700">
              <a:latin typeface="UnDotum"/>
              <a:cs typeface="UnDot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6440" y="1587500"/>
            <a:ext cx="262636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spc="-165" dirty="0">
                <a:solidFill>
                  <a:srgbClr val="3F3F3F"/>
                </a:solidFill>
                <a:latin typeface="Verdana"/>
                <a:cs typeface="Verdana"/>
              </a:rPr>
              <a:t>Displays </a:t>
            </a:r>
            <a:r>
              <a:rPr sz="1700" b="1" spc="-190" dirty="0">
                <a:solidFill>
                  <a:srgbClr val="3F3F3F"/>
                </a:solidFill>
                <a:latin typeface="Verdana"/>
                <a:cs typeface="Verdana"/>
              </a:rPr>
              <a:t>trends </a:t>
            </a:r>
            <a:r>
              <a:rPr sz="1700" b="1" spc="-145" dirty="0">
                <a:solidFill>
                  <a:srgbClr val="3F3F3F"/>
                </a:solidFill>
                <a:latin typeface="Verdana"/>
                <a:cs typeface="Verdana"/>
              </a:rPr>
              <a:t>over</a:t>
            </a:r>
            <a:r>
              <a:rPr sz="1700" b="1" spc="-2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1700" b="1" spc="-175" dirty="0">
                <a:solidFill>
                  <a:srgbClr val="3F3F3F"/>
                </a:solidFill>
                <a:latin typeface="Verdana"/>
                <a:cs typeface="Verdana"/>
              </a:rPr>
              <a:t>time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540" y="1973579"/>
            <a:ext cx="8217534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b="1" spc="-220" dirty="0">
                <a:solidFill>
                  <a:srgbClr val="3F3F3F"/>
                </a:solidFill>
                <a:latin typeface="Verdana"/>
                <a:cs typeface="Verdana"/>
              </a:rPr>
              <a:t>Number </a:t>
            </a:r>
            <a:r>
              <a:rPr sz="2200" b="1" spc="-215" dirty="0">
                <a:solidFill>
                  <a:srgbClr val="3F3F3F"/>
                </a:solidFill>
                <a:latin typeface="Verdana"/>
                <a:cs typeface="Verdana"/>
              </a:rPr>
              <a:t>of </a:t>
            </a:r>
            <a:r>
              <a:rPr sz="2200" b="1" spc="-155" dirty="0">
                <a:solidFill>
                  <a:srgbClr val="3F3F3F"/>
                </a:solidFill>
                <a:latin typeface="Verdana"/>
                <a:cs typeface="Verdana"/>
              </a:rPr>
              <a:t>Clinicians </a:t>
            </a:r>
            <a:r>
              <a:rPr sz="2200" b="1" spc="-260" dirty="0">
                <a:solidFill>
                  <a:srgbClr val="3F3F3F"/>
                </a:solidFill>
                <a:latin typeface="Verdana"/>
                <a:cs typeface="Verdana"/>
              </a:rPr>
              <a:t>Working </a:t>
            </a:r>
            <a:r>
              <a:rPr sz="2200" b="1" spc="-240" dirty="0">
                <a:solidFill>
                  <a:srgbClr val="3F3F3F"/>
                </a:solidFill>
                <a:latin typeface="Verdana"/>
                <a:cs typeface="Verdana"/>
              </a:rPr>
              <a:t>in </a:t>
            </a:r>
            <a:r>
              <a:rPr sz="2200" b="1" spc="-135" dirty="0">
                <a:solidFill>
                  <a:srgbClr val="3F3F3F"/>
                </a:solidFill>
                <a:latin typeface="Verdana"/>
                <a:cs typeface="Verdana"/>
              </a:rPr>
              <a:t>Each </a:t>
            </a:r>
            <a:r>
              <a:rPr sz="2200" b="1" spc="-120" dirty="0">
                <a:solidFill>
                  <a:srgbClr val="3F3F3F"/>
                </a:solidFill>
                <a:latin typeface="Verdana"/>
                <a:cs typeface="Verdana"/>
              </a:rPr>
              <a:t>Clinic </a:t>
            </a:r>
            <a:r>
              <a:rPr sz="2200" b="1" spc="-250" dirty="0">
                <a:solidFill>
                  <a:srgbClr val="3F3F3F"/>
                </a:solidFill>
                <a:latin typeface="Verdana"/>
                <a:cs typeface="Verdana"/>
              </a:rPr>
              <a:t>During </a:t>
            </a:r>
            <a:r>
              <a:rPr sz="2200" b="1" spc="-215" dirty="0">
                <a:solidFill>
                  <a:srgbClr val="3F3F3F"/>
                </a:solidFill>
                <a:latin typeface="Verdana"/>
                <a:cs typeface="Verdana"/>
              </a:rPr>
              <a:t>Years</a:t>
            </a:r>
            <a:r>
              <a:rPr sz="2200" b="1" spc="-204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200" b="1" spc="-385" dirty="0">
                <a:solidFill>
                  <a:srgbClr val="3F3F3F"/>
                </a:solidFill>
                <a:latin typeface="Verdana"/>
                <a:cs typeface="Verdana"/>
              </a:rPr>
              <a:t>1–4</a:t>
            </a:r>
            <a:endParaRPr sz="2200">
              <a:latin typeface="Verdana"/>
              <a:cs typeface="Verdana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1092200" y="2813367"/>
          <a:ext cx="5831840" cy="37210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6250"/>
                <a:gridCol w="1355725"/>
                <a:gridCol w="1470025"/>
                <a:gridCol w="1470660"/>
                <a:gridCol w="1059180"/>
              </a:tblGrid>
              <a:tr h="386714">
                <a:tc>
                  <a:txBody>
                    <a:bodyPr/>
                    <a:lstStyle/>
                    <a:p>
                      <a:pPr marL="31750">
                        <a:lnSpc>
                          <a:spcPts val="1970"/>
                        </a:lnSpc>
                      </a:pPr>
                      <a:r>
                        <a:rPr sz="1800" dirty="0">
                          <a:latin typeface="Carlito"/>
                          <a:cs typeface="Carlito"/>
                        </a:rPr>
                        <a:t>6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8005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800" dirty="0">
                          <a:latin typeface="Carlito"/>
                          <a:cs typeface="Carlito"/>
                        </a:rPr>
                        <a:t>5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6858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8069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800" dirty="0">
                          <a:latin typeface="Carlito"/>
                          <a:cs typeface="Carlito"/>
                        </a:rPr>
                        <a:t>4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6858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8069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1800" dirty="0">
                          <a:latin typeface="Carlito"/>
                          <a:cs typeface="Carlito"/>
                        </a:rPr>
                        <a:t>3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6921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8005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800" dirty="0">
                          <a:latin typeface="Carlito"/>
                          <a:cs typeface="Carlito"/>
                        </a:rPr>
                        <a:t>2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6858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80694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800" dirty="0">
                          <a:latin typeface="Carlito"/>
                          <a:cs typeface="Carlito"/>
                        </a:rPr>
                        <a:t>1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6858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68580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1800" dirty="0">
                          <a:latin typeface="Carlito"/>
                          <a:cs typeface="Carlito"/>
                        </a:rPr>
                        <a:t>0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6921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  <a:p>
                      <a:pPr marL="327660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Carlito"/>
                          <a:cs typeface="Carlito"/>
                        </a:rPr>
                        <a:t>Year</a:t>
                      </a:r>
                      <a:r>
                        <a:rPr sz="18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1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254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  <a:p>
                      <a:pPr marL="442595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Carlito"/>
                          <a:cs typeface="Carlito"/>
                        </a:rPr>
                        <a:t>Year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2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254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  <a:p>
                      <a:pPr marL="443230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Carlito"/>
                          <a:cs typeface="Carlito"/>
                        </a:rPr>
                        <a:t>Year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3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254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  <a:p>
                      <a:pPr marL="443230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Carlito"/>
                          <a:cs typeface="Carlito"/>
                        </a:rPr>
                        <a:t>Year</a:t>
                      </a:r>
                      <a:r>
                        <a:rPr sz="1800" spc="-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800" dirty="0">
                          <a:latin typeface="Carlito"/>
                          <a:cs typeface="Carlito"/>
                        </a:rPr>
                        <a:t>4</a:t>
                      </a:r>
                      <a:endParaRPr sz="1800">
                        <a:latin typeface="Carlito"/>
                        <a:cs typeface="Carlito"/>
                      </a:endParaRPr>
                    </a:p>
                  </a:txBody>
                  <a:tcPr marL="0" marR="0" marT="2540" marB="0"/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897889" y="5299873"/>
            <a:ext cx="177800" cy="8636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z="1200" b="1" spc="-515" dirty="0">
                <a:latin typeface="Carlito"/>
                <a:cs typeface="Carlito"/>
              </a:rPr>
              <a:t>Numberofclinicians</a:t>
            </a:r>
            <a:endParaRPr sz="1200">
              <a:latin typeface="Carlito"/>
              <a:cs typeface="Carlito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720330" y="3949954"/>
            <a:ext cx="695325" cy="1089660"/>
          </a:xfrm>
          <a:prstGeom prst="rect">
            <a:avLst/>
          </a:prstGeom>
        </p:spPr>
        <p:txBody>
          <a:bodyPr vert="horz" wrap="square" lIns="0" tIns="920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25"/>
              </a:spcBef>
            </a:pPr>
            <a:r>
              <a:rPr sz="1800" dirty="0">
                <a:latin typeface="Carlito"/>
                <a:cs typeface="Carlito"/>
              </a:rPr>
              <a:t>Clinic</a:t>
            </a:r>
            <a:r>
              <a:rPr sz="1800" spc="-70" dirty="0">
                <a:latin typeface="Carlito"/>
                <a:cs typeface="Carlito"/>
              </a:rPr>
              <a:t> </a:t>
            </a:r>
            <a:r>
              <a:rPr sz="1800" dirty="0">
                <a:latin typeface="Carlito"/>
                <a:cs typeface="Carlito"/>
              </a:rPr>
              <a:t>1</a:t>
            </a:r>
            <a:endParaRPr sz="18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630"/>
              </a:spcBef>
            </a:pPr>
            <a:r>
              <a:rPr sz="1800" dirty="0">
                <a:latin typeface="Carlito"/>
                <a:cs typeface="Carlito"/>
              </a:rPr>
              <a:t>Clinic</a:t>
            </a:r>
            <a:r>
              <a:rPr sz="1800" spc="-70" dirty="0">
                <a:latin typeface="Carlito"/>
                <a:cs typeface="Carlito"/>
              </a:rPr>
              <a:t> </a:t>
            </a:r>
            <a:r>
              <a:rPr sz="1800" dirty="0">
                <a:latin typeface="Carlito"/>
                <a:cs typeface="Carlito"/>
              </a:rPr>
              <a:t>2</a:t>
            </a:r>
            <a:endParaRPr sz="18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z="1800" dirty="0">
                <a:latin typeface="Carlito"/>
                <a:cs typeface="Carlito"/>
              </a:rPr>
              <a:t>Clinic</a:t>
            </a:r>
            <a:r>
              <a:rPr sz="1800" spc="-70" dirty="0">
                <a:latin typeface="Carlito"/>
                <a:cs typeface="Carlito"/>
              </a:rPr>
              <a:t> </a:t>
            </a:r>
            <a:r>
              <a:rPr sz="1800" dirty="0">
                <a:latin typeface="Carlito"/>
                <a:cs typeface="Carlito"/>
              </a:rPr>
              <a:t>3</a:t>
            </a:r>
            <a:endParaRPr sz="1800">
              <a:latin typeface="Carlito"/>
              <a:cs typeface="Carli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23110" y="656590"/>
            <a:ext cx="22110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14" dirty="0"/>
              <a:t>histogram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383540" y="1560829"/>
            <a:ext cx="11874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270" dirty="0">
                <a:solidFill>
                  <a:srgbClr val="A42F0F"/>
                </a:solidFill>
                <a:latin typeface="UnDotum"/>
                <a:cs typeface="UnDotum"/>
              </a:rPr>
              <a:t></a:t>
            </a:r>
            <a:endParaRPr sz="2000">
              <a:latin typeface="UnDotum"/>
              <a:cs typeface="UnDot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6440" y="1587500"/>
            <a:ext cx="705739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A graph of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the data in </a:t>
            </a: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a frequency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distribution </a:t>
            </a: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called </a:t>
            </a: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a</a:t>
            </a:r>
            <a:r>
              <a:rPr sz="2000" spc="35" dirty="0">
                <a:solidFill>
                  <a:srgbClr val="3F3F3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3F3F3F"/>
                </a:solidFill>
                <a:latin typeface="Times New Roman"/>
                <a:cs typeface="Times New Roman"/>
              </a:rPr>
              <a:t>histogram.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2901950" y="3215639"/>
            <a:ext cx="4036060" cy="3262629"/>
            <a:chOff x="2901950" y="3215639"/>
            <a:chExt cx="4036060" cy="3262629"/>
          </a:xfrm>
        </p:grpSpPr>
        <p:sp>
          <p:nvSpPr>
            <p:cNvPr id="6" name="object 6"/>
            <p:cNvSpPr/>
            <p:nvPr/>
          </p:nvSpPr>
          <p:spPr>
            <a:xfrm>
              <a:off x="2901950" y="3215639"/>
              <a:ext cx="4036060" cy="3262629"/>
            </a:xfrm>
            <a:custGeom>
              <a:avLst/>
              <a:gdLst/>
              <a:ahLst/>
              <a:cxnLst/>
              <a:rect l="l" t="t" r="r" b="b"/>
              <a:pathLst>
                <a:path w="4036059" h="3262629">
                  <a:moveTo>
                    <a:pt x="4036059" y="0"/>
                  </a:moveTo>
                  <a:lnTo>
                    <a:pt x="0" y="0"/>
                  </a:lnTo>
                  <a:lnTo>
                    <a:pt x="0" y="3262629"/>
                  </a:lnTo>
                  <a:lnTo>
                    <a:pt x="4036059" y="3262629"/>
                  </a:lnTo>
                  <a:lnTo>
                    <a:pt x="40360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094480" y="5038089"/>
              <a:ext cx="473709" cy="929640"/>
            </a:xfrm>
            <a:custGeom>
              <a:avLst/>
              <a:gdLst/>
              <a:ahLst/>
              <a:cxnLst/>
              <a:rect l="l" t="t" r="r" b="b"/>
              <a:pathLst>
                <a:path w="473710" h="929639">
                  <a:moveTo>
                    <a:pt x="473710" y="0"/>
                  </a:moveTo>
                  <a:lnTo>
                    <a:pt x="0" y="0"/>
                  </a:lnTo>
                  <a:lnTo>
                    <a:pt x="0" y="929640"/>
                  </a:lnTo>
                  <a:lnTo>
                    <a:pt x="473710" y="929640"/>
                  </a:lnTo>
                  <a:lnTo>
                    <a:pt x="473710" y="0"/>
                  </a:lnTo>
                  <a:close/>
                </a:path>
              </a:pathLst>
            </a:custGeom>
            <a:solidFill>
              <a:srgbClr val="999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094480" y="5038089"/>
              <a:ext cx="473709" cy="929640"/>
            </a:xfrm>
            <a:custGeom>
              <a:avLst/>
              <a:gdLst/>
              <a:ahLst/>
              <a:cxnLst/>
              <a:rect l="l" t="t" r="r" b="b"/>
              <a:pathLst>
                <a:path w="473710" h="929639">
                  <a:moveTo>
                    <a:pt x="0" y="0"/>
                  </a:moveTo>
                  <a:lnTo>
                    <a:pt x="473710" y="0"/>
                  </a:lnTo>
                  <a:lnTo>
                    <a:pt x="473710" y="929640"/>
                  </a:lnTo>
                  <a:lnTo>
                    <a:pt x="0" y="929640"/>
                  </a:lnTo>
                  <a:lnTo>
                    <a:pt x="0" y="0"/>
                  </a:lnTo>
                  <a:close/>
                </a:path>
              </a:pathLst>
            </a:custGeom>
            <a:ln w="177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568189" y="4126229"/>
              <a:ext cx="457200" cy="1841500"/>
            </a:xfrm>
            <a:custGeom>
              <a:avLst/>
              <a:gdLst/>
              <a:ahLst/>
              <a:cxnLst/>
              <a:rect l="l" t="t" r="r" b="b"/>
              <a:pathLst>
                <a:path w="457200" h="1841500">
                  <a:moveTo>
                    <a:pt x="457200" y="0"/>
                  </a:moveTo>
                  <a:lnTo>
                    <a:pt x="0" y="0"/>
                  </a:lnTo>
                  <a:lnTo>
                    <a:pt x="0" y="1841500"/>
                  </a:lnTo>
                  <a:lnTo>
                    <a:pt x="457200" y="1841500"/>
                  </a:lnTo>
                  <a:lnTo>
                    <a:pt x="457200" y="0"/>
                  </a:lnTo>
                  <a:close/>
                </a:path>
              </a:pathLst>
            </a:custGeom>
            <a:solidFill>
              <a:srgbClr val="999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568189" y="4126229"/>
              <a:ext cx="457200" cy="1841500"/>
            </a:xfrm>
            <a:custGeom>
              <a:avLst/>
              <a:gdLst/>
              <a:ahLst/>
              <a:cxnLst/>
              <a:rect l="l" t="t" r="r" b="b"/>
              <a:pathLst>
                <a:path w="457200" h="1841500">
                  <a:moveTo>
                    <a:pt x="0" y="0"/>
                  </a:moveTo>
                  <a:lnTo>
                    <a:pt x="457200" y="0"/>
                  </a:lnTo>
                  <a:lnTo>
                    <a:pt x="457200" y="1841500"/>
                  </a:lnTo>
                  <a:lnTo>
                    <a:pt x="0" y="1841500"/>
                  </a:lnTo>
                  <a:lnTo>
                    <a:pt x="0" y="0"/>
                  </a:lnTo>
                  <a:close/>
                </a:path>
              </a:pathLst>
            </a:custGeom>
            <a:ln w="177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025389" y="4436109"/>
              <a:ext cx="457200" cy="1531620"/>
            </a:xfrm>
            <a:custGeom>
              <a:avLst/>
              <a:gdLst/>
              <a:ahLst/>
              <a:cxnLst/>
              <a:rect l="l" t="t" r="r" b="b"/>
              <a:pathLst>
                <a:path w="457200" h="1531620">
                  <a:moveTo>
                    <a:pt x="457200" y="0"/>
                  </a:moveTo>
                  <a:lnTo>
                    <a:pt x="0" y="0"/>
                  </a:lnTo>
                  <a:lnTo>
                    <a:pt x="0" y="1531620"/>
                  </a:lnTo>
                  <a:lnTo>
                    <a:pt x="457200" y="1531620"/>
                  </a:lnTo>
                  <a:lnTo>
                    <a:pt x="457200" y="0"/>
                  </a:lnTo>
                  <a:close/>
                </a:path>
              </a:pathLst>
            </a:custGeom>
            <a:solidFill>
              <a:srgbClr val="999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025389" y="4436109"/>
              <a:ext cx="457200" cy="1531620"/>
            </a:xfrm>
            <a:custGeom>
              <a:avLst/>
              <a:gdLst/>
              <a:ahLst/>
              <a:cxnLst/>
              <a:rect l="l" t="t" r="r" b="b"/>
              <a:pathLst>
                <a:path w="457200" h="1531620">
                  <a:moveTo>
                    <a:pt x="0" y="0"/>
                  </a:moveTo>
                  <a:lnTo>
                    <a:pt x="457200" y="0"/>
                  </a:lnTo>
                  <a:lnTo>
                    <a:pt x="457200" y="1531620"/>
                  </a:lnTo>
                  <a:lnTo>
                    <a:pt x="0" y="1531620"/>
                  </a:lnTo>
                  <a:lnTo>
                    <a:pt x="0" y="0"/>
                  </a:lnTo>
                  <a:close/>
                </a:path>
              </a:pathLst>
            </a:custGeom>
            <a:ln w="177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5482589" y="4747259"/>
              <a:ext cx="458470" cy="1220470"/>
            </a:xfrm>
            <a:custGeom>
              <a:avLst/>
              <a:gdLst/>
              <a:ahLst/>
              <a:cxnLst/>
              <a:rect l="l" t="t" r="r" b="b"/>
              <a:pathLst>
                <a:path w="458470" h="1220470">
                  <a:moveTo>
                    <a:pt x="458470" y="0"/>
                  </a:moveTo>
                  <a:lnTo>
                    <a:pt x="0" y="0"/>
                  </a:lnTo>
                  <a:lnTo>
                    <a:pt x="0" y="1220470"/>
                  </a:lnTo>
                  <a:lnTo>
                    <a:pt x="458470" y="1220470"/>
                  </a:lnTo>
                  <a:lnTo>
                    <a:pt x="458470" y="0"/>
                  </a:lnTo>
                  <a:close/>
                </a:path>
              </a:pathLst>
            </a:custGeom>
            <a:solidFill>
              <a:srgbClr val="999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5482589" y="4747259"/>
              <a:ext cx="458470" cy="1220470"/>
            </a:xfrm>
            <a:custGeom>
              <a:avLst/>
              <a:gdLst/>
              <a:ahLst/>
              <a:cxnLst/>
              <a:rect l="l" t="t" r="r" b="b"/>
              <a:pathLst>
                <a:path w="458470" h="1220470">
                  <a:moveTo>
                    <a:pt x="0" y="0"/>
                  </a:moveTo>
                  <a:lnTo>
                    <a:pt x="458470" y="0"/>
                  </a:lnTo>
                  <a:lnTo>
                    <a:pt x="458470" y="1220470"/>
                  </a:lnTo>
                  <a:lnTo>
                    <a:pt x="0" y="1220470"/>
                  </a:lnTo>
                  <a:lnTo>
                    <a:pt x="0" y="0"/>
                  </a:lnTo>
                  <a:close/>
                </a:path>
              </a:pathLst>
            </a:custGeom>
            <a:ln w="177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941060" y="5347969"/>
              <a:ext cx="473709" cy="619760"/>
            </a:xfrm>
            <a:custGeom>
              <a:avLst/>
              <a:gdLst/>
              <a:ahLst/>
              <a:cxnLst/>
              <a:rect l="l" t="t" r="r" b="b"/>
              <a:pathLst>
                <a:path w="473710" h="619760">
                  <a:moveTo>
                    <a:pt x="473710" y="0"/>
                  </a:moveTo>
                  <a:lnTo>
                    <a:pt x="0" y="0"/>
                  </a:lnTo>
                  <a:lnTo>
                    <a:pt x="0" y="619759"/>
                  </a:lnTo>
                  <a:lnTo>
                    <a:pt x="473710" y="619759"/>
                  </a:lnTo>
                  <a:lnTo>
                    <a:pt x="473710" y="0"/>
                  </a:lnTo>
                  <a:close/>
                </a:path>
              </a:pathLst>
            </a:custGeom>
            <a:solidFill>
              <a:srgbClr val="999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941060" y="5347969"/>
              <a:ext cx="473709" cy="619760"/>
            </a:xfrm>
            <a:custGeom>
              <a:avLst/>
              <a:gdLst/>
              <a:ahLst/>
              <a:cxnLst/>
              <a:rect l="l" t="t" r="r" b="b"/>
              <a:pathLst>
                <a:path w="473710" h="619760">
                  <a:moveTo>
                    <a:pt x="0" y="0"/>
                  </a:moveTo>
                  <a:lnTo>
                    <a:pt x="473710" y="0"/>
                  </a:lnTo>
                  <a:lnTo>
                    <a:pt x="473710" y="619759"/>
                  </a:lnTo>
                  <a:lnTo>
                    <a:pt x="0" y="619759"/>
                  </a:lnTo>
                  <a:lnTo>
                    <a:pt x="0" y="0"/>
                  </a:lnTo>
                  <a:close/>
                </a:path>
              </a:pathLst>
            </a:custGeom>
            <a:ln w="177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587750" y="3817619"/>
              <a:ext cx="3284220" cy="2204720"/>
            </a:xfrm>
            <a:custGeom>
              <a:avLst/>
              <a:gdLst/>
              <a:ahLst/>
              <a:cxnLst/>
              <a:rect l="l" t="t" r="r" b="b"/>
              <a:pathLst>
                <a:path w="3284220" h="2204720">
                  <a:moveTo>
                    <a:pt x="49529" y="0"/>
                  </a:moveTo>
                  <a:lnTo>
                    <a:pt x="49529" y="2150110"/>
                  </a:lnTo>
                </a:path>
                <a:path w="3284220" h="2204720">
                  <a:moveTo>
                    <a:pt x="0" y="2150110"/>
                  </a:moveTo>
                  <a:lnTo>
                    <a:pt x="97789" y="2150110"/>
                  </a:lnTo>
                </a:path>
                <a:path w="3284220" h="2204720">
                  <a:moveTo>
                    <a:pt x="0" y="1840229"/>
                  </a:moveTo>
                  <a:lnTo>
                    <a:pt x="97789" y="1840229"/>
                  </a:lnTo>
                </a:path>
                <a:path w="3284220" h="2204720">
                  <a:moveTo>
                    <a:pt x="0" y="1530349"/>
                  </a:moveTo>
                  <a:lnTo>
                    <a:pt x="97789" y="1530349"/>
                  </a:lnTo>
                </a:path>
                <a:path w="3284220" h="2204720">
                  <a:moveTo>
                    <a:pt x="0" y="1220469"/>
                  </a:moveTo>
                  <a:lnTo>
                    <a:pt x="97789" y="1220469"/>
                  </a:lnTo>
                </a:path>
                <a:path w="3284220" h="2204720">
                  <a:moveTo>
                    <a:pt x="0" y="929639"/>
                  </a:moveTo>
                  <a:lnTo>
                    <a:pt x="97789" y="929639"/>
                  </a:lnTo>
                </a:path>
                <a:path w="3284220" h="2204720">
                  <a:moveTo>
                    <a:pt x="0" y="618489"/>
                  </a:moveTo>
                  <a:lnTo>
                    <a:pt x="97789" y="618489"/>
                  </a:lnTo>
                </a:path>
                <a:path w="3284220" h="2204720">
                  <a:moveTo>
                    <a:pt x="0" y="308609"/>
                  </a:moveTo>
                  <a:lnTo>
                    <a:pt x="97789" y="308609"/>
                  </a:lnTo>
                </a:path>
                <a:path w="3284220" h="2204720">
                  <a:moveTo>
                    <a:pt x="0" y="0"/>
                  </a:moveTo>
                  <a:lnTo>
                    <a:pt x="97789" y="0"/>
                  </a:lnTo>
                </a:path>
                <a:path w="3284220" h="2204720">
                  <a:moveTo>
                    <a:pt x="49529" y="2150110"/>
                  </a:moveTo>
                  <a:lnTo>
                    <a:pt x="3284220" y="2150110"/>
                  </a:lnTo>
                </a:path>
                <a:path w="3284220" h="2204720">
                  <a:moveTo>
                    <a:pt x="49529" y="2204719"/>
                  </a:moveTo>
                  <a:lnTo>
                    <a:pt x="49529" y="2095499"/>
                  </a:lnTo>
                </a:path>
                <a:path w="3284220" h="2204720">
                  <a:moveTo>
                    <a:pt x="506729" y="2204719"/>
                  </a:moveTo>
                  <a:lnTo>
                    <a:pt x="506729" y="2095499"/>
                  </a:lnTo>
                </a:path>
                <a:path w="3284220" h="2204720">
                  <a:moveTo>
                    <a:pt x="980439" y="2204719"/>
                  </a:moveTo>
                  <a:lnTo>
                    <a:pt x="980439" y="2095499"/>
                  </a:lnTo>
                </a:path>
                <a:path w="3284220" h="2204720">
                  <a:moveTo>
                    <a:pt x="1437639" y="2204719"/>
                  </a:moveTo>
                  <a:lnTo>
                    <a:pt x="1437639" y="2095499"/>
                  </a:lnTo>
                </a:path>
                <a:path w="3284220" h="2204720">
                  <a:moveTo>
                    <a:pt x="1894839" y="2204719"/>
                  </a:moveTo>
                  <a:lnTo>
                    <a:pt x="1894839" y="2095499"/>
                  </a:lnTo>
                </a:path>
                <a:path w="3284220" h="2204720">
                  <a:moveTo>
                    <a:pt x="2353310" y="2204719"/>
                  </a:moveTo>
                  <a:lnTo>
                    <a:pt x="2353310" y="2095499"/>
                  </a:lnTo>
                </a:path>
                <a:path w="3284220" h="2204720">
                  <a:moveTo>
                    <a:pt x="2827020" y="2204719"/>
                  </a:moveTo>
                  <a:lnTo>
                    <a:pt x="2827020" y="2095499"/>
                  </a:lnTo>
                </a:path>
                <a:path w="3284220" h="2204720">
                  <a:moveTo>
                    <a:pt x="3284220" y="2204719"/>
                  </a:moveTo>
                  <a:lnTo>
                    <a:pt x="3284220" y="2095499"/>
                  </a:lnTo>
                </a:path>
              </a:pathLst>
            </a:custGeom>
            <a:ln w="3683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2901950" y="3215639"/>
            <a:ext cx="4036060" cy="3262629"/>
          </a:xfrm>
          <a:prstGeom prst="rect">
            <a:avLst/>
          </a:prstGeom>
        </p:spPr>
        <p:txBody>
          <a:bodyPr vert="horz" wrap="square" lIns="0" tIns="111760" rIns="0" bIns="0" rtlCol="0">
            <a:spAutoFit/>
          </a:bodyPr>
          <a:lstStyle/>
          <a:p>
            <a:pPr marL="457200">
              <a:lnSpc>
                <a:spcPct val="100000"/>
              </a:lnSpc>
              <a:spcBef>
                <a:spcPts val="880"/>
              </a:spcBef>
            </a:pPr>
            <a:r>
              <a:rPr sz="1550" b="1" spc="-60" dirty="0">
                <a:latin typeface="Arial"/>
                <a:cs typeface="Arial"/>
              </a:rPr>
              <a:t>Histogram </a:t>
            </a:r>
            <a:r>
              <a:rPr sz="1550" b="1" spc="-45" dirty="0">
                <a:latin typeface="Arial"/>
                <a:cs typeface="Arial"/>
              </a:rPr>
              <a:t>: </a:t>
            </a:r>
            <a:r>
              <a:rPr sz="1550" b="1" spc="-100" dirty="0">
                <a:latin typeface="Arial"/>
                <a:cs typeface="Arial"/>
              </a:rPr>
              <a:t>Daily </a:t>
            </a:r>
            <a:r>
              <a:rPr sz="1550" b="1" spc="-105" dirty="0">
                <a:latin typeface="Arial"/>
                <a:cs typeface="Arial"/>
              </a:rPr>
              <a:t>High</a:t>
            </a:r>
            <a:r>
              <a:rPr sz="1550" b="1" spc="-295" dirty="0">
                <a:latin typeface="Arial"/>
                <a:cs typeface="Arial"/>
              </a:rPr>
              <a:t> </a:t>
            </a:r>
            <a:r>
              <a:rPr sz="1550" b="1" spc="-15" dirty="0">
                <a:latin typeface="Arial"/>
                <a:cs typeface="Arial"/>
              </a:rPr>
              <a:t>Temperature</a:t>
            </a:r>
            <a:endParaRPr sz="1550">
              <a:latin typeface="Arial"/>
              <a:cs typeface="Arial"/>
            </a:endParaRPr>
          </a:p>
          <a:p>
            <a:pPr marL="505459">
              <a:lnSpc>
                <a:spcPct val="100000"/>
              </a:lnSpc>
              <a:spcBef>
                <a:spcPts val="869"/>
              </a:spcBef>
            </a:pPr>
            <a:r>
              <a:rPr sz="1550" spc="-75" dirty="0">
                <a:latin typeface="Arial"/>
                <a:cs typeface="Arial"/>
              </a:rPr>
              <a:t>7</a:t>
            </a:r>
            <a:endParaRPr sz="1550">
              <a:latin typeface="Arial"/>
              <a:cs typeface="Arial"/>
            </a:endParaRPr>
          </a:p>
          <a:p>
            <a:pPr marL="505459">
              <a:lnSpc>
                <a:spcPct val="100000"/>
              </a:lnSpc>
              <a:spcBef>
                <a:spcPts val="580"/>
              </a:spcBef>
            </a:pPr>
            <a:r>
              <a:rPr sz="1550" spc="-75" dirty="0">
                <a:latin typeface="Arial"/>
                <a:cs typeface="Arial"/>
              </a:rPr>
              <a:t>6</a:t>
            </a:r>
            <a:endParaRPr sz="1550">
              <a:latin typeface="Arial"/>
              <a:cs typeface="Arial"/>
            </a:endParaRPr>
          </a:p>
          <a:p>
            <a:pPr marL="505459">
              <a:lnSpc>
                <a:spcPct val="100000"/>
              </a:lnSpc>
              <a:spcBef>
                <a:spcPts val="580"/>
              </a:spcBef>
            </a:pPr>
            <a:r>
              <a:rPr sz="1550" spc="-75" dirty="0">
                <a:latin typeface="Arial"/>
                <a:cs typeface="Arial"/>
              </a:rPr>
              <a:t>5</a:t>
            </a:r>
            <a:endParaRPr sz="1550">
              <a:latin typeface="Arial"/>
              <a:cs typeface="Arial"/>
            </a:endParaRPr>
          </a:p>
          <a:p>
            <a:pPr marL="505459">
              <a:lnSpc>
                <a:spcPct val="100000"/>
              </a:lnSpc>
              <a:spcBef>
                <a:spcPts val="590"/>
              </a:spcBef>
            </a:pPr>
            <a:r>
              <a:rPr sz="1550" spc="-75" dirty="0">
                <a:latin typeface="Arial"/>
                <a:cs typeface="Arial"/>
              </a:rPr>
              <a:t>4</a:t>
            </a:r>
            <a:endParaRPr sz="1550">
              <a:latin typeface="Arial"/>
              <a:cs typeface="Arial"/>
            </a:endParaRPr>
          </a:p>
          <a:p>
            <a:pPr marL="505459">
              <a:lnSpc>
                <a:spcPct val="100000"/>
              </a:lnSpc>
              <a:spcBef>
                <a:spcPts val="430"/>
              </a:spcBef>
            </a:pPr>
            <a:r>
              <a:rPr sz="1550" spc="-75" dirty="0">
                <a:latin typeface="Arial"/>
                <a:cs typeface="Arial"/>
              </a:rPr>
              <a:t>3</a:t>
            </a:r>
            <a:endParaRPr sz="1550">
              <a:latin typeface="Arial"/>
              <a:cs typeface="Arial"/>
            </a:endParaRPr>
          </a:p>
          <a:p>
            <a:pPr marL="505459">
              <a:lnSpc>
                <a:spcPct val="100000"/>
              </a:lnSpc>
              <a:spcBef>
                <a:spcPts val="580"/>
              </a:spcBef>
            </a:pPr>
            <a:r>
              <a:rPr sz="1550" spc="-75" dirty="0">
                <a:latin typeface="Arial"/>
                <a:cs typeface="Arial"/>
              </a:rPr>
              <a:t>2</a:t>
            </a:r>
            <a:endParaRPr sz="1550">
              <a:latin typeface="Arial"/>
              <a:cs typeface="Arial"/>
            </a:endParaRPr>
          </a:p>
          <a:p>
            <a:pPr marL="505459">
              <a:lnSpc>
                <a:spcPct val="100000"/>
              </a:lnSpc>
              <a:spcBef>
                <a:spcPts val="580"/>
              </a:spcBef>
            </a:pPr>
            <a:r>
              <a:rPr sz="1550" spc="-75" dirty="0">
                <a:latin typeface="Arial"/>
                <a:cs typeface="Arial"/>
              </a:rPr>
              <a:t>1</a:t>
            </a:r>
            <a:endParaRPr sz="1550">
              <a:latin typeface="Arial"/>
              <a:cs typeface="Arial"/>
            </a:endParaRPr>
          </a:p>
          <a:p>
            <a:pPr marL="505459">
              <a:lnSpc>
                <a:spcPct val="100000"/>
              </a:lnSpc>
              <a:spcBef>
                <a:spcPts val="580"/>
              </a:spcBef>
            </a:pPr>
            <a:r>
              <a:rPr sz="1550" spc="-75" dirty="0">
                <a:latin typeface="Arial"/>
                <a:cs typeface="Arial"/>
              </a:rPr>
              <a:t>0</a:t>
            </a:r>
            <a:endParaRPr sz="1550">
              <a:latin typeface="Arial"/>
              <a:cs typeface="Arial"/>
            </a:endParaRPr>
          </a:p>
          <a:p>
            <a:pPr marL="914400">
              <a:lnSpc>
                <a:spcPct val="100000"/>
              </a:lnSpc>
              <a:spcBef>
                <a:spcPts val="430"/>
              </a:spcBef>
              <a:tabLst>
                <a:tab pos="1322705" algn="l"/>
                <a:tab pos="1796414" algn="l"/>
                <a:tab pos="2253615" algn="l"/>
                <a:tab pos="2712085" algn="l"/>
                <a:tab pos="3184525" algn="l"/>
                <a:tab pos="3543935" algn="l"/>
              </a:tabLst>
            </a:pPr>
            <a:r>
              <a:rPr sz="1550" spc="-75" dirty="0">
                <a:latin typeface="Arial"/>
                <a:cs typeface="Arial"/>
              </a:rPr>
              <a:t>5	</a:t>
            </a:r>
            <a:r>
              <a:rPr sz="1550" spc="-80" dirty="0">
                <a:latin typeface="Arial"/>
                <a:cs typeface="Arial"/>
              </a:rPr>
              <a:t>15	</a:t>
            </a:r>
            <a:r>
              <a:rPr sz="1550" spc="-90" dirty="0">
                <a:latin typeface="Arial"/>
                <a:cs typeface="Arial"/>
              </a:rPr>
              <a:t>25	35	</a:t>
            </a:r>
            <a:r>
              <a:rPr sz="1550" spc="-80" dirty="0">
                <a:latin typeface="Arial"/>
                <a:cs typeface="Arial"/>
              </a:rPr>
              <a:t>45	</a:t>
            </a:r>
            <a:r>
              <a:rPr sz="1550" spc="-90" dirty="0">
                <a:latin typeface="Arial"/>
                <a:cs typeface="Arial"/>
              </a:rPr>
              <a:t>55	</a:t>
            </a:r>
            <a:r>
              <a:rPr sz="1550" spc="-110" dirty="0">
                <a:latin typeface="Arial"/>
                <a:cs typeface="Arial"/>
              </a:rPr>
              <a:t>More</a:t>
            </a:r>
            <a:endParaRPr sz="15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049227" y="4492059"/>
            <a:ext cx="250190" cy="94234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839"/>
              </a:lnSpc>
            </a:pPr>
            <a:r>
              <a:rPr sz="1550" b="1" spc="-75" dirty="0">
                <a:latin typeface="Arial"/>
                <a:cs typeface="Arial"/>
              </a:rPr>
              <a:t>Frequency</a:t>
            </a:r>
            <a:endParaRPr sz="155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23110" y="656590"/>
            <a:ext cx="351409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20" dirty="0"/>
              <a:t>Polygon </a:t>
            </a:r>
            <a:r>
              <a:rPr sz="3600" spc="-65" dirty="0"/>
              <a:t>/</a:t>
            </a:r>
            <a:r>
              <a:rPr sz="3600" spc="-590" dirty="0"/>
              <a:t> </a:t>
            </a:r>
            <a:r>
              <a:rPr sz="3600" spc="25" dirty="0"/>
              <a:t>ogive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383540" y="1560829"/>
            <a:ext cx="11874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270" dirty="0">
                <a:solidFill>
                  <a:srgbClr val="A42F0F"/>
                </a:solidFill>
                <a:latin typeface="UnDotum"/>
                <a:cs typeface="UnDotum"/>
              </a:rPr>
              <a:t></a:t>
            </a:r>
            <a:endParaRPr sz="2000">
              <a:latin typeface="UnDotum"/>
              <a:cs typeface="UnDot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6440" y="1587500"/>
            <a:ext cx="817880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A </a:t>
            </a:r>
            <a:r>
              <a:rPr sz="2000" b="1" spc="-5" dirty="0">
                <a:solidFill>
                  <a:srgbClr val="3F3F3F"/>
                </a:solidFill>
                <a:latin typeface="Times New Roman"/>
                <a:cs typeface="Times New Roman"/>
              </a:rPr>
              <a:t>percentage </a:t>
            </a:r>
            <a:r>
              <a:rPr sz="2000" b="1" spc="5" dirty="0">
                <a:solidFill>
                  <a:srgbClr val="3F3F3F"/>
                </a:solidFill>
                <a:latin typeface="Times New Roman"/>
                <a:cs typeface="Times New Roman"/>
              </a:rPr>
              <a:t>polygon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is formed </a:t>
            </a: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by having the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midpoint </a:t>
            </a: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each class  </a:t>
            </a: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represent the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data in that class </a:t>
            </a: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then connecting the </a:t>
            </a: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sequence of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midpoints </a:t>
            </a:r>
            <a:r>
              <a:rPr sz="2000" dirty="0">
                <a:solidFill>
                  <a:srgbClr val="3F3F3F"/>
                </a:solidFill>
                <a:latin typeface="Times New Roman"/>
                <a:cs typeface="Times New Roman"/>
              </a:rPr>
              <a:t>at 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their respective class</a:t>
            </a:r>
            <a:r>
              <a:rPr sz="2000" spc="5" dirty="0">
                <a:solidFill>
                  <a:srgbClr val="3F3F3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3F3F3F"/>
                </a:solidFill>
                <a:latin typeface="Times New Roman"/>
                <a:cs typeface="Times New Roman"/>
              </a:rPr>
              <a:t>percentages.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542414" y="3810634"/>
            <a:ext cx="5886450" cy="2816860"/>
            <a:chOff x="1542414" y="3810634"/>
            <a:chExt cx="5886450" cy="2816860"/>
          </a:xfrm>
        </p:grpSpPr>
        <p:sp>
          <p:nvSpPr>
            <p:cNvPr id="6" name="object 6"/>
            <p:cNvSpPr/>
            <p:nvPr/>
          </p:nvSpPr>
          <p:spPr>
            <a:xfrm>
              <a:off x="1543049" y="3811269"/>
              <a:ext cx="5885180" cy="2815590"/>
            </a:xfrm>
            <a:custGeom>
              <a:avLst/>
              <a:gdLst/>
              <a:ahLst/>
              <a:cxnLst/>
              <a:rect l="l" t="t" r="r" b="b"/>
              <a:pathLst>
                <a:path w="5885180" h="2815590">
                  <a:moveTo>
                    <a:pt x="5885180" y="0"/>
                  </a:moveTo>
                  <a:lnTo>
                    <a:pt x="0" y="0"/>
                  </a:lnTo>
                  <a:lnTo>
                    <a:pt x="0" y="2815590"/>
                  </a:lnTo>
                  <a:lnTo>
                    <a:pt x="5885180" y="2815590"/>
                  </a:lnTo>
                  <a:lnTo>
                    <a:pt x="58851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543049" y="3811269"/>
              <a:ext cx="5885180" cy="2815590"/>
            </a:xfrm>
            <a:custGeom>
              <a:avLst/>
              <a:gdLst/>
              <a:ahLst/>
              <a:cxnLst/>
              <a:rect l="l" t="t" r="r" b="b"/>
              <a:pathLst>
                <a:path w="5885180" h="2815590">
                  <a:moveTo>
                    <a:pt x="0" y="2815590"/>
                  </a:moveTo>
                  <a:lnTo>
                    <a:pt x="5885180" y="2815590"/>
                  </a:lnTo>
                  <a:lnTo>
                    <a:pt x="5885180" y="0"/>
                  </a:lnTo>
                  <a:lnTo>
                    <a:pt x="0" y="0"/>
                  </a:lnTo>
                  <a:lnTo>
                    <a:pt x="0" y="281559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171699" y="4343399"/>
              <a:ext cx="5085080" cy="1861820"/>
            </a:xfrm>
            <a:custGeom>
              <a:avLst/>
              <a:gdLst/>
              <a:ahLst/>
              <a:cxnLst/>
              <a:rect l="l" t="t" r="r" b="b"/>
              <a:pathLst>
                <a:path w="5085080" h="1861820">
                  <a:moveTo>
                    <a:pt x="5085080" y="0"/>
                  </a:moveTo>
                  <a:lnTo>
                    <a:pt x="0" y="0"/>
                  </a:lnTo>
                  <a:lnTo>
                    <a:pt x="0" y="1861820"/>
                  </a:lnTo>
                  <a:lnTo>
                    <a:pt x="5085080" y="1861820"/>
                  </a:lnTo>
                  <a:lnTo>
                    <a:pt x="5085080" y="0"/>
                  </a:lnTo>
                  <a:close/>
                </a:path>
              </a:pathLst>
            </a:custGeom>
            <a:solidFill>
              <a:srgbClr val="BFBF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171699" y="4335779"/>
              <a:ext cx="5085080" cy="15240"/>
            </a:xfrm>
            <a:custGeom>
              <a:avLst/>
              <a:gdLst/>
              <a:ahLst/>
              <a:cxnLst/>
              <a:rect l="l" t="t" r="r" b="b"/>
              <a:pathLst>
                <a:path w="5085080" h="15239">
                  <a:moveTo>
                    <a:pt x="0" y="15240"/>
                  </a:moveTo>
                  <a:lnTo>
                    <a:pt x="5085080" y="15240"/>
                  </a:lnTo>
                  <a:lnTo>
                    <a:pt x="5085080" y="0"/>
                  </a:lnTo>
                  <a:lnTo>
                    <a:pt x="0" y="0"/>
                  </a:lnTo>
                  <a:lnTo>
                    <a:pt x="0" y="15240"/>
                  </a:lnTo>
                  <a:close/>
                </a:path>
              </a:pathLst>
            </a:custGeom>
            <a:solidFill>
              <a:srgbClr val="7F7F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171699" y="4343399"/>
              <a:ext cx="5085080" cy="1861820"/>
            </a:xfrm>
            <a:custGeom>
              <a:avLst/>
              <a:gdLst/>
              <a:ahLst/>
              <a:cxnLst/>
              <a:rect l="l" t="t" r="r" b="b"/>
              <a:pathLst>
                <a:path w="5085080" h="1861820">
                  <a:moveTo>
                    <a:pt x="5085080" y="0"/>
                  </a:moveTo>
                  <a:lnTo>
                    <a:pt x="5085080" y="1861820"/>
                  </a:lnTo>
                </a:path>
                <a:path w="5085080" h="1861820">
                  <a:moveTo>
                    <a:pt x="5085080" y="1861820"/>
                  </a:moveTo>
                  <a:lnTo>
                    <a:pt x="0" y="1861820"/>
                  </a:lnTo>
                </a:path>
                <a:path w="5085080" h="1861820">
                  <a:moveTo>
                    <a:pt x="0" y="1861820"/>
                  </a:moveTo>
                  <a:lnTo>
                    <a:pt x="0" y="0"/>
                  </a:lnTo>
                </a:path>
              </a:pathLst>
            </a:custGeom>
            <a:ln w="15240">
              <a:solidFill>
                <a:srgbClr val="7F7F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114549" y="4343399"/>
              <a:ext cx="5142230" cy="1908810"/>
            </a:xfrm>
            <a:custGeom>
              <a:avLst/>
              <a:gdLst/>
              <a:ahLst/>
              <a:cxnLst/>
              <a:rect l="l" t="t" r="r" b="b"/>
              <a:pathLst>
                <a:path w="5142230" h="1908810">
                  <a:moveTo>
                    <a:pt x="57150" y="0"/>
                  </a:moveTo>
                  <a:lnTo>
                    <a:pt x="57150" y="1861820"/>
                  </a:lnTo>
                </a:path>
                <a:path w="5142230" h="1908810">
                  <a:moveTo>
                    <a:pt x="0" y="1861820"/>
                  </a:moveTo>
                  <a:lnTo>
                    <a:pt x="57150" y="1861820"/>
                  </a:lnTo>
                </a:path>
                <a:path w="5142230" h="1908810">
                  <a:moveTo>
                    <a:pt x="0" y="1596390"/>
                  </a:moveTo>
                  <a:lnTo>
                    <a:pt x="57150" y="1596390"/>
                  </a:lnTo>
                </a:path>
                <a:path w="5142230" h="1908810">
                  <a:moveTo>
                    <a:pt x="0" y="1329690"/>
                  </a:moveTo>
                  <a:lnTo>
                    <a:pt x="57150" y="1329690"/>
                  </a:lnTo>
                </a:path>
                <a:path w="5142230" h="1908810">
                  <a:moveTo>
                    <a:pt x="0" y="1064260"/>
                  </a:moveTo>
                  <a:lnTo>
                    <a:pt x="57150" y="1064260"/>
                  </a:lnTo>
                </a:path>
                <a:path w="5142230" h="1908810">
                  <a:moveTo>
                    <a:pt x="0" y="798830"/>
                  </a:moveTo>
                  <a:lnTo>
                    <a:pt x="57150" y="798830"/>
                  </a:lnTo>
                </a:path>
                <a:path w="5142230" h="1908810">
                  <a:moveTo>
                    <a:pt x="0" y="532130"/>
                  </a:moveTo>
                  <a:lnTo>
                    <a:pt x="57150" y="532130"/>
                  </a:lnTo>
                </a:path>
                <a:path w="5142230" h="1908810">
                  <a:moveTo>
                    <a:pt x="0" y="266700"/>
                  </a:moveTo>
                  <a:lnTo>
                    <a:pt x="57150" y="266700"/>
                  </a:lnTo>
                </a:path>
                <a:path w="5142230" h="1908810">
                  <a:moveTo>
                    <a:pt x="0" y="0"/>
                  </a:moveTo>
                  <a:lnTo>
                    <a:pt x="57150" y="0"/>
                  </a:lnTo>
                </a:path>
                <a:path w="5142230" h="1908810">
                  <a:moveTo>
                    <a:pt x="57150" y="1861820"/>
                  </a:moveTo>
                  <a:lnTo>
                    <a:pt x="5142230" y="1861820"/>
                  </a:lnTo>
                </a:path>
                <a:path w="5142230" h="1908810">
                  <a:moveTo>
                    <a:pt x="57150" y="1908810"/>
                  </a:moveTo>
                  <a:lnTo>
                    <a:pt x="57150" y="1861820"/>
                  </a:lnTo>
                </a:path>
                <a:path w="5142230" h="1908810">
                  <a:moveTo>
                    <a:pt x="781050" y="1908810"/>
                  </a:moveTo>
                  <a:lnTo>
                    <a:pt x="781050" y="1861820"/>
                  </a:lnTo>
                </a:path>
                <a:path w="5142230" h="1908810">
                  <a:moveTo>
                    <a:pt x="1504950" y="1908810"/>
                  </a:moveTo>
                  <a:lnTo>
                    <a:pt x="1504950" y="1861820"/>
                  </a:lnTo>
                </a:path>
                <a:path w="5142230" h="1908810">
                  <a:moveTo>
                    <a:pt x="2228850" y="1908810"/>
                  </a:moveTo>
                  <a:lnTo>
                    <a:pt x="2228850" y="1861820"/>
                  </a:lnTo>
                </a:path>
                <a:path w="5142230" h="1908810">
                  <a:moveTo>
                    <a:pt x="2971800" y="1908810"/>
                  </a:moveTo>
                  <a:lnTo>
                    <a:pt x="2971800" y="1861820"/>
                  </a:lnTo>
                </a:path>
                <a:path w="5142230" h="1908810">
                  <a:moveTo>
                    <a:pt x="3695700" y="1908810"/>
                  </a:moveTo>
                  <a:lnTo>
                    <a:pt x="3695700" y="1861820"/>
                  </a:lnTo>
                </a:path>
                <a:path w="5142230" h="1908810">
                  <a:moveTo>
                    <a:pt x="4419600" y="1908810"/>
                  </a:moveTo>
                  <a:lnTo>
                    <a:pt x="4419600" y="1861820"/>
                  </a:lnTo>
                </a:path>
                <a:path w="5142230" h="1908810">
                  <a:moveTo>
                    <a:pt x="5142230" y="1908810"/>
                  </a:moveTo>
                  <a:lnTo>
                    <a:pt x="5142230" y="186182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533650" y="4610099"/>
              <a:ext cx="4361180" cy="1595120"/>
            </a:xfrm>
            <a:custGeom>
              <a:avLst/>
              <a:gdLst/>
              <a:ahLst/>
              <a:cxnLst/>
              <a:rect l="l" t="t" r="r" b="b"/>
              <a:pathLst>
                <a:path w="4361180" h="1595120">
                  <a:moveTo>
                    <a:pt x="0" y="1595120"/>
                  </a:moveTo>
                  <a:lnTo>
                    <a:pt x="723900" y="797560"/>
                  </a:lnTo>
                </a:path>
                <a:path w="4361180" h="1595120">
                  <a:moveTo>
                    <a:pt x="723900" y="797560"/>
                  </a:moveTo>
                  <a:lnTo>
                    <a:pt x="1447800" y="0"/>
                  </a:lnTo>
                </a:path>
                <a:path w="4361180" h="1595120">
                  <a:moveTo>
                    <a:pt x="1447800" y="0"/>
                  </a:moveTo>
                  <a:lnTo>
                    <a:pt x="2189479" y="265430"/>
                  </a:lnTo>
                </a:path>
                <a:path w="4361180" h="1595120">
                  <a:moveTo>
                    <a:pt x="2189479" y="265430"/>
                  </a:moveTo>
                  <a:lnTo>
                    <a:pt x="2914650" y="532130"/>
                  </a:lnTo>
                </a:path>
                <a:path w="4361180" h="1595120">
                  <a:moveTo>
                    <a:pt x="2914650" y="532130"/>
                  </a:moveTo>
                  <a:lnTo>
                    <a:pt x="3638550" y="1062990"/>
                  </a:lnTo>
                </a:path>
                <a:path w="4361180" h="1595120">
                  <a:moveTo>
                    <a:pt x="3638550" y="1062990"/>
                  </a:moveTo>
                  <a:lnTo>
                    <a:pt x="4361180" y="1595120"/>
                  </a:lnTo>
                </a:path>
              </a:pathLst>
            </a:custGeom>
            <a:ln w="15240">
              <a:solidFill>
                <a:srgbClr val="0000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468879" y="6150609"/>
              <a:ext cx="129539" cy="10922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192779" y="5353049"/>
              <a:ext cx="129540" cy="10921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916679" y="4555489"/>
              <a:ext cx="129540" cy="10921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659629" y="4820919"/>
              <a:ext cx="129540" cy="10921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5383530" y="5086349"/>
              <a:ext cx="128270" cy="11048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6106160" y="5618479"/>
              <a:ext cx="129540" cy="10921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830060" y="6150609"/>
              <a:ext cx="130810" cy="10922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1905000" y="3785870"/>
            <a:ext cx="4862195" cy="2512060"/>
          </a:xfrm>
          <a:prstGeom prst="rect">
            <a:avLst/>
          </a:prstGeom>
        </p:spPr>
        <p:txBody>
          <a:bodyPr vert="horz" wrap="square" lIns="0" tIns="119380" rIns="0" bIns="0" rtlCol="0">
            <a:spAutoFit/>
          </a:bodyPr>
          <a:lstStyle/>
          <a:p>
            <a:pPr marL="323850">
              <a:lnSpc>
                <a:spcPct val="100000"/>
              </a:lnSpc>
              <a:spcBef>
                <a:spcPts val="940"/>
              </a:spcBef>
            </a:pPr>
            <a:r>
              <a:rPr sz="1350" b="1" spc="204" dirty="0">
                <a:latin typeface="Arial"/>
                <a:cs typeface="Arial"/>
              </a:rPr>
              <a:t>Frequency</a:t>
            </a:r>
            <a:r>
              <a:rPr sz="1350" b="1" spc="40" dirty="0">
                <a:latin typeface="Arial"/>
                <a:cs typeface="Arial"/>
              </a:rPr>
              <a:t> </a:t>
            </a:r>
            <a:r>
              <a:rPr sz="1350" b="1" spc="165" dirty="0">
                <a:latin typeface="Arial"/>
                <a:cs typeface="Arial"/>
              </a:rPr>
              <a:t>Polygon:</a:t>
            </a:r>
            <a:r>
              <a:rPr sz="1350" b="1" spc="-40" dirty="0">
                <a:latin typeface="Arial"/>
                <a:cs typeface="Arial"/>
              </a:rPr>
              <a:t> </a:t>
            </a:r>
            <a:r>
              <a:rPr sz="1350" b="1" spc="100" dirty="0">
                <a:latin typeface="Arial"/>
                <a:cs typeface="Arial"/>
              </a:rPr>
              <a:t>Daily</a:t>
            </a:r>
            <a:r>
              <a:rPr sz="1350" b="1" spc="40" dirty="0">
                <a:latin typeface="Arial"/>
                <a:cs typeface="Arial"/>
              </a:rPr>
              <a:t> </a:t>
            </a:r>
            <a:r>
              <a:rPr sz="1350" b="1" spc="135" dirty="0">
                <a:latin typeface="Arial"/>
                <a:cs typeface="Arial"/>
              </a:rPr>
              <a:t>High</a:t>
            </a:r>
            <a:r>
              <a:rPr sz="1350" b="1" spc="105" dirty="0">
                <a:latin typeface="Arial"/>
                <a:cs typeface="Arial"/>
              </a:rPr>
              <a:t> </a:t>
            </a:r>
            <a:r>
              <a:rPr sz="1350" b="1" spc="235" dirty="0">
                <a:latin typeface="Arial"/>
                <a:cs typeface="Arial"/>
              </a:rPr>
              <a:t>Temperature</a:t>
            </a:r>
            <a:endParaRPr sz="13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40"/>
              </a:spcBef>
            </a:pPr>
            <a:r>
              <a:rPr sz="1350" spc="165" dirty="0">
                <a:latin typeface="Arial"/>
                <a:cs typeface="Arial"/>
              </a:rPr>
              <a:t>7</a:t>
            </a:r>
            <a:endParaRPr sz="13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80"/>
              </a:spcBef>
            </a:pPr>
            <a:r>
              <a:rPr sz="1350" spc="165" dirty="0">
                <a:latin typeface="Arial"/>
                <a:cs typeface="Arial"/>
              </a:rPr>
              <a:t>6</a:t>
            </a:r>
            <a:endParaRPr sz="13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70"/>
              </a:spcBef>
            </a:pPr>
            <a:r>
              <a:rPr sz="1350" spc="165" dirty="0">
                <a:latin typeface="Arial"/>
                <a:cs typeface="Arial"/>
              </a:rPr>
              <a:t>5</a:t>
            </a:r>
            <a:endParaRPr sz="13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70"/>
              </a:spcBef>
            </a:pPr>
            <a:r>
              <a:rPr sz="1350" spc="165" dirty="0">
                <a:latin typeface="Arial"/>
                <a:cs typeface="Arial"/>
              </a:rPr>
              <a:t>4</a:t>
            </a:r>
            <a:endParaRPr sz="13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80"/>
              </a:spcBef>
            </a:pPr>
            <a:r>
              <a:rPr sz="1350" spc="165" dirty="0">
                <a:latin typeface="Arial"/>
                <a:cs typeface="Arial"/>
              </a:rPr>
              <a:t>3</a:t>
            </a:r>
            <a:endParaRPr sz="13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70"/>
              </a:spcBef>
            </a:pPr>
            <a:r>
              <a:rPr sz="1350" spc="165" dirty="0">
                <a:latin typeface="Arial"/>
                <a:cs typeface="Arial"/>
              </a:rPr>
              <a:t>2</a:t>
            </a:r>
            <a:endParaRPr sz="13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80"/>
              </a:spcBef>
            </a:pPr>
            <a:r>
              <a:rPr sz="1350" spc="165" dirty="0">
                <a:latin typeface="Arial"/>
                <a:cs typeface="Arial"/>
              </a:rPr>
              <a:t>1</a:t>
            </a:r>
            <a:endParaRPr sz="13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70"/>
              </a:spcBef>
            </a:pPr>
            <a:r>
              <a:rPr sz="1350" spc="165" dirty="0">
                <a:latin typeface="Arial"/>
                <a:cs typeface="Arial"/>
              </a:rPr>
              <a:t>0</a:t>
            </a:r>
            <a:endParaRPr sz="13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476500" y="6316979"/>
            <a:ext cx="129539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350" spc="165" dirty="0">
                <a:latin typeface="Arial"/>
                <a:cs typeface="Arial"/>
              </a:rPr>
              <a:t>5</a:t>
            </a:r>
            <a:endParaRPr sz="135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143250" y="6316979"/>
            <a:ext cx="245110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350" spc="150" dirty="0">
                <a:latin typeface="Arial"/>
                <a:cs typeface="Arial"/>
              </a:rPr>
              <a:t>1</a:t>
            </a:r>
            <a:r>
              <a:rPr sz="1350" spc="165" dirty="0">
                <a:latin typeface="Arial"/>
                <a:cs typeface="Arial"/>
              </a:rPr>
              <a:t>5</a:t>
            </a:r>
            <a:endParaRPr sz="13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867150" y="6316979"/>
            <a:ext cx="243204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350" spc="135" dirty="0">
                <a:latin typeface="Arial"/>
                <a:cs typeface="Arial"/>
              </a:rPr>
              <a:t>2</a:t>
            </a:r>
            <a:r>
              <a:rPr sz="1350" spc="165" dirty="0">
                <a:latin typeface="Arial"/>
                <a:cs typeface="Arial"/>
              </a:rPr>
              <a:t>5</a:t>
            </a:r>
            <a:endParaRPr sz="13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610100" y="6316979"/>
            <a:ext cx="243204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350" spc="135" dirty="0">
                <a:latin typeface="Arial"/>
                <a:cs typeface="Arial"/>
              </a:rPr>
              <a:t>3</a:t>
            </a:r>
            <a:r>
              <a:rPr sz="1350" spc="165" dirty="0">
                <a:latin typeface="Arial"/>
                <a:cs typeface="Arial"/>
              </a:rPr>
              <a:t>5</a:t>
            </a:r>
            <a:endParaRPr sz="13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332729" y="6316979"/>
            <a:ext cx="243204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350" spc="135" dirty="0">
                <a:latin typeface="Arial"/>
                <a:cs typeface="Arial"/>
              </a:rPr>
              <a:t>4</a:t>
            </a:r>
            <a:r>
              <a:rPr sz="1350" spc="165" dirty="0">
                <a:latin typeface="Arial"/>
                <a:cs typeface="Arial"/>
              </a:rPr>
              <a:t>5</a:t>
            </a:r>
            <a:endParaRPr sz="13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056629" y="6316979"/>
            <a:ext cx="245110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350" spc="150" dirty="0">
                <a:latin typeface="Arial"/>
                <a:cs typeface="Arial"/>
              </a:rPr>
              <a:t>5</a:t>
            </a:r>
            <a:r>
              <a:rPr sz="1350" spc="165" dirty="0">
                <a:latin typeface="Arial"/>
                <a:cs typeface="Arial"/>
              </a:rPr>
              <a:t>5</a:t>
            </a:r>
            <a:endParaRPr sz="13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666230" y="6316979"/>
            <a:ext cx="471805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350" spc="70" dirty="0">
                <a:latin typeface="Arial"/>
                <a:cs typeface="Arial"/>
              </a:rPr>
              <a:t>M</a:t>
            </a:r>
            <a:r>
              <a:rPr sz="1350" spc="135" dirty="0">
                <a:latin typeface="Arial"/>
                <a:cs typeface="Arial"/>
              </a:rPr>
              <a:t>o</a:t>
            </a:r>
            <a:r>
              <a:rPr sz="1350" spc="145" dirty="0">
                <a:latin typeface="Arial"/>
                <a:cs typeface="Arial"/>
              </a:rPr>
              <a:t>r</a:t>
            </a:r>
            <a:r>
              <a:rPr sz="1350" spc="165" dirty="0">
                <a:latin typeface="Arial"/>
                <a:cs typeface="Arial"/>
              </a:rPr>
              <a:t>e</a:t>
            </a:r>
            <a:endParaRPr sz="13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620250" y="4753642"/>
            <a:ext cx="217170" cy="97916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90"/>
              </a:lnSpc>
            </a:pPr>
            <a:r>
              <a:rPr sz="1350" b="1" spc="35" dirty="0">
                <a:latin typeface="Arial"/>
                <a:cs typeface="Arial"/>
              </a:rPr>
              <a:t>F</a:t>
            </a:r>
            <a:r>
              <a:rPr sz="1350" b="1" spc="-55" dirty="0">
                <a:latin typeface="Arial"/>
                <a:cs typeface="Arial"/>
              </a:rPr>
              <a:t>r</a:t>
            </a:r>
            <a:r>
              <a:rPr sz="1350" b="1" spc="-10" dirty="0">
                <a:latin typeface="Arial"/>
                <a:cs typeface="Arial"/>
              </a:rPr>
              <a:t>e</a:t>
            </a:r>
            <a:r>
              <a:rPr sz="1350" b="1" spc="25" dirty="0">
                <a:latin typeface="Arial"/>
                <a:cs typeface="Arial"/>
              </a:rPr>
              <a:t>q</a:t>
            </a:r>
            <a:r>
              <a:rPr sz="1350" b="1" spc="35" dirty="0">
                <a:latin typeface="Arial"/>
                <a:cs typeface="Arial"/>
              </a:rPr>
              <a:t>u</a:t>
            </a:r>
            <a:r>
              <a:rPr sz="1350" b="1" spc="-20" dirty="0">
                <a:latin typeface="Arial"/>
                <a:cs typeface="Arial"/>
              </a:rPr>
              <a:t>e</a:t>
            </a:r>
            <a:r>
              <a:rPr sz="1350" b="1" spc="35" dirty="0">
                <a:latin typeface="Arial"/>
                <a:cs typeface="Arial"/>
              </a:rPr>
              <a:t>n</a:t>
            </a:r>
            <a:r>
              <a:rPr sz="1350" b="1" dirty="0">
                <a:latin typeface="Arial"/>
                <a:cs typeface="Arial"/>
              </a:rPr>
              <a:t>c</a:t>
            </a:r>
            <a:endParaRPr sz="135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1543050" y="3811270"/>
            <a:ext cx="5885180" cy="2815590"/>
          </a:xfrm>
          <a:custGeom>
            <a:avLst/>
            <a:gdLst/>
            <a:ahLst/>
            <a:cxnLst/>
            <a:rect l="l" t="t" r="r" b="b"/>
            <a:pathLst>
              <a:path w="5885180" h="2815590">
                <a:moveTo>
                  <a:pt x="0" y="2815590"/>
                </a:moveTo>
                <a:lnTo>
                  <a:pt x="5885180" y="2815590"/>
                </a:lnTo>
                <a:lnTo>
                  <a:pt x="5885180" y="0"/>
                </a:lnTo>
                <a:lnTo>
                  <a:pt x="0" y="0"/>
                </a:lnTo>
                <a:lnTo>
                  <a:pt x="0" y="281559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23110" y="656590"/>
            <a:ext cx="35458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70" dirty="0"/>
              <a:t>Analysis </a:t>
            </a:r>
            <a:r>
              <a:rPr sz="3600" spc="10" dirty="0"/>
              <a:t>of</a:t>
            </a:r>
            <a:r>
              <a:rPr sz="3600" spc="-430" dirty="0"/>
              <a:t> </a:t>
            </a:r>
            <a:r>
              <a:rPr sz="3600" spc="70" dirty="0"/>
              <a:t>Data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2021839" y="2141220"/>
            <a:ext cx="11874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270" dirty="0">
                <a:solidFill>
                  <a:srgbClr val="A42F0F"/>
                </a:solidFill>
                <a:latin typeface="UnDotum"/>
                <a:cs typeface="UnDotum"/>
              </a:rPr>
              <a:t></a:t>
            </a:r>
            <a:endParaRPr sz="2000">
              <a:latin typeface="UnDotum"/>
              <a:cs typeface="UnDot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364739" y="2166620"/>
            <a:ext cx="595820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i="1" spc="-85" dirty="0">
                <a:solidFill>
                  <a:srgbClr val="3F3F3F"/>
                </a:solidFill>
                <a:latin typeface="Verdana"/>
                <a:cs typeface="Verdana"/>
              </a:rPr>
              <a:t>Analysis </a:t>
            </a:r>
            <a:r>
              <a:rPr sz="2000" i="1" spc="-25" dirty="0">
                <a:solidFill>
                  <a:srgbClr val="3F3F3F"/>
                </a:solidFill>
                <a:latin typeface="Verdana"/>
                <a:cs typeface="Verdana"/>
              </a:rPr>
              <a:t>means </a:t>
            </a:r>
            <a:r>
              <a:rPr sz="2000" i="1" spc="20" dirty="0">
                <a:solidFill>
                  <a:srgbClr val="3F3F3F"/>
                </a:solidFill>
                <a:latin typeface="Verdana"/>
                <a:cs typeface="Verdana"/>
              </a:rPr>
              <a:t>computation </a:t>
            </a:r>
            <a:r>
              <a:rPr sz="2000" i="1" spc="5" dirty="0">
                <a:solidFill>
                  <a:srgbClr val="3F3F3F"/>
                </a:solidFill>
                <a:latin typeface="Verdana"/>
                <a:cs typeface="Verdana"/>
              </a:rPr>
              <a:t>of </a:t>
            </a:r>
            <a:r>
              <a:rPr sz="2000" i="1" spc="-5" dirty="0">
                <a:solidFill>
                  <a:srgbClr val="3F3F3F"/>
                </a:solidFill>
                <a:latin typeface="Verdana"/>
                <a:cs typeface="Verdana"/>
              </a:rPr>
              <a:t>certain </a:t>
            </a:r>
            <a:r>
              <a:rPr sz="2000" i="1" spc="-20" dirty="0">
                <a:solidFill>
                  <a:srgbClr val="3F3F3F"/>
                </a:solidFill>
                <a:latin typeface="Verdana"/>
                <a:cs typeface="Verdana"/>
              </a:rPr>
              <a:t>indices  </a:t>
            </a:r>
            <a:r>
              <a:rPr sz="2000" i="1" spc="-85" dirty="0">
                <a:solidFill>
                  <a:srgbClr val="3F3F3F"/>
                </a:solidFill>
                <a:latin typeface="Verdana"/>
                <a:cs typeface="Verdana"/>
              </a:rPr>
              <a:t>or</a:t>
            </a:r>
            <a:r>
              <a:rPr sz="2000" i="1" spc="-15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65" dirty="0">
                <a:solidFill>
                  <a:srgbClr val="3F3F3F"/>
                </a:solidFill>
                <a:latin typeface="Verdana"/>
                <a:cs typeface="Verdana"/>
              </a:rPr>
              <a:t>measures</a:t>
            </a:r>
            <a:r>
              <a:rPr sz="2000" i="1" spc="-15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30" dirty="0">
                <a:solidFill>
                  <a:srgbClr val="3F3F3F"/>
                </a:solidFill>
                <a:latin typeface="Verdana"/>
                <a:cs typeface="Verdana"/>
              </a:rPr>
              <a:t>along</a:t>
            </a:r>
            <a:r>
              <a:rPr sz="2000" i="1" spc="-16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60" dirty="0">
                <a:solidFill>
                  <a:srgbClr val="3F3F3F"/>
                </a:solidFill>
                <a:latin typeface="Verdana"/>
                <a:cs typeface="Verdana"/>
              </a:rPr>
              <a:t>with</a:t>
            </a:r>
            <a:r>
              <a:rPr sz="2000" i="1" spc="-15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20" dirty="0">
                <a:solidFill>
                  <a:srgbClr val="3F3F3F"/>
                </a:solidFill>
                <a:latin typeface="Verdana"/>
                <a:cs typeface="Verdana"/>
              </a:rPr>
              <a:t>searching</a:t>
            </a:r>
            <a:r>
              <a:rPr sz="2000" i="1" spc="-16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75" dirty="0">
                <a:solidFill>
                  <a:srgbClr val="3F3F3F"/>
                </a:solidFill>
                <a:latin typeface="Verdana"/>
                <a:cs typeface="Verdana"/>
              </a:rPr>
              <a:t>for</a:t>
            </a:r>
            <a:r>
              <a:rPr sz="2000" i="1" spc="-15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45" dirty="0">
                <a:solidFill>
                  <a:srgbClr val="3F3F3F"/>
                </a:solidFill>
                <a:latin typeface="Verdana"/>
                <a:cs typeface="Verdana"/>
              </a:rPr>
              <a:t>patterns</a:t>
            </a:r>
            <a:r>
              <a:rPr sz="2000" i="1" spc="-16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5" dirty="0">
                <a:solidFill>
                  <a:srgbClr val="3F3F3F"/>
                </a:solidFill>
                <a:latin typeface="Verdana"/>
                <a:cs typeface="Verdana"/>
              </a:rPr>
              <a:t>of  </a:t>
            </a:r>
            <a:r>
              <a:rPr sz="2000" i="1" spc="-75" dirty="0">
                <a:solidFill>
                  <a:srgbClr val="3F3F3F"/>
                </a:solidFill>
                <a:latin typeface="Verdana"/>
                <a:cs typeface="Verdana"/>
              </a:rPr>
              <a:t>relationships</a:t>
            </a:r>
            <a:r>
              <a:rPr sz="2000" i="1" spc="-15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20" dirty="0">
                <a:solidFill>
                  <a:srgbClr val="3F3F3F"/>
                </a:solidFill>
                <a:latin typeface="Verdana"/>
                <a:cs typeface="Verdana"/>
              </a:rPr>
              <a:t>that</a:t>
            </a:r>
            <a:r>
              <a:rPr sz="2000" i="1" spc="-12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145" dirty="0">
                <a:solidFill>
                  <a:srgbClr val="3F3F3F"/>
                </a:solidFill>
                <a:latin typeface="Verdana"/>
                <a:cs typeface="Verdana"/>
              </a:rPr>
              <a:t>exists</a:t>
            </a:r>
            <a:r>
              <a:rPr sz="2000" i="1" spc="-15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45" dirty="0">
                <a:solidFill>
                  <a:srgbClr val="3F3F3F"/>
                </a:solidFill>
                <a:latin typeface="Verdana"/>
                <a:cs typeface="Verdana"/>
              </a:rPr>
              <a:t>among</a:t>
            </a:r>
            <a:r>
              <a:rPr sz="2000" i="1" spc="-15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10" dirty="0">
                <a:solidFill>
                  <a:srgbClr val="3F3F3F"/>
                </a:solidFill>
                <a:latin typeface="Verdana"/>
                <a:cs typeface="Verdana"/>
              </a:rPr>
              <a:t>the</a:t>
            </a:r>
            <a:r>
              <a:rPr sz="2000" i="1" spc="-145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85" dirty="0">
                <a:solidFill>
                  <a:srgbClr val="3F3F3F"/>
                </a:solidFill>
                <a:latin typeface="Verdana"/>
                <a:cs typeface="Verdana"/>
              </a:rPr>
              <a:t>data</a:t>
            </a:r>
            <a:r>
              <a:rPr sz="2000" i="1" spc="-15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i="1" spc="-65" dirty="0">
                <a:solidFill>
                  <a:srgbClr val="3F3F3F"/>
                </a:solidFill>
                <a:latin typeface="Verdana"/>
                <a:cs typeface="Verdana"/>
              </a:rPr>
              <a:t>groups.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47060" y="247650"/>
            <a:ext cx="20770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i="0" dirty="0">
                <a:solidFill>
                  <a:srgbClr val="000000"/>
                </a:solidFill>
                <a:latin typeface="Times New Roman"/>
                <a:cs typeface="Times New Roman"/>
              </a:rPr>
              <a:t>Analysis of</a:t>
            </a:r>
            <a:r>
              <a:rPr sz="2400" i="0" spc="-9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i="0" dirty="0">
                <a:solidFill>
                  <a:srgbClr val="000000"/>
                </a:solidFill>
                <a:latin typeface="Times New Roman"/>
                <a:cs typeface="Times New Roman"/>
              </a:rPr>
              <a:t>Data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085850" y="609600"/>
            <a:ext cx="6286500" cy="457200"/>
            <a:chOff x="1085850" y="609600"/>
            <a:chExt cx="6286500" cy="457200"/>
          </a:xfrm>
        </p:grpSpPr>
        <p:sp>
          <p:nvSpPr>
            <p:cNvPr id="4" name="object 4"/>
            <p:cNvSpPr/>
            <p:nvPr/>
          </p:nvSpPr>
          <p:spPr>
            <a:xfrm>
              <a:off x="1143000" y="838200"/>
              <a:ext cx="6172200" cy="0"/>
            </a:xfrm>
            <a:custGeom>
              <a:avLst/>
              <a:gdLst/>
              <a:ahLst/>
              <a:cxnLst/>
              <a:rect l="l" t="t" r="r" b="b"/>
              <a:pathLst>
                <a:path w="6172200">
                  <a:moveTo>
                    <a:pt x="0" y="0"/>
                  </a:moveTo>
                  <a:lnTo>
                    <a:pt x="6172200" y="0"/>
                  </a:lnTo>
                </a:path>
              </a:pathLst>
            </a:custGeom>
            <a:ln w="38097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267200" y="609600"/>
              <a:ext cx="0" cy="121920"/>
            </a:xfrm>
            <a:custGeom>
              <a:avLst/>
              <a:gdLst/>
              <a:ahLst/>
              <a:cxnLst/>
              <a:rect l="l" t="t" r="r" b="b"/>
              <a:pathLst>
                <a:path h="121920">
                  <a:moveTo>
                    <a:pt x="0" y="0"/>
                  </a:moveTo>
                  <a:lnTo>
                    <a:pt x="0" y="121920"/>
                  </a:lnTo>
                </a:path>
              </a:pathLst>
            </a:custGeom>
            <a:ln w="38100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210050" y="723900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114300" y="0"/>
                  </a:moveTo>
                  <a:lnTo>
                    <a:pt x="0" y="0"/>
                  </a:lnTo>
                  <a:lnTo>
                    <a:pt x="57150" y="11430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143000" y="838200"/>
              <a:ext cx="0" cy="121920"/>
            </a:xfrm>
            <a:custGeom>
              <a:avLst/>
              <a:gdLst/>
              <a:ahLst/>
              <a:cxnLst/>
              <a:rect l="l" t="t" r="r" b="b"/>
              <a:pathLst>
                <a:path h="121919">
                  <a:moveTo>
                    <a:pt x="0" y="0"/>
                  </a:moveTo>
                  <a:lnTo>
                    <a:pt x="0" y="121920"/>
                  </a:lnTo>
                </a:path>
              </a:pathLst>
            </a:custGeom>
            <a:ln w="38100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085850" y="952500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114300" y="0"/>
                  </a:moveTo>
                  <a:lnTo>
                    <a:pt x="0" y="0"/>
                  </a:lnTo>
                  <a:lnTo>
                    <a:pt x="57150" y="11430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315200" y="838200"/>
              <a:ext cx="0" cy="121920"/>
            </a:xfrm>
            <a:custGeom>
              <a:avLst/>
              <a:gdLst/>
              <a:ahLst/>
              <a:cxnLst/>
              <a:rect l="l" t="t" r="r" b="b"/>
              <a:pathLst>
                <a:path h="121919">
                  <a:moveTo>
                    <a:pt x="0" y="0"/>
                  </a:moveTo>
                  <a:lnTo>
                    <a:pt x="0" y="121920"/>
                  </a:lnTo>
                </a:path>
              </a:pathLst>
            </a:custGeom>
            <a:ln w="38100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258050" y="952500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114300" y="0"/>
                  </a:moveTo>
                  <a:lnTo>
                    <a:pt x="0" y="0"/>
                  </a:lnTo>
                  <a:lnTo>
                    <a:pt x="57150" y="11430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149860" y="1176020"/>
            <a:ext cx="37973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Descriptive &amp; </a:t>
            </a:r>
            <a:r>
              <a:rPr sz="2400" spc="-5" dirty="0">
                <a:latin typeface="Times New Roman"/>
                <a:cs typeface="Times New Roman"/>
              </a:rPr>
              <a:t>Causal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Analysis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97779" y="1176020"/>
            <a:ext cx="40538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Inferential </a:t>
            </a:r>
            <a:r>
              <a:rPr sz="2400" dirty="0">
                <a:latin typeface="Times New Roman"/>
                <a:cs typeface="Times New Roman"/>
              </a:rPr>
              <a:t>or </a:t>
            </a:r>
            <a:r>
              <a:rPr sz="2400" spc="-5" dirty="0">
                <a:latin typeface="Times New Roman"/>
                <a:cs typeface="Times New Roman"/>
              </a:rPr>
              <a:t>Statistical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Analysis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0" y="1581151"/>
            <a:ext cx="990600" cy="3924300"/>
            <a:chOff x="0" y="1581151"/>
            <a:chExt cx="990600" cy="3924300"/>
          </a:xfrm>
        </p:grpSpPr>
        <p:sp>
          <p:nvSpPr>
            <p:cNvPr id="14" name="object 14"/>
            <p:cNvSpPr/>
            <p:nvPr/>
          </p:nvSpPr>
          <p:spPr>
            <a:xfrm>
              <a:off x="228600" y="1600199"/>
              <a:ext cx="0" cy="3886200"/>
            </a:xfrm>
            <a:custGeom>
              <a:avLst/>
              <a:gdLst/>
              <a:ahLst/>
              <a:cxnLst/>
              <a:rect l="l" t="t" r="r" b="b"/>
              <a:pathLst>
                <a:path h="3886200">
                  <a:moveTo>
                    <a:pt x="0" y="0"/>
                  </a:moveTo>
                  <a:lnTo>
                    <a:pt x="0" y="3886200"/>
                  </a:lnTo>
                </a:path>
              </a:pathLst>
            </a:custGeom>
            <a:ln w="38097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28600" y="2133600"/>
              <a:ext cx="655320" cy="0"/>
            </a:xfrm>
            <a:custGeom>
              <a:avLst/>
              <a:gdLst/>
              <a:ahLst/>
              <a:cxnLst/>
              <a:rect l="l" t="t" r="r" b="b"/>
              <a:pathLst>
                <a:path w="655319">
                  <a:moveTo>
                    <a:pt x="0" y="0"/>
                  </a:moveTo>
                  <a:lnTo>
                    <a:pt x="655319" y="0"/>
                  </a:lnTo>
                </a:path>
              </a:pathLst>
            </a:custGeom>
            <a:ln w="38100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76300" y="2076450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0" y="0"/>
                  </a:moveTo>
                  <a:lnTo>
                    <a:pt x="0" y="114300"/>
                  </a:lnTo>
                  <a:lnTo>
                    <a:pt x="114300" y="57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28600" y="3276599"/>
              <a:ext cx="655320" cy="0"/>
            </a:xfrm>
            <a:custGeom>
              <a:avLst/>
              <a:gdLst/>
              <a:ahLst/>
              <a:cxnLst/>
              <a:rect l="l" t="t" r="r" b="b"/>
              <a:pathLst>
                <a:path w="655319">
                  <a:moveTo>
                    <a:pt x="0" y="0"/>
                  </a:moveTo>
                  <a:lnTo>
                    <a:pt x="655319" y="0"/>
                  </a:lnTo>
                </a:path>
              </a:pathLst>
            </a:custGeom>
            <a:ln w="38100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876300" y="3219449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0" y="0"/>
                  </a:moveTo>
                  <a:lnTo>
                    <a:pt x="0" y="114300"/>
                  </a:lnTo>
                  <a:lnTo>
                    <a:pt x="114300" y="57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28600" y="4571999"/>
              <a:ext cx="655320" cy="0"/>
            </a:xfrm>
            <a:custGeom>
              <a:avLst/>
              <a:gdLst/>
              <a:ahLst/>
              <a:cxnLst/>
              <a:rect l="l" t="t" r="r" b="b"/>
              <a:pathLst>
                <a:path w="655319">
                  <a:moveTo>
                    <a:pt x="0" y="0"/>
                  </a:moveTo>
                  <a:lnTo>
                    <a:pt x="655319" y="0"/>
                  </a:lnTo>
                </a:path>
              </a:pathLst>
            </a:custGeom>
            <a:ln w="38100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876300" y="4514849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0" y="0"/>
                  </a:moveTo>
                  <a:lnTo>
                    <a:pt x="0" y="114300"/>
                  </a:lnTo>
                  <a:lnTo>
                    <a:pt x="114300" y="57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0" y="1600199"/>
              <a:ext cx="381000" cy="3886200"/>
            </a:xfrm>
            <a:custGeom>
              <a:avLst/>
              <a:gdLst/>
              <a:ahLst/>
              <a:cxnLst/>
              <a:rect l="l" t="t" r="r" b="b"/>
              <a:pathLst>
                <a:path w="381000" h="3886200">
                  <a:moveTo>
                    <a:pt x="0" y="3886200"/>
                  </a:moveTo>
                  <a:lnTo>
                    <a:pt x="381000" y="3886200"/>
                  </a:lnTo>
                </a:path>
                <a:path w="381000" h="3886200">
                  <a:moveTo>
                    <a:pt x="0" y="0"/>
                  </a:moveTo>
                  <a:lnTo>
                    <a:pt x="381000" y="0"/>
                  </a:lnTo>
                </a:path>
              </a:pathLst>
            </a:custGeom>
            <a:ln w="38097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1220469" y="1786890"/>
            <a:ext cx="148336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U</a:t>
            </a:r>
            <a:r>
              <a:rPr sz="2400" dirty="0">
                <a:latin typeface="Times New Roman"/>
                <a:cs typeface="Times New Roman"/>
              </a:rPr>
              <a:t>ni-</a:t>
            </a:r>
            <a:r>
              <a:rPr sz="2400" spc="-5" dirty="0">
                <a:latin typeface="Times New Roman"/>
                <a:cs typeface="Times New Roman"/>
              </a:rPr>
              <a:t>V</a:t>
            </a:r>
            <a:r>
              <a:rPr sz="2400" dirty="0">
                <a:latin typeface="Times New Roman"/>
                <a:cs typeface="Times New Roman"/>
              </a:rPr>
              <a:t>ar</a:t>
            </a:r>
            <a:r>
              <a:rPr sz="2400" spc="10" dirty="0">
                <a:latin typeface="Times New Roman"/>
                <a:cs typeface="Times New Roman"/>
              </a:rPr>
              <a:t>i</a:t>
            </a:r>
            <a:r>
              <a:rPr sz="2400" spc="-5" dirty="0">
                <a:latin typeface="Times New Roman"/>
                <a:cs typeface="Times New Roman"/>
              </a:rPr>
              <a:t>a</a:t>
            </a:r>
            <a:r>
              <a:rPr sz="2400" spc="10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Times New Roman"/>
                <a:cs typeface="Times New Roman"/>
              </a:rPr>
              <a:t>e  Analysis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144269" y="2929890"/>
            <a:ext cx="114363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-15" dirty="0">
                <a:latin typeface="Times New Roman"/>
                <a:cs typeface="Times New Roman"/>
              </a:rPr>
              <a:t>B</a:t>
            </a:r>
            <a:r>
              <a:rPr sz="2400" spc="10" dirty="0">
                <a:latin typeface="Times New Roman"/>
                <a:cs typeface="Times New Roman"/>
              </a:rPr>
              <a:t>i</a:t>
            </a:r>
            <a:r>
              <a:rPr sz="2400" spc="-10" dirty="0">
                <a:latin typeface="Times New Roman"/>
                <a:cs typeface="Times New Roman"/>
              </a:rPr>
              <a:t>v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5" dirty="0">
                <a:latin typeface="Times New Roman"/>
                <a:cs typeface="Times New Roman"/>
              </a:rPr>
              <a:t>r</a:t>
            </a:r>
            <a:r>
              <a:rPr sz="2400" dirty="0">
                <a:latin typeface="Times New Roman"/>
                <a:cs typeface="Times New Roman"/>
              </a:rPr>
              <a:t>iate  Analysis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220469" y="4225290"/>
            <a:ext cx="167767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Multi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Variate  </a:t>
            </a:r>
            <a:r>
              <a:rPr sz="2400" dirty="0">
                <a:latin typeface="Times New Roman"/>
                <a:cs typeface="Times New Roman"/>
              </a:rPr>
              <a:t>Analysis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4667250" y="1524000"/>
            <a:ext cx="3771900" cy="838200"/>
            <a:chOff x="4667250" y="1524000"/>
            <a:chExt cx="3771900" cy="838200"/>
          </a:xfrm>
        </p:grpSpPr>
        <p:sp>
          <p:nvSpPr>
            <p:cNvPr id="26" name="object 26"/>
            <p:cNvSpPr/>
            <p:nvPr/>
          </p:nvSpPr>
          <p:spPr>
            <a:xfrm>
              <a:off x="4724400" y="1981200"/>
              <a:ext cx="3657600" cy="0"/>
            </a:xfrm>
            <a:custGeom>
              <a:avLst/>
              <a:gdLst/>
              <a:ahLst/>
              <a:cxnLst/>
              <a:rect l="l" t="t" r="r" b="b"/>
              <a:pathLst>
                <a:path w="3657600">
                  <a:moveTo>
                    <a:pt x="0" y="0"/>
                  </a:moveTo>
                  <a:lnTo>
                    <a:pt x="3657600" y="0"/>
                  </a:lnTo>
                </a:path>
              </a:pathLst>
            </a:custGeom>
            <a:ln w="38097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6781800" y="1524000"/>
              <a:ext cx="0" cy="350520"/>
            </a:xfrm>
            <a:custGeom>
              <a:avLst/>
              <a:gdLst/>
              <a:ahLst/>
              <a:cxnLst/>
              <a:rect l="l" t="t" r="r" b="b"/>
              <a:pathLst>
                <a:path h="350519">
                  <a:moveTo>
                    <a:pt x="0" y="0"/>
                  </a:moveTo>
                  <a:lnTo>
                    <a:pt x="0" y="350520"/>
                  </a:lnTo>
                </a:path>
              </a:pathLst>
            </a:custGeom>
            <a:ln w="38100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6724650" y="1866900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114300" y="0"/>
                  </a:moveTo>
                  <a:lnTo>
                    <a:pt x="0" y="0"/>
                  </a:lnTo>
                  <a:lnTo>
                    <a:pt x="57150" y="11430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4724400" y="1981200"/>
              <a:ext cx="0" cy="274320"/>
            </a:xfrm>
            <a:custGeom>
              <a:avLst/>
              <a:gdLst/>
              <a:ahLst/>
              <a:cxnLst/>
              <a:rect l="l" t="t" r="r" b="b"/>
              <a:pathLst>
                <a:path h="274319">
                  <a:moveTo>
                    <a:pt x="0" y="0"/>
                  </a:moveTo>
                  <a:lnTo>
                    <a:pt x="0" y="274320"/>
                  </a:lnTo>
                </a:path>
              </a:pathLst>
            </a:custGeom>
            <a:ln w="38100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4667250" y="2247900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114300" y="0"/>
                  </a:moveTo>
                  <a:lnTo>
                    <a:pt x="0" y="0"/>
                  </a:lnTo>
                  <a:lnTo>
                    <a:pt x="57150" y="11430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8382000" y="1981200"/>
              <a:ext cx="0" cy="274320"/>
            </a:xfrm>
            <a:custGeom>
              <a:avLst/>
              <a:gdLst/>
              <a:ahLst/>
              <a:cxnLst/>
              <a:rect l="l" t="t" r="r" b="b"/>
              <a:pathLst>
                <a:path h="274319">
                  <a:moveTo>
                    <a:pt x="0" y="0"/>
                  </a:moveTo>
                  <a:lnTo>
                    <a:pt x="0" y="274320"/>
                  </a:lnTo>
                </a:path>
              </a:pathLst>
            </a:custGeom>
            <a:ln w="38100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8324850" y="2247900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114300" y="0"/>
                  </a:moveTo>
                  <a:lnTo>
                    <a:pt x="0" y="0"/>
                  </a:lnTo>
                  <a:lnTo>
                    <a:pt x="57150" y="11430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 txBox="1"/>
          <p:nvPr/>
        </p:nvSpPr>
        <p:spPr>
          <a:xfrm>
            <a:off x="3886200" y="2396490"/>
            <a:ext cx="158940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Estimation 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Parameter  Values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642859" y="2396490"/>
            <a:ext cx="140081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2987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Testing  </a:t>
            </a:r>
            <a:r>
              <a:rPr sz="2400" spc="-5" dirty="0">
                <a:latin typeface="Times New Roman"/>
                <a:cs typeface="Times New Roman"/>
              </a:rPr>
              <a:t>H</a:t>
            </a:r>
            <a:r>
              <a:rPr sz="2400" spc="15" dirty="0">
                <a:latin typeface="Times New Roman"/>
                <a:cs typeface="Times New Roman"/>
              </a:rPr>
              <a:t>y</a:t>
            </a:r>
            <a:r>
              <a:rPr sz="2400" dirty="0">
                <a:latin typeface="Times New Roman"/>
                <a:cs typeface="Times New Roman"/>
              </a:rPr>
              <a:t>pothesis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3943351" y="3429000"/>
            <a:ext cx="476250" cy="2114550"/>
            <a:chOff x="3943351" y="3429000"/>
            <a:chExt cx="476250" cy="2114550"/>
          </a:xfrm>
        </p:grpSpPr>
        <p:sp>
          <p:nvSpPr>
            <p:cNvPr id="36" name="object 36"/>
            <p:cNvSpPr/>
            <p:nvPr/>
          </p:nvSpPr>
          <p:spPr>
            <a:xfrm>
              <a:off x="3962399" y="3810000"/>
              <a:ext cx="0" cy="1676400"/>
            </a:xfrm>
            <a:custGeom>
              <a:avLst/>
              <a:gdLst/>
              <a:ahLst/>
              <a:cxnLst/>
              <a:rect l="l" t="t" r="r" b="b"/>
              <a:pathLst>
                <a:path h="1676400">
                  <a:moveTo>
                    <a:pt x="0" y="0"/>
                  </a:moveTo>
                  <a:lnTo>
                    <a:pt x="0" y="1676400"/>
                  </a:lnTo>
                </a:path>
              </a:pathLst>
            </a:custGeom>
            <a:ln w="38097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3962399" y="3810000"/>
              <a:ext cx="350520" cy="0"/>
            </a:xfrm>
            <a:custGeom>
              <a:avLst/>
              <a:gdLst/>
              <a:ahLst/>
              <a:cxnLst/>
              <a:rect l="l" t="t" r="r" b="b"/>
              <a:pathLst>
                <a:path w="350520">
                  <a:moveTo>
                    <a:pt x="0" y="0"/>
                  </a:moveTo>
                  <a:lnTo>
                    <a:pt x="350520" y="0"/>
                  </a:lnTo>
                </a:path>
              </a:pathLst>
            </a:custGeom>
            <a:ln w="38100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4305299" y="3752850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0" y="0"/>
                  </a:moveTo>
                  <a:lnTo>
                    <a:pt x="0" y="114300"/>
                  </a:lnTo>
                  <a:lnTo>
                    <a:pt x="114300" y="57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3962399" y="5486400"/>
              <a:ext cx="350520" cy="0"/>
            </a:xfrm>
            <a:custGeom>
              <a:avLst/>
              <a:gdLst/>
              <a:ahLst/>
              <a:cxnLst/>
              <a:rect l="l" t="t" r="r" b="b"/>
              <a:pathLst>
                <a:path w="350520">
                  <a:moveTo>
                    <a:pt x="0" y="0"/>
                  </a:moveTo>
                  <a:lnTo>
                    <a:pt x="350520" y="0"/>
                  </a:lnTo>
                </a:path>
              </a:pathLst>
            </a:custGeom>
            <a:ln w="38100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4305299" y="5429250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0" y="0"/>
                  </a:moveTo>
                  <a:lnTo>
                    <a:pt x="0" y="114300"/>
                  </a:lnTo>
                  <a:lnTo>
                    <a:pt x="114300" y="57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4114799" y="3429000"/>
              <a:ext cx="0" cy="274320"/>
            </a:xfrm>
            <a:custGeom>
              <a:avLst/>
              <a:gdLst/>
              <a:ahLst/>
              <a:cxnLst/>
              <a:rect l="l" t="t" r="r" b="b"/>
              <a:pathLst>
                <a:path h="274320">
                  <a:moveTo>
                    <a:pt x="0" y="0"/>
                  </a:moveTo>
                  <a:lnTo>
                    <a:pt x="0" y="274319"/>
                  </a:lnTo>
                </a:path>
              </a:pathLst>
            </a:custGeom>
            <a:ln w="38100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4057649" y="3695700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114300" y="0"/>
                  </a:moveTo>
                  <a:lnTo>
                    <a:pt x="0" y="0"/>
                  </a:lnTo>
                  <a:lnTo>
                    <a:pt x="57150" y="11430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3" name="object 43"/>
          <p:cNvSpPr txBox="1"/>
          <p:nvPr/>
        </p:nvSpPr>
        <p:spPr>
          <a:xfrm>
            <a:off x="4445000" y="3615690"/>
            <a:ext cx="109029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1082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Point  </a:t>
            </a:r>
            <a:r>
              <a:rPr sz="2400" spc="-10" dirty="0">
                <a:latin typeface="Times New Roman"/>
                <a:cs typeface="Times New Roman"/>
              </a:rPr>
              <a:t>E</a:t>
            </a:r>
            <a:r>
              <a:rPr sz="2400" dirty="0">
                <a:latin typeface="Times New Roman"/>
                <a:cs typeface="Times New Roman"/>
              </a:rPr>
              <a:t>st</a:t>
            </a:r>
            <a:r>
              <a:rPr sz="2400" spc="10" dirty="0">
                <a:latin typeface="Times New Roman"/>
                <a:cs typeface="Times New Roman"/>
              </a:rPr>
              <a:t>i</a:t>
            </a:r>
            <a:r>
              <a:rPr sz="2400" spc="-30" dirty="0">
                <a:latin typeface="Times New Roman"/>
                <a:cs typeface="Times New Roman"/>
              </a:rPr>
              <a:t>m</a:t>
            </a:r>
            <a:r>
              <a:rPr sz="2400" dirty="0">
                <a:latin typeface="Times New Roman"/>
                <a:cs typeface="Times New Roman"/>
              </a:rPr>
              <a:t>ate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521200" y="5063490"/>
            <a:ext cx="109156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8419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Interval  E</a:t>
            </a:r>
            <a:r>
              <a:rPr sz="2400" spc="-10" dirty="0">
                <a:latin typeface="Times New Roman"/>
                <a:cs typeface="Times New Roman"/>
              </a:rPr>
              <a:t>s</a:t>
            </a:r>
            <a:r>
              <a:rPr sz="2400" spc="10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Times New Roman"/>
                <a:cs typeface="Times New Roman"/>
              </a:rPr>
              <a:t>i</a:t>
            </a:r>
            <a:r>
              <a:rPr sz="2400" spc="-20" dirty="0">
                <a:latin typeface="Times New Roman"/>
                <a:cs typeface="Times New Roman"/>
              </a:rPr>
              <a:t>m</a:t>
            </a:r>
            <a:r>
              <a:rPr sz="2400" spc="-5" dirty="0">
                <a:latin typeface="Times New Roman"/>
                <a:cs typeface="Times New Roman"/>
              </a:rPr>
              <a:t>a</a:t>
            </a:r>
            <a:r>
              <a:rPr sz="2400" spc="10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Times New Roman"/>
                <a:cs typeface="Times New Roman"/>
              </a:rPr>
              <a:t>e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45" name="object 45"/>
          <p:cNvGrpSpPr/>
          <p:nvPr/>
        </p:nvGrpSpPr>
        <p:grpSpPr>
          <a:xfrm>
            <a:off x="6838951" y="3124200"/>
            <a:ext cx="1390650" cy="2571750"/>
            <a:chOff x="6838951" y="3124200"/>
            <a:chExt cx="1390650" cy="2571750"/>
          </a:xfrm>
        </p:grpSpPr>
        <p:sp>
          <p:nvSpPr>
            <p:cNvPr id="46" name="object 46"/>
            <p:cNvSpPr/>
            <p:nvPr/>
          </p:nvSpPr>
          <p:spPr>
            <a:xfrm>
              <a:off x="6858000" y="3733800"/>
              <a:ext cx="0" cy="1905000"/>
            </a:xfrm>
            <a:custGeom>
              <a:avLst/>
              <a:gdLst/>
              <a:ahLst/>
              <a:cxnLst/>
              <a:rect l="l" t="t" r="r" b="b"/>
              <a:pathLst>
                <a:path h="1905000">
                  <a:moveTo>
                    <a:pt x="0" y="0"/>
                  </a:moveTo>
                  <a:lnTo>
                    <a:pt x="0" y="1905000"/>
                  </a:lnTo>
                </a:path>
              </a:pathLst>
            </a:custGeom>
            <a:ln w="38097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8153400" y="3124200"/>
              <a:ext cx="0" cy="502920"/>
            </a:xfrm>
            <a:custGeom>
              <a:avLst/>
              <a:gdLst/>
              <a:ahLst/>
              <a:cxnLst/>
              <a:rect l="l" t="t" r="r" b="b"/>
              <a:pathLst>
                <a:path h="502920">
                  <a:moveTo>
                    <a:pt x="0" y="0"/>
                  </a:moveTo>
                  <a:lnTo>
                    <a:pt x="0" y="502919"/>
                  </a:lnTo>
                </a:path>
              </a:pathLst>
            </a:custGeom>
            <a:ln w="38100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8096250" y="3619500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114300" y="0"/>
                  </a:moveTo>
                  <a:lnTo>
                    <a:pt x="0" y="0"/>
                  </a:lnTo>
                  <a:lnTo>
                    <a:pt x="57150" y="11430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6858000" y="3733800"/>
              <a:ext cx="1371600" cy="0"/>
            </a:xfrm>
            <a:custGeom>
              <a:avLst/>
              <a:gdLst/>
              <a:ahLst/>
              <a:cxnLst/>
              <a:rect l="l" t="t" r="r" b="b"/>
              <a:pathLst>
                <a:path w="1371600">
                  <a:moveTo>
                    <a:pt x="0" y="0"/>
                  </a:moveTo>
                  <a:lnTo>
                    <a:pt x="1371600" y="0"/>
                  </a:lnTo>
                </a:path>
              </a:pathLst>
            </a:custGeom>
            <a:ln w="38097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6858000" y="4191000"/>
              <a:ext cx="350520" cy="0"/>
            </a:xfrm>
            <a:custGeom>
              <a:avLst/>
              <a:gdLst/>
              <a:ahLst/>
              <a:cxnLst/>
              <a:rect l="l" t="t" r="r" b="b"/>
              <a:pathLst>
                <a:path w="350520">
                  <a:moveTo>
                    <a:pt x="0" y="0"/>
                  </a:moveTo>
                  <a:lnTo>
                    <a:pt x="350520" y="0"/>
                  </a:lnTo>
                </a:path>
              </a:pathLst>
            </a:custGeom>
            <a:ln w="38100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7200900" y="4133850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0" y="0"/>
                  </a:moveTo>
                  <a:lnTo>
                    <a:pt x="0" y="114300"/>
                  </a:lnTo>
                  <a:lnTo>
                    <a:pt x="114300" y="57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6858000" y="5638800"/>
              <a:ext cx="350520" cy="0"/>
            </a:xfrm>
            <a:custGeom>
              <a:avLst/>
              <a:gdLst/>
              <a:ahLst/>
              <a:cxnLst/>
              <a:rect l="l" t="t" r="r" b="b"/>
              <a:pathLst>
                <a:path w="350520">
                  <a:moveTo>
                    <a:pt x="0" y="0"/>
                  </a:moveTo>
                  <a:lnTo>
                    <a:pt x="350520" y="0"/>
                  </a:lnTo>
                </a:path>
              </a:pathLst>
            </a:custGeom>
            <a:ln w="38100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7200900" y="5581650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0" y="0"/>
                  </a:moveTo>
                  <a:lnTo>
                    <a:pt x="0" y="114300"/>
                  </a:lnTo>
                  <a:lnTo>
                    <a:pt x="114300" y="57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4" name="object 54"/>
          <p:cNvSpPr txBox="1"/>
          <p:nvPr/>
        </p:nvSpPr>
        <p:spPr>
          <a:xfrm>
            <a:off x="7468869" y="4149090"/>
            <a:ext cx="134493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Times New Roman"/>
                <a:cs typeface="Times New Roman"/>
              </a:rPr>
              <a:t>P</a:t>
            </a:r>
            <a:r>
              <a:rPr sz="2400" dirty="0">
                <a:latin typeface="Times New Roman"/>
                <a:cs typeface="Times New Roman"/>
              </a:rPr>
              <a:t>ara</a:t>
            </a:r>
            <a:r>
              <a:rPr sz="2400" spc="-20" dirty="0">
                <a:latin typeface="Times New Roman"/>
                <a:cs typeface="Times New Roman"/>
              </a:rPr>
              <a:t>m</a:t>
            </a:r>
            <a:r>
              <a:rPr sz="2400" dirty="0">
                <a:latin typeface="Times New Roman"/>
                <a:cs typeface="Times New Roman"/>
              </a:rPr>
              <a:t>etric  Tests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7468869" y="5307329"/>
            <a:ext cx="131064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Non</a:t>
            </a:r>
            <a:endParaRPr sz="24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-</a:t>
            </a:r>
            <a:r>
              <a:rPr sz="2400" spc="-5" dirty="0">
                <a:latin typeface="Times New Roman"/>
                <a:cs typeface="Times New Roman"/>
              </a:rPr>
              <a:t>P</a:t>
            </a:r>
            <a:r>
              <a:rPr sz="2400" dirty="0">
                <a:latin typeface="Times New Roman"/>
                <a:cs typeface="Times New Roman"/>
              </a:rPr>
              <a:t>ara</a:t>
            </a:r>
            <a:r>
              <a:rPr sz="2400" spc="-20" dirty="0">
                <a:latin typeface="Times New Roman"/>
                <a:cs typeface="Times New Roman"/>
              </a:rPr>
              <a:t>m</a:t>
            </a:r>
            <a:r>
              <a:rPr sz="2400" dirty="0">
                <a:latin typeface="Times New Roman"/>
                <a:cs typeface="Times New Roman"/>
              </a:rPr>
              <a:t>etri  c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Tests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23110" y="656590"/>
            <a:ext cx="44316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85" dirty="0"/>
              <a:t>Processing </a:t>
            </a:r>
            <a:r>
              <a:rPr sz="3600" spc="-30" dirty="0"/>
              <a:t>the</a:t>
            </a:r>
            <a:r>
              <a:rPr sz="3600" spc="-550" dirty="0"/>
              <a:t> </a:t>
            </a:r>
            <a:r>
              <a:rPr sz="3600" spc="150" dirty="0"/>
              <a:t>data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2029460" y="1468882"/>
            <a:ext cx="5658485" cy="4570095"/>
          </a:xfrm>
          <a:prstGeom prst="rect">
            <a:avLst/>
          </a:prstGeom>
        </p:spPr>
        <p:txBody>
          <a:bodyPr vert="horz" wrap="square" lIns="0" tIns="209550" rIns="0" bIns="0" rtlCol="0">
            <a:spAutoFit/>
          </a:bodyPr>
          <a:lstStyle/>
          <a:p>
            <a:pPr marR="565785" algn="ctr">
              <a:lnSpc>
                <a:spcPct val="100000"/>
              </a:lnSpc>
              <a:spcBef>
                <a:spcPts val="1650"/>
              </a:spcBef>
            </a:pPr>
            <a:r>
              <a:rPr sz="2800" i="1" spc="-90" dirty="0">
                <a:solidFill>
                  <a:srgbClr val="3F3F3F"/>
                </a:solidFill>
                <a:latin typeface="Verdana"/>
                <a:cs typeface="Verdana"/>
              </a:rPr>
              <a:t>Editing</a:t>
            </a:r>
            <a:endParaRPr sz="2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110"/>
              </a:spcBef>
              <a:tabLst>
                <a:tab pos="3860165" algn="l"/>
              </a:tabLst>
            </a:pPr>
            <a:r>
              <a:rPr sz="2000" b="1" spc="-180" dirty="0">
                <a:solidFill>
                  <a:srgbClr val="3F3F3F"/>
                </a:solidFill>
                <a:latin typeface="Verdana"/>
                <a:cs typeface="Verdana"/>
              </a:rPr>
              <a:t>Field</a:t>
            </a:r>
            <a:r>
              <a:rPr sz="2000" b="1" spc="-12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b="1" spc="-204" dirty="0">
                <a:solidFill>
                  <a:srgbClr val="3F3F3F"/>
                </a:solidFill>
                <a:latin typeface="Verdana"/>
                <a:cs typeface="Verdana"/>
              </a:rPr>
              <a:t>Editing	</a:t>
            </a:r>
            <a:r>
              <a:rPr sz="2000" b="1" spc="-155" dirty="0">
                <a:solidFill>
                  <a:srgbClr val="3F3F3F"/>
                </a:solidFill>
                <a:latin typeface="Verdana"/>
                <a:cs typeface="Verdana"/>
              </a:rPr>
              <a:t>Central</a:t>
            </a:r>
            <a:r>
              <a:rPr sz="2000" b="1" spc="-19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000" b="1" spc="-210" dirty="0">
                <a:solidFill>
                  <a:srgbClr val="3F3F3F"/>
                </a:solidFill>
                <a:latin typeface="Verdana"/>
                <a:cs typeface="Verdana"/>
              </a:rPr>
              <a:t>Editing</a:t>
            </a:r>
            <a:endParaRPr sz="2000">
              <a:latin typeface="Verdana"/>
              <a:cs typeface="Verdana"/>
            </a:endParaRPr>
          </a:p>
          <a:p>
            <a:pPr marR="565785" algn="ctr">
              <a:lnSpc>
                <a:spcPct val="100000"/>
              </a:lnSpc>
              <a:spcBef>
                <a:spcPts val="740"/>
              </a:spcBef>
            </a:pPr>
            <a:r>
              <a:rPr sz="2800" i="1" spc="80" dirty="0">
                <a:solidFill>
                  <a:srgbClr val="3F3F3F"/>
                </a:solidFill>
                <a:latin typeface="Verdana"/>
                <a:cs typeface="Verdana"/>
              </a:rPr>
              <a:t>Coding</a:t>
            </a:r>
            <a:endParaRPr sz="2800">
              <a:latin typeface="Verdana"/>
              <a:cs typeface="Verdana"/>
            </a:endParaRPr>
          </a:p>
          <a:p>
            <a:pPr marL="1416685" marR="1985010" algn="ctr">
              <a:lnSpc>
                <a:spcPct val="226500"/>
              </a:lnSpc>
              <a:spcBef>
                <a:spcPts val="430"/>
              </a:spcBef>
            </a:pPr>
            <a:r>
              <a:rPr sz="2800" i="1" spc="310" dirty="0">
                <a:solidFill>
                  <a:srgbClr val="3F3F3F"/>
                </a:solidFill>
                <a:latin typeface="Verdana"/>
                <a:cs typeface="Verdana"/>
              </a:rPr>
              <a:t>C</a:t>
            </a:r>
            <a:r>
              <a:rPr sz="2800" i="1" spc="-204" dirty="0">
                <a:solidFill>
                  <a:srgbClr val="3F3F3F"/>
                </a:solidFill>
                <a:latin typeface="Verdana"/>
                <a:cs typeface="Verdana"/>
              </a:rPr>
              <a:t>l</a:t>
            </a:r>
            <a:r>
              <a:rPr sz="2800" i="1" spc="215" dirty="0">
                <a:solidFill>
                  <a:srgbClr val="3F3F3F"/>
                </a:solidFill>
                <a:latin typeface="Verdana"/>
                <a:cs typeface="Verdana"/>
              </a:rPr>
              <a:t>a</a:t>
            </a:r>
            <a:r>
              <a:rPr sz="2800" i="1" spc="-385" dirty="0">
                <a:solidFill>
                  <a:srgbClr val="3F3F3F"/>
                </a:solidFill>
                <a:latin typeface="Verdana"/>
                <a:cs typeface="Verdana"/>
              </a:rPr>
              <a:t>ss</a:t>
            </a:r>
            <a:r>
              <a:rPr sz="2800" i="1" spc="-195" dirty="0">
                <a:solidFill>
                  <a:srgbClr val="3F3F3F"/>
                </a:solidFill>
                <a:latin typeface="Verdana"/>
                <a:cs typeface="Verdana"/>
              </a:rPr>
              <a:t>i</a:t>
            </a:r>
            <a:r>
              <a:rPr sz="2800" i="1" spc="-185" dirty="0">
                <a:solidFill>
                  <a:srgbClr val="3F3F3F"/>
                </a:solidFill>
                <a:latin typeface="Verdana"/>
                <a:cs typeface="Verdana"/>
              </a:rPr>
              <a:t>f</a:t>
            </a:r>
            <a:r>
              <a:rPr sz="2800" i="1" spc="-135" dirty="0">
                <a:solidFill>
                  <a:srgbClr val="3F3F3F"/>
                </a:solidFill>
                <a:latin typeface="Verdana"/>
                <a:cs typeface="Verdana"/>
              </a:rPr>
              <a:t>i</a:t>
            </a:r>
            <a:r>
              <a:rPr sz="2800" i="1" spc="355" dirty="0">
                <a:solidFill>
                  <a:srgbClr val="3F3F3F"/>
                </a:solidFill>
                <a:latin typeface="Verdana"/>
                <a:cs typeface="Verdana"/>
              </a:rPr>
              <a:t>c</a:t>
            </a:r>
            <a:r>
              <a:rPr sz="2800" i="1" spc="215" dirty="0">
                <a:solidFill>
                  <a:srgbClr val="3F3F3F"/>
                </a:solidFill>
                <a:latin typeface="Verdana"/>
                <a:cs typeface="Verdana"/>
              </a:rPr>
              <a:t>a</a:t>
            </a:r>
            <a:r>
              <a:rPr sz="2800" i="1" spc="-220" dirty="0">
                <a:solidFill>
                  <a:srgbClr val="3F3F3F"/>
                </a:solidFill>
                <a:latin typeface="Verdana"/>
                <a:cs typeface="Verdana"/>
              </a:rPr>
              <a:t>t</a:t>
            </a:r>
            <a:r>
              <a:rPr sz="2800" i="1" spc="-140" dirty="0">
                <a:solidFill>
                  <a:srgbClr val="3F3F3F"/>
                </a:solidFill>
                <a:latin typeface="Verdana"/>
                <a:cs typeface="Verdana"/>
              </a:rPr>
              <a:t>i</a:t>
            </a:r>
            <a:r>
              <a:rPr sz="2800" i="1" spc="20" dirty="0">
                <a:solidFill>
                  <a:srgbClr val="3F3F3F"/>
                </a:solidFill>
                <a:latin typeface="Verdana"/>
                <a:cs typeface="Verdana"/>
              </a:rPr>
              <a:t>on </a:t>
            </a:r>
            <a:r>
              <a:rPr sz="2800" i="1" spc="10" dirty="0">
                <a:solidFill>
                  <a:srgbClr val="3F3F3F"/>
                </a:solidFill>
                <a:latin typeface="Verdana"/>
                <a:cs typeface="Verdana"/>
              </a:rPr>
              <a:t> </a:t>
            </a:r>
            <a:r>
              <a:rPr sz="2800" i="1" spc="-50" dirty="0">
                <a:solidFill>
                  <a:srgbClr val="3F3F3F"/>
                </a:solidFill>
                <a:latin typeface="Verdana"/>
                <a:cs typeface="Verdana"/>
              </a:rPr>
              <a:t>Tabulation  </a:t>
            </a:r>
            <a:r>
              <a:rPr sz="2800" i="1" spc="10" dirty="0">
                <a:solidFill>
                  <a:srgbClr val="3F3F3F"/>
                </a:solidFill>
                <a:latin typeface="Verdana"/>
                <a:cs typeface="Verdana"/>
              </a:rPr>
              <a:t>Graphing</a:t>
            </a:r>
            <a:endParaRPr sz="2800">
              <a:latin typeface="Verdana"/>
              <a:cs typeface="Verdan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514850" y="5105400"/>
            <a:ext cx="114300" cy="457200"/>
            <a:chOff x="4514850" y="5105400"/>
            <a:chExt cx="114300" cy="457200"/>
          </a:xfrm>
        </p:grpSpPr>
        <p:sp>
          <p:nvSpPr>
            <p:cNvPr id="5" name="object 5"/>
            <p:cNvSpPr/>
            <p:nvPr/>
          </p:nvSpPr>
          <p:spPr>
            <a:xfrm>
              <a:off x="4572000" y="5105400"/>
              <a:ext cx="0" cy="350520"/>
            </a:xfrm>
            <a:custGeom>
              <a:avLst/>
              <a:gdLst/>
              <a:ahLst/>
              <a:cxnLst/>
              <a:rect l="l" t="t" r="r" b="b"/>
              <a:pathLst>
                <a:path h="350520">
                  <a:moveTo>
                    <a:pt x="0" y="0"/>
                  </a:moveTo>
                  <a:lnTo>
                    <a:pt x="0" y="350519"/>
                  </a:lnTo>
                </a:path>
              </a:pathLst>
            </a:custGeom>
            <a:ln w="38100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514850" y="5448300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114300" y="0"/>
                  </a:moveTo>
                  <a:lnTo>
                    <a:pt x="0" y="0"/>
                  </a:lnTo>
                  <a:lnTo>
                    <a:pt x="57150" y="11430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4540250" y="4114800"/>
            <a:ext cx="114300" cy="457200"/>
            <a:chOff x="4540250" y="4114800"/>
            <a:chExt cx="114300" cy="457200"/>
          </a:xfrm>
        </p:grpSpPr>
        <p:sp>
          <p:nvSpPr>
            <p:cNvPr id="8" name="object 8"/>
            <p:cNvSpPr/>
            <p:nvPr/>
          </p:nvSpPr>
          <p:spPr>
            <a:xfrm>
              <a:off x="4597400" y="4114800"/>
              <a:ext cx="0" cy="350520"/>
            </a:xfrm>
            <a:custGeom>
              <a:avLst/>
              <a:gdLst/>
              <a:ahLst/>
              <a:cxnLst/>
              <a:rect l="l" t="t" r="r" b="b"/>
              <a:pathLst>
                <a:path h="350520">
                  <a:moveTo>
                    <a:pt x="0" y="0"/>
                  </a:moveTo>
                  <a:lnTo>
                    <a:pt x="0" y="350519"/>
                  </a:lnTo>
                </a:path>
              </a:pathLst>
            </a:custGeom>
            <a:ln w="38100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540250" y="4457700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114300" y="0"/>
                  </a:moveTo>
                  <a:lnTo>
                    <a:pt x="0" y="0"/>
                  </a:lnTo>
                  <a:lnTo>
                    <a:pt x="57150" y="11430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4514850" y="3124200"/>
            <a:ext cx="114300" cy="457200"/>
            <a:chOff x="4514850" y="3124200"/>
            <a:chExt cx="114300" cy="457200"/>
          </a:xfrm>
        </p:grpSpPr>
        <p:sp>
          <p:nvSpPr>
            <p:cNvPr id="11" name="object 11"/>
            <p:cNvSpPr/>
            <p:nvPr/>
          </p:nvSpPr>
          <p:spPr>
            <a:xfrm>
              <a:off x="4572000" y="3124200"/>
              <a:ext cx="0" cy="350520"/>
            </a:xfrm>
            <a:custGeom>
              <a:avLst/>
              <a:gdLst/>
              <a:ahLst/>
              <a:cxnLst/>
              <a:rect l="l" t="t" r="r" b="b"/>
              <a:pathLst>
                <a:path h="350520">
                  <a:moveTo>
                    <a:pt x="0" y="0"/>
                  </a:moveTo>
                  <a:lnTo>
                    <a:pt x="0" y="350520"/>
                  </a:lnTo>
                </a:path>
              </a:pathLst>
            </a:custGeom>
            <a:ln w="38100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514850" y="3467100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114300" y="0"/>
                  </a:moveTo>
                  <a:lnTo>
                    <a:pt x="0" y="0"/>
                  </a:lnTo>
                  <a:lnTo>
                    <a:pt x="57150" y="11430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2552700" y="2047875"/>
            <a:ext cx="3657600" cy="542925"/>
            <a:chOff x="2552700" y="2047875"/>
            <a:chExt cx="3657600" cy="542925"/>
          </a:xfrm>
        </p:grpSpPr>
        <p:sp>
          <p:nvSpPr>
            <p:cNvPr id="14" name="object 14"/>
            <p:cNvSpPr/>
            <p:nvPr/>
          </p:nvSpPr>
          <p:spPr>
            <a:xfrm>
              <a:off x="2590800" y="2057399"/>
              <a:ext cx="3581400" cy="0"/>
            </a:xfrm>
            <a:custGeom>
              <a:avLst/>
              <a:gdLst/>
              <a:ahLst/>
              <a:cxnLst/>
              <a:rect l="l" t="t" r="r" b="b"/>
              <a:pathLst>
                <a:path w="3581400">
                  <a:moveTo>
                    <a:pt x="0" y="0"/>
                  </a:moveTo>
                  <a:lnTo>
                    <a:pt x="3581400" y="0"/>
                  </a:lnTo>
                </a:path>
              </a:pathLst>
            </a:custGeom>
            <a:ln w="19048">
              <a:solidFill>
                <a:srgbClr val="CC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590800" y="2057399"/>
              <a:ext cx="0" cy="81280"/>
            </a:xfrm>
            <a:custGeom>
              <a:avLst/>
              <a:gdLst/>
              <a:ahLst/>
              <a:cxnLst/>
              <a:rect l="l" t="t" r="r" b="b"/>
              <a:pathLst>
                <a:path h="81280">
                  <a:moveTo>
                    <a:pt x="0" y="0"/>
                  </a:moveTo>
                  <a:lnTo>
                    <a:pt x="0" y="81279"/>
                  </a:lnTo>
                </a:path>
              </a:pathLst>
            </a:custGeom>
            <a:ln w="19050">
              <a:solidFill>
                <a:srgbClr val="CC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572000" y="2133599"/>
              <a:ext cx="0" cy="350520"/>
            </a:xfrm>
            <a:custGeom>
              <a:avLst/>
              <a:gdLst/>
              <a:ahLst/>
              <a:cxnLst/>
              <a:rect l="l" t="t" r="r" b="b"/>
              <a:pathLst>
                <a:path h="350519">
                  <a:moveTo>
                    <a:pt x="0" y="0"/>
                  </a:moveTo>
                  <a:lnTo>
                    <a:pt x="0" y="350520"/>
                  </a:lnTo>
                </a:path>
              </a:pathLst>
            </a:custGeom>
            <a:ln w="38100">
              <a:solidFill>
                <a:srgbClr val="00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514850" y="2476499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114300" y="0"/>
                  </a:moveTo>
                  <a:lnTo>
                    <a:pt x="0" y="0"/>
                  </a:lnTo>
                  <a:lnTo>
                    <a:pt x="57150" y="11430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552700" y="2133599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CC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172200" y="2057399"/>
              <a:ext cx="0" cy="81280"/>
            </a:xfrm>
            <a:custGeom>
              <a:avLst/>
              <a:gdLst/>
              <a:ahLst/>
              <a:cxnLst/>
              <a:rect l="l" t="t" r="r" b="b"/>
              <a:pathLst>
                <a:path h="81280">
                  <a:moveTo>
                    <a:pt x="0" y="0"/>
                  </a:moveTo>
                  <a:lnTo>
                    <a:pt x="0" y="81279"/>
                  </a:lnTo>
                </a:path>
              </a:pathLst>
            </a:custGeom>
            <a:ln w="19050">
              <a:solidFill>
                <a:srgbClr val="CC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134100" y="2133599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CC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174" y="656590"/>
            <a:ext cx="7359650" cy="492443"/>
          </a:xfrm>
        </p:spPr>
        <p:txBody>
          <a:bodyPr/>
          <a:lstStyle/>
          <a:p>
            <a:r>
              <a:rPr lang="en-IN" dirty="0" smtClean="0"/>
              <a:t>Features of Data Processing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071370"/>
            <a:ext cx="6776084" cy="3811621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Collection of Quality Data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Preparation of Data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Input of Data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Processing of Data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Output and Interpretation of Data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Storage of Data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62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66439" y="685800"/>
            <a:ext cx="5240270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b="0" spc="-50" dirty="0">
                <a:latin typeface="Arial"/>
                <a:cs typeface="Arial"/>
              </a:rPr>
              <a:t>IMPORTANT</a:t>
            </a:r>
            <a:r>
              <a:rPr b="0" spc="-110" dirty="0">
                <a:latin typeface="Arial"/>
                <a:cs typeface="Arial"/>
              </a:rPr>
              <a:t> </a:t>
            </a:r>
            <a:r>
              <a:rPr b="0" spc="-5" dirty="0">
                <a:latin typeface="Arial"/>
                <a:cs typeface="Arial"/>
              </a:rPr>
              <a:t>STEPS</a:t>
            </a:r>
          </a:p>
        </p:txBody>
      </p:sp>
      <p:sp>
        <p:nvSpPr>
          <p:cNvPr id="3" name="object 3"/>
          <p:cNvSpPr/>
          <p:nvPr/>
        </p:nvSpPr>
        <p:spPr>
          <a:xfrm>
            <a:off x="515492" y="2538983"/>
            <a:ext cx="1564767" cy="1255776"/>
          </a:xfrm>
          <a:prstGeom prst="rect">
            <a:avLst/>
          </a:prstGeom>
          <a:blipFill>
            <a:blip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55930" y="2909062"/>
            <a:ext cx="1304162" cy="482824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314325" marR="5080" indent="-302260">
              <a:lnSpc>
                <a:spcPts val="1660"/>
              </a:lnSpc>
              <a:spcBef>
                <a:spcPts val="365"/>
              </a:spcBef>
            </a:pPr>
            <a:r>
              <a:rPr lang="en-IN" spc="-15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IN" spc="-5" dirty="0" smtClean="0">
                <a:latin typeface="Times New Roman" pitchFamily="18" charset="0"/>
                <a:cs typeface="Times New Roman" pitchFamily="18" charset="0"/>
              </a:rPr>
              <a:t>uesti</a:t>
            </a:r>
            <a:r>
              <a:rPr lang="en-IN" spc="-15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IN" spc="-5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IN" spc="-45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IN" spc="-5" dirty="0" smtClean="0">
                <a:latin typeface="Times New Roman" pitchFamily="18" charset="0"/>
                <a:cs typeface="Times New Roman" pitchFamily="18" charset="0"/>
              </a:rPr>
              <a:t>ire  checking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97989" y="2913889"/>
            <a:ext cx="308609" cy="5257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641473" y="2560321"/>
            <a:ext cx="1564767" cy="1255775"/>
          </a:xfrm>
          <a:prstGeom prst="rect">
            <a:avLst/>
          </a:prstGeom>
          <a:blipFill>
            <a:blip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971800" y="2913889"/>
            <a:ext cx="780815" cy="289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pc="-5" dirty="0" smtClean="0">
                <a:latin typeface="Times New Roman" pitchFamily="18" charset="0"/>
                <a:cs typeface="Times New Roman" pitchFamily="18" charset="0"/>
              </a:rPr>
              <a:t>Editing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349116" y="2913889"/>
            <a:ext cx="369188" cy="527303"/>
          </a:xfrm>
          <a:prstGeom prst="rect">
            <a:avLst/>
          </a:prstGeom>
          <a:blipFill>
            <a:blip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880611" y="2538983"/>
            <a:ext cx="1565909" cy="1255776"/>
          </a:xfrm>
          <a:prstGeom prst="rect">
            <a:avLst/>
          </a:prstGeom>
          <a:blipFill>
            <a:blip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157882" y="3022280"/>
            <a:ext cx="1034714" cy="289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pc="-5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IN" spc="-15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IN" spc="-5" dirty="0" smtClean="0">
                <a:latin typeface="Times New Roman" pitchFamily="18" charset="0"/>
                <a:cs typeface="Times New Roman" pitchFamily="18" charset="0"/>
              </a:rPr>
              <a:t>ding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577965" y="2904745"/>
            <a:ext cx="336041" cy="522731"/>
          </a:xfrm>
          <a:prstGeom prst="rect">
            <a:avLst/>
          </a:prstGeom>
          <a:blipFill>
            <a:blip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063740" y="2538983"/>
            <a:ext cx="1564766" cy="1255776"/>
          </a:xfrm>
          <a:prstGeom prst="rect">
            <a:avLst/>
          </a:prstGeom>
          <a:blipFill>
            <a:blip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7206709" y="3014217"/>
            <a:ext cx="1301741" cy="289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pc="-5" dirty="0" smtClean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IN" spc="-6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IN" spc="-5" dirty="0" smtClean="0">
                <a:latin typeface="Times New Roman" pitchFamily="18" charset="0"/>
                <a:cs typeface="Times New Roman" pitchFamily="18" charset="0"/>
              </a:rPr>
              <a:t>ssif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ic</a:t>
            </a:r>
            <a:r>
              <a:rPr lang="en-IN" spc="-125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IN" spc="-5" dirty="0" smtClean="0">
                <a:latin typeface="Times New Roman" pitchFamily="18" charset="0"/>
                <a:cs typeface="Times New Roman" pitchFamily="18" charset="0"/>
              </a:rPr>
              <a:t>tion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650099" y="3970020"/>
            <a:ext cx="392048" cy="448056"/>
          </a:xfrm>
          <a:prstGeom prst="rect">
            <a:avLst/>
          </a:prstGeom>
          <a:blipFill>
            <a:blip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063740" y="4617721"/>
            <a:ext cx="1564766" cy="1255775"/>
          </a:xfrm>
          <a:prstGeom prst="rect">
            <a:avLst/>
          </a:prstGeom>
          <a:blipFill>
            <a:blip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7356444" y="5093284"/>
            <a:ext cx="998098" cy="289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pc="-35" dirty="0" smtClean="0">
                <a:latin typeface="Times New Roman" pitchFamily="18" charset="0"/>
                <a:cs typeface="Times New Roman" pitchFamily="18" charset="0"/>
              </a:rPr>
              <a:t>Tabulation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596254" y="4983479"/>
            <a:ext cx="336041" cy="524256"/>
          </a:xfrm>
          <a:prstGeom prst="rect">
            <a:avLst/>
          </a:prstGeom>
          <a:blipFill>
            <a:blip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880611" y="4617721"/>
            <a:ext cx="1565909" cy="1255775"/>
          </a:xfrm>
          <a:prstGeom prst="rect">
            <a:avLst/>
          </a:prstGeom>
          <a:blipFill>
            <a:blip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4965287" y="4988434"/>
            <a:ext cx="1419905" cy="47384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175" algn="ctr">
              <a:lnSpc>
                <a:spcPts val="1789"/>
              </a:lnSpc>
              <a:spcBef>
                <a:spcPts val="95"/>
              </a:spcBef>
            </a:pPr>
            <a:r>
              <a:rPr lang="en-IN" spc="-10" dirty="0" smtClean="0">
                <a:latin typeface="Times New Roman" pitchFamily="18" charset="0"/>
                <a:cs typeface="Times New Roman" pitchFamily="18" charset="0"/>
              </a:rPr>
              <a:t>Graphical</a:t>
            </a: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789"/>
              </a:lnSpc>
            </a:pPr>
            <a:r>
              <a:rPr lang="en-IN" spc="-25" dirty="0" smtClean="0">
                <a:latin typeface="Times New Roman" pitchFamily="18" charset="0"/>
                <a:cs typeface="Times New Roman" pitchFamily="18" charset="0"/>
              </a:rPr>
              <a:t>Representation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413123" y="4983479"/>
            <a:ext cx="336042" cy="524256"/>
          </a:xfrm>
          <a:prstGeom prst="rect">
            <a:avLst/>
          </a:prstGeom>
          <a:blipFill>
            <a:blip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697480" y="4617721"/>
            <a:ext cx="1565910" cy="1255775"/>
          </a:xfrm>
          <a:prstGeom prst="rect">
            <a:avLst/>
          </a:prstGeom>
          <a:blipFill>
            <a:blip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2835593" y="5093284"/>
            <a:ext cx="1311426" cy="289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pc="-75" dirty="0" smtClean="0">
                <a:latin typeface="Times New Roman" pitchFamily="18" charset="0"/>
                <a:cs typeface="Times New Roman" pitchFamily="18" charset="0"/>
              </a:rPr>
              <a:t>Data</a:t>
            </a:r>
            <a:r>
              <a:rPr lang="en-IN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pc="-10" dirty="0" smtClean="0">
                <a:latin typeface="Times New Roman" pitchFamily="18" charset="0"/>
                <a:cs typeface="Times New Roman" pitchFamily="18" charset="0"/>
              </a:rPr>
              <a:t>cleaning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229993" y="4983479"/>
            <a:ext cx="336041" cy="524256"/>
          </a:xfrm>
          <a:prstGeom prst="rect">
            <a:avLst/>
          </a:prstGeom>
          <a:blipFill>
            <a:blip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15492" y="4617721"/>
            <a:ext cx="1564767" cy="1255775"/>
          </a:xfrm>
          <a:prstGeom prst="rect">
            <a:avLst/>
          </a:prstGeom>
          <a:blipFill>
            <a:blip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634213" y="5093284"/>
            <a:ext cx="1348231" cy="289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IN" spc="-75" dirty="0" smtClean="0">
                <a:latin typeface="Times New Roman" pitchFamily="18" charset="0"/>
                <a:cs typeface="Times New Roman" pitchFamily="18" charset="0"/>
              </a:rPr>
              <a:t>Data</a:t>
            </a:r>
            <a:r>
              <a:rPr lang="en-IN" spc="-12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pc="-10" dirty="0" smtClean="0">
                <a:latin typeface="Times New Roman" pitchFamily="18" charset="0"/>
                <a:cs typeface="Times New Roman" pitchFamily="18" charset="0"/>
              </a:rPr>
              <a:t>adjusting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41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744853" y="1371600"/>
            <a:ext cx="8094347" cy="3409908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2700" marR="5080" indent="4445">
              <a:lnSpc>
                <a:spcPts val="2380"/>
              </a:lnSpc>
              <a:spcBef>
                <a:spcPts val="390"/>
              </a:spcBef>
            </a:pPr>
            <a:r>
              <a:rPr sz="2200" spc="-5" dirty="0">
                <a:latin typeface="Arial"/>
                <a:cs typeface="Arial"/>
              </a:rPr>
              <a:t>When the data </a:t>
            </a:r>
            <a:r>
              <a:rPr sz="2200" dirty="0">
                <a:latin typeface="Arial"/>
                <a:cs typeface="Arial"/>
              </a:rPr>
              <a:t>is </a:t>
            </a:r>
            <a:r>
              <a:rPr sz="2200" spc="-5" dirty="0">
                <a:latin typeface="Arial"/>
                <a:cs typeface="Arial"/>
              </a:rPr>
              <a:t>collected through </a:t>
            </a:r>
            <a:r>
              <a:rPr sz="2200" dirty="0">
                <a:latin typeface="Arial"/>
                <a:cs typeface="Arial"/>
              </a:rPr>
              <a:t>questionnaires, </a:t>
            </a:r>
            <a:r>
              <a:rPr sz="2200" spc="-5" dirty="0">
                <a:latin typeface="Arial"/>
                <a:cs typeface="Arial"/>
              </a:rPr>
              <a:t>the first steps of data  preparation process is to check the questionnaires if they are accepted or</a:t>
            </a:r>
            <a:r>
              <a:rPr sz="2200" spc="27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not.</a:t>
            </a:r>
            <a:endParaRPr sz="2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Arial"/>
              <a:cs typeface="Arial"/>
            </a:endParaRPr>
          </a:p>
          <a:p>
            <a:pPr marL="241300">
              <a:lnSpc>
                <a:spcPct val="100000"/>
              </a:lnSpc>
            </a:pPr>
            <a:r>
              <a:rPr sz="2000" b="1" dirty="0">
                <a:latin typeface="Arial"/>
                <a:cs typeface="Arial"/>
              </a:rPr>
              <a:t>NOT ACCEPTED</a:t>
            </a:r>
            <a:r>
              <a:rPr sz="2000" b="1" spc="-9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IF:</a:t>
            </a:r>
            <a:endParaRPr sz="2000" dirty="0">
              <a:latin typeface="Arial"/>
              <a:cs typeface="Arial"/>
            </a:endParaRPr>
          </a:p>
          <a:p>
            <a:pPr marL="610235" indent="-369570">
              <a:lnSpc>
                <a:spcPct val="100000"/>
              </a:lnSpc>
              <a:spcBef>
                <a:spcPts val="265"/>
              </a:spcBef>
              <a:buClr>
                <a:srgbClr val="FFFF00"/>
              </a:buClr>
              <a:buFont typeface="Wingdings"/>
              <a:buChar char=""/>
              <a:tabLst>
                <a:tab pos="610235" algn="l"/>
                <a:tab pos="610870" algn="l"/>
              </a:tabLst>
            </a:pPr>
            <a:r>
              <a:rPr sz="2000" dirty="0">
                <a:latin typeface="Arial"/>
                <a:cs typeface="Arial"/>
              </a:rPr>
              <a:t>Incomplete partially or</a:t>
            </a:r>
            <a:r>
              <a:rPr sz="2000" spc="-75" dirty="0">
                <a:latin typeface="Arial"/>
                <a:cs typeface="Arial"/>
              </a:rPr>
              <a:t> </a:t>
            </a:r>
            <a:r>
              <a:rPr sz="2000" spc="-30" dirty="0">
                <a:latin typeface="Arial"/>
                <a:cs typeface="Arial"/>
              </a:rPr>
              <a:t>fully.</a:t>
            </a:r>
            <a:endParaRPr sz="2000" dirty="0">
              <a:latin typeface="Arial"/>
              <a:cs typeface="Arial"/>
            </a:endParaRPr>
          </a:p>
          <a:p>
            <a:pPr marL="594995" indent="-354330">
              <a:lnSpc>
                <a:spcPct val="100000"/>
              </a:lnSpc>
              <a:spcBef>
                <a:spcPts val="265"/>
              </a:spcBef>
              <a:buFont typeface="Wingdings"/>
              <a:buChar char=""/>
              <a:tabLst>
                <a:tab pos="594995" algn="l"/>
                <a:tab pos="595630" algn="l"/>
              </a:tabLst>
            </a:pPr>
            <a:r>
              <a:rPr sz="2000" dirty="0">
                <a:latin typeface="Arial"/>
                <a:cs typeface="Arial"/>
              </a:rPr>
              <a:t>Answered by a person who has inadequate</a:t>
            </a:r>
            <a:r>
              <a:rPr sz="2000" spc="-1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knowledge</a:t>
            </a:r>
          </a:p>
          <a:p>
            <a:pPr marL="241300" marR="2939415">
              <a:lnSpc>
                <a:spcPts val="2660"/>
              </a:lnSpc>
              <a:spcBef>
                <a:spcPts val="125"/>
              </a:spcBef>
              <a:buClr>
                <a:srgbClr val="FFFF00"/>
              </a:buClr>
              <a:buFont typeface="Wingdings"/>
              <a:buChar char=""/>
              <a:tabLst>
                <a:tab pos="540385" algn="l"/>
              </a:tabLst>
            </a:pPr>
            <a:r>
              <a:rPr sz="2000" dirty="0">
                <a:latin typeface="Arial"/>
                <a:cs typeface="Arial"/>
              </a:rPr>
              <a:t>which gives the impression that the impression that</a:t>
            </a:r>
            <a:r>
              <a:rPr sz="2000" spc="-20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the  respondent could not understand the</a:t>
            </a:r>
            <a:r>
              <a:rPr sz="2000" spc="-15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questions.</a:t>
            </a:r>
          </a:p>
        </p:txBody>
      </p:sp>
      <p:sp>
        <p:nvSpPr>
          <p:cNvPr id="4" name="object 4"/>
          <p:cNvSpPr/>
          <p:nvPr/>
        </p:nvSpPr>
        <p:spPr>
          <a:xfrm>
            <a:off x="6369940" y="4087366"/>
            <a:ext cx="2774060" cy="27706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92174" y="656590"/>
            <a:ext cx="7359650" cy="492443"/>
          </a:xfrm>
        </p:spPr>
        <p:txBody>
          <a:bodyPr/>
          <a:lstStyle/>
          <a:p>
            <a:pPr algn="ctr"/>
            <a:r>
              <a:rPr lang="en-IN" b="1" dirty="0" smtClean="0"/>
              <a:t>Questionnaire Check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321092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69110" y="375920"/>
            <a:ext cx="545084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Questionnaire</a:t>
            </a:r>
            <a:r>
              <a:rPr spc="-60" dirty="0"/>
              <a:t> </a:t>
            </a:r>
            <a:r>
              <a:rPr dirty="0"/>
              <a:t>Checking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26440" y="1252220"/>
            <a:ext cx="7934325" cy="45046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953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A questionnaire returned from the field may be unacceptable for  several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reasons.</a:t>
            </a:r>
            <a:endParaRPr sz="2400">
              <a:latin typeface="Times New Roman"/>
              <a:cs typeface="Times New Roman"/>
            </a:endParaRPr>
          </a:p>
          <a:p>
            <a:pPr marL="412750" indent="-285750">
              <a:lnSpc>
                <a:spcPct val="100000"/>
              </a:lnSpc>
              <a:spcBef>
                <a:spcPts val="600"/>
              </a:spcBef>
              <a:buClr>
                <a:srgbClr val="FFCC66"/>
              </a:buClr>
              <a:buChar char="–"/>
              <a:tabLst>
                <a:tab pos="412115" algn="l"/>
                <a:tab pos="412750" algn="l"/>
              </a:tabLst>
            </a:pPr>
            <a:r>
              <a:rPr sz="2400" spc="-5" dirty="0">
                <a:latin typeface="Times New Roman"/>
                <a:cs typeface="Times New Roman"/>
              </a:rPr>
              <a:t>Parts </a:t>
            </a:r>
            <a:r>
              <a:rPr sz="2400" dirty="0">
                <a:latin typeface="Times New Roman"/>
                <a:cs typeface="Times New Roman"/>
              </a:rPr>
              <a:t>of the questionnaire </a:t>
            </a:r>
            <a:r>
              <a:rPr sz="2400" spc="5" dirty="0">
                <a:latin typeface="Times New Roman"/>
                <a:cs typeface="Times New Roman"/>
              </a:rPr>
              <a:t>may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incomplete.</a:t>
            </a:r>
            <a:endParaRPr sz="2400">
              <a:latin typeface="Times New Roman"/>
              <a:cs typeface="Times New Roman"/>
            </a:endParaRPr>
          </a:p>
          <a:p>
            <a:pPr marL="412750" marR="5080" indent="-285750">
              <a:lnSpc>
                <a:spcPct val="100000"/>
              </a:lnSpc>
              <a:spcBef>
                <a:spcPts val="600"/>
              </a:spcBef>
              <a:buClr>
                <a:srgbClr val="FFCC66"/>
              </a:buClr>
              <a:buChar char="–"/>
              <a:tabLst>
                <a:tab pos="412115" algn="l"/>
                <a:tab pos="412750" algn="l"/>
              </a:tabLst>
            </a:pPr>
            <a:r>
              <a:rPr sz="2400" spc="-5" dirty="0">
                <a:latin typeface="Times New Roman"/>
                <a:cs typeface="Times New Roman"/>
              </a:rPr>
              <a:t>The </a:t>
            </a:r>
            <a:r>
              <a:rPr sz="2400" dirty="0">
                <a:latin typeface="Times New Roman"/>
                <a:cs typeface="Times New Roman"/>
              </a:rPr>
              <a:t>pattern </a:t>
            </a:r>
            <a:r>
              <a:rPr sz="2400" spc="-5" dirty="0">
                <a:latin typeface="Times New Roman"/>
                <a:cs typeface="Times New Roman"/>
              </a:rPr>
              <a:t>of </a:t>
            </a:r>
            <a:r>
              <a:rPr sz="2400" dirty="0">
                <a:latin typeface="Times New Roman"/>
                <a:cs typeface="Times New Roman"/>
              </a:rPr>
              <a:t>responses may indicate that the respondent did  not understand or follow the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instructions.</a:t>
            </a:r>
            <a:endParaRPr sz="2400">
              <a:latin typeface="Times New Roman"/>
              <a:cs typeface="Times New Roman"/>
            </a:endParaRPr>
          </a:p>
          <a:p>
            <a:pPr marL="412750" indent="-285750">
              <a:lnSpc>
                <a:spcPct val="100000"/>
              </a:lnSpc>
              <a:spcBef>
                <a:spcPts val="600"/>
              </a:spcBef>
              <a:buClr>
                <a:srgbClr val="FFCC66"/>
              </a:buClr>
              <a:buChar char="–"/>
              <a:tabLst>
                <a:tab pos="412115" algn="l"/>
                <a:tab pos="412750" algn="l"/>
              </a:tabLst>
            </a:pPr>
            <a:r>
              <a:rPr sz="2400" spc="-5" dirty="0">
                <a:latin typeface="Times New Roman"/>
                <a:cs typeface="Times New Roman"/>
              </a:rPr>
              <a:t>The </a:t>
            </a:r>
            <a:r>
              <a:rPr sz="2400" dirty="0">
                <a:latin typeface="Times New Roman"/>
                <a:cs typeface="Times New Roman"/>
              </a:rPr>
              <a:t>responses show little variance.</a:t>
            </a:r>
            <a:endParaRPr sz="2400">
              <a:latin typeface="Times New Roman"/>
              <a:cs typeface="Times New Roman"/>
            </a:endParaRPr>
          </a:p>
          <a:p>
            <a:pPr marL="412750" indent="-285750">
              <a:lnSpc>
                <a:spcPct val="100000"/>
              </a:lnSpc>
              <a:spcBef>
                <a:spcPts val="590"/>
              </a:spcBef>
              <a:buClr>
                <a:srgbClr val="FFCC66"/>
              </a:buClr>
              <a:buChar char="–"/>
              <a:tabLst>
                <a:tab pos="412115" algn="l"/>
                <a:tab pos="412750" algn="l"/>
              </a:tabLst>
            </a:pPr>
            <a:r>
              <a:rPr sz="2400" spc="-5" dirty="0">
                <a:latin typeface="Times New Roman"/>
                <a:cs typeface="Times New Roman"/>
              </a:rPr>
              <a:t>One </a:t>
            </a:r>
            <a:r>
              <a:rPr sz="2400" dirty="0">
                <a:latin typeface="Times New Roman"/>
                <a:cs typeface="Times New Roman"/>
              </a:rPr>
              <a:t>or more pages are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missing.</a:t>
            </a:r>
            <a:endParaRPr sz="2400">
              <a:latin typeface="Times New Roman"/>
              <a:cs typeface="Times New Roman"/>
            </a:endParaRPr>
          </a:p>
          <a:p>
            <a:pPr marL="412750" marR="104775" indent="-285750">
              <a:lnSpc>
                <a:spcPct val="100000"/>
              </a:lnSpc>
              <a:spcBef>
                <a:spcPts val="600"/>
              </a:spcBef>
              <a:buClr>
                <a:srgbClr val="FFCC66"/>
              </a:buClr>
              <a:buChar char="–"/>
              <a:tabLst>
                <a:tab pos="412115" algn="l"/>
                <a:tab pos="412750" algn="l"/>
              </a:tabLst>
            </a:pPr>
            <a:r>
              <a:rPr sz="2400" spc="-5" dirty="0">
                <a:latin typeface="Times New Roman"/>
                <a:cs typeface="Times New Roman"/>
              </a:rPr>
              <a:t>The </a:t>
            </a:r>
            <a:r>
              <a:rPr sz="2400" dirty="0">
                <a:latin typeface="Times New Roman"/>
                <a:cs typeface="Times New Roman"/>
              </a:rPr>
              <a:t>questionnaire is received after the pre-established cutoff  date.</a:t>
            </a:r>
            <a:endParaRPr sz="2400">
              <a:latin typeface="Times New Roman"/>
              <a:cs typeface="Times New Roman"/>
            </a:endParaRPr>
          </a:p>
          <a:p>
            <a:pPr marL="412750" marR="561340" indent="-285750">
              <a:lnSpc>
                <a:spcPct val="100000"/>
              </a:lnSpc>
              <a:spcBef>
                <a:spcPts val="600"/>
              </a:spcBef>
              <a:buClr>
                <a:srgbClr val="FFCC66"/>
              </a:buClr>
              <a:buChar char="–"/>
              <a:tabLst>
                <a:tab pos="412115" algn="l"/>
                <a:tab pos="412750" algn="l"/>
              </a:tabLst>
            </a:pPr>
            <a:r>
              <a:rPr sz="2400" spc="-5" dirty="0">
                <a:latin typeface="Times New Roman"/>
                <a:cs typeface="Times New Roman"/>
              </a:rPr>
              <a:t>The </a:t>
            </a:r>
            <a:r>
              <a:rPr sz="2400" dirty="0">
                <a:latin typeface="Times New Roman"/>
                <a:cs typeface="Times New Roman"/>
              </a:rPr>
              <a:t>questionnaire is answered by someone </a:t>
            </a:r>
            <a:r>
              <a:rPr sz="2400" spc="-5" dirty="0">
                <a:latin typeface="Times New Roman"/>
                <a:cs typeface="Times New Roman"/>
              </a:rPr>
              <a:t>who </a:t>
            </a:r>
            <a:r>
              <a:rPr sz="2400" dirty="0">
                <a:latin typeface="Times New Roman"/>
                <a:cs typeface="Times New Roman"/>
              </a:rPr>
              <a:t>does not  qualify for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participation.</a:t>
            </a:r>
            <a:endParaRPr sz="240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3433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359650" cy="492443"/>
          </a:xfrm>
        </p:spPr>
        <p:txBody>
          <a:bodyPr/>
          <a:lstStyle/>
          <a:p>
            <a:pPr algn="ctr"/>
            <a:r>
              <a:rPr lang="en-IN" dirty="0" smtClean="0"/>
              <a:t>Data Editing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95400"/>
            <a:ext cx="7608569" cy="3739485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dirty="0"/>
              <a:t>The editing of data is a process of examining the raw data to detect errors and omissions and to correct them, if possible, so as to ensure legibility, completeness, consistency and accuracy. </a:t>
            </a:r>
            <a:endParaRPr lang="en-IN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dirty="0" smtClean="0"/>
              <a:t>The </a:t>
            </a:r>
            <a:r>
              <a:rPr lang="en-IN" dirty="0"/>
              <a:t>recorded data must be legible so that it could he coded </a:t>
            </a:r>
            <a:r>
              <a:rPr lang="en-IN" dirty="0" smtClean="0"/>
              <a:t>later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IN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dirty="0" smtClean="0"/>
              <a:t>The purpose of editing is to eliminate errors or known bias and to prepare for subsequent coding, tabulation and analysis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781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</TotalTime>
  <Words>1146</Words>
  <Application>Microsoft Office PowerPoint</Application>
  <PresentationFormat>On-screen Show (4:3)</PresentationFormat>
  <Paragraphs>242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Business Research Methods</vt:lpstr>
      <vt:lpstr>PowerPoint Presentation</vt:lpstr>
      <vt:lpstr>Processing  of  Data</vt:lpstr>
      <vt:lpstr>Processing the data</vt:lpstr>
      <vt:lpstr>Features of Data Processing</vt:lpstr>
      <vt:lpstr>IMPORTANT STEPS</vt:lpstr>
      <vt:lpstr>Questionnaire Check</vt:lpstr>
      <vt:lpstr>Questionnaire Checking</vt:lpstr>
      <vt:lpstr>Data Editing</vt:lpstr>
      <vt:lpstr>Types of Data Editing</vt:lpstr>
      <vt:lpstr>Editing of Responses</vt:lpstr>
      <vt:lpstr>Reasons for Editing</vt:lpstr>
      <vt:lpstr>Objectives of Data Editing</vt:lpstr>
      <vt:lpstr>Significance of Data Editing</vt:lpstr>
      <vt:lpstr>Data editing process </vt:lpstr>
      <vt:lpstr>Benefits of data editing</vt:lpstr>
      <vt:lpstr>CODING</vt:lpstr>
      <vt:lpstr>Types of Codes</vt:lpstr>
      <vt:lpstr>PowerPoint Presentation</vt:lpstr>
      <vt:lpstr>PowerPoint Presentation</vt:lpstr>
      <vt:lpstr>PowerPoint Presentation</vt:lpstr>
      <vt:lpstr>A code is a number or a symbol which Stands for each type of every answer. Coding means assigning a number a symbol or any mark to the answer </vt:lpstr>
      <vt:lpstr>Classification of data</vt:lpstr>
      <vt:lpstr>Significance of classification of data</vt:lpstr>
      <vt:lpstr>TABULATION of data</vt:lpstr>
      <vt:lpstr>Types of tables</vt:lpstr>
      <vt:lpstr>Graphing of data</vt:lpstr>
      <vt:lpstr>Bar chart</vt:lpstr>
      <vt:lpstr>Pie chart</vt:lpstr>
      <vt:lpstr>Line graph</vt:lpstr>
      <vt:lpstr>histogram</vt:lpstr>
      <vt:lpstr>Polygon / ogive</vt:lpstr>
      <vt:lpstr>Analysis of Data</vt:lpstr>
      <vt:lpstr>Analysis of Data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Research Methods</dc:title>
  <dc:creator>Aaryan</dc:creator>
  <cp:lastModifiedBy>Aaryan</cp:lastModifiedBy>
  <cp:revision>10</cp:revision>
  <dcterms:created xsi:type="dcterms:W3CDTF">2021-03-06T04:36:14Z</dcterms:created>
  <dcterms:modified xsi:type="dcterms:W3CDTF">2021-04-05T05:29:52Z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2017-09-04T00:00:00Z</vt:filetime>
  </property>
  <property fmtid="{D5CDD505-2E9C-101B-9397-08002B2CF9AE}" pid="3" name="Creator">
    <vt:lpwstr>pdftk 1.44 - www.pdftk.com</vt:lpwstr>
  </property>
  <property fmtid="{D5CDD505-2E9C-101B-9397-08002B2CF9AE}" pid="4" name="LastSaved">
    <vt:filetime>2021-03-06T00:00:00Z</vt:filetime>
  </property>
</Properties>
</file>