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69"/>
  </p:notesMasterIdLst>
  <p:sldIdLst>
    <p:sldId id="257" r:id="rId2"/>
    <p:sldId id="258" r:id="rId3"/>
    <p:sldId id="259" r:id="rId4"/>
    <p:sldId id="260" r:id="rId5"/>
    <p:sldId id="266" r:id="rId6"/>
    <p:sldId id="267" r:id="rId7"/>
    <p:sldId id="262" r:id="rId8"/>
    <p:sldId id="261" r:id="rId9"/>
    <p:sldId id="264" r:id="rId10"/>
    <p:sldId id="265" r:id="rId11"/>
    <p:sldId id="263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6" r:id="rId39"/>
    <p:sldId id="295" r:id="rId40"/>
    <p:sldId id="299" r:id="rId41"/>
    <p:sldId id="297" r:id="rId42"/>
    <p:sldId id="298" r:id="rId43"/>
    <p:sldId id="300" r:id="rId44"/>
    <p:sldId id="304" r:id="rId45"/>
    <p:sldId id="301" r:id="rId46"/>
    <p:sldId id="302" r:id="rId47"/>
    <p:sldId id="303" r:id="rId48"/>
    <p:sldId id="315" r:id="rId49"/>
    <p:sldId id="316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21" r:id="rId60"/>
    <p:sldId id="322" r:id="rId61"/>
    <p:sldId id="323" r:id="rId62"/>
    <p:sldId id="314" r:id="rId63"/>
    <p:sldId id="320" r:id="rId64"/>
    <p:sldId id="319" r:id="rId65"/>
    <p:sldId id="317" r:id="rId66"/>
    <p:sldId id="318" r:id="rId67"/>
    <p:sldId id="324" r:id="rId6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22" autoAdjust="0"/>
    <p:restoredTop sz="94660"/>
  </p:normalViewPr>
  <p:slideViewPr>
    <p:cSldViewPr snapToGrid="0">
      <p:cViewPr varScale="1">
        <p:scale>
          <a:sx n="95" d="100"/>
          <a:sy n="95" d="100"/>
        </p:scale>
        <p:origin x="24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F22F5-B42D-4DF2-9334-4F582BBAA8A0}" type="datetimeFigureOut">
              <a:rPr lang="en-IN" smtClean="0"/>
              <a:t>17-08-2020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03B4DA-AEED-4C8C-95EF-42DEA5D8632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63065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EC26CC-72DB-41B3-BC6E-20CDDDF2135B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3565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03B4DA-AEED-4C8C-95EF-42DEA5D86320}" type="slidenum">
              <a:rPr lang="en-IN" smtClean="0"/>
              <a:t>57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6619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41858-20B6-417D-9444-272BB3E90B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11B75A-1C9E-4885-BD14-3C484749C9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A3BD80-6AC3-47DA-8929-6697D3DF6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6E0D-1EA3-473D-B248-5FFE68FD8040}" type="datetimeFigureOut">
              <a:rPr lang="en-IN" smtClean="0"/>
              <a:t>17-08-2020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AA7B1-1352-4B4D-985F-BCBC29ABD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D6A317-398C-42F8-80B1-C2BF96962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BDE82-8375-4165-A7DD-74A0C62B3D5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70687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19A54-F43E-4A36-8DA0-978438DF1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894FE1-DAB7-4A7A-AD27-B0AB574196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AE023D-A087-4F8C-AC3E-A353C3265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6E0D-1EA3-473D-B248-5FFE68FD8040}" type="datetimeFigureOut">
              <a:rPr lang="en-IN" smtClean="0"/>
              <a:t>17-08-2020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C6C299-1DDC-4320-9F57-3B3EB1840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18F529-18D8-4FAE-A5FE-CF1FAB8E1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BDE82-8375-4165-A7DD-74A0C62B3D5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33208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3462E0-9E95-4934-B4FA-61A34E1082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EE577F-0739-48DC-9A6A-29D0860355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DDD1BB-2083-4E62-9D56-21816839A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6E0D-1EA3-473D-B248-5FFE68FD8040}" type="datetimeFigureOut">
              <a:rPr lang="en-IN" smtClean="0"/>
              <a:t>17-08-2020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A29C6C-06CD-4878-8A6B-9BFC81F4B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B2CE3F-BA16-4CA1-BA27-CE826FE48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BDE82-8375-4165-A7DD-74A0C62B3D5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63544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9DE932-7A9A-46FB-87C8-8BFB592B2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BF27A3-291F-4212-8704-1C89653ADB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1F3238-2E44-4255-AB65-D59F85974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6E0D-1EA3-473D-B248-5FFE68FD8040}" type="datetimeFigureOut">
              <a:rPr lang="en-IN" smtClean="0"/>
              <a:t>17-08-2020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1C80DB-2B02-4400-B1A2-9F66D409D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1F82AD-FC7C-4ABA-98B9-EC3CAF551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BDE82-8375-4165-A7DD-74A0C62B3D5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23400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D48F3-71A7-4951-A7DA-3FB1FF4EF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7E30A0-63EB-464F-97B7-911308C8B0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79167F-68BB-4F45-94CC-0216FB0F4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6E0D-1EA3-473D-B248-5FFE68FD8040}" type="datetimeFigureOut">
              <a:rPr lang="en-IN" smtClean="0"/>
              <a:t>17-08-2020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F1EF23-5234-464E-9604-0BEEA9357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1AB319-BC34-4E35-819C-023F1F925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BDE82-8375-4165-A7DD-74A0C62B3D5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707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BD5AA-C22D-4621-B485-9906902C5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D8B6BE-73DB-4DF1-AD91-17FCE72B5F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AD29D2-DFDD-4015-80F7-F982FE99C7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8BB5F7-9BBA-45AD-8546-D86A465F1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6E0D-1EA3-473D-B248-5FFE68FD8040}" type="datetimeFigureOut">
              <a:rPr lang="en-IN" smtClean="0"/>
              <a:t>17-08-2020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56ACE1-C4CA-479D-A1CD-460BA46E5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A197D8-E238-427F-90E3-97C89B826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BDE82-8375-4165-A7DD-74A0C62B3D5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35430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B2376-1BEA-4F00-9D59-81AE3EF4A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0F372F-B0BA-4D44-9F72-6DFDB388B7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F42CC2-4459-4F31-A542-AE9D1F600A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F84455-B384-4C3C-A7B5-C423E5ABAF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6C3152-E99A-4B6C-888B-70211934FE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C0EF7A-6E73-47F5-95CF-3F996F972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6E0D-1EA3-473D-B248-5FFE68FD8040}" type="datetimeFigureOut">
              <a:rPr lang="en-IN" smtClean="0"/>
              <a:t>17-08-2020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54D0D8-062F-4F94-A765-065A30C08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7C24D2-56EB-41AD-8616-E39205DD6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BDE82-8375-4165-A7DD-74A0C62B3D5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71298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43835-0C9F-4FAC-A13F-AC1B551C9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82F7F9-C619-4AD3-A55D-3EDE16E3E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6E0D-1EA3-473D-B248-5FFE68FD8040}" type="datetimeFigureOut">
              <a:rPr lang="en-IN" smtClean="0"/>
              <a:t>17-08-2020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D45D18-21D9-49E5-86BB-72C958BCD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38D910-4F90-4217-9BC7-E4B8D9884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BDE82-8375-4165-A7DD-74A0C62B3D5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77888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378642-830B-46D8-955E-772DE1D7D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6E0D-1EA3-473D-B248-5FFE68FD8040}" type="datetimeFigureOut">
              <a:rPr lang="en-IN" smtClean="0"/>
              <a:t>17-08-2020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3A128A-3E41-460B-A29E-1D546E6E4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4588A8-4550-4CF1-B53D-CB36E3380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BDE82-8375-4165-A7DD-74A0C62B3D5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32600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DC73C-54FA-400F-A1C2-B9B91577E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A3BE9B-8F36-40FB-9FD1-E59CBD84B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72C94E-C33E-4B17-A6DF-6274091F5A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75379E-0BC2-456B-AC10-9A7AA6042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6E0D-1EA3-473D-B248-5FFE68FD8040}" type="datetimeFigureOut">
              <a:rPr lang="en-IN" smtClean="0"/>
              <a:t>17-08-2020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A909E7-7BF1-4F58-B53D-C26D32A70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7F3939-D4B8-4FE7-9A20-21D9D03E0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BDE82-8375-4165-A7DD-74A0C62B3D5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24607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F55A6-37B2-4CD1-83EE-7908F7808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2A13E6-7F9E-444A-AF83-C8CC3C1C95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6643CD-4974-48E7-A381-C5D875C84C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A62988-CF75-4AF7-9383-7D386B3A3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6E0D-1EA3-473D-B248-5FFE68FD8040}" type="datetimeFigureOut">
              <a:rPr lang="en-IN" smtClean="0"/>
              <a:t>17-08-2020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09046F-EC64-4D65-A0A6-1CCFEA078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D15915-6AD9-46A4-97BA-8E09D85B7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BDE82-8375-4165-A7DD-74A0C62B3D5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97965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C8B3CAC-8ECC-4D15-8EB9-51C36CAE0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E68086-D60F-44EC-B162-655335C253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714AFD-DBEC-41E7-800D-5BC96D5C90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856E0D-1EA3-473D-B248-5FFE68FD8040}" type="datetimeFigureOut">
              <a:rPr lang="en-IN" smtClean="0"/>
              <a:t>17-08-2020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A36DF2-D461-4B12-A096-F7CC05A597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9A0FE4-9A77-4663-91D7-4485E01EB9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BDE82-8375-4165-A7DD-74A0C62B3D5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05746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Nociceptor" TargetMode="External"/><Relationship Id="rId2" Type="http://schemas.openxmlformats.org/officeDocument/2006/relationships/hyperlink" Target="https://en.wikipedia.org/wiki/Cutaneous_receptor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hyperlink" Target="https://en.wikipedia.org/wiki/Nociception" TargetMode="External"/><Relationship Id="rId4" Type="http://schemas.openxmlformats.org/officeDocument/2006/relationships/hyperlink" Target="https://en.wikipedia.org/wiki/Vertebrates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Human_vestigiality" TargetMode="External"/><Relationship Id="rId13" Type="http://schemas.openxmlformats.org/officeDocument/2006/relationships/image" Target="../media/image41.jpeg"/><Relationship Id="rId3" Type="http://schemas.openxmlformats.org/officeDocument/2006/relationships/hyperlink" Target="https://en.wikipedia.org/wiki/Large_intestine#Structure" TargetMode="External"/><Relationship Id="rId7" Type="http://schemas.openxmlformats.org/officeDocument/2006/relationships/hyperlink" Target="https://en.wikipedia.org/wiki/Latin" TargetMode="External"/><Relationship Id="rId12" Type="http://schemas.openxmlformats.org/officeDocument/2006/relationships/hyperlink" Target="https://en.wikipedia.org/wiki/Ileocecal_valve" TargetMode="External"/><Relationship Id="rId2" Type="http://schemas.openxmlformats.org/officeDocument/2006/relationships/hyperlink" Target="https://en.wikipedia.org/wiki/Cecu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Vermiform" TargetMode="External"/><Relationship Id="rId11" Type="http://schemas.openxmlformats.org/officeDocument/2006/relationships/hyperlink" Target="https://en.wikipedia.org/wiki/Iliac_fossa" TargetMode="External"/><Relationship Id="rId5" Type="http://schemas.openxmlformats.org/officeDocument/2006/relationships/hyperlink" Target="https://en.wikipedia.org/wiki/Large_intestine" TargetMode="External"/><Relationship Id="rId10" Type="http://schemas.openxmlformats.org/officeDocument/2006/relationships/hyperlink" Target="https://en.wikipedia.org/wiki/Abdomen" TargetMode="External"/><Relationship Id="rId4" Type="http://schemas.openxmlformats.org/officeDocument/2006/relationships/hyperlink" Target="https://en.wikipedia.org/wiki/Small_intestine" TargetMode="External"/><Relationship Id="rId9" Type="http://schemas.openxmlformats.org/officeDocument/2006/relationships/hyperlink" Target="https://en.wikipedia.org/wiki/Quadrant_(anatomy)" TargetMode="Externa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5E1DA-50F0-4C7E-A6BF-D0956F4915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0046" y="574467"/>
            <a:ext cx="11359298" cy="2387600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Thakur College of Science &amp; Commerce</a:t>
            </a:r>
            <a:br>
              <a:rPr lang="en-US" sz="7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Zoology</a:t>
            </a:r>
            <a:b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Academic Year – 2020-21</a:t>
            </a:r>
            <a:endParaRPr lang="en-IN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D17040-C88B-494A-8203-8247682DB6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7695" y="3256547"/>
            <a:ext cx="9144000" cy="2829133"/>
          </a:xfrm>
        </p:spPr>
        <p:txBody>
          <a:bodyPr>
            <a:normAutofit fontScale="92500" lnSpcReduction="20000"/>
          </a:bodyPr>
          <a:lstStyle/>
          <a:p>
            <a:endParaRPr lang="en-US" dirty="0"/>
          </a:p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T.Y.B.Sc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Zoology</a:t>
            </a: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Semester – V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Paper –III      Unit - I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Mammalian Histology</a:t>
            </a:r>
          </a:p>
          <a:p>
            <a:endParaRPr lang="en-US" dirty="0"/>
          </a:p>
          <a:p>
            <a:r>
              <a:rPr lang="en-US" dirty="0"/>
              <a:t>Dr. </a:t>
            </a:r>
            <a:r>
              <a:rPr lang="en-US" dirty="0" err="1"/>
              <a:t>Vitthal</a:t>
            </a:r>
            <a:r>
              <a:rPr lang="en-US" dirty="0"/>
              <a:t> T. Mohite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56532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061E0-518F-4A77-B816-453EFB229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6463"/>
            <a:ext cx="10515600" cy="890337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V.S. of Skin</a:t>
            </a:r>
            <a:endParaRPr lang="en-I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6C9E9B-211A-41BF-8748-48B409C40D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2B0E3F-B9C9-439E-8B38-A627DC3AA93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578" y="1066800"/>
            <a:ext cx="9472863" cy="5426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7878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8EB31-787E-4B93-A11B-9AB415839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Stratum Basale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0F77E-FD65-4E45-A2E4-69F58812ED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Deepest layer of skin, single layered.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Cuboidal shaped.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Attaches epidermis by basal lamina.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Attaches to dermis by collagen fibers called basement membrane.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are precursor of the keratinocytes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 types of cells present in Basale layer.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Merkel Cells – Responsible for stimulating nerves.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Melanocytes – produces pigment melanin.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growing fetus fingerprint forms where Basale cells meet papillae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 in formation of ridges on your fingers called fingerprint.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C05E8E-6B12-411C-B4BD-50520EAEA6D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9374"/>
            <a:ext cx="3569368" cy="21945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86275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A9560-24EC-4643-91A4-80896AF85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Stratum Spinosum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C29E68-DD78-40EB-8691-6246745CBF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705" y="1825625"/>
            <a:ext cx="10704095" cy="4351338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Spiny in appearance due to protruding cells.</a:t>
            </a:r>
          </a:p>
          <a:p>
            <a:r>
              <a:rPr lang="en-US" dirty="0"/>
              <a:t>Join together via structure called desmosomes.</a:t>
            </a:r>
          </a:p>
          <a:p>
            <a:r>
              <a:rPr lang="en-US" dirty="0"/>
              <a:t>Desmosomes interlocked with each other strengthen bonds between cells.</a:t>
            </a:r>
          </a:p>
          <a:p>
            <a:r>
              <a:rPr lang="en-US" dirty="0"/>
              <a:t>This layer is made up of 8-10 layers of cells </a:t>
            </a:r>
            <a:r>
              <a:rPr lang="en-US" b="1" dirty="0"/>
              <a:t>keratinocytes</a:t>
            </a:r>
            <a:r>
              <a:rPr lang="en-US" dirty="0"/>
              <a:t> by the division of stratum Basale.</a:t>
            </a:r>
          </a:p>
          <a:p>
            <a:r>
              <a:rPr lang="en-US" dirty="0"/>
              <a:t>Keratin fibers and lamellar bodies are also </a:t>
            </a:r>
            <a:r>
              <a:rPr lang="en-US" dirty="0" err="1"/>
              <a:t>accumumated</a:t>
            </a:r>
            <a:r>
              <a:rPr lang="en-US" dirty="0"/>
              <a:t>. </a:t>
            </a:r>
          </a:p>
          <a:p>
            <a:r>
              <a:rPr lang="en-US" dirty="0"/>
              <a:t>In between there is presence of dendritic cells called </a:t>
            </a:r>
            <a:r>
              <a:rPr lang="en-US" b="1" dirty="0"/>
              <a:t>Langerhans Cells.</a:t>
            </a:r>
          </a:p>
          <a:p>
            <a:r>
              <a:rPr lang="en-US" dirty="0"/>
              <a:t> Function is to kill bacteria, foreign particles and damaged cells present in this layer.</a:t>
            </a:r>
          </a:p>
          <a:p>
            <a:r>
              <a:rPr lang="en-US" dirty="0"/>
              <a:t>Also present </a:t>
            </a:r>
            <a:r>
              <a:rPr lang="en-US" b="1" dirty="0"/>
              <a:t>tactile cells</a:t>
            </a:r>
            <a:r>
              <a:rPr lang="en-US" dirty="0"/>
              <a:t> </a:t>
            </a:r>
          </a:p>
          <a:p>
            <a:r>
              <a:rPr lang="en-US" dirty="0"/>
              <a:t>Keratinocytes synthesizes keratin release glycolipids helps to prevent water loss. 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921664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9E72E1-0ADE-4C98-9651-6597FDCF3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DD5F7C1-F7E6-491E-82BF-69C82B47B59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65125"/>
            <a:ext cx="9982200" cy="65490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01799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FC7B3-067A-4281-97B0-224B0A0AD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3B95D67-EF86-4435-B2DB-AFD6A61DD20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453" y="365124"/>
            <a:ext cx="10800347" cy="6492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78713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A0C06-C278-4DAD-B208-17939B453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Stratum Granulosum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55A26A-D8FF-47E6-9CF0-F16F792C7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495" y="1801562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has grainy appearance due to keratinocytes.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2-3 cells layer, waterproof mechanism, moisture trapping.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Cells become fatter due to large amount of keratin.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 proteins makes keratin in bulk </a:t>
            </a:r>
            <a:r>
              <a:rPr lang="en-IN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histidine- and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I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IN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cysteine-rich proteins, keratohyalin granules. 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Nuclei &amp; other cell organelles disintegrates as cells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Dies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Keratin cell membranes transfer cell to later stage.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Accessory structure of hair &amp; nail. 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Make skin flexible.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B036F3-37CA-471E-BC6E-5E0BD91DD0E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6337" y="1163054"/>
            <a:ext cx="5430253" cy="53981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90210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F416D-E378-4493-9F10-F75233AF7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Stratum Lucidum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EB496D-2619-4FCC-B08B-C8D12D3AF8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Smooth Translucent layer above the s. granulosum.</a:t>
            </a:r>
          </a:p>
          <a:p>
            <a:r>
              <a:rPr lang="en-US" dirty="0"/>
              <a:t>Thin layer of cells found in only thick region of skin like palms, soles and digits.</a:t>
            </a:r>
          </a:p>
          <a:p>
            <a:r>
              <a:rPr lang="en-US" dirty="0"/>
              <a:t>It is dead &amp; fattened, densely packed, clear protein rich in lipid.</a:t>
            </a:r>
          </a:p>
          <a:p>
            <a:r>
              <a:rPr lang="en-US" dirty="0"/>
              <a:t>Keratohyalin gives transparent appearance.</a:t>
            </a:r>
          </a:p>
          <a:p>
            <a:r>
              <a:rPr lang="en-US" dirty="0"/>
              <a:t>It provides barrier to water.</a:t>
            </a:r>
          </a:p>
          <a:p>
            <a:r>
              <a:rPr lang="en-US" dirty="0"/>
              <a:t>Acts as cushion. </a:t>
            </a:r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A09D9B-9517-4D18-8295-EC9EF0365DFE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3" b="52069"/>
          <a:stretch/>
        </p:blipFill>
        <p:spPr bwMode="auto">
          <a:xfrm>
            <a:off x="6107029" y="4130842"/>
            <a:ext cx="5246771" cy="27271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086010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4C80E-D07B-45FD-9615-D40ED3275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Stratum corneum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F0608-0E33-4F43-8AE5-9BA103A6D0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Superficial layer of epidermis exposed to environment.</a:t>
            </a:r>
          </a:p>
          <a:p>
            <a:r>
              <a:rPr lang="en-US" dirty="0"/>
              <a:t>Name corneum is due to high </a:t>
            </a:r>
            <a:r>
              <a:rPr lang="en-US" dirty="0" err="1"/>
              <a:t>ketatin</a:t>
            </a:r>
            <a:r>
              <a:rPr lang="en-US" dirty="0"/>
              <a:t>.</a:t>
            </a:r>
          </a:p>
          <a:p>
            <a:r>
              <a:rPr lang="en-US" dirty="0"/>
              <a:t>Made with 15-30 layers of cells, dead &amp; dry.</a:t>
            </a:r>
          </a:p>
          <a:p>
            <a:r>
              <a:rPr lang="en-US" dirty="0"/>
              <a:t>Prevents penetration of microbes &amp; dehydration.</a:t>
            </a:r>
          </a:p>
          <a:p>
            <a:r>
              <a:rPr lang="en-US" dirty="0"/>
              <a:t>Cells of this layer periodically sheds.</a:t>
            </a:r>
          </a:p>
          <a:p>
            <a:r>
              <a:rPr lang="en-US" dirty="0"/>
              <a:t>Entire layer is replaced in period of 4 weeks.</a:t>
            </a:r>
          </a:p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181B59-29AF-4F1B-B01F-3132E905A68F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3" b="64234"/>
          <a:stretch/>
        </p:blipFill>
        <p:spPr bwMode="auto">
          <a:xfrm>
            <a:off x="5325979" y="4852737"/>
            <a:ext cx="5309937" cy="17573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263133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47252-7AF4-47C1-B1ED-D879BBAB1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Dermis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AE87DB-F579-4616-B5D8-8C81EA0CFE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Core part of Integumentary system.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 from epidermis &amp; Hypodermis.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contains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b.v.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lymph vessels, nerves, hair follicles&amp;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sweatglands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Dermal papilla is finger like projection is superficial layer.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Dermal papillae increase the strength between dermis &amp; epidermis.</a:t>
            </a:r>
          </a:p>
          <a:p>
            <a:pPr algn="l" fontAlgn="t"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Dermis composed of two types of tissues i.e. 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Collagen, Elastic tissue, Reticular fibers.</a:t>
            </a:r>
          </a:p>
          <a:p>
            <a:r>
              <a:rPr lang="en-US" dirty="0"/>
              <a:t>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458285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F3127-9265-4600-9D62-DC0459E2F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F12BBC1E-D8F6-41BB-AAB7-886ED2467B1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37" y="248652"/>
            <a:ext cx="10920663" cy="667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5191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49455-0E10-4E71-8408-B464384BC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Histology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7855B7-D1A5-4907-A0BD-96D2400102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 : 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 the study of the microscopic structure of animal or plant tissues.</a:t>
            </a:r>
          </a:p>
          <a:p>
            <a:pPr marL="0" indent="0">
              <a:buNone/>
            </a:pPr>
            <a:r>
              <a:rPr lang="en-US" sz="1600" b="0" i="0" dirty="0">
                <a:effectLst/>
                <a:latin typeface="helvetica neue"/>
              </a:rPr>
              <a:t>1 : a branch of anatomy that deals with the minute structure of animal and plant tissues as discernible with the microscope.</a:t>
            </a:r>
          </a:p>
          <a:p>
            <a:pPr marL="0" indent="0">
              <a:buNone/>
            </a:pPr>
            <a:r>
              <a:rPr lang="en-US" sz="1600" b="0" i="0" dirty="0">
                <a:effectLst/>
                <a:latin typeface="helvetica neue"/>
              </a:rPr>
              <a:t> 2 : tissue structure or organization.</a:t>
            </a:r>
          </a:p>
          <a:p>
            <a:pPr marL="0" indent="0">
              <a:buNone/>
            </a:pPr>
            <a:r>
              <a:rPr lang="en-US" sz="1600" b="0" i="0" dirty="0">
                <a:effectLst/>
                <a:latin typeface="helvetica neue"/>
              </a:rPr>
              <a:t>The main roles of a histologist include staining tissues and preparing or processing tissue specimens, as well as microtomy and accessioning.</a:t>
            </a:r>
            <a:endParaRPr lang="en-US" sz="1600" dirty="0">
              <a:latin typeface="helvetica neue"/>
            </a:endParaRPr>
          </a:p>
          <a:p>
            <a:pPr marL="0" indent="0">
              <a:buNone/>
            </a:pPr>
            <a:r>
              <a:rPr lang="en-US" sz="1600" b="0" i="0" dirty="0">
                <a:effectLst/>
                <a:latin typeface="helvetica neue"/>
              </a:rPr>
              <a:t>All healthy tissues are identifiable microscopically and a knowledge of normal histology is an essential basis for the recognition of the specific microscopic changes occurring in disease.</a:t>
            </a:r>
          </a:p>
          <a:p>
            <a:pPr marL="0" indent="0">
              <a:buNone/>
            </a:pPr>
            <a:r>
              <a:rPr lang="en-US" sz="1600" dirty="0">
                <a:latin typeface="helvetica neue"/>
                <a:cs typeface="Times New Roman" panose="02020603050405020304" pitchFamily="18" charset="0"/>
              </a:rPr>
              <a:t>It is also known as microanatomy or Microscopic anatomy.</a:t>
            </a:r>
          </a:p>
          <a:p>
            <a:pPr marL="0" indent="0">
              <a:buNone/>
            </a:pPr>
            <a:r>
              <a:rPr lang="en-US" sz="1600" dirty="0">
                <a:latin typeface="helvetica neue"/>
                <a:cs typeface="Times New Roman" panose="02020603050405020304" pitchFamily="18" charset="0"/>
              </a:rPr>
              <a:t>To understand cellular architecture of various organs.</a:t>
            </a:r>
          </a:p>
          <a:p>
            <a:pPr marL="0" indent="0">
              <a:buNone/>
            </a:pPr>
            <a:r>
              <a:rPr lang="en-US" sz="1600" dirty="0">
                <a:latin typeface="helvetica neue"/>
                <a:cs typeface="Times New Roman" panose="02020603050405020304" pitchFamily="18" charset="0"/>
              </a:rPr>
              <a:t>Planned organization of cells in the organ system.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9272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5B793-2379-4392-A633-4EA28E8FC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3759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Papillary layer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0AF766-BB12-4390-9160-884713DD1D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7537"/>
            <a:ext cx="10515600" cy="4829426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Made with loose areolar connective tissues.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Collagen &amp; elastin fiber forms loose layers.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Superficial layer is dermal papillae.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Few adipose cells, small blood vessels, phagocytes, defensive cells.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Also contain lymphatic capillaries, nerve fiber, touch receptors.</a:t>
            </a:r>
          </a:p>
          <a:p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40164D-CBE4-42ED-B03D-30401163F81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452" y="3601454"/>
            <a:ext cx="5951621" cy="33929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21101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32FEC-1AB5-41C6-9FDD-D9BF19365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3759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Reticular layer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4F52B4-5E0F-4890-A1DC-D94B444E38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7537"/>
            <a:ext cx="10515600" cy="4516605"/>
          </a:xfrm>
        </p:spPr>
        <p:txBody>
          <a:bodyPr/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Underneath the papillary layer, much thicker and of connective tissues.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Well vascularized &amp; rich supply of nerve supply.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reticulated due to tight network of fibers.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Elastin fiber provides elasticity to skin.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Collagen fiber provides tensile strength and binds with water to keep skin hydrated.</a:t>
            </a:r>
          </a:p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AC7802-7FC1-4A1F-8BA4-275668D4AF20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3" r="10064" b="15338"/>
          <a:stretch/>
        </p:blipFill>
        <p:spPr bwMode="auto">
          <a:xfrm>
            <a:off x="2486526" y="3769896"/>
            <a:ext cx="6593305" cy="32068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838876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6CA8F-BE8B-41C5-AFDD-A3339E0FA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0012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Hypodermis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D03D5-D18D-49C7-B3D4-DBBEE7C99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2319"/>
            <a:ext cx="10515600" cy="4351338"/>
          </a:xfrm>
        </p:spPr>
        <p:txBody>
          <a:bodyPr/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Layer below the dermis connect the skin fascia of the bones &amp; muscles.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not pat of skin &amp; can not clearly distinguished border of dermis &amp; hypodermis.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Made with loose areolar connective, adipose tissues, B.V., Nerves.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Function fat storage (energy), insulation &amp; cushioning (Shock absorber) for integument.</a:t>
            </a:r>
          </a:p>
          <a:p>
            <a:endParaRPr lang="en-IN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9314BB9-2B6A-4C2C-9C2F-B2D9EE8BDE7D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50"/>
          <a:stretch/>
        </p:blipFill>
        <p:spPr bwMode="auto">
          <a:xfrm>
            <a:off x="2620645" y="3601453"/>
            <a:ext cx="5731510" cy="332307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519713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4DE47-B437-4287-BA66-F519823E4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Hair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11B41C-42D1-4A15-82D5-0D01FB6BA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726" y="1857708"/>
            <a:ext cx="6276473" cy="5000291"/>
          </a:xfrm>
        </p:spPr>
        <p:txBody>
          <a:bodyPr>
            <a:normAutofit/>
          </a:bodyPr>
          <a:lstStyle/>
          <a:p>
            <a:r>
              <a:rPr lang="en-US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 part of the skin that grows hair by packing old cells together. </a:t>
            </a:r>
          </a:p>
          <a:p>
            <a:r>
              <a:rPr lang="en-US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Attached to the follicle is a sebaceous gland, a tiny sebum-producing gland found everywhere except on the palms, lips and soles of the feet. </a:t>
            </a:r>
          </a:p>
          <a:p>
            <a:r>
              <a:rPr lang="en-US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thicker density of hair, the more sebaceous glands are found.</a:t>
            </a:r>
          </a:p>
          <a:p>
            <a:r>
              <a:rPr lang="en-US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hair follicle is a tunnel-shaped structure in the epidermis (outer layer) of the skin. </a:t>
            </a:r>
          </a:p>
          <a:p>
            <a:r>
              <a:rPr lang="en-US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Hair starts growing at the bottom of a hair follicle. </a:t>
            </a:r>
          </a:p>
          <a:p>
            <a:r>
              <a:rPr lang="en-US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root of the hair is made up of protein cells and is nourished by blood from nearby blood vessels. </a:t>
            </a:r>
          </a:p>
          <a:p>
            <a:r>
              <a:rPr lang="en-US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 more cells are created, the hair grows out of the skin.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DACE43-7B05-4FA5-9DF8-EE6B3F45710F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57" b="8210"/>
          <a:stretch/>
        </p:blipFill>
        <p:spPr bwMode="auto">
          <a:xfrm>
            <a:off x="6408822" y="1699895"/>
            <a:ext cx="5634788" cy="47929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158633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58F2C-073A-453B-998B-2E920EF30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6684"/>
            <a:ext cx="10515600" cy="66157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Skin Glands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640E9D-4ECF-43A8-8084-65FFEADD02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09" y="1195137"/>
            <a:ext cx="6731901" cy="4981826"/>
          </a:xfrm>
        </p:spPr>
        <p:txBody>
          <a:bodyPr>
            <a:normAutofit/>
          </a:bodyPr>
          <a:lstStyle/>
          <a:p>
            <a:pPr algn="l" fontAlgn="t">
              <a:buFont typeface="Arial" panose="020B0604020202020204" pitchFamily="34" charset="0"/>
              <a:buChar char="•"/>
            </a:pPr>
            <a:r>
              <a:rPr lang="en-US" sz="22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Sweat gland    : </a:t>
            </a:r>
            <a:r>
              <a:rPr lang="en-US" sz="22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oiled narrow duct opens at skin surface.</a:t>
            </a:r>
          </a:p>
          <a:p>
            <a:pPr algn="l" fontAlgn="t"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lac sweat glands present on human body.</a:t>
            </a:r>
            <a:endParaRPr lang="en-US" sz="22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fontAlgn="t">
              <a:buFont typeface="Arial" panose="020B0604020202020204" pitchFamily="34" charset="0"/>
              <a:buChar char="•"/>
            </a:pP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Eccrine glands - secrete sweat through pores found in the palms.</a:t>
            </a:r>
          </a:p>
          <a:p>
            <a:pPr algn="l" fontAlgn="t">
              <a:buFont typeface="Arial" panose="020B0604020202020204" pitchFamily="34" charset="0"/>
              <a:buChar char="•"/>
            </a:pP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Apocrine glands - secrete sweat via canals along hair follicles. </a:t>
            </a:r>
          </a:p>
          <a:p>
            <a:pPr algn="l" fontAlgn="t">
              <a:buFont typeface="Arial" panose="020B0604020202020204" pitchFamily="34" charset="0"/>
              <a:buChar char="•"/>
            </a:pP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is milky proteinaceous secretion important for sex attractant in mammals.</a:t>
            </a:r>
          </a:p>
          <a:p>
            <a:pPr fontAlgn="t"/>
            <a:r>
              <a:rPr lang="en-US" sz="22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Sebaceous glands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:  Embedded in the dermis region</a:t>
            </a:r>
          </a:p>
          <a:p>
            <a:pPr fontAlgn="t"/>
            <a:r>
              <a:rPr lang="en-US" sz="2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 continuous s</a:t>
            </a:r>
            <a:r>
              <a:rPr lang="en-US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ecrete oily sebum to lubricate the hair.</a:t>
            </a:r>
          </a:p>
          <a:p>
            <a:pPr fontAlgn="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also serve protective &amp; Communicative functions.</a:t>
            </a:r>
            <a:endParaRPr lang="en-US" sz="22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fontAlgn="t">
              <a:buFont typeface="Arial" panose="020B0604020202020204" pitchFamily="34" charset="0"/>
              <a:buChar char="•"/>
            </a:pPr>
            <a:endParaRPr lang="en-US" sz="22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EABAC04-0714-4DDC-BCAC-0E02C8BF92C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1958" y="1957137"/>
            <a:ext cx="5143733" cy="49008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81530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44141-6488-42AB-9A24-40AC98F79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Skin Mechanoreceptors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986A9-F924-4775-B4DC-A60B4C5AAF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Primary neurons &amp; Nerve endings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Function response to mechanical stimuli by firing action potentials.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different types</a:t>
            </a:r>
          </a:p>
          <a:p>
            <a:pPr lvl="1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Pacinian corpuscles.</a:t>
            </a:r>
          </a:p>
          <a:p>
            <a:pPr lvl="1"/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Meissner’s Corpuscles</a:t>
            </a:r>
          </a:p>
          <a:p>
            <a:pPr lvl="1"/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Merkel’s discs</a:t>
            </a:r>
          </a:p>
          <a:p>
            <a:pPr lvl="1"/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Ruffini endings</a:t>
            </a:r>
          </a:p>
          <a:p>
            <a:pPr lvl="1"/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5.Free nerve endings</a:t>
            </a:r>
            <a:endParaRPr lang="en-IN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8279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0378E-19DC-4D1A-9CC2-FE74A1AF9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62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Pacinian corpuscles</a:t>
            </a:r>
            <a:endParaRPr lang="en-IN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F65F88-61FE-4494-809F-71E2C52890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326" y="1793541"/>
            <a:ext cx="8237621" cy="4351338"/>
          </a:xfrm>
        </p:spPr>
        <p:txBody>
          <a:bodyPr>
            <a:normAutofit lnSpcReduction="10000"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are lamellar corpuscles , pressure receptors present deeper in skin.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detects vibratory pressure &amp; touch.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 microscope it look like onion with several layers.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Size 0.5-1mm long 0.3 -0.7 mm thick.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Centre of capsule called core is unmyelinated terminal part is single nerve fiber.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Lamellae made up of fibrous connective tissues &amp; fibroblast connected by gelatinous material.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first node of Ranvier is also located in core region.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Several mitochondria exist help high energy production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E457A0-A7D9-4FE4-BD2E-7EF9CB79EE1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2947" y="2653899"/>
            <a:ext cx="3369845" cy="36499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11987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C81D4-022D-456C-875E-99B854AA0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Meissner’s Corpuscles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9FA362-0256-4311-B01E-74B98505CC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ss</a:t>
            </a:r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BF14DF-5BE0-4935-A121-DD327A3BB20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462" y="365126"/>
            <a:ext cx="9817769" cy="64928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51948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A60E6-2F85-4A3E-958A-BEB9E5834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Merkel’s discs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AB4091-2C65-42D1-9A6E-135E56A89A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85473"/>
            <a:ext cx="10515600" cy="4091489"/>
          </a:xfrm>
        </p:spPr>
        <p:txBody>
          <a:bodyPr>
            <a:normAutofit/>
          </a:bodyPr>
          <a:lstStyle/>
          <a:p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disk like expansion of the end of a nerve fiber together with a closely associated Merkel cell that has a presumed tactile function.</a:t>
            </a:r>
          </a:p>
          <a:p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Merkel cells in the basal epidermis of the skin store serotonin which they release to associated nerve endings in response to pressure.</a:t>
            </a:r>
          </a:p>
          <a:p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Nerve ending sensitive to touch.</a:t>
            </a:r>
          </a:p>
          <a:p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humans Markel's cell occur in superficial layers s. Basale.</a:t>
            </a:r>
          </a:p>
          <a:p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Each ending consists of a Merkel cell in close apposition with an enlarged nerve terminal.</a:t>
            </a:r>
          </a:p>
          <a:p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is sometimes referred to as a Merkel cell–neurite complex, or a Merkel disc receptor.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D43C93-C139-4F8F-9E86-6A1B941808A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211"/>
            <a:ext cx="1798320" cy="20213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30692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32B05-ABA4-4F77-95FC-C334C0147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598FC03-04A3-47D3-B75C-788C2FB08ED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705" y="296778"/>
            <a:ext cx="10820399" cy="6561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5133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F9F36-953B-412B-8AD8-8FE198910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209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Mammalian Histology</a:t>
            </a:r>
            <a:b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C1AC54-1EA9-4694-9366-78229B41ED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27222"/>
            <a:ext cx="10515600" cy="5630777"/>
          </a:xfrm>
        </p:spPr>
        <p:txBody>
          <a:bodyPr>
            <a:normAutofit fontScale="77500" lnSpcReduction="20000"/>
          </a:bodyPr>
          <a:lstStyle/>
          <a:p>
            <a:r>
              <a:rPr lang="en-US" sz="29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histology is one of the most important disciplines for studying of organic tissues.</a:t>
            </a:r>
          </a:p>
          <a:p>
            <a:r>
              <a:rPr lang="en-US" sz="29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 mammalian skeleton is important for protecting vital organs (e.g. heart, liver and brain).</a:t>
            </a:r>
          </a:p>
          <a:p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are</a:t>
            </a:r>
            <a:r>
              <a:rPr lang="en-US" sz="29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providing structural strength so mammals are able to grow into the largest and strongest animals on </a:t>
            </a:r>
            <a:r>
              <a:rPr lang="en-US" sz="2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Earth.</a:t>
            </a:r>
          </a:p>
          <a:p>
            <a:pPr algn="l" fontAlgn="t">
              <a:buFont typeface="Arial" panose="020B0604020202020204" pitchFamily="34" charset="0"/>
              <a:buChar char="•"/>
            </a:pPr>
            <a:r>
              <a:rPr lang="en-US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Skin. </a:t>
            </a:r>
          </a:p>
          <a:p>
            <a:pPr algn="l" fontAlgn="t">
              <a:buFont typeface="Arial" panose="020B0604020202020204" pitchFamily="34" charset="0"/>
              <a:buChar char="•"/>
            </a:pPr>
            <a:r>
              <a:rPr lang="en-US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Brain. </a:t>
            </a:r>
          </a:p>
          <a:p>
            <a:pPr algn="l" fontAlgn="t">
              <a:buFont typeface="Arial" panose="020B0604020202020204" pitchFamily="34" charset="0"/>
              <a:buChar char="•"/>
            </a:pPr>
            <a:r>
              <a:rPr lang="en-US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Heart. </a:t>
            </a:r>
          </a:p>
          <a:p>
            <a:pPr algn="l" fontAlgn="t">
              <a:buFont typeface="Arial" panose="020B0604020202020204" pitchFamily="34" charset="0"/>
              <a:buChar char="•"/>
            </a:pPr>
            <a:r>
              <a:rPr lang="en-US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Kidneys. </a:t>
            </a:r>
          </a:p>
          <a:p>
            <a:pPr algn="l" fontAlgn="t">
              <a:buFont typeface="Arial" panose="020B0604020202020204" pitchFamily="34" charset="0"/>
              <a:buChar char="•"/>
            </a:pPr>
            <a:r>
              <a:rPr lang="en-US" sz="3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Liver</a:t>
            </a:r>
          </a:p>
          <a:p>
            <a:pPr algn="l" fontAlgn="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Pancreas</a:t>
            </a:r>
          </a:p>
          <a:p>
            <a:pPr algn="l" fontAlgn="t">
              <a:buFont typeface="Arial" panose="020B0604020202020204" pitchFamily="34" charset="0"/>
              <a:buChar char="•"/>
            </a:pPr>
            <a:r>
              <a:rPr lang="en-US" sz="3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Stomach</a:t>
            </a:r>
          </a:p>
          <a:p>
            <a:pPr algn="l" fontAlgn="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 Intestine</a:t>
            </a:r>
          </a:p>
          <a:p>
            <a:pPr algn="l" fontAlgn="t">
              <a:buFont typeface="Arial" panose="020B0604020202020204" pitchFamily="34" charset="0"/>
              <a:buChar char="•"/>
            </a:pPr>
            <a:r>
              <a:rPr lang="en-US" sz="3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Large Intestine</a:t>
            </a:r>
          </a:p>
          <a:p>
            <a:pPr algn="l" fontAlgn="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Lungs</a:t>
            </a:r>
            <a:endParaRPr lang="en-US" sz="32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9783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B3633-F7AF-4A48-9560-0BC400941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366"/>
            <a:ext cx="10515600" cy="68563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Ruffini Endings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B65CC1-BF52-45B4-AEFD-264F9B29CE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939" y="886125"/>
            <a:ext cx="6549189" cy="4351338"/>
          </a:xfrm>
        </p:spPr>
        <p:txBody>
          <a:bodyPr>
            <a:normAutofit/>
          </a:bodyPr>
          <a:lstStyle/>
          <a:p>
            <a:r>
              <a:rPr lang="en-US" sz="2400" b="0" i="0" dirty="0">
                <a:solidFill>
                  <a:srgbClr val="52525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Bulbous corpuscle or Ruffini ending or Ruffini corpuscle is a slowly adapting mechanoreceptor located in the cutaneous tissue between the dermal papillae and the hypodermis.</a:t>
            </a:r>
          </a:p>
          <a:p>
            <a:r>
              <a:rPr lang="en-US" sz="2400" dirty="0">
                <a:solidFill>
                  <a:srgbClr val="5252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Spindle shaped receptor sensitive to skin </a:t>
            </a:r>
            <a:r>
              <a:rPr lang="en-US" sz="2400" dirty="0" err="1">
                <a:solidFill>
                  <a:srgbClr val="5252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streach</a:t>
            </a:r>
            <a:r>
              <a:rPr lang="en-US" sz="2400" dirty="0">
                <a:solidFill>
                  <a:srgbClr val="5252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control finger positions &amp; movement.</a:t>
            </a:r>
          </a:p>
          <a:p>
            <a:r>
              <a:rPr lang="en-US" sz="2400" dirty="0">
                <a:solidFill>
                  <a:srgbClr val="5252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Located in deep layer of skin.</a:t>
            </a:r>
          </a:p>
          <a:p>
            <a:r>
              <a:rPr lang="en-US" sz="2400" dirty="0">
                <a:solidFill>
                  <a:srgbClr val="5252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Acts as thermoreceptor 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27981A-ADFF-468F-A14A-1B9B0059275A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20"/>
          <a:stretch/>
        </p:blipFill>
        <p:spPr bwMode="auto">
          <a:xfrm>
            <a:off x="7652084" y="2486526"/>
            <a:ext cx="4334209" cy="42191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1B3D758-8978-46E3-9524-3A705B694D1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421" y="4002505"/>
            <a:ext cx="5070475" cy="27800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24459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6482A-313A-4BEA-94AA-1A45C6D08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4600"/>
            <a:ext cx="10515600" cy="67761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Free nerve Endings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D1BB64-2821-465B-B303-618DF8757A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11225"/>
            <a:ext cx="10515600" cy="4351338"/>
          </a:xfrm>
        </p:spPr>
        <p:txBody>
          <a:bodyPr>
            <a:normAutofit/>
          </a:bodyPr>
          <a:lstStyle/>
          <a:p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free nerve ending (FNE) or bare nerve ending, is an unspecialized, afferent nerve fiber sending its signal to a sensory neuron.</a:t>
            </a:r>
          </a:p>
          <a:p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Afferent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in this case means bringing information from the body's periphery toward the brain. </a:t>
            </a:r>
          </a:p>
          <a:p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 function as </a:t>
            </a:r>
            <a:r>
              <a:rPr lang="en-US" sz="2400" i="0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 tooltip="Cutaneous receptor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cutaneous</a:t>
            </a:r>
            <a:r>
              <a:rPr lang="en-US" sz="24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i="0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 tooltip="Nociceptor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nociceptors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and are essentially used by </a:t>
            </a:r>
            <a:r>
              <a:rPr lang="en-US" sz="2400" b="0" i="0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 tooltip="Vertebrate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vertebrates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to detect noxious stimuli that often result in </a:t>
            </a:r>
            <a:r>
              <a:rPr lang="en-US" sz="2400" b="0" i="0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5" tooltip="Nocicep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pain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64265A-C4FB-45DF-B35B-80F49FB8B212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46" t="33735" r="3996"/>
          <a:stretch/>
        </p:blipFill>
        <p:spPr bwMode="auto">
          <a:xfrm>
            <a:off x="3713747" y="3288632"/>
            <a:ext cx="3962400" cy="36648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947601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06CFE-828F-4C23-A9C2-935BB43F1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Histology of Digestive system</a:t>
            </a:r>
            <a:r>
              <a:rPr lang="en-US" dirty="0"/>
              <a:t>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AF556A-B81C-49D5-B37D-5683E71573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V.S. of Tooth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T.S. of Tongue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T.S. of Stomach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T.S. of Small Intestine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T.S. of large intestine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T.S. of Salivary glands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T.S. of Mammalian Liver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9802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6CC30-50EE-4044-95B3-0AD645CB9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V.S. of Tooth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DC692-D790-412E-8905-4EDE3B66FE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5852"/>
            <a:ext cx="10515600" cy="4351338"/>
          </a:xfrm>
        </p:spPr>
        <p:txBody>
          <a:bodyPr/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Mammals are heterodont teeth, incisors, canine, premolars &amp; molars.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Monophyodont ( Small mammals)  &amp; Diphyodont (man &amp; Other mammals).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Mammalian tooth made up of two components hard &amp; Soft tissues.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Hard – Enamel, Dentine, cementum.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Soft – tooth pulp.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Others supporting tissues 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Peridontium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Gingiva &amp; Alveolar bone.</a:t>
            </a:r>
          </a:p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BE12A5-2A04-4C91-A30F-6C6C010D9DD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169" y="4211053"/>
            <a:ext cx="6055894" cy="25895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27461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25602-FAED-43A5-A34B-26F640B0E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4125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V.S. of Tooth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FDC68C-C732-4E7E-9327-74E64BA389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590" y="994611"/>
            <a:ext cx="6857999" cy="5252786"/>
          </a:xfrm>
        </p:spPr>
        <p:txBody>
          <a:bodyPr>
            <a:normAutofit fontScale="92500" lnSpcReduction="10000"/>
          </a:bodyPr>
          <a:lstStyle/>
          <a:p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Enamel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Hardiest tissue formed during developmental stage &amp; does not regenerate.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Color is bluish white to yellow.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Heard less porous more fluorides.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Develops Ameloblast cells during development.</a:t>
            </a:r>
          </a:p>
          <a:p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Dentine 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Hard calcified tissues form crown &amp; root of tooth.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surrounds the pulp cavity &amp; produced by odontoblast cells.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Yellowish in color harder than bone but softer than enamel.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Sensitive fibers enters in dentine tubules. </a:t>
            </a:r>
          </a:p>
          <a:p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Cementum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Thin layer of mineralized tissues covers dentine.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Connect tooth to alveolar bone by ligament.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Produced by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cementoblast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cells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 types  Acellular and Cellular.</a:t>
            </a:r>
          </a:p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D68A45-E3D9-41D8-A906-D345AA827D6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6969" y="1463676"/>
            <a:ext cx="4676273" cy="50291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71122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3FE22-4813-4871-942C-98508D35F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740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V.S. of Tooth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AFEB31-F4D1-4062-B0F5-91AE8F6AE9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1284"/>
            <a:ext cx="10515600" cy="5430253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Soft Tissues </a:t>
            </a:r>
          </a:p>
          <a:p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Tooth Pulp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75 % water 25 % organic matter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Loose CT., pulpal fibroblast, histocytes, plasma cells  antigen producing cells, leucocytes.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Pulpal cells &amp; dentine are odontoblast cells.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Extracellular complex contain collagen &amp; amorphous substances.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Function provide nourishment, Support &amp; defense mechanism by immune cells.</a:t>
            </a:r>
          </a:p>
          <a:p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Supporting cells: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Peridontal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ligament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strong flexible connection of bone &amp; tooth. </a:t>
            </a: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Gingiva (Gum)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made of lamina epithelial of stratified squamous epithelium &amp; lamina propria.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Free- bound to inner margins.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Attached - Separated from alveolar mucosa.</a:t>
            </a: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Tooth alveolus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Is part of maxilla &amp; support teeth is composed compact lamellar &amp; Spongy bone.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4494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DE00F-6BC4-4B3B-8260-5B6B7D82C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4389"/>
            <a:ext cx="10515600" cy="653549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T. S. of Tongue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4842FA-F32C-41DF-9E19-CF4CFEA98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9095"/>
            <a:ext cx="10515600" cy="4997868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Muscular structure present in oral cavity.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Important in taste, mastication, swallowing and speech.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major bearer of taste buds.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Situated in the floor of the mouth attached to hyoid bone, mandible, styloid processes &amp; pharynx.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Made up of skeletal muscles covered by mucus membrane.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Parts tip, margin, dorsum, inferior surface &amp; root.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Dorsum extends from oral cavity into oropharynx.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shaped sulcus terminalis runs laterally to foramen cecum.</a:t>
            </a:r>
          </a:p>
          <a:p>
            <a:endParaRPr lang="en-US" dirty="0"/>
          </a:p>
          <a:p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938060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E18C2-AE8F-4B20-85A5-D310A57CA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A114AD3-D4A2-46B9-98D1-5EB15ABBB04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3769"/>
            <a:ext cx="5542547" cy="6184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3CDC1CA-EE8A-471C-AC75-F99882BBC53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937" y="673769"/>
            <a:ext cx="6392779" cy="62483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11307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8C7FA-A515-43A9-86A2-0A39D96FC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DA5260-6C51-4AE2-875A-F4DB2CE44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4105"/>
            <a:ext cx="10515600" cy="4612858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Oral form of dorsum show shallow median groove.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Mucosa has numerous minute papillae.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Filiform papillae – narrowest &amp; numerous.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Fungiform papillae – rounded heads contains taste buds.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Vallate papillae – about 12 large projections arranged in V shaped rows in front of sulcus Terminalis &amp; contains numerous taste buds.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Folia – Present in constant grooves &amp; ridges at the margins posteriorly. 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1493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03C54-E86A-4566-A138-32A497BB0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T. S. of Tongue</a:t>
            </a:r>
            <a:endParaRPr lang="en-IN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1576EC7-E103-40D3-BC45-0305B0A1166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705" y="1825624"/>
            <a:ext cx="9368590" cy="50323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1536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16E3C-5312-4291-A234-92707830F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Skin</a:t>
            </a:r>
            <a:endParaRPr lang="en-I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6FB818-E417-40F2-9BD7-826564AC22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Largest organ in mammals.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Skin and associated structure makes up integumentary system.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Skin is the layer of usually soft, flexible outer tissue covering the body of a vertebrate animal.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Skin has 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three main functions: protection, regulation, and sensation.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Regulates the body temperature.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protects body from physical, chemical and biological attack.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have different developmental origin, structure and chemical composition.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used to communicate other individuals.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Provides nourishments for young.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Composed of two layers i.e. dermis and epidermis.</a:t>
            </a:r>
          </a:p>
          <a:p>
            <a:pPr marL="457200" indent="-457200">
              <a:buFont typeface="+mj-lt"/>
              <a:buAutoNum type="arabicPeriod"/>
            </a:pP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B5EA9E-4237-4B64-9714-7B6696EB95D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70029" cy="1825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44433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A24A2-57A9-4558-B939-D7830C110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57822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T. S. of Stomach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4D61A1-3DBC-4FFC-AF60-8062E1E1B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22948"/>
            <a:ext cx="10515600" cy="5054015"/>
          </a:xfrm>
        </p:spPr>
        <p:txBody>
          <a:bodyPr/>
          <a:lstStyle/>
          <a:p>
            <a:r>
              <a:rPr lang="en-US" dirty="0"/>
              <a:t>Four main region of stomach viz. cardiac, fundus, body and pylorus.</a:t>
            </a:r>
          </a:p>
          <a:p>
            <a:r>
              <a:rPr lang="en-US" dirty="0"/>
              <a:t>Cardiac – esophagus connects stomach located below diaphragm.</a:t>
            </a:r>
          </a:p>
          <a:p>
            <a:r>
              <a:rPr lang="en-IN" dirty="0"/>
              <a:t>Left of cardiac dome shaped fundus.</a:t>
            </a:r>
          </a:p>
          <a:p>
            <a:r>
              <a:rPr lang="en-IN" dirty="0"/>
              <a:t>Below fundus main part of stomach body.</a:t>
            </a:r>
          </a:p>
          <a:p>
            <a:r>
              <a:rPr lang="en-IN" dirty="0"/>
              <a:t>Funnel shaped pyloric connects stomach to duodenum.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E20AD1-46FA-4009-B336-C602FF01D45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340" y="4198386"/>
            <a:ext cx="5731510" cy="3049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10121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9D9A2-24EA-42E8-8142-AA162EDD3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7333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T. S. of Stomach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6AA7B0-E1BC-409B-8B3B-AD502AA874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aa</a:t>
            </a:r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3963A2-0058-4DB7-8B70-1DEB274490D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21" y="1299210"/>
            <a:ext cx="10515600" cy="54545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0649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9D42D-14F1-4F2C-8DC9-3B9C60E16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T. S. of Stomach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36C9AE-B3C4-4D49-AF23-1ECE5B68CE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088522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Stomach is with four layers 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Serosa, Muscularis, Submucosa &amp; Mucosa.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Stomach can vigorously churn the food, mechanically broken down in small particles.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epithelium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gastric glands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secretes gastric secretion.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 cells secretes 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enzymes, HCl, pepsin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Mucus cells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secretes alkaline mucus secretion.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Gastric glands are made up of different types of cells.</a:t>
            </a: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Cardiac &amp; Pylorus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composed of mucus secreting cells.</a:t>
            </a: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Pyloric cells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secretes mucus &amp; number of hormones including gastrin.</a:t>
            </a: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Fundus &amp; body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site for chemical digestion due to gastric secretion by parietal, chief, mucus, &amp; enteroendocrine cells. 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6618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12FA15-38BC-4808-8ABD-039A29C780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70021"/>
            <a:ext cx="10515600" cy="5406942"/>
          </a:xfrm>
        </p:spPr>
        <p:txBody>
          <a:bodyPr>
            <a:normAutofit lnSpcReduction="10000"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Partial cells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most highly differentiated in body’s epithelial cells.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Larger cells secretes HCl is highly acidic ( 1.5 to 3.5) pH &amp; Intrinsic factor.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Higher acidity kills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bacteria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injected along with food materials.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Proteins are also denatured &amp; making them available for absorption.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Intrinsic factor is necessary for absorption of Vitamin B 12 in small intestine.</a:t>
            </a: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Chief Cells: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located  in basal region of gastric glands secretes pepsinogen.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HCl converts pepsinogen to pepsin.</a:t>
            </a: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Mucous Cells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located in upper part of gastric glands secretes thin acidic mucus.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Mucus is created by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goblet cells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surface epithelium function is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unmnown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Enteroendocrine cells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found in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gastic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glands secretes various hormones include gastrin.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Stomach is protected from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self digestion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mucosal barrier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Stem cells located at point damaged epithelial cells are replaced.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01061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111F5-1245-4FD1-8A70-609F35085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365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T. S. of Small Intestine</a:t>
            </a:r>
            <a:endParaRPr lang="en-IN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8580975B-43ED-48C4-B73C-A41E9DAE289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358" y="1058780"/>
            <a:ext cx="8791074" cy="583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339150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24CDC-EC50-42E9-9ABB-87D5B9D88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26" name="Picture 2" descr="Wall of small intestine&#10;BRISSO ARACKAL&#10; ">
            <a:extLst>
              <a:ext uri="{FF2B5EF4-FFF2-40B4-BE49-F238E27FC236}">
                <a16:creationId xmlns:a16="http://schemas.microsoft.com/office/drawing/2014/main" id="{EB2D8D2F-A87C-4B0A-973A-DDF97E5E6A2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56674"/>
            <a:ext cx="10515600" cy="6408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55627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B8921-D5D4-481B-BCF8-302198431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49083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T. S. of Small Intestine</a:t>
            </a:r>
            <a:endParaRPr lang="en-IN" dirty="0"/>
          </a:p>
        </p:txBody>
      </p:sp>
      <p:pic>
        <p:nvPicPr>
          <p:cNvPr id="2050" name="Picture 2" descr="25BRISSO ARACKAL&#10; ">
            <a:extLst>
              <a:ext uri="{FF2B5EF4-FFF2-40B4-BE49-F238E27FC236}">
                <a16:creationId xmlns:a16="http://schemas.microsoft.com/office/drawing/2014/main" id="{E18D9466-533D-4FF9-BDBF-6BD2FDEF6E9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2653" y="1580147"/>
            <a:ext cx="8462209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055092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F0D69-F17A-46E1-BEAB-28A030E0C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Histology of Small Intestine</a:t>
            </a:r>
            <a:endParaRPr lang="en-IN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1226A4C-A7CE-437D-93B1-50977AD10E3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233" y="1483894"/>
            <a:ext cx="7980946" cy="5462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30831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013DD-A02F-4486-95BF-FCEF1B156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EB22953-DEF5-4D3E-A3C0-15AA0982D33A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7" y="1323474"/>
            <a:ext cx="8705533" cy="48534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04742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90153-7AAB-4290-9EF5-717F007DC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FD17A68-8347-4FA2-B9D8-279451B64E1A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4" y="489284"/>
            <a:ext cx="10635915" cy="63687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6753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C2DAC-B7B9-4250-820D-3FD6412A2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Section of Skin</a:t>
            </a:r>
            <a:endParaRPr lang="en-I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7AE4422-8159-47A4-A1A3-2D18B239E3E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26" y="1825625"/>
            <a:ext cx="11000874" cy="52810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19105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DC80D-2126-4BA9-9366-A5E89F713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33E545-961E-4C1B-9D12-0ED361DA91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• Plicae&#10;– Transverse folds of the intestinal lining&#10;• Villi&#10;– Fingerlike projections of the mucosa&#10;• Lacteals&#10;– Terminal ...">
            <a:extLst>
              <a:ext uri="{FF2B5EF4-FFF2-40B4-BE49-F238E27FC236}">
                <a16:creationId xmlns:a16="http://schemas.microsoft.com/office/drawing/2014/main" id="{2EA56398-78A4-47A8-82EC-54A8BC528A95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75" b="14033"/>
          <a:stretch/>
        </p:blipFill>
        <p:spPr bwMode="auto">
          <a:xfrm>
            <a:off x="1507958" y="248653"/>
            <a:ext cx="8518358" cy="648100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2191326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BBAF3-B0F9-40BF-A0FD-DE11E82EE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T. S. of Large Intestine</a:t>
            </a:r>
            <a:endParaRPr lang="en-IN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42087692-EFB7-42E4-BD31-5700EA96023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421" y="1467853"/>
            <a:ext cx="8510337" cy="5598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527270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DF0BE-BB92-4C3F-88C6-192DBAD02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211"/>
            <a:ext cx="10515600" cy="994611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T. S. of Large Intestine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07D16F-A6AA-41FD-8246-CA0690874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268" y="1690688"/>
            <a:ext cx="5809248" cy="5167312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Mucosa does not have folds, except in the rectum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bands of longitudinal muscle fibers start at the base of the appendix and extend from the cecum to the rectum.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wall of the large intestine is lined with simple columnar epithelium.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Both the small intestine and the large intestine have goblet cells, but they are abundant in the large intestine.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histology, an intestinal crypt—called the crypt of Lieberkühn—is a gland found in the epithelial lining of the small intestine and colon.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crypts and intestinal villi are covered by epithelium that contains two types of cells: goblet cells that secrete mucus and enterocytes that secrete water and electrolytes.</a:t>
            </a:r>
          </a:p>
          <a:p>
            <a:endParaRPr lang="en-IN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BA949B0-C0A1-4B45-89FE-C7F0B7E4303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1516" y="1825625"/>
            <a:ext cx="6178216" cy="50323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258399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61825-BAA6-460D-9C3E-998D8FF37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2FF11E-5504-4115-A5D8-9CA433F25C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Mucosa </a:t>
            </a:r>
            <a:r>
              <a:rPr lang="en-US" dirty="0"/>
              <a:t>of colon is lined by simple columnar epithelial cells with brush border &amp; numerous goblet cells.</a:t>
            </a:r>
          </a:p>
          <a:p>
            <a:r>
              <a:rPr lang="en-US" dirty="0"/>
              <a:t>There are no villi.</a:t>
            </a:r>
          </a:p>
          <a:p>
            <a:r>
              <a:rPr lang="en-US" dirty="0"/>
              <a:t>Crypts of Lieberkühn are straight &amp; unbranched lined with goblet cells.</a:t>
            </a:r>
          </a:p>
          <a:p>
            <a:r>
              <a:rPr lang="en-US" dirty="0"/>
              <a:t>Leucocyte are abundant with isolate nodule</a:t>
            </a:r>
            <a:r>
              <a:rPr lang="en-US" b="1" dirty="0"/>
              <a:t>s</a:t>
            </a:r>
          </a:p>
          <a:p>
            <a:r>
              <a:rPr lang="en-US" b="1" dirty="0"/>
              <a:t>Submucosa</a:t>
            </a:r>
            <a:r>
              <a:rPr lang="en-US" dirty="0"/>
              <a:t> : has the mixture of connective &amp; adipose tissues with numerous B.V.</a:t>
            </a:r>
          </a:p>
          <a:p>
            <a:r>
              <a:rPr lang="en-US" b="1" dirty="0"/>
              <a:t>Muscularis</a:t>
            </a:r>
            <a:r>
              <a:rPr lang="en-US" dirty="0"/>
              <a:t> :  is different than small intestine forms  layer of smooth muscles with thick longitudinal bands called “Taeniae coli”.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7290142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7CAEA-D2E9-4178-94B7-1637CD194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7507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Appendix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ED2CCA-2BF2-4A4D-A0F5-7F8E4D18F7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2231"/>
            <a:ext cx="10515600" cy="4564731"/>
          </a:xfrm>
        </p:spPr>
        <p:txBody>
          <a:bodyPr>
            <a:noAutofit/>
          </a:bodyPr>
          <a:lstStyle/>
          <a:p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 </a:t>
            </a:r>
            <a:r>
              <a:rPr lang="en-US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appendix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is a finger-like, blind-ended tube connected to the </a:t>
            </a:r>
            <a:r>
              <a:rPr lang="en-US" sz="2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 tooltip="Cecu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cecum</a:t>
            </a:r>
            <a:r>
              <a:rPr lang="en-US" sz="2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cecum is a pouch-like structure of the </a:t>
            </a:r>
            <a:r>
              <a:rPr lang="en-US" sz="2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 tooltip="Large intestin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colon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located at the junction of the </a:t>
            </a:r>
            <a:r>
              <a:rPr lang="en-US" sz="2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 tooltip="Small intestin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small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and the </a:t>
            </a:r>
            <a:r>
              <a:rPr lang="en-US" sz="2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5" tooltip="Large intestin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large intestines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term "</a:t>
            </a:r>
            <a:r>
              <a:rPr lang="en-US" sz="2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6" tooltip="Vermifor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vermiform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comes from </a:t>
            </a:r>
            <a:r>
              <a:rPr lang="en-US" sz="2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7" tooltip="Lati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Latin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and means "worm-shaped." </a:t>
            </a:r>
          </a:p>
          <a:p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appendix used to be considered a </a:t>
            </a:r>
            <a:r>
              <a:rPr lang="en-US" sz="2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8" tooltip="Human vestigiality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vestigial organ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but this view has changed over the past decades.</a:t>
            </a:r>
          </a:p>
          <a:p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human appendix averages 9 cm in length but can range from 5 to 35 cm. </a:t>
            </a:r>
          </a:p>
          <a:p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diameter of the appendix is 6 mm and more than 6 mm is considered a thickened or inflamed appendix. </a:t>
            </a:r>
          </a:p>
          <a:p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longest appendix ever removed was 26 cm long. </a:t>
            </a:r>
          </a:p>
          <a:p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appendix is usually located in the lower right </a:t>
            </a:r>
            <a:r>
              <a:rPr lang="en-US" sz="2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9" tooltip="Quadrant (anatomy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quadrant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of the </a:t>
            </a:r>
            <a:r>
              <a:rPr lang="en-US" sz="2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10" tooltip="Abdome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abdomen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near the right </a:t>
            </a:r>
            <a:r>
              <a:rPr lang="en-US" sz="2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11" tooltip="Iliac foss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hip bone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base of the appendix is located 2 cm beneath the </a:t>
            </a:r>
            <a:r>
              <a:rPr lang="en-US" sz="2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12" tooltip="Ileocecal valv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ileocecal valve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that separates the large intestine from the small intestine.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318844-851F-473F-ADD2-F6FE7A311D05}"/>
              </a:ext>
            </a:extLst>
          </p:cNvPr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84358" cy="16122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850501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9A5A4-6AB1-4CF7-B970-E24D76944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Recto-anal Junction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05730D-3AA3-4258-B6E9-33DB012ECF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0" i="0" dirty="0">
                <a:solidFill>
                  <a:srgbClr val="26262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epithelium changes abruptly at the junction of the rectum (simple columnar) with the anal canal (stratified squamous moist).  </a:t>
            </a:r>
          </a:p>
          <a:p>
            <a:r>
              <a:rPr lang="en-US" sz="2400" b="0" i="0" dirty="0">
                <a:solidFill>
                  <a:srgbClr val="26262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rectum resembles the rest of the large intestine, having straight intestinal glands with many goblet cells.   </a:t>
            </a:r>
          </a:p>
          <a:p>
            <a:r>
              <a:rPr lang="en-US" sz="2400" b="0" i="0" dirty="0">
                <a:solidFill>
                  <a:srgbClr val="26262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more gradual transition of the epithelium occurs between the anal canal and the anus, the latter being lined by a stratified squamous, keratinized epithelium.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01.05.09: GI Intro">
            <a:extLst>
              <a:ext uri="{FF2B5EF4-FFF2-40B4-BE49-F238E27FC236}">
                <a16:creationId xmlns:a16="http://schemas.microsoft.com/office/drawing/2014/main" id="{7BBFE89C-F44D-4B75-ACE6-4E2C76C5FF4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843" y="4531895"/>
            <a:ext cx="4058702" cy="1840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digestive system sections">
            <a:extLst>
              <a:ext uri="{FF2B5EF4-FFF2-40B4-BE49-F238E27FC236}">
                <a16:creationId xmlns:a16="http://schemas.microsoft.com/office/drawing/2014/main" id="{719CDCDC-A275-46E7-9647-694DE8B46E1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913" y="4229175"/>
            <a:ext cx="3439795" cy="20453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94099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F9120-DBC6-493B-B256-D1EAAA271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397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Glands Associated with D.S.</a:t>
            </a:r>
            <a:b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D4F82F-E045-46DC-A662-82BAED61A3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411" y="1015499"/>
            <a:ext cx="10515600" cy="4351338"/>
          </a:xfrm>
        </p:spPr>
        <p:txBody>
          <a:bodyPr/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glands associated with digestive system.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secretes enzymes, juices help it for proper digestion of food material.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Liver, pancreas , gall bladder, Salivary glands etc.</a:t>
            </a:r>
          </a:p>
          <a:p>
            <a:r>
              <a:rPr lang="en-US" dirty="0"/>
              <a:t> </a:t>
            </a:r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F32ACF-3724-4E7C-AC04-882B421A33F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410" y="2406316"/>
            <a:ext cx="9950115" cy="49262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082168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C7AFF-A2D1-452F-AA66-E33A82BFD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T.S. of Salivary Glands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5341F0-2DC7-4116-9628-67D9CA19C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672137" cy="4351338"/>
          </a:xfrm>
        </p:spPr>
        <p:txBody>
          <a:bodyPr/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Three pairs of salivary glands.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Parotid glands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Submandibular glands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Sublingual glands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Numerous lobules contain the secretary units called acini.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cells units contains Secretary &amp; Ducts.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ducts connects with large interlobular ducts.</a:t>
            </a:r>
            <a:r>
              <a:rPr lang="en-US" dirty="0"/>
              <a:t> </a:t>
            </a:r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005378-9F59-4598-AC4C-533B17735C3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7434" y="2446420"/>
            <a:ext cx="3974566" cy="44115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823105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EE381-63D4-4C49-88DB-FC1CEFA29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54075"/>
          </a:xfrm>
        </p:spPr>
        <p:txBody>
          <a:bodyPr/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Histology of Salivary Acini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4BBE6-5DE9-4C3B-A448-CEAEA882DD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221" y="729914"/>
            <a:ext cx="7086600" cy="5919537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Submandibular glands &amp; sublingual glands possess both mucous &amp; Secretory glands.</a:t>
            </a: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Mucus cells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with pale staining &amp; bulgy cytoplasm nuclei pushed towards cell membrane.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Serous Cells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Contains distinctly eosinophilic granules &amp; spherical nuclei.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Classified in three types: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Serous Acini – serous cells &amp; are generally Spherical.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Mucus Acini – only mucus cells &amp; are tubular.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Mixed Acini – Serous &amp; Mucus cells.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are abundance of fats in parotid glands.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C.T., Stroma, B.V., nerves and large execratory duct.   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D61991-C4C0-4512-94CE-335236A432F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179" y="1748589"/>
            <a:ext cx="4884821" cy="51094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936273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F3A10-1F25-4D42-8A3D-19B502DA9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99E951F-C40A-4BF3-A32B-62B23A40A8D1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689812"/>
            <a:ext cx="9725526" cy="60478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9860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B80EA-6F0A-4951-AEDD-517B04C6B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0957"/>
            <a:ext cx="10515600" cy="637507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Epidermis layers</a:t>
            </a:r>
            <a:endParaRPr lang="en-I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EA8B25B-19B6-410F-A1FF-3371521BF70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390" y="1275348"/>
            <a:ext cx="8614609" cy="55265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147875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FE0F5-24FF-4EE9-AB5D-9BED2FD6D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AA5C12E-2380-45B3-BBD9-0380578C4AB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16" y="365124"/>
            <a:ext cx="10972800" cy="6428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392464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29457-5AB7-4C46-A02A-7D2B08E89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E8EA0B95-ECD4-4275-BA85-97ADB95D2AA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40632"/>
            <a:ext cx="10591800" cy="6617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087196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F48C8-B350-45D4-BD6C-061ABA003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925B9C6-EE19-4F8D-899F-E4B8788D825A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758" y="1155032"/>
            <a:ext cx="9873915" cy="57029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436639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EDA05-380E-45D4-B651-31E76856C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Liver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457CED-028B-4DF4-AFE9-81F0AA8BF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80130"/>
            <a:ext cx="10515600" cy="4351338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liver is the most vital organ in the mammalian body and performs all important functions that impact all body systems.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liver has lobular structure and lies in the abdominal cavity below diaphragm.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circulatory system of the liver is different from that of other organs.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Roughly 75% of the blood entering in liver through the portal vein is the venous blood returning back from the small intestine, stomach, pancreas, and spleen.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this portal venous blood all nutrients along with drugs and other potentially harmful substances are absorbed.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remaining 25% of the arterial blood received by liver is the oxygenated blood being carried from the pulmonary system to the liver by the hepatic artery. 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06FCE9-E436-4DE4-8672-E5A45334AC9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833"/>
            <a:ext cx="5149516" cy="25832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900855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88D8A-A101-498E-891E-088855B01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Functions of Liver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B0D65-47BD-4908-ADB3-1605EF926C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liver is a metabolically active organ responsible for many vital life functions. </a:t>
            </a:r>
          </a:p>
          <a:p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primary functions of the liver are: Bile production and excretion. </a:t>
            </a:r>
          </a:p>
          <a:p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Excretion of bilirubin, cholesterol, hormones, and drugs.</a:t>
            </a:r>
          </a:p>
          <a:p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 liver is thought to be responsible for up to 500 separate functions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liver is responsible for the mainstay of protein metabolism, synthesis as well as degradation. </a:t>
            </a:r>
          </a:p>
          <a:p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is also responsible for a large part of amino acid synthesis. </a:t>
            </a:r>
          </a:p>
          <a:p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liver plays a role in the production of clotting factors, as well as red blood cell production.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39869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04495-C1BC-4A9B-9973-BAE62AD3B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6474"/>
            <a:ext cx="10515600" cy="66156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T.S. of Liver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3509C8-10A2-4808-98EB-D0D13084ED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05854"/>
            <a:ext cx="10515600" cy="5471110"/>
          </a:xfrm>
        </p:spPr>
        <p:txBody>
          <a:bodyPr/>
          <a:lstStyle/>
          <a:p>
            <a:r>
              <a:rPr lang="en-US" dirty="0"/>
              <a:t>Liver is the largest exocrine gland in the body.</a:t>
            </a:r>
          </a:p>
          <a:p>
            <a:r>
              <a:rPr lang="en-US" dirty="0"/>
              <a:t>It plays very important role in digestion by secretion bile &amp; plays prominent role in detoxification.</a:t>
            </a:r>
          </a:p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B88B2C-C287-45E1-A655-88141172437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295" y="2093496"/>
            <a:ext cx="7531767" cy="48606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390183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0AB9E-8CBA-409D-A3F8-6DB0E2E14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0421"/>
            <a:ext cx="10515600" cy="778043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Histology of Liver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01AC91-0A1E-42B5-872E-91665BFAC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38464"/>
            <a:ext cx="10515600" cy="5919536"/>
          </a:xfrm>
        </p:spPr>
        <p:txBody>
          <a:bodyPr>
            <a:normAutofit fontScale="92500" lnSpcReduction="10000"/>
          </a:bodyPr>
          <a:lstStyle/>
          <a:p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Sheets of connective tissue divide the liver into thousands of small units called lobules.</a:t>
            </a:r>
          </a:p>
          <a:p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 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lobule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is roughly hexagonal in shape, with 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portal triads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at the vertices and a 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central vein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in the middle.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contrast, the 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hepatic acinus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is more difficult to visualize, but represents a unit that is of more relevance to hepatic function because it is oriented around the afferent vascular system.</a:t>
            </a:r>
          </a:p>
          <a:p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parenchymal cells of the liver are 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hepatocytes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These polygonal cells are joined to one another in anastomosing plates, with borders that face either the sinusoids or adjacent hepatocytes.</a:t>
            </a:r>
          </a:p>
          <a:p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ultrastructure appearance of hepatocytes reflects their function as metabolic superstars, with abundant rough and smooth endoplasmic reticulum, and Golgi membranes.</a:t>
            </a:r>
          </a:p>
          <a:p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Hepatocytes make contact with blood in 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sinusoids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which are distensible vascular channels lined with highly fenestrated endothelial cells and populated with phagocytic 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Kupffer cells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space between endothelium and hepatocytes is called the 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Space of Disse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which collects lymph for delivery to 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lymphatic capillaries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5" name="Picture 1">
            <a:extLst>
              <a:ext uri="{FF2B5EF4-FFF2-40B4-BE49-F238E27FC236}">
                <a16:creationId xmlns:a16="http://schemas.microsoft.com/office/drawing/2014/main" id="{756A88EC-C447-408E-9147-7961632E98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810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C5C7E220-06FA-42E9-9F8C-0F1B45CD98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810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FF298CCB-A490-4EA5-8C1D-03AA0E8EFA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810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C6E88A4-3BFD-4E63-B6E3-19D2D0F95B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810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021363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4992F-E70E-4E55-A7EC-E046B0593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09696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Review of Topic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D70CE6-8235-4EE7-9A08-0B6A51A0A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1284"/>
            <a:ext cx="10515600" cy="492567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 1.1 : Vertical section (V.S.) of skin: </a:t>
            </a:r>
          </a:p>
          <a:p>
            <a:pPr marL="0" indent="0">
              <a:buNone/>
            </a:pPr>
            <a:r>
              <a:rPr lang="en-US" dirty="0"/>
              <a:t>Layers and cells of epidermis; papillary and reticular layers of dermis; sweat glands, sebaceous glands and skin receptors </a:t>
            </a:r>
          </a:p>
          <a:p>
            <a:pPr marL="0" indent="0">
              <a:buNone/>
            </a:pPr>
            <a:r>
              <a:rPr lang="en-IN" dirty="0"/>
              <a:t>1.2: Digestive System</a:t>
            </a:r>
          </a:p>
          <a:p>
            <a:pPr marL="0" indent="0">
              <a:buNone/>
            </a:pPr>
            <a:r>
              <a:rPr lang="en-IN" dirty="0"/>
              <a:t>V.S. of tooth : Hard, Soft &amp; supporting tissues.</a:t>
            </a:r>
          </a:p>
          <a:p>
            <a:pPr marL="0" indent="0">
              <a:buNone/>
            </a:pPr>
            <a:r>
              <a:rPr lang="en-IN" dirty="0"/>
              <a:t>T.S. of Tongue : Types of papillae &amp; Taste buds</a:t>
            </a:r>
          </a:p>
          <a:p>
            <a:pPr marL="0" indent="0">
              <a:buNone/>
            </a:pPr>
            <a:r>
              <a:rPr lang="en-IN" dirty="0"/>
              <a:t>T.S. of Stomach</a:t>
            </a:r>
          </a:p>
          <a:p>
            <a:pPr marL="0" indent="0">
              <a:buNone/>
            </a:pPr>
            <a:r>
              <a:rPr lang="en-IN" dirty="0"/>
              <a:t>T.S. of Small Intestine</a:t>
            </a:r>
          </a:p>
          <a:p>
            <a:pPr marL="0" indent="0">
              <a:buNone/>
            </a:pPr>
            <a:r>
              <a:rPr lang="en-IN" dirty="0"/>
              <a:t>T.S. of Large Intestine</a:t>
            </a:r>
          </a:p>
          <a:p>
            <a:pPr marL="0" indent="0">
              <a:buNone/>
            </a:pPr>
            <a:r>
              <a:rPr lang="en-IN" dirty="0"/>
              <a:t>Associated glands</a:t>
            </a:r>
          </a:p>
          <a:p>
            <a:pPr marL="514350" indent="-514350">
              <a:buAutoNum type="arabicParenR"/>
            </a:pPr>
            <a:r>
              <a:rPr lang="en-IN" dirty="0"/>
              <a:t>T.S. of Salivary Glands</a:t>
            </a:r>
          </a:p>
          <a:p>
            <a:pPr marL="514350" indent="-514350">
              <a:buAutoNum type="arabicParenR"/>
            </a:pPr>
            <a:r>
              <a:rPr lang="en-IN" dirty="0"/>
              <a:t>T.S. of Liver</a:t>
            </a:r>
          </a:p>
          <a:p>
            <a:pPr marL="514350" indent="-514350">
              <a:buAutoNum type="arabicParenR"/>
            </a:pPr>
            <a:endParaRPr lang="en-IN" dirty="0"/>
          </a:p>
          <a:p>
            <a:pPr marL="0" indent="0">
              <a:buNone/>
            </a:pPr>
            <a:r>
              <a:rPr lang="en-IN" dirty="0"/>
              <a:t> </a:t>
            </a:r>
            <a:r>
              <a:rPr lang="en-US" dirty="0"/>
              <a:t>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24972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49305-D76A-4DEF-A37D-59AD34713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001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Histology of Skin</a:t>
            </a:r>
            <a:b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8F3B98-DBC6-4184-BBF6-69ADB0C3C9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7432"/>
            <a:ext cx="10515600" cy="5550567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en-US" sz="33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Histologically, skin consists of two principle tissue layers: the outer epidermis and the deeper dermis. </a:t>
            </a:r>
          </a:p>
          <a:p>
            <a:pPr>
              <a:lnSpc>
                <a:spcPct val="120000"/>
              </a:lnSpc>
            </a:pPr>
            <a:r>
              <a:rPr lang="en-US" sz="33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 hypodermis is situated below the skin, deep to the dermis. </a:t>
            </a:r>
          </a:p>
          <a:p>
            <a:pPr>
              <a:lnSpc>
                <a:spcPct val="120000"/>
              </a:lnSpc>
            </a:pPr>
            <a:r>
              <a:rPr lang="en-US" sz="33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is composed of subcutaneous adipose tissue, it varies throughout the body and among individuals.</a:t>
            </a:r>
          </a:p>
          <a:p>
            <a:pPr>
              <a:lnSpc>
                <a:spcPct val="120000"/>
              </a:lnSpc>
            </a:pPr>
            <a:r>
              <a:rPr lang="en-US" sz="33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Thick skin found in palms of the hands soles of feet.</a:t>
            </a:r>
          </a:p>
          <a:p>
            <a:pPr>
              <a:lnSpc>
                <a:spcPct val="120000"/>
              </a:lnSpc>
            </a:pPr>
            <a:r>
              <a:rPr lang="en-US" sz="33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total four layers from deep to superficial</a:t>
            </a:r>
          </a:p>
          <a:p>
            <a:pPr lvl="1">
              <a:lnSpc>
                <a:spcPct val="120000"/>
              </a:lnSpc>
            </a:pPr>
            <a:r>
              <a:rPr lang="en-US" sz="33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Stratum Basale</a:t>
            </a:r>
          </a:p>
          <a:p>
            <a:pPr lvl="1">
              <a:lnSpc>
                <a:spcPct val="120000"/>
              </a:lnSpc>
            </a:pPr>
            <a:r>
              <a:rPr lang="en-US" sz="33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Stratum spinosum</a:t>
            </a:r>
          </a:p>
          <a:p>
            <a:pPr lvl="1">
              <a:lnSpc>
                <a:spcPct val="120000"/>
              </a:lnSpc>
            </a:pPr>
            <a:r>
              <a:rPr lang="en-US" sz="33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Stratum granulosum</a:t>
            </a:r>
          </a:p>
          <a:p>
            <a:pPr lvl="1">
              <a:lnSpc>
                <a:spcPct val="120000"/>
              </a:lnSpc>
            </a:pPr>
            <a:r>
              <a:rPr lang="en-US" sz="33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Stratum corneum.</a:t>
            </a:r>
          </a:p>
          <a:p>
            <a:pPr lvl="1">
              <a:lnSpc>
                <a:spcPct val="120000"/>
              </a:lnSpc>
            </a:pPr>
            <a:r>
              <a:rPr lang="en-US" sz="33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Fifth layer stratum lucidum is present in between stratum corneum &amp; S. granulosum.</a:t>
            </a:r>
          </a:p>
          <a:p>
            <a:pPr lvl="1"/>
            <a:r>
              <a:rPr lang="en-US" dirty="0">
                <a:solidFill>
                  <a:srgbClr val="000000"/>
                </a:solidFill>
                <a:latin typeface="helvetica neue"/>
              </a:rPr>
              <a:t>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71040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0FC1496-6E8E-470E-942C-FD8199DBA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V.S. of Skin</a:t>
            </a:r>
            <a:endParaRPr lang="en-IN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749D5D0-A9CA-4570-90AA-B21982851B3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315453"/>
            <a:ext cx="6962274" cy="54783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13663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8C847-BAC5-4182-B646-4C4F8EA01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211"/>
            <a:ext cx="10515600" cy="770021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Layers of Skin</a:t>
            </a:r>
            <a:endParaRPr lang="en-I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5F289CF-8DB2-4317-BE72-001BAD41F340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6990" y="1588170"/>
            <a:ext cx="5855369" cy="5269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41CFFFC-1B9F-4999-9718-69C032D22FF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379" y="1532021"/>
            <a:ext cx="6172200" cy="5181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39483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1613</TotalTime>
  <Words>3667</Words>
  <Application>Microsoft Office PowerPoint</Application>
  <PresentationFormat>Widescreen</PresentationFormat>
  <Paragraphs>377</Paragraphs>
  <Slides>67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3" baseType="lpstr">
      <vt:lpstr>Arial</vt:lpstr>
      <vt:lpstr>Calibri</vt:lpstr>
      <vt:lpstr>Calibri Light</vt:lpstr>
      <vt:lpstr>helvetica neue</vt:lpstr>
      <vt:lpstr>Times New Roman</vt:lpstr>
      <vt:lpstr>Office Theme</vt:lpstr>
      <vt:lpstr>Thakur College of Science &amp; Commerce Department of Zoology Academic Year – 2020-21</vt:lpstr>
      <vt:lpstr>Histology</vt:lpstr>
      <vt:lpstr>Mammalian Histology </vt:lpstr>
      <vt:lpstr>Skin</vt:lpstr>
      <vt:lpstr>Section of Skin</vt:lpstr>
      <vt:lpstr>Epidermis layers</vt:lpstr>
      <vt:lpstr>Histology of Skin </vt:lpstr>
      <vt:lpstr>V.S. of Skin</vt:lpstr>
      <vt:lpstr>Layers of Skin</vt:lpstr>
      <vt:lpstr>V.S. of Skin</vt:lpstr>
      <vt:lpstr>Stratum Basale</vt:lpstr>
      <vt:lpstr>Stratum Spinosum</vt:lpstr>
      <vt:lpstr>PowerPoint Presentation</vt:lpstr>
      <vt:lpstr>PowerPoint Presentation</vt:lpstr>
      <vt:lpstr>Stratum Granulosum</vt:lpstr>
      <vt:lpstr>Stratum Lucidum</vt:lpstr>
      <vt:lpstr>Stratum corneum</vt:lpstr>
      <vt:lpstr>Dermis</vt:lpstr>
      <vt:lpstr>PowerPoint Presentation</vt:lpstr>
      <vt:lpstr>Papillary layer</vt:lpstr>
      <vt:lpstr>Reticular layer</vt:lpstr>
      <vt:lpstr>Hypodermis</vt:lpstr>
      <vt:lpstr>Hair</vt:lpstr>
      <vt:lpstr>Skin Glands</vt:lpstr>
      <vt:lpstr>Skin Mechanoreceptors</vt:lpstr>
      <vt:lpstr>The Pacinian corpuscles</vt:lpstr>
      <vt:lpstr>Meissner’s Corpuscles</vt:lpstr>
      <vt:lpstr>Merkel’s discs</vt:lpstr>
      <vt:lpstr>PowerPoint Presentation</vt:lpstr>
      <vt:lpstr>Ruffini Endings</vt:lpstr>
      <vt:lpstr>Free nerve Endings</vt:lpstr>
      <vt:lpstr>Histology of Digestive system </vt:lpstr>
      <vt:lpstr>V.S. of Tooth</vt:lpstr>
      <vt:lpstr>V.S. of Tooth</vt:lpstr>
      <vt:lpstr>V.S. of Tooth</vt:lpstr>
      <vt:lpstr>T. S. of Tongue</vt:lpstr>
      <vt:lpstr>PowerPoint Presentation</vt:lpstr>
      <vt:lpstr>PowerPoint Presentation</vt:lpstr>
      <vt:lpstr>T. S. of Tongue</vt:lpstr>
      <vt:lpstr>T. S. of Stomach</vt:lpstr>
      <vt:lpstr>T. S. of Stomach</vt:lpstr>
      <vt:lpstr>T. S. of Stomach</vt:lpstr>
      <vt:lpstr>PowerPoint Presentation</vt:lpstr>
      <vt:lpstr>T. S. of Small Intestine</vt:lpstr>
      <vt:lpstr>PowerPoint Presentation</vt:lpstr>
      <vt:lpstr>T. S. of Small Intestine</vt:lpstr>
      <vt:lpstr> Histology of Small Intestine</vt:lpstr>
      <vt:lpstr>PowerPoint Presentation</vt:lpstr>
      <vt:lpstr>PowerPoint Presentation</vt:lpstr>
      <vt:lpstr>PowerPoint Presentation</vt:lpstr>
      <vt:lpstr>T. S. of Large Intestine</vt:lpstr>
      <vt:lpstr>T. S. of Large Intestine</vt:lpstr>
      <vt:lpstr>Colon</vt:lpstr>
      <vt:lpstr>Appendix</vt:lpstr>
      <vt:lpstr>Recto-anal Junction</vt:lpstr>
      <vt:lpstr>Glands Associated with D.S. </vt:lpstr>
      <vt:lpstr>T.S. of Salivary Glands</vt:lpstr>
      <vt:lpstr>Histology of Salivary Acini</vt:lpstr>
      <vt:lpstr>PowerPoint Presentation</vt:lpstr>
      <vt:lpstr>PowerPoint Presentation</vt:lpstr>
      <vt:lpstr>PowerPoint Presentation</vt:lpstr>
      <vt:lpstr>PowerPoint Presentation</vt:lpstr>
      <vt:lpstr>             Liver</vt:lpstr>
      <vt:lpstr>Functions of Liver</vt:lpstr>
      <vt:lpstr>T.S. of Liver</vt:lpstr>
      <vt:lpstr>Histology of Liver</vt:lpstr>
      <vt:lpstr>Review of Topic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Geeta Mohite</dc:creator>
  <cp:lastModifiedBy>Geeta Mohite</cp:lastModifiedBy>
  <cp:revision>99</cp:revision>
  <dcterms:created xsi:type="dcterms:W3CDTF">2020-08-02T17:04:01Z</dcterms:created>
  <dcterms:modified xsi:type="dcterms:W3CDTF">2020-08-17T02:20:01Z</dcterms:modified>
</cp:coreProperties>
</file>