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87" r:id="rId4"/>
    <p:sldId id="288" r:id="rId5"/>
    <p:sldId id="289" r:id="rId6"/>
    <p:sldId id="290" r:id="rId7"/>
    <p:sldId id="291" r:id="rId8"/>
    <p:sldId id="257" r:id="rId9"/>
    <p:sldId id="258" r:id="rId10"/>
    <p:sldId id="259" r:id="rId11"/>
    <p:sldId id="260" r:id="rId12"/>
    <p:sldId id="261" r:id="rId13"/>
    <p:sldId id="262" r:id="rId14"/>
    <p:sldId id="263" r:id="rId15"/>
    <p:sldId id="264" r:id="rId16"/>
    <p:sldId id="265" r:id="rId17"/>
    <p:sldId id="266" r:id="rId18"/>
    <p:sldId id="281" r:id="rId19"/>
    <p:sldId id="282" r:id="rId20"/>
    <p:sldId id="283" r:id="rId21"/>
    <p:sldId id="294" r:id="rId22"/>
    <p:sldId id="295" r:id="rId23"/>
    <p:sldId id="296" r:id="rId24"/>
    <p:sldId id="293" r:id="rId25"/>
    <p:sldId id="292" r:id="rId26"/>
    <p:sldId id="267" r:id="rId27"/>
    <p:sldId id="268" r:id="rId28"/>
    <p:sldId id="269" r:id="rId29"/>
    <p:sldId id="270" r:id="rId30"/>
    <p:sldId id="271" r:id="rId31"/>
    <p:sldId id="272" r:id="rId32"/>
    <p:sldId id="27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74"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4589AB-13FC-408D-A4A6-EEE7C8423AF9}" type="doc">
      <dgm:prSet loTypeId="urn:microsoft.com/office/officeart/2005/8/layout/venn1" loCatId="relationship" qsTypeId="urn:microsoft.com/office/officeart/2005/8/quickstyle/simple1" qsCatId="simple" csTypeId="urn:microsoft.com/office/officeart/2005/8/colors/colorful2" csCatId="colorful" phldr="1"/>
      <dgm:spPr/>
    </dgm:pt>
    <dgm:pt modelId="{C49ACC5B-A1E0-40FD-9382-B0FC97E94BE3}">
      <dgm:prSet phldrT="[Text]"/>
      <dgm:spPr/>
      <dgm:t>
        <a:bodyPr/>
        <a:lstStyle/>
        <a:p>
          <a:r>
            <a:rPr lang="en-IN" dirty="0"/>
            <a:t>Hedger</a:t>
          </a:r>
        </a:p>
      </dgm:t>
    </dgm:pt>
    <dgm:pt modelId="{9E2A1A5B-181E-4DDF-AC8D-A1144E41BDD8}" type="parTrans" cxnId="{80BCA925-F3A0-4B90-959B-9648C0A0558A}">
      <dgm:prSet/>
      <dgm:spPr/>
      <dgm:t>
        <a:bodyPr/>
        <a:lstStyle/>
        <a:p>
          <a:endParaRPr lang="en-IN"/>
        </a:p>
      </dgm:t>
    </dgm:pt>
    <dgm:pt modelId="{67807977-F480-4E1A-965C-EAAE47FEA523}" type="sibTrans" cxnId="{80BCA925-F3A0-4B90-959B-9648C0A0558A}">
      <dgm:prSet/>
      <dgm:spPr/>
      <dgm:t>
        <a:bodyPr/>
        <a:lstStyle/>
        <a:p>
          <a:endParaRPr lang="en-IN"/>
        </a:p>
      </dgm:t>
    </dgm:pt>
    <dgm:pt modelId="{9AEB4316-625C-4B1C-B45B-9EFEDBC63ED8}">
      <dgm:prSet phldrT="[Text]"/>
      <dgm:spPr/>
      <dgm:t>
        <a:bodyPr/>
        <a:lstStyle/>
        <a:p>
          <a:r>
            <a:rPr lang="en-IN" dirty="0"/>
            <a:t>Speculator</a:t>
          </a:r>
        </a:p>
      </dgm:t>
    </dgm:pt>
    <dgm:pt modelId="{3D549918-6F20-49E4-B451-4DB9E99B6F2C}" type="parTrans" cxnId="{D48107E9-793D-4200-ADBA-396B326AED51}">
      <dgm:prSet/>
      <dgm:spPr/>
      <dgm:t>
        <a:bodyPr/>
        <a:lstStyle/>
        <a:p>
          <a:endParaRPr lang="en-IN"/>
        </a:p>
      </dgm:t>
    </dgm:pt>
    <dgm:pt modelId="{AECE6A2D-5761-4293-A8BF-F926EFD45F87}" type="sibTrans" cxnId="{D48107E9-793D-4200-ADBA-396B326AED51}">
      <dgm:prSet/>
      <dgm:spPr/>
      <dgm:t>
        <a:bodyPr/>
        <a:lstStyle/>
        <a:p>
          <a:endParaRPr lang="en-IN"/>
        </a:p>
      </dgm:t>
    </dgm:pt>
    <dgm:pt modelId="{33051EC1-9A58-42DC-882E-5983F963AE57}">
      <dgm:prSet phldrT="[Text]"/>
      <dgm:spPr/>
      <dgm:t>
        <a:bodyPr/>
        <a:lstStyle/>
        <a:p>
          <a:r>
            <a:rPr lang="en-IN" dirty="0"/>
            <a:t>Arbitrageur </a:t>
          </a:r>
        </a:p>
      </dgm:t>
    </dgm:pt>
    <dgm:pt modelId="{1527484F-E29B-4F35-BC87-F766D70D3229}" type="parTrans" cxnId="{44D8088A-EE2C-4987-BBC4-253838B5FFC7}">
      <dgm:prSet/>
      <dgm:spPr/>
      <dgm:t>
        <a:bodyPr/>
        <a:lstStyle/>
        <a:p>
          <a:endParaRPr lang="en-IN"/>
        </a:p>
      </dgm:t>
    </dgm:pt>
    <dgm:pt modelId="{ACB85F5A-5971-4BD6-A287-463AE829E969}" type="sibTrans" cxnId="{44D8088A-EE2C-4987-BBC4-253838B5FFC7}">
      <dgm:prSet/>
      <dgm:spPr/>
      <dgm:t>
        <a:bodyPr/>
        <a:lstStyle/>
        <a:p>
          <a:endParaRPr lang="en-IN"/>
        </a:p>
      </dgm:t>
    </dgm:pt>
    <dgm:pt modelId="{6A68F017-F045-43DC-81E9-76119E324289}" type="pres">
      <dgm:prSet presAssocID="{CB4589AB-13FC-408D-A4A6-EEE7C8423AF9}" presName="compositeShape" presStyleCnt="0">
        <dgm:presLayoutVars>
          <dgm:chMax val="7"/>
          <dgm:dir/>
          <dgm:resizeHandles val="exact"/>
        </dgm:presLayoutVars>
      </dgm:prSet>
      <dgm:spPr/>
    </dgm:pt>
    <dgm:pt modelId="{F3593FDC-00DB-4CC9-841E-E70F6F046D2A}" type="pres">
      <dgm:prSet presAssocID="{C49ACC5B-A1E0-40FD-9382-B0FC97E94BE3}" presName="circ1" presStyleLbl="vennNode1" presStyleIdx="0" presStyleCnt="3"/>
      <dgm:spPr/>
    </dgm:pt>
    <dgm:pt modelId="{84B10767-4FE4-4FC9-BF0F-545DE8DF8281}" type="pres">
      <dgm:prSet presAssocID="{C49ACC5B-A1E0-40FD-9382-B0FC97E94BE3}" presName="circ1Tx" presStyleLbl="revTx" presStyleIdx="0" presStyleCnt="0">
        <dgm:presLayoutVars>
          <dgm:chMax val="0"/>
          <dgm:chPref val="0"/>
          <dgm:bulletEnabled val="1"/>
        </dgm:presLayoutVars>
      </dgm:prSet>
      <dgm:spPr/>
    </dgm:pt>
    <dgm:pt modelId="{0485E5EB-8004-41E6-AA58-AA3643DC55F3}" type="pres">
      <dgm:prSet presAssocID="{9AEB4316-625C-4B1C-B45B-9EFEDBC63ED8}" presName="circ2" presStyleLbl="vennNode1" presStyleIdx="1" presStyleCnt="3"/>
      <dgm:spPr/>
    </dgm:pt>
    <dgm:pt modelId="{D5C1E0D7-512A-4A76-8BE7-CC24AD99C56D}" type="pres">
      <dgm:prSet presAssocID="{9AEB4316-625C-4B1C-B45B-9EFEDBC63ED8}" presName="circ2Tx" presStyleLbl="revTx" presStyleIdx="0" presStyleCnt="0">
        <dgm:presLayoutVars>
          <dgm:chMax val="0"/>
          <dgm:chPref val="0"/>
          <dgm:bulletEnabled val="1"/>
        </dgm:presLayoutVars>
      </dgm:prSet>
      <dgm:spPr/>
    </dgm:pt>
    <dgm:pt modelId="{4BCC1FE6-D7DD-45E8-A343-604718488F2E}" type="pres">
      <dgm:prSet presAssocID="{33051EC1-9A58-42DC-882E-5983F963AE57}" presName="circ3" presStyleLbl="vennNode1" presStyleIdx="2" presStyleCnt="3"/>
      <dgm:spPr/>
    </dgm:pt>
    <dgm:pt modelId="{5C003AFC-FC45-4572-94F4-E45B0BB98F31}" type="pres">
      <dgm:prSet presAssocID="{33051EC1-9A58-42DC-882E-5983F963AE57}" presName="circ3Tx" presStyleLbl="revTx" presStyleIdx="0" presStyleCnt="0">
        <dgm:presLayoutVars>
          <dgm:chMax val="0"/>
          <dgm:chPref val="0"/>
          <dgm:bulletEnabled val="1"/>
        </dgm:presLayoutVars>
      </dgm:prSet>
      <dgm:spPr/>
    </dgm:pt>
  </dgm:ptLst>
  <dgm:cxnLst>
    <dgm:cxn modelId="{03184722-48CA-46F3-B841-338A51F11745}" type="presOf" srcId="{33051EC1-9A58-42DC-882E-5983F963AE57}" destId="{5C003AFC-FC45-4572-94F4-E45B0BB98F31}" srcOrd="1" destOrd="0" presId="urn:microsoft.com/office/officeart/2005/8/layout/venn1"/>
    <dgm:cxn modelId="{80BCA925-F3A0-4B90-959B-9648C0A0558A}" srcId="{CB4589AB-13FC-408D-A4A6-EEE7C8423AF9}" destId="{C49ACC5B-A1E0-40FD-9382-B0FC97E94BE3}" srcOrd="0" destOrd="0" parTransId="{9E2A1A5B-181E-4DDF-AC8D-A1144E41BDD8}" sibTransId="{67807977-F480-4E1A-965C-EAAE47FEA523}"/>
    <dgm:cxn modelId="{03A5AA3F-0A75-439A-8FC6-8C5426FBB65A}" type="presOf" srcId="{9AEB4316-625C-4B1C-B45B-9EFEDBC63ED8}" destId="{D5C1E0D7-512A-4A76-8BE7-CC24AD99C56D}" srcOrd="1" destOrd="0" presId="urn:microsoft.com/office/officeart/2005/8/layout/venn1"/>
    <dgm:cxn modelId="{BEF19F41-87B5-4884-9F07-5F1827146316}" type="presOf" srcId="{CB4589AB-13FC-408D-A4A6-EEE7C8423AF9}" destId="{6A68F017-F045-43DC-81E9-76119E324289}" srcOrd="0" destOrd="0" presId="urn:microsoft.com/office/officeart/2005/8/layout/venn1"/>
    <dgm:cxn modelId="{4E0F6B73-0788-4BFA-8A76-A8E8117ED161}" type="presOf" srcId="{33051EC1-9A58-42DC-882E-5983F963AE57}" destId="{4BCC1FE6-D7DD-45E8-A343-604718488F2E}" srcOrd="0" destOrd="0" presId="urn:microsoft.com/office/officeart/2005/8/layout/venn1"/>
    <dgm:cxn modelId="{44D8088A-EE2C-4987-BBC4-253838B5FFC7}" srcId="{CB4589AB-13FC-408D-A4A6-EEE7C8423AF9}" destId="{33051EC1-9A58-42DC-882E-5983F963AE57}" srcOrd="2" destOrd="0" parTransId="{1527484F-E29B-4F35-BC87-F766D70D3229}" sibTransId="{ACB85F5A-5971-4BD6-A287-463AE829E969}"/>
    <dgm:cxn modelId="{69689FBE-A404-44B2-97F4-ACA2D05F3536}" type="presOf" srcId="{9AEB4316-625C-4B1C-B45B-9EFEDBC63ED8}" destId="{0485E5EB-8004-41E6-AA58-AA3643DC55F3}" srcOrd="0" destOrd="0" presId="urn:microsoft.com/office/officeart/2005/8/layout/venn1"/>
    <dgm:cxn modelId="{7DC650D3-4C4C-41E6-B246-6E2B6179C846}" type="presOf" srcId="{C49ACC5B-A1E0-40FD-9382-B0FC97E94BE3}" destId="{F3593FDC-00DB-4CC9-841E-E70F6F046D2A}" srcOrd="0" destOrd="0" presId="urn:microsoft.com/office/officeart/2005/8/layout/venn1"/>
    <dgm:cxn modelId="{D48107E9-793D-4200-ADBA-396B326AED51}" srcId="{CB4589AB-13FC-408D-A4A6-EEE7C8423AF9}" destId="{9AEB4316-625C-4B1C-B45B-9EFEDBC63ED8}" srcOrd="1" destOrd="0" parTransId="{3D549918-6F20-49E4-B451-4DB9E99B6F2C}" sibTransId="{AECE6A2D-5761-4293-A8BF-F926EFD45F87}"/>
    <dgm:cxn modelId="{367A48F3-97A8-4E55-8CCF-1A03876CEFC7}" type="presOf" srcId="{C49ACC5B-A1E0-40FD-9382-B0FC97E94BE3}" destId="{84B10767-4FE4-4FC9-BF0F-545DE8DF8281}" srcOrd="1" destOrd="0" presId="urn:microsoft.com/office/officeart/2005/8/layout/venn1"/>
    <dgm:cxn modelId="{E8F08E90-EAA5-449D-ADB5-39AD92AC4A25}" type="presParOf" srcId="{6A68F017-F045-43DC-81E9-76119E324289}" destId="{F3593FDC-00DB-4CC9-841E-E70F6F046D2A}" srcOrd="0" destOrd="0" presId="urn:microsoft.com/office/officeart/2005/8/layout/venn1"/>
    <dgm:cxn modelId="{716B55B4-C3D2-4E0B-ABF8-769D5026FD75}" type="presParOf" srcId="{6A68F017-F045-43DC-81E9-76119E324289}" destId="{84B10767-4FE4-4FC9-BF0F-545DE8DF8281}" srcOrd="1" destOrd="0" presId="urn:microsoft.com/office/officeart/2005/8/layout/venn1"/>
    <dgm:cxn modelId="{70143A6C-8506-4C38-9381-5C1FEF4D230C}" type="presParOf" srcId="{6A68F017-F045-43DC-81E9-76119E324289}" destId="{0485E5EB-8004-41E6-AA58-AA3643DC55F3}" srcOrd="2" destOrd="0" presId="urn:microsoft.com/office/officeart/2005/8/layout/venn1"/>
    <dgm:cxn modelId="{9EF365FC-5286-40C6-95D6-448809574296}" type="presParOf" srcId="{6A68F017-F045-43DC-81E9-76119E324289}" destId="{D5C1E0D7-512A-4A76-8BE7-CC24AD99C56D}" srcOrd="3" destOrd="0" presId="urn:microsoft.com/office/officeart/2005/8/layout/venn1"/>
    <dgm:cxn modelId="{662CD581-69AE-4034-8774-8779791DCB42}" type="presParOf" srcId="{6A68F017-F045-43DC-81E9-76119E324289}" destId="{4BCC1FE6-D7DD-45E8-A343-604718488F2E}" srcOrd="4" destOrd="0" presId="urn:microsoft.com/office/officeart/2005/8/layout/venn1"/>
    <dgm:cxn modelId="{EEB7A29D-8CF4-4CE7-A1E7-B3AFC873D887}" type="presParOf" srcId="{6A68F017-F045-43DC-81E9-76119E324289}" destId="{5C003AFC-FC45-4572-94F4-E45B0BB98F31}"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4AA76C-6889-4388-86CB-E6BC469567CD}" type="doc">
      <dgm:prSet loTypeId="urn:microsoft.com/office/officeart/2005/8/layout/hList6" loCatId="list" qsTypeId="urn:microsoft.com/office/officeart/2005/8/quickstyle/simple1" qsCatId="simple" csTypeId="urn:microsoft.com/office/officeart/2005/8/colors/colorful5" csCatId="colorful" phldr="1"/>
      <dgm:spPr/>
      <dgm:t>
        <a:bodyPr/>
        <a:lstStyle/>
        <a:p>
          <a:endParaRPr lang="en-IN"/>
        </a:p>
      </dgm:t>
    </dgm:pt>
    <dgm:pt modelId="{C711FC41-7814-432A-A89C-640E4DD3D35D}">
      <dgm:prSet phldrT="[Text]"/>
      <dgm:spPr/>
      <dgm:t>
        <a:bodyPr/>
        <a:lstStyle/>
        <a:p>
          <a:pPr algn="ctr"/>
          <a:r>
            <a:rPr lang="en-IN" b="1" dirty="0">
              <a:solidFill>
                <a:schemeClr val="tx1"/>
              </a:solidFill>
            </a:rPr>
            <a:t>Functions</a:t>
          </a:r>
        </a:p>
      </dgm:t>
    </dgm:pt>
    <dgm:pt modelId="{C3231626-01F4-489E-BFF2-9A6DB6794F5C}" type="parTrans" cxnId="{8E0CAF14-8191-492E-975B-F17BAA792125}">
      <dgm:prSet/>
      <dgm:spPr/>
      <dgm:t>
        <a:bodyPr/>
        <a:lstStyle/>
        <a:p>
          <a:endParaRPr lang="en-IN"/>
        </a:p>
      </dgm:t>
    </dgm:pt>
    <dgm:pt modelId="{DB7CDD6D-1DCE-4642-BFB6-DDA0FC9E6DF4}" type="sibTrans" cxnId="{8E0CAF14-8191-492E-975B-F17BAA792125}">
      <dgm:prSet/>
      <dgm:spPr/>
      <dgm:t>
        <a:bodyPr/>
        <a:lstStyle/>
        <a:p>
          <a:endParaRPr lang="en-IN"/>
        </a:p>
      </dgm:t>
    </dgm:pt>
    <dgm:pt modelId="{0D21B167-14F7-444D-A806-6A0EE505EAC6}">
      <dgm:prSet phldrT="[Text]"/>
      <dgm:spPr/>
      <dgm:t>
        <a:bodyPr/>
        <a:lstStyle/>
        <a:p>
          <a:pPr algn="l"/>
          <a:r>
            <a:rPr lang="en-IN" dirty="0">
              <a:solidFill>
                <a:schemeClr val="tx1"/>
              </a:solidFill>
            </a:rPr>
            <a:t>Advise Central Govt.</a:t>
          </a:r>
        </a:p>
      </dgm:t>
    </dgm:pt>
    <dgm:pt modelId="{65D18CEB-5698-4FB0-AAA8-9FE198E4780C}" type="parTrans" cxnId="{4C082E2F-5A7D-4BBC-8839-064110AC5AA0}">
      <dgm:prSet/>
      <dgm:spPr/>
      <dgm:t>
        <a:bodyPr/>
        <a:lstStyle/>
        <a:p>
          <a:endParaRPr lang="en-IN"/>
        </a:p>
      </dgm:t>
    </dgm:pt>
    <dgm:pt modelId="{E0379D49-9056-4927-8375-93CD6889EB33}" type="sibTrans" cxnId="{4C082E2F-5A7D-4BBC-8839-064110AC5AA0}">
      <dgm:prSet/>
      <dgm:spPr/>
      <dgm:t>
        <a:bodyPr/>
        <a:lstStyle/>
        <a:p>
          <a:endParaRPr lang="en-IN"/>
        </a:p>
      </dgm:t>
    </dgm:pt>
    <dgm:pt modelId="{1B37D282-B010-4641-8C59-C9400A44ACF7}">
      <dgm:prSet phldrT="[Text]"/>
      <dgm:spPr/>
      <dgm:t>
        <a:bodyPr/>
        <a:lstStyle/>
        <a:p>
          <a:pPr algn="l"/>
          <a:r>
            <a:rPr lang="en-IN" dirty="0">
              <a:solidFill>
                <a:schemeClr val="tx1"/>
              </a:solidFill>
            </a:rPr>
            <a:t>Keep Forward Market under observation &amp; control</a:t>
          </a:r>
        </a:p>
      </dgm:t>
    </dgm:pt>
    <dgm:pt modelId="{5AF4EBDD-82B0-47BA-860E-908AF42C04FC}" type="parTrans" cxnId="{67B89C84-4871-4B09-BE3C-A3C5880E2BE8}">
      <dgm:prSet/>
      <dgm:spPr/>
      <dgm:t>
        <a:bodyPr/>
        <a:lstStyle/>
        <a:p>
          <a:endParaRPr lang="en-IN"/>
        </a:p>
      </dgm:t>
    </dgm:pt>
    <dgm:pt modelId="{C14BF750-957E-4755-B6C8-714DC362529C}" type="sibTrans" cxnId="{67B89C84-4871-4B09-BE3C-A3C5880E2BE8}">
      <dgm:prSet/>
      <dgm:spPr/>
      <dgm:t>
        <a:bodyPr/>
        <a:lstStyle/>
        <a:p>
          <a:endParaRPr lang="en-IN"/>
        </a:p>
      </dgm:t>
    </dgm:pt>
    <dgm:pt modelId="{707FDE45-1B6C-4DB1-9E4E-5E9D8C8EEAC9}">
      <dgm:prSet phldrT="[Text]"/>
      <dgm:spPr/>
      <dgm:t>
        <a:bodyPr/>
        <a:lstStyle/>
        <a:p>
          <a:pPr algn="ctr"/>
          <a:r>
            <a:rPr lang="en-IN" b="1" dirty="0">
              <a:solidFill>
                <a:schemeClr val="tx1"/>
              </a:solidFill>
            </a:rPr>
            <a:t>Division</a:t>
          </a:r>
        </a:p>
      </dgm:t>
    </dgm:pt>
    <dgm:pt modelId="{D9BD1BB3-5264-4635-89B9-0BAE8E040234}" type="parTrans" cxnId="{2FFE417D-572F-4CD2-9556-5643D0772ABA}">
      <dgm:prSet/>
      <dgm:spPr/>
      <dgm:t>
        <a:bodyPr/>
        <a:lstStyle/>
        <a:p>
          <a:endParaRPr lang="en-IN"/>
        </a:p>
      </dgm:t>
    </dgm:pt>
    <dgm:pt modelId="{48AD3A42-0B98-4521-9739-571E14214FB9}" type="sibTrans" cxnId="{2FFE417D-572F-4CD2-9556-5643D0772ABA}">
      <dgm:prSet/>
      <dgm:spPr/>
      <dgm:t>
        <a:bodyPr/>
        <a:lstStyle/>
        <a:p>
          <a:endParaRPr lang="en-IN"/>
        </a:p>
      </dgm:t>
    </dgm:pt>
    <dgm:pt modelId="{49A0BDCD-A04D-45AC-BEE1-535334970835}">
      <dgm:prSet phldrT="[Text]"/>
      <dgm:spPr/>
      <dgm:t>
        <a:bodyPr/>
        <a:lstStyle/>
        <a:p>
          <a:pPr algn="l"/>
          <a:r>
            <a:rPr lang="en-IN" dirty="0">
              <a:solidFill>
                <a:schemeClr val="tx1"/>
              </a:solidFill>
            </a:rPr>
            <a:t>Division of Markets, Trading &amp; Development (MTD)</a:t>
          </a:r>
        </a:p>
      </dgm:t>
    </dgm:pt>
    <dgm:pt modelId="{3CFB3131-172D-4C3F-8ABF-891A71339B6B}" type="parTrans" cxnId="{C2E931E0-560D-416C-974D-0BF07CC975F8}">
      <dgm:prSet/>
      <dgm:spPr/>
      <dgm:t>
        <a:bodyPr/>
        <a:lstStyle/>
        <a:p>
          <a:endParaRPr lang="en-IN"/>
        </a:p>
      </dgm:t>
    </dgm:pt>
    <dgm:pt modelId="{E48FA4E3-4917-4F1B-8DB6-37BC881B47EC}" type="sibTrans" cxnId="{C2E931E0-560D-416C-974D-0BF07CC975F8}">
      <dgm:prSet/>
      <dgm:spPr/>
      <dgm:t>
        <a:bodyPr/>
        <a:lstStyle/>
        <a:p>
          <a:endParaRPr lang="en-IN"/>
        </a:p>
      </dgm:t>
    </dgm:pt>
    <dgm:pt modelId="{46D92790-6D6D-4C05-AE02-E6A9F60837AE}">
      <dgm:prSet phldrT="[Text]"/>
      <dgm:spPr/>
      <dgm:t>
        <a:bodyPr/>
        <a:lstStyle/>
        <a:p>
          <a:pPr algn="l"/>
          <a:r>
            <a:rPr lang="en-IN" dirty="0">
              <a:solidFill>
                <a:schemeClr val="tx1"/>
              </a:solidFill>
            </a:rPr>
            <a:t>Research , Training &amp; Intermediary , Registration &amp; IT (RTIR)</a:t>
          </a:r>
        </a:p>
      </dgm:t>
    </dgm:pt>
    <dgm:pt modelId="{25397DAA-37D8-4174-AAEC-BE951E927CC8}" type="parTrans" cxnId="{5A8C7098-95EE-4798-9F94-801D5378A3EE}">
      <dgm:prSet/>
      <dgm:spPr/>
      <dgm:t>
        <a:bodyPr/>
        <a:lstStyle/>
        <a:p>
          <a:endParaRPr lang="en-IN"/>
        </a:p>
      </dgm:t>
    </dgm:pt>
    <dgm:pt modelId="{3892D5FD-76C5-4CD7-9206-385B5B6E6ACE}" type="sibTrans" cxnId="{5A8C7098-95EE-4798-9F94-801D5378A3EE}">
      <dgm:prSet/>
      <dgm:spPr/>
      <dgm:t>
        <a:bodyPr/>
        <a:lstStyle/>
        <a:p>
          <a:endParaRPr lang="en-IN"/>
        </a:p>
      </dgm:t>
    </dgm:pt>
    <dgm:pt modelId="{FB259062-2D93-47D4-BEA7-F83D1EC0F646}">
      <dgm:prSet phldrT="[Text]"/>
      <dgm:spPr/>
      <dgm:t>
        <a:bodyPr/>
        <a:lstStyle/>
        <a:p>
          <a:pPr algn="l"/>
          <a:r>
            <a:rPr lang="en-IN" dirty="0">
              <a:solidFill>
                <a:schemeClr val="tx1"/>
              </a:solidFill>
            </a:rPr>
            <a:t>Collect &amp; publish information</a:t>
          </a:r>
        </a:p>
      </dgm:t>
    </dgm:pt>
    <dgm:pt modelId="{D9C09D4C-45D4-43FE-B6A0-13774257BCD0}" type="parTrans" cxnId="{C3884097-2B24-4F1D-8589-FB09DE4751A1}">
      <dgm:prSet/>
      <dgm:spPr/>
      <dgm:t>
        <a:bodyPr/>
        <a:lstStyle/>
        <a:p>
          <a:endParaRPr lang="en-IN"/>
        </a:p>
      </dgm:t>
    </dgm:pt>
    <dgm:pt modelId="{9BAE5FEC-05CC-4E0C-8DA2-BC7801CEB994}" type="sibTrans" cxnId="{C3884097-2B24-4F1D-8589-FB09DE4751A1}">
      <dgm:prSet/>
      <dgm:spPr/>
      <dgm:t>
        <a:bodyPr/>
        <a:lstStyle/>
        <a:p>
          <a:endParaRPr lang="en-IN"/>
        </a:p>
      </dgm:t>
    </dgm:pt>
    <dgm:pt modelId="{60A427AB-D00A-483C-86E9-3D74D3D6EFBD}">
      <dgm:prSet phldrT="[Text]"/>
      <dgm:spPr/>
      <dgm:t>
        <a:bodyPr/>
        <a:lstStyle/>
        <a:p>
          <a:pPr algn="l"/>
          <a:r>
            <a:rPr lang="en-IN" dirty="0">
              <a:solidFill>
                <a:schemeClr val="tx1"/>
              </a:solidFill>
            </a:rPr>
            <a:t>Undertake inspection of accounts &amp; documents</a:t>
          </a:r>
        </a:p>
      </dgm:t>
    </dgm:pt>
    <dgm:pt modelId="{9EB0BC03-D4B6-428D-BDE4-D807D6A42C65}" type="parTrans" cxnId="{BF099DD4-58FE-43F0-B6BD-C8C6F369E443}">
      <dgm:prSet/>
      <dgm:spPr/>
      <dgm:t>
        <a:bodyPr/>
        <a:lstStyle/>
        <a:p>
          <a:endParaRPr lang="en-IN"/>
        </a:p>
      </dgm:t>
    </dgm:pt>
    <dgm:pt modelId="{E9E4B5C3-E551-433A-99B8-A8CD329C7A69}" type="sibTrans" cxnId="{BF099DD4-58FE-43F0-B6BD-C8C6F369E443}">
      <dgm:prSet/>
      <dgm:spPr/>
      <dgm:t>
        <a:bodyPr/>
        <a:lstStyle/>
        <a:p>
          <a:endParaRPr lang="en-IN"/>
        </a:p>
      </dgm:t>
    </dgm:pt>
    <dgm:pt modelId="{D6AA76F5-8B5B-45C6-8175-B263A426693C}">
      <dgm:prSet phldrT="[Text]"/>
      <dgm:spPr/>
      <dgm:t>
        <a:bodyPr/>
        <a:lstStyle/>
        <a:p>
          <a:pPr algn="l"/>
          <a:r>
            <a:rPr lang="en-IN" dirty="0">
              <a:solidFill>
                <a:schemeClr val="tx1"/>
              </a:solidFill>
            </a:rPr>
            <a:t>Recommendations for improvements</a:t>
          </a:r>
        </a:p>
      </dgm:t>
    </dgm:pt>
    <dgm:pt modelId="{F43FEB7D-BFB4-4447-9ACF-0F9FE740DCAC}" type="parTrans" cxnId="{D269E3AE-611E-4C38-BAF3-FF24DB97E045}">
      <dgm:prSet/>
      <dgm:spPr/>
      <dgm:t>
        <a:bodyPr/>
        <a:lstStyle/>
        <a:p>
          <a:endParaRPr lang="en-IN"/>
        </a:p>
      </dgm:t>
    </dgm:pt>
    <dgm:pt modelId="{51FADF5C-8B12-40DA-9782-FD01C1275268}" type="sibTrans" cxnId="{D269E3AE-611E-4C38-BAF3-FF24DB97E045}">
      <dgm:prSet/>
      <dgm:spPr/>
      <dgm:t>
        <a:bodyPr/>
        <a:lstStyle/>
        <a:p>
          <a:endParaRPr lang="en-IN"/>
        </a:p>
      </dgm:t>
    </dgm:pt>
    <dgm:pt modelId="{B5EAC690-4130-490A-8834-4355F6AFEA6E}">
      <dgm:prSet phldrT="[Text]"/>
      <dgm:spPr/>
      <dgm:t>
        <a:bodyPr/>
        <a:lstStyle/>
        <a:p>
          <a:pPr algn="l"/>
          <a:r>
            <a:rPr lang="en-IN" dirty="0">
              <a:solidFill>
                <a:schemeClr val="tx1"/>
              </a:solidFill>
            </a:rPr>
            <a:t>Perform other duties under act</a:t>
          </a:r>
        </a:p>
      </dgm:t>
    </dgm:pt>
    <dgm:pt modelId="{238FF1D8-8CDA-48F5-B0A8-81F082E9C05E}" type="parTrans" cxnId="{AF8130FC-743A-4C91-AC0A-BF40596437FE}">
      <dgm:prSet/>
      <dgm:spPr/>
      <dgm:t>
        <a:bodyPr/>
        <a:lstStyle/>
        <a:p>
          <a:endParaRPr lang="en-IN"/>
        </a:p>
      </dgm:t>
    </dgm:pt>
    <dgm:pt modelId="{E9F1E760-195E-4732-AB22-8B3427F3B385}" type="sibTrans" cxnId="{AF8130FC-743A-4C91-AC0A-BF40596437FE}">
      <dgm:prSet/>
      <dgm:spPr/>
      <dgm:t>
        <a:bodyPr/>
        <a:lstStyle/>
        <a:p>
          <a:endParaRPr lang="en-IN"/>
        </a:p>
      </dgm:t>
    </dgm:pt>
    <dgm:pt modelId="{92ADDAD1-B3A4-4573-A024-A804ABC8E68C}">
      <dgm:prSet phldrT="[Text]"/>
      <dgm:spPr/>
      <dgm:t>
        <a:bodyPr/>
        <a:lstStyle/>
        <a:p>
          <a:pPr algn="l"/>
          <a:r>
            <a:rPr lang="en-IN" dirty="0">
              <a:solidFill>
                <a:schemeClr val="tx1"/>
              </a:solidFill>
            </a:rPr>
            <a:t>Market Intelligence , Monitoring &amp; Surveillance (MMS) </a:t>
          </a:r>
        </a:p>
      </dgm:t>
    </dgm:pt>
    <dgm:pt modelId="{95D22CCE-6EB6-414E-B53E-01FFE391A8A8}" type="parTrans" cxnId="{D0DE35A6-3DFC-4C8D-90E1-7B5A7A343EC2}">
      <dgm:prSet/>
      <dgm:spPr/>
      <dgm:t>
        <a:bodyPr/>
        <a:lstStyle/>
        <a:p>
          <a:endParaRPr lang="en-IN"/>
        </a:p>
      </dgm:t>
    </dgm:pt>
    <dgm:pt modelId="{98953A77-1806-493B-9798-68DB1874147F}" type="sibTrans" cxnId="{D0DE35A6-3DFC-4C8D-90E1-7B5A7A343EC2}">
      <dgm:prSet/>
      <dgm:spPr/>
      <dgm:t>
        <a:bodyPr/>
        <a:lstStyle/>
        <a:p>
          <a:endParaRPr lang="en-IN"/>
        </a:p>
      </dgm:t>
    </dgm:pt>
    <dgm:pt modelId="{CBD6F990-0079-4B1A-84EB-D229229812D8}">
      <dgm:prSet phldrT="[Text]"/>
      <dgm:spPr/>
      <dgm:t>
        <a:bodyPr/>
        <a:lstStyle/>
        <a:p>
          <a:pPr algn="l"/>
          <a:r>
            <a:rPr lang="en-IN" dirty="0">
              <a:solidFill>
                <a:schemeClr val="tx1"/>
              </a:solidFill>
            </a:rPr>
            <a:t>&amp; Investigation, Vigilance Legal Affairs (IVL)</a:t>
          </a:r>
        </a:p>
      </dgm:t>
    </dgm:pt>
    <dgm:pt modelId="{A55091C4-8F06-4875-B979-F811793AF234}" type="parTrans" cxnId="{414786D0-E8E0-4AFE-B8B8-D232FEDBA4BD}">
      <dgm:prSet/>
      <dgm:spPr/>
      <dgm:t>
        <a:bodyPr/>
        <a:lstStyle/>
        <a:p>
          <a:endParaRPr lang="en-IN"/>
        </a:p>
      </dgm:t>
    </dgm:pt>
    <dgm:pt modelId="{96A4986D-8672-46C2-B02A-56E9EDAE7D32}" type="sibTrans" cxnId="{414786D0-E8E0-4AFE-B8B8-D232FEDBA4BD}">
      <dgm:prSet/>
      <dgm:spPr/>
      <dgm:t>
        <a:bodyPr/>
        <a:lstStyle/>
        <a:p>
          <a:endParaRPr lang="en-IN"/>
        </a:p>
      </dgm:t>
    </dgm:pt>
    <dgm:pt modelId="{DFF933EF-CD25-47C8-9B39-267DCAC1AE1C}">
      <dgm:prSet phldrT="[Text]"/>
      <dgm:spPr/>
      <dgm:t>
        <a:bodyPr/>
        <a:lstStyle/>
        <a:p>
          <a:pPr algn="l"/>
          <a:r>
            <a:rPr lang="en-IN" dirty="0">
              <a:solidFill>
                <a:schemeClr val="tx1"/>
              </a:solidFill>
            </a:rPr>
            <a:t>Commission Secretariat  (CS)</a:t>
          </a:r>
        </a:p>
      </dgm:t>
    </dgm:pt>
    <dgm:pt modelId="{4E4CD313-4E0C-4314-83CF-5DF74B2996E6}" type="parTrans" cxnId="{6F6392DB-C046-40E2-89FB-182683131EEA}">
      <dgm:prSet/>
      <dgm:spPr/>
      <dgm:t>
        <a:bodyPr/>
        <a:lstStyle/>
        <a:p>
          <a:endParaRPr lang="en-IN"/>
        </a:p>
      </dgm:t>
    </dgm:pt>
    <dgm:pt modelId="{3748049A-2925-447A-A0A1-45A6DB33F0E5}" type="sibTrans" cxnId="{6F6392DB-C046-40E2-89FB-182683131EEA}">
      <dgm:prSet/>
      <dgm:spPr/>
      <dgm:t>
        <a:bodyPr/>
        <a:lstStyle/>
        <a:p>
          <a:endParaRPr lang="en-IN"/>
        </a:p>
      </dgm:t>
    </dgm:pt>
    <dgm:pt modelId="{2CBAA309-7CC4-4544-AD6B-4F35E693CFB6}" type="pres">
      <dgm:prSet presAssocID="{EA4AA76C-6889-4388-86CB-E6BC469567CD}" presName="Name0" presStyleCnt="0">
        <dgm:presLayoutVars>
          <dgm:dir/>
          <dgm:resizeHandles val="exact"/>
        </dgm:presLayoutVars>
      </dgm:prSet>
      <dgm:spPr/>
    </dgm:pt>
    <dgm:pt modelId="{A136ADB7-7DE7-468B-8A37-B5E4A588F287}" type="pres">
      <dgm:prSet presAssocID="{C711FC41-7814-432A-A89C-640E4DD3D35D}" presName="node" presStyleLbl="node1" presStyleIdx="0" presStyleCnt="2">
        <dgm:presLayoutVars>
          <dgm:bulletEnabled val="1"/>
        </dgm:presLayoutVars>
      </dgm:prSet>
      <dgm:spPr/>
    </dgm:pt>
    <dgm:pt modelId="{0D77894D-1D4B-466F-8B1C-0849594551FF}" type="pres">
      <dgm:prSet presAssocID="{DB7CDD6D-1DCE-4642-BFB6-DDA0FC9E6DF4}" presName="sibTrans" presStyleCnt="0"/>
      <dgm:spPr/>
    </dgm:pt>
    <dgm:pt modelId="{227300B0-CFF9-4C59-AC25-BCC5E340BD95}" type="pres">
      <dgm:prSet presAssocID="{707FDE45-1B6C-4DB1-9E4E-5E9D8C8EEAC9}" presName="node" presStyleLbl="node1" presStyleIdx="1" presStyleCnt="2">
        <dgm:presLayoutVars>
          <dgm:bulletEnabled val="1"/>
        </dgm:presLayoutVars>
      </dgm:prSet>
      <dgm:spPr/>
    </dgm:pt>
  </dgm:ptLst>
  <dgm:cxnLst>
    <dgm:cxn modelId="{8E0CAF14-8191-492E-975B-F17BAA792125}" srcId="{EA4AA76C-6889-4388-86CB-E6BC469567CD}" destId="{C711FC41-7814-432A-A89C-640E4DD3D35D}" srcOrd="0" destOrd="0" parTransId="{C3231626-01F4-489E-BFF2-9A6DB6794F5C}" sibTransId="{DB7CDD6D-1DCE-4642-BFB6-DDA0FC9E6DF4}"/>
    <dgm:cxn modelId="{2EC33322-5D63-4D8E-B1F3-269F481ABE29}" type="presOf" srcId="{EA4AA76C-6889-4388-86CB-E6BC469567CD}" destId="{2CBAA309-7CC4-4544-AD6B-4F35E693CFB6}" srcOrd="0" destOrd="0" presId="urn:microsoft.com/office/officeart/2005/8/layout/hList6"/>
    <dgm:cxn modelId="{C6845F26-B6CB-4312-AB5F-A62767FA1ECC}" type="presOf" srcId="{60A427AB-D00A-483C-86E9-3D74D3D6EFBD}" destId="{A136ADB7-7DE7-468B-8A37-B5E4A588F287}" srcOrd="0" destOrd="4" presId="urn:microsoft.com/office/officeart/2005/8/layout/hList6"/>
    <dgm:cxn modelId="{DF1A5828-6BC3-43E3-AF3E-A743D7507E55}" type="presOf" srcId="{C711FC41-7814-432A-A89C-640E4DD3D35D}" destId="{A136ADB7-7DE7-468B-8A37-B5E4A588F287}" srcOrd="0" destOrd="0" presId="urn:microsoft.com/office/officeart/2005/8/layout/hList6"/>
    <dgm:cxn modelId="{4C082E2F-5A7D-4BBC-8839-064110AC5AA0}" srcId="{C711FC41-7814-432A-A89C-640E4DD3D35D}" destId="{0D21B167-14F7-444D-A806-6A0EE505EAC6}" srcOrd="0" destOrd="0" parTransId="{65D18CEB-5698-4FB0-AAA8-9FE198E4780C}" sibTransId="{E0379D49-9056-4927-8375-93CD6889EB33}"/>
    <dgm:cxn modelId="{0A0FD037-8D01-4EF7-A486-B276DE8DEA91}" type="presOf" srcId="{0D21B167-14F7-444D-A806-6A0EE505EAC6}" destId="{A136ADB7-7DE7-468B-8A37-B5E4A588F287}" srcOrd="0" destOrd="1" presId="urn:microsoft.com/office/officeart/2005/8/layout/hList6"/>
    <dgm:cxn modelId="{BF4E084C-5F15-420E-AC0F-B087AF27E4DF}" type="presOf" srcId="{92ADDAD1-B3A4-4573-A024-A804ABC8E68C}" destId="{227300B0-CFF9-4C59-AC25-BCC5E340BD95}" srcOrd="0" destOrd="2" presId="urn:microsoft.com/office/officeart/2005/8/layout/hList6"/>
    <dgm:cxn modelId="{819B9E6C-7741-4525-B836-B4265E18348A}" type="presOf" srcId="{707FDE45-1B6C-4DB1-9E4E-5E9D8C8EEAC9}" destId="{227300B0-CFF9-4C59-AC25-BCC5E340BD95}" srcOrd="0" destOrd="0" presId="urn:microsoft.com/office/officeart/2005/8/layout/hList6"/>
    <dgm:cxn modelId="{2FFE417D-572F-4CD2-9556-5643D0772ABA}" srcId="{EA4AA76C-6889-4388-86CB-E6BC469567CD}" destId="{707FDE45-1B6C-4DB1-9E4E-5E9D8C8EEAC9}" srcOrd="1" destOrd="0" parTransId="{D9BD1BB3-5264-4635-89B9-0BAE8E040234}" sibTransId="{48AD3A42-0B98-4521-9739-571E14214FB9}"/>
    <dgm:cxn modelId="{67B89C84-4871-4B09-BE3C-A3C5880E2BE8}" srcId="{C711FC41-7814-432A-A89C-640E4DD3D35D}" destId="{1B37D282-B010-4641-8C59-C9400A44ACF7}" srcOrd="1" destOrd="0" parTransId="{5AF4EBDD-82B0-47BA-860E-908AF42C04FC}" sibTransId="{C14BF750-957E-4755-B6C8-714DC362529C}"/>
    <dgm:cxn modelId="{F1F79395-D6B0-491D-B799-874AC0CD664B}" type="presOf" srcId="{1B37D282-B010-4641-8C59-C9400A44ACF7}" destId="{A136ADB7-7DE7-468B-8A37-B5E4A588F287}" srcOrd="0" destOrd="2" presId="urn:microsoft.com/office/officeart/2005/8/layout/hList6"/>
    <dgm:cxn modelId="{C3884097-2B24-4F1D-8589-FB09DE4751A1}" srcId="{C711FC41-7814-432A-A89C-640E4DD3D35D}" destId="{FB259062-2D93-47D4-BEA7-F83D1EC0F646}" srcOrd="2" destOrd="0" parTransId="{D9C09D4C-45D4-43FE-B6A0-13774257BCD0}" sibTransId="{9BAE5FEC-05CC-4E0C-8DA2-BC7801CEB994}"/>
    <dgm:cxn modelId="{5A8C7098-95EE-4798-9F94-801D5378A3EE}" srcId="{707FDE45-1B6C-4DB1-9E4E-5E9D8C8EEAC9}" destId="{46D92790-6D6D-4C05-AE02-E6A9F60837AE}" srcOrd="2" destOrd="0" parTransId="{25397DAA-37D8-4174-AAEC-BE951E927CC8}" sibTransId="{3892D5FD-76C5-4CD7-9206-385B5B6E6ACE}"/>
    <dgm:cxn modelId="{CCF61B9D-C4C8-4515-8A87-A324FBDCCF93}" type="presOf" srcId="{D6AA76F5-8B5B-45C6-8175-B263A426693C}" destId="{A136ADB7-7DE7-468B-8A37-B5E4A588F287}" srcOrd="0" destOrd="5" presId="urn:microsoft.com/office/officeart/2005/8/layout/hList6"/>
    <dgm:cxn modelId="{305368A1-81B2-48E2-99E9-731693262152}" type="presOf" srcId="{CBD6F990-0079-4B1A-84EB-D229229812D8}" destId="{227300B0-CFF9-4C59-AC25-BCC5E340BD95}" srcOrd="0" destOrd="4" presId="urn:microsoft.com/office/officeart/2005/8/layout/hList6"/>
    <dgm:cxn modelId="{D0DE35A6-3DFC-4C8D-90E1-7B5A7A343EC2}" srcId="{707FDE45-1B6C-4DB1-9E4E-5E9D8C8EEAC9}" destId="{92ADDAD1-B3A4-4573-A024-A804ABC8E68C}" srcOrd="1" destOrd="0" parTransId="{95D22CCE-6EB6-414E-B53E-01FFE391A8A8}" sibTransId="{98953A77-1806-493B-9798-68DB1874147F}"/>
    <dgm:cxn modelId="{119DA8A7-0E9E-4549-AAC8-EEB21DAA0A69}" type="presOf" srcId="{49A0BDCD-A04D-45AC-BEE1-535334970835}" destId="{227300B0-CFF9-4C59-AC25-BCC5E340BD95}" srcOrd="0" destOrd="1" presId="urn:microsoft.com/office/officeart/2005/8/layout/hList6"/>
    <dgm:cxn modelId="{D269E3AE-611E-4C38-BAF3-FF24DB97E045}" srcId="{C711FC41-7814-432A-A89C-640E4DD3D35D}" destId="{D6AA76F5-8B5B-45C6-8175-B263A426693C}" srcOrd="4" destOrd="0" parTransId="{F43FEB7D-BFB4-4447-9ACF-0F9FE740DCAC}" sibTransId="{51FADF5C-8B12-40DA-9782-FD01C1275268}"/>
    <dgm:cxn modelId="{1A8BBABC-B00A-4D56-AAD6-C3FDEB2E9776}" type="presOf" srcId="{DFF933EF-CD25-47C8-9B39-267DCAC1AE1C}" destId="{227300B0-CFF9-4C59-AC25-BCC5E340BD95}" srcOrd="0" destOrd="5" presId="urn:microsoft.com/office/officeart/2005/8/layout/hList6"/>
    <dgm:cxn modelId="{FADFAACB-5F0B-4A71-8F21-77D2193C43E3}" type="presOf" srcId="{FB259062-2D93-47D4-BEA7-F83D1EC0F646}" destId="{A136ADB7-7DE7-468B-8A37-B5E4A588F287}" srcOrd="0" destOrd="3" presId="urn:microsoft.com/office/officeart/2005/8/layout/hList6"/>
    <dgm:cxn modelId="{414786D0-E8E0-4AFE-B8B8-D232FEDBA4BD}" srcId="{707FDE45-1B6C-4DB1-9E4E-5E9D8C8EEAC9}" destId="{CBD6F990-0079-4B1A-84EB-D229229812D8}" srcOrd="3" destOrd="0" parTransId="{A55091C4-8F06-4875-B979-F811793AF234}" sibTransId="{96A4986D-8672-46C2-B02A-56E9EDAE7D32}"/>
    <dgm:cxn modelId="{BF099DD4-58FE-43F0-B6BD-C8C6F369E443}" srcId="{C711FC41-7814-432A-A89C-640E4DD3D35D}" destId="{60A427AB-D00A-483C-86E9-3D74D3D6EFBD}" srcOrd="3" destOrd="0" parTransId="{9EB0BC03-D4B6-428D-BDE4-D807D6A42C65}" sibTransId="{E9E4B5C3-E551-433A-99B8-A8CD329C7A69}"/>
    <dgm:cxn modelId="{6F6392DB-C046-40E2-89FB-182683131EEA}" srcId="{707FDE45-1B6C-4DB1-9E4E-5E9D8C8EEAC9}" destId="{DFF933EF-CD25-47C8-9B39-267DCAC1AE1C}" srcOrd="4" destOrd="0" parTransId="{4E4CD313-4E0C-4314-83CF-5DF74B2996E6}" sibTransId="{3748049A-2925-447A-A0A1-45A6DB33F0E5}"/>
    <dgm:cxn modelId="{C2E931E0-560D-416C-974D-0BF07CC975F8}" srcId="{707FDE45-1B6C-4DB1-9E4E-5E9D8C8EEAC9}" destId="{49A0BDCD-A04D-45AC-BEE1-535334970835}" srcOrd="0" destOrd="0" parTransId="{3CFB3131-172D-4C3F-8ABF-891A71339B6B}" sibTransId="{E48FA4E3-4917-4F1B-8DB6-37BC881B47EC}"/>
    <dgm:cxn modelId="{93FA26EC-3BFF-42BB-B931-071F6886ECA3}" type="presOf" srcId="{B5EAC690-4130-490A-8834-4355F6AFEA6E}" destId="{A136ADB7-7DE7-468B-8A37-B5E4A588F287}" srcOrd="0" destOrd="6" presId="urn:microsoft.com/office/officeart/2005/8/layout/hList6"/>
    <dgm:cxn modelId="{AF8130FC-743A-4C91-AC0A-BF40596437FE}" srcId="{C711FC41-7814-432A-A89C-640E4DD3D35D}" destId="{B5EAC690-4130-490A-8834-4355F6AFEA6E}" srcOrd="5" destOrd="0" parTransId="{238FF1D8-8CDA-48F5-B0A8-81F082E9C05E}" sibTransId="{E9F1E760-195E-4732-AB22-8B3427F3B385}"/>
    <dgm:cxn modelId="{A2B6F3FC-BEB1-46A9-8532-F6542BE9CABB}" type="presOf" srcId="{46D92790-6D6D-4C05-AE02-E6A9F60837AE}" destId="{227300B0-CFF9-4C59-AC25-BCC5E340BD95}" srcOrd="0" destOrd="3" presId="urn:microsoft.com/office/officeart/2005/8/layout/hList6"/>
    <dgm:cxn modelId="{D34F186B-AC29-42EE-B36E-7F431FA418C3}" type="presParOf" srcId="{2CBAA309-7CC4-4544-AD6B-4F35E693CFB6}" destId="{A136ADB7-7DE7-468B-8A37-B5E4A588F287}" srcOrd="0" destOrd="0" presId="urn:microsoft.com/office/officeart/2005/8/layout/hList6"/>
    <dgm:cxn modelId="{601EF4E7-9770-4FA7-ACA4-E851B86B15BF}" type="presParOf" srcId="{2CBAA309-7CC4-4544-AD6B-4F35E693CFB6}" destId="{0D77894D-1D4B-466F-8B1C-0849594551FF}" srcOrd="1" destOrd="0" presId="urn:microsoft.com/office/officeart/2005/8/layout/hList6"/>
    <dgm:cxn modelId="{C1FE73CF-FC47-43F8-8EB7-7E9DAACC2EB2}" type="presParOf" srcId="{2CBAA309-7CC4-4544-AD6B-4F35E693CFB6}" destId="{227300B0-CFF9-4C59-AC25-BCC5E340BD95}"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93FDC-00DB-4CC9-841E-E70F6F046D2A}">
      <dsp:nvSpPr>
        <dsp:cNvPr id="0" name=""/>
        <dsp:cNvSpPr/>
      </dsp:nvSpPr>
      <dsp:spPr>
        <a:xfrm>
          <a:off x="2606039" y="62864"/>
          <a:ext cx="3017520" cy="3017520"/>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en-IN" sz="3000" kern="1200" dirty="0"/>
            <a:t>Hedger</a:t>
          </a:r>
        </a:p>
      </dsp:txBody>
      <dsp:txXfrm>
        <a:off x="3008376" y="590930"/>
        <a:ext cx="2212848" cy="1357884"/>
      </dsp:txXfrm>
    </dsp:sp>
    <dsp:sp modelId="{0485E5EB-8004-41E6-AA58-AA3643DC55F3}">
      <dsp:nvSpPr>
        <dsp:cNvPr id="0" name=""/>
        <dsp:cNvSpPr/>
      </dsp:nvSpPr>
      <dsp:spPr>
        <a:xfrm>
          <a:off x="3694861" y="1948814"/>
          <a:ext cx="3017520" cy="3017520"/>
        </a:xfrm>
        <a:prstGeom prst="ellipse">
          <a:avLst/>
        </a:prstGeom>
        <a:solidFill>
          <a:schemeClr val="accent2">
            <a:alpha val="50000"/>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en-IN" sz="3000" kern="1200" dirty="0"/>
            <a:t>Speculator</a:t>
          </a:r>
        </a:p>
      </dsp:txBody>
      <dsp:txXfrm>
        <a:off x="4617720" y="2728340"/>
        <a:ext cx="1810512" cy="1659636"/>
      </dsp:txXfrm>
    </dsp:sp>
    <dsp:sp modelId="{4BCC1FE6-D7DD-45E8-A343-604718488F2E}">
      <dsp:nvSpPr>
        <dsp:cNvPr id="0" name=""/>
        <dsp:cNvSpPr/>
      </dsp:nvSpPr>
      <dsp:spPr>
        <a:xfrm>
          <a:off x="1517218" y="1948814"/>
          <a:ext cx="3017520" cy="3017520"/>
        </a:xfrm>
        <a:prstGeom prst="ellipse">
          <a:avLst/>
        </a:prstGeom>
        <a:solidFill>
          <a:schemeClr val="accent2">
            <a:alpha val="50000"/>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en-IN" sz="3000" kern="1200" dirty="0"/>
            <a:t>Arbitrageur </a:t>
          </a:r>
        </a:p>
      </dsp:txBody>
      <dsp:txXfrm>
        <a:off x="1801368" y="2728340"/>
        <a:ext cx="1810512" cy="16596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36ADB7-7DE7-468B-8A37-B5E4A588F287}">
      <dsp:nvSpPr>
        <dsp:cNvPr id="0" name=""/>
        <dsp:cNvSpPr/>
      </dsp:nvSpPr>
      <dsp:spPr>
        <a:xfrm rot="16200000">
          <a:off x="-1139030" y="1143148"/>
          <a:ext cx="6248400" cy="3962102"/>
        </a:xfrm>
        <a:prstGeom prst="flowChartManualOperati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4126" bIns="0" numCol="1" spcCol="1270" anchor="t" anchorCtr="0">
          <a:noAutofit/>
        </a:bodyPr>
        <a:lstStyle/>
        <a:p>
          <a:pPr marL="0" lvl="0" indent="0" algn="ctr" defTabSz="1155700">
            <a:lnSpc>
              <a:spcPct val="90000"/>
            </a:lnSpc>
            <a:spcBef>
              <a:spcPct val="0"/>
            </a:spcBef>
            <a:spcAft>
              <a:spcPct val="35000"/>
            </a:spcAft>
            <a:buNone/>
          </a:pPr>
          <a:r>
            <a:rPr lang="en-IN" sz="2600" b="1" kern="1200" dirty="0">
              <a:solidFill>
                <a:schemeClr val="tx1"/>
              </a:solidFill>
            </a:rPr>
            <a:t>Functions</a:t>
          </a:r>
        </a:p>
        <a:p>
          <a:pPr marL="228600" lvl="1" indent="-228600" algn="l" defTabSz="889000">
            <a:lnSpc>
              <a:spcPct val="90000"/>
            </a:lnSpc>
            <a:spcBef>
              <a:spcPct val="0"/>
            </a:spcBef>
            <a:spcAft>
              <a:spcPct val="15000"/>
            </a:spcAft>
            <a:buChar char="•"/>
          </a:pPr>
          <a:r>
            <a:rPr lang="en-IN" sz="2000" kern="1200" dirty="0">
              <a:solidFill>
                <a:schemeClr val="tx1"/>
              </a:solidFill>
            </a:rPr>
            <a:t>Advise Central Govt.</a:t>
          </a:r>
        </a:p>
        <a:p>
          <a:pPr marL="228600" lvl="1" indent="-228600" algn="l" defTabSz="889000">
            <a:lnSpc>
              <a:spcPct val="90000"/>
            </a:lnSpc>
            <a:spcBef>
              <a:spcPct val="0"/>
            </a:spcBef>
            <a:spcAft>
              <a:spcPct val="15000"/>
            </a:spcAft>
            <a:buChar char="•"/>
          </a:pPr>
          <a:r>
            <a:rPr lang="en-IN" sz="2000" kern="1200" dirty="0">
              <a:solidFill>
                <a:schemeClr val="tx1"/>
              </a:solidFill>
            </a:rPr>
            <a:t>Keep Forward Market under observation &amp; control</a:t>
          </a:r>
        </a:p>
        <a:p>
          <a:pPr marL="228600" lvl="1" indent="-228600" algn="l" defTabSz="889000">
            <a:lnSpc>
              <a:spcPct val="90000"/>
            </a:lnSpc>
            <a:spcBef>
              <a:spcPct val="0"/>
            </a:spcBef>
            <a:spcAft>
              <a:spcPct val="15000"/>
            </a:spcAft>
            <a:buChar char="•"/>
          </a:pPr>
          <a:r>
            <a:rPr lang="en-IN" sz="2000" kern="1200" dirty="0">
              <a:solidFill>
                <a:schemeClr val="tx1"/>
              </a:solidFill>
            </a:rPr>
            <a:t>Collect &amp; publish information</a:t>
          </a:r>
        </a:p>
        <a:p>
          <a:pPr marL="228600" lvl="1" indent="-228600" algn="l" defTabSz="889000">
            <a:lnSpc>
              <a:spcPct val="90000"/>
            </a:lnSpc>
            <a:spcBef>
              <a:spcPct val="0"/>
            </a:spcBef>
            <a:spcAft>
              <a:spcPct val="15000"/>
            </a:spcAft>
            <a:buChar char="•"/>
          </a:pPr>
          <a:r>
            <a:rPr lang="en-IN" sz="2000" kern="1200" dirty="0">
              <a:solidFill>
                <a:schemeClr val="tx1"/>
              </a:solidFill>
            </a:rPr>
            <a:t>Undertake inspection of accounts &amp; documents</a:t>
          </a:r>
        </a:p>
        <a:p>
          <a:pPr marL="228600" lvl="1" indent="-228600" algn="l" defTabSz="889000">
            <a:lnSpc>
              <a:spcPct val="90000"/>
            </a:lnSpc>
            <a:spcBef>
              <a:spcPct val="0"/>
            </a:spcBef>
            <a:spcAft>
              <a:spcPct val="15000"/>
            </a:spcAft>
            <a:buChar char="•"/>
          </a:pPr>
          <a:r>
            <a:rPr lang="en-IN" sz="2000" kern="1200" dirty="0">
              <a:solidFill>
                <a:schemeClr val="tx1"/>
              </a:solidFill>
            </a:rPr>
            <a:t>Recommendations for improvements</a:t>
          </a:r>
        </a:p>
        <a:p>
          <a:pPr marL="228600" lvl="1" indent="-228600" algn="l" defTabSz="889000">
            <a:lnSpc>
              <a:spcPct val="90000"/>
            </a:lnSpc>
            <a:spcBef>
              <a:spcPct val="0"/>
            </a:spcBef>
            <a:spcAft>
              <a:spcPct val="15000"/>
            </a:spcAft>
            <a:buChar char="•"/>
          </a:pPr>
          <a:r>
            <a:rPr lang="en-IN" sz="2000" kern="1200" dirty="0">
              <a:solidFill>
                <a:schemeClr val="tx1"/>
              </a:solidFill>
            </a:rPr>
            <a:t>Perform other duties under act</a:t>
          </a:r>
        </a:p>
      </dsp:txBody>
      <dsp:txXfrm rot="5400000">
        <a:off x="4119" y="1249679"/>
        <a:ext cx="3962102" cy="3749040"/>
      </dsp:txXfrm>
    </dsp:sp>
    <dsp:sp modelId="{227300B0-CFF9-4C59-AC25-BCC5E340BD95}">
      <dsp:nvSpPr>
        <dsp:cNvPr id="0" name=""/>
        <dsp:cNvSpPr/>
      </dsp:nvSpPr>
      <dsp:spPr>
        <a:xfrm rot="16200000">
          <a:off x="3120230" y="1143148"/>
          <a:ext cx="6248400" cy="3962102"/>
        </a:xfrm>
        <a:prstGeom prst="flowChartManualOperati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4126" bIns="0" numCol="1" spcCol="1270" anchor="t" anchorCtr="0">
          <a:noAutofit/>
        </a:bodyPr>
        <a:lstStyle/>
        <a:p>
          <a:pPr marL="0" lvl="0" indent="0" algn="ctr" defTabSz="1155700">
            <a:lnSpc>
              <a:spcPct val="90000"/>
            </a:lnSpc>
            <a:spcBef>
              <a:spcPct val="0"/>
            </a:spcBef>
            <a:spcAft>
              <a:spcPct val="35000"/>
            </a:spcAft>
            <a:buNone/>
          </a:pPr>
          <a:r>
            <a:rPr lang="en-IN" sz="2600" b="1" kern="1200" dirty="0">
              <a:solidFill>
                <a:schemeClr val="tx1"/>
              </a:solidFill>
            </a:rPr>
            <a:t>Division</a:t>
          </a:r>
        </a:p>
        <a:p>
          <a:pPr marL="228600" lvl="1" indent="-228600" algn="l" defTabSz="889000">
            <a:lnSpc>
              <a:spcPct val="90000"/>
            </a:lnSpc>
            <a:spcBef>
              <a:spcPct val="0"/>
            </a:spcBef>
            <a:spcAft>
              <a:spcPct val="15000"/>
            </a:spcAft>
            <a:buChar char="•"/>
          </a:pPr>
          <a:r>
            <a:rPr lang="en-IN" sz="2000" kern="1200" dirty="0">
              <a:solidFill>
                <a:schemeClr val="tx1"/>
              </a:solidFill>
            </a:rPr>
            <a:t>Division of Markets, Trading &amp; Development (MTD)</a:t>
          </a:r>
        </a:p>
        <a:p>
          <a:pPr marL="228600" lvl="1" indent="-228600" algn="l" defTabSz="889000">
            <a:lnSpc>
              <a:spcPct val="90000"/>
            </a:lnSpc>
            <a:spcBef>
              <a:spcPct val="0"/>
            </a:spcBef>
            <a:spcAft>
              <a:spcPct val="15000"/>
            </a:spcAft>
            <a:buChar char="•"/>
          </a:pPr>
          <a:r>
            <a:rPr lang="en-IN" sz="2000" kern="1200" dirty="0">
              <a:solidFill>
                <a:schemeClr val="tx1"/>
              </a:solidFill>
            </a:rPr>
            <a:t>Market Intelligence , Monitoring &amp; Surveillance (MMS) </a:t>
          </a:r>
        </a:p>
        <a:p>
          <a:pPr marL="228600" lvl="1" indent="-228600" algn="l" defTabSz="889000">
            <a:lnSpc>
              <a:spcPct val="90000"/>
            </a:lnSpc>
            <a:spcBef>
              <a:spcPct val="0"/>
            </a:spcBef>
            <a:spcAft>
              <a:spcPct val="15000"/>
            </a:spcAft>
            <a:buChar char="•"/>
          </a:pPr>
          <a:r>
            <a:rPr lang="en-IN" sz="2000" kern="1200" dirty="0">
              <a:solidFill>
                <a:schemeClr val="tx1"/>
              </a:solidFill>
            </a:rPr>
            <a:t>Research , Training &amp; Intermediary , Registration &amp; IT (RTIR)</a:t>
          </a:r>
        </a:p>
        <a:p>
          <a:pPr marL="228600" lvl="1" indent="-228600" algn="l" defTabSz="889000">
            <a:lnSpc>
              <a:spcPct val="90000"/>
            </a:lnSpc>
            <a:spcBef>
              <a:spcPct val="0"/>
            </a:spcBef>
            <a:spcAft>
              <a:spcPct val="15000"/>
            </a:spcAft>
            <a:buChar char="•"/>
          </a:pPr>
          <a:r>
            <a:rPr lang="en-IN" sz="2000" kern="1200" dirty="0">
              <a:solidFill>
                <a:schemeClr val="tx1"/>
              </a:solidFill>
            </a:rPr>
            <a:t>&amp; Investigation, Vigilance Legal Affairs (IVL)</a:t>
          </a:r>
        </a:p>
        <a:p>
          <a:pPr marL="228600" lvl="1" indent="-228600" algn="l" defTabSz="889000">
            <a:lnSpc>
              <a:spcPct val="90000"/>
            </a:lnSpc>
            <a:spcBef>
              <a:spcPct val="0"/>
            </a:spcBef>
            <a:spcAft>
              <a:spcPct val="15000"/>
            </a:spcAft>
            <a:buChar char="•"/>
          </a:pPr>
          <a:r>
            <a:rPr lang="en-IN" sz="2000" kern="1200" dirty="0">
              <a:solidFill>
                <a:schemeClr val="tx1"/>
              </a:solidFill>
            </a:rPr>
            <a:t>Commission Secretariat  (CS)</a:t>
          </a:r>
        </a:p>
      </dsp:txBody>
      <dsp:txXfrm rot="5400000">
        <a:off x="4263379" y="1249679"/>
        <a:ext cx="3962102" cy="374904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5/8/2021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s://en.wikipedia.org/wiki/Essential_Commodities_Act" TargetMode="External"/><Relationship Id="rId3" Type="http://schemas.openxmlformats.org/officeDocument/2006/relationships/hyperlink" Target="https://en.wikipedia.org/wiki/Parliament_of_India" TargetMode="External"/><Relationship Id="rId7" Type="http://schemas.openxmlformats.org/officeDocument/2006/relationships/hyperlink" Target="https://en.wikipedia.org/wiki/Minimum_support_price" TargetMode="External"/><Relationship Id="rId2" Type="http://schemas.openxmlformats.org/officeDocument/2006/relationships/hyperlink" Target="https://en.wikipedia.org/wiki/Act_of_Parliament" TargetMode="External"/><Relationship Id="rId1" Type="http://schemas.openxmlformats.org/officeDocument/2006/relationships/slideLayout" Target="../slideLayouts/slideLayout2.xml"/><Relationship Id="rId6" Type="http://schemas.openxmlformats.org/officeDocument/2006/relationships/hyperlink" Target="https://en.wikipedia.org/wiki/Indian_farm_reforms_2020" TargetMode="External"/><Relationship Id="rId5" Type="http://schemas.openxmlformats.org/officeDocument/2006/relationships/hyperlink" Target="https://en.wikipedia.org/wiki/Black_Marketing" TargetMode="External"/><Relationship Id="rId4" Type="http://schemas.openxmlformats.org/officeDocument/2006/relationships/hyperlink" Target="https://en.wikipedia.org/wiki/Hoarding_(economic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jagranjosh.com/general-knowledge/what-is-essential-commodities-act-1955-1585305727-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a:t>Regulatory Framework</a:t>
            </a:r>
          </a:p>
        </p:txBody>
      </p:sp>
      <p:sp>
        <p:nvSpPr>
          <p:cNvPr id="3" name="Subtitle 2"/>
          <p:cNvSpPr>
            <a:spLocks noGrp="1"/>
          </p:cNvSpPr>
          <p:nvPr>
            <p:ph type="subTitle" idx="1"/>
          </p:nvPr>
        </p:nvSpPr>
        <p:spPr/>
        <p:txBody>
          <a:bodyPr/>
          <a:lstStyle/>
          <a:p>
            <a:endParaRPr lang="en-IN"/>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en-IN" dirty="0"/>
              <a:t>Pre requisites for grant of recognition to commodity exchange</a:t>
            </a:r>
          </a:p>
        </p:txBody>
      </p:sp>
      <p:sp>
        <p:nvSpPr>
          <p:cNvPr id="3" name="Content Placeholder 2"/>
          <p:cNvSpPr>
            <a:spLocks noGrp="1"/>
          </p:cNvSpPr>
          <p:nvPr>
            <p:ph idx="1"/>
          </p:nvPr>
        </p:nvSpPr>
        <p:spPr>
          <a:xfrm>
            <a:off x="457200" y="1600200"/>
            <a:ext cx="8229600" cy="4876800"/>
          </a:xfrm>
        </p:spPr>
        <p:txBody>
          <a:bodyPr>
            <a:normAutofit/>
          </a:bodyPr>
          <a:lstStyle/>
          <a:p>
            <a:pPr algn="just"/>
            <a:r>
              <a:rPr lang="en-IN" dirty="0"/>
              <a:t>Highly sophisticated technology &amp; trading practices</a:t>
            </a:r>
          </a:p>
          <a:p>
            <a:pPr algn="just"/>
            <a:r>
              <a:rPr lang="en-IN" dirty="0"/>
              <a:t>Tradition of future trading in commodities</a:t>
            </a:r>
          </a:p>
          <a:p>
            <a:pPr algn="just"/>
            <a:r>
              <a:rPr lang="en-IN" dirty="0"/>
              <a:t>Large DD &amp; SS ( Volume &amp; No. of participants)</a:t>
            </a:r>
          </a:p>
          <a:p>
            <a:pPr algn="just"/>
            <a:r>
              <a:rPr lang="en-IN" dirty="0"/>
              <a:t>Homogeneity &amp; Standardization</a:t>
            </a:r>
          </a:p>
          <a:p>
            <a:pPr algn="just"/>
            <a:r>
              <a:rPr lang="en-IN" dirty="0"/>
              <a:t>Price volatility </a:t>
            </a:r>
          </a:p>
          <a:p>
            <a:pPr algn="just"/>
            <a:r>
              <a:rPr lang="en-IN" dirty="0"/>
              <a:t>Storability ( Long shelf life)</a:t>
            </a:r>
          </a:p>
          <a:p>
            <a:pPr algn="just"/>
            <a:r>
              <a:rPr lang="en-IN" dirty="0"/>
              <a:t>Organisational Setup : Co’s Act,1956</a:t>
            </a:r>
          </a:p>
          <a:p>
            <a:pPr algn="just"/>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400800"/>
          </a:xfrm>
        </p:spPr>
        <p:txBody>
          <a:bodyPr>
            <a:normAutofit fontScale="92500" lnSpcReduction="10000"/>
          </a:bodyPr>
          <a:lstStyle/>
          <a:p>
            <a:pPr algn="just"/>
            <a:r>
              <a:rPr lang="en-IN" dirty="0"/>
              <a:t>Free from Govt. control</a:t>
            </a:r>
          </a:p>
          <a:p>
            <a:pPr algn="just"/>
            <a:r>
              <a:rPr lang="en-IN" dirty="0"/>
              <a:t>Capital : 5cr Equity (Debt Equity = 2:1 )</a:t>
            </a:r>
          </a:p>
          <a:p>
            <a:pPr algn="just"/>
            <a:r>
              <a:rPr lang="en-IN" dirty="0"/>
              <a:t>Promoters : Professional qualification, Experience, Knowledge &amp; Expertise</a:t>
            </a:r>
          </a:p>
          <a:p>
            <a:pPr algn="just"/>
            <a:r>
              <a:rPr lang="en-IN" dirty="0"/>
              <a:t>Infrastructure : Office premises, Meeting room, Trading hall, Telecommunication facilities, Computers hardware &amp; software's, Online trading.</a:t>
            </a:r>
          </a:p>
          <a:p>
            <a:pPr algn="just"/>
            <a:r>
              <a:rPr lang="en-IN" dirty="0"/>
              <a:t>Management Structure : Ownership, Non trade representation</a:t>
            </a:r>
          </a:p>
          <a:p>
            <a:pPr algn="just"/>
            <a:r>
              <a:rPr lang="en-IN" dirty="0"/>
              <a:t>Administrative Structure : CEO, BOD’s</a:t>
            </a:r>
          </a:p>
          <a:p>
            <a:pPr algn="just"/>
            <a:r>
              <a:rPr lang="en-IN" dirty="0"/>
              <a:t>Trading Practices &amp; Byelaws : Integrity (Financial + Marketing) , Consumer protection</a:t>
            </a:r>
          </a:p>
          <a:p>
            <a:pPr algn="just"/>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457200"/>
            <a:ext cx="8229600" cy="6096000"/>
          </a:xfrm>
        </p:spPr>
        <p:txBody>
          <a:bodyPr>
            <a:normAutofit/>
          </a:bodyPr>
          <a:lstStyle/>
          <a:p>
            <a:pPr algn="just"/>
            <a:r>
              <a:rPr lang="en-IN" dirty="0"/>
              <a:t>Margin : Historical volatility, X trading</a:t>
            </a:r>
          </a:p>
          <a:p>
            <a:pPr algn="just"/>
            <a:r>
              <a:rPr lang="en-IN" dirty="0"/>
              <a:t>Clearing &amp; settlement : Principles of </a:t>
            </a:r>
            <a:r>
              <a:rPr lang="en-IN" dirty="0" err="1"/>
              <a:t>Novation</a:t>
            </a:r>
            <a:r>
              <a:rPr lang="en-IN" dirty="0"/>
              <a:t> , Adequate Risk settlement, TGF</a:t>
            </a:r>
          </a:p>
          <a:p>
            <a:pPr algn="just"/>
            <a:r>
              <a:rPr lang="en-IN" dirty="0"/>
              <a:t>Monitoring &amp; Surveillance System : Floor operations, Market Surveillance, Member surveillance, Audit trails</a:t>
            </a:r>
          </a:p>
          <a:p>
            <a:pPr algn="just"/>
            <a:r>
              <a:rPr lang="en-IN" dirty="0"/>
              <a:t>Delivery Mechanism: Accredited warehouses, Vicinity of traditional Markets, Dematerialised Accounts, R &amp; T Agents, Physical Delivery</a:t>
            </a:r>
          </a:p>
          <a:p>
            <a:pPr algn="just"/>
            <a:r>
              <a:rPr lang="en-IN" dirty="0"/>
              <a:t>R&amp;D</a:t>
            </a:r>
          </a:p>
          <a:p>
            <a:pPr algn="just">
              <a:buNone/>
            </a:pPr>
            <a:endParaRPr lang="en-IN" dirty="0"/>
          </a:p>
          <a:p>
            <a:pPr algn="just"/>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a:t>FCRA, 1952</a:t>
            </a:r>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pPr algn="just"/>
            <a:r>
              <a:rPr lang="en-IN" dirty="0"/>
              <a:t>Objective of regulating forward contract in commodities</a:t>
            </a:r>
          </a:p>
          <a:p>
            <a:pPr algn="just"/>
            <a:r>
              <a:rPr lang="en-IN" dirty="0"/>
              <a:t>Objective to regulate &amp; streamline forward contracts in commodities</a:t>
            </a:r>
          </a:p>
          <a:p>
            <a:pPr algn="just"/>
            <a:r>
              <a:rPr lang="en-IN" dirty="0"/>
              <a:t>Comprehensive picture of role &amp; responsibilities</a:t>
            </a:r>
          </a:p>
          <a:p>
            <a:pPr algn="just"/>
            <a:r>
              <a:rPr lang="en-IN" dirty="0"/>
              <a:t>Intricacies of forward contract, penalties &amp; description.</a:t>
            </a:r>
          </a:p>
          <a:p>
            <a:pPr algn="just"/>
            <a:r>
              <a:rPr lang="en-IN" dirty="0"/>
              <a:t>All moveable property except money, securities &amp; actionable claims</a:t>
            </a:r>
          </a:p>
          <a:p>
            <a:pPr algn="just"/>
            <a:r>
              <a:rPr lang="en-IN" dirty="0"/>
              <a:t>Cash settlement</a:t>
            </a:r>
          </a:p>
          <a:p>
            <a:pPr algn="just"/>
            <a:r>
              <a:rPr lang="en-IN" dirty="0"/>
              <a:t>Parties : FMC, Commodity Exchanges, Dept. of Consumer Affairs.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a:t>Sections</a:t>
            </a:r>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pPr algn="just"/>
            <a:r>
              <a:rPr lang="en-IN" dirty="0"/>
              <a:t>Sec. 5 : Recognition of Association</a:t>
            </a:r>
          </a:p>
          <a:p>
            <a:pPr algn="just"/>
            <a:r>
              <a:rPr lang="en-IN" dirty="0"/>
              <a:t>Sec. 6: TO grant recognition to Association by Central Govt. (Ltd. /</a:t>
            </a:r>
            <a:r>
              <a:rPr lang="en-IN" dirty="0" err="1"/>
              <a:t>Unltd</a:t>
            </a:r>
            <a:r>
              <a:rPr lang="en-IN" dirty="0"/>
              <a:t> Membership)</a:t>
            </a:r>
          </a:p>
          <a:p>
            <a:pPr algn="just"/>
            <a:r>
              <a:rPr lang="en-IN" dirty="0"/>
              <a:t>Sec. 7 : To withdraw recognition to Association by Central Govt.</a:t>
            </a:r>
          </a:p>
          <a:p>
            <a:pPr algn="just"/>
            <a:r>
              <a:rPr lang="en-IN" dirty="0"/>
              <a:t>Sec. 8 : Call for periodical returns, Direct inquires by Central Govt. </a:t>
            </a:r>
          </a:p>
          <a:p>
            <a:pPr algn="just"/>
            <a:r>
              <a:rPr lang="en-IN" dirty="0" err="1"/>
              <a:t>i</a:t>
            </a:r>
            <a:r>
              <a:rPr lang="en-IN" dirty="0"/>
              <a:t>. Furnish in writing ( Information/ Explanation)</a:t>
            </a:r>
          </a:p>
          <a:p>
            <a:pPr algn="just"/>
            <a:r>
              <a:rPr lang="en-IN" dirty="0"/>
              <a:t>ii. Appoint person to conduct inquiry</a:t>
            </a:r>
          </a:p>
          <a:p>
            <a:pPr algn="just"/>
            <a:r>
              <a:rPr lang="en-IN" dirty="0"/>
              <a:t>iii. Direct FMC to inspect accounts &amp; documents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019800"/>
          </a:xfrm>
        </p:spPr>
        <p:txBody>
          <a:bodyPr>
            <a:normAutofit lnSpcReduction="10000"/>
          </a:bodyPr>
          <a:lstStyle/>
          <a:p>
            <a:pPr algn="just"/>
            <a:r>
              <a:rPr lang="en-IN" dirty="0"/>
              <a:t>Sec. 8 Direct rules to be made, Make rules by Central Govt.</a:t>
            </a:r>
          </a:p>
          <a:p>
            <a:pPr algn="just"/>
            <a:r>
              <a:rPr lang="en-IN" dirty="0"/>
              <a:t>Sec. 9 : Make/ Amend bylaws of recognised Association by Central Govt.</a:t>
            </a:r>
          </a:p>
          <a:p>
            <a:pPr algn="just"/>
            <a:r>
              <a:rPr lang="en-IN" dirty="0"/>
              <a:t>Sec. 11 : Rules &amp; Regulation of Exchange.</a:t>
            </a:r>
          </a:p>
          <a:p>
            <a:pPr algn="just"/>
            <a:r>
              <a:rPr lang="en-IN" dirty="0"/>
              <a:t>Sec. 15 : Free Commodity </a:t>
            </a:r>
          </a:p>
          <a:p>
            <a:pPr marL="514350" indent="-514350" algn="just">
              <a:buFont typeface="+mj-lt"/>
              <a:buAutoNum type="arabicPeriod"/>
            </a:pPr>
            <a:r>
              <a:rPr lang="en-IN" dirty="0"/>
              <a:t>Governing body, constitution , power of management</a:t>
            </a:r>
          </a:p>
          <a:p>
            <a:pPr marL="514350" indent="-514350" algn="just">
              <a:buFont typeface="+mj-lt"/>
              <a:buAutoNum type="arabicPeriod"/>
            </a:pPr>
            <a:r>
              <a:rPr lang="en-IN" dirty="0"/>
              <a:t>Powers &amp; duties of Office bearers</a:t>
            </a:r>
          </a:p>
          <a:p>
            <a:pPr marL="514350" indent="-514350" algn="just">
              <a:buFont typeface="+mj-lt"/>
              <a:buAutoNum type="arabicPeriod"/>
            </a:pPr>
            <a:r>
              <a:rPr lang="en-IN" dirty="0"/>
              <a:t>Admission to association</a:t>
            </a:r>
          </a:p>
          <a:p>
            <a:pPr marL="514350" indent="-514350" algn="just">
              <a:buFont typeface="+mj-lt"/>
              <a:buAutoNum type="arabicPeriod"/>
            </a:pPr>
            <a:r>
              <a:rPr lang="en-IN" dirty="0"/>
              <a:t>Appointment by central govt.</a:t>
            </a:r>
          </a:p>
          <a:p>
            <a:pPr marL="514350" indent="-514350" algn="just">
              <a:buFont typeface="+mj-lt"/>
              <a:buAutoNum type="arabicPeriod"/>
            </a:pPr>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IN" dirty="0"/>
              <a:t>Operations</a:t>
            </a:r>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pPr algn="just"/>
            <a:r>
              <a:rPr lang="en-IN" dirty="0"/>
              <a:t>Op &amp; Closing of market ( Trading hour’s)</a:t>
            </a:r>
          </a:p>
          <a:p>
            <a:pPr algn="just"/>
            <a:r>
              <a:rPr lang="en-IN" dirty="0"/>
              <a:t>Clearing house for periodical settlement of contract</a:t>
            </a:r>
          </a:p>
          <a:p>
            <a:pPr algn="just"/>
            <a:r>
              <a:rPr lang="en-IN" dirty="0"/>
              <a:t>Number &amp; class of contracts</a:t>
            </a:r>
          </a:p>
          <a:p>
            <a:pPr algn="just"/>
            <a:r>
              <a:rPr lang="en-IN" dirty="0"/>
              <a:t>Fixing/ altering/postponing days for settlement</a:t>
            </a:r>
          </a:p>
          <a:p>
            <a:pPr algn="just"/>
            <a:r>
              <a:rPr lang="en-IN" dirty="0"/>
              <a:t>Determining &amp; declaring market rates (Op/</a:t>
            </a:r>
            <a:r>
              <a:rPr lang="en-IN" dirty="0" err="1"/>
              <a:t>Cl</a:t>
            </a:r>
            <a:r>
              <a:rPr lang="en-IN" dirty="0"/>
              <a:t>/Highest/Lowest)</a:t>
            </a:r>
          </a:p>
          <a:p>
            <a:pPr algn="just"/>
            <a:r>
              <a:rPr lang="en-IN" dirty="0"/>
              <a:t>Terms ,Conditions &amp; incidents of contracts</a:t>
            </a:r>
          </a:p>
          <a:p>
            <a:pPr algn="just"/>
            <a:r>
              <a:rPr lang="en-IN" dirty="0"/>
              <a:t>Regulating contracts (Entering into / Making performance/ Rescission/ Termination)</a:t>
            </a:r>
          </a:p>
          <a:p>
            <a:pPr algn="just"/>
            <a:endParaRPr lang="en-IN" dirty="0"/>
          </a:p>
          <a:p>
            <a:pPr algn="just"/>
            <a:endParaRPr lang="en-I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81000"/>
            <a:ext cx="8229600" cy="6172200"/>
          </a:xfrm>
        </p:spPr>
        <p:txBody>
          <a:bodyPr>
            <a:normAutofit fontScale="92500" lnSpcReduction="20000"/>
          </a:bodyPr>
          <a:lstStyle/>
          <a:p>
            <a:pPr algn="just"/>
            <a:r>
              <a:rPr lang="en-IN" dirty="0"/>
              <a:t>Admission/ Prohibition of specific type/class of gods for dealing</a:t>
            </a:r>
          </a:p>
          <a:p>
            <a:pPr algn="just"/>
            <a:r>
              <a:rPr lang="en-IN" dirty="0"/>
              <a:t>Method &amp; procedure for settlement of claims/disputes</a:t>
            </a:r>
          </a:p>
          <a:p>
            <a:pPr algn="just"/>
            <a:r>
              <a:rPr lang="en-IN" dirty="0"/>
              <a:t>Levy/recovery of fees/ fines/penalties</a:t>
            </a:r>
          </a:p>
          <a:p>
            <a:pPr algn="just"/>
            <a:r>
              <a:rPr lang="en-IN" dirty="0"/>
              <a:t>Regulation of business between parties.</a:t>
            </a:r>
          </a:p>
          <a:p>
            <a:pPr algn="just"/>
            <a:r>
              <a:rPr lang="en-IN" dirty="0"/>
              <a:t>Firms scale of brokerage / charges</a:t>
            </a:r>
          </a:p>
          <a:p>
            <a:pPr algn="just"/>
            <a:r>
              <a:rPr lang="en-IN" dirty="0"/>
              <a:t>Making/ comparing/ setting/ closing bargains</a:t>
            </a:r>
          </a:p>
          <a:p>
            <a:pPr algn="just"/>
            <a:r>
              <a:rPr lang="en-IN" dirty="0"/>
              <a:t>Regulation of fluctuations in rate/ price</a:t>
            </a:r>
          </a:p>
          <a:p>
            <a:pPr algn="just"/>
            <a:r>
              <a:rPr lang="en-IN" dirty="0"/>
              <a:t>Emergencies on trade(Max/ Min prices)</a:t>
            </a:r>
          </a:p>
          <a:p>
            <a:pPr algn="just"/>
            <a:r>
              <a:rPr lang="en-IN" dirty="0"/>
              <a:t>Regulation of dealing by members</a:t>
            </a:r>
          </a:p>
          <a:p>
            <a:pPr algn="just"/>
            <a:r>
              <a:rPr lang="en-IN" dirty="0"/>
              <a:t>Limitation of volume of trade</a:t>
            </a:r>
          </a:p>
          <a:p>
            <a:pPr algn="just"/>
            <a:r>
              <a:rPr lang="en-IN" dirty="0"/>
              <a:t>Obligation of members to SS information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en-IN" dirty="0"/>
              <a:t>FMC : Forward Market Commission </a:t>
            </a:r>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r>
              <a:rPr lang="en-IN" dirty="0"/>
              <a:t>HO : Mumbai </a:t>
            </a:r>
          </a:p>
          <a:p>
            <a:r>
              <a:rPr lang="en-IN" dirty="0"/>
              <a:t>Set up in 1953 under </a:t>
            </a:r>
            <a:r>
              <a:rPr lang="en-IN" dirty="0" err="1"/>
              <a:t>FCRAct</a:t>
            </a:r>
            <a:r>
              <a:rPr lang="en-IN" dirty="0"/>
              <a:t>, 1952</a:t>
            </a:r>
          </a:p>
          <a:p>
            <a:r>
              <a:rPr lang="en-IN" dirty="0"/>
              <a:t>Regulatory Authority: 28</a:t>
            </a:r>
            <a:r>
              <a:rPr lang="en-IN" baseline="30000" dirty="0"/>
              <a:t>th</a:t>
            </a:r>
            <a:r>
              <a:rPr lang="en-IN" dirty="0"/>
              <a:t> Sep 2015-&gt; Merged with SEBI</a:t>
            </a:r>
          </a:p>
          <a:p>
            <a:r>
              <a:rPr lang="en-IN" dirty="0"/>
              <a:t>Ministry of Finance </a:t>
            </a:r>
          </a:p>
          <a:p>
            <a:r>
              <a:rPr lang="en-IN" dirty="0"/>
              <a:t>BOD’s : Minimum 2 &amp; Maximum 4 (Central Govt. Appointment) Headed by Chairman. [Knowledge, Experience, Expertise &amp; Credibility]</a:t>
            </a:r>
          </a:p>
          <a:p>
            <a:r>
              <a:rPr lang="en-IN" dirty="0"/>
              <a:t> No hold in any financial or other interest.</a:t>
            </a:r>
          </a:p>
          <a:p>
            <a:r>
              <a:rPr lang="en-IN" dirty="0"/>
              <a:t>Tenure : 3years can be extended on reappointment.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a:t>Participants </a:t>
            </a:r>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F3593FDC-00DB-4CC9-841E-E70F6F046D2A}"/>
                                            </p:graphicEl>
                                          </p:spTgt>
                                        </p:tgtEl>
                                        <p:attrNameLst>
                                          <p:attrName>style.visibility</p:attrName>
                                        </p:attrNameLst>
                                      </p:cBhvr>
                                      <p:to>
                                        <p:strVal val="visible"/>
                                      </p:to>
                                    </p:set>
                                    <p:anim calcmode="lin" valueType="num">
                                      <p:cBhvr additive="base">
                                        <p:cTn id="7" dur="500" fill="hold"/>
                                        <p:tgtEl>
                                          <p:spTgt spid="4">
                                            <p:graphicEl>
                                              <a:dgm id="{F3593FDC-00DB-4CC9-841E-E70F6F046D2A}"/>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F3593FDC-00DB-4CC9-841E-E70F6F046D2A}"/>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0485E5EB-8004-41E6-AA58-AA3643DC55F3}"/>
                                            </p:graphicEl>
                                          </p:spTgt>
                                        </p:tgtEl>
                                        <p:attrNameLst>
                                          <p:attrName>style.visibility</p:attrName>
                                        </p:attrNameLst>
                                      </p:cBhvr>
                                      <p:to>
                                        <p:strVal val="visible"/>
                                      </p:to>
                                    </p:set>
                                    <p:anim calcmode="lin" valueType="num">
                                      <p:cBhvr additive="base">
                                        <p:cTn id="13" dur="500" fill="hold"/>
                                        <p:tgtEl>
                                          <p:spTgt spid="4">
                                            <p:graphicEl>
                                              <a:dgm id="{0485E5EB-8004-41E6-AA58-AA3643DC55F3}"/>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0485E5EB-8004-41E6-AA58-AA3643DC55F3}"/>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4BCC1FE6-D7DD-45E8-A343-604718488F2E}"/>
                                            </p:graphicEl>
                                          </p:spTgt>
                                        </p:tgtEl>
                                        <p:attrNameLst>
                                          <p:attrName>style.visibility</p:attrName>
                                        </p:attrNameLst>
                                      </p:cBhvr>
                                      <p:to>
                                        <p:strVal val="visible"/>
                                      </p:to>
                                    </p:set>
                                    <p:anim calcmode="lin" valueType="num">
                                      <p:cBhvr additive="base">
                                        <p:cTn id="19" dur="500" fill="hold"/>
                                        <p:tgtEl>
                                          <p:spTgt spid="4">
                                            <p:graphicEl>
                                              <a:dgm id="{4BCC1FE6-D7DD-45E8-A343-604718488F2E}"/>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4BCC1FE6-D7DD-45E8-A343-604718488F2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en-IN" sz="3600" dirty="0"/>
              <a:t>Power / Duties / Regulation of Operation</a:t>
            </a:r>
          </a:p>
        </p:txBody>
      </p:sp>
      <p:sp>
        <p:nvSpPr>
          <p:cNvPr id="3" name="Content Placeholder 2"/>
          <p:cNvSpPr>
            <a:spLocks noGrp="1"/>
          </p:cNvSpPr>
          <p:nvPr>
            <p:ph idx="1"/>
          </p:nvPr>
        </p:nvSpPr>
        <p:spPr>
          <a:xfrm>
            <a:off x="457200" y="1600200"/>
            <a:ext cx="8229600" cy="5029200"/>
          </a:xfrm>
        </p:spPr>
        <p:txBody>
          <a:bodyPr>
            <a:normAutofit fontScale="62500" lnSpcReduction="20000"/>
          </a:bodyPr>
          <a:lstStyle/>
          <a:p>
            <a:r>
              <a:rPr lang="en-IN" dirty="0"/>
              <a:t>Ensure financial &amp; Market integrity</a:t>
            </a:r>
          </a:p>
          <a:p>
            <a:r>
              <a:rPr lang="en-IN" dirty="0"/>
              <a:t>Protect &amp; Promote Interest of Customers / Non members</a:t>
            </a:r>
          </a:p>
          <a:p>
            <a:pPr algn="ctr"/>
            <a:r>
              <a:rPr lang="en-IN" b="1" dirty="0"/>
              <a:t>Measures </a:t>
            </a:r>
          </a:p>
          <a:p>
            <a:pPr marL="514350" indent="-514350">
              <a:buFont typeface="+mj-lt"/>
              <a:buAutoNum type="arabicPeriod"/>
            </a:pPr>
            <a:r>
              <a:rPr lang="en-IN" dirty="0"/>
              <a:t>Limit on net open position</a:t>
            </a:r>
          </a:p>
          <a:p>
            <a:pPr marL="514350" indent="-514350">
              <a:buFont typeface="+mj-lt"/>
              <a:buAutoNum type="arabicPeriod"/>
            </a:pPr>
            <a:r>
              <a:rPr lang="en-IN" dirty="0"/>
              <a:t>Prevent excessive speculation</a:t>
            </a:r>
          </a:p>
          <a:p>
            <a:pPr marL="514350" indent="-514350">
              <a:buFont typeface="+mj-lt"/>
              <a:buAutoNum type="arabicPeriod"/>
            </a:pPr>
            <a:r>
              <a:rPr lang="en-IN" dirty="0"/>
              <a:t>Imposition of margins to prevent defaults</a:t>
            </a:r>
          </a:p>
          <a:p>
            <a:pPr marL="514350" indent="-514350">
              <a:buFont typeface="+mj-lt"/>
              <a:buAutoNum type="arabicPeriod"/>
            </a:pPr>
            <a:r>
              <a:rPr lang="en-IN" dirty="0"/>
              <a:t>Daily mark to market loss monitoring</a:t>
            </a:r>
          </a:p>
          <a:p>
            <a:pPr marL="514350" indent="-514350">
              <a:buFont typeface="+mj-lt"/>
              <a:buAutoNum type="arabicPeriod"/>
            </a:pPr>
            <a:r>
              <a:rPr lang="en-IN" dirty="0"/>
              <a:t>Circuit filters / limit on daily price fluctuations</a:t>
            </a:r>
          </a:p>
          <a:p>
            <a:pPr marL="514350" indent="-514350">
              <a:buFont typeface="+mj-lt"/>
              <a:buAutoNum type="arabicPeriod"/>
            </a:pPr>
            <a:r>
              <a:rPr lang="en-IN" dirty="0"/>
              <a:t>Physical delivery of contract/ penalty on default</a:t>
            </a:r>
          </a:p>
          <a:p>
            <a:pPr marL="514350" indent="-514350">
              <a:buFont typeface="+mj-lt"/>
              <a:buAutoNum type="arabicPeriod"/>
            </a:pPr>
            <a:r>
              <a:rPr lang="en-IN" dirty="0"/>
              <a:t>Special margins , Circuit barkers , Suspension of trading </a:t>
            </a:r>
          </a:p>
          <a:p>
            <a:pPr marL="514350" indent="-514350">
              <a:buFont typeface="+mj-lt"/>
              <a:buAutoNum type="arabicPeriod"/>
            </a:pPr>
            <a:r>
              <a:rPr lang="en-IN" dirty="0"/>
              <a:t>Protection of clients</a:t>
            </a:r>
          </a:p>
          <a:p>
            <a:pPr marL="514350" indent="-514350">
              <a:buFont typeface="+mj-lt"/>
              <a:buAutoNum type="arabicPeriod"/>
            </a:pPr>
            <a:r>
              <a:rPr lang="en-IN" dirty="0"/>
              <a:t>Customer friendly trading</a:t>
            </a:r>
          </a:p>
          <a:p>
            <a:pPr marL="514350" indent="-514350">
              <a:buFont typeface="+mj-lt"/>
              <a:buAutoNum type="arabicPeriod"/>
            </a:pPr>
            <a:r>
              <a:rPr lang="en-IN" dirty="0"/>
              <a:t>Audit tails</a:t>
            </a:r>
          </a:p>
          <a:p>
            <a:pPr marL="514350" indent="-514350">
              <a:buFont typeface="+mj-lt"/>
              <a:buAutoNum type="arabicPeriod"/>
            </a:pPr>
            <a:r>
              <a:rPr lang="en-IN" dirty="0"/>
              <a:t>X malpractices</a:t>
            </a:r>
          </a:p>
          <a:p>
            <a:pPr marL="514350" indent="-514350">
              <a:buFont typeface="+mj-lt"/>
              <a:buAutoNum type="arabicPeriod"/>
            </a:pPr>
            <a:r>
              <a:rPr lang="en-IN" dirty="0"/>
              <a:t>Complaints / suggestions / comments </a:t>
            </a:r>
          </a:p>
          <a:p>
            <a:endParaRPr lang="en-IN"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B427A-0E73-4250-B00E-E9D15642C7E7}"/>
              </a:ext>
            </a:extLst>
          </p:cNvPr>
          <p:cNvSpPr>
            <a:spLocks noGrp="1"/>
          </p:cNvSpPr>
          <p:nvPr>
            <p:ph type="title"/>
          </p:nvPr>
        </p:nvSpPr>
        <p:spPr>
          <a:solidFill>
            <a:srgbClr val="92D050"/>
          </a:solidFill>
        </p:spPr>
        <p:txBody>
          <a:bodyPr>
            <a:normAutofit fontScale="90000"/>
          </a:bodyPr>
          <a:lstStyle/>
          <a:p>
            <a:r>
              <a:rPr lang="en-IN" dirty="0"/>
              <a:t>ECS 1955 [Essential Commodities Act]</a:t>
            </a:r>
          </a:p>
        </p:txBody>
      </p:sp>
      <p:sp>
        <p:nvSpPr>
          <p:cNvPr id="3" name="Content Placeholder 2">
            <a:extLst>
              <a:ext uri="{FF2B5EF4-FFF2-40B4-BE49-F238E27FC236}">
                <a16:creationId xmlns:a16="http://schemas.microsoft.com/office/drawing/2014/main" id="{8D9A25BB-AFAC-46DB-90E2-36F317346397}"/>
              </a:ext>
            </a:extLst>
          </p:cNvPr>
          <p:cNvSpPr>
            <a:spLocks noGrp="1"/>
          </p:cNvSpPr>
          <p:nvPr>
            <p:ph idx="1"/>
          </p:nvPr>
        </p:nvSpPr>
        <p:spPr>
          <a:xfrm>
            <a:off x="457200" y="1600200"/>
            <a:ext cx="8229600" cy="4882248"/>
          </a:xfrm>
        </p:spPr>
        <p:txBody>
          <a:bodyPr>
            <a:normAutofit fontScale="47500" lnSpcReduction="20000"/>
          </a:bodyPr>
          <a:lstStyle/>
          <a:p>
            <a:pPr algn="just"/>
            <a:r>
              <a:rPr lang="en-US" sz="4500" b="0" i="0" dirty="0">
                <a:solidFill>
                  <a:srgbClr val="202122"/>
                </a:solidFill>
                <a:effectLst/>
                <a:latin typeface="Times New Roman" panose="02020603050405020304" pitchFamily="18" charset="0"/>
                <a:cs typeface="Times New Roman" panose="02020603050405020304" pitchFamily="18" charset="0"/>
              </a:rPr>
              <a:t>The </a:t>
            </a:r>
            <a:r>
              <a:rPr lang="en-US" sz="4500" b="1" i="0" dirty="0">
                <a:solidFill>
                  <a:srgbClr val="202122"/>
                </a:solidFill>
                <a:effectLst/>
                <a:latin typeface="Times New Roman" panose="02020603050405020304" pitchFamily="18" charset="0"/>
                <a:cs typeface="Times New Roman" panose="02020603050405020304" pitchFamily="18" charset="0"/>
              </a:rPr>
              <a:t>Essential Commodities Act</a:t>
            </a:r>
            <a:r>
              <a:rPr lang="en-US" sz="4500" b="0" i="0" dirty="0">
                <a:solidFill>
                  <a:srgbClr val="202122"/>
                </a:solidFill>
                <a:effectLst/>
                <a:latin typeface="Times New Roman" panose="02020603050405020304" pitchFamily="18" charset="0"/>
                <a:cs typeface="Times New Roman" panose="02020603050405020304" pitchFamily="18" charset="0"/>
              </a:rPr>
              <a:t> (</a:t>
            </a:r>
            <a:r>
              <a:rPr lang="en-US" sz="4500" b="1" i="0" dirty="0">
                <a:solidFill>
                  <a:srgbClr val="202122"/>
                </a:solidFill>
                <a:effectLst/>
                <a:latin typeface="Times New Roman" panose="02020603050405020304" pitchFamily="18" charset="0"/>
                <a:cs typeface="Times New Roman" panose="02020603050405020304" pitchFamily="18" charset="0"/>
              </a:rPr>
              <a:t>ECA</a:t>
            </a:r>
            <a:r>
              <a:rPr lang="en-US" sz="4500" b="0" i="0" dirty="0">
                <a:solidFill>
                  <a:srgbClr val="202122"/>
                </a:solidFill>
                <a:effectLst/>
                <a:latin typeface="Times New Roman" panose="02020603050405020304" pitchFamily="18" charset="0"/>
                <a:cs typeface="Times New Roman" panose="02020603050405020304" pitchFamily="18" charset="0"/>
              </a:rPr>
              <a:t>) is an </a:t>
            </a:r>
            <a:r>
              <a:rPr lang="en-US" sz="4500" b="0" i="0" u="none" strike="noStrike" dirty="0">
                <a:solidFill>
                  <a:srgbClr val="0645AD"/>
                </a:solidFill>
                <a:effectLst/>
                <a:latin typeface="Times New Roman" panose="02020603050405020304" pitchFamily="18" charset="0"/>
                <a:cs typeface="Times New Roman" panose="02020603050405020304" pitchFamily="18" charset="0"/>
                <a:hlinkClick r:id="rId2" tooltip="Act of Parliament"/>
              </a:rPr>
              <a:t>act</a:t>
            </a:r>
            <a:r>
              <a:rPr lang="en-US" sz="4500" b="0" i="0" dirty="0">
                <a:solidFill>
                  <a:srgbClr val="202122"/>
                </a:solidFill>
                <a:effectLst/>
                <a:latin typeface="Times New Roman" panose="02020603050405020304" pitchFamily="18" charset="0"/>
                <a:cs typeface="Times New Roman" panose="02020603050405020304" pitchFamily="18" charset="0"/>
              </a:rPr>
              <a:t> of the </a:t>
            </a:r>
            <a:r>
              <a:rPr lang="en-US" sz="4500" b="0" i="0" u="none" strike="noStrike" dirty="0">
                <a:solidFill>
                  <a:srgbClr val="0645AD"/>
                </a:solidFill>
                <a:effectLst/>
                <a:latin typeface="Times New Roman" panose="02020603050405020304" pitchFamily="18" charset="0"/>
                <a:cs typeface="Times New Roman" panose="02020603050405020304" pitchFamily="18" charset="0"/>
                <a:hlinkClick r:id="rId3" tooltip="Parliament of India"/>
              </a:rPr>
              <a:t>Parliament of India</a:t>
            </a:r>
            <a:r>
              <a:rPr lang="en-US" sz="4500" b="0" i="0" dirty="0">
                <a:solidFill>
                  <a:srgbClr val="202122"/>
                </a:solidFill>
                <a:effectLst/>
                <a:latin typeface="Times New Roman" panose="02020603050405020304" pitchFamily="18" charset="0"/>
                <a:cs typeface="Times New Roman" panose="02020603050405020304" pitchFamily="18" charset="0"/>
              </a:rPr>
              <a:t> that was established to ensure the delivery of certain commodities or products, the supply of which, if obstructed due to </a:t>
            </a:r>
            <a:r>
              <a:rPr lang="en-US" sz="4500" b="0" i="0" u="none" strike="noStrike" dirty="0">
                <a:solidFill>
                  <a:srgbClr val="0645AD"/>
                </a:solidFill>
                <a:effectLst/>
                <a:latin typeface="Times New Roman" panose="02020603050405020304" pitchFamily="18" charset="0"/>
                <a:cs typeface="Times New Roman" panose="02020603050405020304" pitchFamily="18" charset="0"/>
                <a:hlinkClick r:id="rId4" tooltip="Hoarding (economics)"/>
              </a:rPr>
              <a:t>hoarding</a:t>
            </a:r>
            <a:r>
              <a:rPr lang="en-US" sz="4500" b="0" i="0" dirty="0">
                <a:solidFill>
                  <a:srgbClr val="202122"/>
                </a:solidFill>
                <a:effectLst/>
                <a:latin typeface="Times New Roman" panose="02020603050405020304" pitchFamily="18" charset="0"/>
                <a:cs typeface="Times New Roman" panose="02020603050405020304" pitchFamily="18" charset="0"/>
              </a:rPr>
              <a:t> or </a:t>
            </a:r>
            <a:r>
              <a:rPr lang="en-US" sz="4500" b="0" i="0" u="none" strike="noStrike" dirty="0">
                <a:solidFill>
                  <a:srgbClr val="0645AD"/>
                </a:solidFill>
                <a:effectLst/>
                <a:latin typeface="Times New Roman" panose="02020603050405020304" pitchFamily="18" charset="0"/>
                <a:cs typeface="Times New Roman" panose="02020603050405020304" pitchFamily="18" charset="0"/>
                <a:hlinkClick r:id="rId5" tooltip="Black Marketing"/>
              </a:rPr>
              <a:t>black marketing</a:t>
            </a:r>
            <a:r>
              <a:rPr lang="en-US" sz="4500" b="0" i="0" dirty="0">
                <a:solidFill>
                  <a:srgbClr val="202122"/>
                </a:solidFill>
                <a:effectLst/>
                <a:latin typeface="Times New Roman" panose="02020603050405020304" pitchFamily="18" charset="0"/>
                <a:cs typeface="Times New Roman" panose="02020603050405020304" pitchFamily="18" charset="0"/>
              </a:rPr>
              <a:t>, would affect the normal life of the people. This includes foodstuff, drugs, fuel (petroleum products) etc.</a:t>
            </a:r>
            <a:endParaRPr lang="en-US" sz="4500" b="0" i="0" baseline="30000" dirty="0">
              <a:solidFill>
                <a:srgbClr val="0645AD"/>
              </a:solidFill>
              <a:effectLst/>
              <a:latin typeface="Times New Roman" panose="02020603050405020304" pitchFamily="18" charset="0"/>
              <a:cs typeface="Times New Roman" panose="02020603050405020304" pitchFamily="18" charset="0"/>
            </a:endParaRPr>
          </a:p>
          <a:p>
            <a:pPr algn="just"/>
            <a:r>
              <a:rPr lang="en-US" sz="4500" b="0" i="0" dirty="0">
                <a:solidFill>
                  <a:srgbClr val="202122"/>
                </a:solidFill>
                <a:effectLst/>
                <a:latin typeface="Times New Roman" panose="02020603050405020304" pitchFamily="18" charset="0"/>
                <a:cs typeface="Times New Roman" panose="02020603050405020304" pitchFamily="18" charset="0"/>
              </a:rPr>
              <a:t>This act was modified by the </a:t>
            </a:r>
            <a:r>
              <a:rPr lang="en-US" sz="4500" b="1" i="0" dirty="0">
                <a:solidFill>
                  <a:srgbClr val="202122"/>
                </a:solidFill>
                <a:effectLst/>
                <a:latin typeface="Times New Roman" panose="02020603050405020304" pitchFamily="18" charset="0"/>
                <a:cs typeface="Times New Roman" panose="02020603050405020304" pitchFamily="18" charset="0"/>
              </a:rPr>
              <a:t>Essential Commodities (Amendment) Act, 2020</a:t>
            </a:r>
            <a:r>
              <a:rPr lang="en-US" sz="4500" b="0" i="0" dirty="0">
                <a:solidFill>
                  <a:srgbClr val="202122"/>
                </a:solidFill>
                <a:effectLst/>
                <a:latin typeface="Times New Roman" panose="02020603050405020304" pitchFamily="18" charset="0"/>
                <a:cs typeface="Times New Roman" panose="02020603050405020304" pitchFamily="18" charset="0"/>
              </a:rPr>
              <a:t> as part of the </a:t>
            </a:r>
            <a:r>
              <a:rPr lang="en-US" sz="4500" b="0" i="0" u="none" strike="noStrike" dirty="0">
                <a:solidFill>
                  <a:srgbClr val="0645AD"/>
                </a:solidFill>
                <a:effectLst/>
                <a:latin typeface="Times New Roman" panose="02020603050405020304" pitchFamily="18" charset="0"/>
                <a:cs typeface="Times New Roman" panose="02020603050405020304" pitchFamily="18" charset="0"/>
                <a:hlinkClick r:id="rId6" tooltip="Indian farm reforms 2020"/>
              </a:rPr>
              <a:t>2020 Indian farm reforms</a:t>
            </a:r>
            <a:r>
              <a:rPr lang="en-US" sz="4500" b="0" i="0" dirty="0">
                <a:solidFill>
                  <a:srgbClr val="202122"/>
                </a:solidFill>
                <a:effectLst/>
                <a:latin typeface="Times New Roman" panose="02020603050405020304" pitchFamily="18" charset="0"/>
                <a:cs typeface="Times New Roman" panose="02020603050405020304" pitchFamily="18" charset="0"/>
              </a:rPr>
              <a:t>.</a:t>
            </a:r>
          </a:p>
          <a:p>
            <a:pPr algn="just"/>
            <a:r>
              <a:rPr lang="en-US" sz="4500" b="0" i="0" dirty="0">
                <a:solidFill>
                  <a:srgbClr val="202122"/>
                </a:solidFill>
                <a:effectLst/>
                <a:latin typeface="Times New Roman" panose="02020603050405020304" pitchFamily="18" charset="0"/>
                <a:cs typeface="Times New Roman" panose="02020603050405020304" pitchFamily="18" charset="0"/>
              </a:rPr>
              <a:t>The ECA was enacted in 1955 and has since been used by the Government to regulate the production, supply, and distribution of a whole host of commodities that it declares ‘essential’ to make them available to consumers at fair prices. Additionally, the government can also fix the </a:t>
            </a:r>
            <a:r>
              <a:rPr lang="en-US" sz="4500" b="0" i="0" u="none" strike="noStrike" dirty="0">
                <a:solidFill>
                  <a:srgbClr val="0645AD"/>
                </a:solidFill>
                <a:effectLst/>
                <a:latin typeface="Times New Roman" panose="02020603050405020304" pitchFamily="18" charset="0"/>
                <a:cs typeface="Times New Roman" panose="02020603050405020304" pitchFamily="18" charset="0"/>
                <a:hlinkClick r:id="rId7" tooltip="Minimum support price"/>
              </a:rPr>
              <a:t>minimum support price</a:t>
            </a:r>
            <a:r>
              <a:rPr lang="en-US" sz="4500" b="0" i="0" dirty="0">
                <a:solidFill>
                  <a:srgbClr val="202122"/>
                </a:solidFill>
                <a:effectLst/>
                <a:latin typeface="Times New Roman" panose="02020603050405020304" pitchFamily="18" charset="0"/>
                <a:cs typeface="Times New Roman" panose="02020603050405020304" pitchFamily="18" charset="0"/>
              </a:rPr>
              <a:t> (MSP) of any packaged product that it declares an “essential commodity”.</a:t>
            </a:r>
          </a:p>
          <a:p>
            <a:pPr algn="just"/>
            <a:r>
              <a:rPr lang="en-US" sz="4500" b="0" i="0" dirty="0">
                <a:solidFill>
                  <a:srgbClr val="202122"/>
                </a:solidFill>
                <a:effectLst/>
                <a:latin typeface="Times New Roman" panose="02020603050405020304" pitchFamily="18" charset="0"/>
                <a:cs typeface="Times New Roman" panose="02020603050405020304" pitchFamily="18" charset="0"/>
              </a:rPr>
              <a:t>The list of items under the Act includes drugs, fertilizers, pulses, and edible oils, as well as petroleum and petroleum products. The Centre can include new commodities as and when the need arises, and take them off the list once the situation improves.</a:t>
            </a:r>
          </a:p>
          <a:p>
            <a:pPr marL="0" indent="0" algn="just">
              <a:buNone/>
            </a:pPr>
            <a:endParaRPr lang="en-IN" dirty="0"/>
          </a:p>
        </p:txBody>
      </p:sp>
      <p:sp>
        <p:nvSpPr>
          <p:cNvPr id="5" name="TextBox 4">
            <a:extLst>
              <a:ext uri="{FF2B5EF4-FFF2-40B4-BE49-F238E27FC236}">
                <a16:creationId xmlns:a16="http://schemas.microsoft.com/office/drawing/2014/main" id="{5B1322AD-6F53-4306-A4CE-62B4CBBE4071}"/>
              </a:ext>
            </a:extLst>
          </p:cNvPr>
          <p:cNvSpPr txBox="1"/>
          <p:nvPr/>
        </p:nvSpPr>
        <p:spPr>
          <a:xfrm>
            <a:off x="0" y="6482448"/>
            <a:ext cx="4572000" cy="369332"/>
          </a:xfrm>
          <a:prstGeom prst="rect">
            <a:avLst/>
          </a:prstGeom>
          <a:noFill/>
        </p:spPr>
        <p:txBody>
          <a:bodyPr wrap="square">
            <a:spAutoFit/>
          </a:bodyPr>
          <a:lstStyle/>
          <a:p>
            <a:r>
              <a:rPr lang="en-IN" dirty="0">
                <a:hlinkClick r:id="rId8"/>
              </a:rPr>
              <a:t>Essential Commodities Act - Wikipedia</a:t>
            </a:r>
            <a:endParaRPr lang="en-IN" dirty="0"/>
          </a:p>
        </p:txBody>
      </p:sp>
    </p:spTree>
    <p:extLst>
      <p:ext uri="{BB962C8B-B14F-4D97-AF65-F5344CB8AC3E}">
        <p14:creationId xmlns:p14="http://schemas.microsoft.com/office/powerpoint/2010/main" val="24837702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normAutofit/>
          </a:bodyPr>
          <a:lstStyle/>
          <a:p>
            <a:r>
              <a:rPr lang="en-IN" dirty="0"/>
              <a:t>Features</a:t>
            </a:r>
          </a:p>
        </p:txBody>
      </p:sp>
      <p:sp>
        <p:nvSpPr>
          <p:cNvPr id="3" name="Content Placeholder 2"/>
          <p:cNvSpPr>
            <a:spLocks noGrp="1"/>
          </p:cNvSpPr>
          <p:nvPr>
            <p:ph idx="1"/>
          </p:nvPr>
        </p:nvSpPr>
        <p:spPr>
          <a:xfrm>
            <a:off x="457200" y="1600200"/>
            <a:ext cx="8229600" cy="4724400"/>
          </a:xfrm>
        </p:spPr>
        <p:txBody>
          <a:bodyPr>
            <a:normAutofit/>
          </a:bodyPr>
          <a:lstStyle/>
          <a:p>
            <a:r>
              <a:rPr lang="en-IN" dirty="0"/>
              <a:t>Power to control production, SS &amp; Distribution</a:t>
            </a:r>
          </a:p>
          <a:p>
            <a:r>
              <a:rPr lang="en-IN" dirty="0"/>
              <a:t>Maintaining or Increasing SS</a:t>
            </a:r>
          </a:p>
          <a:p>
            <a:r>
              <a:rPr lang="en-IN" dirty="0"/>
              <a:t>Equitable distribution</a:t>
            </a:r>
          </a:p>
          <a:p>
            <a:r>
              <a:rPr lang="en-IN" dirty="0"/>
              <a:t>Licences / permits</a:t>
            </a:r>
          </a:p>
          <a:p>
            <a:r>
              <a:rPr lang="en-IN" dirty="0"/>
              <a:t>Production &amp; manufacturing</a:t>
            </a:r>
          </a:p>
          <a:p>
            <a:r>
              <a:rPr lang="en-IN" dirty="0"/>
              <a:t>Storage/ transport/ distribution/ disposal/ acquisition/ use/ consumption</a:t>
            </a:r>
          </a:p>
          <a:p>
            <a:r>
              <a:rPr lang="en-IN" dirty="0"/>
              <a:t>Price control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EEAD1-A81A-4C38-AA3D-A9FA78E76692}"/>
              </a:ext>
            </a:extLst>
          </p:cNvPr>
          <p:cNvSpPr>
            <a:spLocks noGrp="1"/>
          </p:cNvSpPr>
          <p:nvPr>
            <p:ph type="title"/>
          </p:nvPr>
        </p:nvSpPr>
        <p:spPr>
          <a:solidFill>
            <a:srgbClr val="92D050"/>
          </a:solidFill>
        </p:spPr>
        <p:txBody>
          <a:bodyPr>
            <a:normAutofit fontScale="90000"/>
          </a:bodyPr>
          <a:lstStyle/>
          <a:p>
            <a:r>
              <a:rPr lang="en-US" b="1" i="0" dirty="0">
                <a:solidFill>
                  <a:srgbClr val="000000"/>
                </a:solidFill>
                <a:effectLst/>
                <a:latin typeface="Roboto"/>
              </a:rPr>
              <a:t>Aims and Objectives of the Essential Commodities Act, 1955</a:t>
            </a:r>
            <a:endParaRPr lang="en-IN" dirty="0"/>
          </a:p>
        </p:txBody>
      </p:sp>
      <p:sp>
        <p:nvSpPr>
          <p:cNvPr id="3" name="Content Placeholder 2">
            <a:extLst>
              <a:ext uri="{FF2B5EF4-FFF2-40B4-BE49-F238E27FC236}">
                <a16:creationId xmlns:a16="http://schemas.microsoft.com/office/drawing/2014/main" id="{5EB43CE6-01A1-4C32-96E1-C9A38C4E5758}"/>
              </a:ext>
            </a:extLst>
          </p:cNvPr>
          <p:cNvSpPr>
            <a:spLocks noGrp="1"/>
          </p:cNvSpPr>
          <p:nvPr>
            <p:ph idx="1"/>
          </p:nvPr>
        </p:nvSpPr>
        <p:spPr>
          <a:xfrm>
            <a:off x="457200" y="1600200"/>
            <a:ext cx="8229600" cy="4800600"/>
          </a:xfrm>
        </p:spPr>
        <p:txBody>
          <a:bodyPr>
            <a:normAutofit fontScale="85000" lnSpcReduction="10000"/>
          </a:bodyPr>
          <a:lstStyle/>
          <a:p>
            <a:pPr algn="just"/>
            <a:r>
              <a:rPr lang="en-US" b="1" i="0" dirty="0">
                <a:solidFill>
                  <a:srgbClr val="000000"/>
                </a:solidFill>
                <a:effectLst/>
                <a:latin typeface="Roboto"/>
              </a:rPr>
              <a:t>1.</a:t>
            </a:r>
            <a:r>
              <a:rPr lang="en-US" b="0" i="0" dirty="0">
                <a:solidFill>
                  <a:srgbClr val="000000"/>
                </a:solidFill>
                <a:effectLst/>
                <a:latin typeface="Roboto"/>
              </a:rPr>
              <a:t> Maintaining an uninterrupted supply of essential commodities in the country.</a:t>
            </a:r>
          </a:p>
          <a:p>
            <a:pPr algn="just"/>
            <a:r>
              <a:rPr lang="en-US" b="1" i="0" dirty="0">
                <a:solidFill>
                  <a:srgbClr val="000000"/>
                </a:solidFill>
                <a:effectLst/>
                <a:latin typeface="Roboto"/>
              </a:rPr>
              <a:t>2</a:t>
            </a:r>
            <a:r>
              <a:rPr lang="en-US" b="0" i="0" dirty="0">
                <a:solidFill>
                  <a:srgbClr val="000000"/>
                </a:solidFill>
                <a:effectLst/>
                <a:latin typeface="Roboto"/>
              </a:rPr>
              <a:t>. The government (Ministry of Consumer Affairs, Food &amp; Public Distribution) tries to keep the price of essential commodities stable. The central government also fixes the maximum retail price for such goods. </a:t>
            </a:r>
            <a:r>
              <a:rPr lang="en-US" b="1" i="0" dirty="0">
                <a:solidFill>
                  <a:srgbClr val="000000"/>
                </a:solidFill>
                <a:effectLst/>
                <a:latin typeface="Roboto"/>
              </a:rPr>
              <a:t>As in the case of masks, the maximum retail price of 2 ply masks has been fixed at Rs 16.</a:t>
            </a:r>
            <a:endParaRPr lang="en-US" b="0" i="0" dirty="0">
              <a:solidFill>
                <a:srgbClr val="000000"/>
              </a:solidFill>
              <a:effectLst/>
              <a:latin typeface="Roboto"/>
            </a:endParaRPr>
          </a:p>
          <a:p>
            <a:pPr algn="just"/>
            <a:r>
              <a:rPr lang="en-US" b="1" i="0" dirty="0">
                <a:solidFill>
                  <a:srgbClr val="000000"/>
                </a:solidFill>
                <a:effectLst/>
                <a:latin typeface="Roboto"/>
              </a:rPr>
              <a:t>3.</a:t>
            </a:r>
            <a:r>
              <a:rPr lang="en-US" b="0" i="0" dirty="0">
                <a:solidFill>
                  <a:srgbClr val="000000"/>
                </a:solidFill>
                <a:effectLst/>
                <a:latin typeface="Roboto"/>
              </a:rPr>
              <a:t> Preventing unnecessary storage of essential commodities</a:t>
            </a:r>
          </a:p>
          <a:p>
            <a:pPr algn="just"/>
            <a:r>
              <a:rPr lang="en-US" b="1" i="0" dirty="0">
                <a:solidFill>
                  <a:srgbClr val="000000"/>
                </a:solidFill>
                <a:effectLst/>
                <a:latin typeface="Roboto"/>
              </a:rPr>
              <a:t>4.</a:t>
            </a:r>
            <a:r>
              <a:rPr lang="en-US" b="0" i="0" dirty="0">
                <a:solidFill>
                  <a:srgbClr val="000000"/>
                </a:solidFill>
                <a:effectLst/>
                <a:latin typeface="Roboto"/>
              </a:rPr>
              <a:t> Stop black marketing of essential commodities</a:t>
            </a:r>
          </a:p>
          <a:p>
            <a:pPr algn="just"/>
            <a:endParaRPr lang="en-IN" dirty="0"/>
          </a:p>
        </p:txBody>
      </p:sp>
      <p:sp>
        <p:nvSpPr>
          <p:cNvPr id="5" name="TextBox 4">
            <a:extLst>
              <a:ext uri="{FF2B5EF4-FFF2-40B4-BE49-F238E27FC236}">
                <a16:creationId xmlns:a16="http://schemas.microsoft.com/office/drawing/2014/main" id="{C9D9BA20-56C4-416F-B84A-25D0EFB75EFD}"/>
              </a:ext>
            </a:extLst>
          </p:cNvPr>
          <p:cNvSpPr txBox="1"/>
          <p:nvPr/>
        </p:nvSpPr>
        <p:spPr>
          <a:xfrm>
            <a:off x="0" y="6488668"/>
            <a:ext cx="9144000" cy="369332"/>
          </a:xfrm>
          <a:prstGeom prst="rect">
            <a:avLst/>
          </a:prstGeom>
          <a:noFill/>
        </p:spPr>
        <p:txBody>
          <a:bodyPr wrap="square">
            <a:spAutoFit/>
          </a:bodyPr>
          <a:lstStyle/>
          <a:p>
            <a:r>
              <a:rPr lang="en-US" dirty="0">
                <a:hlinkClick r:id="rId2"/>
              </a:rPr>
              <a:t>Essential Commodities Act, 1955: Meaning, Objectives, and Punishment (jagranjosh.com)</a:t>
            </a:r>
            <a:endParaRPr lang="en-IN" dirty="0"/>
          </a:p>
        </p:txBody>
      </p:sp>
    </p:spTree>
    <p:extLst>
      <p:ext uri="{BB962C8B-B14F-4D97-AF65-F5344CB8AC3E}">
        <p14:creationId xmlns:p14="http://schemas.microsoft.com/office/powerpoint/2010/main" val="8367134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lstStyle/>
          <a:p>
            <a:r>
              <a:rPr lang="en-IN" dirty="0"/>
              <a:t>Investor Grievances </a:t>
            </a:r>
          </a:p>
        </p:txBody>
      </p:sp>
      <p:sp>
        <p:nvSpPr>
          <p:cNvPr id="3" name="Content Placeholder 2"/>
          <p:cNvSpPr>
            <a:spLocks noGrp="1"/>
          </p:cNvSpPr>
          <p:nvPr>
            <p:ph idx="1"/>
          </p:nvPr>
        </p:nvSpPr>
        <p:spPr/>
        <p:txBody>
          <a:bodyPr>
            <a:normAutofit lnSpcReduction="10000"/>
          </a:bodyPr>
          <a:lstStyle/>
          <a:p>
            <a:r>
              <a:rPr lang="en-IN" dirty="0"/>
              <a:t>First line of defence</a:t>
            </a:r>
          </a:p>
          <a:p>
            <a:r>
              <a:rPr lang="en-IN" dirty="0"/>
              <a:t>Complaint mechanism</a:t>
            </a:r>
          </a:p>
          <a:p>
            <a:r>
              <a:rPr lang="en-IN" dirty="0"/>
              <a:t>Revolution of grievances</a:t>
            </a:r>
          </a:p>
          <a:p>
            <a:r>
              <a:rPr lang="en-IN" dirty="0"/>
              <a:t>Grievance committee headed by Director</a:t>
            </a:r>
          </a:p>
          <a:p>
            <a:r>
              <a:rPr lang="en-IN" dirty="0"/>
              <a:t>Maintain client record</a:t>
            </a:r>
          </a:p>
          <a:p>
            <a:r>
              <a:rPr lang="en-IN" dirty="0"/>
              <a:t>FMC Provisions</a:t>
            </a:r>
          </a:p>
          <a:p>
            <a:r>
              <a:rPr lang="en-IN" dirty="0"/>
              <a:t>Meetings </a:t>
            </a:r>
          </a:p>
          <a:p>
            <a:r>
              <a:rPr lang="en-IN" dirty="0"/>
              <a:t>Office bearers</a:t>
            </a:r>
          </a:p>
          <a:p>
            <a:endParaRPr lang="en-IN"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lstStyle/>
          <a:p>
            <a:r>
              <a:rPr lang="en-IN" dirty="0"/>
              <a:t>Arbitration</a:t>
            </a: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algn="just"/>
            <a:r>
              <a:rPr lang="en-IN" dirty="0"/>
              <a:t>An alternative method of dispute resolution has been recognised as efficient, convenient, quicker &amp; less expensive than legal proceedings.</a:t>
            </a:r>
          </a:p>
          <a:p>
            <a:pPr algn="ctr"/>
            <a:r>
              <a:rPr lang="en-IN" b="1" dirty="0"/>
              <a:t>Benefits:</a:t>
            </a:r>
          </a:p>
          <a:p>
            <a:pPr marL="514350" indent="-514350">
              <a:buFont typeface="+mj-lt"/>
              <a:buAutoNum type="arabicPeriod"/>
            </a:pPr>
            <a:r>
              <a:rPr lang="en-IN" dirty="0"/>
              <a:t>Private Proceedings</a:t>
            </a:r>
          </a:p>
          <a:p>
            <a:pPr marL="514350" indent="-514350">
              <a:buFont typeface="+mj-lt"/>
              <a:buAutoNum type="arabicPeriod"/>
            </a:pPr>
            <a:r>
              <a:rPr lang="en-IN" dirty="0"/>
              <a:t>Small claims</a:t>
            </a:r>
          </a:p>
          <a:p>
            <a:pPr marL="514350" indent="-514350">
              <a:buFont typeface="+mj-lt"/>
              <a:buAutoNum type="arabicPeriod"/>
            </a:pPr>
            <a:r>
              <a:rPr lang="en-IN" dirty="0"/>
              <a:t>Simple letter format for complaint filling</a:t>
            </a:r>
          </a:p>
          <a:p>
            <a:pPr marL="514350" indent="-514350">
              <a:buFont typeface="+mj-lt"/>
              <a:buAutoNum type="arabicPeriod"/>
            </a:pPr>
            <a:r>
              <a:rPr lang="en-IN" dirty="0"/>
              <a:t>Speedy claim settlement &amp; resolution</a:t>
            </a:r>
          </a:p>
          <a:p>
            <a:pPr marL="514350" indent="-514350">
              <a:buFont typeface="+mj-lt"/>
              <a:buAutoNum type="arabicPeriod"/>
            </a:pPr>
            <a:r>
              <a:rPr lang="en-IN" dirty="0"/>
              <a:t>Principles of equality </a:t>
            </a:r>
          </a:p>
          <a:p>
            <a:pPr marL="514350" indent="-514350">
              <a:buFont typeface="+mj-lt"/>
              <a:buAutoNum type="arabicPeriod"/>
            </a:pPr>
            <a:r>
              <a:rPr lang="en-IN" dirty="0"/>
              <a:t>Limited period : 6 months from date of dispute</a:t>
            </a:r>
          </a:p>
          <a:p>
            <a:pPr marL="514350" indent="-514350">
              <a:buFont typeface="+mj-lt"/>
              <a:buAutoNum type="arabicPeriod"/>
            </a:pPr>
            <a:r>
              <a:rPr lang="en-IN" dirty="0"/>
              <a:t>Power : Relevant Authority </a:t>
            </a:r>
          </a:p>
          <a:p>
            <a:pPr marL="514350" indent="-514350">
              <a:buFont typeface="+mj-lt"/>
              <a:buAutoNum type="arabicPeriod"/>
            </a:pPr>
            <a:r>
              <a:rPr lang="en-IN" dirty="0"/>
              <a:t>Claim Difference or disputes, Selection &amp; appointment of arbitration.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Autofit/>
          </a:bodyPr>
          <a:lstStyle/>
          <a:p>
            <a:r>
              <a:rPr lang="en-IN" sz="2800" dirty="0"/>
              <a:t>APMC : Agricultural Produce Market Commission </a:t>
            </a:r>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pPr algn="just"/>
            <a:r>
              <a:rPr lang="en-IN" dirty="0"/>
              <a:t>State APMC Act, Market Committee constituted by State Govt.</a:t>
            </a:r>
          </a:p>
          <a:p>
            <a:pPr algn="just"/>
            <a:r>
              <a:rPr lang="en-IN" dirty="0"/>
              <a:t>No person or agency allow to carry out wholesale marketing activity</a:t>
            </a:r>
          </a:p>
          <a:p>
            <a:pPr algn="just"/>
            <a:r>
              <a:rPr lang="en-IN" dirty="0"/>
              <a:t>Monopoly of Govt. regulated market : X Development</a:t>
            </a:r>
          </a:p>
          <a:p>
            <a:pPr algn="just"/>
            <a:r>
              <a:rPr lang="en-IN" dirty="0"/>
              <a:t>No help to farmers, X Smooth Raw material SS &amp; organising retails.</a:t>
            </a:r>
          </a:p>
          <a:p>
            <a:pPr algn="just"/>
            <a:r>
              <a:rPr lang="en-IN" dirty="0"/>
              <a:t>Elected traders, agriculturists, other functionaries &amp; local representatives.</a:t>
            </a:r>
          </a:p>
          <a:p>
            <a:pPr algn="just"/>
            <a:endParaRPr lang="en-IN"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endParaRPr lang="en-IN"/>
          </a:p>
        </p:txBody>
      </p:sp>
      <p:sp>
        <p:nvSpPr>
          <p:cNvPr id="3" name="Content Placeholder 2"/>
          <p:cNvSpPr>
            <a:spLocks noGrp="1"/>
          </p:cNvSpPr>
          <p:nvPr>
            <p:ph idx="1"/>
          </p:nvPr>
        </p:nvSpPr>
        <p:spPr>
          <a:xfrm>
            <a:off x="457200" y="304800"/>
            <a:ext cx="8229600" cy="5821363"/>
          </a:xfrm>
        </p:spPr>
        <p:txBody>
          <a:bodyPr>
            <a:normAutofit fontScale="92500" lnSpcReduction="10000"/>
          </a:bodyPr>
          <a:lstStyle/>
          <a:p>
            <a:pPr algn="just"/>
            <a:r>
              <a:rPr lang="en-IN" dirty="0"/>
              <a:t>Except in </a:t>
            </a:r>
            <a:r>
              <a:rPr lang="en-IN" dirty="0" err="1"/>
              <a:t>Tamilnadu</a:t>
            </a:r>
            <a:r>
              <a:rPr lang="en-IN" dirty="0"/>
              <a:t> : Where it is at District Level.</a:t>
            </a:r>
          </a:p>
          <a:p>
            <a:pPr algn="just"/>
            <a:r>
              <a:rPr lang="en-IN" dirty="0"/>
              <a:t>Direction of Agriculture Marketing or State Marketing Board</a:t>
            </a:r>
          </a:p>
          <a:p>
            <a:pPr algn="just"/>
            <a:r>
              <a:rPr lang="en-IN" dirty="0"/>
              <a:t>Lack of Professional Management</a:t>
            </a:r>
          </a:p>
          <a:p>
            <a:pPr algn="just"/>
            <a:r>
              <a:rPr lang="en-IN" dirty="0"/>
              <a:t>3 Tier : Market Committee, State Marketing Dept., State Marketing Board.</a:t>
            </a:r>
          </a:p>
          <a:p>
            <a:pPr algn="just"/>
            <a:r>
              <a:rPr lang="en-IN" dirty="0"/>
              <a:t>Provides outlets &amp; incentives for increase production, commercialisation.</a:t>
            </a:r>
          </a:p>
          <a:p>
            <a:pPr algn="just"/>
            <a:r>
              <a:rPr lang="en-IN" dirty="0"/>
              <a:t>Promotion of new &amp; competitive agriculture market in private &amp; cooperative sector through direct marketing &amp; contract farming programmes.</a:t>
            </a:r>
          </a:p>
          <a:p>
            <a:pPr algn="just"/>
            <a:r>
              <a:rPr lang="en-IN" dirty="0"/>
              <a:t>Linkages between farm production &amp; retail chains</a:t>
            </a:r>
          </a:p>
          <a:p>
            <a:pPr algn="just"/>
            <a:endParaRPr lang="en-IN"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248400"/>
          </a:xfrm>
        </p:spPr>
        <p:txBody>
          <a:bodyPr>
            <a:normAutofit fontScale="92500" lnSpcReduction="10000"/>
          </a:bodyPr>
          <a:lstStyle/>
          <a:p>
            <a:r>
              <a:rPr lang="en-IN" dirty="0"/>
              <a:t>Major Changes: Structure , Working environment, Ease of business, Marketing Information, Professionalism, Private investments, Legal Framework &amp; licence system.</a:t>
            </a:r>
          </a:p>
          <a:p>
            <a:pPr algn="just"/>
            <a:r>
              <a:rPr lang="en-IN" dirty="0"/>
              <a:t>Services : Grading, Standardization, Storage with pledge finance, prompt payment, correct weight management.</a:t>
            </a:r>
          </a:p>
          <a:p>
            <a:pPr algn="just"/>
            <a:r>
              <a:rPr lang="en-IN" dirty="0"/>
              <a:t>Microstructure of physical commodity markets/ </a:t>
            </a:r>
            <a:r>
              <a:rPr lang="en-IN" dirty="0" err="1"/>
              <a:t>mandi’s</a:t>
            </a:r>
            <a:endParaRPr lang="en-IN" dirty="0"/>
          </a:p>
          <a:p>
            <a:pPr algn="just"/>
            <a:r>
              <a:rPr lang="en-IN" dirty="0"/>
              <a:t>Wholesale market =&gt; </a:t>
            </a:r>
            <a:r>
              <a:rPr lang="en-IN" dirty="0" err="1"/>
              <a:t>mandi’s</a:t>
            </a:r>
            <a:endParaRPr lang="en-IN" dirty="0"/>
          </a:p>
          <a:p>
            <a:pPr algn="just"/>
            <a:r>
              <a:rPr lang="en-IN" dirty="0"/>
              <a:t>Price : free forces of market DD &amp; SS.</a:t>
            </a:r>
          </a:p>
          <a:p>
            <a:pPr algn="just"/>
            <a:r>
              <a:rPr lang="en-IN" dirty="0"/>
              <a:t>MSP : Minimum Support Price. [Govt. price]</a:t>
            </a:r>
          </a:p>
          <a:p>
            <a:pPr algn="just"/>
            <a:r>
              <a:rPr lang="en-IN" dirty="0"/>
              <a:t>SAMB : State Agriculture Marketing Board</a:t>
            </a:r>
          </a:p>
          <a:p>
            <a:pPr algn="just"/>
            <a:endParaRPr lang="en-IN" dirty="0"/>
          </a:p>
          <a:p>
            <a:pPr algn="just"/>
            <a:endParaRPr lang="en-IN" dirty="0"/>
          </a:p>
          <a:p>
            <a:pPr>
              <a:buNone/>
            </a:pPr>
            <a:endParaRPr lang="en-IN"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a:t>TMC : Terminal Market Complex </a:t>
            </a:r>
          </a:p>
        </p:txBody>
      </p:sp>
      <p:sp>
        <p:nvSpPr>
          <p:cNvPr id="3" name="Content Placeholder 2"/>
          <p:cNvSpPr>
            <a:spLocks noGrp="1"/>
          </p:cNvSpPr>
          <p:nvPr>
            <p:ph idx="1"/>
          </p:nvPr>
        </p:nvSpPr>
        <p:spPr>
          <a:xfrm>
            <a:off x="457200" y="1600200"/>
            <a:ext cx="8229600" cy="4953000"/>
          </a:xfrm>
        </p:spPr>
        <p:txBody>
          <a:bodyPr numCol="2">
            <a:normAutofit fontScale="92500"/>
          </a:bodyPr>
          <a:lstStyle/>
          <a:p>
            <a:r>
              <a:rPr lang="en-IN" dirty="0"/>
              <a:t>Mode : PPP</a:t>
            </a:r>
          </a:p>
          <a:p>
            <a:r>
              <a:rPr lang="en-IN" dirty="0"/>
              <a:t>Aim : High Quality &amp; Hygiene of produces </a:t>
            </a:r>
          </a:p>
          <a:p>
            <a:pPr algn="ctr"/>
            <a:r>
              <a:rPr lang="en-IN" b="1" dirty="0"/>
              <a:t>Objectives:</a:t>
            </a:r>
          </a:p>
          <a:p>
            <a:r>
              <a:rPr lang="en-IN" dirty="0"/>
              <a:t>Link farmers to market</a:t>
            </a:r>
          </a:p>
          <a:p>
            <a:r>
              <a:rPr lang="en-IN" dirty="0"/>
              <a:t>Shortening SS Chain</a:t>
            </a:r>
          </a:p>
          <a:p>
            <a:r>
              <a:rPr lang="en-IN" dirty="0"/>
              <a:t>Enhance efficiency</a:t>
            </a:r>
          </a:p>
          <a:p>
            <a:r>
              <a:rPr lang="en-IN" dirty="0"/>
              <a:t>Increase Income</a:t>
            </a:r>
          </a:p>
          <a:p>
            <a:r>
              <a:rPr lang="en-IN" dirty="0"/>
              <a:t>Professional management</a:t>
            </a:r>
          </a:p>
          <a:p>
            <a:r>
              <a:rPr lang="en-IN" dirty="0"/>
              <a:t>Reforms</a:t>
            </a:r>
          </a:p>
          <a:p>
            <a:r>
              <a:rPr lang="en-IN" dirty="0"/>
              <a:t>Private sector investment</a:t>
            </a:r>
          </a:p>
          <a:p>
            <a:r>
              <a:rPr lang="en-IN" dirty="0"/>
              <a:t>Transparency </a:t>
            </a:r>
          </a:p>
          <a:p>
            <a:r>
              <a:rPr lang="en-IN" dirty="0"/>
              <a:t>Price fixation</a:t>
            </a:r>
          </a:p>
          <a:p>
            <a:r>
              <a:rPr lang="en-IN" dirty="0"/>
              <a:t>Linkages</a:t>
            </a:r>
          </a:p>
          <a:p>
            <a:r>
              <a:rPr lang="en-IN" dirty="0"/>
              <a:t>Marketing structure</a:t>
            </a:r>
          </a:p>
          <a:p>
            <a:r>
              <a:rPr lang="en-IN" dirty="0"/>
              <a:t>Technology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hqdefault.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IN" dirty="0"/>
              <a:t>Features </a:t>
            </a:r>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r>
              <a:rPr lang="en-IN" dirty="0"/>
              <a:t>Setup at states (Reforms in Laws)</a:t>
            </a:r>
          </a:p>
          <a:p>
            <a:r>
              <a:rPr lang="en-IN" dirty="0"/>
              <a:t>Hub &amp; Spoke format </a:t>
            </a:r>
          </a:p>
          <a:p>
            <a:r>
              <a:rPr lang="en-IN" dirty="0"/>
              <a:t>Keep production area location for spoke</a:t>
            </a:r>
          </a:p>
          <a:p>
            <a:r>
              <a:rPr lang="en-IN" dirty="0"/>
              <a:t>Easy access &amp; catchment area</a:t>
            </a:r>
          </a:p>
          <a:p>
            <a:r>
              <a:rPr lang="en-IN" dirty="0"/>
              <a:t>Linkages (Backward -&gt; farmers to collection area; Forward -&gt; Collection centre to retail.)</a:t>
            </a:r>
          </a:p>
          <a:p>
            <a:r>
              <a:rPr lang="en-IN" dirty="0"/>
              <a:t>Size of market, distance</a:t>
            </a:r>
          </a:p>
          <a:p>
            <a:r>
              <a:rPr lang="en-IN" dirty="0"/>
              <a:t>Electronic auction system (Transparency)</a:t>
            </a:r>
          </a:p>
          <a:p>
            <a:r>
              <a:rPr lang="en-IN" dirty="0"/>
              <a:t>Private Investment</a:t>
            </a:r>
          </a:p>
          <a:p>
            <a:r>
              <a:rPr lang="en-IN" dirty="0"/>
              <a:t>One stop solution (Transport &amp; Cold warehouses)</a:t>
            </a:r>
          </a:p>
          <a:p>
            <a:r>
              <a:rPr lang="en-IN" dirty="0"/>
              <a:t>Subsidies </a:t>
            </a:r>
          </a:p>
          <a:p>
            <a:r>
              <a:rPr lang="en-IN" dirty="0"/>
              <a:t>* Commodities : All perishables, </a:t>
            </a:r>
            <a:r>
              <a:rPr lang="en-IN" dirty="0" err="1"/>
              <a:t>Interalia</a:t>
            </a:r>
            <a:r>
              <a:rPr lang="en-IN" dirty="0"/>
              <a:t> fruits, Vegetables, Flowers, Spices, Aromatic herbs, Medicinal plants, Meat products, Poultry products, Dairy products, Fish &amp; marine products. ( Non perishable products not more than 30%)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IN" dirty="0"/>
              <a:t>Contract Farming</a:t>
            </a:r>
          </a:p>
        </p:txBody>
      </p:sp>
      <p:sp>
        <p:nvSpPr>
          <p:cNvPr id="3" name="Content Placeholder 2"/>
          <p:cNvSpPr>
            <a:spLocks noGrp="1"/>
          </p:cNvSpPr>
          <p:nvPr>
            <p:ph idx="1"/>
          </p:nvPr>
        </p:nvSpPr>
        <p:spPr>
          <a:xfrm>
            <a:off x="457200" y="1600200"/>
            <a:ext cx="8229600" cy="5029200"/>
          </a:xfrm>
        </p:spPr>
        <p:txBody>
          <a:bodyPr>
            <a:normAutofit fontScale="92500" lnSpcReduction="20000"/>
          </a:bodyPr>
          <a:lstStyle/>
          <a:p>
            <a:pPr algn="just"/>
            <a:r>
              <a:rPr lang="en-IN" dirty="0"/>
              <a:t>Private participation, Significance to small farmers</a:t>
            </a:r>
          </a:p>
          <a:p>
            <a:pPr algn="just"/>
            <a:r>
              <a:rPr lang="en-IN" dirty="0"/>
              <a:t>Land leasing arrangement , technology transfer, capital inflow, assured market.</a:t>
            </a:r>
          </a:p>
          <a:p>
            <a:pPr algn="just"/>
            <a:r>
              <a:rPr lang="en-IN" dirty="0"/>
              <a:t>National Agriculture Policy 2000 of GOI</a:t>
            </a:r>
          </a:p>
          <a:p>
            <a:pPr algn="just"/>
            <a:r>
              <a:rPr lang="en-IN" dirty="0"/>
              <a:t>Inter ministerial task force of agriculture marketing reforms.</a:t>
            </a:r>
          </a:p>
          <a:p>
            <a:pPr algn="just"/>
            <a:r>
              <a:rPr lang="en-IN" dirty="0"/>
              <a:t>Arrangement for production &amp; SS of Agricultural / Horticultural produces under forward contracts between Producer/Suppliers &amp; Buyers.</a:t>
            </a:r>
          </a:p>
          <a:p>
            <a:pPr algn="just"/>
            <a:r>
              <a:rPr lang="en-IN" dirty="0"/>
              <a:t>Certain type, time, price, Quantity or land coverage.</a:t>
            </a:r>
          </a:p>
          <a:p>
            <a:pPr algn="just"/>
            <a:endParaRPr lang="en-IN"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81000"/>
            <a:ext cx="8229600" cy="6096000"/>
          </a:xfrm>
        </p:spPr>
        <p:txBody>
          <a:bodyPr>
            <a:normAutofit/>
          </a:bodyPr>
          <a:lstStyle/>
          <a:p>
            <a:r>
              <a:rPr lang="en-IN" dirty="0"/>
              <a:t>Contractor : Inputs ( HYV Seeds, Fertiliser, Electricity, water supply) &amp;  Technical advice</a:t>
            </a:r>
          </a:p>
          <a:p>
            <a:r>
              <a:rPr lang="en-IN" dirty="0"/>
              <a:t>Farmers : Land &amp; Labour</a:t>
            </a:r>
          </a:p>
          <a:p>
            <a:r>
              <a:rPr lang="en-IN" dirty="0"/>
              <a:t>Fills gaps (DD &amp; SS)</a:t>
            </a:r>
          </a:p>
          <a:p>
            <a:r>
              <a:rPr lang="en-IN" dirty="0"/>
              <a:t>Reduces SS risk</a:t>
            </a:r>
          </a:p>
          <a:p>
            <a:r>
              <a:rPr lang="en-IN" dirty="0"/>
              <a:t>Formal &amp; Informal Contacts </a:t>
            </a:r>
          </a:p>
          <a:p>
            <a:r>
              <a:rPr lang="en-IN" dirty="0"/>
              <a:t>Company : Risk of non availability of RM reduces</a:t>
            </a:r>
          </a:p>
          <a:p>
            <a:r>
              <a:rPr lang="en-IN" dirty="0"/>
              <a:t>Farmer : Reduces risk related to DD &amp; Price</a:t>
            </a:r>
          </a:p>
          <a:p>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IN" dirty="0"/>
              <a:t>Hedger</a:t>
            </a:r>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algn="just"/>
            <a:r>
              <a:rPr lang="en-IN" dirty="0"/>
              <a:t>Hedging tries to cut the amount of risk or volatility connected with a change in the price of a security.</a:t>
            </a:r>
          </a:p>
          <a:p>
            <a:pPr algn="just"/>
            <a:r>
              <a:rPr lang="en-IN" dirty="0"/>
              <a:t>Hedgers are seen as risk averse and speculators as risk-lovers.</a:t>
            </a:r>
          </a:p>
          <a:p>
            <a:pPr algn="just"/>
            <a:r>
              <a:rPr lang="en-IN" dirty="0"/>
              <a:t>Hedging is a strategy that tries to limit risks in financial assets.</a:t>
            </a:r>
          </a:p>
          <a:p>
            <a:pPr algn="just"/>
            <a:r>
              <a:rPr lang="en-IN" dirty="0"/>
              <a:t>Popular hedging techniques involve taking offsetting positions in derivatives that correspond to an existing position.</a:t>
            </a:r>
          </a:p>
          <a:p>
            <a:pPr algn="just"/>
            <a:r>
              <a:rPr lang="en-IN" dirty="0"/>
              <a:t>Other types of hedges can be constructed via other means like diversification. An example could be investing in both cyclical and counter-cyclical stocks.</a:t>
            </a:r>
          </a:p>
          <a:p>
            <a:pPr algn="just"/>
            <a:endParaRPr lang="en-IN" dirty="0"/>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IN" dirty="0"/>
              <a:t>Speculator </a:t>
            </a:r>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pPr algn="just"/>
            <a:r>
              <a:rPr lang="en-IN" dirty="0"/>
              <a:t>Speculators are sophisticated investors or traders who purchase assets for short periods of time and employ strategies in order to profit from changes in its price.</a:t>
            </a:r>
          </a:p>
          <a:p>
            <a:pPr algn="just"/>
            <a:r>
              <a:rPr lang="en-IN" dirty="0"/>
              <a:t>Speculators are important to markets because they bring liquidity and assume market risk. Conversely, they can also have a negative impact on markets, when their trading actions result in a speculative bubble that drives up an asset's price to unsustainable levels.</a:t>
            </a:r>
          </a:p>
          <a:p>
            <a:pPr algn="just"/>
            <a:r>
              <a:rPr lang="en-IN" dirty="0"/>
              <a:t>A bullish speculator expects the prices of securities to rise. A bull is a speculator who buys securities with the hope of selling them at a higher price in the future.</a:t>
            </a:r>
          </a:p>
          <a:p>
            <a:pPr algn="just"/>
            <a:r>
              <a:rPr lang="en-IN" dirty="0"/>
              <a:t>A bearish speculator is one who expects the prices of securities to fall in the future. A bearish speculator sells short securities, aiming to profit from being able to repurchase them at a lower price at some point in the future.</a:t>
            </a:r>
          </a:p>
          <a:p>
            <a:pPr algn="just"/>
            <a:r>
              <a:rPr lang="en-IN" dirty="0"/>
              <a:t>Speculation concerns attempting to make a profit from a security's price change and is more vulnerable to market fluctuations.</a:t>
            </a:r>
          </a:p>
          <a:p>
            <a:pPr algn="just"/>
            <a:endParaRPr lang="en-IN" dirty="0"/>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images.jpg"/>
          <p:cNvPicPr>
            <a:picLocks noGrp="1" noChangeAspect="1"/>
          </p:cNvPicPr>
          <p:nvPr>
            <p:ph idx="1"/>
          </p:nvPr>
        </p:nvPicPr>
        <p:blipFill>
          <a:blip r:embed="rId2" cstate="print"/>
          <a:stretch>
            <a:fillRect/>
          </a:stretch>
        </p:blipFill>
        <p:spPr>
          <a:xfrm>
            <a:off x="533400" y="228600"/>
            <a:ext cx="6362498" cy="2996406"/>
          </a:xfrm>
        </p:spPr>
      </p:pic>
      <p:pic>
        <p:nvPicPr>
          <p:cNvPr id="5" name="Picture 4" descr="images.png"/>
          <p:cNvPicPr>
            <a:picLocks noChangeAspect="1"/>
          </p:cNvPicPr>
          <p:nvPr/>
        </p:nvPicPr>
        <p:blipFill>
          <a:blip r:embed="rId3" cstate="print"/>
          <a:stretch>
            <a:fillRect/>
          </a:stretch>
        </p:blipFill>
        <p:spPr>
          <a:xfrm>
            <a:off x="5638800" y="3477616"/>
            <a:ext cx="3276600" cy="338038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IN" dirty="0"/>
              <a:t>Arbitrageurs </a:t>
            </a: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algn="just"/>
            <a:r>
              <a:rPr lang="en-IN" dirty="0"/>
              <a:t>Arbitrageurs are investors who exploit market inefficiencies of any kind. They are necessary to ensure that inefficiencies between markets are ironed out or remain at a minimum.</a:t>
            </a:r>
          </a:p>
          <a:p>
            <a:pPr algn="just"/>
            <a:r>
              <a:rPr lang="en-IN" dirty="0"/>
              <a:t>Arbitrageurs need to be detail-oriented and comfortable with risk.</a:t>
            </a:r>
          </a:p>
          <a:p>
            <a:pPr algn="just"/>
            <a:r>
              <a:rPr lang="en-IN" dirty="0"/>
              <a:t>An arbitrageur is an individual who profits through inefficiencies in the financial markets.</a:t>
            </a:r>
          </a:p>
          <a:p>
            <a:pPr algn="just"/>
            <a:r>
              <a:rPr lang="en-IN" dirty="0"/>
              <a:t>Arbitrage trades are generally risk-free because the transactions occur simultaneously to ensure prices do not change.</a:t>
            </a:r>
          </a:p>
          <a:p>
            <a:pPr algn="just"/>
            <a:r>
              <a:rPr lang="en-IN" dirty="0"/>
              <a:t>When enough arbitrage trades are conducted, the mispriced assets between two markets will equalize to maximize market efficiency.</a:t>
            </a:r>
          </a:p>
          <a:p>
            <a:pPr algn="just"/>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IN" dirty="0"/>
              <a:t>Regulatory Framework</a:t>
            </a:r>
          </a:p>
        </p:txBody>
      </p:sp>
      <p:sp>
        <p:nvSpPr>
          <p:cNvPr id="3" name="Content Placeholder 2"/>
          <p:cNvSpPr>
            <a:spLocks noGrp="1"/>
          </p:cNvSpPr>
          <p:nvPr>
            <p:ph idx="1"/>
          </p:nvPr>
        </p:nvSpPr>
        <p:spPr>
          <a:xfrm>
            <a:off x="457200" y="1600200"/>
            <a:ext cx="8229600" cy="4953000"/>
          </a:xfrm>
        </p:spPr>
        <p:txBody>
          <a:bodyPr>
            <a:normAutofit lnSpcReduction="10000"/>
          </a:bodyPr>
          <a:lstStyle/>
          <a:p>
            <a:r>
              <a:rPr lang="en-IN" dirty="0"/>
              <a:t>Stock Exchanges &amp; Future Markets</a:t>
            </a:r>
          </a:p>
          <a:p>
            <a:r>
              <a:rPr lang="en-IN" dirty="0"/>
              <a:t>FCRA : The Forward Contract Regulation Act, 1952 (July 1954)</a:t>
            </a:r>
          </a:p>
          <a:p>
            <a:r>
              <a:rPr lang="en-IN" dirty="0"/>
              <a:t>3 Tier Regulatory System</a:t>
            </a:r>
          </a:p>
          <a:p>
            <a:r>
              <a:rPr lang="en-IN" dirty="0" err="1"/>
              <a:t>i</a:t>
            </a:r>
            <a:r>
              <a:rPr lang="en-IN" dirty="0"/>
              <a:t>. An Association recognised by GOI</a:t>
            </a:r>
          </a:p>
          <a:p>
            <a:r>
              <a:rPr lang="en-IN" dirty="0"/>
              <a:t>ii. FMC </a:t>
            </a:r>
          </a:p>
          <a:p>
            <a:r>
              <a:rPr lang="en-IN" dirty="0"/>
              <a:t>iii. Central Government.</a:t>
            </a:r>
          </a:p>
          <a:p>
            <a:r>
              <a:rPr lang="en-IN" dirty="0"/>
              <a:t>Section 15 : Granted Recognition by Central Govt.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fontScale="92500" lnSpcReduction="20000"/>
          </a:bodyPr>
          <a:lstStyle/>
          <a:p>
            <a:pPr algn="ctr"/>
            <a:r>
              <a:rPr lang="en-IN" b="1" dirty="0"/>
              <a:t>Contract :</a:t>
            </a:r>
          </a:p>
          <a:p>
            <a:pPr algn="just"/>
            <a:r>
              <a:rPr lang="en-IN" dirty="0"/>
              <a:t>Goods : Certificate f Registration from FMC</a:t>
            </a:r>
          </a:p>
          <a:p>
            <a:pPr algn="just"/>
            <a:r>
              <a:rPr lang="en-IN" dirty="0"/>
              <a:t>Commodities : Recognition from Central Govt.</a:t>
            </a:r>
          </a:p>
          <a:p>
            <a:pPr algn="ctr"/>
            <a:r>
              <a:rPr lang="en-IN" b="1" dirty="0"/>
              <a:t>Need:</a:t>
            </a:r>
          </a:p>
          <a:p>
            <a:pPr algn="just"/>
            <a:r>
              <a:rPr lang="en-IN" dirty="0"/>
              <a:t>Benefit from competitive conditions</a:t>
            </a:r>
          </a:p>
          <a:p>
            <a:pPr algn="just"/>
            <a:r>
              <a:rPr lang="en-IN" dirty="0"/>
              <a:t>Creates competitive environment</a:t>
            </a:r>
          </a:p>
          <a:p>
            <a:pPr algn="just"/>
            <a:r>
              <a:rPr lang="en-IN" dirty="0"/>
              <a:t>X regulation : Participation, Manipulating Prices, Undesirable influence of spot price.</a:t>
            </a:r>
          </a:p>
          <a:p>
            <a:pPr algn="just"/>
            <a:r>
              <a:rPr lang="en-IN" dirty="0"/>
              <a:t>Proper risk management system</a:t>
            </a:r>
          </a:p>
          <a:p>
            <a:pPr algn="just"/>
            <a:r>
              <a:rPr lang="en-IN" dirty="0"/>
              <a:t>X chain reaction </a:t>
            </a:r>
          </a:p>
          <a:p>
            <a:pPr algn="just"/>
            <a:r>
              <a:rPr lang="en-IN" dirty="0"/>
              <a:t>Transparency in trading, clearing, settlement &amp; management</a:t>
            </a:r>
          </a:p>
          <a:p>
            <a:pPr algn="just"/>
            <a:r>
              <a:rPr lang="en-IN" dirty="0"/>
              <a:t>Project &amp; promote interest of stakeholders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2189</Words>
  <Application>Microsoft Office PowerPoint</Application>
  <PresentationFormat>On-screen Show (4:3)</PresentationFormat>
  <Paragraphs>245</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Roboto</vt:lpstr>
      <vt:lpstr>Times New Roman</vt:lpstr>
      <vt:lpstr>Office Theme</vt:lpstr>
      <vt:lpstr>Regulatory Framework</vt:lpstr>
      <vt:lpstr>Participants </vt:lpstr>
      <vt:lpstr>PowerPoint Presentation</vt:lpstr>
      <vt:lpstr>Hedger</vt:lpstr>
      <vt:lpstr>Speculator </vt:lpstr>
      <vt:lpstr>PowerPoint Presentation</vt:lpstr>
      <vt:lpstr>Arbitrageurs </vt:lpstr>
      <vt:lpstr>Regulatory Framework</vt:lpstr>
      <vt:lpstr>PowerPoint Presentation</vt:lpstr>
      <vt:lpstr>Pre requisites for grant of recognition to commodity exchange</vt:lpstr>
      <vt:lpstr>PowerPoint Presentation</vt:lpstr>
      <vt:lpstr>PowerPoint Presentation</vt:lpstr>
      <vt:lpstr>FCRA, 1952</vt:lpstr>
      <vt:lpstr>Sections</vt:lpstr>
      <vt:lpstr>PowerPoint Presentation</vt:lpstr>
      <vt:lpstr>Operations</vt:lpstr>
      <vt:lpstr>PowerPoint Presentation</vt:lpstr>
      <vt:lpstr>FMC : Forward Market Commission </vt:lpstr>
      <vt:lpstr>PowerPoint Presentation</vt:lpstr>
      <vt:lpstr>Power / Duties / Regulation of Operation</vt:lpstr>
      <vt:lpstr>ECS 1955 [Essential Commodities Act]</vt:lpstr>
      <vt:lpstr>Features</vt:lpstr>
      <vt:lpstr>Aims and Objectives of the Essential Commodities Act, 1955</vt:lpstr>
      <vt:lpstr>Investor Grievances </vt:lpstr>
      <vt:lpstr>Arbitration</vt:lpstr>
      <vt:lpstr>APMC : Agricultural Produce Market Commission </vt:lpstr>
      <vt:lpstr>PowerPoint Presentation</vt:lpstr>
      <vt:lpstr>PowerPoint Presentation</vt:lpstr>
      <vt:lpstr>TMC : Terminal Market Complex </vt:lpstr>
      <vt:lpstr>Features </vt:lpstr>
      <vt:lpstr>Contract Farming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Regulatory Framework</dc:title>
  <dc:creator>VIMALKUMAR MISTRY</dc:creator>
  <cp:lastModifiedBy>aarti vyas</cp:lastModifiedBy>
  <cp:revision>38</cp:revision>
  <dcterms:created xsi:type="dcterms:W3CDTF">2006-08-16T00:00:00Z</dcterms:created>
  <dcterms:modified xsi:type="dcterms:W3CDTF">2021-05-08T06:00:16Z</dcterms:modified>
</cp:coreProperties>
</file>