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7" r:id="rId8"/>
    <p:sldId id="262" r:id="rId9"/>
    <p:sldId id="263" r:id="rId10"/>
    <p:sldId id="264" r:id="rId11"/>
    <p:sldId id="265"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10 Pro" initials="W1P" lastIdx="1" clrIdx="0">
    <p:extLst>
      <p:ext uri="{19B8F6BF-5375-455C-9EA6-DF929625EA0E}">
        <p15:presenceInfo xmlns:p15="http://schemas.microsoft.com/office/powerpoint/2012/main" userId="Windows 10 Pr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0" d="100"/>
          <a:sy n="70" d="100"/>
        </p:scale>
        <p:origin x="508"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2-06T23:00:50.057" idx="1">
    <p:pos x="7648" y="1711"/>
    <p:text/>
    <p:extLst>
      <p:ext uri="{C676402C-5697-4E1C-873F-D02D1690AC5C}">
        <p15:threadingInfo xmlns:p15="http://schemas.microsoft.com/office/powerpoint/2012/main" timeZoneBias="-33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2/11/2021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2/11/2021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2/11/2021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2/11/2021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2/11/2021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2/11/2021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2/11/2021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2/11/2021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2/11/2021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2/11/2021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2/11/2021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509A250-FF31-4206-8172-F9D3106AACB1}" type="datetimeFigureOut">
              <a:rPr lang="en-US" dirty="0"/>
              <a:t>2/11/2021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509A250-FF31-4206-8172-F9D3106AACB1}" type="datetimeFigureOut">
              <a:rPr lang="en-US" dirty="0"/>
              <a:t>2/11/2021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2/11/2021</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2/11/2021</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2/11/2021</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2/11/2021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509A250-FF31-4206-8172-F9D3106AACB1}" type="datetimeFigureOut">
              <a:rPr lang="en-US" dirty="0"/>
              <a:t>2/11/2021</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74" y="81481"/>
            <a:ext cx="12128626" cy="4207013"/>
          </a:xfrm>
        </p:spPr>
        <p:txBody>
          <a:bodyPr/>
          <a:lstStyle/>
          <a:p>
            <a:pPr algn="ctr"/>
            <a:r>
              <a:rPr lang="en-US" dirty="0" smtClean="0"/>
              <a:t>POLICY FRAMEWORK OF RBI</a:t>
            </a:r>
            <a:endParaRPr lang="en-US" dirty="0"/>
          </a:p>
        </p:txBody>
      </p:sp>
    </p:spTree>
    <p:extLst>
      <p:ext uri="{BB962C8B-B14F-4D97-AF65-F5344CB8AC3E}">
        <p14:creationId xmlns:p14="http://schemas.microsoft.com/office/powerpoint/2010/main" val="992856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8000"/>
          </a:xfrm>
        </p:spPr>
        <p:txBody>
          <a:bodyPr/>
          <a:lstStyle/>
          <a:p>
            <a:r>
              <a:rPr lang="en-US" sz="2400" dirty="0" smtClean="0"/>
              <a:t>Controller of credit- Quantitative weapons consists of bank rates, open market operation and reserve requirements. Qualitative credit control measures include consumer credit regulation. Variation in margin requirements, direct action.</a:t>
            </a:r>
          </a:p>
          <a:p>
            <a:r>
              <a:rPr lang="en-US" sz="2400" dirty="0" smtClean="0"/>
              <a:t>Promotional functions- It has played an active role in developing a number of institutions like IDBI, NABARD, EXIM Bank, State Finance Corporations, SIDBI, UTI, National Housing Bank, Industrial Finance Corporation of India.</a:t>
            </a:r>
          </a:p>
          <a:p>
            <a:pPr>
              <a:buFont typeface="Arial" panose="020B0604020202020204" pitchFamily="34" charset="0"/>
              <a:buChar char="•"/>
            </a:pPr>
            <a:r>
              <a:rPr lang="en-US" sz="2400" dirty="0" smtClean="0"/>
              <a:t>Through NABARD, RBI has ensured that credit requirements for agricultural and allied activities. Through SIDBI employment generation and industrial development in various regions has been promoted by the central bank.</a:t>
            </a:r>
          </a:p>
          <a:p>
            <a:pPr>
              <a:buFont typeface="Arial" panose="020B0604020202020204" pitchFamily="34" charset="0"/>
              <a:buChar char="•"/>
            </a:pPr>
            <a:r>
              <a:rPr lang="en-US" sz="2400" dirty="0" smtClean="0"/>
              <a:t>EXIM Bank The export sector gets all support from this bank. Credit and insurance facilities are provided to the exporters to promote the export sector.</a:t>
            </a:r>
          </a:p>
          <a:p>
            <a:pPr>
              <a:buFont typeface="Arial" panose="020B0604020202020204" pitchFamily="34" charset="0"/>
              <a:buChar char="•"/>
            </a:pPr>
            <a:r>
              <a:rPr lang="en-US" sz="2400" dirty="0" smtClean="0"/>
              <a:t>The promotional functions of the Reserve Bank help the government to achieve it’s socio-economic objectives like reduction of poverty, financial inclusion, industrial development, balanced regional development.</a:t>
            </a:r>
          </a:p>
          <a:p>
            <a:endParaRPr lang="en-US" dirty="0" smtClean="0"/>
          </a:p>
        </p:txBody>
      </p:sp>
    </p:spTree>
    <p:extLst>
      <p:ext uri="{BB962C8B-B14F-4D97-AF65-F5344CB8AC3E}">
        <p14:creationId xmlns:p14="http://schemas.microsoft.com/office/powerpoint/2010/main" val="542489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p:cTn id="3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42384"/>
          </a:xfrm>
        </p:spPr>
        <p:txBody>
          <a:bodyPr/>
          <a:lstStyle/>
          <a:p>
            <a:r>
              <a:rPr lang="en-US" dirty="0" smtClean="0"/>
              <a:t>REGULATORY ROLE OF RBI</a:t>
            </a:r>
            <a:endParaRPr lang="en-US" dirty="0"/>
          </a:p>
        </p:txBody>
      </p:sp>
      <p:sp>
        <p:nvSpPr>
          <p:cNvPr id="3" name="Content Placeholder 2"/>
          <p:cNvSpPr>
            <a:spLocks noGrp="1"/>
          </p:cNvSpPr>
          <p:nvPr>
            <p:ph idx="1"/>
          </p:nvPr>
        </p:nvSpPr>
        <p:spPr>
          <a:xfrm>
            <a:off x="0" y="622471"/>
            <a:ext cx="12192000" cy="6235529"/>
          </a:xfrm>
        </p:spPr>
        <p:txBody>
          <a:bodyPr/>
          <a:lstStyle/>
          <a:p>
            <a:pPr>
              <a:buFont typeface="Wingdings" panose="05000000000000000000" pitchFamily="2" charset="2"/>
              <a:buChar char="Ø"/>
            </a:pPr>
            <a:r>
              <a:rPr lang="en-US" dirty="0" smtClean="0"/>
              <a:t>The bank deploys variable reserve requirements (CRR and SLR), open market operation, Bank rate and reserve repo rate and liquidity adjustment facility to </a:t>
            </a:r>
            <a:r>
              <a:rPr lang="en-US" dirty="0" err="1" smtClean="0"/>
              <a:t>rergulate</a:t>
            </a:r>
            <a:r>
              <a:rPr lang="en-US" dirty="0" smtClean="0"/>
              <a:t> the financial sector.</a:t>
            </a:r>
          </a:p>
          <a:p>
            <a:pPr>
              <a:buFont typeface="Wingdings" panose="05000000000000000000" pitchFamily="2" charset="2"/>
              <a:buChar char="q"/>
            </a:pPr>
            <a:r>
              <a:rPr lang="en-US" dirty="0" smtClean="0"/>
              <a:t>Bank Rate- It is the rate at which the central bank rediscounts the bills of exchange and other eligible securities of commercial banks. During inflation, the bank rate is increased to control money supply and </a:t>
            </a:r>
            <a:r>
              <a:rPr lang="en-US" dirty="0" err="1" smtClean="0"/>
              <a:t>diring</a:t>
            </a:r>
            <a:r>
              <a:rPr lang="en-US" dirty="0" smtClean="0"/>
              <a:t> recession/depression. The bank rate is reduced to expand money supply.</a:t>
            </a:r>
          </a:p>
          <a:p>
            <a:pPr>
              <a:buFont typeface="Wingdings" panose="05000000000000000000" pitchFamily="2" charset="2"/>
              <a:buChar char="q"/>
            </a:pPr>
            <a:r>
              <a:rPr lang="en-US" dirty="0" smtClean="0"/>
              <a:t>Open market operations- The buying and selling of government securities . During inflation, government securities are sold by the central bank. They are purchased by the banks thus reducing money supply.</a:t>
            </a:r>
          </a:p>
          <a:p>
            <a:pPr>
              <a:buFont typeface="Wingdings" panose="05000000000000000000" pitchFamily="2" charset="2"/>
              <a:buChar char="q"/>
            </a:pPr>
            <a:r>
              <a:rPr lang="en-US" dirty="0" smtClean="0"/>
              <a:t>Variable reserve requirements- CRR is increased and vice versa during recession or depression times.</a:t>
            </a:r>
          </a:p>
          <a:p>
            <a:pPr>
              <a:buFont typeface="Wingdings" panose="05000000000000000000" pitchFamily="2" charset="2"/>
              <a:buChar char="q"/>
            </a:pPr>
            <a:r>
              <a:rPr lang="en-US" dirty="0" smtClean="0"/>
              <a:t>Repo and reserve repos- RBI extend short time loans to commercial banks. Generally repos have a maturity of 1 to 14 days . Repo transactions have liquidity and safety and they help to inject money into the economy. Reverse repo refers to the rate at commercial banks park their surplus funds. In recent times, repo and reserve repo operations are extensively used by the bank to stabilize liquidity in the market.</a:t>
            </a:r>
          </a:p>
          <a:p>
            <a:pPr marL="0" indent="0">
              <a:buNone/>
            </a:pPr>
            <a:endParaRPr lang="en-US" dirty="0"/>
          </a:p>
        </p:txBody>
      </p:sp>
    </p:spTree>
    <p:extLst>
      <p:ext uri="{BB962C8B-B14F-4D97-AF65-F5344CB8AC3E}">
        <p14:creationId xmlns:p14="http://schemas.microsoft.com/office/powerpoint/2010/main" val="1343306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80">
                                          <p:stCondLst>
                                            <p:cond delay="0"/>
                                          </p:stCondLst>
                                        </p:cTn>
                                        <p:tgtEl>
                                          <p:spTgt spid="3">
                                            <p:txEl>
                                              <p:pRg st="1" end="1"/>
                                            </p:txEl>
                                          </p:spTgt>
                                        </p:tgtEl>
                                      </p:cBhvr>
                                    </p:animEffect>
                                    <p:anim calcmode="lin" valueType="num">
                                      <p:cBhvr>
                                        <p:cTn id="18"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3" dur="26">
                                          <p:stCondLst>
                                            <p:cond delay="650"/>
                                          </p:stCondLst>
                                        </p:cTn>
                                        <p:tgtEl>
                                          <p:spTgt spid="3">
                                            <p:txEl>
                                              <p:pRg st="1" end="1"/>
                                            </p:txEl>
                                          </p:spTgt>
                                        </p:tgtEl>
                                      </p:cBhvr>
                                      <p:to x="100000" y="60000"/>
                                    </p:animScale>
                                    <p:animScale>
                                      <p:cBhvr>
                                        <p:cTn id="24" dur="166" decel="50000">
                                          <p:stCondLst>
                                            <p:cond delay="676"/>
                                          </p:stCondLst>
                                        </p:cTn>
                                        <p:tgtEl>
                                          <p:spTgt spid="3">
                                            <p:txEl>
                                              <p:pRg st="1" end="1"/>
                                            </p:txEl>
                                          </p:spTgt>
                                        </p:tgtEl>
                                      </p:cBhvr>
                                      <p:to x="100000" y="100000"/>
                                    </p:animScale>
                                    <p:animScale>
                                      <p:cBhvr>
                                        <p:cTn id="25" dur="26">
                                          <p:stCondLst>
                                            <p:cond delay="1312"/>
                                          </p:stCondLst>
                                        </p:cTn>
                                        <p:tgtEl>
                                          <p:spTgt spid="3">
                                            <p:txEl>
                                              <p:pRg st="1" end="1"/>
                                            </p:txEl>
                                          </p:spTgt>
                                        </p:tgtEl>
                                      </p:cBhvr>
                                      <p:to x="100000" y="80000"/>
                                    </p:animScale>
                                    <p:animScale>
                                      <p:cBhvr>
                                        <p:cTn id="26" dur="166" decel="50000">
                                          <p:stCondLst>
                                            <p:cond delay="1338"/>
                                          </p:stCondLst>
                                        </p:cTn>
                                        <p:tgtEl>
                                          <p:spTgt spid="3">
                                            <p:txEl>
                                              <p:pRg st="1" end="1"/>
                                            </p:txEl>
                                          </p:spTgt>
                                        </p:tgtEl>
                                      </p:cBhvr>
                                      <p:to x="100000" y="100000"/>
                                    </p:animScale>
                                    <p:animScale>
                                      <p:cBhvr>
                                        <p:cTn id="27" dur="26">
                                          <p:stCondLst>
                                            <p:cond delay="1642"/>
                                          </p:stCondLst>
                                        </p:cTn>
                                        <p:tgtEl>
                                          <p:spTgt spid="3">
                                            <p:txEl>
                                              <p:pRg st="1" end="1"/>
                                            </p:txEl>
                                          </p:spTgt>
                                        </p:tgtEl>
                                      </p:cBhvr>
                                      <p:to x="100000" y="90000"/>
                                    </p:animScale>
                                    <p:animScale>
                                      <p:cBhvr>
                                        <p:cTn id="28" dur="166" decel="50000">
                                          <p:stCondLst>
                                            <p:cond delay="1668"/>
                                          </p:stCondLst>
                                        </p:cTn>
                                        <p:tgtEl>
                                          <p:spTgt spid="3">
                                            <p:txEl>
                                              <p:pRg st="1" end="1"/>
                                            </p:txEl>
                                          </p:spTgt>
                                        </p:tgtEl>
                                      </p:cBhvr>
                                      <p:to x="100000" y="100000"/>
                                    </p:animScale>
                                    <p:animScale>
                                      <p:cBhvr>
                                        <p:cTn id="29" dur="26">
                                          <p:stCondLst>
                                            <p:cond delay="1808"/>
                                          </p:stCondLst>
                                        </p:cTn>
                                        <p:tgtEl>
                                          <p:spTgt spid="3">
                                            <p:txEl>
                                              <p:pRg st="1" end="1"/>
                                            </p:txEl>
                                          </p:spTgt>
                                        </p:tgtEl>
                                      </p:cBhvr>
                                      <p:to x="100000" y="95000"/>
                                    </p:animScale>
                                    <p:animScale>
                                      <p:cBhvr>
                                        <p:cTn id="30" dur="166" decel="50000">
                                          <p:stCondLst>
                                            <p:cond delay="1834"/>
                                          </p:stCondLst>
                                        </p:cTn>
                                        <p:tgtEl>
                                          <p:spTgt spid="3">
                                            <p:txEl>
                                              <p:pRg st="1" end="1"/>
                                            </p:txEl>
                                          </p:spTgt>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35" dur="500"/>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1"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42" dur="500"/>
                                        <p:tgtEl>
                                          <p:spTgt spid="3">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4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8000"/>
          </a:xfrm>
        </p:spPr>
        <p:txBody>
          <a:bodyPr>
            <a:normAutofit/>
          </a:bodyPr>
          <a:lstStyle/>
          <a:p>
            <a:pPr>
              <a:buFont typeface="Wingdings" panose="05000000000000000000" pitchFamily="2" charset="2"/>
              <a:buChar char="q"/>
            </a:pPr>
            <a:r>
              <a:rPr lang="en-US" sz="2800" dirty="0" smtClean="0"/>
              <a:t>Liquidity Adjustment Facility (LAF)- LAF is operated by the Reserve Bank through repo and reverse repo operations. Repos are used in injecting liquidity and reverse repo from absorbing liquidity from the market. LAF helps the banks tom manage </a:t>
            </a:r>
            <a:r>
              <a:rPr lang="en-US" sz="2800" dirty="0"/>
              <a:t>t</a:t>
            </a:r>
            <a:r>
              <a:rPr lang="en-US" sz="2800" dirty="0" smtClean="0"/>
              <a:t>heir short term liquidity and help the central bank in in effective liquidity and monetary management.</a:t>
            </a:r>
          </a:p>
          <a:p>
            <a:pPr>
              <a:buFont typeface="Wingdings" panose="05000000000000000000" pitchFamily="2" charset="2"/>
              <a:buChar char="q"/>
            </a:pPr>
            <a:r>
              <a:rPr lang="en-US" sz="2800" dirty="0" smtClean="0"/>
              <a:t>Market Stabilization scheme- This scheme is used by the Reserve Bank to stabilize the foreign exchange market. Under this Reserve Bank intervenes in the forex market buying or selling foreign exchange as per the requirements. This enables the bank in maintaining stability and liquidity in the market. </a:t>
            </a:r>
            <a:endParaRPr lang="en-US" sz="2800" dirty="0"/>
          </a:p>
        </p:txBody>
      </p:sp>
    </p:spTree>
    <p:extLst>
      <p:ext uri="{BB962C8B-B14F-4D97-AF65-F5344CB8AC3E}">
        <p14:creationId xmlns:p14="http://schemas.microsoft.com/office/powerpoint/2010/main" val="32173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597484"/>
          </a:xfrm>
        </p:spPr>
        <p:txBody>
          <a:bodyPr/>
          <a:lstStyle/>
          <a:p>
            <a:r>
              <a:rPr lang="en-US" dirty="0" smtClean="0"/>
              <a:t>HISTORY</a:t>
            </a:r>
            <a:endParaRPr lang="en-US" dirty="0"/>
          </a:p>
        </p:txBody>
      </p:sp>
      <p:sp>
        <p:nvSpPr>
          <p:cNvPr id="3" name="Content Placeholder 2"/>
          <p:cNvSpPr>
            <a:spLocks noGrp="1"/>
          </p:cNvSpPr>
          <p:nvPr>
            <p:ph idx="1"/>
          </p:nvPr>
        </p:nvSpPr>
        <p:spPr>
          <a:xfrm>
            <a:off x="18107" y="597484"/>
            <a:ext cx="12192000" cy="6260516"/>
          </a:xfrm>
        </p:spPr>
        <p:txBody>
          <a:bodyPr/>
          <a:lstStyle/>
          <a:p>
            <a:r>
              <a:rPr lang="en-US" dirty="0" smtClean="0"/>
              <a:t>The process of starting RBI in 1927, the bill of establishing </a:t>
            </a:r>
            <a:r>
              <a:rPr lang="en-US" dirty="0" err="1" smtClean="0"/>
              <a:t>RBI,based</a:t>
            </a:r>
            <a:r>
              <a:rPr lang="en-US" dirty="0" smtClean="0"/>
              <a:t> on the recommendation of Hilton Young Commission was passed finally in 1934, RBI started it’s operations on 1</a:t>
            </a:r>
            <a:r>
              <a:rPr lang="en-US" baseline="30000" dirty="0" smtClean="0"/>
              <a:t>st</a:t>
            </a:r>
            <a:r>
              <a:rPr lang="en-US" dirty="0" smtClean="0"/>
              <a:t> April 1935.</a:t>
            </a:r>
          </a:p>
          <a:p>
            <a:r>
              <a:rPr lang="en-US" dirty="0"/>
              <a:t>The first governor of the RBI was Sir Osborne </a:t>
            </a:r>
            <a:r>
              <a:rPr lang="en-US" dirty="0" err="1"/>
              <a:t>Arkell</a:t>
            </a:r>
            <a:r>
              <a:rPr lang="en-US" dirty="0"/>
              <a:t> Smith, an Australian. The first Indian governor was C.D </a:t>
            </a:r>
            <a:r>
              <a:rPr lang="en-US" dirty="0" err="1"/>
              <a:t>Deshmukh</a:t>
            </a:r>
            <a:r>
              <a:rPr lang="en-US" dirty="0"/>
              <a:t>.</a:t>
            </a:r>
          </a:p>
          <a:p>
            <a:r>
              <a:rPr lang="en-US" dirty="0" smtClean="0"/>
              <a:t>RBI’s head office was shifted from Kolkata to Mumbai in 1937.</a:t>
            </a:r>
          </a:p>
          <a:p>
            <a:r>
              <a:rPr lang="en-US" dirty="0" smtClean="0"/>
              <a:t>Initial years the primary</a:t>
            </a:r>
            <a:r>
              <a:rPr lang="en-US" dirty="0"/>
              <a:t> </a:t>
            </a:r>
            <a:r>
              <a:rPr lang="en-US" dirty="0" smtClean="0"/>
              <a:t>functions of issue of currency notes, banker to the government and banker to the banks.</a:t>
            </a:r>
          </a:p>
          <a:p>
            <a:r>
              <a:rPr lang="en-US" dirty="0" smtClean="0"/>
              <a:t>The objectives according to the preamble to the RBI act was “To regulate the issues of bank notes and the keeping of reserves with a view to securing monetary stability in India and generally to operate the currency and credit system of the country and it’s advantage, to have a modern monetary policy framework to meet the challenge of an increasingly complex economy to priced stability while keeping in mind the objective of the growth.”</a:t>
            </a:r>
          </a:p>
          <a:p>
            <a:r>
              <a:rPr lang="en-US" dirty="0" smtClean="0"/>
              <a:t>At present key player is ensuring growth and development of the economy along with stability.</a:t>
            </a:r>
          </a:p>
          <a:p>
            <a:pPr marL="0" indent="0">
              <a:buNone/>
            </a:pPr>
            <a:endParaRPr lang="en-US" dirty="0" smtClean="0"/>
          </a:p>
        </p:txBody>
      </p:sp>
    </p:spTree>
    <p:extLst>
      <p:ext uri="{BB962C8B-B14F-4D97-AF65-F5344CB8AC3E}">
        <p14:creationId xmlns:p14="http://schemas.microsoft.com/office/powerpoint/2010/main" val="2153457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wipe(down)">
                                      <p:cBhvr>
                                        <p:cTn id="3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545889" cy="1400530"/>
          </a:xfrm>
        </p:spPr>
        <p:txBody>
          <a:bodyPr/>
          <a:lstStyle/>
          <a:p>
            <a:r>
              <a:rPr lang="en-US" dirty="0" smtClean="0"/>
              <a:t>ORGANISATIONAL AND OPERATIONAL FRAMEWORK</a:t>
            </a:r>
            <a:endParaRPr lang="en-US" dirty="0"/>
          </a:p>
        </p:txBody>
      </p:sp>
      <p:sp>
        <p:nvSpPr>
          <p:cNvPr id="3" name="Content Placeholder 2"/>
          <p:cNvSpPr>
            <a:spLocks noGrp="1"/>
          </p:cNvSpPr>
          <p:nvPr>
            <p:ph idx="1"/>
          </p:nvPr>
        </p:nvSpPr>
        <p:spPr>
          <a:xfrm>
            <a:off x="0" y="1204112"/>
            <a:ext cx="12192000" cy="5653888"/>
          </a:xfrm>
        </p:spPr>
        <p:txBody>
          <a:bodyPr/>
          <a:lstStyle/>
          <a:p>
            <a:pPr marL="457200" indent="-457200">
              <a:buFont typeface="+mj-lt"/>
              <a:buAutoNum type="arabicParenR"/>
            </a:pPr>
            <a:r>
              <a:rPr lang="en-US" dirty="0" smtClean="0"/>
              <a:t>The Central Board of Directors consists of 20 members.</a:t>
            </a:r>
          </a:p>
          <a:p>
            <a:pPr marL="457200" indent="-457200">
              <a:buFont typeface="+mj-lt"/>
              <a:buAutoNum type="arabicParenR"/>
            </a:pPr>
            <a:r>
              <a:rPr lang="en-US" dirty="0" smtClean="0"/>
              <a:t>It has one governor and 4 deputy governors appointed by the central government.</a:t>
            </a:r>
          </a:p>
          <a:p>
            <a:pPr marL="457200" indent="-457200">
              <a:buFont typeface="+mj-lt"/>
              <a:buAutoNum type="arabicParenR"/>
            </a:pPr>
            <a:r>
              <a:rPr lang="en-US" dirty="0" smtClean="0"/>
              <a:t>The tenure of the governors and the deputy governors is for 5 years and they are eligible for reappointment.</a:t>
            </a:r>
          </a:p>
          <a:p>
            <a:pPr marL="457200" indent="-457200">
              <a:buFont typeface="+mj-lt"/>
              <a:buAutoNum type="arabicParenR"/>
            </a:pPr>
            <a:r>
              <a:rPr lang="en-US" dirty="0" smtClean="0"/>
              <a:t>Four directors with a tenure of four years are appointed by the government with a provision to retire them by rotation.</a:t>
            </a:r>
          </a:p>
          <a:p>
            <a:pPr marL="457200" indent="-457200">
              <a:buFont typeface="+mj-lt"/>
              <a:buAutoNum type="arabicParenR"/>
            </a:pPr>
            <a:r>
              <a:rPr lang="en-US" dirty="0" smtClean="0"/>
              <a:t>Similarly ten other directors are appointed by the government with similar provision.</a:t>
            </a:r>
          </a:p>
          <a:p>
            <a:pPr marL="457200" indent="-457200">
              <a:buFont typeface="+mj-lt"/>
              <a:buAutoNum type="arabicParenR"/>
            </a:pPr>
            <a:r>
              <a:rPr lang="en-US" dirty="0" smtClean="0"/>
              <a:t>One more constituent of the Board is a government nominee appointed by the government usually the secretary of ministry of finance.</a:t>
            </a:r>
          </a:p>
          <a:p>
            <a:pPr marL="457200" indent="-457200">
              <a:buFont typeface="+mj-lt"/>
              <a:buAutoNum type="arabicParenR"/>
            </a:pPr>
            <a:r>
              <a:rPr lang="en-US" dirty="0" smtClean="0"/>
              <a:t>The chairman of the central board is the Governor of the RBI.</a:t>
            </a:r>
          </a:p>
          <a:p>
            <a:pPr marL="457200" indent="-457200">
              <a:buFont typeface="+mj-lt"/>
              <a:buAutoNum type="arabicParenR"/>
            </a:pPr>
            <a:r>
              <a:rPr lang="en-US" dirty="0" smtClean="0"/>
              <a:t>The four deputy governors are assigned to specific arrears of operation and they assist the Governor in discharging the responsibilities.</a:t>
            </a:r>
            <a:endParaRPr lang="en-US" dirty="0"/>
          </a:p>
        </p:txBody>
      </p:sp>
    </p:spTree>
    <p:extLst>
      <p:ext uri="{BB962C8B-B14F-4D97-AF65-F5344CB8AC3E}">
        <p14:creationId xmlns:p14="http://schemas.microsoft.com/office/powerpoint/2010/main" val="641405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wipe(down)">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circle(in)">
                                      <p:cBhvr>
                                        <p:cTn id="39" dur="20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 calcmode="lin" valueType="num">
                                      <p:cBhvr additive="base">
                                        <p:cTn id="4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Effect transition="in" filter="fade">
                                      <p:cBhvr>
                                        <p:cTn id="50" dur="1000"/>
                                        <p:tgtEl>
                                          <p:spTgt spid="3">
                                            <p:txEl>
                                              <p:pRg st="7" end="7"/>
                                            </p:txEl>
                                          </p:spTgt>
                                        </p:tgtEl>
                                      </p:cBhvr>
                                    </p:animEffect>
                                    <p:anim calcmode="lin" valueType="num">
                                      <p:cBhvr>
                                        <p:cTn id="5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9403" y="160744"/>
            <a:ext cx="8946541" cy="6629355"/>
          </a:xfrm>
        </p:spPr>
        <p:txBody>
          <a:bodyPr>
            <a:normAutofit/>
          </a:bodyPr>
          <a:lstStyle/>
          <a:p>
            <a:r>
              <a:rPr lang="en-US" sz="4000" dirty="0" smtClean="0"/>
              <a:t>There are four regional local boards with headquarters in the metros of New Delhi, Kolkata, Mumbai and Chennai.</a:t>
            </a:r>
          </a:p>
          <a:p>
            <a:r>
              <a:rPr lang="en-US" sz="4000" dirty="0" smtClean="0"/>
              <a:t>There are five members in each board appointed by the central government.</a:t>
            </a:r>
          </a:p>
          <a:p>
            <a:r>
              <a:rPr lang="en-US" sz="4000" dirty="0" smtClean="0"/>
              <a:t>Their role is advisory in nature.</a:t>
            </a:r>
            <a:endParaRPr lang="en-US" sz="4000" dirty="0"/>
          </a:p>
        </p:txBody>
      </p:sp>
    </p:spTree>
    <p:extLst>
      <p:ext uri="{BB962C8B-B14F-4D97-AF65-F5344CB8AC3E}">
        <p14:creationId xmlns:p14="http://schemas.microsoft.com/office/powerpoint/2010/main" val="4260545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8000"/>
          </a:xfrm>
        </p:spPr>
        <p:txBody>
          <a:bodyPr/>
          <a:lstStyle/>
          <a:p>
            <a:pPr marL="0" indent="0">
              <a:buNone/>
            </a:pPr>
            <a:r>
              <a:rPr lang="en-US" dirty="0" smtClean="0"/>
              <a:t>The RBI discharges it’s operations 33 departments. It has 19 regional offices and 9 sub-offices. Some of the important departments are:</a:t>
            </a:r>
          </a:p>
          <a:p>
            <a:r>
              <a:rPr lang="en-US" dirty="0" smtClean="0"/>
              <a:t>Issue Department- The monopoly note issue function of the central bank is managed by the issue department.</a:t>
            </a:r>
          </a:p>
          <a:p>
            <a:r>
              <a:rPr lang="en-US" dirty="0" smtClean="0"/>
              <a:t>Banking operations and development bank-This department supervises and regulates the functions of commercial banks.</a:t>
            </a:r>
          </a:p>
          <a:p>
            <a:r>
              <a:rPr lang="en-US" dirty="0" smtClean="0"/>
              <a:t>Exchange control department- Controlling and regulating the foreign exchange transactions is the function of the department. </a:t>
            </a:r>
          </a:p>
          <a:p>
            <a:r>
              <a:rPr lang="en-US" dirty="0" smtClean="0"/>
              <a:t>Banking Department- The day-to-day functions of the RBI are carried out by this department.</a:t>
            </a:r>
          </a:p>
          <a:p>
            <a:r>
              <a:rPr lang="en-US" dirty="0" smtClean="0"/>
              <a:t>Research and statistics department- This department is concerned with the collection of data, publication reports and bulletins related to banking, finance and </a:t>
            </a:r>
            <a:r>
              <a:rPr lang="en-US" dirty="0" err="1" smtClean="0"/>
              <a:t>and</a:t>
            </a:r>
            <a:r>
              <a:rPr lang="en-US" dirty="0" smtClean="0"/>
              <a:t> currency.</a:t>
            </a:r>
          </a:p>
          <a:p>
            <a:r>
              <a:rPr lang="en-US" dirty="0" smtClean="0"/>
              <a:t>Legal Department- This department is an advisory body.</a:t>
            </a:r>
          </a:p>
          <a:p>
            <a:r>
              <a:rPr lang="en-US" dirty="0" smtClean="0"/>
              <a:t>Industrial </a:t>
            </a:r>
            <a:r>
              <a:rPr lang="en-US" dirty="0" smtClean="0"/>
              <a:t>finance </a:t>
            </a:r>
            <a:r>
              <a:rPr lang="en-US" dirty="0" smtClean="0"/>
              <a:t>department- It is concerned with provision of finance to industries, supervision inspecting and dealing with state finance cooperation.</a:t>
            </a:r>
          </a:p>
          <a:p>
            <a:r>
              <a:rPr lang="en-US" dirty="0" smtClean="0"/>
              <a:t> Department of administration- General administration, recruitment and  training of staff is the responsibility of this department.</a:t>
            </a:r>
          </a:p>
          <a:p>
            <a:pPr marL="0" indent="0">
              <a:buNone/>
            </a:pPr>
            <a:r>
              <a:rPr lang="en-US" dirty="0" smtClean="0"/>
              <a:t>Apart from the above, other departments like accounts, secretarial, inspection etc. enable RBI to discharge it’s functions effectively.</a:t>
            </a:r>
            <a:endParaRPr lang="en-US" dirty="0"/>
          </a:p>
        </p:txBody>
      </p:sp>
    </p:spTree>
    <p:extLst>
      <p:ext uri="{BB962C8B-B14F-4D97-AF65-F5344CB8AC3E}">
        <p14:creationId xmlns:p14="http://schemas.microsoft.com/office/powerpoint/2010/main" val="1160714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down)">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wipe(down)">
                                      <p:cBhvr>
                                        <p:cTn id="29" dur="5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additive="base">
                                        <p:cTn id="3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wipe(down)">
                                      <p:cBhvr>
                                        <p:cTn id="40" dur="500"/>
                                        <p:tgtEl>
                                          <p:spTgt spid="3">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additive="base">
                                        <p:cTn id="4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6" presetClass="entr" presetSubtype="16" fill="hold" nodeType="click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circle(in)">
                                      <p:cBhvr>
                                        <p:cTn id="51" dur="2000"/>
                                        <p:tgtEl>
                                          <p:spTgt spid="3">
                                            <p:txEl>
                                              <p:pRg st="8" end="8"/>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6" presetClass="entr" presetSubtype="21" fill="hold" nodeType="click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barn(inVertical)">
                                      <p:cBhvr>
                                        <p:cTn id="5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60903"/>
          </a:xfrm>
        </p:spPr>
        <p:txBody>
          <a:bodyPr/>
          <a:lstStyle/>
          <a:p>
            <a:r>
              <a:rPr lang="en-US" dirty="0" smtClean="0"/>
              <a:t>MONETARY POLICY COMMITTEE (MPC)</a:t>
            </a:r>
            <a:endParaRPr lang="en-US" dirty="0"/>
          </a:p>
        </p:txBody>
      </p:sp>
      <p:sp>
        <p:nvSpPr>
          <p:cNvPr id="3" name="Content Placeholder 2"/>
          <p:cNvSpPr>
            <a:spLocks noGrp="1"/>
          </p:cNvSpPr>
          <p:nvPr>
            <p:ph idx="1"/>
          </p:nvPr>
        </p:nvSpPr>
        <p:spPr>
          <a:xfrm>
            <a:off x="0" y="597529"/>
            <a:ext cx="12192000" cy="6341952"/>
          </a:xfrm>
        </p:spPr>
        <p:txBody>
          <a:bodyPr>
            <a:normAutofit/>
          </a:bodyPr>
          <a:lstStyle/>
          <a:p>
            <a:r>
              <a:rPr lang="en-US" sz="2400" dirty="0" smtClean="0"/>
              <a:t>The Monetary Policy Committee came into existence on 27</a:t>
            </a:r>
            <a:r>
              <a:rPr lang="en-US" sz="2400" baseline="30000" dirty="0" smtClean="0"/>
              <a:t>th</a:t>
            </a:r>
            <a:r>
              <a:rPr lang="en-US" sz="2400" dirty="0" smtClean="0"/>
              <a:t> June 2016. It was established due to recommendation of the expert committee under Dr. </a:t>
            </a:r>
            <a:r>
              <a:rPr lang="en-US" sz="2400" dirty="0" err="1" smtClean="0"/>
              <a:t>Urjit</a:t>
            </a:r>
            <a:r>
              <a:rPr lang="en-US" sz="2400" dirty="0" smtClean="0"/>
              <a:t> Patel.</a:t>
            </a:r>
          </a:p>
          <a:p>
            <a:r>
              <a:rPr lang="en-US" sz="2400" dirty="0" smtClean="0"/>
              <a:t>The multiple indicators consisted of a rate of inflation, growth rate , exchange rate level of employment and stability of the banking system.</a:t>
            </a:r>
          </a:p>
          <a:p>
            <a:r>
              <a:rPr lang="en-US" sz="2400" dirty="0" smtClean="0"/>
              <a:t>An expert committee under </a:t>
            </a:r>
            <a:r>
              <a:rPr lang="en-US" sz="2400" dirty="0" err="1" smtClean="0"/>
              <a:t>Dr</a:t>
            </a:r>
            <a:r>
              <a:rPr lang="en-US" sz="2400" dirty="0" smtClean="0"/>
              <a:t> </a:t>
            </a:r>
            <a:r>
              <a:rPr lang="en-US" sz="2400" dirty="0" err="1" smtClean="0"/>
              <a:t>Urjit</a:t>
            </a:r>
            <a:r>
              <a:rPr lang="en-US" sz="2400" dirty="0" smtClean="0"/>
              <a:t> </a:t>
            </a:r>
            <a:r>
              <a:rPr lang="en-US" sz="2400" dirty="0" smtClean="0"/>
              <a:t>Patel, the committee recommended that the policy should be based on inflation targeting rather than multiple indicator approach.</a:t>
            </a:r>
          </a:p>
          <a:p>
            <a:r>
              <a:rPr lang="en-US" sz="2400" dirty="0" smtClean="0"/>
              <a:t>It suggested that a monetary policy committee can be constituted to deal with the monetary policy and changes required.</a:t>
            </a:r>
          </a:p>
          <a:p>
            <a:r>
              <a:rPr lang="en-US" sz="2400" dirty="0" smtClean="0"/>
              <a:t>The MPC consists of six members, three from RBI and three from  external members appointed by the government. The committee is required to meet 4 times a year to decide about monetary policy.</a:t>
            </a:r>
          </a:p>
          <a:p>
            <a:r>
              <a:rPr lang="en-US" sz="2400" dirty="0" smtClean="0"/>
              <a:t>The MPC fixes the interest rate to control inflation.</a:t>
            </a:r>
          </a:p>
        </p:txBody>
      </p:sp>
    </p:spTree>
    <p:extLst>
      <p:ext uri="{BB962C8B-B14F-4D97-AF65-F5344CB8AC3E}">
        <p14:creationId xmlns:p14="http://schemas.microsoft.com/office/powerpoint/2010/main" val="3083288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wipe(down)">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circle(in)">
                                      <p:cBhvr>
                                        <p:cTn id="39"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950569"/>
          </a:xfrm>
        </p:spPr>
        <p:txBody>
          <a:bodyPr/>
          <a:lstStyle/>
          <a:p>
            <a:r>
              <a:rPr lang="en-US" dirty="0" smtClean="0"/>
              <a:t>Monetary Policy Review</a:t>
            </a:r>
            <a:endParaRPr lang="en-US" dirty="0"/>
          </a:p>
        </p:txBody>
      </p:sp>
      <p:sp>
        <p:nvSpPr>
          <p:cNvPr id="3" name="Content Placeholder 2"/>
          <p:cNvSpPr>
            <a:spLocks noGrp="1"/>
          </p:cNvSpPr>
          <p:nvPr>
            <p:ph idx="1"/>
          </p:nvPr>
        </p:nvSpPr>
        <p:spPr>
          <a:xfrm>
            <a:off x="646111" y="1629625"/>
            <a:ext cx="10462491" cy="4492026"/>
          </a:xfrm>
        </p:spPr>
        <p:txBody>
          <a:bodyPr>
            <a:normAutofit lnSpcReduction="10000"/>
          </a:bodyPr>
          <a:lstStyle/>
          <a:p>
            <a:pPr algn="just"/>
            <a:r>
              <a:rPr lang="en-US" sz="2800" dirty="0" smtClean="0"/>
              <a:t>As per latest monetary policy review, held after declaration of budget:</a:t>
            </a:r>
          </a:p>
          <a:p>
            <a:pPr algn="just"/>
            <a:r>
              <a:rPr lang="en-US" sz="2800" dirty="0" smtClean="0"/>
              <a:t>Repo  4 %</a:t>
            </a:r>
          </a:p>
          <a:p>
            <a:pPr algn="just"/>
            <a:r>
              <a:rPr lang="en-US" sz="2800" dirty="0" smtClean="0"/>
              <a:t>Reverse repo 3.35 %</a:t>
            </a:r>
          </a:p>
          <a:p>
            <a:pPr algn="just"/>
            <a:r>
              <a:rPr lang="en-US" sz="2800" dirty="0" smtClean="0"/>
              <a:t>CRR 3%</a:t>
            </a:r>
          </a:p>
          <a:p>
            <a:pPr algn="just"/>
            <a:r>
              <a:rPr lang="en-US" sz="2800" dirty="0" smtClean="0"/>
              <a:t>SLR  18%</a:t>
            </a:r>
          </a:p>
          <a:p>
            <a:pPr algn="just"/>
            <a:r>
              <a:rPr lang="en-US" sz="2800" dirty="0" smtClean="0"/>
              <a:t>Bank rate is 4.25%</a:t>
            </a:r>
          </a:p>
          <a:p>
            <a:pPr algn="just"/>
            <a:r>
              <a:rPr lang="en-US" sz="2800" dirty="0" smtClean="0"/>
              <a:t>MSF 4.25%</a:t>
            </a:r>
          </a:p>
          <a:p>
            <a:pPr algn="just"/>
            <a:r>
              <a:rPr lang="en-US" sz="2800" dirty="0" smtClean="0"/>
              <a:t>Inflation target 4% +/- 2%</a:t>
            </a:r>
            <a:endParaRPr lang="en-US" sz="2800" dirty="0"/>
          </a:p>
        </p:txBody>
      </p:sp>
    </p:spTree>
    <p:extLst>
      <p:ext uri="{BB962C8B-B14F-4D97-AF65-F5344CB8AC3E}">
        <p14:creationId xmlns:p14="http://schemas.microsoft.com/office/powerpoint/2010/main" val="4039426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33331"/>
          </a:xfrm>
        </p:spPr>
        <p:txBody>
          <a:bodyPr/>
          <a:lstStyle/>
          <a:p>
            <a:r>
              <a:rPr lang="en-US" dirty="0" smtClean="0"/>
              <a:t>Role as a central banker</a:t>
            </a:r>
            <a:endParaRPr lang="en-US" dirty="0"/>
          </a:p>
        </p:txBody>
      </p:sp>
      <p:sp>
        <p:nvSpPr>
          <p:cNvPr id="3" name="Content Placeholder 2"/>
          <p:cNvSpPr>
            <a:spLocks noGrp="1"/>
          </p:cNvSpPr>
          <p:nvPr>
            <p:ph idx="1"/>
          </p:nvPr>
        </p:nvSpPr>
        <p:spPr>
          <a:xfrm>
            <a:off x="1" y="767326"/>
            <a:ext cx="12192000" cy="6090674"/>
          </a:xfrm>
        </p:spPr>
        <p:txBody>
          <a:bodyPr/>
          <a:lstStyle/>
          <a:p>
            <a:pPr marL="457200" indent="-457200">
              <a:buFont typeface="+mj-lt"/>
              <a:buAutoNum type="arabicParenR"/>
            </a:pPr>
            <a:r>
              <a:rPr lang="en-US" sz="3200" dirty="0" smtClean="0"/>
              <a:t>Maintaining and monitoring monetary stability.</a:t>
            </a:r>
          </a:p>
          <a:p>
            <a:pPr marL="457200" indent="-457200">
              <a:buFont typeface="+mj-lt"/>
              <a:buAutoNum type="arabicParenR"/>
            </a:pPr>
            <a:r>
              <a:rPr lang="en-US" sz="3200" dirty="0" smtClean="0"/>
              <a:t>Ensure price stability through regulating money supply and credit creation.</a:t>
            </a:r>
          </a:p>
          <a:p>
            <a:pPr marL="457200" indent="-457200">
              <a:buFont typeface="+mj-lt"/>
              <a:buAutoNum type="arabicParenR"/>
            </a:pPr>
            <a:r>
              <a:rPr lang="en-US" sz="3200" dirty="0" smtClean="0"/>
              <a:t>Developing sound financial institutions guiding their operations for financial stability.</a:t>
            </a:r>
          </a:p>
          <a:p>
            <a:pPr marL="457200" indent="-457200">
              <a:buFont typeface="+mj-lt"/>
              <a:buAutoNum type="arabicParenR"/>
            </a:pPr>
            <a:r>
              <a:rPr lang="en-US" sz="3200" dirty="0" smtClean="0"/>
              <a:t>Facilitating safe and efficient financial transactions by maintaining stable financial system.</a:t>
            </a:r>
          </a:p>
          <a:p>
            <a:pPr marL="457200" indent="-457200">
              <a:buFont typeface="+mj-lt"/>
              <a:buAutoNum type="arabicParenR"/>
            </a:pPr>
            <a:r>
              <a:rPr lang="en-US" sz="3200" dirty="0" smtClean="0"/>
              <a:t>Regulating the credit structure according to national priorities.</a:t>
            </a:r>
            <a:endParaRPr lang="en-US" dirty="0"/>
          </a:p>
        </p:txBody>
      </p:sp>
    </p:spTree>
    <p:extLst>
      <p:ext uri="{BB962C8B-B14F-4D97-AF65-F5344CB8AC3E}">
        <p14:creationId xmlns:p14="http://schemas.microsoft.com/office/powerpoint/2010/main" val="3385368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randombar(horizontal)">
                                      <p:cBhvr>
                                        <p:cTn id="3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259"/>
            <a:ext cx="12192000" cy="724232"/>
          </a:xfrm>
        </p:spPr>
        <p:txBody>
          <a:bodyPr/>
          <a:lstStyle/>
          <a:p>
            <a:r>
              <a:rPr lang="en-US" dirty="0" smtClean="0"/>
              <a:t>ROLE OF RBI</a:t>
            </a:r>
            <a:endParaRPr lang="en-US" dirty="0"/>
          </a:p>
        </p:txBody>
      </p:sp>
      <p:sp>
        <p:nvSpPr>
          <p:cNvPr id="3" name="Content Placeholder 2"/>
          <p:cNvSpPr>
            <a:spLocks noGrp="1"/>
          </p:cNvSpPr>
          <p:nvPr>
            <p:ph idx="1"/>
          </p:nvPr>
        </p:nvSpPr>
        <p:spPr>
          <a:xfrm>
            <a:off x="0" y="604364"/>
            <a:ext cx="12192000" cy="6253636"/>
          </a:xfrm>
        </p:spPr>
        <p:txBody>
          <a:bodyPr/>
          <a:lstStyle/>
          <a:p>
            <a:r>
              <a:rPr lang="en-US" dirty="0" smtClean="0"/>
              <a:t>Issuer of currency-The function consists of printing currency notes, distribution of coins and currencies, maintaining judicious mix of various denominations introduction of technological advancements, enhancement of security features and withdrawal and destructions of notes.</a:t>
            </a:r>
          </a:p>
          <a:p>
            <a:r>
              <a:rPr lang="en-US" dirty="0" smtClean="0"/>
              <a:t> It accepts receipts and makes payments on behalf of the government. Consolidated sinking funds, calamity relief funds etc. are managed by the central government. Ways and means advances are short term loans which have a maturity period of three months.</a:t>
            </a:r>
          </a:p>
          <a:p>
            <a:r>
              <a:rPr lang="en-US" dirty="0" smtClean="0"/>
              <a:t>Banker to the banks- RBI, supervises, inspects, and regulates the working of the commercial banks. Branch expansions appointments of higher officials, credit allocations etc. have to be authorized by the central bank.</a:t>
            </a:r>
          </a:p>
          <a:p>
            <a:r>
              <a:rPr lang="en-US" dirty="0" smtClean="0"/>
              <a:t>Custodian of foreign exchange </a:t>
            </a:r>
            <a:r>
              <a:rPr lang="en-US" dirty="0" err="1" smtClean="0"/>
              <a:t>resrves</a:t>
            </a:r>
            <a:r>
              <a:rPr lang="en-US" dirty="0" smtClean="0"/>
              <a:t>- Maintaining a steady exchange rate and invests the foreign exchange in a profitable manner. The RBI buys and sells foreign exchange to prevent volatility in the market and speculation.</a:t>
            </a:r>
          </a:p>
          <a:p>
            <a:r>
              <a:rPr lang="en-US" dirty="0" smtClean="0"/>
              <a:t>Central clearing house- All banking transactions are cleared by central bank  by acting as the central clearing house. Due to this interbank claims are cleared easily and quickly. Computerization of the clearing operation enables the central bank to discharge this functions efficiently.</a:t>
            </a:r>
          </a:p>
        </p:txBody>
      </p:sp>
    </p:spTree>
    <p:extLst>
      <p:ext uri="{BB962C8B-B14F-4D97-AF65-F5344CB8AC3E}">
        <p14:creationId xmlns:p14="http://schemas.microsoft.com/office/powerpoint/2010/main" val="63483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barn(inVertical)">
                                      <p:cBhvr>
                                        <p:cTn id="3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emplate>Ion</Template>
  <TotalTime>872</TotalTime>
  <Words>1498</Words>
  <Application>Microsoft Office PowerPoint</Application>
  <PresentationFormat>Widescreen</PresentationFormat>
  <Paragraphs>71</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Century Gothic</vt:lpstr>
      <vt:lpstr>Wingdings</vt:lpstr>
      <vt:lpstr>Wingdings 3</vt:lpstr>
      <vt:lpstr>Ion</vt:lpstr>
      <vt:lpstr>POLICY FRAMEWORK OF RBI</vt:lpstr>
      <vt:lpstr>HISTORY</vt:lpstr>
      <vt:lpstr>ORGANISATIONAL AND OPERATIONAL FRAMEWORK</vt:lpstr>
      <vt:lpstr>PowerPoint Presentation</vt:lpstr>
      <vt:lpstr>PowerPoint Presentation</vt:lpstr>
      <vt:lpstr>MONETARY POLICY COMMITTEE (MPC)</vt:lpstr>
      <vt:lpstr>Monetary Policy Review</vt:lpstr>
      <vt:lpstr>Role as a central banker</vt:lpstr>
      <vt:lpstr>ROLE OF RBI</vt:lpstr>
      <vt:lpstr>PowerPoint Presentation</vt:lpstr>
      <vt:lpstr>REGULATORY ROLE OF RBI</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FRAMEWORK OF RBI</dc:title>
  <dc:creator>Windows 10 Pro</dc:creator>
  <cp:lastModifiedBy>Windows 10 Pro</cp:lastModifiedBy>
  <cp:revision>29</cp:revision>
  <dcterms:created xsi:type="dcterms:W3CDTF">2021-02-06T15:38:42Z</dcterms:created>
  <dcterms:modified xsi:type="dcterms:W3CDTF">2021-02-12T01:39:34Z</dcterms:modified>
</cp:coreProperties>
</file>