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306" r:id="rId3"/>
    <p:sldId id="300" r:id="rId4"/>
    <p:sldId id="270" r:id="rId5"/>
    <p:sldId id="271" r:id="rId6"/>
    <p:sldId id="272" r:id="rId7"/>
    <p:sldId id="273" r:id="rId8"/>
    <p:sldId id="305" r:id="rId9"/>
    <p:sldId id="274" r:id="rId10"/>
    <p:sldId id="289" r:id="rId11"/>
    <p:sldId id="292" r:id="rId12"/>
    <p:sldId id="290" r:id="rId13"/>
    <p:sldId id="291" r:id="rId14"/>
    <p:sldId id="301" r:id="rId15"/>
    <p:sldId id="302" r:id="rId16"/>
    <p:sldId id="303" r:id="rId17"/>
    <p:sldId id="304" r:id="rId18"/>
    <p:sldId id="293" r:id="rId19"/>
    <p:sldId id="275" r:id="rId20"/>
    <p:sldId id="276" r:id="rId21"/>
    <p:sldId id="277" r:id="rId22"/>
    <p:sldId id="278" r:id="rId23"/>
    <p:sldId id="279" r:id="rId24"/>
    <p:sldId id="280" r:id="rId25"/>
    <p:sldId id="281" r:id="rId26"/>
    <p:sldId id="282" r:id="rId27"/>
    <p:sldId id="283" r:id="rId28"/>
    <p:sldId id="284" r:id="rId29"/>
    <p:sldId id="294" r:id="rId30"/>
    <p:sldId id="320" r:id="rId31"/>
    <p:sldId id="315" r:id="rId32"/>
    <p:sldId id="316" r:id="rId33"/>
    <p:sldId id="317" r:id="rId34"/>
    <p:sldId id="318" r:id="rId35"/>
    <p:sldId id="319" r:id="rId36"/>
    <p:sldId id="313" r:id="rId37"/>
    <p:sldId id="314" r:id="rId38"/>
    <p:sldId id="308" r:id="rId39"/>
    <p:sldId id="310" r:id="rId40"/>
    <p:sldId id="311" r:id="rId41"/>
    <p:sldId id="312" r:id="rId42"/>
    <p:sldId id="286"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2" d="100"/>
          <a:sy n="62" d="100"/>
        </p:scale>
        <p:origin x="-1596" y="-21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1BFA40-28B9-41EF-98DE-6768F8CF2CB7}" type="datetimeFigureOut">
              <a:rPr lang="en-US" smtClean="0"/>
              <a:pPr/>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479976-92BD-41BC-ABDD-741E818EFC8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1BFA40-28B9-41EF-98DE-6768F8CF2CB7}" type="datetimeFigureOut">
              <a:rPr lang="en-US" smtClean="0"/>
              <a:pPr/>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479976-92BD-41BC-ABDD-741E818EFC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1BFA40-28B9-41EF-98DE-6768F8CF2CB7}" type="datetimeFigureOut">
              <a:rPr lang="en-US" smtClean="0"/>
              <a:pPr/>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479976-92BD-41BC-ABDD-741E818EFC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1BFA40-28B9-41EF-98DE-6768F8CF2CB7}" type="datetimeFigureOut">
              <a:rPr lang="en-US" smtClean="0"/>
              <a:pPr/>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479976-92BD-41BC-ABDD-741E818EFC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1BFA40-28B9-41EF-98DE-6768F8CF2CB7}" type="datetimeFigureOut">
              <a:rPr lang="en-US" smtClean="0"/>
              <a:pPr/>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479976-92BD-41BC-ABDD-741E818EFC8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1BFA40-28B9-41EF-98DE-6768F8CF2CB7}" type="datetimeFigureOut">
              <a:rPr lang="en-US" smtClean="0"/>
              <a:pPr/>
              <a:t>7/20/2020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479976-92BD-41BC-ABDD-741E818EFC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1BFA40-28B9-41EF-98DE-6768F8CF2CB7}" type="datetimeFigureOut">
              <a:rPr lang="en-US" smtClean="0"/>
              <a:pPr/>
              <a:t>7/20/2020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479976-92BD-41BC-ABDD-741E818EFC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1BFA40-28B9-41EF-98DE-6768F8CF2CB7}" type="datetimeFigureOut">
              <a:rPr lang="en-US" smtClean="0"/>
              <a:pPr/>
              <a:t>7/20/2020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479976-92BD-41BC-ABDD-741E818EFC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FA40-28B9-41EF-98DE-6768F8CF2CB7}" type="datetimeFigureOut">
              <a:rPr lang="en-US" smtClean="0"/>
              <a:pPr/>
              <a:t>7/20/2020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479976-92BD-41BC-ABDD-741E818EFC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1BFA40-28B9-41EF-98DE-6768F8CF2CB7}" type="datetimeFigureOut">
              <a:rPr lang="en-US" smtClean="0"/>
              <a:pPr/>
              <a:t>7/20/2020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479976-92BD-41BC-ABDD-741E818EFC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1BFA40-28B9-41EF-98DE-6768F8CF2CB7}" type="datetimeFigureOut">
              <a:rPr lang="en-US" smtClean="0"/>
              <a:pPr/>
              <a:t>7/20/2020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479976-92BD-41BC-ABDD-741E818EFC8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1BFA40-28B9-41EF-98DE-6768F8CF2CB7}" type="datetimeFigureOut">
              <a:rPr lang="en-US" smtClean="0"/>
              <a:pPr/>
              <a:t>7/20/2020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479976-92BD-41BC-ABDD-741E818EFC8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image1.slideserve.com/1647721/pepsi-l.jpg"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oke vs Pepsi in 7 print ads"/>
          <p:cNvPicPr>
            <a:picLocks noChangeAspect="1" noChangeArrowheads="1"/>
          </p:cNvPicPr>
          <p:nvPr/>
        </p:nvPicPr>
        <p:blipFill>
          <a:blip r:embed="rId2"/>
          <a:srcRect/>
          <a:stretch>
            <a:fillRect/>
          </a:stretch>
        </p:blipFill>
        <p:spPr bwMode="auto">
          <a:xfrm>
            <a:off x="0" y="0"/>
            <a:ext cx="9144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
          <p:cNvSpPr/>
          <p:nvPr/>
        </p:nvSpPr>
        <p:spPr>
          <a:xfrm>
            <a:off x="0" y="0"/>
            <a:ext cx="9144000" cy="6858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794" name="Picture 2" descr="C:\Users\admin\Desktop\american-idol-soda_l.jpg"/>
          <p:cNvPicPr>
            <a:picLocks noChangeAspect="1" noChangeArrowheads="1"/>
          </p:cNvPicPr>
          <p:nvPr/>
        </p:nvPicPr>
        <p:blipFill>
          <a:blip r:embed="rId3"/>
          <a:srcRect/>
          <a:stretch>
            <a:fillRect/>
          </a:stretch>
        </p:blipFill>
        <p:spPr bwMode="auto">
          <a:xfrm>
            <a:off x="457200" y="304800"/>
            <a:ext cx="4343400" cy="2857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3795" name="Picture 3" descr="C:\Users\admin\Desktop\Bottle-and-logo_horz.png"/>
          <p:cNvPicPr>
            <a:picLocks noChangeAspect="1" noChangeArrowheads="1"/>
          </p:cNvPicPr>
          <p:nvPr/>
        </p:nvPicPr>
        <p:blipFill>
          <a:blip r:embed="rId4"/>
          <a:srcRect/>
          <a:stretch>
            <a:fillRect/>
          </a:stretch>
        </p:blipFill>
        <p:spPr bwMode="auto">
          <a:xfrm>
            <a:off x="5105400" y="304800"/>
            <a:ext cx="3755136" cy="632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3796" name="Picture 4" descr="C:\Users\admin\Desktop\1_QEz-0H8GCYZMkRjgWoGbIw.jpeg"/>
          <p:cNvPicPr>
            <a:picLocks noChangeAspect="1" noChangeArrowheads="1"/>
          </p:cNvPicPr>
          <p:nvPr/>
        </p:nvPicPr>
        <p:blipFill>
          <a:blip r:embed="rId5"/>
          <a:srcRect/>
          <a:stretch>
            <a:fillRect/>
          </a:stretch>
        </p:blipFill>
        <p:spPr bwMode="auto">
          <a:xfrm>
            <a:off x="381000" y="3429000"/>
            <a:ext cx="4419600"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4" descr="C:\Users\admin\Desktop\download (1).jpg"/>
          <p:cNvPicPr>
            <a:picLocks noChangeAspect="1" noChangeArrowheads="1"/>
          </p:cNvPicPr>
          <p:nvPr/>
        </p:nvPicPr>
        <p:blipFill>
          <a:blip r:embed="rId2"/>
          <a:srcRect/>
          <a:stretch>
            <a:fillRect/>
          </a:stretch>
        </p:blipFill>
        <p:spPr bwMode="auto">
          <a:xfrm>
            <a:off x="609600" y="685800"/>
            <a:ext cx="7848600" cy="533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
          <p:cNvSpPr/>
          <p:nvPr/>
        </p:nvSpPr>
        <p:spPr>
          <a:xfrm>
            <a:off x="0" y="0"/>
            <a:ext cx="9144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818" name="Picture 2" descr="C:\Users\admin\Downloads\IMG-9902.jpg"/>
          <p:cNvPicPr>
            <a:picLocks noChangeAspect="1" noChangeArrowheads="1"/>
          </p:cNvPicPr>
          <p:nvPr/>
        </p:nvPicPr>
        <p:blipFill>
          <a:blip r:embed="rId3" cstate="print"/>
          <a:srcRect/>
          <a:stretch>
            <a:fillRect/>
          </a:stretch>
        </p:blipFill>
        <p:spPr bwMode="auto">
          <a:xfrm>
            <a:off x="304800" y="228600"/>
            <a:ext cx="4363141" cy="31836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4820" name="Picture 4" descr="C:\Users\admin\Desktop\XFactorPepsi1.jpg"/>
          <p:cNvPicPr>
            <a:picLocks noChangeAspect="1" noChangeArrowheads="1"/>
          </p:cNvPicPr>
          <p:nvPr/>
        </p:nvPicPr>
        <p:blipFill>
          <a:blip r:embed="rId4"/>
          <a:srcRect/>
          <a:stretch>
            <a:fillRect/>
          </a:stretch>
        </p:blipFill>
        <p:spPr bwMode="auto">
          <a:xfrm>
            <a:off x="5029200" y="228600"/>
            <a:ext cx="3860800"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2" descr="Sponsoring Michael Jackson – the matter of Pepsi Cola and their ..."/>
          <p:cNvPicPr>
            <a:picLocks noChangeAspect="1" noChangeArrowheads="1"/>
          </p:cNvPicPr>
          <p:nvPr/>
        </p:nvPicPr>
        <p:blipFill>
          <a:blip r:embed="rId5"/>
          <a:srcRect/>
          <a:stretch>
            <a:fillRect/>
          </a:stretch>
        </p:blipFill>
        <p:spPr bwMode="auto">
          <a:xfrm>
            <a:off x="304800" y="3603625"/>
            <a:ext cx="8610600" cy="30257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
          <p:cNvSpPr/>
          <p:nvPr/>
        </p:nvSpPr>
        <p:spPr>
          <a:xfrm>
            <a:off x="0" y="0"/>
            <a:ext cx="9144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5" descr="C:\Users\admin\Desktop\pepsi-anthems.jpg"/>
          <p:cNvPicPr>
            <a:picLocks noChangeAspect="1" noChangeArrowheads="1"/>
          </p:cNvPicPr>
          <p:nvPr/>
        </p:nvPicPr>
        <p:blipFill>
          <a:blip r:embed="rId3"/>
          <a:srcRect/>
          <a:stretch>
            <a:fillRect/>
          </a:stretch>
        </p:blipFill>
        <p:spPr bwMode="auto">
          <a:xfrm>
            <a:off x="685800" y="3200400"/>
            <a:ext cx="7924800" cy="34494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3" descr="C:\Users\admin\Desktop\images.jpg"/>
          <p:cNvPicPr>
            <a:picLocks noChangeAspect="1" noChangeArrowheads="1"/>
          </p:cNvPicPr>
          <p:nvPr/>
        </p:nvPicPr>
        <p:blipFill>
          <a:blip r:embed="rId4"/>
          <a:srcRect/>
          <a:stretch>
            <a:fillRect/>
          </a:stretch>
        </p:blipFill>
        <p:spPr bwMode="auto">
          <a:xfrm>
            <a:off x="2209800" y="228600"/>
            <a:ext cx="4572000"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49154" name="Picture 2" descr="coke vs pepsi 2"/>
          <p:cNvPicPr>
            <a:picLocks noChangeAspect="1" noChangeArrowheads="1"/>
          </p:cNvPicPr>
          <p:nvPr/>
        </p:nvPicPr>
        <p:blipFill>
          <a:blip r:embed="rId3"/>
          <a:srcRect/>
          <a:stretch>
            <a:fillRect/>
          </a:stretch>
        </p:blipFill>
        <p:spPr bwMode="auto">
          <a:xfrm>
            <a:off x="228600" y="1295400"/>
            <a:ext cx="8686800" cy="5334000"/>
          </a:xfrm>
          <a:prstGeom prst="rect">
            <a:avLst/>
          </a:prstGeom>
          <a:noFill/>
        </p:spPr>
      </p:pic>
      <p:sp>
        <p:nvSpPr>
          <p:cNvPr id="4" name="TextBox 3"/>
          <p:cNvSpPr txBox="1"/>
          <p:nvPr/>
        </p:nvSpPr>
        <p:spPr>
          <a:xfrm>
            <a:off x="762000" y="304800"/>
            <a:ext cx="8077200" cy="769441"/>
          </a:xfrm>
          <a:prstGeom prst="rect">
            <a:avLst/>
          </a:prstGeom>
          <a:noFill/>
        </p:spPr>
        <p:txBody>
          <a:bodyPr wrap="square" rtlCol="0">
            <a:spAutoFit/>
          </a:bodyPr>
          <a:lstStyle/>
          <a:p>
            <a:pPr algn="ctr"/>
            <a:r>
              <a:rPr lang="en-US" sz="4400" b="1" u="sng" dirty="0" smtClean="0">
                <a:latin typeface="Copperplate Gothic Bold" pitchFamily="34" charset="0"/>
              </a:rPr>
              <a:t>PRINT ADVERTISING </a:t>
            </a:r>
            <a:endParaRPr lang="en-US" sz="4400" b="1" u="sng" dirty="0">
              <a:latin typeface="Copperplate Gothic Bold"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48130" name="Picture 2" descr="coke vs pepsi 3"/>
          <p:cNvPicPr>
            <a:picLocks noChangeAspect="1" noChangeArrowheads="1"/>
          </p:cNvPicPr>
          <p:nvPr/>
        </p:nvPicPr>
        <p:blipFill>
          <a:blip r:embed="rId3"/>
          <a:srcRect/>
          <a:stretch>
            <a:fillRect/>
          </a:stretch>
        </p:blipFill>
        <p:spPr bwMode="auto">
          <a:xfrm>
            <a:off x="152400" y="381000"/>
            <a:ext cx="4419600" cy="617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8132" name="Picture 4" descr="coke vs pepsi 4"/>
          <p:cNvPicPr>
            <a:picLocks noChangeAspect="1" noChangeArrowheads="1"/>
          </p:cNvPicPr>
          <p:nvPr/>
        </p:nvPicPr>
        <p:blipFill>
          <a:blip r:embed="rId4"/>
          <a:srcRect/>
          <a:stretch>
            <a:fillRect/>
          </a:stretch>
        </p:blipFill>
        <p:spPr bwMode="auto">
          <a:xfrm>
            <a:off x="4800600" y="381000"/>
            <a:ext cx="4191000" cy="617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47105" name="Picture 1"/>
          <p:cNvPicPr>
            <a:picLocks noChangeAspect="1" noChangeArrowheads="1"/>
          </p:cNvPicPr>
          <p:nvPr/>
        </p:nvPicPr>
        <p:blipFill>
          <a:blip r:embed="rId3"/>
          <a:srcRect/>
          <a:stretch>
            <a:fillRect/>
          </a:stretch>
        </p:blipFill>
        <p:spPr bwMode="auto">
          <a:xfrm>
            <a:off x="152400" y="304800"/>
            <a:ext cx="4495801" cy="617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7107" name="Picture 3" descr="Battle of the brands: Pepsi vs Coke Advertisements - Hongkiat"/>
          <p:cNvPicPr>
            <a:picLocks noChangeAspect="1" noChangeArrowheads="1"/>
          </p:cNvPicPr>
          <p:nvPr/>
        </p:nvPicPr>
        <p:blipFill>
          <a:blip r:embed="rId4"/>
          <a:srcRect/>
          <a:stretch>
            <a:fillRect/>
          </a:stretch>
        </p:blipFill>
        <p:spPr bwMode="auto">
          <a:xfrm>
            <a:off x="4876800" y="304800"/>
            <a:ext cx="4038600" cy="617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46082" name="Picture 2" descr="With Pepsi, everyone's a winner this T20 season"/>
          <p:cNvPicPr>
            <a:picLocks noChangeAspect="1" noChangeArrowheads="1"/>
          </p:cNvPicPr>
          <p:nvPr/>
        </p:nvPicPr>
        <p:blipFill>
          <a:blip r:embed="rId3"/>
          <a:srcRect/>
          <a:stretch>
            <a:fillRect/>
          </a:stretch>
        </p:blipFill>
        <p:spPr bwMode="auto">
          <a:xfrm>
            <a:off x="152400" y="1752600"/>
            <a:ext cx="4343400" cy="4800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6084" name="Picture 4"/>
          <p:cNvPicPr>
            <a:picLocks noChangeAspect="1" noChangeArrowheads="1"/>
          </p:cNvPicPr>
          <p:nvPr/>
        </p:nvPicPr>
        <p:blipFill>
          <a:blip r:embed="rId4"/>
          <a:srcRect/>
          <a:stretch>
            <a:fillRect/>
          </a:stretch>
        </p:blipFill>
        <p:spPr bwMode="auto">
          <a:xfrm>
            <a:off x="4648200" y="1752600"/>
            <a:ext cx="4267200" cy="48005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609600" y="457200"/>
            <a:ext cx="8001000" cy="707886"/>
          </a:xfrm>
          <a:prstGeom prst="rect">
            <a:avLst/>
          </a:prstGeom>
          <a:noFill/>
        </p:spPr>
        <p:txBody>
          <a:bodyPr wrap="square" rtlCol="0">
            <a:spAutoFit/>
          </a:bodyPr>
          <a:lstStyle/>
          <a:p>
            <a:pPr algn="ctr"/>
            <a:r>
              <a:rPr lang="en-US" sz="4000" b="1" u="sng" dirty="0" smtClean="0">
                <a:latin typeface="Copperplate Gothic Bold" pitchFamily="34" charset="0"/>
              </a:rPr>
              <a:t>SALES  &amp;  PROMOTION</a:t>
            </a:r>
            <a:endParaRPr lang="en-US" sz="4000" b="1" u="sng" dirty="0">
              <a:latin typeface="Copperplate Gothic Bold"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TextBox 2"/>
          <p:cNvSpPr txBox="1"/>
          <p:nvPr/>
        </p:nvSpPr>
        <p:spPr>
          <a:xfrm>
            <a:off x="533400" y="2057400"/>
            <a:ext cx="8153400" cy="2585323"/>
          </a:xfrm>
          <a:prstGeom prst="rect">
            <a:avLst/>
          </a:prstGeom>
          <a:noFill/>
        </p:spPr>
        <p:txBody>
          <a:bodyPr wrap="square" rtlCol="0">
            <a:spAutoFit/>
          </a:bodyPr>
          <a:lstStyle/>
          <a:p>
            <a:pPr algn="ctr"/>
            <a:r>
              <a:rPr lang="en-US" sz="5400" b="1" u="sng" dirty="0" smtClean="0">
                <a:latin typeface="+mj-lt"/>
              </a:rPr>
              <a:t>MOVIES </a:t>
            </a:r>
          </a:p>
          <a:p>
            <a:pPr algn="ctr"/>
            <a:r>
              <a:rPr lang="en-US" sz="5400" b="1" u="sng" dirty="0" smtClean="0">
                <a:latin typeface="+mj-lt"/>
              </a:rPr>
              <a:t>AND </a:t>
            </a:r>
          </a:p>
          <a:p>
            <a:pPr algn="ctr"/>
            <a:r>
              <a:rPr lang="en-US" sz="5400" b="1" u="sng" dirty="0" smtClean="0">
                <a:latin typeface="+mj-lt"/>
              </a:rPr>
              <a:t>ADVERTISEMENTS </a:t>
            </a:r>
            <a:endParaRPr lang="en-US" sz="5400" b="1" u="sng" dirty="0">
              <a:latin typeface="+mj-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
          <p:cNvSpPr/>
          <p:nvPr/>
        </p:nvSpPr>
        <p:spPr>
          <a:xfrm>
            <a:off x="0" y="3276600"/>
            <a:ext cx="9144000" cy="35814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0"/>
            <a:ext cx="9144000" cy="68580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3" name="Picture 3"/>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
          <p:cNvSpPr/>
          <p:nvPr/>
        </p:nvSpPr>
        <p:spPr>
          <a:xfrm>
            <a:off x="0" y="0"/>
            <a:ext cx="4648200" cy="68580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724400" y="0"/>
            <a:ext cx="4191000" cy="6617196"/>
          </a:xfrm>
          <a:prstGeom prst="rect">
            <a:avLst/>
          </a:prstGeom>
          <a:noFill/>
        </p:spPr>
        <p:txBody>
          <a:bodyPr wrap="square" rtlCol="0">
            <a:spAutoFit/>
          </a:bodyPr>
          <a:lstStyle/>
          <a:p>
            <a:pPr algn="ctr"/>
            <a:r>
              <a:rPr lang="en-US" sz="6000" b="1" dirty="0">
                <a:hlinkClick r:id="rId3" tooltip="pepsi"/>
              </a:rPr>
              <a:t>Pepsi</a:t>
            </a:r>
            <a:r>
              <a:rPr lang="en-US" sz="6000" dirty="0"/>
              <a:t> </a:t>
            </a:r>
            <a:endParaRPr lang="en-US" sz="6000" dirty="0" smtClean="0"/>
          </a:p>
          <a:p>
            <a:endParaRPr lang="en-US" sz="2800" dirty="0" smtClean="0"/>
          </a:p>
          <a:p>
            <a:r>
              <a:rPr lang="en-US" sz="2800" dirty="0" smtClean="0"/>
              <a:t>• </a:t>
            </a:r>
            <a:r>
              <a:rPr lang="en-US" sz="2800" dirty="0"/>
              <a:t>Pepsi was created and developed in 1898 and introduced as “brads drink "it was later it was re-named as Pepsi cola on June, 16 1903 then to Pepsi in 1961</a:t>
            </a:r>
            <a:r>
              <a:rPr lang="en-US" sz="2800" dirty="0" smtClean="0"/>
              <a:t>.</a:t>
            </a:r>
          </a:p>
          <a:p>
            <a:r>
              <a:rPr lang="en-US" sz="2800" dirty="0" smtClean="0"/>
              <a:t> </a:t>
            </a:r>
            <a:r>
              <a:rPr lang="en-US" sz="2800" dirty="0"/>
              <a:t>• There are around 168,000 employees that work for PepsiCo </a:t>
            </a:r>
            <a:endParaRPr lang="en-US" sz="2800" dirty="0" smtClean="0"/>
          </a:p>
          <a:p>
            <a:r>
              <a:rPr lang="en-US" sz="2800" dirty="0" smtClean="0"/>
              <a:t>• </a:t>
            </a:r>
            <a:r>
              <a:rPr lang="en-US" sz="2800" dirty="0"/>
              <a:t>The Pepsi headquarters are in New York</a:t>
            </a:r>
          </a:p>
        </p:txBody>
      </p:sp>
      <p:pic>
        <p:nvPicPr>
          <p:cNvPr id="43010" name="Picture 2" descr="Pepsi's PepCoin Loyalty Program Will Give You Cash Back For Buying ..."/>
          <p:cNvPicPr>
            <a:picLocks noChangeAspect="1" noChangeArrowheads="1"/>
          </p:cNvPicPr>
          <p:nvPr/>
        </p:nvPicPr>
        <p:blipFill>
          <a:blip r:embed="rId4" cstate="print"/>
          <a:srcRect/>
          <a:stretch>
            <a:fillRect/>
          </a:stretch>
        </p:blipFill>
        <p:spPr bwMode="auto">
          <a:xfrm>
            <a:off x="228600" y="304800"/>
            <a:ext cx="4252823" cy="63246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solidFill>
            <a:srgbClr val="FF0000"/>
          </a:solidFill>
          <a:ln w="88900" cap="sq" cmpd="thickThin">
            <a:solidFill>
              <a:srgbClr val="000000"/>
            </a:solidFill>
            <a:prstDash val="solid"/>
            <a:miter lim="800000"/>
          </a:ln>
          <a:effectLst>
            <a:innerShdw blurRad="76200">
              <a:srgbClr val="000000"/>
            </a:innerShdw>
          </a:effectLst>
        </p:spPr>
      </p:pic>
      <p:sp>
        <p:nvSpPr>
          <p:cNvPr id="4" name="Rectangle 3"/>
          <p:cNvSpPr/>
          <p:nvPr/>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Pepsi Ki Kasam | The Zoya Factor | Sonam K Ahuja | Dulquer Salmaan ..."/>
          <p:cNvPicPr>
            <a:picLocks noChangeAspect="1" noChangeArrowheads="1"/>
          </p:cNvPicPr>
          <p:nvPr/>
        </p:nvPicPr>
        <p:blipFill>
          <a:blip r:embed="rId3"/>
          <a:srcRect/>
          <a:stretch>
            <a:fillRect/>
          </a:stretch>
        </p:blipFill>
        <p:spPr bwMode="auto">
          <a:xfrm>
            <a:off x="228600" y="381000"/>
            <a:ext cx="8763000" cy="624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13314" name="Picture 2" descr="COCA COLA Pepsi Video Song Promo | Venkatesh | Naga Chaitanya ..."/>
          <p:cNvPicPr>
            <a:picLocks noChangeAspect="1" noChangeArrowheads="1"/>
          </p:cNvPicPr>
          <p:nvPr/>
        </p:nvPicPr>
        <p:blipFill>
          <a:blip r:embed="rId3"/>
          <a:srcRect/>
          <a:stretch>
            <a:fillRect/>
          </a:stretch>
        </p:blipFill>
        <p:spPr bwMode="auto">
          <a:xfrm>
            <a:off x="0" y="0"/>
            <a:ext cx="9144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4" name="Rectangle 3"/>
          <p:cNvSpPr/>
          <p:nvPr/>
        </p:nvSpPr>
        <p:spPr>
          <a:xfrm>
            <a:off x="0" y="0"/>
            <a:ext cx="4648200" cy="6858000"/>
          </a:xfrm>
          <a:prstGeom prst="rect">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648200" y="0"/>
            <a:ext cx="4495800" cy="68580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C:\Users\admin\Desktop\ranbir-kapoor-wearing-casualshirts.jpg"/>
          <p:cNvPicPr>
            <a:picLocks noChangeAspect="1" noChangeArrowheads="1"/>
          </p:cNvPicPr>
          <p:nvPr/>
        </p:nvPicPr>
        <p:blipFill>
          <a:blip r:embed="rId3"/>
          <a:srcRect/>
          <a:stretch>
            <a:fillRect/>
          </a:stretch>
        </p:blipFill>
        <p:spPr bwMode="auto">
          <a:xfrm>
            <a:off x="4953000" y="304800"/>
            <a:ext cx="3962400" cy="617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291" name="Picture 3" descr="C:\Users\admin\Desktop\hqdefault (1).jpg"/>
          <p:cNvPicPr>
            <a:picLocks noChangeAspect="1" noChangeArrowheads="1"/>
          </p:cNvPicPr>
          <p:nvPr/>
        </p:nvPicPr>
        <p:blipFill>
          <a:blip r:embed="rId4"/>
          <a:srcRect/>
          <a:stretch>
            <a:fillRect/>
          </a:stretch>
        </p:blipFill>
        <p:spPr bwMode="auto">
          <a:xfrm>
            <a:off x="228600" y="304800"/>
            <a:ext cx="4267200" cy="624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5" name="TextBox 4"/>
          <p:cNvSpPr txBox="1"/>
          <p:nvPr/>
        </p:nvSpPr>
        <p:spPr>
          <a:xfrm>
            <a:off x="838200" y="609600"/>
            <a:ext cx="7467600" cy="923330"/>
          </a:xfrm>
          <a:prstGeom prst="rect">
            <a:avLst/>
          </a:prstGeom>
          <a:noFill/>
        </p:spPr>
        <p:txBody>
          <a:bodyPr wrap="square" rtlCol="0">
            <a:spAutoFit/>
          </a:bodyPr>
          <a:lstStyle/>
          <a:p>
            <a:r>
              <a:rPr lang="en-US" sz="5400" b="1" u="sng" dirty="0" smtClean="0"/>
              <a:t>OUTDOOR ADVERTISING </a:t>
            </a:r>
            <a:endParaRPr lang="en-US" sz="5400" b="1" u="sng" dirty="0"/>
          </a:p>
        </p:txBody>
      </p:sp>
      <p:pic>
        <p:nvPicPr>
          <p:cNvPr id="11270" name="Picture 6"/>
          <p:cNvPicPr>
            <a:picLocks noChangeAspect="1" noChangeArrowheads="1"/>
          </p:cNvPicPr>
          <p:nvPr/>
        </p:nvPicPr>
        <p:blipFill>
          <a:blip r:embed="rId3"/>
          <a:srcRect/>
          <a:stretch>
            <a:fillRect/>
          </a:stretch>
        </p:blipFill>
        <p:spPr bwMode="auto">
          <a:xfrm>
            <a:off x="301160" y="2033588"/>
            <a:ext cx="8538040" cy="45322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10244" name="Picture 4" descr="Coca-Cola launches new designs and “one brand” strategy | Design Week"/>
          <p:cNvPicPr>
            <a:picLocks noChangeAspect="1" noChangeArrowheads="1"/>
          </p:cNvPicPr>
          <p:nvPr/>
        </p:nvPicPr>
        <p:blipFill>
          <a:blip r:embed="rId3"/>
          <a:srcRect/>
          <a:stretch>
            <a:fillRect/>
          </a:stretch>
        </p:blipFill>
        <p:spPr bwMode="auto">
          <a:xfrm>
            <a:off x="4724400" y="304800"/>
            <a:ext cx="4114800" cy="624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45" name="Picture 5"/>
          <p:cNvPicPr>
            <a:picLocks noChangeAspect="1" noChangeArrowheads="1"/>
          </p:cNvPicPr>
          <p:nvPr/>
        </p:nvPicPr>
        <p:blipFill>
          <a:blip r:embed="rId4"/>
          <a:srcRect/>
          <a:stretch>
            <a:fillRect/>
          </a:stretch>
        </p:blipFill>
        <p:spPr bwMode="auto">
          <a:xfrm>
            <a:off x="304800" y="304801"/>
            <a:ext cx="4114800" cy="632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9217" name="Picture 1" descr="C:\Users\admin\Downloads\IMG-9904.jpg"/>
          <p:cNvPicPr>
            <a:picLocks noChangeAspect="1" noChangeArrowheads="1"/>
          </p:cNvPicPr>
          <p:nvPr/>
        </p:nvPicPr>
        <p:blipFill>
          <a:blip r:embed="rId3"/>
          <a:srcRect/>
          <a:stretch>
            <a:fillRect/>
          </a:stretch>
        </p:blipFill>
        <p:spPr bwMode="auto">
          <a:xfrm>
            <a:off x="228600" y="1828800"/>
            <a:ext cx="4419600" cy="472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218" name="Picture 2" descr="C:\Users\admin\Downloads\IMG-9905.jpg"/>
          <p:cNvPicPr>
            <a:picLocks noChangeAspect="1" noChangeArrowheads="1"/>
          </p:cNvPicPr>
          <p:nvPr/>
        </p:nvPicPr>
        <p:blipFill>
          <a:blip r:embed="rId4"/>
          <a:srcRect/>
          <a:stretch>
            <a:fillRect/>
          </a:stretch>
        </p:blipFill>
        <p:spPr bwMode="auto">
          <a:xfrm>
            <a:off x="4800600" y="1828800"/>
            <a:ext cx="4114800" cy="472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381000" y="457200"/>
            <a:ext cx="8458200" cy="923330"/>
          </a:xfrm>
          <a:prstGeom prst="rect">
            <a:avLst/>
          </a:prstGeom>
          <a:noFill/>
        </p:spPr>
        <p:txBody>
          <a:bodyPr wrap="square" rtlCol="0">
            <a:spAutoFit/>
          </a:bodyPr>
          <a:lstStyle/>
          <a:p>
            <a:pPr algn="ctr"/>
            <a:r>
              <a:rPr lang="en-US" sz="5400" b="1" u="sng" dirty="0" smtClean="0"/>
              <a:t>SOCIAL MEDIA ADVERTISING </a:t>
            </a:r>
            <a:endParaRPr lang="en-US" sz="5400" b="1" u="sng"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8193" name="Picture 1" descr="C:\Users\admin\Downloads\IMG-9896.jpg"/>
          <p:cNvPicPr>
            <a:picLocks noChangeAspect="1" noChangeArrowheads="1"/>
          </p:cNvPicPr>
          <p:nvPr/>
        </p:nvPicPr>
        <p:blipFill>
          <a:blip r:embed="rId3"/>
          <a:srcRect/>
          <a:stretch>
            <a:fillRect/>
          </a:stretch>
        </p:blipFill>
        <p:spPr bwMode="auto">
          <a:xfrm>
            <a:off x="228600" y="1143000"/>
            <a:ext cx="4343400" cy="5486400"/>
          </a:xfrm>
          <a:prstGeom prst="rect">
            <a:avLst/>
          </a:prstGeom>
          <a:noFill/>
        </p:spPr>
      </p:pic>
      <p:pic>
        <p:nvPicPr>
          <p:cNvPr id="8194" name="Picture 2" descr="C:\Users\admin\Downloads\IMG-9895.jpg"/>
          <p:cNvPicPr>
            <a:picLocks noChangeAspect="1" noChangeArrowheads="1"/>
          </p:cNvPicPr>
          <p:nvPr/>
        </p:nvPicPr>
        <p:blipFill>
          <a:blip r:embed="rId4"/>
          <a:srcRect/>
          <a:stretch>
            <a:fillRect/>
          </a:stretch>
        </p:blipFill>
        <p:spPr bwMode="auto">
          <a:xfrm>
            <a:off x="4648200" y="1143000"/>
            <a:ext cx="4267200" cy="5486400"/>
          </a:xfrm>
          <a:prstGeom prst="rect">
            <a:avLst/>
          </a:prstGeom>
          <a:noFill/>
        </p:spPr>
      </p:pic>
      <p:sp>
        <p:nvSpPr>
          <p:cNvPr id="5" name="TextBox 4"/>
          <p:cNvSpPr txBox="1"/>
          <p:nvPr/>
        </p:nvSpPr>
        <p:spPr>
          <a:xfrm>
            <a:off x="914400" y="228600"/>
            <a:ext cx="7010400" cy="769441"/>
          </a:xfrm>
          <a:prstGeom prst="rect">
            <a:avLst/>
          </a:prstGeom>
          <a:noFill/>
        </p:spPr>
        <p:txBody>
          <a:bodyPr wrap="square" rtlCol="0">
            <a:spAutoFit/>
          </a:bodyPr>
          <a:lstStyle/>
          <a:p>
            <a:pPr algn="ctr"/>
            <a:r>
              <a:rPr lang="en-US" sz="4400" b="1" u="sng" dirty="0" smtClean="0"/>
              <a:t>GLOBAL ENVIRONMENT </a:t>
            </a:r>
            <a:endParaRPr lang="en-US" sz="4400" b="1" u="sng"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7169" name="Picture 1" descr="C:\Users\admin\Desktop\picmonkey-collage.jpg"/>
          <p:cNvPicPr>
            <a:picLocks noChangeAspect="1" noChangeArrowheads="1"/>
          </p:cNvPicPr>
          <p:nvPr/>
        </p:nvPicPr>
        <p:blipFill>
          <a:blip r:embed="rId3" cstate="print"/>
          <a:srcRect/>
          <a:stretch>
            <a:fillRect/>
          </a:stretch>
        </p:blipFill>
        <p:spPr bwMode="auto">
          <a:xfrm>
            <a:off x="152400" y="1143000"/>
            <a:ext cx="4419600" cy="5410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170" name="Picture 2" descr="C:\Users\admin\Desktop\pepsi2.png"/>
          <p:cNvPicPr>
            <a:picLocks noChangeAspect="1" noChangeArrowheads="1"/>
          </p:cNvPicPr>
          <p:nvPr/>
        </p:nvPicPr>
        <p:blipFill>
          <a:blip r:embed="rId4"/>
          <a:srcRect/>
          <a:stretch>
            <a:fillRect/>
          </a:stretch>
        </p:blipFill>
        <p:spPr bwMode="auto">
          <a:xfrm>
            <a:off x="4724400" y="1143000"/>
            <a:ext cx="4267200" cy="5410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2286000" y="152400"/>
            <a:ext cx="4876800" cy="830997"/>
          </a:xfrm>
          <a:prstGeom prst="rect">
            <a:avLst/>
          </a:prstGeom>
          <a:noFill/>
        </p:spPr>
        <p:txBody>
          <a:bodyPr wrap="square" rtlCol="0">
            <a:spAutoFit/>
          </a:bodyPr>
          <a:lstStyle/>
          <a:p>
            <a:pPr algn="ctr"/>
            <a:r>
              <a:rPr lang="en-US" sz="4800" b="1" u="sng" dirty="0" smtClean="0"/>
              <a:t>CAMPAIGN</a:t>
            </a:r>
            <a:r>
              <a:rPr lang="en-US" sz="4400" b="1" u="sng" dirty="0" smtClean="0"/>
              <a:t> </a:t>
            </a:r>
            <a:endParaRPr lang="en-US" sz="4400" b="1" u="sng"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TextBox 2"/>
          <p:cNvSpPr txBox="1"/>
          <p:nvPr/>
        </p:nvSpPr>
        <p:spPr>
          <a:xfrm>
            <a:off x="228600" y="0"/>
            <a:ext cx="8915400" cy="6678751"/>
          </a:xfrm>
          <a:prstGeom prst="rect">
            <a:avLst/>
          </a:prstGeom>
          <a:noFill/>
        </p:spPr>
        <p:txBody>
          <a:bodyPr wrap="square" rtlCol="0">
            <a:spAutoFit/>
          </a:bodyPr>
          <a:lstStyle/>
          <a:p>
            <a:pPr algn="ctr"/>
            <a:r>
              <a:rPr lang="en-US" sz="3200" b="1" u="sng" dirty="0" smtClean="0"/>
              <a:t>CHALLENGES</a:t>
            </a:r>
          </a:p>
          <a:p>
            <a:pPr algn="ctr"/>
            <a:endParaRPr lang="en-US" sz="3200" b="1" u="sng" dirty="0" smtClean="0"/>
          </a:p>
          <a:p>
            <a:r>
              <a:rPr lang="en-US" sz="2800" dirty="0" smtClean="0"/>
              <a:t>• </a:t>
            </a:r>
            <a:r>
              <a:rPr lang="en-US" sz="2800" dirty="0"/>
              <a:t>They received alien status upon entry in the Indian market. </a:t>
            </a:r>
            <a:endParaRPr lang="en-US" sz="2800" dirty="0" smtClean="0"/>
          </a:p>
          <a:p>
            <a:r>
              <a:rPr lang="en-US" sz="2800" dirty="0" smtClean="0"/>
              <a:t>• </a:t>
            </a:r>
            <a:r>
              <a:rPr lang="en-US" sz="2800" dirty="0"/>
              <a:t>Coca Cola had to agree to sell 49% of its equity as a condition of entering. </a:t>
            </a:r>
            <a:endParaRPr lang="en-US" sz="2800" dirty="0" smtClean="0"/>
          </a:p>
          <a:p>
            <a:r>
              <a:rPr lang="en-US" sz="2800" dirty="0" smtClean="0"/>
              <a:t>• </a:t>
            </a:r>
            <a:r>
              <a:rPr lang="en-US" sz="2800" dirty="0"/>
              <a:t>Sales of Pepsi's soft drink concentrate to local bottlers could not exceed 25% of total sales while fruits and vegetables by Pepsi Foods Ltd. had to be processed</a:t>
            </a:r>
            <a:r>
              <a:rPr lang="en-US" sz="2800" dirty="0" smtClean="0"/>
              <a:t>.</a:t>
            </a:r>
          </a:p>
          <a:p>
            <a:r>
              <a:rPr lang="en-US" sz="2800" dirty="0" smtClean="0"/>
              <a:t> </a:t>
            </a:r>
            <a:r>
              <a:rPr lang="en-US" sz="2800" dirty="0"/>
              <a:t>• Inconsistency in legal environment – led to increased lobbying and to corruption which was a great threat. </a:t>
            </a:r>
            <a:endParaRPr lang="en-US" sz="2800" dirty="0" smtClean="0"/>
          </a:p>
          <a:p>
            <a:r>
              <a:rPr lang="en-US" sz="2800" dirty="0" smtClean="0"/>
              <a:t>• </a:t>
            </a:r>
            <a:r>
              <a:rPr lang="en-US" sz="2800" dirty="0"/>
              <a:t>According to Indian law it was forbidden to promote products under foreign brand names if sold within India and thus Coca Cola became 'Coca Cola India'&amp; Pepsi became 'Lehar Pepsi'.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TextBox 2"/>
          <p:cNvSpPr txBox="1"/>
          <p:nvPr/>
        </p:nvSpPr>
        <p:spPr>
          <a:xfrm>
            <a:off x="228600" y="302359"/>
            <a:ext cx="8915400" cy="6555641"/>
          </a:xfrm>
          <a:prstGeom prst="rect">
            <a:avLst/>
          </a:prstGeom>
          <a:noFill/>
        </p:spPr>
        <p:txBody>
          <a:bodyPr wrap="square" rtlCol="0">
            <a:spAutoFit/>
          </a:bodyPr>
          <a:lstStyle/>
          <a:p>
            <a:r>
              <a:rPr lang="en-US" sz="2800" dirty="0"/>
              <a:t>• Coca-Cola had to face many issues regarding its quality, resource exploitation and market exploitation along with price-quality trade-offs. </a:t>
            </a:r>
            <a:endParaRPr lang="en-US" sz="2800" dirty="0" smtClean="0"/>
          </a:p>
          <a:p>
            <a:r>
              <a:rPr lang="en-US" sz="2800" dirty="0" smtClean="0"/>
              <a:t>• </a:t>
            </a:r>
            <a:r>
              <a:rPr lang="en-US" sz="2800" dirty="0"/>
              <a:t>Coca-Cola was criticized for polluting the nearby fresh water and ground water and soil; because of this issue, farmers are suffering from water scarcity </a:t>
            </a:r>
            <a:endParaRPr lang="en-US" sz="2800" dirty="0" smtClean="0"/>
          </a:p>
          <a:p>
            <a:r>
              <a:rPr lang="en-US" sz="2800" dirty="0" smtClean="0"/>
              <a:t>• </a:t>
            </a:r>
            <a:r>
              <a:rPr lang="en-US" sz="2800" dirty="0"/>
              <a:t>They entered the market with products close to those already available in India such as lime beverages, fruit drinks as well as water. </a:t>
            </a:r>
            <a:endParaRPr lang="en-US" sz="2800" dirty="0" smtClean="0"/>
          </a:p>
          <a:p>
            <a:r>
              <a:rPr lang="en-US" sz="2800" dirty="0" smtClean="0"/>
              <a:t>• </a:t>
            </a:r>
            <a:r>
              <a:rPr lang="en-US" sz="2800" dirty="0"/>
              <a:t>The segmentation of different areas of India allowed for the differentiation and division of rural and urban Indian youth into categories, 'India A' and 'India B' respectively. Doing so they were able to advertise and promote their products differently so as to target and appeal to these markets individually.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
          <p:cNvSpPr/>
          <p:nvPr/>
        </p:nvSpPr>
        <p:spPr>
          <a:xfrm>
            <a:off x="4648200" y="0"/>
            <a:ext cx="4495800" cy="68580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0" y="228600"/>
            <a:ext cx="4572000" cy="6278642"/>
          </a:xfrm>
          <a:prstGeom prst="rect">
            <a:avLst/>
          </a:prstGeom>
          <a:noFill/>
        </p:spPr>
        <p:txBody>
          <a:bodyPr wrap="square" rtlCol="0">
            <a:spAutoFit/>
          </a:bodyPr>
          <a:lstStyle/>
          <a:p>
            <a:pPr algn="ctr"/>
            <a:r>
              <a:rPr lang="en-US" sz="4000" b="1" u="sng" dirty="0" smtClean="0">
                <a:solidFill>
                  <a:srgbClr val="FF0000"/>
                </a:solidFill>
              </a:rPr>
              <a:t>Coca-Cola</a:t>
            </a:r>
            <a:endParaRPr lang="en-US" sz="4000" u="sng" dirty="0" smtClean="0">
              <a:solidFill>
                <a:srgbClr val="FF0000"/>
              </a:solidFill>
            </a:endParaRPr>
          </a:p>
          <a:p>
            <a:endParaRPr lang="en-US" sz="2400" dirty="0" smtClean="0"/>
          </a:p>
          <a:p>
            <a:r>
              <a:rPr lang="en-US" sz="2600" dirty="0"/>
              <a:t>Coca Cola was started in May 8, 1886 by Dr. John Pemberton. </a:t>
            </a:r>
            <a:endParaRPr lang="en-US" sz="2600" dirty="0" smtClean="0"/>
          </a:p>
          <a:p>
            <a:r>
              <a:rPr lang="en-US" sz="2600" dirty="0" smtClean="0"/>
              <a:t>• </a:t>
            </a:r>
            <a:r>
              <a:rPr lang="en-US" sz="2600" dirty="0"/>
              <a:t>First advertisement published in 1894 in Georgia. </a:t>
            </a:r>
            <a:endParaRPr lang="en-US" sz="2600" dirty="0" smtClean="0"/>
          </a:p>
          <a:p>
            <a:r>
              <a:rPr lang="en-US" sz="2600" dirty="0" smtClean="0"/>
              <a:t>• </a:t>
            </a:r>
            <a:r>
              <a:rPr lang="en-US" sz="2600" dirty="0"/>
              <a:t>Coca Cola was bought by </a:t>
            </a:r>
            <a:r>
              <a:rPr lang="en-US" sz="2600" dirty="0" err="1"/>
              <a:t>Asa</a:t>
            </a:r>
            <a:r>
              <a:rPr lang="en-US" sz="2600" dirty="0"/>
              <a:t> Griggs Candler(businessman).</a:t>
            </a:r>
            <a:r>
              <a:rPr lang="en-US" sz="2600" dirty="0" smtClean="0"/>
              <a:t> </a:t>
            </a:r>
            <a:r>
              <a:rPr lang="en-US" sz="2600" dirty="0"/>
              <a:t>In 1903 it was removed</a:t>
            </a:r>
            <a:r>
              <a:rPr lang="en-US" sz="2600" dirty="0" smtClean="0"/>
              <a:t>.</a:t>
            </a:r>
          </a:p>
          <a:p>
            <a:r>
              <a:rPr lang="en-US" sz="2600" dirty="0" smtClean="0"/>
              <a:t> </a:t>
            </a:r>
            <a:r>
              <a:rPr lang="en-US" sz="2600" dirty="0"/>
              <a:t>There are currently 71,000 employees working at Coca-Cola The founder of Coca-Cola is john Pemberton The Coca-Cola headquarters are In Atlanta Georgia</a:t>
            </a:r>
          </a:p>
        </p:txBody>
      </p:sp>
      <p:pic>
        <p:nvPicPr>
          <p:cNvPr id="38914" name="Picture 2" descr="Spanish town claims origins of Coca-Cola"/>
          <p:cNvPicPr>
            <a:picLocks noChangeAspect="1" noChangeArrowheads="1"/>
          </p:cNvPicPr>
          <p:nvPr/>
        </p:nvPicPr>
        <p:blipFill>
          <a:blip r:embed="rId3" cstate="print"/>
          <a:srcRect/>
          <a:stretch>
            <a:fillRect/>
          </a:stretch>
        </p:blipFill>
        <p:spPr bwMode="auto">
          <a:xfrm>
            <a:off x="4876800" y="228600"/>
            <a:ext cx="4037561" cy="63246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TextBox 2"/>
          <p:cNvSpPr txBox="1"/>
          <p:nvPr/>
        </p:nvSpPr>
        <p:spPr>
          <a:xfrm>
            <a:off x="228600" y="228600"/>
            <a:ext cx="8915400" cy="3108543"/>
          </a:xfrm>
          <a:prstGeom prst="rect">
            <a:avLst/>
          </a:prstGeom>
          <a:noFill/>
        </p:spPr>
        <p:txBody>
          <a:bodyPr wrap="square" rtlCol="0">
            <a:spAutoFit/>
          </a:bodyPr>
          <a:lstStyle/>
          <a:p>
            <a:r>
              <a:rPr lang="en-US" sz="2800" dirty="0"/>
              <a:t>• Because of the attacks by the CSE and NGOs (Non-Governmental Organizations) on Coca-Cola, the brand faced many challenges. First, being the world’s most valuable brand whose value is greatly influenced by the image of the company and its products, their primary problem was trying to rebuilding their image to the Indian public and regaining Indian consumers’ trust.</a:t>
            </a:r>
          </a:p>
        </p:txBody>
      </p:sp>
      <p:sp>
        <p:nvSpPr>
          <p:cNvPr id="4" name="TextBox 3"/>
          <p:cNvSpPr txBox="1"/>
          <p:nvPr/>
        </p:nvSpPr>
        <p:spPr>
          <a:xfrm>
            <a:off x="228600" y="3505200"/>
            <a:ext cx="8915400" cy="3108543"/>
          </a:xfrm>
          <a:prstGeom prst="rect">
            <a:avLst/>
          </a:prstGeom>
          <a:noFill/>
        </p:spPr>
        <p:txBody>
          <a:bodyPr wrap="square" rtlCol="0">
            <a:spAutoFit/>
          </a:bodyPr>
          <a:lstStyle/>
          <a:p>
            <a:r>
              <a:rPr lang="en-US" sz="2800" dirty="0" smtClean="0"/>
              <a:t>•</a:t>
            </a:r>
            <a:r>
              <a:rPr lang="en-US" sz="2800" dirty="0"/>
              <a:t>PEPSI is getting beaten up in its flagship product category, drinks, in the world’s largest market, North America and got displaced to no.2 position. </a:t>
            </a:r>
            <a:endParaRPr lang="en-US" sz="2800" dirty="0" smtClean="0"/>
          </a:p>
          <a:p>
            <a:endParaRPr lang="en-US" sz="2800" dirty="0" smtClean="0"/>
          </a:p>
          <a:p>
            <a:r>
              <a:rPr lang="en-US" sz="2800" dirty="0" smtClean="0"/>
              <a:t>•</a:t>
            </a:r>
            <a:r>
              <a:rPr lang="en-US" sz="2800" dirty="0"/>
              <a:t>Due to increasing concerns among American regarding use of excessive sugar and increasing concern of obesity rises resulted in decreasing consumption of carbonated drinks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9" name="Picture 3"/>
          <p:cNvPicPr>
            <a:picLocks noChangeAspect="1" noChangeArrowheads="1"/>
          </p:cNvPicPr>
          <p:nvPr/>
        </p:nvPicPr>
        <p:blipFill>
          <a:blip r:embed="rId2"/>
          <a:srcRect/>
          <a:stretch>
            <a:fillRect/>
          </a:stretch>
        </p:blipFill>
        <p:spPr bwMode="auto">
          <a:xfrm>
            <a:off x="381000" y="304800"/>
            <a:ext cx="8351093" cy="6248400"/>
          </a:xfrm>
          <a:prstGeom prst="rect">
            <a:avLst/>
          </a:prstGeom>
          <a:solidFill>
            <a:srgbClr val="000000">
              <a:shade val="95000"/>
            </a:srgbClr>
          </a:solidFill>
          <a:ln w="444500" cap="sq">
            <a:solidFill>
              <a:schemeClr val="tx2"/>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1"/>
          <p:cNvPicPr>
            <a:picLocks noChangeAspect="1" noChangeArrowheads="1"/>
          </p:cNvPicPr>
          <p:nvPr/>
        </p:nvPicPr>
        <p:blipFill>
          <a:blip r:embed="rId2"/>
          <a:srcRect/>
          <a:stretch>
            <a:fillRect/>
          </a:stretch>
        </p:blipFill>
        <p:spPr bwMode="auto">
          <a:xfrm>
            <a:off x="225722" y="381000"/>
            <a:ext cx="8613478" cy="6096000"/>
          </a:xfrm>
          <a:prstGeom prst="rect">
            <a:avLst/>
          </a:prstGeom>
          <a:solidFill>
            <a:srgbClr val="000000">
              <a:shade val="95000"/>
            </a:srgbClr>
          </a:solidFill>
          <a:ln w="444500" cap="sq">
            <a:solidFill>
              <a:srgbClr val="FF0000"/>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a:srcRect/>
          <a:stretch>
            <a:fillRect/>
          </a:stretch>
        </p:blipFill>
        <p:spPr bwMode="auto">
          <a:xfrm>
            <a:off x="312854" y="304800"/>
            <a:ext cx="8389228" cy="6096000"/>
          </a:xfrm>
          <a:prstGeom prst="rect">
            <a:avLst/>
          </a:prstGeom>
          <a:solidFill>
            <a:srgbClr val="000000">
              <a:shade val="95000"/>
            </a:srgbClr>
          </a:solidFill>
          <a:ln w="444500" cap="sq">
            <a:solidFill>
              <a:schemeClr val="tx2"/>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2"/>
          <a:srcRect/>
          <a:stretch>
            <a:fillRect/>
          </a:stretch>
        </p:blipFill>
        <p:spPr bwMode="auto">
          <a:xfrm>
            <a:off x="176562" y="381000"/>
            <a:ext cx="8790878" cy="6096000"/>
          </a:xfrm>
          <a:prstGeom prst="rect">
            <a:avLst/>
          </a:prstGeom>
          <a:solidFill>
            <a:srgbClr val="000000">
              <a:shade val="95000"/>
            </a:srgbClr>
          </a:solidFill>
          <a:ln w="444500" cap="sq">
            <a:solidFill>
              <a:srgbClr val="FF0000"/>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9" name="Picture 3"/>
          <p:cNvPicPr>
            <a:picLocks noChangeAspect="1" noChangeArrowheads="1"/>
          </p:cNvPicPr>
          <p:nvPr/>
        </p:nvPicPr>
        <p:blipFill>
          <a:blip r:embed="rId2"/>
          <a:srcRect/>
          <a:stretch>
            <a:fillRect/>
          </a:stretch>
        </p:blipFill>
        <p:spPr bwMode="auto">
          <a:xfrm>
            <a:off x="245054" y="228600"/>
            <a:ext cx="8536947" cy="6324600"/>
          </a:xfrm>
          <a:prstGeom prst="rect">
            <a:avLst/>
          </a:prstGeom>
          <a:solidFill>
            <a:srgbClr val="000000">
              <a:shade val="95000"/>
            </a:srgbClr>
          </a:solidFill>
          <a:ln w="444500" cap="sq">
            <a:solidFill>
              <a:srgbClr val="FF0000"/>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quot;Convincing India that it needsWestern junk has not been easy.&quot; - A New Internationalist Magazine Article, commenting on  ..."/>
          <p:cNvPicPr>
            <a:picLocks noChangeAspect="1" noChangeArrowheads="1"/>
          </p:cNvPicPr>
          <p:nvPr/>
        </p:nvPicPr>
        <p:blipFill>
          <a:blip r:embed="rId2"/>
          <a:srcRect/>
          <a:stretch>
            <a:fillRect/>
          </a:stretch>
        </p:blipFill>
        <p:spPr bwMode="auto">
          <a:xfrm>
            <a:off x="0" y="1"/>
            <a:ext cx="9144000" cy="6858000"/>
          </a:xfrm>
          <a:prstGeom prst="rect">
            <a:avLst/>
          </a:prstGeom>
          <a:solidFill>
            <a:srgbClr val="000000">
              <a:shade val="95000"/>
            </a:srgbClr>
          </a:solidFill>
          <a:ln w="444500" cap="sq">
            <a:solidFill>
              <a:schemeClr val="tx2"/>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urdles faced by Pepsi* India being a closed economy till 1991, there was high level of intervention by the government in ..."/>
          <p:cNvPicPr>
            <a:picLocks noChangeAspect="1" noChangeArrowheads="1"/>
          </p:cNvPicPr>
          <p:nvPr/>
        </p:nvPicPr>
        <p:blipFill>
          <a:blip r:embed="rId2"/>
          <a:srcRect/>
          <a:stretch>
            <a:fillRect/>
          </a:stretch>
        </p:blipFill>
        <p:spPr bwMode="auto">
          <a:xfrm>
            <a:off x="0" y="0"/>
            <a:ext cx="9144000" cy="6629400"/>
          </a:xfrm>
          <a:prstGeom prst="rect">
            <a:avLst/>
          </a:prstGeom>
          <a:solidFill>
            <a:srgbClr val="000000">
              <a:shade val="95000"/>
            </a:srgbClr>
          </a:solidFill>
          <a:ln w="444500" cap="sq">
            <a:solidFill>
              <a:schemeClr val="tx2"/>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4" name="Picture 2"/>
          <p:cNvPicPr>
            <a:picLocks noChangeAspect="1" noChangeArrowheads="1"/>
          </p:cNvPicPr>
          <p:nvPr/>
        </p:nvPicPr>
        <p:blipFill>
          <a:blip r:embed="rId3"/>
          <a:srcRect/>
          <a:stretch>
            <a:fillRect/>
          </a:stretch>
        </p:blipFill>
        <p:spPr bwMode="auto">
          <a:xfrm>
            <a:off x="381000" y="228600"/>
            <a:ext cx="8458200" cy="632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2051" name="Picture 3"/>
          <p:cNvPicPr>
            <a:picLocks noChangeAspect="1" noChangeArrowheads="1"/>
          </p:cNvPicPr>
          <p:nvPr/>
        </p:nvPicPr>
        <p:blipFill>
          <a:blip r:embed="rId3"/>
          <a:srcRect/>
          <a:stretch>
            <a:fillRect/>
          </a:stretch>
        </p:blipFill>
        <p:spPr bwMode="auto">
          <a:xfrm>
            <a:off x="1" y="0"/>
            <a:ext cx="9144000" cy="6858000"/>
          </a:xfrm>
          <a:prstGeom prst="rect">
            <a:avLst/>
          </a:prstGeom>
          <a:ln w="228600" cap="sq" cmpd="thickThin">
            <a:solidFill>
              <a:srgbClr val="FF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40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
          <p:cNvSpPr/>
          <p:nvPr/>
        </p:nvSpPr>
        <p:spPr>
          <a:xfrm>
            <a:off x="1295400" y="2667000"/>
            <a:ext cx="6680355" cy="1323439"/>
          </a:xfrm>
          <a:prstGeom prst="rect">
            <a:avLst/>
          </a:prstGeom>
          <a:noFill/>
        </p:spPr>
        <p:txBody>
          <a:bodyPr wrap="none" lIns="91440" tIns="45720" rIns="91440" bIns="45720">
            <a:spAutoFit/>
          </a:bodyPr>
          <a:lstStyle/>
          <a:p>
            <a:pPr algn="ctr"/>
            <a:r>
              <a:rPr lang="en-US" sz="8000" b="1" u="sng" cap="none" spc="0" dirty="0" smtClean="0">
                <a:ln w="10541" cmpd="sng">
                  <a:solidFill>
                    <a:schemeClr val="accent1">
                      <a:shade val="88000"/>
                      <a:satMod val="110000"/>
                    </a:schemeClr>
                  </a:solidFill>
                  <a:prstDash val="solid"/>
                </a:ln>
                <a:effectLst/>
              </a:rPr>
              <a:t>BRAND IMAGE </a:t>
            </a:r>
            <a:endParaRPr lang="en-US" sz="8000" b="1" u="sng" cap="none" spc="0" dirty="0">
              <a:ln w="10541" cmpd="sng">
                <a:solidFill>
                  <a:schemeClr val="accent1">
                    <a:shade val="88000"/>
                    <a:satMod val="110000"/>
                  </a:schemeClr>
                </a:solidFill>
                <a:prstDash val="solid"/>
              </a:ln>
              <a:effectLst/>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3074" name="Picture 2"/>
          <p:cNvPicPr>
            <a:picLocks noChangeAspect="1" noChangeArrowheads="1"/>
          </p:cNvPicPr>
          <p:nvPr/>
        </p:nvPicPr>
        <p:blipFill>
          <a:blip r:embed="rId3"/>
          <a:srcRect/>
          <a:stretch>
            <a:fillRect/>
          </a:stretch>
        </p:blipFill>
        <p:spPr bwMode="auto">
          <a:xfrm>
            <a:off x="0" y="0"/>
            <a:ext cx="9144000" cy="6858000"/>
          </a:xfrm>
          <a:prstGeom prst="rect">
            <a:avLst/>
          </a:prstGeom>
          <a:ln w="228600" cap="sq" cmpd="thickThin">
            <a:solidFill>
              <a:srgbClr val="FF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TextBox 2"/>
          <p:cNvSpPr txBox="1"/>
          <p:nvPr/>
        </p:nvSpPr>
        <p:spPr>
          <a:xfrm>
            <a:off x="228600" y="152400"/>
            <a:ext cx="8763000" cy="6124754"/>
          </a:xfrm>
          <a:prstGeom prst="rect">
            <a:avLst/>
          </a:prstGeom>
          <a:noFill/>
        </p:spPr>
        <p:txBody>
          <a:bodyPr wrap="square" rtlCol="0">
            <a:spAutoFit/>
          </a:bodyPr>
          <a:lstStyle/>
          <a:p>
            <a:pPr algn="ctr"/>
            <a:r>
              <a:rPr lang="en-US" sz="4000" b="1" u="sng" dirty="0"/>
              <a:t>RECOMMENDATIONS </a:t>
            </a:r>
            <a:endParaRPr lang="en-US" sz="4000" b="1" u="sng" dirty="0" smtClean="0"/>
          </a:p>
          <a:p>
            <a:pPr algn="ctr"/>
            <a:endParaRPr lang="en-US" sz="4000" b="1" u="sng" dirty="0" smtClean="0"/>
          </a:p>
          <a:p>
            <a:r>
              <a:rPr lang="en-US" sz="2400" b="1" dirty="0" smtClean="0"/>
              <a:t>• </a:t>
            </a:r>
            <a:r>
              <a:rPr lang="en-US" sz="2400" b="1" u="sng" dirty="0"/>
              <a:t>Concentrate on the brand’s perception </a:t>
            </a:r>
            <a:r>
              <a:rPr lang="en-US" sz="2400" b="1" dirty="0"/>
              <a:t>- As there is a saying that “marketing is a battle of perceptions, not products”. </a:t>
            </a:r>
            <a:endParaRPr lang="en-US" sz="2400" b="1" dirty="0" smtClean="0"/>
          </a:p>
          <a:p>
            <a:endParaRPr lang="en-US" sz="2400" b="1" dirty="0" smtClean="0"/>
          </a:p>
          <a:p>
            <a:r>
              <a:rPr lang="en-US" sz="2400" b="1" dirty="0" smtClean="0"/>
              <a:t>• </a:t>
            </a:r>
            <a:r>
              <a:rPr lang="en-US" sz="2400" b="1" u="sng" dirty="0"/>
              <a:t>Don’t clone your rivals </a:t>
            </a:r>
            <a:r>
              <a:rPr lang="en-US" sz="2400" b="1" dirty="0"/>
              <a:t>- In creating New Coke, Coca-Cola was reversing its brand image to overlap with that of Pepsi. </a:t>
            </a:r>
            <a:endParaRPr lang="en-US" sz="2400" b="1" dirty="0" smtClean="0"/>
          </a:p>
          <a:p>
            <a:endParaRPr lang="en-US" sz="2400" b="1" dirty="0" smtClean="0"/>
          </a:p>
          <a:p>
            <a:r>
              <a:rPr lang="en-US" sz="2400" b="1" dirty="0" smtClean="0"/>
              <a:t>• </a:t>
            </a:r>
            <a:r>
              <a:rPr lang="en-US" sz="2400" b="1" u="sng" dirty="0"/>
              <a:t>Don’t be scared to U-turn </a:t>
            </a:r>
            <a:r>
              <a:rPr lang="en-US" sz="2400" b="1" dirty="0"/>
              <a:t>- By going back on decision to scrap original product, the company ended up creating an even stronger bond between the product and the consumer. </a:t>
            </a:r>
            <a:endParaRPr lang="en-US" sz="2400" b="1" dirty="0" smtClean="0"/>
          </a:p>
          <a:p>
            <a:endParaRPr lang="en-US" sz="2400" b="1" dirty="0" smtClean="0"/>
          </a:p>
          <a:p>
            <a:r>
              <a:rPr lang="en-US" sz="2400" b="1" dirty="0" smtClean="0"/>
              <a:t>• </a:t>
            </a:r>
            <a:r>
              <a:rPr lang="en-US" sz="2400" b="1" u="sng" dirty="0"/>
              <a:t>Do the right market research </a:t>
            </a:r>
            <a:r>
              <a:rPr lang="en-US" sz="2400" b="1" dirty="0"/>
              <a:t>- Despite the thousands of taste tests carried out on new formula, company failed to conduct adequate research into the public perception of the original brand.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4098" name="Picture 2" descr="THANK YOU&#10; "/>
          <p:cNvPicPr>
            <a:picLocks noChangeAspect="1" noChangeArrowheads="1"/>
          </p:cNvPicPr>
          <p:nvPr/>
        </p:nvPicPr>
        <p:blipFill>
          <a:blip r:embed="rId3"/>
          <a:srcRect/>
          <a:stretch>
            <a:fillRect/>
          </a:stretch>
        </p:blipFill>
        <p:spPr bwMode="auto">
          <a:xfrm>
            <a:off x="1" y="18751"/>
            <a:ext cx="9144000" cy="683924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
          <p:cNvSpPr/>
          <p:nvPr/>
        </p:nvSpPr>
        <p:spPr>
          <a:xfrm>
            <a:off x="4648200" y="0"/>
            <a:ext cx="4495800" cy="68580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105400" y="304800"/>
            <a:ext cx="3657600" cy="1077218"/>
          </a:xfrm>
          <a:prstGeom prst="rect">
            <a:avLst/>
          </a:prstGeom>
          <a:noFill/>
        </p:spPr>
        <p:txBody>
          <a:bodyPr wrap="square" rtlCol="0">
            <a:spAutoFit/>
          </a:bodyPr>
          <a:lstStyle/>
          <a:p>
            <a:pPr algn="ctr"/>
            <a:r>
              <a:rPr lang="en-US" sz="3200" u="sng" dirty="0" smtClean="0">
                <a:solidFill>
                  <a:schemeClr val="bg1"/>
                </a:solidFill>
                <a:latin typeface="Copperplate Gothic Bold" pitchFamily="34" charset="0"/>
              </a:rPr>
              <a:t>DESIRED BRAND IMAGE </a:t>
            </a:r>
            <a:endParaRPr lang="en-US" sz="3200" u="sng" dirty="0">
              <a:solidFill>
                <a:schemeClr val="bg1"/>
              </a:solidFill>
              <a:latin typeface="Copperplate Gothic Bold" pitchFamily="34" charset="0"/>
            </a:endParaRPr>
          </a:p>
        </p:txBody>
      </p:sp>
      <p:sp>
        <p:nvSpPr>
          <p:cNvPr id="5" name="TextBox 4"/>
          <p:cNvSpPr txBox="1"/>
          <p:nvPr/>
        </p:nvSpPr>
        <p:spPr>
          <a:xfrm>
            <a:off x="4876800" y="3733800"/>
            <a:ext cx="3886200" cy="2554545"/>
          </a:xfrm>
          <a:prstGeom prst="rect">
            <a:avLst/>
          </a:prstGeom>
          <a:noFill/>
        </p:spPr>
        <p:txBody>
          <a:bodyPr wrap="square" rtlCol="0">
            <a:spAutoFit/>
          </a:bodyPr>
          <a:lstStyle/>
          <a:p>
            <a:pPr algn="ctr"/>
            <a:r>
              <a:rPr lang="en-US" sz="3200" b="1" dirty="0" smtClean="0">
                <a:solidFill>
                  <a:schemeClr val="bg1"/>
                </a:solidFill>
              </a:rPr>
              <a:t>Revolves around emotions and the feeling that people should get when they drink coca cola </a:t>
            </a:r>
            <a:endParaRPr lang="en-US" sz="3200" b="1" dirty="0">
              <a:solidFill>
                <a:schemeClr val="bg1"/>
              </a:solidFill>
            </a:endParaRPr>
          </a:p>
        </p:txBody>
      </p:sp>
      <p:sp>
        <p:nvSpPr>
          <p:cNvPr id="6" name="TextBox 5"/>
          <p:cNvSpPr txBox="1"/>
          <p:nvPr/>
        </p:nvSpPr>
        <p:spPr>
          <a:xfrm>
            <a:off x="1066800" y="457200"/>
            <a:ext cx="2438400" cy="3785652"/>
          </a:xfrm>
          <a:prstGeom prst="rect">
            <a:avLst/>
          </a:prstGeom>
          <a:noFill/>
        </p:spPr>
        <p:txBody>
          <a:bodyPr wrap="square" rtlCol="0">
            <a:spAutoFit/>
          </a:bodyPr>
          <a:lstStyle/>
          <a:p>
            <a:pPr algn="ctr">
              <a:buFont typeface="Arial" pitchFamily="34" charset="0"/>
              <a:buChar char="•"/>
            </a:pPr>
            <a:r>
              <a:rPr lang="en-US" sz="4000" dirty="0" smtClean="0"/>
              <a:t>Family</a:t>
            </a:r>
          </a:p>
          <a:p>
            <a:pPr algn="ctr">
              <a:buFont typeface="Arial" pitchFamily="34" charset="0"/>
              <a:buChar char="•"/>
            </a:pPr>
            <a:r>
              <a:rPr lang="en-US" sz="4000" dirty="0" smtClean="0"/>
              <a:t>Bubbly </a:t>
            </a:r>
          </a:p>
          <a:p>
            <a:pPr algn="ctr">
              <a:buFont typeface="Arial" pitchFamily="34" charset="0"/>
              <a:buChar char="•"/>
            </a:pPr>
            <a:r>
              <a:rPr lang="en-US" sz="4000" dirty="0" smtClean="0"/>
              <a:t>Fun Exciting </a:t>
            </a:r>
          </a:p>
          <a:p>
            <a:pPr algn="ctr">
              <a:buFont typeface="Arial" pitchFamily="34" charset="0"/>
              <a:buChar char="•"/>
            </a:pPr>
            <a:r>
              <a:rPr lang="en-US" sz="4000" dirty="0" smtClean="0"/>
              <a:t>Happy </a:t>
            </a:r>
          </a:p>
          <a:p>
            <a:pPr algn="ctr">
              <a:buFont typeface="Arial" pitchFamily="34" charset="0"/>
              <a:buChar char="•"/>
            </a:pPr>
            <a:r>
              <a:rPr lang="en-US" sz="4000" dirty="0" smtClean="0"/>
              <a:t>Red </a:t>
            </a:r>
            <a:endParaRPr lang="en-US" sz="4000" dirty="0"/>
          </a:p>
        </p:txBody>
      </p:sp>
      <p:sp>
        <p:nvSpPr>
          <p:cNvPr id="8" name="Rectangle 7"/>
          <p:cNvSpPr/>
          <p:nvPr/>
        </p:nvSpPr>
        <p:spPr>
          <a:xfrm>
            <a:off x="228600" y="5410200"/>
            <a:ext cx="4343400" cy="1200329"/>
          </a:xfrm>
          <a:prstGeom prst="rect">
            <a:avLst/>
          </a:prstGeom>
        </p:spPr>
        <p:txBody>
          <a:bodyPr wrap="square">
            <a:spAutoFit/>
          </a:bodyPr>
          <a:lstStyle/>
          <a:p>
            <a:pPr algn="ctr"/>
            <a:r>
              <a:rPr lang="en-US" sz="3600" b="1" u="sng" dirty="0" smtClean="0"/>
              <a:t>If Coca Cola was a person :</a:t>
            </a:r>
          </a:p>
        </p:txBody>
      </p:sp>
      <p:sp>
        <p:nvSpPr>
          <p:cNvPr id="9" name="Up Arrow 8"/>
          <p:cNvSpPr/>
          <p:nvPr/>
        </p:nvSpPr>
        <p:spPr>
          <a:xfrm>
            <a:off x="2057400" y="4495800"/>
            <a:ext cx="533400" cy="838200"/>
          </a:xfrm>
          <a:prstGeom prst="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458" name="Picture 2" descr="Download coke glass bottle png vector - coca cola cans transparent ..."/>
          <p:cNvPicPr>
            <a:picLocks noChangeAspect="1" noChangeArrowheads="1"/>
          </p:cNvPicPr>
          <p:nvPr/>
        </p:nvPicPr>
        <p:blipFill>
          <a:blip r:embed="rId3"/>
          <a:srcRect/>
          <a:stretch>
            <a:fillRect/>
          </a:stretch>
        </p:blipFill>
        <p:spPr bwMode="auto">
          <a:xfrm>
            <a:off x="5791200" y="1447800"/>
            <a:ext cx="2133600" cy="250417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
          <p:cNvSpPr/>
          <p:nvPr/>
        </p:nvSpPr>
        <p:spPr>
          <a:xfrm>
            <a:off x="0" y="0"/>
            <a:ext cx="4648200" cy="6858000"/>
          </a:xfrm>
          <a:prstGeom prst="rect">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533400" y="228600"/>
            <a:ext cx="3657600" cy="1077218"/>
          </a:xfrm>
          <a:prstGeom prst="rect">
            <a:avLst/>
          </a:prstGeom>
          <a:noFill/>
        </p:spPr>
        <p:txBody>
          <a:bodyPr wrap="square" rtlCol="0">
            <a:spAutoFit/>
          </a:bodyPr>
          <a:lstStyle/>
          <a:p>
            <a:pPr algn="ctr"/>
            <a:r>
              <a:rPr lang="en-US" sz="3200" u="sng" dirty="0" smtClean="0">
                <a:latin typeface="Copperplate Gothic Bold" pitchFamily="34" charset="0"/>
              </a:rPr>
              <a:t>DESIRED BRAND IMAGE </a:t>
            </a:r>
            <a:endParaRPr lang="en-US" sz="3200" u="sng" dirty="0">
              <a:latin typeface="Copperplate Gothic Bold" pitchFamily="34" charset="0"/>
            </a:endParaRPr>
          </a:p>
        </p:txBody>
      </p:sp>
      <p:sp>
        <p:nvSpPr>
          <p:cNvPr id="5" name="TextBox 4"/>
          <p:cNvSpPr txBox="1"/>
          <p:nvPr/>
        </p:nvSpPr>
        <p:spPr>
          <a:xfrm>
            <a:off x="228600" y="4114800"/>
            <a:ext cx="4191000" cy="2308324"/>
          </a:xfrm>
          <a:prstGeom prst="rect">
            <a:avLst/>
          </a:prstGeom>
          <a:noFill/>
        </p:spPr>
        <p:txBody>
          <a:bodyPr wrap="square" rtlCol="0">
            <a:spAutoFit/>
          </a:bodyPr>
          <a:lstStyle/>
          <a:p>
            <a:pPr algn="ctr"/>
            <a:r>
              <a:rPr lang="en-US" sz="3600" b="1" dirty="0" smtClean="0"/>
              <a:t>Revolves around their youthful image  and social responsibility </a:t>
            </a:r>
            <a:endParaRPr lang="en-US" sz="3600" b="1" dirty="0"/>
          </a:p>
        </p:txBody>
      </p:sp>
      <p:sp>
        <p:nvSpPr>
          <p:cNvPr id="6" name="Rectangle 5"/>
          <p:cNvSpPr/>
          <p:nvPr/>
        </p:nvSpPr>
        <p:spPr>
          <a:xfrm>
            <a:off x="4800600" y="5334000"/>
            <a:ext cx="4343400" cy="1200329"/>
          </a:xfrm>
          <a:prstGeom prst="rect">
            <a:avLst/>
          </a:prstGeom>
        </p:spPr>
        <p:txBody>
          <a:bodyPr wrap="square">
            <a:spAutoFit/>
          </a:bodyPr>
          <a:lstStyle/>
          <a:p>
            <a:pPr algn="ctr"/>
            <a:r>
              <a:rPr lang="en-US" sz="3600" b="1" u="sng" dirty="0" smtClean="0"/>
              <a:t>If Pepsi</a:t>
            </a:r>
          </a:p>
          <a:p>
            <a:pPr algn="ctr"/>
            <a:r>
              <a:rPr lang="en-US" sz="3600" b="1" u="sng" dirty="0" smtClean="0"/>
              <a:t>was a person :</a:t>
            </a:r>
          </a:p>
        </p:txBody>
      </p:sp>
      <p:sp>
        <p:nvSpPr>
          <p:cNvPr id="7" name="Up Arrow 6"/>
          <p:cNvSpPr/>
          <p:nvPr/>
        </p:nvSpPr>
        <p:spPr>
          <a:xfrm>
            <a:off x="6705600" y="4419600"/>
            <a:ext cx="533400" cy="838200"/>
          </a:xfrm>
          <a:prstGeom prst="upArrow">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953000" y="609600"/>
            <a:ext cx="4191000" cy="3539430"/>
          </a:xfrm>
          <a:prstGeom prst="rect">
            <a:avLst/>
          </a:prstGeom>
          <a:noFill/>
        </p:spPr>
        <p:txBody>
          <a:bodyPr wrap="square" rtlCol="0">
            <a:spAutoFit/>
          </a:bodyPr>
          <a:lstStyle/>
          <a:p>
            <a:pPr algn="ctr">
              <a:buFont typeface="Arial" pitchFamily="34" charset="0"/>
              <a:buChar char="•"/>
            </a:pPr>
            <a:r>
              <a:rPr lang="en-US" sz="3200" dirty="0" smtClean="0"/>
              <a:t>Youthful</a:t>
            </a:r>
          </a:p>
          <a:p>
            <a:pPr algn="ctr">
              <a:buFont typeface="Arial" pitchFamily="34" charset="0"/>
              <a:buChar char="•"/>
            </a:pPr>
            <a:r>
              <a:rPr lang="en-US" sz="3200" dirty="0" smtClean="0"/>
              <a:t>Energetic</a:t>
            </a:r>
          </a:p>
          <a:p>
            <a:pPr algn="ctr">
              <a:buFont typeface="Arial" pitchFamily="34" charset="0"/>
              <a:buChar char="•"/>
            </a:pPr>
            <a:r>
              <a:rPr lang="en-US" sz="3200" dirty="0" smtClean="0"/>
              <a:t>Teenager </a:t>
            </a:r>
          </a:p>
          <a:p>
            <a:pPr algn="ctr">
              <a:buFont typeface="Arial" pitchFamily="34" charset="0"/>
              <a:buChar char="•"/>
            </a:pPr>
            <a:r>
              <a:rPr lang="en-US" sz="3200" dirty="0" smtClean="0"/>
              <a:t>Music</a:t>
            </a:r>
          </a:p>
          <a:p>
            <a:pPr algn="ctr">
              <a:buFont typeface="Arial" pitchFamily="34" charset="0"/>
              <a:buChar char="•"/>
            </a:pPr>
            <a:r>
              <a:rPr lang="en-US" sz="3200" dirty="0" smtClean="0"/>
              <a:t>Cool</a:t>
            </a:r>
          </a:p>
          <a:p>
            <a:pPr algn="ctr">
              <a:buFont typeface="Arial" pitchFamily="34" charset="0"/>
              <a:buChar char="•"/>
            </a:pPr>
            <a:r>
              <a:rPr lang="en-US" sz="3200" dirty="0" smtClean="0"/>
              <a:t>Trendy</a:t>
            </a:r>
          </a:p>
          <a:p>
            <a:pPr algn="ctr">
              <a:buFont typeface="Arial" pitchFamily="34" charset="0"/>
              <a:buChar char="•"/>
            </a:pPr>
            <a:r>
              <a:rPr lang="en-US" sz="3200" dirty="0" smtClean="0"/>
              <a:t>The Next Generation </a:t>
            </a:r>
            <a:endParaRPr lang="en-US" sz="3200" dirty="0"/>
          </a:p>
        </p:txBody>
      </p:sp>
      <p:pic>
        <p:nvPicPr>
          <p:cNvPr id="18434" name="Picture 2" descr="Cold Drink - Pepsi Cold Drink Wholesale Trader from Gurgaon"/>
          <p:cNvPicPr>
            <a:picLocks noChangeAspect="1" noChangeArrowheads="1"/>
          </p:cNvPicPr>
          <p:nvPr/>
        </p:nvPicPr>
        <p:blipFill>
          <a:blip r:embed="rId3"/>
          <a:srcRect/>
          <a:stretch>
            <a:fillRect/>
          </a:stretch>
        </p:blipFill>
        <p:spPr bwMode="auto">
          <a:xfrm>
            <a:off x="762000" y="1371600"/>
            <a:ext cx="3200400" cy="269507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40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
          <p:cNvSpPr/>
          <p:nvPr/>
        </p:nvSpPr>
        <p:spPr>
          <a:xfrm>
            <a:off x="1524000" y="2667000"/>
            <a:ext cx="6520952" cy="1323439"/>
          </a:xfrm>
          <a:prstGeom prst="rect">
            <a:avLst/>
          </a:prstGeom>
          <a:noFill/>
        </p:spPr>
        <p:txBody>
          <a:bodyPr wrap="none" lIns="91440" tIns="45720" rIns="91440" bIns="45720">
            <a:spAutoFit/>
          </a:bodyPr>
          <a:lstStyle/>
          <a:p>
            <a:pPr algn="ctr"/>
            <a:r>
              <a:rPr lang="en-US" sz="8000" b="1" u="sng" cap="none" spc="0" dirty="0" smtClean="0">
                <a:ln w="10541" cmpd="sng">
                  <a:solidFill>
                    <a:schemeClr val="accent1">
                      <a:shade val="88000"/>
                      <a:satMod val="110000"/>
                    </a:schemeClr>
                  </a:solidFill>
                  <a:prstDash val="solid"/>
                </a:ln>
                <a:effectLst/>
              </a:rPr>
              <a:t>SPONSORSHIP</a:t>
            </a:r>
            <a:r>
              <a:rPr lang="en-US" sz="8000" b="1" cap="none" spc="0" dirty="0" smtClean="0">
                <a:ln w="10541" cmpd="sng">
                  <a:solidFill>
                    <a:schemeClr val="accent1">
                      <a:shade val="88000"/>
                      <a:satMod val="110000"/>
                    </a:schemeClr>
                  </a:solidFill>
                  <a:prstDash val="solid"/>
                </a:ln>
                <a:effectLst/>
              </a:rPr>
              <a:t> </a:t>
            </a:r>
            <a:endParaRPr lang="en-US" sz="8000" b="1" cap="none" spc="0" dirty="0">
              <a:ln w="10541" cmpd="sng">
                <a:solidFill>
                  <a:schemeClr val="accent1">
                    <a:shade val="88000"/>
                    <a:satMod val="110000"/>
                  </a:schemeClr>
                </a:solidFill>
                <a:prstDash val="solid"/>
              </a:ln>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pic>
        <p:nvPicPr>
          <p:cNvPr id="52226" name="Picture 2" descr="C:\Users\admin\Downloads\IMG-9901.jpg"/>
          <p:cNvPicPr>
            <a:picLocks noChangeAspect="1" noChangeArrowheads="1"/>
          </p:cNvPicPr>
          <p:nvPr/>
        </p:nvPicPr>
        <p:blipFill>
          <a:blip r:embed="rId3"/>
          <a:srcRect/>
          <a:stretch>
            <a:fillRect/>
          </a:stretch>
        </p:blipFill>
        <p:spPr bwMode="auto">
          <a:xfrm>
            <a:off x="228600" y="228600"/>
            <a:ext cx="4267201" cy="640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2227" name="Picture 3" descr="C:\Users\admin\Downloads\IMG-9903.jpg"/>
          <p:cNvPicPr>
            <a:picLocks noChangeAspect="1" noChangeArrowheads="1"/>
          </p:cNvPicPr>
          <p:nvPr/>
        </p:nvPicPr>
        <p:blipFill>
          <a:blip r:embed="rId4"/>
          <a:srcRect/>
          <a:stretch>
            <a:fillRect/>
          </a:stretch>
        </p:blipFill>
        <p:spPr bwMode="auto">
          <a:xfrm>
            <a:off x="4724400" y="228600"/>
            <a:ext cx="4267200" cy="640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download.jpg"/>
          <p:cNvPicPr>
            <a:picLocks noChangeAspect="1" noChangeArrowheads="1"/>
          </p:cNvPicPr>
          <p:nvPr/>
        </p:nvPicPr>
        <p:blipFill>
          <a:blip r:embed="rId2">
            <a:lum bright="53000" contrast="-72000"/>
          </a:blip>
          <a:srcRect/>
          <a:stretch>
            <a:fillRect/>
          </a:stretch>
        </p:blipFill>
        <p:spPr bwMode="auto">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Rectangle 2"/>
          <p:cNvSpPr/>
          <p:nvPr/>
        </p:nvSpPr>
        <p:spPr>
          <a:xfrm>
            <a:off x="0" y="0"/>
            <a:ext cx="9144000" cy="6858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5" name="Picture 1" descr="C:\Users\admin\Downloads\IMG-9898.jpg"/>
          <p:cNvPicPr>
            <a:picLocks noChangeAspect="1" noChangeArrowheads="1"/>
          </p:cNvPicPr>
          <p:nvPr/>
        </p:nvPicPr>
        <p:blipFill>
          <a:blip r:embed="rId3"/>
          <a:srcRect/>
          <a:stretch>
            <a:fillRect/>
          </a:stretch>
        </p:blipFill>
        <p:spPr bwMode="auto">
          <a:xfrm>
            <a:off x="457200" y="609600"/>
            <a:ext cx="4233863" cy="24082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386" name="Picture 2" descr="C:\Users\admin\Downloads\IMG-9899.jpg"/>
          <p:cNvPicPr>
            <a:picLocks noChangeAspect="1" noChangeArrowheads="1"/>
          </p:cNvPicPr>
          <p:nvPr/>
        </p:nvPicPr>
        <p:blipFill>
          <a:blip r:embed="rId4"/>
          <a:srcRect/>
          <a:stretch>
            <a:fillRect/>
          </a:stretch>
        </p:blipFill>
        <p:spPr bwMode="auto">
          <a:xfrm>
            <a:off x="2057400" y="3276600"/>
            <a:ext cx="4757737" cy="33480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387" name="Picture 3" descr="C:\Users\admin\Downloads\IMG-9900.jpg"/>
          <p:cNvPicPr>
            <a:picLocks noChangeAspect="1" noChangeArrowheads="1"/>
          </p:cNvPicPr>
          <p:nvPr/>
        </p:nvPicPr>
        <p:blipFill>
          <a:blip r:embed="rId5" cstate="print"/>
          <a:srcRect/>
          <a:stretch>
            <a:fillRect/>
          </a:stretch>
        </p:blipFill>
        <p:spPr bwMode="auto">
          <a:xfrm>
            <a:off x="5029200" y="609600"/>
            <a:ext cx="3492848" cy="24177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500</TotalTime>
  <Words>623</Words>
  <Application>Microsoft Office PowerPoint</Application>
  <PresentationFormat>On-screen Show (4:3)</PresentationFormat>
  <Paragraphs>65</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36</cp:revision>
  <dcterms:created xsi:type="dcterms:W3CDTF">2020-07-15T21:30:47Z</dcterms:created>
  <dcterms:modified xsi:type="dcterms:W3CDTF">2020-07-19T21:28:41Z</dcterms:modified>
</cp:coreProperties>
</file>