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5" r:id="rId5"/>
    <p:sldId id="266" r:id="rId6"/>
    <p:sldId id="257" r:id="rId7"/>
    <p:sldId id="260" r:id="rId8"/>
    <p:sldId id="261" r:id="rId9"/>
    <p:sldId id="262" r:id="rId10"/>
    <p:sldId id="263" r:id="rId11"/>
    <p:sldId id="264"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74423" y="802298"/>
            <a:ext cx="8637073" cy="2920713"/>
          </a:xfrm>
        </p:spPr>
        <p:txBody>
          <a:bodyPr bIns="0" anchor="b">
            <a:normAutofit/>
          </a:bodyPr>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774424" y="3724074"/>
            <a:ext cx="8637072" cy="977621"/>
          </a:xfrm>
        </p:spPr>
        <p:txBody>
          <a:bodyPr tIns="91440" bIns="91440">
            <a:normAutofit/>
          </a:bodyPr>
          <a:lstStyle>
            <a:lvl1pPr marL="0" indent="0" algn="ctr">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4/13/2021</a:t>
            </a:fld>
            <a:endParaRPr lang="en-US" dirty="0"/>
          </a:p>
        </p:txBody>
      </p:sp>
      <p:sp>
        <p:nvSpPr>
          <p:cNvPr id="5" name="Footer Placeholder 4"/>
          <p:cNvSpPr>
            <a:spLocks noGrp="1"/>
          </p:cNvSpPr>
          <p:nvPr>
            <p:ph type="ftr" sz="quarter" idx="11"/>
          </p:nvPr>
        </p:nvSpPr>
        <p:spPr>
          <a:xfrm>
            <a:off x="1451579" y="329307"/>
            <a:ext cx="5626774" cy="309201"/>
          </a:xfrm>
        </p:spPr>
        <p:txBody>
          <a:bodyPr/>
          <a:lstStyle/>
          <a:p>
            <a:endParaRPr lang="en-US" dirty="0"/>
          </a:p>
        </p:txBody>
      </p:sp>
      <p:sp>
        <p:nvSpPr>
          <p:cNvPr id="6" name="Slide Number Placeholder 5"/>
          <p:cNvSpPr>
            <a:spLocks noGrp="1"/>
          </p:cNvSpPr>
          <p:nvPr>
            <p:ph type="sldNum" sz="quarter" idx="12"/>
          </p:nvPr>
        </p:nvSpPr>
        <p:spPr>
          <a:xfrm>
            <a:off x="476834" y="798973"/>
            <a:ext cx="811019" cy="503578"/>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7052"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518654"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74423" y="1756130"/>
            <a:ext cx="8643154" cy="1969007"/>
          </a:xfrm>
        </p:spPr>
        <p:txBody>
          <a:bodyPr anchor="b">
            <a:normAutofit/>
          </a:bodyPr>
          <a:lstStyle>
            <a:lvl1pPr algn="ctr">
              <a:defRPr sz="3600"/>
            </a:lvl1pPr>
          </a:lstStyle>
          <a:p>
            <a:r>
              <a:rPr lang="en-US"/>
              <a:t>Click to edit Master title style</a:t>
            </a:r>
            <a:endParaRPr lang="en-US" dirty="0"/>
          </a:p>
        </p:txBody>
      </p:sp>
      <p:sp>
        <p:nvSpPr>
          <p:cNvPr id="3" name="Text Placeholder 2"/>
          <p:cNvSpPr>
            <a:spLocks noGrp="1"/>
          </p:cNvSpPr>
          <p:nvPr>
            <p:ph type="body" idx="1"/>
          </p:nvPr>
        </p:nvSpPr>
        <p:spPr>
          <a:xfrm>
            <a:off x="1774423" y="3725137"/>
            <a:ext cx="8643154" cy="1093987"/>
          </a:xfrm>
        </p:spPr>
        <p:txBody>
          <a:bodyPr tIns="91440">
            <a:normAutofit/>
          </a:bodyPr>
          <a:lstStyle>
            <a:lvl1pPr marL="0" indent="0" algn="ct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4/13/2021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293577"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488654"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54140" y="2017343"/>
            <a:ext cx="4488654"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295603"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488794"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488794"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56025" y="2023003"/>
            <a:ext cx="4488794"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56025" y="2821491"/>
            <a:ext cx="4488794"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2961967" cy="2406518"/>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73032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2961967"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blipFill dpi="0" rotWithShape="1">
              <a:blip r:embed="rId2">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2"/>
            <a:ext cx="5532328" cy="1922299"/>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50000"/>
              <a:lumOff val="50000"/>
              <a:alpha val="80000"/>
            </a:schemeClr>
          </a:solidFill>
          <a:ln w="9525" cap="sq">
            <a:noFill/>
            <a:miter lim="800000"/>
          </a:ln>
          <a:effectLst/>
        </p:spPr>
        <p:txBody>
          <a:bodyPr vert="horz" lIns="91440" tIns="45720" rIns="91440" bIns="45720" rtlCol="0" anchor="t">
            <a:normAutofit/>
          </a:bodyPr>
          <a:lstStyle>
            <a:lvl1pPr>
              <a:defRPr lang="en-US" sz="3200" dirty="0"/>
            </a:lvl1pPr>
          </a:lstStyle>
          <a:p>
            <a:pPr lvl="0" algn="ctr"/>
            <a:r>
              <a:rPr lang="en-US"/>
              <a:t>Click icon to add picture</a:t>
            </a:r>
            <a:endParaRPr lang="en-US" dirty="0"/>
          </a:p>
        </p:txBody>
      </p:sp>
      <p:sp>
        <p:nvSpPr>
          <p:cNvPr id="4" name="Text Placeholder 3"/>
          <p:cNvSpPr>
            <a:spLocks noGrp="1"/>
          </p:cNvSpPr>
          <p:nvPr>
            <p:ph type="body" sz="half" idx="2"/>
          </p:nvPr>
        </p:nvSpPr>
        <p:spPr>
          <a:xfrm>
            <a:off x="1450329" y="3059600"/>
            <a:ext cx="5524404" cy="2090134"/>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4/13/2021</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51579" y="804519"/>
            <a:ext cx="9291215" cy="104923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29121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42079"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4/13/2021</a:t>
            </a:fld>
            <a:endParaRPr lang="en-US" dirty="0"/>
          </a:p>
        </p:txBody>
      </p:sp>
      <p:sp>
        <p:nvSpPr>
          <p:cNvPr id="5" name="Footer Placeholder 4"/>
          <p:cNvSpPr>
            <a:spLocks noGrp="1"/>
          </p:cNvSpPr>
          <p:nvPr>
            <p:ph type="ftr" sz="quarter" idx="3"/>
          </p:nvPr>
        </p:nvSpPr>
        <p:spPr>
          <a:xfrm>
            <a:off x="1451579" y="329307"/>
            <a:ext cx="562677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sp>
        <p:nvSpPr>
          <p:cNvPr id="9" name="Rectangle 8"/>
          <p:cNvSpPr/>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2" name="Straight Connector 11"/>
          <p:cNvCxnSpPr/>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3200" b="0" i="0" kern="1200" cap="all">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62317-8F65-4869-A562-161B6B5B0192}"/>
              </a:ext>
            </a:extLst>
          </p:cNvPr>
          <p:cNvSpPr>
            <a:spLocks noGrp="1"/>
          </p:cNvSpPr>
          <p:nvPr>
            <p:ph type="ctrTitle"/>
          </p:nvPr>
        </p:nvSpPr>
        <p:spPr/>
        <p:txBody>
          <a:bodyPr/>
          <a:lstStyle/>
          <a:p>
            <a:r>
              <a:rPr lang="en-US" dirty="0"/>
              <a:t>Unit 4 Project Quality Management </a:t>
            </a:r>
            <a:endParaRPr lang="en-IN" dirty="0"/>
          </a:p>
        </p:txBody>
      </p:sp>
      <p:sp>
        <p:nvSpPr>
          <p:cNvPr id="3" name="Subtitle 2">
            <a:extLst>
              <a:ext uri="{FF2B5EF4-FFF2-40B4-BE49-F238E27FC236}">
                <a16:creationId xmlns:a16="http://schemas.microsoft.com/office/drawing/2014/main" id="{F55DBB7A-5A5C-4167-B533-DF13F88DA461}"/>
              </a:ext>
            </a:extLst>
          </p:cNvPr>
          <p:cNvSpPr>
            <a:spLocks noGrp="1"/>
          </p:cNvSpPr>
          <p:nvPr>
            <p:ph type="subTitle" idx="1"/>
          </p:nvPr>
        </p:nvSpPr>
        <p:spPr/>
        <p:txBody>
          <a:bodyPr/>
          <a:lstStyle/>
          <a:p>
            <a:r>
              <a:rPr lang="en-US" dirty="0"/>
              <a:t>TY BIM </a:t>
            </a:r>
          </a:p>
          <a:p>
            <a:r>
              <a:rPr lang="en-US" dirty="0"/>
              <a:t>BY PROF AARTI VYAS </a:t>
            </a:r>
            <a:endParaRPr lang="en-IN" dirty="0"/>
          </a:p>
        </p:txBody>
      </p:sp>
    </p:spTree>
    <p:extLst>
      <p:ext uri="{BB962C8B-B14F-4D97-AF65-F5344CB8AC3E}">
        <p14:creationId xmlns:p14="http://schemas.microsoft.com/office/powerpoint/2010/main" val="1616381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EFF10-8A36-4CC9-96EC-16EA9A08D163}"/>
              </a:ext>
            </a:extLst>
          </p:cNvPr>
          <p:cNvSpPr>
            <a:spLocks noGrp="1"/>
          </p:cNvSpPr>
          <p:nvPr>
            <p:ph type="title"/>
          </p:nvPr>
        </p:nvSpPr>
        <p:spPr/>
        <p:txBody>
          <a:bodyPr/>
          <a:lstStyle/>
          <a:p>
            <a:r>
              <a:rPr lang="en-US" dirty="0"/>
              <a:t>Design </a:t>
            </a:r>
            <a:endParaRPr lang="en-IN" dirty="0"/>
          </a:p>
        </p:txBody>
      </p:sp>
      <p:sp>
        <p:nvSpPr>
          <p:cNvPr id="3" name="Content Placeholder 2">
            <a:extLst>
              <a:ext uri="{FF2B5EF4-FFF2-40B4-BE49-F238E27FC236}">
                <a16:creationId xmlns:a16="http://schemas.microsoft.com/office/drawing/2014/main" id="{E02351E8-E706-4095-A348-14BC29A89510}"/>
              </a:ext>
            </a:extLst>
          </p:cNvPr>
          <p:cNvSpPr>
            <a:spLocks noGrp="1"/>
          </p:cNvSpPr>
          <p:nvPr>
            <p:ph idx="1"/>
          </p:nvPr>
        </p:nvSpPr>
        <p:spPr/>
        <p:txBody>
          <a:bodyPr/>
          <a:lstStyle/>
          <a:p>
            <a:endParaRPr lang="en-IN"/>
          </a:p>
        </p:txBody>
      </p:sp>
      <p:pic>
        <p:nvPicPr>
          <p:cNvPr id="3074" name="Picture 2" descr="added task and team chat in project management tool">
            <a:extLst>
              <a:ext uri="{FF2B5EF4-FFF2-40B4-BE49-F238E27FC236}">
                <a16:creationId xmlns:a16="http://schemas.microsoft.com/office/drawing/2014/main" id="{A2E45637-5CCE-418B-AA27-0559D4576C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7027" y="1329136"/>
            <a:ext cx="9623394" cy="4334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9075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42E5C-AF39-4163-9A04-4138D072BFA3}"/>
              </a:ext>
            </a:extLst>
          </p:cNvPr>
          <p:cNvSpPr>
            <a:spLocks noGrp="1"/>
          </p:cNvSpPr>
          <p:nvPr>
            <p:ph type="title"/>
          </p:nvPr>
        </p:nvSpPr>
        <p:spPr/>
        <p:txBody>
          <a:bodyPr/>
          <a:lstStyle/>
          <a:p>
            <a:r>
              <a:rPr lang="en-US" dirty="0"/>
              <a:t>Design </a:t>
            </a:r>
            <a:endParaRPr lang="en-IN" dirty="0"/>
          </a:p>
        </p:txBody>
      </p:sp>
      <p:sp>
        <p:nvSpPr>
          <p:cNvPr id="3" name="Content Placeholder 2">
            <a:extLst>
              <a:ext uri="{FF2B5EF4-FFF2-40B4-BE49-F238E27FC236}">
                <a16:creationId xmlns:a16="http://schemas.microsoft.com/office/drawing/2014/main" id="{C83D2AC8-4153-4322-AEBD-084E5DB9E6FE}"/>
              </a:ext>
            </a:extLst>
          </p:cNvPr>
          <p:cNvSpPr>
            <a:spLocks noGrp="1"/>
          </p:cNvSpPr>
          <p:nvPr>
            <p:ph idx="1"/>
          </p:nvPr>
        </p:nvSpPr>
        <p:spPr/>
        <p:txBody>
          <a:bodyPr/>
          <a:lstStyle/>
          <a:p>
            <a:endParaRPr lang="en-IN"/>
          </a:p>
        </p:txBody>
      </p:sp>
      <p:pic>
        <p:nvPicPr>
          <p:cNvPr id="4098" name="Picture 2" descr="added task and team chat in project management tool">
            <a:extLst>
              <a:ext uri="{FF2B5EF4-FFF2-40B4-BE49-F238E27FC236}">
                <a16:creationId xmlns:a16="http://schemas.microsoft.com/office/drawing/2014/main" id="{75EE2508-0ECC-4580-848E-5737F021FD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8185" y="1944711"/>
            <a:ext cx="9488083" cy="3521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2862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96ECB-880B-4297-B97D-1FAB53D0BF4C}"/>
              </a:ext>
            </a:extLst>
          </p:cNvPr>
          <p:cNvSpPr>
            <a:spLocks noGrp="1"/>
          </p:cNvSpPr>
          <p:nvPr>
            <p:ph type="title"/>
          </p:nvPr>
        </p:nvSpPr>
        <p:spPr/>
        <p:txBody>
          <a:bodyPr/>
          <a:lstStyle/>
          <a:p>
            <a:r>
              <a:rPr lang="en-US" dirty="0"/>
              <a:t>Project management software </a:t>
            </a:r>
            <a:endParaRPr lang="en-IN" dirty="0"/>
          </a:p>
        </p:txBody>
      </p:sp>
      <p:sp>
        <p:nvSpPr>
          <p:cNvPr id="3" name="Content Placeholder 2">
            <a:extLst>
              <a:ext uri="{FF2B5EF4-FFF2-40B4-BE49-F238E27FC236}">
                <a16:creationId xmlns:a16="http://schemas.microsoft.com/office/drawing/2014/main" id="{714EC815-63C2-4D31-9E14-6E6DD0BFC1AB}"/>
              </a:ext>
            </a:extLst>
          </p:cNvPr>
          <p:cNvSpPr>
            <a:spLocks noGrp="1"/>
          </p:cNvSpPr>
          <p:nvPr>
            <p:ph idx="1"/>
          </p:nvPr>
        </p:nvSpPr>
        <p:spPr/>
        <p:txBody>
          <a:bodyPr/>
          <a:lstStyle/>
          <a:p>
            <a:r>
              <a:rPr lang="en-US" dirty="0"/>
              <a:t>It is a software used for project </a:t>
            </a:r>
            <a:r>
              <a:rPr lang="en-US" dirty="0" err="1"/>
              <a:t>planning,scheduling,resource</a:t>
            </a:r>
            <a:r>
              <a:rPr lang="en-US" dirty="0"/>
              <a:t> allocation and change management </a:t>
            </a:r>
          </a:p>
          <a:p>
            <a:r>
              <a:rPr lang="en-US" dirty="0"/>
              <a:t>Project management software has been around nearly as long as the computer itself .</a:t>
            </a:r>
          </a:p>
          <a:p>
            <a:r>
              <a:rPr lang="en-US" dirty="0"/>
              <a:t>These systems which often have an easy to use graphical user interface can plan activities ,schedule work to be performed </a:t>
            </a:r>
            <a:endParaRPr lang="en-IN" dirty="0"/>
          </a:p>
        </p:txBody>
      </p:sp>
    </p:spTree>
    <p:extLst>
      <p:ext uri="{BB962C8B-B14F-4D97-AF65-F5344CB8AC3E}">
        <p14:creationId xmlns:p14="http://schemas.microsoft.com/office/powerpoint/2010/main" val="242799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AA07F-FC50-40B5-BE81-6C80BDE029E3}"/>
              </a:ext>
            </a:extLst>
          </p:cNvPr>
          <p:cNvSpPr>
            <a:spLocks noGrp="1"/>
          </p:cNvSpPr>
          <p:nvPr>
            <p:ph type="title"/>
          </p:nvPr>
        </p:nvSpPr>
        <p:spPr/>
        <p:txBody>
          <a:bodyPr/>
          <a:lstStyle/>
          <a:p>
            <a:r>
              <a:rPr lang="en-US" dirty="0"/>
              <a:t>Advantages of using </a:t>
            </a:r>
            <a:r>
              <a:rPr lang="en-US" dirty="0" err="1"/>
              <a:t>pms</a:t>
            </a:r>
            <a:r>
              <a:rPr lang="en-US" dirty="0"/>
              <a:t> </a:t>
            </a:r>
            <a:endParaRPr lang="en-IN" dirty="0"/>
          </a:p>
        </p:txBody>
      </p:sp>
      <p:sp>
        <p:nvSpPr>
          <p:cNvPr id="3" name="Content Placeholder 2">
            <a:extLst>
              <a:ext uri="{FF2B5EF4-FFF2-40B4-BE49-F238E27FC236}">
                <a16:creationId xmlns:a16="http://schemas.microsoft.com/office/drawing/2014/main" id="{5C7E9C9B-880B-4DDC-AAA0-86A4D953141F}"/>
              </a:ext>
            </a:extLst>
          </p:cNvPr>
          <p:cNvSpPr>
            <a:spLocks noGrp="1"/>
          </p:cNvSpPr>
          <p:nvPr>
            <p:ph idx="1"/>
          </p:nvPr>
        </p:nvSpPr>
        <p:spPr/>
        <p:txBody>
          <a:bodyPr/>
          <a:lstStyle/>
          <a:p>
            <a:r>
              <a:rPr lang="en-US" dirty="0"/>
              <a:t>Accuracy</a:t>
            </a:r>
          </a:p>
          <a:p>
            <a:r>
              <a:rPr lang="en-US" dirty="0"/>
              <a:t>Affordability </a:t>
            </a:r>
          </a:p>
          <a:p>
            <a:r>
              <a:rPr lang="en-US" dirty="0"/>
              <a:t>Ease of use</a:t>
            </a:r>
          </a:p>
          <a:p>
            <a:r>
              <a:rPr lang="en-US" dirty="0"/>
              <a:t>Ability to handle complexity </a:t>
            </a:r>
          </a:p>
          <a:p>
            <a:r>
              <a:rPr lang="en-US" dirty="0"/>
              <a:t>Maintainability and Modifiability</a:t>
            </a:r>
          </a:p>
          <a:p>
            <a:r>
              <a:rPr lang="en-US" dirty="0"/>
              <a:t>Record keeping</a:t>
            </a:r>
          </a:p>
          <a:p>
            <a:r>
              <a:rPr lang="en-US" dirty="0"/>
              <a:t>Speed </a:t>
            </a:r>
            <a:endParaRPr lang="en-IN" dirty="0"/>
          </a:p>
        </p:txBody>
      </p:sp>
    </p:spTree>
    <p:extLst>
      <p:ext uri="{BB962C8B-B14F-4D97-AF65-F5344CB8AC3E}">
        <p14:creationId xmlns:p14="http://schemas.microsoft.com/office/powerpoint/2010/main" val="286248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CB0C5-CF01-41F8-AE10-CD85F04E2DBA}"/>
              </a:ext>
            </a:extLst>
          </p:cNvPr>
          <p:cNvSpPr>
            <a:spLocks noGrp="1"/>
          </p:cNvSpPr>
          <p:nvPr>
            <p:ph type="title"/>
          </p:nvPr>
        </p:nvSpPr>
        <p:spPr/>
        <p:txBody>
          <a:bodyPr/>
          <a:lstStyle/>
          <a:p>
            <a:r>
              <a:rPr lang="en-US" dirty="0"/>
              <a:t>Common features of </a:t>
            </a:r>
            <a:r>
              <a:rPr lang="en-US" dirty="0" err="1"/>
              <a:t>pms</a:t>
            </a:r>
            <a:r>
              <a:rPr lang="en-US" dirty="0"/>
              <a:t> </a:t>
            </a:r>
            <a:endParaRPr lang="en-IN" dirty="0"/>
          </a:p>
        </p:txBody>
      </p:sp>
      <p:sp>
        <p:nvSpPr>
          <p:cNvPr id="3" name="Content Placeholder 2">
            <a:extLst>
              <a:ext uri="{FF2B5EF4-FFF2-40B4-BE49-F238E27FC236}">
                <a16:creationId xmlns:a16="http://schemas.microsoft.com/office/drawing/2014/main" id="{5DA43B09-D9E0-4E8C-9A9C-1DAB01D59957}"/>
              </a:ext>
            </a:extLst>
          </p:cNvPr>
          <p:cNvSpPr>
            <a:spLocks noGrp="1"/>
          </p:cNvSpPr>
          <p:nvPr>
            <p:ph idx="1"/>
          </p:nvPr>
        </p:nvSpPr>
        <p:spPr/>
        <p:txBody>
          <a:bodyPr/>
          <a:lstStyle/>
          <a:p>
            <a:r>
              <a:rPr lang="en-US" dirty="0"/>
              <a:t>Budgeting and cost control </a:t>
            </a:r>
          </a:p>
          <a:p>
            <a:r>
              <a:rPr lang="en-US" dirty="0"/>
              <a:t>Calendars</a:t>
            </a:r>
          </a:p>
          <a:p>
            <a:r>
              <a:rPr lang="en-US" dirty="0"/>
              <a:t>Internet capabilities</a:t>
            </a:r>
          </a:p>
          <a:p>
            <a:r>
              <a:rPr lang="en-US" dirty="0"/>
              <a:t>Graphics</a:t>
            </a:r>
          </a:p>
          <a:p>
            <a:r>
              <a:rPr lang="en-US" dirty="0"/>
              <a:t>Importing/Exporting Data </a:t>
            </a:r>
          </a:p>
          <a:p>
            <a:r>
              <a:rPr lang="en-US" dirty="0"/>
              <a:t>Handling multiple Project and subprojects</a:t>
            </a:r>
          </a:p>
          <a:p>
            <a:r>
              <a:rPr lang="en-US" dirty="0"/>
              <a:t>Report Generation </a:t>
            </a:r>
            <a:endParaRPr lang="en-IN" dirty="0"/>
          </a:p>
        </p:txBody>
      </p:sp>
    </p:spTree>
    <p:extLst>
      <p:ext uri="{BB962C8B-B14F-4D97-AF65-F5344CB8AC3E}">
        <p14:creationId xmlns:p14="http://schemas.microsoft.com/office/powerpoint/2010/main" val="2334274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443FB-1E1D-499A-BA3E-A27542675D87}"/>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5FE89F23-F60E-4852-BF4C-2E9072D0A80B}"/>
              </a:ext>
            </a:extLst>
          </p:cNvPr>
          <p:cNvSpPr>
            <a:spLocks noGrp="1"/>
          </p:cNvSpPr>
          <p:nvPr>
            <p:ph idx="1"/>
          </p:nvPr>
        </p:nvSpPr>
        <p:spPr/>
        <p:txBody>
          <a:bodyPr/>
          <a:lstStyle/>
          <a:p>
            <a:r>
              <a:rPr lang="en-US" dirty="0"/>
              <a:t>Resource Management</a:t>
            </a:r>
          </a:p>
          <a:p>
            <a:r>
              <a:rPr lang="en-US" dirty="0"/>
              <a:t>Planning</a:t>
            </a:r>
          </a:p>
          <a:p>
            <a:r>
              <a:rPr lang="en-US" dirty="0"/>
              <a:t>Project Monitoring and Tracking</a:t>
            </a:r>
          </a:p>
          <a:p>
            <a:r>
              <a:rPr lang="en-US" dirty="0"/>
              <a:t>Scheduling </a:t>
            </a:r>
          </a:p>
          <a:p>
            <a:r>
              <a:rPr lang="en-US" dirty="0"/>
              <a:t>Security </a:t>
            </a:r>
          </a:p>
          <a:p>
            <a:r>
              <a:rPr lang="en-US" dirty="0"/>
              <a:t>Sorting and Filtering </a:t>
            </a:r>
          </a:p>
          <a:p>
            <a:r>
              <a:rPr lang="en-US" dirty="0"/>
              <a:t>What if Analysis </a:t>
            </a:r>
          </a:p>
          <a:p>
            <a:endParaRPr lang="en-US" dirty="0"/>
          </a:p>
          <a:p>
            <a:endParaRPr lang="en-IN" dirty="0"/>
          </a:p>
        </p:txBody>
      </p:sp>
    </p:spTree>
    <p:extLst>
      <p:ext uri="{BB962C8B-B14F-4D97-AF65-F5344CB8AC3E}">
        <p14:creationId xmlns:p14="http://schemas.microsoft.com/office/powerpoint/2010/main" val="1673148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162BD-E43B-4365-B519-513A3ACA877B}"/>
              </a:ext>
            </a:extLst>
          </p:cNvPr>
          <p:cNvSpPr>
            <a:spLocks noGrp="1"/>
          </p:cNvSpPr>
          <p:nvPr>
            <p:ph type="title"/>
          </p:nvPr>
        </p:nvSpPr>
        <p:spPr>
          <a:xfrm>
            <a:off x="1451579" y="804519"/>
            <a:ext cx="9291215" cy="4841679"/>
          </a:xfrm>
        </p:spPr>
        <p:txBody>
          <a:bodyPr/>
          <a:lstStyle/>
          <a:p>
            <a:r>
              <a:rPr lang="en-US" dirty="0"/>
              <a:t>Thank you </a:t>
            </a:r>
            <a:endParaRPr lang="en-IN" dirty="0"/>
          </a:p>
        </p:txBody>
      </p:sp>
      <p:sp>
        <p:nvSpPr>
          <p:cNvPr id="3" name="Content Placeholder 2">
            <a:extLst>
              <a:ext uri="{FF2B5EF4-FFF2-40B4-BE49-F238E27FC236}">
                <a16:creationId xmlns:a16="http://schemas.microsoft.com/office/drawing/2014/main" id="{33A9527A-6F10-416B-BEDD-093711191388}"/>
              </a:ext>
            </a:extLst>
          </p:cNvPr>
          <p:cNvSpPr>
            <a:spLocks noGrp="1"/>
          </p:cNvSpPr>
          <p:nvPr>
            <p:ph idx="1"/>
          </p:nvPr>
        </p:nvSpPr>
        <p:spPr>
          <a:xfrm>
            <a:off x="1451579" y="1211803"/>
            <a:ext cx="9291215" cy="3182644"/>
          </a:xfrm>
        </p:spPr>
        <p:txBody>
          <a:bodyPr/>
          <a:lstStyle/>
          <a:p>
            <a:endParaRPr lang="en-IN" dirty="0"/>
          </a:p>
        </p:txBody>
      </p:sp>
    </p:spTree>
    <p:extLst>
      <p:ext uri="{BB962C8B-B14F-4D97-AF65-F5344CB8AC3E}">
        <p14:creationId xmlns:p14="http://schemas.microsoft.com/office/powerpoint/2010/main" val="3718894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7735D-2A25-4AFB-856A-F37E8889B7E8}"/>
              </a:ext>
            </a:extLst>
          </p:cNvPr>
          <p:cNvSpPr>
            <a:spLocks noGrp="1"/>
          </p:cNvSpPr>
          <p:nvPr>
            <p:ph type="title"/>
          </p:nvPr>
        </p:nvSpPr>
        <p:spPr/>
        <p:txBody>
          <a:bodyPr/>
          <a:lstStyle/>
          <a:p>
            <a:r>
              <a:rPr lang="en-US" dirty="0"/>
              <a:t>Introduction </a:t>
            </a:r>
            <a:endParaRPr lang="en-IN" dirty="0"/>
          </a:p>
        </p:txBody>
      </p:sp>
      <p:sp>
        <p:nvSpPr>
          <p:cNvPr id="3" name="Content Placeholder 2">
            <a:extLst>
              <a:ext uri="{FF2B5EF4-FFF2-40B4-BE49-F238E27FC236}">
                <a16:creationId xmlns:a16="http://schemas.microsoft.com/office/drawing/2014/main" id="{82F336AB-B49E-4663-835C-B4510A8046F0}"/>
              </a:ext>
            </a:extLst>
          </p:cNvPr>
          <p:cNvSpPr>
            <a:spLocks noGrp="1"/>
          </p:cNvSpPr>
          <p:nvPr>
            <p:ph idx="1"/>
          </p:nvPr>
        </p:nvSpPr>
        <p:spPr/>
        <p:txBody>
          <a:bodyPr/>
          <a:lstStyle/>
          <a:p>
            <a:r>
              <a:rPr lang="en-US" b="0" i="0" dirty="0">
                <a:effectLst/>
                <a:latin typeface="Gotham A"/>
              </a:rPr>
              <a:t>Project quality management is the process through which quality is managed and maintained throughout a project. </a:t>
            </a:r>
          </a:p>
          <a:p>
            <a:r>
              <a:rPr lang="en-US" b="0" i="0" dirty="0">
                <a:effectLst/>
                <a:latin typeface="Gotham A"/>
              </a:rPr>
              <a:t>While the context may imply that “quality” means “perfection,” in this case, is usually more about ensuring quality consistency throughout a project. </a:t>
            </a:r>
          </a:p>
          <a:p>
            <a:r>
              <a:rPr lang="en-US" b="0" i="0" dirty="0">
                <a:effectLst/>
                <a:latin typeface="Gotham A"/>
              </a:rPr>
              <a:t>However, what is exactly meant by “quality” is beholden to what the customer or stakeholder needs from the project, and therefore can be different on a per-project basis.</a:t>
            </a:r>
            <a:endParaRPr lang="en-IN" dirty="0"/>
          </a:p>
        </p:txBody>
      </p:sp>
    </p:spTree>
    <p:extLst>
      <p:ext uri="{BB962C8B-B14F-4D97-AF65-F5344CB8AC3E}">
        <p14:creationId xmlns:p14="http://schemas.microsoft.com/office/powerpoint/2010/main" val="3220984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E674E-2883-44E6-835F-3AECF206B62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3ABC34CD-75A7-4259-A11C-6B8AD25E6E5C}"/>
              </a:ext>
            </a:extLst>
          </p:cNvPr>
          <p:cNvSpPr>
            <a:spLocks noGrp="1"/>
          </p:cNvSpPr>
          <p:nvPr>
            <p:ph idx="1"/>
          </p:nvPr>
        </p:nvSpPr>
        <p:spPr/>
        <p:txBody>
          <a:bodyPr/>
          <a:lstStyle/>
          <a:p>
            <a:r>
              <a:rPr lang="en-US" b="0" i="0" dirty="0">
                <a:effectLst/>
                <a:latin typeface="Gotham A"/>
              </a:rPr>
              <a:t>. According to </a:t>
            </a:r>
            <a:r>
              <a:rPr lang="en-US" b="0" i="1" dirty="0">
                <a:effectLst/>
                <a:latin typeface="Gotham A"/>
              </a:rPr>
              <a:t>A Guide to the Project Management Body of Knowledge (PMBOK® Guide)</a:t>
            </a:r>
            <a:r>
              <a:rPr lang="en-US" b="0" i="0" dirty="0">
                <a:effectLst/>
                <a:latin typeface="Gotham A"/>
              </a:rPr>
              <a:t>, quality is “the degree to which a set of inherent characteristics fulfill requirements.” </a:t>
            </a:r>
          </a:p>
          <a:p>
            <a:r>
              <a:rPr lang="en-US" b="0" i="0" dirty="0">
                <a:effectLst/>
                <a:latin typeface="Gotham A"/>
              </a:rPr>
              <a:t>The project manager and project management team have a special responsibility to balance quality and grade.</a:t>
            </a:r>
            <a:endParaRPr lang="en-IN" dirty="0"/>
          </a:p>
        </p:txBody>
      </p:sp>
    </p:spTree>
    <p:extLst>
      <p:ext uri="{BB962C8B-B14F-4D97-AF65-F5344CB8AC3E}">
        <p14:creationId xmlns:p14="http://schemas.microsoft.com/office/powerpoint/2010/main" val="1340304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6B097-9321-4A4F-B795-D3980E60DF85}"/>
              </a:ext>
            </a:extLst>
          </p:cNvPr>
          <p:cNvSpPr>
            <a:spLocks noGrp="1"/>
          </p:cNvSpPr>
          <p:nvPr>
            <p:ph type="title"/>
          </p:nvPr>
        </p:nvSpPr>
        <p:spPr/>
        <p:txBody>
          <a:bodyPr/>
          <a:lstStyle/>
          <a:p>
            <a:r>
              <a:rPr lang="en-US" dirty="0"/>
              <a:t>What Is quality </a:t>
            </a:r>
            <a:endParaRPr lang="en-IN" dirty="0"/>
          </a:p>
        </p:txBody>
      </p:sp>
      <p:sp>
        <p:nvSpPr>
          <p:cNvPr id="3" name="Content Placeholder 2">
            <a:extLst>
              <a:ext uri="{FF2B5EF4-FFF2-40B4-BE49-F238E27FC236}">
                <a16:creationId xmlns:a16="http://schemas.microsoft.com/office/drawing/2014/main" id="{BDFCBAD5-6721-449A-88CA-CF593C5282B3}"/>
              </a:ext>
            </a:extLst>
          </p:cNvPr>
          <p:cNvSpPr>
            <a:spLocks noGrp="1"/>
          </p:cNvSpPr>
          <p:nvPr>
            <p:ph idx="1"/>
          </p:nvPr>
        </p:nvSpPr>
        <p:spPr/>
        <p:txBody>
          <a:bodyPr/>
          <a:lstStyle/>
          <a:p>
            <a:pPr algn="l">
              <a:buFont typeface="Arial" panose="020B0604020202020204" pitchFamily="34" charset="0"/>
              <a:buChar char="•"/>
            </a:pPr>
            <a:r>
              <a:rPr lang="en-US" b="1" i="0" dirty="0">
                <a:effectLst/>
                <a:latin typeface="Gotham A"/>
              </a:rPr>
              <a:t>Validation:</a:t>
            </a:r>
            <a:r>
              <a:rPr lang="en-US" b="0" i="0" dirty="0">
                <a:effectLst/>
                <a:latin typeface="Gotham A"/>
              </a:rPr>
              <a:t> assurance that the product meets the agreed-upon needs</a:t>
            </a:r>
          </a:p>
          <a:p>
            <a:pPr algn="l">
              <a:buFont typeface="Arial" panose="020B0604020202020204" pitchFamily="34" charset="0"/>
              <a:buChar char="•"/>
            </a:pPr>
            <a:r>
              <a:rPr lang="en-US" b="1" i="0" dirty="0">
                <a:effectLst/>
                <a:latin typeface="Gotham A"/>
              </a:rPr>
              <a:t>Verification:</a:t>
            </a:r>
            <a:r>
              <a:rPr lang="en-US" b="0" i="0" dirty="0">
                <a:effectLst/>
                <a:latin typeface="Gotham A"/>
              </a:rPr>
              <a:t> compliance with requirements</a:t>
            </a:r>
          </a:p>
          <a:p>
            <a:pPr algn="l">
              <a:buFont typeface="Arial" panose="020B0604020202020204" pitchFamily="34" charset="0"/>
              <a:buChar char="•"/>
            </a:pPr>
            <a:r>
              <a:rPr lang="en-US" b="1" i="0" dirty="0">
                <a:effectLst/>
                <a:latin typeface="Gotham A"/>
              </a:rPr>
              <a:t>Precision:</a:t>
            </a:r>
            <a:r>
              <a:rPr lang="en-US" b="0" i="0" dirty="0">
                <a:effectLst/>
                <a:latin typeface="Gotham A"/>
              </a:rPr>
              <a:t> repeatable measures in a tight grouping</a:t>
            </a:r>
          </a:p>
          <a:p>
            <a:pPr algn="l">
              <a:buFont typeface="Arial" panose="020B0604020202020204" pitchFamily="34" charset="0"/>
              <a:buChar char="•"/>
            </a:pPr>
            <a:r>
              <a:rPr lang="en-US" b="1" i="0" dirty="0">
                <a:effectLst/>
                <a:latin typeface="Gotham A"/>
              </a:rPr>
              <a:t>Accuracy:</a:t>
            </a:r>
            <a:r>
              <a:rPr lang="en-US" b="0" i="0" dirty="0">
                <a:effectLst/>
                <a:latin typeface="Gotham A"/>
              </a:rPr>
              <a:t> closeness of a measure to the true value</a:t>
            </a:r>
          </a:p>
          <a:p>
            <a:pPr algn="l">
              <a:buFont typeface="Arial" panose="020B0604020202020204" pitchFamily="34" charset="0"/>
              <a:buChar char="•"/>
            </a:pPr>
            <a:r>
              <a:rPr lang="en-US" b="1" i="0" dirty="0">
                <a:effectLst/>
                <a:latin typeface="Gotham A"/>
              </a:rPr>
              <a:t>Tolerance:</a:t>
            </a:r>
            <a:r>
              <a:rPr lang="en-US" b="0" i="0" dirty="0">
                <a:effectLst/>
                <a:latin typeface="Gotham A"/>
              </a:rPr>
              <a:t> range of acceptable results</a:t>
            </a:r>
          </a:p>
          <a:p>
            <a:endParaRPr lang="en-IN" dirty="0"/>
          </a:p>
        </p:txBody>
      </p:sp>
    </p:spTree>
    <p:extLst>
      <p:ext uri="{BB962C8B-B14F-4D97-AF65-F5344CB8AC3E}">
        <p14:creationId xmlns:p14="http://schemas.microsoft.com/office/powerpoint/2010/main" val="501582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86876-4BE4-4580-82E9-7425F7DF3BD0}"/>
              </a:ext>
            </a:extLst>
          </p:cNvPr>
          <p:cNvSpPr>
            <a:spLocks noGrp="1"/>
          </p:cNvSpPr>
          <p:nvPr>
            <p:ph type="title"/>
          </p:nvPr>
        </p:nvSpPr>
        <p:spPr/>
        <p:txBody>
          <a:bodyPr/>
          <a:lstStyle/>
          <a:p>
            <a:r>
              <a:rPr lang="en-US" dirty="0"/>
              <a:t>Phrases in quality management </a:t>
            </a:r>
            <a:endParaRPr lang="en-IN" dirty="0"/>
          </a:p>
        </p:txBody>
      </p:sp>
      <p:sp>
        <p:nvSpPr>
          <p:cNvPr id="3" name="Content Placeholder 2">
            <a:extLst>
              <a:ext uri="{FF2B5EF4-FFF2-40B4-BE49-F238E27FC236}">
                <a16:creationId xmlns:a16="http://schemas.microsoft.com/office/drawing/2014/main" id="{E3E963A0-C0FD-432D-9F4B-466E42BF4DFF}"/>
              </a:ext>
            </a:extLst>
          </p:cNvPr>
          <p:cNvSpPr>
            <a:spLocks noGrp="1"/>
          </p:cNvSpPr>
          <p:nvPr>
            <p:ph idx="1"/>
          </p:nvPr>
        </p:nvSpPr>
        <p:spPr/>
        <p:txBody>
          <a:bodyPr>
            <a:normAutofit fontScale="92500" lnSpcReduction="20000"/>
          </a:bodyPr>
          <a:lstStyle/>
          <a:p>
            <a:pPr algn="just">
              <a:buFont typeface="+mj-lt"/>
              <a:buAutoNum type="arabicPeriod"/>
            </a:pPr>
            <a:r>
              <a:rPr lang="en-US" b="1" i="0" dirty="0">
                <a:effectLst/>
                <a:latin typeface="Gotham A"/>
              </a:rPr>
              <a:t>Quality management planning:</a:t>
            </a:r>
            <a:r>
              <a:rPr lang="en-US" b="0" i="0" dirty="0">
                <a:effectLst/>
                <a:latin typeface="Gotham A"/>
              </a:rPr>
              <a:t> This involves identifying the quality requirements and standards for the project and product. The goal of the project quality management should be clearly shared with all stakeholders, and appropriate tasks should be delegated to those responsible.</a:t>
            </a:r>
          </a:p>
          <a:p>
            <a:pPr algn="just">
              <a:buFont typeface="+mj-lt"/>
              <a:buAutoNum type="arabicPeriod"/>
            </a:pPr>
            <a:r>
              <a:rPr lang="en-US" b="1" i="0" dirty="0">
                <a:effectLst/>
                <a:latin typeface="Gotham A"/>
              </a:rPr>
              <a:t>Quality assurance:</a:t>
            </a:r>
            <a:r>
              <a:rPr lang="en-US" b="0" i="0" dirty="0">
                <a:effectLst/>
                <a:latin typeface="Gotham A"/>
              </a:rPr>
              <a:t> This involves auditing the quality requirements and quality control results to ensure appropriate quality standards are used. When standards are not met or goals aren’t achieved, necessary steps and corrective actions should be employed to fix these issues.</a:t>
            </a:r>
          </a:p>
          <a:p>
            <a:pPr algn="just">
              <a:buFont typeface="+mj-lt"/>
              <a:buAutoNum type="arabicPeriod"/>
            </a:pPr>
            <a:r>
              <a:rPr lang="en-US" b="1" i="0" dirty="0">
                <a:effectLst/>
                <a:latin typeface="Gotham A"/>
              </a:rPr>
              <a:t>Quality control:</a:t>
            </a:r>
            <a:r>
              <a:rPr lang="en-US" b="0" i="0" dirty="0">
                <a:effectLst/>
                <a:latin typeface="Gotham A"/>
              </a:rPr>
              <a:t> This involves monitoring and recording the results of quality activities to assess performance and recommend necessary changes.</a:t>
            </a:r>
          </a:p>
          <a:p>
            <a:endParaRPr lang="en-IN" dirty="0"/>
          </a:p>
        </p:txBody>
      </p:sp>
    </p:spTree>
    <p:extLst>
      <p:ext uri="{BB962C8B-B14F-4D97-AF65-F5344CB8AC3E}">
        <p14:creationId xmlns:p14="http://schemas.microsoft.com/office/powerpoint/2010/main" val="183594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38C38-82C6-468F-800B-ABEFE1DD4B7F}"/>
              </a:ext>
            </a:extLst>
          </p:cNvPr>
          <p:cNvSpPr>
            <a:spLocks noGrp="1"/>
          </p:cNvSpPr>
          <p:nvPr>
            <p:ph type="title"/>
          </p:nvPr>
        </p:nvSpPr>
        <p:spPr/>
        <p:txBody>
          <a:bodyPr/>
          <a:lstStyle/>
          <a:p>
            <a:r>
              <a:rPr lang="en-US" dirty="0"/>
              <a:t>Value Engineering </a:t>
            </a:r>
            <a:endParaRPr lang="en-IN" dirty="0"/>
          </a:p>
        </p:txBody>
      </p:sp>
      <p:sp>
        <p:nvSpPr>
          <p:cNvPr id="3" name="Content Placeholder 2">
            <a:extLst>
              <a:ext uri="{FF2B5EF4-FFF2-40B4-BE49-F238E27FC236}">
                <a16:creationId xmlns:a16="http://schemas.microsoft.com/office/drawing/2014/main" id="{2D7A2535-453C-4403-ABB7-AEC36D3D5616}"/>
              </a:ext>
            </a:extLst>
          </p:cNvPr>
          <p:cNvSpPr>
            <a:spLocks noGrp="1"/>
          </p:cNvSpPr>
          <p:nvPr>
            <p:ph idx="1"/>
          </p:nvPr>
        </p:nvSpPr>
        <p:spPr/>
        <p:txBody>
          <a:bodyPr/>
          <a:lstStyle/>
          <a:p>
            <a:pPr algn="l">
              <a:buFont typeface="Arial" panose="020B0604020202020204" pitchFamily="34" charset="0"/>
              <a:buChar char="•"/>
            </a:pPr>
            <a:r>
              <a:rPr lang="en-US" b="0" i="0" dirty="0">
                <a:effectLst/>
                <a:latin typeface="SourceSansPro"/>
              </a:rPr>
              <a:t>Value engineering is a systematic and organized approach to providing the necessary functions in a project at the lowest cost.</a:t>
            </a:r>
          </a:p>
          <a:p>
            <a:pPr algn="l">
              <a:buFont typeface="Arial" panose="020B0604020202020204" pitchFamily="34" charset="0"/>
              <a:buChar char="•"/>
            </a:pPr>
            <a:r>
              <a:rPr lang="en-US" b="0" i="0" dirty="0">
                <a:effectLst/>
                <a:latin typeface="SourceSansPro"/>
              </a:rPr>
              <a:t>Value engineering promotes the substitution of materials and methods with less expensive alternatives, without sacrificing functionality.</a:t>
            </a:r>
          </a:p>
          <a:p>
            <a:pPr algn="l">
              <a:buFont typeface="Arial" panose="020B0604020202020204" pitchFamily="34" charset="0"/>
              <a:buChar char="•"/>
            </a:pPr>
            <a:r>
              <a:rPr lang="en-US" b="0" i="0" dirty="0">
                <a:effectLst/>
                <a:latin typeface="SourceSansPro"/>
              </a:rPr>
              <a:t>It is focused solely on the functions of various components and materials, rather than their physical attributes.</a:t>
            </a:r>
          </a:p>
          <a:p>
            <a:endParaRPr lang="en-IN" dirty="0"/>
          </a:p>
        </p:txBody>
      </p:sp>
    </p:spTree>
    <p:extLst>
      <p:ext uri="{BB962C8B-B14F-4D97-AF65-F5344CB8AC3E}">
        <p14:creationId xmlns:p14="http://schemas.microsoft.com/office/powerpoint/2010/main" val="1286031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4B338-639F-4BDF-BB75-257ADCFF299E}"/>
              </a:ext>
            </a:extLst>
          </p:cNvPr>
          <p:cNvSpPr>
            <a:spLocks noGrp="1"/>
          </p:cNvSpPr>
          <p:nvPr>
            <p:ph type="title"/>
          </p:nvPr>
        </p:nvSpPr>
        <p:spPr/>
        <p:txBody>
          <a:bodyPr/>
          <a:lstStyle/>
          <a:p>
            <a:r>
              <a:rPr lang="en-US" dirty="0"/>
              <a:t>Project management information system </a:t>
            </a:r>
            <a:endParaRPr lang="en-IN" dirty="0"/>
          </a:p>
        </p:txBody>
      </p:sp>
      <p:sp>
        <p:nvSpPr>
          <p:cNvPr id="3" name="Content Placeholder 2">
            <a:extLst>
              <a:ext uri="{FF2B5EF4-FFF2-40B4-BE49-F238E27FC236}">
                <a16:creationId xmlns:a16="http://schemas.microsoft.com/office/drawing/2014/main" id="{DD86ED9A-F059-44B6-93DF-E205901B130F}"/>
              </a:ext>
            </a:extLst>
          </p:cNvPr>
          <p:cNvSpPr>
            <a:spLocks noGrp="1"/>
          </p:cNvSpPr>
          <p:nvPr>
            <p:ph idx="1"/>
          </p:nvPr>
        </p:nvSpPr>
        <p:spPr/>
        <p:txBody>
          <a:bodyPr>
            <a:normAutofit lnSpcReduction="10000"/>
          </a:bodyPr>
          <a:lstStyle/>
          <a:p>
            <a:pPr algn="just"/>
            <a:r>
              <a:rPr lang="en-US" b="0" i="0" dirty="0">
                <a:effectLst/>
                <a:latin typeface="roboto"/>
              </a:rPr>
              <a:t>A project management information system (PMIS) is how a project’s information is organized. It collects and uses project information through </a:t>
            </a:r>
            <a:r>
              <a:rPr lang="en-US" dirty="0">
                <a:latin typeface="roboto"/>
              </a:rPr>
              <a:t>one or more software applications</a:t>
            </a:r>
            <a:endParaRPr lang="en-US" b="0" i="0" strike="noStrike" dirty="0">
              <a:effectLst/>
              <a:latin typeface="roboto"/>
            </a:endParaRPr>
          </a:p>
          <a:p>
            <a:pPr algn="just"/>
            <a:r>
              <a:rPr lang="en-US" b="0" i="0" dirty="0">
                <a:effectLst/>
                <a:latin typeface="roboto"/>
              </a:rPr>
              <a:t> What these programs do is help </a:t>
            </a:r>
            <a:r>
              <a:rPr lang="en-US" dirty="0">
                <a:latin typeface="roboto"/>
              </a:rPr>
              <a:t>project managers to plan, </a:t>
            </a:r>
            <a:r>
              <a:rPr lang="en-US" b="0" i="0" dirty="0">
                <a:effectLst/>
                <a:latin typeface="roboto"/>
              </a:rPr>
              <a:t>execute and close their project. It’s a way to organize that flood of information, so you don’t drown in data.</a:t>
            </a:r>
          </a:p>
          <a:p>
            <a:pPr algn="just"/>
            <a:r>
              <a:rPr lang="en-US" b="0" i="0" dirty="0">
                <a:effectLst/>
                <a:latin typeface="roboto"/>
              </a:rPr>
              <a:t>There are different types of PMIS software, but most share feature sets that include tools for </a:t>
            </a:r>
            <a:r>
              <a:rPr lang="en-US" dirty="0">
                <a:latin typeface="roboto"/>
              </a:rPr>
              <a:t>scheduling,</a:t>
            </a:r>
            <a:r>
              <a:rPr lang="en-US" b="0" i="0" dirty="0">
                <a:effectLst/>
                <a:latin typeface="roboto"/>
              </a:rPr>
              <a:t> work authorization, information collection and distribution, </a:t>
            </a:r>
            <a:r>
              <a:rPr lang="en-US" b="0" i="0" dirty="0" err="1">
                <a:effectLst/>
                <a:latin typeface="roboto"/>
              </a:rPr>
              <a:t>etc</a:t>
            </a:r>
            <a:endParaRPr lang="en-IN" dirty="0"/>
          </a:p>
        </p:txBody>
      </p:sp>
    </p:spTree>
    <p:extLst>
      <p:ext uri="{BB962C8B-B14F-4D97-AF65-F5344CB8AC3E}">
        <p14:creationId xmlns:p14="http://schemas.microsoft.com/office/powerpoint/2010/main" val="560832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859E8-4F14-4885-9E3F-CD447AC1010D}"/>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7AF2A916-ED5F-4D95-B167-09BE095D0D9F}"/>
              </a:ext>
            </a:extLst>
          </p:cNvPr>
          <p:cNvSpPr>
            <a:spLocks noGrp="1"/>
          </p:cNvSpPr>
          <p:nvPr>
            <p:ph idx="1"/>
          </p:nvPr>
        </p:nvSpPr>
        <p:spPr/>
        <p:txBody>
          <a:bodyPr/>
          <a:lstStyle/>
          <a:p>
            <a:endParaRPr lang="en-IN"/>
          </a:p>
        </p:txBody>
      </p:sp>
      <p:pic>
        <p:nvPicPr>
          <p:cNvPr id="1026" name="Picture 2" descr="essential features for pmis">
            <a:extLst>
              <a:ext uri="{FF2B5EF4-FFF2-40B4-BE49-F238E27FC236}">
                <a16:creationId xmlns:a16="http://schemas.microsoft.com/office/drawing/2014/main" id="{2DE4DA2F-0DFA-48C8-B4DE-A02AC16B67B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1013"/>
          <a:stretch/>
        </p:blipFill>
        <p:spPr bwMode="auto">
          <a:xfrm>
            <a:off x="1350885" y="742375"/>
            <a:ext cx="9490229" cy="5134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5748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0D0B8-8571-4629-A6A6-247E7309F43D}"/>
              </a:ext>
            </a:extLst>
          </p:cNvPr>
          <p:cNvSpPr>
            <a:spLocks noGrp="1"/>
          </p:cNvSpPr>
          <p:nvPr>
            <p:ph type="title"/>
          </p:nvPr>
        </p:nvSpPr>
        <p:spPr/>
        <p:txBody>
          <a:bodyPr/>
          <a:lstStyle/>
          <a:p>
            <a:r>
              <a:rPr lang="en-US" dirty="0"/>
              <a:t>Design</a:t>
            </a:r>
            <a:endParaRPr lang="en-IN" dirty="0"/>
          </a:p>
        </p:txBody>
      </p:sp>
      <p:sp>
        <p:nvSpPr>
          <p:cNvPr id="3" name="Content Placeholder 2">
            <a:extLst>
              <a:ext uri="{FF2B5EF4-FFF2-40B4-BE49-F238E27FC236}">
                <a16:creationId xmlns:a16="http://schemas.microsoft.com/office/drawing/2014/main" id="{6BD65A5F-0704-4B8D-9624-9F357FB14051}"/>
              </a:ext>
            </a:extLst>
          </p:cNvPr>
          <p:cNvSpPr>
            <a:spLocks noGrp="1"/>
          </p:cNvSpPr>
          <p:nvPr>
            <p:ph idx="1"/>
          </p:nvPr>
        </p:nvSpPr>
        <p:spPr/>
        <p:txBody>
          <a:bodyPr/>
          <a:lstStyle/>
          <a:p>
            <a:endParaRPr lang="en-IN"/>
          </a:p>
        </p:txBody>
      </p:sp>
      <p:pic>
        <p:nvPicPr>
          <p:cNvPr id="2050" name="Picture 2" descr="added task and team chat in project management tool">
            <a:extLst>
              <a:ext uri="{FF2B5EF4-FFF2-40B4-BE49-F238E27FC236}">
                <a16:creationId xmlns:a16="http://schemas.microsoft.com/office/drawing/2014/main" id="{0CAA6209-E412-42C8-AB27-5E8DFF2B1C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8688" y="1630762"/>
            <a:ext cx="10008092" cy="3884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9742118"/>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9D5"/>
      </a:lt2>
      <a:accent1>
        <a:srgbClr val="FB8C29"/>
      </a:accent1>
      <a:accent2>
        <a:srgbClr val="F2C351"/>
      </a:accent2>
      <a:accent3>
        <a:srgbClr val="D0CBA5"/>
      </a:accent3>
      <a:accent4>
        <a:srgbClr val="A2C476"/>
      </a:accent4>
      <a:accent5>
        <a:srgbClr val="57C293"/>
      </a:accent5>
      <a:accent6>
        <a:srgbClr val="06BFDE"/>
      </a:accent6>
      <a:hlink>
        <a:srgbClr val="FBAE29"/>
      </a:hlink>
      <a:folHlink>
        <a:srgbClr val="EDC47E"/>
      </a:folHlink>
    </a:clrScheme>
    <a:fontScheme name="Gallery">
      <a:majorFont>
        <a:latin typeface="Rockwell" panose="020606030202050204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BB5F5D82-B5E9-469E-A815-C655ED4AF243}"/>
    </a:ext>
  </a:extLst>
</a:theme>
</file>

<file path=docProps/app.xml><?xml version="1.0" encoding="utf-8"?>
<Properties xmlns="http://schemas.openxmlformats.org/officeDocument/2006/extended-properties" xmlns:vt="http://schemas.openxmlformats.org/officeDocument/2006/docPropsVTypes">
  <Template>Gallery</Template>
  <TotalTime>90</TotalTime>
  <Words>564</Words>
  <Application>Microsoft Office PowerPoint</Application>
  <PresentationFormat>Widescreen</PresentationFormat>
  <Paragraphs>58</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Gotham A</vt:lpstr>
      <vt:lpstr>roboto</vt:lpstr>
      <vt:lpstr>Rockwell</vt:lpstr>
      <vt:lpstr>SourceSansPro</vt:lpstr>
      <vt:lpstr>Gallery</vt:lpstr>
      <vt:lpstr>Unit 4 Project Quality Management </vt:lpstr>
      <vt:lpstr>Introduction </vt:lpstr>
      <vt:lpstr>PowerPoint Presentation</vt:lpstr>
      <vt:lpstr>What Is quality </vt:lpstr>
      <vt:lpstr>Phrases in quality management </vt:lpstr>
      <vt:lpstr>Value Engineering </vt:lpstr>
      <vt:lpstr>Project management information system </vt:lpstr>
      <vt:lpstr>PowerPoint Presentation</vt:lpstr>
      <vt:lpstr>Design</vt:lpstr>
      <vt:lpstr>Design </vt:lpstr>
      <vt:lpstr>Design </vt:lpstr>
      <vt:lpstr>Project management software </vt:lpstr>
      <vt:lpstr>Advantages of using pms </vt:lpstr>
      <vt:lpstr>Common features of pms </vt:lpstr>
      <vt:lpstr>PowerPoint Presentation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aarti vyas</dc:creator>
  <cp:lastModifiedBy>aarti vyas</cp:lastModifiedBy>
  <cp:revision>19</cp:revision>
  <dcterms:created xsi:type="dcterms:W3CDTF">2021-04-04T10:11:32Z</dcterms:created>
  <dcterms:modified xsi:type="dcterms:W3CDTF">2021-04-13T03:08:19Z</dcterms:modified>
</cp:coreProperties>
</file>