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1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566790-998E-41E4-8B70-180F632E1E0C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US"/>
        </a:p>
      </dgm:t>
    </dgm:pt>
    <dgm:pt modelId="{B69CD343-DE8E-4F82-A9C8-D9FE58CF83EE}">
      <dgm:prSet/>
      <dgm:spPr/>
      <dgm:t>
        <a:bodyPr/>
        <a:lstStyle/>
        <a:p>
          <a:r>
            <a:rPr lang="en-US"/>
            <a:t>1.Trade creation</a:t>
          </a:r>
          <a:br>
            <a:rPr lang="en-US"/>
          </a:br>
          <a:r>
            <a:rPr lang="en-US"/>
            <a:t>2.Technological development</a:t>
          </a:r>
          <a:br>
            <a:rPr lang="en-US"/>
          </a:br>
          <a:r>
            <a:rPr lang="en-US"/>
            <a:t>3.Competition</a:t>
          </a:r>
          <a:br>
            <a:rPr lang="en-US"/>
          </a:br>
          <a:r>
            <a:rPr lang="en-US"/>
            <a:t>4.Consumer welfare</a:t>
          </a:r>
          <a:br>
            <a:rPr lang="en-US"/>
          </a:br>
          <a:r>
            <a:rPr lang="en-US"/>
            <a:t>5.Economies of large scale</a:t>
          </a:r>
          <a:br>
            <a:rPr lang="en-US"/>
          </a:br>
          <a:r>
            <a:rPr lang="en-US"/>
            <a:t>6.Economic growth</a:t>
          </a:r>
          <a:br>
            <a:rPr lang="en-US"/>
          </a:br>
          <a:r>
            <a:rPr lang="en-US"/>
            <a:t>7.Employment</a:t>
          </a:r>
          <a:br>
            <a:rPr lang="en-US"/>
          </a:br>
          <a:r>
            <a:rPr lang="en-US"/>
            <a:t>8.Efficiency</a:t>
          </a:r>
          <a:br>
            <a:rPr lang="en-US"/>
          </a:br>
          <a:r>
            <a:rPr lang="en-US"/>
            <a:t>9.Investement</a:t>
          </a:r>
          <a:br>
            <a:rPr lang="en-US"/>
          </a:br>
          <a:r>
            <a:rPr lang="en-US"/>
            <a:t>10.Infra structure development</a:t>
          </a:r>
          <a:br>
            <a:rPr lang="en-US"/>
          </a:br>
          <a:r>
            <a:rPr lang="en-US"/>
            <a:t>11.Social and cultural relations</a:t>
          </a:r>
          <a:br>
            <a:rPr lang="en-US"/>
          </a:br>
          <a:r>
            <a:rPr lang="en-US"/>
            <a:t>12. Standard of living</a:t>
          </a:r>
          <a:br>
            <a:rPr lang="en-US"/>
          </a:br>
          <a:r>
            <a:rPr lang="en-US"/>
            <a:t>13.Better utilization of resources</a:t>
          </a:r>
          <a:br>
            <a:rPr lang="en-US"/>
          </a:br>
          <a:endParaRPr lang="en-US"/>
        </a:p>
      </dgm:t>
    </dgm:pt>
    <dgm:pt modelId="{208AF894-6483-479A-B768-5D98FF20B9B3}" type="parTrans" cxnId="{2A6F3A2F-19CD-45F4-A94F-C99EA76B1071}">
      <dgm:prSet/>
      <dgm:spPr/>
      <dgm:t>
        <a:bodyPr/>
        <a:lstStyle/>
        <a:p>
          <a:endParaRPr lang="en-US"/>
        </a:p>
      </dgm:t>
    </dgm:pt>
    <dgm:pt modelId="{74D588ED-C2CB-4F5B-BA41-73725879B425}" type="sibTrans" cxnId="{2A6F3A2F-19CD-45F4-A94F-C99EA76B1071}">
      <dgm:prSet/>
      <dgm:spPr/>
      <dgm:t>
        <a:bodyPr/>
        <a:lstStyle/>
        <a:p>
          <a:endParaRPr lang="en-US"/>
        </a:p>
      </dgm:t>
    </dgm:pt>
    <dgm:pt modelId="{BE0331F4-5B93-44B5-946C-930B9A1EF886}" type="pres">
      <dgm:prSet presAssocID="{63566790-998E-41E4-8B70-180F632E1E0C}" presName="linear" presStyleCnt="0">
        <dgm:presLayoutVars>
          <dgm:animLvl val="lvl"/>
          <dgm:resizeHandles val="exact"/>
        </dgm:presLayoutVars>
      </dgm:prSet>
      <dgm:spPr/>
    </dgm:pt>
    <dgm:pt modelId="{22068FDB-063B-4E95-AE0A-BDB3A7EC695B}" type="pres">
      <dgm:prSet presAssocID="{B69CD343-DE8E-4F82-A9C8-D9FE58CF83E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2A5CF1F-8E78-4897-8390-CDBD7760FB2D}" type="presOf" srcId="{B69CD343-DE8E-4F82-A9C8-D9FE58CF83EE}" destId="{22068FDB-063B-4E95-AE0A-BDB3A7EC695B}" srcOrd="0" destOrd="0" presId="urn:microsoft.com/office/officeart/2005/8/layout/vList2"/>
    <dgm:cxn modelId="{2A6F3A2F-19CD-45F4-A94F-C99EA76B1071}" srcId="{63566790-998E-41E4-8B70-180F632E1E0C}" destId="{B69CD343-DE8E-4F82-A9C8-D9FE58CF83EE}" srcOrd="0" destOrd="0" parTransId="{208AF894-6483-479A-B768-5D98FF20B9B3}" sibTransId="{74D588ED-C2CB-4F5B-BA41-73725879B425}"/>
    <dgm:cxn modelId="{C64BB18D-D651-473A-B8F4-7336A80F5726}" type="presOf" srcId="{63566790-998E-41E4-8B70-180F632E1E0C}" destId="{BE0331F4-5B93-44B5-946C-930B9A1EF886}" srcOrd="0" destOrd="0" presId="urn:microsoft.com/office/officeart/2005/8/layout/vList2"/>
    <dgm:cxn modelId="{FD2EB10E-1AAB-4781-8AF1-3E6C4FEA7A0F}" type="presParOf" srcId="{BE0331F4-5B93-44B5-946C-930B9A1EF886}" destId="{22068FDB-063B-4E95-AE0A-BDB3A7EC69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566790-998E-41E4-8B70-180F632E1E0C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69CD343-DE8E-4F82-A9C8-D9FE58CF83EE}">
      <dgm:prSet custT="1"/>
      <dgm:spPr/>
      <dgm:t>
        <a:bodyPr/>
        <a:lstStyle/>
        <a:p>
          <a:r>
            <a:rPr lang="en-US" sz="4800" dirty="0"/>
            <a:t>1.common external barriers</a:t>
          </a:r>
        </a:p>
        <a:p>
          <a:br>
            <a:rPr lang="en-US" sz="4800" dirty="0"/>
          </a:br>
          <a:r>
            <a:rPr lang="en-US" sz="4800" dirty="0"/>
            <a:t>2.collective  bargaining</a:t>
          </a:r>
        </a:p>
        <a:p>
          <a:br>
            <a:rPr lang="en-US" sz="4800" dirty="0"/>
          </a:br>
          <a:r>
            <a:rPr lang="en-US" sz="4800" dirty="0"/>
            <a:t>3.lack of interest </a:t>
          </a:r>
          <a:r>
            <a:rPr lang="en-US" sz="4800"/>
            <a:t>in                   multilateralism</a:t>
          </a:r>
          <a:endParaRPr lang="en-US" sz="4800" dirty="0"/>
        </a:p>
        <a:p>
          <a:br>
            <a:rPr lang="en-US" sz="4800" dirty="0"/>
          </a:br>
          <a:r>
            <a:rPr lang="en-US" sz="4800" dirty="0"/>
            <a:t>4.trade diversion</a:t>
          </a:r>
        </a:p>
      </dgm:t>
    </dgm:pt>
    <dgm:pt modelId="{208AF894-6483-479A-B768-5D98FF20B9B3}" type="parTrans" cxnId="{2A6F3A2F-19CD-45F4-A94F-C99EA76B1071}">
      <dgm:prSet/>
      <dgm:spPr/>
      <dgm:t>
        <a:bodyPr/>
        <a:lstStyle/>
        <a:p>
          <a:endParaRPr lang="en-US"/>
        </a:p>
      </dgm:t>
    </dgm:pt>
    <dgm:pt modelId="{74D588ED-C2CB-4F5B-BA41-73725879B425}" type="sibTrans" cxnId="{2A6F3A2F-19CD-45F4-A94F-C99EA76B1071}">
      <dgm:prSet/>
      <dgm:spPr/>
      <dgm:t>
        <a:bodyPr/>
        <a:lstStyle/>
        <a:p>
          <a:endParaRPr lang="en-US"/>
        </a:p>
      </dgm:t>
    </dgm:pt>
    <dgm:pt modelId="{BE0331F4-5B93-44B5-946C-930B9A1EF886}" type="pres">
      <dgm:prSet presAssocID="{63566790-998E-41E4-8B70-180F632E1E0C}" presName="linear" presStyleCnt="0">
        <dgm:presLayoutVars>
          <dgm:animLvl val="lvl"/>
          <dgm:resizeHandles val="exact"/>
        </dgm:presLayoutVars>
      </dgm:prSet>
      <dgm:spPr/>
    </dgm:pt>
    <dgm:pt modelId="{22068FDB-063B-4E95-AE0A-BDB3A7EC695B}" type="pres">
      <dgm:prSet presAssocID="{B69CD343-DE8E-4F82-A9C8-D9FE58CF83E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2A5CF1F-8E78-4897-8390-CDBD7760FB2D}" type="presOf" srcId="{B69CD343-DE8E-4F82-A9C8-D9FE58CF83EE}" destId="{22068FDB-063B-4E95-AE0A-BDB3A7EC695B}" srcOrd="0" destOrd="0" presId="urn:microsoft.com/office/officeart/2005/8/layout/vList2"/>
    <dgm:cxn modelId="{2A6F3A2F-19CD-45F4-A94F-C99EA76B1071}" srcId="{63566790-998E-41E4-8B70-180F632E1E0C}" destId="{B69CD343-DE8E-4F82-A9C8-D9FE58CF83EE}" srcOrd="0" destOrd="0" parTransId="{208AF894-6483-479A-B768-5D98FF20B9B3}" sibTransId="{74D588ED-C2CB-4F5B-BA41-73725879B425}"/>
    <dgm:cxn modelId="{C64BB18D-D651-473A-B8F4-7336A80F5726}" type="presOf" srcId="{63566790-998E-41E4-8B70-180F632E1E0C}" destId="{BE0331F4-5B93-44B5-946C-930B9A1EF886}" srcOrd="0" destOrd="0" presId="urn:microsoft.com/office/officeart/2005/8/layout/vList2"/>
    <dgm:cxn modelId="{FD2EB10E-1AAB-4781-8AF1-3E6C4FEA7A0F}" type="presParOf" srcId="{BE0331F4-5B93-44B5-946C-930B9A1EF886}" destId="{22068FDB-063B-4E95-AE0A-BDB3A7EC69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68FDB-063B-4E95-AE0A-BDB3A7EC695B}">
      <dsp:nvSpPr>
        <dsp:cNvPr id="0" name=""/>
        <dsp:cNvSpPr/>
      </dsp:nvSpPr>
      <dsp:spPr>
        <a:xfrm>
          <a:off x="0" y="57738"/>
          <a:ext cx="8707902" cy="6243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1.Trade creation</a:t>
          </a:r>
          <a:br>
            <a:rPr lang="en-US" sz="2900" kern="1200"/>
          </a:br>
          <a:r>
            <a:rPr lang="en-US" sz="2900" kern="1200"/>
            <a:t>2.Technological development</a:t>
          </a:r>
          <a:br>
            <a:rPr lang="en-US" sz="2900" kern="1200"/>
          </a:br>
          <a:r>
            <a:rPr lang="en-US" sz="2900" kern="1200"/>
            <a:t>3.Competition</a:t>
          </a:r>
          <a:br>
            <a:rPr lang="en-US" sz="2900" kern="1200"/>
          </a:br>
          <a:r>
            <a:rPr lang="en-US" sz="2900" kern="1200"/>
            <a:t>4.Consumer welfare</a:t>
          </a:r>
          <a:br>
            <a:rPr lang="en-US" sz="2900" kern="1200"/>
          </a:br>
          <a:r>
            <a:rPr lang="en-US" sz="2900" kern="1200"/>
            <a:t>5.Economies of large scale</a:t>
          </a:r>
          <a:br>
            <a:rPr lang="en-US" sz="2900" kern="1200"/>
          </a:br>
          <a:r>
            <a:rPr lang="en-US" sz="2900" kern="1200"/>
            <a:t>6.Economic growth</a:t>
          </a:r>
          <a:br>
            <a:rPr lang="en-US" sz="2900" kern="1200"/>
          </a:br>
          <a:r>
            <a:rPr lang="en-US" sz="2900" kern="1200"/>
            <a:t>7.Employment</a:t>
          </a:r>
          <a:br>
            <a:rPr lang="en-US" sz="2900" kern="1200"/>
          </a:br>
          <a:r>
            <a:rPr lang="en-US" sz="2900" kern="1200"/>
            <a:t>8.Efficiency</a:t>
          </a:r>
          <a:br>
            <a:rPr lang="en-US" sz="2900" kern="1200"/>
          </a:br>
          <a:r>
            <a:rPr lang="en-US" sz="2900" kern="1200"/>
            <a:t>9.Investement</a:t>
          </a:r>
          <a:br>
            <a:rPr lang="en-US" sz="2900" kern="1200"/>
          </a:br>
          <a:r>
            <a:rPr lang="en-US" sz="2900" kern="1200"/>
            <a:t>10.Infra structure development</a:t>
          </a:r>
          <a:br>
            <a:rPr lang="en-US" sz="2900" kern="1200"/>
          </a:br>
          <a:r>
            <a:rPr lang="en-US" sz="2900" kern="1200"/>
            <a:t>11.Social and cultural relations</a:t>
          </a:r>
          <a:br>
            <a:rPr lang="en-US" sz="2900" kern="1200"/>
          </a:br>
          <a:r>
            <a:rPr lang="en-US" sz="2900" kern="1200"/>
            <a:t>12. Standard of living</a:t>
          </a:r>
          <a:br>
            <a:rPr lang="en-US" sz="2900" kern="1200"/>
          </a:br>
          <a:r>
            <a:rPr lang="en-US" sz="2900" kern="1200"/>
            <a:t>13.Better utilization of resources</a:t>
          </a:r>
          <a:br>
            <a:rPr lang="en-US" sz="2900" kern="1200"/>
          </a:br>
          <a:endParaRPr lang="en-US" sz="2900" kern="1200"/>
        </a:p>
      </dsp:txBody>
      <dsp:txXfrm>
        <a:off x="304764" y="362502"/>
        <a:ext cx="8098374" cy="5633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68FDB-063B-4E95-AE0A-BDB3A7EC695B}">
      <dsp:nvSpPr>
        <dsp:cNvPr id="0" name=""/>
        <dsp:cNvSpPr/>
      </dsp:nvSpPr>
      <dsp:spPr>
        <a:xfrm>
          <a:off x="0" y="189"/>
          <a:ext cx="8707902" cy="63582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1.common external barriers</a:t>
          </a:r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800" kern="1200" dirty="0"/>
          </a:br>
          <a:r>
            <a:rPr lang="en-US" sz="4800" kern="1200" dirty="0"/>
            <a:t>2.collective  bargaining</a:t>
          </a:r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800" kern="1200" dirty="0"/>
          </a:br>
          <a:r>
            <a:rPr lang="en-US" sz="4800" kern="1200" dirty="0"/>
            <a:t>3.lack of interest </a:t>
          </a:r>
          <a:r>
            <a:rPr lang="en-US" sz="4800" kern="1200"/>
            <a:t>in                   multilateralism</a:t>
          </a:r>
          <a:endParaRPr lang="en-US" sz="4800" kern="1200" dirty="0"/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800" kern="1200" dirty="0"/>
          </a:br>
          <a:r>
            <a:rPr lang="en-US" sz="4800" kern="1200" dirty="0"/>
            <a:t>4.trade diversion</a:t>
          </a:r>
        </a:p>
      </dsp:txBody>
      <dsp:txXfrm>
        <a:off x="310383" y="310572"/>
        <a:ext cx="8087136" cy="5737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1BA9-5C77-4D1C-8D11-AF0B440801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Positive implications of regional economic groupings</a:t>
            </a:r>
          </a:p>
        </p:txBody>
      </p:sp>
    </p:spTree>
    <p:extLst>
      <p:ext uri="{BB962C8B-B14F-4D97-AF65-F5344CB8AC3E}">
        <p14:creationId xmlns:p14="http://schemas.microsoft.com/office/powerpoint/2010/main" val="46462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7A2EE81-6F4B-4C0F-A009-0DEC786D9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5075334"/>
              </p:ext>
            </p:extLst>
          </p:nvPr>
        </p:nvGraphicFramePr>
        <p:xfrm>
          <a:off x="2236763" y="379828"/>
          <a:ext cx="8707902" cy="6358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964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1BA9-5C77-4D1C-8D11-AF0B440801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negative implications of regional economic groupings</a:t>
            </a:r>
          </a:p>
        </p:txBody>
      </p:sp>
    </p:spTree>
    <p:extLst>
      <p:ext uri="{BB962C8B-B14F-4D97-AF65-F5344CB8AC3E}">
        <p14:creationId xmlns:p14="http://schemas.microsoft.com/office/powerpoint/2010/main" val="270060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7A2EE81-6F4B-4C0F-A009-0DEC786D9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5140206"/>
              </p:ext>
            </p:extLst>
          </p:nvPr>
        </p:nvGraphicFramePr>
        <p:xfrm>
          <a:off x="2236763" y="379828"/>
          <a:ext cx="8707902" cy="6358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7788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42335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13</TotalTime>
  <Words>21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Gill Sans MT</vt:lpstr>
      <vt:lpstr>Impact</vt:lpstr>
      <vt:lpstr>Badge</vt:lpstr>
      <vt:lpstr>Positive implications of regional economic groupings</vt:lpstr>
      <vt:lpstr>PowerPoint Presentation</vt:lpstr>
      <vt:lpstr>negative implications of regional economic groupings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implications of regional economic groupings</dc:title>
  <dc:creator>HasHim</dc:creator>
  <cp:lastModifiedBy>HasHim</cp:lastModifiedBy>
  <cp:revision>2</cp:revision>
  <dcterms:created xsi:type="dcterms:W3CDTF">2020-07-24T19:51:46Z</dcterms:created>
  <dcterms:modified xsi:type="dcterms:W3CDTF">2020-07-24T20:04:56Z</dcterms:modified>
</cp:coreProperties>
</file>