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3" r:id="rId2"/>
  </p:sldMasterIdLst>
  <p:notesMasterIdLst>
    <p:notesMasterId r:id="rId87"/>
  </p:notesMasterIdLst>
  <p:sldIdLst>
    <p:sldId id="334" r:id="rId3"/>
    <p:sldId id="343" r:id="rId4"/>
    <p:sldId id="348" r:id="rId5"/>
    <p:sldId id="353" r:id="rId6"/>
    <p:sldId id="354" r:id="rId7"/>
    <p:sldId id="426" r:id="rId8"/>
    <p:sldId id="356" r:id="rId9"/>
    <p:sldId id="357" r:id="rId10"/>
    <p:sldId id="417" r:id="rId11"/>
    <p:sldId id="419" r:id="rId12"/>
    <p:sldId id="420" r:id="rId13"/>
    <p:sldId id="421" r:id="rId14"/>
    <p:sldId id="422" r:id="rId15"/>
    <p:sldId id="423" r:id="rId16"/>
    <p:sldId id="424" r:id="rId17"/>
    <p:sldId id="425" r:id="rId18"/>
    <p:sldId id="427" r:id="rId19"/>
    <p:sldId id="362" r:id="rId20"/>
    <p:sldId id="431" r:id="rId21"/>
    <p:sldId id="359" r:id="rId22"/>
    <p:sldId id="429" r:id="rId23"/>
    <p:sldId id="430" r:id="rId24"/>
    <p:sldId id="364" r:id="rId25"/>
    <p:sldId id="432" r:id="rId26"/>
    <p:sldId id="433" r:id="rId27"/>
    <p:sldId id="365" r:id="rId28"/>
    <p:sldId id="366" r:id="rId29"/>
    <p:sldId id="367" r:id="rId30"/>
    <p:sldId id="434" r:id="rId31"/>
    <p:sldId id="435" r:id="rId32"/>
    <p:sldId id="436" r:id="rId33"/>
    <p:sldId id="437" r:id="rId34"/>
    <p:sldId id="389" r:id="rId35"/>
    <p:sldId id="390" r:id="rId36"/>
    <p:sldId id="391" r:id="rId37"/>
    <p:sldId id="392" r:id="rId38"/>
    <p:sldId id="393" r:id="rId39"/>
    <p:sldId id="438" r:id="rId40"/>
    <p:sldId id="439" r:id="rId41"/>
    <p:sldId id="441" r:id="rId42"/>
    <p:sldId id="440" r:id="rId43"/>
    <p:sldId id="442" r:id="rId44"/>
    <p:sldId id="443" r:id="rId45"/>
    <p:sldId id="444" r:id="rId46"/>
    <p:sldId id="445" r:id="rId47"/>
    <p:sldId id="446" r:id="rId48"/>
    <p:sldId id="447" r:id="rId49"/>
    <p:sldId id="448" r:id="rId50"/>
    <p:sldId id="449" r:id="rId51"/>
    <p:sldId id="450" r:id="rId52"/>
    <p:sldId id="451" r:id="rId53"/>
    <p:sldId id="412" r:id="rId54"/>
    <p:sldId id="452" r:id="rId55"/>
    <p:sldId id="453" r:id="rId56"/>
    <p:sldId id="454" r:id="rId57"/>
    <p:sldId id="455" r:id="rId58"/>
    <p:sldId id="456" r:id="rId59"/>
    <p:sldId id="457" r:id="rId60"/>
    <p:sldId id="458" r:id="rId61"/>
    <p:sldId id="459" r:id="rId62"/>
    <p:sldId id="460" r:id="rId63"/>
    <p:sldId id="461" r:id="rId64"/>
    <p:sldId id="464" r:id="rId65"/>
    <p:sldId id="462" r:id="rId66"/>
    <p:sldId id="463" r:id="rId67"/>
    <p:sldId id="465" r:id="rId68"/>
    <p:sldId id="466" r:id="rId69"/>
    <p:sldId id="467" r:id="rId70"/>
    <p:sldId id="468" r:id="rId71"/>
    <p:sldId id="469" r:id="rId72"/>
    <p:sldId id="470" r:id="rId73"/>
    <p:sldId id="471" r:id="rId74"/>
    <p:sldId id="472" r:id="rId75"/>
    <p:sldId id="473" r:id="rId76"/>
    <p:sldId id="474" r:id="rId77"/>
    <p:sldId id="475" r:id="rId78"/>
    <p:sldId id="476" r:id="rId79"/>
    <p:sldId id="477" r:id="rId80"/>
    <p:sldId id="478" r:id="rId81"/>
    <p:sldId id="479" r:id="rId82"/>
    <p:sldId id="480" r:id="rId83"/>
    <p:sldId id="481" r:id="rId84"/>
    <p:sldId id="482" r:id="rId85"/>
    <p:sldId id="483" r:id="rId86"/>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938">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1C24"/>
    <a:srgbClr val="F2BF27"/>
    <a:srgbClr val="FFCE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0" d="100"/>
          <a:sy n="120" d="100"/>
        </p:scale>
        <p:origin x="-808" y="-197"/>
      </p:cViewPr>
      <p:guideLst>
        <p:guide orient="horz" pos="1938"/>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8BDD1D-2192-4C19-B925-D822C7323C4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D2A574C6-C8F3-4BFA-83B1-9AE6BE9ED141}">
      <dgm:prSet phldrT="[Text]"/>
      <dgm:spPr/>
      <dgm:t>
        <a:bodyPr/>
        <a:lstStyle/>
        <a:p>
          <a:r>
            <a:rPr lang="en-US" dirty="0">
              <a:solidFill>
                <a:schemeClr val="accent3">
                  <a:lumMod val="50000"/>
                </a:schemeClr>
              </a:solidFill>
            </a:rPr>
            <a:t>RELIGION</a:t>
          </a:r>
        </a:p>
      </dgm:t>
    </dgm:pt>
    <dgm:pt modelId="{4341CBE7-2C33-41EC-9C5C-22465093E29F}" type="parTrans" cxnId="{4E9E90E1-5AD2-475B-BE9C-56C8B70FDDEC}">
      <dgm:prSet/>
      <dgm:spPr/>
      <dgm:t>
        <a:bodyPr/>
        <a:lstStyle/>
        <a:p>
          <a:endParaRPr lang="en-US"/>
        </a:p>
      </dgm:t>
    </dgm:pt>
    <dgm:pt modelId="{FC0B6835-B0F3-4BBF-AB74-4F3E17A08ABE}" type="sibTrans" cxnId="{4E9E90E1-5AD2-475B-BE9C-56C8B70FDDEC}">
      <dgm:prSet/>
      <dgm:spPr/>
      <dgm:t>
        <a:bodyPr/>
        <a:lstStyle/>
        <a:p>
          <a:endParaRPr lang="en-US"/>
        </a:p>
      </dgm:t>
    </dgm:pt>
    <dgm:pt modelId="{5719DA9C-29E0-4C8A-A682-1A4D383BDA66}">
      <dgm:prSet phldrT="[Text]"/>
      <dgm:spPr/>
      <dgm:t>
        <a:bodyPr/>
        <a:lstStyle/>
        <a:p>
          <a:r>
            <a:rPr lang="en-US" dirty="0">
              <a:solidFill>
                <a:srgbClr val="7030A0"/>
              </a:solidFill>
            </a:rPr>
            <a:t>Hinduism</a:t>
          </a:r>
        </a:p>
      </dgm:t>
    </dgm:pt>
    <dgm:pt modelId="{0961351D-C16A-47BC-85E1-8FF165F1531C}" type="parTrans" cxnId="{8B252B48-A6CB-4E33-9005-5BA42FBFAEB5}">
      <dgm:prSet/>
      <dgm:spPr/>
      <dgm:t>
        <a:bodyPr/>
        <a:lstStyle/>
        <a:p>
          <a:endParaRPr lang="en-US"/>
        </a:p>
      </dgm:t>
    </dgm:pt>
    <dgm:pt modelId="{30F580E0-52B3-403B-B9FD-0C1CF004D1F3}" type="sibTrans" cxnId="{8B252B48-A6CB-4E33-9005-5BA42FBFAEB5}">
      <dgm:prSet/>
      <dgm:spPr/>
      <dgm:t>
        <a:bodyPr/>
        <a:lstStyle/>
        <a:p>
          <a:endParaRPr lang="en-US"/>
        </a:p>
      </dgm:t>
    </dgm:pt>
    <dgm:pt modelId="{B41D7E7C-608F-4AD6-A5FA-16388A3C5658}">
      <dgm:prSet/>
      <dgm:spPr/>
      <dgm:t>
        <a:bodyPr/>
        <a:lstStyle/>
        <a:p>
          <a:r>
            <a:rPr lang="en-US" dirty="0">
              <a:solidFill>
                <a:srgbClr val="7030A0"/>
              </a:solidFill>
            </a:rPr>
            <a:t>Jainism</a:t>
          </a:r>
        </a:p>
      </dgm:t>
    </dgm:pt>
    <dgm:pt modelId="{7D409BC5-2021-4F5A-A481-59349CDB90A8}" type="parTrans" cxnId="{1A3F1BEC-23EC-402C-9BB8-AF4CA30CBA26}">
      <dgm:prSet/>
      <dgm:spPr/>
      <dgm:t>
        <a:bodyPr/>
        <a:lstStyle/>
        <a:p>
          <a:endParaRPr lang="en-US"/>
        </a:p>
      </dgm:t>
    </dgm:pt>
    <dgm:pt modelId="{6111F8E5-505C-41FF-BDAD-1B824B099433}" type="sibTrans" cxnId="{1A3F1BEC-23EC-402C-9BB8-AF4CA30CBA26}">
      <dgm:prSet/>
      <dgm:spPr/>
      <dgm:t>
        <a:bodyPr/>
        <a:lstStyle/>
        <a:p>
          <a:endParaRPr lang="en-US"/>
        </a:p>
      </dgm:t>
    </dgm:pt>
    <dgm:pt modelId="{688F168E-1E0B-452E-B4C4-AFA7A1366C35}">
      <dgm:prSet/>
      <dgm:spPr/>
      <dgm:t>
        <a:bodyPr/>
        <a:lstStyle/>
        <a:p>
          <a:r>
            <a:rPr lang="en-US" dirty="0">
              <a:solidFill>
                <a:srgbClr val="7030A0"/>
              </a:solidFill>
            </a:rPr>
            <a:t>Buddhism</a:t>
          </a:r>
        </a:p>
      </dgm:t>
    </dgm:pt>
    <dgm:pt modelId="{313608F0-C9F3-4E7D-83CB-FA85799BF2AC}" type="parTrans" cxnId="{2381D149-A41C-4543-ADC6-7C50BD15CD9E}">
      <dgm:prSet/>
      <dgm:spPr/>
      <dgm:t>
        <a:bodyPr/>
        <a:lstStyle/>
        <a:p>
          <a:endParaRPr lang="en-US"/>
        </a:p>
      </dgm:t>
    </dgm:pt>
    <dgm:pt modelId="{066D4457-6AE1-4CE5-B8B2-1C06CD449C8E}" type="sibTrans" cxnId="{2381D149-A41C-4543-ADC6-7C50BD15CD9E}">
      <dgm:prSet/>
      <dgm:spPr/>
      <dgm:t>
        <a:bodyPr/>
        <a:lstStyle/>
        <a:p>
          <a:endParaRPr lang="en-US"/>
        </a:p>
      </dgm:t>
    </dgm:pt>
    <dgm:pt modelId="{18CF2E6B-3BD6-47E1-AA8E-B8B6A658C455}">
      <dgm:prSet/>
      <dgm:spPr/>
      <dgm:t>
        <a:bodyPr/>
        <a:lstStyle/>
        <a:p>
          <a:r>
            <a:rPr lang="en-US" dirty="0">
              <a:solidFill>
                <a:srgbClr val="7030A0"/>
              </a:solidFill>
            </a:rPr>
            <a:t>Sikhism</a:t>
          </a:r>
        </a:p>
      </dgm:t>
    </dgm:pt>
    <dgm:pt modelId="{1BBD1F51-3485-4032-A4D3-323010A904F7}" type="parTrans" cxnId="{18CB5C5B-AE1C-4CCE-874B-129CC24B9ACD}">
      <dgm:prSet/>
      <dgm:spPr/>
      <dgm:t>
        <a:bodyPr/>
        <a:lstStyle/>
        <a:p>
          <a:endParaRPr lang="en-US"/>
        </a:p>
      </dgm:t>
    </dgm:pt>
    <dgm:pt modelId="{91FE0713-53B6-41BF-8B5D-764FC508B4FE}" type="sibTrans" cxnId="{18CB5C5B-AE1C-4CCE-874B-129CC24B9ACD}">
      <dgm:prSet/>
      <dgm:spPr/>
      <dgm:t>
        <a:bodyPr/>
        <a:lstStyle/>
        <a:p>
          <a:endParaRPr lang="en-US"/>
        </a:p>
      </dgm:t>
    </dgm:pt>
    <dgm:pt modelId="{5AE78F46-E8CA-4E97-A75F-A94B72E26079}">
      <dgm:prSet/>
      <dgm:spPr/>
      <dgm:t>
        <a:bodyPr/>
        <a:lstStyle/>
        <a:p>
          <a:r>
            <a:rPr lang="en-US" dirty="0">
              <a:solidFill>
                <a:srgbClr val="7030A0"/>
              </a:solidFill>
            </a:rPr>
            <a:t>Islam</a:t>
          </a:r>
        </a:p>
      </dgm:t>
    </dgm:pt>
    <dgm:pt modelId="{F7F998DF-67EE-46E6-9714-302FC6E30370}" type="parTrans" cxnId="{85E146EF-EB64-4EA0-9E88-8F9740619380}">
      <dgm:prSet/>
      <dgm:spPr/>
      <dgm:t>
        <a:bodyPr/>
        <a:lstStyle/>
        <a:p>
          <a:endParaRPr lang="en-US"/>
        </a:p>
      </dgm:t>
    </dgm:pt>
    <dgm:pt modelId="{DDB5C253-A308-4707-B7E3-289CEED28F63}" type="sibTrans" cxnId="{85E146EF-EB64-4EA0-9E88-8F9740619380}">
      <dgm:prSet/>
      <dgm:spPr/>
      <dgm:t>
        <a:bodyPr/>
        <a:lstStyle/>
        <a:p>
          <a:endParaRPr lang="en-US"/>
        </a:p>
      </dgm:t>
    </dgm:pt>
    <dgm:pt modelId="{68760A3E-7200-43D5-B1CD-61559CDFE2EF}">
      <dgm:prSet/>
      <dgm:spPr/>
      <dgm:t>
        <a:bodyPr/>
        <a:lstStyle/>
        <a:p>
          <a:r>
            <a:rPr lang="en-US" dirty="0">
              <a:solidFill>
                <a:srgbClr val="7030A0"/>
              </a:solidFill>
            </a:rPr>
            <a:t>Christianity </a:t>
          </a:r>
        </a:p>
      </dgm:t>
    </dgm:pt>
    <dgm:pt modelId="{4635B5F4-C92F-4A14-AF10-F71983A5DDF8}" type="parTrans" cxnId="{35C56197-3BFE-4B4B-8C67-BB45CB6D8593}">
      <dgm:prSet/>
      <dgm:spPr/>
      <dgm:t>
        <a:bodyPr/>
        <a:lstStyle/>
        <a:p>
          <a:endParaRPr lang="en-US"/>
        </a:p>
      </dgm:t>
    </dgm:pt>
    <dgm:pt modelId="{BB404507-231F-465A-85FD-26C88EB8BDD8}" type="sibTrans" cxnId="{35C56197-3BFE-4B4B-8C67-BB45CB6D8593}">
      <dgm:prSet/>
      <dgm:spPr/>
      <dgm:t>
        <a:bodyPr/>
        <a:lstStyle/>
        <a:p>
          <a:endParaRPr lang="en-US"/>
        </a:p>
      </dgm:t>
    </dgm:pt>
    <dgm:pt modelId="{0E02D9A5-0B14-4E38-8F7C-BF986BCE717C}">
      <dgm:prSet/>
      <dgm:spPr/>
      <dgm:t>
        <a:bodyPr/>
        <a:lstStyle/>
        <a:p>
          <a:r>
            <a:rPr lang="en-US" dirty="0">
              <a:solidFill>
                <a:srgbClr val="7030A0"/>
              </a:solidFill>
            </a:rPr>
            <a:t>Judaism </a:t>
          </a:r>
        </a:p>
      </dgm:t>
    </dgm:pt>
    <dgm:pt modelId="{7460C919-05B1-441A-B88A-01A2E00B1BD3}" type="parTrans" cxnId="{18D92E5A-6FFF-47C2-8F50-64438C66A1BE}">
      <dgm:prSet/>
      <dgm:spPr/>
      <dgm:t>
        <a:bodyPr/>
        <a:lstStyle/>
        <a:p>
          <a:endParaRPr lang="en-US"/>
        </a:p>
      </dgm:t>
    </dgm:pt>
    <dgm:pt modelId="{A936EA0D-DB5E-47B7-8185-0F936CDAD060}" type="sibTrans" cxnId="{18D92E5A-6FFF-47C2-8F50-64438C66A1BE}">
      <dgm:prSet/>
      <dgm:spPr/>
      <dgm:t>
        <a:bodyPr/>
        <a:lstStyle/>
        <a:p>
          <a:endParaRPr lang="en-US"/>
        </a:p>
      </dgm:t>
    </dgm:pt>
    <dgm:pt modelId="{86BE3F6A-B63D-4C6E-A6CC-960E43E8D863}">
      <dgm:prSet/>
      <dgm:spPr/>
      <dgm:t>
        <a:bodyPr/>
        <a:lstStyle/>
        <a:p>
          <a:r>
            <a:rPr lang="en-US" dirty="0">
              <a:solidFill>
                <a:srgbClr val="7030A0"/>
              </a:solidFill>
            </a:rPr>
            <a:t>Zoroastrianism</a:t>
          </a:r>
          <a:endParaRPr lang="en-IN" dirty="0">
            <a:solidFill>
              <a:srgbClr val="7030A0"/>
            </a:solidFill>
          </a:endParaRPr>
        </a:p>
      </dgm:t>
    </dgm:pt>
    <dgm:pt modelId="{D68FE001-506C-4907-A009-F15B65D82E11}" type="parTrans" cxnId="{EDDF39B6-0B67-4B86-BD52-CB1F910BA3D9}">
      <dgm:prSet/>
      <dgm:spPr/>
      <dgm:t>
        <a:bodyPr/>
        <a:lstStyle/>
        <a:p>
          <a:endParaRPr lang="en-US"/>
        </a:p>
      </dgm:t>
    </dgm:pt>
    <dgm:pt modelId="{A76B8B13-0783-4D14-8860-75954982708E}" type="sibTrans" cxnId="{EDDF39B6-0B67-4B86-BD52-CB1F910BA3D9}">
      <dgm:prSet/>
      <dgm:spPr/>
      <dgm:t>
        <a:bodyPr/>
        <a:lstStyle/>
        <a:p>
          <a:endParaRPr lang="en-US"/>
        </a:p>
      </dgm:t>
    </dgm:pt>
    <dgm:pt modelId="{A880EFA3-EB52-44B5-AE46-2DA802BA53F7}" type="pres">
      <dgm:prSet presAssocID="{CE8BDD1D-2192-4C19-B925-D822C7323C4A}" presName="Name0" presStyleCnt="0">
        <dgm:presLayoutVars>
          <dgm:chPref val="1"/>
          <dgm:dir/>
          <dgm:animOne val="branch"/>
          <dgm:animLvl val="lvl"/>
          <dgm:resizeHandles val="exact"/>
        </dgm:presLayoutVars>
      </dgm:prSet>
      <dgm:spPr/>
      <dgm:t>
        <a:bodyPr/>
        <a:lstStyle/>
        <a:p>
          <a:endParaRPr lang="en-US"/>
        </a:p>
      </dgm:t>
    </dgm:pt>
    <dgm:pt modelId="{BE0BE602-1D63-4545-A2B1-EA97A0D9EED3}" type="pres">
      <dgm:prSet presAssocID="{D2A574C6-C8F3-4BFA-83B1-9AE6BE9ED141}" presName="root1" presStyleCnt="0"/>
      <dgm:spPr/>
    </dgm:pt>
    <dgm:pt modelId="{D4C9B6C9-E249-4654-9E48-9E8501FF7ED5}" type="pres">
      <dgm:prSet presAssocID="{D2A574C6-C8F3-4BFA-83B1-9AE6BE9ED141}" presName="LevelOneTextNode" presStyleLbl="node0" presStyleIdx="0" presStyleCnt="1" custLinFactX="-262143" custLinFactNeighborX="-300000" custLinFactNeighborY="129">
        <dgm:presLayoutVars>
          <dgm:chPref val="3"/>
        </dgm:presLayoutVars>
      </dgm:prSet>
      <dgm:spPr/>
      <dgm:t>
        <a:bodyPr/>
        <a:lstStyle/>
        <a:p>
          <a:endParaRPr lang="en-US"/>
        </a:p>
      </dgm:t>
    </dgm:pt>
    <dgm:pt modelId="{0669B48C-0714-4378-9445-6F96FF9565E2}" type="pres">
      <dgm:prSet presAssocID="{D2A574C6-C8F3-4BFA-83B1-9AE6BE9ED141}" presName="level2hierChild" presStyleCnt="0"/>
      <dgm:spPr/>
    </dgm:pt>
    <dgm:pt modelId="{7AC72BB5-9D5A-4D54-98E2-2E1B405F1663}" type="pres">
      <dgm:prSet presAssocID="{0961351D-C16A-47BC-85E1-8FF165F1531C}" presName="conn2-1" presStyleLbl="parChTrans1D2" presStyleIdx="0" presStyleCnt="8"/>
      <dgm:spPr/>
      <dgm:t>
        <a:bodyPr/>
        <a:lstStyle/>
        <a:p>
          <a:endParaRPr lang="en-US"/>
        </a:p>
      </dgm:t>
    </dgm:pt>
    <dgm:pt modelId="{F7955EE3-318F-4219-ABE2-5C6452DB1789}" type="pres">
      <dgm:prSet presAssocID="{0961351D-C16A-47BC-85E1-8FF165F1531C}" presName="connTx" presStyleLbl="parChTrans1D2" presStyleIdx="0" presStyleCnt="8"/>
      <dgm:spPr/>
      <dgm:t>
        <a:bodyPr/>
        <a:lstStyle/>
        <a:p>
          <a:endParaRPr lang="en-US"/>
        </a:p>
      </dgm:t>
    </dgm:pt>
    <dgm:pt modelId="{5E64B499-D4FD-4FAD-8FB5-D42ECF69E644}" type="pres">
      <dgm:prSet presAssocID="{5719DA9C-29E0-4C8A-A682-1A4D383BDA66}" presName="root2" presStyleCnt="0"/>
      <dgm:spPr/>
    </dgm:pt>
    <dgm:pt modelId="{2B5C8484-B1F4-41B1-A386-B7575CFB57E1}" type="pres">
      <dgm:prSet presAssocID="{5719DA9C-29E0-4C8A-A682-1A4D383BDA66}" presName="LevelTwoTextNode" presStyleLbl="node2" presStyleIdx="0" presStyleCnt="8" custLinFactX="-71385" custLinFactNeighborX="-100000" custLinFactNeighborY="677">
        <dgm:presLayoutVars>
          <dgm:chPref val="3"/>
        </dgm:presLayoutVars>
      </dgm:prSet>
      <dgm:spPr/>
      <dgm:t>
        <a:bodyPr/>
        <a:lstStyle/>
        <a:p>
          <a:endParaRPr lang="en-US"/>
        </a:p>
      </dgm:t>
    </dgm:pt>
    <dgm:pt modelId="{709A1214-9791-4707-9872-DAC9A6C1110B}" type="pres">
      <dgm:prSet presAssocID="{5719DA9C-29E0-4C8A-A682-1A4D383BDA66}" presName="level3hierChild" presStyleCnt="0"/>
      <dgm:spPr/>
    </dgm:pt>
    <dgm:pt modelId="{76739A78-7383-42DE-80DA-DF307697FAC8}" type="pres">
      <dgm:prSet presAssocID="{7D409BC5-2021-4F5A-A481-59349CDB90A8}" presName="conn2-1" presStyleLbl="parChTrans1D2" presStyleIdx="1" presStyleCnt="8"/>
      <dgm:spPr/>
      <dgm:t>
        <a:bodyPr/>
        <a:lstStyle/>
        <a:p>
          <a:endParaRPr lang="en-US"/>
        </a:p>
      </dgm:t>
    </dgm:pt>
    <dgm:pt modelId="{17F357C6-3257-4468-8FB5-CA79F27DDA8D}" type="pres">
      <dgm:prSet presAssocID="{7D409BC5-2021-4F5A-A481-59349CDB90A8}" presName="connTx" presStyleLbl="parChTrans1D2" presStyleIdx="1" presStyleCnt="8"/>
      <dgm:spPr/>
      <dgm:t>
        <a:bodyPr/>
        <a:lstStyle/>
        <a:p>
          <a:endParaRPr lang="en-US"/>
        </a:p>
      </dgm:t>
    </dgm:pt>
    <dgm:pt modelId="{BEF32BE3-1ED3-4CAF-BFE0-C79440C2C223}" type="pres">
      <dgm:prSet presAssocID="{B41D7E7C-608F-4AD6-A5FA-16388A3C5658}" presName="root2" presStyleCnt="0"/>
      <dgm:spPr/>
    </dgm:pt>
    <dgm:pt modelId="{3D4E4807-5335-4501-BAF6-C9FD12344044}" type="pres">
      <dgm:prSet presAssocID="{B41D7E7C-608F-4AD6-A5FA-16388A3C5658}" presName="LevelTwoTextNode" presStyleLbl="node2" presStyleIdx="1" presStyleCnt="8" custLinFactX="-71385" custLinFactNeighborX="-100000" custLinFactNeighborY="677">
        <dgm:presLayoutVars>
          <dgm:chPref val="3"/>
        </dgm:presLayoutVars>
      </dgm:prSet>
      <dgm:spPr/>
      <dgm:t>
        <a:bodyPr/>
        <a:lstStyle/>
        <a:p>
          <a:endParaRPr lang="en-US"/>
        </a:p>
      </dgm:t>
    </dgm:pt>
    <dgm:pt modelId="{E8792127-2B87-4621-86A3-64877AACEB78}" type="pres">
      <dgm:prSet presAssocID="{B41D7E7C-608F-4AD6-A5FA-16388A3C5658}" presName="level3hierChild" presStyleCnt="0"/>
      <dgm:spPr/>
    </dgm:pt>
    <dgm:pt modelId="{340A44EC-76C1-47B4-9536-4E746D961B5F}" type="pres">
      <dgm:prSet presAssocID="{313608F0-C9F3-4E7D-83CB-FA85799BF2AC}" presName="conn2-1" presStyleLbl="parChTrans1D2" presStyleIdx="2" presStyleCnt="8"/>
      <dgm:spPr/>
      <dgm:t>
        <a:bodyPr/>
        <a:lstStyle/>
        <a:p>
          <a:endParaRPr lang="en-US"/>
        </a:p>
      </dgm:t>
    </dgm:pt>
    <dgm:pt modelId="{01D6029B-53B0-444E-9A40-D9F0E1437979}" type="pres">
      <dgm:prSet presAssocID="{313608F0-C9F3-4E7D-83CB-FA85799BF2AC}" presName="connTx" presStyleLbl="parChTrans1D2" presStyleIdx="2" presStyleCnt="8"/>
      <dgm:spPr/>
      <dgm:t>
        <a:bodyPr/>
        <a:lstStyle/>
        <a:p>
          <a:endParaRPr lang="en-US"/>
        </a:p>
      </dgm:t>
    </dgm:pt>
    <dgm:pt modelId="{6818AB07-4198-410C-911F-CFADB95ED6A0}" type="pres">
      <dgm:prSet presAssocID="{688F168E-1E0B-452E-B4C4-AFA7A1366C35}" presName="root2" presStyleCnt="0"/>
      <dgm:spPr/>
    </dgm:pt>
    <dgm:pt modelId="{D888A698-6D26-402F-8CDC-E2A9F3E2B3FA}" type="pres">
      <dgm:prSet presAssocID="{688F168E-1E0B-452E-B4C4-AFA7A1366C35}" presName="LevelTwoTextNode" presStyleLbl="node2" presStyleIdx="2" presStyleCnt="8" custLinFactX="-71385" custLinFactNeighborX="-100000" custLinFactNeighborY="677">
        <dgm:presLayoutVars>
          <dgm:chPref val="3"/>
        </dgm:presLayoutVars>
      </dgm:prSet>
      <dgm:spPr/>
      <dgm:t>
        <a:bodyPr/>
        <a:lstStyle/>
        <a:p>
          <a:endParaRPr lang="en-US"/>
        </a:p>
      </dgm:t>
    </dgm:pt>
    <dgm:pt modelId="{A593930F-B2F5-4F62-88F3-F4760051D0E6}" type="pres">
      <dgm:prSet presAssocID="{688F168E-1E0B-452E-B4C4-AFA7A1366C35}" presName="level3hierChild" presStyleCnt="0"/>
      <dgm:spPr/>
    </dgm:pt>
    <dgm:pt modelId="{00E2644F-3421-4724-9E8B-CDE4E3390B62}" type="pres">
      <dgm:prSet presAssocID="{1BBD1F51-3485-4032-A4D3-323010A904F7}" presName="conn2-1" presStyleLbl="parChTrans1D2" presStyleIdx="3" presStyleCnt="8"/>
      <dgm:spPr/>
      <dgm:t>
        <a:bodyPr/>
        <a:lstStyle/>
        <a:p>
          <a:endParaRPr lang="en-US"/>
        </a:p>
      </dgm:t>
    </dgm:pt>
    <dgm:pt modelId="{65C10E75-C483-4F01-89E2-14F9C75EA3CB}" type="pres">
      <dgm:prSet presAssocID="{1BBD1F51-3485-4032-A4D3-323010A904F7}" presName="connTx" presStyleLbl="parChTrans1D2" presStyleIdx="3" presStyleCnt="8"/>
      <dgm:spPr/>
      <dgm:t>
        <a:bodyPr/>
        <a:lstStyle/>
        <a:p>
          <a:endParaRPr lang="en-US"/>
        </a:p>
      </dgm:t>
    </dgm:pt>
    <dgm:pt modelId="{8E17FB02-68AD-466A-B72C-2C048F850CBD}" type="pres">
      <dgm:prSet presAssocID="{18CF2E6B-3BD6-47E1-AA8E-B8B6A658C455}" presName="root2" presStyleCnt="0"/>
      <dgm:spPr/>
    </dgm:pt>
    <dgm:pt modelId="{E06E4D29-94A9-4865-B370-6C699F336622}" type="pres">
      <dgm:prSet presAssocID="{18CF2E6B-3BD6-47E1-AA8E-B8B6A658C455}" presName="LevelTwoTextNode" presStyleLbl="node2" presStyleIdx="3" presStyleCnt="8" custLinFactX="-71385" custLinFactNeighborX="-100000" custLinFactNeighborY="677">
        <dgm:presLayoutVars>
          <dgm:chPref val="3"/>
        </dgm:presLayoutVars>
      </dgm:prSet>
      <dgm:spPr/>
      <dgm:t>
        <a:bodyPr/>
        <a:lstStyle/>
        <a:p>
          <a:endParaRPr lang="en-US"/>
        </a:p>
      </dgm:t>
    </dgm:pt>
    <dgm:pt modelId="{1B29262B-5038-4173-A54C-EF3E06CE99A2}" type="pres">
      <dgm:prSet presAssocID="{18CF2E6B-3BD6-47E1-AA8E-B8B6A658C455}" presName="level3hierChild" presStyleCnt="0"/>
      <dgm:spPr/>
    </dgm:pt>
    <dgm:pt modelId="{9E8C0E0C-CB61-49E0-A435-9EDB63DF7D93}" type="pres">
      <dgm:prSet presAssocID="{F7F998DF-67EE-46E6-9714-302FC6E30370}" presName="conn2-1" presStyleLbl="parChTrans1D2" presStyleIdx="4" presStyleCnt="8"/>
      <dgm:spPr/>
      <dgm:t>
        <a:bodyPr/>
        <a:lstStyle/>
        <a:p>
          <a:endParaRPr lang="en-US"/>
        </a:p>
      </dgm:t>
    </dgm:pt>
    <dgm:pt modelId="{B40DA0A0-CC4B-40FE-B4F9-4F57A6DFB0BC}" type="pres">
      <dgm:prSet presAssocID="{F7F998DF-67EE-46E6-9714-302FC6E30370}" presName="connTx" presStyleLbl="parChTrans1D2" presStyleIdx="4" presStyleCnt="8"/>
      <dgm:spPr/>
      <dgm:t>
        <a:bodyPr/>
        <a:lstStyle/>
        <a:p>
          <a:endParaRPr lang="en-US"/>
        </a:p>
      </dgm:t>
    </dgm:pt>
    <dgm:pt modelId="{CB126A4A-53A8-43AE-9174-2EC5F7299842}" type="pres">
      <dgm:prSet presAssocID="{5AE78F46-E8CA-4E97-A75F-A94B72E26079}" presName="root2" presStyleCnt="0"/>
      <dgm:spPr/>
    </dgm:pt>
    <dgm:pt modelId="{4E0B1813-5582-45F5-81A2-028376545BC1}" type="pres">
      <dgm:prSet presAssocID="{5AE78F46-E8CA-4E97-A75F-A94B72E26079}" presName="LevelTwoTextNode" presStyleLbl="node2" presStyleIdx="4" presStyleCnt="8" custLinFactX="-71385" custLinFactNeighborX="-100000" custLinFactNeighborY="677">
        <dgm:presLayoutVars>
          <dgm:chPref val="3"/>
        </dgm:presLayoutVars>
      </dgm:prSet>
      <dgm:spPr/>
      <dgm:t>
        <a:bodyPr/>
        <a:lstStyle/>
        <a:p>
          <a:endParaRPr lang="en-US"/>
        </a:p>
      </dgm:t>
    </dgm:pt>
    <dgm:pt modelId="{801477FE-4AB4-4D35-B9B8-EB1D774D4493}" type="pres">
      <dgm:prSet presAssocID="{5AE78F46-E8CA-4E97-A75F-A94B72E26079}" presName="level3hierChild" presStyleCnt="0"/>
      <dgm:spPr/>
    </dgm:pt>
    <dgm:pt modelId="{89B8F9C7-6C4B-4AD0-8F05-0DE92E807AD2}" type="pres">
      <dgm:prSet presAssocID="{4635B5F4-C92F-4A14-AF10-F71983A5DDF8}" presName="conn2-1" presStyleLbl="parChTrans1D2" presStyleIdx="5" presStyleCnt="8"/>
      <dgm:spPr/>
      <dgm:t>
        <a:bodyPr/>
        <a:lstStyle/>
        <a:p>
          <a:endParaRPr lang="en-US"/>
        </a:p>
      </dgm:t>
    </dgm:pt>
    <dgm:pt modelId="{206ACACE-C128-4B5D-9653-A01BB20D6AAB}" type="pres">
      <dgm:prSet presAssocID="{4635B5F4-C92F-4A14-AF10-F71983A5DDF8}" presName="connTx" presStyleLbl="parChTrans1D2" presStyleIdx="5" presStyleCnt="8"/>
      <dgm:spPr/>
      <dgm:t>
        <a:bodyPr/>
        <a:lstStyle/>
        <a:p>
          <a:endParaRPr lang="en-US"/>
        </a:p>
      </dgm:t>
    </dgm:pt>
    <dgm:pt modelId="{FFCAF233-981F-4AE1-B321-5E79597BCA9E}" type="pres">
      <dgm:prSet presAssocID="{68760A3E-7200-43D5-B1CD-61559CDFE2EF}" presName="root2" presStyleCnt="0"/>
      <dgm:spPr/>
    </dgm:pt>
    <dgm:pt modelId="{A00C80DF-0FBE-40D0-B161-E39EA3A685BD}" type="pres">
      <dgm:prSet presAssocID="{68760A3E-7200-43D5-B1CD-61559CDFE2EF}" presName="LevelTwoTextNode" presStyleLbl="node2" presStyleIdx="5" presStyleCnt="8" custLinFactX="-71385" custLinFactNeighborX="-100000" custLinFactNeighborY="677">
        <dgm:presLayoutVars>
          <dgm:chPref val="3"/>
        </dgm:presLayoutVars>
      </dgm:prSet>
      <dgm:spPr/>
      <dgm:t>
        <a:bodyPr/>
        <a:lstStyle/>
        <a:p>
          <a:endParaRPr lang="en-US"/>
        </a:p>
      </dgm:t>
    </dgm:pt>
    <dgm:pt modelId="{E849402C-C788-47DD-A6A2-6028E7AA8934}" type="pres">
      <dgm:prSet presAssocID="{68760A3E-7200-43D5-B1CD-61559CDFE2EF}" presName="level3hierChild" presStyleCnt="0"/>
      <dgm:spPr/>
    </dgm:pt>
    <dgm:pt modelId="{477D2EE7-82D9-461C-8D82-12D23FE7B84A}" type="pres">
      <dgm:prSet presAssocID="{7460C919-05B1-441A-B88A-01A2E00B1BD3}" presName="conn2-1" presStyleLbl="parChTrans1D2" presStyleIdx="6" presStyleCnt="8"/>
      <dgm:spPr/>
      <dgm:t>
        <a:bodyPr/>
        <a:lstStyle/>
        <a:p>
          <a:endParaRPr lang="en-US"/>
        </a:p>
      </dgm:t>
    </dgm:pt>
    <dgm:pt modelId="{CDE96962-EFE8-4119-9803-8A4D7ABF683B}" type="pres">
      <dgm:prSet presAssocID="{7460C919-05B1-441A-B88A-01A2E00B1BD3}" presName="connTx" presStyleLbl="parChTrans1D2" presStyleIdx="6" presStyleCnt="8"/>
      <dgm:spPr/>
      <dgm:t>
        <a:bodyPr/>
        <a:lstStyle/>
        <a:p>
          <a:endParaRPr lang="en-US"/>
        </a:p>
      </dgm:t>
    </dgm:pt>
    <dgm:pt modelId="{DCA4F318-D99E-4A9F-A71F-088F41AD3BF9}" type="pres">
      <dgm:prSet presAssocID="{0E02D9A5-0B14-4E38-8F7C-BF986BCE717C}" presName="root2" presStyleCnt="0"/>
      <dgm:spPr/>
    </dgm:pt>
    <dgm:pt modelId="{9BD8E47C-E77F-4948-AD2A-2C40FCFEF335}" type="pres">
      <dgm:prSet presAssocID="{0E02D9A5-0B14-4E38-8F7C-BF986BCE717C}" presName="LevelTwoTextNode" presStyleLbl="node2" presStyleIdx="6" presStyleCnt="8" custLinFactX="-71385" custLinFactNeighborX="-100000" custLinFactNeighborY="677">
        <dgm:presLayoutVars>
          <dgm:chPref val="3"/>
        </dgm:presLayoutVars>
      </dgm:prSet>
      <dgm:spPr/>
      <dgm:t>
        <a:bodyPr/>
        <a:lstStyle/>
        <a:p>
          <a:endParaRPr lang="en-US"/>
        </a:p>
      </dgm:t>
    </dgm:pt>
    <dgm:pt modelId="{891EAC56-6C61-415D-AD63-2048F9373B48}" type="pres">
      <dgm:prSet presAssocID="{0E02D9A5-0B14-4E38-8F7C-BF986BCE717C}" presName="level3hierChild" presStyleCnt="0"/>
      <dgm:spPr/>
    </dgm:pt>
    <dgm:pt modelId="{06629907-E4DF-4B63-9654-A1D02EC7E51F}" type="pres">
      <dgm:prSet presAssocID="{D68FE001-506C-4907-A009-F15B65D82E11}" presName="conn2-1" presStyleLbl="parChTrans1D2" presStyleIdx="7" presStyleCnt="8"/>
      <dgm:spPr/>
      <dgm:t>
        <a:bodyPr/>
        <a:lstStyle/>
        <a:p>
          <a:endParaRPr lang="en-US"/>
        </a:p>
      </dgm:t>
    </dgm:pt>
    <dgm:pt modelId="{1A4328E5-D1A0-4201-BAD0-734B5F69114E}" type="pres">
      <dgm:prSet presAssocID="{D68FE001-506C-4907-A009-F15B65D82E11}" presName="connTx" presStyleLbl="parChTrans1D2" presStyleIdx="7" presStyleCnt="8"/>
      <dgm:spPr/>
      <dgm:t>
        <a:bodyPr/>
        <a:lstStyle/>
        <a:p>
          <a:endParaRPr lang="en-US"/>
        </a:p>
      </dgm:t>
    </dgm:pt>
    <dgm:pt modelId="{C63D9DC5-D8E3-4B8B-94C0-5FF3AAB0EBB3}" type="pres">
      <dgm:prSet presAssocID="{86BE3F6A-B63D-4C6E-A6CC-960E43E8D863}" presName="root2" presStyleCnt="0"/>
      <dgm:spPr/>
    </dgm:pt>
    <dgm:pt modelId="{E4E02BD6-3005-4E9F-876E-D947BEFA4CA8}" type="pres">
      <dgm:prSet presAssocID="{86BE3F6A-B63D-4C6E-A6CC-960E43E8D863}" presName="LevelTwoTextNode" presStyleLbl="node2" presStyleIdx="7" presStyleCnt="8" custLinFactX="-71385" custLinFactNeighborX="-100000" custLinFactNeighborY="677">
        <dgm:presLayoutVars>
          <dgm:chPref val="3"/>
        </dgm:presLayoutVars>
      </dgm:prSet>
      <dgm:spPr/>
      <dgm:t>
        <a:bodyPr/>
        <a:lstStyle/>
        <a:p>
          <a:endParaRPr lang="en-US"/>
        </a:p>
      </dgm:t>
    </dgm:pt>
    <dgm:pt modelId="{48853135-A79F-4F1B-8E74-D3DBA3526C29}" type="pres">
      <dgm:prSet presAssocID="{86BE3F6A-B63D-4C6E-A6CC-960E43E8D863}" presName="level3hierChild" presStyleCnt="0"/>
      <dgm:spPr/>
    </dgm:pt>
  </dgm:ptLst>
  <dgm:cxnLst>
    <dgm:cxn modelId="{35C56197-3BFE-4B4B-8C67-BB45CB6D8593}" srcId="{D2A574C6-C8F3-4BFA-83B1-9AE6BE9ED141}" destId="{68760A3E-7200-43D5-B1CD-61559CDFE2EF}" srcOrd="5" destOrd="0" parTransId="{4635B5F4-C92F-4A14-AF10-F71983A5DDF8}" sibTransId="{BB404507-231F-465A-85FD-26C88EB8BDD8}"/>
    <dgm:cxn modelId="{E63B3E37-8C9A-413E-910A-5047415772D7}" type="presOf" srcId="{7460C919-05B1-441A-B88A-01A2E00B1BD3}" destId="{477D2EE7-82D9-461C-8D82-12D23FE7B84A}" srcOrd="0" destOrd="0" presId="urn:microsoft.com/office/officeart/2008/layout/HorizontalMultiLevelHierarchy"/>
    <dgm:cxn modelId="{1A3F1BEC-23EC-402C-9BB8-AF4CA30CBA26}" srcId="{D2A574C6-C8F3-4BFA-83B1-9AE6BE9ED141}" destId="{B41D7E7C-608F-4AD6-A5FA-16388A3C5658}" srcOrd="1" destOrd="0" parTransId="{7D409BC5-2021-4F5A-A481-59349CDB90A8}" sibTransId="{6111F8E5-505C-41FF-BDAD-1B824B099433}"/>
    <dgm:cxn modelId="{ECAB9172-49AC-442E-ACD5-BE8AFDD8841F}" type="presOf" srcId="{D68FE001-506C-4907-A009-F15B65D82E11}" destId="{06629907-E4DF-4B63-9654-A1D02EC7E51F}" srcOrd="0" destOrd="0" presId="urn:microsoft.com/office/officeart/2008/layout/HorizontalMultiLevelHierarchy"/>
    <dgm:cxn modelId="{B7072490-A2D3-461B-97F6-A645EBD48708}" type="presOf" srcId="{1BBD1F51-3485-4032-A4D3-323010A904F7}" destId="{00E2644F-3421-4724-9E8B-CDE4E3390B62}" srcOrd="0" destOrd="0" presId="urn:microsoft.com/office/officeart/2008/layout/HorizontalMultiLevelHierarchy"/>
    <dgm:cxn modelId="{18D92E5A-6FFF-47C2-8F50-64438C66A1BE}" srcId="{D2A574C6-C8F3-4BFA-83B1-9AE6BE9ED141}" destId="{0E02D9A5-0B14-4E38-8F7C-BF986BCE717C}" srcOrd="6" destOrd="0" parTransId="{7460C919-05B1-441A-B88A-01A2E00B1BD3}" sibTransId="{A936EA0D-DB5E-47B7-8185-0F936CDAD060}"/>
    <dgm:cxn modelId="{6AAC51F2-4C15-432A-B63F-8FDC20CD02C8}" type="presOf" srcId="{4635B5F4-C92F-4A14-AF10-F71983A5DDF8}" destId="{89B8F9C7-6C4B-4AD0-8F05-0DE92E807AD2}" srcOrd="0" destOrd="0" presId="urn:microsoft.com/office/officeart/2008/layout/HorizontalMultiLevelHierarchy"/>
    <dgm:cxn modelId="{A3736E7B-C32B-42B8-B0A0-6190E370499D}" type="presOf" srcId="{313608F0-C9F3-4E7D-83CB-FA85799BF2AC}" destId="{340A44EC-76C1-47B4-9536-4E746D961B5F}" srcOrd="0" destOrd="0" presId="urn:microsoft.com/office/officeart/2008/layout/HorizontalMultiLevelHierarchy"/>
    <dgm:cxn modelId="{BC852B98-6D53-4CEB-B223-7AF721B4FC35}" type="presOf" srcId="{313608F0-C9F3-4E7D-83CB-FA85799BF2AC}" destId="{01D6029B-53B0-444E-9A40-D9F0E1437979}" srcOrd="1" destOrd="0" presId="urn:microsoft.com/office/officeart/2008/layout/HorizontalMultiLevelHierarchy"/>
    <dgm:cxn modelId="{DBAECB69-1437-40AE-BBCA-1FE221926864}" type="presOf" srcId="{F7F998DF-67EE-46E6-9714-302FC6E30370}" destId="{B40DA0A0-CC4B-40FE-B4F9-4F57A6DFB0BC}" srcOrd="1" destOrd="0" presId="urn:microsoft.com/office/officeart/2008/layout/HorizontalMultiLevelHierarchy"/>
    <dgm:cxn modelId="{C7A2F326-277F-4213-8AF9-98018017F5D8}" type="presOf" srcId="{F7F998DF-67EE-46E6-9714-302FC6E30370}" destId="{9E8C0E0C-CB61-49E0-A435-9EDB63DF7D93}" srcOrd="0" destOrd="0" presId="urn:microsoft.com/office/officeart/2008/layout/HorizontalMultiLevelHierarchy"/>
    <dgm:cxn modelId="{1BB83067-8529-49C6-8CEC-315C5DBF63E9}" type="presOf" srcId="{D2A574C6-C8F3-4BFA-83B1-9AE6BE9ED141}" destId="{D4C9B6C9-E249-4654-9E48-9E8501FF7ED5}" srcOrd="0" destOrd="0" presId="urn:microsoft.com/office/officeart/2008/layout/HorizontalMultiLevelHierarchy"/>
    <dgm:cxn modelId="{346F5E13-90E1-40D6-85F6-643F91D842DA}" type="presOf" srcId="{B41D7E7C-608F-4AD6-A5FA-16388A3C5658}" destId="{3D4E4807-5335-4501-BAF6-C9FD12344044}" srcOrd="0" destOrd="0" presId="urn:microsoft.com/office/officeart/2008/layout/HorizontalMultiLevelHierarchy"/>
    <dgm:cxn modelId="{F148FAEA-FEAE-41C7-B1DA-E1C5145BF632}" type="presOf" srcId="{5719DA9C-29E0-4C8A-A682-1A4D383BDA66}" destId="{2B5C8484-B1F4-41B1-A386-B7575CFB57E1}" srcOrd="0" destOrd="0" presId="urn:microsoft.com/office/officeart/2008/layout/HorizontalMultiLevelHierarchy"/>
    <dgm:cxn modelId="{18CB5C5B-AE1C-4CCE-874B-129CC24B9ACD}" srcId="{D2A574C6-C8F3-4BFA-83B1-9AE6BE9ED141}" destId="{18CF2E6B-3BD6-47E1-AA8E-B8B6A658C455}" srcOrd="3" destOrd="0" parTransId="{1BBD1F51-3485-4032-A4D3-323010A904F7}" sibTransId="{91FE0713-53B6-41BF-8B5D-764FC508B4FE}"/>
    <dgm:cxn modelId="{4E9E90E1-5AD2-475B-BE9C-56C8B70FDDEC}" srcId="{CE8BDD1D-2192-4C19-B925-D822C7323C4A}" destId="{D2A574C6-C8F3-4BFA-83B1-9AE6BE9ED141}" srcOrd="0" destOrd="0" parTransId="{4341CBE7-2C33-41EC-9C5C-22465093E29F}" sibTransId="{FC0B6835-B0F3-4BBF-AB74-4F3E17A08ABE}"/>
    <dgm:cxn modelId="{057F4C61-C335-4A31-9FE9-DCA3F161851A}" type="presOf" srcId="{4635B5F4-C92F-4A14-AF10-F71983A5DDF8}" destId="{206ACACE-C128-4B5D-9653-A01BB20D6AAB}" srcOrd="1" destOrd="0" presId="urn:microsoft.com/office/officeart/2008/layout/HorizontalMultiLevelHierarchy"/>
    <dgm:cxn modelId="{576B90F2-A09A-47B3-B755-4FFC5D197A19}" type="presOf" srcId="{68760A3E-7200-43D5-B1CD-61559CDFE2EF}" destId="{A00C80DF-0FBE-40D0-B161-E39EA3A685BD}" srcOrd="0" destOrd="0" presId="urn:microsoft.com/office/officeart/2008/layout/HorizontalMultiLevelHierarchy"/>
    <dgm:cxn modelId="{637602B9-034D-4998-A76D-912B5EF7EF61}" type="presOf" srcId="{7460C919-05B1-441A-B88A-01A2E00B1BD3}" destId="{CDE96962-EFE8-4119-9803-8A4D7ABF683B}" srcOrd="1" destOrd="0" presId="urn:microsoft.com/office/officeart/2008/layout/HorizontalMultiLevelHierarchy"/>
    <dgm:cxn modelId="{45EDA65D-625D-4DE6-8CDE-0502AEFFBBDD}" type="presOf" srcId="{0961351D-C16A-47BC-85E1-8FF165F1531C}" destId="{7AC72BB5-9D5A-4D54-98E2-2E1B405F1663}" srcOrd="0" destOrd="0" presId="urn:microsoft.com/office/officeart/2008/layout/HorizontalMultiLevelHierarchy"/>
    <dgm:cxn modelId="{0112A0B4-337C-4B62-8EC8-331DBB60EBD1}" type="presOf" srcId="{5AE78F46-E8CA-4E97-A75F-A94B72E26079}" destId="{4E0B1813-5582-45F5-81A2-028376545BC1}" srcOrd="0" destOrd="0" presId="urn:microsoft.com/office/officeart/2008/layout/HorizontalMultiLevelHierarchy"/>
    <dgm:cxn modelId="{816648BD-4AB1-4566-B629-5C68B561C43C}" type="presOf" srcId="{CE8BDD1D-2192-4C19-B925-D822C7323C4A}" destId="{A880EFA3-EB52-44B5-AE46-2DA802BA53F7}" srcOrd="0" destOrd="0" presId="urn:microsoft.com/office/officeart/2008/layout/HorizontalMultiLevelHierarchy"/>
    <dgm:cxn modelId="{EB599234-94BB-4060-B762-C9EB7E6B9F06}" type="presOf" srcId="{0E02D9A5-0B14-4E38-8F7C-BF986BCE717C}" destId="{9BD8E47C-E77F-4948-AD2A-2C40FCFEF335}" srcOrd="0" destOrd="0" presId="urn:microsoft.com/office/officeart/2008/layout/HorizontalMultiLevelHierarchy"/>
    <dgm:cxn modelId="{8B252B48-A6CB-4E33-9005-5BA42FBFAEB5}" srcId="{D2A574C6-C8F3-4BFA-83B1-9AE6BE9ED141}" destId="{5719DA9C-29E0-4C8A-A682-1A4D383BDA66}" srcOrd="0" destOrd="0" parTransId="{0961351D-C16A-47BC-85E1-8FF165F1531C}" sibTransId="{30F580E0-52B3-403B-B9FD-0C1CF004D1F3}"/>
    <dgm:cxn modelId="{AC85AF48-A6E9-4EC0-A10C-0AE82976C176}" type="presOf" srcId="{7D409BC5-2021-4F5A-A481-59349CDB90A8}" destId="{76739A78-7383-42DE-80DA-DF307697FAC8}" srcOrd="0" destOrd="0" presId="urn:microsoft.com/office/officeart/2008/layout/HorizontalMultiLevelHierarchy"/>
    <dgm:cxn modelId="{85E146EF-EB64-4EA0-9E88-8F9740619380}" srcId="{D2A574C6-C8F3-4BFA-83B1-9AE6BE9ED141}" destId="{5AE78F46-E8CA-4E97-A75F-A94B72E26079}" srcOrd="4" destOrd="0" parTransId="{F7F998DF-67EE-46E6-9714-302FC6E30370}" sibTransId="{DDB5C253-A308-4707-B7E3-289CEED28F63}"/>
    <dgm:cxn modelId="{8B259728-9094-483A-A877-5B9CED4869B2}" type="presOf" srcId="{D68FE001-506C-4907-A009-F15B65D82E11}" destId="{1A4328E5-D1A0-4201-BAD0-734B5F69114E}" srcOrd="1" destOrd="0" presId="urn:microsoft.com/office/officeart/2008/layout/HorizontalMultiLevelHierarchy"/>
    <dgm:cxn modelId="{2199A576-1BEF-4BCF-AAB1-38AA20E2DF3F}" type="presOf" srcId="{1BBD1F51-3485-4032-A4D3-323010A904F7}" destId="{65C10E75-C483-4F01-89E2-14F9C75EA3CB}" srcOrd="1" destOrd="0" presId="urn:microsoft.com/office/officeart/2008/layout/HorizontalMultiLevelHierarchy"/>
    <dgm:cxn modelId="{2381D149-A41C-4543-ADC6-7C50BD15CD9E}" srcId="{D2A574C6-C8F3-4BFA-83B1-9AE6BE9ED141}" destId="{688F168E-1E0B-452E-B4C4-AFA7A1366C35}" srcOrd="2" destOrd="0" parTransId="{313608F0-C9F3-4E7D-83CB-FA85799BF2AC}" sibTransId="{066D4457-6AE1-4CE5-B8B2-1C06CD449C8E}"/>
    <dgm:cxn modelId="{19199ACF-3CBF-4AB4-BDE2-E1C35725C925}" type="presOf" srcId="{7D409BC5-2021-4F5A-A481-59349CDB90A8}" destId="{17F357C6-3257-4468-8FB5-CA79F27DDA8D}" srcOrd="1" destOrd="0" presId="urn:microsoft.com/office/officeart/2008/layout/HorizontalMultiLevelHierarchy"/>
    <dgm:cxn modelId="{4318725E-BEAC-4967-BAB8-6DDF25E879CC}" type="presOf" srcId="{688F168E-1E0B-452E-B4C4-AFA7A1366C35}" destId="{D888A698-6D26-402F-8CDC-E2A9F3E2B3FA}" srcOrd="0" destOrd="0" presId="urn:microsoft.com/office/officeart/2008/layout/HorizontalMultiLevelHierarchy"/>
    <dgm:cxn modelId="{30A6F80E-3424-47A6-A67E-4A1A21AE0765}" type="presOf" srcId="{0961351D-C16A-47BC-85E1-8FF165F1531C}" destId="{F7955EE3-318F-4219-ABE2-5C6452DB1789}" srcOrd="1" destOrd="0" presId="urn:microsoft.com/office/officeart/2008/layout/HorizontalMultiLevelHierarchy"/>
    <dgm:cxn modelId="{EDDF39B6-0B67-4B86-BD52-CB1F910BA3D9}" srcId="{D2A574C6-C8F3-4BFA-83B1-9AE6BE9ED141}" destId="{86BE3F6A-B63D-4C6E-A6CC-960E43E8D863}" srcOrd="7" destOrd="0" parTransId="{D68FE001-506C-4907-A009-F15B65D82E11}" sibTransId="{A76B8B13-0783-4D14-8860-75954982708E}"/>
    <dgm:cxn modelId="{1876FB13-CFC8-4661-85B9-37F8119C072B}" type="presOf" srcId="{18CF2E6B-3BD6-47E1-AA8E-B8B6A658C455}" destId="{E06E4D29-94A9-4865-B370-6C699F336622}" srcOrd="0" destOrd="0" presId="urn:microsoft.com/office/officeart/2008/layout/HorizontalMultiLevelHierarchy"/>
    <dgm:cxn modelId="{2B4B57B2-1102-43CE-911D-0801EA913C21}" type="presOf" srcId="{86BE3F6A-B63D-4C6E-A6CC-960E43E8D863}" destId="{E4E02BD6-3005-4E9F-876E-D947BEFA4CA8}" srcOrd="0" destOrd="0" presId="urn:microsoft.com/office/officeart/2008/layout/HorizontalMultiLevelHierarchy"/>
    <dgm:cxn modelId="{1347921E-2915-459A-AD2C-06DEEA2E07B9}" type="presParOf" srcId="{A880EFA3-EB52-44B5-AE46-2DA802BA53F7}" destId="{BE0BE602-1D63-4545-A2B1-EA97A0D9EED3}" srcOrd="0" destOrd="0" presId="urn:microsoft.com/office/officeart/2008/layout/HorizontalMultiLevelHierarchy"/>
    <dgm:cxn modelId="{0CEB5A34-E028-4A93-878B-C6866EFEC617}" type="presParOf" srcId="{BE0BE602-1D63-4545-A2B1-EA97A0D9EED3}" destId="{D4C9B6C9-E249-4654-9E48-9E8501FF7ED5}" srcOrd="0" destOrd="0" presId="urn:microsoft.com/office/officeart/2008/layout/HorizontalMultiLevelHierarchy"/>
    <dgm:cxn modelId="{FA019BF0-AC7F-4584-868C-7BBC7847F45E}" type="presParOf" srcId="{BE0BE602-1D63-4545-A2B1-EA97A0D9EED3}" destId="{0669B48C-0714-4378-9445-6F96FF9565E2}" srcOrd="1" destOrd="0" presId="urn:microsoft.com/office/officeart/2008/layout/HorizontalMultiLevelHierarchy"/>
    <dgm:cxn modelId="{0FEE7467-05B5-4427-87CE-FF8C0AD1DDA3}" type="presParOf" srcId="{0669B48C-0714-4378-9445-6F96FF9565E2}" destId="{7AC72BB5-9D5A-4D54-98E2-2E1B405F1663}" srcOrd="0" destOrd="0" presId="urn:microsoft.com/office/officeart/2008/layout/HorizontalMultiLevelHierarchy"/>
    <dgm:cxn modelId="{5C218355-D731-4567-8E72-97491B0B07CA}" type="presParOf" srcId="{7AC72BB5-9D5A-4D54-98E2-2E1B405F1663}" destId="{F7955EE3-318F-4219-ABE2-5C6452DB1789}" srcOrd="0" destOrd="0" presId="urn:microsoft.com/office/officeart/2008/layout/HorizontalMultiLevelHierarchy"/>
    <dgm:cxn modelId="{B3F23F93-A763-4492-9C8E-058B7F17AA4E}" type="presParOf" srcId="{0669B48C-0714-4378-9445-6F96FF9565E2}" destId="{5E64B499-D4FD-4FAD-8FB5-D42ECF69E644}" srcOrd="1" destOrd="0" presId="urn:microsoft.com/office/officeart/2008/layout/HorizontalMultiLevelHierarchy"/>
    <dgm:cxn modelId="{B7BCEB91-4EF0-4BA0-9593-DF9563414319}" type="presParOf" srcId="{5E64B499-D4FD-4FAD-8FB5-D42ECF69E644}" destId="{2B5C8484-B1F4-41B1-A386-B7575CFB57E1}" srcOrd="0" destOrd="0" presId="urn:microsoft.com/office/officeart/2008/layout/HorizontalMultiLevelHierarchy"/>
    <dgm:cxn modelId="{E5560D2B-7B9A-4375-8CD4-47C711B32AB5}" type="presParOf" srcId="{5E64B499-D4FD-4FAD-8FB5-D42ECF69E644}" destId="{709A1214-9791-4707-9872-DAC9A6C1110B}" srcOrd="1" destOrd="0" presId="urn:microsoft.com/office/officeart/2008/layout/HorizontalMultiLevelHierarchy"/>
    <dgm:cxn modelId="{F1D42CD1-A75A-47B9-BC99-1E9204969632}" type="presParOf" srcId="{0669B48C-0714-4378-9445-6F96FF9565E2}" destId="{76739A78-7383-42DE-80DA-DF307697FAC8}" srcOrd="2" destOrd="0" presId="urn:microsoft.com/office/officeart/2008/layout/HorizontalMultiLevelHierarchy"/>
    <dgm:cxn modelId="{C301CC16-3247-4566-B448-925CF1CFA525}" type="presParOf" srcId="{76739A78-7383-42DE-80DA-DF307697FAC8}" destId="{17F357C6-3257-4468-8FB5-CA79F27DDA8D}" srcOrd="0" destOrd="0" presId="urn:microsoft.com/office/officeart/2008/layout/HorizontalMultiLevelHierarchy"/>
    <dgm:cxn modelId="{95D8DD8D-5A06-4AF0-9184-A7630DA075F5}" type="presParOf" srcId="{0669B48C-0714-4378-9445-6F96FF9565E2}" destId="{BEF32BE3-1ED3-4CAF-BFE0-C79440C2C223}" srcOrd="3" destOrd="0" presId="urn:microsoft.com/office/officeart/2008/layout/HorizontalMultiLevelHierarchy"/>
    <dgm:cxn modelId="{612FC427-802E-485E-A145-CD362F6D1C76}" type="presParOf" srcId="{BEF32BE3-1ED3-4CAF-BFE0-C79440C2C223}" destId="{3D4E4807-5335-4501-BAF6-C9FD12344044}" srcOrd="0" destOrd="0" presId="urn:microsoft.com/office/officeart/2008/layout/HorizontalMultiLevelHierarchy"/>
    <dgm:cxn modelId="{4F96FFFE-3836-4D58-838C-4452B91AF7A4}" type="presParOf" srcId="{BEF32BE3-1ED3-4CAF-BFE0-C79440C2C223}" destId="{E8792127-2B87-4621-86A3-64877AACEB78}" srcOrd="1" destOrd="0" presId="urn:microsoft.com/office/officeart/2008/layout/HorizontalMultiLevelHierarchy"/>
    <dgm:cxn modelId="{C2FF1389-BCEB-4FC6-A00C-07CD510E2204}" type="presParOf" srcId="{0669B48C-0714-4378-9445-6F96FF9565E2}" destId="{340A44EC-76C1-47B4-9536-4E746D961B5F}" srcOrd="4" destOrd="0" presId="urn:microsoft.com/office/officeart/2008/layout/HorizontalMultiLevelHierarchy"/>
    <dgm:cxn modelId="{727BAB34-FF66-4904-BDCC-C485E4C4E66C}" type="presParOf" srcId="{340A44EC-76C1-47B4-9536-4E746D961B5F}" destId="{01D6029B-53B0-444E-9A40-D9F0E1437979}" srcOrd="0" destOrd="0" presId="urn:microsoft.com/office/officeart/2008/layout/HorizontalMultiLevelHierarchy"/>
    <dgm:cxn modelId="{40064907-BCFF-4957-8E3B-D189F2AB039F}" type="presParOf" srcId="{0669B48C-0714-4378-9445-6F96FF9565E2}" destId="{6818AB07-4198-410C-911F-CFADB95ED6A0}" srcOrd="5" destOrd="0" presId="urn:microsoft.com/office/officeart/2008/layout/HorizontalMultiLevelHierarchy"/>
    <dgm:cxn modelId="{5EE3968C-AF34-4458-8C1D-68AABB33B78D}" type="presParOf" srcId="{6818AB07-4198-410C-911F-CFADB95ED6A0}" destId="{D888A698-6D26-402F-8CDC-E2A9F3E2B3FA}" srcOrd="0" destOrd="0" presId="urn:microsoft.com/office/officeart/2008/layout/HorizontalMultiLevelHierarchy"/>
    <dgm:cxn modelId="{DD19941C-5E1E-4D57-8EDF-8C4802756EC2}" type="presParOf" srcId="{6818AB07-4198-410C-911F-CFADB95ED6A0}" destId="{A593930F-B2F5-4F62-88F3-F4760051D0E6}" srcOrd="1" destOrd="0" presId="urn:microsoft.com/office/officeart/2008/layout/HorizontalMultiLevelHierarchy"/>
    <dgm:cxn modelId="{9EB8B6C6-5EF8-4641-8ED1-94749DF9F400}" type="presParOf" srcId="{0669B48C-0714-4378-9445-6F96FF9565E2}" destId="{00E2644F-3421-4724-9E8B-CDE4E3390B62}" srcOrd="6" destOrd="0" presId="urn:microsoft.com/office/officeart/2008/layout/HorizontalMultiLevelHierarchy"/>
    <dgm:cxn modelId="{A74FC4D2-B777-440A-B4E9-1537A443BA31}" type="presParOf" srcId="{00E2644F-3421-4724-9E8B-CDE4E3390B62}" destId="{65C10E75-C483-4F01-89E2-14F9C75EA3CB}" srcOrd="0" destOrd="0" presId="urn:microsoft.com/office/officeart/2008/layout/HorizontalMultiLevelHierarchy"/>
    <dgm:cxn modelId="{1506CAE2-5401-47AF-97B3-E041E5167E82}" type="presParOf" srcId="{0669B48C-0714-4378-9445-6F96FF9565E2}" destId="{8E17FB02-68AD-466A-B72C-2C048F850CBD}" srcOrd="7" destOrd="0" presId="urn:microsoft.com/office/officeart/2008/layout/HorizontalMultiLevelHierarchy"/>
    <dgm:cxn modelId="{A9C8337A-6905-4221-AEE5-465269F5DA57}" type="presParOf" srcId="{8E17FB02-68AD-466A-B72C-2C048F850CBD}" destId="{E06E4D29-94A9-4865-B370-6C699F336622}" srcOrd="0" destOrd="0" presId="urn:microsoft.com/office/officeart/2008/layout/HorizontalMultiLevelHierarchy"/>
    <dgm:cxn modelId="{E403CAFE-B7E3-485B-B8DF-BCDEE8261CCE}" type="presParOf" srcId="{8E17FB02-68AD-466A-B72C-2C048F850CBD}" destId="{1B29262B-5038-4173-A54C-EF3E06CE99A2}" srcOrd="1" destOrd="0" presId="urn:microsoft.com/office/officeart/2008/layout/HorizontalMultiLevelHierarchy"/>
    <dgm:cxn modelId="{BF35E054-98A9-4E1A-B5D7-4996D47EC1DB}" type="presParOf" srcId="{0669B48C-0714-4378-9445-6F96FF9565E2}" destId="{9E8C0E0C-CB61-49E0-A435-9EDB63DF7D93}" srcOrd="8" destOrd="0" presId="urn:microsoft.com/office/officeart/2008/layout/HorizontalMultiLevelHierarchy"/>
    <dgm:cxn modelId="{37DD4E5F-3F65-4D2B-AD6B-ED2323A4722C}" type="presParOf" srcId="{9E8C0E0C-CB61-49E0-A435-9EDB63DF7D93}" destId="{B40DA0A0-CC4B-40FE-B4F9-4F57A6DFB0BC}" srcOrd="0" destOrd="0" presId="urn:microsoft.com/office/officeart/2008/layout/HorizontalMultiLevelHierarchy"/>
    <dgm:cxn modelId="{95872F69-004E-40C6-A781-932B667F4A1F}" type="presParOf" srcId="{0669B48C-0714-4378-9445-6F96FF9565E2}" destId="{CB126A4A-53A8-43AE-9174-2EC5F7299842}" srcOrd="9" destOrd="0" presId="urn:microsoft.com/office/officeart/2008/layout/HorizontalMultiLevelHierarchy"/>
    <dgm:cxn modelId="{26471A16-282C-408A-8F08-53E3E1CEAAA7}" type="presParOf" srcId="{CB126A4A-53A8-43AE-9174-2EC5F7299842}" destId="{4E0B1813-5582-45F5-81A2-028376545BC1}" srcOrd="0" destOrd="0" presId="urn:microsoft.com/office/officeart/2008/layout/HorizontalMultiLevelHierarchy"/>
    <dgm:cxn modelId="{C1AD2736-02F7-4CB6-BF3E-4DBC22BF0C6F}" type="presParOf" srcId="{CB126A4A-53A8-43AE-9174-2EC5F7299842}" destId="{801477FE-4AB4-4D35-B9B8-EB1D774D4493}" srcOrd="1" destOrd="0" presId="urn:microsoft.com/office/officeart/2008/layout/HorizontalMultiLevelHierarchy"/>
    <dgm:cxn modelId="{FA832B9D-C59B-4656-B93E-2F2FE8771352}" type="presParOf" srcId="{0669B48C-0714-4378-9445-6F96FF9565E2}" destId="{89B8F9C7-6C4B-4AD0-8F05-0DE92E807AD2}" srcOrd="10" destOrd="0" presId="urn:microsoft.com/office/officeart/2008/layout/HorizontalMultiLevelHierarchy"/>
    <dgm:cxn modelId="{2C8FC2ED-124E-4F6F-9D38-A4A1F6E3BA0B}" type="presParOf" srcId="{89B8F9C7-6C4B-4AD0-8F05-0DE92E807AD2}" destId="{206ACACE-C128-4B5D-9653-A01BB20D6AAB}" srcOrd="0" destOrd="0" presId="urn:microsoft.com/office/officeart/2008/layout/HorizontalMultiLevelHierarchy"/>
    <dgm:cxn modelId="{17057F62-C85E-442D-9578-2C439224A55B}" type="presParOf" srcId="{0669B48C-0714-4378-9445-6F96FF9565E2}" destId="{FFCAF233-981F-4AE1-B321-5E79597BCA9E}" srcOrd="11" destOrd="0" presId="urn:microsoft.com/office/officeart/2008/layout/HorizontalMultiLevelHierarchy"/>
    <dgm:cxn modelId="{43A6681B-5887-4905-90F1-D93F4B5DC3AD}" type="presParOf" srcId="{FFCAF233-981F-4AE1-B321-5E79597BCA9E}" destId="{A00C80DF-0FBE-40D0-B161-E39EA3A685BD}" srcOrd="0" destOrd="0" presId="urn:microsoft.com/office/officeart/2008/layout/HorizontalMultiLevelHierarchy"/>
    <dgm:cxn modelId="{6C5A3A5C-FE0F-4544-A9FD-CAC442EE0883}" type="presParOf" srcId="{FFCAF233-981F-4AE1-B321-5E79597BCA9E}" destId="{E849402C-C788-47DD-A6A2-6028E7AA8934}" srcOrd="1" destOrd="0" presId="urn:microsoft.com/office/officeart/2008/layout/HorizontalMultiLevelHierarchy"/>
    <dgm:cxn modelId="{B4F39FF7-4CA6-4CF6-A6DD-4C5C9DB6CF0D}" type="presParOf" srcId="{0669B48C-0714-4378-9445-6F96FF9565E2}" destId="{477D2EE7-82D9-461C-8D82-12D23FE7B84A}" srcOrd="12" destOrd="0" presId="urn:microsoft.com/office/officeart/2008/layout/HorizontalMultiLevelHierarchy"/>
    <dgm:cxn modelId="{2915FD3F-B93B-47F7-A466-DAC385E62A8F}" type="presParOf" srcId="{477D2EE7-82D9-461C-8D82-12D23FE7B84A}" destId="{CDE96962-EFE8-4119-9803-8A4D7ABF683B}" srcOrd="0" destOrd="0" presId="urn:microsoft.com/office/officeart/2008/layout/HorizontalMultiLevelHierarchy"/>
    <dgm:cxn modelId="{D160A668-256D-4EF2-BEFA-864BB0227BAD}" type="presParOf" srcId="{0669B48C-0714-4378-9445-6F96FF9565E2}" destId="{DCA4F318-D99E-4A9F-A71F-088F41AD3BF9}" srcOrd="13" destOrd="0" presId="urn:microsoft.com/office/officeart/2008/layout/HorizontalMultiLevelHierarchy"/>
    <dgm:cxn modelId="{CE2EE790-90AC-4E75-8F1B-8EDF3F2F9E91}" type="presParOf" srcId="{DCA4F318-D99E-4A9F-A71F-088F41AD3BF9}" destId="{9BD8E47C-E77F-4948-AD2A-2C40FCFEF335}" srcOrd="0" destOrd="0" presId="urn:microsoft.com/office/officeart/2008/layout/HorizontalMultiLevelHierarchy"/>
    <dgm:cxn modelId="{BD401F94-C0C0-4672-A40E-B4FCAF0534BE}" type="presParOf" srcId="{DCA4F318-D99E-4A9F-A71F-088F41AD3BF9}" destId="{891EAC56-6C61-415D-AD63-2048F9373B48}" srcOrd="1" destOrd="0" presId="urn:microsoft.com/office/officeart/2008/layout/HorizontalMultiLevelHierarchy"/>
    <dgm:cxn modelId="{559D54E9-F047-4C0F-8AD6-526C39242FE4}" type="presParOf" srcId="{0669B48C-0714-4378-9445-6F96FF9565E2}" destId="{06629907-E4DF-4B63-9654-A1D02EC7E51F}" srcOrd="14" destOrd="0" presId="urn:microsoft.com/office/officeart/2008/layout/HorizontalMultiLevelHierarchy"/>
    <dgm:cxn modelId="{26762A80-1B74-4FEB-B17A-CD60A5975BA9}" type="presParOf" srcId="{06629907-E4DF-4B63-9654-A1D02EC7E51F}" destId="{1A4328E5-D1A0-4201-BAD0-734B5F69114E}" srcOrd="0" destOrd="0" presId="urn:microsoft.com/office/officeart/2008/layout/HorizontalMultiLevelHierarchy"/>
    <dgm:cxn modelId="{06BD3096-711D-4D76-89CD-D220A4A8FC2D}" type="presParOf" srcId="{0669B48C-0714-4378-9445-6F96FF9565E2}" destId="{C63D9DC5-D8E3-4B8B-94C0-5FF3AAB0EBB3}" srcOrd="15" destOrd="0" presId="urn:microsoft.com/office/officeart/2008/layout/HorizontalMultiLevelHierarchy"/>
    <dgm:cxn modelId="{61F89EBB-BF7D-4C05-97E3-95DA1C10015D}" type="presParOf" srcId="{C63D9DC5-D8E3-4B8B-94C0-5FF3AAB0EBB3}" destId="{E4E02BD6-3005-4E9F-876E-D947BEFA4CA8}" srcOrd="0" destOrd="0" presId="urn:microsoft.com/office/officeart/2008/layout/HorizontalMultiLevelHierarchy"/>
    <dgm:cxn modelId="{E54611C3-ABCC-4F0D-AFA2-89DEDE2CF0B3}" type="presParOf" srcId="{C63D9DC5-D8E3-4B8B-94C0-5FF3AAB0EBB3}" destId="{48853135-A79F-4F1B-8E74-D3DBA3526C29}"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629907-E4DF-4B63-9654-A1D02EC7E51F}">
      <dsp:nvSpPr>
        <dsp:cNvPr id="0" name=""/>
        <dsp:cNvSpPr/>
      </dsp:nvSpPr>
      <dsp:spPr>
        <a:xfrm>
          <a:off x="1355933" y="2217657"/>
          <a:ext cx="297590" cy="1984676"/>
        </a:xfrm>
        <a:custGeom>
          <a:avLst/>
          <a:gdLst/>
          <a:ahLst/>
          <a:cxnLst/>
          <a:rect l="0" t="0" r="0" b="0"/>
          <a:pathLst>
            <a:path>
              <a:moveTo>
                <a:pt x="0" y="0"/>
              </a:moveTo>
              <a:lnTo>
                <a:pt x="148795" y="0"/>
              </a:lnTo>
              <a:lnTo>
                <a:pt x="148795" y="1984676"/>
              </a:lnTo>
              <a:lnTo>
                <a:pt x="297590" y="198467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1454557" y="3159824"/>
        <a:ext cx="100343" cy="100343"/>
      </dsp:txXfrm>
    </dsp:sp>
    <dsp:sp modelId="{477D2EE7-82D9-461C-8D82-12D23FE7B84A}">
      <dsp:nvSpPr>
        <dsp:cNvPr id="0" name=""/>
        <dsp:cNvSpPr/>
      </dsp:nvSpPr>
      <dsp:spPr>
        <a:xfrm>
          <a:off x="1355933" y="2217657"/>
          <a:ext cx="297590" cy="1417623"/>
        </a:xfrm>
        <a:custGeom>
          <a:avLst/>
          <a:gdLst/>
          <a:ahLst/>
          <a:cxnLst/>
          <a:rect l="0" t="0" r="0" b="0"/>
          <a:pathLst>
            <a:path>
              <a:moveTo>
                <a:pt x="0" y="0"/>
              </a:moveTo>
              <a:lnTo>
                <a:pt x="148795" y="0"/>
              </a:lnTo>
              <a:lnTo>
                <a:pt x="148795" y="1417623"/>
              </a:lnTo>
              <a:lnTo>
                <a:pt x="297590" y="14176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68515" y="2890256"/>
        <a:ext cx="72426" cy="72426"/>
      </dsp:txXfrm>
    </dsp:sp>
    <dsp:sp modelId="{89B8F9C7-6C4B-4AD0-8F05-0DE92E807AD2}">
      <dsp:nvSpPr>
        <dsp:cNvPr id="0" name=""/>
        <dsp:cNvSpPr/>
      </dsp:nvSpPr>
      <dsp:spPr>
        <a:xfrm>
          <a:off x="1355933" y="2217657"/>
          <a:ext cx="297590" cy="850570"/>
        </a:xfrm>
        <a:custGeom>
          <a:avLst/>
          <a:gdLst/>
          <a:ahLst/>
          <a:cxnLst/>
          <a:rect l="0" t="0" r="0" b="0"/>
          <a:pathLst>
            <a:path>
              <a:moveTo>
                <a:pt x="0" y="0"/>
              </a:moveTo>
              <a:lnTo>
                <a:pt x="148795" y="0"/>
              </a:lnTo>
              <a:lnTo>
                <a:pt x="148795" y="850570"/>
              </a:lnTo>
              <a:lnTo>
                <a:pt x="297590" y="85057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82200" y="2620415"/>
        <a:ext cx="45056" cy="45056"/>
      </dsp:txXfrm>
    </dsp:sp>
    <dsp:sp modelId="{9E8C0E0C-CB61-49E0-A435-9EDB63DF7D93}">
      <dsp:nvSpPr>
        <dsp:cNvPr id="0" name=""/>
        <dsp:cNvSpPr/>
      </dsp:nvSpPr>
      <dsp:spPr>
        <a:xfrm>
          <a:off x="1355933" y="2217657"/>
          <a:ext cx="297590" cy="283517"/>
        </a:xfrm>
        <a:custGeom>
          <a:avLst/>
          <a:gdLst/>
          <a:ahLst/>
          <a:cxnLst/>
          <a:rect l="0" t="0" r="0" b="0"/>
          <a:pathLst>
            <a:path>
              <a:moveTo>
                <a:pt x="0" y="0"/>
              </a:moveTo>
              <a:lnTo>
                <a:pt x="148795" y="0"/>
              </a:lnTo>
              <a:lnTo>
                <a:pt x="148795" y="283517"/>
              </a:lnTo>
              <a:lnTo>
                <a:pt x="297590" y="2835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94453" y="2349141"/>
        <a:ext cx="20551" cy="20551"/>
      </dsp:txXfrm>
    </dsp:sp>
    <dsp:sp modelId="{00E2644F-3421-4724-9E8B-CDE4E3390B62}">
      <dsp:nvSpPr>
        <dsp:cNvPr id="0" name=""/>
        <dsp:cNvSpPr/>
      </dsp:nvSpPr>
      <dsp:spPr>
        <a:xfrm>
          <a:off x="1355933" y="1934122"/>
          <a:ext cx="297590" cy="283535"/>
        </a:xfrm>
        <a:custGeom>
          <a:avLst/>
          <a:gdLst/>
          <a:ahLst/>
          <a:cxnLst/>
          <a:rect l="0" t="0" r="0" b="0"/>
          <a:pathLst>
            <a:path>
              <a:moveTo>
                <a:pt x="0" y="283535"/>
              </a:moveTo>
              <a:lnTo>
                <a:pt x="148795" y="283535"/>
              </a:lnTo>
              <a:lnTo>
                <a:pt x="148795" y="0"/>
              </a:lnTo>
              <a:lnTo>
                <a:pt x="29759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94452" y="2065614"/>
        <a:ext cx="20551" cy="20551"/>
      </dsp:txXfrm>
    </dsp:sp>
    <dsp:sp modelId="{340A44EC-76C1-47B4-9536-4E746D961B5F}">
      <dsp:nvSpPr>
        <dsp:cNvPr id="0" name=""/>
        <dsp:cNvSpPr/>
      </dsp:nvSpPr>
      <dsp:spPr>
        <a:xfrm>
          <a:off x="1355933" y="1367069"/>
          <a:ext cx="297590" cy="850588"/>
        </a:xfrm>
        <a:custGeom>
          <a:avLst/>
          <a:gdLst/>
          <a:ahLst/>
          <a:cxnLst/>
          <a:rect l="0" t="0" r="0" b="0"/>
          <a:pathLst>
            <a:path>
              <a:moveTo>
                <a:pt x="0" y="850588"/>
              </a:moveTo>
              <a:lnTo>
                <a:pt x="148795" y="850588"/>
              </a:lnTo>
              <a:lnTo>
                <a:pt x="148795" y="0"/>
              </a:lnTo>
              <a:lnTo>
                <a:pt x="29759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82200" y="1769835"/>
        <a:ext cx="45057" cy="45057"/>
      </dsp:txXfrm>
    </dsp:sp>
    <dsp:sp modelId="{76739A78-7383-42DE-80DA-DF307697FAC8}">
      <dsp:nvSpPr>
        <dsp:cNvPr id="0" name=""/>
        <dsp:cNvSpPr/>
      </dsp:nvSpPr>
      <dsp:spPr>
        <a:xfrm>
          <a:off x="1355933" y="800016"/>
          <a:ext cx="297590" cy="1417641"/>
        </a:xfrm>
        <a:custGeom>
          <a:avLst/>
          <a:gdLst/>
          <a:ahLst/>
          <a:cxnLst/>
          <a:rect l="0" t="0" r="0" b="0"/>
          <a:pathLst>
            <a:path>
              <a:moveTo>
                <a:pt x="0" y="1417641"/>
              </a:moveTo>
              <a:lnTo>
                <a:pt x="148795" y="1417641"/>
              </a:lnTo>
              <a:lnTo>
                <a:pt x="148795" y="0"/>
              </a:lnTo>
              <a:lnTo>
                <a:pt x="29759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68515" y="1472623"/>
        <a:ext cx="72426" cy="72426"/>
      </dsp:txXfrm>
    </dsp:sp>
    <dsp:sp modelId="{7AC72BB5-9D5A-4D54-98E2-2E1B405F1663}">
      <dsp:nvSpPr>
        <dsp:cNvPr id="0" name=""/>
        <dsp:cNvSpPr/>
      </dsp:nvSpPr>
      <dsp:spPr>
        <a:xfrm>
          <a:off x="1355933" y="232963"/>
          <a:ext cx="297590" cy="1984694"/>
        </a:xfrm>
        <a:custGeom>
          <a:avLst/>
          <a:gdLst/>
          <a:ahLst/>
          <a:cxnLst/>
          <a:rect l="0" t="0" r="0" b="0"/>
          <a:pathLst>
            <a:path>
              <a:moveTo>
                <a:pt x="0" y="1984694"/>
              </a:moveTo>
              <a:lnTo>
                <a:pt x="148795" y="1984694"/>
              </a:lnTo>
              <a:lnTo>
                <a:pt x="148795" y="0"/>
              </a:lnTo>
              <a:lnTo>
                <a:pt x="29759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1454556" y="1175138"/>
        <a:ext cx="100344" cy="100344"/>
      </dsp:txXfrm>
    </dsp:sp>
    <dsp:sp modelId="{D4C9B6C9-E249-4654-9E48-9E8501FF7ED5}">
      <dsp:nvSpPr>
        <dsp:cNvPr id="0" name=""/>
        <dsp:cNvSpPr/>
      </dsp:nvSpPr>
      <dsp:spPr>
        <a:xfrm rot="16200000">
          <a:off x="-64683" y="1990836"/>
          <a:ext cx="2387591" cy="4536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US" sz="3100" kern="1200" dirty="0">
              <a:solidFill>
                <a:schemeClr val="accent3">
                  <a:lumMod val="50000"/>
                </a:schemeClr>
              </a:solidFill>
            </a:rPr>
            <a:t>RELIGION</a:t>
          </a:r>
        </a:p>
      </dsp:txBody>
      <dsp:txXfrm>
        <a:off x="-64683" y="1990836"/>
        <a:ext cx="2387591" cy="453642"/>
      </dsp:txXfrm>
    </dsp:sp>
    <dsp:sp modelId="{2B5C8484-B1F4-41B1-A386-B7575CFB57E1}">
      <dsp:nvSpPr>
        <dsp:cNvPr id="0" name=""/>
        <dsp:cNvSpPr/>
      </dsp:nvSpPr>
      <dsp:spPr>
        <a:xfrm>
          <a:off x="1653523" y="6142"/>
          <a:ext cx="1487947" cy="4536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solidFill>
                <a:srgbClr val="7030A0"/>
              </a:solidFill>
            </a:rPr>
            <a:t>Hinduism</a:t>
          </a:r>
        </a:p>
      </dsp:txBody>
      <dsp:txXfrm>
        <a:off x="1653523" y="6142"/>
        <a:ext cx="1487947" cy="453642"/>
      </dsp:txXfrm>
    </dsp:sp>
    <dsp:sp modelId="{3D4E4807-5335-4501-BAF6-C9FD12344044}">
      <dsp:nvSpPr>
        <dsp:cNvPr id="0" name=""/>
        <dsp:cNvSpPr/>
      </dsp:nvSpPr>
      <dsp:spPr>
        <a:xfrm>
          <a:off x="1653523" y="573195"/>
          <a:ext cx="1487947" cy="4536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solidFill>
                <a:srgbClr val="7030A0"/>
              </a:solidFill>
            </a:rPr>
            <a:t>Jainism</a:t>
          </a:r>
        </a:p>
      </dsp:txBody>
      <dsp:txXfrm>
        <a:off x="1653523" y="573195"/>
        <a:ext cx="1487947" cy="453642"/>
      </dsp:txXfrm>
    </dsp:sp>
    <dsp:sp modelId="{D888A698-6D26-402F-8CDC-E2A9F3E2B3FA}">
      <dsp:nvSpPr>
        <dsp:cNvPr id="0" name=""/>
        <dsp:cNvSpPr/>
      </dsp:nvSpPr>
      <dsp:spPr>
        <a:xfrm>
          <a:off x="1653523" y="1140248"/>
          <a:ext cx="1487947" cy="4536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solidFill>
                <a:srgbClr val="7030A0"/>
              </a:solidFill>
            </a:rPr>
            <a:t>Buddhism</a:t>
          </a:r>
        </a:p>
      </dsp:txBody>
      <dsp:txXfrm>
        <a:off x="1653523" y="1140248"/>
        <a:ext cx="1487947" cy="453642"/>
      </dsp:txXfrm>
    </dsp:sp>
    <dsp:sp modelId="{E06E4D29-94A9-4865-B370-6C699F336622}">
      <dsp:nvSpPr>
        <dsp:cNvPr id="0" name=""/>
        <dsp:cNvSpPr/>
      </dsp:nvSpPr>
      <dsp:spPr>
        <a:xfrm>
          <a:off x="1653523" y="1707301"/>
          <a:ext cx="1487947" cy="4536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solidFill>
                <a:srgbClr val="7030A0"/>
              </a:solidFill>
            </a:rPr>
            <a:t>Sikhism</a:t>
          </a:r>
        </a:p>
      </dsp:txBody>
      <dsp:txXfrm>
        <a:off x="1653523" y="1707301"/>
        <a:ext cx="1487947" cy="453642"/>
      </dsp:txXfrm>
    </dsp:sp>
    <dsp:sp modelId="{4E0B1813-5582-45F5-81A2-028376545BC1}">
      <dsp:nvSpPr>
        <dsp:cNvPr id="0" name=""/>
        <dsp:cNvSpPr/>
      </dsp:nvSpPr>
      <dsp:spPr>
        <a:xfrm>
          <a:off x="1653523" y="2274354"/>
          <a:ext cx="1487947" cy="4536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solidFill>
                <a:srgbClr val="7030A0"/>
              </a:solidFill>
            </a:rPr>
            <a:t>Islam</a:t>
          </a:r>
        </a:p>
      </dsp:txBody>
      <dsp:txXfrm>
        <a:off x="1653523" y="2274354"/>
        <a:ext cx="1487947" cy="453642"/>
      </dsp:txXfrm>
    </dsp:sp>
    <dsp:sp modelId="{A00C80DF-0FBE-40D0-B161-E39EA3A685BD}">
      <dsp:nvSpPr>
        <dsp:cNvPr id="0" name=""/>
        <dsp:cNvSpPr/>
      </dsp:nvSpPr>
      <dsp:spPr>
        <a:xfrm>
          <a:off x="1653523" y="2841407"/>
          <a:ext cx="1487947" cy="4536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solidFill>
                <a:srgbClr val="7030A0"/>
              </a:solidFill>
            </a:rPr>
            <a:t>Christianity </a:t>
          </a:r>
        </a:p>
      </dsp:txBody>
      <dsp:txXfrm>
        <a:off x="1653523" y="2841407"/>
        <a:ext cx="1487947" cy="453642"/>
      </dsp:txXfrm>
    </dsp:sp>
    <dsp:sp modelId="{9BD8E47C-E77F-4948-AD2A-2C40FCFEF335}">
      <dsp:nvSpPr>
        <dsp:cNvPr id="0" name=""/>
        <dsp:cNvSpPr/>
      </dsp:nvSpPr>
      <dsp:spPr>
        <a:xfrm>
          <a:off x="1653523" y="3408460"/>
          <a:ext cx="1487947" cy="4536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solidFill>
                <a:srgbClr val="7030A0"/>
              </a:solidFill>
            </a:rPr>
            <a:t>Judaism </a:t>
          </a:r>
        </a:p>
      </dsp:txBody>
      <dsp:txXfrm>
        <a:off x="1653523" y="3408460"/>
        <a:ext cx="1487947" cy="453642"/>
      </dsp:txXfrm>
    </dsp:sp>
    <dsp:sp modelId="{E4E02BD6-3005-4E9F-876E-D947BEFA4CA8}">
      <dsp:nvSpPr>
        <dsp:cNvPr id="0" name=""/>
        <dsp:cNvSpPr/>
      </dsp:nvSpPr>
      <dsp:spPr>
        <a:xfrm>
          <a:off x="1653523" y="3975513"/>
          <a:ext cx="1487947" cy="4536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solidFill>
                <a:srgbClr val="7030A0"/>
              </a:solidFill>
            </a:rPr>
            <a:t>Zoroastrianism</a:t>
          </a:r>
          <a:endParaRPr lang="en-IN" sz="1700" kern="1200" dirty="0">
            <a:solidFill>
              <a:srgbClr val="7030A0"/>
            </a:solidFill>
          </a:endParaRPr>
        </a:p>
      </dsp:txBody>
      <dsp:txXfrm>
        <a:off x="1653523" y="3975513"/>
        <a:ext cx="1487947" cy="453642"/>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35DA3F-ED3A-4897-B8F3-C49A97F730D1}" type="datetimeFigureOut">
              <a:rPr lang="ko-KR" altLang="en-US" smtClean="0"/>
              <a:pPr/>
              <a:t>2023-08-13</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D9ED4F-90B4-4BD8-A817-6A0A9D03637F}" type="slidenum">
              <a:rPr lang="ko-KR" altLang="en-US" smtClean="0"/>
              <a:pPr/>
              <a:t>‹#›</a:t>
            </a:fld>
            <a:endParaRPr lang="ko-KR" altLang="en-US"/>
          </a:p>
        </p:txBody>
      </p:sp>
    </p:spTree>
    <p:extLst>
      <p:ext uri="{BB962C8B-B14F-4D97-AF65-F5344CB8AC3E}">
        <p14:creationId xmlns:p14="http://schemas.microsoft.com/office/powerpoint/2010/main" val="334180048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0D9ED4F-90B4-4BD8-A817-6A0A9D03637F}" type="slidenum">
              <a:rPr lang="ko-KR" altLang="en-US" smtClean="0"/>
              <a:pPr/>
              <a:t>19</a:t>
            </a:fld>
            <a:endParaRPr lang="ko-KR"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genda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75712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9144000" cy="5143501"/>
          </a:xfrm>
          <a:prstGeom prst="rect">
            <a:avLst/>
          </a:prstGeom>
          <a:solidFill>
            <a:schemeClr val="bg1">
              <a:lumMod val="8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2639597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4572000" cy="514350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579048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Images and Contents Layout">
    <p:spTree>
      <p:nvGrpSpPr>
        <p:cNvPr id="1" name=""/>
        <p:cNvGrpSpPr/>
        <p:nvPr/>
      </p:nvGrpSpPr>
      <p:grpSpPr>
        <a:xfrm>
          <a:off x="0" y="0"/>
          <a:ext cx="0" cy="0"/>
          <a:chOff x="0" y="0"/>
          <a:chExt cx="0" cy="0"/>
        </a:xfrm>
      </p:grpSpPr>
      <p:sp>
        <p:nvSpPr>
          <p:cNvPr id="12" name="그림 개체 틀 11">
            <a:extLst>
              <a:ext uri="{FF2B5EF4-FFF2-40B4-BE49-F238E27FC236}">
                <a16:creationId xmlns="" xmlns:a16="http://schemas.microsoft.com/office/drawing/2014/main" id="{BC15B180-CBF0-499C-A764-95FA7614ACA6}"/>
              </a:ext>
            </a:extLst>
          </p:cNvPr>
          <p:cNvSpPr>
            <a:spLocks noGrp="1"/>
          </p:cNvSpPr>
          <p:nvPr>
            <p:ph type="pic" idx="1" hasCustomPrompt="1"/>
          </p:nvPr>
        </p:nvSpPr>
        <p:spPr>
          <a:xfrm>
            <a:off x="6984000" y="-1"/>
            <a:ext cx="2160000" cy="5143501"/>
          </a:xfrm>
          <a:custGeom>
            <a:avLst/>
            <a:gdLst>
              <a:gd name="connsiteX0" fmla="*/ 0 w 2160000"/>
              <a:gd name="connsiteY0" fmla="*/ 1425596 h 5143501"/>
              <a:gd name="connsiteX1" fmla="*/ 651889 w 2160000"/>
              <a:gd name="connsiteY1" fmla="*/ 2077485 h 5143501"/>
              <a:gd name="connsiteX2" fmla="*/ 0 w 2160000"/>
              <a:gd name="connsiteY2" fmla="*/ 2729373 h 5143501"/>
              <a:gd name="connsiteX3" fmla="*/ 0 w 2160000"/>
              <a:gd name="connsiteY3" fmla="*/ 0 h 5143501"/>
              <a:gd name="connsiteX4" fmla="*/ 2160000 w 2160000"/>
              <a:gd name="connsiteY4" fmla="*/ 0 h 5143501"/>
              <a:gd name="connsiteX5" fmla="*/ 2160000 w 2160000"/>
              <a:gd name="connsiteY5" fmla="*/ 5143501 h 5143501"/>
              <a:gd name="connsiteX6" fmla="*/ 0 w 2160000"/>
              <a:gd name="connsiteY6" fmla="*/ 5143501 h 5143501"/>
              <a:gd name="connsiteX7" fmla="*/ 0 w 2160000"/>
              <a:gd name="connsiteY7" fmla="*/ 2856759 h 5143501"/>
              <a:gd name="connsiteX8" fmla="*/ 779274 w 2160000"/>
              <a:gd name="connsiteY8" fmla="*/ 2077485 h 5143501"/>
              <a:gd name="connsiteX9" fmla="*/ 0 w 2160000"/>
              <a:gd name="connsiteY9" fmla="*/ 129821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0000" h="5143501">
                <a:moveTo>
                  <a:pt x="0" y="1425596"/>
                </a:moveTo>
                <a:lnTo>
                  <a:pt x="651889" y="2077485"/>
                </a:lnTo>
                <a:lnTo>
                  <a:pt x="0" y="2729373"/>
                </a:lnTo>
                <a:close/>
                <a:moveTo>
                  <a:pt x="0" y="0"/>
                </a:moveTo>
                <a:lnTo>
                  <a:pt x="2160000" y="0"/>
                </a:lnTo>
                <a:lnTo>
                  <a:pt x="2160000" y="5143501"/>
                </a:lnTo>
                <a:lnTo>
                  <a:pt x="0" y="5143501"/>
                </a:lnTo>
                <a:lnTo>
                  <a:pt x="0" y="2856759"/>
                </a:lnTo>
                <a:lnTo>
                  <a:pt x="779274" y="2077485"/>
                </a:lnTo>
                <a:lnTo>
                  <a:pt x="0" y="1298211"/>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4" name="그림 개체 틀 13">
            <a:extLst>
              <a:ext uri="{FF2B5EF4-FFF2-40B4-BE49-F238E27FC236}">
                <a16:creationId xmlns="" xmlns:a16="http://schemas.microsoft.com/office/drawing/2014/main" id="{1FA03D3A-E0EA-4B8F-B538-58CE5D4DB322}"/>
              </a:ext>
            </a:extLst>
          </p:cNvPr>
          <p:cNvSpPr>
            <a:spLocks noGrp="1"/>
          </p:cNvSpPr>
          <p:nvPr>
            <p:ph type="pic" idx="12" hasCustomPrompt="1"/>
          </p:nvPr>
        </p:nvSpPr>
        <p:spPr>
          <a:xfrm>
            <a:off x="4734004" y="2131318"/>
            <a:ext cx="2160000" cy="3012182"/>
          </a:xfrm>
          <a:custGeom>
            <a:avLst/>
            <a:gdLst>
              <a:gd name="connsiteX0" fmla="*/ 1563187 w 2160000"/>
              <a:gd name="connsiteY0" fmla="*/ 0 h 3012182"/>
              <a:gd name="connsiteX1" fmla="*/ 2160000 w 2160000"/>
              <a:gd name="connsiteY1" fmla="*/ 0 h 3012182"/>
              <a:gd name="connsiteX2" fmla="*/ 2160000 w 2160000"/>
              <a:gd name="connsiteY2" fmla="*/ 596813 h 3012182"/>
              <a:gd name="connsiteX3" fmla="*/ 0 w 2160000"/>
              <a:gd name="connsiteY3" fmla="*/ 0 h 3012182"/>
              <a:gd name="connsiteX4" fmla="*/ 1435802 w 2160000"/>
              <a:gd name="connsiteY4" fmla="*/ 0 h 3012182"/>
              <a:gd name="connsiteX5" fmla="*/ 2160000 w 2160000"/>
              <a:gd name="connsiteY5" fmla="*/ 724199 h 3012182"/>
              <a:gd name="connsiteX6" fmla="*/ 2160000 w 2160000"/>
              <a:gd name="connsiteY6" fmla="*/ 3012182 h 3012182"/>
              <a:gd name="connsiteX7" fmla="*/ 0 w 2160000"/>
              <a:gd name="connsiteY7" fmla="*/ 3012182 h 3012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0000" h="3012182">
                <a:moveTo>
                  <a:pt x="1563187" y="0"/>
                </a:moveTo>
                <a:lnTo>
                  <a:pt x="2160000" y="0"/>
                </a:lnTo>
                <a:lnTo>
                  <a:pt x="2160000" y="596813"/>
                </a:lnTo>
                <a:close/>
                <a:moveTo>
                  <a:pt x="0" y="0"/>
                </a:moveTo>
                <a:lnTo>
                  <a:pt x="1435802" y="0"/>
                </a:lnTo>
                <a:lnTo>
                  <a:pt x="2160000" y="724199"/>
                </a:lnTo>
                <a:lnTo>
                  <a:pt x="2160000" y="3012182"/>
                </a:lnTo>
                <a:lnTo>
                  <a:pt x="0" y="3012182"/>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3492000" y="2131318"/>
            <a:ext cx="1152008" cy="301218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그림 개체 틀 12">
            <a:extLst>
              <a:ext uri="{FF2B5EF4-FFF2-40B4-BE49-F238E27FC236}">
                <a16:creationId xmlns="" xmlns:a16="http://schemas.microsoft.com/office/drawing/2014/main" id="{1EBCCB12-3AC7-4A57-8E11-5324E7CB7D04}"/>
              </a:ext>
            </a:extLst>
          </p:cNvPr>
          <p:cNvSpPr>
            <a:spLocks noGrp="1"/>
          </p:cNvSpPr>
          <p:nvPr>
            <p:ph type="pic" idx="14" hasCustomPrompt="1"/>
          </p:nvPr>
        </p:nvSpPr>
        <p:spPr>
          <a:xfrm>
            <a:off x="3492000" y="-1"/>
            <a:ext cx="3393830" cy="2043485"/>
          </a:xfrm>
          <a:custGeom>
            <a:avLst/>
            <a:gdLst>
              <a:gd name="connsiteX0" fmla="*/ 3393830 w 3393830"/>
              <a:gd name="connsiteY0" fmla="*/ 1435011 h 2043485"/>
              <a:gd name="connsiteX1" fmla="*/ 3393830 w 3393830"/>
              <a:gd name="connsiteY1" fmla="*/ 2043485 h 2043485"/>
              <a:gd name="connsiteX2" fmla="*/ 2785356 w 3393830"/>
              <a:gd name="connsiteY2" fmla="*/ 2043485 h 2043485"/>
              <a:gd name="connsiteX3" fmla="*/ 0 w 3393830"/>
              <a:gd name="connsiteY3" fmla="*/ 0 h 2043485"/>
              <a:gd name="connsiteX4" fmla="*/ 3393830 w 3393830"/>
              <a:gd name="connsiteY4" fmla="*/ 0 h 2043485"/>
              <a:gd name="connsiteX5" fmla="*/ 3393830 w 3393830"/>
              <a:gd name="connsiteY5" fmla="*/ 1307626 h 2043485"/>
              <a:gd name="connsiteX6" fmla="*/ 2657971 w 3393830"/>
              <a:gd name="connsiteY6" fmla="*/ 2043485 h 2043485"/>
              <a:gd name="connsiteX7" fmla="*/ 0 w 3393830"/>
              <a:gd name="connsiteY7" fmla="*/ 2043485 h 2043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3830" h="2043485">
                <a:moveTo>
                  <a:pt x="3393830" y="1435011"/>
                </a:moveTo>
                <a:lnTo>
                  <a:pt x="3393830" y="2043485"/>
                </a:lnTo>
                <a:lnTo>
                  <a:pt x="2785356" y="2043485"/>
                </a:lnTo>
                <a:close/>
                <a:moveTo>
                  <a:pt x="0" y="0"/>
                </a:moveTo>
                <a:lnTo>
                  <a:pt x="3393830" y="0"/>
                </a:lnTo>
                <a:lnTo>
                  <a:pt x="3393830" y="1307626"/>
                </a:lnTo>
                <a:lnTo>
                  <a:pt x="2657971" y="2043485"/>
                </a:lnTo>
                <a:lnTo>
                  <a:pt x="0" y="2043485"/>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558779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Images and Contents Layout">
    <p:spTree>
      <p:nvGrpSpPr>
        <p:cNvPr id="1" name=""/>
        <p:cNvGrpSpPr/>
        <p:nvPr/>
      </p:nvGrpSpPr>
      <p:grpSpPr>
        <a:xfrm>
          <a:off x="0" y="0"/>
          <a:ext cx="0" cy="0"/>
          <a:chOff x="0" y="0"/>
          <a:chExt cx="0" cy="0"/>
        </a:xfrm>
      </p:grpSpPr>
      <p:sp>
        <p:nvSpPr>
          <p:cNvPr id="24" name="그림 개체 틀 23">
            <a:extLst>
              <a:ext uri="{FF2B5EF4-FFF2-40B4-BE49-F238E27FC236}">
                <a16:creationId xmlns="" xmlns:a16="http://schemas.microsoft.com/office/drawing/2014/main" id="{6F099B2E-9C61-4C91-AB24-AB7B70E2D2E0}"/>
              </a:ext>
            </a:extLst>
          </p:cNvPr>
          <p:cNvSpPr>
            <a:spLocks noGrp="1"/>
          </p:cNvSpPr>
          <p:nvPr>
            <p:ph type="pic" idx="18" hasCustomPrompt="1"/>
          </p:nvPr>
        </p:nvSpPr>
        <p:spPr>
          <a:xfrm>
            <a:off x="7301328" y="1495130"/>
            <a:ext cx="1840931" cy="3649326"/>
          </a:xfrm>
          <a:custGeom>
            <a:avLst/>
            <a:gdLst>
              <a:gd name="connsiteX0" fmla="*/ 540722 w 1840931"/>
              <a:gd name="connsiteY0" fmla="*/ 1288720 h 3649326"/>
              <a:gd name="connsiteX1" fmla="*/ 1084110 w 1840931"/>
              <a:gd name="connsiteY1" fmla="*/ 1832108 h 3649326"/>
              <a:gd name="connsiteX2" fmla="*/ 548200 w 1840931"/>
              <a:gd name="connsiteY2" fmla="*/ 2368018 h 3649326"/>
              <a:gd name="connsiteX3" fmla="*/ 0 w 1840931"/>
              <a:gd name="connsiteY3" fmla="*/ 1824663 h 3649326"/>
              <a:gd name="connsiteX4" fmla="*/ 1840931 w 1840931"/>
              <a:gd name="connsiteY4" fmla="*/ 0 h 3649326"/>
              <a:gd name="connsiteX5" fmla="*/ 1840931 w 1840931"/>
              <a:gd name="connsiteY5" fmla="*/ 3649326 h 3649326"/>
              <a:gd name="connsiteX6" fmla="*/ 609809 w 1840931"/>
              <a:gd name="connsiteY6" fmla="*/ 2429083 h 3649326"/>
              <a:gd name="connsiteX7" fmla="*/ 1206783 w 1840931"/>
              <a:gd name="connsiteY7" fmla="*/ 1832108 h 3649326"/>
              <a:gd name="connsiteX8" fmla="*/ 602331 w 1840931"/>
              <a:gd name="connsiteY8" fmla="*/ 1227655 h 3649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0931" h="3649326">
                <a:moveTo>
                  <a:pt x="540722" y="1288720"/>
                </a:moveTo>
                <a:lnTo>
                  <a:pt x="1084110" y="1832108"/>
                </a:lnTo>
                <a:lnTo>
                  <a:pt x="548200" y="2368018"/>
                </a:lnTo>
                <a:lnTo>
                  <a:pt x="0" y="1824663"/>
                </a:lnTo>
                <a:close/>
                <a:moveTo>
                  <a:pt x="1840931" y="0"/>
                </a:moveTo>
                <a:lnTo>
                  <a:pt x="1840931" y="3649326"/>
                </a:lnTo>
                <a:lnTo>
                  <a:pt x="609809" y="2429083"/>
                </a:lnTo>
                <a:lnTo>
                  <a:pt x="1206783" y="1832108"/>
                </a:lnTo>
                <a:lnTo>
                  <a:pt x="602331" y="1227655"/>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3" name="그림 개체 틀 22">
            <a:extLst>
              <a:ext uri="{FF2B5EF4-FFF2-40B4-BE49-F238E27FC236}">
                <a16:creationId xmlns="" xmlns:a16="http://schemas.microsoft.com/office/drawing/2014/main" id="{02450FB2-6A00-42CF-B869-69B7A802C2C5}"/>
              </a:ext>
            </a:extLst>
          </p:cNvPr>
          <p:cNvSpPr>
            <a:spLocks noGrp="1"/>
          </p:cNvSpPr>
          <p:nvPr>
            <p:ph type="pic" idx="19" hasCustomPrompt="1"/>
          </p:nvPr>
        </p:nvSpPr>
        <p:spPr>
          <a:xfrm>
            <a:off x="5476381" y="3386021"/>
            <a:ext cx="3530788" cy="1769004"/>
          </a:xfrm>
          <a:custGeom>
            <a:avLst/>
            <a:gdLst>
              <a:gd name="connsiteX0" fmla="*/ 2368610 w 3530788"/>
              <a:gd name="connsiteY0" fmla="*/ 604337 h 1769004"/>
              <a:gd name="connsiteX1" fmla="*/ 3530788 w 3530788"/>
              <a:gd name="connsiteY1" fmla="*/ 1761052 h 1769004"/>
              <a:gd name="connsiteX2" fmla="*/ 0 w 3530788"/>
              <a:gd name="connsiteY2" fmla="*/ 1769004 h 1769004"/>
              <a:gd name="connsiteX3" fmla="*/ 1159186 w 3530788"/>
              <a:gd name="connsiteY3" fmla="*/ 604826 h 1769004"/>
              <a:gd name="connsiteX4" fmla="*/ 1763653 w 3530788"/>
              <a:gd name="connsiteY4" fmla="*/ 1209294 h 1769004"/>
              <a:gd name="connsiteX5" fmla="*/ 1761418 w 3530788"/>
              <a:gd name="connsiteY5" fmla="*/ 0 h 1769004"/>
              <a:gd name="connsiteX6" fmla="*/ 2307129 w 3530788"/>
              <a:gd name="connsiteY6" fmla="*/ 543145 h 1769004"/>
              <a:gd name="connsiteX7" fmla="*/ 1763653 w 3530788"/>
              <a:gd name="connsiteY7" fmla="*/ 1086621 h 1769004"/>
              <a:gd name="connsiteX8" fmla="*/ 1220390 w 3530788"/>
              <a:gd name="connsiteY8" fmla="*/ 543358 h 176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0788" h="1769004">
                <a:moveTo>
                  <a:pt x="2368610" y="604337"/>
                </a:moveTo>
                <a:lnTo>
                  <a:pt x="3530788" y="1761052"/>
                </a:lnTo>
                <a:lnTo>
                  <a:pt x="0" y="1769004"/>
                </a:lnTo>
                <a:lnTo>
                  <a:pt x="1159186" y="604826"/>
                </a:lnTo>
                <a:lnTo>
                  <a:pt x="1763653" y="1209294"/>
                </a:lnTo>
                <a:close/>
                <a:moveTo>
                  <a:pt x="1761418" y="0"/>
                </a:moveTo>
                <a:lnTo>
                  <a:pt x="2307129" y="543145"/>
                </a:lnTo>
                <a:lnTo>
                  <a:pt x="1763653" y="1086621"/>
                </a:lnTo>
                <a:lnTo>
                  <a:pt x="1220390" y="543358"/>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2" name="그림 개체 틀 21">
            <a:extLst>
              <a:ext uri="{FF2B5EF4-FFF2-40B4-BE49-F238E27FC236}">
                <a16:creationId xmlns="" xmlns:a16="http://schemas.microsoft.com/office/drawing/2014/main" id="{818F7804-9A99-482C-9BFA-8B2E895ADDDC}"/>
              </a:ext>
            </a:extLst>
          </p:cNvPr>
          <p:cNvSpPr>
            <a:spLocks noGrp="1"/>
          </p:cNvSpPr>
          <p:nvPr>
            <p:ph type="pic" idx="20" hasCustomPrompt="1"/>
          </p:nvPr>
        </p:nvSpPr>
        <p:spPr>
          <a:xfrm>
            <a:off x="3491431" y="1495130"/>
            <a:ext cx="3681862" cy="3649326"/>
          </a:xfrm>
          <a:custGeom>
            <a:avLst/>
            <a:gdLst>
              <a:gd name="connsiteX0" fmla="*/ 3143876 w 3681862"/>
              <a:gd name="connsiteY0" fmla="*/ 1291431 h 3649326"/>
              <a:gd name="connsiteX1" fmla="*/ 3681862 w 3681862"/>
              <a:gd name="connsiteY1" fmla="*/ 1824663 h 3649326"/>
              <a:gd name="connsiteX2" fmla="*/ 3136398 w 3681862"/>
              <a:gd name="connsiteY2" fmla="*/ 2365307 h 3649326"/>
              <a:gd name="connsiteX3" fmla="*/ 2603199 w 3681862"/>
              <a:gd name="connsiteY3" fmla="*/ 1832108 h 3649326"/>
              <a:gd name="connsiteX4" fmla="*/ 1840931 w 3681862"/>
              <a:gd name="connsiteY4" fmla="*/ 0 h 3649326"/>
              <a:gd name="connsiteX5" fmla="*/ 3082267 w 3681862"/>
              <a:gd name="connsiteY5" fmla="*/ 1230367 h 3649326"/>
              <a:gd name="connsiteX6" fmla="*/ 2480526 w 3681862"/>
              <a:gd name="connsiteY6" fmla="*/ 1832108 h 3649326"/>
              <a:gd name="connsiteX7" fmla="*/ 3074789 w 3681862"/>
              <a:gd name="connsiteY7" fmla="*/ 2426371 h 3649326"/>
              <a:gd name="connsiteX8" fmla="*/ 1840931 w 3681862"/>
              <a:gd name="connsiteY8" fmla="*/ 3649326 h 3649326"/>
              <a:gd name="connsiteX9" fmla="*/ 0 w 3681862"/>
              <a:gd name="connsiteY9" fmla="*/ 1824663 h 3649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1862" h="3649326">
                <a:moveTo>
                  <a:pt x="3143876" y="1291431"/>
                </a:moveTo>
                <a:lnTo>
                  <a:pt x="3681862" y="1824663"/>
                </a:lnTo>
                <a:lnTo>
                  <a:pt x="3136398" y="2365307"/>
                </a:lnTo>
                <a:lnTo>
                  <a:pt x="2603199" y="1832108"/>
                </a:lnTo>
                <a:close/>
                <a:moveTo>
                  <a:pt x="1840931" y="0"/>
                </a:moveTo>
                <a:lnTo>
                  <a:pt x="3082267" y="1230367"/>
                </a:lnTo>
                <a:lnTo>
                  <a:pt x="2480526" y="1832108"/>
                </a:lnTo>
                <a:lnTo>
                  <a:pt x="3074789" y="2426371"/>
                </a:lnTo>
                <a:lnTo>
                  <a:pt x="1840931" y="3649326"/>
                </a:lnTo>
                <a:lnTo>
                  <a:pt x="0" y="1824663"/>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1" name="그림 개체 틀 20">
            <a:extLst>
              <a:ext uri="{FF2B5EF4-FFF2-40B4-BE49-F238E27FC236}">
                <a16:creationId xmlns="" xmlns:a16="http://schemas.microsoft.com/office/drawing/2014/main" id="{59353D25-D7C0-4FC1-88CF-A55DAFC5690D}"/>
              </a:ext>
            </a:extLst>
          </p:cNvPr>
          <p:cNvSpPr>
            <a:spLocks noGrp="1"/>
          </p:cNvSpPr>
          <p:nvPr>
            <p:ph type="pic" idx="21" hasCustomPrompt="1"/>
          </p:nvPr>
        </p:nvSpPr>
        <p:spPr>
          <a:xfrm>
            <a:off x="5396868" y="-11318"/>
            <a:ext cx="3681862" cy="3267664"/>
          </a:xfrm>
          <a:custGeom>
            <a:avLst/>
            <a:gdLst>
              <a:gd name="connsiteX0" fmla="*/ 1843166 w 3681862"/>
              <a:gd name="connsiteY0" fmla="*/ 2193152 h 3267664"/>
              <a:gd name="connsiteX1" fmla="*/ 2381694 w 3681862"/>
              <a:gd name="connsiteY1" fmla="*/ 2731680 h 3267664"/>
              <a:gd name="connsiteX2" fmla="*/ 1840931 w 3681862"/>
              <a:gd name="connsiteY2" fmla="*/ 3267664 h 3267664"/>
              <a:gd name="connsiteX3" fmla="*/ 1302413 w 3681862"/>
              <a:gd name="connsiteY3" fmla="*/ 2733905 h 3267664"/>
              <a:gd name="connsiteX4" fmla="*/ 1467221 w 3681862"/>
              <a:gd name="connsiteY4" fmla="*/ 0 h 3267664"/>
              <a:gd name="connsiteX5" fmla="*/ 2284092 w 3681862"/>
              <a:gd name="connsiteY5" fmla="*/ 19269 h 3267664"/>
              <a:gd name="connsiteX6" fmla="*/ 3681862 w 3681862"/>
              <a:gd name="connsiteY6" fmla="*/ 1443001 h 3267664"/>
              <a:gd name="connsiteX7" fmla="*/ 2443303 w 3681862"/>
              <a:gd name="connsiteY7" fmla="*/ 2670616 h 3267664"/>
              <a:gd name="connsiteX8" fmla="*/ 1843166 w 3681862"/>
              <a:gd name="connsiteY8" fmla="*/ 2070479 h 3267664"/>
              <a:gd name="connsiteX9" fmla="*/ 1240805 w 3681862"/>
              <a:gd name="connsiteY9" fmla="*/ 2672841 h 3267664"/>
              <a:gd name="connsiteX10" fmla="*/ 0 w 3681862"/>
              <a:gd name="connsiteY10" fmla="*/ 1443001 h 3267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1862" h="3267664">
                <a:moveTo>
                  <a:pt x="1843166" y="2193152"/>
                </a:moveTo>
                <a:lnTo>
                  <a:pt x="2381694" y="2731680"/>
                </a:lnTo>
                <a:lnTo>
                  <a:pt x="1840931" y="3267664"/>
                </a:lnTo>
                <a:lnTo>
                  <a:pt x="1302413" y="2733905"/>
                </a:lnTo>
                <a:close/>
                <a:moveTo>
                  <a:pt x="1467221" y="0"/>
                </a:moveTo>
                <a:cubicBezTo>
                  <a:pt x="1832276" y="3773"/>
                  <a:pt x="1919036" y="-406"/>
                  <a:pt x="2284092" y="19269"/>
                </a:cubicBezTo>
                <a:lnTo>
                  <a:pt x="3681862" y="1443001"/>
                </a:lnTo>
                <a:lnTo>
                  <a:pt x="2443303" y="2670616"/>
                </a:lnTo>
                <a:lnTo>
                  <a:pt x="1843166" y="2070479"/>
                </a:lnTo>
                <a:lnTo>
                  <a:pt x="1240805" y="2672841"/>
                </a:lnTo>
                <a:lnTo>
                  <a:pt x="0" y="1443001"/>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313711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5" name="Picture Placeholder 2"/>
          <p:cNvSpPr>
            <a:spLocks noGrp="1"/>
          </p:cNvSpPr>
          <p:nvPr>
            <p:ph type="pic" idx="14" hasCustomPrompt="1"/>
          </p:nvPr>
        </p:nvSpPr>
        <p:spPr>
          <a:xfrm>
            <a:off x="395536" y="12672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5" hasCustomPrompt="1"/>
          </p:nvPr>
        </p:nvSpPr>
        <p:spPr>
          <a:xfrm>
            <a:off x="395536" y="30758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6" hasCustomPrompt="1"/>
          </p:nvPr>
        </p:nvSpPr>
        <p:spPr>
          <a:xfrm>
            <a:off x="1911680" y="12672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7" hasCustomPrompt="1"/>
          </p:nvPr>
        </p:nvSpPr>
        <p:spPr>
          <a:xfrm>
            <a:off x="1911680" y="30758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5" name="Picture Placeholder 2"/>
          <p:cNvSpPr>
            <a:spLocks noGrp="1"/>
          </p:cNvSpPr>
          <p:nvPr>
            <p:ph type="pic" idx="18" hasCustomPrompt="1"/>
          </p:nvPr>
        </p:nvSpPr>
        <p:spPr>
          <a:xfrm>
            <a:off x="5736054" y="12672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6" name="Picture Placeholder 2"/>
          <p:cNvSpPr>
            <a:spLocks noGrp="1"/>
          </p:cNvSpPr>
          <p:nvPr>
            <p:ph type="pic" idx="19" hasCustomPrompt="1"/>
          </p:nvPr>
        </p:nvSpPr>
        <p:spPr>
          <a:xfrm>
            <a:off x="5736055" y="30758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7" name="Picture Placeholder 2"/>
          <p:cNvSpPr>
            <a:spLocks noGrp="1"/>
          </p:cNvSpPr>
          <p:nvPr>
            <p:ph type="pic" idx="20" hasCustomPrompt="1"/>
          </p:nvPr>
        </p:nvSpPr>
        <p:spPr>
          <a:xfrm>
            <a:off x="7252198" y="12672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8" name="Picture Placeholder 2"/>
          <p:cNvSpPr>
            <a:spLocks noGrp="1"/>
          </p:cNvSpPr>
          <p:nvPr>
            <p:ph type="pic" idx="21" hasCustomPrompt="1"/>
          </p:nvPr>
        </p:nvSpPr>
        <p:spPr>
          <a:xfrm>
            <a:off x="7252198" y="30758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Rectangle 1"/>
          <p:cNvSpPr/>
          <p:nvPr userDrawn="1"/>
        </p:nvSpPr>
        <p:spPr>
          <a:xfrm>
            <a:off x="3427823" y="1275605"/>
            <a:ext cx="2232248" cy="352839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p14="http://schemas.microsoft.com/office/powerpoint/2010/main" val="38336861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hapes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09"/>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r>
              <a:rPr lang="en-US" altLang="ko-KR" dirty="0"/>
              <a:t>Fully Editable Shapes</a:t>
            </a:r>
          </a:p>
        </p:txBody>
      </p:sp>
    </p:spTree>
    <p:extLst>
      <p:ext uri="{BB962C8B-B14F-4D97-AF65-F5344CB8AC3E}">
        <p14:creationId xmlns:p14="http://schemas.microsoft.com/office/powerpoint/2010/main" val="12646762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n-lt"/>
                <a:cs typeface="Arial" pitchFamily="34" charset="0"/>
              </a:defRPr>
            </a:lvl1pPr>
          </a:lstStyle>
          <a:p>
            <a:pPr lvl="0"/>
            <a:r>
              <a:rPr lang="en-US" altLang="ko-KR" dirty="0"/>
              <a:t>ICON SETS LAYOUT</a:t>
            </a:r>
          </a:p>
        </p:txBody>
      </p:sp>
      <p:sp>
        <p:nvSpPr>
          <p:cNvPr id="11" name="Rounded Rectangle 10"/>
          <p:cNvSpPr/>
          <p:nvPr userDrawn="1"/>
        </p:nvSpPr>
        <p:spPr>
          <a:xfrm>
            <a:off x="354008" y="1131589"/>
            <a:ext cx="2849840" cy="3649171"/>
          </a:xfrm>
          <a:prstGeom prst="roundRect">
            <a:avLst>
              <a:gd name="adj" fmla="val 39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Rounded Rectangle 16"/>
          <p:cNvSpPr/>
          <p:nvPr userDrawn="1"/>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8" name="Half Frame 17"/>
          <p:cNvSpPr/>
          <p:nvPr userDrawn="1"/>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Tree>
    <p:extLst>
      <p:ext uri="{BB962C8B-B14F-4D97-AF65-F5344CB8AC3E}">
        <p14:creationId xmlns:p14="http://schemas.microsoft.com/office/powerpoint/2010/main" val="738182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ection Break Layout">
    <p:spTree>
      <p:nvGrpSpPr>
        <p:cNvPr id="1" name=""/>
        <p:cNvGrpSpPr/>
        <p:nvPr/>
      </p:nvGrpSpPr>
      <p:grpSpPr>
        <a:xfrm>
          <a:off x="0" y="0"/>
          <a:ext cx="0" cy="0"/>
          <a:chOff x="0" y="0"/>
          <a:chExt cx="0" cy="0"/>
        </a:xfrm>
      </p:grpSpPr>
      <p:grpSp>
        <p:nvGrpSpPr>
          <p:cNvPr id="4" name="그룹 3">
            <a:extLst>
              <a:ext uri="{FF2B5EF4-FFF2-40B4-BE49-F238E27FC236}">
                <a16:creationId xmlns="" xmlns:a16="http://schemas.microsoft.com/office/drawing/2014/main" id="{46628553-F51C-4CE7-A3A6-AB374655DC97}"/>
              </a:ext>
            </a:extLst>
          </p:cNvPr>
          <p:cNvGrpSpPr/>
          <p:nvPr userDrawn="1"/>
        </p:nvGrpSpPr>
        <p:grpSpPr>
          <a:xfrm>
            <a:off x="786525" y="1114965"/>
            <a:ext cx="2320819" cy="2728174"/>
            <a:chOff x="5364088" y="1450891"/>
            <a:chExt cx="2320819" cy="2728174"/>
          </a:xfrm>
        </p:grpSpPr>
        <p:sp>
          <p:nvSpPr>
            <p:cNvPr id="22" name="자유형: 도형 21">
              <a:extLst>
                <a:ext uri="{FF2B5EF4-FFF2-40B4-BE49-F238E27FC236}">
                  <a16:creationId xmlns="" xmlns:a16="http://schemas.microsoft.com/office/drawing/2014/main" id="{B5880087-04C4-411C-AEAA-74B23548761F}"/>
                </a:ext>
              </a:extLst>
            </p:cNvPr>
            <p:cNvSpPr/>
            <p:nvPr userDrawn="1"/>
          </p:nvSpPr>
          <p:spPr>
            <a:xfrm>
              <a:off x="5399290" y="2150906"/>
              <a:ext cx="2261257" cy="2028159"/>
            </a:xfrm>
            <a:custGeom>
              <a:avLst/>
              <a:gdLst>
                <a:gd name="connsiteX0" fmla="*/ 1012851 w 2261257"/>
                <a:gd name="connsiteY0" fmla="*/ 0 h 2028159"/>
                <a:gd name="connsiteX1" fmla="*/ 1226850 w 2261257"/>
                <a:gd name="connsiteY1" fmla="*/ 0 h 2028159"/>
                <a:gd name="connsiteX2" fmla="*/ 1283043 w 2261257"/>
                <a:gd name="connsiteY2" fmla="*/ 449131 h 2028159"/>
                <a:gd name="connsiteX3" fmla="*/ 1318239 w 2261257"/>
                <a:gd name="connsiteY3" fmla="*/ 455866 h 2028159"/>
                <a:gd name="connsiteX4" fmla="*/ 1530113 w 2261257"/>
                <a:gd name="connsiteY4" fmla="*/ 605602 h 2028159"/>
                <a:gd name="connsiteX5" fmla="*/ 1548314 w 2261257"/>
                <a:gd name="connsiteY5" fmla="*/ 639136 h 2028159"/>
                <a:gd name="connsiteX6" fmla="*/ 1577154 w 2261257"/>
                <a:gd name="connsiteY6" fmla="*/ 636229 h 2028159"/>
                <a:gd name="connsiteX7" fmla="*/ 1914152 w 2261257"/>
                <a:gd name="connsiteY7" fmla="*/ 859606 h 2028159"/>
                <a:gd name="connsiteX8" fmla="*/ 1919810 w 2261257"/>
                <a:gd name="connsiteY8" fmla="*/ 877832 h 2028159"/>
                <a:gd name="connsiteX9" fmla="*/ 1932155 w 2261257"/>
                <a:gd name="connsiteY9" fmla="*/ 874000 h 2028159"/>
                <a:gd name="connsiteX10" fmla="*/ 1981836 w 2261257"/>
                <a:gd name="connsiteY10" fmla="*/ 868991 h 2028159"/>
                <a:gd name="connsiteX11" fmla="*/ 2223343 w 2261257"/>
                <a:gd name="connsiteY11" fmla="*/ 1065825 h 2028159"/>
                <a:gd name="connsiteX12" fmla="*/ 2225319 w 2261257"/>
                <a:gd name="connsiteY12" fmla="*/ 1085429 h 2028159"/>
                <a:gd name="connsiteX13" fmla="*/ 2261257 w 2261257"/>
                <a:gd name="connsiteY13" fmla="*/ 1089052 h 2028159"/>
                <a:gd name="connsiteX14" fmla="*/ 2259340 w 2261257"/>
                <a:gd name="connsiteY14" fmla="*/ 1101612 h 2028159"/>
                <a:gd name="connsiteX15" fmla="*/ 1122505 w 2261257"/>
                <a:gd name="connsiteY15" fmla="*/ 2028159 h 2028159"/>
                <a:gd name="connsiteX16" fmla="*/ 14265 w 2261257"/>
                <a:gd name="connsiteY16" fmla="*/ 1212820 h 2028159"/>
                <a:gd name="connsiteX17" fmla="*/ 0 w 2261257"/>
                <a:gd name="connsiteY17" fmla="*/ 1157341 h 2028159"/>
                <a:gd name="connsiteX18" fmla="*/ 3235 w 2261257"/>
                <a:gd name="connsiteY18" fmla="*/ 1157015 h 2028159"/>
                <a:gd name="connsiteX19" fmla="*/ 87605 w 2261257"/>
                <a:gd name="connsiteY19" fmla="*/ 1165520 h 2028159"/>
                <a:gd name="connsiteX20" fmla="*/ 113456 w 2261257"/>
                <a:gd name="connsiteY20" fmla="*/ 1173545 h 2028159"/>
                <a:gd name="connsiteX21" fmla="*/ 128106 w 2261257"/>
                <a:gd name="connsiteY21" fmla="*/ 1155791 h 2028159"/>
                <a:gd name="connsiteX22" fmla="*/ 424127 w 2261257"/>
                <a:gd name="connsiteY22" fmla="*/ 1033175 h 2028159"/>
                <a:gd name="connsiteX23" fmla="*/ 435940 w 2261257"/>
                <a:gd name="connsiteY23" fmla="*/ 1034366 h 2028159"/>
                <a:gd name="connsiteX24" fmla="*/ 427636 w 2261257"/>
                <a:gd name="connsiteY24" fmla="*/ 1007613 h 2028159"/>
                <a:gd name="connsiteX25" fmla="*/ 424127 w 2261257"/>
                <a:gd name="connsiteY25" fmla="*/ 972807 h 2028159"/>
                <a:gd name="connsiteX26" fmla="*/ 562024 w 2261257"/>
                <a:gd name="connsiteY26" fmla="*/ 803613 h 2028159"/>
                <a:gd name="connsiteX27" fmla="*/ 569156 w 2261257"/>
                <a:gd name="connsiteY27" fmla="*/ 802894 h 2028159"/>
                <a:gd name="connsiteX28" fmla="*/ 573923 w 2261257"/>
                <a:gd name="connsiteY28" fmla="*/ 755602 h 2028159"/>
                <a:gd name="connsiteX29" fmla="*/ 903523 w 2261257"/>
                <a:gd name="connsiteY29" fmla="*/ 486970 h 2028159"/>
                <a:gd name="connsiteX30" fmla="*/ 951321 w 2261257"/>
                <a:gd name="connsiteY30" fmla="*/ 491789 h 202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61257" h="2028159">
                  <a:moveTo>
                    <a:pt x="1012851" y="0"/>
                  </a:moveTo>
                  <a:lnTo>
                    <a:pt x="1226850" y="0"/>
                  </a:lnTo>
                  <a:lnTo>
                    <a:pt x="1283043" y="449131"/>
                  </a:lnTo>
                  <a:lnTo>
                    <a:pt x="1318239" y="455866"/>
                  </a:lnTo>
                  <a:cubicBezTo>
                    <a:pt x="1405884" y="478416"/>
                    <a:pt x="1480818" y="532637"/>
                    <a:pt x="1530113" y="605602"/>
                  </a:cubicBezTo>
                  <a:lnTo>
                    <a:pt x="1548314" y="639136"/>
                  </a:lnTo>
                  <a:lnTo>
                    <a:pt x="1577154" y="636229"/>
                  </a:lnTo>
                  <a:cubicBezTo>
                    <a:pt x="1728648" y="636229"/>
                    <a:pt x="1858629" y="728337"/>
                    <a:pt x="1914152" y="859606"/>
                  </a:cubicBezTo>
                  <a:lnTo>
                    <a:pt x="1919810" y="877832"/>
                  </a:lnTo>
                  <a:lnTo>
                    <a:pt x="1932155" y="874000"/>
                  </a:lnTo>
                  <a:cubicBezTo>
                    <a:pt x="1948202" y="870716"/>
                    <a:pt x="1964818" y="868991"/>
                    <a:pt x="1981836" y="868991"/>
                  </a:cubicBezTo>
                  <a:cubicBezTo>
                    <a:pt x="2100964" y="868991"/>
                    <a:pt x="2200356" y="953493"/>
                    <a:pt x="2223343" y="1065825"/>
                  </a:cubicBezTo>
                  <a:lnTo>
                    <a:pt x="2225319" y="1085429"/>
                  </a:lnTo>
                  <a:lnTo>
                    <a:pt x="2261257" y="1089052"/>
                  </a:lnTo>
                  <a:lnTo>
                    <a:pt x="2259340" y="1101612"/>
                  </a:lnTo>
                  <a:cubicBezTo>
                    <a:pt x="2151136" y="1630392"/>
                    <a:pt x="1683273" y="2028159"/>
                    <a:pt x="1122505" y="2028159"/>
                  </a:cubicBezTo>
                  <a:cubicBezTo>
                    <a:pt x="601793" y="2028159"/>
                    <a:pt x="161186" y="1685186"/>
                    <a:pt x="14265" y="1212820"/>
                  </a:cubicBezTo>
                  <a:lnTo>
                    <a:pt x="0" y="1157341"/>
                  </a:lnTo>
                  <a:lnTo>
                    <a:pt x="3235" y="1157015"/>
                  </a:lnTo>
                  <a:cubicBezTo>
                    <a:pt x="32136" y="1157015"/>
                    <a:pt x="60353" y="1159944"/>
                    <a:pt x="87605" y="1165520"/>
                  </a:cubicBezTo>
                  <a:lnTo>
                    <a:pt x="113456" y="1173545"/>
                  </a:lnTo>
                  <a:lnTo>
                    <a:pt x="128106" y="1155791"/>
                  </a:lnTo>
                  <a:cubicBezTo>
                    <a:pt x="203864" y="1080032"/>
                    <a:pt x="308523" y="1033175"/>
                    <a:pt x="424127" y="1033175"/>
                  </a:cubicBezTo>
                  <a:lnTo>
                    <a:pt x="435940" y="1034366"/>
                  </a:lnTo>
                  <a:lnTo>
                    <a:pt x="427636" y="1007613"/>
                  </a:lnTo>
                  <a:cubicBezTo>
                    <a:pt x="425335" y="996370"/>
                    <a:pt x="424127" y="984730"/>
                    <a:pt x="424127" y="972807"/>
                  </a:cubicBezTo>
                  <a:cubicBezTo>
                    <a:pt x="424127" y="889349"/>
                    <a:pt x="483326" y="819717"/>
                    <a:pt x="562024" y="803613"/>
                  </a:cubicBezTo>
                  <a:lnTo>
                    <a:pt x="569156" y="802894"/>
                  </a:lnTo>
                  <a:lnTo>
                    <a:pt x="573923" y="755602"/>
                  </a:lnTo>
                  <a:cubicBezTo>
                    <a:pt x="605295" y="602294"/>
                    <a:pt x="740941" y="486970"/>
                    <a:pt x="903523" y="486970"/>
                  </a:cubicBezTo>
                  <a:lnTo>
                    <a:pt x="951321" y="49178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3" name="타원 2">
              <a:extLst>
                <a:ext uri="{FF2B5EF4-FFF2-40B4-BE49-F238E27FC236}">
                  <a16:creationId xmlns="" xmlns:a16="http://schemas.microsoft.com/office/drawing/2014/main" id="{7EF498E6-9850-42A0-8643-E6250BB46DE0}"/>
                </a:ext>
              </a:extLst>
            </p:cNvPr>
            <p:cNvSpPr/>
            <p:nvPr userDrawn="1"/>
          </p:nvSpPr>
          <p:spPr>
            <a:xfrm>
              <a:off x="5364088" y="1858246"/>
              <a:ext cx="2320819" cy="2320819"/>
            </a:xfrm>
            <a:prstGeom prst="ellipse">
              <a:avLst/>
            </a:prstGeom>
            <a:no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8" name="그룹 7">
              <a:extLst>
                <a:ext uri="{FF2B5EF4-FFF2-40B4-BE49-F238E27FC236}">
                  <a16:creationId xmlns="" xmlns:a16="http://schemas.microsoft.com/office/drawing/2014/main" id="{AF789A84-B899-484F-ADA6-1B784064DB8A}"/>
                </a:ext>
              </a:extLst>
            </p:cNvPr>
            <p:cNvGrpSpPr/>
            <p:nvPr userDrawn="1"/>
          </p:nvGrpSpPr>
          <p:grpSpPr>
            <a:xfrm>
              <a:off x="6280305" y="1450891"/>
              <a:ext cx="477626" cy="918140"/>
              <a:chOff x="5304862" y="-789923"/>
              <a:chExt cx="645890" cy="1241591"/>
            </a:xfrm>
          </p:grpSpPr>
          <p:grpSp>
            <p:nvGrpSpPr>
              <p:cNvPr id="9" name="그룹 8">
                <a:extLst>
                  <a:ext uri="{FF2B5EF4-FFF2-40B4-BE49-F238E27FC236}">
                    <a16:creationId xmlns="" xmlns:a16="http://schemas.microsoft.com/office/drawing/2014/main" id="{6DDA03B1-B885-4EB8-9AC5-617A33E28AA0}"/>
                  </a:ext>
                </a:extLst>
              </p:cNvPr>
              <p:cNvGrpSpPr/>
              <p:nvPr userDrawn="1"/>
            </p:nvGrpSpPr>
            <p:grpSpPr>
              <a:xfrm>
                <a:off x="5377232" y="-789923"/>
                <a:ext cx="495969" cy="1052585"/>
                <a:chOff x="5868144" y="-857099"/>
                <a:chExt cx="495969" cy="1052585"/>
              </a:xfrm>
            </p:grpSpPr>
            <p:sp>
              <p:nvSpPr>
                <p:cNvPr id="16" name="이등변 삼각형 49">
                  <a:extLst>
                    <a:ext uri="{FF2B5EF4-FFF2-40B4-BE49-F238E27FC236}">
                      <a16:creationId xmlns="" xmlns:a16="http://schemas.microsoft.com/office/drawing/2014/main" id="{50824863-8B90-4264-9AEB-19AE04C9A70D}"/>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자유형: 도형 16">
                  <a:extLst>
                    <a:ext uri="{FF2B5EF4-FFF2-40B4-BE49-F238E27FC236}">
                      <a16:creationId xmlns="" xmlns:a16="http://schemas.microsoft.com/office/drawing/2014/main" id="{3B003EFC-13D2-4BB4-8625-D6DD1D26689C}"/>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자유형: 도형 17">
                  <a:extLst>
                    <a:ext uri="{FF2B5EF4-FFF2-40B4-BE49-F238E27FC236}">
                      <a16:creationId xmlns="" xmlns:a16="http://schemas.microsoft.com/office/drawing/2014/main" id="{639551A5-A416-4935-A4CA-A8FCF74BAE6A}"/>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2" name="타원 11">
                <a:extLst>
                  <a:ext uri="{FF2B5EF4-FFF2-40B4-BE49-F238E27FC236}">
                    <a16:creationId xmlns="" xmlns:a16="http://schemas.microsoft.com/office/drawing/2014/main" id="{A0F64586-2454-49D0-905D-B01E2B155554}"/>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 xmlns:a16="http://schemas.microsoft.com/office/drawing/2014/main" id="{90010C14-1AD7-40EC-9EFB-091EB548BC40}"/>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자유형: 도형 13">
                <a:extLst>
                  <a:ext uri="{FF2B5EF4-FFF2-40B4-BE49-F238E27FC236}">
                    <a16:creationId xmlns="" xmlns:a16="http://schemas.microsoft.com/office/drawing/2014/main" id="{54B0A336-7C2F-4F98-ABF5-299D91E12C13}"/>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자유형: 도형 14">
                <a:extLst>
                  <a:ext uri="{FF2B5EF4-FFF2-40B4-BE49-F238E27FC236}">
                    <a16:creationId xmlns="" xmlns:a16="http://schemas.microsoft.com/office/drawing/2014/main" id="{2528A48D-D724-4DF8-B31C-D26E111E5960}"/>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2" name="Rectangle 1"/>
          <p:cNvSpPr/>
          <p:nvPr userDrawn="1"/>
        </p:nvSpPr>
        <p:spPr>
          <a:xfrm>
            <a:off x="3851920" y="1895103"/>
            <a:ext cx="5292080" cy="1368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4125084" y="2154560"/>
            <a:ext cx="5018916"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4125084" y="2730624"/>
            <a:ext cx="5018916"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738235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Agenda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757120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4948014"/>
            <a:ext cx="9144000"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grpSp>
        <p:nvGrpSpPr>
          <p:cNvPr id="6" name="그룹 5">
            <a:extLst>
              <a:ext uri="{FF2B5EF4-FFF2-40B4-BE49-F238E27FC236}">
                <a16:creationId xmlns="" xmlns:a16="http://schemas.microsoft.com/office/drawing/2014/main" id="{3F6939C0-0F9C-4BB0-BE6D-CDFDBD48B8E1}"/>
              </a:ext>
            </a:extLst>
          </p:cNvPr>
          <p:cNvGrpSpPr/>
          <p:nvPr userDrawn="1"/>
        </p:nvGrpSpPr>
        <p:grpSpPr>
          <a:xfrm>
            <a:off x="8001641" y="3940074"/>
            <a:ext cx="1142359" cy="1189066"/>
            <a:chOff x="4572000" y="387072"/>
            <a:chExt cx="4569687" cy="4756528"/>
          </a:xfrm>
        </p:grpSpPr>
        <p:sp>
          <p:nvSpPr>
            <p:cNvPr id="7" name="자유형: 도형 6">
              <a:extLst>
                <a:ext uri="{FF2B5EF4-FFF2-40B4-BE49-F238E27FC236}">
                  <a16:creationId xmlns="" xmlns:a16="http://schemas.microsoft.com/office/drawing/2014/main" id="{D9278269-D816-4377-921A-50AEC083B847}"/>
                </a:ext>
              </a:extLst>
            </p:cNvPr>
            <p:cNvSpPr/>
            <p:nvPr userDrawn="1"/>
          </p:nvSpPr>
          <p:spPr>
            <a:xfrm>
              <a:off x="4572000" y="1408870"/>
              <a:ext cx="4569687" cy="3734730"/>
            </a:xfrm>
            <a:custGeom>
              <a:avLst/>
              <a:gdLst>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63923 w 4569687"/>
                <a:gd name="connsiteY30" fmla="*/ 3304336 h 3734631"/>
                <a:gd name="connsiteX31" fmla="*/ 1334207 w 4569687"/>
                <a:gd name="connsiteY31" fmla="*/ 3340352 h 3734631"/>
                <a:gd name="connsiteX32" fmla="*/ 1046262 w 4569687"/>
                <a:gd name="connsiteY32" fmla="*/ 3459623 h 3734631"/>
                <a:gd name="connsiteX33" fmla="*/ 647319 w 4569687"/>
                <a:gd name="connsiteY33" fmla="*/ 3134475 h 3734631"/>
                <a:gd name="connsiteX34" fmla="*/ 642925 w 4569687"/>
                <a:gd name="connsiteY34" fmla="*/ 3090891 h 3734631"/>
                <a:gd name="connsiteX35" fmla="*/ 634894 w 4569687"/>
                <a:gd name="connsiteY35" fmla="*/ 3098188 h 3734631"/>
                <a:gd name="connsiteX36" fmla="*/ 407216 w 4569687"/>
                <a:gd name="connsiteY36" fmla="*/ 3167734 h 3734631"/>
                <a:gd name="connsiteX37" fmla="*/ 0 w 4569687"/>
                <a:gd name="connsiteY37" fmla="*/ 2760518 h 3734631"/>
                <a:gd name="connsiteX38" fmla="*/ 407216 w 4569687"/>
                <a:gd name="connsiteY38" fmla="*/ 2353302 h 3734631"/>
                <a:gd name="connsiteX39" fmla="*/ 489284 w 4569687"/>
                <a:gd name="connsiteY39" fmla="*/ 2361575 h 3734631"/>
                <a:gd name="connsiteX40" fmla="*/ 508084 w 4569687"/>
                <a:gd name="connsiteY40" fmla="*/ 2367411 h 3734631"/>
                <a:gd name="connsiteX41" fmla="*/ 503849 w 4569687"/>
                <a:gd name="connsiteY41" fmla="*/ 2325400 h 3734631"/>
                <a:gd name="connsiteX42" fmla="*/ 1121688 w 4569687"/>
                <a:gd name="connsiteY42" fmla="*/ 1707561 h 3734631"/>
                <a:gd name="connsiteX43" fmla="*/ 1246204 w 4569687"/>
                <a:gd name="connsiteY43" fmla="*/ 1720113 h 3734631"/>
                <a:gd name="connsiteX44" fmla="*/ 1284356 w 4569687"/>
                <a:gd name="connsiteY44" fmla="*/ 1731957 h 3734631"/>
                <a:gd name="connsiteX45" fmla="*/ 1305976 w 4569687"/>
                <a:gd name="connsiteY45" fmla="*/ 1705754 h 3734631"/>
                <a:gd name="connsiteX46" fmla="*/ 1742854 w 4569687"/>
                <a:gd name="connsiteY46" fmla="*/ 1524793 h 3734631"/>
                <a:gd name="connsiteX47" fmla="*/ 1760288 w 4569687"/>
                <a:gd name="connsiteY47" fmla="*/ 1526551 h 3734631"/>
                <a:gd name="connsiteX48" fmla="*/ 1748032 w 4569687"/>
                <a:gd name="connsiteY48" fmla="*/ 1487068 h 3734631"/>
                <a:gd name="connsiteX49" fmla="*/ 1742854 w 4569687"/>
                <a:gd name="connsiteY49" fmla="*/ 1435701 h 3734631"/>
                <a:gd name="connsiteX50" fmla="*/ 1946367 w 4569687"/>
                <a:gd name="connsiteY50" fmla="*/ 1185999 h 3734631"/>
                <a:gd name="connsiteX51" fmla="*/ 1956892 w 4569687"/>
                <a:gd name="connsiteY51" fmla="*/ 1184938 h 3734631"/>
                <a:gd name="connsiteX52" fmla="*/ 1963928 w 4569687"/>
                <a:gd name="connsiteY52" fmla="*/ 1115143 h 3734631"/>
                <a:gd name="connsiteX53" fmla="*/ 2450363 w 4569687"/>
                <a:gd name="connsiteY53" fmla="*/ 718687 h 3734631"/>
                <a:gd name="connsiteX54" fmla="*/ 2520904 w 4569687"/>
                <a:gd name="connsiteY54" fmla="*/ 725798 h 3734631"/>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34207 w 4569687"/>
                <a:gd name="connsiteY30" fmla="*/ 3340352 h 3734631"/>
                <a:gd name="connsiteX31" fmla="*/ 1046262 w 4569687"/>
                <a:gd name="connsiteY31" fmla="*/ 3459623 h 3734631"/>
                <a:gd name="connsiteX32" fmla="*/ 647319 w 4569687"/>
                <a:gd name="connsiteY32" fmla="*/ 3134475 h 3734631"/>
                <a:gd name="connsiteX33" fmla="*/ 642925 w 4569687"/>
                <a:gd name="connsiteY33" fmla="*/ 3090891 h 3734631"/>
                <a:gd name="connsiteX34" fmla="*/ 634894 w 4569687"/>
                <a:gd name="connsiteY34" fmla="*/ 3098188 h 3734631"/>
                <a:gd name="connsiteX35" fmla="*/ 407216 w 4569687"/>
                <a:gd name="connsiteY35" fmla="*/ 3167734 h 3734631"/>
                <a:gd name="connsiteX36" fmla="*/ 0 w 4569687"/>
                <a:gd name="connsiteY36" fmla="*/ 2760518 h 3734631"/>
                <a:gd name="connsiteX37" fmla="*/ 407216 w 4569687"/>
                <a:gd name="connsiteY37" fmla="*/ 2353302 h 3734631"/>
                <a:gd name="connsiteX38" fmla="*/ 489284 w 4569687"/>
                <a:gd name="connsiteY38" fmla="*/ 2361575 h 3734631"/>
                <a:gd name="connsiteX39" fmla="*/ 508084 w 4569687"/>
                <a:gd name="connsiteY39" fmla="*/ 2367411 h 3734631"/>
                <a:gd name="connsiteX40" fmla="*/ 503849 w 4569687"/>
                <a:gd name="connsiteY40" fmla="*/ 2325400 h 3734631"/>
                <a:gd name="connsiteX41" fmla="*/ 1121688 w 4569687"/>
                <a:gd name="connsiteY41" fmla="*/ 1707561 h 3734631"/>
                <a:gd name="connsiteX42" fmla="*/ 1246204 w 4569687"/>
                <a:gd name="connsiteY42" fmla="*/ 1720113 h 3734631"/>
                <a:gd name="connsiteX43" fmla="*/ 1284356 w 4569687"/>
                <a:gd name="connsiteY43" fmla="*/ 1731957 h 3734631"/>
                <a:gd name="connsiteX44" fmla="*/ 1305976 w 4569687"/>
                <a:gd name="connsiteY44" fmla="*/ 1705754 h 3734631"/>
                <a:gd name="connsiteX45" fmla="*/ 1742854 w 4569687"/>
                <a:gd name="connsiteY45" fmla="*/ 1524793 h 3734631"/>
                <a:gd name="connsiteX46" fmla="*/ 1760288 w 4569687"/>
                <a:gd name="connsiteY46" fmla="*/ 1526551 h 3734631"/>
                <a:gd name="connsiteX47" fmla="*/ 1748032 w 4569687"/>
                <a:gd name="connsiteY47" fmla="*/ 1487068 h 3734631"/>
                <a:gd name="connsiteX48" fmla="*/ 1742854 w 4569687"/>
                <a:gd name="connsiteY48" fmla="*/ 1435701 h 3734631"/>
                <a:gd name="connsiteX49" fmla="*/ 1946367 w 4569687"/>
                <a:gd name="connsiteY49" fmla="*/ 1185999 h 3734631"/>
                <a:gd name="connsiteX50" fmla="*/ 1956892 w 4569687"/>
                <a:gd name="connsiteY50" fmla="*/ 1184938 h 3734631"/>
                <a:gd name="connsiteX51" fmla="*/ 1963928 w 4569687"/>
                <a:gd name="connsiteY51" fmla="*/ 1115143 h 3734631"/>
                <a:gd name="connsiteX52" fmla="*/ 2450363 w 4569687"/>
                <a:gd name="connsiteY52" fmla="*/ 718687 h 3734631"/>
                <a:gd name="connsiteX53" fmla="*/ 2520904 w 4569687"/>
                <a:gd name="connsiteY53" fmla="*/ 725798 h 3734631"/>
                <a:gd name="connsiteX54" fmla="*/ 2611712 w 4569687"/>
                <a:gd name="connsiteY54" fmla="*/ 0 h 3734631"/>
                <a:gd name="connsiteX0" fmla="*/ 2611712 w 4569687"/>
                <a:gd name="connsiteY0" fmla="*/ 0 h 3743131"/>
                <a:gd name="connsiteX1" fmla="*/ 2927539 w 4569687"/>
                <a:gd name="connsiteY1" fmla="*/ 0 h 3743131"/>
                <a:gd name="connsiteX2" fmla="*/ 3010471 w 4569687"/>
                <a:gd name="connsiteY2" fmla="*/ 662843 h 3743131"/>
                <a:gd name="connsiteX3" fmla="*/ 3062414 w 4569687"/>
                <a:gd name="connsiteY3" fmla="*/ 672782 h 3743131"/>
                <a:gd name="connsiteX4" fmla="*/ 3375104 w 4569687"/>
                <a:gd name="connsiteY4" fmla="*/ 893768 h 3743131"/>
                <a:gd name="connsiteX5" fmla="*/ 3401966 w 4569687"/>
                <a:gd name="connsiteY5" fmla="*/ 943258 h 3743131"/>
                <a:gd name="connsiteX6" fmla="*/ 3444529 w 4569687"/>
                <a:gd name="connsiteY6" fmla="*/ 938967 h 3743131"/>
                <a:gd name="connsiteX7" fmla="*/ 3941882 w 4569687"/>
                <a:gd name="connsiteY7" fmla="*/ 1268635 h 3743131"/>
                <a:gd name="connsiteX8" fmla="*/ 3950232 w 4569687"/>
                <a:gd name="connsiteY8" fmla="*/ 1295533 h 3743131"/>
                <a:gd name="connsiteX9" fmla="*/ 3968452 w 4569687"/>
                <a:gd name="connsiteY9" fmla="*/ 1289878 h 3743131"/>
                <a:gd name="connsiteX10" fmla="*/ 4041773 w 4569687"/>
                <a:gd name="connsiteY10" fmla="*/ 1282486 h 3743131"/>
                <a:gd name="connsiteX11" fmla="*/ 4398197 w 4569687"/>
                <a:gd name="connsiteY11" fmla="*/ 1572980 h 3743131"/>
                <a:gd name="connsiteX12" fmla="*/ 4401113 w 4569687"/>
                <a:gd name="connsiteY12" fmla="*/ 1601912 h 3743131"/>
                <a:gd name="connsiteX13" fmla="*/ 4509768 w 4569687"/>
                <a:gd name="connsiteY13" fmla="*/ 1612865 h 3743131"/>
                <a:gd name="connsiteX14" fmla="*/ 4569687 w 4569687"/>
                <a:gd name="connsiteY14" fmla="*/ 1630661 h 3743131"/>
                <a:gd name="connsiteX15" fmla="*/ 4569687 w 4569687"/>
                <a:gd name="connsiteY15" fmla="*/ 3685776 h 3743131"/>
                <a:gd name="connsiteX16" fmla="*/ 4479175 w 4569687"/>
                <a:gd name="connsiteY16" fmla="*/ 3694900 h 3743131"/>
                <a:gd name="connsiteX17" fmla="*/ 4083674 w 4569687"/>
                <a:gd name="connsiteY17" fmla="*/ 3574092 h 3743131"/>
                <a:gd name="connsiteX18" fmla="*/ 4051094 w 4569687"/>
                <a:gd name="connsiteY18" fmla="*/ 3547210 h 3743131"/>
                <a:gd name="connsiteX19" fmla="*/ 4009782 w 4569687"/>
                <a:gd name="connsiteY19" fmla="*/ 3581295 h 3743131"/>
                <a:gd name="connsiteX20" fmla="*/ 3782104 w 4569687"/>
                <a:gd name="connsiteY20" fmla="*/ 3650841 h 3743131"/>
                <a:gd name="connsiteX21" fmla="*/ 3494159 w 4569687"/>
                <a:gd name="connsiteY21" fmla="*/ 3531570 h 3743131"/>
                <a:gd name="connsiteX22" fmla="*/ 3452428 w 4569687"/>
                <a:gd name="connsiteY22" fmla="*/ 3480992 h 3743131"/>
                <a:gd name="connsiteX23" fmla="*/ 3441126 w 4569687"/>
                <a:gd name="connsiteY23" fmla="*/ 3501813 h 3743131"/>
                <a:gd name="connsiteX24" fmla="*/ 3103456 w 4569687"/>
                <a:gd name="connsiteY24" fmla="*/ 3681351 h 3743131"/>
                <a:gd name="connsiteX25" fmla="*/ 2815511 w 4569687"/>
                <a:gd name="connsiteY25" fmla="*/ 3562080 h 3743131"/>
                <a:gd name="connsiteX26" fmla="*/ 2772231 w 4569687"/>
                <a:gd name="connsiteY26" fmla="*/ 3509625 h 3743131"/>
                <a:gd name="connsiteX27" fmla="*/ 2697608 w 4569687"/>
                <a:gd name="connsiteY27" fmla="*/ 3571194 h 3743131"/>
                <a:gd name="connsiteX28" fmla="*/ 2162552 w 4569687"/>
                <a:gd name="connsiteY28" fmla="*/ 3734631 h 3743131"/>
                <a:gd name="connsiteX29" fmla="*/ 1334207 w 4569687"/>
                <a:gd name="connsiteY29" fmla="*/ 3340352 h 3743131"/>
                <a:gd name="connsiteX30" fmla="*/ 1046262 w 4569687"/>
                <a:gd name="connsiteY30" fmla="*/ 3459623 h 3743131"/>
                <a:gd name="connsiteX31" fmla="*/ 647319 w 4569687"/>
                <a:gd name="connsiteY31" fmla="*/ 3134475 h 3743131"/>
                <a:gd name="connsiteX32" fmla="*/ 642925 w 4569687"/>
                <a:gd name="connsiteY32" fmla="*/ 3090891 h 3743131"/>
                <a:gd name="connsiteX33" fmla="*/ 634894 w 4569687"/>
                <a:gd name="connsiteY33" fmla="*/ 3098188 h 3743131"/>
                <a:gd name="connsiteX34" fmla="*/ 407216 w 4569687"/>
                <a:gd name="connsiteY34" fmla="*/ 3167734 h 3743131"/>
                <a:gd name="connsiteX35" fmla="*/ 0 w 4569687"/>
                <a:gd name="connsiteY35" fmla="*/ 2760518 h 3743131"/>
                <a:gd name="connsiteX36" fmla="*/ 407216 w 4569687"/>
                <a:gd name="connsiteY36" fmla="*/ 2353302 h 3743131"/>
                <a:gd name="connsiteX37" fmla="*/ 489284 w 4569687"/>
                <a:gd name="connsiteY37" fmla="*/ 2361575 h 3743131"/>
                <a:gd name="connsiteX38" fmla="*/ 508084 w 4569687"/>
                <a:gd name="connsiteY38" fmla="*/ 2367411 h 3743131"/>
                <a:gd name="connsiteX39" fmla="*/ 503849 w 4569687"/>
                <a:gd name="connsiteY39" fmla="*/ 2325400 h 3743131"/>
                <a:gd name="connsiteX40" fmla="*/ 1121688 w 4569687"/>
                <a:gd name="connsiteY40" fmla="*/ 1707561 h 3743131"/>
                <a:gd name="connsiteX41" fmla="*/ 1246204 w 4569687"/>
                <a:gd name="connsiteY41" fmla="*/ 1720113 h 3743131"/>
                <a:gd name="connsiteX42" fmla="*/ 1284356 w 4569687"/>
                <a:gd name="connsiteY42" fmla="*/ 1731957 h 3743131"/>
                <a:gd name="connsiteX43" fmla="*/ 1305976 w 4569687"/>
                <a:gd name="connsiteY43" fmla="*/ 1705754 h 3743131"/>
                <a:gd name="connsiteX44" fmla="*/ 1742854 w 4569687"/>
                <a:gd name="connsiteY44" fmla="*/ 1524793 h 3743131"/>
                <a:gd name="connsiteX45" fmla="*/ 1760288 w 4569687"/>
                <a:gd name="connsiteY45" fmla="*/ 1526551 h 3743131"/>
                <a:gd name="connsiteX46" fmla="*/ 1748032 w 4569687"/>
                <a:gd name="connsiteY46" fmla="*/ 1487068 h 3743131"/>
                <a:gd name="connsiteX47" fmla="*/ 1742854 w 4569687"/>
                <a:gd name="connsiteY47" fmla="*/ 1435701 h 3743131"/>
                <a:gd name="connsiteX48" fmla="*/ 1946367 w 4569687"/>
                <a:gd name="connsiteY48" fmla="*/ 1185999 h 3743131"/>
                <a:gd name="connsiteX49" fmla="*/ 1956892 w 4569687"/>
                <a:gd name="connsiteY49" fmla="*/ 1184938 h 3743131"/>
                <a:gd name="connsiteX50" fmla="*/ 1963928 w 4569687"/>
                <a:gd name="connsiteY50" fmla="*/ 1115143 h 3743131"/>
                <a:gd name="connsiteX51" fmla="*/ 2450363 w 4569687"/>
                <a:gd name="connsiteY51" fmla="*/ 718687 h 3743131"/>
                <a:gd name="connsiteX52" fmla="*/ 2520904 w 4569687"/>
                <a:gd name="connsiteY52" fmla="*/ 725798 h 3743131"/>
                <a:gd name="connsiteX53" fmla="*/ 2611712 w 4569687"/>
                <a:gd name="connsiteY53" fmla="*/ 0 h 3743131"/>
                <a:gd name="connsiteX0" fmla="*/ 2611712 w 4569687"/>
                <a:gd name="connsiteY0" fmla="*/ 0 h 3741630"/>
                <a:gd name="connsiteX1" fmla="*/ 2927539 w 4569687"/>
                <a:gd name="connsiteY1" fmla="*/ 0 h 3741630"/>
                <a:gd name="connsiteX2" fmla="*/ 3010471 w 4569687"/>
                <a:gd name="connsiteY2" fmla="*/ 662843 h 3741630"/>
                <a:gd name="connsiteX3" fmla="*/ 3062414 w 4569687"/>
                <a:gd name="connsiteY3" fmla="*/ 672782 h 3741630"/>
                <a:gd name="connsiteX4" fmla="*/ 3375104 w 4569687"/>
                <a:gd name="connsiteY4" fmla="*/ 893768 h 3741630"/>
                <a:gd name="connsiteX5" fmla="*/ 3401966 w 4569687"/>
                <a:gd name="connsiteY5" fmla="*/ 943258 h 3741630"/>
                <a:gd name="connsiteX6" fmla="*/ 3444529 w 4569687"/>
                <a:gd name="connsiteY6" fmla="*/ 938967 h 3741630"/>
                <a:gd name="connsiteX7" fmla="*/ 3941882 w 4569687"/>
                <a:gd name="connsiteY7" fmla="*/ 1268635 h 3741630"/>
                <a:gd name="connsiteX8" fmla="*/ 3950232 w 4569687"/>
                <a:gd name="connsiteY8" fmla="*/ 1295533 h 3741630"/>
                <a:gd name="connsiteX9" fmla="*/ 3968452 w 4569687"/>
                <a:gd name="connsiteY9" fmla="*/ 1289878 h 3741630"/>
                <a:gd name="connsiteX10" fmla="*/ 4041773 w 4569687"/>
                <a:gd name="connsiteY10" fmla="*/ 1282486 h 3741630"/>
                <a:gd name="connsiteX11" fmla="*/ 4398197 w 4569687"/>
                <a:gd name="connsiteY11" fmla="*/ 1572980 h 3741630"/>
                <a:gd name="connsiteX12" fmla="*/ 4401113 w 4569687"/>
                <a:gd name="connsiteY12" fmla="*/ 1601912 h 3741630"/>
                <a:gd name="connsiteX13" fmla="*/ 4509768 w 4569687"/>
                <a:gd name="connsiteY13" fmla="*/ 1612865 h 3741630"/>
                <a:gd name="connsiteX14" fmla="*/ 4569687 w 4569687"/>
                <a:gd name="connsiteY14" fmla="*/ 1630661 h 3741630"/>
                <a:gd name="connsiteX15" fmla="*/ 4569687 w 4569687"/>
                <a:gd name="connsiteY15" fmla="*/ 3685776 h 3741630"/>
                <a:gd name="connsiteX16" fmla="*/ 4479175 w 4569687"/>
                <a:gd name="connsiteY16" fmla="*/ 3694900 h 3741630"/>
                <a:gd name="connsiteX17" fmla="*/ 4083674 w 4569687"/>
                <a:gd name="connsiteY17" fmla="*/ 3574092 h 3741630"/>
                <a:gd name="connsiteX18" fmla="*/ 4051094 w 4569687"/>
                <a:gd name="connsiteY18" fmla="*/ 3547210 h 3741630"/>
                <a:gd name="connsiteX19" fmla="*/ 4009782 w 4569687"/>
                <a:gd name="connsiteY19" fmla="*/ 3581295 h 3741630"/>
                <a:gd name="connsiteX20" fmla="*/ 3782104 w 4569687"/>
                <a:gd name="connsiteY20" fmla="*/ 3650841 h 3741630"/>
                <a:gd name="connsiteX21" fmla="*/ 3494159 w 4569687"/>
                <a:gd name="connsiteY21" fmla="*/ 3531570 h 3741630"/>
                <a:gd name="connsiteX22" fmla="*/ 3452428 w 4569687"/>
                <a:gd name="connsiteY22" fmla="*/ 3480992 h 3741630"/>
                <a:gd name="connsiteX23" fmla="*/ 3441126 w 4569687"/>
                <a:gd name="connsiteY23" fmla="*/ 3501813 h 3741630"/>
                <a:gd name="connsiteX24" fmla="*/ 3103456 w 4569687"/>
                <a:gd name="connsiteY24" fmla="*/ 3681351 h 3741630"/>
                <a:gd name="connsiteX25" fmla="*/ 2815511 w 4569687"/>
                <a:gd name="connsiteY25" fmla="*/ 3562080 h 3741630"/>
                <a:gd name="connsiteX26" fmla="*/ 2772231 w 4569687"/>
                <a:gd name="connsiteY26" fmla="*/ 3509625 h 3741630"/>
                <a:gd name="connsiteX27" fmla="*/ 2697608 w 4569687"/>
                <a:gd name="connsiteY27" fmla="*/ 3571194 h 3741630"/>
                <a:gd name="connsiteX28" fmla="*/ 2162552 w 4569687"/>
                <a:gd name="connsiteY28" fmla="*/ 3734631 h 3741630"/>
                <a:gd name="connsiteX29" fmla="*/ 1390478 w 4569687"/>
                <a:gd name="connsiteY29" fmla="*/ 3368488 h 3741630"/>
                <a:gd name="connsiteX30" fmla="*/ 1046262 w 4569687"/>
                <a:gd name="connsiteY30" fmla="*/ 3459623 h 3741630"/>
                <a:gd name="connsiteX31" fmla="*/ 647319 w 4569687"/>
                <a:gd name="connsiteY31" fmla="*/ 3134475 h 3741630"/>
                <a:gd name="connsiteX32" fmla="*/ 642925 w 4569687"/>
                <a:gd name="connsiteY32" fmla="*/ 3090891 h 3741630"/>
                <a:gd name="connsiteX33" fmla="*/ 634894 w 4569687"/>
                <a:gd name="connsiteY33" fmla="*/ 3098188 h 3741630"/>
                <a:gd name="connsiteX34" fmla="*/ 407216 w 4569687"/>
                <a:gd name="connsiteY34" fmla="*/ 3167734 h 3741630"/>
                <a:gd name="connsiteX35" fmla="*/ 0 w 4569687"/>
                <a:gd name="connsiteY35" fmla="*/ 2760518 h 3741630"/>
                <a:gd name="connsiteX36" fmla="*/ 407216 w 4569687"/>
                <a:gd name="connsiteY36" fmla="*/ 2353302 h 3741630"/>
                <a:gd name="connsiteX37" fmla="*/ 489284 w 4569687"/>
                <a:gd name="connsiteY37" fmla="*/ 2361575 h 3741630"/>
                <a:gd name="connsiteX38" fmla="*/ 508084 w 4569687"/>
                <a:gd name="connsiteY38" fmla="*/ 2367411 h 3741630"/>
                <a:gd name="connsiteX39" fmla="*/ 503849 w 4569687"/>
                <a:gd name="connsiteY39" fmla="*/ 2325400 h 3741630"/>
                <a:gd name="connsiteX40" fmla="*/ 1121688 w 4569687"/>
                <a:gd name="connsiteY40" fmla="*/ 1707561 h 3741630"/>
                <a:gd name="connsiteX41" fmla="*/ 1246204 w 4569687"/>
                <a:gd name="connsiteY41" fmla="*/ 1720113 h 3741630"/>
                <a:gd name="connsiteX42" fmla="*/ 1284356 w 4569687"/>
                <a:gd name="connsiteY42" fmla="*/ 1731957 h 3741630"/>
                <a:gd name="connsiteX43" fmla="*/ 1305976 w 4569687"/>
                <a:gd name="connsiteY43" fmla="*/ 1705754 h 3741630"/>
                <a:gd name="connsiteX44" fmla="*/ 1742854 w 4569687"/>
                <a:gd name="connsiteY44" fmla="*/ 1524793 h 3741630"/>
                <a:gd name="connsiteX45" fmla="*/ 1760288 w 4569687"/>
                <a:gd name="connsiteY45" fmla="*/ 1526551 h 3741630"/>
                <a:gd name="connsiteX46" fmla="*/ 1748032 w 4569687"/>
                <a:gd name="connsiteY46" fmla="*/ 1487068 h 3741630"/>
                <a:gd name="connsiteX47" fmla="*/ 1742854 w 4569687"/>
                <a:gd name="connsiteY47" fmla="*/ 1435701 h 3741630"/>
                <a:gd name="connsiteX48" fmla="*/ 1946367 w 4569687"/>
                <a:gd name="connsiteY48" fmla="*/ 1185999 h 3741630"/>
                <a:gd name="connsiteX49" fmla="*/ 1956892 w 4569687"/>
                <a:gd name="connsiteY49" fmla="*/ 1184938 h 3741630"/>
                <a:gd name="connsiteX50" fmla="*/ 1963928 w 4569687"/>
                <a:gd name="connsiteY50" fmla="*/ 1115143 h 3741630"/>
                <a:gd name="connsiteX51" fmla="*/ 2450363 w 4569687"/>
                <a:gd name="connsiteY51" fmla="*/ 718687 h 3741630"/>
                <a:gd name="connsiteX52" fmla="*/ 2520904 w 4569687"/>
                <a:gd name="connsiteY52" fmla="*/ 725798 h 3741630"/>
                <a:gd name="connsiteX53" fmla="*/ 2611712 w 4569687"/>
                <a:gd name="connsiteY53" fmla="*/ 0 h 37416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569687" h="3734730">
                  <a:moveTo>
                    <a:pt x="2611712" y="0"/>
                  </a:moveTo>
                  <a:lnTo>
                    <a:pt x="2927539" y="0"/>
                  </a:lnTo>
                  <a:lnTo>
                    <a:pt x="3010471" y="662843"/>
                  </a:lnTo>
                  <a:lnTo>
                    <a:pt x="3062414" y="672782"/>
                  </a:lnTo>
                  <a:cubicBezTo>
                    <a:pt x="3191764" y="706062"/>
                    <a:pt x="3302353" y="786083"/>
                    <a:pt x="3375104" y="893768"/>
                  </a:cubicBezTo>
                  <a:lnTo>
                    <a:pt x="3401966" y="943258"/>
                  </a:lnTo>
                  <a:lnTo>
                    <a:pt x="3444529" y="938967"/>
                  </a:lnTo>
                  <a:cubicBezTo>
                    <a:pt x="3668109" y="938967"/>
                    <a:pt x="3859940" y="1074903"/>
                    <a:pt x="3941882" y="1268635"/>
                  </a:cubicBezTo>
                  <a:lnTo>
                    <a:pt x="3950232" y="1295533"/>
                  </a:lnTo>
                  <a:lnTo>
                    <a:pt x="3968452" y="1289878"/>
                  </a:lnTo>
                  <a:cubicBezTo>
                    <a:pt x="3992135" y="1285031"/>
                    <a:pt x="4016657" y="1282486"/>
                    <a:pt x="4041773" y="1282486"/>
                  </a:cubicBezTo>
                  <a:cubicBezTo>
                    <a:pt x="4217586" y="1282486"/>
                    <a:pt x="4364272" y="1407196"/>
                    <a:pt x="4398197" y="1572980"/>
                  </a:cubicBezTo>
                  <a:lnTo>
                    <a:pt x="4401113" y="1601912"/>
                  </a:lnTo>
                  <a:lnTo>
                    <a:pt x="4509768" y="1612865"/>
                  </a:lnTo>
                  <a:lnTo>
                    <a:pt x="4569687" y="1630661"/>
                  </a:lnTo>
                  <a:lnTo>
                    <a:pt x="4569687" y="3685776"/>
                  </a:lnTo>
                  <a:lnTo>
                    <a:pt x="4479175" y="3694900"/>
                  </a:lnTo>
                  <a:cubicBezTo>
                    <a:pt x="4332673" y="3694900"/>
                    <a:pt x="4196572" y="3650364"/>
                    <a:pt x="4083674" y="3574092"/>
                  </a:cubicBezTo>
                  <a:lnTo>
                    <a:pt x="4051094" y="3547210"/>
                  </a:lnTo>
                  <a:lnTo>
                    <a:pt x="4009782" y="3581295"/>
                  </a:lnTo>
                  <a:cubicBezTo>
                    <a:pt x="3944790" y="3625203"/>
                    <a:pt x="3866441" y="3650841"/>
                    <a:pt x="3782104" y="3650841"/>
                  </a:cubicBezTo>
                  <a:cubicBezTo>
                    <a:pt x="3669655" y="3650841"/>
                    <a:pt x="3567851" y="3605262"/>
                    <a:pt x="3494159" y="3531570"/>
                  </a:cubicBezTo>
                  <a:lnTo>
                    <a:pt x="3452428" y="3480992"/>
                  </a:lnTo>
                  <a:lnTo>
                    <a:pt x="3441126" y="3501813"/>
                  </a:lnTo>
                  <a:cubicBezTo>
                    <a:pt x="3367946" y="3610134"/>
                    <a:pt x="3244018" y="3681351"/>
                    <a:pt x="3103456" y="3681351"/>
                  </a:cubicBezTo>
                  <a:cubicBezTo>
                    <a:pt x="2991007" y="3681351"/>
                    <a:pt x="2889203" y="3635772"/>
                    <a:pt x="2815511" y="3562080"/>
                  </a:cubicBezTo>
                  <a:lnTo>
                    <a:pt x="2772231" y="3509625"/>
                  </a:lnTo>
                  <a:lnTo>
                    <a:pt x="2697608" y="3571194"/>
                  </a:lnTo>
                  <a:cubicBezTo>
                    <a:pt x="2544873" y="3674380"/>
                    <a:pt x="2382991" y="3737583"/>
                    <a:pt x="2162552" y="3734631"/>
                  </a:cubicBezTo>
                  <a:cubicBezTo>
                    <a:pt x="1740716" y="3728982"/>
                    <a:pt x="1534323" y="3547967"/>
                    <a:pt x="1390478" y="3368488"/>
                  </a:cubicBezTo>
                  <a:cubicBezTo>
                    <a:pt x="1316786" y="3442180"/>
                    <a:pt x="1170122" y="3498625"/>
                    <a:pt x="1046262" y="3459623"/>
                  </a:cubicBezTo>
                  <a:cubicBezTo>
                    <a:pt x="922402" y="3420621"/>
                    <a:pt x="685290" y="3320037"/>
                    <a:pt x="647319" y="3134475"/>
                  </a:cubicBezTo>
                  <a:lnTo>
                    <a:pt x="642925" y="3090891"/>
                  </a:lnTo>
                  <a:lnTo>
                    <a:pt x="634894" y="3098188"/>
                  </a:lnTo>
                  <a:cubicBezTo>
                    <a:pt x="569902" y="3142096"/>
                    <a:pt x="491553" y="3167734"/>
                    <a:pt x="407216" y="3167734"/>
                  </a:cubicBezTo>
                  <a:cubicBezTo>
                    <a:pt x="182317" y="3167734"/>
                    <a:pt x="0" y="2985417"/>
                    <a:pt x="0" y="2760518"/>
                  </a:cubicBezTo>
                  <a:cubicBezTo>
                    <a:pt x="0" y="2535619"/>
                    <a:pt x="182317" y="2353302"/>
                    <a:pt x="407216" y="2353302"/>
                  </a:cubicBezTo>
                  <a:cubicBezTo>
                    <a:pt x="435328" y="2353302"/>
                    <a:pt x="462775" y="2356151"/>
                    <a:pt x="489284" y="2361575"/>
                  </a:cubicBezTo>
                  <a:lnTo>
                    <a:pt x="508084" y="2367411"/>
                  </a:lnTo>
                  <a:lnTo>
                    <a:pt x="503849" y="2325400"/>
                  </a:lnTo>
                  <a:cubicBezTo>
                    <a:pt x="503849" y="1984177"/>
                    <a:pt x="780465" y="1707561"/>
                    <a:pt x="1121688" y="1707561"/>
                  </a:cubicBezTo>
                  <a:cubicBezTo>
                    <a:pt x="1164341" y="1707561"/>
                    <a:pt x="1205984" y="1711883"/>
                    <a:pt x="1246204" y="1720113"/>
                  </a:cubicBezTo>
                  <a:lnTo>
                    <a:pt x="1284356" y="1731957"/>
                  </a:lnTo>
                  <a:lnTo>
                    <a:pt x="1305976" y="1705754"/>
                  </a:lnTo>
                  <a:cubicBezTo>
                    <a:pt x="1417783" y="1593947"/>
                    <a:pt x="1572242" y="1524793"/>
                    <a:pt x="1742854" y="1524793"/>
                  </a:cubicBezTo>
                  <a:lnTo>
                    <a:pt x="1760288" y="1526551"/>
                  </a:lnTo>
                  <a:lnTo>
                    <a:pt x="1748032" y="1487068"/>
                  </a:lnTo>
                  <a:cubicBezTo>
                    <a:pt x="1744637" y="1470476"/>
                    <a:pt x="1742854" y="1453297"/>
                    <a:pt x="1742854" y="1435701"/>
                  </a:cubicBezTo>
                  <a:cubicBezTo>
                    <a:pt x="1742854" y="1312531"/>
                    <a:pt x="1830222" y="1209766"/>
                    <a:pt x="1946367" y="1185999"/>
                  </a:cubicBezTo>
                  <a:lnTo>
                    <a:pt x="1956892" y="1184938"/>
                  </a:lnTo>
                  <a:lnTo>
                    <a:pt x="1963928" y="1115143"/>
                  </a:lnTo>
                  <a:cubicBezTo>
                    <a:pt x="2010227" y="888886"/>
                    <a:pt x="2210419" y="718687"/>
                    <a:pt x="2450363" y="718687"/>
                  </a:cubicBezTo>
                  <a:lnTo>
                    <a:pt x="2520904" y="725798"/>
                  </a:lnTo>
                  <a:lnTo>
                    <a:pt x="261171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8" name="그룹 7">
              <a:extLst>
                <a:ext uri="{FF2B5EF4-FFF2-40B4-BE49-F238E27FC236}">
                  <a16:creationId xmlns="" xmlns:a16="http://schemas.microsoft.com/office/drawing/2014/main" id="{D0429EA9-A20D-4800-80F6-48970138B795}"/>
                </a:ext>
              </a:extLst>
            </p:cNvPr>
            <p:cNvGrpSpPr/>
            <p:nvPr userDrawn="1"/>
          </p:nvGrpSpPr>
          <p:grpSpPr>
            <a:xfrm>
              <a:off x="6992136" y="387072"/>
              <a:ext cx="704897" cy="1355021"/>
              <a:chOff x="5304862" y="-789923"/>
              <a:chExt cx="645890" cy="1241591"/>
            </a:xfrm>
          </p:grpSpPr>
          <p:grpSp>
            <p:nvGrpSpPr>
              <p:cNvPr id="9" name="그룹 8">
                <a:extLst>
                  <a:ext uri="{FF2B5EF4-FFF2-40B4-BE49-F238E27FC236}">
                    <a16:creationId xmlns="" xmlns:a16="http://schemas.microsoft.com/office/drawing/2014/main" id="{4817FF4C-CE41-4E26-9FB9-CB745F3234F3}"/>
                  </a:ext>
                </a:extLst>
              </p:cNvPr>
              <p:cNvGrpSpPr/>
              <p:nvPr userDrawn="1"/>
            </p:nvGrpSpPr>
            <p:grpSpPr>
              <a:xfrm>
                <a:off x="5377232" y="-789923"/>
                <a:ext cx="495969" cy="1052585"/>
                <a:chOff x="5868144" y="-857099"/>
                <a:chExt cx="495969" cy="1052585"/>
              </a:xfrm>
            </p:grpSpPr>
            <p:sp>
              <p:nvSpPr>
                <p:cNvPr id="16" name="이등변 삼각형 49">
                  <a:extLst>
                    <a:ext uri="{FF2B5EF4-FFF2-40B4-BE49-F238E27FC236}">
                      <a16:creationId xmlns="" xmlns:a16="http://schemas.microsoft.com/office/drawing/2014/main" id="{688B8353-32F5-4D6E-81D9-D597B60FA9D3}"/>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자유형: 도형 16">
                  <a:extLst>
                    <a:ext uri="{FF2B5EF4-FFF2-40B4-BE49-F238E27FC236}">
                      <a16:creationId xmlns="" xmlns:a16="http://schemas.microsoft.com/office/drawing/2014/main" id="{155478D4-44EA-48AE-860F-E368AD673D03}"/>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자유형: 도형 17">
                  <a:extLst>
                    <a:ext uri="{FF2B5EF4-FFF2-40B4-BE49-F238E27FC236}">
                      <a16:creationId xmlns="" xmlns:a16="http://schemas.microsoft.com/office/drawing/2014/main" id="{1861CCC0-CB32-42D2-947D-1907817DDDAE}"/>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2" name="타원 11">
                <a:extLst>
                  <a:ext uri="{FF2B5EF4-FFF2-40B4-BE49-F238E27FC236}">
                    <a16:creationId xmlns="" xmlns:a16="http://schemas.microsoft.com/office/drawing/2014/main" id="{E3ED5D5D-DC92-4BF6-B431-CE8E43382FD0}"/>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 xmlns:a16="http://schemas.microsoft.com/office/drawing/2014/main" id="{57F372C6-9816-462E-83F5-DFD56E8AF164}"/>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자유형: 도형 13">
                <a:extLst>
                  <a:ext uri="{FF2B5EF4-FFF2-40B4-BE49-F238E27FC236}">
                    <a16:creationId xmlns="" xmlns:a16="http://schemas.microsoft.com/office/drawing/2014/main" id="{F07321F0-763D-431A-87E5-1BD5F333CAE1}"/>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자유형: 도형 14">
                <a:extLst>
                  <a:ext uri="{FF2B5EF4-FFF2-40B4-BE49-F238E27FC236}">
                    <a16:creationId xmlns="" xmlns:a16="http://schemas.microsoft.com/office/drawing/2014/main" id="{D39A1E25-A8B6-4EE4-8AC8-D262A0C0D580}"/>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Tree>
    <p:extLst>
      <p:ext uri="{BB962C8B-B14F-4D97-AF65-F5344CB8AC3E}">
        <p14:creationId xmlns:p14="http://schemas.microsoft.com/office/powerpoint/2010/main" val="312904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4948014"/>
            <a:ext cx="9144000"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grpSp>
        <p:nvGrpSpPr>
          <p:cNvPr id="6" name="그룹 5">
            <a:extLst>
              <a:ext uri="{FF2B5EF4-FFF2-40B4-BE49-F238E27FC236}">
                <a16:creationId xmlns="" xmlns:a16="http://schemas.microsoft.com/office/drawing/2014/main" id="{3F6939C0-0F9C-4BB0-BE6D-CDFDBD48B8E1}"/>
              </a:ext>
            </a:extLst>
          </p:cNvPr>
          <p:cNvGrpSpPr/>
          <p:nvPr userDrawn="1"/>
        </p:nvGrpSpPr>
        <p:grpSpPr>
          <a:xfrm>
            <a:off x="8001641" y="3940074"/>
            <a:ext cx="1142359" cy="1189066"/>
            <a:chOff x="4572000" y="387072"/>
            <a:chExt cx="4569687" cy="4756528"/>
          </a:xfrm>
        </p:grpSpPr>
        <p:sp>
          <p:nvSpPr>
            <p:cNvPr id="7" name="자유형: 도형 6">
              <a:extLst>
                <a:ext uri="{FF2B5EF4-FFF2-40B4-BE49-F238E27FC236}">
                  <a16:creationId xmlns="" xmlns:a16="http://schemas.microsoft.com/office/drawing/2014/main" id="{D9278269-D816-4377-921A-50AEC083B847}"/>
                </a:ext>
              </a:extLst>
            </p:cNvPr>
            <p:cNvSpPr/>
            <p:nvPr userDrawn="1"/>
          </p:nvSpPr>
          <p:spPr>
            <a:xfrm>
              <a:off x="4572000" y="1408870"/>
              <a:ext cx="4569687" cy="3734730"/>
            </a:xfrm>
            <a:custGeom>
              <a:avLst/>
              <a:gdLst>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63923 w 4569687"/>
                <a:gd name="connsiteY30" fmla="*/ 3304336 h 3734631"/>
                <a:gd name="connsiteX31" fmla="*/ 1334207 w 4569687"/>
                <a:gd name="connsiteY31" fmla="*/ 3340352 h 3734631"/>
                <a:gd name="connsiteX32" fmla="*/ 1046262 w 4569687"/>
                <a:gd name="connsiteY32" fmla="*/ 3459623 h 3734631"/>
                <a:gd name="connsiteX33" fmla="*/ 647319 w 4569687"/>
                <a:gd name="connsiteY33" fmla="*/ 3134475 h 3734631"/>
                <a:gd name="connsiteX34" fmla="*/ 642925 w 4569687"/>
                <a:gd name="connsiteY34" fmla="*/ 3090891 h 3734631"/>
                <a:gd name="connsiteX35" fmla="*/ 634894 w 4569687"/>
                <a:gd name="connsiteY35" fmla="*/ 3098188 h 3734631"/>
                <a:gd name="connsiteX36" fmla="*/ 407216 w 4569687"/>
                <a:gd name="connsiteY36" fmla="*/ 3167734 h 3734631"/>
                <a:gd name="connsiteX37" fmla="*/ 0 w 4569687"/>
                <a:gd name="connsiteY37" fmla="*/ 2760518 h 3734631"/>
                <a:gd name="connsiteX38" fmla="*/ 407216 w 4569687"/>
                <a:gd name="connsiteY38" fmla="*/ 2353302 h 3734631"/>
                <a:gd name="connsiteX39" fmla="*/ 489284 w 4569687"/>
                <a:gd name="connsiteY39" fmla="*/ 2361575 h 3734631"/>
                <a:gd name="connsiteX40" fmla="*/ 508084 w 4569687"/>
                <a:gd name="connsiteY40" fmla="*/ 2367411 h 3734631"/>
                <a:gd name="connsiteX41" fmla="*/ 503849 w 4569687"/>
                <a:gd name="connsiteY41" fmla="*/ 2325400 h 3734631"/>
                <a:gd name="connsiteX42" fmla="*/ 1121688 w 4569687"/>
                <a:gd name="connsiteY42" fmla="*/ 1707561 h 3734631"/>
                <a:gd name="connsiteX43" fmla="*/ 1246204 w 4569687"/>
                <a:gd name="connsiteY43" fmla="*/ 1720113 h 3734631"/>
                <a:gd name="connsiteX44" fmla="*/ 1284356 w 4569687"/>
                <a:gd name="connsiteY44" fmla="*/ 1731957 h 3734631"/>
                <a:gd name="connsiteX45" fmla="*/ 1305976 w 4569687"/>
                <a:gd name="connsiteY45" fmla="*/ 1705754 h 3734631"/>
                <a:gd name="connsiteX46" fmla="*/ 1742854 w 4569687"/>
                <a:gd name="connsiteY46" fmla="*/ 1524793 h 3734631"/>
                <a:gd name="connsiteX47" fmla="*/ 1760288 w 4569687"/>
                <a:gd name="connsiteY47" fmla="*/ 1526551 h 3734631"/>
                <a:gd name="connsiteX48" fmla="*/ 1748032 w 4569687"/>
                <a:gd name="connsiteY48" fmla="*/ 1487068 h 3734631"/>
                <a:gd name="connsiteX49" fmla="*/ 1742854 w 4569687"/>
                <a:gd name="connsiteY49" fmla="*/ 1435701 h 3734631"/>
                <a:gd name="connsiteX50" fmla="*/ 1946367 w 4569687"/>
                <a:gd name="connsiteY50" fmla="*/ 1185999 h 3734631"/>
                <a:gd name="connsiteX51" fmla="*/ 1956892 w 4569687"/>
                <a:gd name="connsiteY51" fmla="*/ 1184938 h 3734631"/>
                <a:gd name="connsiteX52" fmla="*/ 1963928 w 4569687"/>
                <a:gd name="connsiteY52" fmla="*/ 1115143 h 3734631"/>
                <a:gd name="connsiteX53" fmla="*/ 2450363 w 4569687"/>
                <a:gd name="connsiteY53" fmla="*/ 718687 h 3734631"/>
                <a:gd name="connsiteX54" fmla="*/ 2520904 w 4569687"/>
                <a:gd name="connsiteY54" fmla="*/ 725798 h 3734631"/>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34207 w 4569687"/>
                <a:gd name="connsiteY30" fmla="*/ 3340352 h 3734631"/>
                <a:gd name="connsiteX31" fmla="*/ 1046262 w 4569687"/>
                <a:gd name="connsiteY31" fmla="*/ 3459623 h 3734631"/>
                <a:gd name="connsiteX32" fmla="*/ 647319 w 4569687"/>
                <a:gd name="connsiteY32" fmla="*/ 3134475 h 3734631"/>
                <a:gd name="connsiteX33" fmla="*/ 642925 w 4569687"/>
                <a:gd name="connsiteY33" fmla="*/ 3090891 h 3734631"/>
                <a:gd name="connsiteX34" fmla="*/ 634894 w 4569687"/>
                <a:gd name="connsiteY34" fmla="*/ 3098188 h 3734631"/>
                <a:gd name="connsiteX35" fmla="*/ 407216 w 4569687"/>
                <a:gd name="connsiteY35" fmla="*/ 3167734 h 3734631"/>
                <a:gd name="connsiteX36" fmla="*/ 0 w 4569687"/>
                <a:gd name="connsiteY36" fmla="*/ 2760518 h 3734631"/>
                <a:gd name="connsiteX37" fmla="*/ 407216 w 4569687"/>
                <a:gd name="connsiteY37" fmla="*/ 2353302 h 3734631"/>
                <a:gd name="connsiteX38" fmla="*/ 489284 w 4569687"/>
                <a:gd name="connsiteY38" fmla="*/ 2361575 h 3734631"/>
                <a:gd name="connsiteX39" fmla="*/ 508084 w 4569687"/>
                <a:gd name="connsiteY39" fmla="*/ 2367411 h 3734631"/>
                <a:gd name="connsiteX40" fmla="*/ 503849 w 4569687"/>
                <a:gd name="connsiteY40" fmla="*/ 2325400 h 3734631"/>
                <a:gd name="connsiteX41" fmla="*/ 1121688 w 4569687"/>
                <a:gd name="connsiteY41" fmla="*/ 1707561 h 3734631"/>
                <a:gd name="connsiteX42" fmla="*/ 1246204 w 4569687"/>
                <a:gd name="connsiteY42" fmla="*/ 1720113 h 3734631"/>
                <a:gd name="connsiteX43" fmla="*/ 1284356 w 4569687"/>
                <a:gd name="connsiteY43" fmla="*/ 1731957 h 3734631"/>
                <a:gd name="connsiteX44" fmla="*/ 1305976 w 4569687"/>
                <a:gd name="connsiteY44" fmla="*/ 1705754 h 3734631"/>
                <a:gd name="connsiteX45" fmla="*/ 1742854 w 4569687"/>
                <a:gd name="connsiteY45" fmla="*/ 1524793 h 3734631"/>
                <a:gd name="connsiteX46" fmla="*/ 1760288 w 4569687"/>
                <a:gd name="connsiteY46" fmla="*/ 1526551 h 3734631"/>
                <a:gd name="connsiteX47" fmla="*/ 1748032 w 4569687"/>
                <a:gd name="connsiteY47" fmla="*/ 1487068 h 3734631"/>
                <a:gd name="connsiteX48" fmla="*/ 1742854 w 4569687"/>
                <a:gd name="connsiteY48" fmla="*/ 1435701 h 3734631"/>
                <a:gd name="connsiteX49" fmla="*/ 1946367 w 4569687"/>
                <a:gd name="connsiteY49" fmla="*/ 1185999 h 3734631"/>
                <a:gd name="connsiteX50" fmla="*/ 1956892 w 4569687"/>
                <a:gd name="connsiteY50" fmla="*/ 1184938 h 3734631"/>
                <a:gd name="connsiteX51" fmla="*/ 1963928 w 4569687"/>
                <a:gd name="connsiteY51" fmla="*/ 1115143 h 3734631"/>
                <a:gd name="connsiteX52" fmla="*/ 2450363 w 4569687"/>
                <a:gd name="connsiteY52" fmla="*/ 718687 h 3734631"/>
                <a:gd name="connsiteX53" fmla="*/ 2520904 w 4569687"/>
                <a:gd name="connsiteY53" fmla="*/ 725798 h 3734631"/>
                <a:gd name="connsiteX54" fmla="*/ 2611712 w 4569687"/>
                <a:gd name="connsiteY54" fmla="*/ 0 h 3734631"/>
                <a:gd name="connsiteX0" fmla="*/ 2611712 w 4569687"/>
                <a:gd name="connsiteY0" fmla="*/ 0 h 3743131"/>
                <a:gd name="connsiteX1" fmla="*/ 2927539 w 4569687"/>
                <a:gd name="connsiteY1" fmla="*/ 0 h 3743131"/>
                <a:gd name="connsiteX2" fmla="*/ 3010471 w 4569687"/>
                <a:gd name="connsiteY2" fmla="*/ 662843 h 3743131"/>
                <a:gd name="connsiteX3" fmla="*/ 3062414 w 4569687"/>
                <a:gd name="connsiteY3" fmla="*/ 672782 h 3743131"/>
                <a:gd name="connsiteX4" fmla="*/ 3375104 w 4569687"/>
                <a:gd name="connsiteY4" fmla="*/ 893768 h 3743131"/>
                <a:gd name="connsiteX5" fmla="*/ 3401966 w 4569687"/>
                <a:gd name="connsiteY5" fmla="*/ 943258 h 3743131"/>
                <a:gd name="connsiteX6" fmla="*/ 3444529 w 4569687"/>
                <a:gd name="connsiteY6" fmla="*/ 938967 h 3743131"/>
                <a:gd name="connsiteX7" fmla="*/ 3941882 w 4569687"/>
                <a:gd name="connsiteY7" fmla="*/ 1268635 h 3743131"/>
                <a:gd name="connsiteX8" fmla="*/ 3950232 w 4569687"/>
                <a:gd name="connsiteY8" fmla="*/ 1295533 h 3743131"/>
                <a:gd name="connsiteX9" fmla="*/ 3968452 w 4569687"/>
                <a:gd name="connsiteY9" fmla="*/ 1289878 h 3743131"/>
                <a:gd name="connsiteX10" fmla="*/ 4041773 w 4569687"/>
                <a:gd name="connsiteY10" fmla="*/ 1282486 h 3743131"/>
                <a:gd name="connsiteX11" fmla="*/ 4398197 w 4569687"/>
                <a:gd name="connsiteY11" fmla="*/ 1572980 h 3743131"/>
                <a:gd name="connsiteX12" fmla="*/ 4401113 w 4569687"/>
                <a:gd name="connsiteY12" fmla="*/ 1601912 h 3743131"/>
                <a:gd name="connsiteX13" fmla="*/ 4509768 w 4569687"/>
                <a:gd name="connsiteY13" fmla="*/ 1612865 h 3743131"/>
                <a:gd name="connsiteX14" fmla="*/ 4569687 w 4569687"/>
                <a:gd name="connsiteY14" fmla="*/ 1630661 h 3743131"/>
                <a:gd name="connsiteX15" fmla="*/ 4569687 w 4569687"/>
                <a:gd name="connsiteY15" fmla="*/ 3685776 h 3743131"/>
                <a:gd name="connsiteX16" fmla="*/ 4479175 w 4569687"/>
                <a:gd name="connsiteY16" fmla="*/ 3694900 h 3743131"/>
                <a:gd name="connsiteX17" fmla="*/ 4083674 w 4569687"/>
                <a:gd name="connsiteY17" fmla="*/ 3574092 h 3743131"/>
                <a:gd name="connsiteX18" fmla="*/ 4051094 w 4569687"/>
                <a:gd name="connsiteY18" fmla="*/ 3547210 h 3743131"/>
                <a:gd name="connsiteX19" fmla="*/ 4009782 w 4569687"/>
                <a:gd name="connsiteY19" fmla="*/ 3581295 h 3743131"/>
                <a:gd name="connsiteX20" fmla="*/ 3782104 w 4569687"/>
                <a:gd name="connsiteY20" fmla="*/ 3650841 h 3743131"/>
                <a:gd name="connsiteX21" fmla="*/ 3494159 w 4569687"/>
                <a:gd name="connsiteY21" fmla="*/ 3531570 h 3743131"/>
                <a:gd name="connsiteX22" fmla="*/ 3452428 w 4569687"/>
                <a:gd name="connsiteY22" fmla="*/ 3480992 h 3743131"/>
                <a:gd name="connsiteX23" fmla="*/ 3441126 w 4569687"/>
                <a:gd name="connsiteY23" fmla="*/ 3501813 h 3743131"/>
                <a:gd name="connsiteX24" fmla="*/ 3103456 w 4569687"/>
                <a:gd name="connsiteY24" fmla="*/ 3681351 h 3743131"/>
                <a:gd name="connsiteX25" fmla="*/ 2815511 w 4569687"/>
                <a:gd name="connsiteY25" fmla="*/ 3562080 h 3743131"/>
                <a:gd name="connsiteX26" fmla="*/ 2772231 w 4569687"/>
                <a:gd name="connsiteY26" fmla="*/ 3509625 h 3743131"/>
                <a:gd name="connsiteX27" fmla="*/ 2697608 w 4569687"/>
                <a:gd name="connsiteY27" fmla="*/ 3571194 h 3743131"/>
                <a:gd name="connsiteX28" fmla="*/ 2162552 w 4569687"/>
                <a:gd name="connsiteY28" fmla="*/ 3734631 h 3743131"/>
                <a:gd name="connsiteX29" fmla="*/ 1334207 w 4569687"/>
                <a:gd name="connsiteY29" fmla="*/ 3340352 h 3743131"/>
                <a:gd name="connsiteX30" fmla="*/ 1046262 w 4569687"/>
                <a:gd name="connsiteY30" fmla="*/ 3459623 h 3743131"/>
                <a:gd name="connsiteX31" fmla="*/ 647319 w 4569687"/>
                <a:gd name="connsiteY31" fmla="*/ 3134475 h 3743131"/>
                <a:gd name="connsiteX32" fmla="*/ 642925 w 4569687"/>
                <a:gd name="connsiteY32" fmla="*/ 3090891 h 3743131"/>
                <a:gd name="connsiteX33" fmla="*/ 634894 w 4569687"/>
                <a:gd name="connsiteY33" fmla="*/ 3098188 h 3743131"/>
                <a:gd name="connsiteX34" fmla="*/ 407216 w 4569687"/>
                <a:gd name="connsiteY34" fmla="*/ 3167734 h 3743131"/>
                <a:gd name="connsiteX35" fmla="*/ 0 w 4569687"/>
                <a:gd name="connsiteY35" fmla="*/ 2760518 h 3743131"/>
                <a:gd name="connsiteX36" fmla="*/ 407216 w 4569687"/>
                <a:gd name="connsiteY36" fmla="*/ 2353302 h 3743131"/>
                <a:gd name="connsiteX37" fmla="*/ 489284 w 4569687"/>
                <a:gd name="connsiteY37" fmla="*/ 2361575 h 3743131"/>
                <a:gd name="connsiteX38" fmla="*/ 508084 w 4569687"/>
                <a:gd name="connsiteY38" fmla="*/ 2367411 h 3743131"/>
                <a:gd name="connsiteX39" fmla="*/ 503849 w 4569687"/>
                <a:gd name="connsiteY39" fmla="*/ 2325400 h 3743131"/>
                <a:gd name="connsiteX40" fmla="*/ 1121688 w 4569687"/>
                <a:gd name="connsiteY40" fmla="*/ 1707561 h 3743131"/>
                <a:gd name="connsiteX41" fmla="*/ 1246204 w 4569687"/>
                <a:gd name="connsiteY41" fmla="*/ 1720113 h 3743131"/>
                <a:gd name="connsiteX42" fmla="*/ 1284356 w 4569687"/>
                <a:gd name="connsiteY42" fmla="*/ 1731957 h 3743131"/>
                <a:gd name="connsiteX43" fmla="*/ 1305976 w 4569687"/>
                <a:gd name="connsiteY43" fmla="*/ 1705754 h 3743131"/>
                <a:gd name="connsiteX44" fmla="*/ 1742854 w 4569687"/>
                <a:gd name="connsiteY44" fmla="*/ 1524793 h 3743131"/>
                <a:gd name="connsiteX45" fmla="*/ 1760288 w 4569687"/>
                <a:gd name="connsiteY45" fmla="*/ 1526551 h 3743131"/>
                <a:gd name="connsiteX46" fmla="*/ 1748032 w 4569687"/>
                <a:gd name="connsiteY46" fmla="*/ 1487068 h 3743131"/>
                <a:gd name="connsiteX47" fmla="*/ 1742854 w 4569687"/>
                <a:gd name="connsiteY47" fmla="*/ 1435701 h 3743131"/>
                <a:gd name="connsiteX48" fmla="*/ 1946367 w 4569687"/>
                <a:gd name="connsiteY48" fmla="*/ 1185999 h 3743131"/>
                <a:gd name="connsiteX49" fmla="*/ 1956892 w 4569687"/>
                <a:gd name="connsiteY49" fmla="*/ 1184938 h 3743131"/>
                <a:gd name="connsiteX50" fmla="*/ 1963928 w 4569687"/>
                <a:gd name="connsiteY50" fmla="*/ 1115143 h 3743131"/>
                <a:gd name="connsiteX51" fmla="*/ 2450363 w 4569687"/>
                <a:gd name="connsiteY51" fmla="*/ 718687 h 3743131"/>
                <a:gd name="connsiteX52" fmla="*/ 2520904 w 4569687"/>
                <a:gd name="connsiteY52" fmla="*/ 725798 h 3743131"/>
                <a:gd name="connsiteX53" fmla="*/ 2611712 w 4569687"/>
                <a:gd name="connsiteY53" fmla="*/ 0 h 3743131"/>
                <a:gd name="connsiteX0" fmla="*/ 2611712 w 4569687"/>
                <a:gd name="connsiteY0" fmla="*/ 0 h 3741630"/>
                <a:gd name="connsiteX1" fmla="*/ 2927539 w 4569687"/>
                <a:gd name="connsiteY1" fmla="*/ 0 h 3741630"/>
                <a:gd name="connsiteX2" fmla="*/ 3010471 w 4569687"/>
                <a:gd name="connsiteY2" fmla="*/ 662843 h 3741630"/>
                <a:gd name="connsiteX3" fmla="*/ 3062414 w 4569687"/>
                <a:gd name="connsiteY3" fmla="*/ 672782 h 3741630"/>
                <a:gd name="connsiteX4" fmla="*/ 3375104 w 4569687"/>
                <a:gd name="connsiteY4" fmla="*/ 893768 h 3741630"/>
                <a:gd name="connsiteX5" fmla="*/ 3401966 w 4569687"/>
                <a:gd name="connsiteY5" fmla="*/ 943258 h 3741630"/>
                <a:gd name="connsiteX6" fmla="*/ 3444529 w 4569687"/>
                <a:gd name="connsiteY6" fmla="*/ 938967 h 3741630"/>
                <a:gd name="connsiteX7" fmla="*/ 3941882 w 4569687"/>
                <a:gd name="connsiteY7" fmla="*/ 1268635 h 3741630"/>
                <a:gd name="connsiteX8" fmla="*/ 3950232 w 4569687"/>
                <a:gd name="connsiteY8" fmla="*/ 1295533 h 3741630"/>
                <a:gd name="connsiteX9" fmla="*/ 3968452 w 4569687"/>
                <a:gd name="connsiteY9" fmla="*/ 1289878 h 3741630"/>
                <a:gd name="connsiteX10" fmla="*/ 4041773 w 4569687"/>
                <a:gd name="connsiteY10" fmla="*/ 1282486 h 3741630"/>
                <a:gd name="connsiteX11" fmla="*/ 4398197 w 4569687"/>
                <a:gd name="connsiteY11" fmla="*/ 1572980 h 3741630"/>
                <a:gd name="connsiteX12" fmla="*/ 4401113 w 4569687"/>
                <a:gd name="connsiteY12" fmla="*/ 1601912 h 3741630"/>
                <a:gd name="connsiteX13" fmla="*/ 4509768 w 4569687"/>
                <a:gd name="connsiteY13" fmla="*/ 1612865 h 3741630"/>
                <a:gd name="connsiteX14" fmla="*/ 4569687 w 4569687"/>
                <a:gd name="connsiteY14" fmla="*/ 1630661 h 3741630"/>
                <a:gd name="connsiteX15" fmla="*/ 4569687 w 4569687"/>
                <a:gd name="connsiteY15" fmla="*/ 3685776 h 3741630"/>
                <a:gd name="connsiteX16" fmla="*/ 4479175 w 4569687"/>
                <a:gd name="connsiteY16" fmla="*/ 3694900 h 3741630"/>
                <a:gd name="connsiteX17" fmla="*/ 4083674 w 4569687"/>
                <a:gd name="connsiteY17" fmla="*/ 3574092 h 3741630"/>
                <a:gd name="connsiteX18" fmla="*/ 4051094 w 4569687"/>
                <a:gd name="connsiteY18" fmla="*/ 3547210 h 3741630"/>
                <a:gd name="connsiteX19" fmla="*/ 4009782 w 4569687"/>
                <a:gd name="connsiteY19" fmla="*/ 3581295 h 3741630"/>
                <a:gd name="connsiteX20" fmla="*/ 3782104 w 4569687"/>
                <a:gd name="connsiteY20" fmla="*/ 3650841 h 3741630"/>
                <a:gd name="connsiteX21" fmla="*/ 3494159 w 4569687"/>
                <a:gd name="connsiteY21" fmla="*/ 3531570 h 3741630"/>
                <a:gd name="connsiteX22" fmla="*/ 3452428 w 4569687"/>
                <a:gd name="connsiteY22" fmla="*/ 3480992 h 3741630"/>
                <a:gd name="connsiteX23" fmla="*/ 3441126 w 4569687"/>
                <a:gd name="connsiteY23" fmla="*/ 3501813 h 3741630"/>
                <a:gd name="connsiteX24" fmla="*/ 3103456 w 4569687"/>
                <a:gd name="connsiteY24" fmla="*/ 3681351 h 3741630"/>
                <a:gd name="connsiteX25" fmla="*/ 2815511 w 4569687"/>
                <a:gd name="connsiteY25" fmla="*/ 3562080 h 3741630"/>
                <a:gd name="connsiteX26" fmla="*/ 2772231 w 4569687"/>
                <a:gd name="connsiteY26" fmla="*/ 3509625 h 3741630"/>
                <a:gd name="connsiteX27" fmla="*/ 2697608 w 4569687"/>
                <a:gd name="connsiteY27" fmla="*/ 3571194 h 3741630"/>
                <a:gd name="connsiteX28" fmla="*/ 2162552 w 4569687"/>
                <a:gd name="connsiteY28" fmla="*/ 3734631 h 3741630"/>
                <a:gd name="connsiteX29" fmla="*/ 1390478 w 4569687"/>
                <a:gd name="connsiteY29" fmla="*/ 3368488 h 3741630"/>
                <a:gd name="connsiteX30" fmla="*/ 1046262 w 4569687"/>
                <a:gd name="connsiteY30" fmla="*/ 3459623 h 3741630"/>
                <a:gd name="connsiteX31" fmla="*/ 647319 w 4569687"/>
                <a:gd name="connsiteY31" fmla="*/ 3134475 h 3741630"/>
                <a:gd name="connsiteX32" fmla="*/ 642925 w 4569687"/>
                <a:gd name="connsiteY32" fmla="*/ 3090891 h 3741630"/>
                <a:gd name="connsiteX33" fmla="*/ 634894 w 4569687"/>
                <a:gd name="connsiteY33" fmla="*/ 3098188 h 3741630"/>
                <a:gd name="connsiteX34" fmla="*/ 407216 w 4569687"/>
                <a:gd name="connsiteY34" fmla="*/ 3167734 h 3741630"/>
                <a:gd name="connsiteX35" fmla="*/ 0 w 4569687"/>
                <a:gd name="connsiteY35" fmla="*/ 2760518 h 3741630"/>
                <a:gd name="connsiteX36" fmla="*/ 407216 w 4569687"/>
                <a:gd name="connsiteY36" fmla="*/ 2353302 h 3741630"/>
                <a:gd name="connsiteX37" fmla="*/ 489284 w 4569687"/>
                <a:gd name="connsiteY37" fmla="*/ 2361575 h 3741630"/>
                <a:gd name="connsiteX38" fmla="*/ 508084 w 4569687"/>
                <a:gd name="connsiteY38" fmla="*/ 2367411 h 3741630"/>
                <a:gd name="connsiteX39" fmla="*/ 503849 w 4569687"/>
                <a:gd name="connsiteY39" fmla="*/ 2325400 h 3741630"/>
                <a:gd name="connsiteX40" fmla="*/ 1121688 w 4569687"/>
                <a:gd name="connsiteY40" fmla="*/ 1707561 h 3741630"/>
                <a:gd name="connsiteX41" fmla="*/ 1246204 w 4569687"/>
                <a:gd name="connsiteY41" fmla="*/ 1720113 h 3741630"/>
                <a:gd name="connsiteX42" fmla="*/ 1284356 w 4569687"/>
                <a:gd name="connsiteY42" fmla="*/ 1731957 h 3741630"/>
                <a:gd name="connsiteX43" fmla="*/ 1305976 w 4569687"/>
                <a:gd name="connsiteY43" fmla="*/ 1705754 h 3741630"/>
                <a:gd name="connsiteX44" fmla="*/ 1742854 w 4569687"/>
                <a:gd name="connsiteY44" fmla="*/ 1524793 h 3741630"/>
                <a:gd name="connsiteX45" fmla="*/ 1760288 w 4569687"/>
                <a:gd name="connsiteY45" fmla="*/ 1526551 h 3741630"/>
                <a:gd name="connsiteX46" fmla="*/ 1748032 w 4569687"/>
                <a:gd name="connsiteY46" fmla="*/ 1487068 h 3741630"/>
                <a:gd name="connsiteX47" fmla="*/ 1742854 w 4569687"/>
                <a:gd name="connsiteY47" fmla="*/ 1435701 h 3741630"/>
                <a:gd name="connsiteX48" fmla="*/ 1946367 w 4569687"/>
                <a:gd name="connsiteY48" fmla="*/ 1185999 h 3741630"/>
                <a:gd name="connsiteX49" fmla="*/ 1956892 w 4569687"/>
                <a:gd name="connsiteY49" fmla="*/ 1184938 h 3741630"/>
                <a:gd name="connsiteX50" fmla="*/ 1963928 w 4569687"/>
                <a:gd name="connsiteY50" fmla="*/ 1115143 h 3741630"/>
                <a:gd name="connsiteX51" fmla="*/ 2450363 w 4569687"/>
                <a:gd name="connsiteY51" fmla="*/ 718687 h 3741630"/>
                <a:gd name="connsiteX52" fmla="*/ 2520904 w 4569687"/>
                <a:gd name="connsiteY52" fmla="*/ 725798 h 3741630"/>
                <a:gd name="connsiteX53" fmla="*/ 2611712 w 4569687"/>
                <a:gd name="connsiteY53" fmla="*/ 0 h 37416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569687" h="3734730">
                  <a:moveTo>
                    <a:pt x="2611712" y="0"/>
                  </a:moveTo>
                  <a:lnTo>
                    <a:pt x="2927539" y="0"/>
                  </a:lnTo>
                  <a:lnTo>
                    <a:pt x="3010471" y="662843"/>
                  </a:lnTo>
                  <a:lnTo>
                    <a:pt x="3062414" y="672782"/>
                  </a:lnTo>
                  <a:cubicBezTo>
                    <a:pt x="3191764" y="706062"/>
                    <a:pt x="3302353" y="786083"/>
                    <a:pt x="3375104" y="893768"/>
                  </a:cubicBezTo>
                  <a:lnTo>
                    <a:pt x="3401966" y="943258"/>
                  </a:lnTo>
                  <a:lnTo>
                    <a:pt x="3444529" y="938967"/>
                  </a:lnTo>
                  <a:cubicBezTo>
                    <a:pt x="3668109" y="938967"/>
                    <a:pt x="3859940" y="1074903"/>
                    <a:pt x="3941882" y="1268635"/>
                  </a:cubicBezTo>
                  <a:lnTo>
                    <a:pt x="3950232" y="1295533"/>
                  </a:lnTo>
                  <a:lnTo>
                    <a:pt x="3968452" y="1289878"/>
                  </a:lnTo>
                  <a:cubicBezTo>
                    <a:pt x="3992135" y="1285031"/>
                    <a:pt x="4016657" y="1282486"/>
                    <a:pt x="4041773" y="1282486"/>
                  </a:cubicBezTo>
                  <a:cubicBezTo>
                    <a:pt x="4217586" y="1282486"/>
                    <a:pt x="4364272" y="1407196"/>
                    <a:pt x="4398197" y="1572980"/>
                  </a:cubicBezTo>
                  <a:lnTo>
                    <a:pt x="4401113" y="1601912"/>
                  </a:lnTo>
                  <a:lnTo>
                    <a:pt x="4509768" y="1612865"/>
                  </a:lnTo>
                  <a:lnTo>
                    <a:pt x="4569687" y="1630661"/>
                  </a:lnTo>
                  <a:lnTo>
                    <a:pt x="4569687" y="3685776"/>
                  </a:lnTo>
                  <a:lnTo>
                    <a:pt x="4479175" y="3694900"/>
                  </a:lnTo>
                  <a:cubicBezTo>
                    <a:pt x="4332673" y="3694900"/>
                    <a:pt x="4196572" y="3650364"/>
                    <a:pt x="4083674" y="3574092"/>
                  </a:cubicBezTo>
                  <a:lnTo>
                    <a:pt x="4051094" y="3547210"/>
                  </a:lnTo>
                  <a:lnTo>
                    <a:pt x="4009782" y="3581295"/>
                  </a:lnTo>
                  <a:cubicBezTo>
                    <a:pt x="3944790" y="3625203"/>
                    <a:pt x="3866441" y="3650841"/>
                    <a:pt x="3782104" y="3650841"/>
                  </a:cubicBezTo>
                  <a:cubicBezTo>
                    <a:pt x="3669655" y="3650841"/>
                    <a:pt x="3567851" y="3605262"/>
                    <a:pt x="3494159" y="3531570"/>
                  </a:cubicBezTo>
                  <a:lnTo>
                    <a:pt x="3452428" y="3480992"/>
                  </a:lnTo>
                  <a:lnTo>
                    <a:pt x="3441126" y="3501813"/>
                  </a:lnTo>
                  <a:cubicBezTo>
                    <a:pt x="3367946" y="3610134"/>
                    <a:pt x="3244018" y="3681351"/>
                    <a:pt x="3103456" y="3681351"/>
                  </a:cubicBezTo>
                  <a:cubicBezTo>
                    <a:pt x="2991007" y="3681351"/>
                    <a:pt x="2889203" y="3635772"/>
                    <a:pt x="2815511" y="3562080"/>
                  </a:cubicBezTo>
                  <a:lnTo>
                    <a:pt x="2772231" y="3509625"/>
                  </a:lnTo>
                  <a:lnTo>
                    <a:pt x="2697608" y="3571194"/>
                  </a:lnTo>
                  <a:cubicBezTo>
                    <a:pt x="2544873" y="3674380"/>
                    <a:pt x="2382991" y="3737583"/>
                    <a:pt x="2162552" y="3734631"/>
                  </a:cubicBezTo>
                  <a:cubicBezTo>
                    <a:pt x="1740716" y="3728982"/>
                    <a:pt x="1534323" y="3547967"/>
                    <a:pt x="1390478" y="3368488"/>
                  </a:cubicBezTo>
                  <a:cubicBezTo>
                    <a:pt x="1316786" y="3442180"/>
                    <a:pt x="1170122" y="3498625"/>
                    <a:pt x="1046262" y="3459623"/>
                  </a:cubicBezTo>
                  <a:cubicBezTo>
                    <a:pt x="922402" y="3420621"/>
                    <a:pt x="685290" y="3320037"/>
                    <a:pt x="647319" y="3134475"/>
                  </a:cubicBezTo>
                  <a:lnTo>
                    <a:pt x="642925" y="3090891"/>
                  </a:lnTo>
                  <a:lnTo>
                    <a:pt x="634894" y="3098188"/>
                  </a:lnTo>
                  <a:cubicBezTo>
                    <a:pt x="569902" y="3142096"/>
                    <a:pt x="491553" y="3167734"/>
                    <a:pt x="407216" y="3167734"/>
                  </a:cubicBezTo>
                  <a:cubicBezTo>
                    <a:pt x="182317" y="3167734"/>
                    <a:pt x="0" y="2985417"/>
                    <a:pt x="0" y="2760518"/>
                  </a:cubicBezTo>
                  <a:cubicBezTo>
                    <a:pt x="0" y="2535619"/>
                    <a:pt x="182317" y="2353302"/>
                    <a:pt x="407216" y="2353302"/>
                  </a:cubicBezTo>
                  <a:cubicBezTo>
                    <a:pt x="435328" y="2353302"/>
                    <a:pt x="462775" y="2356151"/>
                    <a:pt x="489284" y="2361575"/>
                  </a:cubicBezTo>
                  <a:lnTo>
                    <a:pt x="508084" y="2367411"/>
                  </a:lnTo>
                  <a:lnTo>
                    <a:pt x="503849" y="2325400"/>
                  </a:lnTo>
                  <a:cubicBezTo>
                    <a:pt x="503849" y="1984177"/>
                    <a:pt x="780465" y="1707561"/>
                    <a:pt x="1121688" y="1707561"/>
                  </a:cubicBezTo>
                  <a:cubicBezTo>
                    <a:pt x="1164341" y="1707561"/>
                    <a:pt x="1205984" y="1711883"/>
                    <a:pt x="1246204" y="1720113"/>
                  </a:cubicBezTo>
                  <a:lnTo>
                    <a:pt x="1284356" y="1731957"/>
                  </a:lnTo>
                  <a:lnTo>
                    <a:pt x="1305976" y="1705754"/>
                  </a:lnTo>
                  <a:cubicBezTo>
                    <a:pt x="1417783" y="1593947"/>
                    <a:pt x="1572242" y="1524793"/>
                    <a:pt x="1742854" y="1524793"/>
                  </a:cubicBezTo>
                  <a:lnTo>
                    <a:pt x="1760288" y="1526551"/>
                  </a:lnTo>
                  <a:lnTo>
                    <a:pt x="1748032" y="1487068"/>
                  </a:lnTo>
                  <a:cubicBezTo>
                    <a:pt x="1744637" y="1470476"/>
                    <a:pt x="1742854" y="1453297"/>
                    <a:pt x="1742854" y="1435701"/>
                  </a:cubicBezTo>
                  <a:cubicBezTo>
                    <a:pt x="1742854" y="1312531"/>
                    <a:pt x="1830222" y="1209766"/>
                    <a:pt x="1946367" y="1185999"/>
                  </a:cubicBezTo>
                  <a:lnTo>
                    <a:pt x="1956892" y="1184938"/>
                  </a:lnTo>
                  <a:lnTo>
                    <a:pt x="1963928" y="1115143"/>
                  </a:lnTo>
                  <a:cubicBezTo>
                    <a:pt x="2010227" y="888886"/>
                    <a:pt x="2210419" y="718687"/>
                    <a:pt x="2450363" y="718687"/>
                  </a:cubicBezTo>
                  <a:lnTo>
                    <a:pt x="2520904" y="725798"/>
                  </a:lnTo>
                  <a:lnTo>
                    <a:pt x="261171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8" name="그룹 7">
              <a:extLst>
                <a:ext uri="{FF2B5EF4-FFF2-40B4-BE49-F238E27FC236}">
                  <a16:creationId xmlns="" xmlns:a16="http://schemas.microsoft.com/office/drawing/2014/main" id="{D0429EA9-A20D-4800-80F6-48970138B795}"/>
                </a:ext>
              </a:extLst>
            </p:cNvPr>
            <p:cNvGrpSpPr/>
            <p:nvPr userDrawn="1"/>
          </p:nvGrpSpPr>
          <p:grpSpPr>
            <a:xfrm>
              <a:off x="6992136" y="387072"/>
              <a:ext cx="704897" cy="1355021"/>
              <a:chOff x="5304862" y="-789923"/>
              <a:chExt cx="645890" cy="1241591"/>
            </a:xfrm>
          </p:grpSpPr>
          <p:grpSp>
            <p:nvGrpSpPr>
              <p:cNvPr id="9" name="그룹 8">
                <a:extLst>
                  <a:ext uri="{FF2B5EF4-FFF2-40B4-BE49-F238E27FC236}">
                    <a16:creationId xmlns="" xmlns:a16="http://schemas.microsoft.com/office/drawing/2014/main" id="{4817FF4C-CE41-4E26-9FB9-CB745F3234F3}"/>
                  </a:ext>
                </a:extLst>
              </p:cNvPr>
              <p:cNvGrpSpPr/>
              <p:nvPr userDrawn="1"/>
            </p:nvGrpSpPr>
            <p:grpSpPr>
              <a:xfrm>
                <a:off x="5377232" y="-789923"/>
                <a:ext cx="495969" cy="1052585"/>
                <a:chOff x="5868144" y="-857099"/>
                <a:chExt cx="495969" cy="1052585"/>
              </a:xfrm>
            </p:grpSpPr>
            <p:sp>
              <p:nvSpPr>
                <p:cNvPr id="16" name="이등변 삼각형 49">
                  <a:extLst>
                    <a:ext uri="{FF2B5EF4-FFF2-40B4-BE49-F238E27FC236}">
                      <a16:creationId xmlns="" xmlns:a16="http://schemas.microsoft.com/office/drawing/2014/main" id="{688B8353-32F5-4D6E-81D9-D597B60FA9D3}"/>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자유형: 도형 16">
                  <a:extLst>
                    <a:ext uri="{FF2B5EF4-FFF2-40B4-BE49-F238E27FC236}">
                      <a16:creationId xmlns="" xmlns:a16="http://schemas.microsoft.com/office/drawing/2014/main" id="{155478D4-44EA-48AE-860F-E368AD673D03}"/>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자유형: 도형 17">
                  <a:extLst>
                    <a:ext uri="{FF2B5EF4-FFF2-40B4-BE49-F238E27FC236}">
                      <a16:creationId xmlns="" xmlns:a16="http://schemas.microsoft.com/office/drawing/2014/main" id="{1861CCC0-CB32-42D2-947D-1907817DDDAE}"/>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2" name="타원 11">
                <a:extLst>
                  <a:ext uri="{FF2B5EF4-FFF2-40B4-BE49-F238E27FC236}">
                    <a16:creationId xmlns="" xmlns:a16="http://schemas.microsoft.com/office/drawing/2014/main" id="{E3ED5D5D-DC92-4BF6-B431-CE8E43382FD0}"/>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 xmlns:a16="http://schemas.microsoft.com/office/drawing/2014/main" id="{57F372C6-9816-462E-83F5-DFD56E8AF164}"/>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자유형: 도형 13">
                <a:extLst>
                  <a:ext uri="{FF2B5EF4-FFF2-40B4-BE49-F238E27FC236}">
                    <a16:creationId xmlns="" xmlns:a16="http://schemas.microsoft.com/office/drawing/2014/main" id="{F07321F0-763D-431A-87E5-1BD5F333CAE1}"/>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자유형: 도형 14">
                <a:extLst>
                  <a:ext uri="{FF2B5EF4-FFF2-40B4-BE49-F238E27FC236}">
                    <a16:creationId xmlns="" xmlns:a16="http://schemas.microsoft.com/office/drawing/2014/main" id="{D39A1E25-A8B6-4EE4-8AC8-D262A0C0D580}"/>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Tree>
    <p:extLst>
      <p:ext uri="{BB962C8B-B14F-4D97-AF65-F5344CB8AC3E}">
        <p14:creationId xmlns:p14="http://schemas.microsoft.com/office/powerpoint/2010/main" val="3129044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Break Layout">
    <p:spTree>
      <p:nvGrpSpPr>
        <p:cNvPr id="1" name=""/>
        <p:cNvGrpSpPr/>
        <p:nvPr/>
      </p:nvGrpSpPr>
      <p:grpSpPr>
        <a:xfrm>
          <a:off x="0" y="0"/>
          <a:ext cx="0" cy="0"/>
          <a:chOff x="0" y="0"/>
          <a:chExt cx="0" cy="0"/>
        </a:xfrm>
      </p:grpSpPr>
      <p:grpSp>
        <p:nvGrpSpPr>
          <p:cNvPr id="4" name="그룹 3">
            <a:extLst>
              <a:ext uri="{FF2B5EF4-FFF2-40B4-BE49-F238E27FC236}">
                <a16:creationId xmlns="" xmlns:a16="http://schemas.microsoft.com/office/drawing/2014/main" id="{46628553-F51C-4CE7-A3A6-AB374655DC97}"/>
              </a:ext>
            </a:extLst>
          </p:cNvPr>
          <p:cNvGrpSpPr/>
          <p:nvPr userDrawn="1"/>
        </p:nvGrpSpPr>
        <p:grpSpPr>
          <a:xfrm>
            <a:off x="786525" y="1114965"/>
            <a:ext cx="2320819" cy="2728174"/>
            <a:chOff x="5364088" y="1450891"/>
            <a:chExt cx="2320819" cy="2728174"/>
          </a:xfrm>
        </p:grpSpPr>
        <p:sp>
          <p:nvSpPr>
            <p:cNvPr id="22" name="자유형: 도형 21">
              <a:extLst>
                <a:ext uri="{FF2B5EF4-FFF2-40B4-BE49-F238E27FC236}">
                  <a16:creationId xmlns="" xmlns:a16="http://schemas.microsoft.com/office/drawing/2014/main" id="{B5880087-04C4-411C-AEAA-74B23548761F}"/>
                </a:ext>
              </a:extLst>
            </p:cNvPr>
            <p:cNvSpPr/>
            <p:nvPr userDrawn="1"/>
          </p:nvSpPr>
          <p:spPr>
            <a:xfrm>
              <a:off x="5399290" y="2150906"/>
              <a:ext cx="2261257" cy="2028159"/>
            </a:xfrm>
            <a:custGeom>
              <a:avLst/>
              <a:gdLst>
                <a:gd name="connsiteX0" fmla="*/ 1012851 w 2261257"/>
                <a:gd name="connsiteY0" fmla="*/ 0 h 2028159"/>
                <a:gd name="connsiteX1" fmla="*/ 1226850 w 2261257"/>
                <a:gd name="connsiteY1" fmla="*/ 0 h 2028159"/>
                <a:gd name="connsiteX2" fmla="*/ 1283043 w 2261257"/>
                <a:gd name="connsiteY2" fmla="*/ 449131 h 2028159"/>
                <a:gd name="connsiteX3" fmla="*/ 1318239 w 2261257"/>
                <a:gd name="connsiteY3" fmla="*/ 455866 h 2028159"/>
                <a:gd name="connsiteX4" fmla="*/ 1530113 w 2261257"/>
                <a:gd name="connsiteY4" fmla="*/ 605602 h 2028159"/>
                <a:gd name="connsiteX5" fmla="*/ 1548314 w 2261257"/>
                <a:gd name="connsiteY5" fmla="*/ 639136 h 2028159"/>
                <a:gd name="connsiteX6" fmla="*/ 1577154 w 2261257"/>
                <a:gd name="connsiteY6" fmla="*/ 636229 h 2028159"/>
                <a:gd name="connsiteX7" fmla="*/ 1914152 w 2261257"/>
                <a:gd name="connsiteY7" fmla="*/ 859606 h 2028159"/>
                <a:gd name="connsiteX8" fmla="*/ 1919810 w 2261257"/>
                <a:gd name="connsiteY8" fmla="*/ 877832 h 2028159"/>
                <a:gd name="connsiteX9" fmla="*/ 1932155 w 2261257"/>
                <a:gd name="connsiteY9" fmla="*/ 874000 h 2028159"/>
                <a:gd name="connsiteX10" fmla="*/ 1981836 w 2261257"/>
                <a:gd name="connsiteY10" fmla="*/ 868991 h 2028159"/>
                <a:gd name="connsiteX11" fmla="*/ 2223343 w 2261257"/>
                <a:gd name="connsiteY11" fmla="*/ 1065825 h 2028159"/>
                <a:gd name="connsiteX12" fmla="*/ 2225319 w 2261257"/>
                <a:gd name="connsiteY12" fmla="*/ 1085429 h 2028159"/>
                <a:gd name="connsiteX13" fmla="*/ 2261257 w 2261257"/>
                <a:gd name="connsiteY13" fmla="*/ 1089052 h 2028159"/>
                <a:gd name="connsiteX14" fmla="*/ 2259340 w 2261257"/>
                <a:gd name="connsiteY14" fmla="*/ 1101612 h 2028159"/>
                <a:gd name="connsiteX15" fmla="*/ 1122505 w 2261257"/>
                <a:gd name="connsiteY15" fmla="*/ 2028159 h 2028159"/>
                <a:gd name="connsiteX16" fmla="*/ 14265 w 2261257"/>
                <a:gd name="connsiteY16" fmla="*/ 1212820 h 2028159"/>
                <a:gd name="connsiteX17" fmla="*/ 0 w 2261257"/>
                <a:gd name="connsiteY17" fmla="*/ 1157341 h 2028159"/>
                <a:gd name="connsiteX18" fmla="*/ 3235 w 2261257"/>
                <a:gd name="connsiteY18" fmla="*/ 1157015 h 2028159"/>
                <a:gd name="connsiteX19" fmla="*/ 87605 w 2261257"/>
                <a:gd name="connsiteY19" fmla="*/ 1165520 h 2028159"/>
                <a:gd name="connsiteX20" fmla="*/ 113456 w 2261257"/>
                <a:gd name="connsiteY20" fmla="*/ 1173545 h 2028159"/>
                <a:gd name="connsiteX21" fmla="*/ 128106 w 2261257"/>
                <a:gd name="connsiteY21" fmla="*/ 1155791 h 2028159"/>
                <a:gd name="connsiteX22" fmla="*/ 424127 w 2261257"/>
                <a:gd name="connsiteY22" fmla="*/ 1033175 h 2028159"/>
                <a:gd name="connsiteX23" fmla="*/ 435940 w 2261257"/>
                <a:gd name="connsiteY23" fmla="*/ 1034366 h 2028159"/>
                <a:gd name="connsiteX24" fmla="*/ 427636 w 2261257"/>
                <a:gd name="connsiteY24" fmla="*/ 1007613 h 2028159"/>
                <a:gd name="connsiteX25" fmla="*/ 424127 w 2261257"/>
                <a:gd name="connsiteY25" fmla="*/ 972807 h 2028159"/>
                <a:gd name="connsiteX26" fmla="*/ 562024 w 2261257"/>
                <a:gd name="connsiteY26" fmla="*/ 803613 h 2028159"/>
                <a:gd name="connsiteX27" fmla="*/ 569156 w 2261257"/>
                <a:gd name="connsiteY27" fmla="*/ 802894 h 2028159"/>
                <a:gd name="connsiteX28" fmla="*/ 573923 w 2261257"/>
                <a:gd name="connsiteY28" fmla="*/ 755602 h 2028159"/>
                <a:gd name="connsiteX29" fmla="*/ 903523 w 2261257"/>
                <a:gd name="connsiteY29" fmla="*/ 486970 h 2028159"/>
                <a:gd name="connsiteX30" fmla="*/ 951321 w 2261257"/>
                <a:gd name="connsiteY30" fmla="*/ 491789 h 202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61257" h="2028159">
                  <a:moveTo>
                    <a:pt x="1012851" y="0"/>
                  </a:moveTo>
                  <a:lnTo>
                    <a:pt x="1226850" y="0"/>
                  </a:lnTo>
                  <a:lnTo>
                    <a:pt x="1283043" y="449131"/>
                  </a:lnTo>
                  <a:lnTo>
                    <a:pt x="1318239" y="455866"/>
                  </a:lnTo>
                  <a:cubicBezTo>
                    <a:pt x="1405884" y="478416"/>
                    <a:pt x="1480818" y="532637"/>
                    <a:pt x="1530113" y="605602"/>
                  </a:cubicBezTo>
                  <a:lnTo>
                    <a:pt x="1548314" y="639136"/>
                  </a:lnTo>
                  <a:lnTo>
                    <a:pt x="1577154" y="636229"/>
                  </a:lnTo>
                  <a:cubicBezTo>
                    <a:pt x="1728648" y="636229"/>
                    <a:pt x="1858629" y="728337"/>
                    <a:pt x="1914152" y="859606"/>
                  </a:cubicBezTo>
                  <a:lnTo>
                    <a:pt x="1919810" y="877832"/>
                  </a:lnTo>
                  <a:lnTo>
                    <a:pt x="1932155" y="874000"/>
                  </a:lnTo>
                  <a:cubicBezTo>
                    <a:pt x="1948202" y="870716"/>
                    <a:pt x="1964818" y="868991"/>
                    <a:pt x="1981836" y="868991"/>
                  </a:cubicBezTo>
                  <a:cubicBezTo>
                    <a:pt x="2100964" y="868991"/>
                    <a:pt x="2200356" y="953493"/>
                    <a:pt x="2223343" y="1065825"/>
                  </a:cubicBezTo>
                  <a:lnTo>
                    <a:pt x="2225319" y="1085429"/>
                  </a:lnTo>
                  <a:lnTo>
                    <a:pt x="2261257" y="1089052"/>
                  </a:lnTo>
                  <a:lnTo>
                    <a:pt x="2259340" y="1101612"/>
                  </a:lnTo>
                  <a:cubicBezTo>
                    <a:pt x="2151136" y="1630392"/>
                    <a:pt x="1683273" y="2028159"/>
                    <a:pt x="1122505" y="2028159"/>
                  </a:cubicBezTo>
                  <a:cubicBezTo>
                    <a:pt x="601793" y="2028159"/>
                    <a:pt x="161186" y="1685186"/>
                    <a:pt x="14265" y="1212820"/>
                  </a:cubicBezTo>
                  <a:lnTo>
                    <a:pt x="0" y="1157341"/>
                  </a:lnTo>
                  <a:lnTo>
                    <a:pt x="3235" y="1157015"/>
                  </a:lnTo>
                  <a:cubicBezTo>
                    <a:pt x="32136" y="1157015"/>
                    <a:pt x="60353" y="1159944"/>
                    <a:pt x="87605" y="1165520"/>
                  </a:cubicBezTo>
                  <a:lnTo>
                    <a:pt x="113456" y="1173545"/>
                  </a:lnTo>
                  <a:lnTo>
                    <a:pt x="128106" y="1155791"/>
                  </a:lnTo>
                  <a:cubicBezTo>
                    <a:pt x="203864" y="1080032"/>
                    <a:pt x="308523" y="1033175"/>
                    <a:pt x="424127" y="1033175"/>
                  </a:cubicBezTo>
                  <a:lnTo>
                    <a:pt x="435940" y="1034366"/>
                  </a:lnTo>
                  <a:lnTo>
                    <a:pt x="427636" y="1007613"/>
                  </a:lnTo>
                  <a:cubicBezTo>
                    <a:pt x="425335" y="996370"/>
                    <a:pt x="424127" y="984730"/>
                    <a:pt x="424127" y="972807"/>
                  </a:cubicBezTo>
                  <a:cubicBezTo>
                    <a:pt x="424127" y="889349"/>
                    <a:pt x="483326" y="819717"/>
                    <a:pt x="562024" y="803613"/>
                  </a:cubicBezTo>
                  <a:lnTo>
                    <a:pt x="569156" y="802894"/>
                  </a:lnTo>
                  <a:lnTo>
                    <a:pt x="573923" y="755602"/>
                  </a:lnTo>
                  <a:cubicBezTo>
                    <a:pt x="605295" y="602294"/>
                    <a:pt x="740941" y="486970"/>
                    <a:pt x="903523" y="486970"/>
                  </a:cubicBezTo>
                  <a:lnTo>
                    <a:pt x="951321" y="49178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3" name="타원 2">
              <a:extLst>
                <a:ext uri="{FF2B5EF4-FFF2-40B4-BE49-F238E27FC236}">
                  <a16:creationId xmlns="" xmlns:a16="http://schemas.microsoft.com/office/drawing/2014/main" id="{7EF498E6-9850-42A0-8643-E6250BB46DE0}"/>
                </a:ext>
              </a:extLst>
            </p:cNvPr>
            <p:cNvSpPr/>
            <p:nvPr userDrawn="1"/>
          </p:nvSpPr>
          <p:spPr>
            <a:xfrm>
              <a:off x="5364088" y="1858246"/>
              <a:ext cx="2320819" cy="2320819"/>
            </a:xfrm>
            <a:prstGeom prst="ellipse">
              <a:avLst/>
            </a:prstGeom>
            <a:no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8" name="그룹 7">
              <a:extLst>
                <a:ext uri="{FF2B5EF4-FFF2-40B4-BE49-F238E27FC236}">
                  <a16:creationId xmlns="" xmlns:a16="http://schemas.microsoft.com/office/drawing/2014/main" id="{AF789A84-B899-484F-ADA6-1B784064DB8A}"/>
                </a:ext>
              </a:extLst>
            </p:cNvPr>
            <p:cNvGrpSpPr/>
            <p:nvPr userDrawn="1"/>
          </p:nvGrpSpPr>
          <p:grpSpPr>
            <a:xfrm>
              <a:off x="6280305" y="1450891"/>
              <a:ext cx="477626" cy="918140"/>
              <a:chOff x="5304862" y="-789923"/>
              <a:chExt cx="645890" cy="1241591"/>
            </a:xfrm>
          </p:grpSpPr>
          <p:grpSp>
            <p:nvGrpSpPr>
              <p:cNvPr id="9" name="그룹 8">
                <a:extLst>
                  <a:ext uri="{FF2B5EF4-FFF2-40B4-BE49-F238E27FC236}">
                    <a16:creationId xmlns="" xmlns:a16="http://schemas.microsoft.com/office/drawing/2014/main" id="{6DDA03B1-B885-4EB8-9AC5-617A33E28AA0}"/>
                  </a:ext>
                </a:extLst>
              </p:cNvPr>
              <p:cNvGrpSpPr/>
              <p:nvPr userDrawn="1"/>
            </p:nvGrpSpPr>
            <p:grpSpPr>
              <a:xfrm>
                <a:off x="5377232" y="-789923"/>
                <a:ext cx="495969" cy="1052585"/>
                <a:chOff x="5868144" y="-857099"/>
                <a:chExt cx="495969" cy="1052585"/>
              </a:xfrm>
            </p:grpSpPr>
            <p:sp>
              <p:nvSpPr>
                <p:cNvPr id="16" name="이등변 삼각형 49">
                  <a:extLst>
                    <a:ext uri="{FF2B5EF4-FFF2-40B4-BE49-F238E27FC236}">
                      <a16:creationId xmlns="" xmlns:a16="http://schemas.microsoft.com/office/drawing/2014/main" id="{50824863-8B90-4264-9AEB-19AE04C9A70D}"/>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자유형: 도형 16">
                  <a:extLst>
                    <a:ext uri="{FF2B5EF4-FFF2-40B4-BE49-F238E27FC236}">
                      <a16:creationId xmlns="" xmlns:a16="http://schemas.microsoft.com/office/drawing/2014/main" id="{3B003EFC-13D2-4BB4-8625-D6DD1D26689C}"/>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자유형: 도형 17">
                  <a:extLst>
                    <a:ext uri="{FF2B5EF4-FFF2-40B4-BE49-F238E27FC236}">
                      <a16:creationId xmlns="" xmlns:a16="http://schemas.microsoft.com/office/drawing/2014/main" id="{639551A5-A416-4935-A4CA-A8FCF74BAE6A}"/>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2" name="타원 11">
                <a:extLst>
                  <a:ext uri="{FF2B5EF4-FFF2-40B4-BE49-F238E27FC236}">
                    <a16:creationId xmlns="" xmlns:a16="http://schemas.microsoft.com/office/drawing/2014/main" id="{A0F64586-2454-49D0-905D-B01E2B155554}"/>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 xmlns:a16="http://schemas.microsoft.com/office/drawing/2014/main" id="{90010C14-1AD7-40EC-9EFB-091EB548BC40}"/>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자유형: 도형 13">
                <a:extLst>
                  <a:ext uri="{FF2B5EF4-FFF2-40B4-BE49-F238E27FC236}">
                    <a16:creationId xmlns="" xmlns:a16="http://schemas.microsoft.com/office/drawing/2014/main" id="{54B0A336-7C2F-4F98-ABF5-299D91E12C13}"/>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자유형: 도형 14">
                <a:extLst>
                  <a:ext uri="{FF2B5EF4-FFF2-40B4-BE49-F238E27FC236}">
                    <a16:creationId xmlns="" xmlns:a16="http://schemas.microsoft.com/office/drawing/2014/main" id="{2528A48D-D724-4DF8-B31C-D26E111E5960}"/>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2" name="Rectangle 1"/>
          <p:cNvSpPr/>
          <p:nvPr userDrawn="1"/>
        </p:nvSpPr>
        <p:spPr>
          <a:xfrm>
            <a:off x="3851920" y="1895103"/>
            <a:ext cx="5292080" cy="1368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4125084" y="2154560"/>
            <a:ext cx="5018916"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4125084" y="2730624"/>
            <a:ext cx="5018916"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7382354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Agenda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757120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4948014"/>
            <a:ext cx="9144000"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grpSp>
        <p:nvGrpSpPr>
          <p:cNvPr id="6" name="그룹 5">
            <a:extLst>
              <a:ext uri="{FF2B5EF4-FFF2-40B4-BE49-F238E27FC236}">
                <a16:creationId xmlns="" xmlns:a16="http://schemas.microsoft.com/office/drawing/2014/main" id="{3F6939C0-0F9C-4BB0-BE6D-CDFDBD48B8E1}"/>
              </a:ext>
            </a:extLst>
          </p:cNvPr>
          <p:cNvGrpSpPr/>
          <p:nvPr userDrawn="1"/>
        </p:nvGrpSpPr>
        <p:grpSpPr>
          <a:xfrm>
            <a:off x="8001641" y="3940074"/>
            <a:ext cx="1142359" cy="1189066"/>
            <a:chOff x="4572000" y="387072"/>
            <a:chExt cx="4569687" cy="4756528"/>
          </a:xfrm>
        </p:grpSpPr>
        <p:sp>
          <p:nvSpPr>
            <p:cNvPr id="7" name="자유형: 도형 6">
              <a:extLst>
                <a:ext uri="{FF2B5EF4-FFF2-40B4-BE49-F238E27FC236}">
                  <a16:creationId xmlns="" xmlns:a16="http://schemas.microsoft.com/office/drawing/2014/main" id="{D9278269-D816-4377-921A-50AEC083B847}"/>
                </a:ext>
              </a:extLst>
            </p:cNvPr>
            <p:cNvSpPr/>
            <p:nvPr userDrawn="1"/>
          </p:nvSpPr>
          <p:spPr>
            <a:xfrm>
              <a:off x="4572000" y="1408870"/>
              <a:ext cx="4569687" cy="3734730"/>
            </a:xfrm>
            <a:custGeom>
              <a:avLst/>
              <a:gdLst>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63923 w 4569687"/>
                <a:gd name="connsiteY30" fmla="*/ 3304336 h 3734631"/>
                <a:gd name="connsiteX31" fmla="*/ 1334207 w 4569687"/>
                <a:gd name="connsiteY31" fmla="*/ 3340352 h 3734631"/>
                <a:gd name="connsiteX32" fmla="*/ 1046262 w 4569687"/>
                <a:gd name="connsiteY32" fmla="*/ 3459623 h 3734631"/>
                <a:gd name="connsiteX33" fmla="*/ 647319 w 4569687"/>
                <a:gd name="connsiteY33" fmla="*/ 3134475 h 3734631"/>
                <a:gd name="connsiteX34" fmla="*/ 642925 w 4569687"/>
                <a:gd name="connsiteY34" fmla="*/ 3090891 h 3734631"/>
                <a:gd name="connsiteX35" fmla="*/ 634894 w 4569687"/>
                <a:gd name="connsiteY35" fmla="*/ 3098188 h 3734631"/>
                <a:gd name="connsiteX36" fmla="*/ 407216 w 4569687"/>
                <a:gd name="connsiteY36" fmla="*/ 3167734 h 3734631"/>
                <a:gd name="connsiteX37" fmla="*/ 0 w 4569687"/>
                <a:gd name="connsiteY37" fmla="*/ 2760518 h 3734631"/>
                <a:gd name="connsiteX38" fmla="*/ 407216 w 4569687"/>
                <a:gd name="connsiteY38" fmla="*/ 2353302 h 3734631"/>
                <a:gd name="connsiteX39" fmla="*/ 489284 w 4569687"/>
                <a:gd name="connsiteY39" fmla="*/ 2361575 h 3734631"/>
                <a:gd name="connsiteX40" fmla="*/ 508084 w 4569687"/>
                <a:gd name="connsiteY40" fmla="*/ 2367411 h 3734631"/>
                <a:gd name="connsiteX41" fmla="*/ 503849 w 4569687"/>
                <a:gd name="connsiteY41" fmla="*/ 2325400 h 3734631"/>
                <a:gd name="connsiteX42" fmla="*/ 1121688 w 4569687"/>
                <a:gd name="connsiteY42" fmla="*/ 1707561 h 3734631"/>
                <a:gd name="connsiteX43" fmla="*/ 1246204 w 4569687"/>
                <a:gd name="connsiteY43" fmla="*/ 1720113 h 3734631"/>
                <a:gd name="connsiteX44" fmla="*/ 1284356 w 4569687"/>
                <a:gd name="connsiteY44" fmla="*/ 1731957 h 3734631"/>
                <a:gd name="connsiteX45" fmla="*/ 1305976 w 4569687"/>
                <a:gd name="connsiteY45" fmla="*/ 1705754 h 3734631"/>
                <a:gd name="connsiteX46" fmla="*/ 1742854 w 4569687"/>
                <a:gd name="connsiteY46" fmla="*/ 1524793 h 3734631"/>
                <a:gd name="connsiteX47" fmla="*/ 1760288 w 4569687"/>
                <a:gd name="connsiteY47" fmla="*/ 1526551 h 3734631"/>
                <a:gd name="connsiteX48" fmla="*/ 1748032 w 4569687"/>
                <a:gd name="connsiteY48" fmla="*/ 1487068 h 3734631"/>
                <a:gd name="connsiteX49" fmla="*/ 1742854 w 4569687"/>
                <a:gd name="connsiteY49" fmla="*/ 1435701 h 3734631"/>
                <a:gd name="connsiteX50" fmla="*/ 1946367 w 4569687"/>
                <a:gd name="connsiteY50" fmla="*/ 1185999 h 3734631"/>
                <a:gd name="connsiteX51" fmla="*/ 1956892 w 4569687"/>
                <a:gd name="connsiteY51" fmla="*/ 1184938 h 3734631"/>
                <a:gd name="connsiteX52" fmla="*/ 1963928 w 4569687"/>
                <a:gd name="connsiteY52" fmla="*/ 1115143 h 3734631"/>
                <a:gd name="connsiteX53" fmla="*/ 2450363 w 4569687"/>
                <a:gd name="connsiteY53" fmla="*/ 718687 h 3734631"/>
                <a:gd name="connsiteX54" fmla="*/ 2520904 w 4569687"/>
                <a:gd name="connsiteY54" fmla="*/ 725798 h 3734631"/>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34207 w 4569687"/>
                <a:gd name="connsiteY30" fmla="*/ 3340352 h 3734631"/>
                <a:gd name="connsiteX31" fmla="*/ 1046262 w 4569687"/>
                <a:gd name="connsiteY31" fmla="*/ 3459623 h 3734631"/>
                <a:gd name="connsiteX32" fmla="*/ 647319 w 4569687"/>
                <a:gd name="connsiteY32" fmla="*/ 3134475 h 3734631"/>
                <a:gd name="connsiteX33" fmla="*/ 642925 w 4569687"/>
                <a:gd name="connsiteY33" fmla="*/ 3090891 h 3734631"/>
                <a:gd name="connsiteX34" fmla="*/ 634894 w 4569687"/>
                <a:gd name="connsiteY34" fmla="*/ 3098188 h 3734631"/>
                <a:gd name="connsiteX35" fmla="*/ 407216 w 4569687"/>
                <a:gd name="connsiteY35" fmla="*/ 3167734 h 3734631"/>
                <a:gd name="connsiteX36" fmla="*/ 0 w 4569687"/>
                <a:gd name="connsiteY36" fmla="*/ 2760518 h 3734631"/>
                <a:gd name="connsiteX37" fmla="*/ 407216 w 4569687"/>
                <a:gd name="connsiteY37" fmla="*/ 2353302 h 3734631"/>
                <a:gd name="connsiteX38" fmla="*/ 489284 w 4569687"/>
                <a:gd name="connsiteY38" fmla="*/ 2361575 h 3734631"/>
                <a:gd name="connsiteX39" fmla="*/ 508084 w 4569687"/>
                <a:gd name="connsiteY39" fmla="*/ 2367411 h 3734631"/>
                <a:gd name="connsiteX40" fmla="*/ 503849 w 4569687"/>
                <a:gd name="connsiteY40" fmla="*/ 2325400 h 3734631"/>
                <a:gd name="connsiteX41" fmla="*/ 1121688 w 4569687"/>
                <a:gd name="connsiteY41" fmla="*/ 1707561 h 3734631"/>
                <a:gd name="connsiteX42" fmla="*/ 1246204 w 4569687"/>
                <a:gd name="connsiteY42" fmla="*/ 1720113 h 3734631"/>
                <a:gd name="connsiteX43" fmla="*/ 1284356 w 4569687"/>
                <a:gd name="connsiteY43" fmla="*/ 1731957 h 3734631"/>
                <a:gd name="connsiteX44" fmla="*/ 1305976 w 4569687"/>
                <a:gd name="connsiteY44" fmla="*/ 1705754 h 3734631"/>
                <a:gd name="connsiteX45" fmla="*/ 1742854 w 4569687"/>
                <a:gd name="connsiteY45" fmla="*/ 1524793 h 3734631"/>
                <a:gd name="connsiteX46" fmla="*/ 1760288 w 4569687"/>
                <a:gd name="connsiteY46" fmla="*/ 1526551 h 3734631"/>
                <a:gd name="connsiteX47" fmla="*/ 1748032 w 4569687"/>
                <a:gd name="connsiteY47" fmla="*/ 1487068 h 3734631"/>
                <a:gd name="connsiteX48" fmla="*/ 1742854 w 4569687"/>
                <a:gd name="connsiteY48" fmla="*/ 1435701 h 3734631"/>
                <a:gd name="connsiteX49" fmla="*/ 1946367 w 4569687"/>
                <a:gd name="connsiteY49" fmla="*/ 1185999 h 3734631"/>
                <a:gd name="connsiteX50" fmla="*/ 1956892 w 4569687"/>
                <a:gd name="connsiteY50" fmla="*/ 1184938 h 3734631"/>
                <a:gd name="connsiteX51" fmla="*/ 1963928 w 4569687"/>
                <a:gd name="connsiteY51" fmla="*/ 1115143 h 3734631"/>
                <a:gd name="connsiteX52" fmla="*/ 2450363 w 4569687"/>
                <a:gd name="connsiteY52" fmla="*/ 718687 h 3734631"/>
                <a:gd name="connsiteX53" fmla="*/ 2520904 w 4569687"/>
                <a:gd name="connsiteY53" fmla="*/ 725798 h 3734631"/>
                <a:gd name="connsiteX54" fmla="*/ 2611712 w 4569687"/>
                <a:gd name="connsiteY54" fmla="*/ 0 h 3734631"/>
                <a:gd name="connsiteX0" fmla="*/ 2611712 w 4569687"/>
                <a:gd name="connsiteY0" fmla="*/ 0 h 3743131"/>
                <a:gd name="connsiteX1" fmla="*/ 2927539 w 4569687"/>
                <a:gd name="connsiteY1" fmla="*/ 0 h 3743131"/>
                <a:gd name="connsiteX2" fmla="*/ 3010471 w 4569687"/>
                <a:gd name="connsiteY2" fmla="*/ 662843 h 3743131"/>
                <a:gd name="connsiteX3" fmla="*/ 3062414 w 4569687"/>
                <a:gd name="connsiteY3" fmla="*/ 672782 h 3743131"/>
                <a:gd name="connsiteX4" fmla="*/ 3375104 w 4569687"/>
                <a:gd name="connsiteY4" fmla="*/ 893768 h 3743131"/>
                <a:gd name="connsiteX5" fmla="*/ 3401966 w 4569687"/>
                <a:gd name="connsiteY5" fmla="*/ 943258 h 3743131"/>
                <a:gd name="connsiteX6" fmla="*/ 3444529 w 4569687"/>
                <a:gd name="connsiteY6" fmla="*/ 938967 h 3743131"/>
                <a:gd name="connsiteX7" fmla="*/ 3941882 w 4569687"/>
                <a:gd name="connsiteY7" fmla="*/ 1268635 h 3743131"/>
                <a:gd name="connsiteX8" fmla="*/ 3950232 w 4569687"/>
                <a:gd name="connsiteY8" fmla="*/ 1295533 h 3743131"/>
                <a:gd name="connsiteX9" fmla="*/ 3968452 w 4569687"/>
                <a:gd name="connsiteY9" fmla="*/ 1289878 h 3743131"/>
                <a:gd name="connsiteX10" fmla="*/ 4041773 w 4569687"/>
                <a:gd name="connsiteY10" fmla="*/ 1282486 h 3743131"/>
                <a:gd name="connsiteX11" fmla="*/ 4398197 w 4569687"/>
                <a:gd name="connsiteY11" fmla="*/ 1572980 h 3743131"/>
                <a:gd name="connsiteX12" fmla="*/ 4401113 w 4569687"/>
                <a:gd name="connsiteY12" fmla="*/ 1601912 h 3743131"/>
                <a:gd name="connsiteX13" fmla="*/ 4509768 w 4569687"/>
                <a:gd name="connsiteY13" fmla="*/ 1612865 h 3743131"/>
                <a:gd name="connsiteX14" fmla="*/ 4569687 w 4569687"/>
                <a:gd name="connsiteY14" fmla="*/ 1630661 h 3743131"/>
                <a:gd name="connsiteX15" fmla="*/ 4569687 w 4569687"/>
                <a:gd name="connsiteY15" fmla="*/ 3685776 h 3743131"/>
                <a:gd name="connsiteX16" fmla="*/ 4479175 w 4569687"/>
                <a:gd name="connsiteY16" fmla="*/ 3694900 h 3743131"/>
                <a:gd name="connsiteX17" fmla="*/ 4083674 w 4569687"/>
                <a:gd name="connsiteY17" fmla="*/ 3574092 h 3743131"/>
                <a:gd name="connsiteX18" fmla="*/ 4051094 w 4569687"/>
                <a:gd name="connsiteY18" fmla="*/ 3547210 h 3743131"/>
                <a:gd name="connsiteX19" fmla="*/ 4009782 w 4569687"/>
                <a:gd name="connsiteY19" fmla="*/ 3581295 h 3743131"/>
                <a:gd name="connsiteX20" fmla="*/ 3782104 w 4569687"/>
                <a:gd name="connsiteY20" fmla="*/ 3650841 h 3743131"/>
                <a:gd name="connsiteX21" fmla="*/ 3494159 w 4569687"/>
                <a:gd name="connsiteY21" fmla="*/ 3531570 h 3743131"/>
                <a:gd name="connsiteX22" fmla="*/ 3452428 w 4569687"/>
                <a:gd name="connsiteY22" fmla="*/ 3480992 h 3743131"/>
                <a:gd name="connsiteX23" fmla="*/ 3441126 w 4569687"/>
                <a:gd name="connsiteY23" fmla="*/ 3501813 h 3743131"/>
                <a:gd name="connsiteX24" fmla="*/ 3103456 w 4569687"/>
                <a:gd name="connsiteY24" fmla="*/ 3681351 h 3743131"/>
                <a:gd name="connsiteX25" fmla="*/ 2815511 w 4569687"/>
                <a:gd name="connsiteY25" fmla="*/ 3562080 h 3743131"/>
                <a:gd name="connsiteX26" fmla="*/ 2772231 w 4569687"/>
                <a:gd name="connsiteY26" fmla="*/ 3509625 h 3743131"/>
                <a:gd name="connsiteX27" fmla="*/ 2697608 w 4569687"/>
                <a:gd name="connsiteY27" fmla="*/ 3571194 h 3743131"/>
                <a:gd name="connsiteX28" fmla="*/ 2162552 w 4569687"/>
                <a:gd name="connsiteY28" fmla="*/ 3734631 h 3743131"/>
                <a:gd name="connsiteX29" fmla="*/ 1334207 w 4569687"/>
                <a:gd name="connsiteY29" fmla="*/ 3340352 h 3743131"/>
                <a:gd name="connsiteX30" fmla="*/ 1046262 w 4569687"/>
                <a:gd name="connsiteY30" fmla="*/ 3459623 h 3743131"/>
                <a:gd name="connsiteX31" fmla="*/ 647319 w 4569687"/>
                <a:gd name="connsiteY31" fmla="*/ 3134475 h 3743131"/>
                <a:gd name="connsiteX32" fmla="*/ 642925 w 4569687"/>
                <a:gd name="connsiteY32" fmla="*/ 3090891 h 3743131"/>
                <a:gd name="connsiteX33" fmla="*/ 634894 w 4569687"/>
                <a:gd name="connsiteY33" fmla="*/ 3098188 h 3743131"/>
                <a:gd name="connsiteX34" fmla="*/ 407216 w 4569687"/>
                <a:gd name="connsiteY34" fmla="*/ 3167734 h 3743131"/>
                <a:gd name="connsiteX35" fmla="*/ 0 w 4569687"/>
                <a:gd name="connsiteY35" fmla="*/ 2760518 h 3743131"/>
                <a:gd name="connsiteX36" fmla="*/ 407216 w 4569687"/>
                <a:gd name="connsiteY36" fmla="*/ 2353302 h 3743131"/>
                <a:gd name="connsiteX37" fmla="*/ 489284 w 4569687"/>
                <a:gd name="connsiteY37" fmla="*/ 2361575 h 3743131"/>
                <a:gd name="connsiteX38" fmla="*/ 508084 w 4569687"/>
                <a:gd name="connsiteY38" fmla="*/ 2367411 h 3743131"/>
                <a:gd name="connsiteX39" fmla="*/ 503849 w 4569687"/>
                <a:gd name="connsiteY39" fmla="*/ 2325400 h 3743131"/>
                <a:gd name="connsiteX40" fmla="*/ 1121688 w 4569687"/>
                <a:gd name="connsiteY40" fmla="*/ 1707561 h 3743131"/>
                <a:gd name="connsiteX41" fmla="*/ 1246204 w 4569687"/>
                <a:gd name="connsiteY41" fmla="*/ 1720113 h 3743131"/>
                <a:gd name="connsiteX42" fmla="*/ 1284356 w 4569687"/>
                <a:gd name="connsiteY42" fmla="*/ 1731957 h 3743131"/>
                <a:gd name="connsiteX43" fmla="*/ 1305976 w 4569687"/>
                <a:gd name="connsiteY43" fmla="*/ 1705754 h 3743131"/>
                <a:gd name="connsiteX44" fmla="*/ 1742854 w 4569687"/>
                <a:gd name="connsiteY44" fmla="*/ 1524793 h 3743131"/>
                <a:gd name="connsiteX45" fmla="*/ 1760288 w 4569687"/>
                <a:gd name="connsiteY45" fmla="*/ 1526551 h 3743131"/>
                <a:gd name="connsiteX46" fmla="*/ 1748032 w 4569687"/>
                <a:gd name="connsiteY46" fmla="*/ 1487068 h 3743131"/>
                <a:gd name="connsiteX47" fmla="*/ 1742854 w 4569687"/>
                <a:gd name="connsiteY47" fmla="*/ 1435701 h 3743131"/>
                <a:gd name="connsiteX48" fmla="*/ 1946367 w 4569687"/>
                <a:gd name="connsiteY48" fmla="*/ 1185999 h 3743131"/>
                <a:gd name="connsiteX49" fmla="*/ 1956892 w 4569687"/>
                <a:gd name="connsiteY49" fmla="*/ 1184938 h 3743131"/>
                <a:gd name="connsiteX50" fmla="*/ 1963928 w 4569687"/>
                <a:gd name="connsiteY50" fmla="*/ 1115143 h 3743131"/>
                <a:gd name="connsiteX51" fmla="*/ 2450363 w 4569687"/>
                <a:gd name="connsiteY51" fmla="*/ 718687 h 3743131"/>
                <a:gd name="connsiteX52" fmla="*/ 2520904 w 4569687"/>
                <a:gd name="connsiteY52" fmla="*/ 725798 h 3743131"/>
                <a:gd name="connsiteX53" fmla="*/ 2611712 w 4569687"/>
                <a:gd name="connsiteY53" fmla="*/ 0 h 3743131"/>
                <a:gd name="connsiteX0" fmla="*/ 2611712 w 4569687"/>
                <a:gd name="connsiteY0" fmla="*/ 0 h 3741630"/>
                <a:gd name="connsiteX1" fmla="*/ 2927539 w 4569687"/>
                <a:gd name="connsiteY1" fmla="*/ 0 h 3741630"/>
                <a:gd name="connsiteX2" fmla="*/ 3010471 w 4569687"/>
                <a:gd name="connsiteY2" fmla="*/ 662843 h 3741630"/>
                <a:gd name="connsiteX3" fmla="*/ 3062414 w 4569687"/>
                <a:gd name="connsiteY3" fmla="*/ 672782 h 3741630"/>
                <a:gd name="connsiteX4" fmla="*/ 3375104 w 4569687"/>
                <a:gd name="connsiteY4" fmla="*/ 893768 h 3741630"/>
                <a:gd name="connsiteX5" fmla="*/ 3401966 w 4569687"/>
                <a:gd name="connsiteY5" fmla="*/ 943258 h 3741630"/>
                <a:gd name="connsiteX6" fmla="*/ 3444529 w 4569687"/>
                <a:gd name="connsiteY6" fmla="*/ 938967 h 3741630"/>
                <a:gd name="connsiteX7" fmla="*/ 3941882 w 4569687"/>
                <a:gd name="connsiteY7" fmla="*/ 1268635 h 3741630"/>
                <a:gd name="connsiteX8" fmla="*/ 3950232 w 4569687"/>
                <a:gd name="connsiteY8" fmla="*/ 1295533 h 3741630"/>
                <a:gd name="connsiteX9" fmla="*/ 3968452 w 4569687"/>
                <a:gd name="connsiteY9" fmla="*/ 1289878 h 3741630"/>
                <a:gd name="connsiteX10" fmla="*/ 4041773 w 4569687"/>
                <a:gd name="connsiteY10" fmla="*/ 1282486 h 3741630"/>
                <a:gd name="connsiteX11" fmla="*/ 4398197 w 4569687"/>
                <a:gd name="connsiteY11" fmla="*/ 1572980 h 3741630"/>
                <a:gd name="connsiteX12" fmla="*/ 4401113 w 4569687"/>
                <a:gd name="connsiteY12" fmla="*/ 1601912 h 3741630"/>
                <a:gd name="connsiteX13" fmla="*/ 4509768 w 4569687"/>
                <a:gd name="connsiteY13" fmla="*/ 1612865 h 3741630"/>
                <a:gd name="connsiteX14" fmla="*/ 4569687 w 4569687"/>
                <a:gd name="connsiteY14" fmla="*/ 1630661 h 3741630"/>
                <a:gd name="connsiteX15" fmla="*/ 4569687 w 4569687"/>
                <a:gd name="connsiteY15" fmla="*/ 3685776 h 3741630"/>
                <a:gd name="connsiteX16" fmla="*/ 4479175 w 4569687"/>
                <a:gd name="connsiteY16" fmla="*/ 3694900 h 3741630"/>
                <a:gd name="connsiteX17" fmla="*/ 4083674 w 4569687"/>
                <a:gd name="connsiteY17" fmla="*/ 3574092 h 3741630"/>
                <a:gd name="connsiteX18" fmla="*/ 4051094 w 4569687"/>
                <a:gd name="connsiteY18" fmla="*/ 3547210 h 3741630"/>
                <a:gd name="connsiteX19" fmla="*/ 4009782 w 4569687"/>
                <a:gd name="connsiteY19" fmla="*/ 3581295 h 3741630"/>
                <a:gd name="connsiteX20" fmla="*/ 3782104 w 4569687"/>
                <a:gd name="connsiteY20" fmla="*/ 3650841 h 3741630"/>
                <a:gd name="connsiteX21" fmla="*/ 3494159 w 4569687"/>
                <a:gd name="connsiteY21" fmla="*/ 3531570 h 3741630"/>
                <a:gd name="connsiteX22" fmla="*/ 3452428 w 4569687"/>
                <a:gd name="connsiteY22" fmla="*/ 3480992 h 3741630"/>
                <a:gd name="connsiteX23" fmla="*/ 3441126 w 4569687"/>
                <a:gd name="connsiteY23" fmla="*/ 3501813 h 3741630"/>
                <a:gd name="connsiteX24" fmla="*/ 3103456 w 4569687"/>
                <a:gd name="connsiteY24" fmla="*/ 3681351 h 3741630"/>
                <a:gd name="connsiteX25" fmla="*/ 2815511 w 4569687"/>
                <a:gd name="connsiteY25" fmla="*/ 3562080 h 3741630"/>
                <a:gd name="connsiteX26" fmla="*/ 2772231 w 4569687"/>
                <a:gd name="connsiteY26" fmla="*/ 3509625 h 3741630"/>
                <a:gd name="connsiteX27" fmla="*/ 2697608 w 4569687"/>
                <a:gd name="connsiteY27" fmla="*/ 3571194 h 3741630"/>
                <a:gd name="connsiteX28" fmla="*/ 2162552 w 4569687"/>
                <a:gd name="connsiteY28" fmla="*/ 3734631 h 3741630"/>
                <a:gd name="connsiteX29" fmla="*/ 1390478 w 4569687"/>
                <a:gd name="connsiteY29" fmla="*/ 3368488 h 3741630"/>
                <a:gd name="connsiteX30" fmla="*/ 1046262 w 4569687"/>
                <a:gd name="connsiteY30" fmla="*/ 3459623 h 3741630"/>
                <a:gd name="connsiteX31" fmla="*/ 647319 w 4569687"/>
                <a:gd name="connsiteY31" fmla="*/ 3134475 h 3741630"/>
                <a:gd name="connsiteX32" fmla="*/ 642925 w 4569687"/>
                <a:gd name="connsiteY32" fmla="*/ 3090891 h 3741630"/>
                <a:gd name="connsiteX33" fmla="*/ 634894 w 4569687"/>
                <a:gd name="connsiteY33" fmla="*/ 3098188 h 3741630"/>
                <a:gd name="connsiteX34" fmla="*/ 407216 w 4569687"/>
                <a:gd name="connsiteY34" fmla="*/ 3167734 h 3741630"/>
                <a:gd name="connsiteX35" fmla="*/ 0 w 4569687"/>
                <a:gd name="connsiteY35" fmla="*/ 2760518 h 3741630"/>
                <a:gd name="connsiteX36" fmla="*/ 407216 w 4569687"/>
                <a:gd name="connsiteY36" fmla="*/ 2353302 h 3741630"/>
                <a:gd name="connsiteX37" fmla="*/ 489284 w 4569687"/>
                <a:gd name="connsiteY37" fmla="*/ 2361575 h 3741630"/>
                <a:gd name="connsiteX38" fmla="*/ 508084 w 4569687"/>
                <a:gd name="connsiteY38" fmla="*/ 2367411 h 3741630"/>
                <a:gd name="connsiteX39" fmla="*/ 503849 w 4569687"/>
                <a:gd name="connsiteY39" fmla="*/ 2325400 h 3741630"/>
                <a:gd name="connsiteX40" fmla="*/ 1121688 w 4569687"/>
                <a:gd name="connsiteY40" fmla="*/ 1707561 h 3741630"/>
                <a:gd name="connsiteX41" fmla="*/ 1246204 w 4569687"/>
                <a:gd name="connsiteY41" fmla="*/ 1720113 h 3741630"/>
                <a:gd name="connsiteX42" fmla="*/ 1284356 w 4569687"/>
                <a:gd name="connsiteY42" fmla="*/ 1731957 h 3741630"/>
                <a:gd name="connsiteX43" fmla="*/ 1305976 w 4569687"/>
                <a:gd name="connsiteY43" fmla="*/ 1705754 h 3741630"/>
                <a:gd name="connsiteX44" fmla="*/ 1742854 w 4569687"/>
                <a:gd name="connsiteY44" fmla="*/ 1524793 h 3741630"/>
                <a:gd name="connsiteX45" fmla="*/ 1760288 w 4569687"/>
                <a:gd name="connsiteY45" fmla="*/ 1526551 h 3741630"/>
                <a:gd name="connsiteX46" fmla="*/ 1748032 w 4569687"/>
                <a:gd name="connsiteY46" fmla="*/ 1487068 h 3741630"/>
                <a:gd name="connsiteX47" fmla="*/ 1742854 w 4569687"/>
                <a:gd name="connsiteY47" fmla="*/ 1435701 h 3741630"/>
                <a:gd name="connsiteX48" fmla="*/ 1946367 w 4569687"/>
                <a:gd name="connsiteY48" fmla="*/ 1185999 h 3741630"/>
                <a:gd name="connsiteX49" fmla="*/ 1956892 w 4569687"/>
                <a:gd name="connsiteY49" fmla="*/ 1184938 h 3741630"/>
                <a:gd name="connsiteX50" fmla="*/ 1963928 w 4569687"/>
                <a:gd name="connsiteY50" fmla="*/ 1115143 h 3741630"/>
                <a:gd name="connsiteX51" fmla="*/ 2450363 w 4569687"/>
                <a:gd name="connsiteY51" fmla="*/ 718687 h 3741630"/>
                <a:gd name="connsiteX52" fmla="*/ 2520904 w 4569687"/>
                <a:gd name="connsiteY52" fmla="*/ 725798 h 3741630"/>
                <a:gd name="connsiteX53" fmla="*/ 2611712 w 4569687"/>
                <a:gd name="connsiteY53" fmla="*/ 0 h 37416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569687" h="3734730">
                  <a:moveTo>
                    <a:pt x="2611712" y="0"/>
                  </a:moveTo>
                  <a:lnTo>
                    <a:pt x="2927539" y="0"/>
                  </a:lnTo>
                  <a:lnTo>
                    <a:pt x="3010471" y="662843"/>
                  </a:lnTo>
                  <a:lnTo>
                    <a:pt x="3062414" y="672782"/>
                  </a:lnTo>
                  <a:cubicBezTo>
                    <a:pt x="3191764" y="706062"/>
                    <a:pt x="3302353" y="786083"/>
                    <a:pt x="3375104" y="893768"/>
                  </a:cubicBezTo>
                  <a:lnTo>
                    <a:pt x="3401966" y="943258"/>
                  </a:lnTo>
                  <a:lnTo>
                    <a:pt x="3444529" y="938967"/>
                  </a:lnTo>
                  <a:cubicBezTo>
                    <a:pt x="3668109" y="938967"/>
                    <a:pt x="3859940" y="1074903"/>
                    <a:pt x="3941882" y="1268635"/>
                  </a:cubicBezTo>
                  <a:lnTo>
                    <a:pt x="3950232" y="1295533"/>
                  </a:lnTo>
                  <a:lnTo>
                    <a:pt x="3968452" y="1289878"/>
                  </a:lnTo>
                  <a:cubicBezTo>
                    <a:pt x="3992135" y="1285031"/>
                    <a:pt x="4016657" y="1282486"/>
                    <a:pt x="4041773" y="1282486"/>
                  </a:cubicBezTo>
                  <a:cubicBezTo>
                    <a:pt x="4217586" y="1282486"/>
                    <a:pt x="4364272" y="1407196"/>
                    <a:pt x="4398197" y="1572980"/>
                  </a:cubicBezTo>
                  <a:lnTo>
                    <a:pt x="4401113" y="1601912"/>
                  </a:lnTo>
                  <a:lnTo>
                    <a:pt x="4509768" y="1612865"/>
                  </a:lnTo>
                  <a:lnTo>
                    <a:pt x="4569687" y="1630661"/>
                  </a:lnTo>
                  <a:lnTo>
                    <a:pt x="4569687" y="3685776"/>
                  </a:lnTo>
                  <a:lnTo>
                    <a:pt x="4479175" y="3694900"/>
                  </a:lnTo>
                  <a:cubicBezTo>
                    <a:pt x="4332673" y="3694900"/>
                    <a:pt x="4196572" y="3650364"/>
                    <a:pt x="4083674" y="3574092"/>
                  </a:cubicBezTo>
                  <a:lnTo>
                    <a:pt x="4051094" y="3547210"/>
                  </a:lnTo>
                  <a:lnTo>
                    <a:pt x="4009782" y="3581295"/>
                  </a:lnTo>
                  <a:cubicBezTo>
                    <a:pt x="3944790" y="3625203"/>
                    <a:pt x="3866441" y="3650841"/>
                    <a:pt x="3782104" y="3650841"/>
                  </a:cubicBezTo>
                  <a:cubicBezTo>
                    <a:pt x="3669655" y="3650841"/>
                    <a:pt x="3567851" y="3605262"/>
                    <a:pt x="3494159" y="3531570"/>
                  </a:cubicBezTo>
                  <a:lnTo>
                    <a:pt x="3452428" y="3480992"/>
                  </a:lnTo>
                  <a:lnTo>
                    <a:pt x="3441126" y="3501813"/>
                  </a:lnTo>
                  <a:cubicBezTo>
                    <a:pt x="3367946" y="3610134"/>
                    <a:pt x="3244018" y="3681351"/>
                    <a:pt x="3103456" y="3681351"/>
                  </a:cubicBezTo>
                  <a:cubicBezTo>
                    <a:pt x="2991007" y="3681351"/>
                    <a:pt x="2889203" y="3635772"/>
                    <a:pt x="2815511" y="3562080"/>
                  </a:cubicBezTo>
                  <a:lnTo>
                    <a:pt x="2772231" y="3509625"/>
                  </a:lnTo>
                  <a:lnTo>
                    <a:pt x="2697608" y="3571194"/>
                  </a:lnTo>
                  <a:cubicBezTo>
                    <a:pt x="2544873" y="3674380"/>
                    <a:pt x="2382991" y="3737583"/>
                    <a:pt x="2162552" y="3734631"/>
                  </a:cubicBezTo>
                  <a:cubicBezTo>
                    <a:pt x="1740716" y="3728982"/>
                    <a:pt x="1534323" y="3547967"/>
                    <a:pt x="1390478" y="3368488"/>
                  </a:cubicBezTo>
                  <a:cubicBezTo>
                    <a:pt x="1316786" y="3442180"/>
                    <a:pt x="1170122" y="3498625"/>
                    <a:pt x="1046262" y="3459623"/>
                  </a:cubicBezTo>
                  <a:cubicBezTo>
                    <a:pt x="922402" y="3420621"/>
                    <a:pt x="685290" y="3320037"/>
                    <a:pt x="647319" y="3134475"/>
                  </a:cubicBezTo>
                  <a:lnTo>
                    <a:pt x="642925" y="3090891"/>
                  </a:lnTo>
                  <a:lnTo>
                    <a:pt x="634894" y="3098188"/>
                  </a:lnTo>
                  <a:cubicBezTo>
                    <a:pt x="569902" y="3142096"/>
                    <a:pt x="491553" y="3167734"/>
                    <a:pt x="407216" y="3167734"/>
                  </a:cubicBezTo>
                  <a:cubicBezTo>
                    <a:pt x="182317" y="3167734"/>
                    <a:pt x="0" y="2985417"/>
                    <a:pt x="0" y="2760518"/>
                  </a:cubicBezTo>
                  <a:cubicBezTo>
                    <a:pt x="0" y="2535619"/>
                    <a:pt x="182317" y="2353302"/>
                    <a:pt x="407216" y="2353302"/>
                  </a:cubicBezTo>
                  <a:cubicBezTo>
                    <a:pt x="435328" y="2353302"/>
                    <a:pt x="462775" y="2356151"/>
                    <a:pt x="489284" y="2361575"/>
                  </a:cubicBezTo>
                  <a:lnTo>
                    <a:pt x="508084" y="2367411"/>
                  </a:lnTo>
                  <a:lnTo>
                    <a:pt x="503849" y="2325400"/>
                  </a:lnTo>
                  <a:cubicBezTo>
                    <a:pt x="503849" y="1984177"/>
                    <a:pt x="780465" y="1707561"/>
                    <a:pt x="1121688" y="1707561"/>
                  </a:cubicBezTo>
                  <a:cubicBezTo>
                    <a:pt x="1164341" y="1707561"/>
                    <a:pt x="1205984" y="1711883"/>
                    <a:pt x="1246204" y="1720113"/>
                  </a:cubicBezTo>
                  <a:lnTo>
                    <a:pt x="1284356" y="1731957"/>
                  </a:lnTo>
                  <a:lnTo>
                    <a:pt x="1305976" y="1705754"/>
                  </a:lnTo>
                  <a:cubicBezTo>
                    <a:pt x="1417783" y="1593947"/>
                    <a:pt x="1572242" y="1524793"/>
                    <a:pt x="1742854" y="1524793"/>
                  </a:cubicBezTo>
                  <a:lnTo>
                    <a:pt x="1760288" y="1526551"/>
                  </a:lnTo>
                  <a:lnTo>
                    <a:pt x="1748032" y="1487068"/>
                  </a:lnTo>
                  <a:cubicBezTo>
                    <a:pt x="1744637" y="1470476"/>
                    <a:pt x="1742854" y="1453297"/>
                    <a:pt x="1742854" y="1435701"/>
                  </a:cubicBezTo>
                  <a:cubicBezTo>
                    <a:pt x="1742854" y="1312531"/>
                    <a:pt x="1830222" y="1209766"/>
                    <a:pt x="1946367" y="1185999"/>
                  </a:cubicBezTo>
                  <a:lnTo>
                    <a:pt x="1956892" y="1184938"/>
                  </a:lnTo>
                  <a:lnTo>
                    <a:pt x="1963928" y="1115143"/>
                  </a:lnTo>
                  <a:cubicBezTo>
                    <a:pt x="2010227" y="888886"/>
                    <a:pt x="2210419" y="718687"/>
                    <a:pt x="2450363" y="718687"/>
                  </a:cubicBezTo>
                  <a:lnTo>
                    <a:pt x="2520904" y="725798"/>
                  </a:lnTo>
                  <a:lnTo>
                    <a:pt x="261171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8" name="그룹 7">
              <a:extLst>
                <a:ext uri="{FF2B5EF4-FFF2-40B4-BE49-F238E27FC236}">
                  <a16:creationId xmlns="" xmlns:a16="http://schemas.microsoft.com/office/drawing/2014/main" id="{D0429EA9-A20D-4800-80F6-48970138B795}"/>
                </a:ext>
              </a:extLst>
            </p:cNvPr>
            <p:cNvGrpSpPr/>
            <p:nvPr userDrawn="1"/>
          </p:nvGrpSpPr>
          <p:grpSpPr>
            <a:xfrm>
              <a:off x="6992136" y="387072"/>
              <a:ext cx="704897" cy="1355021"/>
              <a:chOff x="5304862" y="-789923"/>
              <a:chExt cx="645890" cy="1241591"/>
            </a:xfrm>
          </p:grpSpPr>
          <p:grpSp>
            <p:nvGrpSpPr>
              <p:cNvPr id="9" name="그룹 8">
                <a:extLst>
                  <a:ext uri="{FF2B5EF4-FFF2-40B4-BE49-F238E27FC236}">
                    <a16:creationId xmlns="" xmlns:a16="http://schemas.microsoft.com/office/drawing/2014/main" id="{4817FF4C-CE41-4E26-9FB9-CB745F3234F3}"/>
                  </a:ext>
                </a:extLst>
              </p:cNvPr>
              <p:cNvGrpSpPr/>
              <p:nvPr userDrawn="1"/>
            </p:nvGrpSpPr>
            <p:grpSpPr>
              <a:xfrm>
                <a:off x="5377232" y="-789923"/>
                <a:ext cx="495969" cy="1052585"/>
                <a:chOff x="5868144" y="-857099"/>
                <a:chExt cx="495969" cy="1052585"/>
              </a:xfrm>
            </p:grpSpPr>
            <p:sp>
              <p:nvSpPr>
                <p:cNvPr id="16" name="이등변 삼각형 49">
                  <a:extLst>
                    <a:ext uri="{FF2B5EF4-FFF2-40B4-BE49-F238E27FC236}">
                      <a16:creationId xmlns="" xmlns:a16="http://schemas.microsoft.com/office/drawing/2014/main" id="{688B8353-32F5-4D6E-81D9-D597B60FA9D3}"/>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자유형: 도형 16">
                  <a:extLst>
                    <a:ext uri="{FF2B5EF4-FFF2-40B4-BE49-F238E27FC236}">
                      <a16:creationId xmlns="" xmlns:a16="http://schemas.microsoft.com/office/drawing/2014/main" id="{155478D4-44EA-48AE-860F-E368AD673D03}"/>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자유형: 도형 17">
                  <a:extLst>
                    <a:ext uri="{FF2B5EF4-FFF2-40B4-BE49-F238E27FC236}">
                      <a16:creationId xmlns="" xmlns:a16="http://schemas.microsoft.com/office/drawing/2014/main" id="{1861CCC0-CB32-42D2-947D-1907817DDDAE}"/>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2" name="타원 11">
                <a:extLst>
                  <a:ext uri="{FF2B5EF4-FFF2-40B4-BE49-F238E27FC236}">
                    <a16:creationId xmlns="" xmlns:a16="http://schemas.microsoft.com/office/drawing/2014/main" id="{E3ED5D5D-DC92-4BF6-B431-CE8E43382FD0}"/>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 xmlns:a16="http://schemas.microsoft.com/office/drawing/2014/main" id="{57F372C6-9816-462E-83F5-DFD56E8AF164}"/>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자유형: 도형 13">
                <a:extLst>
                  <a:ext uri="{FF2B5EF4-FFF2-40B4-BE49-F238E27FC236}">
                    <a16:creationId xmlns="" xmlns:a16="http://schemas.microsoft.com/office/drawing/2014/main" id="{F07321F0-763D-431A-87E5-1BD5F333CAE1}"/>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자유형: 도형 14">
                <a:extLst>
                  <a:ext uri="{FF2B5EF4-FFF2-40B4-BE49-F238E27FC236}">
                    <a16:creationId xmlns="" xmlns:a16="http://schemas.microsoft.com/office/drawing/2014/main" id="{D39A1E25-A8B6-4EE4-8AC8-D262A0C0D580}"/>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Tree>
    <p:extLst>
      <p:ext uri="{BB962C8B-B14F-4D97-AF65-F5344CB8AC3E}">
        <p14:creationId xmlns:p14="http://schemas.microsoft.com/office/powerpoint/2010/main" val="31290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asic Layout">
    <p:spTree>
      <p:nvGrpSpPr>
        <p:cNvPr id="1" name=""/>
        <p:cNvGrpSpPr/>
        <p:nvPr/>
      </p:nvGrpSpPr>
      <p:grpSpPr>
        <a:xfrm>
          <a:off x="0" y="0"/>
          <a:ext cx="0" cy="0"/>
          <a:chOff x="0" y="0"/>
          <a:chExt cx="0" cy="0"/>
        </a:xfrm>
      </p:grpSpPr>
      <p:sp>
        <p:nvSpPr>
          <p:cNvPr id="4" name="Rectangle 3"/>
          <p:cNvSpPr/>
          <p:nvPr userDrawn="1"/>
        </p:nvSpPr>
        <p:spPr>
          <a:xfrm>
            <a:off x="0" y="0"/>
            <a:ext cx="2987824"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
        <p:nvSpPr>
          <p:cNvPr id="10" name="Text Placeholder 9"/>
          <p:cNvSpPr>
            <a:spLocks noGrp="1"/>
          </p:cNvSpPr>
          <p:nvPr>
            <p:ph type="body" sz="quarter" idx="10" hasCustomPrompt="1"/>
          </p:nvPr>
        </p:nvSpPr>
        <p:spPr>
          <a:xfrm>
            <a:off x="467544" y="411510"/>
            <a:ext cx="2303282" cy="1368152"/>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467544" y="1779662"/>
            <a:ext cx="2303282" cy="504056"/>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grpSp>
        <p:nvGrpSpPr>
          <p:cNvPr id="27" name="그룹 26">
            <a:extLst>
              <a:ext uri="{FF2B5EF4-FFF2-40B4-BE49-F238E27FC236}">
                <a16:creationId xmlns="" xmlns:a16="http://schemas.microsoft.com/office/drawing/2014/main" id="{C5AC382A-C3B5-4BE0-B805-8F9094AFD7DC}"/>
              </a:ext>
            </a:extLst>
          </p:cNvPr>
          <p:cNvGrpSpPr/>
          <p:nvPr userDrawn="1"/>
        </p:nvGrpSpPr>
        <p:grpSpPr>
          <a:xfrm>
            <a:off x="0" y="2571749"/>
            <a:ext cx="2984923" cy="2571751"/>
            <a:chOff x="0" y="2571749"/>
            <a:chExt cx="2984923" cy="2571751"/>
          </a:xfrm>
        </p:grpSpPr>
        <p:grpSp>
          <p:nvGrpSpPr>
            <p:cNvPr id="6" name="Group 5"/>
            <p:cNvGrpSpPr/>
            <p:nvPr userDrawn="1"/>
          </p:nvGrpSpPr>
          <p:grpSpPr>
            <a:xfrm>
              <a:off x="0" y="4032469"/>
              <a:ext cx="2984923" cy="1111031"/>
              <a:chOff x="0" y="4032469"/>
              <a:chExt cx="2984923" cy="1111031"/>
            </a:xfrm>
          </p:grpSpPr>
          <p:sp>
            <p:nvSpPr>
              <p:cNvPr id="2" name="Rectangle 1"/>
              <p:cNvSpPr/>
              <p:nvPr userDrawn="1"/>
            </p:nvSpPr>
            <p:spPr>
              <a:xfrm>
                <a:off x="2527176" y="4443958"/>
                <a:ext cx="457200" cy="6995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3" name="Oval 2"/>
              <p:cNvSpPr/>
              <p:nvPr userDrawn="1"/>
            </p:nvSpPr>
            <p:spPr>
              <a:xfrm>
                <a:off x="2128455" y="4032469"/>
                <a:ext cx="856468" cy="8564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8" name="Rectangle 7"/>
              <p:cNvSpPr/>
              <p:nvPr userDrawn="1"/>
            </p:nvSpPr>
            <p:spPr>
              <a:xfrm>
                <a:off x="0" y="4363963"/>
                <a:ext cx="449249" cy="779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 name="Oval 8"/>
              <p:cNvSpPr/>
              <p:nvPr userDrawn="1"/>
            </p:nvSpPr>
            <p:spPr>
              <a:xfrm>
                <a:off x="0" y="4117025"/>
                <a:ext cx="457200" cy="457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26" name="자유형: 도형 25">
              <a:extLst>
                <a:ext uri="{FF2B5EF4-FFF2-40B4-BE49-F238E27FC236}">
                  <a16:creationId xmlns="" xmlns:a16="http://schemas.microsoft.com/office/drawing/2014/main" id="{A909D931-338B-4F68-B73A-DDF2CA17DD12}"/>
                </a:ext>
              </a:extLst>
            </p:cNvPr>
            <p:cNvSpPr/>
            <p:nvPr userDrawn="1"/>
          </p:nvSpPr>
          <p:spPr>
            <a:xfrm>
              <a:off x="0" y="3170955"/>
              <a:ext cx="2544134" cy="1972545"/>
            </a:xfrm>
            <a:custGeom>
              <a:avLst/>
              <a:gdLst>
                <a:gd name="connsiteX0" fmla="*/ 1395974 w 2544134"/>
                <a:gd name="connsiteY0" fmla="*/ 0 h 1972545"/>
                <a:gd name="connsiteX1" fmla="*/ 1581175 w 2544134"/>
                <a:gd name="connsiteY1" fmla="*/ 0 h 1972545"/>
                <a:gd name="connsiteX2" fmla="*/ 1629807 w 2544134"/>
                <a:gd name="connsiteY2" fmla="*/ 388693 h 1972545"/>
                <a:gd name="connsiteX3" fmla="*/ 1660266 w 2544134"/>
                <a:gd name="connsiteY3" fmla="*/ 394521 h 1972545"/>
                <a:gd name="connsiteX4" fmla="*/ 1843628 w 2544134"/>
                <a:gd name="connsiteY4" fmla="*/ 524107 h 1972545"/>
                <a:gd name="connsiteX5" fmla="*/ 1859380 w 2544134"/>
                <a:gd name="connsiteY5" fmla="*/ 553128 h 1972545"/>
                <a:gd name="connsiteX6" fmla="*/ 1884339 w 2544134"/>
                <a:gd name="connsiteY6" fmla="*/ 550612 h 1972545"/>
                <a:gd name="connsiteX7" fmla="*/ 2175988 w 2544134"/>
                <a:gd name="connsiteY7" fmla="*/ 743930 h 1972545"/>
                <a:gd name="connsiteX8" fmla="*/ 2180885 w 2544134"/>
                <a:gd name="connsiteY8" fmla="*/ 759703 h 1972545"/>
                <a:gd name="connsiteX9" fmla="*/ 2191569 w 2544134"/>
                <a:gd name="connsiteY9" fmla="*/ 756387 h 1972545"/>
                <a:gd name="connsiteX10" fmla="*/ 2234564 w 2544134"/>
                <a:gd name="connsiteY10" fmla="*/ 752052 h 1972545"/>
                <a:gd name="connsiteX11" fmla="*/ 2443572 w 2544134"/>
                <a:gd name="connsiteY11" fmla="*/ 922399 h 1972545"/>
                <a:gd name="connsiteX12" fmla="*/ 2445282 w 2544134"/>
                <a:gd name="connsiteY12" fmla="*/ 939364 h 1972545"/>
                <a:gd name="connsiteX13" fmla="*/ 2508998 w 2544134"/>
                <a:gd name="connsiteY13" fmla="*/ 945787 h 1972545"/>
                <a:gd name="connsiteX14" fmla="*/ 2544134 w 2544134"/>
                <a:gd name="connsiteY14" fmla="*/ 956223 h 1972545"/>
                <a:gd name="connsiteX15" fmla="*/ 2544134 w 2544134"/>
                <a:gd name="connsiteY15" fmla="*/ 1972545 h 1972545"/>
                <a:gd name="connsiteX16" fmla="*/ 354884 w 2544134"/>
                <a:gd name="connsiteY16" fmla="*/ 1972545 h 1972545"/>
                <a:gd name="connsiteX17" fmla="*/ 342134 w 2544134"/>
                <a:gd name="connsiteY17" fmla="*/ 1965625 h 1972545"/>
                <a:gd name="connsiteX18" fmla="*/ 244050 w 2544134"/>
                <a:gd name="connsiteY18" fmla="*/ 1838062 h 1972545"/>
                <a:gd name="connsiteX19" fmla="*/ 241474 w 2544134"/>
                <a:gd name="connsiteY19" fmla="*/ 1812505 h 1972545"/>
                <a:gd name="connsiteX20" fmla="*/ 236764 w 2544134"/>
                <a:gd name="connsiteY20" fmla="*/ 1816784 h 1972545"/>
                <a:gd name="connsiteX21" fmla="*/ 103253 w 2544134"/>
                <a:gd name="connsiteY21" fmla="*/ 1857566 h 1972545"/>
                <a:gd name="connsiteX22" fmla="*/ 10304 w 2544134"/>
                <a:gd name="connsiteY22" fmla="*/ 1838801 h 1972545"/>
                <a:gd name="connsiteX23" fmla="*/ 0 w 2544134"/>
                <a:gd name="connsiteY23" fmla="*/ 1833208 h 1972545"/>
                <a:gd name="connsiteX24" fmla="*/ 0 w 2544134"/>
                <a:gd name="connsiteY24" fmla="*/ 1404340 h 1972545"/>
                <a:gd name="connsiteX25" fmla="*/ 10304 w 2544134"/>
                <a:gd name="connsiteY25" fmla="*/ 1398747 h 1972545"/>
                <a:gd name="connsiteX26" fmla="*/ 103253 w 2544134"/>
                <a:gd name="connsiteY26" fmla="*/ 1379981 h 1972545"/>
                <a:gd name="connsiteX27" fmla="*/ 151378 w 2544134"/>
                <a:gd name="connsiteY27" fmla="*/ 1384832 h 1972545"/>
                <a:gd name="connsiteX28" fmla="*/ 162402 w 2544134"/>
                <a:gd name="connsiteY28" fmla="*/ 1388255 h 1972545"/>
                <a:gd name="connsiteX29" fmla="*/ 159919 w 2544134"/>
                <a:gd name="connsiteY29" fmla="*/ 1363619 h 1972545"/>
                <a:gd name="connsiteX30" fmla="*/ 522221 w 2544134"/>
                <a:gd name="connsiteY30" fmla="*/ 1001317 h 1972545"/>
                <a:gd name="connsiteX31" fmla="*/ 595237 w 2544134"/>
                <a:gd name="connsiteY31" fmla="*/ 1008678 h 1972545"/>
                <a:gd name="connsiteX32" fmla="*/ 617610 w 2544134"/>
                <a:gd name="connsiteY32" fmla="*/ 1015623 h 1972545"/>
                <a:gd name="connsiteX33" fmla="*/ 630288 w 2544134"/>
                <a:gd name="connsiteY33" fmla="*/ 1000258 h 1972545"/>
                <a:gd name="connsiteX34" fmla="*/ 886474 w 2544134"/>
                <a:gd name="connsiteY34" fmla="*/ 894142 h 1972545"/>
                <a:gd name="connsiteX35" fmla="*/ 896697 w 2544134"/>
                <a:gd name="connsiteY35" fmla="*/ 895173 h 1972545"/>
                <a:gd name="connsiteX36" fmla="*/ 889510 w 2544134"/>
                <a:gd name="connsiteY36" fmla="*/ 872020 h 1972545"/>
                <a:gd name="connsiteX37" fmla="*/ 886474 w 2544134"/>
                <a:gd name="connsiteY37" fmla="*/ 841898 h 1972545"/>
                <a:gd name="connsiteX38" fmla="*/ 1005814 w 2544134"/>
                <a:gd name="connsiteY38" fmla="*/ 695472 h 1972545"/>
                <a:gd name="connsiteX39" fmla="*/ 1011986 w 2544134"/>
                <a:gd name="connsiteY39" fmla="*/ 694850 h 1972545"/>
                <a:gd name="connsiteX40" fmla="*/ 1016112 w 2544134"/>
                <a:gd name="connsiteY40" fmla="*/ 653922 h 1972545"/>
                <a:gd name="connsiteX41" fmla="*/ 1301359 w 2544134"/>
                <a:gd name="connsiteY41" fmla="*/ 421440 h 1972545"/>
                <a:gd name="connsiteX42" fmla="*/ 1342724 w 2544134"/>
                <a:gd name="connsiteY42" fmla="*/ 425610 h 1972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544134" h="1972545">
                  <a:moveTo>
                    <a:pt x="1395974" y="0"/>
                  </a:moveTo>
                  <a:lnTo>
                    <a:pt x="1581175" y="0"/>
                  </a:lnTo>
                  <a:lnTo>
                    <a:pt x="1629807" y="388693"/>
                  </a:lnTo>
                  <a:lnTo>
                    <a:pt x="1660266" y="394521"/>
                  </a:lnTo>
                  <a:cubicBezTo>
                    <a:pt x="1736117" y="414036"/>
                    <a:pt x="1800967" y="460961"/>
                    <a:pt x="1843628" y="524107"/>
                  </a:cubicBezTo>
                  <a:lnTo>
                    <a:pt x="1859380" y="553128"/>
                  </a:lnTo>
                  <a:lnTo>
                    <a:pt x="1884339" y="550612"/>
                  </a:lnTo>
                  <a:cubicBezTo>
                    <a:pt x="2015447" y="550612"/>
                    <a:pt x="2127937" y="630325"/>
                    <a:pt x="2175988" y="743930"/>
                  </a:cubicBezTo>
                  <a:lnTo>
                    <a:pt x="2180885" y="759703"/>
                  </a:lnTo>
                  <a:lnTo>
                    <a:pt x="2191569" y="756387"/>
                  </a:lnTo>
                  <a:cubicBezTo>
                    <a:pt x="2205457" y="753545"/>
                    <a:pt x="2219836" y="752052"/>
                    <a:pt x="2234564" y="752052"/>
                  </a:cubicBezTo>
                  <a:cubicBezTo>
                    <a:pt x="2337661" y="752052"/>
                    <a:pt x="2423678" y="825183"/>
                    <a:pt x="2443572" y="922399"/>
                  </a:cubicBezTo>
                  <a:lnTo>
                    <a:pt x="2445282" y="939364"/>
                  </a:lnTo>
                  <a:lnTo>
                    <a:pt x="2508998" y="945787"/>
                  </a:lnTo>
                  <a:lnTo>
                    <a:pt x="2544134" y="956223"/>
                  </a:lnTo>
                  <a:lnTo>
                    <a:pt x="2544134" y="1972545"/>
                  </a:lnTo>
                  <a:lnTo>
                    <a:pt x="354884" y="1972545"/>
                  </a:lnTo>
                  <a:lnTo>
                    <a:pt x="342134" y="1965625"/>
                  </a:lnTo>
                  <a:cubicBezTo>
                    <a:pt x="295511" y="1934418"/>
                    <a:pt x="255183" y="1892469"/>
                    <a:pt x="244050" y="1838062"/>
                  </a:cubicBezTo>
                  <a:lnTo>
                    <a:pt x="241474" y="1812505"/>
                  </a:lnTo>
                  <a:lnTo>
                    <a:pt x="236764" y="1816784"/>
                  </a:lnTo>
                  <a:cubicBezTo>
                    <a:pt x="198653" y="1842531"/>
                    <a:pt x="152709" y="1857566"/>
                    <a:pt x="103253" y="1857566"/>
                  </a:cubicBezTo>
                  <a:cubicBezTo>
                    <a:pt x="70283" y="1857566"/>
                    <a:pt x="38873" y="1850884"/>
                    <a:pt x="10304" y="1838801"/>
                  </a:cubicBezTo>
                  <a:lnTo>
                    <a:pt x="0" y="1833208"/>
                  </a:lnTo>
                  <a:lnTo>
                    <a:pt x="0" y="1404340"/>
                  </a:lnTo>
                  <a:lnTo>
                    <a:pt x="10304" y="1398747"/>
                  </a:lnTo>
                  <a:cubicBezTo>
                    <a:pt x="38873" y="1386663"/>
                    <a:pt x="70283" y="1379981"/>
                    <a:pt x="103253" y="1379981"/>
                  </a:cubicBezTo>
                  <a:cubicBezTo>
                    <a:pt x="119738" y="1379981"/>
                    <a:pt x="135833" y="1381652"/>
                    <a:pt x="151378" y="1384832"/>
                  </a:cubicBezTo>
                  <a:lnTo>
                    <a:pt x="162402" y="1388255"/>
                  </a:lnTo>
                  <a:lnTo>
                    <a:pt x="159919" y="1363619"/>
                  </a:lnTo>
                  <a:cubicBezTo>
                    <a:pt x="159919" y="1163525"/>
                    <a:pt x="322127" y="1001317"/>
                    <a:pt x="522221" y="1001317"/>
                  </a:cubicBezTo>
                  <a:cubicBezTo>
                    <a:pt x="547233" y="1001317"/>
                    <a:pt x="571652" y="1003852"/>
                    <a:pt x="595237" y="1008678"/>
                  </a:cubicBezTo>
                  <a:lnTo>
                    <a:pt x="617610" y="1015623"/>
                  </a:lnTo>
                  <a:lnTo>
                    <a:pt x="630288" y="1000258"/>
                  </a:lnTo>
                  <a:cubicBezTo>
                    <a:pt x="695852" y="934694"/>
                    <a:pt x="786427" y="894142"/>
                    <a:pt x="886474" y="894142"/>
                  </a:cubicBezTo>
                  <a:lnTo>
                    <a:pt x="896697" y="895173"/>
                  </a:lnTo>
                  <a:lnTo>
                    <a:pt x="889510" y="872020"/>
                  </a:lnTo>
                  <a:cubicBezTo>
                    <a:pt x="887519" y="862290"/>
                    <a:pt x="886474" y="852216"/>
                    <a:pt x="886474" y="841898"/>
                  </a:cubicBezTo>
                  <a:cubicBezTo>
                    <a:pt x="886474" y="769671"/>
                    <a:pt x="937707" y="709409"/>
                    <a:pt x="1005814" y="695472"/>
                  </a:cubicBezTo>
                  <a:lnTo>
                    <a:pt x="1011986" y="694850"/>
                  </a:lnTo>
                  <a:lnTo>
                    <a:pt x="1016112" y="653922"/>
                  </a:lnTo>
                  <a:cubicBezTo>
                    <a:pt x="1043262" y="521245"/>
                    <a:pt x="1160655" y="421440"/>
                    <a:pt x="1301359" y="421440"/>
                  </a:cubicBezTo>
                  <a:lnTo>
                    <a:pt x="1342724" y="42561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15" name="그룹 14">
              <a:extLst>
                <a:ext uri="{FF2B5EF4-FFF2-40B4-BE49-F238E27FC236}">
                  <a16:creationId xmlns="" xmlns:a16="http://schemas.microsoft.com/office/drawing/2014/main" id="{835AEBDB-6E77-465B-802B-2411CB9307EC}"/>
                </a:ext>
              </a:extLst>
            </p:cNvPr>
            <p:cNvGrpSpPr/>
            <p:nvPr userDrawn="1"/>
          </p:nvGrpSpPr>
          <p:grpSpPr>
            <a:xfrm>
              <a:off x="1278074" y="2571749"/>
              <a:ext cx="413353" cy="794587"/>
              <a:chOff x="5304862" y="-789923"/>
              <a:chExt cx="645890" cy="1241591"/>
            </a:xfrm>
          </p:grpSpPr>
          <p:grpSp>
            <p:nvGrpSpPr>
              <p:cNvPr id="16" name="그룹 15">
                <a:extLst>
                  <a:ext uri="{FF2B5EF4-FFF2-40B4-BE49-F238E27FC236}">
                    <a16:creationId xmlns="" xmlns:a16="http://schemas.microsoft.com/office/drawing/2014/main" id="{5E76A47E-F7A7-4DA1-9B8C-D7B1A60D5D71}"/>
                  </a:ext>
                </a:extLst>
              </p:cNvPr>
              <p:cNvGrpSpPr/>
              <p:nvPr userDrawn="1"/>
            </p:nvGrpSpPr>
            <p:grpSpPr>
              <a:xfrm>
                <a:off x="5377232" y="-789923"/>
                <a:ext cx="495969" cy="1052585"/>
                <a:chOff x="5868144" y="-857099"/>
                <a:chExt cx="495969" cy="1052585"/>
              </a:xfrm>
            </p:grpSpPr>
            <p:sp>
              <p:nvSpPr>
                <p:cNvPr id="21" name="이등변 삼각형 49">
                  <a:extLst>
                    <a:ext uri="{FF2B5EF4-FFF2-40B4-BE49-F238E27FC236}">
                      <a16:creationId xmlns="" xmlns:a16="http://schemas.microsoft.com/office/drawing/2014/main" id="{67190486-51A1-4AB6-8B4F-B570F9832336}"/>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2" name="자유형: 도형 21">
                  <a:extLst>
                    <a:ext uri="{FF2B5EF4-FFF2-40B4-BE49-F238E27FC236}">
                      <a16:creationId xmlns="" xmlns:a16="http://schemas.microsoft.com/office/drawing/2014/main" id="{56F15390-B3DB-4D76-834D-291CE0D12AD3}"/>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자유형: 도형 22">
                  <a:extLst>
                    <a:ext uri="{FF2B5EF4-FFF2-40B4-BE49-F238E27FC236}">
                      <a16:creationId xmlns="" xmlns:a16="http://schemas.microsoft.com/office/drawing/2014/main" id="{3BA87288-70D8-4753-8DAA-8CA1C332EF6C}"/>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7" name="타원 16">
                <a:extLst>
                  <a:ext uri="{FF2B5EF4-FFF2-40B4-BE49-F238E27FC236}">
                    <a16:creationId xmlns="" xmlns:a16="http://schemas.microsoft.com/office/drawing/2014/main" id="{AD475AD4-CA04-4B61-9BB4-408BA6A11E05}"/>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직사각형 17">
                <a:extLst>
                  <a:ext uri="{FF2B5EF4-FFF2-40B4-BE49-F238E27FC236}">
                    <a16:creationId xmlns="" xmlns:a16="http://schemas.microsoft.com/office/drawing/2014/main" id="{1B106404-A3F8-4193-8435-FA430BEB5473}"/>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자유형: 도형 18">
                <a:extLst>
                  <a:ext uri="{FF2B5EF4-FFF2-40B4-BE49-F238E27FC236}">
                    <a16:creationId xmlns="" xmlns:a16="http://schemas.microsoft.com/office/drawing/2014/main" id="{9408417A-6F35-4CB8-93DD-4FB5074FE702}"/>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자유형: 도형 19">
                <a:extLst>
                  <a:ext uri="{FF2B5EF4-FFF2-40B4-BE49-F238E27FC236}">
                    <a16:creationId xmlns="" xmlns:a16="http://schemas.microsoft.com/office/drawing/2014/main" id="{3058858D-8ACE-40F2-B778-D2BFBF4553F3}"/>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12" name="Frame 11"/>
          <p:cNvSpPr/>
          <p:nvPr userDrawn="1"/>
        </p:nvSpPr>
        <p:spPr>
          <a:xfrm>
            <a:off x="251520" y="339502"/>
            <a:ext cx="8640960" cy="4464496"/>
          </a:xfrm>
          <a:prstGeom prst="frame">
            <a:avLst>
              <a:gd name="adj1" fmla="val 1236"/>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p14="http://schemas.microsoft.com/office/powerpoint/2010/main" val="2340375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Hello Slide Layout">
    <p:spTree>
      <p:nvGrpSpPr>
        <p:cNvPr id="1" name=""/>
        <p:cNvGrpSpPr/>
        <p:nvPr/>
      </p:nvGrpSpPr>
      <p:grpSpPr>
        <a:xfrm>
          <a:off x="0" y="0"/>
          <a:ext cx="0" cy="0"/>
          <a:chOff x="0" y="0"/>
          <a:chExt cx="0" cy="0"/>
        </a:xfrm>
      </p:grpSpPr>
      <p:sp>
        <p:nvSpPr>
          <p:cNvPr id="4" name="Rectangle 3"/>
          <p:cNvSpPr/>
          <p:nvPr userDrawn="1"/>
        </p:nvSpPr>
        <p:spPr>
          <a:xfrm>
            <a:off x="0" y="0"/>
            <a:ext cx="9144000" cy="13476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 name="그룹 1">
            <a:extLst>
              <a:ext uri="{FF2B5EF4-FFF2-40B4-BE49-F238E27FC236}">
                <a16:creationId xmlns="" xmlns:a16="http://schemas.microsoft.com/office/drawing/2014/main" id="{523EB7A4-0598-4887-ACB7-E8220F8DDFED}"/>
              </a:ext>
            </a:extLst>
          </p:cNvPr>
          <p:cNvGrpSpPr/>
          <p:nvPr userDrawn="1"/>
        </p:nvGrpSpPr>
        <p:grpSpPr>
          <a:xfrm>
            <a:off x="1902711" y="232356"/>
            <a:ext cx="5620059" cy="4638441"/>
            <a:chOff x="1902711" y="497586"/>
            <a:chExt cx="5620059" cy="4638441"/>
          </a:xfrm>
        </p:grpSpPr>
        <p:grpSp>
          <p:nvGrpSpPr>
            <p:cNvPr id="53" name="그룹 52">
              <a:extLst>
                <a:ext uri="{FF2B5EF4-FFF2-40B4-BE49-F238E27FC236}">
                  <a16:creationId xmlns="" xmlns:a16="http://schemas.microsoft.com/office/drawing/2014/main" id="{C4167999-582F-4DE1-8524-427663DA86EB}"/>
                </a:ext>
              </a:extLst>
            </p:cNvPr>
            <p:cNvGrpSpPr/>
            <p:nvPr userDrawn="1"/>
          </p:nvGrpSpPr>
          <p:grpSpPr>
            <a:xfrm>
              <a:off x="1902711" y="1537517"/>
              <a:ext cx="5620059" cy="3598510"/>
              <a:chOff x="2401342" y="248706"/>
              <a:chExt cx="5620059" cy="3598510"/>
            </a:xfrm>
            <a:solidFill>
              <a:schemeClr val="bg1"/>
            </a:solidFill>
          </p:grpSpPr>
          <p:sp>
            <p:nvSpPr>
              <p:cNvPr id="54" name="Oval 11">
                <a:extLst>
                  <a:ext uri="{FF2B5EF4-FFF2-40B4-BE49-F238E27FC236}">
                    <a16:creationId xmlns="" xmlns:a16="http://schemas.microsoft.com/office/drawing/2014/main" id="{36E509A3-52CE-4453-9564-E704D9C6F3F0}"/>
                  </a:ext>
                </a:extLst>
              </p:cNvPr>
              <p:cNvSpPr/>
              <p:nvPr userDrawn="1"/>
            </p:nvSpPr>
            <p:spPr>
              <a:xfrm>
                <a:off x="4283968" y="941198"/>
                <a:ext cx="956850" cy="9568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Oval 11">
                <a:extLst>
                  <a:ext uri="{FF2B5EF4-FFF2-40B4-BE49-F238E27FC236}">
                    <a16:creationId xmlns="" xmlns:a16="http://schemas.microsoft.com/office/drawing/2014/main" id="{D8641ACF-24EC-4119-AF47-45C5E6B69718}"/>
                  </a:ext>
                </a:extLst>
              </p:cNvPr>
              <p:cNvSpPr/>
              <p:nvPr userDrawn="1"/>
            </p:nvSpPr>
            <p:spPr>
              <a:xfrm>
                <a:off x="4080672" y="1386488"/>
                <a:ext cx="491180" cy="4911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6" name="Oval 11">
                <a:extLst>
                  <a:ext uri="{FF2B5EF4-FFF2-40B4-BE49-F238E27FC236}">
                    <a16:creationId xmlns="" xmlns:a16="http://schemas.microsoft.com/office/drawing/2014/main" id="{3873CDEC-688A-4EE6-8974-D80E43FF9273}"/>
                  </a:ext>
                </a:extLst>
              </p:cNvPr>
              <p:cNvSpPr/>
              <p:nvPr userDrawn="1"/>
            </p:nvSpPr>
            <p:spPr>
              <a:xfrm>
                <a:off x="3485352" y="1717923"/>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Oval 11">
                <a:extLst>
                  <a:ext uri="{FF2B5EF4-FFF2-40B4-BE49-F238E27FC236}">
                    <a16:creationId xmlns="" xmlns:a16="http://schemas.microsoft.com/office/drawing/2014/main" id="{B93DE707-F71B-42F6-A0EB-DFC85BA873B2}"/>
                  </a:ext>
                </a:extLst>
              </p:cNvPr>
              <p:cNvSpPr/>
              <p:nvPr userDrawn="1"/>
            </p:nvSpPr>
            <p:spPr>
              <a:xfrm>
                <a:off x="2886827" y="1894030"/>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Oval 11">
                <a:extLst>
                  <a:ext uri="{FF2B5EF4-FFF2-40B4-BE49-F238E27FC236}">
                    <a16:creationId xmlns="" xmlns:a16="http://schemas.microsoft.com/office/drawing/2014/main" id="{3A7AC84B-9DE8-4557-8141-47C15EEBD952}"/>
                  </a:ext>
                </a:extLst>
              </p:cNvPr>
              <p:cNvSpPr/>
              <p:nvPr userDrawn="1"/>
            </p:nvSpPr>
            <p:spPr>
              <a:xfrm>
                <a:off x="2401342" y="251623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Oval 11">
                <a:extLst>
                  <a:ext uri="{FF2B5EF4-FFF2-40B4-BE49-F238E27FC236}">
                    <a16:creationId xmlns="" xmlns:a16="http://schemas.microsoft.com/office/drawing/2014/main" id="{F200C86F-3147-4417-909C-8AA712602B15}"/>
                  </a:ext>
                </a:extLst>
              </p:cNvPr>
              <p:cNvSpPr/>
              <p:nvPr userDrawn="1"/>
            </p:nvSpPr>
            <p:spPr>
              <a:xfrm>
                <a:off x="3017096" y="279748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Oval 11">
                <a:extLst>
                  <a:ext uri="{FF2B5EF4-FFF2-40B4-BE49-F238E27FC236}">
                    <a16:creationId xmlns="" xmlns:a16="http://schemas.microsoft.com/office/drawing/2014/main" id="{C19D843C-2344-43CD-A232-FDCAF8F43CA5}"/>
                  </a:ext>
                </a:extLst>
              </p:cNvPr>
              <p:cNvSpPr/>
              <p:nvPr userDrawn="1"/>
            </p:nvSpPr>
            <p:spPr>
              <a:xfrm>
                <a:off x="3562974" y="2003019"/>
                <a:ext cx="1844197" cy="184419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Oval 11">
                <a:extLst>
                  <a:ext uri="{FF2B5EF4-FFF2-40B4-BE49-F238E27FC236}">
                    <a16:creationId xmlns="" xmlns:a16="http://schemas.microsoft.com/office/drawing/2014/main" id="{1D594D95-F75F-4683-A364-E7EFD943F93B}"/>
                  </a:ext>
                </a:extLst>
              </p:cNvPr>
              <p:cNvSpPr/>
              <p:nvPr userDrawn="1"/>
            </p:nvSpPr>
            <p:spPr>
              <a:xfrm>
                <a:off x="4999309" y="3011131"/>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Oval 11">
                <a:extLst>
                  <a:ext uri="{FF2B5EF4-FFF2-40B4-BE49-F238E27FC236}">
                    <a16:creationId xmlns="" xmlns:a16="http://schemas.microsoft.com/office/drawing/2014/main" id="{95DD39E7-93D6-494C-A36E-247288990A90}"/>
                  </a:ext>
                </a:extLst>
              </p:cNvPr>
              <p:cNvSpPr/>
              <p:nvPr userDrawn="1"/>
            </p:nvSpPr>
            <p:spPr>
              <a:xfrm>
                <a:off x="5653222" y="2981733"/>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Oval 11">
                <a:extLst>
                  <a:ext uri="{FF2B5EF4-FFF2-40B4-BE49-F238E27FC236}">
                    <a16:creationId xmlns="" xmlns:a16="http://schemas.microsoft.com/office/drawing/2014/main" id="{0724B3EB-D2BA-46AD-9B24-8F61182FFCCE}"/>
                  </a:ext>
                </a:extLst>
              </p:cNvPr>
              <p:cNvSpPr/>
              <p:nvPr userDrawn="1"/>
            </p:nvSpPr>
            <p:spPr>
              <a:xfrm>
                <a:off x="6035666" y="2445747"/>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4" name="Oval 11">
                <a:extLst>
                  <a:ext uri="{FF2B5EF4-FFF2-40B4-BE49-F238E27FC236}">
                    <a16:creationId xmlns="" xmlns:a16="http://schemas.microsoft.com/office/drawing/2014/main" id="{BDBBA2C7-3C34-4968-B283-7486C3E66CD2}"/>
                  </a:ext>
                </a:extLst>
              </p:cNvPr>
              <p:cNvSpPr/>
              <p:nvPr userDrawn="1"/>
            </p:nvSpPr>
            <p:spPr>
              <a:xfrm>
                <a:off x="7037784" y="2729409"/>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5" name="Oval 11">
                <a:extLst>
                  <a:ext uri="{FF2B5EF4-FFF2-40B4-BE49-F238E27FC236}">
                    <a16:creationId xmlns="" xmlns:a16="http://schemas.microsoft.com/office/drawing/2014/main" id="{1D3596EF-83B2-4D77-9900-8FBA5EF934B2}"/>
                  </a:ext>
                </a:extLst>
              </p:cNvPr>
              <p:cNvSpPr/>
              <p:nvPr userDrawn="1"/>
            </p:nvSpPr>
            <p:spPr>
              <a:xfrm>
                <a:off x="6658215" y="1725625"/>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6" name="Oval 11">
                <a:extLst>
                  <a:ext uri="{FF2B5EF4-FFF2-40B4-BE49-F238E27FC236}">
                    <a16:creationId xmlns="" xmlns:a16="http://schemas.microsoft.com/office/drawing/2014/main" id="{478452D7-D34C-4072-B618-5EA4D20571B3}"/>
                  </a:ext>
                </a:extLst>
              </p:cNvPr>
              <p:cNvSpPr/>
              <p:nvPr userDrawn="1"/>
            </p:nvSpPr>
            <p:spPr>
              <a:xfrm>
                <a:off x="4702059" y="880592"/>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Oval 11">
                <a:extLst>
                  <a:ext uri="{FF2B5EF4-FFF2-40B4-BE49-F238E27FC236}">
                    <a16:creationId xmlns="" xmlns:a16="http://schemas.microsoft.com/office/drawing/2014/main" id="{B67A8B79-3441-4CEE-82A3-001ECBD4DD6C}"/>
                  </a:ext>
                </a:extLst>
              </p:cNvPr>
              <p:cNvSpPr/>
              <p:nvPr userDrawn="1"/>
            </p:nvSpPr>
            <p:spPr>
              <a:xfrm>
                <a:off x="5200227" y="115344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Oval 11">
                <a:extLst>
                  <a:ext uri="{FF2B5EF4-FFF2-40B4-BE49-F238E27FC236}">
                    <a16:creationId xmlns="" xmlns:a16="http://schemas.microsoft.com/office/drawing/2014/main" id="{39EC19EA-7198-4F0B-A95B-49D0CF19C8F2}"/>
                  </a:ext>
                </a:extLst>
              </p:cNvPr>
              <p:cNvSpPr/>
              <p:nvPr userDrawn="1"/>
            </p:nvSpPr>
            <p:spPr>
              <a:xfrm>
                <a:off x="5945245" y="1484448"/>
                <a:ext cx="701108" cy="7011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9" name="Oval 11">
                <a:extLst>
                  <a:ext uri="{FF2B5EF4-FFF2-40B4-BE49-F238E27FC236}">
                    <a16:creationId xmlns="" xmlns:a16="http://schemas.microsoft.com/office/drawing/2014/main" id="{6F4820F4-E538-4700-880A-FA8685A41A3B}"/>
                  </a:ext>
                </a:extLst>
              </p:cNvPr>
              <p:cNvSpPr/>
              <p:nvPr userDrawn="1"/>
            </p:nvSpPr>
            <p:spPr>
              <a:xfrm>
                <a:off x="6121822" y="179221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0" name="Oval 11">
                <a:extLst>
                  <a:ext uri="{FF2B5EF4-FFF2-40B4-BE49-F238E27FC236}">
                    <a16:creationId xmlns="" xmlns:a16="http://schemas.microsoft.com/office/drawing/2014/main" id="{413F6B1E-425D-4873-9467-3AC4066BB2ED}"/>
                  </a:ext>
                </a:extLst>
              </p:cNvPr>
              <p:cNvSpPr/>
              <p:nvPr userDrawn="1"/>
            </p:nvSpPr>
            <p:spPr>
              <a:xfrm>
                <a:off x="4251327" y="1369850"/>
                <a:ext cx="2136016" cy="2136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1" name="사다리꼴 70">
                <a:extLst>
                  <a:ext uri="{FF2B5EF4-FFF2-40B4-BE49-F238E27FC236}">
                    <a16:creationId xmlns="" xmlns:a16="http://schemas.microsoft.com/office/drawing/2014/main" id="{B0CB0B17-591E-4DAC-A92C-EBD6A95CAE9D}"/>
                  </a:ext>
                </a:extLst>
              </p:cNvPr>
              <p:cNvSpPr/>
              <p:nvPr userDrawn="1"/>
            </p:nvSpPr>
            <p:spPr>
              <a:xfrm>
                <a:off x="4765704" y="248706"/>
                <a:ext cx="608632" cy="1216152"/>
              </a:xfrm>
              <a:prstGeom prst="trapezoi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72" name="그룹 71">
              <a:extLst>
                <a:ext uri="{FF2B5EF4-FFF2-40B4-BE49-F238E27FC236}">
                  <a16:creationId xmlns="" xmlns:a16="http://schemas.microsoft.com/office/drawing/2014/main" id="{0273FAE2-233C-451C-ABAD-157761C173D3}"/>
                </a:ext>
              </a:extLst>
            </p:cNvPr>
            <p:cNvGrpSpPr/>
            <p:nvPr userDrawn="1"/>
          </p:nvGrpSpPr>
          <p:grpSpPr>
            <a:xfrm>
              <a:off x="4249055" y="497586"/>
              <a:ext cx="645890" cy="1241591"/>
              <a:chOff x="5304862" y="-789923"/>
              <a:chExt cx="645890" cy="1241591"/>
            </a:xfrm>
          </p:grpSpPr>
          <p:grpSp>
            <p:nvGrpSpPr>
              <p:cNvPr id="73" name="그룹 72">
                <a:extLst>
                  <a:ext uri="{FF2B5EF4-FFF2-40B4-BE49-F238E27FC236}">
                    <a16:creationId xmlns="" xmlns:a16="http://schemas.microsoft.com/office/drawing/2014/main" id="{F294317C-D093-4716-BC39-F4EDB7B37133}"/>
                  </a:ext>
                </a:extLst>
              </p:cNvPr>
              <p:cNvGrpSpPr/>
              <p:nvPr userDrawn="1"/>
            </p:nvGrpSpPr>
            <p:grpSpPr>
              <a:xfrm>
                <a:off x="5377232" y="-789923"/>
                <a:ext cx="495969" cy="1052585"/>
                <a:chOff x="5868144" y="-857099"/>
                <a:chExt cx="495969" cy="1052585"/>
              </a:xfrm>
            </p:grpSpPr>
            <p:sp>
              <p:nvSpPr>
                <p:cNvPr id="78" name="이등변 삼각형 49">
                  <a:extLst>
                    <a:ext uri="{FF2B5EF4-FFF2-40B4-BE49-F238E27FC236}">
                      <a16:creationId xmlns="" xmlns:a16="http://schemas.microsoft.com/office/drawing/2014/main" id="{28122585-D90D-4D44-AC50-0A8C9106EF95}"/>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9" name="자유형: 도형 78">
                  <a:extLst>
                    <a:ext uri="{FF2B5EF4-FFF2-40B4-BE49-F238E27FC236}">
                      <a16:creationId xmlns="" xmlns:a16="http://schemas.microsoft.com/office/drawing/2014/main" id="{CA4A1B48-5DCF-4240-B908-5565A0B620C1}"/>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0" name="자유형: 도형 79">
                  <a:extLst>
                    <a:ext uri="{FF2B5EF4-FFF2-40B4-BE49-F238E27FC236}">
                      <a16:creationId xmlns="" xmlns:a16="http://schemas.microsoft.com/office/drawing/2014/main" id="{28D35705-FE6E-444A-A4F2-216FB36C2D3C}"/>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74" name="타원 73">
                <a:extLst>
                  <a:ext uri="{FF2B5EF4-FFF2-40B4-BE49-F238E27FC236}">
                    <a16:creationId xmlns="" xmlns:a16="http://schemas.microsoft.com/office/drawing/2014/main" id="{833271DD-6F14-4B18-BE97-D6CF7744263D}"/>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5" name="직사각형 74">
                <a:extLst>
                  <a:ext uri="{FF2B5EF4-FFF2-40B4-BE49-F238E27FC236}">
                    <a16:creationId xmlns="" xmlns:a16="http://schemas.microsoft.com/office/drawing/2014/main" id="{32141932-F9EE-4187-BBBC-79F2AADC7FB5}"/>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6" name="자유형: 도형 75">
                <a:extLst>
                  <a:ext uri="{FF2B5EF4-FFF2-40B4-BE49-F238E27FC236}">
                    <a16:creationId xmlns="" xmlns:a16="http://schemas.microsoft.com/office/drawing/2014/main" id="{C4A28A23-9A45-480D-9AE0-AC8E03B407E4}"/>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7" name="자유형: 도형 76">
                <a:extLst>
                  <a:ext uri="{FF2B5EF4-FFF2-40B4-BE49-F238E27FC236}">
                    <a16:creationId xmlns="" xmlns:a16="http://schemas.microsoft.com/office/drawing/2014/main" id="{E5282C72-98DB-48D8-88FE-2DFA994D4B88}"/>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10" name="Text Placeholder 9"/>
          <p:cNvSpPr>
            <a:spLocks noGrp="1"/>
          </p:cNvSpPr>
          <p:nvPr>
            <p:ph type="body" sz="quarter" idx="10" hasCustomPrompt="1"/>
          </p:nvPr>
        </p:nvSpPr>
        <p:spPr>
          <a:xfrm>
            <a:off x="2616057" y="2931790"/>
            <a:ext cx="3894936" cy="576063"/>
          </a:xfrm>
          <a:prstGeom prst="rect">
            <a:avLst/>
          </a:prstGeom>
        </p:spPr>
        <p:txBody>
          <a:bodyPr anchor="ctr"/>
          <a:lstStyle>
            <a:lvl1pPr marL="0" indent="0" algn="ctr">
              <a:buNone/>
              <a:defRPr sz="3600" b="1" baseline="0">
                <a:solidFill>
                  <a:schemeClr val="tx1">
                    <a:lumMod val="75000"/>
                    <a:lumOff val="25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2615909" y="3579862"/>
            <a:ext cx="3894936"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grpSp>
        <p:nvGrpSpPr>
          <p:cNvPr id="3" name="Group 2"/>
          <p:cNvGrpSpPr/>
          <p:nvPr userDrawn="1"/>
        </p:nvGrpSpPr>
        <p:grpSpPr>
          <a:xfrm>
            <a:off x="6535596" y="1104508"/>
            <a:ext cx="672848" cy="486211"/>
            <a:chOff x="6495678" y="1779663"/>
            <a:chExt cx="672848" cy="486211"/>
          </a:xfrm>
        </p:grpSpPr>
        <p:sp>
          <p:nvSpPr>
            <p:cNvPr id="17" name="Oval 16"/>
            <p:cNvSpPr/>
            <p:nvPr userDrawn="1"/>
          </p:nvSpPr>
          <p:spPr>
            <a:xfrm>
              <a:off x="6588225" y="1779663"/>
              <a:ext cx="432048"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Oval 17"/>
            <p:cNvSpPr/>
            <p:nvPr userDrawn="1"/>
          </p:nvSpPr>
          <p:spPr>
            <a:xfrm>
              <a:off x="6872020" y="1913390"/>
              <a:ext cx="296506" cy="296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Oval 18"/>
            <p:cNvSpPr/>
            <p:nvPr userDrawn="1"/>
          </p:nvSpPr>
          <p:spPr>
            <a:xfrm>
              <a:off x="6495678"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Oval 19"/>
            <p:cNvSpPr/>
            <p:nvPr userDrawn="1"/>
          </p:nvSpPr>
          <p:spPr>
            <a:xfrm>
              <a:off x="6698826"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1" name="Group 20"/>
          <p:cNvGrpSpPr/>
          <p:nvPr userDrawn="1"/>
        </p:nvGrpSpPr>
        <p:grpSpPr>
          <a:xfrm>
            <a:off x="2098952" y="2183144"/>
            <a:ext cx="524595" cy="379081"/>
            <a:chOff x="6495678" y="1779663"/>
            <a:chExt cx="672848" cy="486211"/>
          </a:xfrm>
        </p:grpSpPr>
        <p:sp>
          <p:nvSpPr>
            <p:cNvPr id="22" name="Oval 21"/>
            <p:cNvSpPr/>
            <p:nvPr userDrawn="1"/>
          </p:nvSpPr>
          <p:spPr>
            <a:xfrm>
              <a:off x="6588225" y="1779663"/>
              <a:ext cx="432048"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Oval 22"/>
            <p:cNvSpPr/>
            <p:nvPr userDrawn="1"/>
          </p:nvSpPr>
          <p:spPr>
            <a:xfrm>
              <a:off x="6872020" y="1913390"/>
              <a:ext cx="296506" cy="296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Oval 23"/>
            <p:cNvSpPr/>
            <p:nvPr userDrawn="1"/>
          </p:nvSpPr>
          <p:spPr>
            <a:xfrm>
              <a:off x="6495678"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Oval 24"/>
            <p:cNvSpPr/>
            <p:nvPr userDrawn="1"/>
          </p:nvSpPr>
          <p:spPr>
            <a:xfrm>
              <a:off x="6698826"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4113605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s and Contents Layout">
    <p:spTree>
      <p:nvGrpSpPr>
        <p:cNvPr id="1" name=""/>
        <p:cNvGrpSpPr/>
        <p:nvPr/>
      </p:nvGrpSpPr>
      <p:grpSpPr>
        <a:xfrm>
          <a:off x="0" y="0"/>
          <a:ext cx="0" cy="0"/>
          <a:chOff x="0" y="0"/>
          <a:chExt cx="0" cy="0"/>
        </a:xfrm>
      </p:grpSpPr>
      <p:grpSp>
        <p:nvGrpSpPr>
          <p:cNvPr id="13" name="Group 12"/>
          <p:cNvGrpSpPr/>
          <p:nvPr userDrawn="1"/>
        </p:nvGrpSpPr>
        <p:grpSpPr>
          <a:xfrm>
            <a:off x="3707904" y="1203090"/>
            <a:ext cx="1710999" cy="3600908"/>
            <a:chOff x="3797105" y="1404992"/>
            <a:chExt cx="1548895" cy="3471014"/>
          </a:xfrm>
        </p:grpSpPr>
        <p:sp>
          <p:nvSpPr>
            <p:cNvPr id="9" name="Rectangle 8"/>
            <p:cNvSpPr/>
            <p:nvPr userDrawn="1"/>
          </p:nvSpPr>
          <p:spPr>
            <a:xfrm>
              <a:off x="3797105" y="1909048"/>
              <a:ext cx="1548000" cy="246290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 name="Isosceles Triangle 11"/>
            <p:cNvSpPr/>
            <p:nvPr userDrawn="1"/>
          </p:nvSpPr>
          <p:spPr>
            <a:xfrm>
              <a:off x="3797105" y="1404992"/>
              <a:ext cx="1548000" cy="504056"/>
            </a:xfrm>
            <a:prstGeom prst="triangle">
              <a:avLst>
                <a:gd name="adj" fmla="val 4905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 name="Isosceles Triangle 13"/>
            <p:cNvSpPr/>
            <p:nvPr userDrawn="1"/>
          </p:nvSpPr>
          <p:spPr>
            <a:xfrm rot="10800000">
              <a:off x="3798000" y="4371950"/>
              <a:ext cx="1548000" cy="504056"/>
            </a:xfrm>
            <a:prstGeom prst="triangle">
              <a:avLst>
                <a:gd name="adj" fmla="val 4905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8" name="Picture Placeholder 2"/>
          <p:cNvSpPr>
            <a:spLocks noGrp="1"/>
          </p:cNvSpPr>
          <p:nvPr>
            <p:ph type="pic" idx="1" hasCustomPrompt="1"/>
          </p:nvPr>
        </p:nvSpPr>
        <p:spPr>
          <a:xfrm>
            <a:off x="3787227" y="1312181"/>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6" name="Picture Placeholder 2"/>
          <p:cNvSpPr>
            <a:spLocks noGrp="1"/>
          </p:cNvSpPr>
          <p:nvPr>
            <p:ph type="pic" idx="12" hasCustomPrompt="1"/>
          </p:nvPr>
        </p:nvSpPr>
        <p:spPr>
          <a:xfrm>
            <a:off x="2059035" y="1276575"/>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7" name="Picture Placeholder 2"/>
          <p:cNvSpPr>
            <a:spLocks noGrp="1"/>
          </p:cNvSpPr>
          <p:nvPr>
            <p:ph type="pic" idx="13" hasCustomPrompt="1"/>
          </p:nvPr>
        </p:nvSpPr>
        <p:spPr>
          <a:xfrm>
            <a:off x="330843" y="1276575"/>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9" name="Picture Placeholder 2"/>
          <p:cNvSpPr>
            <a:spLocks noGrp="1"/>
          </p:cNvSpPr>
          <p:nvPr>
            <p:ph type="pic" idx="14" hasCustomPrompt="1"/>
          </p:nvPr>
        </p:nvSpPr>
        <p:spPr>
          <a:xfrm>
            <a:off x="7243611" y="1276575"/>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0" name="Picture Placeholder 2"/>
          <p:cNvSpPr>
            <a:spLocks noGrp="1"/>
          </p:cNvSpPr>
          <p:nvPr>
            <p:ph type="pic" idx="15" hasCustomPrompt="1"/>
          </p:nvPr>
        </p:nvSpPr>
        <p:spPr>
          <a:xfrm>
            <a:off x="5515419" y="1276575"/>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219330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2" name="Rectangle 1"/>
          <p:cNvSpPr/>
          <p:nvPr userDrawn="1"/>
        </p:nvSpPr>
        <p:spPr>
          <a:xfrm>
            <a:off x="0" y="3507854"/>
            <a:ext cx="9144000" cy="163564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pic>
        <p:nvPicPr>
          <p:cNvPr id="6" name="Picture 2" descr="D:\Fullppt\PNG이미지\핸드폰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35225" y="1079005"/>
            <a:ext cx="3373328" cy="4085033"/>
          </a:xfrm>
          <a:prstGeom prst="rect">
            <a:avLst/>
          </a:prstGeom>
          <a:noFill/>
          <a:extLst>
            <a:ext uri="{909E8E84-426E-40DD-AFC4-6F175D3DCCD1}">
              <a14:hiddenFill xmlns:a14="http://schemas.microsoft.com/office/drawing/2010/main">
                <a:solidFill>
                  <a:srgbClr val="FFFFFF"/>
                </a:solidFill>
              </a14:hiddenFill>
            </a:ext>
          </a:extLst>
        </p:spPr>
      </p:pic>
      <p:sp>
        <p:nvSpPr>
          <p:cNvPr id="7" name="Picture Placeholder 2"/>
          <p:cNvSpPr>
            <a:spLocks noGrp="1"/>
          </p:cNvSpPr>
          <p:nvPr>
            <p:ph type="pic" idx="1" hasCustomPrompt="1"/>
          </p:nvPr>
        </p:nvSpPr>
        <p:spPr>
          <a:xfrm>
            <a:off x="3566328" y="1217153"/>
            <a:ext cx="1945465" cy="300514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252329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5123" name="Picture 3" descr="D:\Fullppt\005-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8600" y="987574"/>
            <a:ext cx="6438182" cy="327456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userDrawn="1"/>
        </p:nvSpPr>
        <p:spPr>
          <a:xfrm>
            <a:off x="233772" y="4262137"/>
            <a:ext cx="8676456" cy="54186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 name="Picture Placeholder 2"/>
          <p:cNvSpPr>
            <a:spLocks noGrp="1"/>
          </p:cNvSpPr>
          <p:nvPr>
            <p:ph type="pic" idx="1" hasCustomPrompt="1"/>
          </p:nvPr>
        </p:nvSpPr>
        <p:spPr>
          <a:xfrm>
            <a:off x="910339" y="1404993"/>
            <a:ext cx="3085597" cy="228186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309192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Images and Contents Layout">
    <p:spTree>
      <p:nvGrpSpPr>
        <p:cNvPr id="1" name=""/>
        <p:cNvGrpSpPr/>
        <p:nvPr/>
      </p:nvGrpSpPr>
      <p:grpSpPr>
        <a:xfrm>
          <a:off x="0" y="0"/>
          <a:ext cx="0" cy="0"/>
          <a:chOff x="0" y="0"/>
          <a:chExt cx="0" cy="0"/>
        </a:xfrm>
      </p:grpSpPr>
      <p:sp>
        <p:nvSpPr>
          <p:cNvPr id="11" name="그림 개체 틀 10">
            <a:extLst>
              <a:ext uri="{FF2B5EF4-FFF2-40B4-BE49-F238E27FC236}">
                <a16:creationId xmlns="" xmlns:a16="http://schemas.microsoft.com/office/drawing/2014/main" id="{24943D91-C407-41C1-8574-76661B571395}"/>
              </a:ext>
            </a:extLst>
          </p:cNvPr>
          <p:cNvSpPr>
            <a:spLocks noGrp="1"/>
          </p:cNvSpPr>
          <p:nvPr>
            <p:ph type="pic" idx="1" hasCustomPrompt="1"/>
          </p:nvPr>
        </p:nvSpPr>
        <p:spPr>
          <a:xfrm>
            <a:off x="5148065" y="1431235"/>
            <a:ext cx="2568434" cy="2280270"/>
          </a:xfrm>
          <a:custGeom>
            <a:avLst/>
            <a:gdLst>
              <a:gd name="connsiteX0" fmla="*/ 125450 w 2568434"/>
              <a:gd name="connsiteY0" fmla="*/ 111684 h 2280270"/>
              <a:gd name="connsiteX1" fmla="*/ 2442984 w 2568434"/>
              <a:gd name="connsiteY1" fmla="*/ 111684 h 2280270"/>
              <a:gd name="connsiteX2" fmla="*/ 2442984 w 2568434"/>
              <a:gd name="connsiteY2" fmla="*/ 2168586 h 2280270"/>
              <a:gd name="connsiteX3" fmla="*/ 125450 w 2568434"/>
              <a:gd name="connsiteY3" fmla="*/ 2168586 h 2280270"/>
              <a:gd name="connsiteX4" fmla="*/ 96085 w 2568434"/>
              <a:gd name="connsiteY4" fmla="*/ 82319 h 2280270"/>
              <a:gd name="connsiteX5" fmla="*/ 96085 w 2568434"/>
              <a:gd name="connsiteY5" fmla="*/ 2197951 h 2280270"/>
              <a:gd name="connsiteX6" fmla="*/ 2472349 w 2568434"/>
              <a:gd name="connsiteY6" fmla="*/ 2197951 h 2280270"/>
              <a:gd name="connsiteX7" fmla="*/ 2472349 w 2568434"/>
              <a:gd name="connsiteY7" fmla="*/ 82319 h 2280270"/>
              <a:gd name="connsiteX8" fmla="*/ 0 w 2568434"/>
              <a:gd name="connsiteY8" fmla="*/ 0 h 2280270"/>
              <a:gd name="connsiteX9" fmla="*/ 2568434 w 2568434"/>
              <a:gd name="connsiteY9" fmla="*/ 0 h 2280270"/>
              <a:gd name="connsiteX10" fmla="*/ 2568434 w 2568434"/>
              <a:gd name="connsiteY10" fmla="*/ 2280270 h 2280270"/>
              <a:gd name="connsiteX11" fmla="*/ 0 w 2568434"/>
              <a:gd name="connsiteY11" fmla="*/ 2280270 h 2280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68434" h="2280270">
                <a:moveTo>
                  <a:pt x="125450" y="111684"/>
                </a:moveTo>
                <a:lnTo>
                  <a:pt x="2442984" y="111684"/>
                </a:lnTo>
                <a:lnTo>
                  <a:pt x="2442984" y="2168586"/>
                </a:lnTo>
                <a:lnTo>
                  <a:pt x="125450" y="2168586"/>
                </a:lnTo>
                <a:close/>
                <a:moveTo>
                  <a:pt x="96085" y="82319"/>
                </a:moveTo>
                <a:lnTo>
                  <a:pt x="96085" y="2197951"/>
                </a:lnTo>
                <a:lnTo>
                  <a:pt x="2472349" y="2197951"/>
                </a:lnTo>
                <a:lnTo>
                  <a:pt x="2472349" y="82319"/>
                </a:lnTo>
                <a:close/>
                <a:moveTo>
                  <a:pt x="0" y="0"/>
                </a:moveTo>
                <a:lnTo>
                  <a:pt x="2568434" y="0"/>
                </a:lnTo>
                <a:lnTo>
                  <a:pt x="2568434" y="2280270"/>
                </a:lnTo>
                <a:lnTo>
                  <a:pt x="0" y="2280270"/>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그림 개체 틀 12">
            <a:extLst>
              <a:ext uri="{FF2B5EF4-FFF2-40B4-BE49-F238E27FC236}">
                <a16:creationId xmlns="" xmlns:a16="http://schemas.microsoft.com/office/drawing/2014/main" id="{D19E2BEF-0357-4B60-8F97-1B4CBD18E02A}"/>
              </a:ext>
            </a:extLst>
          </p:cNvPr>
          <p:cNvSpPr>
            <a:spLocks noGrp="1"/>
          </p:cNvSpPr>
          <p:nvPr>
            <p:ph type="pic" idx="10" hasCustomPrompt="1"/>
          </p:nvPr>
        </p:nvSpPr>
        <p:spPr>
          <a:xfrm>
            <a:off x="7704000" y="3703500"/>
            <a:ext cx="1440000" cy="1440000"/>
          </a:xfrm>
          <a:custGeom>
            <a:avLst/>
            <a:gdLst>
              <a:gd name="connsiteX0" fmla="*/ 125363 w 1440000"/>
              <a:gd name="connsiteY0" fmla="*/ 124056 h 1440000"/>
              <a:gd name="connsiteX1" fmla="*/ 1314637 w 1440000"/>
              <a:gd name="connsiteY1" fmla="*/ 124056 h 1440000"/>
              <a:gd name="connsiteX2" fmla="*/ 1314637 w 1440000"/>
              <a:gd name="connsiteY2" fmla="*/ 1315945 h 1440000"/>
              <a:gd name="connsiteX3" fmla="*/ 125363 w 1440000"/>
              <a:gd name="connsiteY3" fmla="*/ 1315945 h 1440000"/>
              <a:gd name="connsiteX4" fmla="*/ 92030 w 1440000"/>
              <a:gd name="connsiteY4" fmla="*/ 90723 h 1440000"/>
              <a:gd name="connsiteX5" fmla="*/ 92030 w 1440000"/>
              <a:gd name="connsiteY5" fmla="*/ 1349278 h 1440000"/>
              <a:gd name="connsiteX6" fmla="*/ 1347970 w 1440000"/>
              <a:gd name="connsiteY6" fmla="*/ 1349278 h 1440000"/>
              <a:gd name="connsiteX7" fmla="*/ 1347970 w 1440000"/>
              <a:gd name="connsiteY7" fmla="*/ 90723 h 1440000"/>
              <a:gd name="connsiteX8" fmla="*/ 0 w 1440000"/>
              <a:gd name="connsiteY8" fmla="*/ 0 h 1440000"/>
              <a:gd name="connsiteX9" fmla="*/ 1440000 w 1440000"/>
              <a:gd name="connsiteY9" fmla="*/ 0 h 1440000"/>
              <a:gd name="connsiteX10" fmla="*/ 1440000 w 1440000"/>
              <a:gd name="connsiteY10" fmla="*/ 1440000 h 1440000"/>
              <a:gd name="connsiteX11" fmla="*/ 0 w 1440000"/>
              <a:gd name="connsiteY11" fmla="*/ 1440000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0000" h="1440000">
                <a:moveTo>
                  <a:pt x="125363" y="124056"/>
                </a:moveTo>
                <a:lnTo>
                  <a:pt x="1314637" y="124056"/>
                </a:lnTo>
                <a:lnTo>
                  <a:pt x="1314637" y="1315945"/>
                </a:lnTo>
                <a:lnTo>
                  <a:pt x="125363" y="1315945"/>
                </a:lnTo>
                <a:close/>
                <a:moveTo>
                  <a:pt x="92030" y="90723"/>
                </a:moveTo>
                <a:lnTo>
                  <a:pt x="92030" y="1349278"/>
                </a:lnTo>
                <a:lnTo>
                  <a:pt x="1347970" y="1349278"/>
                </a:lnTo>
                <a:lnTo>
                  <a:pt x="1347970" y="90723"/>
                </a:lnTo>
                <a:close/>
                <a:moveTo>
                  <a:pt x="0" y="0"/>
                </a:moveTo>
                <a:lnTo>
                  <a:pt x="1440000" y="0"/>
                </a:lnTo>
                <a:lnTo>
                  <a:pt x="1440000" y="1440000"/>
                </a:lnTo>
                <a:lnTo>
                  <a:pt x="0" y="1440000"/>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2" name="그림 개체 틀 11">
            <a:extLst>
              <a:ext uri="{FF2B5EF4-FFF2-40B4-BE49-F238E27FC236}">
                <a16:creationId xmlns="" xmlns:a16="http://schemas.microsoft.com/office/drawing/2014/main" id="{C69723CC-367A-47C2-9C98-4E37F9539DBD}"/>
              </a:ext>
            </a:extLst>
          </p:cNvPr>
          <p:cNvSpPr>
            <a:spLocks noGrp="1"/>
          </p:cNvSpPr>
          <p:nvPr>
            <p:ph type="pic" idx="11" hasCustomPrompt="1"/>
          </p:nvPr>
        </p:nvSpPr>
        <p:spPr>
          <a:xfrm>
            <a:off x="3708064" y="0"/>
            <a:ext cx="1440000" cy="1440000"/>
          </a:xfrm>
          <a:custGeom>
            <a:avLst/>
            <a:gdLst>
              <a:gd name="connsiteX0" fmla="*/ 125363 w 1440000"/>
              <a:gd name="connsiteY0" fmla="*/ 124056 h 1440000"/>
              <a:gd name="connsiteX1" fmla="*/ 1314637 w 1440000"/>
              <a:gd name="connsiteY1" fmla="*/ 124056 h 1440000"/>
              <a:gd name="connsiteX2" fmla="*/ 1314637 w 1440000"/>
              <a:gd name="connsiteY2" fmla="*/ 1315945 h 1440000"/>
              <a:gd name="connsiteX3" fmla="*/ 125363 w 1440000"/>
              <a:gd name="connsiteY3" fmla="*/ 1315945 h 1440000"/>
              <a:gd name="connsiteX4" fmla="*/ 92030 w 1440000"/>
              <a:gd name="connsiteY4" fmla="*/ 90723 h 1440000"/>
              <a:gd name="connsiteX5" fmla="*/ 92030 w 1440000"/>
              <a:gd name="connsiteY5" fmla="*/ 1349278 h 1440000"/>
              <a:gd name="connsiteX6" fmla="*/ 1347970 w 1440000"/>
              <a:gd name="connsiteY6" fmla="*/ 1349278 h 1440000"/>
              <a:gd name="connsiteX7" fmla="*/ 1347970 w 1440000"/>
              <a:gd name="connsiteY7" fmla="*/ 90723 h 1440000"/>
              <a:gd name="connsiteX8" fmla="*/ 0 w 1440000"/>
              <a:gd name="connsiteY8" fmla="*/ 0 h 1440000"/>
              <a:gd name="connsiteX9" fmla="*/ 1440000 w 1440000"/>
              <a:gd name="connsiteY9" fmla="*/ 0 h 1440000"/>
              <a:gd name="connsiteX10" fmla="*/ 1440000 w 1440000"/>
              <a:gd name="connsiteY10" fmla="*/ 1440000 h 1440000"/>
              <a:gd name="connsiteX11" fmla="*/ 0 w 1440000"/>
              <a:gd name="connsiteY11" fmla="*/ 1440000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0000" h="1440000">
                <a:moveTo>
                  <a:pt x="125363" y="124056"/>
                </a:moveTo>
                <a:lnTo>
                  <a:pt x="1314637" y="124056"/>
                </a:lnTo>
                <a:lnTo>
                  <a:pt x="1314637" y="1315945"/>
                </a:lnTo>
                <a:lnTo>
                  <a:pt x="125363" y="1315945"/>
                </a:lnTo>
                <a:close/>
                <a:moveTo>
                  <a:pt x="92030" y="90723"/>
                </a:moveTo>
                <a:lnTo>
                  <a:pt x="92030" y="1349278"/>
                </a:lnTo>
                <a:lnTo>
                  <a:pt x="1347970" y="1349278"/>
                </a:lnTo>
                <a:lnTo>
                  <a:pt x="1347970" y="90723"/>
                </a:lnTo>
                <a:close/>
                <a:moveTo>
                  <a:pt x="0" y="0"/>
                </a:moveTo>
                <a:lnTo>
                  <a:pt x="1440000" y="0"/>
                </a:lnTo>
                <a:lnTo>
                  <a:pt x="1440000" y="1440000"/>
                </a:lnTo>
                <a:lnTo>
                  <a:pt x="0" y="1440000"/>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545435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Images and Contents Layout">
    <p:spTree>
      <p:nvGrpSpPr>
        <p:cNvPr id="1" name=""/>
        <p:cNvGrpSpPr/>
        <p:nvPr/>
      </p:nvGrpSpPr>
      <p:grpSpPr>
        <a:xfrm>
          <a:off x="0" y="0"/>
          <a:ext cx="0" cy="0"/>
          <a:chOff x="0" y="0"/>
          <a:chExt cx="0" cy="0"/>
        </a:xfrm>
      </p:grpSpPr>
      <p:sp>
        <p:nvSpPr>
          <p:cNvPr id="6" name="Picture Placeholder 2"/>
          <p:cNvSpPr>
            <a:spLocks noGrp="1"/>
          </p:cNvSpPr>
          <p:nvPr>
            <p:ph type="pic" idx="1" hasCustomPrompt="1"/>
          </p:nvPr>
        </p:nvSpPr>
        <p:spPr>
          <a:xfrm>
            <a:off x="0" y="-1"/>
            <a:ext cx="9144000" cy="3076575"/>
          </a:xfrm>
          <a:prstGeom prst="rect">
            <a:avLst/>
          </a:prstGeom>
          <a:solidFill>
            <a:schemeClr val="bg1">
              <a:lumMod val="8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578861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9" r:id="rId1"/>
    <p:sldLayoutId id="2147483652" r:id="rId2"/>
    <p:sldLayoutId id="2147483660" r:id="rId3"/>
    <p:sldLayoutId id="2147483661" r:id="rId4"/>
    <p:sldLayoutId id="2147483662" r:id="rId5"/>
    <p:sldLayoutId id="2147483663" r:id="rId6"/>
    <p:sldLayoutId id="2147483664" r:id="rId7"/>
    <p:sldLayoutId id="2147483666" r:id="rId8"/>
    <p:sldLayoutId id="2147483667" r:id="rId9"/>
    <p:sldLayoutId id="2147483668" r:id="rId10"/>
    <p:sldLayoutId id="2147483669" r:id="rId11"/>
    <p:sldLayoutId id="2147483670" r:id="rId12"/>
    <p:sldLayoutId id="2147483671" r:id="rId13"/>
    <p:sldLayoutId id="2147483665" r:id="rId14"/>
    <p:sldLayoutId id="2147483672" r:id="rId15"/>
    <p:sldLayoutId id="2147483656" r:id="rId16"/>
    <p:sldLayoutId id="2147483690" r:id="rId17"/>
    <p:sldLayoutId id="2147483687" r:id="rId18"/>
    <p:sldLayoutId id="2147483688" r:id="rId19"/>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 id="2147483673" r:id="rId2"/>
    <p:sldLayoutId id="2147483674" r:id="rId3"/>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2387084"/>
            <a:ext cx="7000924" cy="769441"/>
          </a:xfrm>
          <a:prstGeom prst="rect">
            <a:avLst/>
          </a:prstGeom>
        </p:spPr>
        <p:txBody>
          <a:bodyPr wrap="square">
            <a:spAutoFit/>
          </a:bodyPr>
          <a:lstStyle/>
          <a:p>
            <a:r>
              <a:rPr lang="en-US" sz="4400" b="1" dirty="0" smtClean="0"/>
              <a:t>Understanding India</a:t>
            </a:r>
            <a:endParaRPr lang="en-US" sz="4400" dirty="0"/>
          </a:p>
        </p:txBody>
      </p:sp>
    </p:spTree>
  </p:cSld>
  <p:clrMapOvr>
    <a:masterClrMapping/>
  </p:clrMapOvr>
  <p:transition>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7030A0"/>
                </a:solidFill>
              </a:rPr>
              <a:t> </a:t>
            </a:r>
            <a:endParaRPr lang="en-US" dirty="0">
              <a:solidFill>
                <a:srgbClr val="7030A0"/>
              </a:solidFill>
            </a:endParaRPr>
          </a:p>
        </p:txBody>
      </p:sp>
      <p:sp>
        <p:nvSpPr>
          <p:cNvPr id="3" name="Text Placeholder 2"/>
          <p:cNvSpPr>
            <a:spLocks noGrp="1"/>
          </p:cNvSpPr>
          <p:nvPr>
            <p:ph type="body" sz="quarter" idx="11"/>
          </p:nvPr>
        </p:nvSpPr>
        <p:spPr>
          <a:xfrm>
            <a:off x="214282" y="214296"/>
            <a:ext cx="6215106" cy="4500594"/>
          </a:xfrm>
        </p:spPr>
        <p:txBody>
          <a:bodyPr/>
          <a:lstStyle/>
          <a:p>
            <a:pPr marL="342900" indent="-342900" algn="l"/>
            <a:r>
              <a:rPr lang="en-GB" sz="1800" b="1" dirty="0" smtClean="0">
                <a:solidFill>
                  <a:srgbClr val="7030A0"/>
                </a:solidFill>
                <a:latin typeface="Times New Roman" pitchFamily="18" charset="0"/>
                <a:cs typeface="Times New Roman" pitchFamily="18" charset="0"/>
              </a:rPr>
              <a:t>1. Hinduism </a:t>
            </a:r>
            <a:endParaRPr lang="en-US" sz="1800" b="1" dirty="0" smtClean="0">
              <a:solidFill>
                <a:srgbClr val="7030A0"/>
              </a:solidFill>
              <a:latin typeface="Times New Roman" pitchFamily="18" charset="0"/>
              <a:cs typeface="Times New Roman" pitchFamily="18" charset="0"/>
            </a:endParaRPr>
          </a:p>
          <a:p>
            <a:pPr marL="342900" indent="-342900" algn="l"/>
            <a:r>
              <a:rPr lang="en-GB" sz="1800" b="1" dirty="0" smtClean="0">
                <a:solidFill>
                  <a:srgbClr val="FF0000"/>
                </a:solidFill>
                <a:latin typeface="Times New Roman" pitchFamily="18" charset="0"/>
                <a:cs typeface="Times New Roman" pitchFamily="18" charset="0"/>
              </a:rPr>
              <a:t>Holy book of Hindus – </a:t>
            </a:r>
            <a:r>
              <a:rPr lang="en-GB" sz="1800" b="1" dirty="0" err="1" smtClean="0">
                <a:solidFill>
                  <a:srgbClr val="00B0F0"/>
                </a:solidFill>
                <a:latin typeface="Times New Roman" pitchFamily="18" charset="0"/>
                <a:cs typeface="Times New Roman" pitchFamily="18" charset="0"/>
              </a:rPr>
              <a:t>Bhagavad</a:t>
            </a:r>
            <a:r>
              <a:rPr lang="en-GB" sz="1800" b="1" dirty="0" smtClean="0">
                <a:solidFill>
                  <a:srgbClr val="00B0F0"/>
                </a:solidFill>
                <a:latin typeface="Times New Roman" pitchFamily="18" charset="0"/>
                <a:cs typeface="Times New Roman" pitchFamily="18" charset="0"/>
              </a:rPr>
              <a:t> </a:t>
            </a:r>
            <a:r>
              <a:rPr lang="en-GB" sz="1800" b="1" dirty="0" err="1" smtClean="0">
                <a:solidFill>
                  <a:srgbClr val="00B0F0"/>
                </a:solidFill>
                <a:latin typeface="Times New Roman" pitchFamily="18" charset="0"/>
                <a:cs typeface="Times New Roman" pitchFamily="18" charset="0"/>
              </a:rPr>
              <a:t>Gita</a:t>
            </a:r>
            <a:endParaRPr lang="en-GB" sz="1800" b="1" dirty="0" smtClean="0">
              <a:solidFill>
                <a:srgbClr val="00B0F0"/>
              </a:solidFill>
              <a:latin typeface="Times New Roman" pitchFamily="18" charset="0"/>
              <a:cs typeface="Times New Roman" pitchFamily="18" charset="0"/>
            </a:endParaRPr>
          </a:p>
          <a:p>
            <a:pPr marL="342900" indent="-342900" algn="l"/>
            <a:r>
              <a:rPr lang="en-GB" sz="1800" b="1" dirty="0" smtClean="0">
                <a:solidFill>
                  <a:srgbClr val="FF0000"/>
                </a:solidFill>
                <a:latin typeface="Times New Roman" pitchFamily="18" charset="0"/>
                <a:cs typeface="Times New Roman" pitchFamily="18" charset="0"/>
              </a:rPr>
              <a:t>Four </a:t>
            </a:r>
            <a:r>
              <a:rPr lang="en-GB" sz="1800" b="1" dirty="0" err="1" smtClean="0">
                <a:solidFill>
                  <a:srgbClr val="FF0000"/>
                </a:solidFill>
                <a:latin typeface="Times New Roman" pitchFamily="18" charset="0"/>
                <a:cs typeface="Times New Roman" pitchFamily="18" charset="0"/>
              </a:rPr>
              <a:t>mainValues</a:t>
            </a:r>
            <a:r>
              <a:rPr lang="en-GB" sz="1800" b="1" dirty="0" smtClean="0">
                <a:solidFill>
                  <a:srgbClr val="FF0000"/>
                </a:solidFill>
                <a:latin typeface="Times New Roman" pitchFamily="18" charset="0"/>
                <a:cs typeface="Times New Roman" pitchFamily="18" charset="0"/>
              </a:rPr>
              <a:t> – Dharma, </a:t>
            </a:r>
            <a:r>
              <a:rPr lang="en-GB" sz="1800" b="1" dirty="0" err="1" smtClean="0">
                <a:solidFill>
                  <a:srgbClr val="FF0000"/>
                </a:solidFill>
                <a:latin typeface="Times New Roman" pitchFamily="18" charset="0"/>
                <a:cs typeface="Times New Roman" pitchFamily="18" charset="0"/>
              </a:rPr>
              <a:t>Artha</a:t>
            </a:r>
            <a:r>
              <a:rPr lang="en-GB" sz="1800" b="1" dirty="0" smtClean="0">
                <a:solidFill>
                  <a:srgbClr val="FF0000"/>
                </a:solidFill>
                <a:latin typeface="Times New Roman" pitchFamily="18" charset="0"/>
                <a:cs typeface="Times New Roman" pitchFamily="18" charset="0"/>
              </a:rPr>
              <a:t> , Kama and </a:t>
            </a:r>
            <a:r>
              <a:rPr lang="en-GB" sz="1800" b="1" dirty="0" err="1" smtClean="0">
                <a:solidFill>
                  <a:srgbClr val="FF0000"/>
                </a:solidFill>
                <a:latin typeface="Times New Roman" pitchFamily="18" charset="0"/>
                <a:cs typeface="Times New Roman" pitchFamily="18" charset="0"/>
              </a:rPr>
              <a:t>Moksha</a:t>
            </a:r>
            <a:r>
              <a:rPr lang="en-GB" sz="1800" b="1" dirty="0" smtClean="0">
                <a:solidFill>
                  <a:srgbClr val="FF0000"/>
                </a:solidFill>
                <a:latin typeface="Times New Roman" pitchFamily="18" charset="0"/>
                <a:cs typeface="Times New Roman" pitchFamily="18" charset="0"/>
              </a:rPr>
              <a:t> </a:t>
            </a:r>
            <a:endParaRPr lang="en-US" sz="1800" b="1" dirty="0" smtClean="0">
              <a:solidFill>
                <a:srgbClr val="FFFF00"/>
              </a:solidFill>
              <a:latin typeface="Times New Roman" pitchFamily="18" charset="0"/>
              <a:cs typeface="Times New Roman" pitchFamily="18" charset="0"/>
            </a:endParaRPr>
          </a:p>
          <a:p>
            <a:pPr marL="342900" indent="-342900" algn="l"/>
            <a:endParaRPr lang="en-US" sz="1800" b="1" dirty="0" smtClean="0">
              <a:solidFill>
                <a:srgbClr val="FFFF00"/>
              </a:solidFill>
              <a:latin typeface="Times New Roman" pitchFamily="18" charset="0"/>
              <a:cs typeface="Times New Roman" pitchFamily="18" charset="0"/>
            </a:endParaRPr>
          </a:p>
          <a:p>
            <a:pPr marL="342900" indent="-342900" algn="l"/>
            <a:r>
              <a:rPr lang="en-GB" sz="1800" b="1" dirty="0" smtClean="0">
                <a:solidFill>
                  <a:schemeClr val="accent6">
                    <a:lumMod val="50000"/>
                  </a:schemeClr>
                </a:solidFill>
                <a:latin typeface="Times New Roman" pitchFamily="18" charset="0"/>
                <a:cs typeface="Times New Roman" pitchFamily="18" charset="0"/>
              </a:rPr>
              <a:t>Dharma</a:t>
            </a:r>
            <a:r>
              <a:rPr lang="en-GB" sz="1800" b="1" dirty="0" smtClean="0">
                <a:solidFill>
                  <a:srgbClr val="7030A0"/>
                </a:solidFill>
                <a:latin typeface="Times New Roman" pitchFamily="18" charset="0"/>
                <a:cs typeface="Times New Roman" pitchFamily="18" charset="0"/>
              </a:rPr>
              <a:t> – </a:t>
            </a:r>
            <a:r>
              <a:rPr lang="en-GB" sz="1800" b="1" dirty="0" smtClean="0">
                <a:solidFill>
                  <a:srgbClr val="00B0F0"/>
                </a:solidFill>
                <a:latin typeface="Times New Roman" pitchFamily="18" charset="0"/>
                <a:cs typeface="Times New Roman" pitchFamily="18" charset="0"/>
              </a:rPr>
              <a:t>Virtues , right and wrong , fulfil duties </a:t>
            </a:r>
            <a:endParaRPr lang="en-US" sz="1800" b="1" dirty="0" smtClean="0">
              <a:solidFill>
                <a:srgbClr val="00B0F0"/>
              </a:solidFill>
              <a:latin typeface="Times New Roman" pitchFamily="18" charset="0"/>
              <a:cs typeface="Times New Roman" pitchFamily="18" charset="0"/>
            </a:endParaRPr>
          </a:p>
          <a:p>
            <a:pPr marL="342900" indent="-342900" algn="l"/>
            <a:r>
              <a:rPr lang="en-GB" sz="1800" b="1" dirty="0" smtClean="0">
                <a:solidFill>
                  <a:srgbClr val="FFFF00"/>
                </a:solidFill>
                <a:latin typeface="Times New Roman" pitchFamily="18" charset="0"/>
                <a:cs typeface="Times New Roman" pitchFamily="18" charset="0"/>
              </a:rPr>
              <a:t> </a:t>
            </a:r>
            <a:r>
              <a:rPr lang="en-GB" sz="1800" b="1" dirty="0" err="1" smtClean="0">
                <a:solidFill>
                  <a:schemeClr val="accent6">
                    <a:lumMod val="50000"/>
                  </a:schemeClr>
                </a:solidFill>
                <a:latin typeface="Times New Roman" pitchFamily="18" charset="0"/>
                <a:cs typeface="Times New Roman" pitchFamily="18" charset="0"/>
              </a:rPr>
              <a:t>Artha</a:t>
            </a:r>
            <a:r>
              <a:rPr lang="en-GB" sz="1800" b="1" dirty="0" smtClean="0">
                <a:solidFill>
                  <a:schemeClr val="accent6">
                    <a:lumMod val="50000"/>
                  </a:schemeClr>
                </a:solidFill>
                <a:latin typeface="Times New Roman" pitchFamily="18" charset="0"/>
                <a:cs typeface="Times New Roman" pitchFamily="18" charset="0"/>
              </a:rPr>
              <a:t> – </a:t>
            </a:r>
            <a:r>
              <a:rPr lang="en-GB" sz="1800" b="1" dirty="0" smtClean="0">
                <a:solidFill>
                  <a:srgbClr val="00B0F0"/>
                </a:solidFill>
                <a:latin typeface="Times New Roman" pitchFamily="18" charset="0"/>
                <a:cs typeface="Times New Roman" pitchFamily="18" charset="0"/>
              </a:rPr>
              <a:t>desire for power and wealth</a:t>
            </a:r>
          </a:p>
          <a:p>
            <a:pPr marL="342900" indent="-342900" algn="l"/>
            <a:r>
              <a:rPr lang="en-GB" sz="1800" b="1" dirty="0" smtClean="0">
                <a:solidFill>
                  <a:schemeClr val="accent6">
                    <a:lumMod val="50000"/>
                  </a:schemeClr>
                </a:solidFill>
                <a:latin typeface="Times New Roman" pitchFamily="18" charset="0"/>
                <a:cs typeface="Times New Roman" pitchFamily="18" charset="0"/>
              </a:rPr>
              <a:t>Kama – </a:t>
            </a:r>
            <a:r>
              <a:rPr lang="en-GB" sz="1800" b="1" dirty="0" smtClean="0">
                <a:solidFill>
                  <a:srgbClr val="00B0F0"/>
                </a:solidFill>
                <a:latin typeface="Times New Roman" pitchFamily="18" charset="0"/>
                <a:cs typeface="Times New Roman" pitchFamily="18" charset="0"/>
              </a:rPr>
              <a:t>desire for pleasure </a:t>
            </a:r>
          </a:p>
          <a:p>
            <a:pPr marL="342900" indent="-342900" algn="l"/>
            <a:r>
              <a:rPr lang="en-GB" sz="1800" b="1" dirty="0" err="1" smtClean="0">
                <a:solidFill>
                  <a:schemeClr val="accent6">
                    <a:lumMod val="50000"/>
                  </a:schemeClr>
                </a:solidFill>
                <a:latin typeface="Times New Roman" pitchFamily="18" charset="0"/>
                <a:cs typeface="Times New Roman" pitchFamily="18" charset="0"/>
              </a:rPr>
              <a:t>Moksha</a:t>
            </a:r>
            <a:r>
              <a:rPr lang="en-GB" sz="1800" b="1" dirty="0" smtClean="0">
                <a:solidFill>
                  <a:schemeClr val="accent6">
                    <a:lumMod val="50000"/>
                  </a:schemeClr>
                </a:solidFill>
                <a:latin typeface="Times New Roman" pitchFamily="18" charset="0"/>
                <a:cs typeface="Times New Roman" pitchFamily="18" charset="0"/>
              </a:rPr>
              <a:t> </a:t>
            </a:r>
            <a:r>
              <a:rPr lang="en-GB" sz="1800" b="1" dirty="0" smtClean="0">
                <a:solidFill>
                  <a:srgbClr val="00B0F0"/>
                </a:solidFill>
                <a:latin typeface="Times New Roman" pitchFamily="18" charset="0"/>
                <a:cs typeface="Times New Roman" pitchFamily="18" charset="0"/>
              </a:rPr>
              <a:t>– liberation  </a:t>
            </a:r>
            <a:endParaRPr lang="en-US" sz="1800" b="1" dirty="0" smtClean="0">
              <a:solidFill>
                <a:srgbClr val="00B0F0"/>
              </a:solidFill>
              <a:latin typeface="Times New Roman" pitchFamily="18" charset="0"/>
              <a:cs typeface="Times New Roman" pitchFamily="18" charset="0"/>
            </a:endParaRPr>
          </a:p>
          <a:p>
            <a:pPr marL="342900" indent="-342900" algn="l"/>
            <a:endParaRPr lang="en-US" sz="1800" b="1" dirty="0" smtClean="0">
              <a:solidFill>
                <a:srgbClr val="FFFF00"/>
              </a:solidFill>
              <a:latin typeface="Times New Roman" pitchFamily="18" charset="0"/>
              <a:cs typeface="Times New Roman" pitchFamily="18" charset="0"/>
            </a:endParaRPr>
          </a:p>
          <a:p>
            <a:pPr marL="342900" indent="-342900" algn="l"/>
            <a:endParaRPr lang="en-GB" sz="1800" dirty="0" smtClean="0"/>
          </a:p>
          <a:p>
            <a:pPr marL="342900" indent="-342900" algn="l"/>
            <a:endParaRPr lang="en-GB" dirty="0" smtClean="0"/>
          </a:p>
          <a:p>
            <a:pPr marL="342900" indent="-342900" algn="l"/>
            <a:endParaRPr lang="en-GB" dirty="0" smtClean="0"/>
          </a:p>
          <a:p>
            <a:pPr marL="342900" indent="-342900" algn="l">
              <a:buAutoNum type="arabicPeriod"/>
            </a:pPr>
            <a:endParaRPr lang="en-US" dirty="0"/>
          </a:p>
        </p:txBody>
      </p:sp>
      <p:sp>
        <p:nvSpPr>
          <p:cNvPr id="52226" name="AutoShape 2"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2228" name="AutoShape 4"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5714" name="Picture 2" descr="Buy Bhagavad Gita Original in English - Bhagavad Gita as It is Original in  English Book Online at Low Prices in India | Bhagavad Gita Original in  English - Bhagavad Gita as"/>
          <p:cNvPicPr>
            <a:picLocks noChangeAspect="1" noChangeArrowheads="1"/>
          </p:cNvPicPr>
          <p:nvPr/>
        </p:nvPicPr>
        <p:blipFill>
          <a:blip r:embed="rId2"/>
          <a:srcRect/>
          <a:stretch>
            <a:fillRect/>
          </a:stretch>
        </p:blipFill>
        <p:spPr bwMode="auto">
          <a:xfrm>
            <a:off x="6000760" y="0"/>
            <a:ext cx="2905125" cy="4762500"/>
          </a:xfrm>
          <a:prstGeom prst="rect">
            <a:avLst/>
          </a:prstGeom>
          <a:noFill/>
        </p:spPr>
      </p:pic>
    </p:spTree>
    <p:extLst>
      <p:ext uri="{BB962C8B-B14F-4D97-AF65-F5344CB8AC3E}">
        <p14:creationId xmlns:p14="http://schemas.microsoft.com/office/powerpoint/2010/main" val="405758132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15714"/>
                                        </p:tgtEl>
                                        <p:attrNameLst>
                                          <p:attrName>style.visibility</p:attrName>
                                        </p:attrNameLst>
                                      </p:cBhvr>
                                      <p:to>
                                        <p:strVal val="visible"/>
                                      </p:to>
                                    </p:set>
                                    <p:anim calcmode="lin" valueType="num">
                                      <p:cBhvr additive="base">
                                        <p:cTn id="42" dur="500" fill="hold"/>
                                        <p:tgtEl>
                                          <p:spTgt spid="115714"/>
                                        </p:tgtEl>
                                        <p:attrNameLst>
                                          <p:attrName>ppt_x</p:attrName>
                                        </p:attrNameLst>
                                      </p:cBhvr>
                                      <p:tavLst>
                                        <p:tav tm="0">
                                          <p:val>
                                            <p:strVal val="#ppt_x"/>
                                          </p:val>
                                        </p:tav>
                                        <p:tav tm="100000">
                                          <p:val>
                                            <p:strVal val="#ppt_x"/>
                                          </p:val>
                                        </p:tav>
                                      </p:tavLst>
                                    </p:anim>
                                    <p:anim calcmode="lin" valueType="num">
                                      <p:cBhvr additive="base">
                                        <p:cTn id="43" dur="500" fill="hold"/>
                                        <p:tgtEl>
                                          <p:spTgt spid="1157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7030A0"/>
                </a:solidFill>
              </a:rPr>
              <a:t> </a:t>
            </a:r>
            <a:endParaRPr lang="en-US" dirty="0">
              <a:solidFill>
                <a:srgbClr val="7030A0"/>
              </a:solidFill>
            </a:endParaRPr>
          </a:p>
        </p:txBody>
      </p:sp>
      <p:sp>
        <p:nvSpPr>
          <p:cNvPr id="3" name="Text Placeholder 2"/>
          <p:cNvSpPr>
            <a:spLocks noGrp="1"/>
          </p:cNvSpPr>
          <p:nvPr>
            <p:ph type="body" sz="quarter" idx="11"/>
          </p:nvPr>
        </p:nvSpPr>
        <p:spPr>
          <a:xfrm>
            <a:off x="214282" y="214296"/>
            <a:ext cx="6215106" cy="4500594"/>
          </a:xfrm>
        </p:spPr>
        <p:txBody>
          <a:bodyPr/>
          <a:lstStyle/>
          <a:p>
            <a:pPr marL="342900" indent="-342900" algn="l"/>
            <a:r>
              <a:rPr lang="en-GB" sz="1800" b="1" dirty="0" smtClean="0">
                <a:solidFill>
                  <a:srgbClr val="7030A0"/>
                </a:solidFill>
                <a:latin typeface="Times New Roman" pitchFamily="18" charset="0"/>
                <a:cs typeface="Times New Roman" pitchFamily="18" charset="0"/>
              </a:rPr>
              <a:t>2. Islam</a:t>
            </a:r>
            <a:endParaRPr lang="en-GB" sz="1800" b="1" dirty="0" smtClean="0">
              <a:solidFill>
                <a:srgbClr val="00B0F0"/>
              </a:solidFill>
              <a:latin typeface="Times New Roman" pitchFamily="18" charset="0"/>
              <a:cs typeface="Times New Roman" pitchFamily="18" charset="0"/>
            </a:endParaRPr>
          </a:p>
          <a:p>
            <a:pPr marL="342900" indent="-342900" algn="l">
              <a:buFont typeface="Wingdings" pitchFamily="2" charset="2"/>
              <a:buChar char="Ø"/>
            </a:pPr>
            <a:r>
              <a:rPr lang="en-GB" sz="1600" b="1" dirty="0" smtClean="0">
                <a:solidFill>
                  <a:schemeClr val="accent3">
                    <a:lumMod val="50000"/>
                  </a:schemeClr>
                </a:solidFill>
                <a:latin typeface="Times New Roman" pitchFamily="18" charset="0"/>
                <a:cs typeface="Times New Roman" pitchFamily="18" charset="0"/>
              </a:rPr>
              <a:t>QURAN – holy book </a:t>
            </a:r>
          </a:p>
          <a:p>
            <a:pPr marL="342900" indent="-342900" algn="l">
              <a:buFont typeface="Wingdings" pitchFamily="2" charset="2"/>
              <a:buChar char="Ø"/>
            </a:pPr>
            <a:r>
              <a:rPr lang="en-GB" sz="1600" b="1" dirty="0" smtClean="0">
                <a:solidFill>
                  <a:schemeClr val="accent3">
                    <a:lumMod val="50000"/>
                  </a:schemeClr>
                </a:solidFill>
                <a:latin typeface="Times New Roman" pitchFamily="18" charset="0"/>
                <a:cs typeface="Times New Roman" pitchFamily="18" charset="0"/>
              </a:rPr>
              <a:t>Pilgrimage to Mecca </a:t>
            </a:r>
            <a:endParaRPr lang="en-US" sz="1600" b="1" dirty="0" smtClean="0">
              <a:solidFill>
                <a:schemeClr val="accent3">
                  <a:lumMod val="50000"/>
                </a:schemeClr>
              </a:solidFill>
              <a:latin typeface="Times New Roman" pitchFamily="18" charset="0"/>
              <a:cs typeface="Times New Roman" pitchFamily="18" charset="0"/>
            </a:endParaRPr>
          </a:p>
          <a:p>
            <a:pPr marL="342900" indent="-342900" algn="l"/>
            <a:endParaRPr lang="en-GB" sz="1800" dirty="0" smtClean="0"/>
          </a:p>
          <a:p>
            <a:pPr marL="342900" indent="-342900" algn="l"/>
            <a:endParaRPr lang="en-GB" dirty="0" smtClean="0"/>
          </a:p>
          <a:p>
            <a:pPr marL="342900" indent="-342900" algn="l"/>
            <a:endParaRPr lang="en-GB" dirty="0" smtClean="0"/>
          </a:p>
          <a:p>
            <a:pPr marL="342900" indent="-342900" algn="l">
              <a:buAutoNum type="arabicPeriod"/>
            </a:pPr>
            <a:endParaRPr lang="en-US" dirty="0"/>
          </a:p>
        </p:txBody>
      </p:sp>
      <p:sp>
        <p:nvSpPr>
          <p:cNvPr id="52226" name="AutoShape 2"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2228" name="AutoShape 4"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7762" name="Picture 2" descr="Golden Quran High Resolution Stock Photography and Images - Alamy"/>
          <p:cNvPicPr>
            <a:picLocks noChangeAspect="1" noChangeArrowheads="1"/>
          </p:cNvPicPr>
          <p:nvPr/>
        </p:nvPicPr>
        <p:blipFill>
          <a:blip r:embed="rId2" cstate="print"/>
          <a:srcRect/>
          <a:stretch>
            <a:fillRect/>
          </a:stretch>
        </p:blipFill>
        <p:spPr bwMode="auto">
          <a:xfrm>
            <a:off x="6715140" y="214296"/>
            <a:ext cx="2143140" cy="3143272"/>
          </a:xfrm>
          <a:prstGeom prst="rect">
            <a:avLst/>
          </a:prstGeom>
          <a:noFill/>
        </p:spPr>
      </p:pic>
      <p:pic>
        <p:nvPicPr>
          <p:cNvPr id="117764" name="Picture 4" descr="Ramzan : The month of compassion and abstinence"/>
          <p:cNvPicPr>
            <a:picLocks noChangeAspect="1" noChangeArrowheads="1"/>
          </p:cNvPicPr>
          <p:nvPr/>
        </p:nvPicPr>
        <p:blipFill>
          <a:blip r:embed="rId3"/>
          <a:srcRect/>
          <a:stretch>
            <a:fillRect/>
          </a:stretch>
        </p:blipFill>
        <p:spPr bwMode="auto">
          <a:xfrm>
            <a:off x="3714745" y="3176946"/>
            <a:ext cx="2928958" cy="1680819"/>
          </a:xfrm>
          <a:prstGeom prst="rect">
            <a:avLst/>
          </a:prstGeom>
          <a:noFill/>
        </p:spPr>
      </p:pic>
    </p:spTree>
    <p:extLst>
      <p:ext uri="{BB962C8B-B14F-4D97-AF65-F5344CB8AC3E}">
        <p14:creationId xmlns:p14="http://schemas.microsoft.com/office/powerpoint/2010/main" val="874154969"/>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17762"/>
                                        </p:tgtEl>
                                        <p:attrNameLst>
                                          <p:attrName>style.visibility</p:attrName>
                                        </p:attrNameLst>
                                      </p:cBhvr>
                                      <p:to>
                                        <p:strVal val="visible"/>
                                      </p:to>
                                    </p:set>
                                    <p:animEffect transition="in" filter="wipe(down)">
                                      <p:cBhvr>
                                        <p:cTn id="25" dur="500"/>
                                        <p:tgtEl>
                                          <p:spTgt spid="11776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17764"/>
                                        </p:tgtEl>
                                        <p:attrNameLst>
                                          <p:attrName>style.visibility</p:attrName>
                                        </p:attrNameLst>
                                      </p:cBhvr>
                                      <p:to>
                                        <p:strVal val="visible"/>
                                      </p:to>
                                    </p:set>
                                    <p:animEffect transition="in" filter="wipe(down)">
                                      <p:cBhvr>
                                        <p:cTn id="30" dur="500"/>
                                        <p:tgtEl>
                                          <p:spTgt spid="1177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7030A0"/>
                </a:solidFill>
              </a:rPr>
              <a:t> </a:t>
            </a:r>
            <a:endParaRPr lang="en-US" dirty="0">
              <a:solidFill>
                <a:srgbClr val="7030A0"/>
              </a:solidFill>
            </a:endParaRPr>
          </a:p>
        </p:txBody>
      </p:sp>
      <p:sp>
        <p:nvSpPr>
          <p:cNvPr id="3" name="Text Placeholder 2"/>
          <p:cNvSpPr>
            <a:spLocks noGrp="1"/>
          </p:cNvSpPr>
          <p:nvPr>
            <p:ph type="body" sz="quarter" idx="11"/>
          </p:nvPr>
        </p:nvSpPr>
        <p:spPr>
          <a:xfrm>
            <a:off x="214282" y="214296"/>
            <a:ext cx="6215106" cy="4500594"/>
          </a:xfrm>
        </p:spPr>
        <p:txBody>
          <a:bodyPr/>
          <a:lstStyle/>
          <a:p>
            <a:pPr marL="342900" indent="-342900" algn="l"/>
            <a:r>
              <a:rPr lang="en-GB" sz="1800" b="1" dirty="0" smtClean="0">
                <a:solidFill>
                  <a:srgbClr val="7030A0"/>
                </a:solidFill>
                <a:latin typeface="Times New Roman" pitchFamily="18" charset="0"/>
                <a:cs typeface="Times New Roman" pitchFamily="18" charset="0"/>
              </a:rPr>
              <a:t>3. </a:t>
            </a:r>
            <a:r>
              <a:rPr lang="en-GB" sz="1800" b="1" dirty="0" err="1" smtClean="0">
                <a:solidFill>
                  <a:srgbClr val="7030A0"/>
                </a:solidFill>
                <a:latin typeface="Times New Roman" pitchFamily="18" charset="0"/>
                <a:cs typeface="Times New Roman" pitchFamily="18" charset="0"/>
              </a:rPr>
              <a:t>Chistianity</a:t>
            </a:r>
            <a:endParaRPr lang="en-GB" sz="1800" b="1" dirty="0" smtClean="0">
              <a:solidFill>
                <a:srgbClr val="7030A0"/>
              </a:solidFill>
              <a:latin typeface="Times New Roman" pitchFamily="18" charset="0"/>
              <a:cs typeface="Times New Roman" pitchFamily="18" charset="0"/>
            </a:endParaRPr>
          </a:p>
          <a:p>
            <a:pPr marL="342900" indent="-342900" algn="l"/>
            <a:endParaRPr lang="en-GB" sz="1800" b="1" dirty="0" smtClean="0">
              <a:solidFill>
                <a:srgbClr val="7030A0"/>
              </a:solidFill>
              <a:latin typeface="Times New Roman" pitchFamily="18" charset="0"/>
              <a:cs typeface="Times New Roman" pitchFamily="18" charset="0"/>
            </a:endParaRPr>
          </a:p>
          <a:p>
            <a:pPr marL="342900" indent="-342900" algn="l"/>
            <a:r>
              <a:rPr lang="en-GB" sz="1800" b="1" dirty="0" smtClean="0">
                <a:solidFill>
                  <a:schemeClr val="accent6">
                    <a:lumMod val="75000"/>
                  </a:schemeClr>
                </a:solidFill>
                <a:latin typeface="Times New Roman" pitchFamily="18" charset="0"/>
                <a:cs typeface="Times New Roman" pitchFamily="18" charset="0"/>
              </a:rPr>
              <a:t>Gained roots after Portuguese   </a:t>
            </a:r>
          </a:p>
          <a:p>
            <a:pPr marL="342900" indent="-342900" algn="l"/>
            <a:r>
              <a:rPr lang="en-GB" sz="1800" b="1" dirty="0" smtClean="0">
                <a:solidFill>
                  <a:schemeClr val="accent6">
                    <a:lumMod val="75000"/>
                  </a:schemeClr>
                </a:solidFill>
                <a:latin typeface="Times New Roman" pitchFamily="18" charset="0"/>
                <a:cs typeface="Times New Roman" pitchFamily="18" charset="0"/>
              </a:rPr>
              <a:t>Holy book – Bible </a:t>
            </a:r>
          </a:p>
          <a:p>
            <a:pPr marL="342900" indent="-342900" algn="l"/>
            <a:endParaRPr lang="en-US" sz="1800" b="1" dirty="0" smtClean="0">
              <a:solidFill>
                <a:srgbClr val="7030A0"/>
              </a:solidFill>
              <a:latin typeface="Times New Roman" pitchFamily="18" charset="0"/>
              <a:cs typeface="Times New Roman" pitchFamily="18" charset="0"/>
            </a:endParaRPr>
          </a:p>
          <a:p>
            <a:pPr marL="342900" indent="-342900" algn="l"/>
            <a:endParaRPr lang="en-GB" sz="1800" dirty="0" smtClean="0"/>
          </a:p>
          <a:p>
            <a:pPr marL="342900" indent="-342900" algn="l"/>
            <a:endParaRPr lang="en-GB" dirty="0" smtClean="0"/>
          </a:p>
          <a:p>
            <a:pPr marL="342900" indent="-342900" algn="l"/>
            <a:endParaRPr lang="en-GB" dirty="0" smtClean="0"/>
          </a:p>
          <a:p>
            <a:pPr marL="342900" indent="-342900" algn="l">
              <a:buAutoNum type="arabicPeriod"/>
            </a:pPr>
            <a:endParaRPr lang="en-US" dirty="0"/>
          </a:p>
        </p:txBody>
      </p:sp>
      <p:sp>
        <p:nvSpPr>
          <p:cNvPr id="52226" name="AutoShape 2"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2228" name="AutoShape 4"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8786" name="Picture 2" descr="Bible Stock Photos and Images. 76,815 Bible pictures and royalty free  photography available to search from thousands of stock photographers."/>
          <p:cNvPicPr>
            <a:picLocks noChangeAspect="1" noChangeArrowheads="1"/>
          </p:cNvPicPr>
          <p:nvPr/>
        </p:nvPicPr>
        <p:blipFill>
          <a:blip r:embed="rId2"/>
          <a:srcRect/>
          <a:stretch>
            <a:fillRect/>
          </a:stretch>
        </p:blipFill>
        <p:spPr bwMode="auto">
          <a:xfrm>
            <a:off x="6072198" y="500048"/>
            <a:ext cx="2786082" cy="2571756"/>
          </a:xfrm>
          <a:prstGeom prst="rect">
            <a:avLst/>
          </a:prstGeom>
          <a:noFill/>
        </p:spPr>
      </p:pic>
      <p:pic>
        <p:nvPicPr>
          <p:cNvPr id="118788" name="Picture 4" descr="Facts about Christianity"/>
          <p:cNvPicPr>
            <a:picLocks noChangeAspect="1" noChangeArrowheads="1"/>
          </p:cNvPicPr>
          <p:nvPr/>
        </p:nvPicPr>
        <p:blipFill>
          <a:blip r:embed="rId3"/>
          <a:srcRect/>
          <a:stretch>
            <a:fillRect/>
          </a:stretch>
        </p:blipFill>
        <p:spPr bwMode="auto">
          <a:xfrm flipH="1">
            <a:off x="2357422" y="2571750"/>
            <a:ext cx="3429000" cy="2286000"/>
          </a:xfrm>
          <a:prstGeom prst="rect">
            <a:avLst/>
          </a:prstGeom>
          <a:noFill/>
        </p:spPr>
      </p:pic>
    </p:spTree>
    <p:extLst>
      <p:ext uri="{BB962C8B-B14F-4D97-AF65-F5344CB8AC3E}">
        <p14:creationId xmlns:p14="http://schemas.microsoft.com/office/powerpoint/2010/main" val="3290076549"/>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18786"/>
                                        </p:tgtEl>
                                        <p:attrNameLst>
                                          <p:attrName>style.visibility</p:attrName>
                                        </p:attrNameLst>
                                      </p:cBhvr>
                                      <p:to>
                                        <p:strVal val="visible"/>
                                      </p:to>
                                    </p:set>
                                    <p:animEffect transition="in" filter="wipe(down)">
                                      <p:cBhvr>
                                        <p:cTn id="25" dur="500"/>
                                        <p:tgtEl>
                                          <p:spTgt spid="11878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18788"/>
                                        </p:tgtEl>
                                        <p:attrNameLst>
                                          <p:attrName>style.visibility</p:attrName>
                                        </p:attrNameLst>
                                      </p:cBhvr>
                                      <p:to>
                                        <p:strVal val="visible"/>
                                      </p:to>
                                    </p:set>
                                    <p:anim calcmode="lin" valueType="num">
                                      <p:cBhvr additive="base">
                                        <p:cTn id="30" dur="500" fill="hold"/>
                                        <p:tgtEl>
                                          <p:spTgt spid="118788"/>
                                        </p:tgtEl>
                                        <p:attrNameLst>
                                          <p:attrName>ppt_x</p:attrName>
                                        </p:attrNameLst>
                                      </p:cBhvr>
                                      <p:tavLst>
                                        <p:tav tm="0">
                                          <p:val>
                                            <p:strVal val="#ppt_x"/>
                                          </p:val>
                                        </p:tav>
                                        <p:tav tm="100000">
                                          <p:val>
                                            <p:strVal val="#ppt_x"/>
                                          </p:val>
                                        </p:tav>
                                      </p:tavLst>
                                    </p:anim>
                                    <p:anim calcmode="lin" valueType="num">
                                      <p:cBhvr additive="base">
                                        <p:cTn id="31" dur="500" fill="hold"/>
                                        <p:tgtEl>
                                          <p:spTgt spid="1187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7030A0"/>
                </a:solidFill>
              </a:rPr>
              <a:t> </a:t>
            </a:r>
            <a:endParaRPr lang="en-US" dirty="0">
              <a:solidFill>
                <a:srgbClr val="7030A0"/>
              </a:solidFill>
            </a:endParaRPr>
          </a:p>
        </p:txBody>
      </p:sp>
      <p:sp>
        <p:nvSpPr>
          <p:cNvPr id="3" name="Text Placeholder 2"/>
          <p:cNvSpPr>
            <a:spLocks noGrp="1"/>
          </p:cNvSpPr>
          <p:nvPr>
            <p:ph type="body" sz="quarter" idx="11"/>
          </p:nvPr>
        </p:nvSpPr>
        <p:spPr>
          <a:xfrm>
            <a:off x="214282" y="1500180"/>
            <a:ext cx="3571900" cy="3214710"/>
          </a:xfrm>
        </p:spPr>
        <p:txBody>
          <a:bodyPr/>
          <a:lstStyle/>
          <a:p>
            <a:pPr marL="342900" indent="-342900" algn="l"/>
            <a:r>
              <a:rPr lang="en-GB" sz="1800" b="1" dirty="0" smtClean="0">
                <a:solidFill>
                  <a:srgbClr val="7030A0"/>
                </a:solidFill>
                <a:latin typeface="Times New Roman" pitchFamily="18" charset="0"/>
                <a:cs typeface="Times New Roman" pitchFamily="18" charset="0"/>
              </a:rPr>
              <a:t>4. Sikhism </a:t>
            </a:r>
          </a:p>
          <a:p>
            <a:pPr marL="342900" indent="-342900" algn="l"/>
            <a:r>
              <a:rPr lang="en-GB" sz="1800" b="1" dirty="0" smtClean="0">
                <a:solidFill>
                  <a:schemeClr val="accent6">
                    <a:lumMod val="75000"/>
                  </a:schemeClr>
                </a:solidFill>
                <a:latin typeface="Times New Roman" pitchFamily="18" charset="0"/>
                <a:cs typeface="Times New Roman" pitchFamily="18" charset="0"/>
              </a:rPr>
              <a:t>Founder - </a:t>
            </a:r>
            <a:r>
              <a:rPr lang="en-GB" sz="1800" b="1" dirty="0" smtClean="0">
                <a:solidFill>
                  <a:srgbClr val="00B0F0"/>
                </a:solidFill>
                <a:latin typeface="Times New Roman" pitchFamily="18" charset="0"/>
                <a:cs typeface="Times New Roman" pitchFamily="18" charset="0"/>
              </a:rPr>
              <a:t>Guru Nanak </a:t>
            </a:r>
          </a:p>
          <a:p>
            <a:pPr marL="342900" indent="-342900" algn="l"/>
            <a:r>
              <a:rPr lang="en-GB" sz="1800" b="1" dirty="0" smtClean="0">
                <a:solidFill>
                  <a:schemeClr val="accent6">
                    <a:lumMod val="75000"/>
                  </a:schemeClr>
                </a:solidFill>
                <a:latin typeface="Times New Roman" pitchFamily="18" charset="0"/>
                <a:cs typeface="Times New Roman" pitchFamily="18" charset="0"/>
              </a:rPr>
              <a:t>Holy book – </a:t>
            </a:r>
            <a:r>
              <a:rPr lang="en-GB" sz="1800" b="1" dirty="0" smtClean="0">
                <a:solidFill>
                  <a:srgbClr val="00B0F0"/>
                </a:solidFill>
                <a:latin typeface="Times New Roman" pitchFamily="18" charset="0"/>
                <a:cs typeface="Times New Roman" pitchFamily="18" charset="0"/>
              </a:rPr>
              <a:t>Guru </a:t>
            </a:r>
            <a:r>
              <a:rPr lang="en-GB" sz="1800" b="1" dirty="0" err="1" smtClean="0">
                <a:solidFill>
                  <a:srgbClr val="00B0F0"/>
                </a:solidFill>
                <a:latin typeface="Times New Roman" pitchFamily="18" charset="0"/>
                <a:cs typeface="Times New Roman" pitchFamily="18" charset="0"/>
              </a:rPr>
              <a:t>Granth</a:t>
            </a:r>
            <a:r>
              <a:rPr lang="en-GB" sz="1800" b="1" dirty="0" smtClean="0">
                <a:solidFill>
                  <a:srgbClr val="00B0F0"/>
                </a:solidFill>
                <a:latin typeface="Times New Roman" pitchFamily="18" charset="0"/>
                <a:cs typeface="Times New Roman" pitchFamily="18" charset="0"/>
              </a:rPr>
              <a:t> Sahib</a:t>
            </a:r>
          </a:p>
          <a:p>
            <a:pPr marL="342900" indent="-342900" algn="l"/>
            <a:endParaRPr lang="en-GB" sz="1800" b="1" dirty="0" smtClean="0">
              <a:solidFill>
                <a:srgbClr val="00B0F0"/>
              </a:solidFill>
              <a:latin typeface="Times New Roman" pitchFamily="18" charset="0"/>
              <a:cs typeface="Times New Roman" pitchFamily="18" charset="0"/>
            </a:endParaRPr>
          </a:p>
          <a:p>
            <a:pPr marL="342900" indent="-342900" algn="l"/>
            <a:r>
              <a:rPr lang="en-GB" sz="1800" b="1" dirty="0" smtClean="0">
                <a:solidFill>
                  <a:srgbClr val="00B0F0"/>
                </a:solidFill>
                <a:latin typeface="Times New Roman" pitchFamily="18" charset="0"/>
                <a:cs typeface="Times New Roman" pitchFamily="18" charset="0"/>
              </a:rPr>
              <a:t>5 religious symbols </a:t>
            </a:r>
          </a:p>
          <a:p>
            <a:pPr marL="342900" indent="-342900" algn="l"/>
            <a:endParaRPr lang="en-GB" sz="1800" b="1" dirty="0" smtClean="0">
              <a:solidFill>
                <a:srgbClr val="00B0F0"/>
              </a:solidFill>
              <a:latin typeface="Times New Roman" pitchFamily="18" charset="0"/>
              <a:cs typeface="Times New Roman" pitchFamily="18" charset="0"/>
            </a:endParaRPr>
          </a:p>
          <a:p>
            <a:pPr marL="342900" indent="-342900" algn="l"/>
            <a:r>
              <a:rPr lang="en-GB" sz="1800" b="1" dirty="0" err="1" smtClean="0">
                <a:solidFill>
                  <a:srgbClr val="7030A0"/>
                </a:solidFill>
                <a:latin typeface="Times New Roman" pitchFamily="18" charset="0"/>
                <a:cs typeface="Times New Roman" pitchFamily="18" charset="0"/>
              </a:rPr>
              <a:t>Kesh</a:t>
            </a:r>
            <a:r>
              <a:rPr lang="en-GB" sz="1800" b="1" dirty="0" smtClean="0">
                <a:solidFill>
                  <a:srgbClr val="7030A0"/>
                </a:solidFill>
                <a:latin typeface="Times New Roman" pitchFamily="18" charset="0"/>
                <a:cs typeface="Times New Roman" pitchFamily="18" charset="0"/>
              </a:rPr>
              <a:t>  - </a:t>
            </a:r>
            <a:r>
              <a:rPr lang="en-GB" sz="1800" b="1" dirty="0" smtClean="0">
                <a:solidFill>
                  <a:srgbClr val="FF0000"/>
                </a:solidFill>
                <a:latin typeface="Times New Roman" pitchFamily="18" charset="0"/>
                <a:cs typeface="Times New Roman" pitchFamily="18" charset="0"/>
              </a:rPr>
              <a:t>hair </a:t>
            </a:r>
          </a:p>
          <a:p>
            <a:pPr marL="342900" indent="-342900" algn="l"/>
            <a:r>
              <a:rPr lang="en-GB" sz="1800" b="1" dirty="0" err="1" smtClean="0">
                <a:solidFill>
                  <a:srgbClr val="7030A0"/>
                </a:solidFill>
                <a:latin typeface="Times New Roman" pitchFamily="18" charset="0"/>
                <a:cs typeface="Times New Roman" pitchFamily="18" charset="0"/>
              </a:rPr>
              <a:t>Kangha</a:t>
            </a:r>
            <a:r>
              <a:rPr lang="en-GB" sz="1800" b="1" dirty="0" smtClean="0">
                <a:solidFill>
                  <a:srgbClr val="7030A0"/>
                </a:solidFill>
                <a:latin typeface="Times New Roman" pitchFamily="18" charset="0"/>
                <a:cs typeface="Times New Roman" pitchFamily="18" charset="0"/>
              </a:rPr>
              <a:t> – </a:t>
            </a:r>
            <a:r>
              <a:rPr lang="en-GB" sz="1800" b="1" dirty="0" smtClean="0">
                <a:solidFill>
                  <a:srgbClr val="FF0000"/>
                </a:solidFill>
                <a:latin typeface="Times New Roman" pitchFamily="18" charset="0"/>
                <a:cs typeface="Times New Roman" pitchFamily="18" charset="0"/>
              </a:rPr>
              <a:t>comb </a:t>
            </a:r>
          </a:p>
          <a:p>
            <a:pPr marL="342900" indent="-342900" algn="l"/>
            <a:r>
              <a:rPr lang="en-GB" sz="1800" b="1" dirty="0" smtClean="0">
                <a:solidFill>
                  <a:srgbClr val="7030A0"/>
                </a:solidFill>
                <a:latin typeface="Times New Roman" pitchFamily="18" charset="0"/>
                <a:cs typeface="Times New Roman" pitchFamily="18" charset="0"/>
              </a:rPr>
              <a:t>Kara – </a:t>
            </a:r>
            <a:r>
              <a:rPr lang="en-GB" sz="1800" b="1" dirty="0" smtClean="0">
                <a:solidFill>
                  <a:srgbClr val="FF0000"/>
                </a:solidFill>
                <a:latin typeface="Times New Roman" pitchFamily="18" charset="0"/>
                <a:cs typeface="Times New Roman" pitchFamily="18" charset="0"/>
              </a:rPr>
              <a:t>bracelet </a:t>
            </a:r>
          </a:p>
          <a:p>
            <a:pPr marL="342900" indent="-342900" algn="l"/>
            <a:r>
              <a:rPr lang="en-GB" sz="1800" b="1" dirty="0" err="1" smtClean="0">
                <a:solidFill>
                  <a:srgbClr val="7030A0"/>
                </a:solidFill>
                <a:latin typeface="Times New Roman" pitchFamily="18" charset="0"/>
                <a:cs typeface="Times New Roman" pitchFamily="18" charset="0"/>
              </a:rPr>
              <a:t>Kirpan</a:t>
            </a:r>
            <a:r>
              <a:rPr lang="en-GB" sz="1800" b="1" dirty="0" smtClean="0">
                <a:solidFill>
                  <a:srgbClr val="7030A0"/>
                </a:solidFill>
                <a:latin typeface="Times New Roman" pitchFamily="18" charset="0"/>
                <a:cs typeface="Times New Roman" pitchFamily="18" charset="0"/>
              </a:rPr>
              <a:t> </a:t>
            </a:r>
            <a:r>
              <a:rPr lang="en-GB" sz="1800" b="1" dirty="0" smtClean="0">
                <a:solidFill>
                  <a:srgbClr val="FF0000"/>
                </a:solidFill>
                <a:latin typeface="Times New Roman" pitchFamily="18" charset="0"/>
                <a:cs typeface="Times New Roman" pitchFamily="18" charset="0"/>
              </a:rPr>
              <a:t>– sword </a:t>
            </a:r>
          </a:p>
          <a:p>
            <a:pPr marL="342900" indent="-342900" algn="l"/>
            <a:r>
              <a:rPr lang="en-GB" sz="1800" b="1" dirty="0" err="1" smtClean="0">
                <a:solidFill>
                  <a:srgbClr val="7030A0"/>
                </a:solidFill>
                <a:latin typeface="Times New Roman" pitchFamily="18" charset="0"/>
                <a:cs typeface="Times New Roman" pitchFamily="18" charset="0"/>
              </a:rPr>
              <a:t>Kaccha</a:t>
            </a:r>
            <a:r>
              <a:rPr lang="en-GB" sz="1800" b="1" dirty="0" smtClean="0">
                <a:solidFill>
                  <a:srgbClr val="7030A0"/>
                </a:solidFill>
                <a:latin typeface="Times New Roman" pitchFamily="18" charset="0"/>
                <a:cs typeface="Times New Roman" pitchFamily="18" charset="0"/>
              </a:rPr>
              <a:t> – </a:t>
            </a:r>
            <a:r>
              <a:rPr lang="en-GB" sz="1800" b="1" dirty="0" smtClean="0">
                <a:solidFill>
                  <a:srgbClr val="FF0000"/>
                </a:solidFill>
                <a:latin typeface="Times New Roman" pitchFamily="18" charset="0"/>
                <a:cs typeface="Times New Roman" pitchFamily="18" charset="0"/>
              </a:rPr>
              <a:t>shorts  </a:t>
            </a:r>
          </a:p>
          <a:p>
            <a:pPr marL="342900" indent="-342900" algn="l"/>
            <a:endParaRPr lang="en-US" sz="1800" b="1" dirty="0" smtClean="0">
              <a:solidFill>
                <a:srgbClr val="7030A0"/>
              </a:solidFill>
              <a:latin typeface="Times New Roman" pitchFamily="18" charset="0"/>
              <a:cs typeface="Times New Roman" pitchFamily="18" charset="0"/>
            </a:endParaRPr>
          </a:p>
          <a:p>
            <a:pPr marL="342900" indent="-342900" algn="l"/>
            <a:endParaRPr lang="en-GB" sz="1800" dirty="0" smtClean="0"/>
          </a:p>
          <a:p>
            <a:pPr marL="342900" indent="-342900" algn="l"/>
            <a:endParaRPr lang="en-GB" dirty="0" smtClean="0"/>
          </a:p>
          <a:p>
            <a:pPr marL="342900" indent="-342900" algn="l"/>
            <a:endParaRPr lang="en-GB" dirty="0" smtClean="0"/>
          </a:p>
          <a:p>
            <a:pPr marL="342900" indent="-342900" algn="l">
              <a:buAutoNum type="arabicPeriod"/>
            </a:pPr>
            <a:endParaRPr lang="en-US" dirty="0"/>
          </a:p>
        </p:txBody>
      </p:sp>
      <p:sp>
        <p:nvSpPr>
          <p:cNvPr id="52226" name="AutoShape 2"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2228" name="AutoShape 4"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9810" name="Picture 2" descr="Traditional Dress and Ceremonial Attire of Sikhs"/>
          <p:cNvPicPr>
            <a:picLocks noChangeAspect="1" noChangeArrowheads="1"/>
          </p:cNvPicPr>
          <p:nvPr/>
        </p:nvPicPr>
        <p:blipFill>
          <a:blip r:embed="rId2"/>
          <a:srcRect/>
          <a:stretch>
            <a:fillRect/>
          </a:stretch>
        </p:blipFill>
        <p:spPr bwMode="auto">
          <a:xfrm>
            <a:off x="2214546" y="2928940"/>
            <a:ext cx="3571900" cy="2000264"/>
          </a:xfrm>
          <a:prstGeom prst="rect">
            <a:avLst/>
          </a:prstGeom>
          <a:noFill/>
        </p:spPr>
      </p:pic>
      <p:sp>
        <p:nvSpPr>
          <p:cNvPr id="119812" name="AutoShape 4" descr="5k's m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9814" name="Picture 6" descr="http://www.angelfire.com/d20/sikh-youth/sikhwebmain/sikhimages/5ksman.gif"/>
          <p:cNvPicPr>
            <a:picLocks noChangeAspect="1" noChangeArrowheads="1"/>
          </p:cNvPicPr>
          <p:nvPr/>
        </p:nvPicPr>
        <p:blipFill>
          <a:blip r:embed="rId3"/>
          <a:srcRect/>
          <a:stretch>
            <a:fillRect/>
          </a:stretch>
        </p:blipFill>
        <p:spPr bwMode="auto">
          <a:xfrm>
            <a:off x="6286512" y="428610"/>
            <a:ext cx="2857488" cy="4429156"/>
          </a:xfrm>
          <a:prstGeom prst="rect">
            <a:avLst/>
          </a:prstGeom>
          <a:noFill/>
        </p:spPr>
      </p:pic>
      <p:sp>
        <p:nvSpPr>
          <p:cNvPr id="119816" name="AutoShape 8" descr="Sri Guru Granth Sahib ji Steek - Home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2" name="Picture 2" descr="https://nitnempath.com/wp-content/uploads/2020/06/guru-granth-sahib-ji4.jpg"/>
          <p:cNvPicPr>
            <a:picLocks noChangeAspect="1" noChangeArrowheads="1"/>
          </p:cNvPicPr>
          <p:nvPr/>
        </p:nvPicPr>
        <p:blipFill>
          <a:blip r:embed="rId4" cstate="print"/>
          <a:srcRect/>
          <a:stretch>
            <a:fillRect/>
          </a:stretch>
        </p:blipFill>
        <p:spPr bwMode="auto">
          <a:xfrm>
            <a:off x="3857620" y="357172"/>
            <a:ext cx="2357454" cy="2317369"/>
          </a:xfrm>
          <a:prstGeom prst="rect">
            <a:avLst/>
          </a:prstGeom>
          <a:noFill/>
        </p:spPr>
      </p:pic>
    </p:spTree>
    <p:extLst>
      <p:ext uri="{BB962C8B-B14F-4D97-AF65-F5344CB8AC3E}">
        <p14:creationId xmlns:p14="http://schemas.microsoft.com/office/powerpoint/2010/main" val="235851639"/>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wipe(down)">
                                      <p:cBhvr>
                                        <p:cTn id="61" dur="500"/>
                                        <p:tgtEl>
                                          <p:spTgt spid="12"/>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119810"/>
                                        </p:tgtEl>
                                        <p:attrNameLst>
                                          <p:attrName>style.visibility</p:attrName>
                                        </p:attrNameLst>
                                      </p:cBhvr>
                                      <p:to>
                                        <p:strVal val="visible"/>
                                      </p:to>
                                    </p:set>
                                    <p:anim calcmode="lin" valueType="num">
                                      <p:cBhvr additive="base">
                                        <p:cTn id="66" dur="500" fill="hold"/>
                                        <p:tgtEl>
                                          <p:spTgt spid="119810"/>
                                        </p:tgtEl>
                                        <p:attrNameLst>
                                          <p:attrName>ppt_x</p:attrName>
                                        </p:attrNameLst>
                                      </p:cBhvr>
                                      <p:tavLst>
                                        <p:tav tm="0">
                                          <p:val>
                                            <p:strVal val="#ppt_x"/>
                                          </p:val>
                                        </p:tav>
                                        <p:tav tm="100000">
                                          <p:val>
                                            <p:strVal val="#ppt_x"/>
                                          </p:val>
                                        </p:tav>
                                      </p:tavLst>
                                    </p:anim>
                                    <p:anim calcmode="lin" valueType="num">
                                      <p:cBhvr additive="base">
                                        <p:cTn id="67" dur="500" fill="hold"/>
                                        <p:tgtEl>
                                          <p:spTgt spid="119810"/>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119814"/>
                                        </p:tgtEl>
                                        <p:attrNameLst>
                                          <p:attrName>style.visibility</p:attrName>
                                        </p:attrNameLst>
                                      </p:cBhvr>
                                      <p:to>
                                        <p:strVal val="visible"/>
                                      </p:to>
                                    </p:set>
                                    <p:animEffect transition="in" filter="wipe(down)">
                                      <p:cBhvr>
                                        <p:cTn id="72" dur="500"/>
                                        <p:tgtEl>
                                          <p:spTgt spid="1198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7030A0"/>
                </a:solidFill>
              </a:rPr>
              <a:t> </a:t>
            </a:r>
            <a:endParaRPr lang="en-US" dirty="0">
              <a:solidFill>
                <a:srgbClr val="7030A0"/>
              </a:solidFill>
            </a:endParaRPr>
          </a:p>
        </p:txBody>
      </p:sp>
      <p:sp>
        <p:nvSpPr>
          <p:cNvPr id="3" name="Text Placeholder 2"/>
          <p:cNvSpPr>
            <a:spLocks noGrp="1"/>
          </p:cNvSpPr>
          <p:nvPr>
            <p:ph type="body" sz="quarter" idx="11"/>
          </p:nvPr>
        </p:nvSpPr>
        <p:spPr>
          <a:xfrm>
            <a:off x="214282" y="1500180"/>
            <a:ext cx="3925670" cy="3231810"/>
          </a:xfrm>
        </p:spPr>
        <p:txBody>
          <a:bodyPr/>
          <a:lstStyle/>
          <a:p>
            <a:pPr marL="342900" indent="-342900" algn="l"/>
            <a:r>
              <a:rPr lang="en-GB" sz="1800" b="1" dirty="0" smtClean="0">
                <a:solidFill>
                  <a:srgbClr val="7030A0"/>
                </a:solidFill>
                <a:latin typeface="Times New Roman" pitchFamily="18" charset="0"/>
                <a:cs typeface="Times New Roman" pitchFamily="18" charset="0"/>
              </a:rPr>
              <a:t>5. </a:t>
            </a:r>
            <a:r>
              <a:rPr lang="en-GB" sz="1800" b="1" dirty="0" err="1" smtClean="0">
                <a:solidFill>
                  <a:srgbClr val="7030A0"/>
                </a:solidFill>
                <a:latin typeface="Times New Roman" pitchFamily="18" charset="0"/>
                <a:cs typeface="Times New Roman" pitchFamily="18" charset="0"/>
              </a:rPr>
              <a:t>Buddihism</a:t>
            </a:r>
            <a:r>
              <a:rPr lang="en-GB" sz="1800" b="1" dirty="0" smtClean="0">
                <a:solidFill>
                  <a:srgbClr val="7030A0"/>
                </a:solidFill>
                <a:latin typeface="Times New Roman" pitchFamily="18" charset="0"/>
                <a:cs typeface="Times New Roman" pitchFamily="18" charset="0"/>
              </a:rPr>
              <a:t>  </a:t>
            </a:r>
          </a:p>
          <a:p>
            <a:pPr marL="342900" indent="-342900" algn="l"/>
            <a:endParaRPr lang="en-GB" sz="1800" b="1" dirty="0" smtClean="0">
              <a:solidFill>
                <a:srgbClr val="7030A0"/>
              </a:solidFill>
              <a:latin typeface="Times New Roman" pitchFamily="18" charset="0"/>
              <a:cs typeface="Times New Roman" pitchFamily="18" charset="0"/>
            </a:endParaRPr>
          </a:p>
          <a:p>
            <a:pPr marL="342900" indent="-342900" algn="l"/>
            <a:r>
              <a:rPr lang="en-GB" sz="1800" b="1" dirty="0" smtClean="0">
                <a:solidFill>
                  <a:schemeClr val="accent6">
                    <a:lumMod val="75000"/>
                  </a:schemeClr>
                </a:solidFill>
                <a:latin typeface="Times New Roman" pitchFamily="18" charset="0"/>
                <a:cs typeface="Times New Roman" pitchFamily="18" charset="0"/>
              </a:rPr>
              <a:t>Follow Lord </a:t>
            </a:r>
            <a:r>
              <a:rPr lang="en-GB" sz="1800" b="1" dirty="0" err="1" smtClean="0">
                <a:solidFill>
                  <a:srgbClr val="7030A0"/>
                </a:solidFill>
                <a:latin typeface="Times New Roman" pitchFamily="18" charset="0"/>
                <a:cs typeface="Times New Roman" pitchFamily="18" charset="0"/>
              </a:rPr>
              <a:t>Gautam</a:t>
            </a:r>
            <a:r>
              <a:rPr lang="en-GB" sz="1800" b="1" dirty="0" smtClean="0">
                <a:solidFill>
                  <a:srgbClr val="7030A0"/>
                </a:solidFill>
                <a:latin typeface="Times New Roman" pitchFamily="18" charset="0"/>
                <a:cs typeface="Times New Roman" pitchFamily="18" charset="0"/>
              </a:rPr>
              <a:t> Buddha  </a:t>
            </a:r>
          </a:p>
          <a:p>
            <a:pPr marL="342900" indent="-342900" algn="l"/>
            <a:r>
              <a:rPr lang="en-GB" sz="1800" b="1" dirty="0" smtClean="0">
                <a:solidFill>
                  <a:schemeClr val="accent6">
                    <a:lumMod val="75000"/>
                  </a:schemeClr>
                </a:solidFill>
                <a:latin typeface="Times New Roman" pitchFamily="18" charset="0"/>
                <a:cs typeface="Times New Roman" pitchFamily="18" charset="0"/>
              </a:rPr>
              <a:t>Holy book – </a:t>
            </a:r>
            <a:r>
              <a:rPr lang="en-GB" sz="1800" b="1" dirty="0" err="1" smtClean="0">
                <a:solidFill>
                  <a:srgbClr val="7030A0"/>
                </a:solidFill>
                <a:latin typeface="Times New Roman" pitchFamily="18" charset="0"/>
                <a:cs typeface="Times New Roman" pitchFamily="18" charset="0"/>
              </a:rPr>
              <a:t>Tripitaka</a:t>
            </a:r>
            <a:r>
              <a:rPr lang="en-GB" sz="1800" b="1" dirty="0" smtClean="0">
                <a:solidFill>
                  <a:srgbClr val="7030A0"/>
                </a:solidFill>
                <a:latin typeface="Times New Roman" pitchFamily="18" charset="0"/>
                <a:cs typeface="Times New Roman" pitchFamily="18" charset="0"/>
              </a:rPr>
              <a:t> </a:t>
            </a:r>
          </a:p>
          <a:p>
            <a:pPr marL="342900" indent="-342900" algn="l"/>
            <a:r>
              <a:rPr lang="en-GB" sz="1800" b="1" dirty="0" smtClean="0">
                <a:solidFill>
                  <a:srgbClr val="00B0F0"/>
                </a:solidFill>
                <a:latin typeface="Times New Roman" pitchFamily="18" charset="0"/>
                <a:cs typeface="Times New Roman" pitchFamily="18" charset="0"/>
              </a:rPr>
              <a:t>Causes of sorrow (</a:t>
            </a:r>
            <a:r>
              <a:rPr lang="en-GB" sz="1800" b="1" dirty="0" err="1" smtClean="0">
                <a:solidFill>
                  <a:srgbClr val="00B0F0"/>
                </a:solidFill>
                <a:latin typeface="Times New Roman" pitchFamily="18" charset="0"/>
                <a:cs typeface="Times New Roman" pitchFamily="18" charset="0"/>
              </a:rPr>
              <a:t>dukkha</a:t>
            </a:r>
            <a:r>
              <a:rPr lang="en-GB" sz="1800" b="1" dirty="0" smtClean="0">
                <a:solidFill>
                  <a:srgbClr val="00B0F0"/>
                </a:solidFill>
                <a:latin typeface="Times New Roman" pitchFamily="18" charset="0"/>
                <a:cs typeface="Times New Roman" pitchFamily="18" charset="0"/>
              </a:rPr>
              <a:t>) is desire </a:t>
            </a:r>
          </a:p>
          <a:p>
            <a:pPr marL="342900" indent="-342900" algn="l"/>
            <a:r>
              <a:rPr lang="en-GB" sz="1800" b="1" dirty="0" smtClean="0">
                <a:solidFill>
                  <a:srgbClr val="00B0F0"/>
                </a:solidFill>
                <a:latin typeface="Times New Roman" pitchFamily="18" charset="0"/>
                <a:cs typeface="Times New Roman" pitchFamily="18" charset="0"/>
              </a:rPr>
              <a:t>Noble Eightfold path </a:t>
            </a:r>
          </a:p>
          <a:p>
            <a:pPr marL="342900" indent="-342900" algn="l">
              <a:buAutoNum type="arabicPeriod"/>
            </a:pPr>
            <a:r>
              <a:rPr lang="en-GB" sz="1800" b="1" dirty="0" smtClean="0">
                <a:solidFill>
                  <a:srgbClr val="7030A0"/>
                </a:solidFill>
                <a:latin typeface="Times New Roman" pitchFamily="18" charset="0"/>
                <a:cs typeface="Times New Roman" pitchFamily="18" charset="0"/>
              </a:rPr>
              <a:t>Right view</a:t>
            </a:r>
          </a:p>
          <a:p>
            <a:pPr marL="342900" indent="-342900" algn="l">
              <a:buAutoNum type="arabicPeriod"/>
            </a:pPr>
            <a:r>
              <a:rPr lang="en-GB" sz="1800" b="1" dirty="0" smtClean="0">
                <a:solidFill>
                  <a:srgbClr val="7030A0"/>
                </a:solidFill>
                <a:latin typeface="Times New Roman" pitchFamily="18" charset="0"/>
                <a:cs typeface="Times New Roman" pitchFamily="18" charset="0"/>
              </a:rPr>
              <a:t>Right intention</a:t>
            </a:r>
          </a:p>
          <a:p>
            <a:pPr marL="342900" indent="-342900" algn="l">
              <a:buAutoNum type="arabicPeriod"/>
            </a:pPr>
            <a:r>
              <a:rPr lang="en-GB" sz="1800" b="1" dirty="0" smtClean="0">
                <a:solidFill>
                  <a:srgbClr val="7030A0"/>
                </a:solidFill>
                <a:latin typeface="Times New Roman" pitchFamily="18" charset="0"/>
                <a:cs typeface="Times New Roman" pitchFamily="18" charset="0"/>
              </a:rPr>
              <a:t>Right speech </a:t>
            </a:r>
          </a:p>
          <a:p>
            <a:pPr marL="342900" indent="-342900" algn="l">
              <a:buAutoNum type="arabicPeriod"/>
            </a:pPr>
            <a:r>
              <a:rPr lang="en-GB" sz="1800" b="1" dirty="0" smtClean="0">
                <a:solidFill>
                  <a:srgbClr val="7030A0"/>
                </a:solidFill>
                <a:latin typeface="Times New Roman" pitchFamily="18" charset="0"/>
                <a:cs typeface="Times New Roman" pitchFamily="18" charset="0"/>
              </a:rPr>
              <a:t>Right action </a:t>
            </a:r>
          </a:p>
          <a:p>
            <a:pPr marL="342900" indent="-342900" algn="l">
              <a:buAutoNum type="arabicPeriod"/>
            </a:pPr>
            <a:r>
              <a:rPr lang="en-GB" sz="1800" b="1" dirty="0" smtClean="0">
                <a:solidFill>
                  <a:srgbClr val="7030A0"/>
                </a:solidFill>
                <a:latin typeface="Times New Roman" pitchFamily="18" charset="0"/>
                <a:cs typeface="Times New Roman" pitchFamily="18" charset="0"/>
              </a:rPr>
              <a:t>Right livelihood</a:t>
            </a:r>
          </a:p>
          <a:p>
            <a:pPr marL="342900" indent="-342900" algn="l">
              <a:buAutoNum type="arabicPeriod"/>
            </a:pPr>
            <a:r>
              <a:rPr lang="en-GB" sz="1800" b="1" dirty="0" smtClean="0">
                <a:solidFill>
                  <a:srgbClr val="7030A0"/>
                </a:solidFill>
                <a:latin typeface="Times New Roman" pitchFamily="18" charset="0"/>
                <a:cs typeface="Times New Roman" pitchFamily="18" charset="0"/>
              </a:rPr>
              <a:t>Right effort</a:t>
            </a:r>
          </a:p>
          <a:p>
            <a:pPr marL="342900" indent="-342900" algn="l">
              <a:buAutoNum type="arabicPeriod"/>
            </a:pPr>
            <a:r>
              <a:rPr lang="en-GB" sz="1800" b="1" dirty="0" smtClean="0">
                <a:solidFill>
                  <a:srgbClr val="7030A0"/>
                </a:solidFill>
                <a:latin typeface="Times New Roman" pitchFamily="18" charset="0"/>
                <a:cs typeface="Times New Roman" pitchFamily="18" charset="0"/>
              </a:rPr>
              <a:t>Right Mindfulness</a:t>
            </a:r>
          </a:p>
          <a:p>
            <a:pPr marL="342900" indent="-342900" algn="l">
              <a:buAutoNum type="arabicPeriod"/>
            </a:pPr>
            <a:r>
              <a:rPr lang="en-GB" sz="1800" b="1" dirty="0" smtClean="0">
                <a:solidFill>
                  <a:srgbClr val="7030A0"/>
                </a:solidFill>
                <a:latin typeface="Times New Roman" pitchFamily="18" charset="0"/>
                <a:cs typeface="Times New Roman" pitchFamily="18" charset="0"/>
              </a:rPr>
              <a:t>Right concentration </a:t>
            </a:r>
            <a:endParaRPr lang="en-US" sz="1800" b="1" dirty="0" smtClean="0">
              <a:solidFill>
                <a:srgbClr val="7030A0"/>
              </a:solidFill>
              <a:latin typeface="Times New Roman" pitchFamily="18" charset="0"/>
              <a:cs typeface="Times New Roman" pitchFamily="18" charset="0"/>
            </a:endParaRPr>
          </a:p>
          <a:p>
            <a:pPr marL="342900" indent="-342900" algn="l"/>
            <a:endParaRPr lang="en-GB" sz="1800" dirty="0" smtClean="0"/>
          </a:p>
          <a:p>
            <a:pPr marL="342900" indent="-342900" algn="l"/>
            <a:endParaRPr lang="en-GB" dirty="0" smtClean="0"/>
          </a:p>
          <a:p>
            <a:pPr marL="342900" indent="-342900" algn="l"/>
            <a:endParaRPr lang="en-GB" dirty="0" smtClean="0"/>
          </a:p>
          <a:p>
            <a:pPr marL="342900" indent="-342900" algn="l">
              <a:buAutoNum type="arabicPeriod"/>
            </a:pPr>
            <a:endParaRPr lang="en-US" dirty="0"/>
          </a:p>
        </p:txBody>
      </p:sp>
      <p:sp>
        <p:nvSpPr>
          <p:cNvPr id="52226" name="AutoShape 2"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2228" name="AutoShape 4"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9812" name="AutoShape 4" descr="5k's m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9816" name="AutoShape 8" descr="Sri Guru Granth Sahib ji Steek - Home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21858" name="Picture 2" descr="9788188540686:Tripitaka of Buddhism 1st Edition : Printsasia.com"/>
          <p:cNvPicPr>
            <a:picLocks noChangeAspect="1" noChangeArrowheads="1"/>
          </p:cNvPicPr>
          <p:nvPr/>
        </p:nvPicPr>
        <p:blipFill>
          <a:blip r:embed="rId2"/>
          <a:srcRect/>
          <a:stretch>
            <a:fillRect/>
          </a:stretch>
        </p:blipFill>
        <p:spPr bwMode="auto">
          <a:xfrm>
            <a:off x="6715140" y="500048"/>
            <a:ext cx="2286016" cy="4071966"/>
          </a:xfrm>
          <a:prstGeom prst="rect">
            <a:avLst/>
          </a:prstGeom>
          <a:noFill/>
        </p:spPr>
      </p:pic>
      <p:pic>
        <p:nvPicPr>
          <p:cNvPr id="121860" name="Picture 4" descr="Our Environment and Teachings of Buddhism – Imran Omer's Blog"/>
          <p:cNvPicPr>
            <a:picLocks noChangeAspect="1" noChangeArrowheads="1"/>
          </p:cNvPicPr>
          <p:nvPr/>
        </p:nvPicPr>
        <p:blipFill>
          <a:blip r:embed="rId3"/>
          <a:srcRect/>
          <a:stretch>
            <a:fillRect/>
          </a:stretch>
        </p:blipFill>
        <p:spPr bwMode="auto">
          <a:xfrm>
            <a:off x="2928926" y="2714626"/>
            <a:ext cx="3684020" cy="2147748"/>
          </a:xfrm>
          <a:prstGeom prst="rect">
            <a:avLst/>
          </a:prstGeom>
          <a:noFill/>
        </p:spPr>
      </p:pic>
    </p:spTree>
    <p:extLst>
      <p:ext uri="{BB962C8B-B14F-4D97-AF65-F5344CB8AC3E}">
        <p14:creationId xmlns:p14="http://schemas.microsoft.com/office/powerpoint/2010/main" val="2820050047"/>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2" end="12"/>
                                            </p:txEl>
                                          </p:spTgt>
                                        </p:tgtEl>
                                        <p:attrNameLst>
                                          <p:attrName>style.visibility</p:attrName>
                                        </p:attrNameLst>
                                      </p:cBhvr>
                                      <p:to>
                                        <p:strVal val="visible"/>
                                      </p:to>
                                    </p:set>
                                    <p:anim calcmode="lin" valueType="num">
                                      <p:cBhvr additive="base">
                                        <p:cTn id="73"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3" end="13"/>
                                            </p:txEl>
                                          </p:spTgt>
                                        </p:tgtEl>
                                        <p:attrNameLst>
                                          <p:attrName>style.visibility</p:attrName>
                                        </p:attrNameLst>
                                      </p:cBhvr>
                                      <p:to>
                                        <p:strVal val="visible"/>
                                      </p:to>
                                    </p:set>
                                    <p:anim calcmode="lin" valueType="num">
                                      <p:cBhvr additive="base">
                                        <p:cTn id="79"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121860"/>
                                        </p:tgtEl>
                                        <p:attrNameLst>
                                          <p:attrName>style.visibility</p:attrName>
                                        </p:attrNameLst>
                                      </p:cBhvr>
                                      <p:to>
                                        <p:strVal val="visible"/>
                                      </p:to>
                                    </p:set>
                                    <p:animEffect transition="in" filter="wipe(down)">
                                      <p:cBhvr>
                                        <p:cTn id="85" dur="500"/>
                                        <p:tgtEl>
                                          <p:spTgt spid="1218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7030A0"/>
                </a:solidFill>
              </a:rPr>
              <a:t> </a:t>
            </a:r>
            <a:endParaRPr lang="en-US" dirty="0">
              <a:solidFill>
                <a:srgbClr val="7030A0"/>
              </a:solidFill>
            </a:endParaRPr>
          </a:p>
        </p:txBody>
      </p:sp>
      <p:sp>
        <p:nvSpPr>
          <p:cNvPr id="3" name="Text Placeholder 2"/>
          <p:cNvSpPr>
            <a:spLocks noGrp="1"/>
          </p:cNvSpPr>
          <p:nvPr>
            <p:ph type="body" sz="quarter" idx="11"/>
          </p:nvPr>
        </p:nvSpPr>
        <p:spPr>
          <a:xfrm>
            <a:off x="142844" y="1071552"/>
            <a:ext cx="4714908" cy="3643338"/>
          </a:xfrm>
        </p:spPr>
        <p:txBody>
          <a:bodyPr/>
          <a:lstStyle/>
          <a:p>
            <a:pPr marL="342900" indent="-342900" algn="l"/>
            <a:r>
              <a:rPr lang="en-GB" sz="1800" b="1" dirty="0" smtClean="0">
                <a:solidFill>
                  <a:srgbClr val="7030A0"/>
                </a:solidFill>
                <a:latin typeface="Times New Roman" pitchFamily="18" charset="0"/>
                <a:cs typeface="Times New Roman" pitchFamily="18" charset="0"/>
              </a:rPr>
              <a:t>6. Jainism   </a:t>
            </a:r>
          </a:p>
          <a:p>
            <a:pPr marL="342900" indent="-342900" algn="l">
              <a:lnSpc>
                <a:spcPct val="150000"/>
              </a:lnSpc>
              <a:buFont typeface="Wingdings" pitchFamily="2" charset="2"/>
              <a:buChar char="Ø"/>
            </a:pPr>
            <a:r>
              <a:rPr lang="en-GB" sz="1800" b="1" dirty="0" smtClean="0">
                <a:solidFill>
                  <a:srgbClr val="7030A0"/>
                </a:solidFill>
                <a:latin typeface="Times New Roman" pitchFamily="18" charset="0"/>
                <a:cs typeface="Times New Roman" pitchFamily="18" charset="0"/>
              </a:rPr>
              <a:t>Follow preaching of </a:t>
            </a:r>
            <a:r>
              <a:rPr lang="en-GB" sz="1800" b="1" dirty="0" smtClean="0">
                <a:solidFill>
                  <a:srgbClr val="00B050"/>
                </a:solidFill>
                <a:latin typeface="Times New Roman" pitchFamily="18" charset="0"/>
                <a:cs typeface="Times New Roman" pitchFamily="18" charset="0"/>
              </a:rPr>
              <a:t>Lord </a:t>
            </a:r>
            <a:r>
              <a:rPr lang="en-GB" sz="1800" b="1" dirty="0" err="1" smtClean="0">
                <a:solidFill>
                  <a:srgbClr val="00B050"/>
                </a:solidFill>
                <a:latin typeface="Times New Roman" pitchFamily="18" charset="0"/>
                <a:cs typeface="Times New Roman" pitchFamily="18" charset="0"/>
              </a:rPr>
              <a:t>Mahavira</a:t>
            </a:r>
            <a:r>
              <a:rPr lang="en-GB" sz="1800" b="1" dirty="0" smtClean="0">
                <a:solidFill>
                  <a:srgbClr val="00B050"/>
                </a:solidFill>
                <a:latin typeface="Times New Roman" pitchFamily="18" charset="0"/>
                <a:cs typeface="Times New Roman" pitchFamily="18" charset="0"/>
              </a:rPr>
              <a:t> </a:t>
            </a:r>
          </a:p>
          <a:p>
            <a:pPr marL="342900" indent="-342900" algn="l">
              <a:lnSpc>
                <a:spcPct val="150000"/>
              </a:lnSpc>
              <a:buFont typeface="Wingdings" pitchFamily="2" charset="2"/>
              <a:buChar char="Ø"/>
            </a:pPr>
            <a:r>
              <a:rPr lang="en-GB" sz="1800" b="1" dirty="0" err="1" smtClean="0">
                <a:solidFill>
                  <a:schemeClr val="accent6">
                    <a:lumMod val="75000"/>
                  </a:schemeClr>
                </a:solidFill>
                <a:latin typeface="Times New Roman" pitchFamily="18" charset="0"/>
                <a:cs typeface="Times New Roman" pitchFamily="18" charset="0"/>
              </a:rPr>
              <a:t>Digambar</a:t>
            </a:r>
            <a:r>
              <a:rPr lang="en-GB" sz="1800" b="1" dirty="0" smtClean="0">
                <a:solidFill>
                  <a:srgbClr val="7030A0"/>
                </a:solidFill>
                <a:latin typeface="Times New Roman" pitchFamily="18" charset="0"/>
                <a:cs typeface="Times New Roman" pitchFamily="18" charset="0"/>
              </a:rPr>
              <a:t> and </a:t>
            </a:r>
            <a:r>
              <a:rPr lang="en-GB" sz="1800" b="1" dirty="0" err="1" smtClean="0">
                <a:solidFill>
                  <a:schemeClr val="accent6">
                    <a:lumMod val="75000"/>
                  </a:schemeClr>
                </a:solidFill>
                <a:latin typeface="Times New Roman" pitchFamily="18" charset="0"/>
                <a:cs typeface="Times New Roman" pitchFamily="18" charset="0"/>
              </a:rPr>
              <a:t>Shwetamber</a:t>
            </a:r>
            <a:r>
              <a:rPr lang="en-GB" sz="1800" b="1" dirty="0" smtClean="0">
                <a:solidFill>
                  <a:srgbClr val="7030A0"/>
                </a:solidFill>
                <a:latin typeface="Times New Roman" pitchFamily="18" charset="0"/>
                <a:cs typeface="Times New Roman" pitchFamily="18" charset="0"/>
              </a:rPr>
              <a:t> are two sects  of   Jainism. </a:t>
            </a:r>
          </a:p>
          <a:p>
            <a:pPr marL="342900" indent="-342900" algn="l">
              <a:lnSpc>
                <a:spcPct val="150000"/>
              </a:lnSpc>
            </a:pPr>
            <a:r>
              <a:rPr lang="en-GB" sz="1800" b="1" dirty="0" smtClean="0">
                <a:solidFill>
                  <a:srgbClr val="7030A0"/>
                </a:solidFill>
                <a:latin typeface="Times New Roman" pitchFamily="18" charset="0"/>
                <a:cs typeface="Times New Roman" pitchFamily="18" charset="0"/>
              </a:rPr>
              <a:t>Three Jewels </a:t>
            </a:r>
          </a:p>
          <a:p>
            <a:pPr marL="342900" indent="-342900" algn="l">
              <a:lnSpc>
                <a:spcPct val="150000"/>
              </a:lnSpc>
              <a:buAutoNum type="arabicPeriod"/>
            </a:pPr>
            <a:r>
              <a:rPr lang="en-GB" sz="1800" b="1" dirty="0" err="1" smtClean="0">
                <a:solidFill>
                  <a:schemeClr val="tx2">
                    <a:lumMod val="75000"/>
                  </a:schemeClr>
                </a:solidFill>
                <a:latin typeface="Times New Roman" pitchFamily="18" charset="0"/>
                <a:cs typeface="Times New Roman" pitchFamily="18" charset="0"/>
              </a:rPr>
              <a:t>Samyak</a:t>
            </a:r>
            <a:r>
              <a:rPr lang="en-GB" sz="1800" b="1" dirty="0" smtClean="0">
                <a:solidFill>
                  <a:schemeClr val="tx2">
                    <a:lumMod val="75000"/>
                  </a:schemeClr>
                </a:solidFill>
                <a:latin typeface="Times New Roman" pitchFamily="18" charset="0"/>
                <a:cs typeface="Times New Roman" pitchFamily="18" charset="0"/>
              </a:rPr>
              <a:t> </a:t>
            </a:r>
            <a:r>
              <a:rPr lang="en-GB" sz="1800" b="1" dirty="0" err="1" smtClean="0">
                <a:solidFill>
                  <a:schemeClr val="tx2">
                    <a:lumMod val="75000"/>
                  </a:schemeClr>
                </a:solidFill>
                <a:latin typeface="Times New Roman" pitchFamily="18" charset="0"/>
                <a:cs typeface="Times New Roman" pitchFamily="18" charset="0"/>
              </a:rPr>
              <a:t>Darshan</a:t>
            </a:r>
            <a:r>
              <a:rPr lang="en-GB" sz="1800" b="1" dirty="0" smtClean="0">
                <a:solidFill>
                  <a:schemeClr val="tx2">
                    <a:lumMod val="75000"/>
                  </a:schemeClr>
                </a:solidFill>
                <a:latin typeface="Times New Roman" pitchFamily="18" charset="0"/>
                <a:cs typeface="Times New Roman" pitchFamily="18" charset="0"/>
              </a:rPr>
              <a:t> </a:t>
            </a:r>
            <a:r>
              <a:rPr lang="en-GB" sz="1800" b="1" dirty="0" smtClean="0">
                <a:solidFill>
                  <a:srgbClr val="7030A0"/>
                </a:solidFill>
                <a:latin typeface="Times New Roman" pitchFamily="18" charset="0"/>
                <a:cs typeface="Times New Roman" pitchFamily="18" charset="0"/>
              </a:rPr>
              <a:t>– Right perception </a:t>
            </a:r>
          </a:p>
          <a:p>
            <a:pPr marL="342900" indent="-342900" algn="l">
              <a:lnSpc>
                <a:spcPct val="150000"/>
              </a:lnSpc>
              <a:buAutoNum type="arabicPeriod"/>
            </a:pPr>
            <a:r>
              <a:rPr lang="en-GB" sz="1800" b="1" dirty="0" err="1" smtClean="0">
                <a:solidFill>
                  <a:schemeClr val="tx2">
                    <a:lumMod val="75000"/>
                  </a:schemeClr>
                </a:solidFill>
                <a:latin typeface="Times New Roman" pitchFamily="18" charset="0"/>
                <a:cs typeface="Times New Roman" pitchFamily="18" charset="0"/>
              </a:rPr>
              <a:t>Samyak</a:t>
            </a:r>
            <a:r>
              <a:rPr lang="en-GB" sz="1800" b="1" dirty="0" smtClean="0">
                <a:solidFill>
                  <a:schemeClr val="tx2">
                    <a:lumMod val="75000"/>
                  </a:schemeClr>
                </a:solidFill>
                <a:latin typeface="Times New Roman" pitchFamily="18" charset="0"/>
                <a:cs typeface="Times New Roman" pitchFamily="18" charset="0"/>
              </a:rPr>
              <a:t> </a:t>
            </a:r>
            <a:r>
              <a:rPr lang="en-GB" sz="1800" b="1" dirty="0" err="1" smtClean="0">
                <a:solidFill>
                  <a:schemeClr val="tx2">
                    <a:lumMod val="75000"/>
                  </a:schemeClr>
                </a:solidFill>
                <a:latin typeface="Times New Roman" pitchFamily="18" charset="0"/>
                <a:cs typeface="Times New Roman" pitchFamily="18" charset="0"/>
              </a:rPr>
              <a:t>Jnana</a:t>
            </a:r>
            <a:r>
              <a:rPr lang="en-GB" sz="1800" b="1" dirty="0" smtClean="0">
                <a:solidFill>
                  <a:schemeClr val="tx2">
                    <a:lumMod val="75000"/>
                  </a:schemeClr>
                </a:solidFill>
                <a:latin typeface="Times New Roman" pitchFamily="18" charset="0"/>
                <a:cs typeface="Times New Roman" pitchFamily="18" charset="0"/>
              </a:rPr>
              <a:t>- </a:t>
            </a:r>
            <a:r>
              <a:rPr lang="en-GB" sz="1800" b="1" dirty="0" smtClean="0">
                <a:solidFill>
                  <a:srgbClr val="7030A0"/>
                </a:solidFill>
                <a:latin typeface="Times New Roman" pitchFamily="18" charset="0"/>
                <a:cs typeface="Times New Roman" pitchFamily="18" charset="0"/>
              </a:rPr>
              <a:t>Right knowledge </a:t>
            </a:r>
          </a:p>
          <a:p>
            <a:pPr marL="342900" indent="-342900" algn="l">
              <a:lnSpc>
                <a:spcPct val="150000"/>
              </a:lnSpc>
              <a:buAutoNum type="arabicPeriod"/>
            </a:pPr>
            <a:r>
              <a:rPr lang="en-GB" sz="1800" b="1" dirty="0" err="1" smtClean="0">
                <a:solidFill>
                  <a:schemeClr val="tx2">
                    <a:lumMod val="75000"/>
                  </a:schemeClr>
                </a:solidFill>
                <a:latin typeface="Times New Roman" pitchFamily="18" charset="0"/>
                <a:cs typeface="Times New Roman" pitchFamily="18" charset="0"/>
              </a:rPr>
              <a:t>Samyak</a:t>
            </a:r>
            <a:r>
              <a:rPr lang="en-GB" sz="1800" b="1" dirty="0" smtClean="0">
                <a:solidFill>
                  <a:schemeClr val="tx2">
                    <a:lumMod val="75000"/>
                  </a:schemeClr>
                </a:solidFill>
                <a:latin typeface="Times New Roman" pitchFamily="18" charset="0"/>
                <a:cs typeface="Times New Roman" pitchFamily="18" charset="0"/>
              </a:rPr>
              <a:t> </a:t>
            </a:r>
            <a:r>
              <a:rPr lang="en-GB" sz="1800" b="1" dirty="0" err="1" smtClean="0">
                <a:solidFill>
                  <a:schemeClr val="tx2">
                    <a:lumMod val="75000"/>
                  </a:schemeClr>
                </a:solidFill>
                <a:latin typeface="Times New Roman" pitchFamily="18" charset="0"/>
                <a:cs typeface="Times New Roman" pitchFamily="18" charset="0"/>
              </a:rPr>
              <a:t>Chritra</a:t>
            </a:r>
            <a:r>
              <a:rPr lang="en-GB" sz="1800" b="1" dirty="0" smtClean="0">
                <a:solidFill>
                  <a:schemeClr val="tx2">
                    <a:lumMod val="75000"/>
                  </a:schemeClr>
                </a:solidFill>
                <a:latin typeface="Times New Roman" pitchFamily="18" charset="0"/>
                <a:cs typeface="Times New Roman" pitchFamily="18" charset="0"/>
              </a:rPr>
              <a:t> </a:t>
            </a:r>
            <a:r>
              <a:rPr lang="en-GB" sz="1800" b="1" dirty="0" smtClean="0">
                <a:solidFill>
                  <a:srgbClr val="7030A0"/>
                </a:solidFill>
                <a:latin typeface="Times New Roman" pitchFamily="18" charset="0"/>
                <a:cs typeface="Times New Roman" pitchFamily="18" charset="0"/>
              </a:rPr>
              <a:t>– Right Conduct</a:t>
            </a:r>
          </a:p>
          <a:p>
            <a:pPr marL="342900" indent="-342900" algn="l"/>
            <a:endParaRPr lang="en-GB" sz="1800" b="1" dirty="0" smtClean="0">
              <a:solidFill>
                <a:srgbClr val="7030A0"/>
              </a:solidFill>
              <a:latin typeface="Times New Roman" pitchFamily="18" charset="0"/>
              <a:cs typeface="Times New Roman" pitchFamily="18" charset="0"/>
            </a:endParaRPr>
          </a:p>
          <a:p>
            <a:pPr marL="342900" indent="-342900" algn="l"/>
            <a:endParaRPr lang="en-GB" sz="1800" dirty="0" smtClean="0"/>
          </a:p>
          <a:p>
            <a:pPr marL="342900" indent="-342900" algn="l"/>
            <a:endParaRPr lang="en-GB" dirty="0" smtClean="0"/>
          </a:p>
          <a:p>
            <a:pPr marL="342900" indent="-342900" algn="l"/>
            <a:endParaRPr lang="en-GB" dirty="0" smtClean="0"/>
          </a:p>
          <a:p>
            <a:pPr marL="342900" indent="-342900" algn="l">
              <a:buAutoNum type="arabicPeriod"/>
            </a:pPr>
            <a:endParaRPr lang="en-US" dirty="0"/>
          </a:p>
        </p:txBody>
      </p:sp>
      <p:sp>
        <p:nvSpPr>
          <p:cNvPr id="52226" name="AutoShape 2"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2228" name="AutoShape 4"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9812" name="AutoShape 4" descr="5k's m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9816" name="AutoShape 8" descr="Sri Guru Granth Sahib ji Steek - Home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4514" name="Picture 2" descr="Jain Religion, The Most Peaceful Religion - Beauty Of India"/>
          <p:cNvPicPr>
            <a:picLocks noChangeAspect="1" noChangeArrowheads="1"/>
          </p:cNvPicPr>
          <p:nvPr/>
        </p:nvPicPr>
        <p:blipFill>
          <a:blip r:embed="rId2"/>
          <a:srcRect/>
          <a:stretch>
            <a:fillRect/>
          </a:stretch>
        </p:blipFill>
        <p:spPr bwMode="auto">
          <a:xfrm>
            <a:off x="5852767" y="0"/>
            <a:ext cx="3291233" cy="1722412"/>
          </a:xfrm>
          <a:prstGeom prst="rect">
            <a:avLst/>
          </a:prstGeom>
          <a:noFill/>
        </p:spPr>
      </p:pic>
      <p:sp>
        <p:nvSpPr>
          <p:cNvPr id="64516" name="AutoShape 4" descr="Mahavir Jayanti Special:story Of Jainism Religious Guru Mahavir Swami -  जानिये कौन थे जैन धर्म के अंतिम तीर्थंकर महावीर स्वामी और उनसे जुड़ी रोचक  बातें | Patrika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4518" name="Picture 6" descr="Beautiful Handcarved Lord Mahavira Brass Idol: Gift/Send Home and Living  Gifts Online L11063465 |IGP.com"/>
          <p:cNvPicPr>
            <a:picLocks noChangeAspect="1" noChangeArrowheads="1"/>
          </p:cNvPicPr>
          <p:nvPr/>
        </p:nvPicPr>
        <p:blipFill>
          <a:blip r:embed="rId3"/>
          <a:srcRect/>
          <a:stretch>
            <a:fillRect/>
          </a:stretch>
        </p:blipFill>
        <p:spPr bwMode="auto">
          <a:xfrm>
            <a:off x="5972190" y="1785932"/>
            <a:ext cx="2886090" cy="3171810"/>
          </a:xfrm>
          <a:prstGeom prst="rect">
            <a:avLst/>
          </a:prstGeom>
          <a:noFill/>
        </p:spPr>
      </p:pic>
    </p:spTree>
    <p:extLst>
      <p:ext uri="{BB962C8B-B14F-4D97-AF65-F5344CB8AC3E}">
        <p14:creationId xmlns:p14="http://schemas.microsoft.com/office/powerpoint/2010/main" val="171572424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7030A0"/>
                </a:solidFill>
              </a:rPr>
              <a:t> </a:t>
            </a:r>
            <a:endParaRPr lang="en-US" dirty="0">
              <a:solidFill>
                <a:srgbClr val="7030A0"/>
              </a:solidFill>
            </a:endParaRPr>
          </a:p>
        </p:txBody>
      </p:sp>
      <p:sp>
        <p:nvSpPr>
          <p:cNvPr id="3" name="Text Placeholder 2"/>
          <p:cNvSpPr>
            <a:spLocks noGrp="1"/>
          </p:cNvSpPr>
          <p:nvPr>
            <p:ph type="body" sz="quarter" idx="11"/>
          </p:nvPr>
        </p:nvSpPr>
        <p:spPr>
          <a:xfrm>
            <a:off x="142844" y="1071552"/>
            <a:ext cx="3357586" cy="3643338"/>
          </a:xfrm>
        </p:spPr>
        <p:txBody>
          <a:bodyPr/>
          <a:lstStyle/>
          <a:p>
            <a:pPr marL="342900" indent="-342900" algn="l"/>
            <a:r>
              <a:rPr lang="en-GB" sz="1800" b="1" dirty="0" smtClean="0">
                <a:solidFill>
                  <a:srgbClr val="7030A0"/>
                </a:solidFill>
                <a:latin typeface="Times New Roman" pitchFamily="18" charset="0"/>
                <a:cs typeface="Times New Roman" pitchFamily="18" charset="0"/>
              </a:rPr>
              <a:t>7. Zoroastrianism ( Parsees)   </a:t>
            </a:r>
          </a:p>
          <a:p>
            <a:pPr marL="342900" indent="-342900" algn="l">
              <a:lnSpc>
                <a:spcPct val="150000"/>
              </a:lnSpc>
              <a:buFont typeface="Wingdings" pitchFamily="2" charset="2"/>
              <a:buChar char="Ø"/>
            </a:pPr>
            <a:r>
              <a:rPr lang="en-GB" sz="1800" b="1" dirty="0" smtClean="0">
                <a:solidFill>
                  <a:srgbClr val="7030A0"/>
                </a:solidFill>
                <a:latin typeface="Times New Roman" pitchFamily="18" charset="0"/>
                <a:cs typeface="Times New Roman" pitchFamily="18" charset="0"/>
              </a:rPr>
              <a:t>Follow preaching of </a:t>
            </a:r>
            <a:r>
              <a:rPr lang="en-GB" sz="1800" b="1" dirty="0" smtClean="0">
                <a:solidFill>
                  <a:srgbClr val="00B050"/>
                </a:solidFill>
                <a:latin typeface="Times New Roman" pitchFamily="18" charset="0"/>
                <a:cs typeface="Times New Roman" pitchFamily="18" charset="0"/>
              </a:rPr>
              <a:t> Zoroaster </a:t>
            </a:r>
          </a:p>
          <a:p>
            <a:pPr marL="342900" indent="-342900" algn="l">
              <a:lnSpc>
                <a:spcPct val="150000"/>
              </a:lnSpc>
              <a:buFont typeface="Wingdings" pitchFamily="2" charset="2"/>
              <a:buChar char="Ø"/>
            </a:pPr>
            <a:r>
              <a:rPr lang="en-GB" sz="1800" b="1" dirty="0" smtClean="0">
                <a:solidFill>
                  <a:srgbClr val="7030A0"/>
                </a:solidFill>
                <a:latin typeface="Times New Roman" pitchFamily="18" charset="0"/>
                <a:cs typeface="Times New Roman" pitchFamily="18" charset="0"/>
              </a:rPr>
              <a:t>Holy book – </a:t>
            </a:r>
            <a:r>
              <a:rPr lang="en-GB" sz="1800" b="1" dirty="0" err="1" smtClean="0">
                <a:solidFill>
                  <a:srgbClr val="7030A0"/>
                </a:solidFill>
                <a:latin typeface="Times New Roman" pitchFamily="18" charset="0"/>
                <a:cs typeface="Times New Roman" pitchFamily="18" charset="0"/>
              </a:rPr>
              <a:t>Zend</a:t>
            </a:r>
            <a:r>
              <a:rPr lang="en-GB" sz="1800" b="1" dirty="0" smtClean="0">
                <a:solidFill>
                  <a:srgbClr val="7030A0"/>
                </a:solidFill>
                <a:latin typeface="Times New Roman" pitchFamily="18" charset="0"/>
                <a:cs typeface="Times New Roman" pitchFamily="18" charset="0"/>
              </a:rPr>
              <a:t> </a:t>
            </a:r>
            <a:r>
              <a:rPr lang="en-GB" sz="1800" b="1" dirty="0" err="1" smtClean="0">
                <a:solidFill>
                  <a:srgbClr val="7030A0"/>
                </a:solidFill>
                <a:latin typeface="Times New Roman" pitchFamily="18" charset="0"/>
                <a:cs typeface="Times New Roman" pitchFamily="18" charset="0"/>
              </a:rPr>
              <a:t>Avesta</a:t>
            </a:r>
            <a:r>
              <a:rPr lang="en-GB" sz="1800" b="1" dirty="0" smtClean="0">
                <a:solidFill>
                  <a:srgbClr val="7030A0"/>
                </a:solidFill>
                <a:latin typeface="Times New Roman" pitchFamily="18" charset="0"/>
                <a:cs typeface="Times New Roman" pitchFamily="18" charset="0"/>
              </a:rPr>
              <a:t>  </a:t>
            </a:r>
          </a:p>
          <a:p>
            <a:pPr marL="342900" indent="-342900" algn="l">
              <a:lnSpc>
                <a:spcPct val="150000"/>
              </a:lnSpc>
              <a:buFont typeface="Wingdings" pitchFamily="2" charset="2"/>
              <a:buChar char="Ø"/>
            </a:pPr>
            <a:r>
              <a:rPr lang="en-GB" sz="1800" b="1" dirty="0" smtClean="0">
                <a:solidFill>
                  <a:srgbClr val="7030A0"/>
                </a:solidFill>
                <a:latin typeface="Times New Roman" pitchFamily="18" charset="0"/>
                <a:cs typeface="Times New Roman" pitchFamily="18" charset="0"/>
              </a:rPr>
              <a:t>Small Minority </a:t>
            </a:r>
          </a:p>
          <a:p>
            <a:pPr marL="342900" indent="-342900" algn="l">
              <a:lnSpc>
                <a:spcPct val="150000"/>
              </a:lnSpc>
            </a:pPr>
            <a:endParaRPr lang="en-GB" sz="1800" b="1" dirty="0" smtClean="0">
              <a:solidFill>
                <a:srgbClr val="00B050"/>
              </a:solidFill>
              <a:latin typeface="Times New Roman" pitchFamily="18" charset="0"/>
              <a:cs typeface="Times New Roman" pitchFamily="18" charset="0"/>
            </a:endParaRPr>
          </a:p>
          <a:p>
            <a:pPr marL="342900" indent="-342900" algn="l"/>
            <a:endParaRPr lang="en-GB" sz="1800" b="1" dirty="0" smtClean="0">
              <a:solidFill>
                <a:srgbClr val="7030A0"/>
              </a:solidFill>
              <a:latin typeface="Times New Roman" pitchFamily="18" charset="0"/>
              <a:cs typeface="Times New Roman" pitchFamily="18" charset="0"/>
            </a:endParaRPr>
          </a:p>
          <a:p>
            <a:pPr marL="342900" indent="-342900" algn="l"/>
            <a:endParaRPr lang="en-GB" sz="1800" dirty="0" smtClean="0"/>
          </a:p>
          <a:p>
            <a:pPr marL="342900" indent="-342900" algn="l"/>
            <a:endParaRPr lang="en-GB" dirty="0" smtClean="0"/>
          </a:p>
          <a:p>
            <a:pPr marL="342900" indent="-342900" algn="l"/>
            <a:endParaRPr lang="en-GB" dirty="0" smtClean="0"/>
          </a:p>
          <a:p>
            <a:pPr marL="342900" indent="-342900" algn="l">
              <a:buAutoNum type="arabicPeriod"/>
            </a:pPr>
            <a:endParaRPr lang="en-US" dirty="0"/>
          </a:p>
        </p:txBody>
      </p:sp>
      <p:sp>
        <p:nvSpPr>
          <p:cNvPr id="52226" name="AutoShape 2"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2228" name="AutoShape 4"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9812" name="AutoShape 4" descr="5k's m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9816" name="AutoShape 8" descr="Sri Guru Granth Sahib ji Steek - Home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4516" name="AutoShape 4" descr="Mahavir Jayanti Special:story Of Jainism Religious Guru Mahavir Swami -  जानिये कौन थे जैन धर्म के अंतिम तीर्थंकर महावीर स्वामी और उनसे जुड़ी रोचक  बातें | Patrika New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23906" name="Picture 2" descr="Parsi Personal Law | Lawsisto Legal News"/>
          <p:cNvPicPr>
            <a:picLocks noChangeAspect="1" noChangeArrowheads="1"/>
          </p:cNvPicPr>
          <p:nvPr/>
        </p:nvPicPr>
        <p:blipFill>
          <a:blip r:embed="rId2"/>
          <a:srcRect/>
          <a:stretch>
            <a:fillRect/>
          </a:stretch>
        </p:blipFill>
        <p:spPr bwMode="auto">
          <a:xfrm>
            <a:off x="6003462" y="285734"/>
            <a:ext cx="3140538" cy="2462198"/>
          </a:xfrm>
          <a:prstGeom prst="rect">
            <a:avLst/>
          </a:prstGeom>
          <a:noFill/>
        </p:spPr>
      </p:pic>
      <p:pic>
        <p:nvPicPr>
          <p:cNvPr id="123908" name="Picture 4" descr="ParsiCeremony Instagram posts - Gramho.com"/>
          <p:cNvPicPr>
            <a:picLocks noChangeAspect="1" noChangeArrowheads="1"/>
          </p:cNvPicPr>
          <p:nvPr/>
        </p:nvPicPr>
        <p:blipFill>
          <a:blip r:embed="rId3"/>
          <a:srcRect/>
          <a:stretch>
            <a:fillRect/>
          </a:stretch>
        </p:blipFill>
        <p:spPr bwMode="auto">
          <a:xfrm>
            <a:off x="6072198" y="2857502"/>
            <a:ext cx="2928943" cy="2143125"/>
          </a:xfrm>
          <a:prstGeom prst="rect">
            <a:avLst/>
          </a:prstGeom>
          <a:noFill/>
        </p:spPr>
      </p:pic>
      <p:sp>
        <p:nvSpPr>
          <p:cNvPr id="123910" name="AutoShape 6" descr="Avesta. The Religious Books of the Parsees. Volumes 1-3. - Kindle edition  by Bleeck, Arthur. Religion &amp; Spirituality Kindle eBooks @ Amazon.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23912" name="AutoShape 8" descr="Avesta. The Religious Books of the Parsees. Volumes 1-3. - Kindle edition  by Bleeck, Arthur. Religion &amp; Spirituality Kindle eBooks @ Amazon.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 name="Picture 2" descr="Avesta. The Religious Books of the Parsees. Volumes 1-3. - Kindle edition  by Bleeck, Arthur. Religion &amp; Spirituality Kindle eBooks @ Amazon.com."/>
          <p:cNvPicPr>
            <a:picLocks noChangeAspect="1" noChangeArrowheads="1"/>
          </p:cNvPicPr>
          <p:nvPr/>
        </p:nvPicPr>
        <p:blipFill>
          <a:blip r:embed="rId4"/>
          <a:srcRect/>
          <a:stretch>
            <a:fillRect/>
          </a:stretch>
        </p:blipFill>
        <p:spPr bwMode="auto">
          <a:xfrm>
            <a:off x="3643306" y="1357304"/>
            <a:ext cx="2310293" cy="3500444"/>
          </a:xfrm>
          <a:prstGeom prst="rect">
            <a:avLst/>
          </a:prstGeom>
          <a:noFill/>
        </p:spPr>
      </p:pic>
    </p:spTree>
    <p:extLst>
      <p:ext uri="{BB962C8B-B14F-4D97-AF65-F5344CB8AC3E}">
        <p14:creationId xmlns:p14="http://schemas.microsoft.com/office/powerpoint/2010/main" val="361844794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r>
              <a:rPr lang="en-US" dirty="0" smtClean="0"/>
              <a:t>Religious Composition of Population of India (Census, 2011)</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634915317"/>
              </p:ext>
            </p:extLst>
          </p:nvPr>
        </p:nvGraphicFramePr>
        <p:xfrm>
          <a:off x="1907704" y="1419622"/>
          <a:ext cx="5904654" cy="2664295"/>
        </p:xfrm>
        <a:graphic>
          <a:graphicData uri="http://schemas.openxmlformats.org/drawingml/2006/table">
            <a:tbl>
              <a:tblPr firstRow="1" bandRow="1">
                <a:tableStyleId>{5C22544A-7EE6-4342-B048-85BDC9FD1C3A}</a:tableStyleId>
              </a:tblPr>
              <a:tblGrid>
                <a:gridCol w="1968218"/>
                <a:gridCol w="1968218"/>
                <a:gridCol w="1968218"/>
              </a:tblGrid>
              <a:tr h="416151">
                <a:tc>
                  <a:txBody>
                    <a:bodyPr/>
                    <a:lstStyle/>
                    <a:p>
                      <a:r>
                        <a:rPr lang="en-US" sz="1200" dirty="0" smtClean="0"/>
                        <a:t>Religion</a:t>
                      </a:r>
                      <a:endParaRPr lang="en-US" sz="1200" dirty="0"/>
                    </a:p>
                  </a:txBody>
                  <a:tcPr/>
                </a:tc>
                <a:tc>
                  <a:txBody>
                    <a:bodyPr/>
                    <a:lstStyle/>
                    <a:p>
                      <a:r>
                        <a:rPr lang="en-US" sz="1200" dirty="0" smtClean="0"/>
                        <a:t>Percent</a:t>
                      </a:r>
                      <a:endParaRPr lang="en-US" sz="1200" dirty="0"/>
                    </a:p>
                  </a:txBody>
                  <a:tcPr/>
                </a:tc>
                <a:tc>
                  <a:txBody>
                    <a:bodyPr/>
                    <a:lstStyle/>
                    <a:p>
                      <a:r>
                        <a:rPr lang="en-US" sz="1200" dirty="0" smtClean="0"/>
                        <a:t>Persons (</a:t>
                      </a:r>
                      <a:r>
                        <a:rPr lang="en-US" sz="1200" dirty="0" err="1" smtClean="0"/>
                        <a:t>Crores</a:t>
                      </a:r>
                      <a:r>
                        <a:rPr lang="en-US" sz="1200" dirty="0" smtClean="0"/>
                        <a:t>)</a:t>
                      </a:r>
                      <a:endParaRPr lang="en-US" sz="1200" dirty="0"/>
                    </a:p>
                  </a:txBody>
                  <a:tcPr/>
                </a:tc>
              </a:tr>
              <a:tr h="281018">
                <a:tc>
                  <a:txBody>
                    <a:bodyPr/>
                    <a:lstStyle/>
                    <a:p>
                      <a:r>
                        <a:rPr lang="en-US" sz="1200" dirty="0" smtClean="0"/>
                        <a:t>Hinduism</a:t>
                      </a:r>
                      <a:endParaRPr lang="en-US" sz="1200" dirty="0"/>
                    </a:p>
                  </a:txBody>
                  <a:tcPr/>
                </a:tc>
                <a:tc>
                  <a:txBody>
                    <a:bodyPr/>
                    <a:lstStyle/>
                    <a:p>
                      <a:r>
                        <a:rPr lang="en-US" sz="1200" dirty="0" smtClean="0"/>
                        <a:t>79.8</a:t>
                      </a:r>
                      <a:endParaRPr lang="en-US" sz="1200" dirty="0"/>
                    </a:p>
                  </a:txBody>
                  <a:tcPr/>
                </a:tc>
                <a:tc>
                  <a:txBody>
                    <a:bodyPr/>
                    <a:lstStyle/>
                    <a:p>
                      <a:r>
                        <a:rPr lang="en-US" sz="1200" dirty="0" smtClean="0"/>
                        <a:t>96.63</a:t>
                      </a:r>
                      <a:endParaRPr lang="en-US" sz="1200" dirty="0"/>
                    </a:p>
                  </a:txBody>
                  <a:tcPr/>
                </a:tc>
              </a:tr>
              <a:tr h="281018">
                <a:tc>
                  <a:txBody>
                    <a:bodyPr/>
                    <a:lstStyle/>
                    <a:p>
                      <a:r>
                        <a:rPr lang="en-US" sz="1200" dirty="0" smtClean="0"/>
                        <a:t>Islam</a:t>
                      </a:r>
                      <a:endParaRPr lang="en-US" sz="1200" dirty="0"/>
                    </a:p>
                  </a:txBody>
                  <a:tcPr/>
                </a:tc>
                <a:tc>
                  <a:txBody>
                    <a:bodyPr/>
                    <a:lstStyle/>
                    <a:p>
                      <a:r>
                        <a:rPr lang="en-US" sz="1200" dirty="0" smtClean="0"/>
                        <a:t>14.2</a:t>
                      </a:r>
                      <a:endParaRPr lang="en-US" sz="1200" dirty="0"/>
                    </a:p>
                  </a:txBody>
                  <a:tcPr/>
                </a:tc>
                <a:tc>
                  <a:txBody>
                    <a:bodyPr/>
                    <a:lstStyle/>
                    <a:p>
                      <a:r>
                        <a:rPr lang="en-US" sz="1200" dirty="0" smtClean="0"/>
                        <a:t>17.22</a:t>
                      </a:r>
                      <a:endParaRPr lang="en-US" sz="1200" dirty="0"/>
                    </a:p>
                  </a:txBody>
                  <a:tcPr/>
                </a:tc>
              </a:tr>
              <a:tr h="281018">
                <a:tc>
                  <a:txBody>
                    <a:bodyPr/>
                    <a:lstStyle/>
                    <a:p>
                      <a:r>
                        <a:rPr lang="en-US" sz="1200" dirty="0" err="1" smtClean="0"/>
                        <a:t>Christanity</a:t>
                      </a:r>
                      <a:endParaRPr lang="en-US" sz="1200" dirty="0"/>
                    </a:p>
                  </a:txBody>
                  <a:tcPr/>
                </a:tc>
                <a:tc>
                  <a:txBody>
                    <a:bodyPr/>
                    <a:lstStyle/>
                    <a:p>
                      <a:r>
                        <a:rPr lang="en-US" sz="1200" dirty="0" smtClean="0"/>
                        <a:t>2.3</a:t>
                      </a:r>
                      <a:endParaRPr lang="en-US" sz="1200" dirty="0"/>
                    </a:p>
                  </a:txBody>
                  <a:tcPr/>
                </a:tc>
                <a:tc>
                  <a:txBody>
                    <a:bodyPr/>
                    <a:lstStyle/>
                    <a:p>
                      <a:r>
                        <a:rPr lang="en-US" sz="1200" dirty="0" smtClean="0"/>
                        <a:t>2.78</a:t>
                      </a:r>
                      <a:endParaRPr lang="en-US" sz="1200" dirty="0"/>
                    </a:p>
                  </a:txBody>
                  <a:tcPr/>
                </a:tc>
              </a:tr>
              <a:tr h="281018">
                <a:tc>
                  <a:txBody>
                    <a:bodyPr/>
                    <a:lstStyle/>
                    <a:p>
                      <a:r>
                        <a:rPr lang="en-US" sz="1200" dirty="0" smtClean="0"/>
                        <a:t>Sikhism</a:t>
                      </a:r>
                      <a:endParaRPr lang="en-US" sz="1200" dirty="0"/>
                    </a:p>
                  </a:txBody>
                  <a:tcPr/>
                </a:tc>
                <a:tc>
                  <a:txBody>
                    <a:bodyPr/>
                    <a:lstStyle/>
                    <a:p>
                      <a:r>
                        <a:rPr lang="en-US" sz="1200" dirty="0" smtClean="0"/>
                        <a:t>1.7</a:t>
                      </a:r>
                      <a:endParaRPr lang="en-US" sz="1200" dirty="0"/>
                    </a:p>
                  </a:txBody>
                  <a:tcPr/>
                </a:tc>
                <a:tc>
                  <a:txBody>
                    <a:bodyPr/>
                    <a:lstStyle/>
                    <a:p>
                      <a:r>
                        <a:rPr lang="en-US" sz="1200" dirty="0" smtClean="0"/>
                        <a:t>2.08</a:t>
                      </a:r>
                      <a:endParaRPr lang="en-US" sz="1200" dirty="0"/>
                    </a:p>
                  </a:txBody>
                  <a:tcPr/>
                </a:tc>
              </a:tr>
              <a:tr h="281018">
                <a:tc>
                  <a:txBody>
                    <a:bodyPr/>
                    <a:lstStyle/>
                    <a:p>
                      <a:r>
                        <a:rPr lang="en-US" sz="1200" dirty="0" smtClean="0"/>
                        <a:t>Buddhism</a:t>
                      </a:r>
                      <a:endParaRPr lang="en-US" sz="1200" dirty="0"/>
                    </a:p>
                  </a:txBody>
                  <a:tcPr/>
                </a:tc>
                <a:tc>
                  <a:txBody>
                    <a:bodyPr/>
                    <a:lstStyle/>
                    <a:p>
                      <a:r>
                        <a:rPr lang="en-US" sz="1200" dirty="0" smtClean="0"/>
                        <a:t>0.7</a:t>
                      </a:r>
                      <a:endParaRPr lang="en-US" sz="1200" dirty="0"/>
                    </a:p>
                  </a:txBody>
                  <a:tcPr/>
                </a:tc>
                <a:tc>
                  <a:txBody>
                    <a:bodyPr/>
                    <a:lstStyle/>
                    <a:p>
                      <a:r>
                        <a:rPr lang="en-US" sz="1200" dirty="0" smtClean="0"/>
                        <a:t>0.84</a:t>
                      </a:r>
                      <a:endParaRPr lang="en-US" sz="1200" dirty="0"/>
                    </a:p>
                  </a:txBody>
                  <a:tcPr/>
                </a:tc>
              </a:tr>
              <a:tr h="281018">
                <a:tc>
                  <a:txBody>
                    <a:bodyPr/>
                    <a:lstStyle/>
                    <a:p>
                      <a:r>
                        <a:rPr lang="en-US" sz="1200" dirty="0" smtClean="0"/>
                        <a:t>Jainism</a:t>
                      </a:r>
                      <a:endParaRPr lang="en-US" sz="1200" dirty="0"/>
                    </a:p>
                  </a:txBody>
                  <a:tcPr/>
                </a:tc>
                <a:tc>
                  <a:txBody>
                    <a:bodyPr/>
                    <a:lstStyle/>
                    <a:p>
                      <a:r>
                        <a:rPr lang="en-US" sz="1200" dirty="0" smtClean="0"/>
                        <a:t>0.4</a:t>
                      </a:r>
                      <a:endParaRPr lang="en-US" sz="1200" dirty="0"/>
                    </a:p>
                  </a:txBody>
                  <a:tcPr/>
                </a:tc>
                <a:tc>
                  <a:txBody>
                    <a:bodyPr/>
                    <a:lstStyle/>
                    <a:p>
                      <a:r>
                        <a:rPr lang="en-US" sz="1200" dirty="0" smtClean="0"/>
                        <a:t>0.45</a:t>
                      </a:r>
                      <a:endParaRPr lang="en-US" sz="1200" dirty="0"/>
                    </a:p>
                  </a:txBody>
                  <a:tcPr/>
                </a:tc>
              </a:tr>
              <a:tr h="281018">
                <a:tc>
                  <a:txBody>
                    <a:bodyPr/>
                    <a:lstStyle/>
                    <a:p>
                      <a:r>
                        <a:rPr lang="en-US" sz="1200" dirty="0" smtClean="0"/>
                        <a:t>Others</a:t>
                      </a:r>
                      <a:endParaRPr lang="en-US" sz="1200" dirty="0"/>
                    </a:p>
                  </a:txBody>
                  <a:tcPr/>
                </a:tc>
                <a:tc>
                  <a:txBody>
                    <a:bodyPr/>
                    <a:lstStyle/>
                    <a:p>
                      <a:r>
                        <a:rPr lang="en-US" sz="1200" dirty="0" smtClean="0"/>
                        <a:t>0.9</a:t>
                      </a:r>
                      <a:endParaRPr lang="en-US" sz="1200" dirty="0"/>
                    </a:p>
                  </a:txBody>
                  <a:tcPr/>
                </a:tc>
                <a:tc>
                  <a:txBody>
                    <a:bodyPr/>
                    <a:lstStyle/>
                    <a:p>
                      <a:r>
                        <a:rPr lang="en-US" sz="1200" dirty="0" smtClean="0"/>
                        <a:t>1.08</a:t>
                      </a:r>
                      <a:endParaRPr lang="en-US" sz="1200" dirty="0"/>
                    </a:p>
                  </a:txBody>
                  <a:tcPr/>
                </a:tc>
              </a:tr>
              <a:tr h="281018">
                <a:tc>
                  <a:txBody>
                    <a:bodyPr/>
                    <a:lstStyle/>
                    <a:p>
                      <a:r>
                        <a:rPr lang="en-US" sz="1200" dirty="0" smtClean="0"/>
                        <a:t>Total</a:t>
                      </a:r>
                      <a:endParaRPr lang="en-US" sz="1200" dirty="0"/>
                    </a:p>
                  </a:txBody>
                  <a:tcPr/>
                </a:tc>
                <a:tc>
                  <a:txBody>
                    <a:bodyPr/>
                    <a:lstStyle/>
                    <a:p>
                      <a:r>
                        <a:rPr lang="en-US" sz="1200" dirty="0" smtClean="0"/>
                        <a:t>100</a:t>
                      </a:r>
                      <a:endParaRPr lang="en-US" sz="1200" dirty="0"/>
                    </a:p>
                  </a:txBody>
                  <a:tcPr/>
                </a:tc>
                <a:tc>
                  <a:txBody>
                    <a:bodyPr/>
                    <a:lstStyle/>
                    <a:p>
                      <a:r>
                        <a:rPr lang="en-US" sz="1200" dirty="0" smtClean="0"/>
                        <a:t>121.08</a:t>
                      </a:r>
                      <a:endParaRPr lang="en-US" sz="1200" dirty="0"/>
                    </a:p>
                  </a:txBody>
                  <a:tcPr/>
                </a:tc>
              </a:tr>
            </a:tbl>
          </a:graphicData>
        </a:graphic>
      </p:graphicFrame>
    </p:spTree>
    <p:extLst>
      <p:ext uri="{BB962C8B-B14F-4D97-AF65-F5344CB8AC3E}">
        <p14:creationId xmlns:p14="http://schemas.microsoft.com/office/powerpoint/2010/main" val="1369890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2. Multi Lingual </a:t>
            </a:r>
            <a:endParaRPr lang="en-US" dirty="0">
              <a:solidFill>
                <a:srgbClr val="FF0000"/>
              </a:solidFill>
            </a:endParaRPr>
          </a:p>
        </p:txBody>
      </p:sp>
      <p:sp>
        <p:nvSpPr>
          <p:cNvPr id="3" name="Text Placeholder 2"/>
          <p:cNvSpPr>
            <a:spLocks noGrp="1"/>
          </p:cNvSpPr>
          <p:nvPr>
            <p:ph type="body" sz="quarter" idx="11"/>
          </p:nvPr>
        </p:nvSpPr>
        <p:spPr>
          <a:xfrm>
            <a:off x="0" y="699542"/>
            <a:ext cx="9144000" cy="3300968"/>
          </a:xfrm>
        </p:spPr>
        <p:txBody>
          <a:bodyPr/>
          <a:lstStyle/>
          <a:p>
            <a:pPr marL="285750" indent="-285750" algn="l">
              <a:buFont typeface="Arial" pitchFamily="34" charset="0"/>
              <a:buChar char="•"/>
            </a:pPr>
            <a:r>
              <a:rPr lang="en-US" sz="1800" b="1" dirty="0">
                <a:solidFill>
                  <a:schemeClr val="tx1"/>
                </a:solidFill>
              </a:rPr>
              <a:t>India is a land of multi-lingual people. </a:t>
            </a:r>
            <a:endParaRPr lang="en-US" sz="1800" b="1" dirty="0" smtClean="0">
              <a:solidFill>
                <a:schemeClr val="tx1"/>
              </a:solidFill>
            </a:endParaRPr>
          </a:p>
          <a:p>
            <a:pPr marL="285750" indent="-285750" algn="l">
              <a:buFont typeface="Arial" pitchFamily="34" charset="0"/>
              <a:buChar char="•"/>
            </a:pPr>
            <a:r>
              <a:rPr lang="en-US" sz="1800" b="1" dirty="0" smtClean="0">
                <a:solidFill>
                  <a:schemeClr val="tx1"/>
                </a:solidFill>
              </a:rPr>
              <a:t>The </a:t>
            </a:r>
            <a:r>
              <a:rPr lang="en-US" sz="1800" b="1" dirty="0">
                <a:solidFill>
                  <a:schemeClr val="tx1"/>
                </a:solidFill>
              </a:rPr>
              <a:t>Constitution of India has recognized 22 major official languages. </a:t>
            </a:r>
            <a:endParaRPr lang="en-US" sz="1800" b="1" dirty="0" smtClean="0">
              <a:solidFill>
                <a:schemeClr val="tx1"/>
              </a:solidFill>
            </a:endParaRPr>
          </a:p>
          <a:p>
            <a:pPr marL="285750" indent="-285750" algn="l">
              <a:buFont typeface="Arial" pitchFamily="34" charset="0"/>
              <a:buChar char="•"/>
            </a:pPr>
            <a:r>
              <a:rPr lang="en-US" sz="1800" b="1" dirty="0" smtClean="0">
                <a:solidFill>
                  <a:schemeClr val="tx1"/>
                </a:solidFill>
              </a:rPr>
              <a:t>However</a:t>
            </a:r>
            <a:r>
              <a:rPr lang="en-US" sz="1800" b="1" dirty="0">
                <a:solidFill>
                  <a:schemeClr val="tx1"/>
                </a:solidFill>
              </a:rPr>
              <a:t>, there are as many as 1652 languages and dialects that are spoken in </a:t>
            </a:r>
            <a:endParaRPr lang="en-US" sz="1800" b="1" dirty="0" smtClean="0">
              <a:solidFill>
                <a:schemeClr val="tx1"/>
              </a:solidFill>
            </a:endParaRPr>
          </a:p>
          <a:p>
            <a:pPr algn="l"/>
            <a:r>
              <a:rPr lang="en-US" sz="1800" b="1" dirty="0" smtClean="0">
                <a:solidFill>
                  <a:schemeClr val="tx1"/>
                </a:solidFill>
              </a:rPr>
              <a:t>     India</a:t>
            </a:r>
            <a:r>
              <a:rPr lang="en-US" sz="1800" b="1" dirty="0">
                <a:solidFill>
                  <a:schemeClr val="tx1"/>
                </a:solidFill>
              </a:rPr>
              <a:t>. </a:t>
            </a:r>
            <a:endParaRPr lang="en-US" sz="1800" b="1" dirty="0" smtClean="0">
              <a:solidFill>
                <a:schemeClr val="tx1"/>
              </a:solidFill>
            </a:endParaRPr>
          </a:p>
          <a:p>
            <a:pPr marL="285750" indent="-285750" algn="l">
              <a:buFont typeface="Arial" pitchFamily="34" charset="0"/>
              <a:buChar char="•"/>
            </a:pPr>
            <a:r>
              <a:rPr lang="en-US" sz="1800" b="1" dirty="0" smtClean="0">
                <a:solidFill>
                  <a:schemeClr val="tx1"/>
                </a:solidFill>
              </a:rPr>
              <a:t>350 </a:t>
            </a:r>
            <a:r>
              <a:rPr lang="en-US" sz="1800" b="1" dirty="0">
                <a:solidFill>
                  <a:schemeClr val="tx1"/>
                </a:solidFill>
              </a:rPr>
              <a:t>languages of India are considered as major languages. </a:t>
            </a:r>
            <a:endParaRPr lang="en-GB" sz="1800" dirty="0" smtClean="0">
              <a:solidFill>
                <a:schemeClr val="tx1"/>
              </a:solidFill>
            </a:endParaRPr>
          </a:p>
          <a:p>
            <a:pPr algn="l"/>
            <a:endParaRPr lang="en-GB" dirty="0" smtClean="0"/>
          </a:p>
          <a:p>
            <a:pPr algn="l"/>
            <a:endParaRPr lang="en-GB" dirty="0" smtClean="0"/>
          </a:p>
          <a:p>
            <a:pPr algn="l"/>
            <a:endParaRPr lang="en-GB" dirty="0" smtClean="0"/>
          </a:p>
          <a:p>
            <a:pPr algn="l"/>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428610"/>
            <a:ext cx="9144000" cy="285752"/>
          </a:xfrm>
        </p:spPr>
        <p:txBody>
          <a:bodyPr/>
          <a:lstStyle/>
          <a:p>
            <a:r>
              <a:rPr lang="en-GB" b="1" dirty="0" smtClean="0">
                <a:solidFill>
                  <a:schemeClr val="accent6">
                    <a:lumMod val="50000"/>
                  </a:schemeClr>
                </a:solidFill>
              </a:rPr>
              <a:t>Language Families in India </a:t>
            </a:r>
            <a:endParaRPr lang="en-US" b="1" dirty="0" smtClean="0">
              <a:solidFill>
                <a:schemeClr val="accent6">
                  <a:lumMod val="50000"/>
                </a:schemeClr>
              </a:solidFill>
            </a:endParaRPr>
          </a:p>
          <a:p>
            <a:endParaRPr lang="ko-KR" altLang="en-US" dirty="0">
              <a:solidFill>
                <a:schemeClr val="accent6">
                  <a:lumMod val="50000"/>
                </a:schemeClr>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243199169"/>
              </p:ext>
            </p:extLst>
          </p:nvPr>
        </p:nvGraphicFramePr>
        <p:xfrm>
          <a:off x="142845" y="571485"/>
          <a:ext cx="2103287" cy="4531360"/>
        </p:xfrm>
        <a:graphic>
          <a:graphicData uri="http://schemas.openxmlformats.org/drawingml/2006/table">
            <a:tbl>
              <a:tblPr firstRow="1" bandRow="1">
                <a:tableStyleId>{5940675A-B579-460E-94D1-54222C63F5DA}</a:tableStyleId>
              </a:tblPr>
              <a:tblGrid>
                <a:gridCol w="208280">
                  <a:extLst>
                    <a:ext uri="{9D8B030D-6E8A-4147-A177-3AD203B41FA5}">
                      <a16:colId xmlns="" xmlns:a16="http://schemas.microsoft.com/office/drawing/2014/main" val="20000"/>
                    </a:ext>
                  </a:extLst>
                </a:gridCol>
                <a:gridCol w="1686727">
                  <a:extLst>
                    <a:ext uri="{9D8B030D-6E8A-4147-A177-3AD203B41FA5}">
                      <a16:colId xmlns="" xmlns:a16="http://schemas.microsoft.com/office/drawing/2014/main" val="20001"/>
                    </a:ext>
                  </a:extLst>
                </a:gridCol>
                <a:gridCol w="208280">
                  <a:extLst>
                    <a:ext uri="{9D8B030D-6E8A-4147-A177-3AD203B41FA5}">
                      <a16:colId xmlns="" xmlns:a16="http://schemas.microsoft.com/office/drawing/2014/main" val="20002"/>
                    </a:ext>
                  </a:extLst>
                </a:gridCol>
              </a:tblGrid>
              <a:tr h="340212">
                <a:tc>
                  <a:txBody>
                    <a:bodyPr/>
                    <a:lstStyle/>
                    <a:p>
                      <a:pPr algn="ctr" latinLnBrk="1"/>
                      <a:endParaRPr lang="ko-KR" altLang="en-US" dirty="0">
                        <a:latin typeface="+mn-lt"/>
                      </a:endParaRPr>
                    </a:p>
                  </a:txBody>
                  <a:tcP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latinLnBrk="1"/>
                      <a:endParaRPr lang="ko-KR" altLang="en-US" dirty="0">
                        <a:latin typeface="+mn-lt"/>
                      </a:endParaRP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latinLnBrk="1"/>
                      <a:endParaRPr lang="ko-KR" altLang="en-US" dirty="0">
                        <a:latin typeface="+mn-lt"/>
                      </a:endParaRPr>
                    </a:p>
                  </a:txBody>
                  <a:tcP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1219091">
                <a:tc>
                  <a:txBody>
                    <a:bodyPr/>
                    <a:lstStyle/>
                    <a:p>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GB" altLang="ko-KR" sz="1600" b="1" dirty="0" smtClean="0">
                          <a:solidFill>
                            <a:srgbClr val="FF0000"/>
                          </a:solidFill>
                          <a:latin typeface="+mn-lt"/>
                          <a:cs typeface="Arial" pitchFamily="34" charset="0"/>
                        </a:rPr>
                        <a:t>Indo</a:t>
                      </a:r>
                      <a:r>
                        <a:rPr lang="en-GB" altLang="ko-KR" sz="1600" b="1" baseline="0" dirty="0" smtClean="0">
                          <a:solidFill>
                            <a:srgbClr val="FF0000"/>
                          </a:solidFill>
                          <a:latin typeface="+mn-lt"/>
                          <a:cs typeface="Arial" pitchFamily="34" charset="0"/>
                        </a:rPr>
                        <a:t> Aryan Family of languages </a:t>
                      </a:r>
                    </a:p>
                    <a:p>
                      <a:pPr marL="0" marR="0" indent="0" algn="ctr" defTabSz="914400" rtl="0" eaLnBrk="1" fontAlgn="auto" latinLnBrk="1" hangingPunct="1">
                        <a:lnSpc>
                          <a:spcPct val="100000"/>
                        </a:lnSpc>
                        <a:spcBef>
                          <a:spcPts val="0"/>
                        </a:spcBef>
                        <a:spcAft>
                          <a:spcPts val="0"/>
                        </a:spcAft>
                        <a:buClrTx/>
                        <a:buSzTx/>
                        <a:buFontTx/>
                        <a:buNone/>
                        <a:tabLst/>
                        <a:defRPr/>
                      </a:pPr>
                      <a:r>
                        <a:rPr lang="en-GB" altLang="ko-KR" sz="1600" b="1" baseline="0" dirty="0" smtClean="0">
                          <a:solidFill>
                            <a:srgbClr val="7030A0"/>
                          </a:solidFill>
                          <a:latin typeface="+mn-lt"/>
                          <a:cs typeface="Arial" pitchFamily="34" charset="0"/>
                        </a:rPr>
                        <a:t>( Northern and Western India ) </a:t>
                      </a:r>
                      <a:endParaRPr lang="en-GB" altLang="ko-KR" sz="1600" b="1" dirty="0" smtClean="0">
                        <a:solidFill>
                          <a:srgbClr val="7030A0"/>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0">
                <a:tc>
                  <a:txBody>
                    <a:bodyPr/>
                    <a:lstStyle/>
                    <a:p>
                      <a:pPr>
                        <a:lnSpc>
                          <a:spcPct val="0"/>
                        </a:lnSpc>
                      </a:pPr>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dirty="0">
                        <a:solidFill>
                          <a:srgbClr val="7030A0"/>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2438183">
                <a:tc>
                  <a:txBody>
                    <a:bodyPr/>
                    <a:lstStyle/>
                    <a:p>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Hindi </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Marathi </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Bengali </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Urdu</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Gujarati </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Punjabi </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Sindhi</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Konkani</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err="1" smtClean="0">
                          <a:solidFill>
                            <a:srgbClr val="002060"/>
                          </a:solidFill>
                          <a:latin typeface="+mn-lt"/>
                          <a:cs typeface="Arial" pitchFamily="34" charset="0"/>
                        </a:rPr>
                        <a:t>Rajasthani</a:t>
                      </a: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err="1" smtClean="0">
                          <a:solidFill>
                            <a:srgbClr val="002060"/>
                          </a:solidFill>
                          <a:latin typeface="+mn-lt"/>
                          <a:cs typeface="Arial" pitchFamily="34" charset="0"/>
                        </a:rPr>
                        <a:t>Bihari</a:t>
                      </a:r>
                      <a:r>
                        <a:rPr lang="en-GB" altLang="ko-KR" sz="1400" b="1" baseline="0" dirty="0" smtClean="0">
                          <a:solidFill>
                            <a:srgbClr val="002060"/>
                          </a:solidFill>
                          <a:latin typeface="+mn-lt"/>
                          <a:cs typeface="Arial" pitchFamily="34" charset="0"/>
                        </a:rPr>
                        <a:t> </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Assamese </a:t>
                      </a: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0">
                <a:tc>
                  <a:txBody>
                    <a:bodyPr/>
                    <a:lstStyle/>
                    <a:p>
                      <a:pPr>
                        <a:lnSpc>
                          <a:spcPct val="0"/>
                        </a:lnSpc>
                      </a:pPr>
                      <a:endParaRPr lang="ko-KR" altLang="en-US" kern="100" spc="0" baseline="0"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kern="100" spc="0" baseline="0"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kern="100" spc="0" baseline="0"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991869043"/>
              </p:ext>
            </p:extLst>
          </p:nvPr>
        </p:nvGraphicFramePr>
        <p:xfrm>
          <a:off x="2357422" y="571487"/>
          <a:ext cx="2071701" cy="4636363"/>
        </p:xfrm>
        <a:graphic>
          <a:graphicData uri="http://schemas.openxmlformats.org/drawingml/2006/table">
            <a:tbl>
              <a:tblPr firstRow="1" bandRow="1">
                <a:tableStyleId>{5940675A-B579-460E-94D1-54222C63F5DA}</a:tableStyleId>
              </a:tblPr>
              <a:tblGrid>
                <a:gridCol w="214314">
                  <a:extLst>
                    <a:ext uri="{9D8B030D-6E8A-4147-A177-3AD203B41FA5}">
                      <a16:colId xmlns="" xmlns:a16="http://schemas.microsoft.com/office/drawing/2014/main" val="20000"/>
                    </a:ext>
                  </a:extLst>
                </a:gridCol>
                <a:gridCol w="1643074">
                  <a:extLst>
                    <a:ext uri="{9D8B030D-6E8A-4147-A177-3AD203B41FA5}">
                      <a16:colId xmlns="" xmlns:a16="http://schemas.microsoft.com/office/drawing/2014/main" val="20001"/>
                    </a:ext>
                  </a:extLst>
                </a:gridCol>
                <a:gridCol w="214313">
                  <a:extLst>
                    <a:ext uri="{9D8B030D-6E8A-4147-A177-3AD203B41FA5}">
                      <a16:colId xmlns="" xmlns:a16="http://schemas.microsoft.com/office/drawing/2014/main" val="20002"/>
                    </a:ext>
                  </a:extLst>
                </a:gridCol>
              </a:tblGrid>
              <a:tr h="390142">
                <a:tc>
                  <a:txBody>
                    <a:bodyPr/>
                    <a:lstStyle/>
                    <a:p>
                      <a:pPr algn="ctr" latinLnBrk="1"/>
                      <a:endParaRPr lang="ko-KR" altLang="en-US" dirty="0">
                        <a:latin typeface="+mn-lt"/>
                      </a:endParaRPr>
                    </a:p>
                  </a:txBody>
                  <a:tcP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latinLnBrk="1"/>
                      <a:endParaRPr lang="ko-KR" altLang="en-US" dirty="0">
                        <a:latin typeface="+mn-lt"/>
                      </a:endParaRP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latinLnBrk="1"/>
                      <a:endParaRPr lang="ko-KR" altLang="en-US" dirty="0">
                        <a:latin typeface="+mn-lt"/>
                      </a:endParaRPr>
                    </a:p>
                  </a:txBody>
                  <a:tcP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1398011">
                <a:tc>
                  <a:txBody>
                    <a:bodyPr/>
                    <a:lstStyle/>
                    <a:p>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GB" altLang="ko-KR" sz="1600" b="1" baseline="0" dirty="0" smtClean="0">
                          <a:solidFill>
                            <a:srgbClr val="FF0000"/>
                          </a:solidFill>
                          <a:latin typeface="+mn-lt"/>
                          <a:cs typeface="Arial" pitchFamily="34" charset="0"/>
                        </a:rPr>
                        <a:t>Dravidian Family of Languages </a:t>
                      </a:r>
                    </a:p>
                    <a:p>
                      <a:pPr marL="0" marR="0" indent="0" algn="ctr" defTabSz="914400" rtl="0" eaLnBrk="1" fontAlgn="auto" latinLnBrk="1" hangingPunct="1">
                        <a:lnSpc>
                          <a:spcPct val="100000"/>
                        </a:lnSpc>
                        <a:spcBef>
                          <a:spcPts val="0"/>
                        </a:spcBef>
                        <a:spcAft>
                          <a:spcPts val="0"/>
                        </a:spcAft>
                        <a:buClrTx/>
                        <a:buSzTx/>
                        <a:buFontTx/>
                        <a:buNone/>
                        <a:tabLst/>
                        <a:defRPr/>
                      </a:pPr>
                      <a:r>
                        <a:rPr lang="en-GB" altLang="ko-KR" sz="1600" b="1" baseline="0" dirty="0" smtClean="0">
                          <a:solidFill>
                            <a:srgbClr val="7030A0"/>
                          </a:solidFill>
                          <a:latin typeface="+mn-lt"/>
                          <a:cs typeface="Arial" pitchFamily="34" charset="0"/>
                        </a:rPr>
                        <a:t>( Southern India) </a:t>
                      </a:r>
                      <a:endParaRPr lang="en-GB" altLang="ko-KR" sz="1600" b="1" dirty="0" smtClean="0">
                        <a:solidFill>
                          <a:srgbClr val="7030A0"/>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124629">
                <a:tc>
                  <a:txBody>
                    <a:bodyPr/>
                    <a:lstStyle/>
                    <a:p>
                      <a:pPr>
                        <a:lnSpc>
                          <a:spcPct val="0"/>
                        </a:lnSpc>
                      </a:pPr>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dirty="0">
                        <a:solidFill>
                          <a:srgbClr val="7030A0"/>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2374050">
                <a:tc>
                  <a:txBody>
                    <a:bodyPr/>
                    <a:lstStyle/>
                    <a:p>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Kannada</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Malayalam</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Tamil</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err="1" smtClean="0">
                          <a:solidFill>
                            <a:srgbClr val="002060"/>
                          </a:solidFill>
                          <a:latin typeface="+mn-lt"/>
                          <a:cs typeface="Arial" pitchFamily="34" charset="0"/>
                        </a:rPr>
                        <a:t>Telgu</a:t>
                      </a: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Tulu </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endParaRPr lang="en-GB" altLang="ko-KR" sz="1400" b="1" baseline="0" dirty="0" smtClean="0">
                        <a:solidFill>
                          <a:srgbClr val="002060"/>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285181">
                <a:tc>
                  <a:txBody>
                    <a:bodyPr/>
                    <a:lstStyle/>
                    <a:p>
                      <a:pPr>
                        <a:lnSpc>
                          <a:spcPct val="0"/>
                        </a:lnSpc>
                      </a:pPr>
                      <a:endParaRPr lang="ko-KR" altLang="en-US" kern="100" spc="0" baseline="0"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kern="100" spc="0" baseline="0"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kern="100" spc="0" baseline="0"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508463239"/>
              </p:ext>
            </p:extLst>
          </p:nvPr>
        </p:nvGraphicFramePr>
        <p:xfrm>
          <a:off x="4500563" y="571486"/>
          <a:ext cx="2214576" cy="4577110"/>
        </p:xfrm>
        <a:graphic>
          <a:graphicData uri="http://schemas.openxmlformats.org/drawingml/2006/table">
            <a:tbl>
              <a:tblPr firstRow="1" bandRow="1">
                <a:tableStyleId>{5940675A-B579-460E-94D1-54222C63F5DA}</a:tableStyleId>
              </a:tblPr>
              <a:tblGrid>
                <a:gridCol w="214313">
                  <a:extLst>
                    <a:ext uri="{9D8B030D-6E8A-4147-A177-3AD203B41FA5}">
                      <a16:colId xmlns="" xmlns:a16="http://schemas.microsoft.com/office/drawing/2014/main" val="20000"/>
                    </a:ext>
                  </a:extLst>
                </a:gridCol>
                <a:gridCol w="1785950">
                  <a:extLst>
                    <a:ext uri="{9D8B030D-6E8A-4147-A177-3AD203B41FA5}">
                      <a16:colId xmlns="" xmlns:a16="http://schemas.microsoft.com/office/drawing/2014/main" val="20001"/>
                    </a:ext>
                  </a:extLst>
                </a:gridCol>
                <a:gridCol w="214313">
                  <a:extLst>
                    <a:ext uri="{9D8B030D-6E8A-4147-A177-3AD203B41FA5}">
                      <a16:colId xmlns="" xmlns:a16="http://schemas.microsoft.com/office/drawing/2014/main" val="20002"/>
                    </a:ext>
                  </a:extLst>
                </a:gridCol>
              </a:tblGrid>
              <a:tr h="383446">
                <a:tc>
                  <a:txBody>
                    <a:bodyPr/>
                    <a:lstStyle/>
                    <a:p>
                      <a:pPr algn="ctr" latinLnBrk="1"/>
                      <a:endParaRPr lang="ko-KR" altLang="en-US" dirty="0">
                        <a:latin typeface="+mn-lt"/>
                      </a:endParaRPr>
                    </a:p>
                  </a:txBody>
                  <a:tcP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latinLnBrk="1"/>
                      <a:endParaRPr lang="ko-KR" altLang="en-US" dirty="0">
                        <a:latin typeface="+mn-lt"/>
                      </a:endParaRP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latinLnBrk="1"/>
                      <a:endParaRPr lang="ko-KR" altLang="en-US" dirty="0">
                        <a:latin typeface="+mn-lt"/>
                      </a:endParaRPr>
                    </a:p>
                  </a:txBody>
                  <a:tcP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1629645">
                <a:tc>
                  <a:txBody>
                    <a:bodyPr/>
                    <a:lstStyle/>
                    <a:p>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GB" altLang="ko-KR" sz="1600" b="1" baseline="0" dirty="0" smtClean="0">
                          <a:solidFill>
                            <a:srgbClr val="FF0000"/>
                          </a:solidFill>
                          <a:latin typeface="+mn-lt"/>
                          <a:cs typeface="Arial" pitchFamily="34" charset="0"/>
                        </a:rPr>
                        <a:t>Sino Tibetan Family of languages </a:t>
                      </a:r>
                    </a:p>
                    <a:p>
                      <a:pPr marL="0" marR="0" indent="0" algn="ctr" defTabSz="914400" rtl="0" eaLnBrk="1" fontAlgn="auto" latinLnBrk="1" hangingPunct="1">
                        <a:lnSpc>
                          <a:spcPct val="100000"/>
                        </a:lnSpc>
                        <a:spcBef>
                          <a:spcPts val="0"/>
                        </a:spcBef>
                        <a:spcAft>
                          <a:spcPts val="0"/>
                        </a:spcAft>
                        <a:buClrTx/>
                        <a:buSzTx/>
                        <a:buFontTx/>
                        <a:buNone/>
                        <a:tabLst/>
                        <a:defRPr/>
                      </a:pPr>
                      <a:r>
                        <a:rPr lang="en-GB" altLang="ko-KR" sz="1600" b="1" baseline="0" dirty="0" smtClean="0">
                          <a:solidFill>
                            <a:srgbClr val="7030A0"/>
                          </a:solidFill>
                          <a:latin typeface="+mn-lt"/>
                          <a:cs typeface="Arial" pitchFamily="34" charset="0"/>
                        </a:rPr>
                        <a:t>( North Bihar, Bengal, Assam) </a:t>
                      </a:r>
                      <a:endParaRPr lang="en-GB" altLang="ko-KR" sz="1600" b="1" dirty="0" smtClean="0">
                        <a:solidFill>
                          <a:srgbClr val="7030A0"/>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123790">
                <a:tc>
                  <a:txBody>
                    <a:bodyPr/>
                    <a:lstStyle/>
                    <a:p>
                      <a:pPr>
                        <a:lnSpc>
                          <a:spcPct val="0"/>
                        </a:lnSpc>
                      </a:pPr>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dirty="0">
                        <a:solidFill>
                          <a:srgbClr val="7030A0"/>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2311385">
                <a:tc>
                  <a:txBody>
                    <a:bodyPr/>
                    <a:lstStyle/>
                    <a:p>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err="1" smtClean="0">
                          <a:solidFill>
                            <a:srgbClr val="002060"/>
                          </a:solidFill>
                          <a:latin typeface="+mn-lt"/>
                          <a:cs typeface="Arial" pitchFamily="34" charset="0"/>
                        </a:rPr>
                        <a:t>Sikkimese</a:t>
                      </a:r>
                      <a:r>
                        <a:rPr lang="en-GB" altLang="ko-KR" sz="1400" b="1" baseline="0" dirty="0" smtClean="0">
                          <a:solidFill>
                            <a:srgbClr val="002060"/>
                          </a:solidFill>
                          <a:latin typeface="+mn-lt"/>
                          <a:cs typeface="Arial" pitchFamily="34" charset="0"/>
                        </a:rPr>
                        <a:t> </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err="1" smtClean="0">
                          <a:solidFill>
                            <a:srgbClr val="002060"/>
                          </a:solidFill>
                          <a:latin typeface="+mn-lt"/>
                          <a:cs typeface="Arial" pitchFamily="34" charset="0"/>
                        </a:rPr>
                        <a:t>Ladakhi</a:t>
                      </a: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Sherpa</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err="1" smtClean="0">
                          <a:solidFill>
                            <a:srgbClr val="002060"/>
                          </a:solidFill>
                          <a:latin typeface="+mn-lt"/>
                          <a:cs typeface="Arial" pitchFamily="34" charset="0"/>
                        </a:rPr>
                        <a:t>Bodo</a:t>
                      </a: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Manipuri </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err="1" smtClean="0">
                          <a:solidFill>
                            <a:srgbClr val="002060"/>
                          </a:solidFill>
                          <a:latin typeface="+mn-lt"/>
                          <a:cs typeface="Arial" pitchFamily="34" charset="0"/>
                        </a:rPr>
                        <a:t>Tirupuri</a:t>
                      </a:r>
                      <a:r>
                        <a:rPr lang="en-GB" altLang="ko-KR" sz="1400" b="1" baseline="0" dirty="0" smtClean="0">
                          <a:solidFill>
                            <a:srgbClr val="002060"/>
                          </a:solidFill>
                          <a:latin typeface="+mn-lt"/>
                          <a:cs typeface="Arial" pitchFamily="34" charset="0"/>
                        </a:rPr>
                        <a:t> </a:t>
                      </a:r>
                    </a:p>
                    <a:p>
                      <a:pPr marL="0" marR="0" indent="0" algn="l" defTabSz="914400" rtl="0" eaLnBrk="1" fontAlgn="auto" latinLnBrk="1" hangingPunct="1">
                        <a:lnSpc>
                          <a:spcPct val="100000"/>
                        </a:lnSpc>
                        <a:spcBef>
                          <a:spcPts val="0"/>
                        </a:spcBef>
                        <a:spcAft>
                          <a:spcPts val="0"/>
                        </a:spcAft>
                        <a:buClrTx/>
                        <a:buSzTx/>
                        <a:buFont typeface="Wingdings" pitchFamily="2" charset="2"/>
                        <a:buNone/>
                        <a:tabLst/>
                        <a:defRPr/>
                      </a:pP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Tx/>
                        <a:buNone/>
                        <a:tabLst/>
                        <a:defRPr/>
                      </a:pPr>
                      <a:endParaRPr lang="en-GB" altLang="ko-KR" sz="1200" b="1" dirty="0" smtClean="0">
                        <a:solidFill>
                          <a:schemeClr val="tx1">
                            <a:lumMod val="75000"/>
                            <a:lumOff val="25000"/>
                          </a:schemeClr>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Tx/>
                        <a:buNone/>
                        <a:tabLst/>
                        <a:defRPr/>
                      </a:pPr>
                      <a:endParaRPr lang="en-GB" altLang="ko-KR" sz="1200" b="1" dirty="0" smtClean="0">
                        <a:solidFill>
                          <a:schemeClr val="tx1">
                            <a:lumMod val="75000"/>
                            <a:lumOff val="25000"/>
                          </a:schemeClr>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Tx/>
                        <a:buNone/>
                        <a:tabLst/>
                        <a:defRPr/>
                      </a:pPr>
                      <a:endParaRPr lang="en-GB" altLang="ko-KR" sz="1200" b="1" dirty="0" smtClean="0">
                        <a:solidFill>
                          <a:schemeClr val="tx1">
                            <a:lumMod val="75000"/>
                            <a:lumOff val="25000"/>
                          </a:schemeClr>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123749">
                <a:tc>
                  <a:txBody>
                    <a:bodyPr/>
                    <a:lstStyle/>
                    <a:p>
                      <a:pPr>
                        <a:lnSpc>
                          <a:spcPct val="0"/>
                        </a:lnSpc>
                      </a:pPr>
                      <a:endParaRPr lang="ko-KR" altLang="en-US" kern="100" spc="0" baseline="0"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kern="100" spc="0" baseline="0"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kern="100" spc="0" baseline="0"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606535577"/>
              </p:ext>
            </p:extLst>
          </p:nvPr>
        </p:nvGraphicFramePr>
        <p:xfrm>
          <a:off x="6858016" y="615520"/>
          <a:ext cx="2071701" cy="4434552"/>
        </p:xfrm>
        <a:graphic>
          <a:graphicData uri="http://schemas.openxmlformats.org/drawingml/2006/table">
            <a:tbl>
              <a:tblPr firstRow="1" bandRow="1">
                <a:tableStyleId>{5940675A-B579-460E-94D1-54222C63F5DA}</a:tableStyleId>
              </a:tblPr>
              <a:tblGrid>
                <a:gridCol w="214314">
                  <a:extLst>
                    <a:ext uri="{9D8B030D-6E8A-4147-A177-3AD203B41FA5}">
                      <a16:colId xmlns="" xmlns:a16="http://schemas.microsoft.com/office/drawing/2014/main" val="20000"/>
                    </a:ext>
                  </a:extLst>
                </a:gridCol>
                <a:gridCol w="1643074">
                  <a:extLst>
                    <a:ext uri="{9D8B030D-6E8A-4147-A177-3AD203B41FA5}">
                      <a16:colId xmlns="" xmlns:a16="http://schemas.microsoft.com/office/drawing/2014/main" val="20001"/>
                    </a:ext>
                  </a:extLst>
                </a:gridCol>
                <a:gridCol w="214313">
                  <a:extLst>
                    <a:ext uri="{9D8B030D-6E8A-4147-A177-3AD203B41FA5}">
                      <a16:colId xmlns="" xmlns:a16="http://schemas.microsoft.com/office/drawing/2014/main" val="20002"/>
                    </a:ext>
                  </a:extLst>
                </a:gridCol>
              </a:tblGrid>
              <a:tr h="344282">
                <a:tc>
                  <a:txBody>
                    <a:bodyPr/>
                    <a:lstStyle/>
                    <a:p>
                      <a:pPr algn="ctr" latinLnBrk="1"/>
                      <a:endParaRPr lang="ko-KR" altLang="en-US" dirty="0">
                        <a:latin typeface="+mn-lt"/>
                      </a:endParaRPr>
                    </a:p>
                  </a:txBody>
                  <a:tcP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latinLnBrk="1"/>
                      <a:endParaRPr lang="ko-KR" altLang="en-US" dirty="0">
                        <a:latin typeface="+mn-lt"/>
                      </a:endParaRP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latinLnBrk="1"/>
                      <a:endParaRPr lang="ko-KR" altLang="en-US" dirty="0">
                        <a:latin typeface="+mn-lt"/>
                      </a:endParaRPr>
                    </a:p>
                  </a:txBody>
                  <a:tcP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1590470">
                <a:tc>
                  <a:txBody>
                    <a:bodyPr/>
                    <a:lstStyle/>
                    <a:p>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GB" altLang="ko-KR" sz="1600" b="1" baseline="0" dirty="0" err="1" smtClean="0">
                          <a:solidFill>
                            <a:srgbClr val="FF0000"/>
                          </a:solidFill>
                          <a:latin typeface="+mn-lt"/>
                          <a:cs typeface="Arial" pitchFamily="34" charset="0"/>
                        </a:rPr>
                        <a:t>Austric</a:t>
                      </a:r>
                      <a:r>
                        <a:rPr lang="en-GB" altLang="ko-KR" sz="1600" b="1" baseline="0" dirty="0" smtClean="0">
                          <a:solidFill>
                            <a:srgbClr val="FF0000"/>
                          </a:solidFill>
                          <a:latin typeface="+mn-lt"/>
                          <a:cs typeface="Arial" pitchFamily="34" charset="0"/>
                        </a:rPr>
                        <a:t>  languages </a:t>
                      </a:r>
                    </a:p>
                    <a:p>
                      <a:pPr marL="0" marR="0" indent="0" algn="ctr" defTabSz="914400" rtl="0" eaLnBrk="1" fontAlgn="auto" latinLnBrk="1" hangingPunct="1">
                        <a:lnSpc>
                          <a:spcPct val="100000"/>
                        </a:lnSpc>
                        <a:spcBef>
                          <a:spcPts val="0"/>
                        </a:spcBef>
                        <a:spcAft>
                          <a:spcPts val="0"/>
                        </a:spcAft>
                        <a:buClrTx/>
                        <a:buSzTx/>
                        <a:buFontTx/>
                        <a:buNone/>
                        <a:tabLst/>
                        <a:defRPr/>
                      </a:pPr>
                      <a:r>
                        <a:rPr lang="en-GB" altLang="ko-KR" sz="1600" b="1" baseline="0" dirty="0" smtClean="0">
                          <a:solidFill>
                            <a:srgbClr val="7030A0"/>
                          </a:solidFill>
                          <a:latin typeface="+mn-lt"/>
                          <a:cs typeface="Arial" pitchFamily="34" charset="0"/>
                        </a:rPr>
                        <a:t>( Central and eastern India ) </a:t>
                      </a:r>
                      <a:endParaRPr lang="en-GB" altLang="ko-KR" sz="1600" b="1" dirty="0" smtClean="0">
                        <a:solidFill>
                          <a:srgbClr val="7030A0"/>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0">
                <a:tc>
                  <a:txBody>
                    <a:bodyPr/>
                    <a:lstStyle/>
                    <a:p>
                      <a:pPr>
                        <a:lnSpc>
                          <a:spcPct val="0"/>
                        </a:lnSpc>
                      </a:pPr>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dirty="0">
                        <a:solidFill>
                          <a:srgbClr val="7030A0"/>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1866778">
                <a:tc>
                  <a:txBody>
                    <a:bodyPr/>
                    <a:lstStyle/>
                    <a:p>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err="1" smtClean="0">
                          <a:solidFill>
                            <a:srgbClr val="002060"/>
                          </a:solidFill>
                          <a:latin typeface="+mn-lt"/>
                          <a:cs typeface="Arial" pitchFamily="34" charset="0"/>
                        </a:rPr>
                        <a:t>Santhali</a:t>
                      </a: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Mundari </a:t>
                      </a:r>
                    </a:p>
                    <a:p>
                      <a:pPr marL="0" marR="0" indent="0" algn="l" defTabSz="914400" rtl="0" eaLnBrk="1" fontAlgn="auto" latinLnBrk="1" hangingPunct="1">
                        <a:lnSpc>
                          <a:spcPct val="100000"/>
                        </a:lnSpc>
                        <a:spcBef>
                          <a:spcPts val="0"/>
                        </a:spcBef>
                        <a:spcAft>
                          <a:spcPts val="0"/>
                        </a:spcAft>
                        <a:buClrTx/>
                        <a:buSzTx/>
                        <a:buFont typeface="Wingdings" pitchFamily="2" charset="2"/>
                        <a:buNone/>
                        <a:tabLst/>
                        <a:defRPr/>
                      </a:pP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None/>
                        <a:tabLst/>
                        <a:defRPr/>
                      </a:pP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None/>
                        <a:tabLst/>
                        <a:defRPr/>
                      </a:pP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None/>
                        <a:tabLst/>
                        <a:defRPr/>
                      </a:pP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endParaRPr lang="en-GB" altLang="ko-KR" sz="1400" b="1" baseline="0"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endParaRPr lang="en-GB" altLang="ko-KR" sz="1400" b="1" baseline="0" dirty="0" smtClean="0">
                        <a:solidFill>
                          <a:srgbClr val="002060"/>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136442">
                <a:tc>
                  <a:txBody>
                    <a:bodyPr/>
                    <a:lstStyle/>
                    <a:p>
                      <a:pPr>
                        <a:lnSpc>
                          <a:spcPct val="0"/>
                        </a:lnSpc>
                      </a:pPr>
                      <a:endParaRPr lang="ko-KR" altLang="en-US" kern="100" spc="0" baseline="0"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kern="100" spc="0" baseline="0"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kern="100" spc="0" baseline="0"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229110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10000"/>
          </a:bodyPr>
          <a:lstStyle/>
          <a:p>
            <a:r>
              <a:rPr lang="en-US" b="1" dirty="0" smtClean="0">
                <a:solidFill>
                  <a:srgbClr val="FF0000"/>
                </a:solidFill>
              </a:rPr>
              <a:t>SYLLABUS</a:t>
            </a:r>
            <a:endParaRPr lang="en-US" dirty="0"/>
          </a:p>
        </p:txBody>
      </p:sp>
      <p:sp>
        <p:nvSpPr>
          <p:cNvPr id="3" name="Text Placeholder 2"/>
          <p:cNvSpPr>
            <a:spLocks noGrp="1"/>
          </p:cNvSpPr>
          <p:nvPr>
            <p:ph type="body" sz="quarter" idx="11"/>
          </p:nvPr>
        </p:nvSpPr>
        <p:spPr>
          <a:xfrm>
            <a:off x="428596" y="699542"/>
            <a:ext cx="8429684" cy="3515282"/>
          </a:xfrm>
        </p:spPr>
        <p:txBody>
          <a:bodyPr/>
          <a:lstStyle/>
          <a:p>
            <a:r>
              <a:rPr lang="en-US" sz="2800" b="1" dirty="0" smtClean="0">
                <a:solidFill>
                  <a:srgbClr val="7030A0"/>
                </a:solidFill>
              </a:rPr>
              <a:t>Semester I</a:t>
            </a:r>
          </a:p>
          <a:p>
            <a:endParaRPr lang="en-US" sz="2800" b="1" dirty="0" smtClean="0">
              <a:solidFill>
                <a:srgbClr val="7030A0"/>
              </a:solidFill>
            </a:endParaRPr>
          </a:p>
          <a:p>
            <a:pPr algn="l">
              <a:lnSpc>
                <a:spcPct val="150000"/>
              </a:lnSpc>
            </a:pPr>
            <a:r>
              <a:rPr lang="en-US" sz="2000" b="1" dirty="0" smtClean="0">
                <a:solidFill>
                  <a:srgbClr val="0070C0"/>
                </a:solidFill>
              </a:rPr>
              <a:t>Unit - 1 : Overview of Indian Society </a:t>
            </a:r>
            <a:r>
              <a:rPr lang="en-US" b="1" dirty="0" smtClean="0"/>
              <a:t/>
            </a:r>
            <a:br>
              <a:rPr lang="en-US" b="1" dirty="0" smtClean="0"/>
            </a:br>
            <a:r>
              <a:rPr lang="en-US" b="1" dirty="0" smtClean="0">
                <a:solidFill>
                  <a:schemeClr val="accent6">
                    <a:lumMod val="50000"/>
                  </a:schemeClr>
                </a:solidFill>
              </a:rPr>
              <a:t>Understand the multi-cultural diversity of Indian society through its demographic composition:         population distribution according to religion, caste, and gender; Appreciate the concept of linguistic diversity in relation to the Indian situation;</a:t>
            </a:r>
            <a:r>
              <a:rPr lang="en-US" b="1" dirty="0">
                <a:solidFill>
                  <a:schemeClr val="accent6">
                    <a:lumMod val="50000"/>
                  </a:schemeClr>
                </a:solidFill>
              </a:rPr>
              <a:t> </a:t>
            </a:r>
            <a:r>
              <a:rPr lang="en-US" b="1" dirty="0" smtClean="0">
                <a:solidFill>
                  <a:schemeClr val="accent6">
                    <a:lumMod val="50000"/>
                  </a:schemeClr>
                </a:solidFill>
              </a:rPr>
              <a:t>Understand regional variations according to rural, urban and tribal characteristics; Understanding the concept of diversity as difference.</a:t>
            </a:r>
          </a:p>
          <a:p>
            <a:pPr algn="l">
              <a:lnSpc>
                <a:spcPct val="150000"/>
              </a:lnSpc>
            </a:pPr>
            <a:r>
              <a:rPr lang="en-US" b="1" dirty="0">
                <a:solidFill>
                  <a:schemeClr val="accent6">
                    <a:lumMod val="50000"/>
                  </a:schemeClr>
                </a:solidFill>
              </a:rPr>
              <a:t>Explore the disparities arising out of gender with special reference to violence against women, female </a:t>
            </a:r>
            <a:r>
              <a:rPr lang="en-US" b="1" dirty="0" err="1">
                <a:solidFill>
                  <a:schemeClr val="accent6">
                    <a:lumMod val="50000"/>
                  </a:schemeClr>
                </a:solidFill>
              </a:rPr>
              <a:t>foeticide</a:t>
            </a:r>
            <a:r>
              <a:rPr lang="en-US" b="1" dirty="0">
                <a:solidFill>
                  <a:schemeClr val="accent6">
                    <a:lumMod val="50000"/>
                  </a:schemeClr>
                </a:solidFill>
              </a:rPr>
              <a:t> (declining sex </a:t>
            </a:r>
            <a:r>
              <a:rPr lang="en-US" b="1" dirty="0" smtClean="0">
                <a:solidFill>
                  <a:schemeClr val="accent6">
                    <a:lumMod val="50000"/>
                  </a:schemeClr>
                </a:solidFill>
              </a:rPr>
              <a:t>ratio); Appreciate </a:t>
            </a:r>
            <a:r>
              <a:rPr lang="en-US" b="1" dirty="0">
                <a:solidFill>
                  <a:schemeClr val="accent6">
                    <a:lumMod val="50000"/>
                  </a:schemeClr>
                </a:solidFill>
              </a:rPr>
              <a:t>the inequalities faced by people with disabilities and understand the issues of people with physical and mental disabilities</a:t>
            </a:r>
            <a:r>
              <a:rPr lang="en-US" b="1" dirty="0" smtClean="0">
                <a:solidFill>
                  <a:schemeClr val="accent6">
                    <a:lumMod val="50000"/>
                  </a:schemeClr>
                </a:solidFill>
              </a:rPr>
              <a:t>.</a:t>
            </a:r>
          </a:p>
          <a:p>
            <a:pPr algn="l">
              <a:lnSpc>
                <a:spcPct val="150000"/>
              </a:lnSpc>
            </a:pPr>
            <a:r>
              <a:rPr lang="en-US" b="1" dirty="0">
                <a:solidFill>
                  <a:schemeClr val="accent3">
                    <a:lumMod val="50000"/>
                  </a:schemeClr>
                </a:solidFill>
              </a:rPr>
              <a:t>Examine inequalities manifested due to the caste system and inter-group conflicts arising </a:t>
            </a:r>
            <a:r>
              <a:rPr lang="en-US" b="1" dirty="0" err="1" smtClean="0">
                <a:solidFill>
                  <a:schemeClr val="accent3">
                    <a:lumMod val="50000"/>
                  </a:schemeClr>
                </a:solidFill>
              </a:rPr>
              <a:t>thereof;Understand</a:t>
            </a:r>
            <a:r>
              <a:rPr lang="en-US" b="1" dirty="0" smtClean="0">
                <a:solidFill>
                  <a:schemeClr val="accent3">
                    <a:lumMod val="50000"/>
                  </a:schemeClr>
                </a:solidFill>
              </a:rPr>
              <a:t> </a:t>
            </a:r>
            <a:r>
              <a:rPr lang="en-US" b="1" dirty="0">
                <a:solidFill>
                  <a:schemeClr val="accent3">
                    <a:lumMod val="50000"/>
                  </a:schemeClr>
                </a:solidFill>
              </a:rPr>
              <a:t>inter-group conflicts arising out of communalism;</a:t>
            </a:r>
            <a:br>
              <a:rPr lang="en-US" b="1" dirty="0">
                <a:solidFill>
                  <a:schemeClr val="accent3">
                    <a:lumMod val="50000"/>
                  </a:schemeClr>
                </a:solidFill>
              </a:rPr>
            </a:br>
            <a:r>
              <a:rPr lang="en-US" b="1" dirty="0">
                <a:solidFill>
                  <a:schemeClr val="accent3">
                    <a:lumMod val="50000"/>
                  </a:schemeClr>
                </a:solidFill>
              </a:rPr>
              <a:t>Examine the causes and effects of conflicts arising out of regionalism and linguistic </a:t>
            </a:r>
            <a:r>
              <a:rPr lang="en-US" b="1" dirty="0" smtClean="0">
                <a:solidFill>
                  <a:schemeClr val="accent3">
                    <a:lumMod val="50000"/>
                  </a:schemeClr>
                </a:solidFill>
              </a:rPr>
              <a:t>differences</a:t>
            </a:r>
            <a:r>
              <a:rPr lang="en-US" b="1" dirty="0">
                <a:solidFill>
                  <a:schemeClr val="accent3">
                    <a:lumMod val="50000"/>
                  </a:schemeClr>
                </a:solidFill>
              </a:rPr>
              <a:t>.</a:t>
            </a:r>
          </a:p>
          <a:p>
            <a:pPr algn="l">
              <a:lnSpc>
                <a:spcPct val="150000"/>
              </a:lnSpc>
            </a:pPr>
            <a:endParaRPr lang="en-US" b="1" dirty="0">
              <a:solidFill>
                <a:schemeClr val="accent6">
                  <a:lumMod val="50000"/>
                </a:schemeClr>
              </a:solidFill>
            </a:endParaRPr>
          </a:p>
          <a:p>
            <a:pPr algn="l">
              <a:lnSpc>
                <a:spcPct val="150000"/>
              </a:lnSpc>
            </a:pPr>
            <a:endParaRPr lang="en-US" b="1" dirty="0" smtClean="0">
              <a:solidFill>
                <a:schemeClr val="accent6">
                  <a:lumMod val="50000"/>
                </a:schemeClr>
              </a:solidFill>
            </a:endParaRPr>
          </a:p>
          <a:p>
            <a:pPr algn="l"/>
            <a:endParaRPr lang="en-US" dirty="0"/>
          </a:p>
        </p:txBody>
      </p:sp>
    </p:spTree>
  </p:cSld>
  <p:clrMapOvr>
    <a:masterClrMapping/>
  </p:clrMapOvr>
  <p:transition>
    <p:wheel spokes="8"/>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op 10 Most Spoken Languages in India - Listoto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20" y="142858"/>
            <a:ext cx="8665994" cy="47883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a:xfrm>
            <a:off x="539552" y="1707654"/>
            <a:ext cx="7992888" cy="1512168"/>
          </a:xfrm>
        </p:spPr>
        <p:txBody>
          <a:bodyPr numCol="2"/>
          <a:lstStyle/>
          <a:p>
            <a:pPr algn="just"/>
            <a:r>
              <a:rPr lang="en-US" dirty="0" smtClean="0"/>
              <a:t>The following are the 22 languages recognized in the 8</a:t>
            </a:r>
            <a:r>
              <a:rPr lang="en-US" baseline="30000" dirty="0" smtClean="0"/>
              <a:t>th</a:t>
            </a:r>
            <a:r>
              <a:rPr lang="en-US" dirty="0" smtClean="0"/>
              <a:t> Schedule of Indian Constitution</a:t>
            </a:r>
          </a:p>
          <a:p>
            <a:pPr marL="342900" indent="-342900" algn="just">
              <a:buAutoNum type="arabicPeriod"/>
            </a:pPr>
            <a:r>
              <a:rPr lang="en-US" dirty="0" smtClean="0"/>
              <a:t>Assamese</a:t>
            </a:r>
          </a:p>
          <a:p>
            <a:pPr marL="342900" indent="-342900" algn="just">
              <a:buAutoNum type="arabicPeriod"/>
            </a:pPr>
            <a:r>
              <a:rPr lang="en-US" dirty="0" smtClean="0"/>
              <a:t>Bengali</a:t>
            </a:r>
          </a:p>
          <a:p>
            <a:pPr marL="342900" indent="-342900" algn="just">
              <a:buAutoNum type="arabicPeriod"/>
            </a:pPr>
            <a:r>
              <a:rPr lang="en-US" dirty="0" err="1" smtClean="0"/>
              <a:t>Bodo</a:t>
            </a:r>
            <a:endParaRPr lang="en-US" dirty="0" smtClean="0"/>
          </a:p>
          <a:p>
            <a:pPr marL="342900" indent="-342900" algn="just">
              <a:buAutoNum type="arabicPeriod"/>
            </a:pPr>
            <a:r>
              <a:rPr lang="en-US" dirty="0" err="1" smtClean="0"/>
              <a:t>Dogri</a:t>
            </a:r>
            <a:endParaRPr lang="en-US" dirty="0" smtClean="0"/>
          </a:p>
          <a:p>
            <a:pPr marL="342900" indent="-342900" algn="just">
              <a:buAutoNum type="arabicPeriod"/>
            </a:pPr>
            <a:r>
              <a:rPr lang="en-US" dirty="0" smtClean="0"/>
              <a:t>Gujarati</a:t>
            </a:r>
          </a:p>
          <a:p>
            <a:pPr marL="342900" indent="-342900" algn="just">
              <a:buAutoNum type="arabicPeriod"/>
            </a:pPr>
            <a:r>
              <a:rPr lang="en-US" dirty="0" smtClean="0"/>
              <a:t>Hindi</a:t>
            </a:r>
          </a:p>
          <a:p>
            <a:pPr marL="342900" indent="-342900" algn="just">
              <a:buAutoNum type="arabicPeriod"/>
            </a:pPr>
            <a:r>
              <a:rPr lang="en-US" dirty="0" smtClean="0"/>
              <a:t>Kannada</a:t>
            </a:r>
          </a:p>
          <a:p>
            <a:pPr marL="342900" indent="-342900" algn="just">
              <a:buAutoNum type="arabicPeriod"/>
            </a:pPr>
            <a:r>
              <a:rPr lang="en-US" dirty="0" smtClean="0"/>
              <a:t>Kashmiri</a:t>
            </a:r>
          </a:p>
          <a:p>
            <a:pPr marL="342900" indent="-342900" algn="just">
              <a:buAutoNum type="arabicPeriod"/>
            </a:pPr>
            <a:r>
              <a:rPr lang="en-US" dirty="0" smtClean="0"/>
              <a:t>Konkani</a:t>
            </a:r>
          </a:p>
          <a:p>
            <a:pPr marL="342900" indent="-342900" algn="just">
              <a:buAutoNum type="arabicPeriod"/>
            </a:pPr>
            <a:r>
              <a:rPr lang="en-US" dirty="0" smtClean="0"/>
              <a:t>Malayalam</a:t>
            </a:r>
          </a:p>
          <a:p>
            <a:pPr marL="342900" indent="-342900" algn="just">
              <a:buAutoNum type="arabicPeriod"/>
            </a:pPr>
            <a:r>
              <a:rPr lang="en-US" dirty="0" smtClean="0"/>
              <a:t>Manipuri</a:t>
            </a:r>
          </a:p>
          <a:p>
            <a:pPr marL="342900" indent="-342900" algn="just">
              <a:buAutoNum type="arabicPeriod"/>
            </a:pPr>
            <a:r>
              <a:rPr lang="en-US" dirty="0" smtClean="0"/>
              <a:t>Marathi</a:t>
            </a:r>
          </a:p>
          <a:p>
            <a:pPr marL="342900" indent="-342900" algn="just">
              <a:buAutoNum type="arabicPeriod"/>
            </a:pPr>
            <a:r>
              <a:rPr lang="en-US" dirty="0" smtClean="0"/>
              <a:t>Nepali</a:t>
            </a:r>
          </a:p>
          <a:p>
            <a:pPr marL="342900" indent="-342900" algn="just">
              <a:buAutoNum type="arabicPeriod"/>
            </a:pPr>
            <a:r>
              <a:rPr lang="en-US" dirty="0" smtClean="0"/>
              <a:t>Oriya</a:t>
            </a:r>
          </a:p>
          <a:p>
            <a:pPr marL="342900" indent="-342900" algn="just">
              <a:buAutoNum type="arabicPeriod"/>
            </a:pPr>
            <a:r>
              <a:rPr lang="en-US" dirty="0" smtClean="0"/>
              <a:t>Punjabi</a:t>
            </a:r>
          </a:p>
          <a:p>
            <a:pPr marL="342900" indent="-342900" algn="just">
              <a:buAutoNum type="arabicPeriod"/>
            </a:pPr>
            <a:r>
              <a:rPr lang="en-US" dirty="0" smtClean="0"/>
              <a:t>Maithili</a:t>
            </a:r>
          </a:p>
          <a:p>
            <a:pPr marL="342900" indent="-342900" algn="just">
              <a:buAutoNum type="arabicPeriod"/>
            </a:pPr>
            <a:r>
              <a:rPr lang="en-US" dirty="0" smtClean="0"/>
              <a:t>Sanskrit</a:t>
            </a:r>
          </a:p>
          <a:p>
            <a:pPr marL="342900" indent="-342900" algn="just">
              <a:buAutoNum type="arabicPeriod"/>
            </a:pPr>
            <a:r>
              <a:rPr lang="en-US" dirty="0" err="1" smtClean="0"/>
              <a:t>Santhali</a:t>
            </a:r>
            <a:endParaRPr lang="en-US" dirty="0" smtClean="0"/>
          </a:p>
          <a:p>
            <a:pPr marL="342900" indent="-342900" algn="just">
              <a:buAutoNum type="arabicPeriod"/>
            </a:pPr>
            <a:r>
              <a:rPr lang="en-US" dirty="0" smtClean="0"/>
              <a:t>Sindhi</a:t>
            </a:r>
          </a:p>
          <a:p>
            <a:pPr marL="342900" indent="-342900" algn="just">
              <a:buAutoNum type="arabicPeriod"/>
            </a:pPr>
            <a:r>
              <a:rPr lang="en-US" dirty="0" smtClean="0"/>
              <a:t>Tamil</a:t>
            </a:r>
          </a:p>
          <a:p>
            <a:pPr marL="342900" indent="-342900" algn="just">
              <a:buAutoNum type="arabicPeriod"/>
            </a:pPr>
            <a:r>
              <a:rPr lang="en-US" dirty="0" smtClean="0"/>
              <a:t>Telugu</a:t>
            </a:r>
          </a:p>
          <a:p>
            <a:pPr marL="342900" indent="-342900" algn="just">
              <a:buAutoNum type="arabicPeriod"/>
            </a:pPr>
            <a:r>
              <a:rPr lang="en-US" dirty="0" smtClean="0"/>
              <a:t>Urdu</a:t>
            </a:r>
          </a:p>
        </p:txBody>
      </p:sp>
    </p:spTree>
    <p:extLst>
      <p:ext uri="{BB962C8B-B14F-4D97-AF65-F5344CB8AC3E}">
        <p14:creationId xmlns:p14="http://schemas.microsoft.com/office/powerpoint/2010/main" val="7788145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a:xfrm>
            <a:off x="395536" y="915566"/>
            <a:ext cx="8743856" cy="360040"/>
          </a:xfrm>
        </p:spPr>
        <p:txBody>
          <a:bodyPr/>
          <a:lstStyle/>
          <a:p>
            <a:pPr algn="just"/>
            <a:r>
              <a:rPr lang="en-US" b="1" dirty="0" smtClean="0"/>
              <a:t>Majority of the population speak Hindi (about 41%) followed by Bengali (8.1%), Telugu (7.1%) and </a:t>
            </a:r>
          </a:p>
          <a:p>
            <a:pPr algn="just"/>
            <a:r>
              <a:rPr lang="en-US" b="1" dirty="0" smtClean="0"/>
              <a:t>Marathi (7%)</a:t>
            </a:r>
            <a:endParaRPr lang="en-US" b="1" dirty="0"/>
          </a:p>
        </p:txBody>
      </p:sp>
      <p:sp>
        <p:nvSpPr>
          <p:cNvPr id="4" name="TextBox 3"/>
          <p:cNvSpPr txBox="1"/>
          <p:nvPr/>
        </p:nvSpPr>
        <p:spPr>
          <a:xfrm>
            <a:off x="323528" y="1635646"/>
            <a:ext cx="7848872" cy="2554545"/>
          </a:xfrm>
          <a:prstGeom prst="rect">
            <a:avLst/>
          </a:prstGeom>
          <a:noFill/>
        </p:spPr>
        <p:txBody>
          <a:bodyPr wrap="square" rtlCol="0">
            <a:spAutoFit/>
          </a:bodyPr>
          <a:lstStyle/>
          <a:p>
            <a:pPr algn="just"/>
            <a:r>
              <a:rPr lang="en-US" sz="1600" dirty="0"/>
              <a:t>Official Language of India: Hindi is the official language of India, and English is the associate language. The Official Language Bill was introduced in the </a:t>
            </a:r>
            <a:r>
              <a:rPr lang="en-US" sz="1600" dirty="0" err="1"/>
              <a:t>Lok</a:t>
            </a:r>
            <a:r>
              <a:rPr lang="en-US" sz="1600" dirty="0"/>
              <a:t> </a:t>
            </a:r>
            <a:r>
              <a:rPr lang="en-US" sz="1600" dirty="0" err="1"/>
              <a:t>Sabha</a:t>
            </a:r>
            <a:r>
              <a:rPr lang="en-US" sz="1600" dirty="0"/>
              <a:t> in </a:t>
            </a:r>
            <a:endParaRPr lang="en-US" sz="1600" dirty="0" smtClean="0"/>
          </a:p>
          <a:p>
            <a:pPr algn="just"/>
            <a:r>
              <a:rPr lang="en-US" sz="1600" dirty="0" smtClean="0"/>
              <a:t>1963</a:t>
            </a:r>
            <a:r>
              <a:rPr lang="en-US" sz="1600" dirty="0"/>
              <a:t>. This Bill provides that the English language may be used in addition to Hindi as an official language</a:t>
            </a:r>
            <a:r>
              <a:rPr lang="en-US" sz="1600" dirty="0" smtClean="0"/>
              <a:t>.</a:t>
            </a:r>
          </a:p>
          <a:p>
            <a:pPr algn="just"/>
            <a:endParaRPr lang="en-US" sz="1600" dirty="0"/>
          </a:p>
          <a:p>
            <a:pPr algn="just"/>
            <a:r>
              <a:rPr lang="en-US" sz="1600" dirty="0"/>
              <a:t>Official Language of the States: As far as States are concerned, the Indian </a:t>
            </a:r>
            <a:endParaRPr lang="en-US" sz="1600" dirty="0" smtClean="0"/>
          </a:p>
          <a:p>
            <a:pPr algn="just"/>
            <a:r>
              <a:rPr lang="en-US" sz="1600" dirty="0" smtClean="0"/>
              <a:t>Constitution </a:t>
            </a:r>
            <a:r>
              <a:rPr lang="en-US" sz="1600" dirty="0"/>
              <a:t>has allowed the respective State Legislatures to recognize some </a:t>
            </a:r>
            <a:endParaRPr lang="en-US" sz="1600" dirty="0" smtClean="0"/>
          </a:p>
          <a:p>
            <a:pPr algn="just"/>
            <a:r>
              <a:rPr lang="en-US" sz="1600" dirty="0" smtClean="0"/>
              <a:t>language(s</a:t>
            </a:r>
            <a:r>
              <a:rPr lang="en-US" sz="1600" dirty="0"/>
              <a:t>) for intra-state official transactions. This provision, thus, recognize the </a:t>
            </a:r>
            <a:endParaRPr lang="en-US" sz="1600" dirty="0" smtClean="0"/>
          </a:p>
          <a:p>
            <a:pPr algn="just"/>
            <a:r>
              <a:rPr lang="en-US" sz="1600" dirty="0" smtClean="0"/>
              <a:t>right </a:t>
            </a:r>
            <a:r>
              <a:rPr lang="en-US" sz="1600" dirty="0"/>
              <a:t>of substantial section of State's population to have the language spoken by them to be recognized for official purposes within the State.</a:t>
            </a:r>
          </a:p>
        </p:txBody>
      </p:sp>
    </p:spTree>
    <p:extLst>
      <p:ext uri="{BB962C8B-B14F-4D97-AF65-F5344CB8AC3E}">
        <p14:creationId xmlns:p14="http://schemas.microsoft.com/office/powerpoint/2010/main" val="15648316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3. Caste System </a:t>
            </a:r>
            <a:endParaRPr lang="en-US" dirty="0">
              <a:solidFill>
                <a:srgbClr val="FF0000"/>
              </a:solidFill>
            </a:endParaRPr>
          </a:p>
        </p:txBody>
      </p:sp>
      <p:sp>
        <p:nvSpPr>
          <p:cNvPr id="3" name="Text Placeholder 2"/>
          <p:cNvSpPr>
            <a:spLocks noGrp="1"/>
          </p:cNvSpPr>
          <p:nvPr>
            <p:ph type="body" sz="quarter" idx="11"/>
          </p:nvPr>
        </p:nvSpPr>
        <p:spPr>
          <a:xfrm>
            <a:off x="500034" y="627534"/>
            <a:ext cx="8248430" cy="3372976"/>
          </a:xfrm>
        </p:spPr>
        <p:txBody>
          <a:bodyPr/>
          <a:lstStyle/>
          <a:p>
            <a:pPr algn="l"/>
            <a:endParaRPr lang="en-GB" b="1" dirty="0" smtClean="0">
              <a:solidFill>
                <a:srgbClr val="FF0000"/>
              </a:solidFill>
            </a:endParaRPr>
          </a:p>
          <a:p>
            <a:pPr marL="457200" indent="-457200" algn="l">
              <a:buFont typeface="+mj-lt"/>
              <a:buAutoNum type="arabicPeriod"/>
            </a:pPr>
            <a:r>
              <a:rPr lang="en-GB" sz="2400" dirty="0" smtClean="0">
                <a:solidFill>
                  <a:schemeClr val="accent3">
                    <a:lumMod val="50000"/>
                  </a:schemeClr>
                </a:solidFill>
              </a:rPr>
              <a:t>Brahmins – religious preachers, scholars, teachers  </a:t>
            </a:r>
          </a:p>
          <a:p>
            <a:pPr marL="457200" indent="-457200" algn="l">
              <a:buFont typeface="+mj-lt"/>
              <a:buAutoNum type="arabicPeriod"/>
            </a:pPr>
            <a:r>
              <a:rPr lang="en-GB" sz="2400" dirty="0" smtClean="0">
                <a:solidFill>
                  <a:schemeClr val="accent3">
                    <a:lumMod val="50000"/>
                  </a:schemeClr>
                </a:solidFill>
              </a:rPr>
              <a:t>Kshatriya – rulers, administrators and warriors </a:t>
            </a:r>
          </a:p>
          <a:p>
            <a:pPr marL="457200" indent="-457200" algn="l">
              <a:buFont typeface="+mj-lt"/>
              <a:buAutoNum type="arabicPeriod"/>
            </a:pPr>
            <a:r>
              <a:rPr lang="en-GB" sz="2400" dirty="0" err="1" smtClean="0">
                <a:solidFill>
                  <a:schemeClr val="accent3">
                    <a:lumMod val="50000"/>
                  </a:schemeClr>
                </a:solidFill>
              </a:rPr>
              <a:t>Vaishya</a:t>
            </a:r>
            <a:r>
              <a:rPr lang="en-GB" sz="2400" dirty="0" smtClean="0">
                <a:solidFill>
                  <a:schemeClr val="accent3">
                    <a:lumMod val="50000"/>
                  </a:schemeClr>
                </a:solidFill>
              </a:rPr>
              <a:t> – money leaders, </a:t>
            </a:r>
            <a:r>
              <a:rPr lang="en-GB" sz="2400" dirty="0" err="1" smtClean="0">
                <a:solidFill>
                  <a:schemeClr val="accent3">
                    <a:lumMod val="50000"/>
                  </a:schemeClr>
                </a:solidFill>
              </a:rPr>
              <a:t>artians</a:t>
            </a:r>
            <a:r>
              <a:rPr lang="en-GB" sz="2400" dirty="0" smtClean="0">
                <a:solidFill>
                  <a:schemeClr val="accent3">
                    <a:lumMod val="50000"/>
                  </a:schemeClr>
                </a:solidFill>
              </a:rPr>
              <a:t>, traders </a:t>
            </a:r>
          </a:p>
          <a:p>
            <a:pPr marL="457200" indent="-457200" algn="l">
              <a:buFont typeface="+mj-lt"/>
              <a:buAutoNum type="arabicPeriod"/>
            </a:pPr>
            <a:r>
              <a:rPr lang="en-GB" sz="2400" dirty="0" err="1" smtClean="0">
                <a:solidFill>
                  <a:schemeClr val="accent3">
                    <a:lumMod val="50000"/>
                  </a:schemeClr>
                </a:solidFill>
              </a:rPr>
              <a:t>Shudra</a:t>
            </a:r>
            <a:r>
              <a:rPr lang="en-GB" sz="2400" dirty="0" smtClean="0">
                <a:solidFill>
                  <a:schemeClr val="accent3">
                    <a:lumMod val="50000"/>
                  </a:schemeClr>
                </a:solidFill>
              </a:rPr>
              <a:t> – workers or labourers  </a:t>
            </a:r>
          </a:p>
          <a:p>
            <a:pPr algn="l"/>
            <a:endParaRPr lang="en-GB" dirty="0" smtClean="0"/>
          </a:p>
          <a:p>
            <a:pPr algn="l"/>
            <a:endParaRPr lang="en-GB" dirty="0" smtClean="0"/>
          </a:p>
          <a:p>
            <a:pPr algn="l"/>
            <a:endParaRPr lang="en-GB" dirty="0" smtClean="0"/>
          </a:p>
          <a:p>
            <a:pPr algn="l"/>
            <a:endParaRPr lang="en-GB" dirty="0" smtClean="0"/>
          </a:p>
          <a:p>
            <a:pPr algn="l"/>
            <a:endParaRPr lang="en-US" dirty="0"/>
          </a:p>
        </p:txBody>
      </p:sp>
      <p:pic>
        <p:nvPicPr>
          <p:cNvPr id="1028" name="Picture 4" descr="The ambiguous sugar coating of caste system | | ForumIAS Blog"/>
          <p:cNvPicPr>
            <a:picLocks noChangeAspect="1" noChangeArrowheads="1"/>
          </p:cNvPicPr>
          <p:nvPr/>
        </p:nvPicPr>
        <p:blipFill>
          <a:blip r:embed="rId2"/>
          <a:srcRect/>
          <a:stretch>
            <a:fillRect/>
          </a:stretch>
        </p:blipFill>
        <p:spPr bwMode="auto">
          <a:xfrm>
            <a:off x="1547664" y="2846330"/>
            <a:ext cx="4355977" cy="201750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28"/>
                                        </p:tgtEl>
                                        <p:attrNameLst>
                                          <p:attrName>style.visibility</p:attrName>
                                        </p:attrNameLst>
                                      </p:cBhvr>
                                      <p:to>
                                        <p:strVal val="visible"/>
                                      </p:to>
                                    </p:set>
                                    <p:anim calcmode="lin" valueType="num">
                                      <p:cBhvr additive="base">
                                        <p:cTn id="31" dur="500" fill="hold"/>
                                        <p:tgtEl>
                                          <p:spTgt spid="1028"/>
                                        </p:tgtEl>
                                        <p:attrNameLst>
                                          <p:attrName>ppt_x</p:attrName>
                                        </p:attrNameLst>
                                      </p:cBhvr>
                                      <p:tavLst>
                                        <p:tav tm="0">
                                          <p:val>
                                            <p:strVal val="#ppt_x"/>
                                          </p:val>
                                        </p:tav>
                                        <p:tav tm="100000">
                                          <p:val>
                                            <p:strVal val="#ppt_x"/>
                                          </p:val>
                                        </p:tav>
                                      </p:tavLst>
                                    </p:anim>
                                    <p:anim calcmode="lin" valueType="num">
                                      <p:cBhvr additive="base">
                                        <p:cTn id="32"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4" name="Rectangle 3"/>
          <p:cNvSpPr/>
          <p:nvPr/>
        </p:nvSpPr>
        <p:spPr>
          <a:xfrm>
            <a:off x="116648" y="771550"/>
            <a:ext cx="8847840" cy="2585323"/>
          </a:xfrm>
          <a:prstGeom prst="rect">
            <a:avLst/>
          </a:prstGeom>
        </p:spPr>
        <p:txBody>
          <a:bodyPr wrap="square">
            <a:spAutoFit/>
          </a:bodyPr>
          <a:lstStyle/>
          <a:p>
            <a:r>
              <a:rPr lang="en-US" dirty="0"/>
              <a:t>Factors Responsible for Growth of Caste System in India</a:t>
            </a:r>
            <a:r>
              <a:rPr lang="en-US" dirty="0" smtClean="0"/>
              <a:t>:</a:t>
            </a:r>
          </a:p>
          <a:p>
            <a:pPr marL="342900" indent="-342900">
              <a:buAutoNum type="alphaLcParenBoth"/>
            </a:pPr>
            <a:r>
              <a:rPr lang="en-US" dirty="0" smtClean="0"/>
              <a:t>The </a:t>
            </a:r>
            <a:r>
              <a:rPr lang="en-US" b="1" dirty="0"/>
              <a:t>influence of religion </a:t>
            </a:r>
            <a:r>
              <a:rPr lang="en-US" dirty="0"/>
              <a:t>is the main factor for growth of caste system in India. </a:t>
            </a:r>
            <a:endParaRPr lang="en-US" dirty="0" smtClean="0"/>
          </a:p>
          <a:p>
            <a:r>
              <a:rPr lang="en-US" dirty="0" smtClean="0"/>
              <a:t>The </a:t>
            </a:r>
            <a:r>
              <a:rPr lang="en-US" dirty="0"/>
              <a:t>Hindu Caste System is looked upon as divine ordained institution. Beliefs in </a:t>
            </a:r>
            <a:endParaRPr lang="en-US" dirty="0" smtClean="0"/>
          </a:p>
          <a:p>
            <a:r>
              <a:rPr lang="en-US" dirty="0" smtClean="0"/>
              <a:t>reincarnation </a:t>
            </a:r>
            <a:r>
              <a:rPr lang="en-US" dirty="0"/>
              <a:t>and the doctrine of Karma also have fostered the caste system in </a:t>
            </a:r>
            <a:r>
              <a:rPr lang="en-US" smtClean="0"/>
              <a:t>India. (</a:t>
            </a:r>
            <a:r>
              <a:rPr lang="en-US" dirty="0" smtClean="0"/>
              <a:t>b) </a:t>
            </a:r>
            <a:r>
              <a:rPr lang="en-US" b="1" dirty="0" smtClean="0"/>
              <a:t>The </a:t>
            </a:r>
            <a:r>
              <a:rPr lang="en-US" b="1" dirty="0"/>
              <a:t>static rural social structure </a:t>
            </a:r>
            <a:r>
              <a:rPr lang="en-US" dirty="0"/>
              <a:t>of India strengthened </a:t>
            </a:r>
            <a:r>
              <a:rPr lang="en-US" dirty="0" smtClean="0"/>
              <a:t>the growth </a:t>
            </a:r>
            <a:r>
              <a:rPr lang="en-US" dirty="0"/>
              <a:t>of caste </a:t>
            </a:r>
            <a:endParaRPr lang="en-US" dirty="0" smtClean="0"/>
          </a:p>
          <a:p>
            <a:r>
              <a:rPr lang="en-US" dirty="0" smtClean="0"/>
              <a:t>system.</a:t>
            </a:r>
          </a:p>
          <a:p>
            <a:r>
              <a:rPr lang="en-US" b="1" dirty="0" smtClean="0"/>
              <a:t>(c) Lack </a:t>
            </a:r>
            <a:r>
              <a:rPr lang="en-US" b="1" dirty="0"/>
              <a:t>of education</a:t>
            </a:r>
            <a:r>
              <a:rPr lang="en-US" dirty="0"/>
              <a:t>, especially among the rural masses has contributed to the </a:t>
            </a:r>
            <a:endParaRPr lang="en-US" dirty="0" smtClean="0"/>
          </a:p>
          <a:p>
            <a:r>
              <a:rPr lang="en-US" dirty="0" smtClean="0"/>
              <a:t>growth </a:t>
            </a:r>
            <a:r>
              <a:rPr lang="en-US" dirty="0"/>
              <a:t>of caste system in India. Due to illiteracy, people have become orthodox and </a:t>
            </a:r>
            <a:endParaRPr lang="en-US" dirty="0" smtClean="0"/>
          </a:p>
          <a:p>
            <a:r>
              <a:rPr lang="en-US" dirty="0" smtClean="0"/>
              <a:t>they </a:t>
            </a:r>
            <a:r>
              <a:rPr lang="en-US" dirty="0"/>
              <a:t>blindly accept the caste rules and restrictions.</a:t>
            </a:r>
          </a:p>
        </p:txBody>
      </p:sp>
    </p:spTree>
    <p:extLst>
      <p:ext uri="{BB962C8B-B14F-4D97-AF65-F5344CB8AC3E}">
        <p14:creationId xmlns:p14="http://schemas.microsoft.com/office/powerpoint/2010/main" val="33141651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4" name="Rectangle 3"/>
          <p:cNvSpPr/>
          <p:nvPr/>
        </p:nvSpPr>
        <p:spPr>
          <a:xfrm>
            <a:off x="107504" y="843558"/>
            <a:ext cx="8928992" cy="3139321"/>
          </a:xfrm>
          <a:prstGeom prst="rect">
            <a:avLst/>
          </a:prstGeom>
        </p:spPr>
        <p:txBody>
          <a:bodyPr wrap="square">
            <a:spAutoFit/>
          </a:bodyPr>
          <a:lstStyle/>
          <a:p>
            <a:r>
              <a:rPr lang="en-US" dirty="0"/>
              <a:t>(d) The existence of many races in India resulted in the formulation of strict laws </a:t>
            </a:r>
            <a:endParaRPr lang="en-US" dirty="0" smtClean="0"/>
          </a:p>
          <a:p>
            <a:r>
              <a:rPr lang="en-US" dirty="0" smtClean="0"/>
              <a:t>regarding </a:t>
            </a:r>
            <a:r>
              <a:rPr lang="en-US" dirty="0"/>
              <a:t>discrimination, as each race made efforts to preserve its purity</a:t>
            </a:r>
            <a:r>
              <a:rPr lang="en-US" dirty="0" smtClean="0"/>
              <a:t>.</a:t>
            </a:r>
          </a:p>
          <a:p>
            <a:r>
              <a:rPr lang="en-US" dirty="0" smtClean="0"/>
              <a:t>(</a:t>
            </a:r>
            <a:r>
              <a:rPr lang="en-US" dirty="0"/>
              <a:t>e) The rulers did not enforce uniform customs, and they </a:t>
            </a:r>
            <a:r>
              <a:rPr lang="en-US" dirty="0" err="1"/>
              <a:t>recognisedthe</a:t>
            </a:r>
            <a:r>
              <a:rPr lang="en-US" dirty="0"/>
              <a:t> various </a:t>
            </a:r>
            <a:endParaRPr lang="en-US" dirty="0" smtClean="0"/>
          </a:p>
          <a:p>
            <a:r>
              <a:rPr lang="en-US" dirty="0" smtClean="0"/>
              <a:t>customs </a:t>
            </a:r>
            <a:r>
              <a:rPr lang="en-US" dirty="0"/>
              <a:t>of different groups of people, which </a:t>
            </a:r>
            <a:r>
              <a:rPr lang="en-US" dirty="0" err="1"/>
              <a:t>inturn</a:t>
            </a:r>
            <a:r>
              <a:rPr lang="en-US" dirty="0"/>
              <a:t> encouraged the caste system in </a:t>
            </a:r>
            <a:endParaRPr lang="en-US" dirty="0" smtClean="0"/>
          </a:p>
          <a:p>
            <a:r>
              <a:rPr lang="en-US" dirty="0" smtClean="0"/>
              <a:t>India.</a:t>
            </a:r>
          </a:p>
          <a:p>
            <a:r>
              <a:rPr lang="en-US" dirty="0" smtClean="0"/>
              <a:t>(f) </a:t>
            </a:r>
            <a:r>
              <a:rPr lang="en-US" dirty="0"/>
              <a:t>The hereditary occupations of the people, especially in rural areas kept alive the </a:t>
            </a:r>
            <a:endParaRPr lang="en-US" dirty="0" smtClean="0"/>
          </a:p>
          <a:p>
            <a:r>
              <a:rPr lang="en-US" dirty="0" smtClean="0"/>
              <a:t>caste </a:t>
            </a:r>
            <a:r>
              <a:rPr lang="en-US" dirty="0"/>
              <a:t>system in India</a:t>
            </a:r>
            <a:r>
              <a:rPr lang="en-US" dirty="0" smtClean="0"/>
              <a:t>.</a:t>
            </a:r>
          </a:p>
          <a:p>
            <a:r>
              <a:rPr lang="en-US" dirty="0" smtClean="0"/>
              <a:t>(</a:t>
            </a:r>
            <a:r>
              <a:rPr lang="en-US" dirty="0"/>
              <a:t>g) The desire to dominate of the upper castes, especially, </a:t>
            </a:r>
            <a:r>
              <a:rPr lang="en-US" dirty="0" err="1"/>
              <a:t>theBrahmins</a:t>
            </a:r>
            <a:r>
              <a:rPr lang="en-US" dirty="0"/>
              <a:t> over the lower castes gave fillip to the growth of </a:t>
            </a:r>
            <a:r>
              <a:rPr lang="en-US" dirty="0" err="1"/>
              <a:t>castesystem</a:t>
            </a:r>
            <a:r>
              <a:rPr lang="en-US" dirty="0"/>
              <a:t> in India</a:t>
            </a:r>
            <a:r>
              <a:rPr lang="en-US" dirty="0" smtClean="0"/>
              <a:t>.</a:t>
            </a:r>
          </a:p>
          <a:p>
            <a:r>
              <a:rPr lang="en-US" dirty="0" smtClean="0"/>
              <a:t>(h</a:t>
            </a:r>
            <a:r>
              <a:rPr lang="en-US" dirty="0"/>
              <a:t>) Other factors that contributed to the growth of caste system in India include the </a:t>
            </a:r>
            <a:endParaRPr lang="en-US" dirty="0" smtClean="0"/>
          </a:p>
          <a:p>
            <a:r>
              <a:rPr lang="en-US" dirty="0" smtClean="0"/>
              <a:t>desire </a:t>
            </a:r>
            <a:r>
              <a:rPr lang="en-US" dirty="0"/>
              <a:t>of Brahmins to keep them pure; ancestor worship; idea of exclusive family, etc.</a:t>
            </a:r>
          </a:p>
        </p:txBody>
      </p:sp>
    </p:spTree>
    <p:extLst>
      <p:ext uri="{BB962C8B-B14F-4D97-AF65-F5344CB8AC3E}">
        <p14:creationId xmlns:p14="http://schemas.microsoft.com/office/powerpoint/2010/main" val="63182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4. Intra group Culture Differences </a:t>
            </a:r>
            <a:endParaRPr lang="en-US" dirty="0">
              <a:solidFill>
                <a:srgbClr val="FF0000"/>
              </a:solidFill>
            </a:endParaRPr>
          </a:p>
        </p:txBody>
      </p:sp>
      <p:sp>
        <p:nvSpPr>
          <p:cNvPr id="3" name="Text Placeholder 2"/>
          <p:cNvSpPr>
            <a:spLocks noGrp="1"/>
          </p:cNvSpPr>
          <p:nvPr>
            <p:ph type="body" sz="quarter" idx="11"/>
          </p:nvPr>
        </p:nvSpPr>
        <p:spPr>
          <a:xfrm>
            <a:off x="500034" y="699542"/>
            <a:ext cx="3429024" cy="3300968"/>
          </a:xfrm>
        </p:spPr>
        <p:txBody>
          <a:bodyPr/>
          <a:lstStyle/>
          <a:p>
            <a:pPr algn="l"/>
            <a:endParaRPr lang="en-GB" b="1" dirty="0" smtClean="0">
              <a:solidFill>
                <a:srgbClr val="FF0000"/>
              </a:solidFill>
            </a:endParaRPr>
          </a:p>
          <a:p>
            <a:pPr algn="l"/>
            <a:endParaRPr lang="en-GB" dirty="0" smtClean="0"/>
          </a:p>
          <a:p>
            <a:pPr algn="l"/>
            <a:endParaRPr lang="en-GB" dirty="0" smtClean="0"/>
          </a:p>
          <a:p>
            <a:pPr algn="l"/>
            <a:endParaRPr lang="en-GB" dirty="0" smtClean="0"/>
          </a:p>
          <a:p>
            <a:pPr algn="l"/>
            <a:endParaRPr lang="en-GB" dirty="0" smtClean="0"/>
          </a:p>
          <a:p>
            <a:pPr algn="l"/>
            <a:endParaRPr lang="en-US" dirty="0"/>
          </a:p>
        </p:txBody>
      </p:sp>
      <p:pic>
        <p:nvPicPr>
          <p:cNvPr id="109570" name="Picture 2" descr="Cross Border Medication"/>
          <p:cNvPicPr>
            <a:picLocks noChangeAspect="1" noChangeArrowheads="1"/>
          </p:cNvPicPr>
          <p:nvPr/>
        </p:nvPicPr>
        <p:blipFill>
          <a:blip r:embed="rId2"/>
          <a:srcRect/>
          <a:stretch>
            <a:fillRect/>
          </a:stretch>
        </p:blipFill>
        <p:spPr bwMode="auto">
          <a:xfrm>
            <a:off x="642910" y="1142990"/>
            <a:ext cx="3162288" cy="3643338"/>
          </a:xfrm>
          <a:prstGeom prst="rect">
            <a:avLst/>
          </a:prstGeom>
          <a:noFill/>
        </p:spPr>
      </p:pic>
      <p:pic>
        <p:nvPicPr>
          <p:cNvPr id="109574" name="Picture 6" descr="clothing for different culture and religion"/>
          <p:cNvPicPr>
            <a:picLocks noChangeAspect="1" noChangeArrowheads="1"/>
          </p:cNvPicPr>
          <p:nvPr/>
        </p:nvPicPr>
        <p:blipFill>
          <a:blip r:embed="rId3"/>
          <a:srcRect/>
          <a:stretch>
            <a:fillRect/>
          </a:stretch>
        </p:blipFill>
        <p:spPr bwMode="auto">
          <a:xfrm>
            <a:off x="4143372" y="1214428"/>
            <a:ext cx="4362438" cy="3643338"/>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36 Most Famous Festivals Of India Updated 2020 list With Dates!"/>
          <p:cNvPicPr>
            <a:picLocks noChangeAspect="1" noChangeArrowheads="1"/>
          </p:cNvPicPr>
          <p:nvPr/>
        </p:nvPicPr>
        <p:blipFill>
          <a:blip r:embed="rId2"/>
          <a:srcRect/>
          <a:stretch>
            <a:fillRect/>
          </a:stretch>
        </p:blipFill>
        <p:spPr bwMode="auto">
          <a:xfrm>
            <a:off x="142844" y="357172"/>
            <a:ext cx="3917137" cy="2238364"/>
          </a:xfrm>
          <a:prstGeom prst="rect">
            <a:avLst/>
          </a:prstGeom>
          <a:noFill/>
        </p:spPr>
      </p:pic>
      <p:pic>
        <p:nvPicPr>
          <p:cNvPr id="110596" name="Picture 4" descr="Tour Guide In Mumbai, Mumbai Travel Guide, Mumbai Group Tour"/>
          <p:cNvPicPr>
            <a:picLocks noChangeAspect="1" noChangeArrowheads="1"/>
          </p:cNvPicPr>
          <p:nvPr/>
        </p:nvPicPr>
        <p:blipFill>
          <a:blip r:embed="rId3"/>
          <a:srcRect/>
          <a:stretch>
            <a:fillRect/>
          </a:stretch>
        </p:blipFill>
        <p:spPr bwMode="auto">
          <a:xfrm>
            <a:off x="4357686" y="428610"/>
            <a:ext cx="4000528" cy="2143140"/>
          </a:xfrm>
          <a:prstGeom prst="rect">
            <a:avLst/>
          </a:prstGeom>
          <a:noFill/>
        </p:spPr>
      </p:pic>
      <p:pic>
        <p:nvPicPr>
          <p:cNvPr id="110598" name="Picture 6" descr="The Incredible Cultural Festivals in Asia You Have to See in Your Lifetime  – skyticket Travel Guide"/>
          <p:cNvPicPr>
            <a:picLocks noChangeAspect="1" noChangeArrowheads="1"/>
          </p:cNvPicPr>
          <p:nvPr/>
        </p:nvPicPr>
        <p:blipFill>
          <a:blip r:embed="rId4"/>
          <a:srcRect/>
          <a:stretch>
            <a:fillRect/>
          </a:stretch>
        </p:blipFill>
        <p:spPr bwMode="auto">
          <a:xfrm>
            <a:off x="0" y="2928940"/>
            <a:ext cx="3857620" cy="2071702"/>
          </a:xfrm>
          <a:prstGeom prst="rect">
            <a:avLst/>
          </a:prstGeom>
          <a:noFill/>
        </p:spPr>
      </p:pic>
      <p:pic>
        <p:nvPicPr>
          <p:cNvPr id="110600" name="Picture 8" descr="Festivals in India (Art, Cultural, Religious, and Harvest)"/>
          <p:cNvPicPr>
            <a:picLocks noChangeAspect="1" noChangeArrowheads="1"/>
          </p:cNvPicPr>
          <p:nvPr/>
        </p:nvPicPr>
        <p:blipFill>
          <a:blip r:embed="rId5"/>
          <a:srcRect/>
          <a:stretch>
            <a:fillRect/>
          </a:stretch>
        </p:blipFill>
        <p:spPr bwMode="auto">
          <a:xfrm>
            <a:off x="4286248" y="2619394"/>
            <a:ext cx="4318702" cy="2524106"/>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5. Influence of Western Culture </a:t>
            </a:r>
            <a:endParaRPr lang="en-US" dirty="0">
              <a:solidFill>
                <a:srgbClr val="FF0000"/>
              </a:solidFill>
            </a:endParaRPr>
          </a:p>
        </p:txBody>
      </p:sp>
      <p:sp>
        <p:nvSpPr>
          <p:cNvPr id="3" name="Text Placeholder 2"/>
          <p:cNvSpPr>
            <a:spLocks noGrp="1"/>
          </p:cNvSpPr>
          <p:nvPr>
            <p:ph type="body" sz="quarter" idx="11"/>
          </p:nvPr>
        </p:nvSpPr>
        <p:spPr>
          <a:xfrm>
            <a:off x="500034" y="699542"/>
            <a:ext cx="3429024" cy="3300968"/>
          </a:xfrm>
        </p:spPr>
        <p:txBody>
          <a:bodyPr/>
          <a:lstStyle/>
          <a:p>
            <a:pPr algn="l"/>
            <a:endParaRPr lang="en-GB" b="1" dirty="0" smtClean="0">
              <a:solidFill>
                <a:srgbClr val="FF0000"/>
              </a:solidFill>
            </a:endParaRPr>
          </a:p>
          <a:p>
            <a:pPr algn="l"/>
            <a:endParaRPr lang="en-GB" dirty="0" smtClean="0"/>
          </a:p>
          <a:p>
            <a:pPr algn="l"/>
            <a:endParaRPr lang="en-GB" dirty="0" smtClean="0"/>
          </a:p>
          <a:p>
            <a:pPr algn="l"/>
            <a:endParaRPr lang="en-GB" dirty="0" smtClean="0"/>
          </a:p>
          <a:p>
            <a:pPr algn="l"/>
            <a:endParaRPr lang="en-GB" dirty="0" smtClean="0"/>
          </a:p>
          <a:p>
            <a:pPr algn="l"/>
            <a:endParaRPr lang="en-US" dirty="0"/>
          </a:p>
        </p:txBody>
      </p:sp>
      <p:pic>
        <p:nvPicPr>
          <p:cNvPr id="111618" name="Picture 2" descr="3 Indo Western Outfit Ideas for Women for Different Occasions | Bewakoof  Blog"/>
          <p:cNvPicPr>
            <a:picLocks noChangeAspect="1" noChangeArrowheads="1"/>
          </p:cNvPicPr>
          <p:nvPr/>
        </p:nvPicPr>
        <p:blipFill>
          <a:blip r:embed="rId2"/>
          <a:srcRect/>
          <a:stretch>
            <a:fillRect/>
          </a:stretch>
        </p:blipFill>
        <p:spPr bwMode="auto">
          <a:xfrm>
            <a:off x="357158" y="1071552"/>
            <a:ext cx="2571768" cy="3643338"/>
          </a:xfrm>
          <a:prstGeom prst="rect">
            <a:avLst/>
          </a:prstGeom>
          <a:noFill/>
        </p:spPr>
      </p:pic>
      <p:pic>
        <p:nvPicPr>
          <p:cNvPr id="111620" name="Picture 4" descr="12 Must-Go Restaurants with Sinfully Delicious Western Food in Johor Bahru  - JOHOR NOW"/>
          <p:cNvPicPr>
            <a:picLocks noChangeAspect="1" noChangeArrowheads="1"/>
          </p:cNvPicPr>
          <p:nvPr/>
        </p:nvPicPr>
        <p:blipFill>
          <a:blip r:embed="rId3"/>
          <a:srcRect/>
          <a:stretch>
            <a:fillRect/>
          </a:stretch>
        </p:blipFill>
        <p:spPr bwMode="auto">
          <a:xfrm>
            <a:off x="3143240" y="1000114"/>
            <a:ext cx="6000760" cy="369093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Regional Diversity</a:t>
            </a:r>
            <a:endParaRPr lang="en-US" dirty="0"/>
          </a:p>
        </p:txBody>
      </p:sp>
      <p:sp>
        <p:nvSpPr>
          <p:cNvPr id="3" name="Text Placeholder 2"/>
          <p:cNvSpPr>
            <a:spLocks noGrp="1"/>
          </p:cNvSpPr>
          <p:nvPr>
            <p:ph type="body" sz="quarter" idx="11"/>
          </p:nvPr>
        </p:nvSpPr>
        <p:spPr/>
        <p:txBody>
          <a:bodyPr/>
          <a:lstStyle/>
          <a:p>
            <a:endParaRPr lang="en-US" dirty="0"/>
          </a:p>
        </p:txBody>
      </p:sp>
      <p:sp>
        <p:nvSpPr>
          <p:cNvPr id="4" name="Rectangle 3"/>
          <p:cNvSpPr/>
          <p:nvPr/>
        </p:nvSpPr>
        <p:spPr>
          <a:xfrm>
            <a:off x="35496" y="699542"/>
            <a:ext cx="9073008" cy="3323987"/>
          </a:xfrm>
          <a:prstGeom prst="rect">
            <a:avLst/>
          </a:prstGeom>
        </p:spPr>
        <p:txBody>
          <a:bodyPr wrap="square">
            <a:spAutoFit/>
          </a:bodyPr>
          <a:lstStyle/>
          <a:p>
            <a:r>
              <a:rPr lang="en-US" sz="1400" dirty="0"/>
              <a:t>In India, there are </a:t>
            </a:r>
            <a:r>
              <a:rPr lang="en-US" sz="1400" dirty="0" smtClean="0"/>
              <a:t>28 </a:t>
            </a:r>
            <a:r>
              <a:rPr lang="en-US" sz="1400" dirty="0"/>
              <a:t>States and </a:t>
            </a:r>
            <a:r>
              <a:rPr lang="en-US" sz="1400" dirty="0" smtClean="0"/>
              <a:t>8 Union </a:t>
            </a:r>
            <a:r>
              <a:rPr lang="en-US" sz="1400" dirty="0"/>
              <a:t>Territories. The States differ in terms of quality of people, culture and resources. Therefore, there are regional variations or differences among the States, and also among the sub-regions of each State</a:t>
            </a:r>
            <a:r>
              <a:rPr lang="en-US" sz="1400" dirty="0" smtClean="0"/>
              <a:t>.</a:t>
            </a:r>
          </a:p>
          <a:p>
            <a:endParaRPr lang="en-US" sz="1400" dirty="0"/>
          </a:p>
          <a:p>
            <a:r>
              <a:rPr lang="en-US" sz="1400" dirty="0"/>
              <a:t>The various regional differences are as follows</a:t>
            </a:r>
            <a:r>
              <a:rPr lang="en-US" sz="1400" dirty="0" smtClean="0"/>
              <a:t>:</a:t>
            </a:r>
          </a:p>
          <a:p>
            <a:endParaRPr lang="en-US" sz="1400" dirty="0"/>
          </a:p>
          <a:p>
            <a:pPr marL="342900" indent="-342900">
              <a:buAutoNum type="arabicPeriod"/>
            </a:pPr>
            <a:r>
              <a:rPr lang="en-US" sz="1400" b="1" dirty="0" smtClean="0"/>
              <a:t>Literacy: </a:t>
            </a:r>
            <a:r>
              <a:rPr lang="en-US" sz="1400" dirty="0" smtClean="0"/>
              <a:t>For </a:t>
            </a:r>
            <a:r>
              <a:rPr lang="en-US" sz="1400" dirty="0"/>
              <a:t>the purpose of census, a person who can both read and write with understanding in any language is treated as literate. In India, the States differ in terms of literacy rates. Some States like Kerala, Mizoram, Tripura and Goa, the literacy rate is high, whereas, in Bihar, Arunachal Pradesh, Rajasthan and Jharkhand the literacy rate is </a:t>
            </a:r>
            <a:r>
              <a:rPr lang="en-US" sz="1400" dirty="0" smtClean="0"/>
              <a:t>low. For </a:t>
            </a:r>
            <a:r>
              <a:rPr lang="en-US" sz="1400" dirty="0"/>
              <a:t>instance, Kerala has highest literacy of about 94% and Bihar has the lowest literacy of 64% as per 2011 census. </a:t>
            </a:r>
            <a:endParaRPr lang="en-US" sz="1400" dirty="0" smtClean="0"/>
          </a:p>
          <a:p>
            <a:pPr marL="342900" indent="-342900">
              <a:buAutoNum type="arabicPeriod"/>
            </a:pPr>
            <a:endParaRPr lang="en-US" sz="1400" b="1" dirty="0"/>
          </a:p>
          <a:p>
            <a:pPr marL="342900" indent="-342900">
              <a:buAutoNum type="arabicPeriod"/>
            </a:pPr>
            <a:r>
              <a:rPr lang="en-US" sz="1400" b="1" dirty="0" smtClean="0"/>
              <a:t>Birth </a:t>
            </a:r>
            <a:r>
              <a:rPr lang="en-US" sz="1400" b="1" dirty="0"/>
              <a:t>Rate and Death </a:t>
            </a:r>
            <a:r>
              <a:rPr lang="en-US" sz="1400" b="1" dirty="0" err="1"/>
              <a:t>Rate:</a:t>
            </a:r>
            <a:r>
              <a:rPr lang="en-US" sz="1400" dirty="0" err="1"/>
              <a:t>In</a:t>
            </a:r>
            <a:r>
              <a:rPr lang="en-US" sz="1400" dirty="0"/>
              <a:t> the highly populated and backward States of North India like Bihar, Madhya Pradesh, Rajasthan, and UP, the birth rate is very high, as compared to more literate Southern States Kerala, Tamil Nadu, Karnataka and Andhra Pradesh. Also, the death rate is high in the </a:t>
            </a:r>
            <a:r>
              <a:rPr lang="en-US" sz="1400" dirty="0" smtClean="0"/>
              <a:t>backward states</a:t>
            </a:r>
            <a:endParaRPr lang="en-US" sz="1400" dirty="0"/>
          </a:p>
        </p:txBody>
      </p:sp>
    </p:spTree>
    <p:extLst>
      <p:ext uri="{BB962C8B-B14F-4D97-AF65-F5344CB8AC3E}">
        <p14:creationId xmlns:p14="http://schemas.microsoft.com/office/powerpoint/2010/main" val="11408915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10000"/>
          </a:bodyPr>
          <a:lstStyle/>
          <a:p>
            <a:endParaRPr lang="en-US" dirty="0"/>
          </a:p>
        </p:txBody>
      </p:sp>
      <p:sp>
        <p:nvSpPr>
          <p:cNvPr id="3" name="Text Placeholder 2"/>
          <p:cNvSpPr>
            <a:spLocks noGrp="1"/>
          </p:cNvSpPr>
          <p:nvPr>
            <p:ph type="body" sz="quarter" idx="11"/>
          </p:nvPr>
        </p:nvSpPr>
        <p:spPr>
          <a:xfrm>
            <a:off x="428596" y="1071552"/>
            <a:ext cx="7786742" cy="3143272"/>
          </a:xfrm>
        </p:spPr>
        <p:txBody>
          <a:bodyPr>
            <a:normAutofit fontScale="92500" lnSpcReduction="10000"/>
          </a:bodyPr>
          <a:lstStyle/>
          <a:p>
            <a:endParaRPr lang="en-US" sz="2800" b="1" dirty="0" smtClean="0">
              <a:solidFill>
                <a:srgbClr val="7030A0"/>
              </a:solidFill>
            </a:endParaRPr>
          </a:p>
          <a:p>
            <a:pPr algn="l">
              <a:lnSpc>
                <a:spcPct val="150000"/>
              </a:lnSpc>
            </a:pPr>
            <a:r>
              <a:rPr lang="en-US" sz="2000" b="1" dirty="0" smtClean="0">
                <a:solidFill>
                  <a:srgbClr val="0070C0"/>
                </a:solidFill>
              </a:rPr>
              <a:t>Unit - 2 : The Indian Constitution </a:t>
            </a:r>
            <a:r>
              <a:rPr lang="en-US" b="1" dirty="0" smtClean="0">
                <a:solidFill>
                  <a:schemeClr val="accent3">
                    <a:lumMod val="50000"/>
                  </a:schemeClr>
                </a:solidFill>
              </a:rPr>
              <a:t/>
            </a:r>
            <a:br>
              <a:rPr lang="en-US" b="1" dirty="0" smtClean="0">
                <a:solidFill>
                  <a:schemeClr val="accent3">
                    <a:lumMod val="50000"/>
                  </a:schemeClr>
                </a:solidFill>
              </a:rPr>
            </a:br>
            <a:r>
              <a:rPr lang="en-US" b="1" dirty="0" smtClean="0">
                <a:solidFill>
                  <a:schemeClr val="accent3">
                    <a:lumMod val="50000"/>
                  </a:schemeClr>
                </a:solidFill>
              </a:rPr>
              <a:t>The structure of the Constitution - the Preamble, Main Body and Schedules Basic Features of the Constitution.</a:t>
            </a:r>
            <a:br>
              <a:rPr lang="en-US" b="1" dirty="0" smtClean="0">
                <a:solidFill>
                  <a:schemeClr val="accent3">
                    <a:lumMod val="50000"/>
                  </a:schemeClr>
                </a:solidFill>
              </a:rPr>
            </a:br>
            <a:r>
              <a:rPr lang="en-US" b="1" dirty="0" smtClean="0">
                <a:solidFill>
                  <a:schemeClr val="accent3">
                    <a:lumMod val="50000"/>
                  </a:schemeClr>
                </a:solidFill>
              </a:rPr>
              <a:t>Fundamental Duties of the Indian Citizen; tolerance, peace and communal harmony as crucial values in strengthening the social fabric of Indian society;</a:t>
            </a:r>
            <a:br>
              <a:rPr lang="en-US" b="1" dirty="0" smtClean="0">
                <a:solidFill>
                  <a:schemeClr val="accent3">
                    <a:lumMod val="50000"/>
                  </a:schemeClr>
                </a:solidFill>
              </a:rPr>
            </a:br>
            <a:r>
              <a:rPr lang="en-US" b="1" dirty="0" smtClean="0">
                <a:solidFill>
                  <a:schemeClr val="accent6">
                    <a:lumMod val="50000"/>
                  </a:schemeClr>
                </a:solidFill>
              </a:rPr>
              <a:t>The </a:t>
            </a:r>
            <a:r>
              <a:rPr lang="en-US" b="1" dirty="0">
                <a:solidFill>
                  <a:schemeClr val="accent6">
                    <a:lumMod val="50000"/>
                  </a:schemeClr>
                </a:solidFill>
              </a:rPr>
              <a:t>party system in Indian politics;</a:t>
            </a:r>
            <a:br>
              <a:rPr lang="en-US" b="1" dirty="0">
                <a:solidFill>
                  <a:schemeClr val="accent6">
                    <a:lumMod val="50000"/>
                  </a:schemeClr>
                </a:solidFill>
              </a:rPr>
            </a:br>
            <a:r>
              <a:rPr lang="en-US" b="1" dirty="0">
                <a:solidFill>
                  <a:schemeClr val="accent6">
                    <a:lumMod val="50000"/>
                  </a:schemeClr>
                </a:solidFill>
              </a:rPr>
              <a:t>Local self-government in urban and rural areas;</a:t>
            </a:r>
            <a:br>
              <a:rPr lang="en-US" b="1" dirty="0">
                <a:solidFill>
                  <a:schemeClr val="accent6">
                    <a:lumMod val="50000"/>
                  </a:schemeClr>
                </a:solidFill>
              </a:rPr>
            </a:br>
            <a:r>
              <a:rPr lang="en-US" b="1" dirty="0">
                <a:solidFill>
                  <a:schemeClr val="accent6">
                    <a:lumMod val="50000"/>
                  </a:schemeClr>
                </a:solidFill>
              </a:rPr>
              <a:t>The 73rd and 74th </a:t>
            </a:r>
            <a:r>
              <a:rPr lang="en-US" b="1" dirty="0" smtClean="0">
                <a:solidFill>
                  <a:schemeClr val="accent6">
                    <a:lumMod val="50000"/>
                  </a:schemeClr>
                </a:solidFill>
              </a:rPr>
              <a:t>Amendments</a:t>
            </a:r>
            <a:r>
              <a:rPr lang="en-US" b="1" dirty="0">
                <a:solidFill>
                  <a:schemeClr val="accent6">
                    <a:lumMod val="50000"/>
                  </a:schemeClr>
                </a:solidFill>
              </a:rPr>
              <a:t/>
            </a:r>
            <a:br>
              <a:rPr lang="en-US" b="1" dirty="0">
                <a:solidFill>
                  <a:schemeClr val="accent6">
                    <a:lumMod val="50000"/>
                  </a:schemeClr>
                </a:solidFill>
              </a:rPr>
            </a:br>
            <a:r>
              <a:rPr lang="en-US" b="1" dirty="0">
                <a:solidFill>
                  <a:schemeClr val="accent6">
                    <a:lumMod val="50000"/>
                  </a:schemeClr>
                </a:solidFill>
              </a:rPr>
              <a:t>Role and significance of women in politics.</a:t>
            </a:r>
          </a:p>
          <a:p>
            <a:pPr algn="l">
              <a:lnSpc>
                <a:spcPct val="150000"/>
              </a:lnSpc>
            </a:pPr>
            <a:endParaRPr lang="en-US" b="1" dirty="0" smtClean="0">
              <a:solidFill>
                <a:schemeClr val="accent3">
                  <a:lumMod val="50000"/>
                </a:schemeClr>
              </a:solidFill>
            </a:endParaRPr>
          </a:p>
          <a:p>
            <a:endParaRPr lang="en-US" sz="2800" b="1" dirty="0" smtClean="0">
              <a:solidFill>
                <a:srgbClr val="7030A0"/>
              </a:solidFill>
            </a:endParaRPr>
          </a:p>
        </p:txBody>
      </p:sp>
    </p:spTree>
  </p:cSld>
  <p:clrMapOvr>
    <a:masterClrMapping/>
  </p:clrMapOvr>
  <p:transition>
    <p:newsflash/>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35496" y="483518"/>
            <a:ext cx="9073008" cy="3970318"/>
          </a:xfrm>
          <a:prstGeom prst="rect">
            <a:avLst/>
          </a:prstGeom>
        </p:spPr>
        <p:txBody>
          <a:bodyPr wrap="square">
            <a:spAutoFit/>
          </a:bodyPr>
          <a:lstStyle/>
          <a:p>
            <a:r>
              <a:rPr lang="en-US" b="1" dirty="0" smtClean="0"/>
              <a:t>3</a:t>
            </a:r>
            <a:r>
              <a:rPr lang="en-US" b="1" dirty="0"/>
              <a:t>. Urbanization</a:t>
            </a:r>
            <a:r>
              <a:rPr lang="en-US" b="1" dirty="0" smtClean="0"/>
              <a:t>: </a:t>
            </a:r>
            <a:r>
              <a:rPr lang="en-US" dirty="0" smtClean="0"/>
              <a:t>In </a:t>
            </a:r>
            <a:r>
              <a:rPr lang="en-US" dirty="0"/>
              <a:t>India, there is imbalance in terms of urbanization of population. In </a:t>
            </a:r>
            <a:endParaRPr lang="en-US" dirty="0" smtClean="0"/>
          </a:p>
          <a:p>
            <a:r>
              <a:rPr lang="en-US" dirty="0" smtClean="0"/>
              <a:t>some </a:t>
            </a:r>
            <a:r>
              <a:rPr lang="en-US" dirty="0"/>
              <a:t>regions, the urban population has increased over the years; whereas, certain </a:t>
            </a:r>
            <a:endParaRPr lang="en-US" dirty="0" smtClean="0"/>
          </a:p>
          <a:p>
            <a:r>
              <a:rPr lang="en-US" dirty="0" smtClean="0"/>
              <a:t>backward </a:t>
            </a:r>
            <a:r>
              <a:rPr lang="en-US" dirty="0"/>
              <a:t>regions are very slow in the growth of urban </a:t>
            </a:r>
            <a:r>
              <a:rPr lang="en-US" dirty="0" err="1"/>
              <a:t>population.Some</a:t>
            </a:r>
            <a:r>
              <a:rPr lang="en-US" dirty="0"/>
              <a:t> States, </a:t>
            </a:r>
            <a:endParaRPr lang="en-US" dirty="0" smtClean="0"/>
          </a:p>
          <a:p>
            <a:r>
              <a:rPr lang="en-US" dirty="0" smtClean="0"/>
              <a:t>especially</a:t>
            </a:r>
            <a:r>
              <a:rPr lang="en-US" dirty="0"/>
              <a:t>, the smaller States of Goa and </a:t>
            </a:r>
            <a:r>
              <a:rPr lang="en-US" dirty="0" err="1"/>
              <a:t>Mizoram,there</a:t>
            </a:r>
            <a:r>
              <a:rPr lang="en-US" dirty="0"/>
              <a:t> is higher concentration of </a:t>
            </a:r>
            <a:endParaRPr lang="en-US" dirty="0" smtClean="0"/>
          </a:p>
          <a:p>
            <a:r>
              <a:rPr lang="en-US" dirty="0" smtClean="0"/>
              <a:t>population </a:t>
            </a:r>
            <a:r>
              <a:rPr lang="en-US" dirty="0"/>
              <a:t>in urban </a:t>
            </a:r>
            <a:r>
              <a:rPr lang="en-US" dirty="0" err="1"/>
              <a:t>areas.whereas</a:t>
            </a:r>
            <a:r>
              <a:rPr lang="en-US" dirty="0"/>
              <a:t>, in backward States of Madhya Pradesh and Bihar</a:t>
            </a:r>
            <a:r>
              <a:rPr lang="en-US" dirty="0" smtClean="0"/>
              <a:t>,</a:t>
            </a:r>
          </a:p>
          <a:p>
            <a:r>
              <a:rPr lang="en-US" dirty="0" smtClean="0"/>
              <a:t>there </a:t>
            </a:r>
            <a:r>
              <a:rPr lang="en-US" dirty="0"/>
              <a:t>is very low concentration of urban population</a:t>
            </a:r>
            <a:r>
              <a:rPr lang="en-US" dirty="0" smtClean="0"/>
              <a:t>.</a:t>
            </a:r>
          </a:p>
          <a:p>
            <a:endParaRPr lang="en-US" dirty="0"/>
          </a:p>
          <a:p>
            <a:r>
              <a:rPr lang="en-US" b="1" dirty="0"/>
              <a:t>4. Poverty</a:t>
            </a:r>
            <a:r>
              <a:rPr lang="en-US" b="1" dirty="0" smtClean="0"/>
              <a:t>: </a:t>
            </a:r>
            <a:r>
              <a:rPr lang="en-US" dirty="0" smtClean="0"/>
              <a:t>In </a:t>
            </a:r>
            <a:r>
              <a:rPr lang="en-US" dirty="0"/>
              <a:t>India, about 37% of population lives below poverty </a:t>
            </a:r>
            <a:r>
              <a:rPr lang="en-US" dirty="0" smtClean="0"/>
              <a:t>line. According </a:t>
            </a:r>
            <a:r>
              <a:rPr lang="en-US" dirty="0"/>
              <a:t>to </a:t>
            </a:r>
            <a:endParaRPr lang="en-US" dirty="0" smtClean="0"/>
          </a:p>
          <a:p>
            <a:r>
              <a:rPr lang="en-US" dirty="0" smtClean="0"/>
              <a:t>Planning </a:t>
            </a:r>
            <a:r>
              <a:rPr lang="en-US" dirty="0"/>
              <a:t>Commission, the poverty in the country has declined to 21.9% (2011-12).As </a:t>
            </a:r>
            <a:endParaRPr lang="en-US" dirty="0" smtClean="0"/>
          </a:p>
          <a:p>
            <a:r>
              <a:rPr lang="en-US" dirty="0" smtClean="0"/>
              <a:t>per </a:t>
            </a:r>
            <a:r>
              <a:rPr lang="en-US" dirty="0"/>
              <a:t>World Bank Report (2014), 11.8% population in India lives below poverty </a:t>
            </a:r>
            <a:r>
              <a:rPr lang="en-US" dirty="0" err="1"/>
              <a:t>line.There</a:t>
            </a:r>
            <a:r>
              <a:rPr lang="en-US" dirty="0"/>
              <a:t> is widespread poverty in some states. The highest poverty is in Orissa, followed by </a:t>
            </a:r>
            <a:endParaRPr lang="en-US" dirty="0" smtClean="0"/>
          </a:p>
          <a:p>
            <a:r>
              <a:rPr lang="en-US" dirty="0" smtClean="0"/>
              <a:t>Bihar </a:t>
            </a:r>
            <a:r>
              <a:rPr lang="en-US" dirty="0"/>
              <a:t>and Madhya Pradesh. The low poverty States are Goa, Jammu &amp; Kashmir and </a:t>
            </a:r>
            <a:endParaRPr lang="en-US" dirty="0" smtClean="0"/>
          </a:p>
          <a:p>
            <a:r>
              <a:rPr lang="en-US" dirty="0" smtClean="0"/>
              <a:t>Punjab</a:t>
            </a:r>
            <a:r>
              <a:rPr lang="en-US" dirty="0"/>
              <a:t>.</a:t>
            </a:r>
          </a:p>
          <a:p>
            <a:endParaRPr lang="en-US" dirty="0"/>
          </a:p>
        </p:txBody>
      </p:sp>
    </p:spTree>
    <p:extLst>
      <p:ext uri="{BB962C8B-B14F-4D97-AF65-F5344CB8AC3E}">
        <p14:creationId xmlns:p14="http://schemas.microsoft.com/office/powerpoint/2010/main" val="5709833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35496" y="267494"/>
            <a:ext cx="8928992" cy="4770537"/>
          </a:xfrm>
          <a:prstGeom prst="rect">
            <a:avLst/>
          </a:prstGeom>
        </p:spPr>
        <p:txBody>
          <a:bodyPr wrap="square">
            <a:spAutoFit/>
          </a:bodyPr>
          <a:lstStyle/>
          <a:p>
            <a:r>
              <a:rPr lang="en-US" sz="1600" b="1" dirty="0"/>
              <a:t>5.Infrastructure Development</a:t>
            </a:r>
            <a:r>
              <a:rPr lang="en-US" sz="1600" b="1" dirty="0" smtClean="0"/>
              <a:t>: </a:t>
            </a:r>
            <a:r>
              <a:rPr lang="en-US" sz="1600" dirty="0" smtClean="0"/>
              <a:t>There </a:t>
            </a:r>
            <a:r>
              <a:rPr lang="en-US" sz="1600" dirty="0"/>
              <a:t>is regional imbalance in infrastructure development There is </a:t>
            </a:r>
            <a:endParaRPr lang="en-US" sz="1600" dirty="0" smtClean="0"/>
          </a:p>
          <a:p>
            <a:r>
              <a:rPr lang="en-US" sz="1600" dirty="0" smtClean="0"/>
              <a:t>low </a:t>
            </a:r>
            <a:r>
              <a:rPr lang="en-US" sz="1600" dirty="0"/>
              <a:t>level of infrastructure development such </a:t>
            </a:r>
            <a:r>
              <a:rPr lang="en-US" sz="1600" dirty="0" err="1"/>
              <a:t>astransport</a:t>
            </a:r>
            <a:r>
              <a:rPr lang="en-US" sz="1600" dirty="0"/>
              <a:t>, communication, </a:t>
            </a:r>
            <a:endParaRPr lang="en-US" sz="1600" dirty="0" smtClean="0"/>
          </a:p>
          <a:p>
            <a:r>
              <a:rPr lang="en-US" sz="1600" dirty="0" smtClean="0"/>
              <a:t>banking</a:t>
            </a:r>
            <a:r>
              <a:rPr lang="en-US" sz="1600" dirty="0"/>
              <a:t>, etc., in most of the States, especially the northern and eastern </a:t>
            </a:r>
            <a:r>
              <a:rPr lang="en-US" sz="1600" dirty="0" err="1"/>
              <a:t>States.For</a:t>
            </a:r>
            <a:r>
              <a:rPr lang="en-US" sz="1600" dirty="0"/>
              <a:t> </a:t>
            </a:r>
            <a:endParaRPr lang="en-US" sz="1600" dirty="0" smtClean="0"/>
          </a:p>
          <a:p>
            <a:r>
              <a:rPr lang="en-US" sz="1600" dirty="0" smtClean="0"/>
              <a:t>instance</a:t>
            </a:r>
            <a:r>
              <a:rPr lang="en-US" sz="1600" dirty="0"/>
              <a:t>, it is estimated that nearly 50% of the villages in India, (most of them in </a:t>
            </a:r>
            <a:endParaRPr lang="en-US" sz="1600" dirty="0" smtClean="0"/>
          </a:p>
          <a:p>
            <a:r>
              <a:rPr lang="en-US" sz="1600" dirty="0" smtClean="0"/>
              <a:t>backward </a:t>
            </a:r>
            <a:r>
              <a:rPr lang="en-US" sz="1600" dirty="0"/>
              <a:t>states - BIMARU States - Bihar, Madhya Pradesh, Rajasthan and UP) do </a:t>
            </a:r>
            <a:endParaRPr lang="en-US" sz="1600" dirty="0" smtClean="0"/>
          </a:p>
          <a:p>
            <a:r>
              <a:rPr lang="en-US" sz="1600" dirty="0" smtClean="0"/>
              <a:t>not </a:t>
            </a:r>
            <a:r>
              <a:rPr lang="en-US" sz="1600" dirty="0"/>
              <a:t>have </a:t>
            </a:r>
            <a:r>
              <a:rPr lang="en-US" sz="1600" dirty="0" smtClean="0"/>
              <a:t>proper roads </a:t>
            </a:r>
            <a:r>
              <a:rPr lang="en-US" sz="1600" dirty="0"/>
              <a:t>and therefore, lack transport facilities</a:t>
            </a:r>
            <a:r>
              <a:rPr lang="en-US" sz="1600" dirty="0" smtClean="0"/>
              <a:t>.</a:t>
            </a:r>
          </a:p>
          <a:p>
            <a:endParaRPr lang="en-US" sz="1600" dirty="0"/>
          </a:p>
          <a:p>
            <a:r>
              <a:rPr lang="en-US" sz="1600" b="1" dirty="0"/>
              <a:t>6. Level of Unemployment</a:t>
            </a:r>
            <a:r>
              <a:rPr lang="en-US" sz="1600" b="1" dirty="0" smtClean="0"/>
              <a:t>: </a:t>
            </a:r>
            <a:r>
              <a:rPr lang="en-US" sz="1600" dirty="0" smtClean="0"/>
              <a:t>The </a:t>
            </a:r>
            <a:r>
              <a:rPr lang="en-US" sz="1600" dirty="0"/>
              <a:t>overall unemployment situation in India is equally </a:t>
            </a:r>
            <a:endParaRPr lang="en-US" sz="1600" dirty="0" smtClean="0"/>
          </a:p>
          <a:p>
            <a:r>
              <a:rPr lang="en-US" sz="1600" dirty="0" smtClean="0"/>
              <a:t>worse</a:t>
            </a:r>
            <a:r>
              <a:rPr lang="en-US" sz="1600" dirty="0"/>
              <a:t>. While unemployment exists in all the States of India, its incidence is very high, at over 10% in the most literate States of Kerala, Goa and Tamil </a:t>
            </a:r>
            <a:r>
              <a:rPr lang="en-US" sz="1600" dirty="0" err="1"/>
              <a:t>Nadu.In</a:t>
            </a:r>
            <a:r>
              <a:rPr lang="en-US" sz="1600" dirty="0"/>
              <a:t> the poor </a:t>
            </a:r>
            <a:r>
              <a:rPr lang="en-US" sz="1600" dirty="0" smtClean="0"/>
              <a:t>States </a:t>
            </a:r>
            <a:r>
              <a:rPr lang="en-US" sz="1600" dirty="0"/>
              <a:t>like Orissa, Bihar, Madhya Pradesh, and UP, while the unemployment rates are lower, but the </a:t>
            </a:r>
            <a:r>
              <a:rPr lang="en-US" sz="1600" dirty="0" err="1"/>
              <a:t>labourers</a:t>
            </a:r>
            <a:r>
              <a:rPr lang="en-US" sz="1600" dirty="0"/>
              <a:t> are </a:t>
            </a:r>
            <a:endParaRPr lang="en-US" sz="1600" dirty="0" smtClean="0"/>
          </a:p>
          <a:p>
            <a:r>
              <a:rPr lang="en-US" sz="1600" dirty="0" smtClean="0"/>
              <a:t>exploited </a:t>
            </a:r>
            <a:r>
              <a:rPr lang="en-US" sz="1600" dirty="0"/>
              <a:t>with very low wages</a:t>
            </a:r>
            <a:r>
              <a:rPr lang="en-US" sz="1600" dirty="0" smtClean="0"/>
              <a:t>.</a:t>
            </a:r>
          </a:p>
          <a:p>
            <a:endParaRPr lang="en-US" sz="1600" b="1" dirty="0"/>
          </a:p>
          <a:p>
            <a:r>
              <a:rPr lang="en-US" sz="1600" b="1" dirty="0" smtClean="0"/>
              <a:t>7.Industrialization: </a:t>
            </a:r>
            <a:r>
              <a:rPr lang="en-US" sz="1600" dirty="0" smtClean="0"/>
              <a:t>There </a:t>
            </a:r>
            <a:r>
              <a:rPr lang="en-US" sz="1600" dirty="0"/>
              <a:t>is regional imbalance as far as industries are concerned. </a:t>
            </a:r>
            <a:endParaRPr lang="en-US" sz="1600" dirty="0" smtClean="0"/>
          </a:p>
          <a:p>
            <a:r>
              <a:rPr lang="en-US" sz="1600" dirty="0" smtClean="0"/>
              <a:t>Certain </a:t>
            </a:r>
            <a:r>
              <a:rPr lang="en-US" sz="1600" dirty="0"/>
              <a:t>States like Maharashtra, Gujarat, Tamil Nadu and Karnataka have made good progress </a:t>
            </a:r>
            <a:endParaRPr lang="en-US" sz="1600" dirty="0" smtClean="0"/>
          </a:p>
          <a:p>
            <a:r>
              <a:rPr lang="en-US" sz="1600" dirty="0" smtClean="0"/>
              <a:t>in </a:t>
            </a:r>
            <a:r>
              <a:rPr lang="en-US" sz="1600" dirty="0"/>
              <a:t>industrialization. But many States lack behind, especially, the north </a:t>
            </a:r>
            <a:endParaRPr lang="en-US" sz="1600" dirty="0" smtClean="0"/>
          </a:p>
          <a:p>
            <a:r>
              <a:rPr lang="en-US" sz="1600" dirty="0" smtClean="0"/>
              <a:t>eastern </a:t>
            </a:r>
            <a:r>
              <a:rPr lang="en-US" sz="1600" dirty="0"/>
              <a:t>States. Industrialization is also weak in southern States like Kerala </a:t>
            </a:r>
            <a:r>
              <a:rPr lang="en-US" sz="1600" dirty="0" smtClean="0"/>
              <a:t>and </a:t>
            </a:r>
          </a:p>
          <a:p>
            <a:r>
              <a:rPr lang="en-US" sz="1600" dirty="0" smtClean="0"/>
              <a:t>Andhra </a:t>
            </a:r>
            <a:r>
              <a:rPr lang="en-US" sz="1600" dirty="0"/>
              <a:t>Pradesh.</a:t>
            </a:r>
          </a:p>
        </p:txBody>
      </p:sp>
    </p:spTree>
    <p:extLst>
      <p:ext uri="{BB962C8B-B14F-4D97-AF65-F5344CB8AC3E}">
        <p14:creationId xmlns:p14="http://schemas.microsoft.com/office/powerpoint/2010/main" val="36898355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107504" y="51470"/>
            <a:ext cx="8928992" cy="5016758"/>
          </a:xfrm>
          <a:prstGeom prst="rect">
            <a:avLst/>
          </a:prstGeom>
        </p:spPr>
        <p:txBody>
          <a:bodyPr wrap="square">
            <a:spAutoFit/>
          </a:bodyPr>
          <a:lstStyle/>
          <a:p>
            <a:r>
              <a:rPr lang="en-US" sz="1600" b="1" dirty="0"/>
              <a:t>8. Income Inequalities</a:t>
            </a:r>
            <a:r>
              <a:rPr lang="en-US" sz="1600" b="1" dirty="0" smtClean="0"/>
              <a:t>: </a:t>
            </a:r>
            <a:r>
              <a:rPr lang="en-US" sz="1600" dirty="0" smtClean="0"/>
              <a:t>In </a:t>
            </a:r>
            <a:r>
              <a:rPr lang="en-US" sz="1600" dirty="0"/>
              <a:t>India, there are glaring income inequalities. The income inequalities are glaring mostly in the highly populated States of Bihar, Madhya Pradesh, Rajasthan, and UP</a:t>
            </a:r>
            <a:r>
              <a:rPr lang="en-US" sz="1600" dirty="0" smtClean="0"/>
              <a:t>.   The </a:t>
            </a:r>
          </a:p>
          <a:p>
            <a:r>
              <a:rPr lang="en-US" sz="1600" dirty="0" smtClean="0"/>
              <a:t>reasons </a:t>
            </a:r>
            <a:r>
              <a:rPr lang="en-US" sz="1600" dirty="0"/>
              <a:t>for inequalities </a:t>
            </a:r>
            <a:r>
              <a:rPr lang="en-US" sz="1600" dirty="0" smtClean="0"/>
              <a:t>are:</a:t>
            </a:r>
            <a:endParaRPr lang="en-US" sz="1600" dirty="0"/>
          </a:p>
          <a:p>
            <a:pPr marL="285750" indent="-285750">
              <a:buFont typeface="Arial" pitchFamily="34" charset="0"/>
              <a:buChar char="•"/>
            </a:pPr>
            <a:r>
              <a:rPr lang="en-US" sz="1600" dirty="0" smtClean="0"/>
              <a:t>Unemployment </a:t>
            </a:r>
            <a:r>
              <a:rPr lang="en-US" sz="1600" dirty="0"/>
              <a:t>among the poor people</a:t>
            </a:r>
            <a:r>
              <a:rPr lang="en-US" sz="1600" dirty="0" smtClean="0"/>
              <a:t>.</a:t>
            </a:r>
          </a:p>
          <a:p>
            <a:pPr marL="285750" indent="-285750">
              <a:buFont typeface="Arial" pitchFamily="34" charset="0"/>
              <a:buChar char="•"/>
            </a:pPr>
            <a:r>
              <a:rPr lang="en-US" sz="1600" dirty="0" smtClean="0"/>
              <a:t>Low </a:t>
            </a:r>
            <a:r>
              <a:rPr lang="en-US" sz="1600" dirty="0"/>
              <a:t>wages for </a:t>
            </a:r>
            <a:r>
              <a:rPr lang="en-US" sz="1600" dirty="0" err="1"/>
              <a:t>labourers</a:t>
            </a:r>
            <a:r>
              <a:rPr lang="en-US" sz="1600" dirty="0"/>
              <a:t>, especially in the unorganized </a:t>
            </a:r>
            <a:r>
              <a:rPr lang="en-US" sz="1600" dirty="0" smtClean="0"/>
              <a:t>sector.</a:t>
            </a:r>
          </a:p>
          <a:p>
            <a:pPr marL="285750" indent="-285750">
              <a:buFont typeface="Arial" pitchFamily="34" charset="0"/>
              <a:buChar char="•"/>
            </a:pPr>
            <a:r>
              <a:rPr lang="en-US" sz="1600" dirty="0" smtClean="0"/>
              <a:t>Lack </a:t>
            </a:r>
            <a:r>
              <a:rPr lang="en-US" sz="1600" dirty="0"/>
              <a:t>of financial inclusion. </a:t>
            </a:r>
            <a:endParaRPr lang="en-US" sz="1600" dirty="0" smtClean="0"/>
          </a:p>
          <a:p>
            <a:pPr marL="285750" indent="-285750">
              <a:buFont typeface="Arial" pitchFamily="34" charset="0"/>
              <a:buChar char="•"/>
            </a:pPr>
            <a:r>
              <a:rPr lang="en-US" sz="1600" dirty="0" smtClean="0"/>
              <a:t>Poor </a:t>
            </a:r>
            <a:r>
              <a:rPr lang="en-US" sz="1600" dirty="0"/>
              <a:t>people in the backward states depend on money lenders for the loan requirements. </a:t>
            </a:r>
            <a:endParaRPr lang="en-US" sz="1600" dirty="0" smtClean="0"/>
          </a:p>
          <a:p>
            <a:pPr marL="285750" indent="-285750">
              <a:buFont typeface="Arial" pitchFamily="34" charset="0"/>
              <a:buChar char="•"/>
            </a:pPr>
            <a:r>
              <a:rPr lang="en-US" sz="1600" dirty="0" smtClean="0"/>
              <a:t>The </a:t>
            </a:r>
            <a:r>
              <a:rPr lang="en-US" sz="1600" dirty="0"/>
              <a:t>money lenders exploit the poor by charging high interest rates</a:t>
            </a:r>
            <a:r>
              <a:rPr lang="en-US" sz="1600" dirty="0" smtClean="0"/>
              <a:t>.</a:t>
            </a:r>
          </a:p>
          <a:p>
            <a:endParaRPr lang="en-US" sz="1600" b="1" dirty="0" smtClean="0"/>
          </a:p>
          <a:p>
            <a:r>
              <a:rPr lang="en-US" sz="1600" b="1" dirty="0" smtClean="0"/>
              <a:t>9</a:t>
            </a:r>
            <a:r>
              <a:rPr lang="en-US" sz="1600" b="1" dirty="0"/>
              <a:t>. Gender-Ratio</a:t>
            </a:r>
            <a:r>
              <a:rPr lang="en-US" sz="1600" b="1" dirty="0" smtClean="0"/>
              <a:t>: </a:t>
            </a:r>
            <a:r>
              <a:rPr lang="en-US" sz="1600" dirty="0" smtClean="0"/>
              <a:t>In </a:t>
            </a:r>
            <a:r>
              <a:rPr lang="en-US" sz="1600" dirty="0"/>
              <a:t>India, the gender ratio is in </a:t>
            </a:r>
            <a:r>
              <a:rPr lang="en-US" sz="1600" dirty="0" err="1"/>
              <a:t>favour</a:t>
            </a:r>
            <a:r>
              <a:rPr lang="en-US" sz="1600" dirty="0"/>
              <a:t> of males. However, there are imbalances </a:t>
            </a:r>
            <a:endParaRPr lang="en-US" sz="1600" dirty="0" smtClean="0"/>
          </a:p>
          <a:p>
            <a:r>
              <a:rPr lang="en-US" sz="1600" dirty="0" smtClean="0"/>
              <a:t>in </a:t>
            </a:r>
            <a:r>
              <a:rPr lang="en-US" sz="1600" dirty="0"/>
              <a:t>gender ratio across the States. Kerala is the only State where females outnumber males. </a:t>
            </a:r>
            <a:endParaRPr lang="en-US" sz="1600" dirty="0" smtClean="0"/>
          </a:p>
          <a:p>
            <a:r>
              <a:rPr lang="en-US" sz="1600" dirty="0" smtClean="0"/>
              <a:t>Haryana </a:t>
            </a:r>
            <a:r>
              <a:rPr lang="en-US" sz="1600" dirty="0"/>
              <a:t>is the worst State as far as gender ratio is concerned. The southern States are better in terms of female-male ratio, whereas, northern States show a deteriorating situation</a:t>
            </a:r>
            <a:r>
              <a:rPr lang="en-US" sz="1600" dirty="0" smtClean="0"/>
              <a:t>.</a:t>
            </a:r>
          </a:p>
          <a:p>
            <a:endParaRPr lang="en-US" sz="1600" dirty="0"/>
          </a:p>
          <a:p>
            <a:r>
              <a:rPr lang="en-US" sz="1600" b="1" dirty="0" smtClean="0"/>
              <a:t>10</a:t>
            </a:r>
            <a:r>
              <a:rPr lang="en-US" sz="1600" b="1" dirty="0"/>
              <a:t>. Life Expectancy</a:t>
            </a:r>
            <a:r>
              <a:rPr lang="en-US" sz="1600" b="1" dirty="0" smtClean="0"/>
              <a:t>: </a:t>
            </a:r>
            <a:r>
              <a:rPr lang="en-US" sz="1600" dirty="0" smtClean="0"/>
              <a:t>There </a:t>
            </a:r>
            <a:r>
              <a:rPr lang="en-US" sz="1600" dirty="0"/>
              <a:t>are regional differences in respect of life expectancy as well. </a:t>
            </a:r>
            <a:endParaRPr lang="en-US" sz="1600" dirty="0" smtClean="0"/>
          </a:p>
          <a:p>
            <a:r>
              <a:rPr lang="en-US" sz="1600" dirty="0" smtClean="0"/>
              <a:t>Biologically</a:t>
            </a:r>
            <a:r>
              <a:rPr lang="en-US" sz="1600" dirty="0"/>
              <a:t>, the females are expected to live longer than males. But in certain States of India, the life expectancy of females is less than the </a:t>
            </a:r>
            <a:r>
              <a:rPr lang="en-US" sz="1600" dirty="0" err="1"/>
              <a:t>males.In</a:t>
            </a:r>
            <a:r>
              <a:rPr lang="en-US" sz="1600" dirty="0"/>
              <a:t> particular, States like Bihar, Madhya Pradesh and UP, have low life expectancy for females as compared to males. But in Southern States like Kerala, Andhra Pradesh, Tamil Nadu and Karnataka, the life expectancy of females is higher.</a:t>
            </a:r>
          </a:p>
        </p:txBody>
      </p:sp>
    </p:spTree>
    <p:extLst>
      <p:ext uri="{BB962C8B-B14F-4D97-AF65-F5344CB8AC3E}">
        <p14:creationId xmlns:p14="http://schemas.microsoft.com/office/powerpoint/2010/main" val="21310412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500048"/>
            <a:ext cx="9144000" cy="571504"/>
          </a:xfrm>
        </p:spPr>
        <p:txBody>
          <a:bodyPr/>
          <a:lstStyle/>
          <a:p>
            <a:r>
              <a:rPr lang="en-GB" b="1" dirty="0" smtClean="0">
                <a:solidFill>
                  <a:srgbClr val="FF0000"/>
                </a:solidFill>
              </a:rPr>
              <a:t>1. Literacy Rate   </a:t>
            </a:r>
            <a:endParaRPr lang="en-US" b="1" dirty="0" smtClean="0">
              <a:solidFill>
                <a:srgbClr val="FF0000"/>
              </a:solidFill>
            </a:endParaRPr>
          </a:p>
          <a:p>
            <a:endParaRPr lang="en-US" dirty="0"/>
          </a:p>
        </p:txBody>
      </p:sp>
      <p:pic>
        <p:nvPicPr>
          <p:cNvPr id="111618" name="Picture 2" descr="2020: States in the crystal ball - Cover Story News - Issue Date: Aug 16,  2004"/>
          <p:cNvPicPr>
            <a:picLocks noChangeAspect="1" noChangeArrowheads="1"/>
          </p:cNvPicPr>
          <p:nvPr/>
        </p:nvPicPr>
        <p:blipFill>
          <a:blip r:embed="rId2"/>
          <a:srcRect/>
          <a:stretch>
            <a:fillRect/>
          </a:stretch>
        </p:blipFill>
        <p:spPr bwMode="auto">
          <a:xfrm>
            <a:off x="214282" y="1214428"/>
            <a:ext cx="4429156" cy="3643338"/>
          </a:xfrm>
          <a:prstGeom prst="rect">
            <a:avLst/>
          </a:prstGeom>
          <a:noFill/>
        </p:spPr>
      </p:pic>
      <p:sp>
        <p:nvSpPr>
          <p:cNvPr id="7" name="Rectangle 6"/>
          <p:cNvSpPr/>
          <p:nvPr/>
        </p:nvSpPr>
        <p:spPr>
          <a:xfrm>
            <a:off x="4857752" y="4143386"/>
            <a:ext cx="4286248" cy="923330"/>
          </a:xfrm>
          <a:prstGeom prst="rect">
            <a:avLst/>
          </a:prstGeom>
        </p:spPr>
        <p:txBody>
          <a:bodyPr wrap="square">
            <a:spAutoFit/>
          </a:bodyPr>
          <a:lstStyle/>
          <a:p>
            <a:r>
              <a:rPr lang="en-US" dirty="0" smtClean="0"/>
              <a:t>https://theceo.in/the-ceo-magazine/tcm-special/india-its-literacy-the-sun-is-shining/</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7030A0"/>
                </a:solidFill>
              </a:rPr>
              <a:t> </a:t>
            </a:r>
            <a:endParaRPr lang="en-US" dirty="0">
              <a:solidFill>
                <a:srgbClr val="7030A0"/>
              </a:solidFill>
            </a:endParaRPr>
          </a:p>
        </p:txBody>
      </p:sp>
      <p:sp>
        <p:nvSpPr>
          <p:cNvPr id="3" name="Text Placeholder 2"/>
          <p:cNvSpPr>
            <a:spLocks noGrp="1"/>
          </p:cNvSpPr>
          <p:nvPr>
            <p:ph type="body" sz="quarter" idx="11"/>
          </p:nvPr>
        </p:nvSpPr>
        <p:spPr>
          <a:xfrm>
            <a:off x="214282" y="285734"/>
            <a:ext cx="6215106" cy="4500594"/>
          </a:xfrm>
        </p:spPr>
        <p:txBody>
          <a:bodyPr/>
          <a:lstStyle/>
          <a:p>
            <a:pPr marL="342900" indent="-342900" algn="l"/>
            <a:r>
              <a:rPr lang="en-GB" sz="1800" b="1" dirty="0" smtClean="0">
                <a:solidFill>
                  <a:srgbClr val="FF0000"/>
                </a:solidFill>
              </a:rPr>
              <a:t>2. Birth Rate and Death Rate </a:t>
            </a:r>
          </a:p>
          <a:p>
            <a:pPr marL="342900" indent="-342900" algn="l"/>
            <a:r>
              <a:rPr lang="en-GB" sz="1600" dirty="0" smtClean="0"/>
              <a:t>High – Bihar. MP, Rajasthan </a:t>
            </a:r>
          </a:p>
          <a:p>
            <a:pPr marL="342900" indent="-342900" algn="l"/>
            <a:r>
              <a:rPr lang="en-GB" sz="1600" dirty="0" smtClean="0"/>
              <a:t>Low – Kerala , AP, Tamil Nadu </a:t>
            </a:r>
          </a:p>
          <a:p>
            <a:pPr marL="342900" indent="-342900" algn="l"/>
            <a:endParaRPr lang="en-GB" sz="1600" dirty="0" smtClean="0"/>
          </a:p>
          <a:p>
            <a:pPr marL="342900" indent="-342900" algn="l"/>
            <a:endParaRPr lang="en-GB" sz="1600" dirty="0" smtClean="0"/>
          </a:p>
          <a:p>
            <a:pPr marL="342900" indent="-342900" algn="l"/>
            <a:r>
              <a:rPr lang="en-GB" sz="1800" b="1" dirty="0" smtClean="0">
                <a:solidFill>
                  <a:srgbClr val="FF0000"/>
                </a:solidFill>
              </a:rPr>
              <a:t>3. Urbanization </a:t>
            </a:r>
          </a:p>
          <a:p>
            <a:pPr marL="342900" indent="-342900" algn="l"/>
            <a:r>
              <a:rPr lang="en-GB" sz="1600" dirty="0" smtClean="0"/>
              <a:t>High – Goa  Mizoram </a:t>
            </a:r>
          </a:p>
          <a:p>
            <a:pPr marL="342900" indent="-342900" algn="l"/>
            <a:r>
              <a:rPr lang="en-GB" sz="1600" dirty="0" smtClean="0"/>
              <a:t>Low – Mp, Bihar </a:t>
            </a:r>
          </a:p>
          <a:p>
            <a:pPr marL="342900" indent="-342900" algn="l"/>
            <a:endParaRPr lang="en-GB" sz="1600" dirty="0" smtClean="0"/>
          </a:p>
          <a:p>
            <a:pPr marL="342900" indent="-342900" algn="l"/>
            <a:endParaRPr lang="en-GB" sz="1600" dirty="0" smtClean="0"/>
          </a:p>
          <a:p>
            <a:pPr marL="342900" indent="-342900" algn="l"/>
            <a:r>
              <a:rPr lang="en-GB" sz="1800" b="1" dirty="0" smtClean="0">
                <a:solidFill>
                  <a:srgbClr val="FF0000"/>
                </a:solidFill>
              </a:rPr>
              <a:t>4. Poverty </a:t>
            </a:r>
          </a:p>
          <a:p>
            <a:pPr marL="342900" indent="-342900" algn="l"/>
            <a:r>
              <a:rPr lang="en-GB" sz="1600" dirty="0" smtClean="0"/>
              <a:t>Highest – Orissa , Bihar MP</a:t>
            </a:r>
          </a:p>
          <a:p>
            <a:pPr marL="342900" indent="-342900" algn="l"/>
            <a:r>
              <a:rPr lang="en-GB" sz="1600" dirty="0" smtClean="0"/>
              <a:t>Lower _ Goa, J &amp; K , </a:t>
            </a:r>
            <a:r>
              <a:rPr lang="en-GB" sz="1600" dirty="0" err="1" smtClean="0"/>
              <a:t>punjab</a:t>
            </a:r>
            <a:endParaRPr lang="en-GB" sz="1600" dirty="0" smtClean="0"/>
          </a:p>
          <a:p>
            <a:pPr marL="342900" indent="-342900" algn="l"/>
            <a:endParaRPr lang="en-GB" sz="1600" dirty="0" smtClean="0"/>
          </a:p>
          <a:p>
            <a:pPr marL="342900" indent="-342900" algn="l"/>
            <a:endParaRPr lang="en-GB" sz="1600" dirty="0" smtClean="0"/>
          </a:p>
          <a:p>
            <a:pPr marL="342900" indent="-342900" algn="l">
              <a:buAutoNum type="arabicPeriod"/>
            </a:pPr>
            <a:endParaRPr lang="en-US" sz="1600" dirty="0"/>
          </a:p>
        </p:txBody>
      </p:sp>
      <p:sp>
        <p:nvSpPr>
          <p:cNvPr id="52226" name="AutoShape 2"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2228" name="AutoShape 4"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 calcmode="lin" valueType="num">
                                      <p:cBhvr additive="base">
                                        <p:cTn id="4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calcmode="lin" valueType="num">
                                      <p:cBhvr additive="base">
                                        <p:cTn id="5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7030A0"/>
                </a:solidFill>
              </a:rPr>
              <a:t> </a:t>
            </a:r>
            <a:endParaRPr lang="en-US" dirty="0">
              <a:solidFill>
                <a:srgbClr val="7030A0"/>
              </a:solidFill>
            </a:endParaRPr>
          </a:p>
        </p:txBody>
      </p:sp>
      <p:sp>
        <p:nvSpPr>
          <p:cNvPr id="3" name="Text Placeholder 2"/>
          <p:cNvSpPr>
            <a:spLocks noGrp="1"/>
          </p:cNvSpPr>
          <p:nvPr>
            <p:ph type="body" sz="quarter" idx="11"/>
          </p:nvPr>
        </p:nvSpPr>
        <p:spPr>
          <a:xfrm>
            <a:off x="214282" y="214296"/>
            <a:ext cx="6429420" cy="4500594"/>
          </a:xfrm>
        </p:spPr>
        <p:txBody>
          <a:bodyPr/>
          <a:lstStyle/>
          <a:p>
            <a:pPr marL="342900" indent="-342900" algn="l"/>
            <a:r>
              <a:rPr lang="en-GB" sz="1800" b="1" dirty="0" smtClean="0">
                <a:solidFill>
                  <a:srgbClr val="FF0000"/>
                </a:solidFill>
              </a:rPr>
              <a:t>5. Infrastructure Development  </a:t>
            </a:r>
          </a:p>
          <a:p>
            <a:pPr marL="342900" indent="-342900" algn="l"/>
            <a:r>
              <a:rPr lang="en-GB" dirty="0" smtClean="0"/>
              <a:t>Low – Bihar, Mp, Rajasthan and UP </a:t>
            </a:r>
          </a:p>
          <a:p>
            <a:pPr marL="342900" indent="-342900" algn="l"/>
            <a:endParaRPr lang="en-GB" dirty="0" smtClean="0"/>
          </a:p>
          <a:p>
            <a:pPr marL="342900" indent="-342900" algn="l"/>
            <a:endParaRPr lang="en-GB" dirty="0" smtClean="0"/>
          </a:p>
          <a:p>
            <a:pPr marL="342900" indent="-342900" algn="l"/>
            <a:r>
              <a:rPr lang="en-GB" sz="1800" b="1" dirty="0" smtClean="0">
                <a:solidFill>
                  <a:srgbClr val="FF0000"/>
                </a:solidFill>
              </a:rPr>
              <a:t>6.  Level of Unemployment </a:t>
            </a:r>
          </a:p>
          <a:p>
            <a:pPr marL="342900" indent="-342900" algn="l"/>
            <a:r>
              <a:rPr lang="en-GB" dirty="0" smtClean="0"/>
              <a:t>High – Kerala , Goa , Tamil Nadu </a:t>
            </a:r>
          </a:p>
          <a:p>
            <a:pPr marL="342900" indent="-342900" algn="l"/>
            <a:r>
              <a:rPr lang="en-GB" dirty="0" smtClean="0"/>
              <a:t>Low – Orissa, Bihar, MP</a:t>
            </a:r>
          </a:p>
          <a:p>
            <a:pPr marL="342900" indent="-342900" algn="l"/>
            <a:endParaRPr lang="en-GB" dirty="0" smtClean="0"/>
          </a:p>
          <a:p>
            <a:pPr marL="342900" indent="-342900" algn="l"/>
            <a:endParaRPr lang="en-GB" dirty="0" smtClean="0"/>
          </a:p>
          <a:p>
            <a:pPr marL="342900" indent="-342900" algn="l"/>
            <a:r>
              <a:rPr lang="en-GB" sz="1800" b="1" dirty="0" smtClean="0">
                <a:solidFill>
                  <a:srgbClr val="FF0000"/>
                </a:solidFill>
              </a:rPr>
              <a:t>7. Industrialisation  </a:t>
            </a:r>
          </a:p>
          <a:p>
            <a:pPr marL="342900" indent="-342900" algn="l"/>
            <a:r>
              <a:rPr lang="en-GB" dirty="0" smtClean="0"/>
              <a:t>Highest – Maharashtra, </a:t>
            </a:r>
            <a:r>
              <a:rPr lang="en-GB" dirty="0" err="1" smtClean="0"/>
              <a:t>Gujrat</a:t>
            </a:r>
            <a:r>
              <a:rPr lang="en-GB" dirty="0" smtClean="0"/>
              <a:t>, Tamil Nadu </a:t>
            </a:r>
          </a:p>
          <a:p>
            <a:pPr marL="342900" indent="-342900" algn="l"/>
            <a:r>
              <a:rPr lang="en-GB" dirty="0" smtClean="0"/>
              <a:t>Lower – </a:t>
            </a:r>
            <a:r>
              <a:rPr lang="en-GB" dirty="0" err="1" smtClean="0"/>
              <a:t>kerala</a:t>
            </a:r>
            <a:r>
              <a:rPr lang="en-GB" dirty="0" smtClean="0"/>
              <a:t>, AP</a:t>
            </a:r>
          </a:p>
          <a:p>
            <a:pPr marL="342900" indent="-342900" algn="l"/>
            <a:endParaRPr lang="en-GB" dirty="0" smtClean="0"/>
          </a:p>
          <a:p>
            <a:pPr marL="342900" indent="-342900" algn="l"/>
            <a:endParaRPr lang="en-GB" dirty="0" smtClean="0"/>
          </a:p>
          <a:p>
            <a:pPr marL="342900" indent="-342900" algn="l">
              <a:buAutoNum type="arabicPeriod"/>
            </a:pPr>
            <a:endParaRPr lang="en-US" dirty="0"/>
          </a:p>
        </p:txBody>
      </p:sp>
      <p:sp>
        <p:nvSpPr>
          <p:cNvPr id="52226" name="AutoShape 2"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2228" name="AutoShape 4"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 calcmode="lin" valueType="num">
                                      <p:cBhvr additive="base">
                                        <p:cTn id="4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7030A0"/>
                </a:solidFill>
              </a:rPr>
              <a:t> </a:t>
            </a:r>
            <a:endParaRPr lang="en-US" dirty="0">
              <a:solidFill>
                <a:srgbClr val="7030A0"/>
              </a:solidFill>
            </a:endParaRPr>
          </a:p>
        </p:txBody>
      </p:sp>
      <p:sp>
        <p:nvSpPr>
          <p:cNvPr id="3" name="Text Placeholder 2"/>
          <p:cNvSpPr>
            <a:spLocks noGrp="1"/>
          </p:cNvSpPr>
          <p:nvPr>
            <p:ph type="body" sz="quarter" idx="11"/>
          </p:nvPr>
        </p:nvSpPr>
        <p:spPr>
          <a:xfrm>
            <a:off x="214282" y="214296"/>
            <a:ext cx="6215106" cy="4500594"/>
          </a:xfrm>
        </p:spPr>
        <p:txBody>
          <a:bodyPr/>
          <a:lstStyle/>
          <a:p>
            <a:pPr marL="342900" indent="-342900" algn="l"/>
            <a:r>
              <a:rPr lang="en-GB" sz="1800" b="1" dirty="0" smtClean="0">
                <a:solidFill>
                  <a:srgbClr val="FF0000"/>
                </a:solidFill>
              </a:rPr>
              <a:t>8. Income Inequalities </a:t>
            </a:r>
          </a:p>
          <a:p>
            <a:pPr marL="342900" indent="-342900" algn="l"/>
            <a:r>
              <a:rPr lang="en-GB" dirty="0" smtClean="0"/>
              <a:t>Bihar, Mp , Up  </a:t>
            </a:r>
          </a:p>
          <a:p>
            <a:pPr marL="342900" indent="-342900" algn="l"/>
            <a:endParaRPr lang="en-GB" dirty="0" smtClean="0"/>
          </a:p>
          <a:p>
            <a:pPr marL="342900" indent="-342900" algn="l"/>
            <a:r>
              <a:rPr lang="en-GB" dirty="0" smtClean="0"/>
              <a:t>https://youtu.be/_E87V0mWPQA</a:t>
            </a:r>
          </a:p>
          <a:p>
            <a:pPr marL="342900" indent="-342900" algn="l"/>
            <a:endParaRPr lang="en-GB" dirty="0" smtClean="0"/>
          </a:p>
          <a:p>
            <a:pPr marL="342900" indent="-342900" algn="l"/>
            <a:r>
              <a:rPr lang="en-GB" sz="1600" b="1" dirty="0" smtClean="0">
                <a:solidFill>
                  <a:srgbClr val="FF0000"/>
                </a:solidFill>
              </a:rPr>
              <a:t>9. Gender Ratio </a:t>
            </a:r>
          </a:p>
          <a:p>
            <a:pPr marL="342900" indent="-342900" algn="l"/>
            <a:r>
              <a:rPr lang="en-GB" dirty="0" smtClean="0"/>
              <a:t>High – Kerala  </a:t>
            </a:r>
          </a:p>
          <a:p>
            <a:pPr marL="342900" indent="-342900" algn="l"/>
            <a:r>
              <a:rPr lang="en-GB" dirty="0" smtClean="0"/>
              <a:t>Low – Haryana </a:t>
            </a:r>
          </a:p>
          <a:p>
            <a:pPr marL="342900" indent="-342900" algn="l"/>
            <a:endParaRPr lang="en-GB" dirty="0" smtClean="0"/>
          </a:p>
          <a:p>
            <a:pPr marL="342900" indent="-342900" algn="l"/>
            <a:r>
              <a:rPr lang="en-GB" dirty="0" smtClean="0"/>
              <a:t>https://youtu.be/HWttLz7Dims</a:t>
            </a:r>
          </a:p>
          <a:p>
            <a:pPr marL="342900" indent="-342900" algn="l">
              <a:buAutoNum type="arabicPeriod"/>
            </a:pPr>
            <a:endParaRPr lang="en-US" dirty="0"/>
          </a:p>
        </p:txBody>
      </p:sp>
      <p:sp>
        <p:nvSpPr>
          <p:cNvPr id="52226" name="AutoShape 2"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2228" name="AutoShape 4" descr="Emotions and Decision Making: Five Steps to Improve Your Proces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428610"/>
            <a:ext cx="6072230" cy="923330"/>
          </a:xfrm>
          <a:prstGeom prst="rect">
            <a:avLst/>
          </a:prstGeom>
        </p:spPr>
        <p:txBody>
          <a:bodyPr wrap="square">
            <a:spAutoFit/>
          </a:bodyPr>
          <a:lstStyle/>
          <a:p>
            <a:pPr>
              <a:lnSpc>
                <a:spcPct val="150000"/>
              </a:lnSpc>
            </a:pPr>
            <a:r>
              <a:rPr lang="en-GB" sz="3600" b="1" dirty="0" smtClean="0">
                <a:solidFill>
                  <a:srgbClr val="7030A0"/>
                </a:solidFill>
              </a:rPr>
              <a:t>Rural Characteristics </a:t>
            </a:r>
          </a:p>
        </p:txBody>
      </p:sp>
      <p:pic>
        <p:nvPicPr>
          <p:cNvPr id="1026" name="Picture 2" descr="Cow Protection Spells Big Bull Problems For The Indian Farmer | HuffPost  India"/>
          <p:cNvPicPr>
            <a:picLocks noChangeAspect="1" noChangeArrowheads="1"/>
          </p:cNvPicPr>
          <p:nvPr/>
        </p:nvPicPr>
        <p:blipFill>
          <a:blip r:embed="rId2"/>
          <a:srcRect/>
          <a:stretch>
            <a:fillRect/>
          </a:stretch>
        </p:blipFill>
        <p:spPr bwMode="auto">
          <a:xfrm>
            <a:off x="2500298" y="1857370"/>
            <a:ext cx="6000750" cy="3000376"/>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35496" y="123477"/>
            <a:ext cx="9073008" cy="4524315"/>
          </a:xfrm>
          <a:prstGeom prst="rect">
            <a:avLst/>
          </a:prstGeom>
        </p:spPr>
        <p:txBody>
          <a:bodyPr wrap="square">
            <a:spAutoFit/>
          </a:bodyPr>
          <a:lstStyle/>
          <a:p>
            <a:r>
              <a:rPr lang="en-US" sz="1600" dirty="0"/>
              <a:t>India is a land of villages. As per Census 2011, there are over 6 lakh villages in India. 68.84% of India's population lives in villages, and 31.16% of India's population lives in urban areas (about 7700 towns and cities).The characteristics of rural India are briefly stated as follows</a:t>
            </a:r>
            <a:r>
              <a:rPr lang="en-US" sz="1600" dirty="0" smtClean="0"/>
              <a:t>:</a:t>
            </a:r>
          </a:p>
          <a:p>
            <a:pPr marL="342900" indent="-342900">
              <a:buAutoNum type="arabicPeriod"/>
            </a:pPr>
            <a:r>
              <a:rPr lang="en-US" sz="1600" b="1" dirty="0" smtClean="0"/>
              <a:t>Caste System: </a:t>
            </a:r>
            <a:r>
              <a:rPr lang="en-US" sz="1600" dirty="0" smtClean="0"/>
              <a:t>In </a:t>
            </a:r>
            <a:r>
              <a:rPr lang="en-US" sz="1600" dirty="0"/>
              <a:t>Indian villages, the caste system is widespread. There is hardly any village without the castes. Each village has several castes, although in some villages a particular </a:t>
            </a:r>
            <a:endParaRPr lang="en-US" sz="1600" dirty="0" smtClean="0"/>
          </a:p>
          <a:p>
            <a:r>
              <a:rPr lang="en-US" sz="1600" dirty="0" smtClean="0"/>
              <a:t>caste </a:t>
            </a:r>
            <a:r>
              <a:rPr lang="en-US" sz="1600" dirty="0"/>
              <a:t>dominates. There is inter-dependence of castes in villages due to the specialized </a:t>
            </a:r>
            <a:endParaRPr lang="en-US" sz="1600" dirty="0" smtClean="0"/>
          </a:p>
          <a:p>
            <a:r>
              <a:rPr lang="en-US" sz="1600" dirty="0" smtClean="0"/>
              <a:t>occupations.</a:t>
            </a:r>
          </a:p>
          <a:p>
            <a:endParaRPr lang="en-US" sz="1600" dirty="0" smtClean="0"/>
          </a:p>
          <a:p>
            <a:r>
              <a:rPr lang="en-US" sz="1600" b="1" dirty="0" smtClean="0"/>
              <a:t>2. Intimate </a:t>
            </a:r>
            <a:r>
              <a:rPr lang="en-US" sz="1600" b="1" dirty="0"/>
              <a:t>Relations</a:t>
            </a:r>
            <a:r>
              <a:rPr lang="en-US" sz="1600" b="1" dirty="0" smtClean="0"/>
              <a:t>: </a:t>
            </a:r>
            <a:r>
              <a:rPr lang="en-US" sz="1600" dirty="0" smtClean="0"/>
              <a:t>In </a:t>
            </a:r>
            <a:r>
              <a:rPr lang="en-US" sz="1600" dirty="0"/>
              <a:t>Indian villages, there are face-to-face relations among the people. </a:t>
            </a:r>
            <a:endParaRPr lang="en-US" sz="1600" dirty="0" smtClean="0"/>
          </a:p>
          <a:p>
            <a:r>
              <a:rPr lang="en-US" sz="1600" dirty="0" smtClean="0"/>
              <a:t>Generally</a:t>
            </a:r>
            <a:r>
              <a:rPr lang="en-US" sz="1600" dirty="0"/>
              <a:t>, every person knows each other in the village. This is because; the village population is </a:t>
            </a:r>
            <a:endParaRPr lang="en-US" sz="1600" dirty="0" smtClean="0"/>
          </a:p>
          <a:p>
            <a:r>
              <a:rPr lang="en-US" sz="1600" dirty="0" smtClean="0"/>
              <a:t>of </a:t>
            </a:r>
            <a:r>
              <a:rPr lang="en-US" sz="1600" dirty="0"/>
              <a:t>small size, and therefore, personal contact or relations can be maintained through regular </a:t>
            </a:r>
            <a:endParaRPr lang="en-US" sz="1600" dirty="0" smtClean="0"/>
          </a:p>
          <a:p>
            <a:r>
              <a:rPr lang="en-US" sz="1600" dirty="0" smtClean="0"/>
              <a:t>interactions.</a:t>
            </a:r>
          </a:p>
          <a:p>
            <a:endParaRPr lang="en-US" sz="1600" dirty="0" smtClean="0"/>
          </a:p>
          <a:p>
            <a:r>
              <a:rPr lang="en-US" sz="1600" b="1" dirty="0" smtClean="0"/>
              <a:t>3. Status </a:t>
            </a:r>
            <a:r>
              <a:rPr lang="en-US" sz="1600" b="1" dirty="0"/>
              <a:t>of Women</a:t>
            </a:r>
            <a:r>
              <a:rPr lang="en-US" sz="1600" b="1" dirty="0" smtClean="0"/>
              <a:t>: </a:t>
            </a:r>
            <a:r>
              <a:rPr lang="en-US" sz="1600" dirty="0" smtClean="0"/>
              <a:t>The </a:t>
            </a:r>
            <a:r>
              <a:rPr lang="en-US" sz="1600" dirty="0"/>
              <a:t>rural women are very much dependent on their men folk. The women </a:t>
            </a:r>
            <a:endParaRPr lang="en-US" sz="1600" dirty="0" smtClean="0"/>
          </a:p>
          <a:p>
            <a:r>
              <a:rPr lang="en-US" sz="1600" dirty="0" smtClean="0"/>
              <a:t>require </a:t>
            </a:r>
            <a:r>
              <a:rPr lang="en-US" sz="1600" dirty="0"/>
              <a:t>the support of institutions like marriage and family. The rural women mostly engage in </a:t>
            </a:r>
            <a:endParaRPr lang="en-US" sz="1600" dirty="0" smtClean="0"/>
          </a:p>
          <a:p>
            <a:r>
              <a:rPr lang="en-US" sz="1600" dirty="0" smtClean="0"/>
              <a:t>indoor </a:t>
            </a:r>
            <a:r>
              <a:rPr lang="en-US" sz="1600" dirty="0"/>
              <a:t>activities and they work in fields as well. They are very much attached to their family </a:t>
            </a:r>
            <a:endParaRPr lang="en-US" sz="1600" dirty="0" smtClean="0"/>
          </a:p>
          <a:p>
            <a:r>
              <a:rPr lang="en-US" sz="1600" dirty="0" smtClean="0"/>
              <a:t>members</a:t>
            </a:r>
            <a:r>
              <a:rPr lang="en-US" sz="1600" dirty="0"/>
              <a:t>. Women adjust themselves to the family conditions, and make sacrifices in the interest of the family.</a:t>
            </a:r>
          </a:p>
        </p:txBody>
      </p:sp>
    </p:spTree>
    <p:extLst>
      <p:ext uri="{BB962C8B-B14F-4D97-AF65-F5344CB8AC3E}">
        <p14:creationId xmlns:p14="http://schemas.microsoft.com/office/powerpoint/2010/main" val="16652502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107504" y="339502"/>
            <a:ext cx="8928992" cy="4801314"/>
          </a:xfrm>
          <a:prstGeom prst="rect">
            <a:avLst/>
          </a:prstGeom>
        </p:spPr>
        <p:txBody>
          <a:bodyPr wrap="square">
            <a:spAutoFit/>
          </a:bodyPr>
          <a:lstStyle/>
          <a:p>
            <a:r>
              <a:rPr lang="en-US" b="1" dirty="0"/>
              <a:t>4. Occupation</a:t>
            </a:r>
            <a:r>
              <a:rPr lang="en-US" b="1" dirty="0" smtClean="0"/>
              <a:t>: </a:t>
            </a:r>
            <a:r>
              <a:rPr lang="en-US" dirty="0" smtClean="0"/>
              <a:t>The </a:t>
            </a:r>
            <a:r>
              <a:rPr lang="en-US" dirty="0"/>
              <a:t>rural people are mostly engaged in agriculture. About 80% of </a:t>
            </a:r>
            <a:endParaRPr lang="en-US" dirty="0" smtClean="0"/>
          </a:p>
          <a:p>
            <a:r>
              <a:rPr lang="en-US" dirty="0" smtClean="0"/>
              <a:t>village </a:t>
            </a:r>
            <a:r>
              <a:rPr lang="en-US" dirty="0"/>
              <a:t>people are directly or indirectly connected with agriculture and other related areas. Therefore, the prosperity of rural areas is directly connected with agriculture</a:t>
            </a:r>
            <a:r>
              <a:rPr lang="en-US" dirty="0" smtClean="0"/>
              <a:t>.</a:t>
            </a:r>
          </a:p>
          <a:p>
            <a:endParaRPr lang="en-US" b="1" dirty="0"/>
          </a:p>
          <a:p>
            <a:r>
              <a:rPr lang="en-US" b="1" dirty="0" smtClean="0"/>
              <a:t>5</a:t>
            </a:r>
            <a:r>
              <a:rPr lang="en-US" b="1" dirty="0"/>
              <a:t>. Size of the Population</a:t>
            </a:r>
            <a:r>
              <a:rPr lang="en-US" b="1" dirty="0" smtClean="0"/>
              <a:t>: </a:t>
            </a:r>
            <a:r>
              <a:rPr lang="en-US" dirty="0" smtClean="0"/>
              <a:t>Majority </a:t>
            </a:r>
            <a:r>
              <a:rPr lang="en-US" dirty="0"/>
              <a:t>of India's population lives in villages. As per 2011 </a:t>
            </a:r>
            <a:endParaRPr lang="en-US" dirty="0" smtClean="0"/>
          </a:p>
          <a:p>
            <a:r>
              <a:rPr lang="en-US" dirty="0" smtClean="0"/>
              <a:t>census</a:t>
            </a:r>
            <a:r>
              <a:rPr lang="en-US" dirty="0"/>
              <a:t>, 68.84% of India's total population lives in villages. In advanced countries, the </a:t>
            </a:r>
            <a:endParaRPr lang="en-US" dirty="0" smtClean="0"/>
          </a:p>
          <a:p>
            <a:r>
              <a:rPr lang="en-US" dirty="0" smtClean="0"/>
              <a:t>rural </a:t>
            </a:r>
            <a:r>
              <a:rPr lang="en-US" dirty="0"/>
              <a:t>population forms a small part of the total population. As per World Development </a:t>
            </a:r>
            <a:endParaRPr lang="en-US" dirty="0" smtClean="0"/>
          </a:p>
          <a:p>
            <a:r>
              <a:rPr lang="en-US" dirty="0" smtClean="0"/>
              <a:t>Indicators </a:t>
            </a:r>
            <a:r>
              <a:rPr lang="en-US" dirty="0"/>
              <a:t>(2011), Japan - 9%, Australia-11% and USA-18% of the population are rural based. The main reason for majority of population in rural India is due to developing </a:t>
            </a:r>
            <a:endParaRPr lang="en-US" dirty="0" smtClean="0"/>
          </a:p>
          <a:p>
            <a:r>
              <a:rPr lang="en-US" dirty="0" smtClean="0"/>
              <a:t>nature </a:t>
            </a:r>
            <a:r>
              <a:rPr lang="en-US" dirty="0"/>
              <a:t>of Indian economy, and majority of the workers (about 55% in 2011) were </a:t>
            </a:r>
            <a:endParaRPr lang="en-US" dirty="0" smtClean="0"/>
          </a:p>
          <a:p>
            <a:r>
              <a:rPr lang="en-US" dirty="0" smtClean="0"/>
              <a:t>engaged </a:t>
            </a:r>
            <a:r>
              <a:rPr lang="en-US" dirty="0"/>
              <a:t>in agriculture. Therefore, due to employment factor, people get concentrated in rural areas</a:t>
            </a:r>
            <a:r>
              <a:rPr lang="en-US" dirty="0" smtClean="0"/>
              <a:t>.</a:t>
            </a:r>
          </a:p>
          <a:p>
            <a:endParaRPr lang="en-US" dirty="0"/>
          </a:p>
          <a:p>
            <a:r>
              <a:rPr lang="en-US" b="1" dirty="0"/>
              <a:t>6. Location Pattern</a:t>
            </a:r>
            <a:r>
              <a:rPr lang="en-US" b="1" dirty="0" smtClean="0"/>
              <a:t>: </a:t>
            </a:r>
            <a:r>
              <a:rPr lang="en-US" dirty="0" smtClean="0"/>
              <a:t>The </a:t>
            </a:r>
            <a:r>
              <a:rPr lang="en-US" dirty="0"/>
              <a:t>rural population lives in about 6,41,000 villages. The </a:t>
            </a:r>
            <a:endParaRPr lang="en-US" dirty="0" smtClean="0"/>
          </a:p>
          <a:p>
            <a:r>
              <a:rPr lang="en-US" dirty="0" smtClean="0"/>
              <a:t>population </a:t>
            </a:r>
            <a:r>
              <a:rPr lang="en-US" dirty="0"/>
              <a:t>in rural areas is scattered rather than concentrated. At present, only about </a:t>
            </a:r>
            <a:r>
              <a:rPr lang="en-US" dirty="0" smtClean="0"/>
              <a:t>44000 </a:t>
            </a:r>
            <a:r>
              <a:rPr lang="en-US" dirty="0"/>
              <a:t>villages has a population of 10,000 plus. In 2.36,000 villages, the population is </a:t>
            </a:r>
            <a:endParaRPr lang="en-US" dirty="0" smtClean="0"/>
          </a:p>
          <a:p>
            <a:r>
              <a:rPr lang="en-US" dirty="0" smtClean="0"/>
              <a:t>less </a:t>
            </a:r>
            <a:r>
              <a:rPr lang="en-US" dirty="0"/>
              <a:t>than 500 persons.</a:t>
            </a:r>
          </a:p>
        </p:txBody>
      </p:sp>
    </p:spTree>
    <p:extLst>
      <p:ext uri="{BB962C8B-B14F-4D97-AF65-F5344CB8AC3E}">
        <p14:creationId xmlns:p14="http://schemas.microsoft.com/office/powerpoint/2010/main" val="1808236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125084" y="2154560"/>
            <a:ext cx="3304436" cy="576064"/>
          </a:xfrm>
        </p:spPr>
        <p:txBody>
          <a:bodyPr>
            <a:normAutofit fontScale="25000" lnSpcReduction="20000"/>
          </a:bodyPr>
          <a:lstStyle/>
          <a:p>
            <a:r>
              <a:rPr lang="en-GB" b="1" dirty="0" smtClean="0">
                <a:solidFill>
                  <a:schemeClr val="accent6">
                    <a:lumMod val="50000"/>
                  </a:schemeClr>
                </a:solidFill>
              </a:rPr>
              <a:t>Unit I </a:t>
            </a:r>
          </a:p>
          <a:p>
            <a:endParaRPr lang="en-US" b="1" dirty="0" smtClean="0">
              <a:solidFill>
                <a:schemeClr val="accent6">
                  <a:lumMod val="50000"/>
                </a:schemeClr>
              </a:solidFill>
            </a:endParaRPr>
          </a:p>
          <a:p>
            <a:r>
              <a:rPr lang="en-US" b="1" dirty="0" smtClean="0">
                <a:solidFill>
                  <a:schemeClr val="accent6">
                    <a:lumMod val="50000"/>
                  </a:schemeClr>
                </a:solidFill>
              </a:rPr>
              <a:t>Overview of </a:t>
            </a:r>
          </a:p>
          <a:p>
            <a:r>
              <a:rPr lang="en-US" b="1" dirty="0" smtClean="0">
                <a:solidFill>
                  <a:schemeClr val="accent6">
                    <a:lumMod val="50000"/>
                  </a:schemeClr>
                </a:solidFill>
              </a:rPr>
              <a:t>Indian    </a:t>
            </a:r>
          </a:p>
          <a:p>
            <a:r>
              <a:rPr lang="en-US" b="1" dirty="0" smtClean="0">
                <a:solidFill>
                  <a:schemeClr val="accent6">
                    <a:lumMod val="50000"/>
                  </a:schemeClr>
                </a:solidFill>
              </a:rPr>
              <a:t>Society</a:t>
            </a:r>
          </a:p>
          <a:p>
            <a:endParaRPr lang="en-US" dirty="0"/>
          </a:p>
        </p:txBody>
      </p:sp>
      <p:pic>
        <p:nvPicPr>
          <p:cNvPr id="4" name="Picture 4" descr="Cultural Diversity in In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44" y="285734"/>
            <a:ext cx="3500462" cy="464347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429124" y="4714890"/>
            <a:ext cx="4714876" cy="369332"/>
          </a:xfrm>
          <a:prstGeom prst="rect">
            <a:avLst/>
          </a:prstGeom>
        </p:spPr>
        <p:txBody>
          <a:bodyPr wrap="square">
            <a:spAutoFit/>
          </a:bodyPr>
          <a:lstStyle/>
          <a:p>
            <a:r>
              <a:rPr lang="en-US" dirty="0" smtClean="0"/>
              <a:t>https://youtu.be/adZc-lWc9lA</a:t>
            </a:r>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35496" y="123478"/>
            <a:ext cx="9073008" cy="4247317"/>
          </a:xfrm>
          <a:prstGeom prst="rect">
            <a:avLst/>
          </a:prstGeom>
        </p:spPr>
        <p:txBody>
          <a:bodyPr wrap="square">
            <a:spAutoFit/>
          </a:bodyPr>
          <a:lstStyle/>
          <a:p>
            <a:r>
              <a:rPr lang="en-US" b="1" dirty="0"/>
              <a:t>7. Literacy</a:t>
            </a:r>
            <a:r>
              <a:rPr lang="en-US" b="1" dirty="0" smtClean="0"/>
              <a:t>: </a:t>
            </a:r>
            <a:r>
              <a:rPr lang="en-US" dirty="0" smtClean="0"/>
              <a:t>The </a:t>
            </a:r>
            <a:r>
              <a:rPr lang="en-US" dirty="0"/>
              <a:t>literacy level of rural people is low as compared to urban population. In 2011, the overall literacy rate in India was about 74%. But the rural literacy rate in many States was less than 50%. The low literacy rate is due to lack of educational </a:t>
            </a:r>
            <a:r>
              <a:rPr lang="en-US" dirty="0" err="1"/>
              <a:t>facilitie</a:t>
            </a:r>
            <a:r>
              <a:rPr lang="en-US" dirty="0"/>
              <a:t> in </a:t>
            </a:r>
            <a:endParaRPr lang="en-US" dirty="0" smtClean="0"/>
          </a:p>
          <a:p>
            <a:r>
              <a:rPr lang="en-US" dirty="0" smtClean="0"/>
              <a:t>villages</a:t>
            </a:r>
            <a:r>
              <a:rPr lang="en-US" dirty="0"/>
              <a:t>, and poverty among the rural masses</a:t>
            </a:r>
            <a:r>
              <a:rPr lang="en-US" dirty="0" smtClean="0"/>
              <a:t>.</a:t>
            </a:r>
            <a:endParaRPr lang="en-US" b="1" dirty="0" smtClean="0"/>
          </a:p>
          <a:p>
            <a:endParaRPr lang="en-US" b="1" dirty="0"/>
          </a:p>
          <a:p>
            <a:r>
              <a:rPr lang="en-US" b="1" dirty="0"/>
              <a:t>8. Conservative Attitude</a:t>
            </a:r>
            <a:r>
              <a:rPr lang="en-US" b="1" dirty="0" smtClean="0"/>
              <a:t>: </a:t>
            </a:r>
            <a:r>
              <a:rPr lang="en-US" dirty="0" smtClean="0"/>
              <a:t>People </a:t>
            </a:r>
            <a:r>
              <a:rPr lang="en-US" dirty="0"/>
              <a:t>in Indian villages are largely conservative in nature They do not easily accept changes in principles, policies, and </a:t>
            </a:r>
            <a:r>
              <a:rPr lang="en-US" dirty="0" err="1"/>
              <a:t>programmes</a:t>
            </a:r>
            <a:r>
              <a:rPr lang="en-US" dirty="0"/>
              <a:t>. They go by </a:t>
            </a:r>
            <a:endParaRPr lang="en-US" dirty="0" smtClean="0"/>
          </a:p>
          <a:p>
            <a:r>
              <a:rPr lang="en-US" dirty="0" smtClean="0"/>
              <a:t>majority </a:t>
            </a:r>
            <a:r>
              <a:rPr lang="en-US" dirty="0"/>
              <a:t>opinion and belief. Most of the villages in India are backward mainly because of the 12 conservative attitude of the villagers</a:t>
            </a:r>
            <a:r>
              <a:rPr lang="en-US" dirty="0" smtClean="0"/>
              <a:t>.</a:t>
            </a:r>
          </a:p>
          <a:p>
            <a:endParaRPr lang="en-US" dirty="0"/>
          </a:p>
          <a:p>
            <a:r>
              <a:rPr lang="en-US" b="1" dirty="0" smtClean="0"/>
              <a:t>9</a:t>
            </a:r>
            <a:r>
              <a:rPr lang="en-US" b="1" dirty="0"/>
              <a:t>. Unemployment Rate</a:t>
            </a:r>
            <a:r>
              <a:rPr lang="en-US" b="1" dirty="0" smtClean="0"/>
              <a:t>: </a:t>
            </a:r>
            <a:r>
              <a:rPr lang="en-US" dirty="0" smtClean="0"/>
              <a:t>The </a:t>
            </a:r>
            <a:r>
              <a:rPr lang="en-US" dirty="0"/>
              <a:t>unemployment rate is high in rural areas as compared to </a:t>
            </a:r>
            <a:endParaRPr lang="en-US" dirty="0" smtClean="0"/>
          </a:p>
          <a:p>
            <a:r>
              <a:rPr lang="en-US" dirty="0" smtClean="0"/>
              <a:t>urban </a:t>
            </a:r>
            <a:r>
              <a:rPr lang="en-US" dirty="0"/>
              <a:t>areas on Current Daily Status (CDS). The CDS is the most embracive estimate of unemployment as it includes </a:t>
            </a:r>
            <a:r>
              <a:rPr lang="en-US" dirty="0" err="1"/>
              <a:t>hunemployment</a:t>
            </a:r>
            <a:r>
              <a:rPr lang="en-US" dirty="0"/>
              <a:t> as well as underemployment. The two </a:t>
            </a:r>
            <a:endParaRPr lang="en-US" dirty="0" smtClean="0"/>
          </a:p>
          <a:p>
            <a:r>
              <a:rPr lang="en-US" dirty="0" smtClean="0"/>
              <a:t>other </a:t>
            </a:r>
            <a:r>
              <a:rPr lang="en-US" dirty="0"/>
              <a:t>estimates are Current Weekly Status (CWS), and Usual Principal and Subsidiary Status (UPSS).</a:t>
            </a:r>
          </a:p>
        </p:txBody>
      </p:sp>
    </p:spTree>
    <p:extLst>
      <p:ext uri="{BB962C8B-B14F-4D97-AF65-F5344CB8AC3E}">
        <p14:creationId xmlns:p14="http://schemas.microsoft.com/office/powerpoint/2010/main" val="30975122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35496" y="51470"/>
            <a:ext cx="9001000" cy="3693319"/>
          </a:xfrm>
          <a:prstGeom prst="rect">
            <a:avLst/>
          </a:prstGeom>
        </p:spPr>
        <p:txBody>
          <a:bodyPr wrap="square">
            <a:spAutoFit/>
          </a:bodyPr>
          <a:lstStyle/>
          <a:p>
            <a:r>
              <a:rPr lang="en-US" b="1" dirty="0" smtClean="0"/>
              <a:t>10</a:t>
            </a:r>
            <a:r>
              <a:rPr lang="en-US" b="1" dirty="0"/>
              <a:t>. Media Exposure</a:t>
            </a:r>
            <a:r>
              <a:rPr lang="en-US" dirty="0"/>
              <a:t>: </a:t>
            </a:r>
            <a:r>
              <a:rPr lang="en-US" dirty="0" smtClean="0"/>
              <a:t>The </a:t>
            </a:r>
            <a:r>
              <a:rPr lang="en-US" dirty="0"/>
              <a:t>media exposure of rural masses is comparatively low as </a:t>
            </a:r>
            <a:endParaRPr lang="en-US" dirty="0" smtClean="0"/>
          </a:p>
          <a:p>
            <a:r>
              <a:rPr lang="en-US" dirty="0" smtClean="0"/>
              <a:t>compared </a:t>
            </a:r>
            <a:r>
              <a:rPr lang="en-US" dirty="0"/>
              <a:t>to urban areas. The percentage of rural households reached by television </a:t>
            </a:r>
            <a:endParaRPr lang="en-US" dirty="0" smtClean="0"/>
          </a:p>
          <a:p>
            <a:r>
              <a:rPr lang="en-US" dirty="0" smtClean="0"/>
              <a:t>and </a:t>
            </a:r>
            <a:r>
              <a:rPr lang="en-US" dirty="0"/>
              <a:t>print media is lower due to poverty and lack of education. Maximum exposure to </a:t>
            </a:r>
            <a:endParaRPr lang="en-US" dirty="0" smtClean="0"/>
          </a:p>
          <a:p>
            <a:r>
              <a:rPr lang="en-US" dirty="0" smtClean="0"/>
              <a:t>media </a:t>
            </a:r>
            <a:r>
              <a:rPr lang="en-US" dirty="0"/>
              <a:t>is that of </a:t>
            </a:r>
            <a:r>
              <a:rPr lang="en-US" dirty="0" err="1"/>
              <a:t>radio.Due</a:t>
            </a:r>
            <a:r>
              <a:rPr lang="en-US" dirty="0"/>
              <a:t> to low media exposure, the Government campaigns on </a:t>
            </a:r>
            <a:endParaRPr lang="en-US" dirty="0" smtClean="0"/>
          </a:p>
          <a:p>
            <a:r>
              <a:rPr lang="en-US" dirty="0" smtClean="0"/>
              <a:t>family </a:t>
            </a:r>
            <a:r>
              <a:rPr lang="en-US" dirty="0"/>
              <a:t>welfare and other social issues do not reach to the masses in villages</a:t>
            </a:r>
            <a:r>
              <a:rPr lang="en-US" dirty="0" smtClean="0"/>
              <a:t>.</a:t>
            </a:r>
          </a:p>
          <a:p>
            <a:endParaRPr lang="en-US" dirty="0"/>
          </a:p>
          <a:p>
            <a:r>
              <a:rPr lang="en-US" b="1" dirty="0" smtClean="0"/>
              <a:t>11</a:t>
            </a:r>
            <a:r>
              <a:rPr lang="en-US" b="1" dirty="0"/>
              <a:t>. Poverty</a:t>
            </a:r>
            <a:r>
              <a:rPr lang="en-US" b="1" dirty="0" smtClean="0"/>
              <a:t>: </a:t>
            </a:r>
            <a:r>
              <a:rPr lang="en-US" dirty="0" smtClean="0"/>
              <a:t>21.92</a:t>
            </a:r>
            <a:r>
              <a:rPr lang="en-US" dirty="0"/>
              <a:t>% of India's population lives below poverty line in 2011- 12. In rural </a:t>
            </a:r>
            <a:endParaRPr lang="en-US" dirty="0" smtClean="0"/>
          </a:p>
          <a:p>
            <a:r>
              <a:rPr lang="en-US" dirty="0" smtClean="0"/>
              <a:t>areas</a:t>
            </a:r>
            <a:r>
              <a:rPr lang="en-US" dirty="0"/>
              <a:t>, percent of people living below poverty line is 25.70%. The rural poverty is very </a:t>
            </a:r>
            <a:endParaRPr lang="en-US" dirty="0" smtClean="0"/>
          </a:p>
          <a:p>
            <a:r>
              <a:rPr lang="en-US" dirty="0" smtClean="0"/>
              <a:t>high</a:t>
            </a:r>
            <a:r>
              <a:rPr lang="en-US" dirty="0"/>
              <a:t>, especially, in the States of Orissa, Bihar and Madhya Pradesh. The main causes of rural poverty are</a:t>
            </a:r>
            <a:r>
              <a:rPr lang="en-US" dirty="0" smtClean="0"/>
              <a:t>:</a:t>
            </a:r>
          </a:p>
          <a:p>
            <a:pPr marL="285750" indent="-285750">
              <a:buFont typeface="Arial" pitchFamily="34" charset="0"/>
              <a:buChar char="•"/>
            </a:pPr>
            <a:r>
              <a:rPr lang="en-US" dirty="0"/>
              <a:t>High growth of population, especially among the poor. </a:t>
            </a:r>
            <a:endParaRPr lang="en-US" dirty="0" smtClean="0"/>
          </a:p>
          <a:p>
            <a:pPr marL="285750" indent="-285750">
              <a:buFont typeface="Arial" pitchFamily="34" charset="0"/>
              <a:buChar char="•"/>
            </a:pPr>
            <a:r>
              <a:rPr lang="en-US" dirty="0" smtClean="0"/>
              <a:t>Social </a:t>
            </a:r>
            <a:r>
              <a:rPr lang="en-US" dirty="0"/>
              <a:t>exploitation by the landlords of the farm </a:t>
            </a:r>
            <a:r>
              <a:rPr lang="en-US" dirty="0" err="1"/>
              <a:t>labourers</a:t>
            </a:r>
            <a:r>
              <a:rPr lang="en-US" dirty="0" smtClean="0"/>
              <a:t>.</a:t>
            </a:r>
          </a:p>
          <a:p>
            <a:pPr marL="285750" indent="-285750">
              <a:buFont typeface="Arial" pitchFamily="34" charset="0"/>
              <a:buChar char="•"/>
            </a:pPr>
            <a:r>
              <a:rPr lang="en-US" dirty="0" smtClean="0"/>
              <a:t>Malpractices </a:t>
            </a:r>
            <a:r>
              <a:rPr lang="en-US" dirty="0"/>
              <a:t>by money </a:t>
            </a:r>
            <a:r>
              <a:rPr lang="en-US" dirty="0" err="1"/>
              <a:t>lenders.Poor</a:t>
            </a:r>
            <a:r>
              <a:rPr lang="en-US" dirty="0"/>
              <a:t> implementation of anti-poverty measures.</a:t>
            </a:r>
          </a:p>
        </p:txBody>
      </p:sp>
    </p:spTree>
    <p:extLst>
      <p:ext uri="{BB962C8B-B14F-4D97-AF65-F5344CB8AC3E}">
        <p14:creationId xmlns:p14="http://schemas.microsoft.com/office/powerpoint/2010/main" val="1282408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179512" y="51470"/>
            <a:ext cx="8838728" cy="3416320"/>
          </a:xfrm>
          <a:prstGeom prst="rect">
            <a:avLst/>
          </a:prstGeom>
        </p:spPr>
        <p:txBody>
          <a:bodyPr wrap="square">
            <a:spAutoFit/>
          </a:bodyPr>
          <a:lstStyle/>
          <a:p>
            <a:r>
              <a:rPr lang="en-US" b="1" dirty="0" smtClean="0"/>
              <a:t>12. Work </a:t>
            </a:r>
            <a:r>
              <a:rPr lang="en-US" b="1" dirty="0"/>
              <a:t>Participation Rate</a:t>
            </a:r>
            <a:r>
              <a:rPr lang="en-US" b="1" dirty="0" smtClean="0"/>
              <a:t>: </a:t>
            </a:r>
          </a:p>
          <a:p>
            <a:r>
              <a:rPr lang="en-US" dirty="0" smtClean="0"/>
              <a:t>The </a:t>
            </a:r>
            <a:r>
              <a:rPr lang="en-US" dirty="0"/>
              <a:t>work participation rate is the ratio of total workforce </a:t>
            </a:r>
            <a:endParaRPr lang="en-US" dirty="0" smtClean="0"/>
          </a:p>
          <a:p>
            <a:r>
              <a:rPr lang="en-US" dirty="0" smtClean="0"/>
              <a:t>to </a:t>
            </a:r>
            <a:r>
              <a:rPr lang="en-US" dirty="0"/>
              <a:t>total population. The work participation rate in rural areas is comparatively similar </a:t>
            </a:r>
            <a:endParaRPr lang="en-US" dirty="0" smtClean="0"/>
          </a:p>
          <a:p>
            <a:r>
              <a:rPr lang="en-US" dirty="0" smtClean="0"/>
              <a:t>for </a:t>
            </a:r>
            <a:r>
              <a:rPr lang="en-US" dirty="0"/>
              <a:t>males (53%) as in urban areas (53.8%) As far as female workers are concerned, </a:t>
            </a:r>
            <a:endParaRPr lang="en-US" dirty="0" smtClean="0"/>
          </a:p>
          <a:p>
            <a:r>
              <a:rPr lang="en-US" dirty="0" smtClean="0"/>
              <a:t>the </a:t>
            </a:r>
            <a:r>
              <a:rPr lang="en-US" dirty="0"/>
              <a:t>work participation rate is 30% comparatively higher than in urban areas (15.4</a:t>
            </a:r>
            <a:r>
              <a:rPr lang="en-US" dirty="0" smtClean="0"/>
              <a:t>%).</a:t>
            </a:r>
          </a:p>
          <a:p>
            <a:endParaRPr lang="en-US" dirty="0"/>
          </a:p>
          <a:p>
            <a:r>
              <a:rPr lang="en-US" b="1" dirty="0"/>
              <a:t>13. Main Problems: </a:t>
            </a:r>
            <a:endParaRPr lang="en-US" b="1" dirty="0" smtClean="0"/>
          </a:p>
          <a:p>
            <a:pPr marL="342900" indent="-342900">
              <a:buFont typeface="+mj-lt"/>
              <a:buAutoNum type="arabicPeriod"/>
            </a:pPr>
            <a:r>
              <a:rPr lang="en-US" dirty="0" smtClean="0"/>
              <a:t>The </a:t>
            </a:r>
            <a:r>
              <a:rPr lang="en-US" dirty="0"/>
              <a:t>main problems faced by rural population include</a:t>
            </a:r>
            <a:r>
              <a:rPr lang="en-US" dirty="0" smtClean="0"/>
              <a:t>:</a:t>
            </a:r>
          </a:p>
          <a:p>
            <a:pPr marL="342900" indent="-342900">
              <a:buFont typeface="+mj-lt"/>
              <a:buAutoNum type="arabicPeriod"/>
            </a:pPr>
            <a:r>
              <a:rPr lang="en-US" dirty="0" smtClean="0"/>
              <a:t>Lack </a:t>
            </a:r>
            <a:r>
              <a:rPr lang="en-US" dirty="0"/>
              <a:t>of infrastructure facilities such as roads, transport, electricity, </a:t>
            </a:r>
            <a:r>
              <a:rPr lang="en-US" dirty="0" err="1" smtClean="0"/>
              <a:t>etc</a:t>
            </a:r>
            <a:endParaRPr lang="en-US" dirty="0" smtClean="0"/>
          </a:p>
          <a:p>
            <a:pPr marL="342900" indent="-342900">
              <a:buFont typeface="+mj-lt"/>
              <a:buAutoNum type="arabicPeriod"/>
            </a:pPr>
            <a:r>
              <a:rPr lang="en-US" dirty="0" smtClean="0"/>
              <a:t>Low </a:t>
            </a:r>
            <a:r>
              <a:rPr lang="en-US" dirty="0"/>
              <a:t>level of </a:t>
            </a:r>
            <a:r>
              <a:rPr lang="en-US" dirty="0" err="1"/>
              <a:t>literacy.Higher</a:t>
            </a:r>
            <a:r>
              <a:rPr lang="en-US" dirty="0"/>
              <a:t> incidence of poverty as compared to urban areas. </a:t>
            </a:r>
            <a:endParaRPr lang="en-US" dirty="0" smtClean="0"/>
          </a:p>
          <a:p>
            <a:pPr marL="342900" indent="-342900">
              <a:buFont typeface="+mj-lt"/>
              <a:buAutoNum type="arabicPeriod"/>
            </a:pPr>
            <a:r>
              <a:rPr lang="en-US" dirty="0" smtClean="0"/>
              <a:t>Social </a:t>
            </a:r>
            <a:r>
              <a:rPr lang="en-US" dirty="0"/>
              <a:t>exploitation by landlords, and </a:t>
            </a:r>
            <a:r>
              <a:rPr lang="en-US" dirty="0" err="1"/>
              <a:t>others.Disguised</a:t>
            </a:r>
            <a:r>
              <a:rPr lang="en-US" dirty="0"/>
              <a:t> and seasonal </a:t>
            </a:r>
            <a:endParaRPr lang="en-US" dirty="0" smtClean="0"/>
          </a:p>
          <a:p>
            <a:r>
              <a:rPr lang="en-US" dirty="0" smtClean="0"/>
              <a:t>unemployment</a:t>
            </a:r>
            <a:r>
              <a:rPr lang="en-US" dirty="0"/>
              <a:t>.</a:t>
            </a:r>
          </a:p>
        </p:txBody>
      </p:sp>
    </p:spTree>
    <p:extLst>
      <p:ext uri="{BB962C8B-B14F-4D97-AF65-F5344CB8AC3E}">
        <p14:creationId xmlns:p14="http://schemas.microsoft.com/office/powerpoint/2010/main" val="40487648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URBAN CHARACTERISTICS</a:t>
            </a:r>
            <a:endParaRPr lang="en-US" dirty="0"/>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35496" y="987574"/>
            <a:ext cx="8928992" cy="3970318"/>
          </a:xfrm>
          <a:prstGeom prst="rect">
            <a:avLst/>
          </a:prstGeom>
        </p:spPr>
        <p:txBody>
          <a:bodyPr wrap="square">
            <a:spAutoFit/>
          </a:bodyPr>
          <a:lstStyle/>
          <a:p>
            <a:pPr marL="342900" indent="-342900">
              <a:buAutoNum type="arabicPeriod"/>
            </a:pPr>
            <a:r>
              <a:rPr lang="en-US" b="1" dirty="0" smtClean="0"/>
              <a:t>Social </a:t>
            </a:r>
            <a:r>
              <a:rPr lang="en-US" b="1" dirty="0"/>
              <a:t>Heterogeneity</a:t>
            </a:r>
            <a:r>
              <a:rPr lang="en-US" b="1" dirty="0" smtClean="0"/>
              <a:t>: </a:t>
            </a:r>
            <a:r>
              <a:rPr lang="en-US" dirty="0" smtClean="0"/>
              <a:t>Urban </a:t>
            </a:r>
            <a:r>
              <a:rPr lang="en-US" dirty="0"/>
              <a:t>society is heterogeneous in nature. There are wide differences in the way of life of urban people. The urban masse are mainly diverse in nature. Especially, in the major metros like Mumbai and Delhi, the urban people may speak different languages, follow different customs and traditions, different food habits, and so on</a:t>
            </a:r>
            <a:r>
              <a:rPr lang="en-US" dirty="0" smtClean="0"/>
              <a:t>.</a:t>
            </a:r>
            <a:endParaRPr lang="en-US" b="1" dirty="0" smtClean="0"/>
          </a:p>
          <a:p>
            <a:pPr marL="342900" indent="-342900">
              <a:buAutoNum type="arabicPeriod"/>
            </a:pPr>
            <a:endParaRPr lang="en-US" b="1" dirty="0"/>
          </a:p>
          <a:p>
            <a:pPr marL="342900" indent="-342900">
              <a:buAutoNum type="arabicPeriod"/>
            </a:pPr>
            <a:r>
              <a:rPr lang="en-US" b="1" dirty="0" smtClean="0"/>
              <a:t>Secondary </a:t>
            </a:r>
            <a:r>
              <a:rPr lang="en-US" b="1" dirty="0"/>
              <a:t>Relations</a:t>
            </a:r>
            <a:r>
              <a:rPr lang="en-US" b="1" dirty="0" smtClean="0"/>
              <a:t>: </a:t>
            </a:r>
            <a:r>
              <a:rPr lang="en-US" dirty="0" smtClean="0"/>
              <a:t>In </a:t>
            </a:r>
            <a:r>
              <a:rPr lang="en-US" dirty="0"/>
              <a:t>urban areas, people are mostly indifferent towards one another. In cities, people rarely take personal interest in others. Superficial form of politeness and manners are commonly found. Even the </a:t>
            </a:r>
            <a:r>
              <a:rPr lang="en-US" dirty="0" err="1"/>
              <a:t>neighbours</a:t>
            </a:r>
            <a:r>
              <a:rPr lang="en-US" dirty="0"/>
              <a:t> behave like strangers. In urban areas, people are more individualistic in their attitude</a:t>
            </a:r>
            <a:r>
              <a:rPr lang="en-US" dirty="0" smtClean="0"/>
              <a:t>.</a:t>
            </a:r>
            <a:endParaRPr lang="en-US" b="1" dirty="0" smtClean="0"/>
          </a:p>
          <a:p>
            <a:pPr marL="342900" indent="-342900">
              <a:buAutoNum type="arabicPeriod"/>
            </a:pPr>
            <a:r>
              <a:rPr lang="en-US" b="1" dirty="0"/>
              <a:t>Social Mobility</a:t>
            </a:r>
            <a:r>
              <a:rPr lang="en-US" b="1" dirty="0" smtClean="0"/>
              <a:t>: </a:t>
            </a:r>
            <a:r>
              <a:rPr lang="en-US" dirty="0" smtClean="0"/>
              <a:t>Urban </a:t>
            </a:r>
            <a:r>
              <a:rPr lang="en-US" dirty="0"/>
              <a:t>people are socially mobile as compared to rural folk Social mobility refers to movement of people from one social status to another, i.e., from lower status to higher status in the society. In urban areas, an individual's position is determined more by his achievements rather than by his birth.</a:t>
            </a:r>
          </a:p>
        </p:txBody>
      </p:sp>
    </p:spTree>
    <p:extLst>
      <p:ext uri="{BB962C8B-B14F-4D97-AF65-F5344CB8AC3E}">
        <p14:creationId xmlns:p14="http://schemas.microsoft.com/office/powerpoint/2010/main" val="20923825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dirty="0"/>
          </a:p>
        </p:txBody>
      </p:sp>
      <p:sp>
        <p:nvSpPr>
          <p:cNvPr id="3" name="Text Placeholder 2"/>
          <p:cNvSpPr>
            <a:spLocks noGrp="1"/>
          </p:cNvSpPr>
          <p:nvPr>
            <p:ph type="body" sz="quarter" idx="11"/>
          </p:nvPr>
        </p:nvSpPr>
        <p:spPr/>
        <p:txBody>
          <a:bodyPr/>
          <a:lstStyle/>
          <a:p>
            <a:endParaRPr lang="en-US" dirty="0"/>
          </a:p>
        </p:txBody>
      </p:sp>
      <p:sp>
        <p:nvSpPr>
          <p:cNvPr id="4" name="Rectangle 3"/>
          <p:cNvSpPr/>
          <p:nvPr/>
        </p:nvSpPr>
        <p:spPr>
          <a:xfrm>
            <a:off x="35496" y="483518"/>
            <a:ext cx="8928992" cy="4524315"/>
          </a:xfrm>
          <a:prstGeom prst="rect">
            <a:avLst/>
          </a:prstGeom>
        </p:spPr>
        <p:txBody>
          <a:bodyPr wrap="square">
            <a:spAutoFit/>
          </a:bodyPr>
          <a:lstStyle/>
          <a:p>
            <a:r>
              <a:rPr lang="en-US" b="1" dirty="0" smtClean="0"/>
              <a:t>4. Size </a:t>
            </a:r>
            <a:r>
              <a:rPr lang="en-US" b="1" dirty="0"/>
              <a:t>of the Population:</a:t>
            </a:r>
            <a:r>
              <a:rPr lang="en-US" dirty="0"/>
              <a:t> In 2011, about 377.1 million people were living in urban areas in India. India is comparatively lagging in terms of urbanization as compared to developed countries</a:t>
            </a:r>
            <a:r>
              <a:rPr lang="en-US" dirty="0" smtClean="0"/>
              <a:t>.</a:t>
            </a:r>
          </a:p>
          <a:p>
            <a:endParaRPr lang="en-US" dirty="0"/>
          </a:p>
          <a:p>
            <a:r>
              <a:rPr lang="en-US" b="1" dirty="0" smtClean="0"/>
              <a:t>5. Location Pattern:</a:t>
            </a:r>
            <a:r>
              <a:rPr lang="en-US" dirty="0" smtClean="0"/>
              <a:t> The </a:t>
            </a:r>
            <a:r>
              <a:rPr lang="en-US" dirty="0"/>
              <a:t>urban population is located in about 5545 towns and cities. The towns and cities are broadly divided into six classes such as Class I, Class II, .... Class VI. </a:t>
            </a:r>
            <a:endParaRPr lang="en-US" dirty="0" smtClean="0"/>
          </a:p>
          <a:p>
            <a:endParaRPr lang="en-US" dirty="0"/>
          </a:p>
          <a:p>
            <a:r>
              <a:rPr lang="en-US" b="1" dirty="0"/>
              <a:t>6. Literacy</a:t>
            </a:r>
            <a:r>
              <a:rPr lang="en-US" b="1" dirty="0" smtClean="0"/>
              <a:t>: </a:t>
            </a:r>
            <a:r>
              <a:rPr lang="en-US" dirty="0" smtClean="0"/>
              <a:t>The </a:t>
            </a:r>
            <a:r>
              <a:rPr lang="en-US" dirty="0"/>
              <a:t>urban literacy rate is comparatively higher as compared </a:t>
            </a:r>
            <a:r>
              <a:rPr lang="en-US" dirty="0" err="1"/>
              <a:t>torural</a:t>
            </a:r>
            <a:r>
              <a:rPr lang="en-US" dirty="0"/>
              <a:t> literacy. Most of the major cities/towns have a </a:t>
            </a:r>
            <a:r>
              <a:rPr lang="en-US" dirty="0" err="1"/>
              <a:t>literacyrate</a:t>
            </a:r>
            <a:r>
              <a:rPr lang="en-US" dirty="0"/>
              <a:t> of over 70%. The highest literacy rate in 2011 was </a:t>
            </a:r>
            <a:r>
              <a:rPr lang="en-US" dirty="0" err="1"/>
              <a:t>recordedin</a:t>
            </a:r>
            <a:r>
              <a:rPr lang="en-US" dirty="0"/>
              <a:t> Kerala at over 93</a:t>
            </a:r>
            <a:r>
              <a:rPr lang="en-US" dirty="0" smtClean="0"/>
              <a:t>%.</a:t>
            </a:r>
            <a:endParaRPr lang="en-US" b="1" dirty="0" smtClean="0"/>
          </a:p>
          <a:p>
            <a:endParaRPr lang="en-US" b="1" dirty="0"/>
          </a:p>
          <a:p>
            <a:r>
              <a:rPr lang="en-US" b="1" dirty="0"/>
              <a:t>7. Occupation</a:t>
            </a:r>
            <a:r>
              <a:rPr lang="en-US" b="1" dirty="0" smtClean="0"/>
              <a:t>: </a:t>
            </a:r>
            <a:r>
              <a:rPr lang="en-US" dirty="0" smtClean="0"/>
              <a:t>The </a:t>
            </a:r>
            <a:r>
              <a:rPr lang="en-US" dirty="0"/>
              <a:t>urban population is mostly engaged in the services sector, followed by the secondary sector. It is obvious that the urban population is not involved in agriculture directly. They may be involved indirectly in the agro-based industries, or in the services sector that support agriculture.</a:t>
            </a:r>
          </a:p>
        </p:txBody>
      </p:sp>
    </p:spTree>
    <p:extLst>
      <p:ext uri="{BB962C8B-B14F-4D97-AF65-F5344CB8AC3E}">
        <p14:creationId xmlns:p14="http://schemas.microsoft.com/office/powerpoint/2010/main" val="16079668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35496" y="339502"/>
            <a:ext cx="9073008" cy="4801314"/>
          </a:xfrm>
          <a:prstGeom prst="rect">
            <a:avLst/>
          </a:prstGeom>
        </p:spPr>
        <p:txBody>
          <a:bodyPr wrap="square">
            <a:spAutoFit/>
          </a:bodyPr>
          <a:lstStyle/>
          <a:p>
            <a:r>
              <a:rPr lang="en-US" b="1" dirty="0" smtClean="0"/>
              <a:t>8. Unemployment: </a:t>
            </a:r>
            <a:r>
              <a:rPr lang="en-US" dirty="0" smtClean="0"/>
              <a:t>Urban </a:t>
            </a:r>
            <a:r>
              <a:rPr lang="en-US" dirty="0"/>
              <a:t>areas also face unemployment. However, the unemployment rate has declined in urban areas more sharply than that of rural areas on the basis of CDS. In 2011-12, the unemployment rate in urban areas on CDS basis was 5.5% as compared to 5.7% in rural areas</a:t>
            </a:r>
            <a:r>
              <a:rPr lang="en-US" dirty="0" smtClean="0"/>
              <a:t>.</a:t>
            </a:r>
          </a:p>
          <a:p>
            <a:endParaRPr lang="en-US" dirty="0"/>
          </a:p>
          <a:p>
            <a:r>
              <a:rPr lang="en-US" b="1" dirty="0"/>
              <a:t>9. </a:t>
            </a:r>
            <a:r>
              <a:rPr lang="en-US" b="1" dirty="0" smtClean="0"/>
              <a:t>Media Exposure:</a:t>
            </a:r>
            <a:r>
              <a:rPr lang="en-US" dirty="0" smtClean="0"/>
              <a:t> The </a:t>
            </a:r>
            <a:r>
              <a:rPr lang="en-US" dirty="0"/>
              <a:t>media exposure of urban population is comparatively higher as compared to rural areas. Most of the urban population is exposed to radio, TV and internet. However, the penetration of press is low. Due to good media exposure, the </a:t>
            </a:r>
            <a:r>
              <a:rPr lang="en-US" dirty="0" err="1"/>
              <a:t>Governmen</a:t>
            </a:r>
            <a:r>
              <a:rPr lang="en-US" dirty="0"/>
              <a:t> campaigns on family welfare and on social awareness reach to the urban masses. This has helped to reduce birth rate and also improved literacy rate in urban areas</a:t>
            </a:r>
            <a:r>
              <a:rPr lang="en-US" b="1" dirty="0" smtClean="0"/>
              <a:t>.</a:t>
            </a:r>
          </a:p>
          <a:p>
            <a:endParaRPr lang="en-US" b="1" dirty="0"/>
          </a:p>
          <a:p>
            <a:r>
              <a:rPr lang="en-US" b="1" dirty="0"/>
              <a:t>10. Poverty</a:t>
            </a:r>
            <a:r>
              <a:rPr lang="en-US" b="1" dirty="0" smtClean="0"/>
              <a:t>: </a:t>
            </a:r>
            <a:r>
              <a:rPr lang="en-US" dirty="0" smtClean="0"/>
              <a:t>The </a:t>
            </a:r>
            <a:r>
              <a:rPr lang="en-US" dirty="0"/>
              <a:t>poverty in urban areas is lower as compared to rural areas In 2011-12, people living below poverty line in urban India are 13.70%. The urban poverty is due to</a:t>
            </a:r>
            <a:r>
              <a:rPr lang="en-US" dirty="0" smtClean="0"/>
              <a:t>:</a:t>
            </a:r>
          </a:p>
          <a:p>
            <a:pPr marL="285750" indent="-285750">
              <a:buFont typeface="Arial" pitchFamily="34" charset="0"/>
              <a:buChar char="•"/>
            </a:pPr>
            <a:r>
              <a:rPr lang="en-US" dirty="0" smtClean="0"/>
              <a:t>Unemployment.</a:t>
            </a:r>
          </a:p>
          <a:p>
            <a:pPr marL="285750" indent="-285750">
              <a:buFont typeface="Arial" pitchFamily="34" charset="0"/>
              <a:buChar char="•"/>
            </a:pPr>
            <a:r>
              <a:rPr lang="en-US" dirty="0" smtClean="0"/>
              <a:t>Large </a:t>
            </a:r>
            <a:r>
              <a:rPr lang="en-US" dirty="0"/>
              <a:t>sized families, especially among the slum </a:t>
            </a:r>
            <a:r>
              <a:rPr lang="en-US" dirty="0" smtClean="0"/>
              <a:t>dwellers.</a:t>
            </a:r>
          </a:p>
          <a:p>
            <a:pPr marL="285750" indent="-285750">
              <a:buFont typeface="Arial" pitchFamily="34" charset="0"/>
              <a:buChar char="•"/>
            </a:pPr>
            <a:r>
              <a:rPr lang="en-US" dirty="0" smtClean="0"/>
              <a:t>Social </a:t>
            </a:r>
            <a:r>
              <a:rPr lang="en-US" dirty="0"/>
              <a:t>evils, such as gambling, alcoholism, etc.</a:t>
            </a:r>
          </a:p>
        </p:txBody>
      </p:sp>
    </p:spTree>
    <p:extLst>
      <p:ext uri="{BB962C8B-B14F-4D97-AF65-F5344CB8AC3E}">
        <p14:creationId xmlns:p14="http://schemas.microsoft.com/office/powerpoint/2010/main" val="16105538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179512" y="267494"/>
            <a:ext cx="8784976" cy="3139321"/>
          </a:xfrm>
          <a:prstGeom prst="rect">
            <a:avLst/>
          </a:prstGeom>
        </p:spPr>
        <p:txBody>
          <a:bodyPr wrap="square">
            <a:spAutoFit/>
          </a:bodyPr>
          <a:lstStyle/>
          <a:p>
            <a:r>
              <a:rPr lang="en-US" b="1" dirty="0"/>
              <a:t>11. Work Participation Rate</a:t>
            </a:r>
            <a:r>
              <a:rPr lang="en-US" b="1" dirty="0" smtClean="0"/>
              <a:t>: </a:t>
            </a:r>
            <a:r>
              <a:rPr lang="en-US" dirty="0" smtClean="0"/>
              <a:t>The </a:t>
            </a:r>
            <a:r>
              <a:rPr lang="en-US" dirty="0"/>
              <a:t>work participation rate for males in rural areas (53%) is comparatively similar as in urban areas (53.8%). As far as female workers are concerned, the work participation rate is 30% in rural areas which is comparatively higher than in urban areas (15.4</a:t>
            </a:r>
            <a:r>
              <a:rPr lang="en-US" dirty="0" smtClean="0"/>
              <a:t>%).</a:t>
            </a:r>
          </a:p>
          <a:p>
            <a:endParaRPr lang="en-US" dirty="0"/>
          </a:p>
          <a:p>
            <a:r>
              <a:rPr lang="en-US" b="1" dirty="0"/>
              <a:t>12. Main problems of Urban Population</a:t>
            </a:r>
            <a:r>
              <a:rPr lang="en-US" b="1" dirty="0" smtClean="0"/>
              <a:t>: </a:t>
            </a:r>
            <a:r>
              <a:rPr lang="en-US" dirty="0" smtClean="0"/>
              <a:t>The </a:t>
            </a:r>
            <a:r>
              <a:rPr lang="en-US" dirty="0"/>
              <a:t>main problems faced by urban population include: Pollution which affects </a:t>
            </a:r>
            <a:r>
              <a:rPr lang="en-US" dirty="0" err="1"/>
              <a:t>health.Congestion</a:t>
            </a:r>
            <a:r>
              <a:rPr lang="en-US" dirty="0"/>
              <a:t> about 40 to 50% of the population live in highly congested </a:t>
            </a:r>
            <a:r>
              <a:rPr lang="en-US" dirty="0" err="1"/>
              <a:t>slums..Higher</a:t>
            </a:r>
            <a:r>
              <a:rPr lang="en-US" dirty="0"/>
              <a:t> level of unemployment, which results in anti-social activities by unemployed.⚫ Low sex ratio, which results in sexual abuse against </a:t>
            </a:r>
            <a:r>
              <a:rPr lang="en-US" dirty="0" err="1"/>
              <a:t>women.Overcrowding</a:t>
            </a:r>
            <a:r>
              <a:rPr lang="en-US" dirty="0"/>
              <a:t> in public transport like trains, and buses. High income inequalities between the rich and the poor.</a:t>
            </a:r>
          </a:p>
        </p:txBody>
      </p:sp>
    </p:spTree>
    <p:extLst>
      <p:ext uri="{BB962C8B-B14F-4D97-AF65-F5344CB8AC3E}">
        <p14:creationId xmlns:p14="http://schemas.microsoft.com/office/powerpoint/2010/main" val="17214193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TRIBAL CHARACTERISTICS</a:t>
            </a:r>
            <a:endParaRPr lang="en-US" dirty="0"/>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107504" y="771550"/>
            <a:ext cx="8928992" cy="2585323"/>
          </a:xfrm>
          <a:prstGeom prst="rect">
            <a:avLst/>
          </a:prstGeom>
        </p:spPr>
        <p:txBody>
          <a:bodyPr wrap="square">
            <a:spAutoFit/>
          </a:bodyPr>
          <a:lstStyle/>
          <a:p>
            <a:r>
              <a:rPr lang="en-US" dirty="0"/>
              <a:t>A tribe is a community occupying a common geographic area and having a common </a:t>
            </a:r>
            <a:endParaRPr lang="en-US" dirty="0" smtClean="0"/>
          </a:p>
          <a:p>
            <a:r>
              <a:rPr lang="en-US" dirty="0" smtClean="0"/>
              <a:t>language </a:t>
            </a:r>
            <a:r>
              <a:rPr lang="en-US" dirty="0"/>
              <a:t>and culture. The tribes are often called as </a:t>
            </a:r>
            <a:r>
              <a:rPr lang="en-US" dirty="0" err="1"/>
              <a:t>Girijans</a:t>
            </a:r>
            <a:r>
              <a:rPr lang="en-US" dirty="0"/>
              <a:t>' because originally they </a:t>
            </a:r>
            <a:endParaRPr lang="en-US" dirty="0" smtClean="0"/>
          </a:p>
          <a:p>
            <a:r>
              <a:rPr lang="en-US" dirty="0" smtClean="0"/>
              <a:t>used </a:t>
            </a:r>
            <a:r>
              <a:rPr lang="en-US" dirty="0"/>
              <a:t>to live in jungles and hilly regions. Some scholars are of the view that the lower </a:t>
            </a:r>
            <a:endParaRPr lang="en-US" dirty="0" smtClean="0"/>
          </a:p>
          <a:p>
            <a:r>
              <a:rPr lang="en-US" dirty="0" smtClean="0"/>
              <a:t>castes </a:t>
            </a:r>
            <a:r>
              <a:rPr lang="en-US" dirty="0"/>
              <a:t>who resisted oppression of the upper castes and preferred to live independent </a:t>
            </a:r>
            <a:endParaRPr lang="en-US" dirty="0" smtClean="0"/>
          </a:p>
          <a:p>
            <a:r>
              <a:rPr lang="en-US" dirty="0" smtClean="0"/>
              <a:t>lives</a:t>
            </a:r>
            <a:r>
              <a:rPr lang="en-US" dirty="0"/>
              <a:t>, retired to the forests, and are today they are called as tribes of India</a:t>
            </a:r>
            <a:r>
              <a:rPr lang="en-US" dirty="0" smtClean="0"/>
              <a:t>.</a:t>
            </a:r>
          </a:p>
          <a:p>
            <a:endParaRPr lang="en-US" dirty="0"/>
          </a:p>
          <a:p>
            <a:r>
              <a:rPr lang="en-US" dirty="0" smtClean="0"/>
              <a:t>Tribes </a:t>
            </a:r>
            <a:r>
              <a:rPr lang="en-US" dirty="0"/>
              <a:t>are referred as Scheduled Tribes in the Indian Constitution. It was Dr. B. R. </a:t>
            </a:r>
            <a:endParaRPr lang="en-US" dirty="0" smtClean="0"/>
          </a:p>
          <a:p>
            <a:r>
              <a:rPr lang="en-US" dirty="0" err="1" smtClean="0"/>
              <a:t>Ambedkar</a:t>
            </a:r>
            <a:r>
              <a:rPr lang="en-US" dirty="0" smtClean="0"/>
              <a:t> </a:t>
            </a:r>
            <a:r>
              <a:rPr lang="en-US" dirty="0"/>
              <a:t>(the chairman of the drafting committee of the Constitution) preferred the </a:t>
            </a:r>
            <a:endParaRPr lang="en-US" dirty="0" smtClean="0"/>
          </a:p>
          <a:p>
            <a:r>
              <a:rPr lang="en-US" dirty="0" smtClean="0"/>
              <a:t>term </a:t>
            </a:r>
            <a:r>
              <a:rPr lang="en-US" dirty="0"/>
              <a:t>'Scheduled Tribes" to </a:t>
            </a:r>
            <a:r>
              <a:rPr lang="en-US" dirty="0" err="1"/>
              <a:t>Adivasis</a:t>
            </a:r>
            <a:r>
              <a:rPr lang="en-US" dirty="0"/>
              <a:t>.</a:t>
            </a:r>
          </a:p>
        </p:txBody>
      </p:sp>
    </p:spTree>
    <p:extLst>
      <p:ext uri="{BB962C8B-B14F-4D97-AF65-F5344CB8AC3E}">
        <p14:creationId xmlns:p14="http://schemas.microsoft.com/office/powerpoint/2010/main" val="9808131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107504" y="195487"/>
            <a:ext cx="9001000" cy="4247317"/>
          </a:xfrm>
          <a:prstGeom prst="rect">
            <a:avLst/>
          </a:prstGeom>
        </p:spPr>
        <p:txBody>
          <a:bodyPr wrap="square">
            <a:spAutoFit/>
          </a:bodyPr>
          <a:lstStyle/>
          <a:p>
            <a:pPr marL="342900" indent="-342900">
              <a:buAutoNum type="arabicParenR"/>
            </a:pPr>
            <a:r>
              <a:rPr lang="en-US" dirty="0" smtClean="0"/>
              <a:t>Common </a:t>
            </a:r>
            <a:r>
              <a:rPr lang="en-US" dirty="0"/>
              <a:t>Territory</a:t>
            </a:r>
            <a:r>
              <a:rPr lang="en-US" dirty="0" smtClean="0"/>
              <a:t>: A </a:t>
            </a:r>
            <a:r>
              <a:rPr lang="en-US" dirty="0"/>
              <a:t>tribe has a definite territory in which its members live. </a:t>
            </a:r>
            <a:endParaRPr lang="en-US" dirty="0" smtClean="0"/>
          </a:p>
          <a:p>
            <a:r>
              <a:rPr lang="en-US" dirty="0" smtClean="0"/>
              <a:t>For </a:t>
            </a:r>
            <a:r>
              <a:rPr lang="en-US" dirty="0"/>
              <a:t>example</a:t>
            </a:r>
            <a:r>
              <a:rPr lang="en-US" dirty="0" smtClean="0"/>
              <a:t>:</a:t>
            </a:r>
          </a:p>
          <a:p>
            <a:r>
              <a:rPr lang="en-US" dirty="0" err="1" smtClean="0"/>
              <a:t>Nagas</a:t>
            </a:r>
            <a:r>
              <a:rPr lang="en-US" dirty="0" smtClean="0"/>
              <a:t> </a:t>
            </a:r>
            <a:r>
              <a:rPr lang="en-US" dirty="0"/>
              <a:t>in Nagaland</a:t>
            </a:r>
            <a:r>
              <a:rPr lang="en-US" dirty="0" smtClean="0"/>
              <a:t>.</a:t>
            </a:r>
          </a:p>
          <a:p>
            <a:r>
              <a:rPr lang="en-US" dirty="0" err="1" smtClean="0"/>
              <a:t>Khasis</a:t>
            </a:r>
            <a:r>
              <a:rPr lang="en-US" dirty="0" smtClean="0"/>
              <a:t> </a:t>
            </a:r>
            <a:r>
              <a:rPr lang="en-US" dirty="0"/>
              <a:t>in Assam</a:t>
            </a:r>
            <a:r>
              <a:rPr lang="en-US" dirty="0" smtClean="0"/>
              <a:t>.</a:t>
            </a:r>
          </a:p>
          <a:p>
            <a:r>
              <a:rPr lang="en-US" dirty="0" err="1" smtClean="0"/>
              <a:t>Bhils</a:t>
            </a:r>
            <a:r>
              <a:rPr lang="en-US" dirty="0" smtClean="0"/>
              <a:t> </a:t>
            </a:r>
            <a:r>
              <a:rPr lang="en-US" dirty="0"/>
              <a:t>in Madhya Pradesh. </a:t>
            </a:r>
            <a:endParaRPr lang="en-US" dirty="0" smtClean="0"/>
          </a:p>
          <a:p>
            <a:r>
              <a:rPr lang="en-US" dirty="0" err="1" smtClean="0"/>
              <a:t>Todas</a:t>
            </a:r>
            <a:r>
              <a:rPr lang="en-US" dirty="0" smtClean="0"/>
              <a:t> </a:t>
            </a:r>
            <a:r>
              <a:rPr lang="en-US" dirty="0"/>
              <a:t>in </a:t>
            </a:r>
            <a:r>
              <a:rPr lang="en-US" dirty="0" err="1"/>
              <a:t>Nilgiri</a:t>
            </a:r>
            <a:r>
              <a:rPr lang="en-US" dirty="0"/>
              <a:t> Hills of Tamil Nadu</a:t>
            </a:r>
            <a:r>
              <a:rPr lang="en-US" dirty="0" smtClean="0"/>
              <a:t>.</a:t>
            </a:r>
          </a:p>
          <a:p>
            <a:endParaRPr lang="en-US" dirty="0"/>
          </a:p>
          <a:p>
            <a:r>
              <a:rPr lang="en-US" dirty="0" smtClean="0"/>
              <a:t>It </a:t>
            </a:r>
            <a:r>
              <a:rPr lang="en-US" dirty="0"/>
              <a:t>is to be noted that certain tribes are found across States. For instance, </a:t>
            </a:r>
            <a:r>
              <a:rPr lang="en-US" dirty="0" err="1"/>
              <a:t>Gonds</a:t>
            </a:r>
            <a:r>
              <a:rPr lang="en-US" dirty="0"/>
              <a:t> </a:t>
            </a:r>
            <a:endParaRPr lang="en-US" dirty="0" smtClean="0"/>
          </a:p>
          <a:p>
            <a:r>
              <a:rPr lang="en-US" dirty="0" smtClean="0"/>
              <a:t>(</a:t>
            </a:r>
            <a:r>
              <a:rPr lang="en-US" dirty="0"/>
              <a:t>largest tribe) are found in Madhya Pradesh, Andhra Pradesh, and Maharashtra. The </a:t>
            </a:r>
            <a:endParaRPr lang="en-US" dirty="0" smtClean="0"/>
          </a:p>
          <a:p>
            <a:r>
              <a:rPr lang="en-US" dirty="0" err="1" smtClean="0"/>
              <a:t>Bhils</a:t>
            </a:r>
            <a:r>
              <a:rPr lang="en-US" dirty="0" smtClean="0"/>
              <a:t> </a:t>
            </a:r>
            <a:r>
              <a:rPr lang="en-US" dirty="0"/>
              <a:t>(second largest tribe) are found in the Western Region of Maharashtra, Madhya </a:t>
            </a:r>
            <a:endParaRPr lang="en-US" dirty="0" smtClean="0"/>
          </a:p>
          <a:p>
            <a:r>
              <a:rPr lang="en-US" dirty="0" smtClean="0"/>
              <a:t>Pradesh</a:t>
            </a:r>
            <a:r>
              <a:rPr lang="en-US" dirty="0"/>
              <a:t>, Gujarat and Rajasthan. The </a:t>
            </a:r>
            <a:r>
              <a:rPr lang="en-US" dirty="0" err="1"/>
              <a:t>Santhals</a:t>
            </a:r>
            <a:r>
              <a:rPr lang="en-US" dirty="0"/>
              <a:t> (third largest) are found in Bihar, Orissa and West Bengal</a:t>
            </a:r>
            <a:r>
              <a:rPr lang="en-US" dirty="0" smtClean="0"/>
              <a:t>.</a:t>
            </a:r>
          </a:p>
          <a:p>
            <a:endParaRPr lang="en-US" dirty="0"/>
          </a:p>
          <a:p>
            <a:r>
              <a:rPr lang="en-US" dirty="0"/>
              <a:t>2. Common </a:t>
            </a:r>
            <a:r>
              <a:rPr lang="en-US" dirty="0" err="1"/>
              <a:t>Name:Each</a:t>
            </a:r>
            <a:r>
              <a:rPr lang="en-US" dirty="0"/>
              <a:t> tribe is known by its distinctive name. Names of Indian tribes </a:t>
            </a:r>
            <a:endParaRPr lang="en-US" dirty="0" smtClean="0"/>
          </a:p>
          <a:p>
            <a:r>
              <a:rPr lang="en-US" dirty="0" smtClean="0"/>
              <a:t>include </a:t>
            </a:r>
            <a:r>
              <a:rPr lang="en-US" dirty="0" err="1"/>
              <a:t>Gond</a:t>
            </a:r>
            <a:r>
              <a:rPr lang="en-US" dirty="0"/>
              <a:t>, Bhil, Naga, </a:t>
            </a:r>
            <a:r>
              <a:rPr lang="en-US" dirty="0" err="1"/>
              <a:t>Limbu</a:t>
            </a:r>
            <a:r>
              <a:rPr lang="en-US" dirty="0"/>
              <a:t>, </a:t>
            </a:r>
            <a:r>
              <a:rPr lang="en-US" dirty="0" err="1"/>
              <a:t>Munda</a:t>
            </a:r>
            <a:r>
              <a:rPr lang="en-US" dirty="0"/>
              <a:t>, </a:t>
            </a:r>
            <a:r>
              <a:rPr lang="en-US" dirty="0" err="1"/>
              <a:t>Khasi</a:t>
            </a:r>
            <a:r>
              <a:rPr lang="en-US" dirty="0"/>
              <a:t>, </a:t>
            </a:r>
            <a:r>
              <a:rPr lang="en-US" dirty="0" err="1"/>
              <a:t>Garo</a:t>
            </a:r>
            <a:r>
              <a:rPr lang="en-US" dirty="0"/>
              <a:t> </a:t>
            </a:r>
            <a:r>
              <a:rPr lang="en-US" dirty="0" err="1"/>
              <a:t>Meena</a:t>
            </a:r>
            <a:r>
              <a:rPr lang="en-US" dirty="0"/>
              <a:t>, </a:t>
            </a:r>
            <a:r>
              <a:rPr lang="en-US" dirty="0" err="1"/>
              <a:t>Santhal</a:t>
            </a:r>
            <a:r>
              <a:rPr lang="en-US" dirty="0"/>
              <a:t>, Kota, etc.</a:t>
            </a:r>
          </a:p>
        </p:txBody>
      </p:sp>
    </p:spTree>
    <p:extLst>
      <p:ext uri="{BB962C8B-B14F-4D97-AF65-F5344CB8AC3E}">
        <p14:creationId xmlns:p14="http://schemas.microsoft.com/office/powerpoint/2010/main" val="41030354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35496" y="267494"/>
            <a:ext cx="9001000" cy="5355312"/>
          </a:xfrm>
          <a:prstGeom prst="rect">
            <a:avLst/>
          </a:prstGeom>
        </p:spPr>
        <p:txBody>
          <a:bodyPr wrap="square">
            <a:spAutoFit/>
          </a:bodyPr>
          <a:lstStyle/>
          <a:p>
            <a:r>
              <a:rPr lang="en-US" dirty="0"/>
              <a:t>3. Common Language</a:t>
            </a:r>
            <a:r>
              <a:rPr lang="en-US" dirty="0" smtClean="0"/>
              <a:t>: Members </a:t>
            </a:r>
            <a:r>
              <a:rPr lang="en-US" dirty="0"/>
              <a:t>of a tribe speak a common language or dialect </a:t>
            </a:r>
            <a:endParaRPr lang="en-US" dirty="0" smtClean="0"/>
          </a:p>
          <a:p>
            <a:r>
              <a:rPr lang="en-US" dirty="0" smtClean="0"/>
              <a:t>Common </a:t>
            </a:r>
            <a:r>
              <a:rPr lang="en-US" dirty="0"/>
              <a:t>language contributes to the relationship among the </a:t>
            </a:r>
            <a:r>
              <a:rPr lang="en-US" dirty="0" err="1"/>
              <a:t>tribals</a:t>
            </a:r>
            <a:r>
              <a:rPr lang="en-US" dirty="0"/>
              <a:t>. The tribal </a:t>
            </a:r>
            <a:endParaRPr lang="en-US" dirty="0" smtClean="0"/>
          </a:p>
          <a:p>
            <a:r>
              <a:rPr lang="en-US" dirty="0" smtClean="0"/>
              <a:t>languages </a:t>
            </a:r>
            <a:r>
              <a:rPr lang="en-US" dirty="0"/>
              <a:t>do not have a script</a:t>
            </a:r>
            <a:r>
              <a:rPr lang="en-US" dirty="0" smtClean="0"/>
              <a:t>.</a:t>
            </a:r>
          </a:p>
          <a:p>
            <a:endParaRPr lang="en-US" dirty="0"/>
          </a:p>
          <a:p>
            <a:r>
              <a:rPr lang="en-US" dirty="0"/>
              <a:t>4. Common Culture</a:t>
            </a:r>
            <a:r>
              <a:rPr lang="en-US" dirty="0" smtClean="0"/>
              <a:t>: Each </a:t>
            </a:r>
            <a:r>
              <a:rPr lang="en-US" dirty="0"/>
              <a:t>tribe has its own culture. The members of a </a:t>
            </a:r>
            <a:r>
              <a:rPr lang="en-US" dirty="0" smtClean="0"/>
              <a:t>particular tribe </a:t>
            </a:r>
          </a:p>
          <a:p>
            <a:r>
              <a:rPr lang="en-US" dirty="0" smtClean="0"/>
              <a:t>follow </a:t>
            </a:r>
            <a:r>
              <a:rPr lang="en-US" dirty="0"/>
              <a:t>common traditions, morals and values</a:t>
            </a:r>
            <a:r>
              <a:rPr lang="en-US" dirty="0" smtClean="0"/>
              <a:t>.</a:t>
            </a:r>
          </a:p>
          <a:p>
            <a:endParaRPr lang="en-US" dirty="0"/>
          </a:p>
          <a:p>
            <a:r>
              <a:rPr lang="en-US" dirty="0"/>
              <a:t>5. Endogamous </a:t>
            </a:r>
            <a:r>
              <a:rPr lang="en-US" dirty="0" err="1"/>
              <a:t>Group:Normally</a:t>
            </a:r>
            <a:r>
              <a:rPr lang="en-US" dirty="0"/>
              <a:t>, tribal members are endogamous group. Generally, they marry within their own tribal group. The </a:t>
            </a:r>
            <a:r>
              <a:rPr lang="en-US" dirty="0" err="1"/>
              <a:t>tribals</a:t>
            </a:r>
            <a:r>
              <a:rPr lang="en-US" dirty="0"/>
              <a:t> practice </a:t>
            </a:r>
            <a:r>
              <a:rPr lang="en-US" dirty="0" smtClean="0"/>
              <a:t>endogamy </a:t>
            </a:r>
            <a:r>
              <a:rPr lang="en-US" dirty="0"/>
              <a:t>to maintain the purity of blood and their culture. However, each tribe has many clans within itself and these are exogamous (marrying only outside one's own clan) in nature</a:t>
            </a:r>
            <a:r>
              <a:rPr lang="en-US" dirty="0" smtClean="0"/>
              <a:t>.</a:t>
            </a:r>
          </a:p>
          <a:p>
            <a:endParaRPr lang="en-US" dirty="0"/>
          </a:p>
          <a:p>
            <a:r>
              <a:rPr lang="en-US" dirty="0"/>
              <a:t>6. Regional Concentration: The tribal population is mostly concentrated in the four regions: North-eastern States such as Arunachal Pradesh, Nagaland, Manipur, Mizoram, Meghalaya and Tripura, where the tribal population is between 70 to 95% of the total population</a:t>
            </a:r>
            <a:r>
              <a:rPr lang="en-US" dirty="0" smtClean="0"/>
              <a:t>.</a:t>
            </a:r>
          </a:p>
          <a:p>
            <a:endParaRPr lang="en-US" dirty="0"/>
          </a:p>
          <a:p>
            <a:endParaRPr lang="en-US" dirty="0" smtClean="0"/>
          </a:p>
          <a:p>
            <a:endParaRPr lang="en-US" dirty="0"/>
          </a:p>
        </p:txBody>
      </p:sp>
    </p:spTree>
    <p:extLst>
      <p:ext uri="{BB962C8B-B14F-4D97-AF65-F5344CB8AC3E}">
        <p14:creationId xmlns:p14="http://schemas.microsoft.com/office/powerpoint/2010/main" val="985230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428611"/>
            <a:ext cx="8358246" cy="769441"/>
          </a:xfrm>
          <a:prstGeom prst="rect">
            <a:avLst/>
          </a:prstGeom>
        </p:spPr>
        <p:txBody>
          <a:bodyPr wrap="square">
            <a:spAutoFit/>
          </a:bodyPr>
          <a:lstStyle/>
          <a:p>
            <a:r>
              <a:rPr lang="en-US" altLang="en-US" sz="4400" b="1" dirty="0" smtClean="0">
                <a:solidFill>
                  <a:schemeClr val="accent6">
                    <a:lumMod val="50000"/>
                  </a:schemeClr>
                </a:solidFill>
              </a:rPr>
              <a:t>India is a Multicultural society</a:t>
            </a:r>
            <a:endParaRPr lang="en-US" sz="4400" b="1" dirty="0">
              <a:solidFill>
                <a:schemeClr val="accent6">
                  <a:lumMod val="50000"/>
                </a:schemeClr>
              </a:solidFill>
            </a:endParaRPr>
          </a:p>
        </p:txBody>
      </p:sp>
      <p:pic>
        <p:nvPicPr>
          <p:cNvPr id="5" name="Picture 2" descr="Multiculturalism Around the World - A Boon or Ba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282" y="1928808"/>
            <a:ext cx="8786874" cy="30437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dirty="0"/>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179512" y="195486"/>
            <a:ext cx="8640960" cy="5355312"/>
          </a:xfrm>
          <a:prstGeom prst="rect">
            <a:avLst/>
          </a:prstGeom>
        </p:spPr>
        <p:txBody>
          <a:bodyPr wrap="square">
            <a:spAutoFit/>
          </a:bodyPr>
          <a:lstStyle/>
          <a:p>
            <a:r>
              <a:rPr lang="en-US" b="1" dirty="0" smtClean="0"/>
              <a:t>7) Religion</a:t>
            </a:r>
            <a:r>
              <a:rPr lang="en-US" b="1" dirty="0"/>
              <a:t>:</a:t>
            </a:r>
            <a:r>
              <a:rPr lang="en-US" dirty="0"/>
              <a:t> Majority of the </a:t>
            </a:r>
            <a:r>
              <a:rPr lang="en-US" dirty="0" err="1"/>
              <a:t>tribals</a:t>
            </a:r>
            <a:r>
              <a:rPr lang="en-US" dirty="0"/>
              <a:t> are Hindus (88%), followed by Christians (6%). A small percentage of </a:t>
            </a:r>
            <a:r>
              <a:rPr lang="en-US" dirty="0" err="1"/>
              <a:t>tribals</a:t>
            </a:r>
            <a:r>
              <a:rPr lang="en-US" dirty="0"/>
              <a:t> follow Buddhism and Islam, and other traditional religions. Although the Census data indicate that majority of the </a:t>
            </a:r>
            <a:r>
              <a:rPr lang="en-US" dirty="0" err="1"/>
              <a:t>tribals</a:t>
            </a:r>
            <a:r>
              <a:rPr lang="en-US" dirty="0"/>
              <a:t> are Hindus, yet </a:t>
            </a:r>
            <a:endParaRPr lang="en-US" dirty="0" smtClean="0"/>
          </a:p>
          <a:p>
            <a:r>
              <a:rPr lang="en-US" dirty="0" smtClean="0"/>
              <a:t>there </a:t>
            </a:r>
            <a:r>
              <a:rPr lang="en-US" dirty="0"/>
              <a:t>are several scholars who are of the view that </a:t>
            </a:r>
            <a:r>
              <a:rPr lang="en-US" dirty="0" err="1"/>
              <a:t>tribals</a:t>
            </a:r>
            <a:r>
              <a:rPr lang="en-US" dirty="0"/>
              <a:t> follow Animism, </a:t>
            </a:r>
            <a:endParaRPr lang="en-US" dirty="0" smtClean="0"/>
          </a:p>
          <a:p>
            <a:r>
              <a:rPr lang="en-US" dirty="0" smtClean="0"/>
              <a:t>Fetishism </a:t>
            </a:r>
            <a:r>
              <a:rPr lang="en-US" dirty="0"/>
              <a:t>and </a:t>
            </a:r>
            <a:r>
              <a:rPr lang="en-US" dirty="0" err="1"/>
              <a:t>Totemism.Animism</a:t>
            </a:r>
            <a:r>
              <a:rPr lang="en-US" dirty="0"/>
              <a:t> is a belief in the spirit of the dead. Animists </a:t>
            </a:r>
            <a:endParaRPr lang="en-US" dirty="0" smtClean="0"/>
          </a:p>
          <a:p>
            <a:r>
              <a:rPr lang="en-US" dirty="0" smtClean="0"/>
              <a:t>believe </a:t>
            </a:r>
            <a:r>
              <a:rPr lang="en-US" dirty="0"/>
              <a:t>that spirits are within the body of every living or non-living beings. They </a:t>
            </a:r>
            <a:endParaRPr lang="en-US" dirty="0" smtClean="0"/>
          </a:p>
          <a:p>
            <a:r>
              <a:rPr lang="en-US" dirty="0" smtClean="0"/>
              <a:t>believe </a:t>
            </a:r>
            <a:r>
              <a:rPr lang="en-US" dirty="0"/>
              <a:t>that all activities are caused by spirits. Fetishism is worship of material </a:t>
            </a:r>
            <a:endParaRPr lang="en-US" dirty="0" smtClean="0"/>
          </a:p>
          <a:p>
            <a:r>
              <a:rPr lang="en-US" dirty="0" smtClean="0"/>
              <a:t>things </a:t>
            </a:r>
            <a:r>
              <a:rPr lang="en-US" dirty="0"/>
              <a:t>like leaf, feather, horn, stone and so on. </a:t>
            </a:r>
            <a:r>
              <a:rPr lang="en-US" dirty="0" err="1"/>
              <a:t>Totemism</a:t>
            </a:r>
            <a:r>
              <a:rPr lang="en-US" dirty="0"/>
              <a:t> is extension of Fetishism. It is a belief in totem which may be an animal like wolf, hawk, turtle, etc., or plant or a natural object</a:t>
            </a:r>
            <a:r>
              <a:rPr lang="en-US" dirty="0" smtClean="0"/>
              <a:t>.</a:t>
            </a:r>
            <a:endParaRPr lang="en-US" b="1" dirty="0" smtClean="0"/>
          </a:p>
          <a:p>
            <a:endParaRPr lang="en-US" b="1" dirty="0"/>
          </a:p>
          <a:p>
            <a:r>
              <a:rPr lang="en-US" b="1" dirty="0" smtClean="0"/>
              <a:t>8) Occupation: </a:t>
            </a:r>
            <a:r>
              <a:rPr lang="en-US" dirty="0" smtClean="0"/>
              <a:t>Majority </a:t>
            </a:r>
            <a:r>
              <a:rPr lang="en-US" dirty="0"/>
              <a:t>of the </a:t>
            </a:r>
            <a:r>
              <a:rPr lang="en-US" dirty="0" err="1"/>
              <a:t>tribals</a:t>
            </a:r>
            <a:r>
              <a:rPr lang="en-US" dirty="0"/>
              <a:t> are engaged in the agriculture sector. It is </a:t>
            </a:r>
            <a:endParaRPr lang="en-US" dirty="0" smtClean="0"/>
          </a:p>
          <a:p>
            <a:r>
              <a:rPr lang="en-US" dirty="0" smtClean="0"/>
              <a:t>estimated </a:t>
            </a:r>
            <a:r>
              <a:rPr lang="en-US" dirty="0"/>
              <a:t>that about 80 to 90% of the tribal working population is engaged in </a:t>
            </a:r>
            <a:endParaRPr lang="en-US" dirty="0" smtClean="0"/>
          </a:p>
          <a:p>
            <a:r>
              <a:rPr lang="en-US" dirty="0" smtClean="0"/>
              <a:t>agriculture </a:t>
            </a:r>
            <a:r>
              <a:rPr lang="en-US" dirty="0"/>
              <a:t>and related activities. This is because, the tribal population mostly lives </a:t>
            </a:r>
            <a:endParaRPr lang="en-US" dirty="0" smtClean="0"/>
          </a:p>
          <a:p>
            <a:r>
              <a:rPr lang="en-US" dirty="0" smtClean="0"/>
              <a:t>in </a:t>
            </a:r>
            <a:r>
              <a:rPr lang="en-US" dirty="0"/>
              <a:t>rural </a:t>
            </a:r>
            <a:r>
              <a:rPr lang="en-US" dirty="0" smtClean="0"/>
              <a:t> areas </a:t>
            </a:r>
            <a:r>
              <a:rPr lang="en-US" dirty="0"/>
              <a:t>and their literacy level is low to get employment in the secondary and tertiary sector.</a:t>
            </a:r>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34221451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179512" y="123478"/>
            <a:ext cx="8856984" cy="3970318"/>
          </a:xfrm>
          <a:prstGeom prst="rect">
            <a:avLst/>
          </a:prstGeom>
        </p:spPr>
        <p:txBody>
          <a:bodyPr wrap="square">
            <a:spAutoFit/>
          </a:bodyPr>
          <a:lstStyle/>
          <a:p>
            <a:r>
              <a:rPr lang="en-US" b="1" dirty="0" smtClean="0"/>
              <a:t>9. Caste System: </a:t>
            </a:r>
            <a:r>
              <a:rPr lang="en-US" dirty="0" smtClean="0"/>
              <a:t>Generally</a:t>
            </a:r>
            <a:r>
              <a:rPr lang="en-US" dirty="0"/>
              <a:t>, the </a:t>
            </a:r>
            <a:r>
              <a:rPr lang="en-US" dirty="0" err="1"/>
              <a:t>tribals</a:t>
            </a:r>
            <a:r>
              <a:rPr lang="en-US" dirty="0"/>
              <a:t> do not believe in caste system. However, the tribal community is hierarchically divided into four segments on the basis of ritual </a:t>
            </a:r>
            <a:endParaRPr lang="en-US" dirty="0" smtClean="0"/>
          </a:p>
          <a:p>
            <a:r>
              <a:rPr lang="en-US" dirty="0" smtClean="0"/>
              <a:t>superiority</a:t>
            </a:r>
            <a:r>
              <a:rPr lang="en-US" dirty="0"/>
              <a:t>, which resembles Hindu </a:t>
            </a:r>
            <a:r>
              <a:rPr lang="en-US" dirty="0" err="1"/>
              <a:t>varnas</a:t>
            </a:r>
            <a:r>
              <a:rPr lang="en-US" dirty="0"/>
              <a:t>. There is functional distribution of </a:t>
            </a:r>
            <a:endParaRPr lang="en-US" dirty="0" smtClean="0"/>
          </a:p>
          <a:p>
            <a:r>
              <a:rPr lang="en-US" dirty="0" smtClean="0"/>
              <a:t>occupation </a:t>
            </a:r>
            <a:r>
              <a:rPr lang="en-US" dirty="0"/>
              <a:t>among the four segments:(i) Hunting and fighting.(ii) Worshipping</a:t>
            </a:r>
            <a:r>
              <a:rPr lang="en-US" dirty="0" smtClean="0"/>
              <a:t>.</a:t>
            </a:r>
          </a:p>
          <a:p>
            <a:r>
              <a:rPr lang="en-US" dirty="0" smtClean="0"/>
              <a:t>(</a:t>
            </a:r>
            <a:r>
              <a:rPr lang="en-US" dirty="0"/>
              <a:t>iii) Cultivation.(iv) Singing and dancing</a:t>
            </a:r>
            <a:r>
              <a:rPr lang="en-US" dirty="0" smtClean="0"/>
              <a:t>. It </a:t>
            </a:r>
            <a:r>
              <a:rPr lang="en-US" dirty="0"/>
              <a:t>is to be noted that unlike </a:t>
            </a:r>
            <a:r>
              <a:rPr lang="en-US" dirty="0" err="1"/>
              <a:t>varnas</a:t>
            </a:r>
            <a:r>
              <a:rPr lang="en-US" dirty="0"/>
              <a:t>, where </a:t>
            </a:r>
            <a:endParaRPr lang="en-US" dirty="0" smtClean="0"/>
          </a:p>
          <a:p>
            <a:r>
              <a:rPr lang="en-US" dirty="0" smtClean="0"/>
              <a:t>worshipping </a:t>
            </a:r>
            <a:r>
              <a:rPr lang="en-US" dirty="0"/>
              <a:t>occupies the first place, in the tribal segment, it occupies the second </a:t>
            </a:r>
            <a:endParaRPr lang="en-US" dirty="0" smtClean="0"/>
          </a:p>
          <a:p>
            <a:r>
              <a:rPr lang="en-US" dirty="0" smtClean="0"/>
              <a:t>place.</a:t>
            </a:r>
          </a:p>
          <a:p>
            <a:endParaRPr lang="en-US" dirty="0"/>
          </a:p>
          <a:p>
            <a:r>
              <a:rPr lang="en-US" b="1" dirty="0" smtClean="0"/>
              <a:t>10</a:t>
            </a:r>
            <a:r>
              <a:rPr lang="en-US" b="1" dirty="0"/>
              <a:t>. Status of Women</a:t>
            </a:r>
            <a:r>
              <a:rPr lang="en-US" b="1" dirty="0" smtClean="0"/>
              <a:t>: </a:t>
            </a:r>
            <a:r>
              <a:rPr lang="en-US" dirty="0" smtClean="0"/>
              <a:t>The </a:t>
            </a:r>
            <a:r>
              <a:rPr lang="en-US" dirty="0"/>
              <a:t>status of women differs from tribe to tribe. But, by and </a:t>
            </a:r>
            <a:endParaRPr lang="en-US" dirty="0" smtClean="0"/>
          </a:p>
          <a:p>
            <a:r>
              <a:rPr lang="en-US" dirty="0" smtClean="0"/>
              <a:t>large</a:t>
            </a:r>
            <a:r>
              <a:rPr lang="en-US" dirty="0"/>
              <a:t>, the status of tribal women is very low, except, in the case of those tribes that </a:t>
            </a:r>
            <a:endParaRPr lang="en-US" dirty="0" smtClean="0"/>
          </a:p>
          <a:p>
            <a:r>
              <a:rPr lang="en-US" dirty="0" smtClean="0"/>
              <a:t>adopt </a:t>
            </a:r>
            <a:r>
              <a:rPr lang="en-US" dirty="0"/>
              <a:t>matrilineal system. Most of the women do not have access to education, to </a:t>
            </a:r>
            <a:endParaRPr lang="en-US" dirty="0" smtClean="0"/>
          </a:p>
          <a:p>
            <a:r>
              <a:rPr lang="en-US" dirty="0" smtClean="0"/>
              <a:t>resources </a:t>
            </a:r>
            <a:r>
              <a:rPr lang="en-US" dirty="0"/>
              <a:t>and power. </a:t>
            </a:r>
            <a:r>
              <a:rPr lang="en-US" dirty="0" smtClean="0"/>
              <a:t>They </a:t>
            </a:r>
            <a:r>
              <a:rPr lang="en-US" dirty="0"/>
              <a:t>have the lowest degree of personal freedom to take </a:t>
            </a:r>
            <a:endParaRPr lang="en-US" dirty="0" smtClean="0"/>
          </a:p>
          <a:p>
            <a:r>
              <a:rPr lang="en-US" dirty="0" smtClean="0"/>
              <a:t>decision </a:t>
            </a:r>
            <a:r>
              <a:rPr lang="en-US" dirty="0"/>
              <a:t>regarding education, marriage, </a:t>
            </a:r>
            <a:r>
              <a:rPr lang="en-US" dirty="0" smtClean="0"/>
              <a:t>employment, </a:t>
            </a:r>
            <a:r>
              <a:rPr lang="en-US" dirty="0"/>
              <a:t>etc</a:t>
            </a:r>
            <a:r>
              <a:rPr lang="en-US" dirty="0" smtClean="0"/>
              <a:t>.</a:t>
            </a:r>
          </a:p>
          <a:p>
            <a:endParaRPr lang="en-US" dirty="0"/>
          </a:p>
        </p:txBody>
      </p:sp>
    </p:spTree>
    <p:extLst>
      <p:ext uri="{BB962C8B-B14F-4D97-AF65-F5344CB8AC3E}">
        <p14:creationId xmlns:p14="http://schemas.microsoft.com/office/powerpoint/2010/main" val="32680676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428610"/>
            <a:ext cx="7858180" cy="923330"/>
          </a:xfrm>
          <a:prstGeom prst="rect">
            <a:avLst/>
          </a:prstGeom>
        </p:spPr>
        <p:txBody>
          <a:bodyPr wrap="square">
            <a:spAutoFit/>
          </a:bodyPr>
          <a:lstStyle/>
          <a:p>
            <a:pPr algn="ctr">
              <a:lnSpc>
                <a:spcPct val="150000"/>
              </a:lnSpc>
            </a:pPr>
            <a:r>
              <a:rPr lang="en-GB" sz="3600" b="1" dirty="0" smtClean="0">
                <a:solidFill>
                  <a:srgbClr val="7030A0"/>
                </a:solidFill>
              </a:rPr>
              <a:t>Diversity as Difference  </a:t>
            </a:r>
          </a:p>
        </p:txBody>
      </p:sp>
      <p:pic>
        <p:nvPicPr>
          <p:cNvPr id="5" name="Picture 2" descr="Illustration Different Religion People Showing Their Stock Vector (Royalty  Free) 293935589"/>
          <p:cNvPicPr>
            <a:picLocks noChangeAspect="1" noChangeArrowheads="1"/>
          </p:cNvPicPr>
          <p:nvPr/>
        </p:nvPicPr>
        <p:blipFill>
          <a:blip r:embed="rId2"/>
          <a:srcRect/>
          <a:stretch>
            <a:fillRect/>
          </a:stretch>
        </p:blipFill>
        <p:spPr bwMode="auto">
          <a:xfrm>
            <a:off x="142844" y="1428742"/>
            <a:ext cx="9001156" cy="3714758"/>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107504" y="843558"/>
            <a:ext cx="8856984" cy="3970318"/>
          </a:xfrm>
          <a:prstGeom prst="rect">
            <a:avLst/>
          </a:prstGeom>
        </p:spPr>
        <p:txBody>
          <a:bodyPr wrap="square">
            <a:spAutoFit/>
          </a:bodyPr>
          <a:lstStyle/>
          <a:p>
            <a:r>
              <a:rPr lang="en-US" dirty="0"/>
              <a:t>Certain cultural diversities need to be looked upon as </a:t>
            </a:r>
            <a:r>
              <a:rPr lang="en-US" dirty="0" err="1"/>
              <a:t>positidifferences</a:t>
            </a:r>
            <a:r>
              <a:rPr lang="en-US" dirty="0"/>
              <a:t> due to the following reasons</a:t>
            </a:r>
            <a:r>
              <a:rPr lang="en-US" dirty="0" smtClean="0"/>
              <a:t>:</a:t>
            </a:r>
          </a:p>
          <a:p>
            <a:pPr marL="342900" indent="-342900">
              <a:buAutoNum type="arabicParenR"/>
            </a:pPr>
            <a:r>
              <a:rPr lang="en-US" b="1" dirty="0" smtClean="0"/>
              <a:t>Pride </a:t>
            </a:r>
            <a:r>
              <a:rPr lang="en-US" b="1" dirty="0"/>
              <a:t>in Cultural Heritage: </a:t>
            </a:r>
            <a:r>
              <a:rPr lang="en-US" dirty="0"/>
              <a:t>The diversity in cultures generates a sense of pride in </a:t>
            </a:r>
            <a:r>
              <a:rPr lang="en-US" dirty="0" err="1"/>
              <a:t>cultura</a:t>
            </a:r>
            <a:r>
              <a:rPr lang="en-US" dirty="0"/>
              <a:t> heritage of one's country. For instance, India has about 1651 languages. Indians living abroad or Indians conversing with foreigners in India may develop a sense of pride while discussing about diverse linguistic heritage of India</a:t>
            </a:r>
            <a:r>
              <a:rPr lang="en-US" dirty="0" smtClean="0"/>
              <a:t>.</a:t>
            </a:r>
            <a:endParaRPr lang="en-US" b="1" dirty="0" smtClean="0"/>
          </a:p>
          <a:p>
            <a:pPr marL="342900" indent="-342900">
              <a:buAutoNum type="arabicParenR"/>
            </a:pPr>
            <a:r>
              <a:rPr lang="en-US" b="1" dirty="0" smtClean="0"/>
              <a:t>Inter-culture </a:t>
            </a:r>
            <a:r>
              <a:rPr lang="en-US" b="1" dirty="0"/>
              <a:t>Influence</a:t>
            </a:r>
            <a:r>
              <a:rPr lang="en-US" b="1" dirty="0" smtClean="0"/>
              <a:t>: </a:t>
            </a:r>
            <a:r>
              <a:rPr lang="en-US" dirty="0" smtClean="0"/>
              <a:t>Various </a:t>
            </a:r>
            <a:r>
              <a:rPr lang="en-US" dirty="0"/>
              <a:t>cultural groups influence each other. For instance, the wearing of </a:t>
            </a:r>
            <a:r>
              <a:rPr lang="en-US" dirty="0" err="1"/>
              <a:t>mangal</a:t>
            </a:r>
            <a:r>
              <a:rPr lang="en-US" dirty="0"/>
              <a:t>-sutra by a married Hindu lady has influenced the Christians as well, and now some of the Christian married ladies also wear </a:t>
            </a:r>
            <a:r>
              <a:rPr lang="en-US" dirty="0" err="1" smtClean="0"/>
              <a:t>mangal</a:t>
            </a:r>
            <a:r>
              <a:rPr lang="en-US" dirty="0" smtClean="0"/>
              <a:t>-sutra.</a:t>
            </a:r>
            <a:endParaRPr lang="en-US" b="1" dirty="0" smtClean="0"/>
          </a:p>
          <a:p>
            <a:pPr marL="342900" indent="-342900">
              <a:buAutoNum type="arabicParenR"/>
            </a:pPr>
            <a:r>
              <a:rPr lang="en-US" b="1" dirty="0" smtClean="0"/>
              <a:t>Communal </a:t>
            </a:r>
            <a:r>
              <a:rPr lang="en-US" b="1" dirty="0"/>
              <a:t>Harmony</a:t>
            </a:r>
            <a:r>
              <a:rPr lang="en-US" b="1" dirty="0" smtClean="0"/>
              <a:t>: </a:t>
            </a:r>
            <a:r>
              <a:rPr lang="en-US" dirty="0" smtClean="0"/>
              <a:t>Although</a:t>
            </a:r>
            <a:r>
              <a:rPr lang="en-US" dirty="0"/>
              <a:t>, there are language and religion-based conflicts in certain parts of India, yet majority of Indians prefer to live in harmony with each other. Inter-group unity can be seen in inter- faith or inter-religion meets, cultural festivals such as the Carnival in Goa, and </a:t>
            </a:r>
            <a:r>
              <a:rPr lang="en-US" dirty="0" err="1"/>
              <a:t>Onam</a:t>
            </a:r>
            <a:r>
              <a:rPr lang="en-US" dirty="0"/>
              <a:t> in Kerala, where people of different religions, castes, and other diversities take part with equal fervor.</a:t>
            </a:r>
          </a:p>
        </p:txBody>
      </p:sp>
    </p:spTree>
    <p:extLst>
      <p:ext uri="{BB962C8B-B14F-4D97-AF65-F5344CB8AC3E}">
        <p14:creationId xmlns:p14="http://schemas.microsoft.com/office/powerpoint/2010/main" val="28085146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107504" y="123478"/>
            <a:ext cx="8856984" cy="5078313"/>
          </a:xfrm>
          <a:prstGeom prst="rect">
            <a:avLst/>
          </a:prstGeom>
        </p:spPr>
        <p:txBody>
          <a:bodyPr wrap="square">
            <a:spAutoFit/>
          </a:bodyPr>
          <a:lstStyle/>
          <a:p>
            <a:r>
              <a:rPr lang="en-US" b="1" dirty="0" smtClean="0"/>
              <a:t>4) Rich </a:t>
            </a:r>
            <a:r>
              <a:rPr lang="en-US" b="1" dirty="0"/>
              <a:t>Taste of Diverse Cultures</a:t>
            </a:r>
            <a:r>
              <a:rPr lang="en-US" b="1" dirty="0" smtClean="0"/>
              <a:t>:</a:t>
            </a:r>
            <a:r>
              <a:rPr lang="en-US" dirty="0" smtClean="0"/>
              <a:t> Cultural </a:t>
            </a:r>
            <a:r>
              <a:rPr lang="en-US" dirty="0"/>
              <a:t>diversities enable people of the society </a:t>
            </a:r>
            <a:endParaRPr lang="en-US" dirty="0" smtClean="0"/>
          </a:p>
          <a:p>
            <a:r>
              <a:rPr lang="en-US" dirty="0" smtClean="0"/>
              <a:t>to </a:t>
            </a:r>
            <a:r>
              <a:rPr lang="en-US" dirty="0"/>
              <a:t>enjoy the rich taste of diverse cultures. For instance, different cultures have </a:t>
            </a:r>
            <a:endParaRPr lang="en-US" dirty="0" smtClean="0"/>
          </a:p>
          <a:p>
            <a:r>
              <a:rPr lang="en-US" dirty="0" smtClean="0"/>
              <a:t>different </a:t>
            </a:r>
            <a:r>
              <a:rPr lang="en-US" dirty="0"/>
              <a:t>food habits and cuisine. For instance, Punjabi cuisine is different from that of Gujarati, South Indian and </a:t>
            </a:r>
            <a:r>
              <a:rPr lang="en-US" dirty="0" err="1"/>
              <a:t>Goan</a:t>
            </a:r>
            <a:r>
              <a:rPr lang="en-US" dirty="0"/>
              <a:t>. Therefore, people of India can relish the variety of </a:t>
            </a:r>
            <a:endParaRPr lang="en-US" dirty="0" smtClean="0"/>
          </a:p>
          <a:p>
            <a:r>
              <a:rPr lang="en-US" dirty="0" smtClean="0"/>
              <a:t>cuisines </a:t>
            </a:r>
            <a:r>
              <a:rPr lang="en-US" dirty="0"/>
              <a:t>of different States</a:t>
            </a:r>
            <a:r>
              <a:rPr lang="en-US" dirty="0" smtClean="0"/>
              <a:t>.</a:t>
            </a:r>
          </a:p>
          <a:p>
            <a:r>
              <a:rPr lang="en-US" b="1" dirty="0" smtClean="0"/>
              <a:t>5) Promotes </a:t>
            </a:r>
            <a:r>
              <a:rPr lang="en-US" b="1" dirty="0"/>
              <a:t>Humanistic Values at Workplace:</a:t>
            </a:r>
            <a:r>
              <a:rPr lang="en-US" dirty="0"/>
              <a:t> When an organization has a group of employees belonging to diverse cultures, it demonstrates that the organization </a:t>
            </a:r>
            <a:endParaRPr lang="en-US" dirty="0" smtClean="0"/>
          </a:p>
          <a:p>
            <a:r>
              <a:rPr lang="en-US" dirty="0" smtClean="0"/>
              <a:t>recognizes </a:t>
            </a:r>
            <a:r>
              <a:rPr lang="en-US" dirty="0"/>
              <a:t>the diversity that exists in people of different backgrounds. It makes the </a:t>
            </a:r>
            <a:endParaRPr lang="en-US" dirty="0" smtClean="0"/>
          </a:p>
          <a:p>
            <a:r>
              <a:rPr lang="en-US" dirty="0" smtClean="0"/>
              <a:t>people </a:t>
            </a:r>
            <a:r>
              <a:rPr lang="en-US" dirty="0"/>
              <a:t>of the organization think that their value and worthy contributions are being </a:t>
            </a:r>
            <a:endParaRPr lang="en-US" dirty="0" smtClean="0"/>
          </a:p>
          <a:p>
            <a:r>
              <a:rPr lang="en-US" dirty="0" smtClean="0"/>
              <a:t>realized </a:t>
            </a:r>
            <a:r>
              <a:rPr lang="en-US" dirty="0"/>
              <a:t>by the organization and the </a:t>
            </a:r>
            <a:r>
              <a:rPr lang="en-US" dirty="0" smtClean="0"/>
              <a:t>management.</a:t>
            </a:r>
          </a:p>
          <a:p>
            <a:r>
              <a:rPr lang="en-US" b="1" dirty="0" smtClean="0"/>
              <a:t>6) Exchange </a:t>
            </a:r>
            <a:r>
              <a:rPr lang="en-US" b="1" dirty="0"/>
              <a:t>of Innovative Ideas</a:t>
            </a:r>
            <a:r>
              <a:rPr lang="en-US" b="1" dirty="0" smtClean="0"/>
              <a:t>: </a:t>
            </a:r>
            <a:r>
              <a:rPr lang="en-US" dirty="0" smtClean="0"/>
              <a:t>When </a:t>
            </a:r>
            <a:r>
              <a:rPr lang="en-US" dirty="0"/>
              <a:t>an organization comprises of people </a:t>
            </a:r>
            <a:r>
              <a:rPr lang="en-US" dirty="0" smtClean="0"/>
              <a:t>with</a:t>
            </a:r>
          </a:p>
          <a:p>
            <a:r>
              <a:rPr lang="en-US" dirty="0" smtClean="0"/>
              <a:t> </a:t>
            </a:r>
            <a:r>
              <a:rPr lang="en-US" dirty="0"/>
              <a:t>diverse backgrounds, cultures and experiences, new creative and innovative </a:t>
            </a:r>
            <a:r>
              <a:rPr lang="en-US" dirty="0" smtClean="0"/>
              <a:t>ideas</a:t>
            </a:r>
          </a:p>
          <a:p>
            <a:r>
              <a:rPr lang="en-US" dirty="0" smtClean="0"/>
              <a:t> </a:t>
            </a:r>
            <a:r>
              <a:rPr lang="en-US" dirty="0"/>
              <a:t>crop up in the minds of different people. It is natural that people with varying </a:t>
            </a:r>
            <a:endParaRPr lang="en-US" dirty="0" smtClean="0"/>
          </a:p>
          <a:p>
            <a:r>
              <a:rPr lang="en-US" dirty="0" smtClean="0"/>
              <a:t>experiences </a:t>
            </a:r>
            <a:r>
              <a:rPr lang="en-US" dirty="0"/>
              <a:t>and perspectives in life would be able to generate unique ideas and </a:t>
            </a:r>
            <a:endParaRPr lang="en-US" dirty="0" smtClean="0"/>
          </a:p>
          <a:p>
            <a:r>
              <a:rPr lang="en-US" dirty="0" smtClean="0"/>
              <a:t>solutions </a:t>
            </a:r>
            <a:r>
              <a:rPr lang="en-US" dirty="0"/>
              <a:t>to problems. This is of immense value to the organization, its employees </a:t>
            </a:r>
            <a:endParaRPr lang="en-US" dirty="0" smtClean="0"/>
          </a:p>
          <a:p>
            <a:r>
              <a:rPr lang="en-US" dirty="0" smtClean="0"/>
              <a:t>and </a:t>
            </a:r>
            <a:r>
              <a:rPr lang="en-US" dirty="0"/>
              <a:t>the society as a whole. Such dynamic exchanges that take place between people having different perceptions yield creative results. Such a situation is never created in groups of people who think similarly and belong to similar cultures.</a:t>
            </a:r>
          </a:p>
        </p:txBody>
      </p:sp>
    </p:spTree>
    <p:extLst>
      <p:ext uri="{BB962C8B-B14F-4D97-AF65-F5344CB8AC3E}">
        <p14:creationId xmlns:p14="http://schemas.microsoft.com/office/powerpoint/2010/main" val="7997494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Status of Women in India</a:t>
            </a:r>
            <a:endParaRPr lang="en-US" dirty="0"/>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36512" y="915566"/>
            <a:ext cx="9073008" cy="3539430"/>
          </a:xfrm>
          <a:prstGeom prst="rect">
            <a:avLst/>
          </a:prstGeom>
        </p:spPr>
        <p:txBody>
          <a:bodyPr wrap="square">
            <a:spAutoFit/>
          </a:bodyPr>
          <a:lstStyle/>
          <a:p>
            <a:r>
              <a:rPr lang="en-US" sz="1600" dirty="0"/>
              <a:t>The status of women from Vedic period to modern times is stated as follows</a:t>
            </a:r>
            <a:r>
              <a:rPr lang="en-US" sz="1600" dirty="0" smtClean="0"/>
              <a:t>:</a:t>
            </a:r>
          </a:p>
          <a:p>
            <a:pPr marL="400050" indent="-400050">
              <a:buAutoNum type="romanUcPeriod"/>
            </a:pPr>
            <a:r>
              <a:rPr lang="en-US" sz="1600" dirty="0" smtClean="0"/>
              <a:t>DIGNIFIED </a:t>
            </a:r>
            <a:r>
              <a:rPr lang="en-US" sz="1600" dirty="0"/>
              <a:t>STATUS OF WOMEN IN VEDIC </a:t>
            </a:r>
            <a:r>
              <a:rPr lang="en-US" sz="1600" dirty="0" err="1"/>
              <a:t>PERIOD:During</a:t>
            </a:r>
            <a:r>
              <a:rPr lang="en-US" sz="1600" dirty="0"/>
              <a:t> the Vedic period, Indian women enjoyed a dignified and powerful status in the society. The women enjoyed considerable freedom of expression and attained excellence in various activities The ancient Hindu scriptures depict women </a:t>
            </a:r>
            <a:r>
              <a:rPr lang="en-US" sz="1600" dirty="0" err="1"/>
              <a:t>as:Shakti</a:t>
            </a:r>
            <a:r>
              <a:rPr lang="en-US" sz="1600" dirty="0"/>
              <a:t>, Le., the energy or power, the energizing principle d the universe. References are made to Goddess Kali, as energetic and powerful, and destroyer of </a:t>
            </a:r>
            <a:r>
              <a:rPr lang="en-US" sz="1600" dirty="0" err="1"/>
              <a:t>evil.Prakriti</a:t>
            </a:r>
            <a:r>
              <a:rPr lang="en-US" sz="1600" dirty="0"/>
              <a:t>, i.e., nature, the active female counterpart of the cosmic person '</a:t>
            </a:r>
            <a:r>
              <a:rPr lang="en-US" sz="1600" dirty="0" err="1"/>
              <a:t>purusa</a:t>
            </a:r>
            <a:r>
              <a:rPr lang="en-US" sz="1600" dirty="0"/>
              <a:t>'. </a:t>
            </a:r>
            <a:endParaRPr lang="en-US" sz="1600" dirty="0" smtClean="0"/>
          </a:p>
          <a:p>
            <a:endParaRPr lang="en-US" sz="1600" dirty="0" smtClean="0"/>
          </a:p>
          <a:p>
            <a:r>
              <a:rPr lang="en-US" sz="1600" dirty="0" smtClean="0"/>
              <a:t>II</a:t>
            </a:r>
            <a:r>
              <a:rPr lang="en-US" sz="1600" dirty="0"/>
              <a:t>. DECLINE IN STATUS OF WOMEN IN THE POST </a:t>
            </a:r>
            <a:r>
              <a:rPr lang="en-US" sz="1600" dirty="0" err="1"/>
              <a:t>VEDICPERIOD:In</a:t>
            </a:r>
            <a:r>
              <a:rPr lang="en-US" sz="1600" dirty="0"/>
              <a:t> the post Vedic period, woman was presented in a passive role as a mother, wife, daughter and sister. The Manu </a:t>
            </a:r>
            <a:r>
              <a:rPr lang="en-US" sz="1600" dirty="0" err="1"/>
              <a:t>Smriti</a:t>
            </a:r>
            <a:r>
              <a:rPr lang="en-US" sz="1600" dirty="0"/>
              <a:t> and Dharma </a:t>
            </a:r>
            <a:r>
              <a:rPr lang="en-US" sz="1600" dirty="0" err="1"/>
              <a:t>Shastras</a:t>
            </a:r>
            <a:r>
              <a:rPr lang="en-US" sz="1600" dirty="0"/>
              <a:t> made women totally dependent on men, thereby, depriving them of their right of freedom of movement and expression. The Manu </a:t>
            </a:r>
            <a:r>
              <a:rPr lang="en-US" sz="1600" dirty="0" err="1"/>
              <a:t>Smriti</a:t>
            </a:r>
            <a:r>
              <a:rPr lang="en-US" sz="1600" dirty="0"/>
              <a:t> and Dharma </a:t>
            </a:r>
            <a:r>
              <a:rPr lang="en-US" sz="1600" dirty="0" err="1"/>
              <a:t>Shastras</a:t>
            </a:r>
            <a:r>
              <a:rPr lang="en-US" sz="1600" dirty="0"/>
              <a:t> laid down specific rules for the conduct of women and stressed the need to control women by men. The women were relegated to the secondary position in all walks of life including household. </a:t>
            </a:r>
          </a:p>
        </p:txBody>
      </p:sp>
    </p:spTree>
    <p:extLst>
      <p:ext uri="{BB962C8B-B14F-4D97-AF65-F5344CB8AC3E}">
        <p14:creationId xmlns:p14="http://schemas.microsoft.com/office/powerpoint/2010/main" val="36264522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35496" y="123479"/>
            <a:ext cx="9001000" cy="4616648"/>
          </a:xfrm>
          <a:prstGeom prst="rect">
            <a:avLst/>
          </a:prstGeom>
        </p:spPr>
        <p:txBody>
          <a:bodyPr wrap="square">
            <a:spAutoFit/>
          </a:bodyPr>
          <a:lstStyle/>
          <a:p>
            <a:r>
              <a:rPr lang="en-US" sz="1600" dirty="0"/>
              <a:t>The secondary status of women was reinforced by certain practices such as</a:t>
            </a:r>
            <a:r>
              <a:rPr lang="en-US" sz="1600" dirty="0" smtClean="0"/>
              <a:t>:</a:t>
            </a:r>
          </a:p>
          <a:p>
            <a:pPr marL="285750" indent="-285750">
              <a:buFont typeface="Arial" pitchFamily="34" charset="0"/>
              <a:buChar char="•"/>
            </a:pPr>
            <a:r>
              <a:rPr lang="en-US" sz="1600" dirty="0" smtClean="0"/>
              <a:t>Practice </a:t>
            </a:r>
            <a:r>
              <a:rPr lang="en-US" sz="1600" dirty="0"/>
              <a:t>of sati</a:t>
            </a:r>
            <a:r>
              <a:rPr lang="en-US" sz="1600" dirty="0" smtClean="0"/>
              <a:t>.</a:t>
            </a:r>
          </a:p>
          <a:p>
            <a:pPr marL="285750" indent="-285750">
              <a:buFont typeface="Arial" pitchFamily="34" charset="0"/>
              <a:buChar char="•"/>
            </a:pPr>
            <a:r>
              <a:rPr lang="en-US" sz="1600" dirty="0" smtClean="0"/>
              <a:t>System </a:t>
            </a:r>
            <a:r>
              <a:rPr lang="en-US" sz="1600" dirty="0"/>
              <a:t>of </a:t>
            </a:r>
            <a:r>
              <a:rPr lang="en-US" sz="1600" dirty="0" err="1"/>
              <a:t>devadasi</a:t>
            </a:r>
            <a:r>
              <a:rPr lang="en-US" sz="1600" dirty="0" smtClean="0"/>
              <a:t>.</a:t>
            </a:r>
          </a:p>
          <a:p>
            <a:pPr marL="285750" indent="-285750">
              <a:buFont typeface="Arial" pitchFamily="34" charset="0"/>
              <a:buChar char="•"/>
            </a:pPr>
            <a:r>
              <a:rPr lang="en-US" sz="1600" dirty="0" smtClean="0"/>
              <a:t>Restrictions </a:t>
            </a:r>
            <a:r>
              <a:rPr lang="en-US" sz="1600" dirty="0"/>
              <a:t>on education of females</a:t>
            </a:r>
            <a:r>
              <a:rPr lang="en-US" sz="1600" dirty="0" smtClean="0"/>
              <a:t>.</a:t>
            </a:r>
          </a:p>
          <a:p>
            <a:pPr marL="285750" indent="-285750">
              <a:buFont typeface="Arial" pitchFamily="34" charset="0"/>
              <a:buChar char="•"/>
            </a:pPr>
            <a:r>
              <a:rPr lang="en-US" sz="1600" dirty="0" smtClean="0"/>
              <a:t>Practice </a:t>
            </a:r>
            <a:r>
              <a:rPr lang="en-US" sz="1600" dirty="0"/>
              <a:t>of dowry system</a:t>
            </a:r>
            <a:r>
              <a:rPr lang="en-US" sz="1600" dirty="0" smtClean="0"/>
              <a:t>.</a:t>
            </a:r>
          </a:p>
          <a:p>
            <a:pPr marL="285750" indent="-285750">
              <a:buFont typeface="Arial" pitchFamily="34" charset="0"/>
              <a:buChar char="•"/>
            </a:pPr>
            <a:r>
              <a:rPr lang="en-US" sz="1600" dirty="0" smtClean="0"/>
              <a:t>Restrictions </a:t>
            </a:r>
            <a:r>
              <a:rPr lang="en-US" sz="1600" dirty="0"/>
              <a:t>on widow marriage</a:t>
            </a:r>
            <a:r>
              <a:rPr lang="en-US" sz="1600" dirty="0" smtClean="0"/>
              <a:t>.</a:t>
            </a:r>
          </a:p>
          <a:p>
            <a:pPr marL="285750" indent="-285750">
              <a:buFont typeface="Arial" pitchFamily="34" charset="0"/>
              <a:buChar char="•"/>
            </a:pPr>
            <a:r>
              <a:rPr lang="en-US" sz="1600" dirty="0" smtClean="0"/>
              <a:t>Practice </a:t>
            </a:r>
            <a:r>
              <a:rPr lang="en-US" sz="1600" dirty="0"/>
              <a:t>of polygamy, etc. </a:t>
            </a:r>
            <a:endParaRPr lang="en-US" sz="1600" dirty="0" smtClean="0"/>
          </a:p>
          <a:p>
            <a:endParaRPr lang="en-US" sz="1600" dirty="0"/>
          </a:p>
          <a:p>
            <a:r>
              <a:rPr lang="en-US" sz="1600" dirty="0" smtClean="0"/>
              <a:t>III</a:t>
            </a:r>
            <a:r>
              <a:rPr lang="en-US" sz="1600" dirty="0"/>
              <a:t>. PRESENT DAY STATUS OF WOMEN</a:t>
            </a:r>
            <a:r>
              <a:rPr lang="en-US" sz="1600" dirty="0" smtClean="0"/>
              <a:t>:</a:t>
            </a:r>
          </a:p>
          <a:p>
            <a:r>
              <a:rPr lang="en-US" sz="1600" dirty="0" smtClean="0"/>
              <a:t>From </a:t>
            </a:r>
            <a:r>
              <a:rPr lang="en-US" sz="1600" dirty="0"/>
              <a:t>the 19th century onwards, efforts were made by social reformers like Raja Ram Mohan Roy, Mahatma </a:t>
            </a:r>
            <a:r>
              <a:rPr lang="en-US" sz="1600" dirty="0" err="1"/>
              <a:t>Jyotiba</a:t>
            </a:r>
            <a:r>
              <a:rPr lang="en-US" sz="1600" dirty="0"/>
              <a:t> </a:t>
            </a:r>
            <a:r>
              <a:rPr lang="en-US" sz="1600" dirty="0" err="1"/>
              <a:t>Phule</a:t>
            </a:r>
            <a:r>
              <a:rPr lang="en-US" sz="1600" dirty="0"/>
              <a:t> and others, to uplift the status of women in India. For instance, Raja Ram Mohan Roy organized a movement to oppose the practice of Sati. He succeeded in the passing of 'Sati Abolition Act, 1829. Several other Acts were subsequently passed including Hindu Women's Right to Property Act, 1926. Other than legislations, several other attempts have been made to uplift the women in India including</a:t>
            </a:r>
            <a:r>
              <a:rPr lang="en-US" sz="1600" dirty="0" smtClean="0"/>
              <a:t>:</a:t>
            </a:r>
          </a:p>
          <a:p>
            <a:pPr marL="285750" indent="-285750">
              <a:buFont typeface="Arial" pitchFamily="34" charset="0"/>
              <a:buChar char="•"/>
            </a:pPr>
            <a:r>
              <a:rPr lang="en-US" sz="1600" dirty="0" smtClean="0"/>
              <a:t>Free </a:t>
            </a:r>
            <a:r>
              <a:rPr lang="en-US" sz="1600" dirty="0"/>
              <a:t>education for girls </a:t>
            </a:r>
            <a:r>
              <a:rPr lang="en-US" sz="1600" dirty="0" err="1"/>
              <a:t>upto</a:t>
            </a:r>
            <a:r>
              <a:rPr lang="en-US" sz="1600" dirty="0"/>
              <a:t> 12th </a:t>
            </a:r>
            <a:r>
              <a:rPr lang="en-US" sz="1600" dirty="0" smtClean="0"/>
              <a:t>Standard.</a:t>
            </a:r>
          </a:p>
          <a:p>
            <a:pPr marL="285750" indent="-285750">
              <a:buFont typeface="Arial" pitchFamily="34" charset="0"/>
              <a:buChar char="•"/>
            </a:pPr>
            <a:r>
              <a:rPr lang="en-US" sz="1600" dirty="0" smtClean="0"/>
              <a:t>Reservation </a:t>
            </a:r>
            <a:r>
              <a:rPr lang="en-US" sz="1600" dirty="0"/>
              <a:t>of seats for women at </a:t>
            </a:r>
            <a:r>
              <a:rPr lang="en-US" sz="1600" dirty="0" err="1"/>
              <a:t>Panchayat</a:t>
            </a:r>
            <a:r>
              <a:rPr lang="en-US" sz="1600" dirty="0"/>
              <a:t> and other elections</a:t>
            </a:r>
            <a:r>
              <a:rPr lang="en-US" sz="1600" dirty="0" smtClean="0"/>
              <a:t>.</a:t>
            </a:r>
          </a:p>
          <a:p>
            <a:pPr marL="285750" indent="-285750">
              <a:buFont typeface="Arial" pitchFamily="34" charset="0"/>
              <a:buChar char="•"/>
            </a:pPr>
            <a:r>
              <a:rPr lang="en-US" sz="1600" dirty="0" smtClean="0"/>
              <a:t>Higher </a:t>
            </a:r>
            <a:r>
              <a:rPr lang="en-US" sz="1600" dirty="0"/>
              <a:t>tax exemption for females as compared to males.</a:t>
            </a:r>
          </a:p>
        </p:txBody>
      </p:sp>
    </p:spTree>
    <p:extLst>
      <p:ext uri="{BB962C8B-B14F-4D97-AF65-F5344CB8AC3E}">
        <p14:creationId xmlns:p14="http://schemas.microsoft.com/office/powerpoint/2010/main" val="21262018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r>
              <a:rPr lang="en-US" dirty="0" smtClean="0"/>
              <a:t>The declining gender ratio in India is shown in the following table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35977585"/>
              </p:ext>
            </p:extLst>
          </p:nvPr>
        </p:nvGraphicFramePr>
        <p:xfrm>
          <a:off x="2627784" y="987574"/>
          <a:ext cx="4320480" cy="3048000"/>
        </p:xfrm>
        <a:graphic>
          <a:graphicData uri="http://schemas.openxmlformats.org/drawingml/2006/table">
            <a:tbl>
              <a:tblPr firstRow="1" bandRow="1">
                <a:tableStyleId>{5C22544A-7EE6-4342-B048-85BDC9FD1C3A}</a:tableStyleId>
              </a:tblPr>
              <a:tblGrid>
                <a:gridCol w="720080"/>
                <a:gridCol w="3600400"/>
              </a:tblGrid>
              <a:tr h="260337">
                <a:tc>
                  <a:txBody>
                    <a:bodyPr/>
                    <a:lstStyle/>
                    <a:p>
                      <a:r>
                        <a:rPr lang="en-US" sz="1400" dirty="0" smtClean="0"/>
                        <a:t>Year</a:t>
                      </a:r>
                      <a:endParaRPr lang="en-US" sz="1400" dirty="0"/>
                    </a:p>
                  </a:txBody>
                  <a:tcPr/>
                </a:tc>
                <a:tc>
                  <a:txBody>
                    <a:bodyPr/>
                    <a:lstStyle/>
                    <a:p>
                      <a:r>
                        <a:rPr lang="en-US" sz="1400" dirty="0" smtClean="0"/>
                        <a:t>Females (per 1000 males)</a:t>
                      </a:r>
                      <a:endParaRPr lang="en-US" sz="1400" dirty="0"/>
                    </a:p>
                  </a:txBody>
                  <a:tcPr/>
                </a:tc>
              </a:tr>
              <a:tr h="260337">
                <a:tc>
                  <a:txBody>
                    <a:bodyPr/>
                    <a:lstStyle/>
                    <a:p>
                      <a:r>
                        <a:rPr lang="en-US" sz="1400" dirty="0" smtClean="0"/>
                        <a:t>1901</a:t>
                      </a:r>
                    </a:p>
                  </a:txBody>
                  <a:tcPr/>
                </a:tc>
                <a:tc>
                  <a:txBody>
                    <a:bodyPr/>
                    <a:lstStyle/>
                    <a:p>
                      <a:r>
                        <a:rPr lang="en-US" sz="1400" dirty="0" smtClean="0"/>
                        <a:t>972</a:t>
                      </a:r>
                      <a:endParaRPr lang="en-US" sz="1400" dirty="0"/>
                    </a:p>
                  </a:txBody>
                  <a:tcPr/>
                </a:tc>
              </a:tr>
              <a:tr h="260337">
                <a:tc>
                  <a:txBody>
                    <a:bodyPr/>
                    <a:lstStyle/>
                    <a:p>
                      <a:r>
                        <a:rPr lang="en-US" sz="1400" dirty="0" smtClean="0"/>
                        <a:t>1921</a:t>
                      </a:r>
                      <a:endParaRPr lang="en-US" sz="1400" dirty="0"/>
                    </a:p>
                  </a:txBody>
                  <a:tcPr/>
                </a:tc>
                <a:tc>
                  <a:txBody>
                    <a:bodyPr/>
                    <a:lstStyle/>
                    <a:p>
                      <a:r>
                        <a:rPr lang="en-US" sz="1400" dirty="0" smtClean="0"/>
                        <a:t>955</a:t>
                      </a:r>
                      <a:endParaRPr lang="en-US" sz="1400" dirty="0"/>
                    </a:p>
                  </a:txBody>
                  <a:tcPr/>
                </a:tc>
              </a:tr>
              <a:tr h="260337">
                <a:tc>
                  <a:txBody>
                    <a:bodyPr/>
                    <a:lstStyle/>
                    <a:p>
                      <a:r>
                        <a:rPr lang="en-US" sz="1400" dirty="0" smtClean="0"/>
                        <a:t>1951</a:t>
                      </a:r>
                      <a:endParaRPr lang="en-US" sz="1400" dirty="0"/>
                    </a:p>
                  </a:txBody>
                  <a:tcPr/>
                </a:tc>
                <a:tc>
                  <a:txBody>
                    <a:bodyPr/>
                    <a:lstStyle/>
                    <a:p>
                      <a:r>
                        <a:rPr lang="en-US" sz="1400" dirty="0" smtClean="0"/>
                        <a:t>946</a:t>
                      </a:r>
                      <a:endParaRPr lang="en-US" sz="1400" dirty="0"/>
                    </a:p>
                  </a:txBody>
                  <a:tcPr/>
                </a:tc>
              </a:tr>
              <a:tr h="260337">
                <a:tc>
                  <a:txBody>
                    <a:bodyPr/>
                    <a:lstStyle/>
                    <a:p>
                      <a:r>
                        <a:rPr lang="en-US" sz="1400" dirty="0" smtClean="0"/>
                        <a:t>1961</a:t>
                      </a:r>
                      <a:endParaRPr lang="en-US" sz="1400" dirty="0"/>
                    </a:p>
                  </a:txBody>
                  <a:tcPr/>
                </a:tc>
                <a:tc>
                  <a:txBody>
                    <a:bodyPr/>
                    <a:lstStyle/>
                    <a:p>
                      <a:r>
                        <a:rPr lang="en-US" sz="1400" dirty="0" smtClean="0"/>
                        <a:t>941</a:t>
                      </a:r>
                      <a:endParaRPr lang="en-US" sz="1400" dirty="0"/>
                    </a:p>
                  </a:txBody>
                  <a:tcPr/>
                </a:tc>
              </a:tr>
              <a:tr h="260337">
                <a:tc>
                  <a:txBody>
                    <a:bodyPr/>
                    <a:lstStyle/>
                    <a:p>
                      <a:r>
                        <a:rPr lang="en-US" sz="1400" dirty="0" smtClean="0"/>
                        <a:t>1971</a:t>
                      </a:r>
                      <a:endParaRPr lang="en-US" sz="1400" dirty="0"/>
                    </a:p>
                  </a:txBody>
                  <a:tcPr/>
                </a:tc>
                <a:tc>
                  <a:txBody>
                    <a:bodyPr/>
                    <a:lstStyle/>
                    <a:p>
                      <a:r>
                        <a:rPr lang="en-US" sz="1400" dirty="0" smtClean="0"/>
                        <a:t>930</a:t>
                      </a:r>
                      <a:endParaRPr lang="en-US" sz="1400" dirty="0"/>
                    </a:p>
                  </a:txBody>
                  <a:tcPr/>
                </a:tc>
              </a:tr>
              <a:tr h="260337">
                <a:tc>
                  <a:txBody>
                    <a:bodyPr/>
                    <a:lstStyle/>
                    <a:p>
                      <a:r>
                        <a:rPr lang="en-US" sz="1400" dirty="0" smtClean="0"/>
                        <a:t>1981</a:t>
                      </a:r>
                      <a:endParaRPr lang="en-US" sz="1400" dirty="0"/>
                    </a:p>
                  </a:txBody>
                  <a:tcPr/>
                </a:tc>
                <a:tc>
                  <a:txBody>
                    <a:bodyPr/>
                    <a:lstStyle/>
                    <a:p>
                      <a:r>
                        <a:rPr lang="en-US" sz="1400" dirty="0" smtClean="0"/>
                        <a:t>934</a:t>
                      </a:r>
                      <a:endParaRPr lang="en-US" sz="1400" dirty="0"/>
                    </a:p>
                  </a:txBody>
                  <a:tcPr/>
                </a:tc>
              </a:tr>
              <a:tr h="260337">
                <a:tc>
                  <a:txBody>
                    <a:bodyPr/>
                    <a:lstStyle/>
                    <a:p>
                      <a:r>
                        <a:rPr lang="en-US" sz="1400" dirty="0" smtClean="0"/>
                        <a:t>1991</a:t>
                      </a:r>
                      <a:endParaRPr lang="en-US" sz="1400" dirty="0"/>
                    </a:p>
                  </a:txBody>
                  <a:tcPr/>
                </a:tc>
                <a:tc>
                  <a:txBody>
                    <a:bodyPr/>
                    <a:lstStyle/>
                    <a:p>
                      <a:r>
                        <a:rPr lang="en-US" sz="1400" dirty="0" smtClean="0"/>
                        <a:t>927</a:t>
                      </a:r>
                      <a:endParaRPr lang="en-US" sz="1400" dirty="0"/>
                    </a:p>
                  </a:txBody>
                  <a:tcPr/>
                </a:tc>
              </a:tr>
              <a:tr h="260337">
                <a:tc>
                  <a:txBody>
                    <a:bodyPr/>
                    <a:lstStyle/>
                    <a:p>
                      <a:r>
                        <a:rPr lang="en-US" sz="1400" dirty="0" smtClean="0"/>
                        <a:t>2001</a:t>
                      </a:r>
                      <a:endParaRPr lang="en-US" sz="1400" dirty="0"/>
                    </a:p>
                  </a:txBody>
                  <a:tcPr/>
                </a:tc>
                <a:tc>
                  <a:txBody>
                    <a:bodyPr/>
                    <a:lstStyle/>
                    <a:p>
                      <a:r>
                        <a:rPr lang="en-US" sz="1400" dirty="0" smtClean="0"/>
                        <a:t>933</a:t>
                      </a:r>
                      <a:endParaRPr lang="en-US" sz="1400" dirty="0"/>
                    </a:p>
                  </a:txBody>
                  <a:tcPr/>
                </a:tc>
              </a:tr>
              <a:tr h="260337">
                <a:tc>
                  <a:txBody>
                    <a:bodyPr/>
                    <a:lstStyle/>
                    <a:p>
                      <a:r>
                        <a:rPr lang="en-US" sz="1400" dirty="0" smtClean="0"/>
                        <a:t>2011</a:t>
                      </a:r>
                      <a:endParaRPr lang="en-US" sz="1400" dirty="0"/>
                    </a:p>
                  </a:txBody>
                  <a:tcPr/>
                </a:tc>
                <a:tc>
                  <a:txBody>
                    <a:bodyPr/>
                    <a:lstStyle/>
                    <a:p>
                      <a:r>
                        <a:rPr lang="en-US" sz="1400" dirty="0" smtClean="0"/>
                        <a:t>940</a:t>
                      </a:r>
                      <a:endParaRPr lang="en-US" sz="1400" dirty="0"/>
                    </a:p>
                  </a:txBody>
                  <a:tcPr/>
                </a:tc>
              </a:tr>
            </a:tbl>
          </a:graphicData>
        </a:graphic>
      </p:graphicFrame>
    </p:spTree>
    <p:extLst>
      <p:ext uri="{BB962C8B-B14F-4D97-AF65-F5344CB8AC3E}">
        <p14:creationId xmlns:p14="http://schemas.microsoft.com/office/powerpoint/2010/main" val="5123691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35496" y="195486"/>
            <a:ext cx="9108504" cy="4278094"/>
          </a:xfrm>
          <a:prstGeom prst="rect">
            <a:avLst/>
          </a:prstGeom>
        </p:spPr>
        <p:txBody>
          <a:bodyPr wrap="square">
            <a:spAutoFit/>
          </a:bodyPr>
          <a:lstStyle/>
          <a:p>
            <a:r>
              <a:rPr lang="en-US" sz="1600" dirty="0"/>
              <a:t>Causes/Factors of Declining Gender Ratio: </a:t>
            </a:r>
            <a:endParaRPr lang="en-US" sz="1600" dirty="0" smtClean="0"/>
          </a:p>
          <a:p>
            <a:r>
              <a:rPr lang="en-US" sz="1600" dirty="0" smtClean="0"/>
              <a:t>In </a:t>
            </a:r>
            <a:r>
              <a:rPr lang="en-US" sz="1600" dirty="0"/>
              <a:t>India, the gender ratio is in </a:t>
            </a:r>
            <a:r>
              <a:rPr lang="en-US" sz="1600" dirty="0" err="1"/>
              <a:t>favour</a:t>
            </a:r>
            <a:r>
              <a:rPr lang="en-US" sz="1600" dirty="0"/>
              <a:t> of males. This means male are more are compared to females. This is especially true in the case of Northern, and Western States of India. </a:t>
            </a:r>
            <a:endParaRPr lang="en-US" sz="1600" dirty="0" smtClean="0"/>
          </a:p>
          <a:p>
            <a:endParaRPr lang="en-US" sz="1600" dirty="0"/>
          </a:p>
          <a:p>
            <a:r>
              <a:rPr lang="en-US" sz="1600" dirty="0" smtClean="0"/>
              <a:t>The </a:t>
            </a:r>
            <a:r>
              <a:rPr lang="en-US" sz="1600" dirty="0"/>
              <a:t>following are the factors responsible for declining gender ratio in India</a:t>
            </a:r>
            <a:r>
              <a:rPr lang="en-US" sz="1600" dirty="0" smtClean="0"/>
              <a:t>:</a:t>
            </a:r>
            <a:endParaRPr lang="en-US" sz="1600" b="1" dirty="0" smtClean="0"/>
          </a:p>
          <a:p>
            <a:endParaRPr lang="en-US" sz="1600" b="1" dirty="0"/>
          </a:p>
          <a:p>
            <a:pPr marL="342900" indent="-342900">
              <a:buAutoNum type="arabicPeriod"/>
            </a:pPr>
            <a:r>
              <a:rPr lang="en-US" sz="1600" b="1" dirty="0" smtClean="0"/>
              <a:t>Preference </a:t>
            </a:r>
            <a:r>
              <a:rPr lang="en-US" sz="1600" b="1" dirty="0"/>
              <a:t>for Male Child</a:t>
            </a:r>
            <a:r>
              <a:rPr lang="en-US" sz="1600" b="1" dirty="0" smtClean="0"/>
              <a:t>: </a:t>
            </a:r>
            <a:r>
              <a:rPr lang="en-US" sz="1600" dirty="0" smtClean="0"/>
              <a:t>In </a:t>
            </a:r>
            <a:r>
              <a:rPr lang="en-US" sz="1600" dirty="0"/>
              <a:t>India across all cultures and religion, preference is given to the male child. The preference for male child results in hatred for girl child. Most of the families </a:t>
            </a:r>
            <a:endParaRPr lang="en-US" sz="1600" dirty="0" smtClean="0"/>
          </a:p>
          <a:p>
            <a:r>
              <a:rPr lang="en-US" sz="1600" dirty="0" smtClean="0"/>
              <a:t>(</a:t>
            </a:r>
            <a:r>
              <a:rPr lang="en-US" sz="1600" dirty="0"/>
              <a:t>husband and wife, and in- laws) crave for the birth of a male child. Some even undertake </a:t>
            </a:r>
            <a:endParaRPr lang="en-US" sz="1600" dirty="0" smtClean="0"/>
          </a:p>
          <a:p>
            <a:r>
              <a:rPr lang="en-US" sz="1600" dirty="0" smtClean="0"/>
              <a:t>special </a:t>
            </a:r>
            <a:r>
              <a:rPr lang="en-US" sz="1600" dirty="0"/>
              <a:t>prayers and visit various places of worship to get a male child. When a male child is </a:t>
            </a:r>
            <a:endParaRPr lang="en-US" sz="1600" dirty="0" smtClean="0"/>
          </a:p>
          <a:p>
            <a:r>
              <a:rPr lang="en-US" sz="1600" dirty="0" smtClean="0"/>
              <a:t>born</a:t>
            </a:r>
            <a:r>
              <a:rPr lang="en-US" sz="1600" dirty="0"/>
              <a:t>, there is lot of rejoicing including special offers to the gods and goddesses. And if a girl </a:t>
            </a:r>
            <a:endParaRPr lang="en-US" sz="1600" dirty="0" smtClean="0"/>
          </a:p>
          <a:p>
            <a:r>
              <a:rPr lang="en-US" sz="1600" dirty="0" smtClean="0"/>
              <a:t>child </a:t>
            </a:r>
            <a:r>
              <a:rPr lang="en-US" sz="1600" dirty="0"/>
              <a:t>is born, it brings sadness and gloom, and she is often ill-treated</a:t>
            </a:r>
            <a:r>
              <a:rPr lang="en-US" sz="1600" dirty="0" smtClean="0"/>
              <a:t>.</a:t>
            </a:r>
            <a:endParaRPr lang="en-US" sz="1600" b="1" dirty="0" smtClean="0"/>
          </a:p>
          <a:p>
            <a:pPr marL="342900" indent="-342900">
              <a:buAutoNum type="arabicPeriod"/>
            </a:pPr>
            <a:r>
              <a:rPr lang="en-US" sz="1600" b="1" dirty="0" smtClean="0"/>
              <a:t>Female </a:t>
            </a:r>
            <a:r>
              <a:rPr lang="en-US" sz="1600" b="1" dirty="0" err="1" smtClean="0"/>
              <a:t>Foeticide</a:t>
            </a:r>
            <a:r>
              <a:rPr lang="en-US" sz="1600" b="1" dirty="0" smtClean="0"/>
              <a:t>: </a:t>
            </a:r>
            <a:r>
              <a:rPr lang="en-US" sz="1600" dirty="0" smtClean="0"/>
              <a:t>In </a:t>
            </a:r>
            <a:r>
              <a:rPr lang="en-US" sz="1600" dirty="0"/>
              <a:t>India, male child is considered as an asset and female child the liability. </a:t>
            </a:r>
            <a:r>
              <a:rPr lang="en-US" sz="1600" dirty="0" smtClean="0"/>
              <a:t>4This </a:t>
            </a:r>
            <a:r>
              <a:rPr lang="en-US" sz="1600" dirty="0"/>
              <a:t>is mainly due to certain misconceived religious beliefs and the problem of dowry. In certain States, the girl child is killed immediately after the birth. In certain other cases. </a:t>
            </a:r>
            <a:r>
              <a:rPr lang="en-US" sz="1600" dirty="0" smtClean="0"/>
              <a:t>Female </a:t>
            </a:r>
            <a:r>
              <a:rPr lang="en-US" sz="1600" dirty="0" err="1" smtClean="0"/>
              <a:t>foeticide</a:t>
            </a:r>
            <a:r>
              <a:rPr lang="en-US" sz="1600" dirty="0" smtClean="0"/>
              <a:t> </a:t>
            </a:r>
            <a:r>
              <a:rPr lang="en-US" sz="1600" dirty="0"/>
              <a:t>is resorted even by educated and rich families. As a result of such practices, the sex ratio has worsened in certain States such as Rajasthan, Punjab, Haryana, Bihar, etc.</a:t>
            </a:r>
          </a:p>
        </p:txBody>
      </p:sp>
    </p:spTree>
    <p:extLst>
      <p:ext uri="{BB962C8B-B14F-4D97-AF65-F5344CB8AC3E}">
        <p14:creationId xmlns:p14="http://schemas.microsoft.com/office/powerpoint/2010/main" val="16155772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35496" y="699542"/>
            <a:ext cx="8928992" cy="4278094"/>
          </a:xfrm>
          <a:prstGeom prst="rect">
            <a:avLst/>
          </a:prstGeom>
        </p:spPr>
        <p:txBody>
          <a:bodyPr wrap="square">
            <a:spAutoFit/>
          </a:bodyPr>
          <a:lstStyle/>
          <a:p>
            <a:r>
              <a:rPr lang="en-US" sz="1600" b="1" dirty="0" smtClean="0"/>
              <a:t>3. Female </a:t>
            </a:r>
            <a:r>
              <a:rPr lang="en-US" sz="1600" b="1" dirty="0"/>
              <a:t>Infant Mortality Rate :</a:t>
            </a:r>
            <a:r>
              <a:rPr lang="en-US" sz="1600" dirty="0"/>
              <a:t>The infant mortality rate is higher in the case of girls as </a:t>
            </a:r>
            <a:endParaRPr lang="en-US" sz="1600" dirty="0" smtClean="0"/>
          </a:p>
          <a:p>
            <a:r>
              <a:rPr lang="en-US" sz="1600" dirty="0" smtClean="0"/>
              <a:t>compared </a:t>
            </a:r>
            <a:r>
              <a:rPr lang="en-US" sz="1600" dirty="0"/>
              <a:t>to boys. The high female-infant mortality rate is mainly due to poor post-natal (birth) </a:t>
            </a:r>
            <a:endParaRPr lang="en-US" sz="1600" dirty="0" smtClean="0"/>
          </a:p>
          <a:p>
            <a:r>
              <a:rPr lang="en-US" sz="1600" dirty="0" smtClean="0"/>
              <a:t>care </a:t>
            </a:r>
            <a:r>
              <a:rPr lang="en-US" sz="1600" dirty="0"/>
              <a:t>of the girl child. Even in the economically better off States like Punjab, there is often neglect of health care of female infants. As per 2016 estimates of Central Intelligence Agency (US), the </a:t>
            </a:r>
            <a:endParaRPr lang="en-US" sz="1600" dirty="0" smtClean="0"/>
          </a:p>
          <a:p>
            <a:r>
              <a:rPr lang="en-US" sz="1600" dirty="0" smtClean="0"/>
              <a:t>overall </a:t>
            </a:r>
            <a:r>
              <a:rPr lang="en-US" sz="1600" dirty="0"/>
              <a:t>infant mortality rate in India is 40 deaths of infants out of every 1000 live births; the female infant mortality rate is 42 per 1000 live births, and that of male infant mortality rate is 39 per live </a:t>
            </a:r>
            <a:endParaRPr lang="en-US" sz="1600" dirty="0" smtClean="0"/>
          </a:p>
          <a:p>
            <a:r>
              <a:rPr lang="en-US" sz="1600" dirty="0" smtClean="0"/>
              <a:t>births.</a:t>
            </a:r>
          </a:p>
          <a:p>
            <a:endParaRPr lang="en-US" sz="1600" dirty="0"/>
          </a:p>
          <a:p>
            <a:r>
              <a:rPr lang="en-US" sz="1600" b="1" dirty="0" smtClean="0"/>
              <a:t>4. Poor </a:t>
            </a:r>
            <a:r>
              <a:rPr lang="en-US" sz="1600" b="1" dirty="0"/>
              <a:t>Maternal Care</a:t>
            </a:r>
            <a:r>
              <a:rPr lang="en-US" sz="1600" b="1" dirty="0" smtClean="0"/>
              <a:t>: </a:t>
            </a:r>
            <a:r>
              <a:rPr lang="en-US" sz="1600" dirty="0" smtClean="0"/>
              <a:t>Besides</a:t>
            </a:r>
            <a:r>
              <a:rPr lang="en-US" sz="1600" dirty="0"/>
              <a:t>, neglect of the health of the girl child, there is lack of pre-natal </a:t>
            </a:r>
            <a:endParaRPr lang="en-US" sz="1600" dirty="0" smtClean="0"/>
          </a:p>
          <a:p>
            <a:r>
              <a:rPr lang="en-US" sz="1600" dirty="0" smtClean="0"/>
              <a:t>and </a:t>
            </a:r>
            <a:r>
              <a:rPr lang="en-US" sz="1600" dirty="0"/>
              <a:t>post-natal maternal care. Due to poor maternal care, there is high incidence of maternal </a:t>
            </a:r>
            <a:endParaRPr lang="en-US" sz="1600" dirty="0" smtClean="0"/>
          </a:p>
          <a:p>
            <a:r>
              <a:rPr lang="en-US" sz="1600" dirty="0" smtClean="0"/>
              <a:t>mortality </a:t>
            </a:r>
            <a:r>
              <a:rPr lang="en-US" sz="1600" dirty="0"/>
              <a:t>rate in </a:t>
            </a:r>
            <a:r>
              <a:rPr lang="en-US" sz="1600" dirty="0" err="1"/>
              <a:t>India.At</a:t>
            </a:r>
            <a:r>
              <a:rPr lang="en-US" sz="1600" dirty="0"/>
              <a:t> present, the maternal mortality rate is 200 per 1,00,000 live births, which is quite high as compared to developed countries like Japan (5 per 1,00,000 live births), </a:t>
            </a:r>
            <a:endParaRPr lang="en-US" sz="1600" dirty="0" smtClean="0"/>
          </a:p>
          <a:p>
            <a:r>
              <a:rPr lang="en-US" sz="1600" dirty="0" smtClean="0"/>
              <a:t>Germany </a:t>
            </a:r>
            <a:r>
              <a:rPr lang="en-US" sz="1600" dirty="0"/>
              <a:t>(7 per 1,00,000 live births) and France (8 per 1,00,000 live births</a:t>
            </a:r>
            <a:r>
              <a:rPr lang="en-US" sz="1600" dirty="0" smtClean="0"/>
              <a:t>).</a:t>
            </a:r>
          </a:p>
          <a:p>
            <a:endParaRPr lang="en-US" sz="1600" dirty="0"/>
          </a:p>
          <a:p>
            <a:r>
              <a:rPr lang="en-US" sz="1600" b="1" dirty="0"/>
              <a:t>5. Malnutrition of Females</a:t>
            </a:r>
            <a:r>
              <a:rPr lang="en-US" sz="1600" b="1" dirty="0" smtClean="0"/>
              <a:t>: </a:t>
            </a:r>
            <a:r>
              <a:rPr lang="en-US" sz="1600" dirty="0" smtClean="0"/>
              <a:t>There </a:t>
            </a:r>
            <a:r>
              <a:rPr lang="en-US" sz="1600" dirty="0"/>
              <a:t>is often malnutrition of the females including pregnant </a:t>
            </a:r>
            <a:endParaRPr lang="en-US" sz="1600" dirty="0" smtClean="0"/>
          </a:p>
          <a:p>
            <a:r>
              <a:rPr lang="en-US" sz="1600" dirty="0" smtClean="0"/>
              <a:t>women</a:t>
            </a:r>
            <a:r>
              <a:rPr lang="en-US" sz="1600" dirty="0"/>
              <a:t>. Preference for providing good food to the male members affects the health of females, </a:t>
            </a:r>
            <a:endParaRPr lang="en-US" sz="1600" dirty="0" smtClean="0"/>
          </a:p>
          <a:p>
            <a:r>
              <a:rPr lang="en-US" sz="1600" dirty="0" smtClean="0"/>
              <a:t>which </a:t>
            </a:r>
            <a:r>
              <a:rPr lang="en-US" sz="1600" dirty="0"/>
              <a:t>even results in death of females, which in turn results in declining gender ratio.</a:t>
            </a:r>
          </a:p>
        </p:txBody>
      </p:sp>
    </p:spTree>
    <p:extLst>
      <p:ext uri="{BB962C8B-B14F-4D97-AF65-F5344CB8AC3E}">
        <p14:creationId xmlns:p14="http://schemas.microsoft.com/office/powerpoint/2010/main" val="1065467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Main Characteristics of Indian Culture</a:t>
            </a:r>
            <a:endParaRPr lang="en-US" dirty="0"/>
          </a:p>
        </p:txBody>
      </p:sp>
      <p:sp>
        <p:nvSpPr>
          <p:cNvPr id="3" name="Text Placeholder 2"/>
          <p:cNvSpPr>
            <a:spLocks noGrp="1"/>
          </p:cNvSpPr>
          <p:nvPr>
            <p:ph type="body" sz="quarter" idx="11"/>
          </p:nvPr>
        </p:nvSpPr>
        <p:spPr/>
        <p:txBody>
          <a:bodyPr/>
          <a:lstStyle/>
          <a:p>
            <a:endParaRPr lang="en-US" dirty="0" smtClean="0"/>
          </a:p>
        </p:txBody>
      </p:sp>
      <p:sp>
        <p:nvSpPr>
          <p:cNvPr id="4" name="TextBox 3"/>
          <p:cNvSpPr txBox="1"/>
          <p:nvPr/>
        </p:nvSpPr>
        <p:spPr>
          <a:xfrm>
            <a:off x="395536" y="1275606"/>
            <a:ext cx="6696744" cy="1754326"/>
          </a:xfrm>
          <a:prstGeom prst="rect">
            <a:avLst/>
          </a:prstGeom>
          <a:noFill/>
        </p:spPr>
        <p:txBody>
          <a:bodyPr wrap="square" rtlCol="0">
            <a:spAutoFit/>
          </a:bodyPr>
          <a:lstStyle/>
          <a:p>
            <a:pPr marL="342900" indent="-342900">
              <a:buAutoNum type="arabicPeriod"/>
            </a:pPr>
            <a:r>
              <a:rPr lang="en-US" dirty="0" smtClean="0"/>
              <a:t>Multi – Lingual</a:t>
            </a:r>
          </a:p>
          <a:p>
            <a:pPr marL="342900" indent="-342900">
              <a:buAutoNum type="arabicPeriod"/>
            </a:pPr>
            <a:r>
              <a:rPr lang="en-US" dirty="0" smtClean="0"/>
              <a:t>Multi – Religion</a:t>
            </a:r>
          </a:p>
          <a:p>
            <a:pPr marL="342900" indent="-342900">
              <a:buAutoNum type="arabicPeriod"/>
            </a:pPr>
            <a:r>
              <a:rPr lang="en-US" dirty="0" smtClean="0"/>
              <a:t>Caste System</a:t>
            </a:r>
          </a:p>
          <a:p>
            <a:pPr marL="342900" indent="-342900">
              <a:buAutoNum type="arabicPeriod"/>
            </a:pPr>
            <a:r>
              <a:rPr lang="en-US" dirty="0" smtClean="0"/>
              <a:t>Intra-Group Cultural Differences</a:t>
            </a:r>
          </a:p>
          <a:p>
            <a:pPr marL="342900" indent="-342900">
              <a:buAutoNum type="arabicPeriod"/>
            </a:pPr>
            <a:r>
              <a:rPr lang="en-US" dirty="0" smtClean="0"/>
              <a:t>Influence of the Western Culture</a:t>
            </a:r>
          </a:p>
          <a:p>
            <a:pPr marL="342900" indent="-342900">
              <a:buAutoNum type="arabicPeriod"/>
            </a:pPr>
            <a:r>
              <a:rPr lang="en-US" dirty="0" smtClean="0"/>
              <a:t>Contribution from Various Races</a:t>
            </a:r>
            <a:endParaRPr lang="en-US" dirty="0"/>
          </a:p>
        </p:txBody>
      </p:sp>
    </p:spTree>
    <p:extLst>
      <p:ext uri="{BB962C8B-B14F-4D97-AF65-F5344CB8AC3E}">
        <p14:creationId xmlns:p14="http://schemas.microsoft.com/office/powerpoint/2010/main" val="35876299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35496" y="51470"/>
            <a:ext cx="9001000" cy="5016758"/>
          </a:xfrm>
          <a:prstGeom prst="rect">
            <a:avLst/>
          </a:prstGeom>
        </p:spPr>
        <p:txBody>
          <a:bodyPr wrap="square">
            <a:spAutoFit/>
          </a:bodyPr>
          <a:lstStyle/>
          <a:p>
            <a:r>
              <a:rPr lang="en-US" sz="1600" dirty="0"/>
              <a:t>6. </a:t>
            </a:r>
            <a:r>
              <a:rPr lang="en-US" sz="1600" dirty="0" err="1"/>
              <a:t>Poverty:A</a:t>
            </a:r>
            <a:r>
              <a:rPr lang="en-US" sz="1600" dirty="0"/>
              <a:t> major cause of declining sex ratio is poverty. Poor families consider males as </a:t>
            </a:r>
            <a:endParaRPr lang="en-US" sz="1600" dirty="0" smtClean="0"/>
          </a:p>
          <a:p>
            <a:r>
              <a:rPr lang="en-US" sz="1600" dirty="0" smtClean="0"/>
              <a:t>insurance </a:t>
            </a:r>
            <a:r>
              <a:rPr lang="en-US" sz="1600" dirty="0"/>
              <a:t>against old age, and girls as liability. Therefore, poor treatment is meted out to the girls, including denial of education and malnutrition. The malnutrition in turn results in deaths of female children across several States</a:t>
            </a:r>
            <a:r>
              <a:rPr lang="en-US" sz="1600" dirty="0" smtClean="0"/>
              <a:t>.</a:t>
            </a:r>
          </a:p>
          <a:p>
            <a:endParaRPr lang="en-US" sz="1600" dirty="0"/>
          </a:p>
          <a:p>
            <a:r>
              <a:rPr lang="en-US" sz="1600" dirty="0"/>
              <a:t>7. The Problem of Dowry </a:t>
            </a:r>
            <a:r>
              <a:rPr lang="en-US" sz="1600" dirty="0" err="1"/>
              <a:t>System:The</a:t>
            </a:r>
            <a:r>
              <a:rPr lang="en-US" sz="1600" dirty="0"/>
              <a:t> poorer In India, there is wide scale practice of dowry </a:t>
            </a:r>
            <a:endParaRPr lang="en-US" sz="1600" dirty="0" smtClean="0"/>
          </a:p>
          <a:p>
            <a:r>
              <a:rPr lang="en-US" sz="1600" dirty="0" smtClean="0"/>
              <a:t>system </a:t>
            </a:r>
            <a:r>
              <a:rPr lang="en-US" sz="1600" dirty="0"/>
              <a:t>not only in the rural areas but also in the case of urban areas." families especially in </a:t>
            </a:r>
            <a:endParaRPr lang="en-US" sz="1600" dirty="0" smtClean="0"/>
          </a:p>
          <a:p>
            <a:r>
              <a:rPr lang="en-US" sz="1600" dirty="0" smtClean="0"/>
              <a:t>certain </a:t>
            </a:r>
            <a:r>
              <a:rPr lang="en-US" sz="1600" dirty="0"/>
              <a:t>parts of India like Rajasthan and Tamil Nadu commit female infanticide, i.e., killing of </a:t>
            </a:r>
            <a:endParaRPr lang="en-US" sz="1600" dirty="0" smtClean="0"/>
          </a:p>
          <a:p>
            <a:r>
              <a:rPr lang="en-US" sz="1600" dirty="0" smtClean="0"/>
              <a:t>female </a:t>
            </a:r>
            <a:r>
              <a:rPr lang="en-US" sz="1600" dirty="0"/>
              <a:t>babies immediately after their </a:t>
            </a:r>
            <a:r>
              <a:rPr lang="en-US" sz="1600" dirty="0" err="1"/>
              <a:t>birth.Even</a:t>
            </a:r>
            <a:r>
              <a:rPr lang="en-US" sz="1600" dirty="0"/>
              <a:t> in the case of middle class and upper class </a:t>
            </a:r>
            <a:endParaRPr lang="en-US" sz="1600" dirty="0" smtClean="0"/>
          </a:p>
          <a:p>
            <a:r>
              <a:rPr lang="en-US" sz="1600" dirty="0" smtClean="0"/>
              <a:t>families</a:t>
            </a:r>
            <a:r>
              <a:rPr lang="en-US" sz="1600" dirty="0"/>
              <a:t>, efforts are made for sex determination and subsequent abortion of the girl fetus so as to escape from the dowry net</a:t>
            </a:r>
            <a:r>
              <a:rPr lang="en-US" sz="1600" dirty="0" smtClean="0"/>
              <a:t>.</a:t>
            </a:r>
          </a:p>
          <a:p>
            <a:endParaRPr lang="en-US" sz="1600" dirty="0"/>
          </a:p>
          <a:p>
            <a:r>
              <a:rPr lang="en-US" sz="1600" dirty="0"/>
              <a:t>8.Small Family </a:t>
            </a:r>
            <a:r>
              <a:rPr lang="en-US" sz="1600" dirty="0" err="1"/>
              <a:t>Concept:Nowadays</a:t>
            </a:r>
            <a:r>
              <a:rPr lang="en-US" sz="1600" dirty="0"/>
              <a:t>, there is a growing trend for a small family concept, especially in the urban areas. A good number of couples do not go for a second child, especially, if the first </a:t>
            </a:r>
            <a:endParaRPr lang="en-US" sz="1600" dirty="0" smtClean="0"/>
          </a:p>
          <a:p>
            <a:r>
              <a:rPr lang="en-US" sz="1600" dirty="0" smtClean="0"/>
              <a:t>child </a:t>
            </a:r>
            <a:r>
              <a:rPr lang="en-US" sz="1600" dirty="0"/>
              <a:t>is a male. This tendency also affects the declining sex ratio especially in urban areas</a:t>
            </a:r>
            <a:r>
              <a:rPr lang="en-US" sz="1600" dirty="0" smtClean="0"/>
              <a:t>.</a:t>
            </a:r>
          </a:p>
          <a:p>
            <a:endParaRPr lang="en-US" sz="1600" dirty="0"/>
          </a:p>
          <a:p>
            <a:r>
              <a:rPr lang="en-US" sz="1600" dirty="0" smtClean="0"/>
              <a:t>9</a:t>
            </a:r>
            <a:r>
              <a:rPr lang="en-US" sz="1600" dirty="0"/>
              <a:t>. </a:t>
            </a:r>
            <a:r>
              <a:rPr lang="en-US" sz="1600" dirty="0" err="1"/>
              <a:t>Unemployment:Unemployment</a:t>
            </a:r>
            <a:r>
              <a:rPr lang="en-US" sz="1600" dirty="0"/>
              <a:t> is one of the reasons for decline gender ratio in India. Some </a:t>
            </a:r>
            <a:endParaRPr lang="en-US" sz="1600" dirty="0" smtClean="0"/>
          </a:p>
          <a:p>
            <a:r>
              <a:rPr lang="en-US" sz="1600" dirty="0" smtClean="0"/>
              <a:t>people </a:t>
            </a:r>
            <a:r>
              <a:rPr lang="en-US" sz="1600" dirty="0"/>
              <a:t>consider girls as a liability and boys as an asset. The unemployed people find it difficult to </a:t>
            </a:r>
            <a:endParaRPr lang="en-US" sz="1600" dirty="0" smtClean="0"/>
          </a:p>
          <a:p>
            <a:r>
              <a:rPr lang="en-US" sz="1600" dirty="0" smtClean="0"/>
              <a:t>raise </a:t>
            </a:r>
            <a:r>
              <a:rPr lang="en-US" sz="1600" dirty="0"/>
              <a:t>a girl child and to give dowry at the time of marriage. Therefore, females are neglected and as such some girls die at a very young age.</a:t>
            </a:r>
          </a:p>
        </p:txBody>
      </p:sp>
    </p:spTree>
    <p:extLst>
      <p:ext uri="{BB962C8B-B14F-4D97-AF65-F5344CB8AC3E}">
        <p14:creationId xmlns:p14="http://schemas.microsoft.com/office/powerpoint/2010/main" val="22866072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Violence Against Women</a:t>
            </a:r>
            <a:endParaRPr lang="en-US" dirty="0"/>
          </a:p>
        </p:txBody>
      </p:sp>
      <p:sp>
        <p:nvSpPr>
          <p:cNvPr id="3" name="Text Placeholder 2"/>
          <p:cNvSpPr>
            <a:spLocks noGrp="1"/>
          </p:cNvSpPr>
          <p:nvPr>
            <p:ph type="body" sz="quarter" idx="11"/>
          </p:nvPr>
        </p:nvSpPr>
        <p:spPr/>
        <p:txBody>
          <a:bodyPr/>
          <a:lstStyle/>
          <a:p>
            <a:endParaRPr lang="en-US"/>
          </a:p>
        </p:txBody>
      </p:sp>
      <p:sp>
        <p:nvSpPr>
          <p:cNvPr id="4" name="TextBox 3"/>
          <p:cNvSpPr txBox="1"/>
          <p:nvPr/>
        </p:nvSpPr>
        <p:spPr>
          <a:xfrm>
            <a:off x="179512" y="1203598"/>
            <a:ext cx="8784976" cy="3693319"/>
          </a:xfrm>
          <a:prstGeom prst="rect">
            <a:avLst/>
          </a:prstGeom>
          <a:noFill/>
        </p:spPr>
        <p:txBody>
          <a:bodyPr wrap="square" rtlCol="0">
            <a:spAutoFit/>
          </a:bodyPr>
          <a:lstStyle/>
          <a:p>
            <a:r>
              <a:rPr lang="en-US" dirty="0" smtClean="0"/>
              <a:t>Violence refers to acts that cause physical and mental harm to the victims. In India, </a:t>
            </a:r>
            <a:r>
              <a:rPr lang="en-US" dirty="0" err="1" smtClean="0"/>
              <a:t>ther</a:t>
            </a:r>
            <a:r>
              <a:rPr lang="en-US" dirty="0" smtClean="0"/>
              <a:t> are several cases of violence against women within the household and also elsewhere. </a:t>
            </a:r>
          </a:p>
          <a:p>
            <a:endParaRPr lang="en-US" dirty="0"/>
          </a:p>
          <a:p>
            <a:r>
              <a:rPr lang="en-US" dirty="0" smtClean="0"/>
              <a:t>Types of violence against women :</a:t>
            </a:r>
          </a:p>
          <a:p>
            <a:pPr marL="342900" indent="-342900">
              <a:buAutoNum type="alphaUcParenR"/>
            </a:pPr>
            <a:r>
              <a:rPr lang="en-US" dirty="0" smtClean="0"/>
              <a:t>Criminal Violence</a:t>
            </a:r>
          </a:p>
          <a:p>
            <a:pPr marL="800100" lvl="1" indent="-342900">
              <a:buAutoNum type="arabicParenR"/>
            </a:pPr>
            <a:r>
              <a:rPr lang="en-US" dirty="0" smtClean="0"/>
              <a:t>Rape and Molestation</a:t>
            </a:r>
          </a:p>
          <a:p>
            <a:pPr marL="800100" lvl="1" indent="-342900">
              <a:buAutoNum type="arabicParenR"/>
            </a:pPr>
            <a:r>
              <a:rPr lang="en-US" dirty="0" smtClean="0"/>
              <a:t>Abduction and murder</a:t>
            </a:r>
          </a:p>
          <a:p>
            <a:pPr marL="800100" lvl="1" indent="-342900">
              <a:buAutoNum type="arabicParenR"/>
            </a:pPr>
            <a:r>
              <a:rPr lang="en-US" dirty="0" err="1" smtClean="0"/>
              <a:t>Traficking</a:t>
            </a:r>
            <a:r>
              <a:rPr lang="en-US" dirty="0" smtClean="0"/>
              <a:t> of women</a:t>
            </a:r>
          </a:p>
          <a:p>
            <a:pPr marL="800100" lvl="1" indent="-342900">
              <a:buAutoNum type="arabicParenR"/>
            </a:pPr>
            <a:r>
              <a:rPr lang="en-US" dirty="0" smtClean="0"/>
              <a:t>Bride burning</a:t>
            </a:r>
          </a:p>
          <a:p>
            <a:pPr marL="800100" lvl="1" indent="-342900">
              <a:buAutoNum type="arabicParenR"/>
            </a:pPr>
            <a:r>
              <a:rPr lang="en-US" dirty="0" smtClean="0"/>
              <a:t>Sale or auction of women</a:t>
            </a:r>
          </a:p>
          <a:p>
            <a:pPr marL="800100" lvl="1" indent="-342900">
              <a:buAutoNum type="arabicParenR"/>
            </a:pPr>
            <a:r>
              <a:rPr lang="en-US" dirty="0" smtClean="0"/>
              <a:t>Torturing of women that may even lead to suicide</a:t>
            </a:r>
          </a:p>
          <a:p>
            <a:pPr lvl="1"/>
            <a:endParaRPr lang="en-US" dirty="0" smtClean="0"/>
          </a:p>
        </p:txBody>
      </p:sp>
    </p:spTree>
    <p:extLst>
      <p:ext uri="{BB962C8B-B14F-4D97-AF65-F5344CB8AC3E}">
        <p14:creationId xmlns:p14="http://schemas.microsoft.com/office/powerpoint/2010/main" val="3682673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TextBox 3"/>
          <p:cNvSpPr txBox="1"/>
          <p:nvPr/>
        </p:nvSpPr>
        <p:spPr>
          <a:xfrm>
            <a:off x="179512" y="267494"/>
            <a:ext cx="8712968" cy="4524315"/>
          </a:xfrm>
          <a:prstGeom prst="rect">
            <a:avLst/>
          </a:prstGeom>
          <a:noFill/>
        </p:spPr>
        <p:txBody>
          <a:bodyPr wrap="square" rtlCol="0">
            <a:spAutoFit/>
          </a:bodyPr>
          <a:lstStyle/>
          <a:p>
            <a:r>
              <a:rPr lang="en-US" dirty="0" smtClean="0"/>
              <a:t>B) Domestic Violence such as </a:t>
            </a:r>
          </a:p>
          <a:p>
            <a:r>
              <a:rPr lang="en-US" dirty="0"/>
              <a:t>	</a:t>
            </a:r>
            <a:r>
              <a:rPr lang="en-US" dirty="0" smtClean="0"/>
              <a:t>1) Dowry </a:t>
            </a:r>
            <a:r>
              <a:rPr lang="en-US" dirty="0" err="1" smtClean="0"/>
              <a:t>harressment</a:t>
            </a:r>
            <a:endParaRPr lang="en-US" dirty="0" smtClean="0"/>
          </a:p>
          <a:p>
            <a:r>
              <a:rPr lang="en-US" dirty="0"/>
              <a:t>	</a:t>
            </a:r>
            <a:r>
              <a:rPr lang="en-US" dirty="0" smtClean="0"/>
              <a:t>2) Sexual abuse by family members</a:t>
            </a:r>
          </a:p>
          <a:p>
            <a:r>
              <a:rPr lang="en-US" dirty="0"/>
              <a:t>	</a:t>
            </a:r>
            <a:r>
              <a:rPr lang="en-US" dirty="0" smtClean="0"/>
              <a:t>3) Maltreatment of women</a:t>
            </a:r>
          </a:p>
          <a:p>
            <a:r>
              <a:rPr lang="en-US" dirty="0"/>
              <a:t>	</a:t>
            </a:r>
            <a:r>
              <a:rPr lang="en-US" dirty="0" smtClean="0"/>
              <a:t>4) Malnourishment of females</a:t>
            </a:r>
          </a:p>
          <a:p>
            <a:r>
              <a:rPr lang="en-US" dirty="0"/>
              <a:t>	</a:t>
            </a:r>
            <a:r>
              <a:rPr lang="en-US" dirty="0" smtClean="0"/>
              <a:t>5) Verbal abuse of women by family members</a:t>
            </a:r>
          </a:p>
          <a:p>
            <a:r>
              <a:rPr lang="en-US" dirty="0"/>
              <a:t>	</a:t>
            </a:r>
            <a:r>
              <a:rPr lang="en-US" dirty="0" smtClean="0"/>
              <a:t>6) Isolation of females within the households</a:t>
            </a:r>
          </a:p>
          <a:p>
            <a:r>
              <a:rPr lang="en-US" dirty="0" smtClean="0"/>
              <a:t>	7) Denial of share in property</a:t>
            </a:r>
          </a:p>
          <a:p>
            <a:endParaRPr lang="en-US" dirty="0"/>
          </a:p>
          <a:p>
            <a:r>
              <a:rPr lang="en-US" dirty="0" smtClean="0"/>
              <a:t>C) Social violence which includes:</a:t>
            </a:r>
          </a:p>
          <a:p>
            <a:r>
              <a:rPr lang="en-US" dirty="0"/>
              <a:t>	</a:t>
            </a:r>
            <a:r>
              <a:rPr lang="en-US" dirty="0" smtClean="0"/>
              <a:t>1) Eve-teasing and lewd comments</a:t>
            </a:r>
          </a:p>
          <a:p>
            <a:r>
              <a:rPr lang="en-US" dirty="0"/>
              <a:t>	</a:t>
            </a:r>
            <a:r>
              <a:rPr lang="en-US" dirty="0" smtClean="0"/>
              <a:t>2) Forcing a young widow to commit sati. </a:t>
            </a:r>
          </a:p>
          <a:p>
            <a:r>
              <a:rPr lang="en-US" dirty="0"/>
              <a:t>	</a:t>
            </a:r>
            <a:r>
              <a:rPr lang="en-US" dirty="0" smtClean="0"/>
              <a:t>3) Oppression of widows</a:t>
            </a:r>
          </a:p>
          <a:p>
            <a:r>
              <a:rPr lang="en-US" dirty="0"/>
              <a:t>	</a:t>
            </a:r>
            <a:r>
              <a:rPr lang="en-US" dirty="0" smtClean="0"/>
              <a:t>4) Sexual harassment at work place</a:t>
            </a:r>
          </a:p>
          <a:p>
            <a:r>
              <a:rPr lang="en-US" dirty="0"/>
              <a:t>	</a:t>
            </a:r>
            <a:r>
              <a:rPr lang="en-US" dirty="0" smtClean="0"/>
              <a:t>5) Sexual abuse in public transport and other places. </a:t>
            </a:r>
          </a:p>
          <a:p>
            <a:r>
              <a:rPr lang="en-US" dirty="0"/>
              <a:t>	</a:t>
            </a:r>
            <a:r>
              <a:rPr lang="en-US" dirty="0" smtClean="0"/>
              <a:t>6) False witness in courts against women. </a:t>
            </a:r>
            <a:endParaRPr lang="en-US" dirty="0"/>
          </a:p>
        </p:txBody>
      </p:sp>
    </p:spTree>
    <p:extLst>
      <p:ext uri="{BB962C8B-B14F-4D97-AF65-F5344CB8AC3E}">
        <p14:creationId xmlns:p14="http://schemas.microsoft.com/office/powerpoint/2010/main" val="27198458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107504" y="195485"/>
            <a:ext cx="8856984" cy="4524315"/>
          </a:xfrm>
          <a:prstGeom prst="rect">
            <a:avLst/>
          </a:prstGeom>
        </p:spPr>
        <p:txBody>
          <a:bodyPr wrap="square">
            <a:spAutoFit/>
          </a:bodyPr>
          <a:lstStyle/>
          <a:p>
            <a:r>
              <a:rPr lang="en-US" b="1" dirty="0"/>
              <a:t>Causes of Violence Against Women</a:t>
            </a:r>
            <a:r>
              <a:rPr lang="en-US" b="1" dirty="0" smtClean="0"/>
              <a:t>:</a:t>
            </a:r>
          </a:p>
          <a:p>
            <a:endParaRPr lang="en-US" dirty="0"/>
          </a:p>
          <a:p>
            <a:r>
              <a:rPr lang="en-US" dirty="0" smtClean="0"/>
              <a:t>The </a:t>
            </a:r>
            <a:r>
              <a:rPr lang="en-US" dirty="0"/>
              <a:t>causes of violence may be due to the following reasons: </a:t>
            </a:r>
            <a:endParaRPr lang="en-US" dirty="0" smtClean="0"/>
          </a:p>
          <a:p>
            <a:pPr marL="342900" indent="-342900">
              <a:buAutoNum type="arabicPeriod"/>
            </a:pPr>
            <a:r>
              <a:rPr lang="en-US" b="1" dirty="0" smtClean="0"/>
              <a:t>Money </a:t>
            </a:r>
            <a:r>
              <a:rPr lang="en-US" b="1" dirty="0"/>
              <a:t>Related Causes</a:t>
            </a:r>
            <a:r>
              <a:rPr lang="en-US" b="1" dirty="0" smtClean="0"/>
              <a:t>: </a:t>
            </a:r>
            <a:r>
              <a:rPr lang="en-US" dirty="0" smtClean="0"/>
              <a:t>Violence </a:t>
            </a:r>
            <a:r>
              <a:rPr lang="en-US" dirty="0"/>
              <a:t>may take place on account of money matters. For instance, women may be harassed for dowry by husband or in- laws. The </a:t>
            </a:r>
            <a:endParaRPr lang="en-US" dirty="0" smtClean="0"/>
          </a:p>
          <a:p>
            <a:pPr marL="342900" indent="-342900">
              <a:buAutoNum type="arabicPeriod"/>
            </a:pPr>
            <a:r>
              <a:rPr lang="en-US" dirty="0" smtClean="0"/>
              <a:t>violence </a:t>
            </a:r>
            <a:r>
              <a:rPr lang="en-US" dirty="0"/>
              <a:t>may be also due to non-compliance of unreasonable demand for money </a:t>
            </a:r>
            <a:endParaRPr lang="en-US" dirty="0" smtClean="0"/>
          </a:p>
          <a:p>
            <a:pPr marL="342900" indent="-342900">
              <a:buAutoNum type="arabicPeriod"/>
            </a:pPr>
            <a:r>
              <a:rPr lang="en-US" dirty="0" smtClean="0"/>
              <a:t>from </a:t>
            </a:r>
            <a:r>
              <a:rPr lang="en-US" dirty="0"/>
              <a:t>working wives for gambling, drinking liquor, etc</a:t>
            </a:r>
            <a:r>
              <a:rPr lang="en-US" dirty="0" smtClean="0"/>
              <a:t>.</a:t>
            </a:r>
            <a:endParaRPr lang="en-US" b="1" dirty="0" smtClean="0"/>
          </a:p>
          <a:p>
            <a:pPr marL="342900" indent="-342900">
              <a:buAutoNum type="arabicPeriod"/>
            </a:pPr>
            <a:r>
              <a:rPr lang="en-US" b="1" dirty="0" smtClean="0"/>
              <a:t>Personality Traits: </a:t>
            </a:r>
            <a:r>
              <a:rPr lang="en-US" dirty="0" smtClean="0"/>
              <a:t>The </a:t>
            </a:r>
            <a:r>
              <a:rPr lang="en-US" dirty="0"/>
              <a:t>personality traits may compel a person to indulge </a:t>
            </a:r>
            <a:endParaRPr lang="en-US" dirty="0" smtClean="0"/>
          </a:p>
          <a:p>
            <a:pPr marL="342900" indent="-342900">
              <a:buAutoNum type="arabicPeriod"/>
            </a:pPr>
            <a:r>
              <a:rPr lang="en-US" dirty="0" err="1" smtClean="0"/>
              <a:t>inviolence</a:t>
            </a:r>
            <a:r>
              <a:rPr lang="en-US" dirty="0" smtClean="0"/>
              <a:t> </a:t>
            </a:r>
            <a:r>
              <a:rPr lang="en-US" dirty="0"/>
              <a:t>against women. Some violence-prone personality </a:t>
            </a:r>
            <a:r>
              <a:rPr lang="en-US" dirty="0" err="1"/>
              <a:t>traitsinclude</a:t>
            </a:r>
            <a:r>
              <a:rPr lang="en-US" dirty="0"/>
              <a:t> possessiveness, over suspiciousness, </a:t>
            </a:r>
            <a:r>
              <a:rPr lang="en-US" dirty="0" err="1"/>
              <a:t>passionate,irrational</a:t>
            </a:r>
            <a:r>
              <a:rPr lang="en-US" dirty="0"/>
              <a:t>, immoral, jealous, and </a:t>
            </a:r>
            <a:r>
              <a:rPr lang="en-US" dirty="0" smtClean="0"/>
              <a:t>unjust.</a:t>
            </a:r>
          </a:p>
          <a:p>
            <a:pPr marL="342900" indent="-342900">
              <a:buAutoNum type="arabicPeriod"/>
            </a:pPr>
            <a:r>
              <a:rPr lang="en-US" dirty="0" smtClean="0"/>
              <a:t>For </a:t>
            </a:r>
            <a:r>
              <a:rPr lang="en-US" dirty="0"/>
              <a:t>instance, </a:t>
            </a:r>
            <a:r>
              <a:rPr lang="en-US" dirty="0" err="1"/>
              <a:t>overpossessive</a:t>
            </a:r>
            <a:r>
              <a:rPr lang="en-US" dirty="0"/>
              <a:t> or over suspicious husbands may doubt their </a:t>
            </a:r>
            <a:r>
              <a:rPr lang="en-US" dirty="0" smtClean="0"/>
              <a:t>wife's</a:t>
            </a:r>
          </a:p>
          <a:p>
            <a:pPr marL="342900" indent="-342900">
              <a:buAutoNum type="arabicPeriod"/>
            </a:pPr>
            <a:r>
              <a:rPr lang="en-US" dirty="0" smtClean="0"/>
              <a:t>integrity </a:t>
            </a:r>
            <a:r>
              <a:rPr lang="en-US" dirty="0"/>
              <a:t>and may subject her to unwarranted violent </a:t>
            </a:r>
            <a:r>
              <a:rPr lang="en-US" dirty="0" err="1"/>
              <a:t>behaviour</a:t>
            </a:r>
            <a:r>
              <a:rPr lang="en-US" dirty="0" smtClean="0"/>
              <a:t>.</a:t>
            </a:r>
          </a:p>
          <a:p>
            <a:pPr marL="342900" indent="-342900">
              <a:buAutoNum type="arabicPeriod"/>
            </a:pPr>
            <a:r>
              <a:rPr lang="en-US" b="1" dirty="0" smtClean="0"/>
              <a:t>Stressful </a:t>
            </a:r>
            <a:r>
              <a:rPr lang="en-US" b="1" dirty="0"/>
              <a:t>Situations</a:t>
            </a:r>
            <a:r>
              <a:rPr lang="en-US" b="1" dirty="0" smtClean="0"/>
              <a:t>: </a:t>
            </a:r>
            <a:r>
              <a:rPr lang="en-US" dirty="0" smtClean="0"/>
              <a:t>Violence </a:t>
            </a:r>
            <a:r>
              <a:rPr lang="en-US" dirty="0"/>
              <a:t>against women can take place on account of </a:t>
            </a:r>
            <a:endParaRPr lang="en-US" dirty="0" smtClean="0"/>
          </a:p>
          <a:p>
            <a:pPr marL="342900" indent="-342900">
              <a:buAutoNum type="arabicPeriod"/>
            </a:pPr>
            <a:r>
              <a:rPr lang="en-US" dirty="0" smtClean="0"/>
              <a:t>stressful </a:t>
            </a:r>
            <a:r>
              <a:rPr lang="en-US" dirty="0"/>
              <a:t>family situations. For instance, the children may not behave properly, and may even bring disgrace to the family through wrongful acts. In such a situation, </a:t>
            </a:r>
            <a:endParaRPr lang="en-US" dirty="0" smtClean="0"/>
          </a:p>
          <a:p>
            <a:pPr marL="342900" indent="-342900">
              <a:buAutoNum type="arabicPeriod"/>
            </a:pPr>
            <a:r>
              <a:rPr lang="en-US" dirty="0" smtClean="0"/>
              <a:t>the </a:t>
            </a:r>
            <a:r>
              <a:rPr lang="en-US" dirty="0"/>
              <a:t>father may be stressed, and blame and bash his wife for no fault of her.</a:t>
            </a:r>
          </a:p>
        </p:txBody>
      </p:sp>
    </p:spTree>
    <p:extLst>
      <p:ext uri="{BB962C8B-B14F-4D97-AF65-F5344CB8AC3E}">
        <p14:creationId xmlns:p14="http://schemas.microsoft.com/office/powerpoint/2010/main" val="12349466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dirty="0"/>
          </a:p>
        </p:txBody>
      </p:sp>
      <p:sp>
        <p:nvSpPr>
          <p:cNvPr id="4" name="Rectangle 3"/>
          <p:cNvSpPr/>
          <p:nvPr/>
        </p:nvSpPr>
        <p:spPr>
          <a:xfrm>
            <a:off x="209203" y="339502"/>
            <a:ext cx="8856984" cy="4524315"/>
          </a:xfrm>
          <a:prstGeom prst="rect">
            <a:avLst/>
          </a:prstGeom>
        </p:spPr>
        <p:txBody>
          <a:bodyPr wrap="square">
            <a:spAutoFit/>
          </a:bodyPr>
          <a:lstStyle/>
          <a:p>
            <a:r>
              <a:rPr lang="en-US" sz="1600" b="1" dirty="0" smtClean="0"/>
              <a:t>5) Male </a:t>
            </a:r>
            <a:r>
              <a:rPr lang="en-US" sz="1600" b="1" dirty="0"/>
              <a:t>Dominance</a:t>
            </a:r>
            <a:r>
              <a:rPr lang="en-US" sz="1600" b="1" dirty="0" smtClean="0"/>
              <a:t>: </a:t>
            </a:r>
            <a:r>
              <a:rPr lang="en-US" sz="1600" dirty="0" smtClean="0"/>
              <a:t>Violence </a:t>
            </a:r>
            <a:r>
              <a:rPr lang="en-US" sz="1600" dirty="0"/>
              <a:t>may be due to male dominance over females. There are number of cases where women are abused and assaulted by the males to show their dominance. They may try to prove that they are always right, and if a female tries to correct them, then that female may be subject to violence</a:t>
            </a:r>
            <a:r>
              <a:rPr lang="en-US" sz="1600" dirty="0" smtClean="0"/>
              <a:t>.</a:t>
            </a:r>
          </a:p>
          <a:p>
            <a:endParaRPr lang="en-US" sz="1600" b="1" dirty="0"/>
          </a:p>
          <a:p>
            <a:r>
              <a:rPr lang="en-US" sz="1600" b="1" dirty="0"/>
              <a:t>6) Addiction/Intoxication</a:t>
            </a:r>
            <a:r>
              <a:rPr lang="en-US" sz="1600" b="1" dirty="0" smtClean="0"/>
              <a:t>: </a:t>
            </a:r>
            <a:r>
              <a:rPr lang="en-US" sz="1600" dirty="0" smtClean="0"/>
              <a:t>Violence </a:t>
            </a:r>
            <a:r>
              <a:rPr lang="en-US" sz="1600" dirty="0"/>
              <a:t>against women may be due to intoxication. Intoxication due to alcohol or drugs may lead to a state of inebriation and emotional excitement, and in such a </a:t>
            </a:r>
            <a:endParaRPr lang="en-US" sz="1600" dirty="0" smtClean="0"/>
          </a:p>
          <a:p>
            <a:r>
              <a:rPr lang="en-US" sz="1600" dirty="0" smtClean="0"/>
              <a:t>situation </a:t>
            </a:r>
            <a:r>
              <a:rPr lang="en-US" sz="1600" dirty="0"/>
              <a:t>may exhibit violent </a:t>
            </a:r>
            <a:r>
              <a:rPr lang="en-US" sz="1600" dirty="0" err="1"/>
              <a:t>behaviour</a:t>
            </a:r>
            <a:r>
              <a:rPr lang="en-US" sz="1600" dirty="0"/>
              <a:t> towards females, including physical assault and rape</a:t>
            </a:r>
            <a:r>
              <a:rPr lang="en-US" sz="1600" dirty="0" smtClean="0"/>
              <a:t>.</a:t>
            </a:r>
          </a:p>
          <a:p>
            <a:endParaRPr lang="en-US" sz="1600" dirty="0"/>
          </a:p>
          <a:p>
            <a:r>
              <a:rPr lang="en-US" sz="1600" b="1" dirty="0" smtClean="0"/>
              <a:t>7. Overexposure to Dark Media: </a:t>
            </a:r>
            <a:r>
              <a:rPr lang="en-US" sz="1600" dirty="0" smtClean="0"/>
              <a:t>Violence </a:t>
            </a:r>
            <a:r>
              <a:rPr lang="en-US" sz="1600" dirty="0"/>
              <a:t>may be due to overexposure of dark media </a:t>
            </a:r>
            <a:r>
              <a:rPr lang="en-US" sz="1600" dirty="0" err="1"/>
              <a:t>programmes</a:t>
            </a:r>
            <a:r>
              <a:rPr lang="en-US" sz="1600" dirty="0"/>
              <a:t>, especially, violence against women related films, and serials. Also, over-exposure to </a:t>
            </a:r>
            <a:endParaRPr lang="en-US" sz="1600" dirty="0" smtClean="0"/>
          </a:p>
          <a:p>
            <a:r>
              <a:rPr lang="en-US" sz="1600" dirty="0" smtClean="0"/>
              <a:t>uncensored may </a:t>
            </a:r>
            <a:r>
              <a:rPr lang="en-US" sz="1600" dirty="0"/>
              <a:t>lead to violence against women. Generally, teenagers and youngsters are involved in </a:t>
            </a:r>
            <a:endParaRPr lang="en-US" sz="1600" dirty="0" smtClean="0"/>
          </a:p>
          <a:p>
            <a:r>
              <a:rPr lang="en-US" sz="1600" dirty="0" smtClean="0"/>
              <a:t>this </a:t>
            </a:r>
            <a:r>
              <a:rPr lang="en-US" sz="1600" dirty="0"/>
              <a:t>type of violence</a:t>
            </a:r>
            <a:r>
              <a:rPr lang="en-US" sz="1600" dirty="0" smtClean="0"/>
              <a:t>.</a:t>
            </a:r>
          </a:p>
          <a:p>
            <a:endParaRPr lang="en-US" sz="1600" dirty="0"/>
          </a:p>
          <a:p>
            <a:r>
              <a:rPr lang="en-US" sz="1600" b="1" dirty="0"/>
              <a:t>8. Retaliatory Action</a:t>
            </a:r>
            <a:r>
              <a:rPr lang="en-US" sz="1600" b="1" dirty="0" smtClean="0"/>
              <a:t>: </a:t>
            </a:r>
            <a:r>
              <a:rPr lang="en-US" sz="1600" dirty="0" smtClean="0"/>
              <a:t>Violence </a:t>
            </a:r>
            <a:r>
              <a:rPr lang="en-US" sz="1600" dirty="0"/>
              <a:t>may be retaliatory in nature. For instance, a male may be </a:t>
            </a:r>
            <a:endParaRPr lang="en-US" sz="1600" dirty="0" smtClean="0"/>
          </a:p>
          <a:p>
            <a:r>
              <a:rPr lang="en-US" sz="1600" dirty="0" smtClean="0"/>
              <a:t>falsely </a:t>
            </a:r>
            <a:r>
              <a:rPr lang="en-US" sz="1600" dirty="0"/>
              <a:t>implicated by a female in certain crime cases, including rape. Such a person </a:t>
            </a:r>
            <a:r>
              <a:rPr lang="en-US" sz="1600"/>
              <a:t>may </a:t>
            </a:r>
            <a:endParaRPr lang="en-US" sz="1600" smtClean="0"/>
          </a:p>
          <a:p>
            <a:r>
              <a:rPr lang="en-US" sz="1600" smtClean="0"/>
              <a:t>develop </a:t>
            </a:r>
            <a:r>
              <a:rPr lang="en-US" sz="1600" dirty="0"/>
              <a:t>hatred for females and may perpetrate violence against some other females.</a:t>
            </a:r>
          </a:p>
        </p:txBody>
      </p:sp>
    </p:spTree>
    <p:extLst>
      <p:ext uri="{BB962C8B-B14F-4D97-AF65-F5344CB8AC3E}">
        <p14:creationId xmlns:p14="http://schemas.microsoft.com/office/powerpoint/2010/main" val="18463551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Handicapped/Disabled Persons</a:t>
            </a:r>
          </a:p>
        </p:txBody>
      </p:sp>
      <p:sp>
        <p:nvSpPr>
          <p:cNvPr id="3" name="Text Placeholder 2"/>
          <p:cNvSpPr>
            <a:spLocks noGrp="1"/>
          </p:cNvSpPr>
          <p:nvPr>
            <p:ph type="body" sz="quarter" idx="11"/>
          </p:nvPr>
        </p:nvSpPr>
        <p:spPr/>
        <p:txBody>
          <a:bodyPr/>
          <a:lstStyle/>
          <a:p>
            <a:endParaRPr lang="en-US"/>
          </a:p>
        </p:txBody>
      </p:sp>
      <p:sp>
        <p:nvSpPr>
          <p:cNvPr id="4" name="TextBox 3"/>
          <p:cNvSpPr txBox="1"/>
          <p:nvPr/>
        </p:nvSpPr>
        <p:spPr>
          <a:xfrm>
            <a:off x="683568" y="1131590"/>
            <a:ext cx="8064896" cy="2031325"/>
          </a:xfrm>
          <a:prstGeom prst="rect">
            <a:avLst/>
          </a:prstGeom>
          <a:noFill/>
        </p:spPr>
        <p:txBody>
          <a:bodyPr wrap="square" rtlCol="0">
            <a:spAutoFit/>
          </a:bodyPr>
          <a:lstStyle/>
          <a:p>
            <a:r>
              <a:rPr lang="en-US" dirty="0" smtClean="0"/>
              <a:t>Types of Disabilities:</a:t>
            </a:r>
          </a:p>
          <a:p>
            <a:r>
              <a:rPr lang="en-US" dirty="0" smtClean="0"/>
              <a:t>The disabled persons belong to the five groups :</a:t>
            </a:r>
          </a:p>
          <a:p>
            <a:pPr marL="342900" indent="-342900">
              <a:buAutoNum type="arabicParenR"/>
            </a:pPr>
            <a:r>
              <a:rPr lang="en-US" dirty="0" smtClean="0"/>
              <a:t>Visually Handicapped (blind)</a:t>
            </a:r>
          </a:p>
          <a:p>
            <a:pPr marL="342900" indent="-342900">
              <a:buAutoNum type="arabicParenR"/>
            </a:pPr>
            <a:r>
              <a:rPr lang="en-US" dirty="0" err="1" smtClean="0"/>
              <a:t>Auditoriily</a:t>
            </a:r>
            <a:r>
              <a:rPr lang="en-US" dirty="0" smtClean="0"/>
              <a:t> Handicapped (deaf)</a:t>
            </a:r>
          </a:p>
          <a:p>
            <a:pPr marL="342900" indent="-342900">
              <a:buAutoNum type="arabicParenR"/>
            </a:pPr>
            <a:r>
              <a:rPr lang="en-US" dirty="0" smtClean="0"/>
              <a:t>Speech handicapped (dumb)</a:t>
            </a:r>
          </a:p>
          <a:p>
            <a:pPr marL="342900" indent="-342900">
              <a:buAutoNum type="arabicParenR"/>
            </a:pPr>
            <a:r>
              <a:rPr lang="en-US" dirty="0" smtClean="0"/>
              <a:t>Orthopedically (physical) disability</a:t>
            </a:r>
          </a:p>
          <a:p>
            <a:pPr marL="342900" indent="-342900">
              <a:buAutoNum type="arabicParenR"/>
            </a:pPr>
            <a:r>
              <a:rPr lang="en-US" dirty="0" smtClean="0"/>
              <a:t>Mentally Challenged </a:t>
            </a:r>
            <a:endParaRPr lang="en-US" dirty="0"/>
          </a:p>
        </p:txBody>
      </p:sp>
    </p:spTree>
    <p:extLst>
      <p:ext uri="{BB962C8B-B14F-4D97-AF65-F5344CB8AC3E}">
        <p14:creationId xmlns:p14="http://schemas.microsoft.com/office/powerpoint/2010/main" val="28043640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Visually Handicapped </a:t>
            </a:r>
            <a:endParaRPr lang="en-US" dirty="0"/>
          </a:p>
        </p:txBody>
      </p:sp>
      <p:sp>
        <p:nvSpPr>
          <p:cNvPr id="3" name="Text Placeholder 2"/>
          <p:cNvSpPr>
            <a:spLocks noGrp="1"/>
          </p:cNvSpPr>
          <p:nvPr>
            <p:ph type="body" sz="quarter" idx="11"/>
          </p:nvPr>
        </p:nvSpPr>
        <p:spPr/>
        <p:txBody>
          <a:bodyPr/>
          <a:lstStyle/>
          <a:p>
            <a:endParaRPr lang="en-US"/>
          </a:p>
        </p:txBody>
      </p:sp>
      <p:sp>
        <p:nvSpPr>
          <p:cNvPr id="4" name="TextBox 3"/>
          <p:cNvSpPr txBox="1"/>
          <p:nvPr/>
        </p:nvSpPr>
        <p:spPr>
          <a:xfrm>
            <a:off x="394921" y="771550"/>
            <a:ext cx="8280920" cy="4524315"/>
          </a:xfrm>
          <a:prstGeom prst="rect">
            <a:avLst/>
          </a:prstGeom>
          <a:noFill/>
        </p:spPr>
        <p:txBody>
          <a:bodyPr wrap="square" rtlCol="0">
            <a:spAutoFit/>
          </a:bodyPr>
          <a:lstStyle/>
          <a:p>
            <a:r>
              <a:rPr lang="en-US" b="1" dirty="0" smtClean="0"/>
              <a:t>Causes of Blindness:</a:t>
            </a:r>
          </a:p>
          <a:p>
            <a:pPr marL="342900" indent="-342900">
              <a:buAutoNum type="arabicParenR"/>
            </a:pPr>
            <a:r>
              <a:rPr lang="en-US" dirty="0" smtClean="0"/>
              <a:t>Cataract: It is the loss of transparency of the eyes’ lens. This problem normally </a:t>
            </a:r>
            <a:r>
              <a:rPr lang="en-US" dirty="0" err="1" smtClean="0"/>
              <a:t>occurss</a:t>
            </a:r>
            <a:r>
              <a:rPr lang="en-US" dirty="0" smtClean="0"/>
              <a:t> with the process of aging but may also be caused due to injury. </a:t>
            </a:r>
          </a:p>
          <a:p>
            <a:pPr marL="342900" indent="-342900">
              <a:buAutoNum type="arabicParenR"/>
            </a:pPr>
            <a:r>
              <a:rPr lang="en-US" dirty="0" smtClean="0"/>
              <a:t>Glaucoma: The fluid in the eye compresses the lens into the </a:t>
            </a:r>
            <a:r>
              <a:rPr lang="en-US" dirty="0" err="1" smtClean="0"/>
              <a:t>viterous</a:t>
            </a:r>
            <a:r>
              <a:rPr lang="en-US" dirty="0" smtClean="0"/>
              <a:t> body, which puts pressure on the neurons of the retina, thereby, causing blindness. </a:t>
            </a:r>
          </a:p>
          <a:p>
            <a:pPr marL="342900" indent="-342900">
              <a:buAutoNum type="arabicParenR"/>
            </a:pPr>
            <a:r>
              <a:rPr lang="en-US" dirty="0" smtClean="0"/>
              <a:t>Trachoma: It is a serious form of </a:t>
            </a:r>
            <a:r>
              <a:rPr lang="en-US" dirty="0" err="1" smtClean="0"/>
              <a:t>conjunctivities</a:t>
            </a:r>
            <a:r>
              <a:rPr lang="en-US" dirty="0" smtClean="0"/>
              <a:t>. It generates redness and sensation of foreign body in the eye. </a:t>
            </a:r>
          </a:p>
          <a:p>
            <a:pPr marL="342900" indent="-342900">
              <a:buAutoNum type="arabicParenR"/>
            </a:pPr>
            <a:r>
              <a:rPr lang="en-US" dirty="0" smtClean="0"/>
              <a:t>Diseases: Various types of diseases also affect the eyes and cause blindness. Some of the diseases that can cause blindness include diabetes, small </a:t>
            </a:r>
            <a:r>
              <a:rPr lang="en-US" dirty="0" err="1" smtClean="0"/>
              <a:t>px</a:t>
            </a:r>
            <a:r>
              <a:rPr lang="en-US" dirty="0" smtClean="0"/>
              <a:t>, </a:t>
            </a:r>
            <a:r>
              <a:rPr lang="en-US" dirty="0" err="1" smtClean="0"/>
              <a:t>hyptertension</a:t>
            </a:r>
            <a:r>
              <a:rPr lang="en-US" dirty="0" smtClean="0"/>
              <a:t>, etc. </a:t>
            </a:r>
          </a:p>
          <a:p>
            <a:pPr marL="342900" indent="-342900">
              <a:buAutoNum type="arabicParenR"/>
            </a:pPr>
            <a:r>
              <a:rPr lang="en-US" dirty="0" smtClean="0"/>
              <a:t>Vitamin A Deficiency: Can cause blindness. Drying of Cornea and ulceration. Night blindness</a:t>
            </a:r>
          </a:p>
          <a:p>
            <a:pPr marL="342900" indent="-342900">
              <a:buAutoNum type="arabicParenR"/>
            </a:pPr>
            <a:r>
              <a:rPr lang="en-US" dirty="0" err="1" smtClean="0"/>
              <a:t>Hypermetropia</a:t>
            </a:r>
            <a:r>
              <a:rPr lang="en-US" dirty="0" smtClean="0"/>
              <a:t>: Commonly known as far sightedness.</a:t>
            </a:r>
          </a:p>
          <a:p>
            <a:pPr marL="342900" indent="-342900">
              <a:buAutoNum type="arabicParenR"/>
            </a:pPr>
            <a:r>
              <a:rPr lang="en-US" dirty="0" smtClean="0"/>
              <a:t>Astigmatism: Visual activity is decreased. Eye strain causes headache. </a:t>
            </a:r>
          </a:p>
          <a:p>
            <a:pPr marL="342900" indent="-342900">
              <a:buAutoNum type="arabicParenR"/>
            </a:pPr>
            <a:endParaRPr lang="en-US" dirty="0"/>
          </a:p>
        </p:txBody>
      </p:sp>
    </p:spTree>
    <p:extLst>
      <p:ext uri="{BB962C8B-B14F-4D97-AF65-F5344CB8AC3E}">
        <p14:creationId xmlns:p14="http://schemas.microsoft.com/office/powerpoint/2010/main" val="399653804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err="1" smtClean="0"/>
              <a:t>Auditorilly</a:t>
            </a:r>
            <a:r>
              <a:rPr lang="en-US" dirty="0" smtClean="0"/>
              <a:t> Handicapped</a:t>
            </a:r>
            <a:endParaRPr lang="en-US" dirty="0"/>
          </a:p>
        </p:txBody>
      </p:sp>
      <p:sp>
        <p:nvSpPr>
          <p:cNvPr id="3" name="Text Placeholder 2"/>
          <p:cNvSpPr>
            <a:spLocks noGrp="1"/>
          </p:cNvSpPr>
          <p:nvPr>
            <p:ph type="body" sz="quarter" idx="11"/>
          </p:nvPr>
        </p:nvSpPr>
        <p:spPr/>
        <p:txBody>
          <a:bodyPr/>
          <a:lstStyle/>
          <a:p>
            <a:endParaRPr lang="en-US"/>
          </a:p>
        </p:txBody>
      </p:sp>
      <p:sp>
        <p:nvSpPr>
          <p:cNvPr id="4" name="TextBox 3"/>
          <p:cNvSpPr txBox="1"/>
          <p:nvPr/>
        </p:nvSpPr>
        <p:spPr>
          <a:xfrm>
            <a:off x="323528" y="843558"/>
            <a:ext cx="8496944" cy="4524315"/>
          </a:xfrm>
          <a:prstGeom prst="rect">
            <a:avLst/>
          </a:prstGeom>
          <a:noFill/>
        </p:spPr>
        <p:txBody>
          <a:bodyPr wrap="square" rtlCol="0">
            <a:spAutoFit/>
          </a:bodyPr>
          <a:lstStyle/>
          <a:p>
            <a:r>
              <a:rPr lang="en-US" dirty="0" smtClean="0"/>
              <a:t>Types of Deafness:</a:t>
            </a:r>
          </a:p>
          <a:p>
            <a:pPr marL="342900" indent="-342900">
              <a:buAutoNum type="arabicParenR"/>
            </a:pPr>
            <a:r>
              <a:rPr lang="en-US" dirty="0" smtClean="0"/>
              <a:t>Conduction Deafness: caused by impairment of the outer and middle mechanism of the ear(s).</a:t>
            </a:r>
          </a:p>
          <a:p>
            <a:pPr marL="342900" indent="-342900">
              <a:buAutoNum type="arabicParenR"/>
            </a:pPr>
            <a:r>
              <a:rPr lang="en-US" dirty="0" smtClean="0"/>
              <a:t>Sensory Neural Deafness: Caused by the impairment of the cochlea. </a:t>
            </a:r>
          </a:p>
          <a:p>
            <a:pPr marL="342900" indent="-342900">
              <a:buAutoNum type="arabicParenR"/>
            </a:pPr>
            <a:r>
              <a:rPr lang="en-US" dirty="0" smtClean="0"/>
              <a:t>Mixed Deafness: Sometimes, there can be deafness due to impairment of the outer and middle mechanism of the ear, as well as that of the cochlea. </a:t>
            </a:r>
          </a:p>
          <a:p>
            <a:pPr marL="342900" indent="-342900">
              <a:buAutoNum type="arabicParenR"/>
            </a:pPr>
            <a:endParaRPr lang="en-US" dirty="0" smtClean="0"/>
          </a:p>
          <a:p>
            <a:pPr marL="342900" indent="-342900">
              <a:buAutoNum type="arabicParenR"/>
            </a:pPr>
            <a:endParaRPr lang="en-US" dirty="0"/>
          </a:p>
          <a:p>
            <a:pPr marL="342900" indent="-342900">
              <a:buAutoNum type="arabicParenR"/>
            </a:pPr>
            <a:endParaRPr lang="en-US" dirty="0" smtClean="0"/>
          </a:p>
          <a:p>
            <a:r>
              <a:rPr lang="en-GB" b="1" dirty="0"/>
              <a:t>Treatment:</a:t>
            </a:r>
            <a:endParaRPr lang="en-US" b="1" dirty="0"/>
          </a:p>
          <a:p>
            <a:r>
              <a:rPr lang="en-GB" dirty="0"/>
              <a:t>Depending on the root cause for deafness, deafness can be controlled or cured in some cases or in case of total loss of hearing aids are available to enable hearing. Speech therapy in case of stammering or dumbness helps the patient where the communication can take place through the use of sign language.</a:t>
            </a:r>
            <a:endParaRPr lang="en-US" dirty="0"/>
          </a:p>
          <a:p>
            <a:pPr marL="342900" indent="-342900">
              <a:buAutoNum type="arabicParenR"/>
            </a:pPr>
            <a:endParaRPr lang="en-US" dirty="0"/>
          </a:p>
          <a:p>
            <a:pPr marL="342900" indent="-342900">
              <a:buAutoNum type="arabicParenR"/>
            </a:pPr>
            <a:endParaRPr lang="en-US" dirty="0"/>
          </a:p>
        </p:txBody>
      </p:sp>
    </p:spTree>
    <p:extLst>
      <p:ext uri="{BB962C8B-B14F-4D97-AF65-F5344CB8AC3E}">
        <p14:creationId xmlns:p14="http://schemas.microsoft.com/office/powerpoint/2010/main" val="35917586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Orthopedically (Physical) </a:t>
            </a:r>
            <a:r>
              <a:rPr lang="en-US" dirty="0" err="1" smtClean="0"/>
              <a:t>Disabilties</a:t>
            </a:r>
            <a:endParaRPr lang="en-US" dirty="0"/>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107504" y="771549"/>
            <a:ext cx="8712968" cy="3108543"/>
          </a:xfrm>
          <a:prstGeom prst="rect">
            <a:avLst/>
          </a:prstGeom>
        </p:spPr>
        <p:txBody>
          <a:bodyPr wrap="square">
            <a:spAutoFit/>
          </a:bodyPr>
          <a:lstStyle/>
          <a:p>
            <a:r>
              <a:rPr lang="en-GB" sz="1400" dirty="0"/>
              <a:t>Orthopedically Disabled: Inability to use ones hands or legs for motor functioning or loss of limbs can be included into orthopedically disable. Deformity of hands, legs, spinal cord, muscles can all be included in this type of disability.</a:t>
            </a:r>
            <a:endParaRPr lang="en-US" sz="1400" dirty="0"/>
          </a:p>
          <a:p>
            <a:r>
              <a:rPr lang="en-GB" sz="1400" b="1" dirty="0" smtClean="0"/>
              <a:t>Types of Physical Disabilities:</a:t>
            </a:r>
            <a:endParaRPr lang="en-US" sz="1400" b="1" dirty="0"/>
          </a:p>
          <a:p>
            <a:r>
              <a:rPr lang="en-GB" sz="1400" dirty="0" smtClean="0"/>
              <a:t>Polio- </a:t>
            </a:r>
            <a:r>
              <a:rPr lang="en-GB" sz="1400" dirty="0"/>
              <a:t>The virus of polio damages the limbs and cause paralytic condition in the body. It affects the patient in the childhood. India to a great extent has overcome this problem with vaccination. However there are seldom instances of this disease.</a:t>
            </a:r>
            <a:endParaRPr lang="en-US" sz="1400" dirty="0"/>
          </a:p>
          <a:p>
            <a:r>
              <a:rPr lang="en-GB" sz="1400" dirty="0" smtClean="0"/>
              <a:t>Spinal </a:t>
            </a:r>
            <a:r>
              <a:rPr lang="en-GB" sz="1400" dirty="0"/>
              <a:t>Bifida- Underdeveloped spinal cord or damaged spinal cord lead to spinal bifida. Movement controlled by spinal cord becomes impossible making patient immobile and dependant.</a:t>
            </a:r>
            <a:endParaRPr lang="en-US" sz="1400" dirty="0"/>
          </a:p>
          <a:p>
            <a:r>
              <a:rPr lang="en-GB" sz="1400" dirty="0" smtClean="0"/>
              <a:t>Cerebral </a:t>
            </a:r>
            <a:r>
              <a:rPr lang="en-GB" sz="1400" dirty="0"/>
              <a:t>palsy- The part of the brain which takes care of motor able activity of a human being if affected adversely or not developed to its optimum level can lead to cerebral palsy.</a:t>
            </a:r>
            <a:endParaRPr lang="en-US" sz="1400" dirty="0"/>
          </a:p>
          <a:p>
            <a:r>
              <a:rPr lang="en-GB" sz="1400" dirty="0" smtClean="0"/>
              <a:t>Muscular </a:t>
            </a:r>
            <a:r>
              <a:rPr lang="en-GB" sz="1400" dirty="0"/>
              <a:t>dystrophy- Muscle fibres in the body gets weakened then the body gets affected with muscular dystrophy.</a:t>
            </a:r>
            <a:endParaRPr lang="en-US" sz="1400" dirty="0"/>
          </a:p>
          <a:p>
            <a:r>
              <a:rPr lang="en-GB" sz="1400" dirty="0" smtClean="0"/>
              <a:t>Accidents </a:t>
            </a:r>
            <a:r>
              <a:rPr lang="en-GB" sz="1400" dirty="0"/>
              <a:t>and injury- They can always result in loss of limbs or deformity of limbs</a:t>
            </a:r>
            <a:r>
              <a:rPr lang="en-GB" sz="1400" dirty="0" smtClean="0"/>
              <a:t>.</a:t>
            </a:r>
            <a:endParaRPr lang="en-US" sz="1400" dirty="0"/>
          </a:p>
        </p:txBody>
      </p:sp>
    </p:spTree>
    <p:extLst>
      <p:ext uri="{BB962C8B-B14F-4D97-AF65-F5344CB8AC3E}">
        <p14:creationId xmlns:p14="http://schemas.microsoft.com/office/powerpoint/2010/main" val="32071627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107504" y="3723878"/>
            <a:ext cx="9001000" cy="1200329"/>
          </a:xfrm>
          <a:prstGeom prst="rect">
            <a:avLst/>
          </a:prstGeom>
        </p:spPr>
        <p:txBody>
          <a:bodyPr wrap="square">
            <a:spAutoFit/>
          </a:bodyPr>
          <a:lstStyle/>
          <a:p>
            <a:r>
              <a:rPr lang="en-GB" b="1" dirty="0"/>
              <a:t>Treatment:</a:t>
            </a:r>
            <a:endParaRPr lang="en-US" b="1" dirty="0"/>
          </a:p>
          <a:p>
            <a:r>
              <a:rPr lang="en-GB" dirty="0"/>
              <a:t>Regular vaccination should be given for preventing polio. Physiotherapy and occupational therapy can also help patients to be self-reliant in their daily chores. Artificial limb like Jaipur foot helps in movement for those who have lost limbs.</a:t>
            </a:r>
            <a:endParaRPr lang="en-US" dirty="0"/>
          </a:p>
        </p:txBody>
      </p:sp>
      <p:sp>
        <p:nvSpPr>
          <p:cNvPr id="5" name="TextBox 4"/>
          <p:cNvSpPr txBox="1"/>
          <p:nvPr/>
        </p:nvSpPr>
        <p:spPr>
          <a:xfrm>
            <a:off x="251520" y="1275606"/>
            <a:ext cx="4610889" cy="2308324"/>
          </a:xfrm>
          <a:prstGeom prst="rect">
            <a:avLst/>
          </a:prstGeom>
          <a:noFill/>
        </p:spPr>
        <p:txBody>
          <a:bodyPr wrap="square" rtlCol="0">
            <a:spAutoFit/>
          </a:bodyPr>
          <a:lstStyle/>
          <a:p>
            <a:r>
              <a:rPr lang="en-US" dirty="0" smtClean="0"/>
              <a:t>Other Causes:</a:t>
            </a:r>
          </a:p>
          <a:p>
            <a:pPr marL="342900" indent="-342900">
              <a:buAutoNum type="arabicPeriod"/>
            </a:pPr>
            <a:r>
              <a:rPr lang="en-US" dirty="0" smtClean="0"/>
              <a:t>Addiction of Alcohol or Drugs</a:t>
            </a:r>
          </a:p>
          <a:p>
            <a:pPr marL="342900" indent="-342900">
              <a:buAutoNum type="arabicPeriod"/>
            </a:pPr>
            <a:r>
              <a:rPr lang="en-US" dirty="0" smtClean="0"/>
              <a:t>Diseases and Viruses</a:t>
            </a:r>
          </a:p>
          <a:p>
            <a:pPr marL="342900" indent="-342900">
              <a:buAutoNum type="arabicPeriod"/>
            </a:pPr>
            <a:r>
              <a:rPr lang="en-US" dirty="0" smtClean="0"/>
              <a:t>Child Abuse</a:t>
            </a:r>
          </a:p>
          <a:p>
            <a:pPr marL="342900" indent="-342900">
              <a:buAutoNum type="arabicPeriod"/>
            </a:pPr>
            <a:r>
              <a:rPr lang="en-US" dirty="0" smtClean="0"/>
              <a:t>Environmental Factors</a:t>
            </a:r>
          </a:p>
          <a:p>
            <a:pPr marL="342900" indent="-342900">
              <a:buAutoNum type="arabicPeriod"/>
            </a:pPr>
            <a:r>
              <a:rPr lang="en-US" dirty="0" smtClean="0"/>
              <a:t>Poor Socio Economic Conditions</a:t>
            </a:r>
          </a:p>
          <a:p>
            <a:pPr marL="342900" indent="-342900">
              <a:buAutoNum type="arabicPeriod"/>
            </a:pPr>
            <a:r>
              <a:rPr lang="en-US" dirty="0" smtClean="0"/>
              <a:t>Exposure to Radioactive Rays</a:t>
            </a:r>
          </a:p>
          <a:p>
            <a:pPr marL="342900" indent="-342900">
              <a:buAutoNum type="arabicPeriod"/>
            </a:pPr>
            <a:r>
              <a:rPr lang="en-US" dirty="0" smtClean="0"/>
              <a:t>Malnutrition of Mother and Child</a:t>
            </a:r>
            <a:endParaRPr lang="en-US" dirty="0"/>
          </a:p>
        </p:txBody>
      </p:sp>
    </p:spTree>
    <p:extLst>
      <p:ext uri="{BB962C8B-B14F-4D97-AF65-F5344CB8AC3E}">
        <p14:creationId xmlns:p14="http://schemas.microsoft.com/office/powerpoint/2010/main" val="2729348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123478"/>
            <a:ext cx="9144000" cy="948074"/>
          </a:xfrm>
        </p:spPr>
        <p:txBody>
          <a:bodyPr/>
          <a:lstStyle/>
          <a:p>
            <a:r>
              <a:rPr lang="en-GB" dirty="0" smtClean="0">
                <a:solidFill>
                  <a:srgbClr val="FF0000"/>
                </a:solidFill>
              </a:rPr>
              <a:t>1. Multi Religion </a:t>
            </a:r>
            <a:endParaRPr lang="en-US" dirty="0">
              <a:solidFill>
                <a:srgbClr val="FF0000"/>
              </a:solidFill>
            </a:endParaRPr>
          </a:p>
        </p:txBody>
      </p:sp>
      <p:graphicFrame>
        <p:nvGraphicFramePr>
          <p:cNvPr id="3" name="Diagram 2"/>
          <p:cNvGraphicFramePr/>
          <p:nvPr>
            <p:extLst>
              <p:ext uri="{D42A27DB-BD31-4B8C-83A1-F6EECF244321}">
                <p14:modId xmlns:p14="http://schemas.microsoft.com/office/powerpoint/2010/main" val="4011578664"/>
              </p:ext>
            </p:extLst>
          </p:nvPr>
        </p:nvGraphicFramePr>
        <p:xfrm>
          <a:off x="0" y="357172"/>
          <a:ext cx="9144000" cy="44291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3286116" y="1142990"/>
            <a:ext cx="5468243" cy="3643338"/>
          </a:xfrm>
          <a:prstGeom prst="rect">
            <a:avLst/>
          </a:prstGeom>
        </p:spPr>
      </p:pic>
    </p:spTree>
  </p:cSld>
  <p:clrMapOvr>
    <a:masterClrMapping/>
  </p:clrMapOvr>
  <p:transition>
    <p:dissolv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Mental Disabilities</a:t>
            </a:r>
            <a:endParaRPr lang="en-US" dirty="0"/>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64238" y="1131590"/>
            <a:ext cx="8900250" cy="3970318"/>
          </a:xfrm>
          <a:prstGeom prst="rect">
            <a:avLst/>
          </a:prstGeom>
        </p:spPr>
        <p:txBody>
          <a:bodyPr wrap="square">
            <a:spAutoFit/>
          </a:bodyPr>
          <a:lstStyle/>
          <a:p>
            <a:r>
              <a:rPr lang="en-GB" sz="1400" b="1" dirty="0"/>
              <a:t>Mental disability- Levels and types of mental disability:</a:t>
            </a:r>
            <a:endParaRPr lang="en-US" sz="1400" b="1" dirty="0"/>
          </a:p>
          <a:p>
            <a:r>
              <a:rPr lang="en-GB" sz="1400" dirty="0"/>
              <a:t>When a person looses the capacity to think independently and rationally, whose intellectual levels are not developed then the person is called mentally disabled. Individuals with an intelligent quotient (IQ) of less than 70 can be considered as a mentally retarded or mentally disabled.</a:t>
            </a:r>
            <a:endParaRPr lang="en-US" sz="1400" dirty="0"/>
          </a:p>
          <a:p>
            <a:r>
              <a:rPr lang="en-GB" sz="1400" b="1" dirty="0"/>
              <a:t>Levels of mental retardation:</a:t>
            </a:r>
            <a:endParaRPr lang="en-US" sz="1400" b="1" dirty="0"/>
          </a:p>
          <a:p>
            <a:r>
              <a:rPr lang="en-GB" sz="1400" dirty="0"/>
              <a:t>On the basis of the IQ levels of an individual the mental retardation is </a:t>
            </a:r>
            <a:r>
              <a:rPr lang="en-GB" sz="1400" dirty="0" err="1"/>
              <a:t>analyzed</a:t>
            </a:r>
            <a:r>
              <a:rPr lang="en-GB" sz="1400" dirty="0"/>
              <a:t> at four different levels. Mild mental retardation- An individual whose IQ is between 50-70 is called mild mentally retarded. These children can complete their primary level of education comfortably but have problems of concentration and analytical ability is also very low</a:t>
            </a:r>
            <a:r>
              <a:rPr lang="en-GB" sz="1400" dirty="0" smtClean="0"/>
              <a:t>.</a:t>
            </a:r>
          </a:p>
          <a:p>
            <a:endParaRPr lang="en-US" sz="1400" dirty="0"/>
          </a:p>
          <a:p>
            <a:r>
              <a:rPr lang="en-GB" sz="1400" b="1" dirty="0"/>
              <a:t>Moderate mental retardation- </a:t>
            </a:r>
            <a:r>
              <a:rPr lang="en-GB" sz="1400" dirty="0"/>
              <a:t>Individual with an IQ between 35-50 is called moderate mentally retarded. They can’t take up formal education and needs support of their family members to do their daily chores. They can be made independent with some basic technical skills and can be made self-reliant in their own health and safety.</a:t>
            </a:r>
            <a:endParaRPr lang="en-US" sz="1400" dirty="0"/>
          </a:p>
          <a:p>
            <a:r>
              <a:rPr lang="en-GB" sz="1400" dirty="0"/>
              <a:t> </a:t>
            </a:r>
            <a:endParaRPr lang="en-US" sz="1400" dirty="0"/>
          </a:p>
          <a:p>
            <a:r>
              <a:rPr lang="en-GB" sz="1400" b="1" dirty="0"/>
              <a:t>Severe mental retardation- </a:t>
            </a:r>
            <a:r>
              <a:rPr lang="en-GB" sz="1400" dirty="0"/>
              <a:t>Persons with an IQ of 20-35 are severely mentally retarded. Their learning ability is very limited and need close supervision and support of a family member in their daily lives. Profound mental retardation- Individual with an IQ lower than 20 are profound mentally retarded. They can’t be kept at home and need intensive treatment at an asylum or mental hospital.</a:t>
            </a:r>
            <a:endParaRPr lang="en-US" sz="1400" dirty="0"/>
          </a:p>
        </p:txBody>
      </p:sp>
    </p:spTree>
    <p:extLst>
      <p:ext uri="{BB962C8B-B14F-4D97-AF65-F5344CB8AC3E}">
        <p14:creationId xmlns:p14="http://schemas.microsoft.com/office/powerpoint/2010/main" val="32352536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Types of mental retardation- </a:t>
            </a:r>
            <a:endParaRPr lang="en-US" dirty="0"/>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107504" y="987574"/>
            <a:ext cx="8856984" cy="3970318"/>
          </a:xfrm>
          <a:prstGeom prst="rect">
            <a:avLst/>
          </a:prstGeom>
        </p:spPr>
        <p:txBody>
          <a:bodyPr wrap="square">
            <a:spAutoFit/>
          </a:bodyPr>
          <a:lstStyle/>
          <a:p>
            <a:r>
              <a:rPr lang="en-GB" dirty="0" smtClean="0"/>
              <a:t>There </a:t>
            </a:r>
            <a:r>
              <a:rPr lang="en-GB" dirty="0"/>
              <a:t>are several types of mental retardation or mental disability.</a:t>
            </a:r>
            <a:endParaRPr lang="en-US" dirty="0"/>
          </a:p>
          <a:p>
            <a:r>
              <a:rPr lang="en-GB" b="1" dirty="0"/>
              <a:t>Down’s syndrome </a:t>
            </a:r>
            <a:r>
              <a:rPr lang="en-GB" dirty="0"/>
              <a:t>– It is a genetic disability in which there is a problem in the 21st pair of chromosomes</a:t>
            </a:r>
            <a:r>
              <a:rPr lang="en-GB" dirty="0" smtClean="0"/>
              <a:t>.</a:t>
            </a:r>
          </a:p>
          <a:p>
            <a:endParaRPr lang="en-US" dirty="0"/>
          </a:p>
          <a:p>
            <a:r>
              <a:rPr lang="en-GB" b="1" dirty="0"/>
              <a:t>Autism- </a:t>
            </a:r>
            <a:r>
              <a:rPr lang="en-GB" dirty="0"/>
              <a:t>The part of the brain dealing with communication is damaged then it can lead to autism. Eye to eye contact, conversation and sometimes even basic motor abilities get affected</a:t>
            </a:r>
            <a:r>
              <a:rPr lang="en-GB" dirty="0" smtClean="0"/>
              <a:t>.</a:t>
            </a:r>
          </a:p>
          <a:p>
            <a:endParaRPr lang="en-US" dirty="0"/>
          </a:p>
          <a:p>
            <a:r>
              <a:rPr lang="en-GB" b="1" dirty="0"/>
              <a:t>Psychosis and neurosis- </a:t>
            </a:r>
            <a:r>
              <a:rPr lang="en-GB" dirty="0"/>
              <a:t>Split personality, hallucination, and schizophrenia are all types of this disorder</a:t>
            </a:r>
            <a:r>
              <a:rPr lang="en-GB" dirty="0" smtClean="0"/>
              <a:t>.</a:t>
            </a:r>
          </a:p>
          <a:p>
            <a:endParaRPr lang="en-US" dirty="0"/>
          </a:p>
          <a:p>
            <a:r>
              <a:rPr lang="en-GB" b="1" dirty="0"/>
              <a:t>Learning disability- </a:t>
            </a:r>
            <a:r>
              <a:rPr lang="en-GB" dirty="0"/>
              <a:t>Dyslexia, dysgraphia or dyscalculia are all part of learning disability. The learning capacity of an individual in this type of disability is slow and needs special methods for learning.</a:t>
            </a:r>
            <a:endParaRPr lang="en-US" dirty="0"/>
          </a:p>
        </p:txBody>
      </p:sp>
    </p:spTree>
    <p:extLst>
      <p:ext uri="{BB962C8B-B14F-4D97-AF65-F5344CB8AC3E}">
        <p14:creationId xmlns:p14="http://schemas.microsoft.com/office/powerpoint/2010/main" val="41613114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395536" y="1203598"/>
            <a:ext cx="8568952" cy="2031325"/>
          </a:xfrm>
          <a:prstGeom prst="rect">
            <a:avLst/>
          </a:prstGeom>
        </p:spPr>
        <p:txBody>
          <a:bodyPr wrap="square">
            <a:spAutoFit/>
          </a:bodyPr>
          <a:lstStyle/>
          <a:p>
            <a:pPr algn="just"/>
            <a:r>
              <a:rPr lang="en-GB" b="1" dirty="0" smtClean="0"/>
              <a:t>Treatment:</a:t>
            </a:r>
            <a:endParaRPr lang="en-US" b="1" dirty="0" smtClean="0"/>
          </a:p>
          <a:p>
            <a:pPr algn="just"/>
            <a:r>
              <a:rPr lang="en-GB" dirty="0" smtClean="0"/>
              <a:t>Psychological </a:t>
            </a:r>
            <a:r>
              <a:rPr lang="en-GB" dirty="0"/>
              <a:t>counselling, behavioural therapy, occupational therapy can all help </a:t>
            </a:r>
            <a:endParaRPr lang="en-GB" dirty="0" smtClean="0"/>
          </a:p>
          <a:p>
            <a:pPr algn="just"/>
            <a:r>
              <a:rPr lang="en-GB" dirty="0" smtClean="0"/>
              <a:t>the </a:t>
            </a:r>
            <a:r>
              <a:rPr lang="en-GB" dirty="0"/>
              <a:t>patient to lead a normal like. Special schools and shelter homes provide them skills in art, handicrafts or other technical skills that enable them to be self </a:t>
            </a:r>
            <a:endParaRPr lang="en-GB" dirty="0" smtClean="0"/>
          </a:p>
          <a:p>
            <a:pPr algn="just"/>
            <a:r>
              <a:rPr lang="en-GB" dirty="0" smtClean="0"/>
              <a:t>sufficient </a:t>
            </a:r>
            <a:r>
              <a:rPr lang="en-GB" dirty="0"/>
              <a:t>and confident. Training in social adjustment through skills for safety, </a:t>
            </a:r>
            <a:endParaRPr lang="en-GB" dirty="0" smtClean="0"/>
          </a:p>
          <a:p>
            <a:pPr algn="just"/>
            <a:r>
              <a:rPr lang="en-GB" dirty="0" smtClean="0"/>
              <a:t>security </a:t>
            </a:r>
            <a:r>
              <a:rPr lang="en-GB" dirty="0"/>
              <a:t>and hygiene make them more acceptable and adaptable in the family and society.</a:t>
            </a:r>
            <a:endParaRPr lang="en-US" dirty="0"/>
          </a:p>
        </p:txBody>
      </p:sp>
    </p:spTree>
    <p:extLst>
      <p:ext uri="{BB962C8B-B14F-4D97-AF65-F5344CB8AC3E}">
        <p14:creationId xmlns:p14="http://schemas.microsoft.com/office/powerpoint/2010/main" val="24364616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20538"/>
            <a:ext cx="9144000" cy="576064"/>
          </a:xfrm>
        </p:spPr>
        <p:txBody>
          <a:bodyPr/>
          <a:lstStyle/>
          <a:p>
            <a:r>
              <a:rPr lang="en-US" dirty="0" err="1" smtClean="0"/>
              <a:t>Casteism</a:t>
            </a:r>
            <a:endParaRPr lang="en-US" dirty="0"/>
          </a:p>
        </p:txBody>
      </p:sp>
      <p:sp>
        <p:nvSpPr>
          <p:cNvPr id="4" name="Rectangle 3"/>
          <p:cNvSpPr/>
          <p:nvPr/>
        </p:nvSpPr>
        <p:spPr>
          <a:xfrm>
            <a:off x="395536" y="771550"/>
            <a:ext cx="8136904" cy="2308324"/>
          </a:xfrm>
          <a:prstGeom prst="rect">
            <a:avLst/>
          </a:prstGeom>
        </p:spPr>
        <p:txBody>
          <a:bodyPr wrap="square">
            <a:spAutoFit/>
          </a:bodyPr>
          <a:lstStyle/>
          <a:p>
            <a:r>
              <a:rPr lang="en-GB" sz="1600" b="1" dirty="0"/>
              <a:t>Inequalities Caused by the Caste System </a:t>
            </a:r>
            <a:endParaRPr lang="en-US" sz="1600" b="1" dirty="0"/>
          </a:p>
          <a:p>
            <a:pPr marL="342900" indent="-342900">
              <a:buAutoNum type="arabicPeriod"/>
            </a:pPr>
            <a:r>
              <a:rPr lang="en-GB" sz="1600" dirty="0" smtClean="0"/>
              <a:t>Inequalities and Social Exclusion</a:t>
            </a:r>
          </a:p>
          <a:p>
            <a:pPr marL="342900" indent="-342900">
              <a:buAutoNum type="arabicPeriod"/>
            </a:pPr>
            <a:r>
              <a:rPr lang="en-GB" sz="1600" dirty="0" smtClean="0"/>
              <a:t>Economic Inequalities</a:t>
            </a:r>
          </a:p>
          <a:p>
            <a:pPr marL="342900" indent="-342900">
              <a:buAutoNum type="arabicPeriod"/>
            </a:pPr>
            <a:r>
              <a:rPr lang="en-GB" sz="1600" dirty="0" smtClean="0"/>
              <a:t>Lower Status of Women</a:t>
            </a:r>
          </a:p>
          <a:p>
            <a:pPr marL="342900" indent="-342900">
              <a:buAutoNum type="arabicPeriod"/>
            </a:pPr>
            <a:r>
              <a:rPr lang="en-GB" sz="1600" dirty="0" smtClean="0"/>
              <a:t>Lower Preference for Employment by Private Sector</a:t>
            </a:r>
          </a:p>
          <a:p>
            <a:pPr marL="342900" indent="-342900">
              <a:buAutoNum type="arabicPeriod"/>
            </a:pPr>
            <a:r>
              <a:rPr lang="en-GB" sz="1600" dirty="0" smtClean="0"/>
              <a:t>Lower Status and Unjust Treatment</a:t>
            </a:r>
          </a:p>
          <a:p>
            <a:pPr marL="342900" indent="-342900">
              <a:buAutoNum type="arabicPeriod"/>
            </a:pPr>
            <a:r>
              <a:rPr lang="en-GB" sz="1600" dirty="0" smtClean="0"/>
              <a:t>Lower literacy among Lower Castes</a:t>
            </a:r>
          </a:p>
          <a:p>
            <a:pPr marL="342900" indent="-342900">
              <a:buAutoNum type="arabicPeriod"/>
            </a:pPr>
            <a:r>
              <a:rPr lang="en-GB" sz="1600" dirty="0" smtClean="0"/>
              <a:t>Caste as a Barrier to Social Progress</a:t>
            </a:r>
          </a:p>
          <a:p>
            <a:pPr marL="342900" indent="-342900">
              <a:buAutoNum type="arabicPeriod"/>
            </a:pPr>
            <a:r>
              <a:rPr lang="en-GB" sz="1600" dirty="0" smtClean="0"/>
              <a:t>Larger Size of Families Among Lower Castes</a:t>
            </a:r>
            <a:r>
              <a:rPr lang="en-GB" sz="1600" dirty="0"/>
              <a:t> </a:t>
            </a:r>
            <a:endParaRPr lang="en-US" sz="1600" dirty="0"/>
          </a:p>
        </p:txBody>
      </p:sp>
    </p:spTree>
    <p:extLst>
      <p:ext uri="{BB962C8B-B14F-4D97-AF65-F5344CB8AC3E}">
        <p14:creationId xmlns:p14="http://schemas.microsoft.com/office/powerpoint/2010/main" val="9535119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496" y="123478"/>
            <a:ext cx="9001000" cy="4832092"/>
          </a:xfrm>
          <a:prstGeom prst="rect">
            <a:avLst/>
          </a:prstGeom>
        </p:spPr>
        <p:txBody>
          <a:bodyPr wrap="square">
            <a:spAutoFit/>
          </a:bodyPr>
          <a:lstStyle/>
          <a:p>
            <a:r>
              <a:rPr lang="en-GB" sz="1400" b="1" dirty="0"/>
              <a:t>Measures to control </a:t>
            </a:r>
            <a:r>
              <a:rPr lang="en-GB" sz="1400" b="1" dirty="0" err="1"/>
              <a:t>casteism</a:t>
            </a:r>
            <a:r>
              <a:rPr lang="en-GB" sz="1400" b="1" dirty="0"/>
              <a:t>: </a:t>
            </a:r>
            <a:endParaRPr lang="en-US" sz="1400" dirty="0"/>
          </a:p>
          <a:p>
            <a:r>
              <a:rPr lang="en-GB" sz="1400" dirty="0"/>
              <a:t>While the caste system has become an integral part of the Indian society originating in ancient mythology, in </a:t>
            </a:r>
            <a:endParaRPr lang="en-GB" sz="1400" dirty="0" smtClean="0"/>
          </a:p>
          <a:p>
            <a:r>
              <a:rPr lang="en-GB" sz="1400" dirty="0" smtClean="0"/>
              <a:t>keeping </a:t>
            </a:r>
            <a:r>
              <a:rPr lang="en-GB" sz="1400" dirty="0"/>
              <a:t>with the modern era a scientific approach should be taken in understanding the relevance of this system today. </a:t>
            </a:r>
            <a:endParaRPr lang="en-US" sz="1400" dirty="0"/>
          </a:p>
          <a:p>
            <a:r>
              <a:rPr lang="en-GB" sz="1400" dirty="0"/>
              <a:t>1 </a:t>
            </a:r>
            <a:r>
              <a:rPr lang="en-GB" sz="1400" dirty="0" err="1"/>
              <a:t>Casteism</a:t>
            </a:r>
            <a:r>
              <a:rPr lang="en-GB" sz="1400" dirty="0"/>
              <a:t> just like communalism is an obstacle in achieving national good and hence awareness must be raised among people. One should promote the notions of secularism and nationalism as principle higher than </a:t>
            </a:r>
            <a:endParaRPr lang="en-GB" sz="1400" dirty="0" smtClean="0"/>
          </a:p>
          <a:p>
            <a:r>
              <a:rPr lang="en-GB" sz="1400" dirty="0" err="1" smtClean="0"/>
              <a:t>casteism</a:t>
            </a:r>
            <a:r>
              <a:rPr lang="en-GB" sz="1400" dirty="0"/>
              <a:t>. </a:t>
            </a:r>
            <a:endParaRPr lang="en-US" sz="1400" dirty="0"/>
          </a:p>
          <a:p>
            <a:r>
              <a:rPr lang="en-GB" sz="1400" dirty="0"/>
              <a:t>2 Both print and electronic media should conduct programmes and arrange for discussions among scholars widely emphasizing the divisive influence of </a:t>
            </a:r>
            <a:r>
              <a:rPr lang="en-GB" sz="1400" dirty="0" err="1"/>
              <a:t>casteism</a:t>
            </a:r>
            <a:r>
              <a:rPr lang="en-GB" sz="1400" dirty="0"/>
              <a:t> on society. Scholars from different castes should enable better Understanding among the masses about the concept of reservation as a positive discrimination for creating </a:t>
            </a:r>
            <a:endParaRPr lang="en-GB" sz="1400" dirty="0" smtClean="0"/>
          </a:p>
          <a:p>
            <a:r>
              <a:rPr lang="en-GB" sz="1400" dirty="0" smtClean="0"/>
              <a:t>equality </a:t>
            </a:r>
            <a:r>
              <a:rPr lang="en-GB" sz="1400" dirty="0"/>
              <a:t>in opportunities for the downtrodden that have been oppressed for centuries. </a:t>
            </a:r>
            <a:endParaRPr lang="en-US" sz="1400" dirty="0"/>
          </a:p>
          <a:p>
            <a:r>
              <a:rPr lang="en-GB" sz="1400" dirty="0"/>
              <a:t>3 Policymakers must work towards a more equitable distribution of wealth to overcome economic disparities </a:t>
            </a:r>
            <a:endParaRPr lang="en-GB" sz="1400" dirty="0" smtClean="0"/>
          </a:p>
          <a:p>
            <a:r>
              <a:rPr lang="en-GB" sz="1400" dirty="0" smtClean="0"/>
              <a:t>among </a:t>
            </a:r>
            <a:r>
              <a:rPr lang="en-GB" sz="1400" dirty="0"/>
              <a:t>castes. </a:t>
            </a:r>
            <a:endParaRPr lang="en-US" sz="1400" dirty="0"/>
          </a:p>
          <a:p>
            <a:r>
              <a:rPr lang="en-GB" sz="1400" dirty="0"/>
              <a:t>4 </a:t>
            </a:r>
            <a:r>
              <a:rPr lang="en-GB" sz="1400" dirty="0" err="1"/>
              <a:t>Intercaste</a:t>
            </a:r>
            <a:r>
              <a:rPr lang="en-GB" sz="1400" dirty="0"/>
              <a:t>-marriages and increased social interactions among people of different caste should be encouraged and accepted. </a:t>
            </a:r>
            <a:endParaRPr lang="en-US" sz="1400" dirty="0"/>
          </a:p>
          <a:p>
            <a:r>
              <a:rPr lang="en-GB" sz="1400" dirty="0" smtClean="0"/>
              <a:t>5 The </a:t>
            </a:r>
            <a:r>
              <a:rPr lang="en-GB" sz="1400" dirty="0"/>
              <a:t>youth can take the responsibility to raise social awareness about how a well assimilated society is a better off society. </a:t>
            </a:r>
            <a:endParaRPr lang="en-US" sz="1400" dirty="0"/>
          </a:p>
          <a:p>
            <a:r>
              <a:rPr lang="en-GB" sz="1400" dirty="0" smtClean="0"/>
              <a:t>6 </a:t>
            </a:r>
            <a:r>
              <a:rPr lang="en-GB" sz="1400" dirty="0" err="1" smtClean="0"/>
              <a:t>Casteist</a:t>
            </a:r>
            <a:r>
              <a:rPr lang="en-GB" sz="1400" dirty="0" smtClean="0"/>
              <a:t> </a:t>
            </a:r>
            <a:r>
              <a:rPr lang="en-GB" sz="1400" dirty="0"/>
              <a:t>forces adhered to political parties or any other groups fuelling tension should be </a:t>
            </a:r>
            <a:endParaRPr lang="en-US" sz="1400" dirty="0"/>
          </a:p>
          <a:p>
            <a:r>
              <a:rPr lang="en-GB" sz="1400" dirty="0"/>
              <a:t>identified and banned immediately. The scars left on the hitherto ‘untouchables’ or backward castes can only </a:t>
            </a:r>
            <a:endParaRPr lang="en-GB" sz="1400" dirty="0" smtClean="0"/>
          </a:p>
          <a:p>
            <a:r>
              <a:rPr lang="en-GB" sz="1400" dirty="0" smtClean="0"/>
              <a:t>be </a:t>
            </a:r>
            <a:r>
              <a:rPr lang="en-GB" sz="1400" dirty="0"/>
              <a:t>healed with humane and compassionate treatment being meted out. </a:t>
            </a:r>
            <a:endParaRPr lang="en-US" sz="1400" dirty="0"/>
          </a:p>
          <a:p>
            <a:r>
              <a:rPr lang="en-GB" sz="1400" dirty="0"/>
              <a:t>7 Access to a well-rounded education and equal entitlement to all the fundamental rights so also cultural </a:t>
            </a:r>
            <a:endParaRPr lang="en-GB" sz="1400" dirty="0" smtClean="0"/>
          </a:p>
          <a:p>
            <a:r>
              <a:rPr lang="en-GB" sz="1400" dirty="0" smtClean="0"/>
              <a:t>development </a:t>
            </a:r>
            <a:r>
              <a:rPr lang="en-GB" sz="1400" dirty="0"/>
              <a:t>are the only way to give social justice to members of the lower castes. </a:t>
            </a:r>
            <a:endParaRPr lang="en-US" sz="1400" dirty="0"/>
          </a:p>
        </p:txBody>
      </p:sp>
    </p:spTree>
    <p:extLst>
      <p:ext uri="{BB962C8B-B14F-4D97-AF65-F5344CB8AC3E}">
        <p14:creationId xmlns:p14="http://schemas.microsoft.com/office/powerpoint/2010/main" val="115189374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Communalism</a:t>
            </a:r>
            <a:endParaRPr lang="en-US" dirty="0"/>
          </a:p>
        </p:txBody>
      </p:sp>
      <p:sp>
        <p:nvSpPr>
          <p:cNvPr id="3" name="Text Placeholder 2"/>
          <p:cNvSpPr>
            <a:spLocks noGrp="1"/>
          </p:cNvSpPr>
          <p:nvPr>
            <p:ph type="body" sz="quarter" idx="11"/>
          </p:nvPr>
        </p:nvSpPr>
        <p:spPr/>
        <p:txBody>
          <a:bodyPr/>
          <a:lstStyle/>
          <a:p>
            <a:endParaRPr lang="en-US"/>
          </a:p>
        </p:txBody>
      </p:sp>
      <p:sp>
        <p:nvSpPr>
          <p:cNvPr id="4" name="TextBox 3"/>
          <p:cNvSpPr txBox="1"/>
          <p:nvPr/>
        </p:nvSpPr>
        <p:spPr>
          <a:xfrm>
            <a:off x="323528" y="915566"/>
            <a:ext cx="8424936" cy="3693319"/>
          </a:xfrm>
          <a:prstGeom prst="rect">
            <a:avLst/>
          </a:prstGeom>
          <a:noFill/>
        </p:spPr>
        <p:txBody>
          <a:bodyPr wrap="square" rtlCol="0">
            <a:spAutoFit/>
          </a:bodyPr>
          <a:lstStyle/>
          <a:p>
            <a:r>
              <a:rPr lang="en-US" b="1" dirty="0" smtClean="0"/>
              <a:t>Factors responsible for Communal Violence</a:t>
            </a:r>
          </a:p>
          <a:p>
            <a:pPr marL="342900" indent="-342900">
              <a:buAutoNum type="arabicParenR"/>
            </a:pPr>
            <a:r>
              <a:rPr lang="en-US" dirty="0" smtClean="0"/>
              <a:t>Growth of Communal </a:t>
            </a:r>
            <a:r>
              <a:rPr lang="en-US" dirty="0" err="1" smtClean="0"/>
              <a:t>Organisations</a:t>
            </a:r>
            <a:endParaRPr lang="en-US" dirty="0" smtClean="0"/>
          </a:p>
          <a:p>
            <a:pPr marL="342900" indent="-342900">
              <a:buAutoNum type="arabicParenR"/>
            </a:pPr>
            <a:r>
              <a:rPr lang="en-US" dirty="0" smtClean="0"/>
              <a:t>Political Parties</a:t>
            </a:r>
          </a:p>
          <a:p>
            <a:pPr marL="342900" indent="-342900">
              <a:buAutoNum type="arabicParenR"/>
            </a:pPr>
            <a:r>
              <a:rPr lang="en-US" dirty="0" smtClean="0"/>
              <a:t>Absence of Uniform Civil Code</a:t>
            </a:r>
          </a:p>
          <a:p>
            <a:pPr marL="342900" indent="-342900">
              <a:buAutoNum type="arabicParenR"/>
            </a:pPr>
            <a:r>
              <a:rPr lang="en-US" dirty="0" smtClean="0"/>
              <a:t>Inflammatory Speeches</a:t>
            </a:r>
          </a:p>
          <a:p>
            <a:pPr marL="342900" indent="-342900">
              <a:buAutoNum type="arabicParenR"/>
            </a:pPr>
            <a:r>
              <a:rPr lang="en-US" dirty="0" smtClean="0"/>
              <a:t>Local Problems</a:t>
            </a:r>
          </a:p>
          <a:p>
            <a:pPr marL="342900" indent="-342900">
              <a:buAutoNum type="arabicParenR"/>
            </a:pPr>
            <a:r>
              <a:rPr lang="en-US" dirty="0" smtClean="0"/>
              <a:t>Petty Issues</a:t>
            </a:r>
          </a:p>
          <a:p>
            <a:pPr marL="342900" indent="-342900">
              <a:buAutoNum type="arabicParenR"/>
            </a:pPr>
            <a:r>
              <a:rPr lang="en-US" dirty="0" smtClean="0"/>
              <a:t>Failure of Law and Order</a:t>
            </a:r>
          </a:p>
          <a:p>
            <a:pPr marL="342900" indent="-342900">
              <a:buAutoNum type="arabicParenR"/>
            </a:pPr>
            <a:r>
              <a:rPr lang="en-US" dirty="0" err="1" smtClean="0"/>
              <a:t>Yatras</a:t>
            </a:r>
            <a:r>
              <a:rPr lang="en-US" dirty="0" smtClean="0"/>
              <a:t> by Political Leaders</a:t>
            </a:r>
          </a:p>
          <a:p>
            <a:pPr marL="342900" indent="-342900">
              <a:buAutoNum type="arabicParenR"/>
            </a:pPr>
            <a:r>
              <a:rPr lang="en-US" dirty="0" smtClean="0"/>
              <a:t>Disappointment of Hindu Community</a:t>
            </a:r>
          </a:p>
          <a:p>
            <a:pPr marL="342900" indent="-342900">
              <a:buAutoNum type="arabicParenR"/>
            </a:pPr>
            <a:r>
              <a:rPr lang="en-US" dirty="0" smtClean="0"/>
              <a:t>Religious Conversions</a:t>
            </a:r>
          </a:p>
          <a:p>
            <a:pPr marL="342900" indent="-342900">
              <a:buAutoNum type="arabicParenR"/>
            </a:pPr>
            <a:r>
              <a:rPr lang="en-US" dirty="0" smtClean="0"/>
              <a:t>Role of Foreign Forces</a:t>
            </a:r>
          </a:p>
          <a:p>
            <a:pPr marL="342900" indent="-342900">
              <a:buAutoNum type="arabicParenR"/>
            </a:pPr>
            <a:r>
              <a:rPr lang="en-US" dirty="0" smtClean="0"/>
              <a:t>The Hindu Militancy</a:t>
            </a:r>
          </a:p>
        </p:txBody>
      </p:sp>
    </p:spTree>
    <p:extLst>
      <p:ext uri="{BB962C8B-B14F-4D97-AF65-F5344CB8AC3E}">
        <p14:creationId xmlns:p14="http://schemas.microsoft.com/office/powerpoint/2010/main" val="39186359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504" y="195486"/>
            <a:ext cx="8712968" cy="3416320"/>
          </a:xfrm>
          <a:prstGeom prst="rect">
            <a:avLst/>
          </a:prstGeom>
          <a:noFill/>
        </p:spPr>
        <p:txBody>
          <a:bodyPr wrap="square" rtlCol="0">
            <a:spAutoFit/>
          </a:bodyPr>
          <a:lstStyle/>
          <a:p>
            <a:r>
              <a:rPr lang="en-US" b="1" dirty="0" smtClean="0"/>
              <a:t>Consequences of Communalism</a:t>
            </a:r>
          </a:p>
          <a:p>
            <a:endParaRPr lang="en-US" dirty="0"/>
          </a:p>
          <a:p>
            <a:pPr marL="342900" indent="-342900">
              <a:buAutoNum type="arabicParenR"/>
            </a:pPr>
            <a:r>
              <a:rPr lang="en-US" dirty="0" smtClean="0"/>
              <a:t>Lawlessness and disorder in the society. </a:t>
            </a:r>
          </a:p>
          <a:p>
            <a:pPr marL="342900" indent="-342900">
              <a:buAutoNum type="arabicParenR"/>
            </a:pPr>
            <a:r>
              <a:rPr lang="en-US" dirty="0" smtClean="0"/>
              <a:t>Looting and </a:t>
            </a:r>
            <a:r>
              <a:rPr lang="en-US" dirty="0" err="1" smtClean="0"/>
              <a:t>arosn</a:t>
            </a:r>
            <a:r>
              <a:rPr lang="en-US" dirty="0" smtClean="0"/>
              <a:t> by anti-social elements</a:t>
            </a:r>
          </a:p>
          <a:p>
            <a:pPr marL="342900" indent="-342900">
              <a:buAutoNum type="arabicParenR"/>
            </a:pPr>
            <a:r>
              <a:rPr lang="en-US" dirty="0" smtClean="0"/>
              <a:t>Molestation of women and children</a:t>
            </a:r>
          </a:p>
          <a:p>
            <a:pPr marL="342900" indent="-342900">
              <a:buAutoNum type="arabicParenR"/>
            </a:pPr>
            <a:r>
              <a:rPr lang="en-US" dirty="0" smtClean="0"/>
              <a:t>Disruption of economic activities </a:t>
            </a:r>
          </a:p>
          <a:p>
            <a:pPr marL="342900" indent="-342900">
              <a:buAutoNum type="arabicParenR"/>
            </a:pPr>
            <a:r>
              <a:rPr lang="en-US" dirty="0" smtClean="0"/>
              <a:t>Development of negative image of State or place in the </a:t>
            </a:r>
            <a:r>
              <a:rPr lang="en-US" dirty="0" err="1" smtClean="0"/>
              <a:t>mids</a:t>
            </a:r>
            <a:r>
              <a:rPr lang="en-US" dirty="0" smtClean="0"/>
              <a:t> of foreign investors. </a:t>
            </a:r>
          </a:p>
          <a:p>
            <a:pPr marL="342900" indent="-342900">
              <a:buAutoNum type="arabicParenR"/>
            </a:pPr>
            <a:r>
              <a:rPr lang="en-US" dirty="0" smtClean="0"/>
              <a:t>Loss of investment by NRI’s or MNCs in certain states due to communal tensions. </a:t>
            </a:r>
          </a:p>
          <a:p>
            <a:pPr marL="342900" indent="-342900">
              <a:buAutoNum type="arabicParenR"/>
            </a:pPr>
            <a:r>
              <a:rPr lang="en-US" dirty="0" smtClean="0"/>
              <a:t>Communalism gives a boost to underworld and anti-social elements to further aggravate the situation. </a:t>
            </a:r>
          </a:p>
          <a:p>
            <a:pPr marL="342900" indent="-342900">
              <a:buAutoNum type="arabicParenR"/>
            </a:pPr>
            <a:r>
              <a:rPr lang="en-US" dirty="0" smtClean="0"/>
              <a:t>Victimization of the members of a certain community in other countries. </a:t>
            </a:r>
            <a:endParaRPr lang="en-US" dirty="0"/>
          </a:p>
        </p:txBody>
      </p:sp>
    </p:spTree>
    <p:extLst>
      <p:ext uri="{BB962C8B-B14F-4D97-AF65-F5344CB8AC3E}">
        <p14:creationId xmlns:p14="http://schemas.microsoft.com/office/powerpoint/2010/main" val="41399827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528" y="195486"/>
            <a:ext cx="8640960" cy="3416320"/>
          </a:xfrm>
          <a:prstGeom prst="rect">
            <a:avLst/>
          </a:prstGeom>
          <a:noFill/>
        </p:spPr>
        <p:txBody>
          <a:bodyPr wrap="square" rtlCol="0">
            <a:spAutoFit/>
          </a:bodyPr>
          <a:lstStyle/>
          <a:p>
            <a:r>
              <a:rPr lang="en-US" dirty="0" smtClean="0"/>
              <a:t>Measures to Resolve Communalism</a:t>
            </a:r>
          </a:p>
          <a:p>
            <a:endParaRPr lang="en-US" dirty="0"/>
          </a:p>
          <a:p>
            <a:pPr marL="342900" indent="-342900">
              <a:buAutoNum type="arabicParenR"/>
            </a:pPr>
            <a:r>
              <a:rPr lang="en-US" dirty="0" smtClean="0"/>
              <a:t>Law and Order Administration </a:t>
            </a:r>
          </a:p>
          <a:p>
            <a:pPr marL="342900" indent="-342900">
              <a:buAutoNum type="arabicParenR"/>
            </a:pPr>
            <a:r>
              <a:rPr lang="en-US" dirty="0" smtClean="0"/>
              <a:t>Identification of Communal Elements</a:t>
            </a:r>
          </a:p>
          <a:p>
            <a:pPr marL="342900" indent="-342900">
              <a:buAutoNum type="arabicParenR"/>
            </a:pPr>
            <a:r>
              <a:rPr lang="en-US" dirty="0" smtClean="0"/>
              <a:t>Education </a:t>
            </a:r>
          </a:p>
          <a:p>
            <a:pPr marL="342900" indent="-342900">
              <a:buAutoNum type="arabicParenR"/>
            </a:pPr>
            <a:r>
              <a:rPr lang="en-US" dirty="0" smtClean="0"/>
              <a:t>Role of Media</a:t>
            </a:r>
          </a:p>
          <a:p>
            <a:pPr marL="342900" indent="-342900">
              <a:buAutoNum type="arabicParenR"/>
            </a:pPr>
            <a:r>
              <a:rPr lang="en-US" dirty="0" smtClean="0"/>
              <a:t>Public Awareness Campaigns</a:t>
            </a:r>
          </a:p>
          <a:p>
            <a:pPr marL="342900" indent="-342900">
              <a:buAutoNum type="arabicParenR"/>
            </a:pPr>
            <a:r>
              <a:rPr lang="en-US" dirty="0" smtClean="0"/>
              <a:t>Role of Religious Leaders</a:t>
            </a:r>
          </a:p>
          <a:p>
            <a:pPr marL="342900" indent="-342900">
              <a:buAutoNum type="arabicParenR"/>
            </a:pPr>
            <a:r>
              <a:rPr lang="en-US" dirty="0" err="1" smtClean="0"/>
              <a:t>Derecognition</a:t>
            </a:r>
            <a:r>
              <a:rPr lang="en-US" dirty="0" smtClean="0"/>
              <a:t> of Communal Political Parties</a:t>
            </a:r>
          </a:p>
          <a:p>
            <a:pPr marL="342900" indent="-342900">
              <a:buAutoNum type="arabicParenR"/>
            </a:pPr>
            <a:r>
              <a:rPr lang="en-US" dirty="0" smtClean="0"/>
              <a:t>Punishment to Government Employees</a:t>
            </a:r>
          </a:p>
          <a:p>
            <a:pPr marL="342900" indent="-342900">
              <a:buAutoNum type="arabicParenR"/>
            </a:pPr>
            <a:r>
              <a:rPr lang="en-US" dirty="0" smtClean="0"/>
              <a:t>Setting of Peace Committees. </a:t>
            </a:r>
          </a:p>
          <a:p>
            <a:pPr marL="342900" indent="-342900">
              <a:buAutoNum type="arabicParenR"/>
            </a:pPr>
            <a:r>
              <a:rPr lang="en-US" dirty="0" smtClean="0"/>
              <a:t>Special Courts</a:t>
            </a:r>
            <a:endParaRPr lang="en-US" dirty="0"/>
          </a:p>
        </p:txBody>
      </p:sp>
    </p:spTree>
    <p:extLst>
      <p:ext uri="{BB962C8B-B14F-4D97-AF65-F5344CB8AC3E}">
        <p14:creationId xmlns:p14="http://schemas.microsoft.com/office/powerpoint/2010/main" val="26765974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Causes of </a:t>
            </a:r>
            <a:r>
              <a:rPr lang="en-US" dirty="0" err="1" smtClean="0"/>
              <a:t>Linguism</a:t>
            </a:r>
            <a:r>
              <a:rPr lang="en-US" dirty="0" smtClean="0"/>
              <a:t> Conflicts in India</a:t>
            </a:r>
            <a:endParaRPr lang="en-US" dirty="0"/>
          </a:p>
        </p:txBody>
      </p:sp>
      <p:sp>
        <p:nvSpPr>
          <p:cNvPr id="4" name="TextBox 3"/>
          <p:cNvSpPr txBox="1"/>
          <p:nvPr/>
        </p:nvSpPr>
        <p:spPr>
          <a:xfrm>
            <a:off x="251520" y="771550"/>
            <a:ext cx="8892480" cy="4247317"/>
          </a:xfrm>
          <a:prstGeom prst="rect">
            <a:avLst/>
          </a:prstGeom>
          <a:noFill/>
        </p:spPr>
        <p:txBody>
          <a:bodyPr wrap="square" rtlCol="0">
            <a:spAutoFit/>
          </a:bodyPr>
          <a:lstStyle/>
          <a:p>
            <a:pPr fontAlgn="base"/>
            <a:r>
              <a:rPr lang="en-US" b="1" dirty="0"/>
              <a:t>1. Geographical Causes:</a:t>
            </a:r>
            <a:endParaRPr lang="en-US" dirty="0"/>
          </a:p>
          <a:p>
            <a:pPr fontAlgn="base"/>
            <a:r>
              <a:rPr lang="en-US" dirty="0"/>
              <a:t>Geographical isolation and variation promote local identity and distinctiveness among people. The regional differences are also accompanied by linguistic variations and development of different outlook hindering national integration.</a:t>
            </a:r>
          </a:p>
          <a:p>
            <a:endParaRPr lang="en-US" dirty="0" smtClean="0"/>
          </a:p>
          <a:p>
            <a:endParaRPr lang="en-US" dirty="0"/>
          </a:p>
          <a:p>
            <a:pPr fontAlgn="base"/>
            <a:r>
              <a:rPr lang="en-US" b="1" dirty="0"/>
              <a:t>2. Historical Causes:</a:t>
            </a:r>
            <a:endParaRPr lang="en-US" dirty="0"/>
          </a:p>
          <a:p>
            <a:pPr fontAlgn="base"/>
            <a:r>
              <a:rPr lang="en-US" dirty="0" err="1"/>
              <a:t>Linguism</a:t>
            </a:r>
            <a:r>
              <a:rPr lang="en-US" dirty="0"/>
              <a:t> in India gained momentum during India’s struggle for freedom. Criticizing the British system of division of the country by cutting across linguistic frontiers, our national leaders pleaded for the division of India into different provinces along linguistic lines. After independence, in 1956, the states were reorganized on the basis of homogeneity of languages. “The reconstitution of the states on linguistic lines has created more problems than it has solved. The identity with the nation has been sacrificed to the identity with the linguistic state.”</a:t>
            </a:r>
          </a:p>
          <a:p>
            <a:endParaRPr lang="en-US" dirty="0"/>
          </a:p>
        </p:txBody>
      </p:sp>
    </p:spTree>
    <p:extLst>
      <p:ext uri="{BB962C8B-B14F-4D97-AF65-F5344CB8AC3E}">
        <p14:creationId xmlns:p14="http://schemas.microsoft.com/office/powerpoint/2010/main" val="351033563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496" y="-92546"/>
            <a:ext cx="8928992" cy="5632311"/>
          </a:xfrm>
          <a:prstGeom prst="rect">
            <a:avLst/>
          </a:prstGeom>
        </p:spPr>
        <p:txBody>
          <a:bodyPr wrap="square">
            <a:spAutoFit/>
          </a:bodyPr>
          <a:lstStyle/>
          <a:p>
            <a:pPr fontAlgn="base"/>
            <a:r>
              <a:rPr lang="en-US" b="1" dirty="0"/>
              <a:t>3. Psychological and Emotional Causes:</a:t>
            </a:r>
            <a:endParaRPr lang="en-US" dirty="0"/>
          </a:p>
          <a:p>
            <a:pPr fontAlgn="base"/>
            <a:r>
              <a:rPr lang="en-US" dirty="0"/>
              <a:t>Language is the most important social device that a society has evolved. Apart from being the greatest force of socialization, it has certain psychological and emotional characteristics which invoke the feeling of ethnocentrism to a homogeneous group. As a vehicle of communication, it is capable of handling all ideas of communication and interaction. In India, the linguistic groups are tied together by ties of common interest. This creates in the mind of the inhabitant the spirit of regionalism, sectarianism and consequently a separatist feeling contrary to the concept of national integration</a:t>
            </a:r>
            <a:r>
              <a:rPr lang="en-US" dirty="0" smtClean="0"/>
              <a:t>.</a:t>
            </a:r>
          </a:p>
          <a:p>
            <a:pPr fontAlgn="base"/>
            <a:endParaRPr lang="en-US" dirty="0"/>
          </a:p>
          <a:p>
            <a:pPr fontAlgn="base"/>
            <a:r>
              <a:rPr lang="en-US" b="1" dirty="0"/>
              <a:t>4. Economic Causes:</a:t>
            </a:r>
            <a:endParaRPr lang="en-US" dirty="0"/>
          </a:p>
          <a:p>
            <a:pPr fontAlgn="base"/>
            <a:r>
              <a:rPr lang="en-US" dirty="0" err="1"/>
              <a:t>Linguism</a:t>
            </a:r>
            <a:r>
              <a:rPr lang="en-US" dirty="0"/>
              <a:t> may develop due to economic causes too. The Government promotes certain languages and makes provision for the spread of the languages through monetary inducements. This causes concern for other linguistic groups who feel that partiality has been done and they strongly resent it.</a:t>
            </a:r>
          </a:p>
          <a:p>
            <a:pPr fontAlgn="base"/>
            <a:endParaRPr lang="en-US" dirty="0" smtClean="0"/>
          </a:p>
          <a:p>
            <a:pPr fontAlgn="base"/>
            <a:r>
              <a:rPr lang="en-US" b="1" dirty="0"/>
              <a:t>5. Political Causes:</a:t>
            </a:r>
            <a:endParaRPr lang="en-US" dirty="0"/>
          </a:p>
          <a:p>
            <a:pPr fontAlgn="base"/>
            <a:r>
              <a:rPr lang="en-US" dirty="0"/>
              <a:t>Politicians, possessing narrow and parochial outlook and certain regional political parties create linguistic feeling among the people of a locality and exploit their sentiments at the time of election and in matters of various political issues.</a:t>
            </a:r>
          </a:p>
          <a:p>
            <a:pPr fontAlgn="base"/>
            <a:endParaRPr lang="en-US" dirty="0"/>
          </a:p>
        </p:txBody>
      </p:sp>
    </p:spTree>
    <p:extLst>
      <p:ext uri="{BB962C8B-B14F-4D97-AF65-F5344CB8AC3E}">
        <p14:creationId xmlns:p14="http://schemas.microsoft.com/office/powerpoint/2010/main" val="480306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Population Growth of Religions in India (1950 - 2020)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10" y="285734"/>
            <a:ext cx="7834282" cy="44067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298" y="339502"/>
            <a:ext cx="9144000" cy="576064"/>
          </a:xfrm>
        </p:spPr>
        <p:txBody>
          <a:bodyPr/>
          <a:lstStyle/>
          <a:p>
            <a:r>
              <a:rPr lang="en-GB" dirty="0"/>
              <a:t>Methods to resolve linguistic conflicts:</a:t>
            </a:r>
            <a:endParaRPr lang="en-US" dirty="0"/>
          </a:p>
          <a:p>
            <a:endParaRPr lang="en-US" dirty="0"/>
          </a:p>
        </p:txBody>
      </p:sp>
      <p:sp>
        <p:nvSpPr>
          <p:cNvPr id="3" name="Text Placeholder 2"/>
          <p:cNvSpPr>
            <a:spLocks noGrp="1"/>
          </p:cNvSpPr>
          <p:nvPr>
            <p:ph type="body" sz="quarter" idx="11"/>
          </p:nvPr>
        </p:nvSpPr>
        <p:spPr/>
        <p:txBody>
          <a:bodyPr/>
          <a:lstStyle/>
          <a:p>
            <a:endParaRPr lang="en-US" dirty="0"/>
          </a:p>
        </p:txBody>
      </p:sp>
      <p:sp>
        <p:nvSpPr>
          <p:cNvPr id="4" name="TextBox 3"/>
          <p:cNvSpPr txBox="1"/>
          <p:nvPr/>
        </p:nvSpPr>
        <p:spPr>
          <a:xfrm>
            <a:off x="179512" y="1059582"/>
            <a:ext cx="8856984" cy="4247317"/>
          </a:xfrm>
          <a:prstGeom prst="rect">
            <a:avLst/>
          </a:prstGeom>
          <a:noFill/>
        </p:spPr>
        <p:txBody>
          <a:bodyPr wrap="square" rtlCol="0">
            <a:spAutoFit/>
          </a:bodyPr>
          <a:lstStyle/>
          <a:p>
            <a:pPr marL="285750" indent="-285750">
              <a:buFont typeface="Arial" pitchFamily="34" charset="0"/>
              <a:buChar char="•"/>
            </a:pPr>
            <a:r>
              <a:rPr lang="en-GB" dirty="0" smtClean="0"/>
              <a:t>As </a:t>
            </a:r>
            <a:r>
              <a:rPr lang="en-GB" dirty="0"/>
              <a:t>of today the Union of India has adopted a Bi-lingual policy, where English and </a:t>
            </a:r>
            <a:endParaRPr lang="en-GB" dirty="0" smtClean="0"/>
          </a:p>
          <a:p>
            <a:r>
              <a:rPr lang="en-GB" dirty="0" smtClean="0"/>
              <a:t>Hindi </a:t>
            </a:r>
            <a:r>
              <a:rPr lang="en-GB" dirty="0"/>
              <a:t>are both adopted by the government for official purposes and for use in </a:t>
            </a:r>
            <a:endParaRPr lang="en-GB" dirty="0" smtClean="0"/>
          </a:p>
          <a:p>
            <a:r>
              <a:rPr lang="en-GB" dirty="0" smtClean="0"/>
              <a:t>Parliament</a:t>
            </a:r>
            <a:r>
              <a:rPr lang="en-GB" dirty="0"/>
              <a:t>. </a:t>
            </a:r>
            <a:endParaRPr lang="en-GB" dirty="0" smtClean="0"/>
          </a:p>
          <a:p>
            <a:pPr marL="285750" indent="-285750">
              <a:buFont typeface="Arial" pitchFamily="34" charset="0"/>
              <a:buChar char="•"/>
            </a:pPr>
            <a:r>
              <a:rPr lang="en-GB" dirty="0" smtClean="0"/>
              <a:t>The </a:t>
            </a:r>
            <a:r>
              <a:rPr lang="en-GB" dirty="0"/>
              <a:t>Official Language Amendment Act 1968 has made provisions to control </a:t>
            </a:r>
            <a:endParaRPr lang="en-GB" dirty="0" smtClean="0"/>
          </a:p>
          <a:p>
            <a:r>
              <a:rPr lang="en-GB" dirty="0" smtClean="0"/>
              <a:t>linguistic </a:t>
            </a:r>
            <a:r>
              <a:rPr lang="en-GB" dirty="0"/>
              <a:t>riots in the future. </a:t>
            </a:r>
            <a:endParaRPr lang="en-GB" dirty="0" smtClean="0"/>
          </a:p>
          <a:p>
            <a:pPr marL="285750" indent="-285750">
              <a:buFont typeface="Arial" pitchFamily="34" charset="0"/>
              <a:buChar char="•"/>
            </a:pPr>
            <a:r>
              <a:rPr lang="en-GB" dirty="0" smtClean="0"/>
              <a:t>The </a:t>
            </a:r>
            <a:r>
              <a:rPr lang="en-GB" dirty="0"/>
              <a:t>Act allows optional use of Hindi or the State Official Language in addition to </a:t>
            </a:r>
            <a:endParaRPr lang="en-GB" dirty="0" smtClean="0"/>
          </a:p>
          <a:p>
            <a:pPr marL="285750" indent="-285750">
              <a:buFont typeface="Arial" pitchFamily="34" charset="0"/>
              <a:buChar char="•"/>
            </a:pPr>
            <a:r>
              <a:rPr lang="en-GB" dirty="0" smtClean="0"/>
              <a:t>English</a:t>
            </a:r>
            <a:r>
              <a:rPr lang="en-GB" dirty="0"/>
              <a:t>. </a:t>
            </a:r>
            <a:endParaRPr lang="en-GB" dirty="0" smtClean="0"/>
          </a:p>
          <a:p>
            <a:pPr marL="285750" indent="-285750">
              <a:buFont typeface="Arial" pitchFamily="34" charset="0"/>
              <a:buChar char="•"/>
            </a:pPr>
            <a:r>
              <a:rPr lang="en-GB" dirty="0" smtClean="0"/>
              <a:t>States</a:t>
            </a:r>
            <a:r>
              <a:rPr lang="en-GB" dirty="0"/>
              <a:t>, which have not adopted Hindi as their official language, can continue with </a:t>
            </a:r>
            <a:r>
              <a:rPr lang="en-GB" dirty="0" smtClean="0"/>
              <a:t>  the </a:t>
            </a:r>
            <a:r>
              <a:rPr lang="en-GB" dirty="0"/>
              <a:t>use of English for communication between the Union and the State. </a:t>
            </a:r>
            <a:endParaRPr lang="en-GB" dirty="0" smtClean="0"/>
          </a:p>
          <a:p>
            <a:pPr marL="285750" indent="-285750">
              <a:buFont typeface="Arial" pitchFamily="34" charset="0"/>
              <a:buChar char="•"/>
            </a:pPr>
            <a:r>
              <a:rPr lang="en-GB" dirty="0" smtClean="0"/>
              <a:t>States </a:t>
            </a:r>
            <a:r>
              <a:rPr lang="en-GB" dirty="0"/>
              <a:t>may adopt their regional language as their official language and use it as a medium of instruction in higher education. </a:t>
            </a:r>
            <a:endParaRPr lang="en-GB" dirty="0" smtClean="0"/>
          </a:p>
          <a:p>
            <a:pPr marL="285750" indent="-285750">
              <a:buFont typeface="Arial" pitchFamily="34" charset="0"/>
              <a:buChar char="•"/>
            </a:pPr>
            <a:r>
              <a:rPr lang="en-GB" dirty="0" smtClean="0"/>
              <a:t>Candidates </a:t>
            </a:r>
            <a:r>
              <a:rPr lang="en-GB" dirty="0"/>
              <a:t>appearing for competitive examinations of the U.P.S.C. are given the </a:t>
            </a:r>
            <a:r>
              <a:rPr lang="en-GB" dirty="0" smtClean="0"/>
              <a:t>  freedom </a:t>
            </a:r>
            <a:r>
              <a:rPr lang="en-GB" dirty="0"/>
              <a:t>to write in their own regional language. </a:t>
            </a:r>
            <a:endParaRPr lang="en-GB" dirty="0" smtClean="0"/>
          </a:p>
          <a:p>
            <a:pPr marL="285750" indent="-285750">
              <a:buFont typeface="Arial" pitchFamily="34" charset="0"/>
              <a:buChar char="•"/>
            </a:pPr>
            <a:r>
              <a:rPr lang="en-GB" dirty="0" smtClean="0"/>
              <a:t>Efforts </a:t>
            </a:r>
            <a:r>
              <a:rPr lang="en-GB" dirty="0"/>
              <a:t>are taken to promote use of Hindi among non-Hindi speaking people.</a:t>
            </a:r>
            <a:endParaRPr lang="en-US" dirty="0"/>
          </a:p>
          <a:p>
            <a:endParaRPr lang="en-US" dirty="0"/>
          </a:p>
        </p:txBody>
      </p:sp>
    </p:spTree>
    <p:extLst>
      <p:ext uri="{BB962C8B-B14F-4D97-AF65-F5344CB8AC3E}">
        <p14:creationId xmlns:p14="http://schemas.microsoft.com/office/powerpoint/2010/main" val="313788206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267494"/>
            <a:ext cx="9144000" cy="576064"/>
          </a:xfrm>
        </p:spPr>
        <p:txBody>
          <a:bodyPr/>
          <a:lstStyle/>
          <a:p>
            <a:r>
              <a:rPr lang="en-GB" dirty="0"/>
              <a:t>Regionalism in India:</a:t>
            </a:r>
            <a:endParaRPr lang="en-US" dirty="0"/>
          </a:p>
          <a:p>
            <a:endParaRPr lang="en-US" dirty="0"/>
          </a:p>
        </p:txBody>
      </p:sp>
      <p:sp>
        <p:nvSpPr>
          <p:cNvPr id="3" name="Text Placeholder 2"/>
          <p:cNvSpPr>
            <a:spLocks noGrp="1"/>
          </p:cNvSpPr>
          <p:nvPr>
            <p:ph type="body" sz="quarter" idx="11"/>
          </p:nvPr>
        </p:nvSpPr>
        <p:spPr/>
        <p:txBody>
          <a:bodyPr/>
          <a:lstStyle/>
          <a:p>
            <a:endParaRPr lang="en-US"/>
          </a:p>
        </p:txBody>
      </p:sp>
      <p:sp>
        <p:nvSpPr>
          <p:cNvPr id="4" name="TextBox 3"/>
          <p:cNvSpPr txBox="1"/>
          <p:nvPr/>
        </p:nvSpPr>
        <p:spPr>
          <a:xfrm>
            <a:off x="323528" y="699542"/>
            <a:ext cx="8496944" cy="1754326"/>
          </a:xfrm>
          <a:prstGeom prst="rect">
            <a:avLst/>
          </a:prstGeom>
          <a:noFill/>
        </p:spPr>
        <p:txBody>
          <a:bodyPr wrap="square" rtlCol="0">
            <a:spAutoFit/>
          </a:bodyPr>
          <a:lstStyle/>
          <a:p>
            <a:pPr algn="just"/>
            <a:r>
              <a:rPr lang="en-GB" dirty="0"/>
              <a:t>There are various aspects that unite the people living in a particular region. A </a:t>
            </a:r>
            <a:r>
              <a:rPr lang="en-GB" dirty="0" smtClean="0"/>
              <a:t>       region </a:t>
            </a:r>
            <a:r>
              <a:rPr lang="en-GB" dirty="0"/>
              <a:t>is characterized by a common language, culture, demographic </a:t>
            </a:r>
            <a:r>
              <a:rPr lang="en-GB" dirty="0" smtClean="0"/>
              <a:t>composition, </a:t>
            </a:r>
            <a:r>
              <a:rPr lang="en-GB" dirty="0"/>
              <a:t>geographical features, social, historical and political backgrounds. Hence a </a:t>
            </a:r>
            <a:r>
              <a:rPr lang="en-GB" dirty="0" smtClean="0"/>
              <a:t>       person </a:t>
            </a:r>
            <a:r>
              <a:rPr lang="en-GB" dirty="0"/>
              <a:t>tends to be very loyal to a distinct region more than to the country. Regionalism implies excessive loyalty to one’s region or state that tends to pose a </a:t>
            </a:r>
            <a:r>
              <a:rPr lang="en-GB" dirty="0" smtClean="0"/>
              <a:t>          danger </a:t>
            </a:r>
            <a:r>
              <a:rPr lang="en-GB" dirty="0"/>
              <a:t>to national unity. </a:t>
            </a:r>
            <a:endParaRPr lang="en-US" dirty="0"/>
          </a:p>
        </p:txBody>
      </p:sp>
    </p:spTree>
    <p:extLst>
      <p:ext uri="{BB962C8B-B14F-4D97-AF65-F5344CB8AC3E}">
        <p14:creationId xmlns:p14="http://schemas.microsoft.com/office/powerpoint/2010/main" val="327754512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Causes</a:t>
            </a:r>
            <a:endParaRPr lang="en-US" dirty="0"/>
          </a:p>
        </p:txBody>
      </p:sp>
      <p:sp>
        <p:nvSpPr>
          <p:cNvPr id="3" name="Text Placeholder 2"/>
          <p:cNvSpPr>
            <a:spLocks noGrp="1"/>
          </p:cNvSpPr>
          <p:nvPr>
            <p:ph type="body" sz="quarter" idx="11"/>
          </p:nvPr>
        </p:nvSpPr>
        <p:spPr/>
        <p:txBody>
          <a:bodyPr/>
          <a:lstStyle/>
          <a:p>
            <a:endParaRPr lang="en-US"/>
          </a:p>
        </p:txBody>
      </p:sp>
      <p:sp>
        <p:nvSpPr>
          <p:cNvPr id="4" name="TextBox 3"/>
          <p:cNvSpPr txBox="1"/>
          <p:nvPr/>
        </p:nvSpPr>
        <p:spPr>
          <a:xfrm>
            <a:off x="395536" y="1275606"/>
            <a:ext cx="8136904" cy="3416320"/>
          </a:xfrm>
          <a:prstGeom prst="rect">
            <a:avLst/>
          </a:prstGeom>
          <a:noFill/>
        </p:spPr>
        <p:txBody>
          <a:bodyPr wrap="square" rtlCol="0">
            <a:spAutoFit/>
          </a:bodyPr>
          <a:lstStyle/>
          <a:p>
            <a:pPr marL="285750" indent="-285750">
              <a:buFont typeface="Arial" pitchFamily="34" charset="0"/>
              <a:buChar char="•"/>
            </a:pPr>
            <a:r>
              <a:rPr lang="en-US" dirty="0" smtClean="0"/>
              <a:t>Local </a:t>
            </a:r>
            <a:r>
              <a:rPr lang="en-US" dirty="0" err="1" smtClean="0"/>
              <a:t>Politicans</a:t>
            </a:r>
            <a:r>
              <a:rPr lang="en-US" dirty="0" smtClean="0"/>
              <a:t> boost the regional differences leading to conflicts.</a:t>
            </a:r>
          </a:p>
          <a:p>
            <a:pPr marL="285750" indent="-285750">
              <a:buFont typeface="Arial" pitchFamily="34" charset="0"/>
              <a:buChar char="•"/>
            </a:pPr>
            <a:r>
              <a:rPr lang="en-US" dirty="0" smtClean="0"/>
              <a:t>Differences in regional endowments, natural resources and level of             development. </a:t>
            </a:r>
          </a:p>
          <a:p>
            <a:pPr marL="285750" indent="-285750">
              <a:buFont typeface="Arial" pitchFamily="34" charset="0"/>
              <a:buChar char="•"/>
            </a:pPr>
            <a:r>
              <a:rPr lang="en-US" dirty="0" smtClean="0"/>
              <a:t>River disputes</a:t>
            </a:r>
          </a:p>
          <a:p>
            <a:pPr marL="285750" indent="-285750">
              <a:buFont typeface="Arial" pitchFamily="34" charset="0"/>
              <a:buChar char="•"/>
            </a:pPr>
            <a:r>
              <a:rPr lang="en-US" dirty="0" smtClean="0"/>
              <a:t>Boundary disputes</a:t>
            </a:r>
          </a:p>
          <a:p>
            <a:pPr marL="285750" indent="-285750">
              <a:buFont typeface="Arial" pitchFamily="34" charset="0"/>
              <a:buChar char="•"/>
            </a:pPr>
            <a:r>
              <a:rPr lang="en-GB" dirty="0"/>
              <a:t>Jharkhand , Chhattisgarh and Uttaranchal were states created because of the inter-state </a:t>
            </a:r>
            <a:r>
              <a:rPr lang="en-GB" dirty="0" smtClean="0"/>
              <a:t>disparities</a:t>
            </a:r>
          </a:p>
          <a:p>
            <a:pPr marL="285750" indent="-285750">
              <a:buFont typeface="Arial" pitchFamily="34" charset="0"/>
              <a:buChar char="•"/>
            </a:pPr>
            <a:r>
              <a:rPr lang="en-GB" dirty="0"/>
              <a:t>Inter-state river water disputes – the Cauvery and Krishna river water issue between Karnataka, Tamil Nadu and Kerala have led to bloodshed in the recent past. </a:t>
            </a:r>
            <a:endParaRPr lang="en-GB" dirty="0" smtClean="0"/>
          </a:p>
          <a:p>
            <a:pPr marL="285750" indent="-285750">
              <a:buFont typeface="Arial" pitchFamily="34" charset="0"/>
              <a:buChar char="•"/>
            </a:pPr>
            <a:r>
              <a:rPr lang="en-GB" dirty="0"/>
              <a:t>Punjab and Haryana have clashed over the issue of Ravi- Beas waters. Border dispute</a:t>
            </a:r>
            <a:endParaRPr lang="en-US" dirty="0"/>
          </a:p>
        </p:txBody>
      </p:sp>
    </p:spTree>
    <p:extLst>
      <p:ext uri="{BB962C8B-B14F-4D97-AF65-F5344CB8AC3E}">
        <p14:creationId xmlns:p14="http://schemas.microsoft.com/office/powerpoint/2010/main" val="27972911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Measures to resolve regionalism</a:t>
            </a:r>
            <a:endParaRPr lang="en-US" dirty="0"/>
          </a:p>
        </p:txBody>
      </p:sp>
      <p:sp>
        <p:nvSpPr>
          <p:cNvPr id="3" name="Text Placeholder 2"/>
          <p:cNvSpPr>
            <a:spLocks noGrp="1"/>
          </p:cNvSpPr>
          <p:nvPr>
            <p:ph type="body" sz="quarter" idx="11"/>
          </p:nvPr>
        </p:nvSpPr>
        <p:spPr/>
        <p:txBody>
          <a:bodyPr/>
          <a:lstStyle/>
          <a:p>
            <a:endParaRPr lang="en-US"/>
          </a:p>
        </p:txBody>
      </p:sp>
      <p:sp>
        <p:nvSpPr>
          <p:cNvPr id="4" name="TextBox 3"/>
          <p:cNvSpPr txBox="1"/>
          <p:nvPr/>
        </p:nvSpPr>
        <p:spPr>
          <a:xfrm>
            <a:off x="251520" y="1131590"/>
            <a:ext cx="8568952" cy="3631763"/>
          </a:xfrm>
          <a:prstGeom prst="rect">
            <a:avLst/>
          </a:prstGeom>
          <a:noFill/>
        </p:spPr>
        <p:txBody>
          <a:bodyPr wrap="square" rtlCol="0">
            <a:spAutoFit/>
          </a:bodyPr>
          <a:lstStyle/>
          <a:p>
            <a:pPr marL="285750" indent="-285750">
              <a:buFont typeface="Arial" pitchFamily="34" charset="0"/>
              <a:buChar char="•"/>
            </a:pPr>
            <a:r>
              <a:rPr lang="en-GB" sz="1600" dirty="0" smtClean="0"/>
              <a:t>Efforts </a:t>
            </a:r>
            <a:r>
              <a:rPr lang="en-GB" sz="1600" dirty="0"/>
              <a:t>should be made by the Central and State governments to promote national unity </a:t>
            </a:r>
            <a:r>
              <a:rPr lang="en-GB" sz="1600" dirty="0" smtClean="0"/>
              <a:t> </a:t>
            </a:r>
          </a:p>
          <a:p>
            <a:r>
              <a:rPr lang="en-GB" sz="1600" dirty="0" smtClean="0"/>
              <a:t>and </a:t>
            </a:r>
            <a:r>
              <a:rPr lang="en-GB" sz="1600" dirty="0"/>
              <a:t>solidarity. </a:t>
            </a:r>
            <a:endParaRPr lang="en-GB" sz="1600" dirty="0" smtClean="0"/>
          </a:p>
          <a:p>
            <a:pPr marL="285750" indent="-285750">
              <a:buFont typeface="Arial" pitchFamily="34" charset="0"/>
              <a:buChar char="•"/>
            </a:pPr>
            <a:r>
              <a:rPr lang="en-GB" sz="1600" dirty="0" smtClean="0"/>
              <a:t>States </a:t>
            </a:r>
            <a:r>
              <a:rPr lang="en-GB" sz="1600" dirty="0"/>
              <a:t>should be willing to cooperate with each other to resolve their disputes in </a:t>
            </a:r>
            <a:r>
              <a:rPr lang="en-GB" sz="1600" dirty="0"/>
              <a:t> </a:t>
            </a:r>
            <a:r>
              <a:rPr lang="en-GB" sz="1600" dirty="0" smtClean="0"/>
              <a:t>  </a:t>
            </a:r>
          </a:p>
          <a:p>
            <a:r>
              <a:rPr lang="en-GB" sz="1600" dirty="0" smtClean="0"/>
              <a:t> the </a:t>
            </a:r>
            <a:r>
              <a:rPr lang="en-GB" sz="1600" dirty="0"/>
              <a:t>larger interest of the nation. </a:t>
            </a:r>
            <a:endParaRPr lang="en-GB" sz="1600" dirty="0" smtClean="0"/>
          </a:p>
          <a:p>
            <a:pPr marL="285750" indent="-285750">
              <a:buFont typeface="Arial" pitchFamily="34" charset="0"/>
              <a:buChar char="•"/>
            </a:pPr>
            <a:r>
              <a:rPr lang="en-GB" sz="1600" dirty="0" smtClean="0"/>
              <a:t>Cultural</a:t>
            </a:r>
            <a:r>
              <a:rPr lang="en-GB" sz="1600" dirty="0"/>
              <a:t>, Sports and literary exchanges between states should be encouraged to </a:t>
            </a:r>
            <a:r>
              <a:rPr lang="en-GB" sz="1600" dirty="0" smtClean="0"/>
              <a:t>   </a:t>
            </a:r>
          </a:p>
          <a:p>
            <a:r>
              <a:rPr lang="en-GB" sz="1600" dirty="0" smtClean="0"/>
              <a:t>foster </a:t>
            </a:r>
            <a:r>
              <a:rPr lang="en-GB" sz="1600" dirty="0"/>
              <a:t>regional cooperation. </a:t>
            </a:r>
            <a:endParaRPr lang="en-GB" sz="1600" dirty="0" smtClean="0"/>
          </a:p>
          <a:p>
            <a:pPr marL="285750" indent="-285750">
              <a:buFont typeface="Arial" pitchFamily="34" charset="0"/>
              <a:buChar char="•"/>
            </a:pPr>
            <a:r>
              <a:rPr lang="en-GB" sz="1600" dirty="0" smtClean="0"/>
              <a:t>Fiscal </a:t>
            </a:r>
            <a:r>
              <a:rPr lang="en-GB" sz="1600" dirty="0"/>
              <a:t>and other incentives must be given to industrialists and businesses for </a:t>
            </a:r>
            <a:r>
              <a:rPr lang="en-GB" sz="1600" dirty="0" smtClean="0"/>
              <a:t>        </a:t>
            </a:r>
          </a:p>
          <a:p>
            <a:r>
              <a:rPr lang="en-GB" sz="1600" dirty="0" smtClean="0"/>
              <a:t>setting </a:t>
            </a:r>
            <a:r>
              <a:rPr lang="en-GB" sz="1600" dirty="0"/>
              <a:t>up their plants and operations in backward areas to further their development. Ex</a:t>
            </a:r>
            <a:r>
              <a:rPr lang="en-GB" sz="1600" dirty="0" smtClean="0"/>
              <a:t>.</a:t>
            </a:r>
          </a:p>
          <a:p>
            <a:r>
              <a:rPr lang="en-GB" sz="1600" dirty="0" smtClean="0"/>
              <a:t> </a:t>
            </a:r>
            <a:r>
              <a:rPr lang="en-GB" sz="1600" dirty="0"/>
              <a:t>Subsidies and tax exemptions. </a:t>
            </a:r>
            <a:endParaRPr lang="en-GB" sz="1600" dirty="0" smtClean="0"/>
          </a:p>
          <a:p>
            <a:pPr marL="285750" indent="-285750">
              <a:buFont typeface="Arial" pitchFamily="34" charset="0"/>
              <a:buChar char="•"/>
            </a:pPr>
            <a:r>
              <a:rPr lang="en-GB" sz="1600" dirty="0" smtClean="0"/>
              <a:t>Special </a:t>
            </a:r>
            <a:r>
              <a:rPr lang="en-GB" sz="1600" dirty="0"/>
              <a:t>Area Development programmes should be undertaken in tribal, hilly and </a:t>
            </a:r>
            <a:r>
              <a:rPr lang="en-GB" sz="1600" dirty="0" smtClean="0"/>
              <a:t>       </a:t>
            </a:r>
          </a:p>
          <a:p>
            <a:r>
              <a:rPr lang="en-GB" sz="1600" dirty="0" smtClean="0"/>
              <a:t>desert </a:t>
            </a:r>
            <a:r>
              <a:rPr lang="en-GB" sz="1600" dirty="0"/>
              <a:t>regions for their growth. </a:t>
            </a:r>
            <a:endParaRPr lang="en-GB" sz="1600" dirty="0" smtClean="0"/>
          </a:p>
          <a:p>
            <a:pPr marL="285750" indent="-285750">
              <a:buFont typeface="Arial" pitchFamily="34" charset="0"/>
              <a:buChar char="•"/>
            </a:pPr>
            <a:r>
              <a:rPr lang="en-GB" sz="1600" dirty="0" smtClean="0"/>
              <a:t>There </a:t>
            </a:r>
            <a:r>
              <a:rPr lang="en-GB" sz="1600" dirty="0"/>
              <a:t>should be well coordinated planning between the Centre and states for fair </a:t>
            </a:r>
            <a:r>
              <a:rPr lang="en-GB" sz="1600" dirty="0" smtClean="0"/>
              <a:t> </a:t>
            </a:r>
          </a:p>
          <a:p>
            <a:r>
              <a:rPr lang="en-GB" sz="1600" dirty="0" smtClean="0"/>
              <a:t>allocation </a:t>
            </a:r>
            <a:r>
              <a:rPr lang="en-GB" sz="1600" dirty="0"/>
              <a:t>of funds for regional development. </a:t>
            </a:r>
            <a:endParaRPr lang="en-GB" sz="1600" dirty="0" smtClean="0"/>
          </a:p>
          <a:p>
            <a:pPr marL="285750" indent="-285750">
              <a:buFont typeface="Arial" pitchFamily="34" charset="0"/>
              <a:buChar char="•"/>
            </a:pPr>
            <a:r>
              <a:rPr lang="en-GB" sz="1600" dirty="0" smtClean="0"/>
              <a:t>There </a:t>
            </a:r>
            <a:r>
              <a:rPr lang="en-GB" sz="1600" dirty="0"/>
              <a:t>should be just and equitable distribution of natural resources.</a:t>
            </a:r>
            <a:endParaRPr lang="en-US" sz="1600" dirty="0"/>
          </a:p>
        </p:txBody>
      </p:sp>
    </p:spTree>
    <p:extLst>
      <p:ext uri="{BB962C8B-B14F-4D97-AF65-F5344CB8AC3E}">
        <p14:creationId xmlns:p14="http://schemas.microsoft.com/office/powerpoint/2010/main" val="26628990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190152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428611"/>
            <a:ext cx="8643998" cy="1077218"/>
          </a:xfrm>
          <a:prstGeom prst="rect">
            <a:avLst/>
          </a:prstGeom>
        </p:spPr>
        <p:txBody>
          <a:bodyPr wrap="square">
            <a:spAutoFit/>
          </a:bodyPr>
          <a:lstStyle/>
          <a:p>
            <a:r>
              <a:rPr lang="en-GB" sz="3200" b="1" dirty="0" smtClean="0">
                <a:solidFill>
                  <a:schemeClr val="accent6">
                    <a:lumMod val="50000"/>
                  </a:schemeClr>
                </a:solidFill>
              </a:rPr>
              <a:t>Religion wise composition of Population in India </a:t>
            </a:r>
            <a:endParaRPr lang="en-US" sz="3200" b="1" dirty="0">
              <a:solidFill>
                <a:schemeClr val="accent6">
                  <a:lumMod val="50000"/>
                </a:schemeClr>
              </a:solidFill>
            </a:endParaRPr>
          </a:p>
        </p:txBody>
      </p:sp>
      <p:pic>
        <p:nvPicPr>
          <p:cNvPr id="1026" name="Picture 2" descr="Set of religion people different characters Vector Image"/>
          <p:cNvPicPr>
            <a:picLocks noChangeAspect="1" noChangeArrowheads="1"/>
          </p:cNvPicPr>
          <p:nvPr/>
        </p:nvPicPr>
        <p:blipFill>
          <a:blip r:embed="rId2"/>
          <a:srcRect/>
          <a:stretch>
            <a:fillRect/>
          </a:stretch>
        </p:blipFill>
        <p:spPr bwMode="auto">
          <a:xfrm>
            <a:off x="357158" y="1785932"/>
            <a:ext cx="8358246" cy="2952728"/>
          </a:xfrm>
          <a:prstGeom prst="rect">
            <a:avLst/>
          </a:prstGeom>
          <a:noFill/>
        </p:spPr>
      </p:pic>
    </p:spTree>
    <p:extLst>
      <p:ext uri="{BB962C8B-B14F-4D97-AF65-F5344CB8AC3E}">
        <p14:creationId xmlns:p14="http://schemas.microsoft.com/office/powerpoint/2010/main" val="811024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ntents Slide Master">
  <a:themeElements>
    <a:clrScheme name="ALLPPT-COLOR-A17">
      <a:dk1>
        <a:sysClr val="windowText" lastClr="000000"/>
      </a:dk1>
      <a:lt1>
        <a:sysClr val="window" lastClr="FFFFFF"/>
      </a:lt1>
      <a:dk2>
        <a:srgbClr val="1F497D"/>
      </a:dk2>
      <a:lt2>
        <a:srgbClr val="EEECE1"/>
      </a:lt2>
      <a:accent1>
        <a:srgbClr val="FFCE29"/>
      </a:accent1>
      <a:accent2>
        <a:srgbClr val="F2BF27"/>
      </a:accent2>
      <a:accent3>
        <a:srgbClr val="ED1C24"/>
      </a:accent3>
      <a:accent4>
        <a:srgbClr val="FFCE29"/>
      </a:accent4>
      <a:accent5>
        <a:srgbClr val="F2BF27"/>
      </a:accent5>
      <a:accent6>
        <a:srgbClr val="ED1C24"/>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75000"/>
            <a:lumOff val="25000"/>
          </a:schemeClr>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Section Break Slide Master">
  <a:themeElements>
    <a:clrScheme name="ALLPPT-COLOR-A17">
      <a:dk1>
        <a:sysClr val="windowText" lastClr="000000"/>
      </a:dk1>
      <a:lt1>
        <a:sysClr val="window" lastClr="FFFFFF"/>
      </a:lt1>
      <a:dk2>
        <a:srgbClr val="1F497D"/>
      </a:dk2>
      <a:lt2>
        <a:srgbClr val="EEECE1"/>
      </a:lt2>
      <a:accent1>
        <a:srgbClr val="FFCE29"/>
      </a:accent1>
      <a:accent2>
        <a:srgbClr val="F2BF27"/>
      </a:accent2>
      <a:accent3>
        <a:srgbClr val="ED1C24"/>
      </a:accent3>
      <a:accent4>
        <a:srgbClr val="FFCE29"/>
      </a:accent4>
      <a:accent5>
        <a:srgbClr val="F2BF27"/>
      </a:accent5>
      <a:accent6>
        <a:srgbClr val="ED1C24"/>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4586</TotalTime>
  <Words>8460</Words>
  <Application>Microsoft Office PowerPoint</Application>
  <PresentationFormat>On-screen Show (16:9)</PresentationFormat>
  <Paragraphs>832</Paragraphs>
  <Slides>84</Slides>
  <Notes>1</Notes>
  <HiddenSlides>0</HiddenSlides>
  <MMClips>0</MMClips>
  <ScaleCrop>false</ScaleCrop>
  <HeadingPairs>
    <vt:vector size="4" baseType="variant">
      <vt:variant>
        <vt:lpstr>Theme</vt:lpstr>
      </vt:variant>
      <vt:variant>
        <vt:i4>2</vt:i4>
      </vt:variant>
      <vt:variant>
        <vt:lpstr>Slide Titles</vt:lpstr>
      </vt:variant>
      <vt:variant>
        <vt:i4>84</vt:i4>
      </vt:variant>
    </vt:vector>
  </HeadingPairs>
  <TitlesOfParts>
    <vt:vector size="86" baseType="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vinod</cp:lastModifiedBy>
  <cp:revision>328</cp:revision>
  <dcterms:created xsi:type="dcterms:W3CDTF">2016-12-05T23:26:54Z</dcterms:created>
  <dcterms:modified xsi:type="dcterms:W3CDTF">2023-08-13T14:48:50Z</dcterms:modified>
</cp:coreProperties>
</file>