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5" r:id="rId3"/>
    <p:sldId id="258" r:id="rId4"/>
    <p:sldId id="263" r:id="rId5"/>
    <p:sldId id="259" r:id="rId6"/>
    <p:sldId id="266" r:id="rId7"/>
    <p:sldId id="267" r:id="rId8"/>
    <p:sldId id="264"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20" name="Footer Placeholder 19"/>
          <p:cNvSpPr>
            <a:spLocks noGrp="1"/>
          </p:cNvSpPr>
          <p:nvPr>
            <p:ph type="ftr" sz="quarter" idx="11"/>
          </p:nvPr>
        </p:nvSpPr>
        <p:spPr/>
        <p:txBody>
          <a:bodyPr/>
          <a:lstStyle>
            <a:extLst/>
          </a:lstStyle>
          <a:p>
            <a:endParaRPr lang="en-IN"/>
          </a:p>
        </p:txBody>
      </p:sp>
      <p:sp>
        <p:nvSpPr>
          <p:cNvPr id="10" name="Slide Number Placeholder 9"/>
          <p:cNvSpPr>
            <a:spLocks noGrp="1"/>
          </p:cNvSpPr>
          <p:nvPr>
            <p:ph type="sldNum" sz="quarter" idx="12"/>
          </p:nvPr>
        </p:nvSpPr>
        <p:spPr/>
        <p:txBody>
          <a:bodyPr/>
          <a:lstStyle>
            <a:extLst/>
          </a:lstStyle>
          <a:p>
            <a:fld id="{4433176A-E987-4D67-86D3-C9BA87B79316}" type="slidenum">
              <a:rPr lang="en-IN" smtClean="0"/>
              <a:t>‹#›</a:t>
            </a:fld>
            <a:endParaRPr lang="en-IN"/>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4433176A-E987-4D67-86D3-C9BA87B79316}" type="slidenum">
              <a:rPr lang="en-IN" smtClean="0"/>
              <a:t>‹#›</a:t>
            </a:fld>
            <a:endParaRPr lang="en-IN"/>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4433176A-E987-4D67-86D3-C9BA87B79316}" type="slidenum">
              <a:rPr lang="en-IN" smtClean="0"/>
              <a:t>‹#›</a:t>
            </a:fld>
            <a:endParaRPr lang="en-IN"/>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4433176A-E987-4D67-86D3-C9BA87B79316}"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383F206-CA74-45E9-94D0-6A9F5814008F}" type="datetimeFigureOut">
              <a:rPr lang="en-IN" smtClean="0"/>
              <a:t>27/07/2020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4433176A-E987-4D67-86D3-C9BA87B79316}" type="slidenum">
              <a:rPr lang="en-IN" smtClean="0"/>
              <a:t>‹#›</a:t>
            </a:fld>
            <a:endParaRPr lang="en-IN"/>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383F206-CA74-45E9-94D0-6A9F5814008F}" type="datetimeFigureOut">
              <a:rPr lang="en-IN" smtClean="0"/>
              <a:t>27/07/2020</a:t>
            </a:fld>
            <a:endParaRPr lang="en-IN"/>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433176A-E987-4D67-86D3-C9BA87B79316}" type="slidenum">
              <a:rPr lang="en-IN" smtClean="0"/>
              <a:t>‹#›</a:t>
            </a:fld>
            <a:endParaRPr lang="en-IN"/>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9621" y="1628800"/>
            <a:ext cx="4799812" cy="3631108"/>
          </a:xfrm>
          <a:prstGeom prst="rect">
            <a:avLst/>
          </a:prstGeom>
        </p:spPr>
      </p:pic>
      <p:sp>
        <p:nvSpPr>
          <p:cNvPr id="20484" name="Rectangle 4"/>
          <p:cNvSpPr>
            <a:spLocks noGrp="1" noChangeArrowheads="1"/>
          </p:cNvSpPr>
          <p:nvPr>
            <p:ph type="ctrTitle"/>
          </p:nvPr>
        </p:nvSpPr>
        <p:spPr>
          <a:xfrm>
            <a:off x="611560" y="692696"/>
            <a:ext cx="4680520" cy="3376211"/>
          </a:xfrm>
        </p:spPr>
        <p:txBody>
          <a:bodyPr/>
          <a:lstStyle/>
          <a:p>
            <a:pPr algn="ctr" eaLnBrk="1" hangingPunct="1">
              <a:defRPr/>
            </a:pPr>
            <a:r>
              <a:rPr lang="en-US" sz="5400" dirty="0" smtClean="0"/>
              <a:t>Media-Dependency Theory</a:t>
            </a:r>
          </a:p>
        </p:txBody>
      </p:sp>
      <p:sp>
        <p:nvSpPr>
          <p:cNvPr id="84995" name="Rectangle 4"/>
          <p:cNvSpPr>
            <a:spLocks noChangeArrowheads="1"/>
          </p:cNvSpPr>
          <p:nvPr/>
        </p:nvSpPr>
        <p:spPr bwMode="auto">
          <a:xfrm>
            <a:off x="971600" y="6021288"/>
            <a:ext cx="62316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dirty="0"/>
              <a:t>Sandra Ball-</a:t>
            </a:r>
            <a:r>
              <a:rPr lang="en-US" dirty="0" err="1"/>
              <a:t>Rokeach</a:t>
            </a:r>
            <a:r>
              <a:rPr lang="en-US" dirty="0"/>
              <a:t> and Melvin </a:t>
            </a:r>
            <a:r>
              <a:rPr lang="en-US" dirty="0" err="1"/>
              <a:t>DeFleur</a:t>
            </a:r>
            <a:r>
              <a:rPr lang="en-US" dirty="0"/>
              <a:t> (1976) </a:t>
            </a:r>
          </a:p>
        </p:txBody>
      </p:sp>
    </p:spTree>
    <p:extLst>
      <p:ext uri="{BB962C8B-B14F-4D97-AF65-F5344CB8AC3E}">
        <p14:creationId xmlns:p14="http://schemas.microsoft.com/office/powerpoint/2010/main" val="2159716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115616" y="1772816"/>
            <a:ext cx="7848872" cy="4373563"/>
          </a:xfrm>
        </p:spPr>
        <p:txBody>
          <a:bodyPr>
            <a:normAutofit fontScale="85000" lnSpcReduction="20000"/>
          </a:bodyPr>
          <a:lstStyle/>
          <a:p>
            <a:r>
              <a:rPr lang="en-US" dirty="0">
                <a:latin typeface="Times New Roman" pitchFamily="18" charset="0"/>
                <a:cs typeface="Times New Roman" pitchFamily="18" charset="0"/>
              </a:rPr>
              <a:t>Media dependency theory</a:t>
            </a:r>
            <a:r>
              <a:rPr lang="en-US" b="0" dirty="0">
                <a:latin typeface="Times New Roman" pitchFamily="18" charset="0"/>
                <a:cs typeface="Times New Roman" pitchFamily="18" charset="0"/>
              </a:rPr>
              <a:t>, a systematic approach to the study of the effects of mass media on audiences and of the interactions between media, audiences, and social systems</a:t>
            </a:r>
            <a:r>
              <a:rPr lang="en-US" b="0" dirty="0" smtClean="0">
                <a:latin typeface="Times New Roman" pitchFamily="18" charset="0"/>
                <a:cs typeface="Times New Roman" pitchFamily="18" charset="0"/>
              </a:rPr>
              <a:t>.</a:t>
            </a:r>
          </a:p>
          <a:p>
            <a:endParaRPr lang="en-US" b="0" dirty="0">
              <a:latin typeface="Times New Roman" pitchFamily="18" charset="0"/>
              <a:cs typeface="Times New Roman" pitchFamily="18" charset="0"/>
            </a:endParaRPr>
          </a:p>
          <a:p>
            <a:endParaRPr lang="en-US" b="0" dirty="0" smtClean="0">
              <a:latin typeface="Times New Roman" pitchFamily="18" charset="0"/>
              <a:cs typeface="Times New Roman" pitchFamily="18" charset="0"/>
            </a:endParaRPr>
          </a:p>
          <a:p>
            <a:endParaRPr lang="en-US" b="0" dirty="0">
              <a:latin typeface="Times New Roman" pitchFamily="18" charset="0"/>
              <a:cs typeface="Times New Roman" pitchFamily="18" charset="0"/>
            </a:endParaRPr>
          </a:p>
          <a:p>
            <a:endParaRPr lang="en-US" b="0" dirty="0" smtClean="0">
              <a:latin typeface="Times New Roman" pitchFamily="18" charset="0"/>
              <a:cs typeface="Times New Roman" pitchFamily="18" charset="0"/>
            </a:endParaRPr>
          </a:p>
          <a:p>
            <a:r>
              <a:rPr lang="en-US" dirty="0">
                <a:latin typeface="Times New Roman" pitchFamily="18" charset="0"/>
                <a:cs typeface="Times New Roman" pitchFamily="18" charset="0"/>
              </a:rPr>
              <a:t>It was introduced in outline by </a:t>
            </a:r>
            <a:r>
              <a:rPr lang="en-US" dirty="0" smtClean="0">
                <a:latin typeface="Times New Roman" pitchFamily="18" charset="0"/>
                <a:cs typeface="Times New Roman" pitchFamily="18" charset="0"/>
              </a:rPr>
              <a:t>the American</a:t>
            </a:r>
            <a:r>
              <a:rPr lang="en-US" dirty="0">
                <a:latin typeface="Times New Roman" pitchFamily="18" charset="0"/>
                <a:cs typeface="Times New Roman" pitchFamily="18" charset="0"/>
              </a:rPr>
              <a:t> communications researchers Sandra Ball-</a:t>
            </a:r>
            <a:r>
              <a:rPr lang="en-US" dirty="0" err="1">
                <a:latin typeface="Times New Roman" pitchFamily="18" charset="0"/>
                <a:cs typeface="Times New Roman" pitchFamily="18" charset="0"/>
              </a:rPr>
              <a:t>Rokeach</a:t>
            </a:r>
            <a:r>
              <a:rPr lang="en-US" dirty="0">
                <a:latin typeface="Times New Roman" pitchFamily="18" charset="0"/>
                <a:cs typeface="Times New Roman" pitchFamily="18" charset="0"/>
              </a:rPr>
              <a:t> and Melvin </a:t>
            </a:r>
            <a:r>
              <a:rPr lang="en-US" dirty="0" err="1">
                <a:latin typeface="Times New Roman" pitchFamily="18" charset="0"/>
                <a:cs typeface="Times New Roman" pitchFamily="18" charset="0"/>
              </a:rPr>
              <a:t>DeFleur</a:t>
            </a:r>
            <a:r>
              <a:rPr lang="en-US" dirty="0">
                <a:latin typeface="Times New Roman" pitchFamily="18" charset="0"/>
                <a:cs typeface="Times New Roman" pitchFamily="18" charset="0"/>
              </a:rPr>
              <a:t> in 1976.</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735735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idx="1"/>
          </p:nvPr>
        </p:nvSpPr>
        <p:spPr>
          <a:xfrm>
            <a:off x="1115616" y="304800"/>
            <a:ext cx="7818834" cy="6324600"/>
          </a:xfrm>
        </p:spPr>
        <p:txBody>
          <a:bodyPr>
            <a:normAutofit/>
          </a:bodyPr>
          <a:lstStyle/>
          <a:p>
            <a:pPr eaLnBrk="1" hangingPunct="1"/>
            <a:r>
              <a:rPr lang="en-US" sz="2800" dirty="0" smtClean="0"/>
              <a:t>This theory assumes that mass media can have a “moderate” or even “powerful” effect on the formation of opinions, perceptions, and attitudes. </a:t>
            </a:r>
            <a:endParaRPr lang="en-US" sz="2800" dirty="0" smtClean="0"/>
          </a:p>
          <a:p>
            <a:pPr eaLnBrk="1" hangingPunct="1"/>
            <a:endParaRPr lang="en-US" sz="2800" dirty="0"/>
          </a:p>
          <a:p>
            <a:pPr eaLnBrk="1" hangingPunct="1"/>
            <a:endParaRPr lang="en-US" sz="2800" dirty="0" smtClean="0"/>
          </a:p>
          <a:p>
            <a:pPr eaLnBrk="1" hangingPunct="1"/>
            <a:endParaRPr lang="en-US" sz="2800" dirty="0" smtClean="0"/>
          </a:p>
          <a:p>
            <a:pPr eaLnBrk="1" hangingPunct="1"/>
            <a:r>
              <a:rPr lang="en-US" sz="2800" dirty="0" smtClean="0"/>
              <a:t>When people have no prior information or attitude disposition regarding a subject, the mass media play a role in telling people what to think. </a:t>
            </a:r>
          </a:p>
          <a:p>
            <a:pPr eaLnBrk="1" hangingPunct="1"/>
            <a:endParaRPr lang="en-US" sz="2800" dirty="0" smtClean="0"/>
          </a:p>
          <a:p>
            <a:pPr eaLnBrk="1" hangingPunct="1"/>
            <a:endParaRPr lang="en-US" sz="2800" dirty="0" smtClean="0"/>
          </a:p>
          <a:p>
            <a:pPr eaLnBrk="1" hangingPunct="1"/>
            <a:endParaRPr lang="en-US" sz="2800" dirty="0" smtClean="0"/>
          </a:p>
          <a:p>
            <a:pPr eaLnBrk="1" hangingPunct="1"/>
            <a:endParaRPr lang="en-US" sz="2800" dirty="0" smtClean="0"/>
          </a:p>
        </p:txBody>
      </p:sp>
    </p:spTree>
    <p:extLst>
      <p:ext uri="{BB962C8B-B14F-4D97-AF65-F5344CB8AC3E}">
        <p14:creationId xmlns:p14="http://schemas.microsoft.com/office/powerpoint/2010/main" val="2914722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2132856"/>
            <a:ext cx="7704856" cy="3993307"/>
          </a:xfrm>
        </p:spPr>
        <p:txBody>
          <a:bodyPr/>
          <a:lstStyle/>
          <a:p>
            <a:pPr algn="just"/>
            <a:r>
              <a:rPr lang="en-US" dirty="0"/>
              <a:t>Mass media effects also are increased when people cannot verify information through personal experience or knowledge. Under the circumstance, they become highly dependent on the media for information.</a:t>
            </a:r>
          </a:p>
          <a:p>
            <a:endParaRPr lang="en-IN" dirty="0"/>
          </a:p>
        </p:txBody>
      </p:sp>
    </p:spTree>
    <p:extLst>
      <p:ext uri="{BB962C8B-B14F-4D97-AF65-F5344CB8AC3E}">
        <p14:creationId xmlns:p14="http://schemas.microsoft.com/office/powerpoint/2010/main" val="3600148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Content Placeholder 2"/>
          <p:cNvSpPr>
            <a:spLocks noGrp="1"/>
          </p:cNvSpPr>
          <p:nvPr>
            <p:ph idx="1"/>
          </p:nvPr>
        </p:nvSpPr>
        <p:spPr>
          <a:xfrm>
            <a:off x="762000" y="228600"/>
            <a:ext cx="8172450" cy="6400800"/>
          </a:xfrm>
        </p:spPr>
        <p:txBody>
          <a:bodyPr>
            <a:normAutofit/>
          </a:bodyPr>
          <a:lstStyle/>
          <a:p>
            <a:pPr eaLnBrk="1" hangingPunct="1"/>
            <a:r>
              <a:rPr lang="en-US" sz="2400" dirty="0" smtClean="0"/>
              <a:t>It proposes an integral relationship among audiences, media and the larger social system. Audiences depend on media information to meet certain needs and achieve certain goals, like uses-and-gratifications theory. </a:t>
            </a:r>
          </a:p>
          <a:p>
            <a:pPr eaLnBrk="1" hangingPunct="1"/>
            <a:endParaRPr lang="en-US" sz="2400" dirty="0" smtClean="0"/>
          </a:p>
          <a:p>
            <a:pPr eaLnBrk="1" hangingPunct="1"/>
            <a:endParaRPr lang="en-US" sz="2400" dirty="0" smtClean="0"/>
          </a:p>
        </p:txBody>
      </p:sp>
    </p:spTree>
    <p:extLst>
      <p:ext uri="{BB962C8B-B14F-4D97-AF65-F5344CB8AC3E}">
        <p14:creationId xmlns:p14="http://schemas.microsoft.com/office/powerpoint/2010/main" val="1658126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47800"/>
            <a:ext cx="7962088" cy="4800600"/>
          </a:xfrm>
        </p:spPr>
        <p:txBody>
          <a:bodyPr/>
          <a:lstStyle/>
          <a:p>
            <a:r>
              <a:rPr lang="en-US" dirty="0"/>
              <a:t>There are potentially three types of effects that result from an audience’s dependency on the media: </a:t>
            </a:r>
            <a:r>
              <a:rPr lang="en-US" b="1" dirty="0"/>
              <a:t>cognitive, affective, and behavioral.</a:t>
            </a:r>
            <a:endParaRPr lang="en-IN" b="1" dirty="0"/>
          </a:p>
        </p:txBody>
      </p:sp>
    </p:spTree>
    <p:extLst>
      <p:ext uri="{BB962C8B-B14F-4D97-AF65-F5344CB8AC3E}">
        <p14:creationId xmlns:p14="http://schemas.microsoft.com/office/powerpoint/2010/main" val="3242542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043608" y="1447800"/>
            <a:ext cx="7890080" cy="4800600"/>
          </a:xfrm>
        </p:spPr>
        <p:txBody>
          <a:bodyPr>
            <a:normAutofit fontScale="92500" lnSpcReduction="20000"/>
          </a:bodyPr>
          <a:lstStyle/>
          <a:p>
            <a:pPr marL="596646" indent="-514350">
              <a:buAutoNum type="arabicParenR"/>
            </a:pPr>
            <a:r>
              <a:rPr lang="en-US" b="1" dirty="0" smtClean="0"/>
              <a:t>Cognitive </a:t>
            </a:r>
            <a:r>
              <a:rPr lang="en-US" b="1" dirty="0"/>
              <a:t>effects </a:t>
            </a:r>
            <a:r>
              <a:rPr lang="en-US" dirty="0"/>
              <a:t>are changes in an audience’s attitudes, beliefs, and </a:t>
            </a:r>
            <a:r>
              <a:rPr lang="en-US" dirty="0" smtClean="0"/>
              <a:t>values</a:t>
            </a:r>
          </a:p>
          <a:p>
            <a:pPr marL="596646" indent="-514350">
              <a:buAutoNum type="arabicParenR"/>
            </a:pPr>
            <a:endParaRPr lang="en-US" dirty="0"/>
          </a:p>
          <a:p>
            <a:pPr marL="596646" indent="-514350">
              <a:buAutoNum type="arabicParenR"/>
            </a:pPr>
            <a:r>
              <a:rPr lang="en-US" b="1" dirty="0"/>
              <a:t>Affective effects</a:t>
            </a:r>
            <a:r>
              <a:rPr lang="en-US" dirty="0"/>
              <a:t> include, for example, the development of feelings of fear and anxiety about living in certain </a:t>
            </a:r>
            <a:r>
              <a:rPr lang="en-US" dirty="0" err="1"/>
              <a:t>neighbourhoods</a:t>
            </a:r>
            <a:r>
              <a:rPr lang="en-US" dirty="0"/>
              <a:t> as a result of overexposure to news reports about violent events in such areas</a:t>
            </a:r>
            <a:r>
              <a:rPr lang="en-US" dirty="0" smtClean="0"/>
              <a:t>.</a:t>
            </a:r>
          </a:p>
          <a:p>
            <a:pPr marL="596646" indent="-514350">
              <a:buAutoNum type="arabicParenR"/>
            </a:pPr>
            <a:r>
              <a:rPr lang="en-US" dirty="0"/>
              <a:t>An example of a </a:t>
            </a:r>
            <a:r>
              <a:rPr lang="en-US" b="1" dirty="0"/>
              <a:t>behavioral effect </a:t>
            </a:r>
            <a:r>
              <a:rPr lang="en-US" dirty="0"/>
              <a:t>is “deactivation,” which occurs when individual members of an audience refrain from taking certain </a:t>
            </a:r>
            <a:r>
              <a:rPr lang="en-US" dirty="0" smtClean="0"/>
              <a:t>actions, example- non voting</a:t>
            </a:r>
            <a:endParaRPr lang="en-IN" dirty="0"/>
          </a:p>
        </p:txBody>
      </p:sp>
    </p:spTree>
    <p:extLst>
      <p:ext uri="{BB962C8B-B14F-4D97-AF65-F5344CB8AC3E}">
        <p14:creationId xmlns:p14="http://schemas.microsoft.com/office/powerpoint/2010/main" val="32578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620688"/>
            <a:ext cx="7105600" cy="5505475"/>
          </a:xfrm>
        </p:spPr>
        <p:txBody>
          <a:bodyPr>
            <a:normAutofit fontScale="70000" lnSpcReduction="20000"/>
          </a:bodyPr>
          <a:lstStyle/>
          <a:p>
            <a:pPr algn="just"/>
            <a:r>
              <a:rPr lang="en-US" dirty="0"/>
              <a:t>Audience do not depend on all media equally. </a:t>
            </a:r>
            <a:endParaRPr lang="en-US" dirty="0" smtClean="0"/>
          </a:p>
          <a:p>
            <a:pPr algn="just"/>
            <a:endParaRPr lang="en-US" dirty="0"/>
          </a:p>
          <a:p>
            <a:pPr algn="just"/>
            <a:r>
              <a:rPr lang="en-US" dirty="0" smtClean="0"/>
              <a:t>Two </a:t>
            </a:r>
            <a:r>
              <a:rPr lang="en-US" dirty="0"/>
              <a:t>factors influence the degree of media dependence</a:t>
            </a:r>
            <a:r>
              <a:rPr lang="en-US" dirty="0" smtClean="0"/>
              <a:t>.</a:t>
            </a:r>
          </a:p>
          <a:p>
            <a:pPr algn="just"/>
            <a:endParaRPr lang="en-US" dirty="0"/>
          </a:p>
          <a:p>
            <a:pPr algn="just"/>
            <a:r>
              <a:rPr lang="en-US" dirty="0" smtClean="0"/>
              <a:t> </a:t>
            </a:r>
            <a:r>
              <a:rPr lang="en-US" dirty="0"/>
              <a:t>First, you will become more dependent on media that meet a number of your needs than on media that provide just a few</a:t>
            </a:r>
            <a:r>
              <a:rPr lang="en-US" dirty="0" smtClean="0"/>
              <a:t>.</a:t>
            </a:r>
          </a:p>
          <a:p>
            <a:pPr algn="just"/>
            <a:endParaRPr lang="en-US" dirty="0"/>
          </a:p>
          <a:p>
            <a:pPr algn="just"/>
            <a:r>
              <a:rPr lang="en-US" dirty="0" smtClean="0"/>
              <a:t> </a:t>
            </a:r>
            <a:r>
              <a:rPr lang="en-US" dirty="0"/>
              <a:t>The second source of dependency is social stability. When social change and conflict are high, established institutions, beliefs, and practices are challenged, forcing you to reevaluate and make new choices. At such times your reliance on the media for information will increase. At other, more stable times your dependency on media may go way down.</a:t>
            </a:r>
          </a:p>
          <a:p>
            <a:endParaRPr lang="en-IN" dirty="0"/>
          </a:p>
        </p:txBody>
      </p:sp>
    </p:spTree>
    <p:extLst>
      <p:ext uri="{BB962C8B-B14F-4D97-AF65-F5344CB8AC3E}">
        <p14:creationId xmlns:p14="http://schemas.microsoft.com/office/powerpoint/2010/main" val="10536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a:defRPr/>
            </a:pP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628800"/>
            <a:ext cx="7315200" cy="4456176"/>
          </a:xfrm>
          <a:prstGeom prst="rect">
            <a:avLst/>
          </a:prstGeom>
        </p:spPr>
      </p:pic>
    </p:spTree>
    <p:extLst>
      <p:ext uri="{BB962C8B-B14F-4D97-AF65-F5344CB8AC3E}">
        <p14:creationId xmlns:p14="http://schemas.microsoft.com/office/powerpoint/2010/main" val="41714712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TotalTime>
  <Words>369</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Media-Dependency Theory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Media-Dependency Theory</dc:title>
  <dc:creator>HP</dc:creator>
  <cp:lastModifiedBy>HP</cp:lastModifiedBy>
  <cp:revision>3</cp:revision>
  <dcterms:created xsi:type="dcterms:W3CDTF">2020-07-27T01:51:03Z</dcterms:created>
  <dcterms:modified xsi:type="dcterms:W3CDTF">2020-07-27T02:21:42Z</dcterms:modified>
</cp:coreProperties>
</file>