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308" r:id="rId33"/>
    <p:sldId id="287" r:id="rId34"/>
    <p:sldId id="288" r:id="rId35"/>
    <p:sldId id="289" r:id="rId36"/>
    <p:sldId id="290" r:id="rId37"/>
    <p:sldId id="291" r:id="rId38"/>
    <p:sldId id="292" r:id="rId39"/>
    <p:sldId id="294" r:id="rId40"/>
    <p:sldId id="293"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9" r:id="rId5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1380" y="5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685800" y="1346947"/>
            <a:ext cx="7772400"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685800" y="4282763"/>
            <a:ext cx="7772400"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685800" y="1484779"/>
            <a:ext cx="7772400" cy="274320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a:grpSpLocks noChangeAspect="1"/>
          </p:cNvGrpSpPr>
          <p:nvPr/>
        </p:nvGrpSpPr>
        <p:grpSpPr>
          <a:xfrm>
            <a:off x="7234780" y="4107023"/>
            <a:ext cx="914400" cy="914400"/>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788670" y="1432223"/>
            <a:ext cx="7593330" cy="3035808"/>
          </a:xfrm>
        </p:spPr>
        <p:txBody>
          <a:bodyPr anchor="ctr">
            <a:noAutofit/>
          </a:bodyPr>
          <a:lstStyle>
            <a:lvl1pPr algn="l">
              <a:lnSpc>
                <a:spcPct val="80000"/>
              </a:lnSpc>
              <a:defRPr sz="6400" b="0" cap="all" baseline="0">
                <a:blipFill dpi="0" rotWithShape="1">
                  <a:blip r:embed="rId4"/>
                  <a:srcRect/>
                  <a:tile tx="6350" ty="-127000" sx="65000" sy="64000" flip="none" algn="tl"/>
                </a:blipFill>
              </a:defRPr>
            </a:lvl1pPr>
          </a:lstStyle>
          <a:p>
            <a:r>
              <a:rPr lang="en-US"/>
              <a:t>Click to edit Master title style</a:t>
            </a:r>
            <a:endParaRPr lang="en-US" dirty="0"/>
          </a:p>
        </p:txBody>
      </p:sp>
      <p:sp>
        <p:nvSpPr>
          <p:cNvPr id="3" name="Subtitle 2"/>
          <p:cNvSpPr>
            <a:spLocks noGrp="1"/>
          </p:cNvSpPr>
          <p:nvPr>
            <p:ph type="subTitle" idx="1"/>
          </p:nvPr>
        </p:nvSpPr>
        <p:spPr>
          <a:xfrm>
            <a:off x="802386" y="4389120"/>
            <a:ext cx="5918454" cy="1069848"/>
          </a:xfrm>
        </p:spPr>
        <p:txBody>
          <a:bodyPr>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5F88380-96BC-4F42-B2CF-661951185481}" type="datetimeFigureOut">
              <a:rPr lang="en-US" smtClean="0"/>
              <a:pPr/>
              <a:t>2/22/2021</a:t>
            </a:fld>
            <a:endParaRPr lang="en-US"/>
          </a:p>
        </p:txBody>
      </p:sp>
      <p:sp>
        <p:nvSpPr>
          <p:cNvPr id="5" name="Footer Placeholder 4"/>
          <p:cNvSpPr>
            <a:spLocks noGrp="1"/>
          </p:cNvSpPr>
          <p:nvPr>
            <p:ph type="ftr" sz="quarter" idx="11"/>
          </p:nvPr>
        </p:nvSpPr>
        <p:spPr>
          <a:xfrm>
            <a:off x="812805" y="6272785"/>
            <a:ext cx="4745736" cy="365125"/>
          </a:xfrm>
        </p:spPr>
        <p:txBody>
          <a:bodyPr/>
          <a:lstStyle/>
          <a:p>
            <a:endParaRPr lang="en-US"/>
          </a:p>
        </p:txBody>
      </p:sp>
      <p:sp>
        <p:nvSpPr>
          <p:cNvPr id="6" name="Slide Number Placeholder 5"/>
          <p:cNvSpPr>
            <a:spLocks noGrp="1"/>
          </p:cNvSpPr>
          <p:nvPr>
            <p:ph type="sldNum" sz="quarter" idx="12"/>
          </p:nvPr>
        </p:nvSpPr>
        <p:spPr>
          <a:xfrm>
            <a:off x="7244280" y="4227195"/>
            <a:ext cx="895401" cy="640080"/>
          </a:xfrm>
        </p:spPr>
        <p:txBody>
          <a:bodyPr/>
          <a:lstStyle>
            <a:lvl1pPr>
              <a:defRPr sz="2800" b="1"/>
            </a:lvl1pPr>
          </a:lstStyle>
          <a:p>
            <a:fld id="{310DEAD2-ADF9-45E9-B719-58989A993748}" type="slidenum">
              <a:rPr lang="en-US" smtClean="0"/>
              <a:pPr/>
              <a:t>‹#›</a:t>
            </a:fld>
            <a:endParaRPr lang="en-US"/>
          </a:p>
        </p:txBody>
      </p:sp>
    </p:spTree>
    <p:extLst>
      <p:ext uri="{BB962C8B-B14F-4D97-AF65-F5344CB8AC3E}">
        <p14:creationId xmlns:p14="http://schemas.microsoft.com/office/powerpoint/2010/main" val="24834349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5F88380-96BC-4F42-B2CF-661951185481}" type="datetimeFigureOut">
              <a:rPr lang="en-US" smtClean="0"/>
              <a:pPr/>
              <a:t>2/22/2021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10DEAD2-ADF9-45E9-B719-58989A993748}" type="slidenum">
              <a:rPr lang="en-US" smtClean="0"/>
              <a:pPr/>
              <a:t>‹#›</a:t>
            </a:fld>
            <a:endParaRPr lang="en-US"/>
          </a:p>
        </p:txBody>
      </p:sp>
    </p:spTree>
    <p:extLst>
      <p:ext uri="{BB962C8B-B14F-4D97-AF65-F5344CB8AC3E}">
        <p14:creationId xmlns:p14="http://schemas.microsoft.com/office/powerpoint/2010/main" val="35592104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533400"/>
            <a:ext cx="1914525" cy="5638800"/>
          </a:xfrm>
        </p:spPr>
        <p:txBody>
          <a:bodyPr vert="eaVert"/>
          <a:lstStyle>
            <a:lvl1pPr>
              <a:defRPr b="0"/>
            </a:lvl1pPr>
          </a:lstStyle>
          <a:p>
            <a:r>
              <a:rPr lang="en-US"/>
              <a:t>Click to edit Master title style</a:t>
            </a:r>
            <a:endParaRPr lang="en-US" dirty="0"/>
          </a:p>
        </p:txBody>
      </p:sp>
      <p:sp>
        <p:nvSpPr>
          <p:cNvPr id="3" name="Vertical Text Placeholder 2"/>
          <p:cNvSpPr>
            <a:spLocks noGrp="1"/>
          </p:cNvSpPr>
          <p:nvPr>
            <p:ph type="body" orient="vert" idx="1"/>
          </p:nvPr>
        </p:nvSpPr>
        <p:spPr>
          <a:xfrm>
            <a:off x="800100" y="533400"/>
            <a:ext cx="5629275" cy="5638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5F88380-96BC-4F42-B2CF-661951185481}" type="datetimeFigureOut">
              <a:rPr lang="en-US" smtClean="0"/>
              <a:pPr/>
              <a:t>2/22/2021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10DEAD2-ADF9-45E9-B719-58989A993748}" type="slidenum">
              <a:rPr lang="en-US" smtClean="0"/>
              <a:pPr/>
              <a:t>‹#›</a:t>
            </a:fld>
            <a:endParaRPr lang="en-US"/>
          </a:p>
        </p:txBody>
      </p:sp>
    </p:spTree>
    <p:extLst>
      <p:ext uri="{BB962C8B-B14F-4D97-AF65-F5344CB8AC3E}">
        <p14:creationId xmlns:p14="http://schemas.microsoft.com/office/powerpoint/2010/main" val="42310742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5F88380-96BC-4F42-B2CF-661951185481}" type="datetimeFigureOut">
              <a:rPr lang="en-US" smtClean="0"/>
              <a:pPr/>
              <a:t>2/22/2021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10DEAD2-ADF9-45E9-B719-58989A993748}" type="slidenum">
              <a:rPr lang="en-US" smtClean="0"/>
              <a:pPr/>
              <a:t>‹#›</a:t>
            </a:fld>
            <a:endParaRPr lang="en-US"/>
          </a:p>
        </p:txBody>
      </p:sp>
    </p:spTree>
    <p:extLst>
      <p:ext uri="{BB962C8B-B14F-4D97-AF65-F5344CB8AC3E}">
        <p14:creationId xmlns:p14="http://schemas.microsoft.com/office/powerpoint/2010/main" val="19719571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9144000" cy="194001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625346" y="1225296"/>
            <a:ext cx="6960870" cy="3520440"/>
          </a:xfrm>
        </p:spPr>
        <p:txBody>
          <a:bodyPr anchor="ctr">
            <a:normAutofit/>
          </a:bodyPr>
          <a:lstStyle>
            <a:lvl1pPr>
              <a:lnSpc>
                <a:spcPct val="80000"/>
              </a:lnSpc>
              <a:defRPr sz="6400" b="0"/>
            </a:lvl1pPr>
          </a:lstStyle>
          <a:p>
            <a:r>
              <a:rPr lang="en-US"/>
              <a:t>Click to edit Master title style</a:t>
            </a:r>
            <a:endParaRPr lang="en-US" dirty="0"/>
          </a:p>
        </p:txBody>
      </p:sp>
      <p:sp>
        <p:nvSpPr>
          <p:cNvPr id="3" name="Text Placeholder 2"/>
          <p:cNvSpPr>
            <a:spLocks noGrp="1"/>
          </p:cNvSpPr>
          <p:nvPr>
            <p:ph type="body" idx="1"/>
          </p:nvPr>
        </p:nvSpPr>
        <p:spPr>
          <a:xfrm>
            <a:off x="1624330" y="5020056"/>
            <a:ext cx="6789420" cy="1066800"/>
          </a:xfrm>
        </p:spPr>
        <p:txBody>
          <a:bodyPr anchor="t">
            <a:normAutofit/>
          </a:bodyPr>
          <a:lstStyle>
            <a:lvl1pPr marL="0" indent="0">
              <a:buNone/>
              <a:defRPr sz="1800" b="0">
                <a:solidFill>
                  <a:schemeClr val="accent1">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445251" y="6272785"/>
            <a:ext cx="1983232" cy="365125"/>
          </a:xfrm>
        </p:spPr>
        <p:txBody>
          <a:bodyPr/>
          <a:lstStyle>
            <a:lvl1pPr>
              <a:defRPr>
                <a:solidFill>
                  <a:schemeClr val="accent1">
                    <a:lumMod val="50000"/>
                  </a:schemeClr>
                </a:solidFill>
              </a:defRPr>
            </a:lvl1pPr>
          </a:lstStyle>
          <a:p>
            <a:fld id="{85F88380-96BC-4F42-B2CF-661951185481}" type="datetimeFigureOut">
              <a:rPr lang="en-US" smtClean="0"/>
              <a:pPr/>
              <a:t>2/22/2021</a:t>
            </a:fld>
            <a:endParaRPr lang="en-US"/>
          </a:p>
        </p:txBody>
      </p:sp>
      <p:sp>
        <p:nvSpPr>
          <p:cNvPr id="5" name="Footer Placeholder 4"/>
          <p:cNvSpPr>
            <a:spLocks noGrp="1"/>
          </p:cNvSpPr>
          <p:nvPr>
            <p:ph type="ftr" sz="quarter" idx="11"/>
          </p:nvPr>
        </p:nvSpPr>
        <p:spPr>
          <a:xfrm>
            <a:off x="1636099" y="6272784"/>
            <a:ext cx="4745736" cy="365125"/>
          </a:xfrm>
        </p:spPr>
        <p:txBody>
          <a:bodyPr/>
          <a:lstStyle>
            <a:lvl1pPr>
              <a:defRPr>
                <a:solidFill>
                  <a:schemeClr val="accent1">
                    <a:lumMod val="50000"/>
                  </a:schemeClr>
                </a:solidFill>
              </a:defRPr>
            </a:lvl1pPr>
          </a:lstStyle>
          <a:p>
            <a:endParaRPr lang="en-US"/>
          </a:p>
        </p:txBody>
      </p:sp>
      <p:grpSp>
        <p:nvGrpSpPr>
          <p:cNvPr id="8" name="Group 7"/>
          <p:cNvGrpSpPr>
            <a:grpSpLocks noChangeAspect="1"/>
          </p:cNvGrpSpPr>
          <p:nvPr/>
        </p:nvGrpSpPr>
        <p:grpSpPr>
          <a:xfrm>
            <a:off x="633862" y="2430623"/>
            <a:ext cx="914400" cy="914400"/>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645450" y="2508607"/>
            <a:ext cx="891224" cy="720332"/>
          </a:xfrm>
        </p:spPr>
        <p:txBody>
          <a:bodyPr/>
          <a:lstStyle>
            <a:lvl1pPr>
              <a:defRPr sz="2800"/>
            </a:lvl1pPr>
          </a:lstStyle>
          <a:p>
            <a:fld id="{310DEAD2-ADF9-45E9-B719-58989A993748}" type="slidenum">
              <a:rPr lang="en-US" smtClean="0"/>
              <a:pPr/>
              <a:t>‹#›</a:t>
            </a:fld>
            <a:endParaRPr lang="en-US"/>
          </a:p>
        </p:txBody>
      </p:sp>
    </p:spTree>
    <p:extLst>
      <p:ext uri="{BB962C8B-B14F-4D97-AF65-F5344CB8AC3E}">
        <p14:creationId xmlns:p14="http://schemas.microsoft.com/office/powerpoint/2010/main" val="2669264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0" y="2194560"/>
            <a:ext cx="365760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792218" y="2194560"/>
            <a:ext cx="365760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5F88380-96BC-4F42-B2CF-661951185481}" type="datetimeFigureOut">
              <a:rPr lang="en-US" smtClean="0"/>
              <a:pPr/>
              <a:t>2/22/2021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0DEAD2-ADF9-45E9-B719-58989A993748}" type="slidenum">
              <a:rPr lang="en-US" smtClean="0"/>
              <a:pPr/>
              <a:t>‹#›</a:t>
            </a:fld>
            <a:endParaRPr lang="en-US"/>
          </a:p>
        </p:txBody>
      </p:sp>
    </p:spTree>
    <p:extLst>
      <p:ext uri="{BB962C8B-B14F-4D97-AF65-F5344CB8AC3E}">
        <p14:creationId xmlns:p14="http://schemas.microsoft.com/office/powerpoint/2010/main" val="36568042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685800" y="2048256"/>
            <a:ext cx="365760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5800" y="2743200"/>
            <a:ext cx="365760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820793" y="2048256"/>
            <a:ext cx="365760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820793" y="2743200"/>
            <a:ext cx="365760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5F88380-96BC-4F42-B2CF-661951185481}" type="datetimeFigureOut">
              <a:rPr lang="en-US" smtClean="0"/>
              <a:pPr/>
              <a:t>2/22/2021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10DEAD2-ADF9-45E9-B719-58989A993748}" type="slidenum">
              <a:rPr lang="en-US" smtClean="0"/>
              <a:pPr/>
              <a:t>‹#›</a:t>
            </a:fld>
            <a:endParaRPr lang="en-US"/>
          </a:p>
        </p:txBody>
      </p:sp>
    </p:spTree>
    <p:extLst>
      <p:ext uri="{BB962C8B-B14F-4D97-AF65-F5344CB8AC3E}">
        <p14:creationId xmlns:p14="http://schemas.microsoft.com/office/powerpoint/2010/main" val="452842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lvl1pPr>
              <a:defRPr>
                <a:solidFill>
                  <a:schemeClr val="accent1">
                    <a:lumMod val="50000"/>
                  </a:schemeClr>
                </a:solidFill>
              </a:defRPr>
            </a:lvl1pPr>
          </a:lstStyle>
          <a:p>
            <a:fld id="{85F88380-96BC-4F42-B2CF-661951185481}" type="datetimeFigureOut">
              <a:rPr lang="en-US" smtClean="0"/>
              <a:pPr/>
              <a:t>2/22/2021</a:t>
            </a:fld>
            <a:endParaRPr lang="en-US"/>
          </a:p>
        </p:txBody>
      </p:sp>
      <p:sp>
        <p:nvSpPr>
          <p:cNvPr id="4" name="Footer Placeholder 3"/>
          <p:cNvSpPr>
            <a:spLocks noGrp="1"/>
          </p:cNvSpPr>
          <p:nvPr>
            <p:ph type="ftr" sz="quarter" idx="11"/>
          </p:nvPr>
        </p:nvSpPr>
        <p:spPr/>
        <p:txBody>
          <a:bodyPr/>
          <a:lstStyle>
            <a:lvl1pPr>
              <a:defRPr>
                <a:solidFill>
                  <a:schemeClr val="accent1">
                    <a:lumMod val="50000"/>
                  </a:schemeClr>
                </a:solidFill>
              </a:defRPr>
            </a:lvl1pPr>
          </a:lstStyle>
          <a:p>
            <a:endParaRPr lang="en-US"/>
          </a:p>
        </p:txBody>
      </p:sp>
      <p:sp>
        <p:nvSpPr>
          <p:cNvPr id="5" name="Slide Number Placeholder 4"/>
          <p:cNvSpPr>
            <a:spLocks noGrp="1"/>
          </p:cNvSpPr>
          <p:nvPr>
            <p:ph type="sldNum" sz="quarter" idx="12"/>
          </p:nvPr>
        </p:nvSpPr>
        <p:spPr/>
        <p:txBody>
          <a:bodyPr/>
          <a:lstStyle/>
          <a:p>
            <a:fld id="{310DEAD2-ADF9-45E9-B719-58989A993748}" type="slidenum">
              <a:rPr lang="en-US" smtClean="0"/>
              <a:pPr/>
              <a:t>‹#›</a:t>
            </a:fld>
            <a:endParaRPr lang="en-US"/>
          </a:p>
        </p:txBody>
      </p:sp>
    </p:spTree>
    <p:extLst>
      <p:ext uri="{BB962C8B-B14F-4D97-AF65-F5344CB8AC3E}">
        <p14:creationId xmlns:p14="http://schemas.microsoft.com/office/powerpoint/2010/main" val="27237271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F88380-96BC-4F42-B2CF-661951185481}" type="datetimeFigureOut">
              <a:rPr lang="en-US" smtClean="0"/>
              <a:pPr/>
              <a:t>2/22/2021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10DEAD2-ADF9-45E9-B719-58989A993748}" type="slidenum">
              <a:rPr lang="en-US" smtClean="0"/>
              <a:pPr/>
              <a:t>‹#›</a:t>
            </a:fld>
            <a:endParaRPr lang="en-US"/>
          </a:p>
        </p:txBody>
      </p:sp>
    </p:spTree>
    <p:extLst>
      <p:ext uri="{BB962C8B-B14F-4D97-AF65-F5344CB8AC3E}">
        <p14:creationId xmlns:p14="http://schemas.microsoft.com/office/powerpoint/2010/main" val="5699264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6227806" y="1"/>
            <a:ext cx="2916194"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12230" y="685800"/>
            <a:ext cx="2400300" cy="1737360"/>
          </a:xfrm>
        </p:spPr>
        <p:txBody>
          <a:bodyPr anchor="b">
            <a:normAutofit/>
          </a:bodyPr>
          <a:lstStyle>
            <a:lvl1pPr>
              <a:defRPr sz="2800" b="0"/>
            </a:lvl1pPr>
          </a:lstStyle>
          <a:p>
            <a:r>
              <a:rPr lang="en-US"/>
              <a:t>Click to edit Master title style</a:t>
            </a:r>
            <a:endParaRPr lang="en-US" dirty="0"/>
          </a:p>
        </p:txBody>
      </p:sp>
      <p:sp>
        <p:nvSpPr>
          <p:cNvPr id="3" name="Content Placeholder 2"/>
          <p:cNvSpPr>
            <a:spLocks noGrp="1"/>
          </p:cNvSpPr>
          <p:nvPr>
            <p:ph idx="1"/>
          </p:nvPr>
        </p:nvSpPr>
        <p:spPr>
          <a:xfrm>
            <a:off x="628650" y="685800"/>
            <a:ext cx="5033772"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412230" y="2423160"/>
            <a:ext cx="2400300" cy="3291840"/>
          </a:xfrm>
        </p:spPr>
        <p:txBody>
          <a:bodyPr>
            <a:normAutofit/>
          </a:bodyPr>
          <a:lstStyle>
            <a:lvl1pPr marL="0" indent="0">
              <a:lnSpc>
                <a:spcPct val="100000"/>
              </a:lnSpc>
              <a:spcBef>
                <a:spcPts val="1000"/>
              </a:spcBef>
              <a:buNone/>
              <a:defRPr sz="135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grpSp>
        <p:nvGrpSpPr>
          <p:cNvPr id="12" name="Group 11"/>
          <p:cNvGrpSpPr/>
          <p:nvPr/>
        </p:nvGrpSpPr>
        <p:grpSpPr>
          <a:xfrm>
            <a:off x="8522664" y="6255258"/>
            <a:ext cx="393192" cy="393192"/>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9" name="Date Placeholder 8"/>
          <p:cNvSpPr>
            <a:spLocks noGrp="1"/>
          </p:cNvSpPr>
          <p:nvPr>
            <p:ph type="dt" sz="half" idx="10"/>
          </p:nvPr>
        </p:nvSpPr>
        <p:spPr/>
        <p:txBody>
          <a:bodyPr/>
          <a:lstStyle/>
          <a:p>
            <a:fld id="{85F88380-96BC-4F42-B2CF-661951185481}" type="datetimeFigureOut">
              <a:rPr lang="en-US" smtClean="0"/>
              <a:pPr/>
              <a:t>2/22/2021</a:t>
            </a:fld>
            <a:endParaRPr lang="en-US"/>
          </a:p>
        </p:txBody>
      </p:sp>
      <p:sp>
        <p:nvSpPr>
          <p:cNvPr id="10" name="Footer Placeholder 9"/>
          <p:cNvSpPr>
            <a:spLocks noGrp="1"/>
          </p:cNvSpPr>
          <p:nvPr>
            <p:ph type="ftr" sz="quarter" idx="11"/>
          </p:nvPr>
        </p:nvSpPr>
        <p:spPr/>
        <p:txBody>
          <a:bodyPr/>
          <a:lstStyle/>
          <a:p>
            <a:endParaRPr lang="en-US"/>
          </a:p>
        </p:txBody>
      </p:sp>
      <p:sp>
        <p:nvSpPr>
          <p:cNvPr id="11" name="Slide Number Placeholder 10"/>
          <p:cNvSpPr>
            <a:spLocks noGrp="1"/>
          </p:cNvSpPr>
          <p:nvPr>
            <p:ph type="sldNum" sz="quarter" idx="12"/>
          </p:nvPr>
        </p:nvSpPr>
        <p:spPr/>
        <p:txBody>
          <a:bodyPr/>
          <a:lstStyle/>
          <a:p>
            <a:fld id="{310DEAD2-ADF9-45E9-B719-58989A993748}" type="slidenum">
              <a:rPr lang="en-US" smtClean="0"/>
              <a:pPr/>
              <a:t>‹#›</a:t>
            </a:fld>
            <a:endParaRPr lang="en-US"/>
          </a:p>
        </p:txBody>
      </p:sp>
    </p:spTree>
    <p:extLst>
      <p:ext uri="{BB962C8B-B14F-4D97-AF65-F5344CB8AC3E}">
        <p14:creationId xmlns:p14="http://schemas.microsoft.com/office/powerpoint/2010/main" val="10837149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6227806" y="1"/>
            <a:ext cx="2916194"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12230" y="685800"/>
            <a:ext cx="2400300" cy="1737360"/>
          </a:xfrm>
        </p:spPr>
        <p:txBody>
          <a:bodyPr anchor="b">
            <a:normAutofit/>
          </a:bodyPr>
          <a:lstStyle>
            <a:lvl1pPr>
              <a:defRPr sz="2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6227805"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412230" y="2423160"/>
            <a:ext cx="2400300" cy="3291840"/>
          </a:xfrm>
        </p:spPr>
        <p:txBody>
          <a:bodyPr>
            <a:normAutofit/>
          </a:bodyPr>
          <a:lstStyle>
            <a:lvl1pPr marL="0" indent="0">
              <a:lnSpc>
                <a:spcPct val="100000"/>
              </a:lnSpc>
              <a:spcBef>
                <a:spcPts val="1000"/>
              </a:spcBef>
              <a:buNone/>
              <a:defRPr sz="135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grpSp>
        <p:nvGrpSpPr>
          <p:cNvPr id="12" name="Group 11"/>
          <p:cNvGrpSpPr/>
          <p:nvPr/>
        </p:nvGrpSpPr>
        <p:grpSpPr>
          <a:xfrm>
            <a:off x="8522664" y="6255258"/>
            <a:ext cx="393192" cy="393192"/>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8" name="Date Placeholder 7"/>
          <p:cNvSpPr>
            <a:spLocks noGrp="1"/>
          </p:cNvSpPr>
          <p:nvPr>
            <p:ph type="dt" sz="half" idx="10"/>
          </p:nvPr>
        </p:nvSpPr>
        <p:spPr/>
        <p:txBody>
          <a:bodyPr/>
          <a:lstStyle/>
          <a:p>
            <a:fld id="{85F88380-96BC-4F42-B2CF-661951185481}" type="datetimeFigureOut">
              <a:rPr lang="en-US" smtClean="0"/>
              <a:pPr/>
              <a:t>2/22/2021</a:t>
            </a:fld>
            <a:endParaRPr lang="en-US"/>
          </a:p>
        </p:txBody>
      </p:sp>
      <p:sp>
        <p:nvSpPr>
          <p:cNvPr id="10" name="Slide Number Placeholder 9"/>
          <p:cNvSpPr>
            <a:spLocks noGrp="1"/>
          </p:cNvSpPr>
          <p:nvPr>
            <p:ph type="sldNum" sz="quarter" idx="12"/>
          </p:nvPr>
        </p:nvSpPr>
        <p:spPr/>
        <p:txBody>
          <a:bodyPr/>
          <a:lstStyle/>
          <a:p>
            <a:fld id="{310DEAD2-ADF9-45E9-B719-58989A993748}" type="slidenum">
              <a:rPr lang="en-US" smtClean="0"/>
              <a:pPr/>
              <a:t>‹#›</a:t>
            </a:fld>
            <a:endParaRPr lang="en-US"/>
          </a:p>
        </p:txBody>
      </p:sp>
    </p:spTree>
    <p:extLst>
      <p:ext uri="{BB962C8B-B14F-4D97-AF65-F5344CB8AC3E}">
        <p14:creationId xmlns:p14="http://schemas.microsoft.com/office/powerpoint/2010/main" val="32017108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p:cNvGrpSpPr/>
          <p:nvPr/>
        </p:nvGrpSpPr>
        <p:grpSpPr>
          <a:xfrm>
            <a:off x="8522664" y="6255258"/>
            <a:ext cx="393192" cy="393192"/>
            <a:chOff x="8532189" y="5068824"/>
            <a:chExt cx="393192" cy="393192"/>
          </a:xfrm>
        </p:grpSpPr>
        <p:sp>
          <p:nvSpPr>
            <p:cNvPr id="8" name="Oval 7"/>
            <p:cNvSpPr>
              <a:spLocks noChangeAspect="1"/>
            </p:cNvSpPr>
            <p:nvPr/>
          </p:nvSpPr>
          <p:spPr>
            <a:xfrm>
              <a:off x="8532189" y="5068824"/>
              <a:ext cx="393192" cy="393192"/>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2" name="Title Placeholder 1"/>
          <p:cNvSpPr>
            <a:spLocks noGrp="1"/>
          </p:cNvSpPr>
          <p:nvPr>
            <p:ph type="title"/>
          </p:nvPr>
        </p:nvSpPr>
        <p:spPr>
          <a:xfrm>
            <a:off x="685800" y="484632"/>
            <a:ext cx="7772400" cy="160934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121408"/>
            <a:ext cx="7772400" cy="405079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992368" y="6272785"/>
            <a:ext cx="2455164" cy="365125"/>
          </a:xfrm>
          <a:prstGeom prst="rect">
            <a:avLst/>
          </a:prstGeom>
        </p:spPr>
        <p:txBody>
          <a:bodyPr vert="horz" lIns="91440" tIns="45720" rIns="91440" bIns="45720" rtlCol="0" anchor="ctr"/>
          <a:lstStyle>
            <a:lvl1pPr algn="r">
              <a:defRPr sz="1000">
                <a:solidFill>
                  <a:schemeClr val="accent1">
                    <a:lumMod val="50000"/>
                  </a:schemeClr>
                </a:solidFill>
              </a:defRPr>
            </a:lvl1pPr>
          </a:lstStyle>
          <a:p>
            <a:fld id="{85F88380-96BC-4F42-B2CF-661951185481}" type="datetimeFigureOut">
              <a:rPr lang="en-US" smtClean="0"/>
              <a:pPr/>
              <a:t>2/22/2021</a:t>
            </a:fld>
            <a:endParaRPr lang="en-US"/>
          </a:p>
        </p:txBody>
      </p:sp>
      <p:sp>
        <p:nvSpPr>
          <p:cNvPr id="5" name="Footer Placeholder 4"/>
          <p:cNvSpPr>
            <a:spLocks noGrp="1"/>
          </p:cNvSpPr>
          <p:nvPr>
            <p:ph type="ftr" sz="quarter" idx="3"/>
          </p:nvPr>
        </p:nvSpPr>
        <p:spPr>
          <a:xfrm>
            <a:off x="685800" y="6272785"/>
            <a:ext cx="4745736" cy="365125"/>
          </a:xfrm>
          <a:prstGeom prst="rect">
            <a:avLst/>
          </a:prstGeom>
        </p:spPr>
        <p:txBody>
          <a:bodyPr vert="horz" lIns="91440" tIns="45720" rIns="91440" bIns="45720" rtlCol="0" anchor="ctr"/>
          <a:lstStyle>
            <a:lvl1pPr algn="l">
              <a:defRPr sz="1000">
                <a:solidFill>
                  <a:schemeClr val="accent1">
                    <a:lumMod val="50000"/>
                  </a:schemeClr>
                </a:solidFill>
              </a:defRPr>
            </a:lvl1pPr>
          </a:lstStyle>
          <a:p>
            <a:endParaRPr lang="en-US"/>
          </a:p>
        </p:txBody>
      </p:sp>
      <p:sp>
        <p:nvSpPr>
          <p:cNvPr id="6" name="Slide Number Placeholder 5"/>
          <p:cNvSpPr>
            <a:spLocks noGrp="1"/>
          </p:cNvSpPr>
          <p:nvPr>
            <p:ph type="sldNum" sz="quarter" idx="4"/>
          </p:nvPr>
        </p:nvSpPr>
        <p:spPr>
          <a:xfrm>
            <a:off x="8483346" y="6272785"/>
            <a:ext cx="480060" cy="365125"/>
          </a:xfrm>
          <a:prstGeom prst="rect">
            <a:avLst/>
          </a:prstGeom>
        </p:spPr>
        <p:txBody>
          <a:bodyPr vert="horz" lIns="91440" tIns="45720" rIns="91440" bIns="45720" rtlCol="0" anchor="ctr"/>
          <a:lstStyle>
            <a:lvl1pPr algn="ctr">
              <a:defRPr sz="1100" b="1" spc="-70" baseline="0">
                <a:solidFill>
                  <a:srgbClr val="FFFFFF"/>
                </a:solidFill>
                <a:latin typeface="+mn-lt"/>
              </a:defRPr>
            </a:lvl1pPr>
          </a:lstStyle>
          <a:p>
            <a:fld id="{310DEAD2-ADF9-45E9-B719-58989A993748}" type="slidenum">
              <a:rPr lang="en-US" smtClean="0"/>
              <a:pPr/>
              <a:t>‹#›</a:t>
            </a:fld>
            <a:endParaRPr lang="en-US"/>
          </a:p>
        </p:txBody>
      </p:sp>
    </p:spTree>
    <p:extLst>
      <p:ext uri="{BB962C8B-B14F-4D97-AF65-F5344CB8AC3E}">
        <p14:creationId xmlns:p14="http://schemas.microsoft.com/office/powerpoint/2010/main" val="654058331"/>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latinLnBrk="0" hangingPunct="1">
        <a:lnSpc>
          <a:spcPct val="90000"/>
        </a:lnSpc>
        <a:spcBef>
          <a:spcPct val="0"/>
        </a:spcBef>
        <a:buNone/>
        <a:defRPr sz="4200" b="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Induction to Techno Management</a:t>
            </a:r>
          </a:p>
        </p:txBody>
      </p:sp>
      <p:sp>
        <p:nvSpPr>
          <p:cNvPr id="3" name="Subtitle 2"/>
          <p:cNvSpPr>
            <a:spLocks noGrp="1"/>
          </p:cNvSpPr>
          <p:nvPr>
            <p:ph type="subTitle" idx="1"/>
          </p:nvPr>
        </p:nvSpPr>
        <p:spPr/>
        <p:txBody>
          <a:bodyPr/>
          <a:lstStyle/>
          <a:p>
            <a:r>
              <a:rPr lang="en-US" dirty="0"/>
              <a:t>SYBBI </a:t>
            </a:r>
            <a:r>
              <a:rPr lang="en-US"/>
              <a:t>SEM IV-Unit </a:t>
            </a:r>
            <a:r>
              <a:rPr lang="en-US" dirty="0"/>
              <a:t>2</a:t>
            </a:r>
          </a:p>
          <a:p>
            <a:r>
              <a:rPr lang="en-US" dirty="0"/>
              <a:t>By-</a:t>
            </a:r>
            <a:r>
              <a:rPr lang="en-US" dirty="0" err="1"/>
              <a:t>Renuka</a:t>
            </a:r>
            <a:r>
              <a:rPr lang="en-US" dirty="0"/>
              <a:t> Pal(</a:t>
            </a:r>
            <a:r>
              <a:rPr lang="en-US" dirty="0" err="1"/>
              <a:t>MSc</a:t>
            </a:r>
            <a:r>
              <a:rPr lang="en-US" dirty="0"/>
              <a:t> CS)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B2D5D7-A4AF-49F8-BB16-937110ED591D}"/>
              </a:ext>
            </a:extLst>
          </p:cNvPr>
          <p:cNvSpPr>
            <a:spLocks noGrp="1"/>
          </p:cNvSpPr>
          <p:nvPr>
            <p:ph type="title"/>
          </p:nvPr>
        </p:nvSpPr>
        <p:spPr/>
        <p:txBody>
          <a:bodyPr/>
          <a:lstStyle/>
          <a:p>
            <a:r>
              <a:rPr lang="en-US" dirty="0"/>
              <a:t>Project Management</a:t>
            </a:r>
            <a:endParaRPr lang="en-IN" dirty="0"/>
          </a:p>
        </p:txBody>
      </p:sp>
      <p:sp>
        <p:nvSpPr>
          <p:cNvPr id="3" name="Content Placeholder 2">
            <a:extLst>
              <a:ext uri="{FF2B5EF4-FFF2-40B4-BE49-F238E27FC236}">
                <a16:creationId xmlns:a16="http://schemas.microsoft.com/office/drawing/2014/main" id="{130E4097-FD5E-4A09-8A17-2C90B71F5E0A}"/>
              </a:ext>
            </a:extLst>
          </p:cNvPr>
          <p:cNvSpPr>
            <a:spLocks noGrp="1"/>
          </p:cNvSpPr>
          <p:nvPr>
            <p:ph idx="1"/>
          </p:nvPr>
        </p:nvSpPr>
        <p:spPr/>
        <p:txBody>
          <a:bodyPr>
            <a:normAutofit/>
          </a:bodyPr>
          <a:lstStyle/>
          <a:p>
            <a:r>
              <a:rPr lang="en-US" dirty="0"/>
              <a:t>Project Management is the discipline of using established principles, procedures and policies to manage a project.</a:t>
            </a:r>
          </a:p>
          <a:p>
            <a:r>
              <a:rPr lang="en-US" dirty="0"/>
              <a:t>A project management oversees the planning, organizing and Implementing of a project.</a:t>
            </a:r>
          </a:p>
          <a:p>
            <a:r>
              <a:rPr lang="en-US" dirty="0"/>
              <a:t>A project is an undertaking with specific start and end parameters designed to produce to defined outcome, such as a new computer.</a:t>
            </a:r>
          </a:p>
          <a:p>
            <a:r>
              <a:rPr lang="en-US" dirty="0"/>
              <a:t>The project management plan is expected to effectively and efficiently guide all aspects of a project from start to finish with ideal goal of delivering the outcome on time and on budget.</a:t>
            </a:r>
          </a:p>
          <a:p>
            <a:r>
              <a:rPr lang="en-US" dirty="0"/>
              <a:t>Business leaders recognize project management as a specific function within the organization and hire individuals.  </a:t>
            </a:r>
            <a:endParaRPr lang="en-IN" dirty="0"/>
          </a:p>
        </p:txBody>
      </p:sp>
    </p:spTree>
    <p:extLst>
      <p:ext uri="{BB962C8B-B14F-4D97-AF65-F5344CB8AC3E}">
        <p14:creationId xmlns:p14="http://schemas.microsoft.com/office/powerpoint/2010/main" val="10781714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Responsibilities of a project manager.</a:t>
            </a:r>
          </a:p>
        </p:txBody>
      </p:sp>
      <p:sp>
        <p:nvSpPr>
          <p:cNvPr id="3" name="Content Placeholder 2"/>
          <p:cNvSpPr>
            <a:spLocks noGrp="1"/>
          </p:cNvSpPr>
          <p:nvPr>
            <p:ph idx="1"/>
          </p:nvPr>
        </p:nvSpPr>
        <p:spPr/>
        <p:txBody>
          <a:bodyPr/>
          <a:lstStyle/>
          <a:p>
            <a:r>
              <a:rPr lang="en-US" dirty="0"/>
              <a:t>Defining project goals.</a:t>
            </a:r>
          </a:p>
          <a:p>
            <a:r>
              <a:rPr lang="en-US" dirty="0"/>
              <a:t>Outlining the steps needed to achieve those goals.</a:t>
            </a:r>
          </a:p>
          <a:p>
            <a:r>
              <a:rPr lang="en-US" dirty="0"/>
              <a:t>Identifying the resources required to accomplish those steps.</a:t>
            </a:r>
          </a:p>
          <a:p>
            <a:r>
              <a:rPr lang="en-US" dirty="0"/>
              <a:t>Determining, the budget and time required for each of the steps, as well as the project as a whole.</a:t>
            </a:r>
          </a:p>
          <a:p>
            <a:r>
              <a:rPr lang="en-US" dirty="0"/>
              <a:t>Overseeing the actual implementation and execution of the work.</a:t>
            </a:r>
          </a:p>
          <a:p>
            <a:r>
              <a:rPr lang="en-US" dirty="0"/>
              <a:t>Delivering the finished outcome.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Basic phases of Project Management</a:t>
            </a:r>
          </a:p>
        </p:txBody>
      </p:sp>
      <p:sp>
        <p:nvSpPr>
          <p:cNvPr id="3" name="Content Placeholder 2"/>
          <p:cNvSpPr>
            <a:spLocks noGrp="1"/>
          </p:cNvSpPr>
          <p:nvPr>
            <p:ph idx="1"/>
          </p:nvPr>
        </p:nvSpPr>
        <p:spPr/>
        <p:txBody>
          <a:bodyPr/>
          <a:lstStyle/>
          <a:p>
            <a:pPr marL="514350" indent="-514350">
              <a:buAutoNum type="arabicPeriod"/>
            </a:pPr>
            <a:r>
              <a:rPr lang="en-US" dirty="0"/>
              <a:t>Project conception and initialization.</a:t>
            </a:r>
          </a:p>
          <a:p>
            <a:pPr marL="514350" indent="-514350">
              <a:buAutoNum type="arabicPeriod"/>
            </a:pPr>
            <a:r>
              <a:rPr lang="en-US" dirty="0"/>
              <a:t>Project definition and planning.</a:t>
            </a:r>
          </a:p>
          <a:p>
            <a:pPr marL="514350" indent="-514350">
              <a:buAutoNum type="arabicPeriod"/>
            </a:pPr>
            <a:r>
              <a:rPr lang="en-US" dirty="0"/>
              <a:t>Project launch and execution.</a:t>
            </a:r>
          </a:p>
          <a:p>
            <a:pPr marL="514350" indent="-514350">
              <a:buAutoNum type="arabicPeriod"/>
            </a:pPr>
            <a:r>
              <a:rPr lang="en-US" dirty="0"/>
              <a:t>Project performance and control.</a:t>
            </a:r>
          </a:p>
          <a:p>
            <a:pPr marL="514350" indent="-514350">
              <a:buAutoNum type="arabicPeriod"/>
            </a:pPr>
            <a:r>
              <a:rPr lang="en-US" dirty="0"/>
              <a:t>Project close.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Data Centers</a:t>
            </a:r>
          </a:p>
        </p:txBody>
      </p:sp>
      <p:sp>
        <p:nvSpPr>
          <p:cNvPr id="3" name="Content Placeholder 2"/>
          <p:cNvSpPr>
            <a:spLocks noGrp="1"/>
          </p:cNvSpPr>
          <p:nvPr>
            <p:ph idx="1"/>
          </p:nvPr>
        </p:nvSpPr>
        <p:spPr/>
        <p:txBody>
          <a:bodyPr/>
          <a:lstStyle/>
          <a:p>
            <a:r>
              <a:rPr lang="en-US" dirty="0"/>
              <a:t>Data centers are a form of value-added service that offers resources for processing and storing data on a large scale for organizations of any size and even professionals may have at hand a structure of great power and flexibility, high security and qualified in terms of hardware and software to process and store information.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BUILDING DATA CENTERS</a:t>
            </a:r>
          </a:p>
        </p:txBody>
      </p:sp>
      <p:sp>
        <p:nvSpPr>
          <p:cNvPr id="3" name="Content Placeholder 2"/>
          <p:cNvSpPr>
            <a:spLocks noGrp="1"/>
          </p:cNvSpPr>
          <p:nvPr>
            <p:ph idx="1"/>
          </p:nvPr>
        </p:nvSpPr>
        <p:spPr/>
        <p:txBody>
          <a:bodyPr/>
          <a:lstStyle/>
          <a:p>
            <a:pPr>
              <a:buNone/>
            </a:pPr>
            <a:r>
              <a:rPr lang="en-US" dirty="0"/>
              <a:t>1. </a:t>
            </a:r>
            <a:r>
              <a:rPr lang="en-US" b="1" dirty="0"/>
              <a:t>Location of Data Center</a:t>
            </a:r>
            <a:r>
              <a:rPr lang="en-US"/>
              <a:t>: The </a:t>
            </a:r>
            <a:r>
              <a:rPr lang="en-US" dirty="0"/>
              <a:t>choice of location for deployment of the data center should be made taking into account of region, consistent with the code of the city zoning, land size, easy access for delivery of equipment, high areas without flooding, existence of infrastructure basic sanitation, water, telephone and electricity.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 Architecture of Data Center</a:t>
            </a:r>
          </a:p>
        </p:txBody>
      </p:sp>
      <p:sp>
        <p:nvSpPr>
          <p:cNvPr id="3" name="Content Placeholder 2"/>
          <p:cNvSpPr>
            <a:spLocks noGrp="1"/>
          </p:cNvSpPr>
          <p:nvPr>
            <p:ph idx="1"/>
          </p:nvPr>
        </p:nvSpPr>
        <p:spPr/>
        <p:txBody>
          <a:bodyPr/>
          <a:lstStyle/>
          <a:p>
            <a:r>
              <a:rPr lang="en-US" dirty="0"/>
              <a:t>The main components of On Data Center Areas are:</a:t>
            </a:r>
          </a:p>
          <a:p>
            <a:pPr marL="514350" indent="-514350">
              <a:buAutoNum type="arabicPeriod"/>
            </a:pPr>
            <a:r>
              <a:rPr lang="en-US" dirty="0"/>
              <a:t>Social hall.</a:t>
            </a:r>
          </a:p>
          <a:p>
            <a:pPr marL="514350" indent="-514350">
              <a:buAutoNum type="arabicPeriod"/>
            </a:pPr>
            <a:r>
              <a:rPr lang="en-US" dirty="0"/>
              <a:t>Meeting rooms to receive visitors.</a:t>
            </a:r>
          </a:p>
          <a:p>
            <a:pPr marL="514350" indent="-514350">
              <a:buFont typeface="Arial" pitchFamily="34" charset="0"/>
              <a:buChar char="•"/>
            </a:pPr>
            <a:r>
              <a:rPr lang="en-US" dirty="0"/>
              <a:t>Data centers usually divided into three areas of physical security in increasing order of restriction of access:</a:t>
            </a:r>
          </a:p>
          <a:p>
            <a:pPr marL="514350" indent="-514350">
              <a:buAutoNum type="arabicPeriod"/>
            </a:pPr>
            <a:r>
              <a:rPr lang="en-US" dirty="0"/>
              <a:t>Zone I: Public areas.</a:t>
            </a:r>
          </a:p>
          <a:p>
            <a:pPr marL="514350" indent="-514350">
              <a:buAutoNum type="arabicPeriod"/>
            </a:pPr>
            <a:r>
              <a:rPr lang="en-US" dirty="0"/>
              <a:t>Zone II: Areas of Data Center Operation.</a:t>
            </a:r>
          </a:p>
          <a:p>
            <a:pPr marL="514350" indent="-514350">
              <a:buAutoNum type="arabicPeriod"/>
            </a:pPr>
            <a:r>
              <a:rPr lang="en-US" dirty="0"/>
              <a:t>Zone III: Equipment room.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 Construction of Data Center</a:t>
            </a:r>
          </a:p>
        </p:txBody>
      </p:sp>
      <p:sp>
        <p:nvSpPr>
          <p:cNvPr id="3" name="Content Placeholder 2"/>
          <p:cNvSpPr>
            <a:spLocks noGrp="1"/>
          </p:cNvSpPr>
          <p:nvPr>
            <p:ph idx="1"/>
          </p:nvPr>
        </p:nvSpPr>
        <p:spPr/>
        <p:txBody>
          <a:bodyPr/>
          <a:lstStyle/>
          <a:p>
            <a:r>
              <a:rPr lang="en-US" dirty="0"/>
              <a:t>The construction should provide a solid structure composing secure facilities that compliment and protect equipment and information residing in the Data Center.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4. Air Conditioning in Data Center</a:t>
            </a:r>
          </a:p>
        </p:txBody>
      </p:sp>
      <p:sp>
        <p:nvSpPr>
          <p:cNvPr id="3" name="Content Placeholder 2"/>
          <p:cNvSpPr>
            <a:spLocks noGrp="1"/>
          </p:cNvSpPr>
          <p:nvPr>
            <p:ph idx="1"/>
          </p:nvPr>
        </p:nvSpPr>
        <p:spPr/>
        <p:txBody>
          <a:bodyPr/>
          <a:lstStyle/>
          <a:p>
            <a:r>
              <a:rPr lang="en-US" dirty="0"/>
              <a:t>The segment of Air Conditioning has the function of maintaining a controlled temperature and humidity in the premises of Data Center.</a:t>
            </a:r>
          </a:p>
          <a:p>
            <a:r>
              <a:rPr lang="en-US" dirty="0"/>
              <a:t>The segment includes the air conditioning system for cooling units and air handling system.</a:t>
            </a:r>
          </a:p>
          <a:p>
            <a:r>
              <a:rPr lang="en-US" dirty="0"/>
              <a:t>The distribution of Air Conditioning should be connected to emergency power generators.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5. Fire Protection System in Data Center</a:t>
            </a:r>
          </a:p>
        </p:txBody>
      </p:sp>
      <p:sp>
        <p:nvSpPr>
          <p:cNvPr id="3" name="Content Placeholder 2"/>
          <p:cNvSpPr>
            <a:spLocks noGrp="1"/>
          </p:cNvSpPr>
          <p:nvPr>
            <p:ph idx="1"/>
          </p:nvPr>
        </p:nvSpPr>
        <p:spPr/>
        <p:txBody>
          <a:bodyPr/>
          <a:lstStyle/>
          <a:p>
            <a:r>
              <a:rPr lang="en-US" dirty="0"/>
              <a:t>The Data Center is a facility for electronics essentials such as servers and the types of computers and telecommunication equipment.</a:t>
            </a:r>
          </a:p>
          <a:p>
            <a:r>
              <a:rPr lang="en-US" dirty="0"/>
              <a:t>The fire protection system should seek to avoid damage to the equipment in case of fire.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6. Supervision And Control system in Data Center.</a:t>
            </a:r>
          </a:p>
        </p:txBody>
      </p:sp>
      <p:sp>
        <p:nvSpPr>
          <p:cNvPr id="3" name="Content Placeholder 2"/>
          <p:cNvSpPr>
            <a:spLocks noGrp="1"/>
          </p:cNvSpPr>
          <p:nvPr>
            <p:ph idx="1"/>
          </p:nvPr>
        </p:nvSpPr>
        <p:spPr/>
        <p:txBody>
          <a:bodyPr/>
          <a:lstStyle/>
          <a:p>
            <a:r>
              <a:rPr lang="en-US" dirty="0"/>
              <a:t>The supervision and control system monitors  the various segments of Data Center tracking items such as:</a:t>
            </a:r>
          </a:p>
          <a:p>
            <a:pPr marL="514350" indent="-514350">
              <a:buAutoNum type="arabicPeriod"/>
            </a:pPr>
            <a:r>
              <a:rPr lang="en-US" dirty="0"/>
              <a:t>Control of loading and parallelism of the generating sets.</a:t>
            </a:r>
          </a:p>
          <a:p>
            <a:pPr marL="514350" indent="-514350">
              <a:buAutoNum type="arabicPeriod"/>
            </a:pPr>
            <a:r>
              <a:rPr lang="en-US" dirty="0"/>
              <a:t>Supervision and control of medium voltage panels.</a:t>
            </a:r>
          </a:p>
          <a:p>
            <a:pPr marL="514350" indent="-514350">
              <a:buAutoNum type="arabicPeriod"/>
            </a:pPr>
            <a:r>
              <a:rPr lang="en-US" dirty="0"/>
              <a:t>Supervision and control panels for low-voltage.</a:t>
            </a:r>
          </a:p>
          <a:p>
            <a:pPr marL="514350" indent="-514350">
              <a:buAutoNum type="arabicPeriod"/>
            </a:pPr>
            <a:r>
              <a:rPr lang="en-US" dirty="0"/>
              <a:t>Integration with system of generators.</a:t>
            </a:r>
          </a:p>
          <a:p>
            <a:pPr marL="514350" indent="-514350">
              <a:buAutoNum type="arabicPeriod"/>
            </a:pPr>
            <a:r>
              <a:rPr lang="en-US" dirty="0"/>
              <a:t>Integration with system rectifiers.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Development Life Cycle</a:t>
            </a:r>
          </a:p>
        </p:txBody>
      </p:sp>
      <p:sp>
        <p:nvSpPr>
          <p:cNvPr id="3" name="Content Placeholder 2"/>
          <p:cNvSpPr>
            <a:spLocks noGrp="1"/>
          </p:cNvSpPr>
          <p:nvPr>
            <p:ph idx="1"/>
          </p:nvPr>
        </p:nvSpPr>
        <p:spPr/>
        <p:txBody>
          <a:bodyPr>
            <a:normAutofit/>
          </a:bodyPr>
          <a:lstStyle/>
          <a:p>
            <a:r>
              <a:rPr lang="en-US" dirty="0"/>
              <a:t>SDLC is a series of six main phases to create a hardware system only, a software system only or a combination of both to meet or exceed customer expectations.</a:t>
            </a:r>
          </a:p>
          <a:p>
            <a:r>
              <a:rPr lang="en-US" dirty="0"/>
              <a:t>The system is a set of interacting or interdependent components forming an integrated whole.</a:t>
            </a:r>
          </a:p>
          <a:p>
            <a:r>
              <a:rPr lang="en-US" dirty="0"/>
              <a:t>It is a term that can be used in different industries therefore Software Development Life Cycle is a limited term that explains the phases of creating a software component that integrates with other software to create the whole system.</a:t>
            </a:r>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7. Data Center building Standards.</a:t>
            </a:r>
          </a:p>
        </p:txBody>
      </p:sp>
      <p:sp>
        <p:nvSpPr>
          <p:cNvPr id="3" name="Content Placeholder 2"/>
          <p:cNvSpPr>
            <a:spLocks noGrp="1"/>
          </p:cNvSpPr>
          <p:nvPr>
            <p:ph idx="1"/>
          </p:nvPr>
        </p:nvSpPr>
        <p:spPr/>
        <p:txBody>
          <a:bodyPr/>
          <a:lstStyle/>
          <a:p>
            <a:r>
              <a:rPr lang="en-US" dirty="0"/>
              <a:t>It is to implement and maintain methods of standard implementations of structured cabling seeking possible expansions, certification and ensure safety and maximum use of the network.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Role of DBMS in Banking</a:t>
            </a:r>
          </a:p>
        </p:txBody>
      </p:sp>
      <p:sp>
        <p:nvSpPr>
          <p:cNvPr id="3" name="Content Placeholder 2"/>
          <p:cNvSpPr>
            <a:spLocks noGrp="1"/>
          </p:cNvSpPr>
          <p:nvPr>
            <p:ph idx="1"/>
          </p:nvPr>
        </p:nvSpPr>
        <p:spPr/>
        <p:txBody>
          <a:bodyPr/>
          <a:lstStyle/>
          <a:p>
            <a:r>
              <a:rPr lang="en-US" dirty="0"/>
              <a:t>DBMS helps banks to keep information in order.</a:t>
            </a:r>
          </a:p>
          <a:p>
            <a:r>
              <a:rPr lang="en-US" dirty="0"/>
              <a:t>They can use it to put all their customers information in one place to access easily.</a:t>
            </a:r>
          </a:p>
          <a:p>
            <a:r>
              <a:rPr lang="en-US" dirty="0"/>
              <a:t>Information on customers accounts, investments, loans, etc.</a:t>
            </a:r>
          </a:p>
          <a:p>
            <a:r>
              <a:rPr lang="en-US" dirty="0"/>
              <a:t>Banks make different storage for different accounts and users using those accounts.</a:t>
            </a:r>
          </a:p>
          <a:p>
            <a:r>
              <a:rPr lang="en-US" dirty="0"/>
              <a:t>They store all the details like opening of an account, closing of an account, withdrawing money, depositing money, etc.</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ERD diagram for Bank Management System</a:t>
            </a:r>
          </a:p>
        </p:txBody>
      </p:sp>
      <p:pic>
        <p:nvPicPr>
          <p:cNvPr id="4" name="Content Placeholder 3" descr="erd.png"/>
          <p:cNvPicPr>
            <a:picLocks noGrp="1" noChangeAspect="1"/>
          </p:cNvPicPr>
          <p:nvPr>
            <p:ph idx="1"/>
          </p:nvPr>
        </p:nvPicPr>
        <p:blipFill>
          <a:blip r:embed="rId2"/>
          <a:stretch>
            <a:fillRect/>
          </a:stretch>
        </p:blipFill>
        <p:spPr>
          <a:xfrm>
            <a:off x="1881643" y="2120900"/>
            <a:ext cx="5380714" cy="4051300"/>
          </a:xfr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Warehousing</a:t>
            </a:r>
          </a:p>
        </p:txBody>
      </p:sp>
      <p:sp>
        <p:nvSpPr>
          <p:cNvPr id="3" name="Content Placeholder 2"/>
          <p:cNvSpPr>
            <a:spLocks noGrp="1"/>
          </p:cNvSpPr>
          <p:nvPr>
            <p:ph idx="1"/>
          </p:nvPr>
        </p:nvSpPr>
        <p:spPr/>
        <p:txBody>
          <a:bodyPr>
            <a:normAutofit fontScale="92500" lnSpcReduction="10000"/>
          </a:bodyPr>
          <a:lstStyle/>
          <a:p>
            <a:r>
              <a:rPr lang="en-US" dirty="0"/>
              <a:t>Data warehousing is the process of constructing and using a data warehouse.</a:t>
            </a:r>
          </a:p>
          <a:p>
            <a:r>
              <a:rPr lang="en-US" dirty="0"/>
              <a:t> A data warehouse is constructed by integrating data from multiple heterogeneous sources that support analytical reporting, structured and/or ad hoc queries, and decision making. </a:t>
            </a:r>
          </a:p>
          <a:p>
            <a:r>
              <a:rPr lang="en-US" dirty="0"/>
              <a:t>Data warehousing involves data cleaning, data integration, and data consolidations.</a:t>
            </a:r>
          </a:p>
          <a:p>
            <a:r>
              <a:rPr lang="en-US" dirty="0"/>
              <a:t>There are decision support technologies that help utilize the data available in a data warehouse. </a:t>
            </a:r>
          </a:p>
          <a:p>
            <a:r>
              <a:rPr lang="en-US" dirty="0"/>
              <a:t>These technologies help executives to use the warehouse quickly and effectively. They can gather data, analyze it, and take decisions based on the information present in the warehouse. </a:t>
            </a:r>
            <a:br>
              <a:rPr lang="en-US" dirty="0"/>
            </a:b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unnamed.jpg"/>
          <p:cNvPicPr>
            <a:picLocks noGrp="1" noChangeAspect="1"/>
          </p:cNvPicPr>
          <p:nvPr>
            <p:ph idx="1"/>
          </p:nvPr>
        </p:nvPicPr>
        <p:blipFill>
          <a:blip r:embed="rId2"/>
          <a:stretch>
            <a:fillRect/>
          </a:stretch>
        </p:blipFill>
        <p:spPr>
          <a:xfrm>
            <a:off x="341467" y="484632"/>
            <a:ext cx="8129909" cy="4839843"/>
          </a:xfr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Mining</a:t>
            </a:r>
          </a:p>
        </p:txBody>
      </p:sp>
      <p:sp>
        <p:nvSpPr>
          <p:cNvPr id="3" name="Content Placeholder 2"/>
          <p:cNvSpPr>
            <a:spLocks noGrp="1"/>
          </p:cNvSpPr>
          <p:nvPr>
            <p:ph idx="1"/>
          </p:nvPr>
        </p:nvSpPr>
        <p:spPr/>
        <p:txBody>
          <a:bodyPr>
            <a:normAutofit/>
          </a:bodyPr>
          <a:lstStyle/>
          <a:p>
            <a:r>
              <a:rPr lang="en-US" dirty="0"/>
              <a:t>Data mining refers to extracting knowledge from large amounts of data. The data may be spatial data, multimedia data, time series data, text data and web data. </a:t>
            </a:r>
          </a:p>
          <a:p>
            <a:r>
              <a:rPr lang="en-US" dirty="0"/>
              <a:t>Data mining is the process of extraction of interesting, nontrivial, implicit, previously unknown and potentially useful patterns or knowledge from huge amounts of data. </a:t>
            </a:r>
          </a:p>
          <a:p>
            <a:r>
              <a:rPr lang="en-US" dirty="0"/>
              <a:t>It is the set of activities used to find new, hidden or unexpected patterns in data or unusual patterns in data. </a:t>
            </a:r>
          </a:p>
          <a:p>
            <a:r>
              <a:rPr lang="en-US" dirty="0"/>
              <a:t>Using information contained within data warehouse, data mining can often provide answers to questions about an organization that a decision maker has previously not thought to ask.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Mining Application Areas</a:t>
            </a:r>
          </a:p>
        </p:txBody>
      </p:sp>
      <p:sp>
        <p:nvSpPr>
          <p:cNvPr id="3" name="Content Placeholder 2"/>
          <p:cNvSpPr>
            <a:spLocks noGrp="1"/>
          </p:cNvSpPr>
          <p:nvPr>
            <p:ph idx="1"/>
          </p:nvPr>
        </p:nvSpPr>
        <p:spPr/>
        <p:txBody>
          <a:bodyPr/>
          <a:lstStyle/>
          <a:p>
            <a:r>
              <a:rPr lang="en-US" dirty="0"/>
              <a:t>Business Transactions</a:t>
            </a:r>
          </a:p>
          <a:p>
            <a:r>
              <a:rPr lang="en-US" dirty="0"/>
              <a:t>Electronic Commerce</a:t>
            </a:r>
          </a:p>
          <a:p>
            <a:r>
              <a:rPr lang="en-US" dirty="0"/>
              <a:t>Marketing.</a:t>
            </a:r>
          </a:p>
          <a:p>
            <a:r>
              <a:rPr lang="en-US" dirty="0"/>
              <a:t>Risk management</a:t>
            </a:r>
          </a:p>
          <a:p>
            <a:r>
              <a:rPr lang="en-US" dirty="0"/>
              <a:t>Customer Relationship Management</a:t>
            </a:r>
          </a:p>
          <a:p>
            <a:r>
              <a:rPr lang="en-US" dirty="0"/>
              <a:t>Customer Acquisition and </a:t>
            </a:r>
            <a:r>
              <a:rPr lang="en-US" dirty="0" err="1"/>
              <a:t>Retension</a:t>
            </a:r>
            <a:r>
              <a:rPr lang="en-US" dirty="0"/>
              <a: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RDBMS and Tools</a:t>
            </a:r>
          </a:p>
        </p:txBody>
      </p:sp>
      <p:sp>
        <p:nvSpPr>
          <p:cNvPr id="3" name="Content Placeholder 2"/>
          <p:cNvSpPr>
            <a:spLocks noGrp="1"/>
          </p:cNvSpPr>
          <p:nvPr>
            <p:ph idx="1"/>
          </p:nvPr>
        </p:nvSpPr>
        <p:spPr/>
        <p:txBody>
          <a:bodyPr/>
          <a:lstStyle/>
          <a:p>
            <a:r>
              <a:rPr lang="en-US" dirty="0"/>
              <a:t>A database can be a set of flat files stored on computer tape or disk which are managed by Database Management System(DBMS).</a:t>
            </a:r>
          </a:p>
          <a:p>
            <a:r>
              <a:rPr lang="en-US" dirty="0"/>
              <a:t>There are different types of Database Product such as Relational, network and hierarchical.</a:t>
            </a:r>
          </a:p>
          <a:p>
            <a:r>
              <a:rPr lang="en-US" dirty="0"/>
              <a:t>The most used DBMS type is the Relational Database Management System(RDBMS).</a:t>
            </a:r>
          </a:p>
          <a:p>
            <a:r>
              <a:rPr lang="en-US" dirty="0"/>
              <a:t>A database tool is a collective term for tools, utilities and assistants that you can use to perform database administration tasks.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a:t>
            </a:r>
          </a:p>
        </p:txBody>
      </p:sp>
      <p:sp>
        <p:nvSpPr>
          <p:cNvPr id="3" name="Content Placeholder 2"/>
          <p:cNvSpPr>
            <a:spLocks noGrp="1"/>
          </p:cNvSpPr>
          <p:nvPr>
            <p:ph idx="1"/>
          </p:nvPr>
        </p:nvSpPr>
        <p:spPr/>
        <p:txBody>
          <a:bodyPr/>
          <a:lstStyle/>
          <a:p>
            <a:r>
              <a:rPr lang="en-US" dirty="0"/>
              <a:t>Most DBMS software also enforce domain rules such as domain for </a:t>
            </a:r>
            <a:r>
              <a:rPr lang="en-US" dirty="0" err="1"/>
              <a:t>maritial</a:t>
            </a:r>
            <a:r>
              <a:rPr lang="en-US" dirty="0"/>
              <a:t> status, state code or country code could be defined to ensure that only valid values are stored.</a:t>
            </a:r>
          </a:p>
          <a:p>
            <a:r>
              <a:rPr lang="en-US" dirty="0"/>
              <a:t>DBMS software also enforce cardinality and optionality rules that govern relationships between things of interest.</a:t>
            </a:r>
          </a:p>
          <a:p>
            <a:r>
              <a:rPr lang="en-US" dirty="0" err="1"/>
              <a:t>Eg</a:t>
            </a:r>
            <a:r>
              <a:rPr lang="en-US" dirty="0"/>
              <a:t>: 1. each customer may have zero, one or more orders.</a:t>
            </a:r>
          </a:p>
          <a:p>
            <a:pPr>
              <a:buNone/>
            </a:pPr>
            <a:r>
              <a:rPr lang="en-US" dirty="0"/>
              <a:t>2. An order must be initiated by one and only one customer.</a:t>
            </a:r>
          </a:p>
          <a:p>
            <a:pPr>
              <a:buNone/>
            </a:pPr>
            <a:r>
              <a:rPr lang="en-US" dirty="0"/>
              <a:t>3. An order must have one or many order items.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D88BC7-3CAE-4EBF-BBAE-D3C98091E169}"/>
              </a:ext>
            </a:extLst>
          </p:cNvPr>
          <p:cNvSpPr>
            <a:spLocks noGrp="1"/>
          </p:cNvSpPr>
          <p:nvPr>
            <p:ph type="title"/>
          </p:nvPr>
        </p:nvSpPr>
        <p:spPr/>
        <p:txBody>
          <a:bodyPr/>
          <a:lstStyle/>
          <a:p>
            <a:r>
              <a:rPr lang="en-IN" dirty="0"/>
              <a:t>RDBMS Tools</a:t>
            </a:r>
          </a:p>
        </p:txBody>
      </p:sp>
      <p:sp>
        <p:nvSpPr>
          <p:cNvPr id="4" name="Content Placeholder 3"/>
          <p:cNvSpPr>
            <a:spLocks noGrp="1"/>
          </p:cNvSpPr>
          <p:nvPr>
            <p:ph idx="1"/>
          </p:nvPr>
        </p:nvSpPr>
        <p:spPr/>
        <p:txBody>
          <a:bodyPr/>
          <a:lstStyle/>
          <a:p>
            <a:pPr marL="2708910" lvl="8" indent="-514350">
              <a:buAutoNum type="arabicPeriod"/>
            </a:pPr>
            <a:r>
              <a:rPr lang="en-US" sz="2400" dirty="0"/>
              <a:t>DB2</a:t>
            </a:r>
          </a:p>
          <a:p>
            <a:pPr marL="514350" indent="-514350">
              <a:buFont typeface="Arial" pitchFamily="34" charset="0"/>
              <a:buChar char="•"/>
            </a:pPr>
            <a:r>
              <a:rPr lang="en-US" dirty="0"/>
              <a:t>DB2 is a relational database management system that was introduced by IBM in 1983. It is widely used on UNIX, Windows, Linux platforms back then.</a:t>
            </a:r>
          </a:p>
          <a:p>
            <a:pPr marL="514350" indent="-514350">
              <a:buFont typeface="Arial" pitchFamily="34" charset="0"/>
              <a:buChar char="•"/>
            </a:pPr>
            <a:r>
              <a:rPr lang="en-US" dirty="0"/>
              <a:t> DB2 edition include the following:</a:t>
            </a:r>
          </a:p>
          <a:p>
            <a:pPr marL="514350" indent="-514350">
              <a:buFont typeface="+mj-lt"/>
              <a:buAutoNum type="arabicPeriod"/>
            </a:pPr>
            <a:r>
              <a:rPr lang="en-US" dirty="0"/>
              <a:t>DB2Workgroup.</a:t>
            </a:r>
          </a:p>
          <a:p>
            <a:pPr marL="514350" indent="-514350">
              <a:buFont typeface="+mj-lt"/>
              <a:buAutoNum type="arabicPeriod"/>
            </a:pPr>
            <a:r>
              <a:rPr lang="en-US" dirty="0"/>
              <a:t>DB2 Workgroup Unlimited.</a:t>
            </a:r>
          </a:p>
          <a:p>
            <a:pPr marL="514350" indent="-514350">
              <a:buFont typeface="+mj-lt"/>
              <a:buAutoNum type="arabicPeriod"/>
            </a:pPr>
            <a:r>
              <a:rPr lang="en-US" dirty="0"/>
              <a:t>DB2 Enterprise Server Edition.</a:t>
            </a:r>
          </a:p>
          <a:p>
            <a:pPr marL="514350" indent="-514350">
              <a:buFont typeface="+mj-lt"/>
              <a:buAutoNum type="arabicPeriod"/>
            </a:pPr>
            <a:r>
              <a:rPr lang="en-US" dirty="0"/>
              <a:t>DB2 UDB Data Warehouse Enterprise Edition.</a:t>
            </a:r>
          </a:p>
        </p:txBody>
      </p:sp>
    </p:spTree>
    <p:extLst>
      <p:ext uri="{BB962C8B-B14F-4D97-AF65-F5344CB8AC3E}">
        <p14:creationId xmlns:p14="http://schemas.microsoft.com/office/powerpoint/2010/main" val="28537014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System Development Life Cycle Phases</a:t>
            </a:r>
          </a:p>
        </p:txBody>
      </p:sp>
      <p:pic>
        <p:nvPicPr>
          <p:cNvPr id="4" name="Content Placeholder 3" descr="sdlc_software_development_lifecycle.jpg"/>
          <p:cNvPicPr>
            <a:picLocks noGrp="1" noChangeAspect="1"/>
          </p:cNvPicPr>
          <p:nvPr>
            <p:ph idx="1"/>
          </p:nvPr>
        </p:nvPicPr>
        <p:blipFill>
          <a:blip r:embed="rId2"/>
          <a:stretch>
            <a:fillRect/>
          </a:stretch>
        </p:blipFill>
        <p:spPr>
          <a:xfrm>
            <a:off x="685800" y="2196302"/>
            <a:ext cx="7772400" cy="3900495"/>
          </a:xfr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9C8AA0-CD66-4B15-83B4-24A56C5A9C8E}"/>
              </a:ext>
            </a:extLst>
          </p:cNvPr>
          <p:cNvSpPr>
            <a:spLocks noGrp="1"/>
          </p:cNvSpPr>
          <p:nvPr>
            <p:ph type="title"/>
          </p:nvPr>
        </p:nvSpPr>
        <p:spPr/>
        <p:txBody>
          <a:bodyPr>
            <a:normAutofit/>
          </a:bodyPr>
          <a:lstStyle/>
          <a:p>
            <a:r>
              <a:rPr lang="en-IN" dirty="0"/>
              <a:t>Cont.</a:t>
            </a:r>
          </a:p>
        </p:txBody>
      </p:sp>
      <p:sp>
        <p:nvSpPr>
          <p:cNvPr id="4" name="Content Placeholder 3"/>
          <p:cNvSpPr>
            <a:spLocks noGrp="1"/>
          </p:cNvSpPr>
          <p:nvPr>
            <p:ph idx="1"/>
          </p:nvPr>
        </p:nvSpPr>
        <p:spPr/>
        <p:txBody>
          <a:bodyPr>
            <a:normAutofit fontScale="85000" lnSpcReduction="20000"/>
          </a:bodyPr>
          <a:lstStyle/>
          <a:p>
            <a:r>
              <a:rPr lang="en-US" dirty="0"/>
              <a:t>The DB2 UDB Data Warehouse Enterprise Edition includes business intelligence capabilities such as ET, data mining and online analytics. </a:t>
            </a:r>
          </a:p>
          <a:p>
            <a:r>
              <a:rPr lang="en-US" dirty="0"/>
              <a:t>It has API for many languages including:</a:t>
            </a:r>
          </a:p>
          <a:p>
            <a:pPr marL="514350" indent="-514350">
              <a:buFont typeface="+mj-lt"/>
              <a:buAutoNum type="arabicPeriod"/>
            </a:pPr>
            <a:r>
              <a:rPr lang="en-US" dirty="0"/>
              <a:t>.NET</a:t>
            </a:r>
          </a:p>
          <a:p>
            <a:pPr marL="514350" indent="-514350">
              <a:buFont typeface="+mj-lt"/>
              <a:buAutoNum type="arabicPeriod"/>
            </a:pPr>
            <a:r>
              <a:rPr lang="en-US" dirty="0"/>
              <a:t>CLI</a:t>
            </a:r>
          </a:p>
          <a:p>
            <a:pPr marL="514350" indent="-514350">
              <a:buFont typeface="+mj-lt"/>
              <a:buAutoNum type="arabicPeriod"/>
            </a:pPr>
            <a:r>
              <a:rPr lang="en-US" dirty="0"/>
              <a:t>JAVA</a:t>
            </a:r>
          </a:p>
          <a:p>
            <a:pPr marL="514350" indent="-514350">
              <a:buFont typeface="+mj-lt"/>
              <a:buAutoNum type="arabicPeriod"/>
            </a:pPr>
            <a:r>
              <a:rPr lang="en-US" dirty="0"/>
              <a:t>PYTHON</a:t>
            </a:r>
          </a:p>
          <a:p>
            <a:pPr marL="514350" indent="-514350">
              <a:buFont typeface="+mj-lt"/>
              <a:buAutoNum type="arabicPeriod"/>
            </a:pPr>
            <a:r>
              <a:rPr lang="en-US" dirty="0"/>
              <a:t>PERL</a:t>
            </a:r>
          </a:p>
          <a:p>
            <a:pPr marL="514350" indent="-514350">
              <a:buFont typeface="+mj-lt"/>
              <a:buAutoNum type="arabicPeriod"/>
            </a:pPr>
            <a:r>
              <a:rPr lang="en-US" dirty="0"/>
              <a:t>PHP</a:t>
            </a:r>
          </a:p>
          <a:p>
            <a:pPr marL="514350" indent="-514350">
              <a:buFont typeface="+mj-lt"/>
              <a:buAutoNum type="arabicPeriod"/>
            </a:pPr>
            <a:r>
              <a:rPr lang="en-US" dirty="0"/>
              <a:t>C++</a:t>
            </a:r>
          </a:p>
          <a:p>
            <a:pPr marL="514350" indent="-514350">
              <a:buFont typeface="+mj-lt"/>
              <a:buAutoNum type="arabicPeriod"/>
            </a:pPr>
            <a:r>
              <a:rPr lang="en-US" dirty="0"/>
              <a:t>C</a:t>
            </a:r>
          </a:p>
          <a:p>
            <a:pPr marL="514350" indent="-514350">
              <a:buFont typeface="+mj-lt"/>
              <a:buAutoNum type="arabicPeriod"/>
            </a:pPr>
            <a:r>
              <a:rPr lang="en-US" dirty="0"/>
              <a:t>REXX</a:t>
            </a:r>
          </a:p>
        </p:txBody>
      </p:sp>
    </p:spTree>
    <p:extLst>
      <p:ext uri="{BB962C8B-B14F-4D97-AF65-F5344CB8AC3E}">
        <p14:creationId xmlns:p14="http://schemas.microsoft.com/office/powerpoint/2010/main" val="361360725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 Microsoft Access</a:t>
            </a:r>
          </a:p>
        </p:txBody>
      </p:sp>
      <p:sp>
        <p:nvSpPr>
          <p:cNvPr id="3" name="Content Placeholder 2"/>
          <p:cNvSpPr>
            <a:spLocks noGrp="1"/>
          </p:cNvSpPr>
          <p:nvPr>
            <p:ph idx="1"/>
          </p:nvPr>
        </p:nvSpPr>
        <p:spPr/>
        <p:txBody>
          <a:bodyPr>
            <a:normAutofit/>
          </a:bodyPr>
          <a:lstStyle/>
          <a:p>
            <a:r>
              <a:rPr lang="en-US" dirty="0"/>
              <a:t>Microsoft Access is a low cost relational database management system(RDBMS) used mainly by home users and small businesses.</a:t>
            </a:r>
          </a:p>
          <a:p>
            <a:r>
              <a:rPr lang="en-US" dirty="0"/>
              <a:t>It can run on personal computers or servers for providing simple databases, reports and data entry forms.</a:t>
            </a:r>
          </a:p>
          <a:p>
            <a:r>
              <a:rPr lang="en-US" dirty="0"/>
              <a:t>The current version allows to save, read, and interchange data in XML format.</a:t>
            </a:r>
          </a:p>
          <a:p>
            <a:r>
              <a:rPr lang="en-US" dirty="0"/>
              <a:t>Microsoft provides a wizard to replicate an MS Access database to Microsoft SQL Server.</a:t>
            </a:r>
          </a:p>
          <a:p>
            <a:r>
              <a:rPr lang="en-US" dirty="0"/>
              <a:t>Microsoft Access can be purchased separately or as a part of the Microsoft Office.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AE44B9-F28F-4A67-8865-109F7DDE7D04}"/>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FB0BFD05-04F2-4154-BC13-E8324BB5C191}"/>
              </a:ext>
            </a:extLst>
          </p:cNvPr>
          <p:cNvSpPr>
            <a:spLocks noGrp="1"/>
          </p:cNvSpPr>
          <p:nvPr>
            <p:ph idx="1"/>
          </p:nvPr>
        </p:nvSpPr>
        <p:spPr/>
        <p:txBody>
          <a:bodyPr/>
          <a:lstStyle/>
          <a:p>
            <a:endParaRPr lang="en-IN"/>
          </a:p>
        </p:txBody>
      </p:sp>
    </p:spTree>
    <p:extLst>
      <p:ext uri="{BB962C8B-B14F-4D97-AF65-F5344CB8AC3E}">
        <p14:creationId xmlns:p14="http://schemas.microsoft.com/office/powerpoint/2010/main" val="41169630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 </a:t>
            </a:r>
            <a:r>
              <a:rPr lang="en-US" dirty="0" err="1"/>
              <a:t>MySQL</a:t>
            </a:r>
            <a:endParaRPr lang="en-US" dirty="0"/>
          </a:p>
        </p:txBody>
      </p:sp>
      <p:sp>
        <p:nvSpPr>
          <p:cNvPr id="3" name="Content Placeholder 2"/>
          <p:cNvSpPr>
            <a:spLocks noGrp="1"/>
          </p:cNvSpPr>
          <p:nvPr>
            <p:ph idx="1"/>
          </p:nvPr>
        </p:nvSpPr>
        <p:spPr/>
        <p:txBody>
          <a:bodyPr>
            <a:normAutofit fontScale="92500" lnSpcReduction="20000"/>
          </a:bodyPr>
          <a:lstStyle/>
          <a:p>
            <a:r>
              <a:rPr lang="en-US" dirty="0"/>
              <a:t>A popular database management system that is used in some six million installations.</a:t>
            </a:r>
          </a:p>
          <a:p>
            <a:r>
              <a:rPr lang="en-US" dirty="0"/>
              <a:t>Widely used for web application, specially in PHP.</a:t>
            </a:r>
          </a:p>
          <a:p>
            <a:r>
              <a:rPr lang="en-US" dirty="0"/>
              <a:t>API exist for following languages:</a:t>
            </a:r>
          </a:p>
          <a:p>
            <a:pPr marL="514350" indent="-514350">
              <a:buFont typeface="+mj-lt"/>
              <a:buAutoNum type="arabicPeriod"/>
            </a:pPr>
            <a:r>
              <a:rPr lang="en-US" dirty="0"/>
              <a:t>C</a:t>
            </a:r>
          </a:p>
          <a:p>
            <a:pPr marL="514350" indent="-514350">
              <a:buFont typeface="+mj-lt"/>
              <a:buAutoNum type="arabicPeriod"/>
            </a:pPr>
            <a:r>
              <a:rPr lang="en-US" dirty="0"/>
              <a:t>C++</a:t>
            </a:r>
          </a:p>
          <a:p>
            <a:pPr marL="514350" indent="-514350">
              <a:buFont typeface="+mj-lt"/>
              <a:buAutoNum type="arabicPeriod"/>
            </a:pPr>
            <a:r>
              <a:rPr lang="en-US" dirty="0"/>
              <a:t>C#</a:t>
            </a:r>
          </a:p>
          <a:p>
            <a:pPr marL="514350" indent="-514350">
              <a:buFont typeface="+mj-lt"/>
              <a:buAutoNum type="arabicPeriod"/>
            </a:pPr>
            <a:r>
              <a:rPr lang="en-US" dirty="0"/>
              <a:t>JAVA</a:t>
            </a:r>
          </a:p>
          <a:p>
            <a:pPr marL="514350" indent="-514350">
              <a:buFont typeface="+mj-lt"/>
              <a:buAutoNum type="arabicPeriod"/>
            </a:pPr>
            <a:r>
              <a:rPr lang="en-US" dirty="0"/>
              <a:t>PERL</a:t>
            </a:r>
          </a:p>
          <a:p>
            <a:pPr marL="514350" indent="-514350">
              <a:buFont typeface="+mj-lt"/>
              <a:buAutoNum type="arabicPeriod"/>
            </a:pPr>
            <a:r>
              <a:rPr lang="en-US" dirty="0"/>
              <a:t>PHP</a:t>
            </a:r>
          </a:p>
          <a:p>
            <a:pPr marL="514350" indent="-514350">
              <a:buFont typeface="+mj-lt"/>
              <a:buAutoNum type="arabicPeriod"/>
            </a:pPr>
            <a:r>
              <a:rPr lang="en-US" dirty="0"/>
              <a:t>PYTHON</a:t>
            </a:r>
          </a:p>
          <a:p>
            <a:pPr marL="514350" indent="-514350">
              <a:buFont typeface="+mj-lt"/>
              <a:buAutoNum type="arabicPeriod"/>
            </a:pPr>
            <a:r>
              <a:rPr lang="en-US" dirty="0"/>
              <a:t>RUBY</a:t>
            </a:r>
          </a:p>
          <a:p>
            <a:pPr marL="514350" indent="-514350">
              <a:buNone/>
            </a:pP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B00BA5-5B5E-4A77-87CE-956D84EE52BD}"/>
              </a:ext>
            </a:extLst>
          </p:cNvPr>
          <p:cNvSpPr>
            <a:spLocks noGrp="1"/>
          </p:cNvSpPr>
          <p:nvPr>
            <p:ph type="title"/>
          </p:nvPr>
        </p:nvSpPr>
        <p:spPr/>
        <p:txBody>
          <a:bodyPr/>
          <a:lstStyle/>
          <a:p>
            <a:r>
              <a:rPr lang="en-US" dirty="0"/>
              <a:t>4: Oracle</a:t>
            </a:r>
            <a:endParaRPr lang="en-IN" dirty="0"/>
          </a:p>
        </p:txBody>
      </p:sp>
      <p:sp>
        <p:nvSpPr>
          <p:cNvPr id="3" name="Content Placeholder 2">
            <a:extLst>
              <a:ext uri="{FF2B5EF4-FFF2-40B4-BE49-F238E27FC236}">
                <a16:creationId xmlns:a16="http://schemas.microsoft.com/office/drawing/2014/main" id="{1B98C137-E88C-4AAA-BF5A-306723C0C479}"/>
              </a:ext>
            </a:extLst>
          </p:cNvPr>
          <p:cNvSpPr>
            <a:spLocks noGrp="1"/>
          </p:cNvSpPr>
          <p:nvPr>
            <p:ph idx="1"/>
          </p:nvPr>
        </p:nvSpPr>
        <p:spPr/>
        <p:txBody>
          <a:bodyPr/>
          <a:lstStyle/>
          <a:p>
            <a:r>
              <a:rPr lang="en-US" dirty="0"/>
              <a:t>The Oracle corporation launched its first commercial SQL relational database management system in 1979.</a:t>
            </a:r>
          </a:p>
          <a:p>
            <a:r>
              <a:rPr lang="en-US" dirty="0"/>
              <a:t>Oracle is world’s largest enterprise software company and sells many application  packages that runs on its Oracle DBMS.</a:t>
            </a:r>
          </a:p>
          <a:p>
            <a:r>
              <a:rPr lang="en-US" dirty="0"/>
              <a:t>In late 2005, the company purchased PeopleSoft and rights to its CRM, purchasing, financial, Human Resource, Supply Chain Management software packages.  </a:t>
            </a:r>
            <a:endParaRPr lang="en-IN" dirty="0"/>
          </a:p>
        </p:txBody>
      </p:sp>
    </p:spTree>
    <p:extLst>
      <p:ext uri="{BB962C8B-B14F-4D97-AF65-F5344CB8AC3E}">
        <p14:creationId xmlns:p14="http://schemas.microsoft.com/office/powerpoint/2010/main" val="2071502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A46CE8-2658-4927-AE4A-A33710AD43CA}"/>
              </a:ext>
            </a:extLst>
          </p:cNvPr>
          <p:cNvSpPr>
            <a:spLocks noGrp="1"/>
          </p:cNvSpPr>
          <p:nvPr>
            <p:ph type="title"/>
          </p:nvPr>
        </p:nvSpPr>
        <p:spPr/>
        <p:txBody>
          <a:bodyPr/>
          <a:lstStyle/>
          <a:p>
            <a:r>
              <a:rPr lang="en-US" dirty="0"/>
              <a:t>5: Microsoft  SQL Server </a:t>
            </a:r>
            <a:endParaRPr lang="en-IN" dirty="0"/>
          </a:p>
        </p:txBody>
      </p:sp>
      <p:sp>
        <p:nvSpPr>
          <p:cNvPr id="3" name="Content Placeholder 2">
            <a:extLst>
              <a:ext uri="{FF2B5EF4-FFF2-40B4-BE49-F238E27FC236}">
                <a16:creationId xmlns:a16="http://schemas.microsoft.com/office/drawing/2014/main" id="{9B019B04-A006-4EF5-9B73-7E83CBF4376C}"/>
              </a:ext>
            </a:extLst>
          </p:cNvPr>
          <p:cNvSpPr>
            <a:spLocks noGrp="1"/>
          </p:cNvSpPr>
          <p:nvPr>
            <p:ph idx="1"/>
          </p:nvPr>
        </p:nvSpPr>
        <p:spPr/>
        <p:txBody>
          <a:bodyPr>
            <a:normAutofit/>
          </a:bodyPr>
          <a:lstStyle/>
          <a:p>
            <a:r>
              <a:rPr lang="en-US" dirty="0"/>
              <a:t>Microsoft SQL Server is a relational database management system that was initially targeted to small and medium sized businesses.</a:t>
            </a:r>
          </a:p>
          <a:p>
            <a:r>
              <a:rPr lang="en-US" dirty="0"/>
              <a:t>Today, many large corporations are using it for their enterprise information needs.</a:t>
            </a:r>
          </a:p>
          <a:p>
            <a:r>
              <a:rPr lang="en-US" dirty="0"/>
              <a:t>The first version of SQL Server was introduced in 1989.</a:t>
            </a:r>
          </a:p>
          <a:p>
            <a:r>
              <a:rPr lang="en-US" dirty="0"/>
              <a:t>In SQL Server, it allows to perform functionality such as ETL(extraction, transform, loading) for data warehousing applications and an OLAP tool(Online analytics).</a:t>
            </a:r>
          </a:p>
          <a:p>
            <a:r>
              <a:rPr lang="en-US" dirty="0"/>
              <a:t>It provides a secure, reliable, scalable, highly available relational database engine with improved performance to structured and unstructured(XML) data. </a:t>
            </a:r>
            <a:endParaRPr lang="en-IN" dirty="0"/>
          </a:p>
        </p:txBody>
      </p:sp>
    </p:spTree>
    <p:extLst>
      <p:ext uri="{BB962C8B-B14F-4D97-AF65-F5344CB8AC3E}">
        <p14:creationId xmlns:p14="http://schemas.microsoft.com/office/powerpoint/2010/main" val="244225402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B2982F-3EB7-4811-B069-9E142380E21A}"/>
              </a:ext>
            </a:extLst>
          </p:cNvPr>
          <p:cNvSpPr>
            <a:spLocks noGrp="1"/>
          </p:cNvSpPr>
          <p:nvPr>
            <p:ph type="title"/>
          </p:nvPr>
        </p:nvSpPr>
        <p:spPr>
          <a:xfrm>
            <a:off x="914400" y="1752600"/>
            <a:ext cx="7772400" cy="1600200"/>
          </a:xfrm>
        </p:spPr>
        <p:txBody>
          <a:bodyPr>
            <a:normAutofit/>
          </a:bodyPr>
          <a:lstStyle/>
          <a:p>
            <a:r>
              <a:rPr lang="en-US" dirty="0">
                <a:solidFill>
                  <a:srgbClr val="00B050"/>
                </a:solidFill>
              </a:rPr>
              <a:t>Technological changes in Indian Banking Industry</a:t>
            </a:r>
            <a:endParaRPr lang="en-IN" dirty="0">
              <a:solidFill>
                <a:srgbClr val="00B050"/>
              </a:solidFill>
            </a:endParaRPr>
          </a:p>
        </p:txBody>
      </p:sp>
    </p:spTree>
    <p:extLst>
      <p:ext uri="{BB962C8B-B14F-4D97-AF65-F5344CB8AC3E}">
        <p14:creationId xmlns:p14="http://schemas.microsoft.com/office/powerpoint/2010/main" val="422037622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6A65D7-54C2-4E94-B8B5-B021D930C563}"/>
              </a:ext>
            </a:extLst>
          </p:cNvPr>
          <p:cNvSpPr>
            <a:spLocks noGrp="1"/>
          </p:cNvSpPr>
          <p:nvPr>
            <p:ph type="title"/>
          </p:nvPr>
        </p:nvSpPr>
        <p:spPr>
          <a:xfrm>
            <a:off x="685800" y="484632"/>
            <a:ext cx="7772400" cy="1267968"/>
          </a:xfrm>
        </p:spPr>
        <p:txBody>
          <a:bodyPr/>
          <a:lstStyle/>
          <a:p>
            <a:r>
              <a:rPr lang="en-US" dirty="0"/>
              <a:t>Trends in Banking and Information Technology</a:t>
            </a:r>
            <a:endParaRPr lang="en-IN" dirty="0"/>
          </a:p>
        </p:txBody>
      </p:sp>
      <p:sp>
        <p:nvSpPr>
          <p:cNvPr id="3" name="Content Placeholder 2">
            <a:extLst>
              <a:ext uri="{FF2B5EF4-FFF2-40B4-BE49-F238E27FC236}">
                <a16:creationId xmlns:a16="http://schemas.microsoft.com/office/drawing/2014/main" id="{066A30E5-9C6B-4DBC-AB1D-48F13B29EA62}"/>
              </a:ext>
            </a:extLst>
          </p:cNvPr>
          <p:cNvSpPr>
            <a:spLocks noGrp="1"/>
          </p:cNvSpPr>
          <p:nvPr>
            <p:ph idx="1"/>
          </p:nvPr>
        </p:nvSpPr>
        <p:spPr>
          <a:xfrm>
            <a:off x="685800" y="1828800"/>
            <a:ext cx="7772400" cy="4343400"/>
          </a:xfrm>
        </p:spPr>
        <p:txBody>
          <a:bodyPr/>
          <a:lstStyle/>
          <a:p>
            <a:r>
              <a:rPr lang="en-US" dirty="0"/>
              <a:t>India has leapfrogged into the era of innovation in banking by adopting the latest in technology.</a:t>
            </a:r>
          </a:p>
          <a:p>
            <a:r>
              <a:rPr lang="en-US" dirty="0"/>
              <a:t>Today’s digital age and hyper-connected environment requires banks to re-imagine their business continuously.</a:t>
            </a:r>
          </a:p>
          <a:p>
            <a:r>
              <a:rPr lang="en-US" dirty="0"/>
              <a:t>And due to this Indian banks are leading the pack when it comes to transforming from digital to truly digital India.</a:t>
            </a:r>
          </a:p>
          <a:p>
            <a:r>
              <a:rPr lang="en-IN" dirty="0"/>
              <a:t>There is growth fuelled by innovative initiatives such as Unified Payments Interface(UPI) and technology.</a:t>
            </a:r>
          </a:p>
          <a:p>
            <a:r>
              <a:rPr lang="en-IN" dirty="0"/>
              <a:t>Some of the major technology trends that are already or will reshape Indian banking.</a:t>
            </a:r>
          </a:p>
        </p:txBody>
      </p:sp>
    </p:spTree>
    <p:extLst>
      <p:ext uri="{BB962C8B-B14F-4D97-AF65-F5344CB8AC3E}">
        <p14:creationId xmlns:p14="http://schemas.microsoft.com/office/powerpoint/2010/main" val="24699832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0F7CD0-3B0E-4796-815C-5FAFB8314526}"/>
              </a:ext>
            </a:extLst>
          </p:cNvPr>
          <p:cNvSpPr>
            <a:spLocks noGrp="1"/>
          </p:cNvSpPr>
          <p:nvPr>
            <p:ph type="title"/>
          </p:nvPr>
        </p:nvSpPr>
        <p:spPr/>
        <p:txBody>
          <a:bodyPr/>
          <a:lstStyle/>
          <a:p>
            <a:r>
              <a:rPr lang="en-US" dirty="0"/>
              <a:t>1. Open banking is the new normal:</a:t>
            </a:r>
            <a:endParaRPr lang="en-IN" dirty="0"/>
          </a:p>
        </p:txBody>
      </p:sp>
      <p:sp>
        <p:nvSpPr>
          <p:cNvPr id="3" name="Content Placeholder 2">
            <a:extLst>
              <a:ext uri="{FF2B5EF4-FFF2-40B4-BE49-F238E27FC236}">
                <a16:creationId xmlns:a16="http://schemas.microsoft.com/office/drawing/2014/main" id="{26E4A8CD-E3C4-4239-B2E3-DA9A4B5B3BA2}"/>
              </a:ext>
            </a:extLst>
          </p:cNvPr>
          <p:cNvSpPr>
            <a:spLocks noGrp="1"/>
          </p:cNvSpPr>
          <p:nvPr>
            <p:ph idx="1"/>
          </p:nvPr>
        </p:nvSpPr>
        <p:spPr/>
        <p:txBody>
          <a:bodyPr/>
          <a:lstStyle/>
          <a:p>
            <a:r>
              <a:rPr lang="en-US" dirty="0"/>
              <a:t>Open banking, a connected ecosystem for financial and non-financial services with multiple underlying service providers is the future of banking.</a:t>
            </a:r>
          </a:p>
          <a:p>
            <a:r>
              <a:rPr lang="en-US" dirty="0"/>
              <a:t>The launch of UPI, by the National Payment Corporation of India has thrown open gates for innovations in the open banking space.</a:t>
            </a:r>
          </a:p>
          <a:p>
            <a:r>
              <a:rPr lang="en-US" dirty="0"/>
              <a:t>UPI will empower the payment service providers to create state-of-the-art products.</a:t>
            </a:r>
          </a:p>
          <a:p>
            <a:r>
              <a:rPr lang="en-US" dirty="0"/>
              <a:t>Customers will be given the flexibility that they desire and a unified interoperable interface will allow all service providers to innovate for better </a:t>
            </a:r>
            <a:r>
              <a:rPr lang="en-US"/>
              <a:t>customer experience.</a:t>
            </a:r>
            <a:endParaRPr lang="en-IN" dirty="0"/>
          </a:p>
        </p:txBody>
      </p:sp>
    </p:spTree>
    <p:extLst>
      <p:ext uri="{BB962C8B-B14F-4D97-AF65-F5344CB8AC3E}">
        <p14:creationId xmlns:p14="http://schemas.microsoft.com/office/powerpoint/2010/main" val="159838298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CE6E47-43D4-4E53-A6F3-6B4C57AABCBD}"/>
              </a:ext>
            </a:extLst>
          </p:cNvPr>
          <p:cNvSpPr>
            <a:spLocks noGrp="1"/>
          </p:cNvSpPr>
          <p:nvPr>
            <p:ph type="title"/>
          </p:nvPr>
        </p:nvSpPr>
        <p:spPr/>
        <p:txBody>
          <a:bodyPr/>
          <a:lstStyle/>
          <a:p>
            <a:r>
              <a:rPr lang="en-US" dirty="0"/>
              <a:t>example</a:t>
            </a:r>
            <a:endParaRPr lang="en-IN" dirty="0"/>
          </a:p>
        </p:txBody>
      </p:sp>
      <p:pic>
        <p:nvPicPr>
          <p:cNvPr id="5" name="Content Placeholder 4">
            <a:extLst>
              <a:ext uri="{FF2B5EF4-FFF2-40B4-BE49-F238E27FC236}">
                <a16:creationId xmlns:a16="http://schemas.microsoft.com/office/drawing/2014/main" id="{5AAEDB72-7739-4593-B9ED-0FD918348B7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2000" y="2241550"/>
            <a:ext cx="7620000" cy="3810000"/>
          </a:xfrm>
        </p:spPr>
      </p:pic>
    </p:spTree>
    <p:extLst>
      <p:ext uri="{BB962C8B-B14F-4D97-AF65-F5344CB8AC3E}">
        <p14:creationId xmlns:p14="http://schemas.microsoft.com/office/powerpoint/2010/main" val="198401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 Planning</a:t>
            </a:r>
          </a:p>
        </p:txBody>
      </p:sp>
      <p:sp>
        <p:nvSpPr>
          <p:cNvPr id="3" name="Content Placeholder 2"/>
          <p:cNvSpPr>
            <a:spLocks noGrp="1"/>
          </p:cNvSpPr>
          <p:nvPr>
            <p:ph idx="1"/>
          </p:nvPr>
        </p:nvSpPr>
        <p:spPr/>
        <p:txBody>
          <a:bodyPr>
            <a:normAutofit/>
          </a:bodyPr>
          <a:lstStyle/>
          <a:p>
            <a:r>
              <a:rPr lang="en-US" dirty="0"/>
              <a:t>The planning phase is the most crucial step in creating a successful system.</a:t>
            </a:r>
          </a:p>
          <a:p>
            <a:r>
              <a:rPr lang="en-US" dirty="0"/>
              <a:t>This planning step includes:</a:t>
            </a:r>
          </a:p>
          <a:p>
            <a:pPr marL="514350" indent="-514350">
              <a:buAutoNum type="arabicPeriod"/>
            </a:pPr>
            <a:r>
              <a:rPr lang="en-US" dirty="0"/>
              <a:t>Defining the problems.</a:t>
            </a:r>
          </a:p>
          <a:p>
            <a:pPr marL="514350" indent="-514350">
              <a:buAutoNum type="arabicPeriod"/>
            </a:pPr>
            <a:r>
              <a:rPr lang="en-US" dirty="0"/>
              <a:t>Studying the ability of proposing alternative solutions.</a:t>
            </a:r>
          </a:p>
          <a:p>
            <a:pPr marL="514350" indent="-514350">
              <a:buAutoNum type="arabicPeriod"/>
            </a:pPr>
            <a:r>
              <a:rPr lang="en-US" dirty="0"/>
              <a:t>Studying how to make your product better that your competitors.</a:t>
            </a:r>
          </a:p>
          <a:p>
            <a:pPr marL="514350" indent="-514350">
              <a:buAutoNum type="arabicPeriod"/>
            </a:pPr>
            <a:r>
              <a:rPr lang="en-US" dirty="0"/>
              <a:t>After analyzing this data, you will have three choices </a:t>
            </a:r>
            <a:r>
              <a:rPr lang="en-US" dirty="0" err="1"/>
              <a:t>i.e</a:t>
            </a:r>
            <a:r>
              <a:rPr lang="en-US" dirty="0"/>
              <a:t> to develop a new system, improve the current system or leave the system as it is.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A5AFEE-C71F-4D77-AA05-9529B50EE93C}"/>
              </a:ext>
            </a:extLst>
          </p:cNvPr>
          <p:cNvSpPr>
            <a:spLocks noGrp="1"/>
          </p:cNvSpPr>
          <p:nvPr>
            <p:ph type="title"/>
          </p:nvPr>
        </p:nvSpPr>
        <p:spPr/>
        <p:txBody>
          <a:bodyPr/>
          <a:lstStyle/>
          <a:p>
            <a:r>
              <a:rPr lang="en-US" dirty="0"/>
              <a:t>2. Banking on cloud</a:t>
            </a:r>
            <a:endParaRPr lang="en-IN" dirty="0"/>
          </a:p>
        </p:txBody>
      </p:sp>
      <p:sp>
        <p:nvSpPr>
          <p:cNvPr id="3" name="Content Placeholder 2">
            <a:extLst>
              <a:ext uri="{FF2B5EF4-FFF2-40B4-BE49-F238E27FC236}">
                <a16:creationId xmlns:a16="http://schemas.microsoft.com/office/drawing/2014/main" id="{61680737-7E4B-42AB-BA08-71AD243DC53E}"/>
              </a:ext>
            </a:extLst>
          </p:cNvPr>
          <p:cNvSpPr>
            <a:spLocks noGrp="1"/>
          </p:cNvSpPr>
          <p:nvPr>
            <p:ph idx="1"/>
          </p:nvPr>
        </p:nvSpPr>
        <p:spPr/>
        <p:txBody>
          <a:bodyPr/>
          <a:lstStyle/>
          <a:p>
            <a:r>
              <a:rPr lang="en-US" dirty="0"/>
              <a:t>Banks are already making strides in cloud adoption.</a:t>
            </a:r>
          </a:p>
          <a:p>
            <a:r>
              <a:rPr lang="en-US" dirty="0"/>
              <a:t>Technologies that are changing the face of business such as BIG DATA, BLOCK CHAIN, ARTIFICIAL INTELLIGENCE, IoT will be using cloud computing.</a:t>
            </a:r>
          </a:p>
          <a:p>
            <a:r>
              <a:rPr lang="en-US" dirty="0"/>
              <a:t>After demonetization, India is heading towards a cashless society and banks prepare to deal with the increased demands by the customers.</a:t>
            </a:r>
          </a:p>
          <a:p>
            <a:r>
              <a:rPr lang="en-US" dirty="0"/>
              <a:t>Cloud will provide banks with the required elasticity to meet these demands.</a:t>
            </a:r>
            <a:endParaRPr lang="en-IN" dirty="0"/>
          </a:p>
        </p:txBody>
      </p:sp>
    </p:spTree>
    <p:extLst>
      <p:ext uri="{BB962C8B-B14F-4D97-AF65-F5344CB8AC3E}">
        <p14:creationId xmlns:p14="http://schemas.microsoft.com/office/powerpoint/2010/main" val="365896983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4F78EE-A55D-46F4-89D2-BFF34BC562EE}"/>
              </a:ext>
            </a:extLst>
          </p:cNvPr>
          <p:cNvSpPr>
            <a:spLocks noGrp="1"/>
          </p:cNvSpPr>
          <p:nvPr>
            <p:ph type="title"/>
          </p:nvPr>
        </p:nvSpPr>
        <p:spPr/>
        <p:txBody>
          <a:bodyPr/>
          <a:lstStyle/>
          <a:p>
            <a:r>
              <a:rPr lang="en-US" dirty="0"/>
              <a:t>3. Block chain</a:t>
            </a:r>
            <a:endParaRPr lang="en-IN" dirty="0"/>
          </a:p>
        </p:txBody>
      </p:sp>
      <p:sp>
        <p:nvSpPr>
          <p:cNvPr id="3" name="Content Placeholder 2">
            <a:extLst>
              <a:ext uri="{FF2B5EF4-FFF2-40B4-BE49-F238E27FC236}">
                <a16:creationId xmlns:a16="http://schemas.microsoft.com/office/drawing/2014/main" id="{D471A039-3F25-4585-B643-F124BE2BBF9A}"/>
              </a:ext>
            </a:extLst>
          </p:cNvPr>
          <p:cNvSpPr>
            <a:spLocks noGrp="1"/>
          </p:cNvSpPr>
          <p:nvPr>
            <p:ph idx="1"/>
          </p:nvPr>
        </p:nvSpPr>
        <p:spPr/>
        <p:txBody>
          <a:bodyPr/>
          <a:lstStyle/>
          <a:p>
            <a:r>
              <a:rPr lang="en-US" dirty="0"/>
              <a:t>As the banks try to become more efficient and try to meet the increasing demands of customers, block chain will be one of the enablers for re-imagining processes.</a:t>
            </a:r>
          </a:p>
          <a:p>
            <a:r>
              <a:rPr lang="en-US" dirty="0"/>
              <a:t>Banks will increasingly move some projects and leverage to block chain to automate inter-organizational processes.</a:t>
            </a:r>
          </a:p>
          <a:p>
            <a:r>
              <a:rPr lang="en-US" dirty="0"/>
              <a:t>The recent emirates NBD and ICICI Bank partnership to launch a block chain pilot network for international remittances and trade finance is a precursor for this technology.</a:t>
            </a:r>
            <a:endParaRPr lang="en-IN" dirty="0"/>
          </a:p>
        </p:txBody>
      </p:sp>
    </p:spTree>
    <p:extLst>
      <p:ext uri="{BB962C8B-B14F-4D97-AF65-F5344CB8AC3E}">
        <p14:creationId xmlns:p14="http://schemas.microsoft.com/office/powerpoint/2010/main" val="368494991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540614-B541-4812-92FA-16ADF27D2BCE}"/>
              </a:ext>
            </a:extLst>
          </p:cNvPr>
          <p:cNvSpPr>
            <a:spLocks noGrp="1"/>
          </p:cNvSpPr>
          <p:nvPr>
            <p:ph type="title"/>
          </p:nvPr>
        </p:nvSpPr>
        <p:spPr/>
        <p:txBody>
          <a:bodyPr/>
          <a:lstStyle/>
          <a:p>
            <a:r>
              <a:rPr lang="en-US" dirty="0"/>
              <a:t>4. Artificial intelligence</a:t>
            </a:r>
            <a:endParaRPr lang="en-IN" dirty="0"/>
          </a:p>
        </p:txBody>
      </p:sp>
      <p:sp>
        <p:nvSpPr>
          <p:cNvPr id="3" name="Content Placeholder 2">
            <a:extLst>
              <a:ext uri="{FF2B5EF4-FFF2-40B4-BE49-F238E27FC236}">
                <a16:creationId xmlns:a16="http://schemas.microsoft.com/office/drawing/2014/main" id="{B524A599-CE4F-4934-A704-79A35DD72DD0}"/>
              </a:ext>
            </a:extLst>
          </p:cNvPr>
          <p:cNvSpPr>
            <a:spLocks noGrp="1"/>
          </p:cNvSpPr>
          <p:nvPr>
            <p:ph idx="1"/>
          </p:nvPr>
        </p:nvSpPr>
        <p:spPr/>
        <p:txBody>
          <a:bodyPr/>
          <a:lstStyle/>
          <a:p>
            <a:r>
              <a:rPr lang="en-US" dirty="0"/>
              <a:t>AI has the potential to transform from front office and back office operations with self-improving programs.</a:t>
            </a:r>
          </a:p>
          <a:p>
            <a:r>
              <a:rPr lang="en-US" dirty="0"/>
              <a:t>At ICICI Bank, software robots have been deployed in over 200 business process function, reducing the response time to customers.</a:t>
            </a:r>
          </a:p>
          <a:p>
            <a:r>
              <a:rPr lang="en-US" dirty="0"/>
              <a:t>AI has already proven itself in providing seamless differentiated customer experience on digital channels and security measures.</a:t>
            </a:r>
          </a:p>
          <a:p>
            <a:pPr marL="0" indent="0">
              <a:buNone/>
            </a:pPr>
            <a:endParaRPr lang="en-US" dirty="0"/>
          </a:p>
          <a:p>
            <a:endParaRPr lang="en-IN" dirty="0"/>
          </a:p>
        </p:txBody>
      </p:sp>
    </p:spTree>
    <p:extLst>
      <p:ext uri="{BB962C8B-B14F-4D97-AF65-F5344CB8AC3E}">
        <p14:creationId xmlns:p14="http://schemas.microsoft.com/office/powerpoint/2010/main" val="10720959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C01A8-7BC1-4A82-AF94-3A49F83BC76F}"/>
              </a:ext>
            </a:extLst>
          </p:cNvPr>
          <p:cNvSpPr>
            <a:spLocks noGrp="1"/>
          </p:cNvSpPr>
          <p:nvPr>
            <p:ph type="title"/>
          </p:nvPr>
        </p:nvSpPr>
        <p:spPr/>
        <p:txBody>
          <a:bodyPr/>
          <a:lstStyle/>
          <a:p>
            <a:r>
              <a:rPr lang="en-US" dirty="0"/>
              <a:t>example</a:t>
            </a:r>
            <a:endParaRPr lang="en-IN" dirty="0"/>
          </a:p>
        </p:txBody>
      </p:sp>
      <p:pic>
        <p:nvPicPr>
          <p:cNvPr id="5" name="Content Placeholder 4">
            <a:extLst>
              <a:ext uri="{FF2B5EF4-FFF2-40B4-BE49-F238E27FC236}">
                <a16:creationId xmlns:a16="http://schemas.microsoft.com/office/drawing/2014/main" id="{3BE54433-EC64-486A-BC8E-F818F9599E7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71625" y="2832100"/>
            <a:ext cx="6000750" cy="2628900"/>
          </a:xfrm>
        </p:spPr>
      </p:pic>
    </p:spTree>
    <p:extLst>
      <p:ext uri="{BB962C8B-B14F-4D97-AF65-F5344CB8AC3E}">
        <p14:creationId xmlns:p14="http://schemas.microsoft.com/office/powerpoint/2010/main" val="39040752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87D42B-F21F-4125-9CF8-C9F70047DA0B}"/>
              </a:ext>
            </a:extLst>
          </p:cNvPr>
          <p:cNvSpPr>
            <a:spLocks noGrp="1"/>
          </p:cNvSpPr>
          <p:nvPr>
            <p:ph type="title"/>
          </p:nvPr>
        </p:nvSpPr>
        <p:spPr/>
        <p:txBody>
          <a:bodyPr/>
          <a:lstStyle/>
          <a:p>
            <a:r>
              <a:rPr lang="en-US" dirty="0"/>
              <a:t>Technology in banking</a:t>
            </a:r>
            <a:endParaRPr lang="en-IN" dirty="0"/>
          </a:p>
        </p:txBody>
      </p:sp>
      <p:sp>
        <p:nvSpPr>
          <p:cNvPr id="3" name="Content Placeholder 2">
            <a:extLst>
              <a:ext uri="{FF2B5EF4-FFF2-40B4-BE49-F238E27FC236}">
                <a16:creationId xmlns:a16="http://schemas.microsoft.com/office/drawing/2014/main" id="{8A249675-329E-49A1-9EA6-2554BCCBE5C7}"/>
              </a:ext>
            </a:extLst>
          </p:cNvPr>
          <p:cNvSpPr>
            <a:spLocks noGrp="1"/>
          </p:cNvSpPr>
          <p:nvPr>
            <p:ph idx="1"/>
          </p:nvPr>
        </p:nvSpPr>
        <p:spPr/>
        <p:txBody>
          <a:bodyPr/>
          <a:lstStyle/>
          <a:p>
            <a:pPr marL="2774320" lvl="8" indent="-457200">
              <a:buAutoNum type="arabicPeriod"/>
            </a:pPr>
            <a:r>
              <a:rPr lang="en-US" sz="1800" dirty="0"/>
              <a:t>E-cheques</a:t>
            </a:r>
            <a:r>
              <a:rPr lang="en-US" dirty="0"/>
              <a:t>:</a:t>
            </a:r>
          </a:p>
          <a:p>
            <a:pPr>
              <a:buFont typeface="Arial" panose="020B0604020202020204" pitchFamily="34" charset="0"/>
              <a:buChar char="•"/>
            </a:pPr>
            <a:r>
              <a:rPr lang="en-IN" dirty="0"/>
              <a:t>E-cheques are a form of electronic tokens designed to make payments through the internet and performs the same functions as a conventional paper cheques does.</a:t>
            </a:r>
          </a:p>
          <a:p>
            <a:pPr>
              <a:buFont typeface="Arial" panose="020B0604020202020204" pitchFamily="34" charset="0"/>
              <a:buChar char="•"/>
            </a:pPr>
            <a:r>
              <a:rPr lang="en-IN" dirty="0"/>
              <a:t>As per the electronic form, it can be done in few steps and has more security checks than the standard paper cheque like authentication, public key, cryptography, digital signature, encryption, etc.</a:t>
            </a:r>
          </a:p>
          <a:p>
            <a:pPr>
              <a:buFont typeface="Arial" panose="020B0604020202020204" pitchFamily="34" charset="0"/>
              <a:buChar char="•"/>
            </a:pPr>
            <a:r>
              <a:rPr lang="en-IN" dirty="0"/>
              <a:t>With the amendments in Negotiable Instruments act, 1881, an e-cheque has become legalized since 2002 in India.</a:t>
            </a:r>
          </a:p>
          <a:p>
            <a:pPr>
              <a:buFont typeface="Arial" panose="020B0604020202020204" pitchFamily="34" charset="0"/>
              <a:buChar char="•"/>
            </a:pPr>
            <a:endParaRPr lang="en-IN" dirty="0"/>
          </a:p>
          <a:p>
            <a:pPr marL="0" indent="0">
              <a:buNone/>
            </a:pPr>
            <a:endParaRPr lang="en-IN" dirty="0"/>
          </a:p>
        </p:txBody>
      </p:sp>
    </p:spTree>
    <p:extLst>
      <p:ext uri="{BB962C8B-B14F-4D97-AF65-F5344CB8AC3E}">
        <p14:creationId xmlns:p14="http://schemas.microsoft.com/office/powerpoint/2010/main" val="71174019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13C838-8750-4D0E-9179-0BDF9D7A57F3}"/>
              </a:ext>
            </a:extLst>
          </p:cNvPr>
          <p:cNvSpPr>
            <a:spLocks noGrp="1"/>
          </p:cNvSpPr>
          <p:nvPr>
            <p:ph type="title"/>
          </p:nvPr>
        </p:nvSpPr>
        <p:spPr/>
        <p:txBody>
          <a:bodyPr/>
          <a:lstStyle/>
          <a:p>
            <a:r>
              <a:rPr lang="en-US" dirty="0"/>
              <a:t>example</a:t>
            </a:r>
            <a:endParaRPr lang="en-IN" dirty="0"/>
          </a:p>
        </p:txBody>
      </p:sp>
      <p:pic>
        <p:nvPicPr>
          <p:cNvPr id="5" name="Content Placeholder 4">
            <a:extLst>
              <a:ext uri="{FF2B5EF4-FFF2-40B4-BE49-F238E27FC236}">
                <a16:creationId xmlns:a16="http://schemas.microsoft.com/office/drawing/2014/main" id="{E16DC379-062B-4DB6-88AA-760E41A9109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00958" y="2370936"/>
            <a:ext cx="5342083" cy="3551228"/>
          </a:xfrm>
        </p:spPr>
      </p:pic>
    </p:spTree>
    <p:extLst>
      <p:ext uri="{BB962C8B-B14F-4D97-AF65-F5344CB8AC3E}">
        <p14:creationId xmlns:p14="http://schemas.microsoft.com/office/powerpoint/2010/main" val="2429742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321FA6-AB5E-4928-A82E-9E2251D3FB07}"/>
              </a:ext>
            </a:extLst>
          </p:cNvPr>
          <p:cNvSpPr>
            <a:spLocks noGrp="1"/>
          </p:cNvSpPr>
          <p:nvPr>
            <p:ph type="title"/>
          </p:nvPr>
        </p:nvSpPr>
        <p:spPr/>
        <p:txBody>
          <a:bodyPr/>
          <a:lstStyle/>
          <a:p>
            <a:r>
              <a:rPr lang="en-US" dirty="0"/>
              <a:t>2. NEFT &amp; </a:t>
            </a:r>
            <a:r>
              <a:rPr lang="en-US" dirty="0" err="1"/>
              <a:t>rtgs</a:t>
            </a:r>
            <a:endParaRPr lang="en-IN" dirty="0"/>
          </a:p>
        </p:txBody>
      </p:sp>
      <p:sp>
        <p:nvSpPr>
          <p:cNvPr id="3" name="Content Placeholder 2">
            <a:extLst>
              <a:ext uri="{FF2B5EF4-FFF2-40B4-BE49-F238E27FC236}">
                <a16:creationId xmlns:a16="http://schemas.microsoft.com/office/drawing/2014/main" id="{7CE75EB6-79A2-4A4C-B5A0-6B558D1460FE}"/>
              </a:ext>
            </a:extLst>
          </p:cNvPr>
          <p:cNvSpPr>
            <a:spLocks noGrp="1"/>
          </p:cNvSpPr>
          <p:nvPr>
            <p:ph idx="1"/>
          </p:nvPr>
        </p:nvSpPr>
        <p:spPr/>
        <p:txBody>
          <a:bodyPr/>
          <a:lstStyle/>
          <a:p>
            <a:r>
              <a:rPr lang="en-US" b="0" i="0" dirty="0">
                <a:effectLst/>
              </a:rPr>
              <a:t>National Electronic Funds Transfer (NEFT) is an online system used for transferring small to large amounts of money from one financial entity to another within India.</a:t>
            </a:r>
          </a:p>
          <a:p>
            <a:pPr algn="l"/>
            <a:r>
              <a:rPr lang="en-US" b="0" i="0" dirty="0">
                <a:effectLst/>
              </a:rPr>
              <a:t>Real-Time Gross Settlement (RTGS) is a funds transfer system where funds of high quantity are transferred from one bank to another in ‘real-time’ and on a gross basis. </a:t>
            </a:r>
          </a:p>
          <a:p>
            <a:r>
              <a:rPr lang="en-US" dirty="0"/>
              <a:t>The difference between these both is that the latter is only for an amount exceeding Rs. 2 lakhs.</a:t>
            </a:r>
            <a:br>
              <a:rPr lang="en-US" dirty="0"/>
            </a:br>
            <a:endParaRPr lang="en-IN" dirty="0"/>
          </a:p>
        </p:txBody>
      </p:sp>
    </p:spTree>
    <p:extLst>
      <p:ext uri="{BB962C8B-B14F-4D97-AF65-F5344CB8AC3E}">
        <p14:creationId xmlns:p14="http://schemas.microsoft.com/office/powerpoint/2010/main" val="325676708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D82A51-8992-4242-A49B-BFDDC3ACE667}"/>
              </a:ext>
            </a:extLst>
          </p:cNvPr>
          <p:cNvSpPr>
            <a:spLocks noGrp="1"/>
          </p:cNvSpPr>
          <p:nvPr>
            <p:ph type="title"/>
          </p:nvPr>
        </p:nvSpPr>
        <p:spPr/>
        <p:txBody>
          <a:bodyPr/>
          <a:lstStyle/>
          <a:p>
            <a:r>
              <a:rPr lang="en-US" dirty="0"/>
              <a:t>difference</a:t>
            </a:r>
            <a:endParaRPr lang="en-IN" dirty="0"/>
          </a:p>
        </p:txBody>
      </p:sp>
      <p:pic>
        <p:nvPicPr>
          <p:cNvPr id="5" name="Content Placeholder 4">
            <a:extLst>
              <a:ext uri="{FF2B5EF4-FFF2-40B4-BE49-F238E27FC236}">
                <a16:creationId xmlns:a16="http://schemas.microsoft.com/office/drawing/2014/main" id="{A488CCB7-7D88-461B-93F0-4F2AB5319B3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71133" y="2120900"/>
            <a:ext cx="5401733" cy="4051300"/>
          </a:xfrm>
        </p:spPr>
      </p:pic>
    </p:spTree>
    <p:extLst>
      <p:ext uri="{BB962C8B-B14F-4D97-AF65-F5344CB8AC3E}">
        <p14:creationId xmlns:p14="http://schemas.microsoft.com/office/powerpoint/2010/main" val="286538536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8E50C-6F20-4D9F-B9C2-CEF5A4E07F54}"/>
              </a:ext>
            </a:extLst>
          </p:cNvPr>
          <p:cNvSpPr>
            <a:spLocks noGrp="1"/>
          </p:cNvSpPr>
          <p:nvPr>
            <p:ph type="title"/>
          </p:nvPr>
        </p:nvSpPr>
        <p:spPr/>
        <p:txBody>
          <a:bodyPr/>
          <a:lstStyle/>
          <a:p>
            <a:r>
              <a:rPr lang="en-US" dirty="0"/>
              <a:t>3. Point of sale(pos)</a:t>
            </a:r>
            <a:endParaRPr lang="en-IN" dirty="0"/>
          </a:p>
        </p:txBody>
      </p:sp>
      <p:sp>
        <p:nvSpPr>
          <p:cNvPr id="3" name="Content Placeholder 2">
            <a:extLst>
              <a:ext uri="{FF2B5EF4-FFF2-40B4-BE49-F238E27FC236}">
                <a16:creationId xmlns:a16="http://schemas.microsoft.com/office/drawing/2014/main" id="{310D527B-F801-4F75-B5A9-5B2E40F00762}"/>
              </a:ext>
            </a:extLst>
          </p:cNvPr>
          <p:cNvSpPr>
            <a:spLocks noGrp="1"/>
          </p:cNvSpPr>
          <p:nvPr>
            <p:ph idx="1"/>
          </p:nvPr>
        </p:nvSpPr>
        <p:spPr/>
        <p:txBody>
          <a:bodyPr>
            <a:normAutofit lnSpcReduction="10000"/>
          </a:bodyPr>
          <a:lstStyle/>
          <a:p>
            <a:pPr algn="l"/>
            <a:r>
              <a:rPr lang="en-US" b="0" i="0" dirty="0">
                <a:effectLst/>
              </a:rPr>
              <a:t>A point of sale terminal (POS terminal) is an electronic device used to process card payments at retail locations. A POS terminal generally does the following:</a:t>
            </a:r>
          </a:p>
          <a:p>
            <a:pPr algn="l">
              <a:buFont typeface="Arial" panose="020B0604020202020204" pitchFamily="34" charset="0"/>
              <a:buChar char="•"/>
            </a:pPr>
            <a:r>
              <a:rPr lang="en-US" b="0" i="0" dirty="0">
                <a:effectLst/>
              </a:rPr>
              <a:t>Reads the information off a customer’s credit or debit card</a:t>
            </a:r>
          </a:p>
          <a:p>
            <a:pPr algn="l">
              <a:buFont typeface="Arial" panose="020B0604020202020204" pitchFamily="34" charset="0"/>
              <a:buChar char="•"/>
            </a:pPr>
            <a:r>
              <a:rPr lang="en-US" b="0" i="0" dirty="0">
                <a:effectLst/>
              </a:rPr>
              <a:t>Checks whether the funds in a customer’s bank account are sufficient</a:t>
            </a:r>
          </a:p>
          <a:p>
            <a:pPr algn="l">
              <a:buFont typeface="Arial" panose="020B0604020202020204" pitchFamily="34" charset="0"/>
              <a:buChar char="•"/>
            </a:pPr>
            <a:r>
              <a:rPr lang="en-US" b="0" i="0" dirty="0">
                <a:effectLst/>
              </a:rPr>
              <a:t>Transfers the funds from the customer’s account to the seller’s account (or at least, accounts for the transfer with the credit card network)</a:t>
            </a:r>
          </a:p>
          <a:p>
            <a:pPr algn="l">
              <a:buFont typeface="Arial" panose="020B0604020202020204" pitchFamily="34" charset="0"/>
              <a:buChar char="•"/>
            </a:pPr>
            <a:r>
              <a:rPr lang="en-US" b="0" i="0" dirty="0">
                <a:effectLst/>
              </a:rPr>
              <a:t>Records the transaction and prints a receipt</a:t>
            </a:r>
          </a:p>
          <a:p>
            <a:pPr marL="0" indent="0">
              <a:buNone/>
            </a:pPr>
            <a:br>
              <a:rPr lang="en-US" b="0" i="0" dirty="0">
                <a:solidFill>
                  <a:srgbClr val="333333"/>
                </a:solidFill>
                <a:effectLst/>
                <a:latin typeface="Open-sans"/>
              </a:rPr>
            </a:br>
            <a:endParaRPr lang="en-IN" dirty="0"/>
          </a:p>
        </p:txBody>
      </p:sp>
    </p:spTree>
    <p:extLst>
      <p:ext uri="{BB962C8B-B14F-4D97-AF65-F5344CB8AC3E}">
        <p14:creationId xmlns:p14="http://schemas.microsoft.com/office/powerpoint/2010/main" val="115305466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CBF3F0-6593-4ACB-A989-1095AAD0D1C7}"/>
              </a:ext>
            </a:extLst>
          </p:cNvPr>
          <p:cNvSpPr>
            <a:spLocks noGrp="1"/>
          </p:cNvSpPr>
          <p:nvPr>
            <p:ph type="title"/>
          </p:nvPr>
        </p:nvSpPr>
        <p:spPr/>
        <p:txBody>
          <a:bodyPr/>
          <a:lstStyle/>
          <a:p>
            <a:r>
              <a:rPr lang="en-US" dirty="0"/>
              <a:t>example</a:t>
            </a:r>
            <a:endParaRPr lang="en-IN" dirty="0"/>
          </a:p>
        </p:txBody>
      </p:sp>
      <p:pic>
        <p:nvPicPr>
          <p:cNvPr id="5" name="Content Placeholder 4">
            <a:extLst>
              <a:ext uri="{FF2B5EF4-FFF2-40B4-BE49-F238E27FC236}">
                <a16:creationId xmlns:a16="http://schemas.microsoft.com/office/drawing/2014/main" id="{11C414AC-E5CB-4FA8-8FEF-AC2C5D0250A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46350" y="2120900"/>
            <a:ext cx="4051300" cy="4051300"/>
          </a:xfrm>
        </p:spPr>
      </p:pic>
    </p:spTree>
    <p:extLst>
      <p:ext uri="{BB962C8B-B14F-4D97-AF65-F5344CB8AC3E}">
        <p14:creationId xmlns:p14="http://schemas.microsoft.com/office/powerpoint/2010/main" val="12135273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 System Analysis</a:t>
            </a:r>
          </a:p>
        </p:txBody>
      </p:sp>
      <p:sp>
        <p:nvSpPr>
          <p:cNvPr id="3" name="Content Placeholder 2"/>
          <p:cNvSpPr>
            <a:spLocks noGrp="1"/>
          </p:cNvSpPr>
          <p:nvPr>
            <p:ph idx="1"/>
          </p:nvPr>
        </p:nvSpPr>
        <p:spPr/>
        <p:txBody>
          <a:bodyPr>
            <a:normAutofit/>
          </a:bodyPr>
          <a:lstStyle/>
          <a:p>
            <a:r>
              <a:rPr lang="en-US" dirty="0"/>
              <a:t>The end user requirement should be determined and documented.</a:t>
            </a:r>
          </a:p>
          <a:p>
            <a:r>
              <a:rPr lang="en-US" dirty="0"/>
              <a:t>A feasible study will be made for the project as well involving determining whether its organizationally, economically, socially, technologically feasible.</a:t>
            </a:r>
          </a:p>
          <a:p>
            <a:r>
              <a:rPr lang="en-US" dirty="0"/>
              <a:t>This step is involved in everything which should be designed and developed during the project life cycle. </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33B068-078F-4CD7-BB2C-CB4230A07F8F}"/>
              </a:ext>
            </a:extLst>
          </p:cNvPr>
          <p:cNvSpPr>
            <a:spLocks noGrp="1"/>
          </p:cNvSpPr>
          <p:nvPr>
            <p:ph type="title"/>
          </p:nvPr>
        </p:nvSpPr>
        <p:spPr/>
        <p:txBody>
          <a:bodyPr/>
          <a:lstStyle/>
          <a:p>
            <a:r>
              <a:rPr lang="en-US" dirty="0"/>
              <a:t>4. Mobile banking</a:t>
            </a:r>
            <a:endParaRPr lang="en-IN" dirty="0"/>
          </a:p>
        </p:txBody>
      </p:sp>
      <p:sp>
        <p:nvSpPr>
          <p:cNvPr id="3" name="Content Placeholder 2">
            <a:extLst>
              <a:ext uri="{FF2B5EF4-FFF2-40B4-BE49-F238E27FC236}">
                <a16:creationId xmlns:a16="http://schemas.microsoft.com/office/drawing/2014/main" id="{557A897A-82A4-4862-9B4C-8E3F7CAED9C5}"/>
              </a:ext>
            </a:extLst>
          </p:cNvPr>
          <p:cNvSpPr>
            <a:spLocks noGrp="1"/>
          </p:cNvSpPr>
          <p:nvPr>
            <p:ph idx="1"/>
          </p:nvPr>
        </p:nvSpPr>
        <p:spPr/>
        <p:txBody>
          <a:bodyPr/>
          <a:lstStyle/>
          <a:p>
            <a:endParaRPr lang="en-IN" dirty="0"/>
          </a:p>
        </p:txBody>
      </p:sp>
    </p:spTree>
    <p:extLst>
      <p:ext uri="{BB962C8B-B14F-4D97-AF65-F5344CB8AC3E}">
        <p14:creationId xmlns:p14="http://schemas.microsoft.com/office/powerpoint/2010/main" val="193987746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47860-9B13-4962-999D-1EC811534290}"/>
              </a:ext>
            </a:extLst>
          </p:cNvPr>
          <p:cNvSpPr>
            <a:spLocks noGrp="1"/>
          </p:cNvSpPr>
          <p:nvPr>
            <p:ph type="title"/>
          </p:nvPr>
        </p:nvSpPr>
        <p:spPr/>
        <p:txBody>
          <a:bodyPr/>
          <a:lstStyle/>
          <a:p>
            <a:r>
              <a:rPr lang="en-US" dirty="0"/>
              <a:t>5. E-banking</a:t>
            </a:r>
            <a:endParaRPr lang="en-IN" dirty="0"/>
          </a:p>
        </p:txBody>
      </p:sp>
      <p:sp>
        <p:nvSpPr>
          <p:cNvPr id="3" name="Content Placeholder 2">
            <a:extLst>
              <a:ext uri="{FF2B5EF4-FFF2-40B4-BE49-F238E27FC236}">
                <a16:creationId xmlns:a16="http://schemas.microsoft.com/office/drawing/2014/main" id="{B7F17617-0175-41E1-9489-CD389DAF2BF4}"/>
              </a:ext>
            </a:extLst>
          </p:cNvPr>
          <p:cNvSpPr>
            <a:spLocks noGrp="1"/>
          </p:cNvSpPr>
          <p:nvPr>
            <p:ph idx="1"/>
          </p:nvPr>
        </p:nvSpPr>
        <p:spPr/>
        <p:txBody>
          <a:bodyPr/>
          <a:lstStyle/>
          <a:p>
            <a:endParaRPr lang="en-IN"/>
          </a:p>
        </p:txBody>
      </p:sp>
    </p:spTree>
    <p:extLst>
      <p:ext uri="{BB962C8B-B14F-4D97-AF65-F5344CB8AC3E}">
        <p14:creationId xmlns:p14="http://schemas.microsoft.com/office/powerpoint/2010/main" val="172406647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A1D02E-54D2-4799-A5DD-320F70C3F7E4}"/>
              </a:ext>
            </a:extLst>
          </p:cNvPr>
          <p:cNvSpPr>
            <a:spLocks noGrp="1"/>
          </p:cNvSpPr>
          <p:nvPr>
            <p:ph type="title"/>
          </p:nvPr>
        </p:nvSpPr>
        <p:spPr/>
        <p:txBody>
          <a:bodyPr/>
          <a:lstStyle/>
          <a:p>
            <a:r>
              <a:rPr lang="en-US" dirty="0"/>
              <a:t>6. </a:t>
            </a:r>
            <a:r>
              <a:rPr lang="en-US" dirty="0" err="1"/>
              <a:t>Nri</a:t>
            </a:r>
            <a:r>
              <a:rPr lang="en-US" dirty="0"/>
              <a:t> banking services</a:t>
            </a:r>
            <a:endParaRPr lang="en-IN" dirty="0"/>
          </a:p>
        </p:txBody>
      </p:sp>
      <p:sp>
        <p:nvSpPr>
          <p:cNvPr id="3" name="Content Placeholder 2">
            <a:extLst>
              <a:ext uri="{FF2B5EF4-FFF2-40B4-BE49-F238E27FC236}">
                <a16:creationId xmlns:a16="http://schemas.microsoft.com/office/drawing/2014/main" id="{13BA17BA-A4EA-4832-B1DB-733DBFE5642B}"/>
              </a:ext>
            </a:extLst>
          </p:cNvPr>
          <p:cNvSpPr>
            <a:spLocks noGrp="1"/>
          </p:cNvSpPr>
          <p:nvPr>
            <p:ph idx="1"/>
          </p:nvPr>
        </p:nvSpPr>
        <p:spPr/>
        <p:txBody>
          <a:bodyPr/>
          <a:lstStyle/>
          <a:p>
            <a:r>
              <a:rPr lang="en-US" dirty="0"/>
              <a:t>This is the service introduced for people who work abroad and wants to transfer money to their home or families who are at their own country.</a:t>
            </a:r>
          </a:p>
          <a:p>
            <a:r>
              <a:rPr lang="en-US" dirty="0"/>
              <a:t>This services includes that from anywhere around the world can transfer the money to their loved one easily.</a:t>
            </a:r>
            <a:endParaRPr lang="en-IN" dirty="0"/>
          </a:p>
        </p:txBody>
      </p:sp>
    </p:spTree>
    <p:extLst>
      <p:ext uri="{BB962C8B-B14F-4D97-AF65-F5344CB8AC3E}">
        <p14:creationId xmlns:p14="http://schemas.microsoft.com/office/powerpoint/2010/main" val="181390277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11E046-0728-411F-A6D1-8FFE14B8F8FB}"/>
              </a:ext>
            </a:extLst>
          </p:cNvPr>
          <p:cNvSpPr>
            <a:spLocks noGrp="1"/>
          </p:cNvSpPr>
          <p:nvPr>
            <p:ph type="title"/>
          </p:nvPr>
        </p:nvSpPr>
        <p:spPr/>
        <p:txBody>
          <a:bodyPr/>
          <a:lstStyle/>
          <a:p>
            <a:r>
              <a:rPr lang="en-US" dirty="0"/>
              <a:t>7. Plastic money</a:t>
            </a:r>
            <a:endParaRPr lang="en-IN" dirty="0"/>
          </a:p>
        </p:txBody>
      </p:sp>
      <p:sp>
        <p:nvSpPr>
          <p:cNvPr id="3" name="Content Placeholder 2">
            <a:extLst>
              <a:ext uri="{FF2B5EF4-FFF2-40B4-BE49-F238E27FC236}">
                <a16:creationId xmlns:a16="http://schemas.microsoft.com/office/drawing/2014/main" id="{9D42E764-BBAB-4020-A486-43EF1C6C1E63}"/>
              </a:ext>
            </a:extLst>
          </p:cNvPr>
          <p:cNvSpPr>
            <a:spLocks noGrp="1"/>
          </p:cNvSpPr>
          <p:nvPr>
            <p:ph idx="1"/>
          </p:nvPr>
        </p:nvSpPr>
        <p:spPr/>
        <p:txBody>
          <a:bodyPr/>
          <a:lstStyle/>
          <a:p>
            <a:r>
              <a:rPr lang="en-US" dirty="0"/>
              <a:t>Credit cards or smart cards like VISA ELECTRON have made the banking industry more flexible.</a:t>
            </a:r>
          </a:p>
          <a:p>
            <a:r>
              <a:rPr lang="en-US" dirty="0"/>
              <a:t>Credit cards are a major part role playing in banking and also for the customers convenience.</a:t>
            </a:r>
          </a:p>
          <a:p>
            <a:pPr marL="0" indent="0">
              <a:buNone/>
            </a:pPr>
            <a:endParaRPr lang="en-IN" dirty="0"/>
          </a:p>
        </p:txBody>
      </p:sp>
    </p:spTree>
    <p:extLst>
      <p:ext uri="{BB962C8B-B14F-4D97-AF65-F5344CB8AC3E}">
        <p14:creationId xmlns:p14="http://schemas.microsoft.com/office/powerpoint/2010/main" val="175498449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0FA1FE6-96E4-466E-B555-DB44660DC7D1}"/>
              </a:ext>
            </a:extLst>
          </p:cNvPr>
          <p:cNvSpPr>
            <a:spLocks noGrp="1"/>
          </p:cNvSpPr>
          <p:nvPr>
            <p:ph type="title"/>
          </p:nvPr>
        </p:nvSpPr>
        <p:spPr>
          <a:xfrm>
            <a:off x="685800" y="2209800"/>
            <a:ext cx="7772400" cy="1295400"/>
          </a:xfrm>
        </p:spPr>
        <p:txBody>
          <a:bodyPr>
            <a:normAutofit/>
          </a:bodyPr>
          <a:lstStyle/>
          <a:p>
            <a:r>
              <a:rPr lang="en-US"/>
              <a:t>			THANK YOU</a:t>
            </a:r>
            <a:endParaRPr lang="en-IN" dirty="0"/>
          </a:p>
        </p:txBody>
      </p:sp>
    </p:spTree>
    <p:extLst>
      <p:ext uri="{BB962C8B-B14F-4D97-AF65-F5344CB8AC3E}">
        <p14:creationId xmlns:p14="http://schemas.microsoft.com/office/powerpoint/2010/main" val="38727455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3.Design </a:t>
            </a:r>
          </a:p>
        </p:txBody>
      </p:sp>
      <p:sp>
        <p:nvSpPr>
          <p:cNvPr id="3" name="Content Placeholder 2"/>
          <p:cNvSpPr>
            <a:spLocks noGrp="1"/>
          </p:cNvSpPr>
          <p:nvPr>
            <p:ph idx="1"/>
          </p:nvPr>
        </p:nvSpPr>
        <p:spPr/>
        <p:txBody>
          <a:bodyPr>
            <a:normAutofit/>
          </a:bodyPr>
          <a:lstStyle/>
          <a:p>
            <a:r>
              <a:rPr lang="en-US" dirty="0"/>
              <a:t>In this third phase, the system and software design documents are prepared as per the requirement specification document. </a:t>
            </a:r>
          </a:p>
          <a:p>
            <a:r>
              <a:rPr lang="en-US" dirty="0"/>
              <a:t>This helps define overall system architecture.</a:t>
            </a:r>
          </a:p>
          <a:p>
            <a:r>
              <a:rPr lang="en-US" dirty="0"/>
              <a:t>This design phase serves as input for the next phase of the model.</a:t>
            </a:r>
          </a:p>
          <a:p>
            <a:r>
              <a:rPr lang="en-US" dirty="0"/>
              <a:t>There are two kinds of design documents developed in this phase: </a:t>
            </a:r>
          </a:p>
          <a:p>
            <a:pPr marL="514350" indent="-514350">
              <a:buAutoNum type="arabicPeriod"/>
            </a:pPr>
            <a:r>
              <a:rPr lang="en-US" dirty="0"/>
              <a:t>High-Level Design</a:t>
            </a:r>
          </a:p>
          <a:p>
            <a:pPr marL="514350" indent="-514350">
              <a:buAutoNum type="arabicPeriod"/>
            </a:pPr>
            <a:r>
              <a:rPr lang="en-US" dirty="0"/>
              <a:t>Low-Level Design</a:t>
            </a:r>
          </a:p>
          <a:p>
            <a:pPr>
              <a:buNone/>
            </a:pPr>
            <a:br>
              <a:rPr lang="en-US" dirty="0"/>
            </a:b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4. Implementation</a:t>
            </a:r>
          </a:p>
        </p:txBody>
      </p:sp>
      <p:sp>
        <p:nvSpPr>
          <p:cNvPr id="3" name="Content Placeholder 2"/>
          <p:cNvSpPr>
            <a:spLocks noGrp="1"/>
          </p:cNvSpPr>
          <p:nvPr>
            <p:ph idx="1"/>
          </p:nvPr>
        </p:nvSpPr>
        <p:spPr/>
        <p:txBody>
          <a:bodyPr>
            <a:normAutofit/>
          </a:bodyPr>
          <a:lstStyle/>
          <a:p>
            <a:r>
              <a:rPr lang="en-US" dirty="0"/>
              <a:t>This phase comes after a complete understanding of system requirements and specifications.</a:t>
            </a:r>
          </a:p>
          <a:p>
            <a:r>
              <a:rPr lang="en-US" dirty="0"/>
              <a:t>It is the actual construction process after having a complete and illustrated design for the requested system.</a:t>
            </a:r>
          </a:p>
          <a:p>
            <a:r>
              <a:rPr lang="en-US" dirty="0"/>
              <a:t>The actual coding is done under this phase and the system contains hardware.</a:t>
            </a:r>
          </a:p>
          <a:p>
            <a:r>
              <a:rPr lang="en-US" dirty="0"/>
              <a:t>After implementing the system is ready to installed in customers premises, ready to become running, live and productive, training may be required for the end users to make sure that they know how to use the system.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 Testing &amp; Integration</a:t>
            </a:r>
          </a:p>
        </p:txBody>
      </p:sp>
      <p:sp>
        <p:nvSpPr>
          <p:cNvPr id="3" name="Content Placeholder 2"/>
          <p:cNvSpPr>
            <a:spLocks noGrp="1"/>
          </p:cNvSpPr>
          <p:nvPr>
            <p:ph idx="1"/>
          </p:nvPr>
        </p:nvSpPr>
        <p:spPr/>
        <p:txBody>
          <a:bodyPr>
            <a:normAutofit/>
          </a:bodyPr>
          <a:lstStyle/>
          <a:p>
            <a:r>
              <a:rPr lang="en-US" dirty="0"/>
              <a:t>Once the software is complete, and it is deployed in the testing environment. </a:t>
            </a:r>
          </a:p>
          <a:p>
            <a:r>
              <a:rPr lang="en-US" dirty="0"/>
              <a:t>The testing team starts testing the functionality of the entire system. </a:t>
            </a:r>
          </a:p>
          <a:p>
            <a:r>
              <a:rPr lang="en-US" dirty="0"/>
              <a:t>This is done to verify that the entire application works according to the customer requirement.</a:t>
            </a:r>
          </a:p>
          <a:p>
            <a:r>
              <a:rPr lang="en-US" dirty="0"/>
              <a:t>During this phase, QA and testing team may find some bugs/defects which they communicate to developers.</a:t>
            </a:r>
            <a:br>
              <a:rPr lang="en-US" dirty="0"/>
            </a:b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6. Maintenance</a:t>
            </a:r>
          </a:p>
        </p:txBody>
      </p:sp>
      <p:sp>
        <p:nvSpPr>
          <p:cNvPr id="3" name="Content Placeholder 2"/>
          <p:cNvSpPr>
            <a:spLocks noGrp="1"/>
          </p:cNvSpPr>
          <p:nvPr>
            <p:ph idx="1"/>
          </p:nvPr>
        </p:nvSpPr>
        <p:spPr/>
        <p:txBody>
          <a:bodyPr/>
          <a:lstStyle/>
          <a:p>
            <a:r>
              <a:rPr lang="en-US" dirty="0"/>
              <a:t>Once the system is deployed, and customers start using the developed system, following 3 activities occur:</a:t>
            </a:r>
          </a:p>
          <a:p>
            <a:pPr>
              <a:buNone/>
            </a:pPr>
            <a:r>
              <a:rPr lang="en-US" dirty="0"/>
              <a:t>1. Bug fixing - bugs are reported because of some scenarios which are not tested at all.</a:t>
            </a:r>
          </a:p>
          <a:p>
            <a:pPr>
              <a:buNone/>
            </a:pPr>
            <a:r>
              <a:rPr lang="en-US" dirty="0"/>
              <a:t>2. Upgrade - Upgrading the application to the newer versions of the Software.</a:t>
            </a:r>
          </a:p>
          <a:p>
            <a:pPr>
              <a:buNone/>
            </a:pPr>
            <a:r>
              <a:rPr lang="en-US" dirty="0"/>
              <a:t>3. Enhancement - Adding some new features into the existing software.</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docProps/app.xml><?xml version="1.0" encoding="utf-8"?>
<Properties xmlns="http://schemas.openxmlformats.org/officeDocument/2006/extended-properties" xmlns:vt="http://schemas.openxmlformats.org/officeDocument/2006/docPropsVTypes">
  <Template>TM03090434[[fn=Wood Type]]</Template>
  <TotalTime>523</TotalTime>
  <Words>2827</Words>
  <Application>Microsoft Office PowerPoint</Application>
  <PresentationFormat>On-screen Show (4:3)</PresentationFormat>
  <Paragraphs>230</Paragraphs>
  <Slides>54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54</vt:i4>
      </vt:variant>
    </vt:vector>
  </HeadingPairs>
  <TitlesOfParts>
    <vt:vector size="60" baseType="lpstr">
      <vt:lpstr>Arial</vt:lpstr>
      <vt:lpstr>Open-sans</vt:lpstr>
      <vt:lpstr>Rockwell</vt:lpstr>
      <vt:lpstr>Rockwell Condensed</vt:lpstr>
      <vt:lpstr>Wingdings</vt:lpstr>
      <vt:lpstr>Wood Type</vt:lpstr>
      <vt:lpstr>Induction to Techno Management</vt:lpstr>
      <vt:lpstr>Development Life Cycle</vt:lpstr>
      <vt:lpstr>System Development Life Cycle Phases</vt:lpstr>
      <vt:lpstr>1. Planning</vt:lpstr>
      <vt:lpstr>2. System Analysis</vt:lpstr>
      <vt:lpstr>3.Design </vt:lpstr>
      <vt:lpstr>4. Implementation</vt:lpstr>
      <vt:lpstr>5. Testing &amp; Integration</vt:lpstr>
      <vt:lpstr>6. Maintenance</vt:lpstr>
      <vt:lpstr>Project Management</vt:lpstr>
      <vt:lpstr>Responsibilities of a project manager.</vt:lpstr>
      <vt:lpstr>Basic phases of Project Management</vt:lpstr>
      <vt:lpstr>Data Centers</vt:lpstr>
      <vt:lpstr>BUILDING DATA CENTERS</vt:lpstr>
      <vt:lpstr>2. Architecture of Data Center</vt:lpstr>
      <vt:lpstr>3. Construction of Data Center</vt:lpstr>
      <vt:lpstr>4. Air Conditioning in Data Center</vt:lpstr>
      <vt:lpstr>5. Fire Protection System in Data Center</vt:lpstr>
      <vt:lpstr>6. Supervision And Control system in Data Center.</vt:lpstr>
      <vt:lpstr>7. Data Center building Standards.</vt:lpstr>
      <vt:lpstr>Role of DBMS in Banking</vt:lpstr>
      <vt:lpstr>ERD diagram for Bank Management System</vt:lpstr>
      <vt:lpstr>Data Warehousing</vt:lpstr>
      <vt:lpstr>PowerPoint Presentation</vt:lpstr>
      <vt:lpstr>Data Mining</vt:lpstr>
      <vt:lpstr>Data Mining Application Areas</vt:lpstr>
      <vt:lpstr>RDBMS and Tools</vt:lpstr>
      <vt:lpstr>Cont.</vt:lpstr>
      <vt:lpstr>RDBMS Tools</vt:lpstr>
      <vt:lpstr>Cont.</vt:lpstr>
      <vt:lpstr>2. Microsoft Access</vt:lpstr>
      <vt:lpstr>PowerPoint Presentation</vt:lpstr>
      <vt:lpstr>3. MySQL</vt:lpstr>
      <vt:lpstr>4: Oracle</vt:lpstr>
      <vt:lpstr>5: Microsoft  SQL Server </vt:lpstr>
      <vt:lpstr>Technological changes in Indian Banking Industry</vt:lpstr>
      <vt:lpstr>Trends in Banking and Information Technology</vt:lpstr>
      <vt:lpstr>1. Open banking is the new normal:</vt:lpstr>
      <vt:lpstr>example</vt:lpstr>
      <vt:lpstr>2. Banking on cloud</vt:lpstr>
      <vt:lpstr>3. Block chain</vt:lpstr>
      <vt:lpstr>4. Artificial intelligence</vt:lpstr>
      <vt:lpstr>example</vt:lpstr>
      <vt:lpstr>Technology in banking</vt:lpstr>
      <vt:lpstr>example</vt:lpstr>
      <vt:lpstr>2. NEFT &amp; rtgs</vt:lpstr>
      <vt:lpstr>difference</vt:lpstr>
      <vt:lpstr>3. Point of sale(pos)</vt:lpstr>
      <vt:lpstr>example</vt:lpstr>
      <vt:lpstr>4. Mobile banking</vt:lpstr>
      <vt:lpstr>5. E-banking</vt:lpstr>
      <vt:lpstr>6. Nri banking services</vt:lpstr>
      <vt:lpstr>7. Plastic money</vt:lpstr>
      <vt:lpstr>   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Induction to Techno Management</dc:title>
  <dc:creator>Nitesh</dc:creator>
  <cp:lastModifiedBy>Lenovo</cp:lastModifiedBy>
  <cp:revision>135</cp:revision>
  <dcterms:created xsi:type="dcterms:W3CDTF">2021-02-02T15:19:08Z</dcterms:created>
  <dcterms:modified xsi:type="dcterms:W3CDTF">2021-02-22T14:45:41Z</dcterms:modified>
</cp:coreProperties>
</file>