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71" r:id="rId4"/>
    <p:sldId id="272" r:id="rId5"/>
    <p:sldId id="273" r:id="rId6"/>
    <p:sldId id="275" r:id="rId7"/>
    <p:sldId id="302" r:id="rId8"/>
    <p:sldId id="304" r:id="rId9"/>
    <p:sldId id="305" r:id="rId10"/>
    <p:sldId id="306" r:id="rId11"/>
    <p:sldId id="307" r:id="rId12"/>
    <p:sldId id="303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78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8838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475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357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01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257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98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77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370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41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377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92FAA-7B92-4416-9CB3-2C74B97D41D1}" type="datetimeFigureOut">
              <a:rPr lang="en-IN" smtClean="0"/>
              <a:t>05-05-2019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3738-0793-45AD-A5BE-C5BC453B9F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29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sz="5300" b="1" u="sng" dirty="0" smtClean="0">
                <a:latin typeface="Calibri" pitchFamily="34" charset="0"/>
                <a:cs typeface="Calibri" pitchFamily="34" charset="0"/>
              </a:rPr>
              <a:t>RISK MANAGEMENT –</a:t>
            </a:r>
            <a:br>
              <a:rPr lang="en-IN" sz="5300" b="1" u="sng" dirty="0" smtClean="0">
                <a:latin typeface="Calibri" pitchFamily="34" charset="0"/>
                <a:cs typeface="Calibri" pitchFamily="34" charset="0"/>
              </a:rPr>
            </a:br>
            <a:r>
              <a:rPr lang="en-IN" sz="5300" b="1" u="sng" dirty="0" smtClean="0">
                <a:latin typeface="Calibri" pitchFamily="34" charset="0"/>
                <a:cs typeface="Calibri" pitchFamily="34" charset="0"/>
              </a:rPr>
              <a:t>BASEL NORMS  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6983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Capital to Risk Weighted Assets Ratio (CRAR)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100" dirty="0" smtClean="0"/>
              <a:t>CRAR is </a:t>
            </a:r>
            <a:r>
              <a:rPr lang="en-US" sz="2100" dirty="0" smtClean="0"/>
              <a:t>the ratio of a bank’s capital to its Total Risk Weighted Assets (TRWA). It is used to protect depositors &amp; promote stability &amp; efficiency of banking &amp; financial systems all over the world. </a:t>
            </a:r>
          </a:p>
          <a:p>
            <a:pPr algn="just"/>
            <a:r>
              <a:rPr lang="en-US" sz="2100" dirty="0" smtClean="0"/>
              <a:t>RBI tracks a bank’s CRAR to ensure that it can absorb a reasonable amount of loss &amp; complies with regulatory capital requirements on an ongoing basis . </a:t>
            </a:r>
          </a:p>
          <a:p>
            <a:pPr algn="just"/>
            <a:r>
              <a:rPr lang="en-US" sz="2100" dirty="0" smtClean="0"/>
              <a:t>Breach of CRAR norms is one of the triggers for invocation of Prompt Corrective Action (PCA)  under which various actions like special inspections , special audit &amp; restrictions on branch/staff </a:t>
            </a:r>
            <a:r>
              <a:rPr lang="en-US" sz="2100" dirty="0" smtClean="0"/>
              <a:t>expansion &amp; fresh lending  </a:t>
            </a:r>
            <a:r>
              <a:rPr lang="en-US" sz="2100" dirty="0" smtClean="0"/>
              <a:t>etc. are placed on the bank. It may also lead to downgrade of bank’s rating , erosion in customers’ (esp. depositors’ ) confidence, adverse market reaction(dilution of market capitalization) , inter-bank lines getting dried up , loss of trade finance business (other banks not accepting LCs) besides reputational  loss. 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516108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CRAR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CRAR is broadly determined by two figures - Capital &amp; Total RWA i.e. CRAR=Capital/Total RWA. Accordingly, CRAR can be improved by increasing capital and/or decreasing Total RWA.</a:t>
            </a:r>
          </a:p>
          <a:p>
            <a:pPr algn="just"/>
            <a:r>
              <a:rPr lang="en-US" dirty="0" smtClean="0"/>
              <a:t>As capital is scarce, costly &amp; promoters can’t be expected to infuse capital at every juncture , it becomes important to minimize a bank’s RWA to maintain a healthy RWA.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529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RBI’s Basel III CRAR norms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568988"/>
              </p:ext>
            </p:extLst>
          </p:nvPr>
        </p:nvGraphicFramePr>
        <p:xfrm>
          <a:off x="1547664" y="1628801"/>
          <a:ext cx="6096000" cy="4547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1631504"/>
              </a:tblGrid>
              <a:tr h="648072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Common Equity Tier 1 (CET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5.50 %</a:t>
                      </a:r>
                      <a:endParaRPr lang="en-US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 Conservation Buffer (CCB)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2.50%</a:t>
                      </a:r>
                      <a:endParaRPr lang="en-US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CET 1 (Minimum CET1+CCB)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8.00%</a:t>
                      </a:r>
                      <a:endParaRPr lang="en-US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 Tier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1.50%</a:t>
                      </a:r>
                      <a:endParaRPr lang="en-US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Tier I Capital (5.50+1.50)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7.00%</a:t>
                      </a:r>
                      <a:endParaRPr lang="en-US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US" dirty="0" smtClean="0"/>
                        <a:t>Tier II Capital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2.00%</a:t>
                      </a:r>
                      <a:endParaRPr lang="en-US" dirty="0"/>
                    </a:p>
                  </a:txBody>
                  <a:tcPr/>
                </a:tc>
              </a:tr>
              <a:tr h="504055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Total Capital (CRAR)  (7.00+2.00)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9.00%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Total Capital + CCB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11.50%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13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Glossary of terms in the above table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sz="3400" dirty="0" smtClean="0"/>
              <a:t>Common Equity Tier 1 (CET 1) consists of Paid Up Capital, Share Premium , HTM Capital Reserves, Revenue &amp; other reserves, Foreign Currency Translation Reserve @25% discount), Revaluation Reserve @55% discount </a:t>
            </a:r>
          </a:p>
          <a:p>
            <a:pPr algn="just"/>
            <a:r>
              <a:rPr lang="en-US" sz="3400" dirty="0" smtClean="0"/>
              <a:t>Capital Conservation Buffer (CCB) : Additional capital requirement introduced in Basel III which needs to be met from excess CET 1 Capital after meeting regulatory minimum CET 1, Tier 1 &amp; CRAR</a:t>
            </a:r>
          </a:p>
          <a:p>
            <a:pPr algn="just"/>
            <a:r>
              <a:rPr lang="en-US" sz="3400" dirty="0" smtClean="0"/>
              <a:t>Additional Tier 1 capital : Perpetual Non-cumulative Preference Share (PNCPS) &amp; Perpetual Debt Instruments (PDI)</a:t>
            </a:r>
          </a:p>
          <a:p>
            <a:pPr algn="just"/>
            <a:r>
              <a:rPr lang="en-US" sz="3400" dirty="0" smtClean="0"/>
              <a:t>Tier 2 Capital: general provisions on Standard Assets, Floating Provisions on NPA, Country Risk Provision etc. </a:t>
            </a:r>
          </a:p>
          <a:p>
            <a:pPr algn="just"/>
            <a:r>
              <a:rPr lang="en-US" sz="3400" dirty="0" smtClean="0"/>
              <a:t>Total Capital : Sum of Tier 1 capital &amp; Tier 2 capital </a:t>
            </a:r>
            <a:endParaRPr lang="en-US" sz="34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89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Other two pillars of Basel III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Supervisory Review Process: It envisages establishment of suitable risk management systems in banks (to monitor and manage their risks ) &amp; their review by supervisory authority. </a:t>
            </a:r>
          </a:p>
          <a:p>
            <a:pPr algn="just"/>
            <a:r>
              <a:rPr lang="en-US" dirty="0" smtClean="0"/>
              <a:t>Market Discipline: it seeks to achieve increased transparency through expanded disclosure requirements for banks.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0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Risk Management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Risk means possibility of a negative outcome .</a:t>
            </a:r>
          </a:p>
          <a:p>
            <a:pPr algn="just"/>
            <a:r>
              <a:rPr lang="en-US" dirty="0" smtClean="0"/>
              <a:t>Risk </a:t>
            </a:r>
            <a:r>
              <a:rPr lang="en-US" dirty="0"/>
              <a:t>management refers to the practice of identifying potential risks in advance, analyzing them </a:t>
            </a:r>
            <a:r>
              <a:rPr lang="en-US" dirty="0" smtClean="0"/>
              <a:t>&amp; </a:t>
            </a:r>
            <a:r>
              <a:rPr lang="en-US" dirty="0"/>
              <a:t>taking precautionary steps to </a:t>
            </a:r>
            <a:r>
              <a:rPr lang="en-US" dirty="0" smtClean="0"/>
              <a:t>reduce/ curb </a:t>
            </a:r>
            <a:r>
              <a:rPr lang="en-US" dirty="0"/>
              <a:t>the </a:t>
            </a:r>
            <a:r>
              <a:rPr lang="en-US" dirty="0" smtClean="0"/>
              <a:t>risk . </a:t>
            </a:r>
          </a:p>
          <a:p>
            <a:pPr algn="just"/>
            <a:r>
              <a:rPr lang="en-US" dirty="0" smtClean="0"/>
              <a:t>Banks face a variety of risks like credit risk , operational risk, market risk etc.</a:t>
            </a:r>
          </a:p>
          <a:p>
            <a:pPr algn="just"/>
            <a:r>
              <a:rPr lang="en-US" dirty="0" smtClean="0"/>
              <a:t>Banks all over the world have dedicated departments manned by a large no. of personnel engaged in identifying, supervising and minimizing risks.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82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u="sng" dirty="0" smtClean="0"/>
              <a:t>BASEL NORMS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Basel norms are internationally accepted guidelines aimed at effective risk management by ensuring capital adequacy.   </a:t>
            </a:r>
          </a:p>
          <a:p>
            <a:pPr algn="just"/>
            <a:r>
              <a:rPr lang="en-IN" dirty="0" smtClean="0"/>
              <a:t>Two bank failures in 1974 prompted formation of BCBS or Basel Committee for Banking Supervision consisting of  bank supervisory authorities. BCBS presently has 45 members .</a:t>
            </a:r>
          </a:p>
          <a:p>
            <a:pPr algn="just"/>
            <a:r>
              <a:rPr lang="en-IN" dirty="0" smtClean="0"/>
              <a:t>It is named after Basel , a small town in Switzerland where this committee’s permanent secretariat is based in.</a:t>
            </a:r>
          </a:p>
          <a:p>
            <a:pPr algn="just"/>
            <a:r>
              <a:rPr lang="en-IN" dirty="0" smtClean="0"/>
              <a:t>The main purpose of this committee is to consider regulatory issues related to activities of banks in member countries .</a:t>
            </a:r>
          </a:p>
          <a:p>
            <a:pPr algn="just"/>
            <a:r>
              <a:rPr lang="en-IN" dirty="0" smtClean="0"/>
              <a:t>This committee issues guidelines and enters into agreements for effective supervision of banks 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421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u="sng" dirty="0" smtClean="0"/>
              <a:t>BASEL ACCORD 1988 (Basel I)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IN" dirty="0" smtClean="0"/>
              <a:t>This was the first accord (guidelines)  of BCBS.</a:t>
            </a:r>
          </a:p>
          <a:p>
            <a:pPr algn="just"/>
            <a:r>
              <a:rPr lang="en-IN" dirty="0" smtClean="0"/>
              <a:t>It established a single set of capital adequacy standards. </a:t>
            </a:r>
          </a:p>
          <a:p>
            <a:pPr algn="just"/>
            <a:r>
              <a:rPr lang="en-IN" dirty="0" smtClean="0"/>
              <a:t>It required the banks to set aside capital based on Basel Risk Assets Ratio and considered </a:t>
            </a:r>
            <a:r>
              <a:rPr lang="en-IN" u="sng" dirty="0" smtClean="0"/>
              <a:t>credit risk </a:t>
            </a:r>
            <a:r>
              <a:rPr lang="en-IN" dirty="0" smtClean="0"/>
              <a:t>. </a:t>
            </a:r>
          </a:p>
          <a:p>
            <a:pPr algn="just"/>
            <a:r>
              <a:rPr lang="en-IN" dirty="0" smtClean="0"/>
              <a:t>Formula was : Capital (Tier 1 &amp; 2)/(Assets + Credit Risk Equivalent)</a:t>
            </a:r>
          </a:p>
          <a:p>
            <a:pPr algn="just"/>
            <a:r>
              <a:rPr lang="en-IN" dirty="0" smtClean="0"/>
              <a:t>Tier 1 capital is a bank’s core capital while tier 2 capital is supplementary capital.</a:t>
            </a:r>
          </a:p>
          <a:p>
            <a:pPr algn="just"/>
            <a:r>
              <a:rPr lang="en-IN" dirty="0" smtClean="0"/>
              <a:t>Basel I required banks to set aside a minimum 8% capital out of which 50% i.e. 4% should be core capital(Tier 1).</a:t>
            </a:r>
          </a:p>
          <a:p>
            <a:pPr algn="just"/>
            <a:r>
              <a:rPr lang="en-IN" dirty="0" smtClean="0"/>
              <a:t>Basel I was amended in 1996 to reflect consideration of </a:t>
            </a:r>
            <a:r>
              <a:rPr lang="en-IN" u="sng" dirty="0" smtClean="0"/>
              <a:t>market risk along with original consideration of credit risk </a:t>
            </a:r>
            <a:r>
              <a:rPr lang="en-IN" dirty="0" smtClean="0"/>
              <a:t>by Basel I.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620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u="sng" dirty="0" smtClean="0"/>
              <a:t>BASEL II 2004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IN" dirty="0" smtClean="0"/>
              <a:t>To address  the shortcomings of Basel I and its amendment , Basel II guidelines were framed. </a:t>
            </a:r>
          </a:p>
          <a:p>
            <a:pPr algn="just"/>
            <a:r>
              <a:rPr lang="en-IN" dirty="0" smtClean="0"/>
              <a:t>Basel II  took into account </a:t>
            </a:r>
            <a:r>
              <a:rPr lang="en-IN" u="sng" dirty="0" smtClean="0"/>
              <a:t>credit risk, market risk and operational risk. </a:t>
            </a:r>
          </a:p>
          <a:p>
            <a:pPr algn="just"/>
            <a:r>
              <a:rPr lang="en-IN" dirty="0" smtClean="0"/>
              <a:t>It kept capital adequacy unchanged at 8%.</a:t>
            </a:r>
          </a:p>
          <a:p>
            <a:pPr algn="just"/>
            <a:r>
              <a:rPr lang="en-IN" dirty="0" smtClean="0"/>
              <a:t>However, in India, RBI , to be on the safe side, has mandated Capital Adequacy Ratio (CAR) at 9 %.</a:t>
            </a:r>
          </a:p>
          <a:p>
            <a:pPr algn="just"/>
            <a:r>
              <a:rPr lang="en-IN" dirty="0" smtClean="0"/>
              <a:t>In addition to the ‘Risk Pillar ’, it introduced two new pillars (essential principles) i.e. ’Supervisory’ and ‘Market Discipline’ pillars. </a:t>
            </a:r>
          </a:p>
          <a:p>
            <a:pPr algn="just"/>
            <a:r>
              <a:rPr lang="en-IN" dirty="0" smtClean="0"/>
              <a:t>Formula for CAR : Capital(Tier 1 &amp;2)/Amended Credit Risk+ Market Risk +Operational Risk </a:t>
            </a:r>
          </a:p>
          <a:p>
            <a:pPr marL="0" indent="0" algn="just">
              <a:buNone/>
            </a:pPr>
            <a:r>
              <a:rPr lang="en-IN" dirty="0" smtClean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409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u="sng" dirty="0" smtClean="0"/>
              <a:t>BASEL III (2011)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This is the third instalment of Basel Accords, developed in response to the deficiencies in earlier financial regulations revealed in 2008 financial crisis (sub-prime mortgage crisis) .</a:t>
            </a:r>
          </a:p>
          <a:p>
            <a:pPr algn="just"/>
            <a:r>
              <a:rPr lang="en-IN" dirty="0"/>
              <a:t>It has also introduced series of measures to promote build up of capital buffers in good times that can be drawn upon in period of stress.</a:t>
            </a:r>
          </a:p>
          <a:p>
            <a:pPr algn="just"/>
            <a:r>
              <a:rPr lang="en-IN" dirty="0" smtClean="0"/>
              <a:t>RBI has </a:t>
            </a:r>
            <a:r>
              <a:rPr lang="en-IN" dirty="0"/>
              <a:t>extended the timeline for full implementation of the Basel III capital regulations to March 31, </a:t>
            </a:r>
            <a:r>
              <a:rPr lang="en-IN" dirty="0" smtClean="0"/>
              <a:t>2020.</a:t>
            </a:r>
            <a:endParaRPr lang="en-IN" dirty="0"/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8385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Basel Norms Framework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1" dirty="0"/>
              <a:t>Basel frame work stands on 3 </a:t>
            </a:r>
            <a:r>
              <a:rPr lang="en-US" b="1" dirty="0" smtClean="0"/>
              <a:t>pillars: </a:t>
            </a:r>
            <a:r>
              <a:rPr lang="en-US" dirty="0" smtClean="0"/>
              <a:t>(1)Minimum </a:t>
            </a:r>
            <a:r>
              <a:rPr lang="en-US" dirty="0"/>
              <a:t>Regulatory capital </a:t>
            </a:r>
            <a:r>
              <a:rPr lang="en-US" dirty="0" smtClean="0"/>
              <a:t>requirements (2) </a:t>
            </a:r>
            <a:r>
              <a:rPr lang="en-US" dirty="0"/>
              <a:t>Supervisory review process </a:t>
            </a:r>
            <a:r>
              <a:rPr lang="en-US" dirty="0" smtClean="0"/>
              <a:t>(3) </a:t>
            </a:r>
            <a:r>
              <a:rPr lang="en-US" dirty="0"/>
              <a:t>Market discipline.</a:t>
            </a:r>
          </a:p>
          <a:p>
            <a:pPr algn="just"/>
            <a:r>
              <a:rPr lang="en-US" b="1" dirty="0" smtClean="0"/>
              <a:t>Minimum Regulatory Capital requirements - </a:t>
            </a:r>
            <a:r>
              <a:rPr lang="en-US" dirty="0"/>
              <a:t>Based on BASEL III guidelines, RBI </a:t>
            </a:r>
            <a:r>
              <a:rPr lang="en-US" dirty="0" smtClean="0"/>
              <a:t>has framed </a:t>
            </a:r>
            <a:r>
              <a:rPr lang="en-US" dirty="0"/>
              <a:t>guidelines for Indian banks in this regard. Under pillar </a:t>
            </a:r>
            <a:r>
              <a:rPr lang="en-US" dirty="0" smtClean="0"/>
              <a:t>I, banks </a:t>
            </a:r>
            <a:r>
              <a:rPr lang="en-US" dirty="0"/>
              <a:t>are required to maintain </a:t>
            </a:r>
            <a:r>
              <a:rPr lang="en-US" dirty="0" smtClean="0"/>
              <a:t>Capital Adequacy Ratio or minimum </a:t>
            </a:r>
            <a:r>
              <a:rPr lang="en-US" dirty="0"/>
              <a:t>total capital of 9% </a:t>
            </a:r>
            <a:r>
              <a:rPr lang="en-US" dirty="0" smtClean="0"/>
              <a:t>of their </a:t>
            </a:r>
            <a:r>
              <a:rPr lang="en-US" dirty="0"/>
              <a:t>Risk Weighted </a:t>
            </a:r>
            <a:r>
              <a:rPr lang="en-US" dirty="0" smtClean="0"/>
              <a:t>Assets (RWA) </a:t>
            </a:r>
            <a:r>
              <a:rPr lang="en-US" dirty="0"/>
              <a:t>as capital for credit risk, operational </a:t>
            </a:r>
            <a:r>
              <a:rPr lang="en-US" dirty="0" smtClean="0"/>
              <a:t>risk &amp; </a:t>
            </a:r>
            <a:r>
              <a:rPr lang="en-US" dirty="0"/>
              <a:t>market risk calculated as </a:t>
            </a:r>
            <a:r>
              <a:rPr lang="en-US" dirty="0" smtClean="0"/>
              <a:t>per RBI guidelines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0450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Risk Weighted Assets (RWA)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Capital Adequacy Ratio or Capital to Risk-weighted Assets Ratio (CRAR)=Capital/Total Risk Weighted Assets 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Risk </a:t>
            </a:r>
            <a:r>
              <a:rPr lang="en-US" dirty="0"/>
              <a:t>Weight (RW) is a multiplication factor prescribed by RBI to indicate the ‘riskiness’ of the asset to the bank. RBI has prescribed different RW for different asset classes (types of credit exposure). </a:t>
            </a:r>
            <a:endParaRPr lang="en-US" dirty="0" smtClean="0"/>
          </a:p>
          <a:p>
            <a:pPr algn="just"/>
            <a:r>
              <a:rPr lang="en-US" dirty="0" smtClean="0"/>
              <a:t>Risk Weighted Assets (RWA) are Bank’s on-balance sheet assets &amp; off-balance sheet exposures , weighted according to risk. This is used in determining capital requirement or Capital to Risk-weighted Assets Ratio (CRAR) for the bank. </a:t>
            </a:r>
          </a:p>
          <a:p>
            <a:pPr algn="just"/>
            <a:r>
              <a:rPr lang="en-US" dirty="0" smtClean="0"/>
              <a:t>RWA </a:t>
            </a:r>
            <a:r>
              <a:rPr lang="en-US" dirty="0"/>
              <a:t>of a bank consists of Credit-RWA, Market-RWA &amp; Operational-RWA. Treasury &amp; foreign branches of a bank generate both credit &amp; Market RWA , all other branches generate Credit RWA only and Operational RWA is calculated at head office for the bank as a whole.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545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CREDIT-RWA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Net Credit Exposure (Credit Exposure minus Financial Collaterals after haircut) is multiplied by respective regulatory Risk Weight (RW) to arrive at Credit-RWA .</a:t>
            </a:r>
          </a:p>
          <a:p>
            <a:pPr algn="just"/>
            <a:r>
              <a:rPr lang="en-US" dirty="0" smtClean="0"/>
              <a:t>For example, RBI has prescribed zero(0) % RW on GOI as it is a sovereign, 20% RW on own Staff Loans as they are covered by superannuation benefits </a:t>
            </a:r>
            <a:r>
              <a:rPr lang="en-US" dirty="0"/>
              <a:t>;</a:t>
            </a:r>
            <a:r>
              <a:rPr lang="en-US" dirty="0" smtClean="0"/>
              <a:t> while is has prescribed 150% RW on corporates having external rating of ‘BB’ and below as these are called ‘Non-Investment Grade’ in technical parlance, with high probability of default. </a:t>
            </a:r>
            <a:endParaRPr lang="en-US" dirty="0"/>
          </a:p>
          <a:p>
            <a:pPr algn="just"/>
            <a:r>
              <a:rPr lang="en-US" dirty="0" smtClean="0"/>
              <a:t>Similarly,  consumer loans like credit cards receivables </a:t>
            </a:r>
            <a:r>
              <a:rPr lang="en-US" dirty="0"/>
              <a:t>, personal loans etc</a:t>
            </a:r>
            <a:r>
              <a:rPr lang="en-US" dirty="0" smtClean="0"/>
              <a:t>. attract 125% RW as RBI perceives these assets being clean are riskier compared to say, housing loans which attract lower RW say 35% to 50%  depending on Loan-To-Value (LTV) ratio.  Thus, a loan of Rs. 100 can have Credit-RWA less than, equal to or more than Rs. 100 depending on the asset class &amp; its RW prescribed by RBI.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615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3444</TotalTime>
  <Words>1422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RISK MANAGEMENT – BASEL NORMS   </vt:lpstr>
      <vt:lpstr>Risk Management </vt:lpstr>
      <vt:lpstr>BASEL NORMS</vt:lpstr>
      <vt:lpstr>BASEL ACCORD 1988 (Basel I)</vt:lpstr>
      <vt:lpstr>BASEL II 2004</vt:lpstr>
      <vt:lpstr>BASEL III (2011)</vt:lpstr>
      <vt:lpstr>Basel Norms Framework</vt:lpstr>
      <vt:lpstr>Risk Weighted Assets (RWA)</vt:lpstr>
      <vt:lpstr>CREDIT-RWA</vt:lpstr>
      <vt:lpstr>Capital to Risk Weighted Assets Ratio (CRAR)</vt:lpstr>
      <vt:lpstr>CRAR</vt:lpstr>
      <vt:lpstr>RBI’s Basel III CRAR norms </vt:lpstr>
      <vt:lpstr>Glossary of terms in the above table </vt:lpstr>
      <vt:lpstr>Other two pillars of Basel III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ABCD </dc:title>
  <dc:creator>Badri</dc:creator>
  <cp:lastModifiedBy>Badri</cp:lastModifiedBy>
  <cp:revision>270</cp:revision>
  <dcterms:created xsi:type="dcterms:W3CDTF">2016-05-10T12:26:48Z</dcterms:created>
  <dcterms:modified xsi:type="dcterms:W3CDTF">2019-05-05T07:33:12Z</dcterms:modified>
</cp:coreProperties>
</file>