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0C48D-6F60-421C-A5C9-C0555E17673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9CDE9A5A-6688-4FA3-9364-2B7EE41CD4B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E67AD0E6-0947-47BE-9EBB-BA93FF6D4F0B}"/>
              </a:ext>
            </a:extLst>
          </p:cNvPr>
          <p:cNvSpPr>
            <a:spLocks noGrp="1"/>
          </p:cNvSpPr>
          <p:nvPr>
            <p:ph type="dt" sz="half" idx="10"/>
          </p:nvPr>
        </p:nvSpPr>
        <p:spPr/>
        <p:txBody>
          <a:bodyPr/>
          <a:lstStyle/>
          <a:p>
            <a:fld id="{35F4CAD2-9640-45D9-AAAF-A12D7FE2EBF9}" type="datetimeFigureOut">
              <a:rPr lang="en-IN" smtClean="0"/>
              <a:t>22-07-2020</a:t>
            </a:fld>
            <a:endParaRPr lang="en-IN"/>
          </a:p>
        </p:txBody>
      </p:sp>
      <p:sp>
        <p:nvSpPr>
          <p:cNvPr id="5" name="Footer Placeholder 4">
            <a:extLst>
              <a:ext uri="{FF2B5EF4-FFF2-40B4-BE49-F238E27FC236}">
                <a16:creationId xmlns:a16="http://schemas.microsoft.com/office/drawing/2014/main" id="{401C7F98-43A1-4CF0-9821-212AB9BF30F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B5A89B0-9602-41A2-A61A-E48F87CD3F9F}"/>
              </a:ext>
            </a:extLst>
          </p:cNvPr>
          <p:cNvSpPr>
            <a:spLocks noGrp="1"/>
          </p:cNvSpPr>
          <p:nvPr>
            <p:ph type="sldNum" sz="quarter" idx="12"/>
          </p:nvPr>
        </p:nvSpPr>
        <p:spPr/>
        <p:txBody>
          <a:bodyPr/>
          <a:lstStyle/>
          <a:p>
            <a:fld id="{4A8B03F8-B702-4AC6-BE00-D4F94CD0F6B7}" type="slidenum">
              <a:rPr lang="en-IN" smtClean="0"/>
              <a:t>‹#›</a:t>
            </a:fld>
            <a:endParaRPr lang="en-IN"/>
          </a:p>
        </p:txBody>
      </p:sp>
    </p:spTree>
    <p:extLst>
      <p:ext uri="{BB962C8B-B14F-4D97-AF65-F5344CB8AC3E}">
        <p14:creationId xmlns:p14="http://schemas.microsoft.com/office/powerpoint/2010/main" val="1404833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B2701-331E-41E8-959D-0A3441D0BD1F}"/>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C764897-B0F9-495B-9162-BDAD211CD2B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D442CE6-3755-48E5-86E6-82D54114517A}"/>
              </a:ext>
            </a:extLst>
          </p:cNvPr>
          <p:cNvSpPr>
            <a:spLocks noGrp="1"/>
          </p:cNvSpPr>
          <p:nvPr>
            <p:ph type="dt" sz="half" idx="10"/>
          </p:nvPr>
        </p:nvSpPr>
        <p:spPr/>
        <p:txBody>
          <a:bodyPr/>
          <a:lstStyle/>
          <a:p>
            <a:fld id="{35F4CAD2-9640-45D9-AAAF-A12D7FE2EBF9}" type="datetimeFigureOut">
              <a:rPr lang="en-IN" smtClean="0"/>
              <a:t>22-07-2020</a:t>
            </a:fld>
            <a:endParaRPr lang="en-IN"/>
          </a:p>
        </p:txBody>
      </p:sp>
      <p:sp>
        <p:nvSpPr>
          <p:cNvPr id="5" name="Footer Placeholder 4">
            <a:extLst>
              <a:ext uri="{FF2B5EF4-FFF2-40B4-BE49-F238E27FC236}">
                <a16:creationId xmlns:a16="http://schemas.microsoft.com/office/drawing/2014/main" id="{DDEA399C-22E1-4DFD-AE9F-CFF3F4EC090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2DBE85E-7ADC-49A8-8244-1267C94D3BA8}"/>
              </a:ext>
            </a:extLst>
          </p:cNvPr>
          <p:cNvSpPr>
            <a:spLocks noGrp="1"/>
          </p:cNvSpPr>
          <p:nvPr>
            <p:ph type="sldNum" sz="quarter" idx="12"/>
          </p:nvPr>
        </p:nvSpPr>
        <p:spPr/>
        <p:txBody>
          <a:bodyPr/>
          <a:lstStyle/>
          <a:p>
            <a:fld id="{4A8B03F8-B702-4AC6-BE00-D4F94CD0F6B7}" type="slidenum">
              <a:rPr lang="en-IN" smtClean="0"/>
              <a:t>‹#›</a:t>
            </a:fld>
            <a:endParaRPr lang="en-IN"/>
          </a:p>
        </p:txBody>
      </p:sp>
    </p:spTree>
    <p:extLst>
      <p:ext uri="{BB962C8B-B14F-4D97-AF65-F5344CB8AC3E}">
        <p14:creationId xmlns:p14="http://schemas.microsoft.com/office/powerpoint/2010/main" val="587743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EA47088-A4B2-4931-9066-24233C88694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F4417D96-11C5-468A-AC2D-DB5E96EF86E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58BAA8A-C4D1-48EA-89D5-0451DE58506D}"/>
              </a:ext>
            </a:extLst>
          </p:cNvPr>
          <p:cNvSpPr>
            <a:spLocks noGrp="1"/>
          </p:cNvSpPr>
          <p:nvPr>
            <p:ph type="dt" sz="half" idx="10"/>
          </p:nvPr>
        </p:nvSpPr>
        <p:spPr/>
        <p:txBody>
          <a:bodyPr/>
          <a:lstStyle/>
          <a:p>
            <a:fld id="{35F4CAD2-9640-45D9-AAAF-A12D7FE2EBF9}" type="datetimeFigureOut">
              <a:rPr lang="en-IN" smtClean="0"/>
              <a:t>22-07-2020</a:t>
            </a:fld>
            <a:endParaRPr lang="en-IN"/>
          </a:p>
        </p:txBody>
      </p:sp>
      <p:sp>
        <p:nvSpPr>
          <p:cNvPr id="5" name="Footer Placeholder 4">
            <a:extLst>
              <a:ext uri="{FF2B5EF4-FFF2-40B4-BE49-F238E27FC236}">
                <a16:creationId xmlns:a16="http://schemas.microsoft.com/office/drawing/2014/main" id="{736D303C-363B-46C5-87E9-D2A2AA5F7C7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4ABFD46-6A5F-4766-AE9D-18F6AB65F6EB}"/>
              </a:ext>
            </a:extLst>
          </p:cNvPr>
          <p:cNvSpPr>
            <a:spLocks noGrp="1"/>
          </p:cNvSpPr>
          <p:nvPr>
            <p:ph type="sldNum" sz="quarter" idx="12"/>
          </p:nvPr>
        </p:nvSpPr>
        <p:spPr/>
        <p:txBody>
          <a:bodyPr/>
          <a:lstStyle/>
          <a:p>
            <a:fld id="{4A8B03F8-B702-4AC6-BE00-D4F94CD0F6B7}" type="slidenum">
              <a:rPr lang="en-IN" smtClean="0"/>
              <a:t>‹#›</a:t>
            </a:fld>
            <a:endParaRPr lang="en-IN"/>
          </a:p>
        </p:txBody>
      </p:sp>
    </p:spTree>
    <p:extLst>
      <p:ext uri="{BB962C8B-B14F-4D97-AF65-F5344CB8AC3E}">
        <p14:creationId xmlns:p14="http://schemas.microsoft.com/office/powerpoint/2010/main" val="1824676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0EF00-D6A4-482B-B58E-5955F8320A2D}"/>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BF8C4E30-F0DA-4B49-B750-F195D907D0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8041901-3784-4E44-85E4-B579EFD50C62}"/>
              </a:ext>
            </a:extLst>
          </p:cNvPr>
          <p:cNvSpPr>
            <a:spLocks noGrp="1"/>
          </p:cNvSpPr>
          <p:nvPr>
            <p:ph type="dt" sz="half" idx="10"/>
          </p:nvPr>
        </p:nvSpPr>
        <p:spPr/>
        <p:txBody>
          <a:bodyPr/>
          <a:lstStyle/>
          <a:p>
            <a:fld id="{35F4CAD2-9640-45D9-AAAF-A12D7FE2EBF9}" type="datetimeFigureOut">
              <a:rPr lang="en-IN" smtClean="0"/>
              <a:t>22-07-2020</a:t>
            </a:fld>
            <a:endParaRPr lang="en-IN"/>
          </a:p>
        </p:txBody>
      </p:sp>
      <p:sp>
        <p:nvSpPr>
          <p:cNvPr id="5" name="Footer Placeholder 4">
            <a:extLst>
              <a:ext uri="{FF2B5EF4-FFF2-40B4-BE49-F238E27FC236}">
                <a16:creationId xmlns:a16="http://schemas.microsoft.com/office/drawing/2014/main" id="{DE87ED75-179C-49D2-BC56-CDDE5666D93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004B66D-714E-43D3-9A91-CCE9A11A2C38}"/>
              </a:ext>
            </a:extLst>
          </p:cNvPr>
          <p:cNvSpPr>
            <a:spLocks noGrp="1"/>
          </p:cNvSpPr>
          <p:nvPr>
            <p:ph type="sldNum" sz="quarter" idx="12"/>
          </p:nvPr>
        </p:nvSpPr>
        <p:spPr/>
        <p:txBody>
          <a:bodyPr/>
          <a:lstStyle/>
          <a:p>
            <a:fld id="{4A8B03F8-B702-4AC6-BE00-D4F94CD0F6B7}" type="slidenum">
              <a:rPr lang="en-IN" smtClean="0"/>
              <a:t>‹#›</a:t>
            </a:fld>
            <a:endParaRPr lang="en-IN"/>
          </a:p>
        </p:txBody>
      </p:sp>
    </p:spTree>
    <p:extLst>
      <p:ext uri="{BB962C8B-B14F-4D97-AF65-F5344CB8AC3E}">
        <p14:creationId xmlns:p14="http://schemas.microsoft.com/office/powerpoint/2010/main" val="7757766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82E82-328F-47F1-A4AB-9E8DC15FEFC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E99586E3-EF15-4146-BE11-8E5931FCC3C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C793C30-D58B-4A76-A7B2-0A0BFBF724C3}"/>
              </a:ext>
            </a:extLst>
          </p:cNvPr>
          <p:cNvSpPr>
            <a:spLocks noGrp="1"/>
          </p:cNvSpPr>
          <p:nvPr>
            <p:ph type="dt" sz="half" idx="10"/>
          </p:nvPr>
        </p:nvSpPr>
        <p:spPr/>
        <p:txBody>
          <a:bodyPr/>
          <a:lstStyle/>
          <a:p>
            <a:fld id="{35F4CAD2-9640-45D9-AAAF-A12D7FE2EBF9}" type="datetimeFigureOut">
              <a:rPr lang="en-IN" smtClean="0"/>
              <a:t>22-07-2020</a:t>
            </a:fld>
            <a:endParaRPr lang="en-IN"/>
          </a:p>
        </p:txBody>
      </p:sp>
      <p:sp>
        <p:nvSpPr>
          <p:cNvPr id="5" name="Footer Placeholder 4">
            <a:extLst>
              <a:ext uri="{FF2B5EF4-FFF2-40B4-BE49-F238E27FC236}">
                <a16:creationId xmlns:a16="http://schemas.microsoft.com/office/drawing/2014/main" id="{9B8A4C61-F455-4396-AE6C-593864C1246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6E65F66-A335-4EE0-8CB9-FF921A533712}"/>
              </a:ext>
            </a:extLst>
          </p:cNvPr>
          <p:cNvSpPr>
            <a:spLocks noGrp="1"/>
          </p:cNvSpPr>
          <p:nvPr>
            <p:ph type="sldNum" sz="quarter" idx="12"/>
          </p:nvPr>
        </p:nvSpPr>
        <p:spPr/>
        <p:txBody>
          <a:bodyPr/>
          <a:lstStyle/>
          <a:p>
            <a:fld id="{4A8B03F8-B702-4AC6-BE00-D4F94CD0F6B7}" type="slidenum">
              <a:rPr lang="en-IN" smtClean="0"/>
              <a:t>‹#›</a:t>
            </a:fld>
            <a:endParaRPr lang="en-IN"/>
          </a:p>
        </p:txBody>
      </p:sp>
    </p:spTree>
    <p:extLst>
      <p:ext uri="{BB962C8B-B14F-4D97-AF65-F5344CB8AC3E}">
        <p14:creationId xmlns:p14="http://schemas.microsoft.com/office/powerpoint/2010/main" val="2949516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36BA6-3495-4725-B5F0-D425F05AE1C2}"/>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C9A8D39-CBB4-400E-A5AA-9DE048BCD6A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C4E8C847-FB5B-47BC-9BF5-6CB8DD963B2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57A7888A-982C-48A0-9153-520D535EF279}"/>
              </a:ext>
            </a:extLst>
          </p:cNvPr>
          <p:cNvSpPr>
            <a:spLocks noGrp="1"/>
          </p:cNvSpPr>
          <p:nvPr>
            <p:ph type="dt" sz="half" idx="10"/>
          </p:nvPr>
        </p:nvSpPr>
        <p:spPr/>
        <p:txBody>
          <a:bodyPr/>
          <a:lstStyle/>
          <a:p>
            <a:fld id="{35F4CAD2-9640-45D9-AAAF-A12D7FE2EBF9}" type="datetimeFigureOut">
              <a:rPr lang="en-IN" smtClean="0"/>
              <a:t>22-07-2020</a:t>
            </a:fld>
            <a:endParaRPr lang="en-IN"/>
          </a:p>
        </p:txBody>
      </p:sp>
      <p:sp>
        <p:nvSpPr>
          <p:cNvPr id="6" name="Footer Placeholder 5">
            <a:extLst>
              <a:ext uri="{FF2B5EF4-FFF2-40B4-BE49-F238E27FC236}">
                <a16:creationId xmlns:a16="http://schemas.microsoft.com/office/drawing/2014/main" id="{46CF081F-A206-42D9-B6E9-EA562FF9EAD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84792C9-467B-47A7-A4E2-B3E7E68D665B}"/>
              </a:ext>
            </a:extLst>
          </p:cNvPr>
          <p:cNvSpPr>
            <a:spLocks noGrp="1"/>
          </p:cNvSpPr>
          <p:nvPr>
            <p:ph type="sldNum" sz="quarter" idx="12"/>
          </p:nvPr>
        </p:nvSpPr>
        <p:spPr/>
        <p:txBody>
          <a:bodyPr/>
          <a:lstStyle/>
          <a:p>
            <a:fld id="{4A8B03F8-B702-4AC6-BE00-D4F94CD0F6B7}" type="slidenum">
              <a:rPr lang="en-IN" smtClean="0"/>
              <a:t>‹#›</a:t>
            </a:fld>
            <a:endParaRPr lang="en-IN"/>
          </a:p>
        </p:txBody>
      </p:sp>
    </p:spTree>
    <p:extLst>
      <p:ext uri="{BB962C8B-B14F-4D97-AF65-F5344CB8AC3E}">
        <p14:creationId xmlns:p14="http://schemas.microsoft.com/office/powerpoint/2010/main" val="3071460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98D38-27CD-418E-81EB-C3AC1A41EDD6}"/>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6944593D-92AD-4326-84BC-B4143C999C4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C5F3F76-18CD-43CA-9CBA-5DC46AAFD21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A1E72055-4E47-4809-BFB4-A158C40F26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B725186-9B42-44AF-8EB8-A8420CFBB62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EE88052C-A3AF-44C6-B454-E074D32F93B7}"/>
              </a:ext>
            </a:extLst>
          </p:cNvPr>
          <p:cNvSpPr>
            <a:spLocks noGrp="1"/>
          </p:cNvSpPr>
          <p:nvPr>
            <p:ph type="dt" sz="half" idx="10"/>
          </p:nvPr>
        </p:nvSpPr>
        <p:spPr/>
        <p:txBody>
          <a:bodyPr/>
          <a:lstStyle/>
          <a:p>
            <a:fld id="{35F4CAD2-9640-45D9-AAAF-A12D7FE2EBF9}" type="datetimeFigureOut">
              <a:rPr lang="en-IN" smtClean="0"/>
              <a:t>22-07-2020</a:t>
            </a:fld>
            <a:endParaRPr lang="en-IN"/>
          </a:p>
        </p:txBody>
      </p:sp>
      <p:sp>
        <p:nvSpPr>
          <p:cNvPr id="8" name="Footer Placeholder 7">
            <a:extLst>
              <a:ext uri="{FF2B5EF4-FFF2-40B4-BE49-F238E27FC236}">
                <a16:creationId xmlns:a16="http://schemas.microsoft.com/office/drawing/2014/main" id="{DC6F1E94-0DD5-4AC8-B58E-37231CC04332}"/>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4B9E9999-140E-45A0-A56F-F7E27E816901}"/>
              </a:ext>
            </a:extLst>
          </p:cNvPr>
          <p:cNvSpPr>
            <a:spLocks noGrp="1"/>
          </p:cNvSpPr>
          <p:nvPr>
            <p:ph type="sldNum" sz="quarter" idx="12"/>
          </p:nvPr>
        </p:nvSpPr>
        <p:spPr/>
        <p:txBody>
          <a:bodyPr/>
          <a:lstStyle/>
          <a:p>
            <a:fld id="{4A8B03F8-B702-4AC6-BE00-D4F94CD0F6B7}" type="slidenum">
              <a:rPr lang="en-IN" smtClean="0"/>
              <a:t>‹#›</a:t>
            </a:fld>
            <a:endParaRPr lang="en-IN"/>
          </a:p>
        </p:txBody>
      </p:sp>
    </p:spTree>
    <p:extLst>
      <p:ext uri="{BB962C8B-B14F-4D97-AF65-F5344CB8AC3E}">
        <p14:creationId xmlns:p14="http://schemas.microsoft.com/office/powerpoint/2010/main" val="30363175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C5241-0F39-4E17-AF4C-6DC5ECA69E5B}"/>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EACE4E65-D3CB-420F-A054-3B9CCA79228C}"/>
              </a:ext>
            </a:extLst>
          </p:cNvPr>
          <p:cNvSpPr>
            <a:spLocks noGrp="1"/>
          </p:cNvSpPr>
          <p:nvPr>
            <p:ph type="dt" sz="half" idx="10"/>
          </p:nvPr>
        </p:nvSpPr>
        <p:spPr/>
        <p:txBody>
          <a:bodyPr/>
          <a:lstStyle/>
          <a:p>
            <a:fld id="{35F4CAD2-9640-45D9-AAAF-A12D7FE2EBF9}" type="datetimeFigureOut">
              <a:rPr lang="en-IN" smtClean="0"/>
              <a:t>22-07-2020</a:t>
            </a:fld>
            <a:endParaRPr lang="en-IN"/>
          </a:p>
        </p:txBody>
      </p:sp>
      <p:sp>
        <p:nvSpPr>
          <p:cNvPr id="4" name="Footer Placeholder 3">
            <a:extLst>
              <a:ext uri="{FF2B5EF4-FFF2-40B4-BE49-F238E27FC236}">
                <a16:creationId xmlns:a16="http://schemas.microsoft.com/office/drawing/2014/main" id="{0ABF9170-6700-4AAF-A177-D663A1E835C1}"/>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034E3856-E7BE-47D4-B44A-A7E9D192AA4A}"/>
              </a:ext>
            </a:extLst>
          </p:cNvPr>
          <p:cNvSpPr>
            <a:spLocks noGrp="1"/>
          </p:cNvSpPr>
          <p:nvPr>
            <p:ph type="sldNum" sz="quarter" idx="12"/>
          </p:nvPr>
        </p:nvSpPr>
        <p:spPr/>
        <p:txBody>
          <a:bodyPr/>
          <a:lstStyle/>
          <a:p>
            <a:fld id="{4A8B03F8-B702-4AC6-BE00-D4F94CD0F6B7}" type="slidenum">
              <a:rPr lang="en-IN" smtClean="0"/>
              <a:t>‹#›</a:t>
            </a:fld>
            <a:endParaRPr lang="en-IN"/>
          </a:p>
        </p:txBody>
      </p:sp>
    </p:spTree>
    <p:extLst>
      <p:ext uri="{BB962C8B-B14F-4D97-AF65-F5344CB8AC3E}">
        <p14:creationId xmlns:p14="http://schemas.microsoft.com/office/powerpoint/2010/main" val="3758125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966F405-0304-480A-9A97-36C9347CEA90}"/>
              </a:ext>
            </a:extLst>
          </p:cNvPr>
          <p:cNvSpPr>
            <a:spLocks noGrp="1"/>
          </p:cNvSpPr>
          <p:nvPr>
            <p:ph type="dt" sz="half" idx="10"/>
          </p:nvPr>
        </p:nvSpPr>
        <p:spPr/>
        <p:txBody>
          <a:bodyPr/>
          <a:lstStyle/>
          <a:p>
            <a:fld id="{35F4CAD2-9640-45D9-AAAF-A12D7FE2EBF9}" type="datetimeFigureOut">
              <a:rPr lang="en-IN" smtClean="0"/>
              <a:t>22-07-2020</a:t>
            </a:fld>
            <a:endParaRPr lang="en-IN"/>
          </a:p>
        </p:txBody>
      </p:sp>
      <p:sp>
        <p:nvSpPr>
          <p:cNvPr id="3" name="Footer Placeholder 2">
            <a:extLst>
              <a:ext uri="{FF2B5EF4-FFF2-40B4-BE49-F238E27FC236}">
                <a16:creationId xmlns:a16="http://schemas.microsoft.com/office/drawing/2014/main" id="{B20D9AD3-30CC-4532-83A2-E73FD8BD5C13}"/>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3D5D58FE-192D-41E3-977D-E1C9320482CF}"/>
              </a:ext>
            </a:extLst>
          </p:cNvPr>
          <p:cNvSpPr>
            <a:spLocks noGrp="1"/>
          </p:cNvSpPr>
          <p:nvPr>
            <p:ph type="sldNum" sz="quarter" idx="12"/>
          </p:nvPr>
        </p:nvSpPr>
        <p:spPr/>
        <p:txBody>
          <a:bodyPr/>
          <a:lstStyle/>
          <a:p>
            <a:fld id="{4A8B03F8-B702-4AC6-BE00-D4F94CD0F6B7}" type="slidenum">
              <a:rPr lang="en-IN" smtClean="0"/>
              <a:t>‹#›</a:t>
            </a:fld>
            <a:endParaRPr lang="en-IN"/>
          </a:p>
        </p:txBody>
      </p:sp>
    </p:spTree>
    <p:extLst>
      <p:ext uri="{BB962C8B-B14F-4D97-AF65-F5344CB8AC3E}">
        <p14:creationId xmlns:p14="http://schemas.microsoft.com/office/powerpoint/2010/main" val="1411474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6D654-B1AD-4E17-88D4-9AAB8B8D06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9B83BECD-AE06-4887-8D54-7BDFF881575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BF4433BA-FBE6-4D43-8368-18EB4C7245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8FD4E51-7D13-40D1-A9D1-9198CAA8F81F}"/>
              </a:ext>
            </a:extLst>
          </p:cNvPr>
          <p:cNvSpPr>
            <a:spLocks noGrp="1"/>
          </p:cNvSpPr>
          <p:nvPr>
            <p:ph type="dt" sz="half" idx="10"/>
          </p:nvPr>
        </p:nvSpPr>
        <p:spPr/>
        <p:txBody>
          <a:bodyPr/>
          <a:lstStyle/>
          <a:p>
            <a:fld id="{35F4CAD2-9640-45D9-AAAF-A12D7FE2EBF9}" type="datetimeFigureOut">
              <a:rPr lang="en-IN" smtClean="0"/>
              <a:t>22-07-2020</a:t>
            </a:fld>
            <a:endParaRPr lang="en-IN"/>
          </a:p>
        </p:txBody>
      </p:sp>
      <p:sp>
        <p:nvSpPr>
          <p:cNvPr id="6" name="Footer Placeholder 5">
            <a:extLst>
              <a:ext uri="{FF2B5EF4-FFF2-40B4-BE49-F238E27FC236}">
                <a16:creationId xmlns:a16="http://schemas.microsoft.com/office/drawing/2014/main" id="{6F741DCB-3506-4463-BFBB-BC4C8C056486}"/>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CEEC501-1AD1-45AD-874A-4F4ED6F0798C}"/>
              </a:ext>
            </a:extLst>
          </p:cNvPr>
          <p:cNvSpPr>
            <a:spLocks noGrp="1"/>
          </p:cNvSpPr>
          <p:nvPr>
            <p:ph type="sldNum" sz="quarter" idx="12"/>
          </p:nvPr>
        </p:nvSpPr>
        <p:spPr/>
        <p:txBody>
          <a:bodyPr/>
          <a:lstStyle/>
          <a:p>
            <a:fld id="{4A8B03F8-B702-4AC6-BE00-D4F94CD0F6B7}" type="slidenum">
              <a:rPr lang="en-IN" smtClean="0"/>
              <a:t>‹#›</a:t>
            </a:fld>
            <a:endParaRPr lang="en-IN"/>
          </a:p>
        </p:txBody>
      </p:sp>
    </p:spTree>
    <p:extLst>
      <p:ext uri="{BB962C8B-B14F-4D97-AF65-F5344CB8AC3E}">
        <p14:creationId xmlns:p14="http://schemas.microsoft.com/office/powerpoint/2010/main" val="2743689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36F65-1C92-4C6C-845C-E202A60608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65E72901-D905-4DB0-B881-E7A3F50F324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7A271E2C-A636-4A1C-8FD6-1468B5E351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3EDBB7-330F-4829-B467-44C4A737D9F0}"/>
              </a:ext>
            </a:extLst>
          </p:cNvPr>
          <p:cNvSpPr>
            <a:spLocks noGrp="1"/>
          </p:cNvSpPr>
          <p:nvPr>
            <p:ph type="dt" sz="half" idx="10"/>
          </p:nvPr>
        </p:nvSpPr>
        <p:spPr/>
        <p:txBody>
          <a:bodyPr/>
          <a:lstStyle/>
          <a:p>
            <a:fld id="{35F4CAD2-9640-45D9-AAAF-A12D7FE2EBF9}" type="datetimeFigureOut">
              <a:rPr lang="en-IN" smtClean="0"/>
              <a:t>22-07-2020</a:t>
            </a:fld>
            <a:endParaRPr lang="en-IN"/>
          </a:p>
        </p:txBody>
      </p:sp>
      <p:sp>
        <p:nvSpPr>
          <p:cNvPr id="6" name="Footer Placeholder 5">
            <a:extLst>
              <a:ext uri="{FF2B5EF4-FFF2-40B4-BE49-F238E27FC236}">
                <a16:creationId xmlns:a16="http://schemas.microsoft.com/office/drawing/2014/main" id="{32848B29-8011-4268-8BA9-F1854DE1A09F}"/>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8ED6D9C-1C37-4834-BB9E-0775DF25BAB2}"/>
              </a:ext>
            </a:extLst>
          </p:cNvPr>
          <p:cNvSpPr>
            <a:spLocks noGrp="1"/>
          </p:cNvSpPr>
          <p:nvPr>
            <p:ph type="sldNum" sz="quarter" idx="12"/>
          </p:nvPr>
        </p:nvSpPr>
        <p:spPr/>
        <p:txBody>
          <a:bodyPr/>
          <a:lstStyle/>
          <a:p>
            <a:fld id="{4A8B03F8-B702-4AC6-BE00-D4F94CD0F6B7}" type="slidenum">
              <a:rPr lang="en-IN" smtClean="0"/>
              <a:t>‹#›</a:t>
            </a:fld>
            <a:endParaRPr lang="en-IN"/>
          </a:p>
        </p:txBody>
      </p:sp>
    </p:spTree>
    <p:extLst>
      <p:ext uri="{BB962C8B-B14F-4D97-AF65-F5344CB8AC3E}">
        <p14:creationId xmlns:p14="http://schemas.microsoft.com/office/powerpoint/2010/main" val="30326097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6276A74-C27F-456E-B23A-6C1165A2A8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95824280-5AFE-4C8C-891F-FD9FF80BEC7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8BC90F8-8904-4F8F-8DA0-8A2ED2B4F5B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F4CAD2-9640-45D9-AAAF-A12D7FE2EBF9}" type="datetimeFigureOut">
              <a:rPr lang="en-IN" smtClean="0"/>
              <a:t>22-07-2020</a:t>
            </a:fld>
            <a:endParaRPr lang="en-IN"/>
          </a:p>
        </p:txBody>
      </p:sp>
      <p:sp>
        <p:nvSpPr>
          <p:cNvPr id="5" name="Footer Placeholder 4">
            <a:extLst>
              <a:ext uri="{FF2B5EF4-FFF2-40B4-BE49-F238E27FC236}">
                <a16:creationId xmlns:a16="http://schemas.microsoft.com/office/drawing/2014/main" id="{5906D40C-769F-4E05-A143-B6C5EC7B78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A1689F1C-61E8-4A2F-974E-6327355FD4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8B03F8-B702-4AC6-BE00-D4F94CD0F6B7}" type="slidenum">
              <a:rPr lang="en-IN" smtClean="0"/>
              <a:t>‹#›</a:t>
            </a:fld>
            <a:endParaRPr lang="en-IN"/>
          </a:p>
        </p:txBody>
      </p:sp>
    </p:spTree>
    <p:extLst>
      <p:ext uri="{BB962C8B-B14F-4D97-AF65-F5344CB8AC3E}">
        <p14:creationId xmlns:p14="http://schemas.microsoft.com/office/powerpoint/2010/main" val="806365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57FC2-22F6-4260-AF50-4B54EF0B75E1}"/>
              </a:ext>
            </a:extLst>
          </p:cNvPr>
          <p:cNvSpPr>
            <a:spLocks noGrp="1"/>
          </p:cNvSpPr>
          <p:nvPr>
            <p:ph type="ctrTitle"/>
          </p:nvPr>
        </p:nvSpPr>
        <p:spPr/>
        <p:txBody>
          <a:bodyPr/>
          <a:lstStyle/>
          <a:p>
            <a:r>
              <a:rPr lang="en-US" b="1" dirty="0">
                <a:solidFill>
                  <a:srgbClr val="FF0000"/>
                </a:solidFill>
              </a:rPr>
              <a:t>CAPITAL	RATIONING</a:t>
            </a:r>
            <a:endParaRPr lang="en-IN" b="1" dirty="0">
              <a:solidFill>
                <a:srgbClr val="FF0000"/>
              </a:solidFill>
            </a:endParaRPr>
          </a:p>
        </p:txBody>
      </p:sp>
      <p:sp>
        <p:nvSpPr>
          <p:cNvPr id="3" name="Subtitle 2">
            <a:extLst>
              <a:ext uri="{FF2B5EF4-FFF2-40B4-BE49-F238E27FC236}">
                <a16:creationId xmlns:a16="http://schemas.microsoft.com/office/drawing/2014/main" id="{AB3C10F1-1C3F-40DD-87C8-A900290191B4}"/>
              </a:ext>
            </a:extLst>
          </p:cNvPr>
          <p:cNvSpPr>
            <a:spLocks noGrp="1"/>
          </p:cNvSpPr>
          <p:nvPr>
            <p:ph type="subTitle" idx="1"/>
          </p:nvPr>
        </p:nvSpPr>
        <p:spPr/>
        <p:txBody>
          <a:bodyPr>
            <a:normAutofit fontScale="92500" lnSpcReduction="20000"/>
          </a:bodyPr>
          <a:lstStyle/>
          <a:p>
            <a:r>
              <a:rPr lang="en-US" dirty="0"/>
              <a:t>What is the objective of financial management?</a:t>
            </a:r>
          </a:p>
          <a:p>
            <a:r>
              <a:rPr lang="en-US" dirty="0"/>
              <a:t> How wealth is maximized?</a:t>
            </a:r>
            <a:endParaRPr lang="en-IN" dirty="0"/>
          </a:p>
          <a:p>
            <a:r>
              <a:rPr lang="en-US" dirty="0"/>
              <a:t>To maximize wealth, the firm has to invest in those projects having positive NPV and the firm has to invest funds in all projects until the NPV of the last project (marginal project) is zero.</a:t>
            </a:r>
            <a:endParaRPr lang="en-IN" dirty="0"/>
          </a:p>
          <a:p>
            <a:endParaRPr lang="en-IN" dirty="0"/>
          </a:p>
        </p:txBody>
      </p:sp>
    </p:spTree>
    <p:extLst>
      <p:ext uri="{BB962C8B-B14F-4D97-AF65-F5344CB8AC3E}">
        <p14:creationId xmlns:p14="http://schemas.microsoft.com/office/powerpoint/2010/main" val="199150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AA989DF-B138-41BB-98A3-7FAEE717979A}"/>
              </a:ext>
            </a:extLst>
          </p:cNvPr>
          <p:cNvSpPr>
            <a:spLocks noGrp="1"/>
          </p:cNvSpPr>
          <p:nvPr>
            <p:ph idx="1"/>
          </p:nvPr>
        </p:nvSpPr>
        <p:spPr/>
        <p:txBody>
          <a:bodyPr>
            <a:normAutofit fontScale="92500" lnSpcReduction="20000"/>
          </a:bodyPr>
          <a:lstStyle/>
          <a:p>
            <a:r>
              <a:rPr lang="en-US" dirty="0"/>
              <a:t>Now consider the following situation</a:t>
            </a:r>
            <a:endParaRPr lang="en-IN" dirty="0"/>
          </a:p>
          <a:p>
            <a:pPr lvl="0"/>
            <a:r>
              <a:rPr lang="en-US" b="1" dirty="0"/>
              <a:t>No problem if the company has sufficient funds</a:t>
            </a:r>
            <a:endParaRPr lang="en-IN" dirty="0"/>
          </a:p>
          <a:p>
            <a:pPr lvl="0"/>
            <a:r>
              <a:rPr lang="en-US" b="1" dirty="0"/>
              <a:t>Suppose, the firm has only Rs. 200 lakhs; the firm cannot invest in or undertake all projects which have positive NPV or IRR above the cost of capital</a:t>
            </a:r>
            <a:endParaRPr lang="en-IN" dirty="0"/>
          </a:p>
          <a:p>
            <a:pPr lvl="0"/>
            <a:r>
              <a:rPr lang="en-US" b="1" dirty="0"/>
              <a:t>In this case the firm has to reject project “B” – a profitable investment project due to lack or insufficiency of capital</a:t>
            </a:r>
            <a:endParaRPr lang="en-IN" dirty="0"/>
          </a:p>
          <a:p>
            <a:pPr lvl="0"/>
            <a:r>
              <a:rPr lang="en-US" b="1" dirty="0"/>
              <a:t>Further, cannot maximize the wealth</a:t>
            </a:r>
            <a:endParaRPr lang="en-IN" dirty="0"/>
          </a:p>
          <a:p>
            <a:pPr lvl="0"/>
            <a:r>
              <a:rPr lang="en-US" b="1" dirty="0"/>
              <a:t>Such a situation warrants capital rationing</a:t>
            </a:r>
            <a:endParaRPr lang="en-IN" dirty="0"/>
          </a:p>
          <a:p>
            <a:pPr marL="0" indent="0">
              <a:buNone/>
            </a:pPr>
            <a:br>
              <a:rPr lang="en-US" dirty="0"/>
            </a:br>
            <a:br>
              <a:rPr lang="en-US" dirty="0"/>
            </a:br>
            <a:endParaRPr lang="en-IN" dirty="0"/>
          </a:p>
        </p:txBody>
      </p:sp>
    </p:spTree>
    <p:extLst>
      <p:ext uri="{BB962C8B-B14F-4D97-AF65-F5344CB8AC3E}">
        <p14:creationId xmlns:p14="http://schemas.microsoft.com/office/powerpoint/2010/main" val="1529206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3A0CC-1F5A-45B0-B348-CABC717B71E2}"/>
              </a:ext>
            </a:extLst>
          </p:cNvPr>
          <p:cNvSpPr>
            <a:spLocks noGrp="1"/>
          </p:cNvSpPr>
          <p:nvPr>
            <p:ph type="title"/>
          </p:nvPr>
        </p:nvSpPr>
        <p:spPr/>
        <p:txBody>
          <a:bodyPr/>
          <a:lstStyle/>
          <a:p>
            <a:r>
              <a:rPr lang="en-US" dirty="0">
                <a:solidFill>
                  <a:srgbClr val="FF0000"/>
                </a:solidFill>
              </a:rPr>
              <a:t>Meaning and Definition</a:t>
            </a:r>
            <a:endParaRPr lang="en-IN" dirty="0">
              <a:solidFill>
                <a:srgbClr val="FF0000"/>
              </a:solidFill>
            </a:endParaRPr>
          </a:p>
        </p:txBody>
      </p:sp>
      <p:sp>
        <p:nvSpPr>
          <p:cNvPr id="3" name="Content Placeholder 2">
            <a:extLst>
              <a:ext uri="{FF2B5EF4-FFF2-40B4-BE49-F238E27FC236}">
                <a16:creationId xmlns:a16="http://schemas.microsoft.com/office/drawing/2014/main" id="{2B4780A6-C97B-4B86-A839-0E76D61C05D3}"/>
              </a:ext>
            </a:extLst>
          </p:cNvPr>
          <p:cNvSpPr>
            <a:spLocks noGrp="1"/>
          </p:cNvSpPr>
          <p:nvPr>
            <p:ph idx="1"/>
          </p:nvPr>
        </p:nvSpPr>
        <p:spPr/>
        <p:txBody>
          <a:bodyPr>
            <a:normAutofit fontScale="40000" lnSpcReduction="20000"/>
          </a:bodyPr>
          <a:lstStyle/>
          <a:p>
            <a:pPr lvl="0"/>
            <a:r>
              <a:rPr lang="en-US" sz="5900" dirty="0"/>
              <a:t>Rationing is the process of allocating scarce resources on the basis of priority based on certain criterion</a:t>
            </a:r>
            <a:endParaRPr lang="en-IN" sz="5900" dirty="0"/>
          </a:p>
          <a:p>
            <a:pPr lvl="0"/>
            <a:r>
              <a:rPr lang="en-US" sz="5900" dirty="0"/>
              <a:t>It is a situation when the company cannot undertake all investment projects with positive NPVs.</a:t>
            </a:r>
            <a:endParaRPr lang="en-IN" sz="5900" dirty="0"/>
          </a:p>
          <a:p>
            <a:pPr lvl="0"/>
            <a:r>
              <a:rPr lang="en-US" sz="5900" dirty="0"/>
              <a:t>As “a situation where insufficient funds can be made available to finance all the prima facie profitable projects”.</a:t>
            </a:r>
            <a:endParaRPr lang="en-IN" sz="5900" dirty="0"/>
          </a:p>
          <a:p>
            <a:pPr lvl="0"/>
            <a:r>
              <a:rPr lang="en-US" sz="5900" dirty="0"/>
              <a:t>“a situation where a constraint or a budget ceiling is placed on the size of capital expenditure during a particular period”</a:t>
            </a:r>
          </a:p>
          <a:p>
            <a:pPr lvl="0"/>
            <a:r>
              <a:rPr lang="en-US" sz="5900" dirty="0"/>
              <a:t>Under this situation the management has to decide the profitable investment opportunities and determine the combination of projects which yields highest NPV, within the available funds</a:t>
            </a:r>
            <a:endParaRPr lang="en-IN" sz="5900" dirty="0"/>
          </a:p>
          <a:p>
            <a:pPr marL="0" indent="0">
              <a:buNone/>
            </a:pPr>
            <a:br>
              <a:rPr lang="en-US" dirty="0"/>
            </a:br>
            <a:endParaRPr lang="en-IN" dirty="0"/>
          </a:p>
          <a:p>
            <a:pPr marL="0" indent="0">
              <a:buNone/>
            </a:pPr>
            <a:br>
              <a:rPr lang="en-US" dirty="0"/>
            </a:br>
            <a:endParaRPr lang="en-IN" dirty="0"/>
          </a:p>
        </p:txBody>
      </p:sp>
    </p:spTree>
    <p:extLst>
      <p:ext uri="{BB962C8B-B14F-4D97-AF65-F5344CB8AC3E}">
        <p14:creationId xmlns:p14="http://schemas.microsoft.com/office/powerpoint/2010/main" val="4143721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0C773A-9300-4413-AA6C-8C2721CCB35A}"/>
              </a:ext>
            </a:extLst>
          </p:cNvPr>
          <p:cNvSpPr>
            <a:spLocks noGrp="1"/>
          </p:cNvSpPr>
          <p:nvPr>
            <p:ph type="title"/>
          </p:nvPr>
        </p:nvSpPr>
        <p:spPr/>
        <p:txBody>
          <a:bodyPr/>
          <a:lstStyle/>
          <a:p>
            <a:r>
              <a:rPr lang="en-US" dirty="0">
                <a:solidFill>
                  <a:srgbClr val="FF0000"/>
                </a:solidFill>
              </a:rPr>
              <a:t>Reasons (factors) for Capital Rationing</a:t>
            </a:r>
            <a:br>
              <a:rPr lang="en-IN" dirty="0">
                <a:solidFill>
                  <a:srgbClr val="FF0000"/>
                </a:solidFill>
              </a:rPr>
            </a:br>
            <a:endParaRPr lang="en-IN" dirty="0">
              <a:solidFill>
                <a:srgbClr val="FF0000"/>
              </a:solidFill>
            </a:endParaRPr>
          </a:p>
        </p:txBody>
      </p:sp>
      <p:sp>
        <p:nvSpPr>
          <p:cNvPr id="3" name="Content Placeholder 2">
            <a:extLst>
              <a:ext uri="{FF2B5EF4-FFF2-40B4-BE49-F238E27FC236}">
                <a16:creationId xmlns:a16="http://schemas.microsoft.com/office/drawing/2014/main" id="{0BADBED2-E0DC-4E32-996E-C9F42561EB81}"/>
              </a:ext>
            </a:extLst>
          </p:cNvPr>
          <p:cNvSpPr>
            <a:spLocks noGrp="1"/>
          </p:cNvSpPr>
          <p:nvPr>
            <p:ph idx="1"/>
          </p:nvPr>
        </p:nvSpPr>
        <p:spPr/>
        <p:txBody>
          <a:bodyPr/>
          <a:lstStyle/>
          <a:p>
            <a:pPr marL="0" lvl="0" indent="0">
              <a:buNone/>
            </a:pPr>
            <a:r>
              <a:rPr lang="en-US" dirty="0"/>
              <a:t>A) External factors –</a:t>
            </a:r>
            <a:endParaRPr lang="en-IN" dirty="0"/>
          </a:p>
          <a:p>
            <a:r>
              <a:rPr lang="en-US" dirty="0"/>
              <a:t>Imperfections in capital markets	- capital market factors</a:t>
            </a:r>
            <a:endParaRPr lang="en-IN" dirty="0"/>
          </a:p>
          <a:p>
            <a:pPr marL="0" indent="0">
              <a:buNone/>
            </a:pPr>
            <a:endParaRPr lang="en-IN" dirty="0"/>
          </a:p>
          <a:p>
            <a:pPr marL="0" lvl="0" indent="0">
              <a:buNone/>
            </a:pPr>
            <a:r>
              <a:rPr lang="en-US" dirty="0"/>
              <a:t>B) Internal factors –</a:t>
            </a:r>
            <a:endParaRPr lang="en-IN" dirty="0"/>
          </a:p>
          <a:p>
            <a:r>
              <a:rPr lang="en-US" dirty="0"/>
              <a:t>Self imposed restrictions by the management</a:t>
            </a:r>
            <a:endParaRPr lang="en-IN" dirty="0"/>
          </a:p>
          <a:p>
            <a:pPr marL="0" indent="0">
              <a:buNone/>
            </a:pPr>
            <a:br>
              <a:rPr lang="en-US" dirty="0"/>
            </a:br>
            <a:endParaRPr lang="en-IN" dirty="0"/>
          </a:p>
        </p:txBody>
      </p:sp>
    </p:spTree>
    <p:extLst>
      <p:ext uri="{BB962C8B-B14F-4D97-AF65-F5344CB8AC3E}">
        <p14:creationId xmlns:p14="http://schemas.microsoft.com/office/powerpoint/2010/main" val="9029620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7B133A-B332-4463-8230-0C51A72F5A84}"/>
              </a:ext>
            </a:extLst>
          </p:cNvPr>
          <p:cNvSpPr>
            <a:spLocks noGrp="1"/>
          </p:cNvSpPr>
          <p:nvPr>
            <p:ph type="title"/>
          </p:nvPr>
        </p:nvSpPr>
        <p:spPr/>
        <p:txBody>
          <a:bodyPr/>
          <a:lstStyle/>
          <a:p>
            <a:r>
              <a:rPr lang="en-US" dirty="0">
                <a:solidFill>
                  <a:srgbClr val="FF0000"/>
                </a:solidFill>
              </a:rPr>
              <a:t>Selection of Project</a:t>
            </a:r>
            <a:endParaRPr lang="en-IN" dirty="0">
              <a:solidFill>
                <a:srgbClr val="FF0000"/>
              </a:solidFill>
            </a:endParaRPr>
          </a:p>
        </p:txBody>
      </p:sp>
      <p:sp>
        <p:nvSpPr>
          <p:cNvPr id="3" name="Content Placeholder 2">
            <a:extLst>
              <a:ext uri="{FF2B5EF4-FFF2-40B4-BE49-F238E27FC236}">
                <a16:creationId xmlns:a16="http://schemas.microsoft.com/office/drawing/2014/main" id="{375892B9-986F-4E97-B318-2E26721FD20F}"/>
              </a:ext>
            </a:extLst>
          </p:cNvPr>
          <p:cNvSpPr>
            <a:spLocks noGrp="1"/>
          </p:cNvSpPr>
          <p:nvPr>
            <p:ph idx="1"/>
          </p:nvPr>
        </p:nvSpPr>
        <p:spPr/>
        <p:txBody>
          <a:bodyPr/>
          <a:lstStyle/>
          <a:p>
            <a:r>
              <a:rPr lang="en-US" dirty="0"/>
              <a:t>Under capital rationing management has to determine not only profitable investment opportunities but also decide to obtain that combination of investment projects which yields highest NPV within the available funds by ranking them according to their relative probabilities</a:t>
            </a:r>
            <a:endParaRPr lang="en-IN" dirty="0"/>
          </a:p>
          <a:p>
            <a:r>
              <a:rPr lang="en-US" dirty="0"/>
              <a:t>May face two situations :-</a:t>
            </a:r>
            <a:endParaRPr lang="en-IN" dirty="0"/>
          </a:p>
          <a:p>
            <a:pPr marL="457200" lvl="1" indent="0">
              <a:buNone/>
            </a:pPr>
            <a:r>
              <a:rPr lang="en-US" dirty="0"/>
              <a:t>A) Projects are divisible</a:t>
            </a:r>
            <a:endParaRPr lang="en-IN" sz="1000" dirty="0"/>
          </a:p>
          <a:p>
            <a:pPr marL="457200" lvl="1" indent="0">
              <a:buNone/>
            </a:pPr>
            <a:r>
              <a:rPr lang="en-US" dirty="0"/>
              <a:t>B) Projects are indivisible</a:t>
            </a:r>
            <a:endParaRPr lang="en-IN" sz="1000" dirty="0"/>
          </a:p>
          <a:p>
            <a:pPr marL="0" indent="0">
              <a:buNone/>
            </a:pPr>
            <a:br>
              <a:rPr lang="en-US" dirty="0"/>
            </a:br>
            <a:endParaRPr lang="en-IN" dirty="0"/>
          </a:p>
        </p:txBody>
      </p:sp>
    </p:spTree>
    <p:extLst>
      <p:ext uri="{BB962C8B-B14F-4D97-AF65-F5344CB8AC3E}">
        <p14:creationId xmlns:p14="http://schemas.microsoft.com/office/powerpoint/2010/main" val="1751298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F52C9-5880-470F-896B-EA3D6CF44E0B}"/>
              </a:ext>
            </a:extLst>
          </p:cNvPr>
          <p:cNvSpPr>
            <a:spLocks noGrp="1"/>
          </p:cNvSpPr>
          <p:nvPr>
            <p:ph type="title"/>
          </p:nvPr>
        </p:nvSpPr>
        <p:spPr/>
        <p:txBody>
          <a:bodyPr/>
          <a:lstStyle/>
          <a:p>
            <a:r>
              <a:rPr lang="en-US" b="1" dirty="0">
                <a:solidFill>
                  <a:srgbClr val="FF0000"/>
                </a:solidFill>
              </a:rPr>
              <a:t>When projects are divisible</a:t>
            </a:r>
            <a:br>
              <a:rPr lang="en-IN" b="1" dirty="0"/>
            </a:br>
            <a:endParaRPr lang="en-IN" dirty="0"/>
          </a:p>
        </p:txBody>
      </p:sp>
      <p:sp>
        <p:nvSpPr>
          <p:cNvPr id="3" name="Content Placeholder 2">
            <a:extLst>
              <a:ext uri="{FF2B5EF4-FFF2-40B4-BE49-F238E27FC236}">
                <a16:creationId xmlns:a16="http://schemas.microsoft.com/office/drawing/2014/main" id="{CC0AEC8A-AE7E-4D08-9A0E-B1AF9D5C9FE4}"/>
              </a:ext>
            </a:extLst>
          </p:cNvPr>
          <p:cNvSpPr>
            <a:spLocks noGrp="1"/>
          </p:cNvSpPr>
          <p:nvPr>
            <p:ph idx="1"/>
          </p:nvPr>
        </p:nvSpPr>
        <p:spPr/>
        <p:txBody>
          <a:bodyPr/>
          <a:lstStyle/>
          <a:p>
            <a:pPr marL="0" indent="0">
              <a:buNone/>
            </a:pPr>
            <a:r>
              <a:rPr lang="en-US" dirty="0"/>
              <a:t>Steps-</a:t>
            </a:r>
            <a:endParaRPr lang="en-IN" dirty="0"/>
          </a:p>
          <a:p>
            <a:pPr marL="514350" lvl="0" indent="-514350">
              <a:buFont typeface="+mj-lt"/>
              <a:buAutoNum type="arabicPeriod"/>
            </a:pPr>
            <a:r>
              <a:rPr lang="en-US" dirty="0"/>
              <a:t>Calculate Profitability Index of each project</a:t>
            </a:r>
            <a:endParaRPr lang="en-IN" dirty="0"/>
          </a:p>
          <a:p>
            <a:pPr marL="514350" lvl="0" indent="-514350">
              <a:buFont typeface="+mj-lt"/>
              <a:buAutoNum type="arabicPeriod"/>
            </a:pPr>
            <a:r>
              <a:rPr lang="en-US" dirty="0"/>
              <a:t>Rank the projects according to the PI</a:t>
            </a:r>
            <a:endParaRPr lang="en-IN" dirty="0"/>
          </a:p>
          <a:p>
            <a:pPr marL="514350" lvl="0" indent="-514350">
              <a:buFont typeface="+mj-lt"/>
              <a:buAutoNum type="arabicPeriod"/>
            </a:pPr>
            <a:r>
              <a:rPr lang="en-US" dirty="0"/>
              <a:t>Choose the optimal combination of projects. No problem, since a part of the project may also be undertaken</a:t>
            </a:r>
            <a:endParaRPr lang="en-IN" dirty="0"/>
          </a:p>
          <a:p>
            <a:pPr marL="0" indent="0">
              <a:buNone/>
            </a:pPr>
            <a:br>
              <a:rPr lang="en-US" dirty="0"/>
            </a:br>
            <a:endParaRPr lang="en-IN" dirty="0"/>
          </a:p>
        </p:txBody>
      </p:sp>
    </p:spTree>
    <p:extLst>
      <p:ext uri="{BB962C8B-B14F-4D97-AF65-F5344CB8AC3E}">
        <p14:creationId xmlns:p14="http://schemas.microsoft.com/office/powerpoint/2010/main" val="10248648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34CA0-D43C-4E07-9417-DCDEFA33810F}"/>
              </a:ext>
            </a:extLst>
          </p:cNvPr>
          <p:cNvSpPr>
            <a:spLocks noGrp="1"/>
          </p:cNvSpPr>
          <p:nvPr>
            <p:ph type="title"/>
          </p:nvPr>
        </p:nvSpPr>
        <p:spPr/>
        <p:txBody>
          <a:bodyPr>
            <a:normAutofit fontScale="90000"/>
          </a:bodyPr>
          <a:lstStyle/>
          <a:p>
            <a:pPr lvl="0"/>
            <a:r>
              <a:rPr lang="en-US" dirty="0">
                <a:solidFill>
                  <a:srgbClr val="FF0000"/>
                </a:solidFill>
              </a:rPr>
              <a:t>When projects are indivisible – Projects cannot</a:t>
            </a:r>
            <a:br>
              <a:rPr lang="en-IN" dirty="0">
                <a:solidFill>
                  <a:srgbClr val="FF0000"/>
                </a:solidFill>
              </a:rPr>
            </a:br>
            <a:r>
              <a:rPr lang="en-US" dirty="0">
                <a:solidFill>
                  <a:srgbClr val="FF0000"/>
                </a:solidFill>
              </a:rPr>
              <a:t>be undertaken in part or partly</a:t>
            </a:r>
            <a:endParaRPr lang="en-IN" dirty="0">
              <a:solidFill>
                <a:srgbClr val="FF0000"/>
              </a:solidFill>
            </a:endParaRPr>
          </a:p>
        </p:txBody>
      </p:sp>
      <p:sp>
        <p:nvSpPr>
          <p:cNvPr id="3" name="Content Placeholder 2">
            <a:extLst>
              <a:ext uri="{FF2B5EF4-FFF2-40B4-BE49-F238E27FC236}">
                <a16:creationId xmlns:a16="http://schemas.microsoft.com/office/drawing/2014/main" id="{2233AE6B-CDCD-4AFD-9239-8D14FF6ABFA8}"/>
              </a:ext>
            </a:extLst>
          </p:cNvPr>
          <p:cNvSpPr>
            <a:spLocks noGrp="1"/>
          </p:cNvSpPr>
          <p:nvPr>
            <p:ph idx="1"/>
          </p:nvPr>
        </p:nvSpPr>
        <p:spPr/>
        <p:txBody>
          <a:bodyPr/>
          <a:lstStyle/>
          <a:p>
            <a:pPr marL="0" indent="0">
              <a:buNone/>
            </a:pPr>
            <a:r>
              <a:rPr lang="en-US" dirty="0"/>
              <a:t>Steps:-</a:t>
            </a:r>
            <a:endParaRPr lang="en-IN" dirty="0"/>
          </a:p>
          <a:p>
            <a:pPr marL="514350" lvl="0" indent="-514350">
              <a:buFont typeface="+mj-lt"/>
              <a:buAutoNum type="arabicPeriod"/>
            </a:pPr>
            <a:r>
              <a:rPr lang="en-US" dirty="0"/>
              <a:t>Construct a table showing feasible combination of the projects (whose aggregate of initial expenses does not exceed the funds available for investment)</a:t>
            </a:r>
            <a:endParaRPr lang="en-IN" dirty="0"/>
          </a:p>
          <a:p>
            <a:pPr marL="514350" lvl="0" indent="-514350">
              <a:buFont typeface="+mj-lt"/>
              <a:buAutoNum type="arabicPeriod"/>
            </a:pPr>
            <a:r>
              <a:rPr lang="en-US" dirty="0"/>
              <a:t>Determine the aggregate NPV of each combination</a:t>
            </a:r>
            <a:endParaRPr lang="en-IN" dirty="0"/>
          </a:p>
          <a:p>
            <a:pPr marL="514350" lvl="0" indent="-514350">
              <a:buFont typeface="+mj-lt"/>
              <a:buAutoNum type="arabicPeriod"/>
            </a:pPr>
            <a:r>
              <a:rPr lang="en-US" dirty="0"/>
              <a:t>Determine the combination having the highest</a:t>
            </a:r>
            <a:r>
              <a:rPr lang="en-IN" dirty="0"/>
              <a:t> </a:t>
            </a:r>
            <a:r>
              <a:rPr lang="en-US" b="1"/>
              <a:t>aggregate NPV </a:t>
            </a:r>
            <a:r>
              <a:rPr lang="en-US"/>
              <a:t>and </a:t>
            </a:r>
            <a:r>
              <a:rPr lang="en-US" dirty="0"/>
              <a:t>it is the optimal project mix</a:t>
            </a:r>
            <a:endParaRPr lang="en-IN" dirty="0"/>
          </a:p>
          <a:p>
            <a:pPr marL="0" indent="0">
              <a:buNone/>
            </a:pPr>
            <a:endParaRPr lang="en-IN" dirty="0"/>
          </a:p>
        </p:txBody>
      </p:sp>
    </p:spTree>
    <p:extLst>
      <p:ext uri="{BB962C8B-B14F-4D97-AF65-F5344CB8AC3E}">
        <p14:creationId xmlns:p14="http://schemas.microsoft.com/office/powerpoint/2010/main" val="17013474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TotalTime>
  <Words>439</Words>
  <Application>Microsoft Office PowerPoint</Application>
  <PresentationFormat>Widescreen</PresentationFormat>
  <Paragraphs>43</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CAPITAL RATIONING</vt:lpstr>
      <vt:lpstr>PowerPoint Presentation</vt:lpstr>
      <vt:lpstr>Meaning and Definition</vt:lpstr>
      <vt:lpstr>Reasons (factors) for Capital Rationing </vt:lpstr>
      <vt:lpstr>Selection of Project</vt:lpstr>
      <vt:lpstr>When projects are divisible </vt:lpstr>
      <vt:lpstr>When projects are indivisible – Projects cannot be undertaken in part or partly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CAPITAL RATIONING</dc:title>
  <dc:creator>Ram</dc:creator>
  <cp:lastModifiedBy>Ram</cp:lastModifiedBy>
  <cp:revision>11</cp:revision>
  <dcterms:created xsi:type="dcterms:W3CDTF">2020-07-22T13:27:27Z</dcterms:created>
  <dcterms:modified xsi:type="dcterms:W3CDTF">2020-07-22T13:54:43Z</dcterms:modified>
</cp:coreProperties>
</file>