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3" r:id="rId11"/>
  </p:sldIdLst>
  <p:sldSz cx="1260157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9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624" y="72"/>
      </p:cViewPr>
      <p:guideLst>
        <p:guide orient="horz" pos="2160"/>
        <p:guide pos="39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45118" y="2130426"/>
            <a:ext cx="10711339"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90236" y="3886200"/>
            <a:ext cx="882110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886130-E51D-4149-8543-2190D74559AC}" type="datetimeFigureOut">
              <a:rPr lang="en-US" smtClean="0"/>
              <a:t>12/31/2020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183802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886130-E51D-4149-8543-2190D74559AC}" type="datetimeFigureOut">
              <a:rPr lang="en-US" smtClean="0"/>
              <a:t>12/31/2020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735056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36142" y="274639"/>
            <a:ext cx="2835354"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0079" y="274639"/>
            <a:ext cx="82960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886130-E51D-4149-8543-2190D74559AC}" type="datetimeFigureOut">
              <a:rPr lang="en-US" smtClean="0"/>
              <a:t>12/31/2020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1578423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886130-E51D-4149-8543-2190D74559AC}" type="datetimeFigureOut">
              <a:rPr lang="en-US" smtClean="0"/>
              <a:t>12/31/2020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2549940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95437" y="4406901"/>
            <a:ext cx="10711339"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95437" y="2906713"/>
            <a:ext cx="1071133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886130-E51D-4149-8543-2190D74559AC}" type="datetimeFigureOut">
              <a:rPr lang="en-US" smtClean="0"/>
              <a:t>12/31/2020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93500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0079" y="1600201"/>
            <a:ext cx="55656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405800" y="1600201"/>
            <a:ext cx="55656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886130-E51D-4149-8543-2190D74559AC}" type="datetimeFigureOut">
              <a:rPr lang="en-US" smtClean="0"/>
              <a:t>12/31/2020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109634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30079" y="1535113"/>
            <a:ext cx="556788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079" y="2174875"/>
            <a:ext cx="556788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401426" y="1535113"/>
            <a:ext cx="557007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01426" y="2174875"/>
            <a:ext cx="55700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886130-E51D-4149-8543-2190D74559AC}" type="datetimeFigureOut">
              <a:rPr lang="en-US" smtClean="0"/>
              <a:t>12/31/2020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3555775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886130-E51D-4149-8543-2190D74559AC}" type="datetimeFigureOut">
              <a:rPr lang="en-US" smtClean="0"/>
              <a:t>12/31/2020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577319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886130-E51D-4149-8543-2190D74559AC}" type="datetimeFigureOut">
              <a:rPr lang="en-US" smtClean="0"/>
              <a:t>12/31/2020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2450347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080" y="273050"/>
            <a:ext cx="4145831"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926866" y="273051"/>
            <a:ext cx="704463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080" y="1435101"/>
            <a:ext cx="414583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886130-E51D-4149-8543-2190D74559AC}" type="datetimeFigureOut">
              <a:rPr lang="en-US" smtClean="0"/>
              <a:t>12/31/2020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3851607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69997" y="4800600"/>
            <a:ext cx="756094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469997" y="612775"/>
            <a:ext cx="756094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469997" y="5367338"/>
            <a:ext cx="756094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886130-E51D-4149-8543-2190D74559AC}" type="datetimeFigureOut">
              <a:rPr lang="en-US" smtClean="0"/>
              <a:t>12/31/2020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1DCC61-E1AA-4128-8DCE-440402F178D5}" type="slidenum">
              <a:rPr lang="en-US" smtClean="0"/>
              <a:t>‹#›</a:t>
            </a:fld>
            <a:endParaRPr lang="en-US"/>
          </a:p>
        </p:txBody>
      </p:sp>
    </p:spTree>
    <p:extLst>
      <p:ext uri="{BB962C8B-B14F-4D97-AF65-F5344CB8AC3E}">
        <p14:creationId xmlns:p14="http://schemas.microsoft.com/office/powerpoint/2010/main" val="321243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0079" y="274638"/>
            <a:ext cx="11341418"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30079" y="1600201"/>
            <a:ext cx="11341418"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30079" y="6356351"/>
            <a:ext cx="294036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886130-E51D-4149-8543-2190D74559AC}" type="datetimeFigureOut">
              <a:rPr lang="en-US" smtClean="0"/>
              <a:t>12/31/2020</a:t>
            </a:fld>
            <a:endParaRPr lang="en-US"/>
          </a:p>
        </p:txBody>
      </p:sp>
      <p:sp>
        <p:nvSpPr>
          <p:cNvPr id="5" name="Footer Placeholder 4"/>
          <p:cNvSpPr>
            <a:spLocks noGrp="1"/>
          </p:cNvSpPr>
          <p:nvPr>
            <p:ph type="ftr" sz="quarter" idx="3"/>
          </p:nvPr>
        </p:nvSpPr>
        <p:spPr>
          <a:xfrm>
            <a:off x="4305538" y="6356351"/>
            <a:ext cx="399049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031129" y="6356351"/>
            <a:ext cx="294036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1DCC61-E1AA-4128-8DCE-440402F178D5}" type="slidenum">
              <a:rPr lang="en-US" smtClean="0"/>
              <a:t>‹#›</a:t>
            </a:fld>
            <a:endParaRPr lang="en-US"/>
          </a:p>
        </p:txBody>
      </p:sp>
    </p:spTree>
    <p:extLst>
      <p:ext uri="{BB962C8B-B14F-4D97-AF65-F5344CB8AC3E}">
        <p14:creationId xmlns:p14="http://schemas.microsoft.com/office/powerpoint/2010/main" val="337330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ssues – Felix Zemel for Needham Board of Health"/>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401380" y="692697"/>
            <a:ext cx="9662737" cy="432779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US" b="1" dirty="0" smtClean="0"/>
              <a:t>SECURITIES ANALYSIS &amp;</a:t>
            </a:r>
            <a:br>
              <a:rPr lang="en-US" b="1" dirty="0" smtClean="0"/>
            </a:br>
            <a:r>
              <a:rPr lang="en-US" b="1" dirty="0" smtClean="0"/>
              <a:t>PORTFOLIO MANAGEMENT</a:t>
            </a:r>
            <a:endParaRPr lang="en-US" b="1" dirty="0"/>
          </a:p>
        </p:txBody>
      </p:sp>
      <p:sp>
        <p:nvSpPr>
          <p:cNvPr id="3" name="Subtitle 2"/>
          <p:cNvSpPr>
            <a:spLocks noGrp="1"/>
          </p:cNvSpPr>
          <p:nvPr>
            <p:ph type="subTitle" idx="1"/>
          </p:nvPr>
        </p:nvSpPr>
        <p:spPr>
          <a:xfrm>
            <a:off x="1890236" y="5085184"/>
            <a:ext cx="8821103" cy="1752600"/>
          </a:xfrm>
        </p:spPr>
        <p:txBody>
          <a:bodyPr/>
          <a:lstStyle/>
          <a:p>
            <a:r>
              <a:rPr lang="en-US" dirty="0" smtClean="0">
                <a:solidFill>
                  <a:schemeClr val="bg1">
                    <a:lumMod val="50000"/>
                  </a:schemeClr>
                </a:solidFill>
              </a:rPr>
              <a:t>SEMESTER VI</a:t>
            </a:r>
          </a:p>
          <a:p>
            <a:r>
              <a:rPr lang="en-US" dirty="0" smtClean="0">
                <a:solidFill>
                  <a:schemeClr val="bg1">
                    <a:lumMod val="50000"/>
                  </a:schemeClr>
                </a:solidFill>
              </a:rPr>
              <a:t>SAPM BBI SYLLABUS</a:t>
            </a:r>
            <a:endParaRPr lang="en-US" dirty="0">
              <a:solidFill>
                <a:schemeClr val="bg1">
                  <a:lumMod val="50000"/>
                </a:schemeClr>
              </a:solidFill>
            </a:endParaRPr>
          </a:p>
        </p:txBody>
      </p:sp>
      <p:sp>
        <p:nvSpPr>
          <p:cNvPr id="7" name="Rectangle 6"/>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64434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Download Free png Thank you black and white thank you by dani ward dribbble  clip art ... - DLPNG.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87" y="1424186"/>
            <a:ext cx="7226886" cy="4021038"/>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051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MODULES/UNITS</a:t>
            </a:r>
            <a:endParaRPr lang="en-US" dirty="0"/>
          </a:p>
        </p:txBody>
      </p:sp>
      <p:sp>
        <p:nvSpPr>
          <p:cNvPr id="3" name="Content Placeholder 2"/>
          <p:cNvSpPr>
            <a:spLocks noGrp="1"/>
          </p:cNvSpPr>
          <p:nvPr>
            <p:ph idx="1"/>
          </p:nvPr>
        </p:nvSpPr>
        <p:spPr>
          <a:xfrm>
            <a:off x="630079" y="1639341"/>
            <a:ext cx="11341418" cy="4525963"/>
          </a:xfrm>
        </p:spPr>
        <p:txBody>
          <a:bodyPr>
            <a:normAutofit/>
          </a:bodyPr>
          <a:lstStyle/>
          <a:p>
            <a:pPr marL="514350" indent="-514350" algn="just">
              <a:lnSpc>
                <a:spcPct val="150000"/>
              </a:lnSpc>
              <a:buFont typeface="+mj-lt"/>
              <a:buAutoNum type="arabicPeriod"/>
            </a:pPr>
            <a:r>
              <a:rPr lang="en-IN" dirty="0" smtClean="0"/>
              <a:t>Portfolio </a:t>
            </a:r>
            <a:r>
              <a:rPr lang="en-IN" dirty="0"/>
              <a:t>Management - An Introduction and </a:t>
            </a:r>
            <a:r>
              <a:rPr lang="en-IN" dirty="0" smtClean="0"/>
              <a:t>Process</a:t>
            </a:r>
          </a:p>
          <a:p>
            <a:pPr marL="514350" indent="-514350" algn="just">
              <a:lnSpc>
                <a:spcPct val="150000"/>
              </a:lnSpc>
              <a:buFont typeface="+mj-lt"/>
              <a:buAutoNum type="arabicPeriod"/>
            </a:pPr>
            <a:r>
              <a:rPr lang="fr-FR" dirty="0"/>
              <a:t>Portfolio Management </a:t>
            </a:r>
            <a:r>
              <a:rPr lang="fr-FR" dirty="0" smtClean="0"/>
              <a:t>– Valuation</a:t>
            </a:r>
          </a:p>
          <a:p>
            <a:pPr marL="514350" indent="-514350" algn="just">
              <a:lnSpc>
                <a:spcPct val="150000"/>
              </a:lnSpc>
              <a:buFont typeface="+mj-lt"/>
              <a:buAutoNum type="arabicPeriod"/>
            </a:pPr>
            <a:r>
              <a:rPr lang="en-US" dirty="0"/>
              <a:t>Fundamental </a:t>
            </a:r>
            <a:r>
              <a:rPr lang="en-US" dirty="0" smtClean="0"/>
              <a:t>Analysis</a:t>
            </a:r>
          </a:p>
          <a:p>
            <a:pPr marL="514350" indent="-514350" algn="just">
              <a:lnSpc>
                <a:spcPct val="150000"/>
              </a:lnSpc>
              <a:buFont typeface="+mj-lt"/>
              <a:buAutoNum type="arabicPeriod"/>
            </a:pPr>
            <a:r>
              <a:rPr lang="en-US" dirty="0"/>
              <a:t>Technical </a:t>
            </a:r>
            <a:r>
              <a:rPr lang="en-US" dirty="0" smtClean="0"/>
              <a:t>Analysis</a:t>
            </a:r>
          </a:p>
          <a:p>
            <a:pPr marL="514350" indent="-514350" algn="just">
              <a:lnSpc>
                <a:spcPct val="150000"/>
              </a:lnSpc>
              <a:buFont typeface="+mj-lt"/>
              <a:buAutoNum type="arabicPeriod"/>
            </a:pPr>
            <a:r>
              <a:rPr lang="en-IN" dirty="0"/>
              <a:t>Efficient Market Theory and CAPM</a:t>
            </a:r>
            <a:endParaRPr lang="en-US" dirty="0"/>
          </a:p>
        </p:txBody>
      </p:sp>
      <p:sp>
        <p:nvSpPr>
          <p:cNvPr id="4" name="TextBox 3"/>
          <p:cNvSpPr txBox="1"/>
          <p:nvPr/>
        </p:nvSpPr>
        <p:spPr>
          <a:xfrm>
            <a:off x="3720652" y="1259468"/>
            <a:ext cx="4524352" cy="369332"/>
          </a:xfrm>
          <a:prstGeom prst="rect">
            <a:avLst/>
          </a:prstGeom>
          <a:noFill/>
        </p:spPr>
        <p:txBody>
          <a:bodyPr wrap="square" rtlCol="0">
            <a:spAutoFit/>
          </a:bodyPr>
          <a:lstStyle/>
          <a:p>
            <a:pPr algn="r"/>
            <a:r>
              <a:rPr lang="en-US" b="1" dirty="0" smtClean="0">
                <a:latin typeface="Arial Black" panose="020B0A04020102020204" pitchFamily="34" charset="0"/>
              </a:rPr>
              <a:t>5 UNITS</a:t>
            </a:r>
            <a:endParaRPr lang="en-US" b="1" dirty="0">
              <a:latin typeface="Arial Black" panose="020B0A04020102020204" pitchFamily="34" charset="0"/>
            </a:endParaRPr>
          </a:p>
        </p:txBody>
      </p:sp>
      <p:sp>
        <p:nvSpPr>
          <p:cNvPr id="5" name="Rectangle 4"/>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3481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514350" indent="-514350"/>
            <a:r>
              <a:rPr lang="en-IN" b="1" dirty="0" smtClean="0"/>
              <a:t>UNIT 1: </a:t>
            </a:r>
            <a:r>
              <a:rPr lang="en-IN" dirty="0" smtClean="0"/>
              <a:t>Portfolio Management - An Introduction and Process</a:t>
            </a:r>
          </a:p>
        </p:txBody>
      </p:sp>
      <p:sp>
        <p:nvSpPr>
          <p:cNvPr id="3" name="Content Placeholder 2"/>
          <p:cNvSpPr>
            <a:spLocks noGrp="1"/>
          </p:cNvSpPr>
          <p:nvPr>
            <p:ph idx="1"/>
          </p:nvPr>
        </p:nvSpPr>
        <p:spPr>
          <a:xfrm>
            <a:off x="630079" y="1600200"/>
            <a:ext cx="11341418" cy="4925144"/>
          </a:xfrm>
        </p:spPr>
        <p:txBody>
          <a:bodyPr>
            <a:normAutofit/>
          </a:bodyPr>
          <a:lstStyle/>
          <a:p>
            <a:pPr algn="just">
              <a:lnSpc>
                <a:spcPct val="150000"/>
              </a:lnSpc>
            </a:pPr>
            <a:r>
              <a:rPr lang="en-IN" sz="1800" b="1" u="sng" dirty="0" smtClean="0"/>
              <a:t>Investment:</a:t>
            </a:r>
            <a:r>
              <a:rPr lang="en-IN" sz="1800" b="1" dirty="0" smtClean="0"/>
              <a:t> </a:t>
            </a:r>
            <a:r>
              <a:rPr lang="en-IN" sz="1800" dirty="0" smtClean="0"/>
              <a:t>Meaning</a:t>
            </a:r>
            <a:r>
              <a:rPr lang="en-IN" sz="1800" dirty="0"/>
              <a:t>, Characteristics, Objectives, Investment v/s Speculation, Investment v/s Gambling and Types of </a:t>
            </a:r>
            <a:r>
              <a:rPr lang="en-IN" sz="1800" dirty="0" smtClean="0"/>
              <a:t>Investors</a:t>
            </a:r>
          </a:p>
          <a:p>
            <a:pPr algn="just">
              <a:lnSpc>
                <a:spcPct val="150000"/>
              </a:lnSpc>
            </a:pPr>
            <a:r>
              <a:rPr lang="en-IN" sz="1800" b="1" u="sng" dirty="0"/>
              <a:t>Portfolio </a:t>
            </a:r>
            <a:r>
              <a:rPr lang="en-IN" sz="1800" b="1" u="sng" dirty="0" smtClean="0"/>
              <a:t>Management:</a:t>
            </a:r>
            <a:r>
              <a:rPr lang="en-IN" sz="1800" b="1" dirty="0" smtClean="0"/>
              <a:t> </a:t>
            </a:r>
            <a:r>
              <a:rPr lang="en-IN" sz="1800" dirty="0"/>
              <a:t>Meaning, Evolution, Phases, Role of Portfolio Managers, Advantages of Portfolio </a:t>
            </a:r>
            <a:r>
              <a:rPr lang="en-IN" sz="1800" dirty="0" smtClean="0"/>
              <a:t>Management</a:t>
            </a:r>
          </a:p>
          <a:p>
            <a:pPr algn="just">
              <a:lnSpc>
                <a:spcPct val="150000"/>
              </a:lnSpc>
            </a:pPr>
            <a:r>
              <a:rPr lang="en-IN" sz="1800" dirty="0"/>
              <a:t>Investment Environment in India and Factors Conducive for Investment in </a:t>
            </a:r>
            <a:r>
              <a:rPr lang="en-IN" sz="1800" dirty="0" smtClean="0"/>
              <a:t>India</a:t>
            </a:r>
          </a:p>
          <a:p>
            <a:pPr algn="just">
              <a:lnSpc>
                <a:spcPct val="150000"/>
              </a:lnSpc>
            </a:pPr>
            <a:r>
              <a:rPr lang="en-IN" sz="1800" b="1" u="sng" dirty="0"/>
              <a:t>Portfolio </a:t>
            </a:r>
            <a:r>
              <a:rPr lang="en-IN" sz="1800" b="1" u="sng" dirty="0" smtClean="0"/>
              <a:t>Analysis:</a:t>
            </a:r>
            <a:r>
              <a:rPr lang="en-IN" sz="1800" b="1" dirty="0" smtClean="0"/>
              <a:t> </a:t>
            </a:r>
            <a:r>
              <a:rPr lang="en-IN" sz="1800" dirty="0"/>
              <a:t>Meaning and its Components, Calculation of Expected Return and Risk, Calculation of Covariance, Risk-Return </a:t>
            </a:r>
            <a:r>
              <a:rPr lang="en-IN" sz="1800" dirty="0" smtClean="0"/>
              <a:t>Trade-off</a:t>
            </a:r>
          </a:p>
          <a:p>
            <a:pPr algn="just">
              <a:lnSpc>
                <a:spcPct val="150000"/>
              </a:lnSpc>
            </a:pPr>
            <a:r>
              <a:rPr lang="en-US" sz="1800" b="1" u="sng" dirty="0"/>
              <a:t>Portfolio </a:t>
            </a:r>
            <a:r>
              <a:rPr lang="en-US" sz="1800" b="1" u="sng" dirty="0" smtClean="0"/>
              <a:t>Selection:</a:t>
            </a:r>
            <a:r>
              <a:rPr lang="en-US" sz="1800" b="1" dirty="0" smtClean="0"/>
              <a:t> </a:t>
            </a:r>
            <a:r>
              <a:rPr lang="en-US" sz="1800" dirty="0" smtClean="0"/>
              <a:t>Meaning</a:t>
            </a:r>
            <a:r>
              <a:rPr lang="en-US" sz="1800" dirty="0"/>
              <a:t>, Feasible Set of Portfolios, Efficient Set of Portfolios, Selection of Optimal Portfolio, Markowitz Model, Limitations of Markowitz Model, Measuring Security Return and Portfolio Return and Risk under Single Index Model and Multi Index Model</a:t>
            </a:r>
            <a:endParaRPr lang="en-IN" sz="1800" dirty="0" smtClean="0"/>
          </a:p>
        </p:txBody>
      </p:sp>
      <p:sp>
        <p:nvSpPr>
          <p:cNvPr id="5" name="Rectangle 4"/>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9443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IN" b="1" dirty="0" smtClean="0"/>
              <a:t>UNIT 2: </a:t>
            </a:r>
            <a:r>
              <a:rPr lang="fr-FR" dirty="0" smtClean="0"/>
              <a:t>Portfolio Management – Valuation</a:t>
            </a:r>
          </a:p>
        </p:txBody>
      </p:sp>
      <p:sp>
        <p:nvSpPr>
          <p:cNvPr id="3" name="Content Placeholder 2"/>
          <p:cNvSpPr>
            <a:spLocks noGrp="1"/>
          </p:cNvSpPr>
          <p:nvPr>
            <p:ph idx="1"/>
          </p:nvPr>
        </p:nvSpPr>
        <p:spPr>
          <a:xfrm>
            <a:off x="630079" y="1600200"/>
            <a:ext cx="11341418" cy="4925144"/>
          </a:xfrm>
        </p:spPr>
        <p:txBody>
          <a:bodyPr>
            <a:normAutofit/>
          </a:bodyPr>
          <a:lstStyle/>
          <a:p>
            <a:pPr algn="just">
              <a:lnSpc>
                <a:spcPct val="200000"/>
              </a:lnSpc>
            </a:pPr>
            <a:r>
              <a:rPr lang="en-IN" sz="2400" b="1" u="sng" dirty="0"/>
              <a:t>Portfolio </a:t>
            </a:r>
            <a:r>
              <a:rPr lang="en-IN" sz="2400" b="1" u="sng" dirty="0" smtClean="0"/>
              <a:t>Revision:</a:t>
            </a:r>
            <a:r>
              <a:rPr lang="en-IN" sz="2400" b="1" dirty="0" smtClean="0"/>
              <a:t> </a:t>
            </a:r>
            <a:r>
              <a:rPr lang="en-IN" sz="2400" dirty="0" smtClean="0"/>
              <a:t>Meaning</a:t>
            </a:r>
            <a:r>
              <a:rPr lang="en-IN" sz="2400" dirty="0"/>
              <a:t>, Need, Constraints and </a:t>
            </a:r>
            <a:r>
              <a:rPr lang="en-IN" sz="2400" dirty="0" smtClean="0"/>
              <a:t>Strategies</a:t>
            </a:r>
          </a:p>
          <a:p>
            <a:pPr algn="just">
              <a:lnSpc>
                <a:spcPct val="200000"/>
              </a:lnSpc>
            </a:pPr>
            <a:r>
              <a:rPr lang="en-IN" sz="2400" b="1" u="sng" dirty="0"/>
              <a:t>Portfolio </a:t>
            </a:r>
            <a:r>
              <a:rPr lang="en-IN" sz="2400" b="1" u="sng" dirty="0" smtClean="0"/>
              <a:t>Evaluation:</a:t>
            </a:r>
            <a:r>
              <a:rPr lang="en-IN" sz="2400" b="1" dirty="0" smtClean="0"/>
              <a:t> </a:t>
            </a:r>
            <a:r>
              <a:rPr lang="en-IN" sz="2400" dirty="0" smtClean="0"/>
              <a:t>Meaning</a:t>
            </a:r>
            <a:r>
              <a:rPr lang="en-IN" sz="2400" dirty="0"/>
              <a:t>, Need, Measuring Returns (Sharpe, </a:t>
            </a:r>
            <a:r>
              <a:rPr lang="en-IN" sz="2400" dirty="0" err="1"/>
              <a:t>Treynor</a:t>
            </a:r>
            <a:r>
              <a:rPr lang="en-IN" sz="2400" dirty="0"/>
              <a:t> and Jensen Ratios) and Decomposition of </a:t>
            </a:r>
            <a:r>
              <a:rPr lang="en-IN" sz="2400" dirty="0" smtClean="0"/>
              <a:t>Performance</a:t>
            </a:r>
          </a:p>
          <a:p>
            <a:pPr algn="just">
              <a:lnSpc>
                <a:spcPct val="200000"/>
              </a:lnSpc>
            </a:pPr>
            <a:r>
              <a:rPr lang="en-IN" sz="2400" b="1" u="sng" dirty="0"/>
              <a:t>Bond </a:t>
            </a:r>
            <a:r>
              <a:rPr lang="en-IN" sz="2400" b="1" u="sng" dirty="0" smtClean="0"/>
              <a:t>Valuation:</a:t>
            </a:r>
            <a:r>
              <a:rPr lang="en-IN" sz="2400" b="1" dirty="0" smtClean="0"/>
              <a:t> </a:t>
            </a:r>
            <a:r>
              <a:rPr lang="en-IN" sz="2400" dirty="0" smtClean="0"/>
              <a:t>Meaning</a:t>
            </a:r>
            <a:r>
              <a:rPr lang="en-IN" sz="2400" dirty="0"/>
              <a:t>, Measuring Bond Returns, Yield to Maturity, Yield to Call and Bond Pricing. Bond Pricing Theorems, Bond Risks and Bond Duration</a:t>
            </a:r>
            <a:endParaRPr lang="en-IN" sz="2400" dirty="0" smtClean="0"/>
          </a:p>
        </p:txBody>
      </p:sp>
      <p:sp>
        <p:nvSpPr>
          <p:cNvPr id="4" name="Rectangle 3"/>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48897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IN" b="1" dirty="0" smtClean="0"/>
              <a:t>UNIT 3: </a:t>
            </a:r>
            <a:r>
              <a:rPr lang="en-US" dirty="0"/>
              <a:t>Fundamental Analysis</a:t>
            </a:r>
            <a:endParaRPr lang="fr-FR" dirty="0" smtClean="0"/>
          </a:p>
        </p:txBody>
      </p:sp>
      <p:sp>
        <p:nvSpPr>
          <p:cNvPr id="3" name="Content Placeholder 2"/>
          <p:cNvSpPr>
            <a:spLocks noGrp="1"/>
          </p:cNvSpPr>
          <p:nvPr>
            <p:ph idx="1"/>
          </p:nvPr>
        </p:nvSpPr>
        <p:spPr>
          <a:xfrm>
            <a:off x="630079" y="1600200"/>
            <a:ext cx="11341418" cy="4925144"/>
          </a:xfrm>
        </p:spPr>
        <p:txBody>
          <a:bodyPr>
            <a:normAutofit/>
          </a:bodyPr>
          <a:lstStyle/>
          <a:p>
            <a:pPr algn="just">
              <a:lnSpc>
                <a:spcPct val="150000"/>
              </a:lnSpc>
            </a:pPr>
            <a:r>
              <a:rPr lang="en-IN" sz="2400" b="1" u="sng" dirty="0"/>
              <a:t>Economy </a:t>
            </a:r>
            <a:r>
              <a:rPr lang="en-IN" sz="2400" b="1" u="sng" dirty="0" smtClean="0"/>
              <a:t>Analysis: </a:t>
            </a:r>
            <a:r>
              <a:rPr lang="en-IN" sz="2400" dirty="0"/>
              <a:t>Meaning, Framework, Economic Analysis, Forecasting, Barometric or Indicator Approach, Econometric Model Building and Opportunistic Model </a:t>
            </a:r>
            <a:r>
              <a:rPr lang="en-IN" sz="2400" dirty="0" smtClean="0"/>
              <a:t>Building</a:t>
            </a:r>
          </a:p>
          <a:p>
            <a:pPr algn="just">
              <a:lnSpc>
                <a:spcPct val="150000"/>
              </a:lnSpc>
            </a:pPr>
            <a:r>
              <a:rPr lang="en-IN" sz="2400" b="1" u="sng" dirty="0"/>
              <a:t>Industry </a:t>
            </a:r>
            <a:r>
              <a:rPr lang="en-IN" sz="2400" b="1" u="sng" dirty="0" smtClean="0"/>
              <a:t>Analysis:</a:t>
            </a:r>
            <a:r>
              <a:rPr lang="en-IN" sz="2400" b="1" dirty="0" smtClean="0"/>
              <a:t> </a:t>
            </a:r>
            <a:r>
              <a:rPr lang="en-IN" sz="2400" dirty="0"/>
              <a:t>Concept of Analysis, Industry Life Cycle, Industry </a:t>
            </a:r>
            <a:r>
              <a:rPr lang="en-IN" sz="2400" dirty="0" smtClean="0"/>
              <a:t>Characteristics</a:t>
            </a:r>
          </a:p>
          <a:p>
            <a:pPr algn="just">
              <a:lnSpc>
                <a:spcPct val="150000"/>
              </a:lnSpc>
            </a:pPr>
            <a:r>
              <a:rPr lang="en-IN" sz="2400" b="1" u="sng" dirty="0"/>
              <a:t>Company </a:t>
            </a:r>
            <a:r>
              <a:rPr lang="en-IN" sz="2400" b="1" u="sng" dirty="0" smtClean="0"/>
              <a:t>Analysis:</a:t>
            </a:r>
            <a:r>
              <a:rPr lang="en-IN" sz="2400" b="1" dirty="0" smtClean="0"/>
              <a:t> </a:t>
            </a:r>
            <a:r>
              <a:rPr lang="en-IN" sz="2400" dirty="0"/>
              <a:t>Financial Statements, Analysis of Financial Statements, (Practical Questions on Debt Equity Ratios, Total Debt Ratio, Proprietary Ratios, Interest Coverage Ratio, Profitability Ratios Related to Sales, Investment and Equity Shares Efficiency or Activity Ratios) and Assessment of Risk (Leverages)</a:t>
            </a:r>
            <a:endParaRPr lang="en-IN" sz="2400" dirty="0" smtClean="0"/>
          </a:p>
        </p:txBody>
      </p:sp>
      <p:sp>
        <p:nvSpPr>
          <p:cNvPr id="4" name="Rectangle 3"/>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51168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UNIT 4: </a:t>
            </a:r>
            <a:r>
              <a:rPr lang="en-US" dirty="0" smtClean="0"/>
              <a:t>Technical </a:t>
            </a:r>
            <a:r>
              <a:rPr lang="en-US" dirty="0"/>
              <a:t>Analysis</a:t>
            </a:r>
            <a:r>
              <a:rPr lang="en-US" b="1" dirty="0"/>
              <a:t> </a:t>
            </a:r>
            <a:endParaRPr lang="en-US" dirty="0"/>
          </a:p>
        </p:txBody>
      </p:sp>
      <p:sp>
        <p:nvSpPr>
          <p:cNvPr id="3" name="Content Placeholder 2"/>
          <p:cNvSpPr>
            <a:spLocks noGrp="1"/>
          </p:cNvSpPr>
          <p:nvPr>
            <p:ph idx="1"/>
          </p:nvPr>
        </p:nvSpPr>
        <p:spPr>
          <a:xfrm>
            <a:off x="630079" y="1600200"/>
            <a:ext cx="11341418" cy="4925144"/>
          </a:xfrm>
        </p:spPr>
        <p:txBody>
          <a:bodyPr>
            <a:noAutofit/>
          </a:bodyPr>
          <a:lstStyle/>
          <a:p>
            <a:pPr algn="just">
              <a:lnSpc>
                <a:spcPct val="150000"/>
              </a:lnSpc>
            </a:pPr>
            <a:r>
              <a:rPr lang="en-IN" sz="2100" dirty="0"/>
              <a:t>Dow </a:t>
            </a:r>
            <a:r>
              <a:rPr lang="en-IN" sz="2100" dirty="0" smtClean="0"/>
              <a:t>Theory</a:t>
            </a:r>
            <a:endParaRPr lang="en-IN" sz="2100" dirty="0"/>
          </a:p>
          <a:p>
            <a:pPr algn="just">
              <a:lnSpc>
                <a:spcPct val="150000"/>
              </a:lnSpc>
            </a:pPr>
            <a:r>
              <a:rPr lang="en-IN" sz="2100" dirty="0" smtClean="0"/>
              <a:t>Meaning </a:t>
            </a:r>
            <a:r>
              <a:rPr lang="en-IN" sz="2100" dirty="0"/>
              <a:t>and Principles of Technical Analysis, Price Chart, Line Chart, Bar Chart, Japanese Candlestick Chart, Trends and Trend Reversals, Chart Patterns, Support and Resistance, Reversal Patterns, Continuation Patterns and Elliot Wave </a:t>
            </a:r>
            <a:r>
              <a:rPr lang="en-IN" sz="2100" dirty="0" smtClean="0"/>
              <a:t>Theory</a:t>
            </a:r>
          </a:p>
          <a:p>
            <a:pPr algn="just">
              <a:lnSpc>
                <a:spcPct val="150000"/>
              </a:lnSpc>
            </a:pPr>
            <a:r>
              <a:rPr lang="en-IN" sz="2100" b="1" u="sng" dirty="0"/>
              <a:t>Mathematical </a:t>
            </a:r>
            <a:r>
              <a:rPr lang="en-IN" sz="2100" b="1" u="sng" dirty="0" smtClean="0"/>
              <a:t>Indicators:</a:t>
            </a:r>
            <a:r>
              <a:rPr lang="en-IN" sz="2100" b="1" dirty="0" smtClean="0"/>
              <a:t> </a:t>
            </a:r>
            <a:r>
              <a:rPr lang="en-IN" sz="2100" dirty="0"/>
              <a:t>Calculation of Moving Averages (Simple and Exponential Moving Average), Oscillators and Relative Strength </a:t>
            </a:r>
            <a:r>
              <a:rPr lang="en-IN" sz="2100" dirty="0" smtClean="0"/>
              <a:t>Index</a:t>
            </a:r>
            <a:endParaRPr lang="en-IN" sz="2100" dirty="0"/>
          </a:p>
          <a:p>
            <a:pPr algn="just">
              <a:lnSpc>
                <a:spcPct val="150000"/>
              </a:lnSpc>
            </a:pPr>
            <a:r>
              <a:rPr lang="en-IN" sz="2100" dirty="0" smtClean="0"/>
              <a:t>Market Indicators</a:t>
            </a:r>
            <a:endParaRPr lang="en-IN" sz="2100" dirty="0"/>
          </a:p>
          <a:p>
            <a:pPr algn="just">
              <a:lnSpc>
                <a:spcPct val="150000"/>
              </a:lnSpc>
            </a:pPr>
            <a:r>
              <a:rPr lang="en-IN" sz="2100" dirty="0" smtClean="0"/>
              <a:t>Fundamental </a:t>
            </a:r>
            <a:r>
              <a:rPr lang="en-IN" sz="2100" dirty="0"/>
              <a:t>Analysis v/s Technical Analysis</a:t>
            </a:r>
            <a:endParaRPr lang="en-US" sz="2100" dirty="0"/>
          </a:p>
        </p:txBody>
      </p:sp>
      <p:sp>
        <p:nvSpPr>
          <p:cNvPr id="4" name="Rectangle 3"/>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4410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UNIT 5: </a:t>
            </a:r>
            <a:r>
              <a:rPr lang="en-IN" dirty="0"/>
              <a:t>Efficient Market Theory and CAPM</a:t>
            </a:r>
            <a:r>
              <a:rPr lang="en-US" dirty="0" smtClean="0"/>
              <a:t> </a:t>
            </a:r>
            <a:endParaRPr lang="en-US" dirty="0"/>
          </a:p>
        </p:txBody>
      </p:sp>
      <p:sp>
        <p:nvSpPr>
          <p:cNvPr id="3" name="Content Placeholder 2"/>
          <p:cNvSpPr>
            <a:spLocks noGrp="1"/>
          </p:cNvSpPr>
          <p:nvPr>
            <p:ph idx="1"/>
          </p:nvPr>
        </p:nvSpPr>
        <p:spPr>
          <a:xfrm>
            <a:off x="630079" y="1600200"/>
            <a:ext cx="11341418" cy="4925144"/>
          </a:xfrm>
        </p:spPr>
        <p:txBody>
          <a:bodyPr>
            <a:noAutofit/>
          </a:bodyPr>
          <a:lstStyle/>
          <a:p>
            <a:pPr algn="just">
              <a:lnSpc>
                <a:spcPct val="160000"/>
              </a:lnSpc>
            </a:pPr>
            <a:r>
              <a:rPr lang="en-IN" sz="2000" dirty="0"/>
              <a:t>Random Walk </a:t>
            </a:r>
            <a:r>
              <a:rPr lang="en-IN" sz="2000" dirty="0" smtClean="0"/>
              <a:t>Theory</a:t>
            </a:r>
            <a:endParaRPr lang="en-IN" sz="2000" dirty="0"/>
          </a:p>
          <a:p>
            <a:pPr algn="just">
              <a:lnSpc>
                <a:spcPct val="160000"/>
              </a:lnSpc>
            </a:pPr>
            <a:r>
              <a:rPr lang="en-IN" sz="2000" dirty="0" smtClean="0"/>
              <a:t>The </a:t>
            </a:r>
            <a:r>
              <a:rPr lang="en-IN" sz="2000" dirty="0"/>
              <a:t>Efficient Market </a:t>
            </a:r>
            <a:r>
              <a:rPr lang="en-IN" sz="2000" dirty="0" smtClean="0"/>
              <a:t>Hypothesis</a:t>
            </a:r>
            <a:endParaRPr lang="en-IN" sz="2000" dirty="0"/>
          </a:p>
          <a:p>
            <a:pPr algn="just">
              <a:lnSpc>
                <a:spcPct val="160000"/>
              </a:lnSpc>
            </a:pPr>
            <a:r>
              <a:rPr lang="en-IN" sz="2000" dirty="0" smtClean="0"/>
              <a:t>Forms </a:t>
            </a:r>
            <a:r>
              <a:rPr lang="en-IN" sz="2000" dirty="0"/>
              <a:t>of Market </a:t>
            </a:r>
            <a:r>
              <a:rPr lang="en-IN" sz="2000" dirty="0" smtClean="0"/>
              <a:t>Efficiency</a:t>
            </a:r>
            <a:endParaRPr lang="en-IN" sz="2000" dirty="0"/>
          </a:p>
          <a:p>
            <a:pPr algn="just">
              <a:lnSpc>
                <a:spcPct val="160000"/>
              </a:lnSpc>
            </a:pPr>
            <a:r>
              <a:rPr lang="en-IN" sz="2000" dirty="0" smtClean="0"/>
              <a:t>Competitive </a:t>
            </a:r>
            <a:r>
              <a:rPr lang="en-IN" sz="2000" dirty="0"/>
              <a:t>Market </a:t>
            </a:r>
            <a:r>
              <a:rPr lang="en-IN" sz="2000" dirty="0" smtClean="0"/>
              <a:t>Hypothesis</a:t>
            </a:r>
            <a:endParaRPr lang="en-IN" sz="2000" dirty="0"/>
          </a:p>
          <a:p>
            <a:pPr algn="just">
              <a:lnSpc>
                <a:spcPct val="160000"/>
              </a:lnSpc>
            </a:pPr>
            <a:r>
              <a:rPr lang="en-IN" sz="2000" b="1" u="sng" dirty="0" smtClean="0"/>
              <a:t>CAPM:</a:t>
            </a:r>
            <a:r>
              <a:rPr lang="en-IN" sz="2000" b="1" dirty="0" smtClean="0"/>
              <a:t> </a:t>
            </a:r>
            <a:r>
              <a:rPr lang="en-IN" sz="2000" dirty="0"/>
              <a:t>Fundamental Notions of Portfolio Theory, Assumption of CAPM, Efficient Frontier with Riskless Lending and Borrowing, Capital Market Line, Security Market Line and Pricing of Securities with </a:t>
            </a:r>
            <a:r>
              <a:rPr lang="en-IN" sz="2000" dirty="0" smtClean="0"/>
              <a:t>CAPM</a:t>
            </a:r>
            <a:endParaRPr lang="en-IN" sz="2000" dirty="0"/>
          </a:p>
          <a:p>
            <a:pPr algn="just">
              <a:lnSpc>
                <a:spcPct val="160000"/>
              </a:lnSpc>
            </a:pPr>
            <a:r>
              <a:rPr lang="en-IN" sz="2000" b="1" u="sng" dirty="0" smtClean="0"/>
              <a:t>Arbitrage </a:t>
            </a:r>
            <a:r>
              <a:rPr lang="en-IN" sz="2000" b="1" u="sng" dirty="0"/>
              <a:t>Pricing Theory (APT</a:t>
            </a:r>
            <a:r>
              <a:rPr lang="en-IN" sz="2000" b="1" u="sng" dirty="0" smtClean="0"/>
              <a:t>):</a:t>
            </a:r>
            <a:r>
              <a:rPr lang="en-IN" sz="2000" b="1" dirty="0" smtClean="0"/>
              <a:t> </a:t>
            </a:r>
            <a:r>
              <a:rPr lang="en-IN" sz="2000" dirty="0"/>
              <a:t>The Return Generating Model, Factors Affecting Stock Return, Expected Return on Stock, APT v/s CAPM</a:t>
            </a:r>
            <a:endParaRPr lang="en-US" sz="2000" dirty="0"/>
          </a:p>
        </p:txBody>
      </p:sp>
      <p:sp>
        <p:nvSpPr>
          <p:cNvPr id="4" name="Rectangle 3"/>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19555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smtClean="0"/>
              <a:t>PAPER PATTERN</a:t>
            </a:r>
            <a:r>
              <a:rPr lang="en-IN" dirty="0"/>
              <a:t> </a:t>
            </a:r>
          </a:p>
        </p:txBody>
      </p:sp>
      <p:sp>
        <p:nvSpPr>
          <p:cNvPr id="3" name="Content Placeholder 2"/>
          <p:cNvSpPr>
            <a:spLocks noGrp="1"/>
          </p:cNvSpPr>
          <p:nvPr>
            <p:ph idx="1"/>
          </p:nvPr>
        </p:nvSpPr>
        <p:spPr>
          <a:xfrm>
            <a:off x="630080" y="1484784"/>
            <a:ext cx="11215324" cy="4525963"/>
          </a:xfrm>
        </p:spPr>
        <p:txBody>
          <a:bodyPr>
            <a:normAutofit/>
          </a:bodyPr>
          <a:lstStyle/>
          <a:p>
            <a:pPr marL="514350" lvl="1" indent="-514350">
              <a:buFont typeface="+mj-lt"/>
              <a:buAutoNum type="alphaUcPeriod"/>
            </a:pPr>
            <a:r>
              <a:rPr lang="en-US" sz="2000" b="1" dirty="0"/>
              <a:t>Internal Assessment</a:t>
            </a:r>
            <a:r>
              <a:rPr lang="en-US" sz="2000" dirty="0"/>
              <a:t>: </a:t>
            </a:r>
            <a:r>
              <a:rPr lang="en-US" sz="2000" b="1" dirty="0"/>
              <a:t>40</a:t>
            </a:r>
            <a:r>
              <a:rPr lang="en-US" sz="2000" b="1" dirty="0" smtClean="0"/>
              <a:t>%</a:t>
            </a:r>
            <a:endParaRPr lang="en-US" sz="2000" b="1" i="1" dirty="0" smtClean="0"/>
          </a:p>
          <a:p>
            <a:pPr marL="0" indent="0" algn="ctr">
              <a:buNone/>
            </a:pPr>
            <a:r>
              <a:rPr lang="en-US" sz="2400" b="1" i="1" dirty="0" smtClean="0"/>
              <a:t>(</a:t>
            </a:r>
            <a:r>
              <a:rPr lang="en-US" sz="2400" b="1" i="1" dirty="0"/>
              <a:t>Internal Assessment- Courses without Practical Courses</a:t>
            </a:r>
            <a:r>
              <a:rPr lang="en-US" sz="2400" b="1" i="1" dirty="0" smtClean="0"/>
              <a:t>)</a:t>
            </a:r>
          </a:p>
          <a:p>
            <a:pPr marL="0" indent="0" algn="ctr">
              <a:buNone/>
            </a:pPr>
            <a:endParaRPr lang="en-US" b="1" i="1" dirty="0"/>
          </a:p>
          <a:p>
            <a:pPr>
              <a:lnSpc>
                <a:spcPct val="150000"/>
              </a:lnSpc>
            </a:pPr>
            <a:endParaRPr lang="en-US" sz="2800" dirty="0" smtClean="0"/>
          </a:p>
        </p:txBody>
      </p:sp>
      <p:graphicFrame>
        <p:nvGraphicFramePr>
          <p:cNvPr id="5" name="Table 4"/>
          <p:cNvGraphicFramePr>
            <a:graphicFrameLocks noGrp="1"/>
          </p:cNvGraphicFramePr>
          <p:nvPr>
            <p:extLst>
              <p:ext uri="{D42A27DB-BD31-4B8C-83A1-F6EECF244321}">
                <p14:modId xmlns:p14="http://schemas.microsoft.com/office/powerpoint/2010/main" val="4089560234"/>
              </p:ext>
            </p:extLst>
          </p:nvPr>
        </p:nvGraphicFramePr>
        <p:xfrm>
          <a:off x="540147" y="2316025"/>
          <a:ext cx="11089232" cy="4270783"/>
        </p:xfrm>
        <a:graphic>
          <a:graphicData uri="http://schemas.openxmlformats.org/drawingml/2006/table">
            <a:tbl>
              <a:tblPr firstRow="1" firstCol="1" lastRow="1" lastCol="1" bandRow="1" bandCol="1"/>
              <a:tblGrid>
                <a:gridCol w="777550"/>
                <a:gridCol w="9184763"/>
                <a:gridCol w="1126919"/>
              </a:tblGrid>
              <a:tr h="562511">
                <a:tc>
                  <a:txBody>
                    <a:bodyPr/>
                    <a:lstStyle/>
                    <a:p>
                      <a:pPr marL="193040">
                        <a:lnSpc>
                          <a:spcPts val="1375"/>
                        </a:lnSpc>
                        <a:spcBef>
                          <a:spcPts val="220"/>
                        </a:spcBef>
                        <a:spcAft>
                          <a:spcPts val="0"/>
                        </a:spcAft>
                      </a:pPr>
                      <a:r>
                        <a:rPr lang="en-US" sz="1600" b="1" dirty="0">
                          <a:effectLst/>
                          <a:latin typeface="Times New Roman"/>
                          <a:ea typeface="Times New Roman"/>
                          <a:cs typeface="Times New Roman"/>
                        </a:rPr>
                        <a:t>Sr.</a:t>
                      </a:r>
                      <a:endParaRPr lang="en-US" sz="1400" dirty="0">
                        <a:effectLst/>
                        <a:latin typeface="Times New Roman"/>
                        <a:ea typeface="Times New Roman"/>
                        <a:cs typeface="Times New Roman"/>
                      </a:endParaRPr>
                    </a:p>
                    <a:p>
                      <a:pPr marL="176530">
                        <a:lnSpc>
                          <a:spcPts val="1290"/>
                        </a:lnSpc>
                        <a:spcAft>
                          <a:spcPts val="0"/>
                        </a:spcAft>
                      </a:pPr>
                      <a:r>
                        <a:rPr lang="en-US" sz="1600" b="1" dirty="0">
                          <a:effectLst/>
                          <a:latin typeface="Times New Roman"/>
                          <a:ea typeface="Times New Roman"/>
                          <a:cs typeface="Times New Roman"/>
                        </a:rPr>
                        <a:t>No.</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BE8F"/>
                    </a:solidFill>
                  </a:tcPr>
                </a:tc>
                <a:tc>
                  <a:txBody>
                    <a:bodyPr/>
                    <a:lstStyle/>
                    <a:p>
                      <a:pPr marL="1810385" marR="1798955" algn="ctr">
                        <a:lnSpc>
                          <a:spcPts val="1370"/>
                        </a:lnSpc>
                        <a:spcBef>
                          <a:spcPts val="245"/>
                        </a:spcBef>
                        <a:spcAft>
                          <a:spcPts val="0"/>
                        </a:spcAft>
                      </a:pPr>
                      <a:r>
                        <a:rPr lang="en-US" sz="1600" b="1" dirty="0" smtClean="0">
                          <a:effectLst/>
                          <a:latin typeface="Times New Roman"/>
                          <a:ea typeface="Times New Roman"/>
                          <a:cs typeface="Times New Roman"/>
                        </a:rPr>
                        <a:t>Particular</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BE8F"/>
                    </a:solidFill>
                  </a:tcPr>
                </a:tc>
                <a:tc>
                  <a:txBody>
                    <a:bodyPr/>
                    <a:lstStyle/>
                    <a:p>
                      <a:pPr marL="217805" marR="206375" algn="ctr">
                        <a:spcBef>
                          <a:spcPts val="220"/>
                        </a:spcBef>
                        <a:spcAft>
                          <a:spcPts val="0"/>
                        </a:spcAft>
                      </a:pPr>
                      <a:r>
                        <a:rPr lang="en-US" sz="1600" b="1" dirty="0">
                          <a:effectLst/>
                          <a:latin typeface="Times New Roman"/>
                          <a:ea typeface="Times New Roman"/>
                          <a:cs typeface="Times New Roman"/>
                        </a:rPr>
                        <a:t>Marks</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BE8F"/>
                    </a:solidFill>
                  </a:tcPr>
                </a:tc>
              </a:tr>
              <a:tr h="338261">
                <a:tc rowSpan="4">
                  <a:txBody>
                    <a:bodyPr/>
                    <a:lstStyle/>
                    <a:p>
                      <a:pPr marL="139700">
                        <a:spcBef>
                          <a:spcPts val="40"/>
                        </a:spcBef>
                        <a:spcAft>
                          <a:spcPts val="0"/>
                        </a:spcAft>
                      </a:pPr>
                      <a:r>
                        <a:rPr lang="en-US" sz="1600">
                          <a:effectLst/>
                          <a:latin typeface="Times New Roman"/>
                          <a:ea typeface="Times New Roman"/>
                          <a:cs typeface="Times New Roman"/>
                        </a:rPr>
                        <a:t>CE-I</a:t>
                      </a:r>
                      <a:endParaRPr lang="en-US" sz="140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120">
                        <a:spcBef>
                          <a:spcPts val="40"/>
                        </a:spcBef>
                        <a:spcAft>
                          <a:spcPts val="0"/>
                        </a:spcAft>
                      </a:pPr>
                      <a:r>
                        <a:rPr lang="en-US" sz="1600" b="1">
                          <a:effectLst/>
                          <a:latin typeface="Times New Roman"/>
                          <a:ea typeface="Times New Roman"/>
                          <a:cs typeface="Times New Roman"/>
                        </a:rPr>
                        <a:t>One class test (20 Marks)</a:t>
                      </a:r>
                      <a:endParaRPr lang="en-US" sz="140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07739">
                <a:tc vMerge="1">
                  <a:txBody>
                    <a:bodyPr/>
                    <a:lstStyle/>
                    <a:p>
                      <a:endParaRPr lang="en-US"/>
                    </a:p>
                  </a:txBody>
                  <a:tcPr/>
                </a:tc>
                <a:tc>
                  <a:txBody>
                    <a:bodyPr/>
                    <a:lstStyle/>
                    <a:p>
                      <a:pPr marL="71120">
                        <a:spcBef>
                          <a:spcPts val="40"/>
                        </a:spcBef>
                        <a:spcAft>
                          <a:spcPts val="0"/>
                        </a:spcAft>
                      </a:pPr>
                      <a:r>
                        <a:rPr lang="en-US" sz="1600">
                          <a:effectLst/>
                          <a:latin typeface="Times New Roman"/>
                          <a:ea typeface="Times New Roman"/>
                          <a:cs typeface="Times New Roman"/>
                        </a:rPr>
                        <a:t>Match the Column/ Fill in the Blanks/ Multiple Choice Questions</a:t>
                      </a:r>
                      <a:endParaRPr lang="en-US" sz="1400">
                        <a:effectLst/>
                        <a:latin typeface="Times New Roman"/>
                        <a:ea typeface="Times New Roman"/>
                        <a:cs typeface="Times New Roman"/>
                      </a:endParaRPr>
                    </a:p>
                    <a:p>
                      <a:pPr marL="71120">
                        <a:spcBef>
                          <a:spcPts val="265"/>
                        </a:spcBef>
                        <a:spcAft>
                          <a:spcPts val="0"/>
                        </a:spcAft>
                      </a:pPr>
                      <a:r>
                        <a:rPr lang="en-US" sz="1400" b="1" i="1">
                          <a:effectLst/>
                          <a:latin typeface="Times New Roman"/>
                          <a:ea typeface="Times New Roman"/>
                          <a:cs typeface="Times New Roman"/>
                        </a:rPr>
                        <a:t>(½ Mark each)</a:t>
                      </a:r>
                      <a:endParaRPr lang="en-US" sz="140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7805" marR="211455" algn="ctr">
                        <a:spcBef>
                          <a:spcPts val="40"/>
                        </a:spcBef>
                        <a:spcAft>
                          <a:spcPts val="0"/>
                        </a:spcAft>
                      </a:pPr>
                      <a:r>
                        <a:rPr lang="en-US" sz="1600" dirty="0">
                          <a:effectLst/>
                          <a:latin typeface="Times New Roman"/>
                          <a:ea typeface="Times New Roman"/>
                          <a:cs typeface="Times New Roman"/>
                        </a:rPr>
                        <a:t>05 Marks</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7739">
                <a:tc vMerge="1">
                  <a:txBody>
                    <a:bodyPr/>
                    <a:lstStyle/>
                    <a:p>
                      <a:endParaRPr lang="en-US"/>
                    </a:p>
                  </a:txBody>
                  <a:tcPr/>
                </a:tc>
                <a:tc>
                  <a:txBody>
                    <a:bodyPr/>
                    <a:lstStyle/>
                    <a:p>
                      <a:pPr marL="71120">
                        <a:spcBef>
                          <a:spcPts val="40"/>
                        </a:spcBef>
                        <a:spcAft>
                          <a:spcPts val="0"/>
                        </a:spcAft>
                      </a:pPr>
                      <a:r>
                        <a:rPr lang="en-US" sz="1600" dirty="0">
                          <a:effectLst/>
                          <a:latin typeface="Times New Roman"/>
                          <a:ea typeface="Times New Roman"/>
                          <a:cs typeface="Times New Roman"/>
                        </a:rPr>
                        <a:t>Answer in One or Two Lines (Concept based Questions)</a:t>
                      </a:r>
                      <a:endParaRPr lang="en-US" sz="1400" dirty="0">
                        <a:effectLst/>
                        <a:latin typeface="Times New Roman"/>
                        <a:ea typeface="Times New Roman"/>
                        <a:cs typeface="Times New Roman"/>
                      </a:endParaRPr>
                    </a:p>
                    <a:p>
                      <a:pPr marL="71120">
                        <a:spcBef>
                          <a:spcPts val="265"/>
                        </a:spcBef>
                        <a:spcAft>
                          <a:spcPts val="0"/>
                        </a:spcAft>
                      </a:pPr>
                      <a:r>
                        <a:rPr lang="en-US" sz="1400" b="1" i="1" dirty="0">
                          <a:effectLst/>
                          <a:latin typeface="Times New Roman"/>
                          <a:ea typeface="Times New Roman"/>
                          <a:cs typeface="Times New Roman"/>
                        </a:rPr>
                        <a:t>(01 Mark each)</a:t>
                      </a:r>
                      <a:endParaRPr lang="en-US" sz="1400" dirty="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7805" marR="211455" algn="ctr">
                        <a:spcBef>
                          <a:spcPts val="40"/>
                        </a:spcBef>
                        <a:spcAft>
                          <a:spcPts val="0"/>
                        </a:spcAft>
                      </a:pPr>
                      <a:r>
                        <a:rPr lang="en-US" sz="1600" dirty="0">
                          <a:effectLst/>
                          <a:latin typeface="Times New Roman"/>
                          <a:ea typeface="Times New Roman"/>
                          <a:cs typeface="Times New Roman"/>
                        </a:rPr>
                        <a:t>05 Marks</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7739">
                <a:tc vMerge="1">
                  <a:txBody>
                    <a:bodyPr/>
                    <a:lstStyle/>
                    <a:p>
                      <a:endParaRPr lang="en-US"/>
                    </a:p>
                  </a:txBody>
                  <a:tcPr/>
                </a:tc>
                <a:tc>
                  <a:txBody>
                    <a:bodyPr/>
                    <a:lstStyle/>
                    <a:p>
                      <a:pPr marL="71120">
                        <a:spcBef>
                          <a:spcPts val="40"/>
                        </a:spcBef>
                        <a:spcAft>
                          <a:spcPts val="0"/>
                        </a:spcAft>
                      </a:pPr>
                      <a:r>
                        <a:rPr lang="en-US" sz="1600">
                          <a:effectLst/>
                          <a:latin typeface="Times New Roman"/>
                          <a:ea typeface="Times New Roman"/>
                          <a:cs typeface="Times New Roman"/>
                        </a:rPr>
                        <a:t>Answer in Brief (Attempt Any Two of the Three)</a:t>
                      </a:r>
                      <a:endParaRPr lang="en-US" sz="1400">
                        <a:effectLst/>
                        <a:latin typeface="Times New Roman"/>
                        <a:ea typeface="Times New Roman"/>
                        <a:cs typeface="Times New Roman"/>
                      </a:endParaRPr>
                    </a:p>
                    <a:p>
                      <a:pPr marL="71120">
                        <a:spcBef>
                          <a:spcPts val="250"/>
                        </a:spcBef>
                        <a:spcAft>
                          <a:spcPts val="0"/>
                        </a:spcAft>
                      </a:pPr>
                      <a:r>
                        <a:rPr lang="en-US" sz="1400" b="1" i="1">
                          <a:effectLst/>
                          <a:latin typeface="Times New Roman"/>
                          <a:ea typeface="Times New Roman"/>
                          <a:cs typeface="Times New Roman"/>
                        </a:rPr>
                        <a:t>(05 Marks each)</a:t>
                      </a:r>
                      <a:endParaRPr lang="en-US" sz="140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7805" marR="211455" algn="ctr">
                        <a:spcBef>
                          <a:spcPts val="40"/>
                        </a:spcBef>
                        <a:spcAft>
                          <a:spcPts val="0"/>
                        </a:spcAft>
                      </a:pPr>
                      <a:r>
                        <a:rPr lang="en-US" sz="1600" dirty="0">
                          <a:effectLst/>
                          <a:latin typeface="Times New Roman"/>
                          <a:ea typeface="Times New Roman"/>
                          <a:cs typeface="Times New Roman"/>
                        </a:rPr>
                        <a:t>10 Marks</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2725">
                <a:tc>
                  <a:txBody>
                    <a:bodyPr/>
                    <a:lstStyle/>
                    <a:p>
                      <a:pPr marL="113665">
                        <a:spcBef>
                          <a:spcPts val="55"/>
                        </a:spcBef>
                        <a:spcAft>
                          <a:spcPts val="0"/>
                        </a:spcAft>
                      </a:pPr>
                      <a:r>
                        <a:rPr lang="en-US" sz="1600">
                          <a:effectLst/>
                          <a:latin typeface="Times New Roman"/>
                          <a:ea typeface="Times New Roman"/>
                          <a:cs typeface="Times New Roman"/>
                        </a:rPr>
                        <a:t>CE-II</a:t>
                      </a:r>
                      <a:endParaRPr lang="en-US" sz="140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120">
                        <a:lnSpc>
                          <a:spcPts val="1350"/>
                        </a:lnSpc>
                        <a:spcAft>
                          <a:spcPts val="0"/>
                        </a:spcAft>
                      </a:pPr>
                      <a:r>
                        <a:rPr lang="en-US" sz="1600">
                          <a:effectLst/>
                          <a:latin typeface="Times New Roman"/>
                          <a:ea typeface="Times New Roman"/>
                          <a:cs typeface="Times New Roman"/>
                        </a:rPr>
                        <a:t>Assignment/Project /Tutorials/Field Visit</a:t>
                      </a:r>
                      <a:endParaRPr lang="en-US" sz="140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7805" marR="211455" algn="ctr">
                        <a:spcBef>
                          <a:spcPts val="55"/>
                        </a:spcBef>
                        <a:spcAft>
                          <a:spcPts val="0"/>
                        </a:spcAft>
                      </a:pPr>
                      <a:r>
                        <a:rPr lang="en-US" sz="1600" dirty="0">
                          <a:effectLst/>
                          <a:latin typeface="Times New Roman"/>
                          <a:ea typeface="Times New Roman"/>
                          <a:cs typeface="Times New Roman"/>
                        </a:rPr>
                        <a:t>10 Marks</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4069">
                <a:tc>
                  <a:txBody>
                    <a:bodyPr/>
                    <a:lstStyle/>
                    <a:p>
                      <a:pPr>
                        <a:spcAft>
                          <a:spcPts val="0"/>
                        </a:spcAft>
                      </a:pPr>
                      <a:r>
                        <a:rPr lang="en-US" sz="1600">
                          <a:effectLst/>
                          <a:latin typeface="Times New Roman"/>
                          <a:ea typeface="Times New Roman"/>
                          <a:cs typeface="Times New Roman"/>
                        </a:rPr>
                        <a:t> </a:t>
                      </a:r>
                      <a:endParaRPr lang="en-US" sz="140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120" marR="56515">
                        <a:lnSpc>
                          <a:spcPct val="115000"/>
                        </a:lnSpc>
                        <a:spcAft>
                          <a:spcPts val="0"/>
                        </a:spcAft>
                        <a:tabLst>
                          <a:tab pos="625475" algn="l"/>
                          <a:tab pos="1240790" algn="l"/>
                          <a:tab pos="1501140" algn="l"/>
                          <a:tab pos="1701800" algn="l"/>
                          <a:tab pos="2527935" algn="l"/>
                          <a:tab pos="3122930" algn="l"/>
                          <a:tab pos="3931920" algn="l"/>
                        </a:tabLst>
                      </a:pPr>
                      <a:r>
                        <a:rPr lang="en-US" sz="1600" dirty="0">
                          <a:effectLst/>
                          <a:latin typeface="Times New Roman"/>
                          <a:ea typeface="Times New Roman"/>
                          <a:cs typeface="Times New Roman"/>
                        </a:rPr>
                        <a:t>Active participation in routine class instructional deliveries and </a:t>
                      </a:r>
                      <a:r>
                        <a:rPr lang="en-US" sz="1600" dirty="0" smtClean="0">
                          <a:effectLst/>
                          <a:latin typeface="Times New Roman"/>
                          <a:ea typeface="Times New Roman"/>
                          <a:cs typeface="Times New Roman"/>
                        </a:rPr>
                        <a:t>overall</a:t>
                      </a:r>
                      <a:r>
                        <a:rPr lang="en-US" sz="1600" baseline="0" dirty="0" smtClean="0">
                          <a:effectLst/>
                          <a:latin typeface="Times New Roman"/>
                          <a:ea typeface="Times New Roman"/>
                          <a:cs typeface="Times New Roman"/>
                        </a:rPr>
                        <a:t> </a:t>
                      </a:r>
                      <a:r>
                        <a:rPr lang="en-US" sz="1600" dirty="0" smtClean="0">
                          <a:effectLst/>
                          <a:latin typeface="Times New Roman"/>
                          <a:ea typeface="Times New Roman"/>
                          <a:cs typeface="Times New Roman"/>
                        </a:rPr>
                        <a:t>conduct</a:t>
                      </a:r>
                      <a:r>
                        <a:rPr lang="en-US" sz="1600" baseline="0" dirty="0" smtClean="0">
                          <a:effectLst/>
                          <a:latin typeface="Times New Roman"/>
                          <a:ea typeface="Times New Roman"/>
                          <a:cs typeface="Times New Roman"/>
                        </a:rPr>
                        <a:t> </a:t>
                      </a:r>
                      <a:r>
                        <a:rPr lang="en-US" sz="1600" dirty="0" smtClean="0">
                          <a:effectLst/>
                          <a:latin typeface="Times New Roman"/>
                          <a:ea typeface="Times New Roman"/>
                          <a:cs typeface="Times New Roman"/>
                        </a:rPr>
                        <a:t>as</a:t>
                      </a:r>
                      <a:r>
                        <a:rPr lang="en-US" sz="1600" baseline="0" dirty="0" smtClean="0">
                          <a:effectLst/>
                          <a:latin typeface="Times New Roman"/>
                          <a:ea typeface="Times New Roman"/>
                          <a:cs typeface="Times New Roman"/>
                        </a:rPr>
                        <a:t> </a:t>
                      </a:r>
                      <a:r>
                        <a:rPr lang="en-US" sz="1600" dirty="0" smtClean="0">
                          <a:effectLst/>
                          <a:latin typeface="Times New Roman"/>
                          <a:ea typeface="Times New Roman"/>
                          <a:cs typeface="Times New Roman"/>
                        </a:rPr>
                        <a:t>a</a:t>
                      </a:r>
                      <a:r>
                        <a:rPr lang="en-US" sz="1600" baseline="0" dirty="0" smtClean="0">
                          <a:effectLst/>
                          <a:latin typeface="Times New Roman"/>
                          <a:ea typeface="Times New Roman"/>
                          <a:cs typeface="Times New Roman"/>
                        </a:rPr>
                        <a:t> </a:t>
                      </a:r>
                      <a:r>
                        <a:rPr lang="en-US" sz="1600" dirty="0" smtClean="0">
                          <a:effectLst/>
                          <a:latin typeface="Times New Roman"/>
                          <a:ea typeface="Times New Roman"/>
                          <a:cs typeface="Times New Roman"/>
                        </a:rPr>
                        <a:t>responsible</a:t>
                      </a:r>
                      <a:r>
                        <a:rPr lang="en-US" sz="1600" baseline="0" dirty="0" smtClean="0">
                          <a:effectLst/>
                          <a:latin typeface="Times New Roman"/>
                          <a:ea typeface="Times New Roman"/>
                          <a:cs typeface="Times New Roman"/>
                        </a:rPr>
                        <a:t> </a:t>
                      </a:r>
                      <a:r>
                        <a:rPr lang="en-US" sz="1600" dirty="0" smtClean="0">
                          <a:effectLst/>
                          <a:latin typeface="Times New Roman"/>
                          <a:ea typeface="Times New Roman"/>
                          <a:cs typeface="Times New Roman"/>
                        </a:rPr>
                        <a:t>learner,</a:t>
                      </a:r>
                      <a:r>
                        <a:rPr lang="en-US" sz="1600" baseline="0" dirty="0" smtClean="0">
                          <a:effectLst/>
                          <a:latin typeface="Times New Roman"/>
                          <a:ea typeface="Times New Roman"/>
                          <a:cs typeface="Times New Roman"/>
                        </a:rPr>
                        <a:t> </a:t>
                      </a:r>
                      <a:r>
                        <a:rPr lang="en-US" sz="1600" dirty="0" smtClean="0">
                          <a:effectLst/>
                          <a:latin typeface="Times New Roman"/>
                          <a:ea typeface="Times New Roman"/>
                          <a:cs typeface="Times New Roman"/>
                        </a:rPr>
                        <a:t>mannerism</a:t>
                      </a:r>
                      <a:r>
                        <a:rPr lang="en-US" sz="1600" baseline="0" dirty="0" smtClean="0">
                          <a:effectLst/>
                          <a:latin typeface="Times New Roman"/>
                          <a:ea typeface="Times New Roman"/>
                          <a:cs typeface="Times New Roman"/>
                        </a:rPr>
                        <a:t> </a:t>
                      </a:r>
                      <a:r>
                        <a:rPr lang="en-US" sz="1600" spc="-30" dirty="0" smtClean="0">
                          <a:effectLst/>
                          <a:latin typeface="Times New Roman"/>
                          <a:ea typeface="Times New Roman"/>
                          <a:cs typeface="Times New Roman"/>
                        </a:rPr>
                        <a:t>and </a:t>
                      </a:r>
                      <a:r>
                        <a:rPr lang="en-US" sz="1600" dirty="0">
                          <a:effectLst/>
                          <a:latin typeface="Times New Roman"/>
                          <a:ea typeface="Times New Roman"/>
                          <a:cs typeface="Times New Roman"/>
                        </a:rPr>
                        <a:t>articulation and exhibit of leadership qualities in organizing related academic activities articulation and exhibit of leadership qualities in organizing related academic</a:t>
                      </a:r>
                      <a:r>
                        <a:rPr lang="en-US" sz="1600" spc="-15" dirty="0">
                          <a:effectLst/>
                          <a:latin typeface="Times New Roman"/>
                          <a:ea typeface="Times New Roman"/>
                          <a:cs typeface="Times New Roman"/>
                        </a:rPr>
                        <a:t> </a:t>
                      </a:r>
                      <a:r>
                        <a:rPr lang="en-US" sz="1600" dirty="0">
                          <a:effectLst/>
                          <a:latin typeface="Times New Roman"/>
                          <a:ea typeface="Times New Roman"/>
                          <a:cs typeface="Times New Roman"/>
                        </a:rPr>
                        <a:t>activities</a:t>
                      </a:r>
                      <a:endParaRPr lang="en-US" sz="1400" dirty="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59715" marR="0" indent="0" algn="l" defTabSz="914400" rtl="0" eaLnBrk="1" fontAlgn="auto" latinLnBrk="0" hangingPunct="1">
                        <a:lnSpc>
                          <a:spcPct val="100000"/>
                        </a:lnSpc>
                        <a:spcBef>
                          <a:spcPts val="45"/>
                        </a:spcBef>
                        <a:spcAft>
                          <a:spcPts val="0"/>
                        </a:spcAft>
                        <a:buClrTx/>
                        <a:buSzTx/>
                        <a:buFontTx/>
                        <a:buNone/>
                        <a:tabLst/>
                        <a:defRPr/>
                      </a:pPr>
                      <a:r>
                        <a:rPr lang="en-US" sz="1800" dirty="0" smtClean="0">
                          <a:effectLst/>
                          <a:latin typeface="Times New Roman"/>
                          <a:ea typeface="Times New Roman"/>
                          <a:cs typeface="Times New Roman"/>
                        </a:rPr>
                        <a:t>   </a:t>
                      </a:r>
                      <a:r>
                        <a:rPr lang="en-US" sz="1600" dirty="0" smtClean="0">
                          <a:effectLst/>
                          <a:latin typeface="Times New Roman"/>
                          <a:ea typeface="Times New Roman"/>
                          <a:cs typeface="Times New Roman"/>
                        </a:rPr>
                        <a:t>10 Marks</a:t>
                      </a:r>
                    </a:p>
                    <a:p>
                      <a:pPr marL="259715" algn="l">
                        <a:spcBef>
                          <a:spcPts val="45"/>
                        </a:spcBef>
                        <a:spcAft>
                          <a:spcPts val="0"/>
                        </a:spcAft>
                      </a:pP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Rectangle 8"/>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3130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smtClean="0"/>
              <a:t>QUESTION PAPER PATTERN</a:t>
            </a:r>
            <a:r>
              <a:rPr lang="en-IN" dirty="0"/>
              <a:t> </a:t>
            </a:r>
          </a:p>
        </p:txBody>
      </p:sp>
      <p:sp>
        <p:nvSpPr>
          <p:cNvPr id="3" name="Content Placeholder 2"/>
          <p:cNvSpPr>
            <a:spLocks noGrp="1"/>
          </p:cNvSpPr>
          <p:nvPr>
            <p:ph idx="1"/>
          </p:nvPr>
        </p:nvSpPr>
        <p:spPr>
          <a:xfrm>
            <a:off x="630080" y="1639344"/>
            <a:ext cx="11215324" cy="4525963"/>
          </a:xfrm>
        </p:spPr>
        <p:txBody>
          <a:bodyPr>
            <a:normAutofit/>
          </a:bodyPr>
          <a:lstStyle/>
          <a:p>
            <a:pPr marL="0" indent="0" algn="ctr">
              <a:buNone/>
            </a:pPr>
            <a:r>
              <a:rPr lang="en-US" sz="2400" b="1" i="1" dirty="0"/>
              <a:t>(Practical Courses/Theoretical Courses</a:t>
            </a:r>
            <a:r>
              <a:rPr lang="en-US" sz="2400" b="1" i="1" dirty="0" smtClean="0"/>
              <a:t>)</a:t>
            </a:r>
            <a:r>
              <a:rPr lang="en-US" sz="2400" b="1" i="1" dirty="0"/>
              <a:t> </a:t>
            </a:r>
            <a:endParaRPr lang="en-US" sz="2400" dirty="0"/>
          </a:p>
          <a:p>
            <a:pPr marL="0" indent="0">
              <a:buNone/>
            </a:pPr>
            <a:r>
              <a:rPr lang="en-US" sz="2000" dirty="0"/>
              <a:t>All Questions are Compulsory Carrying 15 Marks each.</a:t>
            </a:r>
          </a:p>
          <a:p>
            <a:pPr marL="0" indent="0">
              <a:buNone/>
            </a:pPr>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3659808923"/>
              </p:ext>
            </p:extLst>
          </p:nvPr>
        </p:nvGraphicFramePr>
        <p:xfrm>
          <a:off x="540148" y="2708920"/>
          <a:ext cx="10801198" cy="3664585"/>
        </p:xfrm>
        <a:graphic>
          <a:graphicData uri="http://schemas.openxmlformats.org/drawingml/2006/table">
            <a:tbl>
              <a:tblPr firstRow="1" firstCol="1" lastRow="1" lastCol="1" bandRow="1" bandCol="1"/>
              <a:tblGrid>
                <a:gridCol w="1324564"/>
                <a:gridCol w="8127367"/>
                <a:gridCol w="1349267"/>
              </a:tblGrid>
              <a:tr h="391160">
                <a:tc>
                  <a:txBody>
                    <a:bodyPr/>
                    <a:lstStyle/>
                    <a:p>
                      <a:pPr marL="78740" marR="68580" algn="ctr">
                        <a:spcBef>
                          <a:spcPts val="40"/>
                        </a:spcBef>
                        <a:spcAft>
                          <a:spcPts val="0"/>
                        </a:spcAft>
                      </a:pPr>
                      <a:r>
                        <a:rPr lang="en-US" sz="1600" b="1" dirty="0">
                          <a:effectLst/>
                          <a:latin typeface="Times New Roman"/>
                          <a:ea typeface="Times New Roman"/>
                          <a:cs typeface="Times New Roman"/>
                        </a:rPr>
                        <a:t>Question</a:t>
                      </a:r>
                      <a:endParaRPr lang="en-US" sz="1600" dirty="0">
                        <a:effectLst/>
                        <a:latin typeface="Times New Roman"/>
                        <a:ea typeface="Times New Roman"/>
                        <a:cs typeface="Times New Roman"/>
                      </a:endParaRPr>
                    </a:p>
                    <a:p>
                      <a:pPr marL="78105" marR="68580" algn="ctr">
                        <a:spcBef>
                          <a:spcPts val="220"/>
                        </a:spcBef>
                        <a:spcAft>
                          <a:spcPts val="0"/>
                        </a:spcAft>
                      </a:pPr>
                      <a:r>
                        <a:rPr lang="en-US" sz="1600" b="1" dirty="0">
                          <a:effectLst/>
                          <a:latin typeface="Times New Roman"/>
                          <a:ea typeface="Times New Roman"/>
                          <a:cs typeface="Times New Roman"/>
                        </a:rPr>
                        <a:t>No</a:t>
                      </a:r>
                      <a:endParaRPr lang="en-US" sz="1600" dirty="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BE8F"/>
                    </a:solidFill>
                  </a:tcPr>
                </a:tc>
                <a:tc>
                  <a:txBody>
                    <a:bodyPr/>
                    <a:lstStyle/>
                    <a:p>
                      <a:pPr marL="1918335" marR="1907540" algn="ctr">
                        <a:lnSpc>
                          <a:spcPct val="105000"/>
                        </a:lnSpc>
                        <a:spcBef>
                          <a:spcPts val="40"/>
                        </a:spcBef>
                        <a:spcAft>
                          <a:spcPts val="0"/>
                        </a:spcAft>
                      </a:pPr>
                      <a:r>
                        <a:rPr lang="en-US" sz="1600" b="1" dirty="0" smtClean="0">
                          <a:effectLst/>
                          <a:latin typeface="Times New Roman"/>
                          <a:ea typeface="Times New Roman"/>
                          <a:cs typeface="Times New Roman"/>
                        </a:rPr>
                        <a:t>Particular</a:t>
                      </a:r>
                      <a:endParaRPr lang="en-US" sz="1600" dirty="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BE8F"/>
                    </a:solidFill>
                  </a:tcPr>
                </a:tc>
                <a:tc>
                  <a:txBody>
                    <a:bodyPr/>
                    <a:lstStyle/>
                    <a:p>
                      <a:pPr marL="167005">
                        <a:spcBef>
                          <a:spcPts val="40"/>
                        </a:spcBef>
                        <a:spcAft>
                          <a:spcPts val="0"/>
                        </a:spcAft>
                      </a:pPr>
                      <a:r>
                        <a:rPr lang="en-US" sz="1600" b="1" dirty="0">
                          <a:effectLst/>
                          <a:latin typeface="Times New Roman"/>
                          <a:ea typeface="Times New Roman"/>
                          <a:cs typeface="Times New Roman"/>
                        </a:rPr>
                        <a:t>Marks</a:t>
                      </a:r>
                      <a:endParaRPr lang="en-US" sz="1600" dirty="0">
                        <a:effectLst/>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BE8F"/>
                    </a:solidFill>
                  </a:tcPr>
                </a:tc>
              </a:tr>
              <a:tr h="793750">
                <a:tc>
                  <a:txBody>
                    <a:bodyPr/>
                    <a:lstStyle/>
                    <a:p>
                      <a:pPr marL="10160" algn="ctr">
                        <a:spcBef>
                          <a:spcPts val="800"/>
                        </a:spcBef>
                        <a:spcAft>
                          <a:spcPts val="0"/>
                        </a:spcAft>
                      </a:pPr>
                      <a:r>
                        <a:rPr lang="en-US" sz="1600" dirty="0">
                          <a:effectLst/>
                          <a:latin typeface="Times New Roman"/>
                          <a:ea typeface="Times New Roman"/>
                          <a:cs typeface="Times New Roman"/>
                        </a:rPr>
                        <a:t>1</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120" marR="2917190">
                        <a:lnSpc>
                          <a:spcPct val="121000"/>
                        </a:lnSpc>
                        <a:spcBef>
                          <a:spcPts val="295"/>
                        </a:spcBef>
                        <a:spcAft>
                          <a:spcPts val="0"/>
                        </a:spcAft>
                      </a:pPr>
                      <a:r>
                        <a:rPr lang="en-US" sz="1600" b="1" dirty="0">
                          <a:effectLst/>
                          <a:latin typeface="Times New Roman"/>
                          <a:ea typeface="Times New Roman"/>
                          <a:cs typeface="Times New Roman"/>
                        </a:rPr>
                        <a:t>Practical / Theory OR</a:t>
                      </a:r>
                      <a:endParaRPr lang="en-US" sz="1400" dirty="0">
                        <a:effectLst/>
                        <a:latin typeface="Times New Roman"/>
                        <a:ea typeface="Times New Roman"/>
                        <a:cs typeface="Times New Roman"/>
                      </a:endParaRPr>
                    </a:p>
                    <a:p>
                      <a:pPr marL="71120">
                        <a:spcBef>
                          <a:spcPts val="5"/>
                        </a:spcBef>
                        <a:spcAft>
                          <a:spcPts val="0"/>
                        </a:spcAft>
                      </a:pPr>
                      <a:r>
                        <a:rPr lang="en-US" sz="1600" b="1" dirty="0">
                          <a:effectLst/>
                          <a:latin typeface="Times New Roman"/>
                          <a:ea typeface="Times New Roman"/>
                          <a:cs typeface="Times New Roman"/>
                        </a:rPr>
                        <a:t>Practical / Theory</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3660">
                        <a:spcBef>
                          <a:spcPts val="800"/>
                        </a:spcBef>
                        <a:spcAft>
                          <a:spcPts val="0"/>
                        </a:spcAft>
                      </a:pPr>
                      <a:r>
                        <a:rPr lang="en-US" sz="1600">
                          <a:effectLst/>
                          <a:latin typeface="Times New Roman"/>
                          <a:ea typeface="Times New Roman"/>
                          <a:cs typeface="Times New Roman"/>
                        </a:rPr>
                        <a:t>15 Marks</a:t>
                      </a:r>
                      <a:endParaRPr lang="en-US" sz="1400">
                        <a:effectLst/>
                        <a:latin typeface="Times New Roman"/>
                        <a:ea typeface="Times New Roman"/>
                        <a:cs typeface="Times New Roman"/>
                      </a:endParaRPr>
                    </a:p>
                    <a:p>
                      <a:pPr marL="43180">
                        <a:spcBef>
                          <a:spcPts val="830"/>
                        </a:spcBef>
                        <a:spcAft>
                          <a:spcPts val="0"/>
                        </a:spcAft>
                      </a:pPr>
                      <a:r>
                        <a:rPr lang="en-US" sz="1600">
                          <a:effectLst/>
                          <a:latin typeface="Times New Roman"/>
                          <a:ea typeface="Times New Roman"/>
                          <a:cs typeface="Times New Roman"/>
                        </a:rPr>
                        <a:t>15 Marks</a:t>
                      </a:r>
                      <a:endParaRPr lang="en-US" sz="140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9300">
                <a:tc>
                  <a:txBody>
                    <a:bodyPr/>
                    <a:lstStyle/>
                    <a:p>
                      <a:pPr marL="10160" algn="ctr">
                        <a:lnSpc>
                          <a:spcPts val="1340"/>
                        </a:lnSpc>
                        <a:spcAft>
                          <a:spcPts val="0"/>
                        </a:spcAft>
                      </a:pPr>
                      <a:r>
                        <a:rPr lang="en-US" sz="1600">
                          <a:effectLst/>
                          <a:latin typeface="Times New Roman"/>
                          <a:ea typeface="Times New Roman"/>
                          <a:cs typeface="Times New Roman"/>
                        </a:rPr>
                        <a:t>2</a:t>
                      </a:r>
                      <a:endParaRPr lang="en-US" sz="140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120" marR="2917190">
                        <a:lnSpc>
                          <a:spcPct val="115000"/>
                        </a:lnSpc>
                        <a:spcBef>
                          <a:spcPts val="195"/>
                        </a:spcBef>
                        <a:spcAft>
                          <a:spcPts val="0"/>
                        </a:spcAft>
                      </a:pPr>
                      <a:r>
                        <a:rPr lang="en-US" sz="1600" b="1" dirty="0">
                          <a:effectLst/>
                          <a:latin typeface="Times New Roman"/>
                          <a:ea typeface="Times New Roman"/>
                          <a:cs typeface="Times New Roman"/>
                        </a:rPr>
                        <a:t>Practical / Theory OR</a:t>
                      </a:r>
                      <a:endParaRPr lang="en-US" sz="1400" dirty="0">
                        <a:effectLst/>
                        <a:latin typeface="Times New Roman"/>
                        <a:ea typeface="Times New Roman"/>
                        <a:cs typeface="Times New Roman"/>
                      </a:endParaRPr>
                    </a:p>
                    <a:p>
                      <a:pPr marL="71120">
                        <a:lnSpc>
                          <a:spcPts val="1370"/>
                        </a:lnSpc>
                        <a:spcAft>
                          <a:spcPts val="0"/>
                        </a:spcAft>
                      </a:pPr>
                      <a:r>
                        <a:rPr lang="en-US" sz="1600" b="1" dirty="0">
                          <a:effectLst/>
                          <a:latin typeface="Times New Roman"/>
                          <a:ea typeface="Times New Roman"/>
                          <a:cs typeface="Times New Roman"/>
                        </a:rPr>
                        <a:t>Practical / Theory</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spcBef>
                          <a:spcPts val="795"/>
                        </a:spcBef>
                        <a:spcAft>
                          <a:spcPts val="0"/>
                        </a:spcAft>
                      </a:pPr>
                      <a:r>
                        <a:rPr lang="en-US" sz="1600" dirty="0" smtClean="0">
                          <a:effectLst/>
                          <a:latin typeface="Times New Roman"/>
                          <a:ea typeface="Times New Roman"/>
                          <a:cs typeface="Times New Roman"/>
                        </a:rPr>
                        <a:t>15</a:t>
                      </a:r>
                      <a:r>
                        <a:rPr lang="en-US" sz="1600" spc="-30" dirty="0" smtClean="0">
                          <a:effectLst/>
                          <a:latin typeface="Times New Roman"/>
                          <a:ea typeface="Times New Roman"/>
                          <a:cs typeface="Times New Roman"/>
                        </a:rPr>
                        <a:t> </a:t>
                      </a:r>
                      <a:r>
                        <a:rPr lang="en-US" sz="1600" dirty="0">
                          <a:effectLst/>
                          <a:latin typeface="Times New Roman"/>
                          <a:ea typeface="Times New Roman"/>
                          <a:cs typeface="Times New Roman"/>
                        </a:rPr>
                        <a:t>Marks</a:t>
                      </a:r>
                      <a:endParaRPr lang="en-US" sz="1400" dirty="0">
                        <a:effectLst/>
                        <a:latin typeface="Times New Roman"/>
                        <a:ea typeface="Times New Roman"/>
                        <a:cs typeface="Times New Roman"/>
                      </a:endParaRPr>
                    </a:p>
                    <a:p>
                      <a:pPr>
                        <a:spcBef>
                          <a:spcPts val="5"/>
                        </a:spcBef>
                        <a:spcAft>
                          <a:spcPts val="0"/>
                        </a:spcAft>
                      </a:pPr>
                      <a:r>
                        <a:rPr lang="en-US" sz="1800" dirty="0">
                          <a:effectLst/>
                          <a:latin typeface="Times New Roman"/>
                          <a:ea typeface="Times New Roman"/>
                          <a:cs typeface="Times New Roman"/>
                        </a:rPr>
                        <a:t> </a:t>
                      </a:r>
                      <a:r>
                        <a:rPr lang="en-US" sz="1400" baseline="0" dirty="0" smtClean="0">
                          <a:effectLst/>
                          <a:latin typeface="Times New Roman"/>
                          <a:ea typeface="Times New Roman"/>
                          <a:cs typeface="Times New Roman"/>
                        </a:rPr>
                        <a:t> </a:t>
                      </a:r>
                      <a:r>
                        <a:rPr lang="en-US" sz="1600" dirty="0" smtClean="0">
                          <a:effectLst/>
                          <a:latin typeface="Times New Roman"/>
                          <a:ea typeface="Times New Roman"/>
                          <a:cs typeface="Times New Roman"/>
                        </a:rPr>
                        <a:t>15</a:t>
                      </a:r>
                      <a:r>
                        <a:rPr lang="en-US" sz="1600" spc="-30" dirty="0" smtClean="0">
                          <a:effectLst/>
                          <a:latin typeface="Times New Roman"/>
                          <a:ea typeface="Times New Roman"/>
                          <a:cs typeface="Times New Roman"/>
                        </a:rPr>
                        <a:t> </a:t>
                      </a:r>
                      <a:r>
                        <a:rPr lang="en-US" sz="1600" dirty="0">
                          <a:effectLst/>
                          <a:latin typeface="Times New Roman"/>
                          <a:ea typeface="Times New Roman"/>
                          <a:cs typeface="Times New Roman"/>
                        </a:rPr>
                        <a:t>Marks</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0425">
                <a:tc>
                  <a:txBody>
                    <a:bodyPr/>
                    <a:lstStyle/>
                    <a:p>
                      <a:pPr marL="10160" algn="ctr">
                        <a:lnSpc>
                          <a:spcPts val="1340"/>
                        </a:lnSpc>
                        <a:spcAft>
                          <a:spcPts val="0"/>
                        </a:spcAft>
                      </a:pPr>
                      <a:r>
                        <a:rPr lang="en-US" sz="1600">
                          <a:effectLst/>
                          <a:latin typeface="Times New Roman"/>
                          <a:ea typeface="Times New Roman"/>
                          <a:cs typeface="Times New Roman"/>
                        </a:rPr>
                        <a:t>3</a:t>
                      </a:r>
                      <a:endParaRPr lang="en-US" sz="140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120" marR="2917190">
                        <a:lnSpc>
                          <a:spcPct val="115000"/>
                        </a:lnSpc>
                        <a:spcBef>
                          <a:spcPts val="195"/>
                        </a:spcBef>
                        <a:spcAft>
                          <a:spcPts val="0"/>
                        </a:spcAft>
                      </a:pPr>
                      <a:r>
                        <a:rPr lang="en-US" sz="1600" b="1" dirty="0">
                          <a:effectLst/>
                          <a:latin typeface="Times New Roman"/>
                          <a:ea typeface="Times New Roman"/>
                          <a:cs typeface="Times New Roman"/>
                        </a:rPr>
                        <a:t>Practical / Theory OR</a:t>
                      </a:r>
                      <a:endParaRPr lang="en-US" sz="1400" dirty="0">
                        <a:effectLst/>
                        <a:latin typeface="Times New Roman"/>
                        <a:ea typeface="Times New Roman"/>
                        <a:cs typeface="Times New Roman"/>
                      </a:endParaRPr>
                    </a:p>
                    <a:p>
                      <a:pPr marL="71120">
                        <a:lnSpc>
                          <a:spcPts val="1370"/>
                        </a:lnSpc>
                        <a:spcAft>
                          <a:spcPts val="0"/>
                        </a:spcAft>
                      </a:pPr>
                      <a:r>
                        <a:rPr lang="en-US" sz="1600" b="1" dirty="0">
                          <a:effectLst/>
                          <a:latin typeface="Times New Roman"/>
                          <a:ea typeface="Times New Roman"/>
                          <a:cs typeface="Times New Roman"/>
                        </a:rPr>
                        <a:t>Practical / Theory</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spcBef>
                          <a:spcPts val="795"/>
                        </a:spcBef>
                        <a:spcAft>
                          <a:spcPts val="0"/>
                        </a:spcAft>
                      </a:pPr>
                      <a:r>
                        <a:rPr lang="en-US" sz="1600" dirty="0">
                          <a:effectLst/>
                          <a:latin typeface="Times New Roman"/>
                          <a:ea typeface="Times New Roman"/>
                          <a:cs typeface="Times New Roman"/>
                        </a:rPr>
                        <a:t>15 Marks</a:t>
                      </a:r>
                      <a:endParaRPr lang="en-US" sz="1400" dirty="0">
                        <a:effectLst/>
                        <a:latin typeface="Times New Roman"/>
                        <a:ea typeface="Times New Roman"/>
                        <a:cs typeface="Times New Roman"/>
                      </a:endParaRPr>
                    </a:p>
                    <a:p>
                      <a:pPr>
                        <a:spcBef>
                          <a:spcPts val="20"/>
                        </a:spcBef>
                        <a:spcAft>
                          <a:spcPts val="0"/>
                        </a:spcAft>
                      </a:pPr>
                      <a:r>
                        <a:rPr lang="en-US" sz="1800" dirty="0">
                          <a:effectLst/>
                          <a:latin typeface="Times New Roman"/>
                          <a:ea typeface="Times New Roman"/>
                          <a:cs typeface="Times New Roman"/>
                        </a:rPr>
                        <a:t> </a:t>
                      </a:r>
                      <a:r>
                        <a:rPr lang="en-US" sz="1400" baseline="0" dirty="0" smtClean="0">
                          <a:effectLst/>
                          <a:latin typeface="Times New Roman"/>
                          <a:ea typeface="Times New Roman"/>
                          <a:cs typeface="Times New Roman"/>
                        </a:rPr>
                        <a:t> </a:t>
                      </a:r>
                      <a:r>
                        <a:rPr lang="en-US" sz="1600" dirty="0" smtClean="0">
                          <a:effectLst/>
                          <a:latin typeface="Times New Roman"/>
                          <a:ea typeface="Times New Roman"/>
                          <a:cs typeface="Times New Roman"/>
                        </a:rPr>
                        <a:t>15 </a:t>
                      </a:r>
                      <a:r>
                        <a:rPr lang="en-US" sz="1600" dirty="0">
                          <a:effectLst/>
                          <a:latin typeface="Times New Roman"/>
                          <a:ea typeface="Times New Roman"/>
                          <a:cs typeface="Times New Roman"/>
                        </a:rPr>
                        <a:t>Marks</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8030">
                <a:tc>
                  <a:txBody>
                    <a:bodyPr/>
                    <a:lstStyle/>
                    <a:p>
                      <a:pPr marL="10160" algn="ctr">
                        <a:lnSpc>
                          <a:spcPts val="1340"/>
                        </a:lnSpc>
                        <a:spcAft>
                          <a:spcPts val="0"/>
                        </a:spcAft>
                      </a:pPr>
                      <a:r>
                        <a:rPr lang="en-US" sz="1600">
                          <a:effectLst/>
                          <a:latin typeface="Times New Roman"/>
                          <a:ea typeface="Times New Roman"/>
                          <a:cs typeface="Times New Roman"/>
                        </a:rPr>
                        <a:t>4</a:t>
                      </a:r>
                      <a:endParaRPr lang="en-US" sz="140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120" marR="2917190">
                        <a:lnSpc>
                          <a:spcPct val="115000"/>
                        </a:lnSpc>
                        <a:spcBef>
                          <a:spcPts val="200"/>
                        </a:spcBef>
                        <a:spcAft>
                          <a:spcPts val="0"/>
                        </a:spcAft>
                      </a:pPr>
                      <a:r>
                        <a:rPr lang="en-US" sz="1600" b="1" dirty="0">
                          <a:effectLst/>
                          <a:latin typeface="Times New Roman"/>
                          <a:ea typeface="Times New Roman"/>
                          <a:cs typeface="Times New Roman"/>
                        </a:rPr>
                        <a:t>Practical / Theory OR</a:t>
                      </a:r>
                      <a:endParaRPr lang="en-US" sz="1400" dirty="0">
                        <a:effectLst/>
                        <a:latin typeface="Times New Roman"/>
                        <a:ea typeface="Times New Roman"/>
                        <a:cs typeface="Times New Roman"/>
                      </a:endParaRPr>
                    </a:p>
                    <a:p>
                      <a:pPr marL="71120">
                        <a:lnSpc>
                          <a:spcPts val="1360"/>
                        </a:lnSpc>
                        <a:spcAft>
                          <a:spcPts val="0"/>
                        </a:spcAft>
                      </a:pPr>
                      <a:r>
                        <a:rPr lang="en-US" sz="1600" b="1" dirty="0">
                          <a:effectLst/>
                          <a:latin typeface="Times New Roman"/>
                          <a:ea typeface="Times New Roman"/>
                          <a:cs typeface="Times New Roman"/>
                        </a:rPr>
                        <a:t>Practical / Theory</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11760">
                        <a:lnSpc>
                          <a:spcPts val="1340"/>
                        </a:lnSpc>
                        <a:spcAft>
                          <a:spcPts val="0"/>
                        </a:spcAft>
                      </a:pPr>
                      <a:r>
                        <a:rPr lang="en-US" sz="1600" dirty="0">
                          <a:effectLst/>
                          <a:latin typeface="Times New Roman"/>
                          <a:ea typeface="Times New Roman"/>
                          <a:cs typeface="Times New Roman"/>
                        </a:rPr>
                        <a:t>15</a:t>
                      </a:r>
                      <a:r>
                        <a:rPr lang="en-US" sz="1600" spc="-30" dirty="0">
                          <a:effectLst/>
                          <a:latin typeface="Times New Roman"/>
                          <a:ea typeface="Times New Roman"/>
                          <a:cs typeface="Times New Roman"/>
                        </a:rPr>
                        <a:t> </a:t>
                      </a:r>
                      <a:r>
                        <a:rPr lang="en-US" sz="1600" dirty="0">
                          <a:effectLst/>
                          <a:latin typeface="Times New Roman"/>
                          <a:ea typeface="Times New Roman"/>
                          <a:cs typeface="Times New Roman"/>
                        </a:rPr>
                        <a:t>Marks</a:t>
                      </a:r>
                      <a:endParaRPr lang="en-US" sz="1400" dirty="0">
                        <a:effectLst/>
                        <a:latin typeface="Times New Roman"/>
                        <a:ea typeface="Times New Roman"/>
                        <a:cs typeface="Times New Roman"/>
                      </a:endParaRPr>
                    </a:p>
                    <a:p>
                      <a:pPr>
                        <a:spcAft>
                          <a:spcPts val="0"/>
                        </a:spcAft>
                      </a:pPr>
                      <a:r>
                        <a:rPr lang="en-US" sz="1600" dirty="0">
                          <a:effectLst/>
                          <a:latin typeface="Times New Roman"/>
                          <a:ea typeface="Times New Roman"/>
                          <a:cs typeface="Times New Roman"/>
                        </a:rPr>
                        <a:t> </a:t>
                      </a:r>
                      <a:r>
                        <a:rPr lang="en-US" sz="1400" baseline="0" dirty="0" smtClean="0">
                          <a:effectLst/>
                          <a:latin typeface="Times New Roman"/>
                          <a:ea typeface="Times New Roman"/>
                          <a:cs typeface="Times New Roman"/>
                        </a:rPr>
                        <a:t>  </a:t>
                      </a:r>
                      <a:r>
                        <a:rPr lang="en-US" sz="1600" dirty="0" smtClean="0">
                          <a:effectLst/>
                          <a:latin typeface="Times New Roman"/>
                          <a:ea typeface="Times New Roman"/>
                          <a:cs typeface="Times New Roman"/>
                        </a:rPr>
                        <a:t>15</a:t>
                      </a:r>
                      <a:r>
                        <a:rPr lang="en-US" sz="1600" spc="-15" dirty="0" smtClean="0">
                          <a:effectLst/>
                          <a:latin typeface="Times New Roman"/>
                          <a:ea typeface="Times New Roman"/>
                          <a:cs typeface="Times New Roman"/>
                        </a:rPr>
                        <a:t> </a:t>
                      </a:r>
                      <a:r>
                        <a:rPr lang="en-US" sz="1600" dirty="0">
                          <a:effectLst/>
                          <a:latin typeface="Times New Roman"/>
                          <a:ea typeface="Times New Roman"/>
                          <a:cs typeface="Times New Roman"/>
                        </a:rPr>
                        <a:t>Marks</a:t>
                      </a:r>
                      <a:endParaRPr lang="en-US" sz="1400" dirty="0">
                        <a:effectLst/>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Rectangle 8"/>
          <p:cNvSpPr/>
          <p:nvPr/>
        </p:nvSpPr>
        <p:spPr>
          <a:xfrm>
            <a:off x="0" y="0"/>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166" y="6659226"/>
            <a:ext cx="12601575" cy="18864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19458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654</Words>
  <Application>Microsoft Office PowerPoint</Application>
  <PresentationFormat>Custom</PresentationFormat>
  <Paragraphs>88</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Arial Black</vt:lpstr>
      <vt:lpstr>Calibri</vt:lpstr>
      <vt:lpstr>Times New Roman</vt:lpstr>
      <vt:lpstr>Office Theme</vt:lpstr>
      <vt:lpstr>SECURITIES ANALYSIS &amp; PORTFOLIO MANAGEMENT</vt:lpstr>
      <vt:lpstr>MODULES/UNITS</vt:lpstr>
      <vt:lpstr>UNIT 1: Portfolio Management - An Introduction and Process</vt:lpstr>
      <vt:lpstr>UNIT 2: Portfolio Management – Valuation</vt:lpstr>
      <vt:lpstr>UNIT 3: Fundamental Analysis</vt:lpstr>
      <vt:lpstr>UNIT 4: Technical Analysis </vt:lpstr>
      <vt:lpstr>UNIT 5: Efficient Market Theory and CAPM </vt:lpstr>
      <vt:lpstr>PAPER PATTERN </vt:lpstr>
      <vt:lpstr>QUESTION PAPER PATTERN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SECURITIES ANALYSIS &amp; PORTFOLIO MANAGEMENT</dc:title>
  <dc:creator>Richa Rastogi</dc:creator>
  <cp:lastModifiedBy>Admin</cp:lastModifiedBy>
  <cp:revision>14</cp:revision>
  <dcterms:created xsi:type="dcterms:W3CDTF">2020-12-31T06:17:50Z</dcterms:created>
  <dcterms:modified xsi:type="dcterms:W3CDTF">2020-12-31T17:46:59Z</dcterms:modified>
</cp:coreProperties>
</file>