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7" r:id="rId3"/>
    <p:sldId id="269" r:id="rId4"/>
    <p:sldId id="270" r:id="rId5"/>
    <p:sldId id="257" r:id="rId6"/>
    <p:sldId id="258" r:id="rId7"/>
    <p:sldId id="263" r:id="rId8"/>
    <p:sldId id="265" r:id="rId9"/>
    <p:sldId id="259" r:id="rId10"/>
    <p:sldId id="260" r:id="rId11"/>
    <p:sldId id="275" r:id="rId12"/>
    <p:sldId id="274" r:id="rId13"/>
    <p:sldId id="272" r:id="rId14"/>
    <p:sldId id="271" r:id="rId1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765E54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765E54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765E54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970270"/>
          </a:xfrm>
          <a:custGeom>
            <a:avLst/>
            <a:gdLst/>
            <a:ahLst/>
            <a:cxnLst/>
            <a:rect l="l" t="t" r="r" b="b"/>
            <a:pathLst>
              <a:path w="9144000" h="5970270">
                <a:moveTo>
                  <a:pt x="0" y="5970270"/>
                </a:moveTo>
                <a:lnTo>
                  <a:pt x="9144000" y="5970270"/>
                </a:lnTo>
                <a:lnTo>
                  <a:pt x="9144000" y="0"/>
                </a:lnTo>
                <a:lnTo>
                  <a:pt x="0" y="0"/>
                </a:lnTo>
                <a:lnTo>
                  <a:pt x="0" y="5970270"/>
                </a:lnTo>
                <a:close/>
              </a:path>
            </a:pathLst>
          </a:custGeom>
          <a:solidFill>
            <a:srgbClr val="765E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970270"/>
            <a:ext cx="9144000" cy="887730"/>
          </a:xfrm>
          <a:custGeom>
            <a:avLst/>
            <a:gdLst/>
            <a:ahLst/>
            <a:cxnLst/>
            <a:rect l="l" t="t" r="r" b="b"/>
            <a:pathLst>
              <a:path w="9144000" h="887729">
                <a:moveTo>
                  <a:pt x="9144000" y="0"/>
                </a:moveTo>
                <a:lnTo>
                  <a:pt x="0" y="0"/>
                </a:lnTo>
                <a:lnTo>
                  <a:pt x="0" y="887729"/>
                </a:lnTo>
                <a:lnTo>
                  <a:pt x="9144000" y="8877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6052820"/>
            <a:ext cx="2240280" cy="712470"/>
          </a:xfrm>
          <a:custGeom>
            <a:avLst/>
            <a:gdLst/>
            <a:ahLst/>
            <a:cxnLst/>
            <a:rect l="l" t="t" r="r" b="b"/>
            <a:pathLst>
              <a:path w="2240279" h="712470">
                <a:moveTo>
                  <a:pt x="2240280" y="0"/>
                </a:moveTo>
                <a:lnTo>
                  <a:pt x="0" y="0"/>
                </a:lnTo>
                <a:lnTo>
                  <a:pt x="0" y="712469"/>
                </a:lnTo>
                <a:lnTo>
                  <a:pt x="2240280" y="712469"/>
                </a:lnTo>
                <a:lnTo>
                  <a:pt x="2240280" y="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358389" y="6043930"/>
            <a:ext cx="6785609" cy="713740"/>
          </a:xfrm>
          <a:custGeom>
            <a:avLst/>
            <a:gdLst/>
            <a:ahLst/>
            <a:cxnLst/>
            <a:rect l="l" t="t" r="r" b="b"/>
            <a:pathLst>
              <a:path w="6785609" h="713740">
                <a:moveTo>
                  <a:pt x="6785609" y="0"/>
                </a:moveTo>
                <a:lnTo>
                  <a:pt x="0" y="0"/>
                </a:lnTo>
                <a:lnTo>
                  <a:pt x="0" y="713740"/>
                </a:lnTo>
                <a:lnTo>
                  <a:pt x="6785609" y="71374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78889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533400" y="0"/>
                </a:moveTo>
                <a:lnTo>
                  <a:pt x="0" y="0"/>
                </a:lnTo>
                <a:lnTo>
                  <a:pt x="0" y="228600"/>
                </a:lnTo>
                <a:lnTo>
                  <a:pt x="533400" y="22860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90550" y="1278889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8553450" y="0"/>
                </a:moveTo>
                <a:lnTo>
                  <a:pt x="0" y="0"/>
                </a:lnTo>
                <a:lnTo>
                  <a:pt x="0" y="228600"/>
                </a:lnTo>
                <a:lnTo>
                  <a:pt x="855345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8340" y="375920"/>
            <a:ext cx="7767319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765E54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>
    <p:pull dir="u"/>
  </p:transition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_OBqwhYLEJo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600" y="969938"/>
            <a:ext cx="7391400" cy="45576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n-GB" sz="4400" spc="-5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w Cen MT"/>
                <a:cs typeface="Tw Cen MT"/>
              </a:rPr>
              <a:t>SYBCOM 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n-GB" sz="4400" spc="-5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w Cen MT"/>
                <a:cs typeface="Tw Cen MT"/>
              </a:rPr>
              <a:t>Semester III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endParaRPr lang="en-GB" sz="4400" spc="-5" dirty="0" smtClean="0">
              <a:solidFill>
                <a:schemeClr val="accent6">
                  <a:lumMod val="40000"/>
                  <a:lumOff val="60000"/>
                </a:schemeClr>
              </a:solidFill>
              <a:latin typeface="Tw Cen MT"/>
              <a:cs typeface="Tw Cen MT"/>
            </a:endParaRP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n-GB" sz="4400" spc="-5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w Cen MT"/>
                <a:cs typeface="Tw Cen MT"/>
              </a:rPr>
              <a:t>COMMERCE III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w Cen MT" pitchFamily="34" charset="0"/>
                <a:ea typeface="Times New Roman" pitchFamily="18" charset="0"/>
                <a:cs typeface="Times New Roman" pitchFamily="18" charset="0"/>
              </a:rPr>
              <a:t>(MANAGEMENT: FUNCTIONS AND CHALLENGES)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GB" sz="4400" spc="-5" dirty="0" smtClean="0">
              <a:solidFill>
                <a:srgbClr val="EADCC2"/>
              </a:solidFill>
              <a:latin typeface="Tw Cen MT"/>
              <a:cs typeface="Tw Cen MT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4400">
              <a:latin typeface="Tw Cen MT"/>
              <a:cs typeface="Tw Cen M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375920"/>
            <a:ext cx="561911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dirty="0" smtClean="0"/>
              <a:t>Nature </a:t>
            </a:r>
            <a:r>
              <a:rPr smtClean="0"/>
              <a:t>of</a:t>
            </a:r>
            <a:r>
              <a:rPr spc="-70" smtClean="0"/>
              <a:t> </a:t>
            </a:r>
            <a:r>
              <a:rPr dirty="0"/>
              <a:t>Management</a:t>
            </a:r>
          </a:p>
        </p:txBody>
      </p:sp>
      <p:sp>
        <p:nvSpPr>
          <p:cNvPr id="3" name="object 3"/>
          <p:cNvSpPr/>
          <p:nvPr/>
        </p:nvSpPr>
        <p:spPr>
          <a:xfrm>
            <a:off x="596900" y="1814829"/>
            <a:ext cx="8279130" cy="45250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Nature of Management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329320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</a:rPr>
              <a:t>All Pervasive</a:t>
            </a:r>
          </a:p>
          <a:p>
            <a:pPr>
              <a:buFont typeface="Wingdings" pitchFamily="2" charset="2"/>
              <a:buChar char="Ø"/>
            </a:pPr>
            <a:endParaRPr lang="en-GB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</a:rPr>
              <a:t>Group Activity</a:t>
            </a:r>
          </a:p>
          <a:p>
            <a:endParaRPr lang="en-GB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</a:rPr>
              <a:t>Follow established Principles</a:t>
            </a:r>
          </a:p>
          <a:p>
            <a:endParaRPr lang="en-GB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</a:rPr>
              <a:t>Multidisciplinary in Nature </a:t>
            </a:r>
            <a:endParaRPr lang="en-GB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SUMMARY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28800"/>
            <a:ext cx="8229600" cy="4154984"/>
          </a:xfrm>
        </p:spPr>
        <p:txBody>
          <a:bodyPr/>
          <a:lstStyle/>
          <a:p>
            <a:r>
              <a:rPr lang="en-GB" b="1" dirty="0" smtClean="0">
                <a:solidFill>
                  <a:srgbClr val="7030A0"/>
                </a:solidFill>
              </a:rPr>
              <a:t>Management is the art of getting things done through people.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Nature of Management</a:t>
            </a:r>
          </a:p>
          <a:p>
            <a:endParaRPr lang="en-GB" dirty="0" smtClean="0"/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Group Activity</a:t>
            </a:r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 Management is profession</a:t>
            </a:r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Management is art as well as science</a:t>
            </a:r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Management is Dynamic in nature</a:t>
            </a:r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Management is continuous process</a:t>
            </a:r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All pervasive</a:t>
            </a:r>
          </a:p>
          <a:p>
            <a:pPr marL="342900" indent="-342900"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Achieve Result</a:t>
            </a:r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Video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39208" y="3244334"/>
            <a:ext cx="31554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https://youtu.be/_OBqwhYLEJo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"/>
          </p:nvPr>
        </p:nvSpPr>
        <p:spPr>
          <a:xfrm>
            <a:off x="1371600" y="5181600"/>
            <a:ext cx="6400800" cy="276999"/>
          </a:xfrm>
        </p:spPr>
        <p:txBody>
          <a:bodyPr/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>For any query message me on : 9892349293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Algerian" pitchFamily="82" charset="0"/>
            </a:endParaRPr>
          </a:p>
        </p:txBody>
      </p:sp>
      <p:pic>
        <p:nvPicPr>
          <p:cNvPr id="17410" name="Picture 2" descr="https://www.tivoliservices.com/wp-content/uploads/2020/03/thank-you-lettering_1262-69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00200"/>
            <a:ext cx="5962650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3" name="Picture 79" descr="C:\Users\Deepa\Downloads\Screenshot_2020-06-10-19-38-30-13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62939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8340" y="1752600"/>
            <a:ext cx="7767319" cy="3581400"/>
          </a:xfrm>
          <a:prstGeom prst="rect">
            <a:avLst/>
          </a:prstGeom>
        </p:spPr>
        <p:txBody>
          <a:bodyPr/>
          <a:lstStyle/>
          <a:p>
            <a:pPr marL="12700" marR="508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-5" normalizeH="0" baseline="0" noProof="0" dirty="0" smtClean="0">
                <a:ln>
                  <a:noFill/>
                </a:ln>
                <a:solidFill>
                  <a:srgbClr val="EADCC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UNIT -I </a:t>
            </a:r>
          </a:p>
          <a:p>
            <a:pPr marL="12700" marR="508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-5" normalizeH="0" baseline="0" noProof="0" dirty="0" smtClean="0">
                <a:ln>
                  <a:noFill/>
                </a:ln>
                <a:solidFill>
                  <a:srgbClr val="EADCC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GB" sz="2800" b="0" i="0" u="none" strike="noStrike" kern="0" cap="none" spc="-5" normalizeH="0" baseline="0" noProof="0" dirty="0" smtClean="0">
                <a:ln>
                  <a:noFill/>
                </a:ln>
                <a:solidFill>
                  <a:srgbClr val="EADCC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en-GB" sz="3000" b="0" i="0" u="none" strike="noStrike" kern="0" cap="none" spc="-5" normalizeH="0" baseline="0" noProof="0" dirty="0" smtClean="0">
                <a:ln>
                  <a:noFill/>
                </a:ln>
                <a:solidFill>
                  <a:srgbClr val="EADCC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INTRODUCTION TO MANAGEMENT</a:t>
            </a:r>
            <a:r>
              <a:rPr kumimoji="0" lang="en-GB" sz="2800" b="0" i="0" u="none" strike="noStrike" kern="0" cap="none" spc="-5" normalizeH="0" baseline="0" noProof="0" dirty="0" smtClean="0">
                <a:ln>
                  <a:noFill/>
                </a:ln>
                <a:solidFill>
                  <a:srgbClr val="EADCC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en-GB" sz="2800" b="0" i="0" u="none" strike="noStrike" kern="0" cap="none" spc="-5" normalizeH="0" baseline="0" noProof="0" dirty="0" smtClean="0">
                <a:ln>
                  <a:noFill/>
                </a:ln>
                <a:solidFill>
                  <a:srgbClr val="EADCC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154984"/>
          </a:xfrm>
        </p:spPr>
        <p:txBody>
          <a:bodyPr/>
          <a:lstStyle/>
          <a:p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To manage means to deal with or to control</a:t>
            </a:r>
            <a:r>
              <a:rPr lang="en-GB" dirty="0" smtClean="0"/>
              <a:t> </a:t>
            </a:r>
          </a:p>
          <a:p>
            <a:endParaRPr lang="en-GB" b="1" dirty="0" smtClean="0">
              <a:solidFill>
                <a:schemeClr val="accent6">
                  <a:lumMod val="50000"/>
                </a:schemeClr>
              </a:solidFill>
              <a:latin typeface="Arial Rounded MT Bold" pitchFamily="34" charset="0"/>
            </a:endParaRPr>
          </a:p>
          <a:p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>Management means the process of dealing with or controlling things for people.</a:t>
            </a:r>
          </a:p>
          <a:p>
            <a:endParaRPr lang="en-GB" dirty="0" smtClean="0"/>
          </a:p>
          <a:p>
            <a:r>
              <a:rPr lang="en-GB" dirty="0" smtClean="0"/>
              <a:t>I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ts control 4 M’s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1. </a:t>
            </a:r>
            <a:r>
              <a:rPr lang="en-GB" b="1" dirty="0" smtClean="0">
                <a:solidFill>
                  <a:srgbClr val="FF0000"/>
                </a:solidFill>
              </a:rPr>
              <a:t>Man</a:t>
            </a:r>
            <a:r>
              <a:rPr lang="en-GB" dirty="0" smtClean="0"/>
              <a:t>   -  </a:t>
            </a:r>
            <a:r>
              <a:rPr lang="en-GB" b="1" dirty="0" smtClean="0">
                <a:solidFill>
                  <a:srgbClr val="0070C0"/>
                </a:solidFill>
              </a:rPr>
              <a:t>Human Resources ( employees)</a:t>
            </a:r>
            <a:r>
              <a:rPr lang="en-GB" dirty="0" smtClean="0"/>
              <a:t> </a:t>
            </a:r>
          </a:p>
          <a:p>
            <a:r>
              <a:rPr lang="en-GB" dirty="0" smtClean="0"/>
              <a:t>2. </a:t>
            </a:r>
            <a:r>
              <a:rPr lang="en-GB" b="1" dirty="0" smtClean="0">
                <a:solidFill>
                  <a:srgbClr val="FF0000"/>
                </a:solidFill>
              </a:rPr>
              <a:t>Money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 - </a:t>
            </a:r>
            <a:r>
              <a:rPr lang="en-GB" b="1" dirty="0" smtClean="0">
                <a:solidFill>
                  <a:srgbClr val="0070C0"/>
                </a:solidFill>
              </a:rPr>
              <a:t>Financial resources  ( capital) </a:t>
            </a:r>
          </a:p>
          <a:p>
            <a:r>
              <a:rPr lang="en-GB" dirty="0" smtClean="0"/>
              <a:t>3.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Material</a:t>
            </a:r>
            <a:r>
              <a:rPr lang="en-GB" dirty="0" smtClean="0"/>
              <a:t> – </a:t>
            </a:r>
            <a:r>
              <a:rPr lang="en-GB" b="1" dirty="0" smtClean="0">
                <a:solidFill>
                  <a:srgbClr val="0070C0"/>
                </a:solidFill>
              </a:rPr>
              <a:t>Physical resources </a:t>
            </a:r>
          </a:p>
          <a:p>
            <a:r>
              <a:rPr lang="en-GB" dirty="0" smtClean="0"/>
              <a:t>4. </a:t>
            </a:r>
            <a:r>
              <a:rPr lang="en-GB" b="1" dirty="0" smtClean="0">
                <a:solidFill>
                  <a:srgbClr val="FF0000"/>
                </a:solidFill>
              </a:rPr>
              <a:t>Machinery</a:t>
            </a:r>
            <a:r>
              <a:rPr lang="en-GB" dirty="0" smtClean="0"/>
              <a:t> –</a:t>
            </a:r>
            <a:r>
              <a:rPr lang="en-GB" b="1" dirty="0" smtClean="0">
                <a:solidFill>
                  <a:srgbClr val="0070C0"/>
                </a:solidFill>
              </a:rPr>
              <a:t> Physical resources</a:t>
            </a:r>
            <a:r>
              <a:rPr lang="en-GB" dirty="0" smtClean="0"/>
              <a:t> </a:t>
            </a:r>
          </a:p>
          <a:p>
            <a:r>
              <a:rPr lang="en-GB" dirty="0" smtClean="0"/>
              <a:t>5. </a:t>
            </a:r>
            <a:r>
              <a:rPr lang="en-GB" b="1" dirty="0" smtClean="0">
                <a:solidFill>
                  <a:srgbClr val="FF0000"/>
                </a:solidFill>
              </a:rPr>
              <a:t>Market</a:t>
            </a:r>
            <a:r>
              <a:rPr lang="en-GB" dirty="0" smtClean="0"/>
              <a:t>  - </a:t>
            </a:r>
            <a:r>
              <a:rPr lang="en-GB" b="1" dirty="0" smtClean="0">
                <a:solidFill>
                  <a:srgbClr val="0070C0"/>
                </a:solidFill>
              </a:rPr>
              <a:t>( consumers, dealers, suppliers, distribution, etc.)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375920"/>
            <a:ext cx="632206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Meaning </a:t>
            </a:r>
            <a:r>
              <a:rPr dirty="0"/>
              <a:t>of</a:t>
            </a:r>
            <a:r>
              <a:rPr spc="-25" dirty="0"/>
              <a:t> </a:t>
            </a:r>
            <a:r>
              <a:rPr dirty="0"/>
              <a:t>Management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4352290" y="1662429"/>
            <a:ext cx="4442460" cy="4617720"/>
            <a:chOff x="4352290" y="1662429"/>
            <a:chExt cx="4442460" cy="4617720"/>
          </a:xfrm>
        </p:grpSpPr>
        <p:sp>
          <p:nvSpPr>
            <p:cNvPr id="4" name="object 4"/>
            <p:cNvSpPr/>
            <p:nvPr/>
          </p:nvSpPr>
          <p:spPr>
            <a:xfrm>
              <a:off x="4536440" y="1991359"/>
              <a:ext cx="4178300" cy="3117850"/>
            </a:xfrm>
            <a:custGeom>
              <a:avLst/>
              <a:gdLst/>
              <a:ahLst/>
              <a:cxnLst/>
              <a:rect l="l" t="t" r="r" b="b"/>
              <a:pathLst>
                <a:path w="4178300" h="3117850">
                  <a:moveTo>
                    <a:pt x="0" y="0"/>
                  </a:moveTo>
                  <a:lnTo>
                    <a:pt x="6350" y="2428240"/>
                  </a:lnTo>
                  <a:lnTo>
                    <a:pt x="3144519" y="3117850"/>
                  </a:lnTo>
                  <a:lnTo>
                    <a:pt x="4178300" y="3117850"/>
                  </a:lnTo>
                  <a:lnTo>
                    <a:pt x="4147819" y="342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7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628890" y="5001259"/>
              <a:ext cx="1076960" cy="273050"/>
            </a:xfrm>
            <a:custGeom>
              <a:avLst/>
              <a:gdLst/>
              <a:ahLst/>
              <a:cxnLst/>
              <a:rect l="l" t="t" r="r" b="b"/>
              <a:pathLst>
                <a:path w="1076959" h="273050">
                  <a:moveTo>
                    <a:pt x="1049019" y="0"/>
                  </a:moveTo>
                  <a:lnTo>
                    <a:pt x="0" y="0"/>
                  </a:lnTo>
                  <a:lnTo>
                    <a:pt x="30479" y="262889"/>
                  </a:lnTo>
                  <a:lnTo>
                    <a:pt x="1076959" y="273049"/>
                  </a:lnTo>
                  <a:lnTo>
                    <a:pt x="1049019" y="0"/>
                  </a:lnTo>
                  <a:close/>
                </a:path>
              </a:pathLst>
            </a:custGeom>
            <a:solidFill>
              <a:srgbClr val="A0AC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580630" y="5177789"/>
              <a:ext cx="1134110" cy="421640"/>
            </a:xfrm>
            <a:custGeom>
              <a:avLst/>
              <a:gdLst/>
              <a:ahLst/>
              <a:cxnLst/>
              <a:rect l="l" t="t" r="r" b="b"/>
              <a:pathLst>
                <a:path w="1134109" h="421639">
                  <a:moveTo>
                    <a:pt x="1109979" y="0"/>
                  </a:moveTo>
                  <a:lnTo>
                    <a:pt x="0" y="0"/>
                  </a:lnTo>
                  <a:lnTo>
                    <a:pt x="0" y="421640"/>
                  </a:lnTo>
                  <a:lnTo>
                    <a:pt x="1134110" y="421640"/>
                  </a:lnTo>
                  <a:lnTo>
                    <a:pt x="1134110" y="251460"/>
                  </a:lnTo>
                  <a:lnTo>
                    <a:pt x="1109979" y="0"/>
                  </a:lnTo>
                  <a:close/>
                </a:path>
              </a:pathLst>
            </a:custGeom>
            <a:solidFill>
              <a:srgbClr val="8998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628890" y="5364479"/>
              <a:ext cx="1098550" cy="257810"/>
            </a:xfrm>
            <a:custGeom>
              <a:avLst/>
              <a:gdLst/>
              <a:ahLst/>
              <a:cxnLst/>
              <a:rect l="l" t="t" r="r" b="b"/>
              <a:pathLst>
                <a:path w="1098550" h="257810">
                  <a:moveTo>
                    <a:pt x="1098550" y="0"/>
                  </a:moveTo>
                  <a:lnTo>
                    <a:pt x="0" y="0"/>
                  </a:lnTo>
                  <a:lnTo>
                    <a:pt x="36829" y="257810"/>
                  </a:lnTo>
                  <a:lnTo>
                    <a:pt x="1092200" y="223520"/>
                  </a:lnTo>
                  <a:lnTo>
                    <a:pt x="1098550" y="0"/>
                  </a:lnTo>
                  <a:close/>
                </a:path>
              </a:pathLst>
            </a:custGeom>
            <a:solidFill>
              <a:srgbClr val="778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600950" y="5482589"/>
              <a:ext cx="1120140" cy="200660"/>
            </a:xfrm>
            <a:custGeom>
              <a:avLst/>
              <a:gdLst/>
              <a:ahLst/>
              <a:cxnLst/>
              <a:rect l="l" t="t" r="r" b="b"/>
              <a:pathLst>
                <a:path w="1120140" h="200660">
                  <a:moveTo>
                    <a:pt x="1120140" y="0"/>
                  </a:moveTo>
                  <a:lnTo>
                    <a:pt x="0" y="0"/>
                  </a:lnTo>
                  <a:lnTo>
                    <a:pt x="0" y="200660"/>
                  </a:lnTo>
                  <a:lnTo>
                    <a:pt x="1113790" y="154940"/>
                  </a:lnTo>
                  <a:lnTo>
                    <a:pt x="1120140" y="0"/>
                  </a:lnTo>
                  <a:close/>
                </a:path>
              </a:pathLst>
            </a:custGeom>
            <a:solidFill>
              <a:srgbClr val="666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462780" y="1948179"/>
              <a:ext cx="4331970" cy="3803650"/>
            </a:xfrm>
            <a:custGeom>
              <a:avLst/>
              <a:gdLst/>
              <a:ahLst/>
              <a:cxnLst/>
              <a:rect l="l" t="t" r="r" b="b"/>
              <a:pathLst>
                <a:path w="4331970" h="3803650">
                  <a:moveTo>
                    <a:pt x="1315720" y="118110"/>
                  </a:moveTo>
                  <a:lnTo>
                    <a:pt x="1214120" y="0"/>
                  </a:lnTo>
                  <a:lnTo>
                    <a:pt x="0" y="0"/>
                  </a:lnTo>
                  <a:lnTo>
                    <a:pt x="0" y="2614930"/>
                  </a:lnTo>
                  <a:lnTo>
                    <a:pt x="147320" y="2614930"/>
                  </a:lnTo>
                  <a:lnTo>
                    <a:pt x="147320" y="118110"/>
                  </a:lnTo>
                  <a:lnTo>
                    <a:pt x="1315720" y="118110"/>
                  </a:lnTo>
                  <a:close/>
                </a:path>
                <a:path w="4331970" h="3803650">
                  <a:moveTo>
                    <a:pt x="4331970" y="15240"/>
                  </a:moveTo>
                  <a:lnTo>
                    <a:pt x="3028950" y="15240"/>
                  </a:lnTo>
                  <a:lnTo>
                    <a:pt x="3028950" y="161290"/>
                  </a:lnTo>
                  <a:lnTo>
                    <a:pt x="4169410" y="161290"/>
                  </a:lnTo>
                  <a:lnTo>
                    <a:pt x="4169410" y="3627120"/>
                  </a:lnTo>
                  <a:lnTo>
                    <a:pt x="3352800" y="3627120"/>
                  </a:lnTo>
                  <a:lnTo>
                    <a:pt x="3352800" y="3803650"/>
                  </a:lnTo>
                  <a:lnTo>
                    <a:pt x="4331970" y="3803650"/>
                  </a:lnTo>
                  <a:lnTo>
                    <a:pt x="4331970" y="3627120"/>
                  </a:lnTo>
                  <a:lnTo>
                    <a:pt x="4331970" y="161290"/>
                  </a:lnTo>
                  <a:lnTo>
                    <a:pt x="4331970" y="152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598160" y="1690369"/>
              <a:ext cx="2067560" cy="1828800"/>
            </a:xfrm>
            <a:custGeom>
              <a:avLst/>
              <a:gdLst/>
              <a:ahLst/>
              <a:cxnLst/>
              <a:rect l="l" t="t" r="r" b="b"/>
              <a:pathLst>
                <a:path w="2067559" h="1828800">
                  <a:moveTo>
                    <a:pt x="2067560" y="0"/>
                  </a:moveTo>
                  <a:lnTo>
                    <a:pt x="5079" y="15239"/>
                  </a:lnTo>
                  <a:lnTo>
                    <a:pt x="0" y="1813559"/>
                  </a:lnTo>
                  <a:lnTo>
                    <a:pt x="2061210" y="1828800"/>
                  </a:lnTo>
                  <a:lnTo>
                    <a:pt x="2067560" y="0"/>
                  </a:lnTo>
                  <a:close/>
                </a:path>
              </a:pathLst>
            </a:custGeom>
            <a:solidFill>
              <a:srgbClr val="2D79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377940" y="1877059"/>
              <a:ext cx="2073910" cy="342772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765800" y="1849119"/>
              <a:ext cx="195579" cy="1333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891530" y="2062479"/>
              <a:ext cx="327660" cy="391160"/>
            </a:xfrm>
            <a:custGeom>
              <a:avLst/>
              <a:gdLst/>
              <a:ahLst/>
              <a:cxnLst/>
              <a:rect l="l" t="t" r="r" b="b"/>
              <a:pathLst>
                <a:path w="327660" h="391160">
                  <a:moveTo>
                    <a:pt x="69850" y="83820"/>
                  </a:moveTo>
                  <a:lnTo>
                    <a:pt x="36830" y="0"/>
                  </a:lnTo>
                  <a:lnTo>
                    <a:pt x="0" y="6350"/>
                  </a:lnTo>
                  <a:lnTo>
                    <a:pt x="39370" y="93980"/>
                  </a:lnTo>
                  <a:lnTo>
                    <a:pt x="69850" y="83820"/>
                  </a:lnTo>
                  <a:close/>
                </a:path>
                <a:path w="327660" h="391160">
                  <a:moveTo>
                    <a:pt x="162560" y="240030"/>
                  </a:moveTo>
                  <a:lnTo>
                    <a:pt x="113030" y="171450"/>
                  </a:lnTo>
                  <a:lnTo>
                    <a:pt x="85090" y="180340"/>
                  </a:lnTo>
                  <a:lnTo>
                    <a:pt x="137160" y="251460"/>
                  </a:lnTo>
                  <a:lnTo>
                    <a:pt x="162560" y="240030"/>
                  </a:lnTo>
                  <a:close/>
                </a:path>
                <a:path w="327660" h="391160">
                  <a:moveTo>
                    <a:pt x="327660" y="358140"/>
                  </a:moveTo>
                  <a:lnTo>
                    <a:pt x="260350" y="304800"/>
                  </a:lnTo>
                  <a:lnTo>
                    <a:pt x="234950" y="330200"/>
                  </a:lnTo>
                  <a:lnTo>
                    <a:pt x="314960" y="391160"/>
                  </a:lnTo>
                  <a:lnTo>
                    <a:pt x="327660" y="35814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576570" y="1662429"/>
              <a:ext cx="2542540" cy="3661410"/>
            </a:xfrm>
            <a:custGeom>
              <a:avLst/>
              <a:gdLst/>
              <a:ahLst/>
              <a:cxnLst/>
              <a:rect l="l" t="t" r="r" b="b"/>
              <a:pathLst>
                <a:path w="2542540" h="3661410">
                  <a:moveTo>
                    <a:pt x="1706880" y="2651760"/>
                  </a:moveTo>
                  <a:lnTo>
                    <a:pt x="1704340" y="2636520"/>
                  </a:lnTo>
                  <a:lnTo>
                    <a:pt x="1700530" y="2617470"/>
                  </a:lnTo>
                  <a:lnTo>
                    <a:pt x="1694180" y="2593340"/>
                  </a:lnTo>
                  <a:lnTo>
                    <a:pt x="1691640" y="2565400"/>
                  </a:lnTo>
                  <a:lnTo>
                    <a:pt x="1689100" y="2533650"/>
                  </a:lnTo>
                  <a:lnTo>
                    <a:pt x="1685290" y="2505710"/>
                  </a:lnTo>
                  <a:lnTo>
                    <a:pt x="1682750" y="2468880"/>
                  </a:lnTo>
                  <a:lnTo>
                    <a:pt x="1678940" y="2437130"/>
                  </a:lnTo>
                  <a:lnTo>
                    <a:pt x="1676400" y="2400300"/>
                  </a:lnTo>
                  <a:lnTo>
                    <a:pt x="1676400" y="2369820"/>
                  </a:lnTo>
                  <a:lnTo>
                    <a:pt x="1672590" y="2338070"/>
                  </a:lnTo>
                  <a:lnTo>
                    <a:pt x="1676400" y="2310130"/>
                  </a:lnTo>
                  <a:lnTo>
                    <a:pt x="1676400" y="2282190"/>
                  </a:lnTo>
                  <a:lnTo>
                    <a:pt x="1682750" y="2260600"/>
                  </a:lnTo>
                  <a:lnTo>
                    <a:pt x="1626870" y="2223770"/>
                  </a:lnTo>
                  <a:lnTo>
                    <a:pt x="1626870" y="2357120"/>
                  </a:lnTo>
                  <a:lnTo>
                    <a:pt x="1630680" y="2391410"/>
                  </a:lnTo>
                  <a:lnTo>
                    <a:pt x="1630680" y="2425700"/>
                  </a:lnTo>
                  <a:lnTo>
                    <a:pt x="1633220" y="2459990"/>
                  </a:lnTo>
                  <a:lnTo>
                    <a:pt x="1637030" y="2493010"/>
                  </a:lnTo>
                  <a:lnTo>
                    <a:pt x="1642110" y="2527300"/>
                  </a:lnTo>
                  <a:lnTo>
                    <a:pt x="1645920" y="2559050"/>
                  </a:lnTo>
                  <a:lnTo>
                    <a:pt x="1648460" y="2583180"/>
                  </a:lnTo>
                  <a:lnTo>
                    <a:pt x="1654810" y="2608580"/>
                  </a:lnTo>
                  <a:lnTo>
                    <a:pt x="1661160" y="2630170"/>
                  </a:lnTo>
                  <a:lnTo>
                    <a:pt x="1706880" y="2664460"/>
                  </a:lnTo>
                  <a:lnTo>
                    <a:pt x="1706880" y="2651760"/>
                  </a:lnTo>
                  <a:close/>
                </a:path>
                <a:path w="2542540" h="3661410">
                  <a:moveTo>
                    <a:pt x="1889760" y="2617470"/>
                  </a:moveTo>
                  <a:lnTo>
                    <a:pt x="1887220" y="2614930"/>
                  </a:lnTo>
                  <a:lnTo>
                    <a:pt x="1887220" y="2608580"/>
                  </a:lnTo>
                  <a:lnTo>
                    <a:pt x="1884680" y="2599690"/>
                  </a:lnTo>
                  <a:lnTo>
                    <a:pt x="1884680" y="2586990"/>
                  </a:lnTo>
                  <a:lnTo>
                    <a:pt x="1880870" y="2571750"/>
                  </a:lnTo>
                  <a:lnTo>
                    <a:pt x="1878330" y="2555240"/>
                  </a:lnTo>
                  <a:lnTo>
                    <a:pt x="1874520" y="2537460"/>
                  </a:lnTo>
                  <a:lnTo>
                    <a:pt x="1871980" y="2518410"/>
                  </a:lnTo>
                  <a:lnTo>
                    <a:pt x="1869440" y="2496820"/>
                  </a:lnTo>
                  <a:lnTo>
                    <a:pt x="1865630" y="2477770"/>
                  </a:lnTo>
                  <a:lnTo>
                    <a:pt x="1863090" y="2459990"/>
                  </a:lnTo>
                  <a:lnTo>
                    <a:pt x="1863090" y="2440940"/>
                  </a:lnTo>
                  <a:lnTo>
                    <a:pt x="1856740" y="2409190"/>
                  </a:lnTo>
                  <a:lnTo>
                    <a:pt x="1856740" y="2393950"/>
                  </a:lnTo>
                  <a:lnTo>
                    <a:pt x="1859280" y="2387600"/>
                  </a:lnTo>
                  <a:lnTo>
                    <a:pt x="1856740" y="2378710"/>
                  </a:lnTo>
                  <a:lnTo>
                    <a:pt x="1856740" y="2363470"/>
                  </a:lnTo>
                  <a:lnTo>
                    <a:pt x="1850390" y="2353310"/>
                  </a:lnTo>
                  <a:lnTo>
                    <a:pt x="1837690" y="2353310"/>
                  </a:lnTo>
                  <a:lnTo>
                    <a:pt x="1832610" y="2359660"/>
                  </a:lnTo>
                  <a:lnTo>
                    <a:pt x="1826260" y="2366010"/>
                  </a:lnTo>
                  <a:lnTo>
                    <a:pt x="1819910" y="2381250"/>
                  </a:lnTo>
                  <a:lnTo>
                    <a:pt x="1817370" y="2387600"/>
                  </a:lnTo>
                  <a:lnTo>
                    <a:pt x="1813560" y="2400300"/>
                  </a:lnTo>
                  <a:lnTo>
                    <a:pt x="1813560" y="2471420"/>
                  </a:lnTo>
                  <a:lnTo>
                    <a:pt x="1817370" y="2496820"/>
                  </a:lnTo>
                  <a:lnTo>
                    <a:pt x="1819910" y="2518410"/>
                  </a:lnTo>
                  <a:lnTo>
                    <a:pt x="1819910" y="2537460"/>
                  </a:lnTo>
                  <a:lnTo>
                    <a:pt x="1822450" y="2559050"/>
                  </a:lnTo>
                  <a:lnTo>
                    <a:pt x="1826260" y="2576830"/>
                  </a:lnTo>
                  <a:lnTo>
                    <a:pt x="1826260" y="2608580"/>
                  </a:lnTo>
                  <a:lnTo>
                    <a:pt x="1828800" y="2621280"/>
                  </a:lnTo>
                  <a:lnTo>
                    <a:pt x="1832610" y="2627630"/>
                  </a:lnTo>
                  <a:lnTo>
                    <a:pt x="1832610" y="2630170"/>
                  </a:lnTo>
                  <a:lnTo>
                    <a:pt x="1889760" y="2617470"/>
                  </a:lnTo>
                  <a:close/>
                </a:path>
                <a:path w="2542540" h="3661410">
                  <a:moveTo>
                    <a:pt x="2123440" y="0"/>
                  </a:moveTo>
                  <a:lnTo>
                    <a:pt x="0" y="0"/>
                  </a:lnTo>
                  <a:lnTo>
                    <a:pt x="0" y="1903730"/>
                  </a:lnTo>
                  <a:lnTo>
                    <a:pt x="1639570" y="1903730"/>
                  </a:lnTo>
                  <a:lnTo>
                    <a:pt x="1639570" y="1826260"/>
                  </a:lnTo>
                  <a:lnTo>
                    <a:pt x="63500" y="1826260"/>
                  </a:lnTo>
                  <a:lnTo>
                    <a:pt x="63500" y="74930"/>
                  </a:lnTo>
                  <a:lnTo>
                    <a:pt x="2052320" y="74930"/>
                  </a:lnTo>
                  <a:lnTo>
                    <a:pt x="2052320" y="835660"/>
                  </a:lnTo>
                  <a:lnTo>
                    <a:pt x="2123440" y="816610"/>
                  </a:lnTo>
                  <a:lnTo>
                    <a:pt x="2123440" y="74930"/>
                  </a:lnTo>
                  <a:lnTo>
                    <a:pt x="2123440" y="0"/>
                  </a:lnTo>
                  <a:close/>
                </a:path>
                <a:path w="2542540" h="3661410">
                  <a:moveTo>
                    <a:pt x="2542540" y="2937510"/>
                  </a:moveTo>
                  <a:lnTo>
                    <a:pt x="2538730" y="2834640"/>
                  </a:lnTo>
                  <a:lnTo>
                    <a:pt x="2538730" y="2748280"/>
                  </a:lnTo>
                  <a:lnTo>
                    <a:pt x="2532380" y="2664460"/>
                  </a:lnTo>
                  <a:lnTo>
                    <a:pt x="2532380" y="2589530"/>
                  </a:lnTo>
                  <a:lnTo>
                    <a:pt x="2526030" y="2524760"/>
                  </a:lnTo>
                  <a:lnTo>
                    <a:pt x="2523490" y="2471420"/>
                  </a:lnTo>
                  <a:lnTo>
                    <a:pt x="2520950" y="2428240"/>
                  </a:lnTo>
                  <a:lnTo>
                    <a:pt x="2517140" y="2397760"/>
                  </a:lnTo>
                  <a:lnTo>
                    <a:pt x="2514600" y="2378710"/>
                  </a:lnTo>
                  <a:lnTo>
                    <a:pt x="2514600" y="2376170"/>
                  </a:lnTo>
                  <a:lnTo>
                    <a:pt x="2440940" y="2406650"/>
                  </a:lnTo>
                  <a:lnTo>
                    <a:pt x="2449830" y="2449830"/>
                  </a:lnTo>
                  <a:lnTo>
                    <a:pt x="2462530" y="2509520"/>
                  </a:lnTo>
                  <a:lnTo>
                    <a:pt x="2468880" y="2583180"/>
                  </a:lnTo>
                  <a:lnTo>
                    <a:pt x="2471420" y="2670810"/>
                  </a:lnTo>
                  <a:lnTo>
                    <a:pt x="2475230" y="2760980"/>
                  </a:lnTo>
                  <a:lnTo>
                    <a:pt x="2475230" y="3061970"/>
                  </a:lnTo>
                  <a:lnTo>
                    <a:pt x="2471420" y="3158490"/>
                  </a:lnTo>
                  <a:lnTo>
                    <a:pt x="2468880" y="3251200"/>
                  </a:lnTo>
                  <a:lnTo>
                    <a:pt x="2465070" y="3338830"/>
                  </a:lnTo>
                  <a:lnTo>
                    <a:pt x="2462530" y="3416300"/>
                  </a:lnTo>
                  <a:lnTo>
                    <a:pt x="2459990" y="3478530"/>
                  </a:lnTo>
                  <a:lnTo>
                    <a:pt x="2456180" y="3528060"/>
                  </a:lnTo>
                  <a:lnTo>
                    <a:pt x="2456180" y="3571240"/>
                  </a:lnTo>
                  <a:lnTo>
                    <a:pt x="2360930" y="3571240"/>
                  </a:lnTo>
                  <a:lnTo>
                    <a:pt x="2360930" y="3661410"/>
                  </a:lnTo>
                  <a:lnTo>
                    <a:pt x="2514600" y="3661410"/>
                  </a:lnTo>
                  <a:lnTo>
                    <a:pt x="2523490" y="3528060"/>
                  </a:lnTo>
                  <a:lnTo>
                    <a:pt x="2532380" y="3397250"/>
                  </a:lnTo>
                  <a:lnTo>
                    <a:pt x="2538730" y="3272790"/>
                  </a:lnTo>
                  <a:lnTo>
                    <a:pt x="2542413" y="3158490"/>
                  </a:lnTo>
                  <a:lnTo>
                    <a:pt x="2542540" y="29375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737860" y="2264409"/>
              <a:ext cx="196850" cy="1397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876290" y="2659379"/>
              <a:ext cx="195580" cy="13589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817870" y="3053079"/>
              <a:ext cx="195579" cy="13716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291580" y="2683509"/>
              <a:ext cx="196850" cy="1397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423660" y="3022599"/>
              <a:ext cx="199389" cy="13716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304280" y="2425699"/>
              <a:ext cx="195580" cy="14097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228080" y="2311399"/>
              <a:ext cx="425450" cy="339090"/>
            </a:xfrm>
            <a:custGeom>
              <a:avLst/>
              <a:gdLst/>
              <a:ahLst/>
              <a:cxnLst/>
              <a:rect l="l" t="t" r="r" b="b"/>
              <a:pathLst>
                <a:path w="425450" h="339089">
                  <a:moveTo>
                    <a:pt x="193040" y="0"/>
                  </a:moveTo>
                  <a:lnTo>
                    <a:pt x="140970" y="6350"/>
                  </a:lnTo>
                  <a:lnTo>
                    <a:pt x="88900" y="27939"/>
                  </a:lnTo>
                  <a:lnTo>
                    <a:pt x="48260" y="71120"/>
                  </a:lnTo>
                  <a:lnTo>
                    <a:pt x="15240" y="142239"/>
                  </a:lnTo>
                  <a:lnTo>
                    <a:pt x="6350" y="193039"/>
                  </a:lnTo>
                  <a:lnTo>
                    <a:pt x="0" y="236220"/>
                  </a:lnTo>
                  <a:lnTo>
                    <a:pt x="2540" y="273050"/>
                  </a:lnTo>
                  <a:lnTo>
                    <a:pt x="11430" y="298450"/>
                  </a:lnTo>
                  <a:lnTo>
                    <a:pt x="26670" y="320039"/>
                  </a:lnTo>
                  <a:lnTo>
                    <a:pt x="48260" y="328929"/>
                  </a:lnTo>
                  <a:lnTo>
                    <a:pt x="73660" y="339089"/>
                  </a:lnTo>
                  <a:lnTo>
                    <a:pt x="100330" y="339089"/>
                  </a:lnTo>
                  <a:lnTo>
                    <a:pt x="162560" y="322579"/>
                  </a:lnTo>
                  <a:lnTo>
                    <a:pt x="223520" y="298450"/>
                  </a:lnTo>
                  <a:lnTo>
                    <a:pt x="250190" y="285750"/>
                  </a:lnTo>
                  <a:lnTo>
                    <a:pt x="85090" y="285750"/>
                  </a:lnTo>
                  <a:lnTo>
                    <a:pt x="69850" y="279400"/>
                  </a:lnTo>
                  <a:lnTo>
                    <a:pt x="54610" y="266700"/>
                  </a:lnTo>
                  <a:lnTo>
                    <a:pt x="48260" y="242570"/>
                  </a:lnTo>
                  <a:lnTo>
                    <a:pt x="45720" y="210820"/>
                  </a:lnTo>
                  <a:lnTo>
                    <a:pt x="54610" y="165100"/>
                  </a:lnTo>
                  <a:lnTo>
                    <a:pt x="67310" y="118110"/>
                  </a:lnTo>
                  <a:lnTo>
                    <a:pt x="106680" y="64770"/>
                  </a:lnTo>
                  <a:lnTo>
                    <a:pt x="158750" y="46989"/>
                  </a:lnTo>
                  <a:lnTo>
                    <a:pt x="327660" y="46989"/>
                  </a:lnTo>
                  <a:lnTo>
                    <a:pt x="308610" y="36829"/>
                  </a:lnTo>
                  <a:lnTo>
                    <a:pt x="241300" y="8889"/>
                  </a:lnTo>
                  <a:lnTo>
                    <a:pt x="217170" y="2539"/>
                  </a:lnTo>
                  <a:lnTo>
                    <a:pt x="193040" y="0"/>
                  </a:lnTo>
                  <a:close/>
                </a:path>
                <a:path w="425450" h="339089">
                  <a:moveTo>
                    <a:pt x="314960" y="165100"/>
                  </a:moveTo>
                  <a:lnTo>
                    <a:pt x="312420" y="165100"/>
                  </a:lnTo>
                  <a:lnTo>
                    <a:pt x="308610" y="167639"/>
                  </a:lnTo>
                  <a:lnTo>
                    <a:pt x="297179" y="176529"/>
                  </a:lnTo>
                  <a:lnTo>
                    <a:pt x="280670" y="186689"/>
                  </a:lnTo>
                  <a:lnTo>
                    <a:pt x="262890" y="204470"/>
                  </a:lnTo>
                  <a:lnTo>
                    <a:pt x="238760" y="220979"/>
                  </a:lnTo>
                  <a:lnTo>
                    <a:pt x="213360" y="236220"/>
                  </a:lnTo>
                  <a:lnTo>
                    <a:pt x="186690" y="251460"/>
                  </a:lnTo>
                  <a:lnTo>
                    <a:pt x="162560" y="266700"/>
                  </a:lnTo>
                  <a:lnTo>
                    <a:pt x="110490" y="285750"/>
                  </a:lnTo>
                  <a:lnTo>
                    <a:pt x="250190" y="285750"/>
                  </a:lnTo>
                  <a:lnTo>
                    <a:pt x="278129" y="266700"/>
                  </a:lnTo>
                  <a:lnTo>
                    <a:pt x="302260" y="255270"/>
                  </a:lnTo>
                  <a:lnTo>
                    <a:pt x="321310" y="238760"/>
                  </a:lnTo>
                  <a:lnTo>
                    <a:pt x="339090" y="229870"/>
                  </a:lnTo>
                  <a:lnTo>
                    <a:pt x="345440" y="223520"/>
                  </a:lnTo>
                  <a:lnTo>
                    <a:pt x="351790" y="214629"/>
                  </a:lnTo>
                  <a:lnTo>
                    <a:pt x="354329" y="208279"/>
                  </a:lnTo>
                  <a:lnTo>
                    <a:pt x="358140" y="201929"/>
                  </a:lnTo>
                  <a:lnTo>
                    <a:pt x="354329" y="189229"/>
                  </a:lnTo>
                  <a:lnTo>
                    <a:pt x="349250" y="180339"/>
                  </a:lnTo>
                  <a:lnTo>
                    <a:pt x="323850" y="167639"/>
                  </a:lnTo>
                  <a:lnTo>
                    <a:pt x="314960" y="165100"/>
                  </a:lnTo>
                  <a:close/>
                </a:path>
                <a:path w="425450" h="339089">
                  <a:moveTo>
                    <a:pt x="327660" y="46989"/>
                  </a:moveTo>
                  <a:lnTo>
                    <a:pt x="158750" y="46989"/>
                  </a:lnTo>
                  <a:lnTo>
                    <a:pt x="186690" y="49529"/>
                  </a:lnTo>
                  <a:lnTo>
                    <a:pt x="217170" y="55879"/>
                  </a:lnTo>
                  <a:lnTo>
                    <a:pt x="275590" y="83820"/>
                  </a:lnTo>
                  <a:lnTo>
                    <a:pt x="330200" y="118110"/>
                  </a:lnTo>
                  <a:lnTo>
                    <a:pt x="369570" y="152400"/>
                  </a:lnTo>
                  <a:lnTo>
                    <a:pt x="384810" y="165100"/>
                  </a:lnTo>
                  <a:lnTo>
                    <a:pt x="394970" y="173989"/>
                  </a:lnTo>
                  <a:lnTo>
                    <a:pt x="400050" y="176529"/>
                  </a:lnTo>
                  <a:lnTo>
                    <a:pt x="410210" y="186689"/>
                  </a:lnTo>
                  <a:lnTo>
                    <a:pt x="415290" y="189229"/>
                  </a:lnTo>
                  <a:lnTo>
                    <a:pt x="421640" y="186689"/>
                  </a:lnTo>
                  <a:lnTo>
                    <a:pt x="425450" y="180339"/>
                  </a:lnTo>
                  <a:lnTo>
                    <a:pt x="421640" y="170179"/>
                  </a:lnTo>
                  <a:lnTo>
                    <a:pt x="421640" y="152400"/>
                  </a:lnTo>
                  <a:lnTo>
                    <a:pt x="415290" y="146050"/>
                  </a:lnTo>
                  <a:lnTo>
                    <a:pt x="410210" y="137160"/>
                  </a:lnTo>
                  <a:lnTo>
                    <a:pt x="403860" y="124460"/>
                  </a:lnTo>
                  <a:lnTo>
                    <a:pt x="397510" y="114300"/>
                  </a:lnTo>
                  <a:lnTo>
                    <a:pt x="391160" y="109220"/>
                  </a:lnTo>
                  <a:lnTo>
                    <a:pt x="384810" y="99060"/>
                  </a:lnTo>
                  <a:lnTo>
                    <a:pt x="379729" y="92710"/>
                  </a:lnTo>
                  <a:lnTo>
                    <a:pt x="369570" y="83820"/>
                  </a:lnTo>
                  <a:lnTo>
                    <a:pt x="360679" y="74929"/>
                  </a:lnTo>
                  <a:lnTo>
                    <a:pt x="349250" y="64770"/>
                  </a:lnTo>
                  <a:lnTo>
                    <a:pt x="342900" y="55879"/>
                  </a:lnTo>
                  <a:lnTo>
                    <a:pt x="327660" y="4698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167120" y="1976119"/>
              <a:ext cx="180339" cy="18668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441190" y="4832350"/>
              <a:ext cx="3448050" cy="1338580"/>
            </a:xfrm>
            <a:custGeom>
              <a:avLst/>
              <a:gdLst/>
              <a:ahLst/>
              <a:cxnLst/>
              <a:rect l="l" t="t" r="r" b="b"/>
              <a:pathLst>
                <a:path w="3448050" h="1338579">
                  <a:moveTo>
                    <a:pt x="2887980" y="0"/>
                  </a:moveTo>
                  <a:lnTo>
                    <a:pt x="427989" y="16510"/>
                  </a:lnTo>
                  <a:lnTo>
                    <a:pt x="76200" y="100330"/>
                  </a:lnTo>
                  <a:lnTo>
                    <a:pt x="91439" y="515619"/>
                  </a:lnTo>
                  <a:lnTo>
                    <a:pt x="210820" y="742950"/>
                  </a:lnTo>
                  <a:lnTo>
                    <a:pt x="0" y="779780"/>
                  </a:lnTo>
                  <a:lnTo>
                    <a:pt x="149860" y="1320800"/>
                  </a:lnTo>
                  <a:lnTo>
                    <a:pt x="314960" y="1338580"/>
                  </a:lnTo>
                  <a:lnTo>
                    <a:pt x="504189" y="1248410"/>
                  </a:lnTo>
                  <a:lnTo>
                    <a:pt x="1157168" y="1248410"/>
                  </a:lnTo>
                  <a:lnTo>
                    <a:pt x="1229360" y="1230630"/>
                  </a:lnTo>
                  <a:lnTo>
                    <a:pt x="1548130" y="1164590"/>
                  </a:lnTo>
                  <a:lnTo>
                    <a:pt x="1812351" y="1164590"/>
                  </a:lnTo>
                  <a:lnTo>
                    <a:pt x="1847850" y="730250"/>
                  </a:lnTo>
                  <a:lnTo>
                    <a:pt x="2208530" y="429259"/>
                  </a:lnTo>
                  <a:lnTo>
                    <a:pt x="2410460" y="425450"/>
                  </a:lnTo>
                  <a:lnTo>
                    <a:pt x="3419341" y="425450"/>
                  </a:lnTo>
                  <a:lnTo>
                    <a:pt x="3429000" y="397510"/>
                  </a:lnTo>
                  <a:lnTo>
                    <a:pt x="3448050" y="208280"/>
                  </a:lnTo>
                  <a:lnTo>
                    <a:pt x="2887980" y="0"/>
                  </a:lnTo>
                  <a:close/>
                </a:path>
                <a:path w="3448050" h="1338579">
                  <a:moveTo>
                    <a:pt x="1157168" y="1248410"/>
                  </a:moveTo>
                  <a:lnTo>
                    <a:pt x="504189" y="1248410"/>
                  </a:lnTo>
                  <a:lnTo>
                    <a:pt x="551180" y="1329690"/>
                  </a:lnTo>
                  <a:lnTo>
                    <a:pt x="801370" y="1336040"/>
                  </a:lnTo>
                  <a:lnTo>
                    <a:pt x="1157168" y="1248410"/>
                  </a:lnTo>
                  <a:close/>
                </a:path>
                <a:path w="3448050" h="1338579">
                  <a:moveTo>
                    <a:pt x="3419341" y="425450"/>
                  </a:moveTo>
                  <a:lnTo>
                    <a:pt x="2410460" y="425450"/>
                  </a:lnTo>
                  <a:lnTo>
                    <a:pt x="2364740" y="751840"/>
                  </a:lnTo>
                  <a:lnTo>
                    <a:pt x="2410460" y="1187450"/>
                  </a:lnTo>
                  <a:lnTo>
                    <a:pt x="2551430" y="1267460"/>
                  </a:lnTo>
                  <a:lnTo>
                    <a:pt x="2866390" y="1333500"/>
                  </a:lnTo>
                  <a:lnTo>
                    <a:pt x="2881630" y="1261110"/>
                  </a:lnTo>
                  <a:lnTo>
                    <a:pt x="3199807" y="1261110"/>
                  </a:lnTo>
                  <a:lnTo>
                    <a:pt x="3300730" y="504190"/>
                  </a:lnTo>
                  <a:lnTo>
                    <a:pt x="3393440" y="500380"/>
                  </a:lnTo>
                  <a:lnTo>
                    <a:pt x="3419341" y="425450"/>
                  </a:lnTo>
                  <a:close/>
                </a:path>
                <a:path w="3448050" h="1338579">
                  <a:moveTo>
                    <a:pt x="3199807" y="1261110"/>
                  </a:moveTo>
                  <a:lnTo>
                    <a:pt x="2881630" y="1261110"/>
                  </a:lnTo>
                  <a:lnTo>
                    <a:pt x="3007360" y="1314450"/>
                  </a:lnTo>
                  <a:lnTo>
                    <a:pt x="3191510" y="1323340"/>
                  </a:lnTo>
                  <a:lnTo>
                    <a:pt x="3199807" y="1261110"/>
                  </a:lnTo>
                  <a:close/>
                </a:path>
                <a:path w="3448050" h="1338579">
                  <a:moveTo>
                    <a:pt x="1812351" y="1164590"/>
                  </a:moveTo>
                  <a:lnTo>
                    <a:pt x="1548130" y="1164590"/>
                  </a:lnTo>
                  <a:lnTo>
                    <a:pt x="1548130" y="1289050"/>
                  </a:lnTo>
                  <a:lnTo>
                    <a:pt x="1637030" y="1301750"/>
                  </a:lnTo>
                  <a:lnTo>
                    <a:pt x="1804670" y="1258570"/>
                  </a:lnTo>
                  <a:lnTo>
                    <a:pt x="1812351" y="1164590"/>
                  </a:lnTo>
                  <a:close/>
                </a:path>
              </a:pathLst>
            </a:custGeom>
            <a:solidFill>
              <a:srgbClr val="6D98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7604760" y="5326379"/>
              <a:ext cx="369570" cy="311150"/>
            </a:xfrm>
            <a:custGeom>
              <a:avLst/>
              <a:gdLst/>
              <a:ahLst/>
              <a:cxnLst/>
              <a:rect l="l" t="t" r="r" b="b"/>
              <a:pathLst>
                <a:path w="369570" h="311150">
                  <a:moveTo>
                    <a:pt x="97790" y="0"/>
                  </a:moveTo>
                  <a:lnTo>
                    <a:pt x="15240" y="3810"/>
                  </a:lnTo>
                  <a:lnTo>
                    <a:pt x="0" y="205740"/>
                  </a:lnTo>
                  <a:lnTo>
                    <a:pt x="229870" y="311150"/>
                  </a:lnTo>
                  <a:lnTo>
                    <a:pt x="369570" y="240030"/>
                  </a:lnTo>
                  <a:lnTo>
                    <a:pt x="223520" y="124460"/>
                  </a:lnTo>
                  <a:lnTo>
                    <a:pt x="97790" y="0"/>
                  </a:lnTo>
                  <a:close/>
                </a:path>
              </a:pathLst>
            </a:custGeom>
            <a:solidFill>
              <a:srgbClr val="8B5D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552690" y="5435600"/>
              <a:ext cx="210820" cy="751840"/>
            </a:xfrm>
            <a:custGeom>
              <a:avLst/>
              <a:gdLst/>
              <a:ahLst/>
              <a:cxnLst/>
              <a:rect l="l" t="t" r="r" b="b"/>
              <a:pathLst>
                <a:path w="210820" h="751839">
                  <a:moveTo>
                    <a:pt x="60959" y="0"/>
                  </a:moveTo>
                  <a:lnTo>
                    <a:pt x="0" y="275590"/>
                  </a:lnTo>
                  <a:lnTo>
                    <a:pt x="97789" y="365759"/>
                  </a:lnTo>
                  <a:lnTo>
                    <a:pt x="76200" y="685800"/>
                  </a:lnTo>
                  <a:lnTo>
                    <a:pt x="140969" y="751840"/>
                  </a:lnTo>
                  <a:lnTo>
                    <a:pt x="210819" y="120650"/>
                  </a:lnTo>
                  <a:lnTo>
                    <a:pt x="60959" y="0"/>
                  </a:lnTo>
                  <a:close/>
                </a:path>
              </a:pathLst>
            </a:custGeom>
            <a:solidFill>
              <a:srgbClr val="7C4C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683500" y="5566409"/>
              <a:ext cx="300990" cy="626110"/>
            </a:xfrm>
            <a:custGeom>
              <a:avLst/>
              <a:gdLst/>
              <a:ahLst/>
              <a:cxnLst/>
              <a:rect l="l" t="t" r="r" b="b"/>
              <a:pathLst>
                <a:path w="300990" h="626110">
                  <a:moveTo>
                    <a:pt x="73659" y="0"/>
                  </a:moveTo>
                  <a:lnTo>
                    <a:pt x="0" y="608329"/>
                  </a:lnTo>
                  <a:lnTo>
                    <a:pt x="260350" y="626109"/>
                  </a:lnTo>
                  <a:lnTo>
                    <a:pt x="300990" y="11429"/>
                  </a:lnTo>
                  <a:lnTo>
                    <a:pt x="73659" y="0"/>
                  </a:lnTo>
                  <a:close/>
                </a:path>
              </a:pathLst>
            </a:custGeom>
            <a:solidFill>
              <a:srgbClr val="A579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490970" y="5248909"/>
              <a:ext cx="287020" cy="220979"/>
            </a:xfrm>
            <a:custGeom>
              <a:avLst/>
              <a:gdLst/>
              <a:ahLst/>
              <a:cxnLst/>
              <a:rect l="l" t="t" r="r" b="b"/>
              <a:pathLst>
                <a:path w="287020" h="220979">
                  <a:moveTo>
                    <a:pt x="95250" y="0"/>
                  </a:moveTo>
                  <a:lnTo>
                    <a:pt x="0" y="167639"/>
                  </a:lnTo>
                  <a:lnTo>
                    <a:pt x="186689" y="220979"/>
                  </a:lnTo>
                  <a:lnTo>
                    <a:pt x="287020" y="173989"/>
                  </a:lnTo>
                  <a:lnTo>
                    <a:pt x="275589" y="25399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A293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340350" y="5292089"/>
              <a:ext cx="386080" cy="285750"/>
            </a:xfrm>
            <a:custGeom>
              <a:avLst/>
              <a:gdLst/>
              <a:ahLst/>
              <a:cxnLst/>
              <a:rect l="l" t="t" r="r" b="b"/>
              <a:pathLst>
                <a:path w="386079" h="285750">
                  <a:moveTo>
                    <a:pt x="262889" y="0"/>
                  </a:moveTo>
                  <a:lnTo>
                    <a:pt x="0" y="218440"/>
                  </a:lnTo>
                  <a:lnTo>
                    <a:pt x="199389" y="285750"/>
                  </a:lnTo>
                  <a:lnTo>
                    <a:pt x="386079" y="109220"/>
                  </a:lnTo>
                  <a:lnTo>
                    <a:pt x="262889" y="0"/>
                  </a:lnTo>
                  <a:close/>
                </a:path>
              </a:pathLst>
            </a:custGeom>
            <a:solidFill>
              <a:srgbClr val="8B5D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411470" y="5208270"/>
              <a:ext cx="165100" cy="22098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535930" y="5388609"/>
              <a:ext cx="196850" cy="844550"/>
            </a:xfrm>
            <a:custGeom>
              <a:avLst/>
              <a:gdLst/>
              <a:ahLst/>
              <a:cxnLst/>
              <a:rect l="l" t="t" r="r" b="b"/>
              <a:pathLst>
                <a:path w="196850" h="844550">
                  <a:moveTo>
                    <a:pt x="193040" y="0"/>
                  </a:moveTo>
                  <a:lnTo>
                    <a:pt x="6350" y="189229"/>
                  </a:lnTo>
                  <a:lnTo>
                    <a:pt x="0" y="844549"/>
                  </a:lnTo>
                  <a:lnTo>
                    <a:pt x="196850" y="732789"/>
                  </a:lnTo>
                  <a:lnTo>
                    <a:pt x="193040" y="0"/>
                  </a:lnTo>
                  <a:close/>
                </a:path>
              </a:pathLst>
            </a:custGeom>
            <a:solidFill>
              <a:srgbClr val="7C4C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261610" y="5504179"/>
              <a:ext cx="293370" cy="760730"/>
            </a:xfrm>
            <a:custGeom>
              <a:avLst/>
              <a:gdLst/>
              <a:ahLst/>
              <a:cxnLst/>
              <a:rect l="l" t="t" r="r" b="b"/>
              <a:pathLst>
                <a:path w="293370" h="760729">
                  <a:moveTo>
                    <a:pt x="88900" y="0"/>
                  </a:moveTo>
                  <a:lnTo>
                    <a:pt x="0" y="744220"/>
                  </a:lnTo>
                  <a:lnTo>
                    <a:pt x="293369" y="760730"/>
                  </a:lnTo>
                  <a:lnTo>
                    <a:pt x="284479" y="64770"/>
                  </a:lnTo>
                  <a:lnTo>
                    <a:pt x="88900" y="0"/>
                  </a:lnTo>
                  <a:close/>
                </a:path>
              </a:pathLst>
            </a:custGeom>
            <a:solidFill>
              <a:srgbClr val="A579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515100" y="5364479"/>
              <a:ext cx="177800" cy="894080"/>
            </a:xfrm>
            <a:custGeom>
              <a:avLst/>
              <a:gdLst/>
              <a:ahLst/>
              <a:cxnLst/>
              <a:rect l="l" t="t" r="r" b="b"/>
              <a:pathLst>
                <a:path w="177800" h="894079">
                  <a:moveTo>
                    <a:pt x="177800" y="0"/>
                  </a:moveTo>
                  <a:lnTo>
                    <a:pt x="0" y="120650"/>
                  </a:lnTo>
                  <a:lnTo>
                    <a:pt x="0" y="894080"/>
                  </a:lnTo>
                  <a:lnTo>
                    <a:pt x="144779" y="65786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7C4C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271260" y="5276850"/>
              <a:ext cx="421640" cy="251460"/>
            </a:xfrm>
            <a:custGeom>
              <a:avLst/>
              <a:gdLst/>
              <a:ahLst/>
              <a:cxnLst/>
              <a:rect l="l" t="t" r="r" b="b"/>
              <a:pathLst>
                <a:path w="421640" h="251460">
                  <a:moveTo>
                    <a:pt x="207010" y="0"/>
                  </a:moveTo>
                  <a:lnTo>
                    <a:pt x="0" y="158750"/>
                  </a:lnTo>
                  <a:lnTo>
                    <a:pt x="243839" y="251459"/>
                  </a:lnTo>
                  <a:lnTo>
                    <a:pt x="421639" y="55880"/>
                  </a:lnTo>
                  <a:lnTo>
                    <a:pt x="207010" y="0"/>
                  </a:lnTo>
                  <a:close/>
                </a:path>
              </a:pathLst>
            </a:custGeom>
            <a:solidFill>
              <a:srgbClr val="8B5D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252210" y="5441950"/>
              <a:ext cx="262890" cy="812800"/>
            </a:xfrm>
            <a:custGeom>
              <a:avLst/>
              <a:gdLst/>
              <a:ahLst/>
              <a:cxnLst/>
              <a:rect l="l" t="t" r="r" b="b"/>
              <a:pathLst>
                <a:path w="262890" h="812800">
                  <a:moveTo>
                    <a:pt x="12700" y="0"/>
                  </a:moveTo>
                  <a:lnTo>
                    <a:pt x="0" y="791210"/>
                  </a:lnTo>
                  <a:lnTo>
                    <a:pt x="238760" y="812800"/>
                  </a:lnTo>
                  <a:lnTo>
                    <a:pt x="262889" y="64769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A579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421120" y="5173979"/>
              <a:ext cx="176529" cy="22732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650480" y="5336539"/>
              <a:ext cx="201929" cy="20700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391660" y="3798569"/>
              <a:ext cx="3521710" cy="1515110"/>
            </a:xfrm>
            <a:custGeom>
              <a:avLst/>
              <a:gdLst/>
              <a:ahLst/>
              <a:cxnLst/>
              <a:rect l="l" t="t" r="r" b="b"/>
              <a:pathLst>
                <a:path w="3521709" h="1515110">
                  <a:moveTo>
                    <a:pt x="1031239" y="0"/>
                  </a:moveTo>
                  <a:lnTo>
                    <a:pt x="364489" y="152399"/>
                  </a:lnTo>
                  <a:lnTo>
                    <a:pt x="92710" y="509269"/>
                  </a:lnTo>
                  <a:lnTo>
                    <a:pt x="0" y="1123949"/>
                  </a:lnTo>
                  <a:lnTo>
                    <a:pt x="193039" y="1202689"/>
                  </a:lnTo>
                  <a:lnTo>
                    <a:pt x="2205990" y="1360169"/>
                  </a:lnTo>
                  <a:lnTo>
                    <a:pt x="3035299" y="1394459"/>
                  </a:lnTo>
                  <a:lnTo>
                    <a:pt x="3463290" y="1515109"/>
                  </a:lnTo>
                  <a:lnTo>
                    <a:pt x="3521710" y="1024889"/>
                  </a:lnTo>
                  <a:lnTo>
                    <a:pt x="3500119" y="524509"/>
                  </a:lnTo>
                  <a:lnTo>
                    <a:pt x="3425682" y="304799"/>
                  </a:lnTo>
                  <a:lnTo>
                    <a:pt x="2279649" y="304799"/>
                  </a:lnTo>
                  <a:lnTo>
                    <a:pt x="1943100" y="130809"/>
                  </a:lnTo>
                  <a:lnTo>
                    <a:pt x="1656079" y="99059"/>
                  </a:lnTo>
                  <a:lnTo>
                    <a:pt x="1475739" y="19049"/>
                  </a:lnTo>
                  <a:lnTo>
                    <a:pt x="1031239" y="0"/>
                  </a:lnTo>
                  <a:close/>
                </a:path>
                <a:path w="3521709" h="1515110">
                  <a:moveTo>
                    <a:pt x="2603499" y="158749"/>
                  </a:moveTo>
                  <a:lnTo>
                    <a:pt x="2279649" y="304799"/>
                  </a:lnTo>
                  <a:lnTo>
                    <a:pt x="3425682" y="304799"/>
                  </a:lnTo>
                  <a:lnTo>
                    <a:pt x="3421380" y="292099"/>
                  </a:lnTo>
                  <a:lnTo>
                    <a:pt x="3124199" y="171449"/>
                  </a:lnTo>
                  <a:lnTo>
                    <a:pt x="2603499" y="158749"/>
                  </a:lnTo>
                  <a:close/>
                </a:path>
              </a:pathLst>
            </a:custGeom>
            <a:solidFill>
              <a:srgbClr val="6D98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352290" y="3327400"/>
              <a:ext cx="3735069" cy="295275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528368" y="2052368"/>
            <a:ext cx="3318510" cy="1231900"/>
            <a:chOff x="528368" y="2052368"/>
            <a:chExt cx="3318510" cy="1231900"/>
          </a:xfrm>
        </p:grpSpPr>
        <p:sp>
          <p:nvSpPr>
            <p:cNvPr id="40" name="object 40"/>
            <p:cNvSpPr/>
            <p:nvPr/>
          </p:nvSpPr>
          <p:spPr>
            <a:xfrm>
              <a:off x="641350" y="2086609"/>
              <a:ext cx="3200400" cy="1192530"/>
            </a:xfrm>
            <a:custGeom>
              <a:avLst/>
              <a:gdLst/>
              <a:ahLst/>
              <a:cxnLst/>
              <a:rect l="l" t="t" r="r" b="b"/>
              <a:pathLst>
                <a:path w="3200400" h="1192529">
                  <a:moveTo>
                    <a:pt x="3200400" y="0"/>
                  </a:moveTo>
                  <a:lnTo>
                    <a:pt x="0" y="0"/>
                  </a:lnTo>
                  <a:lnTo>
                    <a:pt x="0" y="1162050"/>
                  </a:lnTo>
                  <a:lnTo>
                    <a:pt x="0" y="1192530"/>
                  </a:lnTo>
                  <a:lnTo>
                    <a:pt x="3200400" y="1192530"/>
                  </a:lnTo>
                  <a:lnTo>
                    <a:pt x="3200400" y="1162050"/>
                  </a:lnTo>
                  <a:lnTo>
                    <a:pt x="3200400" y="0"/>
                  </a:lnTo>
                  <a:close/>
                </a:path>
              </a:pathLst>
            </a:custGeom>
            <a:solidFill>
              <a:srgbClr val="000000">
                <a:alpha val="4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41350" y="2086610"/>
              <a:ext cx="3200400" cy="1192530"/>
            </a:xfrm>
            <a:custGeom>
              <a:avLst/>
              <a:gdLst/>
              <a:ahLst/>
              <a:cxnLst/>
              <a:rect l="l" t="t" r="r" b="b"/>
              <a:pathLst>
                <a:path w="3200400" h="1192529">
                  <a:moveTo>
                    <a:pt x="0" y="0"/>
                  </a:moveTo>
                  <a:lnTo>
                    <a:pt x="3200400" y="0"/>
                  </a:lnTo>
                  <a:lnTo>
                    <a:pt x="3200400" y="1192529"/>
                  </a:lnTo>
                  <a:lnTo>
                    <a:pt x="0" y="1192529"/>
                  </a:lnTo>
                  <a:lnTo>
                    <a:pt x="0" y="0"/>
                  </a:lnTo>
                  <a:close/>
                </a:path>
              </a:pathLst>
            </a:custGeom>
            <a:ln w="100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33400" y="2057400"/>
              <a:ext cx="3200400" cy="1191260"/>
            </a:xfrm>
            <a:custGeom>
              <a:avLst/>
              <a:gdLst/>
              <a:ahLst/>
              <a:cxnLst/>
              <a:rect l="l" t="t" r="r" b="b"/>
              <a:pathLst>
                <a:path w="3200400" h="1191260">
                  <a:moveTo>
                    <a:pt x="0" y="0"/>
                  </a:moveTo>
                  <a:lnTo>
                    <a:pt x="3200400" y="0"/>
                  </a:lnTo>
                  <a:lnTo>
                    <a:pt x="3200400" y="1191260"/>
                  </a:lnTo>
                  <a:lnTo>
                    <a:pt x="0" y="11912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CC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33400" y="2057400"/>
              <a:ext cx="3200400" cy="1191260"/>
            </a:xfrm>
            <a:custGeom>
              <a:avLst/>
              <a:gdLst/>
              <a:ahLst/>
              <a:cxnLst/>
              <a:rect l="l" t="t" r="r" b="b"/>
              <a:pathLst>
                <a:path w="3200400" h="1191260">
                  <a:moveTo>
                    <a:pt x="0" y="0"/>
                  </a:moveTo>
                  <a:lnTo>
                    <a:pt x="3200400" y="0"/>
                  </a:lnTo>
                  <a:lnTo>
                    <a:pt x="3200400" y="1191260"/>
                  </a:lnTo>
                  <a:lnTo>
                    <a:pt x="0" y="1191260"/>
                  </a:lnTo>
                  <a:lnTo>
                    <a:pt x="0" y="0"/>
                  </a:lnTo>
                  <a:close/>
                </a:path>
              </a:pathLst>
            </a:custGeom>
            <a:ln w="10063">
              <a:solidFill>
                <a:srgbClr val="DC7F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636318" y="2062431"/>
            <a:ext cx="3092450" cy="1181735"/>
          </a:xfrm>
          <a:prstGeom prst="rect">
            <a:avLst/>
          </a:prstGeom>
          <a:solidFill>
            <a:srgbClr val="EECCC0"/>
          </a:solidFill>
        </p:spPr>
        <p:txBody>
          <a:bodyPr vert="horz" wrap="square" lIns="0" tIns="41910" rIns="0" bIns="0" rtlCol="0">
            <a:spAutoFit/>
          </a:bodyPr>
          <a:lstStyle/>
          <a:p>
            <a:pPr marR="80645">
              <a:lnSpc>
                <a:spcPct val="100000"/>
              </a:lnSpc>
              <a:spcBef>
                <a:spcPts val="330"/>
              </a:spcBef>
            </a:pPr>
            <a:r>
              <a:rPr sz="1800" dirty="0">
                <a:latin typeface="Tw Cen MT"/>
                <a:cs typeface="Tw Cen MT"/>
              </a:rPr>
              <a:t>Management </a:t>
            </a:r>
            <a:r>
              <a:rPr sz="1800" spc="-5" dirty="0">
                <a:latin typeface="Tw Cen MT"/>
                <a:cs typeface="Tw Cen MT"/>
              </a:rPr>
              <a:t>is </a:t>
            </a:r>
            <a:r>
              <a:rPr sz="1800" dirty="0">
                <a:latin typeface="Tw Cen MT"/>
                <a:cs typeface="Tw Cen MT"/>
              </a:rPr>
              <a:t>the art of</a:t>
            </a:r>
            <a:r>
              <a:rPr sz="1800" spc="-90" dirty="0">
                <a:latin typeface="Tw Cen MT"/>
                <a:cs typeface="Tw Cen MT"/>
              </a:rPr>
              <a:t> </a:t>
            </a:r>
            <a:r>
              <a:rPr sz="1800" dirty="0">
                <a:latin typeface="Tw Cen MT"/>
                <a:cs typeface="Tw Cen MT"/>
              </a:rPr>
              <a:t>getting  things done </a:t>
            </a:r>
            <a:r>
              <a:rPr sz="1800" spc="-5" dirty="0">
                <a:latin typeface="Tw Cen MT"/>
                <a:cs typeface="Tw Cen MT"/>
              </a:rPr>
              <a:t>by </a:t>
            </a:r>
            <a:r>
              <a:rPr sz="1800" dirty="0">
                <a:latin typeface="Tw Cen MT"/>
                <a:cs typeface="Tw Cen MT"/>
              </a:rPr>
              <a:t>a group of  people with effective utilization  of available</a:t>
            </a:r>
            <a:r>
              <a:rPr sz="1800" spc="-30" dirty="0">
                <a:latin typeface="Tw Cen MT"/>
                <a:cs typeface="Tw Cen MT"/>
              </a:rPr>
              <a:t> </a:t>
            </a:r>
            <a:r>
              <a:rPr sz="1800" dirty="0">
                <a:latin typeface="Tw Cen MT"/>
                <a:cs typeface="Tw Cen MT"/>
              </a:rPr>
              <a:t>resources</a:t>
            </a:r>
            <a:endParaRPr sz="1800">
              <a:latin typeface="Tw Cen MT"/>
              <a:cs typeface="Tw Cen MT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528368" y="3652568"/>
            <a:ext cx="3394710" cy="957580"/>
            <a:chOff x="528368" y="3652568"/>
            <a:chExt cx="3394710" cy="957580"/>
          </a:xfrm>
        </p:grpSpPr>
        <p:sp>
          <p:nvSpPr>
            <p:cNvPr id="46" name="object 46"/>
            <p:cNvSpPr/>
            <p:nvPr/>
          </p:nvSpPr>
          <p:spPr>
            <a:xfrm>
              <a:off x="641350" y="3686809"/>
              <a:ext cx="3276600" cy="918210"/>
            </a:xfrm>
            <a:custGeom>
              <a:avLst/>
              <a:gdLst/>
              <a:ahLst/>
              <a:cxnLst/>
              <a:rect l="l" t="t" r="r" b="b"/>
              <a:pathLst>
                <a:path w="3276600" h="918210">
                  <a:moveTo>
                    <a:pt x="3276600" y="0"/>
                  </a:moveTo>
                  <a:lnTo>
                    <a:pt x="0" y="0"/>
                  </a:lnTo>
                  <a:lnTo>
                    <a:pt x="0" y="887730"/>
                  </a:lnTo>
                  <a:lnTo>
                    <a:pt x="0" y="918210"/>
                  </a:lnTo>
                  <a:lnTo>
                    <a:pt x="3276600" y="918210"/>
                  </a:lnTo>
                  <a:lnTo>
                    <a:pt x="3276600" y="887730"/>
                  </a:lnTo>
                  <a:lnTo>
                    <a:pt x="3276600" y="0"/>
                  </a:lnTo>
                  <a:close/>
                </a:path>
              </a:pathLst>
            </a:custGeom>
            <a:solidFill>
              <a:srgbClr val="000000">
                <a:alpha val="4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41350" y="3686809"/>
              <a:ext cx="3276600" cy="918210"/>
            </a:xfrm>
            <a:custGeom>
              <a:avLst/>
              <a:gdLst/>
              <a:ahLst/>
              <a:cxnLst/>
              <a:rect l="l" t="t" r="r" b="b"/>
              <a:pathLst>
                <a:path w="3276600" h="918210">
                  <a:moveTo>
                    <a:pt x="0" y="0"/>
                  </a:moveTo>
                  <a:lnTo>
                    <a:pt x="3276600" y="0"/>
                  </a:lnTo>
                  <a:lnTo>
                    <a:pt x="3276600" y="918209"/>
                  </a:lnTo>
                  <a:lnTo>
                    <a:pt x="0" y="918209"/>
                  </a:lnTo>
                  <a:lnTo>
                    <a:pt x="0" y="0"/>
                  </a:lnTo>
                  <a:close/>
                </a:path>
              </a:pathLst>
            </a:custGeom>
            <a:ln w="100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533400" y="3657599"/>
              <a:ext cx="3276600" cy="916940"/>
            </a:xfrm>
            <a:custGeom>
              <a:avLst/>
              <a:gdLst/>
              <a:ahLst/>
              <a:cxnLst/>
              <a:rect l="l" t="t" r="r" b="b"/>
              <a:pathLst>
                <a:path w="3276600" h="916939">
                  <a:moveTo>
                    <a:pt x="0" y="0"/>
                  </a:moveTo>
                  <a:lnTo>
                    <a:pt x="3276600" y="0"/>
                  </a:lnTo>
                  <a:lnTo>
                    <a:pt x="3276600" y="916939"/>
                  </a:lnTo>
                  <a:lnTo>
                    <a:pt x="0" y="9169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D9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533400" y="3657599"/>
              <a:ext cx="3276600" cy="916940"/>
            </a:xfrm>
            <a:custGeom>
              <a:avLst/>
              <a:gdLst/>
              <a:ahLst/>
              <a:cxnLst/>
              <a:rect l="l" t="t" r="r" b="b"/>
              <a:pathLst>
                <a:path w="3276600" h="916939">
                  <a:moveTo>
                    <a:pt x="0" y="0"/>
                  </a:moveTo>
                  <a:lnTo>
                    <a:pt x="3276600" y="0"/>
                  </a:lnTo>
                  <a:lnTo>
                    <a:pt x="3276600" y="916939"/>
                  </a:lnTo>
                  <a:lnTo>
                    <a:pt x="0" y="916939"/>
                  </a:lnTo>
                  <a:lnTo>
                    <a:pt x="0" y="0"/>
                  </a:lnTo>
                  <a:close/>
                </a:path>
              </a:pathLst>
            </a:custGeom>
            <a:ln w="10063">
              <a:solidFill>
                <a:srgbClr val="A4AA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636318" y="3662631"/>
            <a:ext cx="3168650" cy="907415"/>
          </a:xfrm>
          <a:prstGeom prst="rect">
            <a:avLst/>
          </a:prstGeom>
          <a:solidFill>
            <a:srgbClr val="D7D9CC"/>
          </a:solidFill>
        </p:spPr>
        <p:txBody>
          <a:bodyPr vert="horz" wrap="square" lIns="0" tIns="41910" rIns="0" bIns="0" rtlCol="0">
            <a:spAutoFit/>
          </a:bodyPr>
          <a:lstStyle/>
          <a:p>
            <a:pPr marR="144145">
              <a:lnSpc>
                <a:spcPct val="100000"/>
              </a:lnSpc>
              <a:spcBef>
                <a:spcPts val="330"/>
              </a:spcBef>
            </a:pPr>
            <a:r>
              <a:rPr sz="1800" dirty="0">
                <a:latin typeface="Tw Cen MT"/>
                <a:cs typeface="Tw Cen MT"/>
              </a:rPr>
              <a:t>An Individual cannot </a:t>
            </a:r>
            <a:r>
              <a:rPr sz="1800" spc="-5" dirty="0">
                <a:latin typeface="Tw Cen MT"/>
                <a:cs typeface="Tw Cen MT"/>
              </a:rPr>
              <a:t>be </a:t>
            </a:r>
            <a:r>
              <a:rPr sz="1800" dirty="0">
                <a:latin typeface="Tw Cen MT"/>
                <a:cs typeface="Tw Cen MT"/>
              </a:rPr>
              <a:t>treated  </a:t>
            </a:r>
            <a:r>
              <a:rPr sz="1800" spc="-5" dirty="0">
                <a:latin typeface="Tw Cen MT"/>
                <a:cs typeface="Tw Cen MT"/>
              </a:rPr>
              <a:t>as </a:t>
            </a:r>
            <a:r>
              <a:rPr sz="1800" dirty="0">
                <a:latin typeface="Tw Cen MT"/>
                <a:cs typeface="Tw Cen MT"/>
              </a:rPr>
              <a:t>a managing body running</a:t>
            </a:r>
            <a:r>
              <a:rPr sz="1800" spc="-75" dirty="0">
                <a:latin typeface="Tw Cen MT"/>
                <a:cs typeface="Tw Cen MT"/>
              </a:rPr>
              <a:t> </a:t>
            </a:r>
            <a:r>
              <a:rPr sz="1800" spc="-5" dirty="0">
                <a:latin typeface="Tw Cen MT"/>
                <a:cs typeface="Tw Cen MT"/>
              </a:rPr>
              <a:t>any  </a:t>
            </a:r>
            <a:r>
              <a:rPr sz="1800" dirty="0">
                <a:latin typeface="Tw Cen MT"/>
                <a:cs typeface="Tw Cen MT"/>
              </a:rPr>
              <a:t>organization</a:t>
            </a:r>
            <a:endParaRPr sz="1800">
              <a:latin typeface="Tw Cen MT"/>
              <a:cs typeface="Tw Cen MT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528368" y="4947968"/>
            <a:ext cx="3394710" cy="681990"/>
            <a:chOff x="528368" y="4947968"/>
            <a:chExt cx="3394710" cy="681990"/>
          </a:xfrm>
        </p:grpSpPr>
        <p:sp>
          <p:nvSpPr>
            <p:cNvPr id="52" name="object 52"/>
            <p:cNvSpPr/>
            <p:nvPr/>
          </p:nvSpPr>
          <p:spPr>
            <a:xfrm>
              <a:off x="641350" y="4982209"/>
              <a:ext cx="3276600" cy="642620"/>
            </a:xfrm>
            <a:custGeom>
              <a:avLst/>
              <a:gdLst/>
              <a:ahLst/>
              <a:cxnLst/>
              <a:rect l="l" t="t" r="r" b="b"/>
              <a:pathLst>
                <a:path w="3276600" h="642620">
                  <a:moveTo>
                    <a:pt x="3276600" y="0"/>
                  </a:moveTo>
                  <a:lnTo>
                    <a:pt x="0" y="0"/>
                  </a:lnTo>
                  <a:lnTo>
                    <a:pt x="0" y="613410"/>
                  </a:lnTo>
                  <a:lnTo>
                    <a:pt x="0" y="642620"/>
                  </a:lnTo>
                  <a:lnTo>
                    <a:pt x="3276600" y="642620"/>
                  </a:lnTo>
                  <a:lnTo>
                    <a:pt x="3276600" y="613410"/>
                  </a:lnTo>
                  <a:lnTo>
                    <a:pt x="3276600" y="0"/>
                  </a:lnTo>
                  <a:close/>
                </a:path>
              </a:pathLst>
            </a:custGeom>
            <a:solidFill>
              <a:srgbClr val="000000">
                <a:alpha val="4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641350" y="4982209"/>
              <a:ext cx="3276600" cy="642620"/>
            </a:xfrm>
            <a:custGeom>
              <a:avLst/>
              <a:gdLst/>
              <a:ahLst/>
              <a:cxnLst/>
              <a:rect l="l" t="t" r="r" b="b"/>
              <a:pathLst>
                <a:path w="3276600" h="642620">
                  <a:moveTo>
                    <a:pt x="0" y="0"/>
                  </a:moveTo>
                  <a:lnTo>
                    <a:pt x="3276600" y="0"/>
                  </a:lnTo>
                  <a:lnTo>
                    <a:pt x="3276600" y="642619"/>
                  </a:lnTo>
                  <a:lnTo>
                    <a:pt x="0" y="642619"/>
                  </a:lnTo>
                  <a:lnTo>
                    <a:pt x="0" y="0"/>
                  </a:lnTo>
                  <a:close/>
                </a:path>
              </a:pathLst>
            </a:custGeom>
            <a:ln w="100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533400" y="4952999"/>
              <a:ext cx="3276600" cy="642620"/>
            </a:xfrm>
            <a:custGeom>
              <a:avLst/>
              <a:gdLst/>
              <a:ahLst/>
              <a:cxnLst/>
              <a:rect l="l" t="t" r="r" b="b"/>
              <a:pathLst>
                <a:path w="3276600" h="642620">
                  <a:moveTo>
                    <a:pt x="0" y="0"/>
                  </a:moveTo>
                  <a:lnTo>
                    <a:pt x="3276600" y="0"/>
                  </a:lnTo>
                  <a:lnTo>
                    <a:pt x="3276600" y="642619"/>
                  </a:lnTo>
                  <a:lnTo>
                    <a:pt x="0" y="642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AD8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533400" y="4952999"/>
              <a:ext cx="3276600" cy="642620"/>
            </a:xfrm>
            <a:custGeom>
              <a:avLst/>
              <a:gdLst/>
              <a:ahLst/>
              <a:cxnLst/>
              <a:rect l="l" t="t" r="r" b="b"/>
              <a:pathLst>
                <a:path w="3276600" h="642620">
                  <a:moveTo>
                    <a:pt x="0" y="0"/>
                  </a:moveTo>
                  <a:lnTo>
                    <a:pt x="3276600" y="0"/>
                  </a:lnTo>
                  <a:lnTo>
                    <a:pt x="3276600" y="642619"/>
                  </a:lnTo>
                  <a:lnTo>
                    <a:pt x="0" y="642619"/>
                  </a:lnTo>
                  <a:lnTo>
                    <a:pt x="0" y="0"/>
                  </a:lnTo>
                  <a:close/>
                </a:path>
              </a:pathLst>
            </a:custGeom>
            <a:ln w="10063">
              <a:solidFill>
                <a:srgbClr val="7AA6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636318" y="4958031"/>
            <a:ext cx="3168650" cy="633095"/>
          </a:xfrm>
          <a:prstGeom prst="rect">
            <a:avLst/>
          </a:prstGeom>
          <a:solidFill>
            <a:srgbClr val="CAD8D4"/>
          </a:solidFill>
        </p:spPr>
        <p:txBody>
          <a:bodyPr vert="horz" wrap="square" lIns="0" tIns="40640" rIns="0" bIns="0" rtlCol="0">
            <a:spAutoFit/>
          </a:bodyPr>
          <a:lstStyle/>
          <a:p>
            <a:pPr marR="253365">
              <a:lnSpc>
                <a:spcPct val="100000"/>
              </a:lnSpc>
              <a:spcBef>
                <a:spcPts val="320"/>
              </a:spcBef>
            </a:pPr>
            <a:r>
              <a:rPr sz="1800" dirty="0">
                <a:latin typeface="Tw Cen MT"/>
                <a:cs typeface="Tw Cen MT"/>
              </a:rPr>
              <a:t>A minimum of two </a:t>
            </a:r>
            <a:r>
              <a:rPr sz="1800" spc="-5" dirty="0">
                <a:latin typeface="Tw Cen MT"/>
                <a:cs typeface="Tw Cen MT"/>
              </a:rPr>
              <a:t>persons are  </a:t>
            </a:r>
            <a:r>
              <a:rPr sz="1800" dirty="0">
                <a:latin typeface="Tw Cen MT"/>
                <a:cs typeface="Tw Cen MT"/>
              </a:rPr>
              <a:t>essential </a:t>
            </a:r>
            <a:r>
              <a:rPr sz="1800" spc="5" dirty="0">
                <a:latin typeface="Tw Cen MT"/>
                <a:cs typeface="Tw Cen MT"/>
              </a:rPr>
              <a:t>to </a:t>
            </a:r>
            <a:r>
              <a:rPr sz="1800" dirty="0">
                <a:latin typeface="Tw Cen MT"/>
                <a:cs typeface="Tw Cen MT"/>
              </a:rPr>
              <a:t>form a</a:t>
            </a:r>
            <a:r>
              <a:rPr sz="1800" spc="-125" dirty="0">
                <a:latin typeface="Tw Cen MT"/>
                <a:cs typeface="Tw Cen MT"/>
              </a:rPr>
              <a:t> </a:t>
            </a:r>
            <a:r>
              <a:rPr sz="1800" dirty="0">
                <a:latin typeface="Tw Cen MT"/>
                <a:cs typeface="Tw Cen MT"/>
              </a:rPr>
              <a:t>management</a:t>
            </a:r>
            <a:endParaRPr sz="1800">
              <a:latin typeface="Tw Cen MT"/>
              <a:cs typeface="Tw Cen MT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359409"/>
            <a:ext cx="58280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Definition </a:t>
            </a:r>
            <a:r>
              <a:rPr dirty="0"/>
              <a:t>of</a:t>
            </a:r>
            <a:r>
              <a:rPr spc="-30" dirty="0"/>
              <a:t> </a:t>
            </a:r>
            <a:r>
              <a:rPr dirty="0"/>
              <a:t>Management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447675" y="1743075"/>
            <a:ext cx="8175625" cy="4140835"/>
            <a:chOff x="457200" y="1752600"/>
            <a:chExt cx="8166100" cy="4131310"/>
          </a:xfrm>
        </p:grpSpPr>
        <p:sp>
          <p:nvSpPr>
            <p:cNvPr id="4" name="object 4"/>
            <p:cNvSpPr/>
            <p:nvPr/>
          </p:nvSpPr>
          <p:spPr>
            <a:xfrm>
              <a:off x="4724400" y="2040890"/>
              <a:ext cx="3898900" cy="38430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1752600"/>
              <a:ext cx="3455670" cy="1855470"/>
            </a:xfrm>
            <a:custGeom>
              <a:avLst/>
              <a:gdLst/>
              <a:ahLst/>
              <a:cxnLst/>
              <a:rect l="l" t="t" r="r" b="b"/>
              <a:pathLst>
                <a:path w="3455670" h="1855470">
                  <a:moveTo>
                    <a:pt x="3204210" y="0"/>
                  </a:moveTo>
                  <a:lnTo>
                    <a:pt x="0" y="690879"/>
                  </a:lnTo>
                  <a:lnTo>
                    <a:pt x="251459" y="1855470"/>
                  </a:lnTo>
                  <a:lnTo>
                    <a:pt x="3455670" y="1164589"/>
                  </a:lnTo>
                  <a:lnTo>
                    <a:pt x="3204210" y="0"/>
                  </a:lnTo>
                  <a:close/>
                </a:path>
              </a:pathLst>
            </a:custGeom>
            <a:solidFill>
              <a:srgbClr val="A4A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57200" y="1752600"/>
              <a:ext cx="3455670" cy="1855470"/>
            </a:xfrm>
            <a:custGeom>
              <a:avLst/>
              <a:gdLst/>
              <a:ahLst/>
              <a:cxnLst/>
              <a:rect l="l" t="t" r="r" b="b"/>
              <a:pathLst>
                <a:path w="3455670" h="1855470">
                  <a:moveTo>
                    <a:pt x="0" y="690879"/>
                  </a:moveTo>
                  <a:lnTo>
                    <a:pt x="3204210" y="0"/>
                  </a:lnTo>
                  <a:lnTo>
                    <a:pt x="3455670" y="1164589"/>
                  </a:lnTo>
                  <a:lnTo>
                    <a:pt x="251459" y="1855470"/>
                  </a:lnTo>
                  <a:lnTo>
                    <a:pt x="0" y="690879"/>
                  </a:lnTo>
                  <a:close/>
                </a:path>
              </a:pathLst>
            </a:custGeom>
            <a:ln w="19048">
              <a:solidFill>
                <a:srgbClr val="777C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 rot="20880000">
            <a:off x="549495" y="2067831"/>
            <a:ext cx="3106587" cy="4632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5" dirty="0">
                <a:solidFill>
                  <a:srgbClr val="FFFFFF"/>
                </a:solidFill>
                <a:latin typeface="Tw Cen MT"/>
                <a:cs typeface="Tw Cen MT"/>
              </a:rPr>
              <a:t>Management is </a:t>
            </a:r>
            <a:r>
              <a:rPr sz="1800" dirty="0">
                <a:solidFill>
                  <a:srgbClr val="FFFFFF"/>
                </a:solidFill>
                <a:latin typeface="Tw Cen MT"/>
                <a:cs typeface="Tw Cen MT"/>
              </a:rPr>
              <a:t>the </a:t>
            </a:r>
            <a:r>
              <a:rPr sz="2700" baseline="1543" dirty="0">
                <a:solidFill>
                  <a:srgbClr val="FFFFFF"/>
                </a:solidFill>
                <a:latin typeface="Tw Cen MT"/>
                <a:cs typeface="Tw Cen MT"/>
              </a:rPr>
              <a:t>art </a:t>
            </a:r>
            <a:r>
              <a:rPr sz="2700" baseline="1543">
                <a:solidFill>
                  <a:srgbClr val="FFFFFF"/>
                </a:solidFill>
                <a:latin typeface="Tw Cen MT"/>
                <a:cs typeface="Tw Cen MT"/>
              </a:rPr>
              <a:t>of</a:t>
            </a:r>
            <a:r>
              <a:rPr sz="2700" spc="82" baseline="1543">
                <a:solidFill>
                  <a:srgbClr val="FFFFFF"/>
                </a:solidFill>
                <a:latin typeface="Tw Cen MT"/>
                <a:cs typeface="Tw Cen MT"/>
              </a:rPr>
              <a:t> </a:t>
            </a:r>
            <a:r>
              <a:rPr sz="2700" spc="-7" baseline="1543" smtClean="0">
                <a:solidFill>
                  <a:srgbClr val="FFFFFF"/>
                </a:solidFill>
                <a:latin typeface="Tw Cen MT"/>
                <a:cs typeface="Tw Cen MT"/>
              </a:rPr>
              <a:t>getting</a:t>
            </a:r>
            <a:endParaRPr lang="en-GB" sz="2700" spc="-7" baseline="1543" dirty="0" smtClean="0">
              <a:solidFill>
                <a:srgbClr val="FFFFFF"/>
              </a:solidFill>
              <a:latin typeface="Tw Cen MT"/>
              <a:cs typeface="Tw Cen MT"/>
            </a:endParaRPr>
          </a:p>
          <a:p>
            <a:pPr>
              <a:lnSpc>
                <a:spcPts val="1800"/>
              </a:lnSpc>
            </a:pPr>
            <a:endParaRPr sz="2700" baseline="1543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 rot="20880000">
            <a:off x="606637" y="2336494"/>
            <a:ext cx="310722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5" dirty="0">
                <a:solidFill>
                  <a:srgbClr val="FFFFFF"/>
                </a:solidFill>
                <a:latin typeface="Tw Cen MT"/>
                <a:cs typeface="Tw Cen MT"/>
              </a:rPr>
              <a:t>things </a:t>
            </a:r>
            <a:r>
              <a:rPr sz="1800" dirty="0">
                <a:solidFill>
                  <a:srgbClr val="FFFFFF"/>
                </a:solidFill>
                <a:latin typeface="Tw Cen MT"/>
                <a:cs typeface="Tw Cen MT"/>
              </a:rPr>
              <a:t>done </a:t>
            </a:r>
            <a:r>
              <a:rPr sz="1800" spc="-5">
                <a:solidFill>
                  <a:srgbClr val="FFFFFF"/>
                </a:solidFill>
                <a:latin typeface="Tw Cen MT"/>
                <a:cs typeface="Tw Cen MT"/>
              </a:rPr>
              <a:t>through </a:t>
            </a:r>
            <a:r>
              <a:rPr lang="en-GB" sz="1800" spc="-5" dirty="0" smtClean="0">
                <a:solidFill>
                  <a:srgbClr val="FFFFFF"/>
                </a:solidFill>
                <a:latin typeface="Tw Cen MT"/>
                <a:cs typeface="Tw Cen MT"/>
              </a:rPr>
              <a:t>and with people </a:t>
            </a:r>
            <a:r>
              <a:rPr sz="2700" baseline="1543" smtClean="0">
                <a:solidFill>
                  <a:srgbClr val="FFFFFF"/>
                </a:solidFill>
                <a:latin typeface="Tw Cen MT"/>
                <a:cs typeface="Tw Cen MT"/>
              </a:rPr>
              <a:t>an</a:t>
            </a:r>
            <a:r>
              <a:rPr sz="2700" spc="547" baseline="1543" smtClean="0">
                <a:solidFill>
                  <a:srgbClr val="FFFFFF"/>
                </a:solidFill>
                <a:latin typeface="Tw Cen MT"/>
                <a:cs typeface="Tw Cen MT"/>
              </a:rPr>
              <a:t> </a:t>
            </a:r>
            <a:r>
              <a:rPr sz="2700" spc="-7" baseline="1543" smtClean="0">
                <a:solidFill>
                  <a:srgbClr val="FFFFFF"/>
                </a:solidFill>
                <a:latin typeface="Tw Cen MT"/>
                <a:cs typeface="Tw Cen MT"/>
              </a:rPr>
              <a:t>informally</a:t>
            </a:r>
            <a:r>
              <a:rPr lang="en-GB" sz="2700" spc="-7" baseline="1543" dirty="0" smtClean="0">
                <a:solidFill>
                  <a:srgbClr val="FFFFFF"/>
                </a:solidFill>
                <a:latin typeface="Tw Cen MT"/>
                <a:cs typeface="Tw Cen MT"/>
              </a:rPr>
              <a:t> organized </a:t>
            </a:r>
            <a:endParaRPr sz="2700" baseline="1543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 rot="20880000">
            <a:off x="677828" y="2880031"/>
            <a:ext cx="1609531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5" smtClean="0">
                <a:solidFill>
                  <a:srgbClr val="FFFFFF"/>
                </a:solidFill>
                <a:latin typeface="Tw Cen MT"/>
                <a:cs typeface="Tw Cen MT"/>
              </a:rPr>
              <a:t>group</a:t>
            </a:r>
            <a:r>
              <a:rPr sz="1800" spc="-5" dirty="0">
                <a:solidFill>
                  <a:srgbClr val="FFFFFF"/>
                </a:solidFill>
                <a:latin typeface="Tw Cen MT"/>
                <a:cs typeface="Tw Cen MT"/>
              </a:rPr>
              <a:t>.</a:t>
            </a:r>
            <a:endParaRPr sz="18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 rot="20880000">
            <a:off x="2079548" y="2877199"/>
            <a:ext cx="1444414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i="1" dirty="0">
                <a:solidFill>
                  <a:srgbClr val="FFFFFF"/>
                </a:solidFill>
                <a:latin typeface="Tw Cen MT"/>
                <a:cs typeface="Tw Cen MT"/>
              </a:rPr>
              <a:t>- </a:t>
            </a:r>
            <a:r>
              <a:rPr sz="1800" i="1" spc="-5" dirty="0">
                <a:solidFill>
                  <a:srgbClr val="FFFFFF"/>
                </a:solidFill>
                <a:latin typeface="Tw Cen MT"/>
                <a:cs typeface="Tw Cen MT"/>
              </a:rPr>
              <a:t>Harold</a:t>
            </a:r>
            <a:r>
              <a:rPr sz="1800" i="1" spc="-95" dirty="0">
                <a:solidFill>
                  <a:srgbClr val="FFFFFF"/>
                </a:solidFill>
                <a:latin typeface="Tw Cen MT"/>
                <a:cs typeface="Tw Cen MT"/>
              </a:rPr>
              <a:t> </a:t>
            </a:r>
            <a:r>
              <a:rPr sz="1800" i="1" spc="-5" dirty="0">
                <a:solidFill>
                  <a:srgbClr val="FFFFFF"/>
                </a:solidFill>
                <a:latin typeface="Tw Cen MT"/>
                <a:cs typeface="Tw Cen MT"/>
              </a:rPr>
              <a:t>Koontz</a:t>
            </a:r>
            <a:endParaRPr sz="1800">
              <a:latin typeface="Tw Cen MT"/>
              <a:cs typeface="Tw Cen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591944" y="3343275"/>
            <a:ext cx="3361690" cy="2037080"/>
            <a:chOff x="1591944" y="3343275"/>
            <a:chExt cx="3361690" cy="2037080"/>
          </a:xfrm>
        </p:grpSpPr>
        <p:sp>
          <p:nvSpPr>
            <p:cNvPr id="12" name="object 12"/>
            <p:cNvSpPr/>
            <p:nvPr/>
          </p:nvSpPr>
          <p:spPr>
            <a:xfrm>
              <a:off x="1601469" y="3352800"/>
              <a:ext cx="3342640" cy="2018030"/>
            </a:xfrm>
            <a:custGeom>
              <a:avLst/>
              <a:gdLst/>
              <a:ahLst/>
              <a:cxnLst/>
              <a:rect l="l" t="t" r="r" b="b"/>
              <a:pathLst>
                <a:path w="3342640" h="2018029">
                  <a:moveTo>
                    <a:pt x="271780" y="0"/>
                  </a:moveTo>
                  <a:lnTo>
                    <a:pt x="0" y="1441450"/>
                  </a:lnTo>
                  <a:lnTo>
                    <a:pt x="3070860" y="2018030"/>
                  </a:lnTo>
                  <a:lnTo>
                    <a:pt x="3342640" y="576580"/>
                  </a:lnTo>
                  <a:lnTo>
                    <a:pt x="271780" y="0"/>
                  </a:lnTo>
                  <a:close/>
                </a:path>
              </a:pathLst>
            </a:custGeom>
            <a:solidFill>
              <a:srgbClr val="DC7F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601469" y="3352800"/>
              <a:ext cx="3342640" cy="2018030"/>
            </a:xfrm>
            <a:custGeom>
              <a:avLst/>
              <a:gdLst/>
              <a:ahLst/>
              <a:cxnLst/>
              <a:rect l="l" t="t" r="r" b="b"/>
              <a:pathLst>
                <a:path w="3342640" h="2018029">
                  <a:moveTo>
                    <a:pt x="271780" y="0"/>
                  </a:moveTo>
                  <a:lnTo>
                    <a:pt x="3342640" y="576580"/>
                  </a:lnTo>
                  <a:lnTo>
                    <a:pt x="3070860" y="2018030"/>
                  </a:lnTo>
                  <a:lnTo>
                    <a:pt x="0" y="1441450"/>
                  </a:lnTo>
                  <a:lnTo>
                    <a:pt x="271780" y="0"/>
                  </a:lnTo>
                  <a:close/>
                </a:path>
              </a:pathLst>
            </a:custGeom>
            <a:ln w="19048">
              <a:solidFill>
                <a:srgbClr val="A15B3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 rot="600000">
            <a:off x="1830077" y="3745215"/>
            <a:ext cx="3037468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sz="2700" spc="-30" baseline="3086" smtClean="0">
                <a:solidFill>
                  <a:srgbClr val="FFFFFF"/>
                </a:solidFill>
                <a:latin typeface="Tw Cen MT"/>
                <a:cs typeface="Tw Cen MT"/>
              </a:rPr>
              <a:t>Man</a:t>
            </a:r>
            <a:r>
              <a:rPr sz="2700" spc="-30" baseline="1543" smtClean="0">
                <a:solidFill>
                  <a:srgbClr val="FFFFFF"/>
                </a:solidFill>
                <a:latin typeface="Tw Cen MT"/>
                <a:cs typeface="Tw Cen MT"/>
              </a:rPr>
              <a:t>agem</a:t>
            </a:r>
            <a:r>
              <a:rPr sz="1800" spc="-20" smtClean="0">
                <a:solidFill>
                  <a:srgbClr val="FFFFFF"/>
                </a:solidFill>
                <a:latin typeface="Tw Cen MT"/>
                <a:cs typeface="Tw Cen MT"/>
              </a:rPr>
              <a:t>ent</a:t>
            </a:r>
            <a:r>
              <a:rPr lang="en-GB" sz="1800" spc="-20" dirty="0" smtClean="0">
                <a:solidFill>
                  <a:srgbClr val="FFFFFF"/>
                </a:solidFill>
                <a:latin typeface="Tw Cen MT"/>
                <a:cs typeface="Tw Cen MT"/>
              </a:rPr>
              <a:t> is the art of getting things done through </a:t>
            </a:r>
            <a:r>
              <a:rPr lang="en-GB" sz="1800" spc="-20" dirty="0" smtClean="0">
                <a:solidFill>
                  <a:srgbClr val="FFFFFF"/>
                </a:solidFill>
                <a:latin typeface="Tw Cen MT"/>
                <a:cs typeface="Tw Cen MT"/>
              </a:rPr>
              <a:t> </a:t>
            </a:r>
            <a:r>
              <a:rPr lang="en-GB" sz="1800" spc="-20" dirty="0" smtClean="0">
                <a:solidFill>
                  <a:srgbClr val="FFFFFF"/>
                </a:solidFill>
                <a:latin typeface="Tw Cen MT"/>
                <a:cs typeface="Tw Cen MT"/>
              </a:rPr>
              <a:t>people.</a:t>
            </a:r>
            <a:endParaRPr sz="1800">
              <a:latin typeface="Tw Cen MT"/>
              <a:cs typeface="Tw Cen MT"/>
            </a:endParaRPr>
          </a:p>
        </p:txBody>
      </p:sp>
      <p:sp>
        <p:nvSpPr>
          <p:cNvPr id="25" name="object 25"/>
          <p:cNvSpPr txBox="1"/>
          <p:nvPr/>
        </p:nvSpPr>
        <p:spPr>
          <a:xfrm rot="600000">
            <a:off x="2800090" y="4882851"/>
            <a:ext cx="1662348" cy="252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baseline="4629">
                <a:solidFill>
                  <a:srgbClr val="FFFFFF"/>
                </a:solidFill>
                <a:latin typeface="Tw Cen MT"/>
                <a:cs typeface="Tw Cen MT"/>
              </a:rPr>
              <a:t>- </a:t>
            </a:r>
            <a:r>
              <a:rPr lang="en-GB" sz="2400" spc="-15" baseline="4629" dirty="0" smtClean="0">
                <a:solidFill>
                  <a:srgbClr val="FFFFFF"/>
                </a:solidFill>
                <a:latin typeface="Tw Cen MT"/>
                <a:cs typeface="Tw Cen MT"/>
              </a:rPr>
              <a:t>Mary Parker </a:t>
            </a:r>
            <a:r>
              <a:rPr lang="en-GB" sz="2400" spc="-15" baseline="4629" dirty="0" err="1" smtClean="0">
                <a:solidFill>
                  <a:srgbClr val="FFFFFF"/>
                </a:solidFill>
                <a:latin typeface="Tw Cen MT"/>
                <a:cs typeface="Tw Cen MT"/>
              </a:rPr>
              <a:t>Follet</a:t>
            </a:r>
            <a:endParaRPr sz="2400">
              <a:latin typeface="Tw Cen MT"/>
              <a:cs typeface="Tw Cen MT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219075" y="5094605"/>
            <a:ext cx="2964180" cy="1549400"/>
            <a:chOff x="219075" y="5094605"/>
            <a:chExt cx="2964180" cy="1549400"/>
          </a:xfrm>
        </p:grpSpPr>
        <p:sp>
          <p:nvSpPr>
            <p:cNvPr id="27" name="object 27"/>
            <p:cNvSpPr/>
            <p:nvPr/>
          </p:nvSpPr>
          <p:spPr>
            <a:xfrm>
              <a:off x="228599" y="5104130"/>
              <a:ext cx="2945130" cy="1530350"/>
            </a:xfrm>
            <a:custGeom>
              <a:avLst/>
              <a:gdLst/>
              <a:ahLst/>
              <a:cxnLst/>
              <a:rect l="l" t="t" r="r" b="b"/>
              <a:pathLst>
                <a:path w="2945130" h="1530350">
                  <a:moveTo>
                    <a:pt x="2799080" y="0"/>
                  </a:moveTo>
                  <a:lnTo>
                    <a:pt x="0" y="347980"/>
                  </a:lnTo>
                  <a:lnTo>
                    <a:pt x="147320" y="1530350"/>
                  </a:lnTo>
                  <a:lnTo>
                    <a:pt x="2945130" y="1182370"/>
                  </a:lnTo>
                  <a:lnTo>
                    <a:pt x="2799080" y="0"/>
                  </a:lnTo>
                  <a:close/>
                </a:path>
              </a:pathLst>
            </a:custGeom>
            <a:solidFill>
              <a:srgbClr val="958B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28599" y="5104130"/>
              <a:ext cx="2945130" cy="1530350"/>
            </a:xfrm>
            <a:custGeom>
              <a:avLst/>
              <a:gdLst/>
              <a:ahLst/>
              <a:cxnLst/>
              <a:rect l="l" t="t" r="r" b="b"/>
              <a:pathLst>
                <a:path w="2945130" h="1530350">
                  <a:moveTo>
                    <a:pt x="0" y="347980"/>
                  </a:moveTo>
                  <a:lnTo>
                    <a:pt x="2799080" y="0"/>
                  </a:lnTo>
                  <a:lnTo>
                    <a:pt x="2945130" y="1182370"/>
                  </a:lnTo>
                  <a:lnTo>
                    <a:pt x="147320" y="1530350"/>
                  </a:lnTo>
                  <a:lnTo>
                    <a:pt x="0" y="347980"/>
                  </a:lnTo>
                  <a:close/>
                </a:path>
              </a:pathLst>
            </a:custGeom>
            <a:ln w="19048">
              <a:solidFill>
                <a:srgbClr val="6C64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 rot="21240000">
            <a:off x="325814" y="5455595"/>
            <a:ext cx="1226718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25" dirty="0">
                <a:solidFill>
                  <a:srgbClr val="FFFFFF"/>
                </a:solidFill>
                <a:latin typeface="Tw Cen MT"/>
                <a:cs typeface="Tw Cen MT"/>
              </a:rPr>
              <a:t>Ma</a:t>
            </a:r>
            <a:r>
              <a:rPr sz="2700" spc="-37" baseline="1543" dirty="0">
                <a:solidFill>
                  <a:srgbClr val="FFFFFF"/>
                </a:solidFill>
                <a:latin typeface="Tw Cen MT"/>
                <a:cs typeface="Tw Cen MT"/>
              </a:rPr>
              <a:t>nag</a:t>
            </a:r>
            <a:r>
              <a:rPr sz="2700" spc="-37" baseline="3086" dirty="0">
                <a:solidFill>
                  <a:srgbClr val="FFFFFF"/>
                </a:solidFill>
                <a:latin typeface="Tw Cen MT"/>
                <a:cs typeface="Tw Cen MT"/>
              </a:rPr>
              <a:t>em</a:t>
            </a:r>
            <a:r>
              <a:rPr sz="2700" spc="-37" baseline="4629" dirty="0">
                <a:solidFill>
                  <a:srgbClr val="FFFFFF"/>
                </a:solidFill>
                <a:latin typeface="Tw Cen MT"/>
                <a:cs typeface="Tw Cen MT"/>
              </a:rPr>
              <a:t>ent</a:t>
            </a:r>
            <a:endParaRPr sz="2700" baseline="4629">
              <a:latin typeface="Tw Cen MT"/>
              <a:cs typeface="Tw Cen MT"/>
            </a:endParaRPr>
          </a:p>
        </p:txBody>
      </p:sp>
      <p:sp>
        <p:nvSpPr>
          <p:cNvPr id="30" name="object 30"/>
          <p:cNvSpPr txBox="1"/>
          <p:nvPr/>
        </p:nvSpPr>
        <p:spPr>
          <a:xfrm rot="21240000">
            <a:off x="1653106" y="5331185"/>
            <a:ext cx="59846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20" dirty="0">
                <a:solidFill>
                  <a:srgbClr val="FFFFFF"/>
                </a:solidFill>
                <a:latin typeface="Tw Cen MT"/>
                <a:cs typeface="Tw Cen MT"/>
              </a:rPr>
              <a:t>is</a:t>
            </a:r>
            <a:r>
              <a:rPr sz="1800" spc="40" dirty="0">
                <a:solidFill>
                  <a:srgbClr val="FFFFFF"/>
                </a:solidFill>
                <a:latin typeface="Tw Cen MT"/>
                <a:cs typeface="Tw Cen MT"/>
              </a:rPr>
              <a:t> </a:t>
            </a:r>
            <a:r>
              <a:rPr sz="2700" spc="-30" baseline="1543" dirty="0">
                <a:solidFill>
                  <a:srgbClr val="FFFFFF"/>
                </a:solidFill>
                <a:latin typeface="Tw Cen MT"/>
                <a:cs typeface="Tw Cen MT"/>
              </a:rPr>
              <a:t>the</a:t>
            </a:r>
            <a:endParaRPr sz="2700" baseline="1543">
              <a:latin typeface="Tw Cen MT"/>
              <a:cs typeface="Tw Cen MT"/>
            </a:endParaRPr>
          </a:p>
        </p:txBody>
      </p:sp>
      <p:sp>
        <p:nvSpPr>
          <p:cNvPr id="31" name="object 31"/>
          <p:cNvSpPr txBox="1"/>
          <p:nvPr/>
        </p:nvSpPr>
        <p:spPr>
          <a:xfrm rot="21240000">
            <a:off x="2322951" y="5264035"/>
            <a:ext cx="352713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30" dirty="0">
                <a:solidFill>
                  <a:srgbClr val="FFFFFF"/>
                </a:solidFill>
                <a:latin typeface="Tw Cen MT"/>
                <a:cs typeface="Tw Cen MT"/>
              </a:rPr>
              <a:t>a</a:t>
            </a:r>
            <a:r>
              <a:rPr sz="1800" spc="-45" dirty="0">
                <a:solidFill>
                  <a:srgbClr val="FFFFFF"/>
                </a:solidFill>
                <a:latin typeface="Tw Cen MT"/>
                <a:cs typeface="Tw Cen MT"/>
              </a:rPr>
              <a:t>r</a:t>
            </a:r>
            <a:r>
              <a:rPr sz="2700" baseline="1543" dirty="0">
                <a:solidFill>
                  <a:srgbClr val="FFFFFF"/>
                </a:solidFill>
                <a:latin typeface="Tw Cen MT"/>
                <a:cs typeface="Tw Cen MT"/>
              </a:rPr>
              <a:t>t</a:t>
            </a:r>
            <a:endParaRPr sz="2700" baseline="1543">
              <a:latin typeface="Tw Cen MT"/>
              <a:cs typeface="Tw Cen MT"/>
            </a:endParaRPr>
          </a:p>
        </p:txBody>
      </p:sp>
      <p:sp>
        <p:nvSpPr>
          <p:cNvPr id="32" name="object 32"/>
          <p:cNvSpPr txBox="1"/>
          <p:nvPr/>
        </p:nvSpPr>
        <p:spPr>
          <a:xfrm rot="21240000">
            <a:off x="2719586" y="5218600"/>
            <a:ext cx="299613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45" dirty="0">
                <a:solidFill>
                  <a:srgbClr val="FFFFFF"/>
                </a:solidFill>
                <a:latin typeface="Tw Cen MT"/>
                <a:cs typeface="Tw Cen MT"/>
              </a:rPr>
              <a:t>o</a:t>
            </a:r>
            <a:r>
              <a:rPr sz="1800" dirty="0">
                <a:solidFill>
                  <a:srgbClr val="FFFFFF"/>
                </a:solidFill>
                <a:latin typeface="Tw Cen MT"/>
                <a:cs typeface="Tw Cen MT"/>
              </a:rPr>
              <a:t>f</a:t>
            </a:r>
            <a:endParaRPr sz="1800">
              <a:latin typeface="Tw Cen MT"/>
              <a:cs typeface="Tw Cen MT"/>
            </a:endParaRPr>
          </a:p>
        </p:txBody>
      </p:sp>
      <p:sp>
        <p:nvSpPr>
          <p:cNvPr id="33" name="object 33"/>
          <p:cNvSpPr txBox="1"/>
          <p:nvPr/>
        </p:nvSpPr>
        <p:spPr>
          <a:xfrm rot="21240000">
            <a:off x="1492833" y="5637357"/>
            <a:ext cx="424879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30" dirty="0">
                <a:solidFill>
                  <a:srgbClr val="FFFFFF"/>
                </a:solidFill>
                <a:latin typeface="Tw Cen MT"/>
                <a:cs typeface="Tw Cen MT"/>
              </a:rPr>
              <a:t>a</a:t>
            </a:r>
            <a:r>
              <a:rPr sz="1800" spc="-35" dirty="0">
                <a:solidFill>
                  <a:srgbClr val="FFFFFF"/>
                </a:solidFill>
                <a:latin typeface="Tw Cen MT"/>
                <a:cs typeface="Tw Cen MT"/>
              </a:rPr>
              <a:t>n</a:t>
            </a:r>
            <a:r>
              <a:rPr sz="2700" baseline="1543" dirty="0">
                <a:solidFill>
                  <a:srgbClr val="FFFFFF"/>
                </a:solidFill>
                <a:latin typeface="Tw Cen MT"/>
                <a:cs typeface="Tw Cen MT"/>
              </a:rPr>
              <a:t>d</a:t>
            </a:r>
            <a:endParaRPr sz="2700" baseline="1543">
              <a:latin typeface="Tw Cen MT"/>
              <a:cs typeface="Tw Cen MT"/>
            </a:endParaRPr>
          </a:p>
        </p:txBody>
      </p:sp>
      <p:sp>
        <p:nvSpPr>
          <p:cNvPr id="34" name="object 34"/>
          <p:cNvSpPr txBox="1"/>
          <p:nvPr/>
        </p:nvSpPr>
        <p:spPr>
          <a:xfrm rot="21240000">
            <a:off x="2224236" y="5524870"/>
            <a:ext cx="79433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25" dirty="0">
                <a:solidFill>
                  <a:srgbClr val="FFFFFF"/>
                </a:solidFill>
                <a:latin typeface="Tw Cen MT"/>
                <a:cs typeface="Tw Cen MT"/>
              </a:rPr>
              <a:t>insp</a:t>
            </a:r>
            <a:r>
              <a:rPr sz="2700" spc="-37" baseline="1543" dirty="0">
                <a:solidFill>
                  <a:srgbClr val="FFFFFF"/>
                </a:solidFill>
                <a:latin typeface="Tw Cen MT"/>
                <a:cs typeface="Tw Cen MT"/>
              </a:rPr>
              <a:t>irin</a:t>
            </a:r>
            <a:r>
              <a:rPr sz="2700" spc="-37" baseline="3086" dirty="0">
                <a:solidFill>
                  <a:srgbClr val="FFFFFF"/>
                </a:solidFill>
                <a:latin typeface="Tw Cen MT"/>
                <a:cs typeface="Tw Cen MT"/>
              </a:rPr>
              <a:t>g</a:t>
            </a:r>
            <a:endParaRPr sz="2700" baseline="3086">
              <a:latin typeface="Tw Cen MT"/>
              <a:cs typeface="Tw Cen MT"/>
            </a:endParaRPr>
          </a:p>
        </p:txBody>
      </p:sp>
      <p:sp>
        <p:nvSpPr>
          <p:cNvPr id="35" name="object 35"/>
          <p:cNvSpPr txBox="1"/>
          <p:nvPr/>
        </p:nvSpPr>
        <p:spPr>
          <a:xfrm rot="21240000">
            <a:off x="355048" y="5752059"/>
            <a:ext cx="832116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30" dirty="0">
                <a:solidFill>
                  <a:srgbClr val="FFFFFF"/>
                </a:solidFill>
                <a:latin typeface="Tw Cen MT"/>
                <a:cs typeface="Tw Cen MT"/>
              </a:rPr>
              <a:t>dir</a:t>
            </a:r>
            <a:r>
              <a:rPr sz="2700" spc="-44" baseline="1543" dirty="0">
                <a:solidFill>
                  <a:srgbClr val="FFFFFF"/>
                </a:solidFill>
                <a:latin typeface="Tw Cen MT"/>
                <a:cs typeface="Tw Cen MT"/>
              </a:rPr>
              <a:t>ecti</a:t>
            </a:r>
            <a:r>
              <a:rPr sz="2700" spc="-44" baseline="3086" dirty="0">
                <a:solidFill>
                  <a:srgbClr val="FFFFFF"/>
                </a:solidFill>
                <a:latin typeface="Tw Cen MT"/>
                <a:cs typeface="Tw Cen MT"/>
              </a:rPr>
              <a:t>ng</a:t>
            </a:r>
            <a:endParaRPr sz="2700" baseline="3086">
              <a:latin typeface="Tw Cen MT"/>
              <a:cs typeface="Tw Cen MT"/>
            </a:endParaRPr>
          </a:p>
        </p:txBody>
      </p:sp>
      <p:sp>
        <p:nvSpPr>
          <p:cNvPr id="36" name="object 36"/>
          <p:cNvSpPr txBox="1"/>
          <p:nvPr/>
        </p:nvSpPr>
        <p:spPr>
          <a:xfrm rot="21240000">
            <a:off x="387530" y="6031193"/>
            <a:ext cx="736766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spc="-20" dirty="0">
                <a:solidFill>
                  <a:srgbClr val="FFFFFF"/>
                </a:solidFill>
                <a:latin typeface="Tw Cen MT"/>
                <a:cs typeface="Tw Cen MT"/>
              </a:rPr>
              <a:t>peop</a:t>
            </a:r>
            <a:r>
              <a:rPr sz="2700" spc="-30" baseline="1543" dirty="0">
                <a:solidFill>
                  <a:srgbClr val="FFFFFF"/>
                </a:solidFill>
                <a:latin typeface="Tw Cen MT"/>
                <a:cs typeface="Tw Cen MT"/>
              </a:rPr>
              <a:t>le.</a:t>
            </a:r>
            <a:endParaRPr sz="2700" baseline="1543">
              <a:latin typeface="Tw Cen MT"/>
              <a:cs typeface="Tw Cen MT"/>
            </a:endParaRPr>
          </a:p>
        </p:txBody>
      </p:sp>
      <p:sp>
        <p:nvSpPr>
          <p:cNvPr id="37" name="object 37"/>
          <p:cNvSpPr txBox="1"/>
          <p:nvPr/>
        </p:nvSpPr>
        <p:spPr>
          <a:xfrm rot="21240000">
            <a:off x="1233915" y="6139981"/>
            <a:ext cx="1764297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baseline="-3086" dirty="0">
                <a:solidFill>
                  <a:srgbClr val="FFFFFF"/>
                </a:solidFill>
                <a:latin typeface="Tw Cen MT"/>
                <a:cs typeface="Tw Cen MT"/>
              </a:rPr>
              <a:t>- </a:t>
            </a:r>
            <a:r>
              <a:rPr sz="2700" spc="-37" baseline="-3086" dirty="0">
                <a:solidFill>
                  <a:srgbClr val="FFFFFF"/>
                </a:solidFill>
                <a:latin typeface="Tw Cen MT"/>
                <a:cs typeface="Tw Cen MT"/>
              </a:rPr>
              <a:t>J</a:t>
            </a:r>
            <a:r>
              <a:rPr sz="2700" spc="-37" baseline="-1543" dirty="0">
                <a:solidFill>
                  <a:srgbClr val="FFFFFF"/>
                </a:solidFill>
                <a:latin typeface="Tw Cen MT"/>
                <a:cs typeface="Tw Cen MT"/>
              </a:rPr>
              <a:t>ames </a:t>
            </a:r>
            <a:r>
              <a:rPr sz="1800" spc="-20" dirty="0">
                <a:solidFill>
                  <a:srgbClr val="FFFFFF"/>
                </a:solidFill>
                <a:latin typeface="Tw Cen MT"/>
                <a:cs typeface="Tw Cen MT"/>
              </a:rPr>
              <a:t>D.</a:t>
            </a:r>
            <a:r>
              <a:rPr sz="1800" spc="-150" dirty="0">
                <a:solidFill>
                  <a:srgbClr val="FFFFFF"/>
                </a:solidFill>
                <a:latin typeface="Tw Cen MT"/>
                <a:cs typeface="Tw Cen MT"/>
              </a:rPr>
              <a:t> </a:t>
            </a:r>
            <a:r>
              <a:rPr sz="2700" spc="-37" baseline="1543" dirty="0">
                <a:solidFill>
                  <a:srgbClr val="FFFFFF"/>
                </a:solidFill>
                <a:latin typeface="Tw Cen MT"/>
                <a:cs typeface="Tw Cen MT"/>
              </a:rPr>
              <a:t>Moo</a:t>
            </a:r>
            <a:r>
              <a:rPr sz="2700" spc="-37" baseline="3086" dirty="0">
                <a:solidFill>
                  <a:srgbClr val="FFFFFF"/>
                </a:solidFill>
                <a:latin typeface="Tw Cen MT"/>
                <a:cs typeface="Tw Cen MT"/>
              </a:rPr>
              <a:t>ney</a:t>
            </a:r>
            <a:endParaRPr sz="2700" baseline="3086">
              <a:latin typeface="Tw Cen MT"/>
              <a:cs typeface="Tw Cen MT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Management</a:t>
            </a:r>
            <a:endParaRPr lang="en-US" dirty="0"/>
          </a:p>
        </p:txBody>
      </p:sp>
      <p:sp>
        <p:nvSpPr>
          <p:cNvPr id="3" name="object 3"/>
          <p:cNvSpPr/>
          <p:nvPr/>
        </p:nvSpPr>
        <p:spPr>
          <a:xfrm>
            <a:off x="596900" y="1742439"/>
            <a:ext cx="8187690" cy="45250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375920"/>
            <a:ext cx="561911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dirty="0" smtClean="0"/>
              <a:t>Nature </a:t>
            </a:r>
            <a:r>
              <a:rPr smtClean="0"/>
              <a:t>of</a:t>
            </a:r>
            <a:r>
              <a:rPr spc="-70" smtClean="0"/>
              <a:t> </a:t>
            </a:r>
            <a:r>
              <a:rPr dirty="0"/>
              <a:t>Management</a:t>
            </a:r>
          </a:p>
        </p:txBody>
      </p:sp>
      <p:sp>
        <p:nvSpPr>
          <p:cNvPr id="3" name="object 3"/>
          <p:cNvSpPr/>
          <p:nvPr/>
        </p:nvSpPr>
        <p:spPr>
          <a:xfrm>
            <a:off x="676909" y="1742439"/>
            <a:ext cx="8102600" cy="459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375920"/>
            <a:ext cx="563118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pc="5" dirty="0" smtClean="0"/>
              <a:t>Nature</a:t>
            </a:r>
            <a:r>
              <a:rPr spc="5" smtClean="0"/>
              <a:t> </a:t>
            </a:r>
            <a:r>
              <a:rPr dirty="0"/>
              <a:t>of</a:t>
            </a:r>
            <a:r>
              <a:rPr spc="80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3" name="object 3"/>
          <p:cNvSpPr/>
          <p:nvPr/>
        </p:nvSpPr>
        <p:spPr>
          <a:xfrm>
            <a:off x="585469" y="1652270"/>
            <a:ext cx="8277859" cy="46266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266</Words>
  <Application>Microsoft Office PowerPoint</Application>
  <PresentationFormat>On-screen Show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Introduction :</vt:lpstr>
      <vt:lpstr>Meaning of Management</vt:lpstr>
      <vt:lpstr>Definition of Management</vt:lpstr>
      <vt:lpstr>Nature of Management</vt:lpstr>
      <vt:lpstr>Nature of Management</vt:lpstr>
      <vt:lpstr>Nature of Management</vt:lpstr>
      <vt:lpstr>Nature of Management</vt:lpstr>
      <vt:lpstr>Nature of Management </vt:lpstr>
      <vt:lpstr>SUMMARY</vt:lpstr>
      <vt:lpstr>Video 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Tanvi</dc:creator>
  <cp:lastModifiedBy>Windows User</cp:lastModifiedBy>
  <cp:revision>30</cp:revision>
  <dcterms:created xsi:type="dcterms:W3CDTF">2020-05-20T14:47:03Z</dcterms:created>
  <dcterms:modified xsi:type="dcterms:W3CDTF">2020-06-12T07:54:40Z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2011-02-02T00:00:00Z</vt:filetime>
  </property>
  <property fmtid="{D5CDD505-2E9C-101B-9397-08002B2CF9AE}" pid="3" name="Creator">
    <vt:lpwstr>Impress</vt:lpwstr>
  </property>
  <property fmtid="{D5CDD505-2E9C-101B-9397-08002B2CF9AE}" pid="4" name="LastSaved">
    <vt:filetime>2011-02-02T00:00:00Z</vt:filetime>
  </property>
</Properties>
</file>