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6" r:id="rId2"/>
    <p:sldId id="277" r:id="rId3"/>
    <p:sldId id="278" r:id="rId4"/>
    <p:sldId id="279" r:id="rId5"/>
    <p:sldId id="256" r:id="rId6"/>
    <p:sldId id="271" r:id="rId7"/>
    <p:sldId id="257" r:id="rId8"/>
    <p:sldId id="258" r:id="rId9"/>
    <p:sldId id="259" r:id="rId10"/>
    <p:sldId id="261" r:id="rId11"/>
    <p:sldId id="262" r:id="rId12"/>
    <p:sldId id="272" r:id="rId13"/>
    <p:sldId id="266" r:id="rId14"/>
    <p:sldId id="268" r:id="rId15"/>
    <p:sldId id="270" r:id="rId16"/>
    <p:sldId id="273" r:id="rId17"/>
    <p:sldId id="274" r:id="rId18"/>
    <p:sldId id="275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>
        <p:scale>
          <a:sx n="68" d="100"/>
          <a:sy n="68" d="100"/>
        </p:scale>
        <p:origin x="-576" y="-1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18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BE66-BF61-40D2-83A4-8E475080C9E3}" type="datetimeFigureOut">
              <a:rPr lang="en-US" smtClean="0"/>
              <a:pPr/>
              <a:t>7/19/2020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C4AB0-C616-4DB0-B659-336AED9827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C4AB0-C616-4DB0-B659-336AED9827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B03E99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Perpetua"/>
                <a:cs typeface="Perpetu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B03E99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4769" y="69850"/>
            <a:ext cx="9014460" cy="6691630"/>
          </a:xfrm>
          <a:custGeom>
            <a:avLst/>
            <a:gdLst/>
            <a:ahLst/>
            <a:cxnLst/>
            <a:rect l="l" t="t" r="r" b="b"/>
            <a:pathLst>
              <a:path w="9014460" h="6691630">
                <a:moveTo>
                  <a:pt x="330200" y="0"/>
                </a:moveTo>
                <a:lnTo>
                  <a:pt x="285296" y="3968"/>
                </a:lnTo>
                <a:lnTo>
                  <a:pt x="241137" y="15373"/>
                </a:lnTo>
                <a:lnTo>
                  <a:pt x="198467" y="33465"/>
                </a:lnTo>
                <a:lnTo>
                  <a:pt x="158029" y="57494"/>
                </a:lnTo>
                <a:lnTo>
                  <a:pt x="120568" y="86710"/>
                </a:lnTo>
                <a:lnTo>
                  <a:pt x="86829" y="120362"/>
                </a:lnTo>
                <a:lnTo>
                  <a:pt x="57555" y="157702"/>
                </a:lnTo>
                <a:lnTo>
                  <a:pt x="33491" y="197978"/>
                </a:lnTo>
                <a:lnTo>
                  <a:pt x="15381" y="240442"/>
                </a:lnTo>
                <a:lnTo>
                  <a:pt x="3969" y="284342"/>
                </a:lnTo>
                <a:lnTo>
                  <a:pt x="0" y="328929"/>
                </a:lnTo>
                <a:lnTo>
                  <a:pt x="0" y="6361430"/>
                </a:lnTo>
                <a:lnTo>
                  <a:pt x="3969" y="6406333"/>
                </a:lnTo>
                <a:lnTo>
                  <a:pt x="15381" y="6450492"/>
                </a:lnTo>
                <a:lnTo>
                  <a:pt x="33491" y="6493162"/>
                </a:lnTo>
                <a:lnTo>
                  <a:pt x="57555" y="6533600"/>
                </a:lnTo>
                <a:lnTo>
                  <a:pt x="86829" y="6571061"/>
                </a:lnTo>
                <a:lnTo>
                  <a:pt x="120568" y="6604800"/>
                </a:lnTo>
                <a:lnTo>
                  <a:pt x="158029" y="6634074"/>
                </a:lnTo>
                <a:lnTo>
                  <a:pt x="198467" y="6658138"/>
                </a:lnTo>
                <a:lnTo>
                  <a:pt x="241137" y="6676248"/>
                </a:lnTo>
                <a:lnTo>
                  <a:pt x="285296" y="6687660"/>
                </a:lnTo>
                <a:lnTo>
                  <a:pt x="330200" y="6691630"/>
                </a:lnTo>
                <a:lnTo>
                  <a:pt x="8684260" y="6691630"/>
                </a:lnTo>
                <a:lnTo>
                  <a:pt x="8729163" y="6687660"/>
                </a:lnTo>
                <a:lnTo>
                  <a:pt x="8773322" y="6676248"/>
                </a:lnTo>
                <a:lnTo>
                  <a:pt x="8815992" y="6658138"/>
                </a:lnTo>
                <a:lnTo>
                  <a:pt x="8856430" y="6634074"/>
                </a:lnTo>
                <a:lnTo>
                  <a:pt x="8893891" y="6604800"/>
                </a:lnTo>
                <a:lnTo>
                  <a:pt x="8927630" y="6571061"/>
                </a:lnTo>
                <a:lnTo>
                  <a:pt x="8956904" y="6533600"/>
                </a:lnTo>
                <a:lnTo>
                  <a:pt x="8980968" y="6493162"/>
                </a:lnTo>
                <a:lnTo>
                  <a:pt x="8999078" y="6450492"/>
                </a:lnTo>
                <a:lnTo>
                  <a:pt x="9010490" y="6406333"/>
                </a:lnTo>
                <a:lnTo>
                  <a:pt x="9014460" y="6361430"/>
                </a:lnTo>
                <a:lnTo>
                  <a:pt x="9014460" y="328929"/>
                </a:lnTo>
                <a:lnTo>
                  <a:pt x="9010490" y="284342"/>
                </a:lnTo>
                <a:lnTo>
                  <a:pt x="8999078" y="240442"/>
                </a:lnTo>
                <a:lnTo>
                  <a:pt x="8980968" y="197978"/>
                </a:lnTo>
                <a:lnTo>
                  <a:pt x="8956904" y="157702"/>
                </a:lnTo>
                <a:lnTo>
                  <a:pt x="8927630" y="120362"/>
                </a:lnTo>
                <a:lnTo>
                  <a:pt x="8893891" y="86710"/>
                </a:lnTo>
                <a:lnTo>
                  <a:pt x="8856430" y="57494"/>
                </a:lnTo>
                <a:lnTo>
                  <a:pt x="8815992" y="33465"/>
                </a:lnTo>
                <a:lnTo>
                  <a:pt x="8773322" y="15373"/>
                </a:lnTo>
                <a:lnTo>
                  <a:pt x="8729163" y="3968"/>
                </a:lnTo>
                <a:lnTo>
                  <a:pt x="8684260" y="0"/>
                </a:lnTo>
                <a:lnTo>
                  <a:pt x="330200" y="0"/>
                </a:lnTo>
                <a:close/>
              </a:path>
            </a:pathLst>
          </a:custGeom>
          <a:ln w="6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500" y="1397000"/>
            <a:ext cx="9019540" cy="120650"/>
          </a:xfrm>
          <a:custGeom>
            <a:avLst/>
            <a:gdLst/>
            <a:ahLst/>
            <a:cxnLst/>
            <a:rect l="l" t="t" r="r" b="b"/>
            <a:pathLst>
              <a:path w="9019540" h="120650">
                <a:moveTo>
                  <a:pt x="9019540" y="0"/>
                </a:moveTo>
                <a:lnTo>
                  <a:pt x="0" y="0"/>
                </a:lnTo>
                <a:lnTo>
                  <a:pt x="0" y="120650"/>
                </a:lnTo>
                <a:lnTo>
                  <a:pt x="9019540" y="120650"/>
                </a:lnTo>
                <a:lnTo>
                  <a:pt x="901954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500" y="2975610"/>
            <a:ext cx="9019540" cy="111760"/>
          </a:xfrm>
          <a:custGeom>
            <a:avLst/>
            <a:gdLst/>
            <a:ahLst/>
            <a:cxnLst/>
            <a:rect l="l" t="t" r="r" b="b"/>
            <a:pathLst>
              <a:path w="9019540" h="111760">
                <a:moveTo>
                  <a:pt x="9019540" y="0"/>
                </a:moveTo>
                <a:lnTo>
                  <a:pt x="0" y="0"/>
                </a:lnTo>
                <a:lnTo>
                  <a:pt x="0" y="111760"/>
                </a:lnTo>
                <a:lnTo>
                  <a:pt x="9019540" y="111760"/>
                </a:lnTo>
                <a:lnTo>
                  <a:pt x="9019540" y="0"/>
                </a:lnTo>
                <a:close/>
              </a:path>
            </a:pathLst>
          </a:custGeom>
          <a:solidFill>
            <a:srgbClr val="CE6C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B03E99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0" y="69850"/>
            <a:ext cx="9013190" cy="6692900"/>
          </a:xfrm>
          <a:custGeom>
            <a:avLst/>
            <a:gdLst/>
            <a:ahLst/>
            <a:cxnLst/>
            <a:rect l="l" t="t" r="r" b="b"/>
            <a:pathLst>
              <a:path w="9013190" h="6692900">
                <a:moveTo>
                  <a:pt x="328930" y="0"/>
                </a:moveTo>
                <a:lnTo>
                  <a:pt x="284056" y="3968"/>
                </a:lnTo>
                <a:lnTo>
                  <a:pt x="239978" y="15373"/>
                </a:lnTo>
                <a:lnTo>
                  <a:pt x="197429" y="33465"/>
                </a:lnTo>
                <a:lnTo>
                  <a:pt x="157141" y="57494"/>
                </a:lnTo>
                <a:lnTo>
                  <a:pt x="119847" y="86710"/>
                </a:lnTo>
                <a:lnTo>
                  <a:pt x="86280" y="120362"/>
                </a:lnTo>
                <a:lnTo>
                  <a:pt x="57173" y="157702"/>
                </a:lnTo>
                <a:lnTo>
                  <a:pt x="33259" y="197978"/>
                </a:lnTo>
                <a:lnTo>
                  <a:pt x="15270" y="240442"/>
                </a:lnTo>
                <a:lnTo>
                  <a:pt x="3939" y="284342"/>
                </a:lnTo>
                <a:lnTo>
                  <a:pt x="0" y="328929"/>
                </a:lnTo>
                <a:lnTo>
                  <a:pt x="0" y="6362700"/>
                </a:lnTo>
                <a:lnTo>
                  <a:pt x="3939" y="6407603"/>
                </a:lnTo>
                <a:lnTo>
                  <a:pt x="15270" y="6451762"/>
                </a:lnTo>
                <a:lnTo>
                  <a:pt x="33259" y="6494432"/>
                </a:lnTo>
                <a:lnTo>
                  <a:pt x="57173" y="6534870"/>
                </a:lnTo>
                <a:lnTo>
                  <a:pt x="86280" y="6572331"/>
                </a:lnTo>
                <a:lnTo>
                  <a:pt x="119847" y="6606070"/>
                </a:lnTo>
                <a:lnTo>
                  <a:pt x="157141" y="6635344"/>
                </a:lnTo>
                <a:lnTo>
                  <a:pt x="197429" y="6659408"/>
                </a:lnTo>
                <a:lnTo>
                  <a:pt x="239978" y="6677518"/>
                </a:lnTo>
                <a:lnTo>
                  <a:pt x="284056" y="6688930"/>
                </a:lnTo>
                <a:lnTo>
                  <a:pt x="328930" y="6692900"/>
                </a:lnTo>
                <a:lnTo>
                  <a:pt x="8684260" y="6692900"/>
                </a:lnTo>
                <a:lnTo>
                  <a:pt x="8728847" y="6688930"/>
                </a:lnTo>
                <a:lnTo>
                  <a:pt x="8772747" y="6677518"/>
                </a:lnTo>
                <a:lnTo>
                  <a:pt x="8815211" y="6659408"/>
                </a:lnTo>
                <a:lnTo>
                  <a:pt x="8855487" y="6635344"/>
                </a:lnTo>
                <a:lnTo>
                  <a:pt x="8892827" y="6606070"/>
                </a:lnTo>
                <a:lnTo>
                  <a:pt x="8926479" y="6572331"/>
                </a:lnTo>
                <a:lnTo>
                  <a:pt x="8955695" y="6534870"/>
                </a:lnTo>
                <a:lnTo>
                  <a:pt x="8979724" y="6494432"/>
                </a:lnTo>
                <a:lnTo>
                  <a:pt x="8997816" y="6451762"/>
                </a:lnTo>
                <a:lnTo>
                  <a:pt x="9009221" y="6407603"/>
                </a:lnTo>
                <a:lnTo>
                  <a:pt x="9013190" y="6362700"/>
                </a:lnTo>
                <a:lnTo>
                  <a:pt x="9013190" y="328929"/>
                </a:lnTo>
                <a:lnTo>
                  <a:pt x="9009221" y="284342"/>
                </a:lnTo>
                <a:lnTo>
                  <a:pt x="8997816" y="240442"/>
                </a:lnTo>
                <a:lnTo>
                  <a:pt x="8979724" y="197978"/>
                </a:lnTo>
                <a:lnTo>
                  <a:pt x="8955695" y="157702"/>
                </a:lnTo>
                <a:lnTo>
                  <a:pt x="8926479" y="120362"/>
                </a:lnTo>
                <a:lnTo>
                  <a:pt x="8892827" y="86710"/>
                </a:lnTo>
                <a:lnTo>
                  <a:pt x="8855487" y="57494"/>
                </a:lnTo>
                <a:lnTo>
                  <a:pt x="8815211" y="33465"/>
                </a:lnTo>
                <a:lnTo>
                  <a:pt x="8772747" y="15373"/>
                </a:lnTo>
                <a:lnTo>
                  <a:pt x="8728847" y="3968"/>
                </a:lnTo>
                <a:lnTo>
                  <a:pt x="8684260" y="0"/>
                </a:lnTo>
                <a:lnTo>
                  <a:pt x="328930" y="0"/>
                </a:lnTo>
                <a:close/>
              </a:path>
            </a:pathLst>
          </a:custGeom>
          <a:ln w="6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8060" y="825500"/>
            <a:ext cx="462787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B03E99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8170" y="1408430"/>
            <a:ext cx="7947659" cy="4411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Perpetua"/>
                <a:cs typeface="Perpetu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790180" y="6342665"/>
            <a:ext cx="779145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8/10/2013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91869" y="6313455"/>
            <a:ext cx="166370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B03E99"/>
                </a:solidFill>
                <a:latin typeface="Perpetua"/>
                <a:cs typeface="Perpetua"/>
              </a:defRPr>
            </a:lvl1pPr>
          </a:lstStyle>
          <a:p>
            <a:pPr marL="12700">
              <a:lnSpc>
                <a:spcPts val="1530"/>
              </a:lnSpc>
            </a:pPr>
            <a:r>
              <a:rPr dirty="0"/>
              <a:t>Asst.Prof. Supriya</a:t>
            </a:r>
            <a:r>
              <a:rPr spc="-85" dirty="0"/>
              <a:t> </a:t>
            </a:r>
            <a:r>
              <a:rPr dirty="0"/>
              <a:t>Bhagat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97179" y="6334365"/>
            <a:ext cx="155575" cy="227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25500"/>
            <a:ext cx="7620000" cy="553998"/>
          </a:xfrm>
        </p:spPr>
        <p:txBody>
          <a:bodyPr/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Let’s Revise Previous lecture ....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720840"/>
            <a:ext cx="7620000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B050"/>
                </a:solidFill>
              </a:rPr>
              <a:t>Contribution Called as Scientific management theory of classical Management Theory of F.W. Taylor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Science not thump of rule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Scientific selection and training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Separation of planning and execution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Functional Foremanship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Maximum Output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Differential Piece Wage Rate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Mental Revolution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Time Study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Motion study and Fatigue study  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381001"/>
            <a:ext cx="706882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01470" algn="l"/>
                <a:tab pos="3151505" algn="l"/>
                <a:tab pos="5676265" algn="l"/>
              </a:tabLst>
            </a:pPr>
            <a:r>
              <a:rPr sz="4000" b="1" spc="330" dirty="0"/>
              <a:t>2</a:t>
            </a:r>
            <a:r>
              <a:rPr sz="4000" b="1" spc="325" dirty="0"/>
              <a:t>.</a:t>
            </a:r>
            <a:r>
              <a:rPr sz="4000" b="1" spc="330" dirty="0"/>
              <a:t>T</a:t>
            </a:r>
            <a:r>
              <a:rPr sz="4000" b="1" spc="325" dirty="0"/>
              <a:t>h</a:t>
            </a:r>
            <a:r>
              <a:rPr sz="4000" b="1" dirty="0"/>
              <a:t>e	</a:t>
            </a:r>
            <a:r>
              <a:rPr sz="4000" b="1" spc="320" dirty="0"/>
              <a:t>R</a:t>
            </a:r>
            <a:r>
              <a:rPr sz="4000" b="1" spc="330" dirty="0"/>
              <a:t>e</a:t>
            </a:r>
            <a:r>
              <a:rPr sz="4000" b="1" spc="325" dirty="0"/>
              <a:t>l</a:t>
            </a:r>
            <a:r>
              <a:rPr sz="4000" b="1" spc="330" dirty="0"/>
              <a:t>a</a:t>
            </a:r>
            <a:r>
              <a:rPr sz="4000" b="1" dirty="0"/>
              <a:t>y	</a:t>
            </a:r>
            <a:r>
              <a:rPr sz="4000" b="1" spc="330" dirty="0"/>
              <a:t>A</a:t>
            </a:r>
            <a:r>
              <a:rPr sz="4000" b="1" spc="320" dirty="0"/>
              <a:t>ss</a:t>
            </a:r>
            <a:r>
              <a:rPr sz="4000" b="1" spc="330" dirty="0"/>
              <a:t>em</a:t>
            </a:r>
            <a:r>
              <a:rPr sz="4000" b="1" spc="325" dirty="0"/>
              <a:t>b</a:t>
            </a:r>
            <a:r>
              <a:rPr sz="4000" b="1" spc="335" dirty="0"/>
              <a:t>l</a:t>
            </a:r>
            <a:r>
              <a:rPr sz="4000" b="1" dirty="0"/>
              <a:t>y	</a:t>
            </a:r>
            <a:r>
              <a:rPr sz="4000" b="1" spc="335" dirty="0"/>
              <a:t>R</a:t>
            </a:r>
            <a:r>
              <a:rPr sz="4000" b="1" spc="325" dirty="0"/>
              <a:t>oo</a:t>
            </a:r>
            <a:r>
              <a:rPr sz="4000" b="1" dirty="0"/>
              <a:t>m</a:t>
            </a:r>
            <a:endParaRPr sz="4000" b="1"/>
          </a:p>
        </p:txBody>
      </p:sp>
      <p:sp>
        <p:nvSpPr>
          <p:cNvPr id="3" name="object 3"/>
          <p:cNvSpPr txBox="1"/>
          <p:nvPr/>
        </p:nvSpPr>
        <p:spPr>
          <a:xfrm>
            <a:off x="457199" y="1143000"/>
            <a:ext cx="8305801" cy="5003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50" marR="45720" indent="-273050" algn="just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lang="en-GB" sz="2400" spc="290" baseline="10101" dirty="0" smtClean="0">
                <a:latin typeface="Perpetua"/>
                <a:cs typeface="Symbol"/>
              </a:rPr>
              <a:t> To</a:t>
            </a:r>
            <a:r>
              <a:rPr lang="en-GB" sz="2400" spc="290" dirty="0" smtClean="0">
                <a:latin typeface="Perpetua"/>
                <a:cs typeface="Symbol"/>
              </a:rPr>
              <a:t> determine effect of changes in working conditions and productivity.</a:t>
            </a:r>
          </a:p>
          <a:p>
            <a:pPr marL="323850" marR="45720" indent="-273050" algn="just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lang="en-GB" sz="2400" spc="290" dirty="0" smtClean="0">
                <a:latin typeface="Perpetua"/>
                <a:cs typeface="Perpetua"/>
              </a:rPr>
              <a:t>Group consisted of 6 girls formed. </a:t>
            </a:r>
          </a:p>
          <a:p>
            <a:pPr marL="323850" marR="45720" indent="-273050" algn="just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lang="en-GB" sz="2400" spc="290" dirty="0" smtClean="0">
                <a:latin typeface="Perpetua"/>
                <a:cs typeface="Perpetua"/>
              </a:rPr>
              <a:t>Girls were chosen on their past performance and Place in separate room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Group Bonus incentive scheme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     increased. 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Two 5minutes rest time. 5 minutes increased to 10 minutes-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increased</a:t>
            </a:r>
          </a:p>
        </p:txBody>
      </p:sp>
      <p:sp>
        <p:nvSpPr>
          <p:cNvPr id="4" name="object 4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10</a:t>
            </a:fld>
            <a:endParaRPr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0"/>
            <a:ext cx="8382000" cy="6417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50" marR="45085" indent="-273050" algn="just">
              <a:lnSpc>
                <a:spcPct val="100000"/>
              </a:lnSpc>
              <a:spcBef>
                <a:spcPts val="100"/>
              </a:spcBef>
            </a:pPr>
            <a:endParaRPr lang="en-GB" sz="2400" spc="547" baseline="10101" dirty="0" smtClean="0">
              <a:solidFill>
                <a:srgbClr val="B73C67"/>
              </a:solidFill>
              <a:latin typeface="Symbol"/>
              <a:cs typeface="Symbol"/>
            </a:endParaRP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Free snacks and coffee provided in rest period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increased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Free Snacks and coffee withdrawn and 4 rest period of 5 minutes  added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decreased. Due to frequent rest period.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Rest periods reduced to 2 of 10 minutes and coffee provided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Increased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Changes in working day and working periods. Saturday holiday and cut half an hour working time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Increased.</a:t>
            </a:r>
          </a:p>
          <a:p>
            <a:pPr marL="565150" marR="45720" indent="-514350" algn="just">
              <a:lnSpc>
                <a:spcPct val="150000"/>
              </a:lnSpc>
              <a:spcBef>
                <a:spcPts val="100"/>
              </a:spcBef>
              <a:buAutoNum type="arabicPeriod"/>
            </a:pPr>
            <a:r>
              <a:rPr lang="en-GB" sz="2400" spc="290" dirty="0" smtClean="0">
                <a:latin typeface="Perpetua"/>
                <a:cs typeface="Perpetua"/>
              </a:rPr>
              <a:t>Withdraw all benefits – </a:t>
            </a:r>
            <a:r>
              <a:rPr lang="en-GB" sz="2400" spc="290" dirty="0" smtClean="0">
                <a:solidFill>
                  <a:srgbClr val="FF0000"/>
                </a:solidFill>
                <a:latin typeface="Perpetua"/>
                <a:cs typeface="Perpetua"/>
              </a:rPr>
              <a:t>Productivity Increased</a:t>
            </a:r>
            <a:r>
              <a:rPr lang="en-GB" sz="2400" spc="290" dirty="0" smtClean="0">
                <a:latin typeface="Perpetua"/>
                <a:cs typeface="Perpetua"/>
              </a:rPr>
              <a:t> </a:t>
            </a:r>
          </a:p>
        </p:txBody>
      </p:sp>
      <p:sp>
        <p:nvSpPr>
          <p:cNvPr id="3" name="object 3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64"/>
              </a:lnSpc>
            </a:pPr>
            <a:fld id="{81D60167-4931-47E6-BA6A-407CBD079E47}" type="slidenum">
              <a:rPr dirty="0"/>
              <a:pPr marL="25400">
                <a:lnSpc>
                  <a:spcPts val="1664"/>
                </a:lnSpc>
              </a:pPr>
              <a:t>11</a:t>
            </a:fld>
            <a:endParaRPr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060" y="825500"/>
            <a:ext cx="4627879" cy="646331"/>
          </a:xfrm>
        </p:spPr>
        <p:txBody>
          <a:bodyPr/>
          <a:lstStyle/>
          <a:p>
            <a:r>
              <a:rPr lang="en-GB" sz="4200" b="1" dirty="0" smtClean="0"/>
              <a:t>Observation </a:t>
            </a:r>
            <a:endParaRPr lang="en-US" sz="4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170" y="1408430"/>
            <a:ext cx="7947659" cy="3693319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Absenteeism decreased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Morale increased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Needed less supervision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Develop sense of responsibilities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Productivity increased even benefits withdraw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Socio- psychological factors affects productivity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825500"/>
            <a:ext cx="8305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ct val="100000"/>
              </a:lnSpc>
              <a:spcBef>
                <a:spcPts val="100"/>
              </a:spcBef>
              <a:tabLst>
                <a:tab pos="972185" algn="l"/>
                <a:tab pos="3319779" algn="l"/>
              </a:tabLst>
            </a:pPr>
            <a:r>
              <a:rPr lang="en-US" b="1" spc="135" dirty="0" smtClean="0"/>
              <a:t>3.	MASS </a:t>
            </a:r>
            <a:r>
              <a:rPr lang="en-US" b="1" spc="229" dirty="0" smtClean="0"/>
              <a:t>IINTERVIEWING </a:t>
            </a:r>
            <a:r>
              <a:rPr lang="en-US" b="1" spc="204" dirty="0" smtClean="0"/>
              <a:t>PHASE</a:t>
            </a:r>
            <a:endParaRPr lang="en-US" b="1" spc="204" dirty="0"/>
          </a:p>
        </p:txBody>
      </p:sp>
      <p:sp>
        <p:nvSpPr>
          <p:cNvPr id="3" name="object 3"/>
          <p:cNvSpPr txBox="1"/>
          <p:nvPr/>
        </p:nvSpPr>
        <p:spPr>
          <a:xfrm>
            <a:off x="942339" y="1480820"/>
            <a:ext cx="7471409" cy="3552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sz="3300" spc="359" baseline="10101" dirty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sz="2600" spc="240" dirty="0">
                <a:latin typeface="Perpetua"/>
                <a:cs typeface="Perpetua"/>
              </a:rPr>
              <a:t>21000 </a:t>
            </a:r>
            <a:r>
              <a:rPr sz="2600" spc="-5" dirty="0">
                <a:latin typeface="Perpetua"/>
                <a:cs typeface="Perpetua"/>
              </a:rPr>
              <a:t>people </a:t>
            </a:r>
            <a:r>
              <a:rPr sz="2600" dirty="0">
                <a:latin typeface="Perpetua"/>
                <a:cs typeface="Perpetua"/>
              </a:rPr>
              <a:t>were </a:t>
            </a:r>
            <a:r>
              <a:rPr sz="2600" spc="-5" dirty="0">
                <a:latin typeface="Perpetua"/>
                <a:cs typeface="Perpetua"/>
              </a:rPr>
              <a:t>interviewed between</a:t>
            </a:r>
            <a:r>
              <a:rPr sz="2600" spc="-254" dirty="0">
                <a:latin typeface="Perpetua"/>
                <a:cs typeface="Perpetua"/>
              </a:rPr>
              <a:t> </a:t>
            </a:r>
            <a:r>
              <a:rPr sz="2600" spc="-5" dirty="0">
                <a:latin typeface="Perpetua"/>
                <a:cs typeface="Perpetua"/>
              </a:rPr>
              <a:t>1928-1930</a:t>
            </a:r>
            <a:endParaRPr sz="2600">
              <a:latin typeface="Perpetua"/>
              <a:cs typeface="Perpetu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336550" marR="55880" indent="-273050">
              <a:lnSpc>
                <a:spcPct val="100000"/>
              </a:lnSpc>
              <a:tabLst>
                <a:tab pos="2129155" algn="l"/>
              </a:tabLst>
            </a:pPr>
            <a:r>
              <a:rPr sz="3300" spc="735" baseline="10101" smtClean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lang="en-GB" sz="2600" spc="-5" dirty="0" smtClean="0">
                <a:latin typeface="Perpetua"/>
                <a:cs typeface="Perpetua"/>
              </a:rPr>
              <a:t>Initially only direct questions asked after that indirect questions asked. </a:t>
            </a:r>
          </a:p>
          <a:p>
            <a:pPr marL="336550" marR="55880" indent="-273050">
              <a:lnSpc>
                <a:spcPct val="100000"/>
              </a:lnSpc>
              <a:tabLst>
                <a:tab pos="2129155" algn="l"/>
              </a:tabLst>
            </a:pPr>
            <a:r>
              <a:rPr lang="en-GB" sz="2600" spc="-5" dirty="0" smtClean="0">
                <a:latin typeface="Perpetua"/>
                <a:cs typeface="Perpetua"/>
              </a:rPr>
              <a:t> </a:t>
            </a:r>
            <a:r>
              <a:rPr lang="en-GB" sz="3700" spc="-5" dirty="0">
                <a:latin typeface="Times New Roman"/>
                <a:cs typeface="Times New Roman"/>
              </a:rPr>
              <a:t> </a:t>
            </a:r>
            <a:r>
              <a:rPr lang="en-GB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Observation</a:t>
            </a:r>
          </a:p>
          <a:p>
            <a:pPr marL="336550" marR="55880" indent="-273050">
              <a:lnSpc>
                <a:spcPct val="100000"/>
              </a:lnSpc>
              <a:tabLst>
                <a:tab pos="2129155" algn="l"/>
              </a:tabLst>
            </a:pPr>
            <a:endParaRPr lang="en-GB" sz="2600" spc="-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36550" marR="55880" indent="-273050">
              <a:lnSpc>
                <a:spcPct val="100000"/>
              </a:lnSpc>
              <a:tabLst>
                <a:tab pos="2129155" algn="l"/>
              </a:tabLst>
            </a:pPr>
            <a:r>
              <a:rPr lang="en-GB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Productivity increased if people allowed to talk freely </a:t>
            </a:r>
          </a:p>
          <a:p>
            <a:pPr marL="336550" marR="55880" indent="-273050">
              <a:lnSpc>
                <a:spcPct val="100000"/>
              </a:lnSpc>
              <a:tabLst>
                <a:tab pos="2129155" algn="l"/>
              </a:tabLst>
            </a:pPr>
            <a:endParaRPr sz="2600">
              <a:solidFill>
                <a:srgbClr val="FF0000"/>
              </a:solidFill>
              <a:latin typeface="Perpetua"/>
              <a:cs typeface="Perpetu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3840" y="6334365"/>
            <a:ext cx="260350" cy="227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64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pPr marL="25400">
                <a:lnSpc>
                  <a:spcPts val="1664"/>
                </a:lnSpc>
              </a:pPr>
              <a:t>13</a:t>
            </a:fld>
            <a:endParaRPr sz="1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215900"/>
            <a:ext cx="57607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806575" algn="l"/>
                <a:tab pos="3390900" algn="l"/>
                <a:tab pos="4505960" algn="l"/>
              </a:tabLst>
            </a:pPr>
            <a:r>
              <a:rPr sz="3600" spc="-5" dirty="0"/>
              <a:t>4</a:t>
            </a:r>
            <a:r>
              <a:rPr sz="3600" dirty="0"/>
              <a:t>. </a:t>
            </a:r>
            <a:r>
              <a:rPr sz="3600" spc="285" dirty="0"/>
              <a:t>B</a:t>
            </a:r>
            <a:r>
              <a:rPr sz="3600" spc="300" dirty="0"/>
              <a:t>a</a:t>
            </a:r>
            <a:r>
              <a:rPr sz="3600" spc="305" dirty="0"/>
              <a:t>n</a:t>
            </a:r>
            <a:r>
              <a:rPr sz="3600" dirty="0"/>
              <a:t>k	</a:t>
            </a:r>
            <a:r>
              <a:rPr sz="3600" spc="290" dirty="0"/>
              <a:t>W</a:t>
            </a:r>
            <a:r>
              <a:rPr sz="3600" spc="300" dirty="0"/>
              <a:t>i</a:t>
            </a:r>
            <a:r>
              <a:rPr sz="3600" spc="285" dirty="0"/>
              <a:t>r</a:t>
            </a:r>
            <a:r>
              <a:rPr sz="3600" spc="300" dirty="0"/>
              <a:t>i</a:t>
            </a:r>
            <a:r>
              <a:rPr sz="3600" spc="305" dirty="0"/>
              <a:t>n</a:t>
            </a:r>
            <a:r>
              <a:rPr sz="3600" dirty="0"/>
              <a:t>g	</a:t>
            </a:r>
            <a:r>
              <a:rPr sz="3600" spc="295" dirty="0"/>
              <a:t>T</a:t>
            </a:r>
            <a:r>
              <a:rPr sz="3600" spc="290" dirty="0"/>
              <a:t>e</a:t>
            </a:r>
            <a:r>
              <a:rPr sz="3600" spc="305" dirty="0"/>
              <a:t>s</a:t>
            </a:r>
            <a:r>
              <a:rPr sz="3600" dirty="0"/>
              <a:t>t	</a:t>
            </a:r>
            <a:r>
              <a:rPr sz="3600" spc="295" dirty="0"/>
              <a:t>Roo</a:t>
            </a:r>
            <a:r>
              <a:rPr sz="3600" dirty="0"/>
              <a:t>m  </a:t>
            </a:r>
            <a:r>
              <a:rPr sz="3600" spc="265" dirty="0"/>
              <a:t>Experiment: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98170" y="1408430"/>
            <a:ext cx="7947659" cy="3794629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407034">
              <a:lnSpc>
                <a:spcPct val="100000"/>
              </a:lnSpc>
              <a:spcBef>
                <a:spcPts val="670"/>
              </a:spcBef>
            </a:pPr>
            <a:r>
              <a:rPr sz="3075" spc="209" baseline="9485" dirty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sz="2400" spc="140" dirty="0"/>
              <a:t>Conducted </a:t>
            </a:r>
            <a:r>
              <a:rPr sz="2400" dirty="0"/>
              <a:t>during </a:t>
            </a:r>
            <a:r>
              <a:rPr sz="2400"/>
              <a:t>1931-</a:t>
            </a:r>
            <a:r>
              <a:rPr sz="2400" spc="-145"/>
              <a:t> </a:t>
            </a:r>
            <a:r>
              <a:rPr sz="2400" smtClean="0"/>
              <a:t>1932</a:t>
            </a:r>
            <a:endParaRPr sz="2400">
              <a:latin typeface="Symbol"/>
              <a:cs typeface="Symbol"/>
            </a:endParaRPr>
          </a:p>
          <a:p>
            <a:pPr marL="680085" marR="17780" indent="-273050">
              <a:lnSpc>
                <a:spcPct val="100000"/>
              </a:lnSpc>
              <a:spcBef>
                <a:spcPts val="580"/>
              </a:spcBef>
            </a:pPr>
            <a:r>
              <a:rPr sz="3075" spc="1087" baseline="9485" dirty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sz="2400" spc="725" dirty="0"/>
              <a:t>A</a:t>
            </a:r>
            <a:r>
              <a:rPr sz="2400" spc="35" dirty="0"/>
              <a:t> </a:t>
            </a:r>
            <a:r>
              <a:rPr sz="2400" spc="-5" dirty="0"/>
              <a:t>group </a:t>
            </a:r>
            <a:r>
              <a:rPr sz="2400" dirty="0"/>
              <a:t>of 14 </a:t>
            </a:r>
            <a:r>
              <a:rPr sz="2400" spc="-5" dirty="0"/>
              <a:t>male workers </a:t>
            </a:r>
            <a:r>
              <a:rPr sz="2400" dirty="0"/>
              <a:t>in </a:t>
            </a:r>
            <a:r>
              <a:rPr sz="2400" spc="-5" dirty="0"/>
              <a:t>the </a:t>
            </a:r>
            <a:r>
              <a:rPr sz="2400" dirty="0"/>
              <a:t>bank </a:t>
            </a:r>
            <a:r>
              <a:rPr sz="2400" spc="-5" dirty="0"/>
              <a:t>wiring </a:t>
            </a:r>
            <a:r>
              <a:rPr sz="2400" dirty="0"/>
              <a:t>room </a:t>
            </a:r>
            <a:r>
              <a:rPr sz="2400" spc="-5" dirty="0"/>
              <a:t>were </a:t>
            </a:r>
            <a:r>
              <a:rPr sz="2400" spc="-225" dirty="0"/>
              <a:t>placed  </a:t>
            </a:r>
            <a:r>
              <a:rPr sz="2400" dirty="0"/>
              <a:t>under </a:t>
            </a:r>
            <a:r>
              <a:rPr sz="2400" spc="-5" dirty="0"/>
              <a:t>observation </a:t>
            </a:r>
            <a:r>
              <a:rPr sz="2400" dirty="0"/>
              <a:t>for six</a:t>
            </a:r>
            <a:r>
              <a:rPr sz="2400" spc="-5" dirty="0"/>
              <a:t> </a:t>
            </a:r>
            <a:r>
              <a:rPr sz="2400"/>
              <a:t>months</a:t>
            </a:r>
            <a:r>
              <a:rPr sz="2400" smtClean="0"/>
              <a:t>.</a:t>
            </a:r>
            <a:endParaRPr lang="en-GB" sz="2400" dirty="0" smtClean="0"/>
          </a:p>
          <a:p>
            <a:pPr marL="680085" marR="17780" indent="-273050">
              <a:lnSpc>
                <a:spcPct val="100000"/>
              </a:lnSpc>
              <a:spcBef>
                <a:spcPts val="580"/>
              </a:spcBef>
            </a:pPr>
            <a:endParaRPr sz="2400">
              <a:latin typeface="Symbol"/>
              <a:cs typeface="Symbol"/>
            </a:endParaRPr>
          </a:p>
          <a:p>
            <a:pPr marL="680085" marR="170815" indent="-273050">
              <a:lnSpc>
                <a:spcPct val="100000"/>
              </a:lnSpc>
              <a:spcBef>
                <a:spcPts val="570"/>
              </a:spcBef>
            </a:pPr>
            <a:r>
              <a:rPr sz="3075" spc="1087" baseline="9485" dirty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sz="2400" spc="725" dirty="0"/>
              <a:t>A</a:t>
            </a:r>
            <a:r>
              <a:rPr sz="2400" spc="-5" dirty="0"/>
              <a:t> worker's </a:t>
            </a:r>
            <a:r>
              <a:rPr sz="2400" dirty="0"/>
              <a:t>pay depended on </a:t>
            </a:r>
            <a:r>
              <a:rPr sz="2400" spc="-5" dirty="0"/>
              <a:t>the performance </a:t>
            </a:r>
            <a:r>
              <a:rPr sz="2400" dirty="0"/>
              <a:t>of </a:t>
            </a:r>
            <a:r>
              <a:rPr sz="2400" spc="-5" dirty="0"/>
              <a:t>the group </a:t>
            </a:r>
            <a:r>
              <a:rPr sz="2400" dirty="0"/>
              <a:t>as a  </a:t>
            </a:r>
            <a:r>
              <a:rPr sz="2400" spc="-5" dirty="0"/>
              <a:t>whole</a:t>
            </a:r>
            <a:r>
              <a:rPr sz="2400" spc="-5"/>
              <a:t>. </a:t>
            </a:r>
            <a:endParaRPr lang="en-GB" sz="2400" spc="-5" dirty="0" smtClean="0"/>
          </a:p>
          <a:p>
            <a:pPr marL="680085" marR="170815" indent="-273050">
              <a:lnSpc>
                <a:spcPct val="100000"/>
              </a:lnSpc>
              <a:spcBef>
                <a:spcPts val="570"/>
              </a:spcBef>
            </a:pPr>
            <a:r>
              <a:rPr sz="2400" smtClean="0"/>
              <a:t>The </a:t>
            </a:r>
            <a:r>
              <a:rPr sz="2400" spc="-5" dirty="0"/>
              <a:t>researchers thought that the efficient workers would  </a:t>
            </a:r>
            <a:r>
              <a:rPr sz="2400" dirty="0"/>
              <a:t>put pressure on </a:t>
            </a:r>
            <a:r>
              <a:rPr sz="2400" spc="-5" dirty="0"/>
              <a:t>the less efficient workers to complete the</a:t>
            </a:r>
            <a:r>
              <a:rPr sz="2400" spc="15" dirty="0"/>
              <a:t> </a:t>
            </a:r>
            <a:r>
              <a:rPr sz="2400" spc="-5" dirty="0"/>
              <a:t>work.</a:t>
            </a:r>
            <a:endParaRPr sz="2400">
              <a:latin typeface="Symbol"/>
              <a:cs typeface="Symbol"/>
            </a:endParaRPr>
          </a:p>
          <a:p>
            <a:pPr marL="680085" marR="286385" indent="-273050">
              <a:lnSpc>
                <a:spcPct val="100000"/>
              </a:lnSpc>
              <a:spcBef>
                <a:spcPts val="570"/>
              </a:spcBef>
            </a:pPr>
            <a:r>
              <a:rPr sz="3075" spc="232" baseline="9485" smtClean="0">
                <a:solidFill>
                  <a:srgbClr val="B73C67"/>
                </a:solidFill>
                <a:latin typeface="Symbol"/>
                <a:cs typeface="Symbol"/>
              </a:rPr>
              <a:t></a:t>
            </a:r>
            <a:r>
              <a:rPr lang="en-GB" spc="155" dirty="0" smtClean="0">
                <a:solidFill>
                  <a:srgbClr val="B73C67"/>
                </a:solidFill>
                <a:latin typeface="Symbol"/>
                <a:cs typeface="Symbol"/>
              </a:rPr>
              <a:t> </a:t>
            </a:r>
            <a:r>
              <a:rPr lang="en-GB" sz="2400" spc="155" dirty="0" smtClean="0">
                <a:solidFill>
                  <a:srgbClr val="FF0000"/>
                </a:solidFill>
              </a:rPr>
              <a:t>Productivity decreased</a:t>
            </a:r>
            <a:endParaRPr sz="2400">
              <a:solidFill>
                <a:srgbClr val="FF0000"/>
              </a:solidFill>
              <a:latin typeface="Symbol"/>
              <a:cs typeface="Symbo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3840" y="6334365"/>
            <a:ext cx="260350" cy="227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64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pPr marL="25400">
                <a:lnSpc>
                  <a:spcPts val="1664"/>
                </a:lnSpc>
              </a:pPr>
              <a:t>14</a:t>
            </a:fld>
            <a:endParaRPr sz="1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1496060"/>
            <a:ext cx="180340" cy="2590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500" spc="145" dirty="0">
                <a:solidFill>
                  <a:srgbClr val="B73C67"/>
                </a:solidFill>
                <a:latin typeface="Symbol"/>
                <a:cs typeface="Symbol"/>
              </a:rPr>
              <a:t>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5189" y="685800"/>
            <a:ext cx="7714615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4930" algn="just">
              <a:lnSpc>
                <a:spcPct val="100000"/>
              </a:lnSpc>
              <a:spcBef>
                <a:spcPts val="100"/>
              </a:spcBef>
            </a:pPr>
            <a:r>
              <a:rPr lang="en-GB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Observation</a:t>
            </a:r>
            <a:r>
              <a:rPr lang="en-GB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GB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GB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sz="2000" b="1" smtClean="0">
                <a:solidFill>
                  <a:srgbClr val="000000"/>
                </a:solidFill>
                <a:latin typeface="Times New Roman"/>
                <a:cs typeface="Times New Roman"/>
              </a:rPr>
              <a:t>Fear </a:t>
            </a:r>
            <a:r>
              <a:rPr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of </a:t>
            </a:r>
            <a:r>
              <a:rPr sz="2000" b="1" spc="5" dirty="0">
                <a:solidFill>
                  <a:srgbClr val="000000"/>
                </a:solidFill>
                <a:latin typeface="Times New Roman"/>
                <a:cs typeface="Times New Roman"/>
              </a:rPr>
              <a:t>unemployment</a:t>
            </a:r>
            <a:r>
              <a:rPr sz="2000" spc="5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GB" sz="2000" spc="-5" dirty="0" smtClean="0">
                <a:solidFill>
                  <a:srgbClr val="000000"/>
                </a:solidFill>
                <a:latin typeface="Times New Roman"/>
                <a:cs typeface="Times New Roman"/>
              </a:rPr>
              <a:t>if produce more others will loose their job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2470150"/>
            <a:ext cx="19748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140" dirty="0">
                <a:solidFill>
                  <a:srgbClr val="B73C67"/>
                </a:solidFill>
                <a:latin typeface="Symbol"/>
                <a:cs typeface="Symbol"/>
              </a:rPr>
              <a:t>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5189" y="2468879"/>
            <a:ext cx="771715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2710" algn="just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Times New Roman"/>
                <a:cs typeface="Times New Roman"/>
              </a:rPr>
              <a:t>Fear of </a:t>
            </a:r>
            <a:r>
              <a:rPr sz="2000" b="1" spc="-5" dirty="0">
                <a:latin typeface="Times New Roman"/>
                <a:cs typeface="Times New Roman"/>
              </a:rPr>
              <a:t>raising </a:t>
            </a:r>
            <a:r>
              <a:rPr sz="2000" b="1" dirty="0">
                <a:latin typeface="Times New Roman"/>
                <a:cs typeface="Times New Roman"/>
              </a:rPr>
              <a:t>the standards</a:t>
            </a:r>
            <a:r>
              <a:rPr sz="2000">
                <a:latin typeface="Times New Roman"/>
                <a:cs typeface="Times New Roman"/>
              </a:rPr>
              <a:t>: </a:t>
            </a:r>
            <a:r>
              <a:rPr lang="en-GB" sz="2000" spc="-10" dirty="0" smtClean="0">
                <a:latin typeface="Times New Roman"/>
                <a:cs typeface="Times New Roman"/>
              </a:rPr>
              <a:t>if </a:t>
            </a:r>
            <a:r>
              <a:rPr sz="2000" spc="-5" smtClean="0">
                <a:latin typeface="Times New Roman"/>
                <a:cs typeface="Times New Roman"/>
              </a:rPr>
              <a:t>reached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standard rate </a:t>
            </a:r>
            <a:r>
              <a:rPr sz="2000" dirty="0">
                <a:latin typeface="Times New Roman"/>
                <a:cs typeface="Times New Roman"/>
              </a:rPr>
              <a:t>of production, </a:t>
            </a:r>
            <a:r>
              <a:rPr sz="2000" spc="-5" dirty="0">
                <a:latin typeface="Times New Roman"/>
                <a:cs typeface="Times New Roman"/>
              </a:rPr>
              <a:t>management </a:t>
            </a:r>
            <a:r>
              <a:rPr sz="2000" dirty="0">
                <a:latin typeface="Times New Roman"/>
                <a:cs typeface="Times New Roman"/>
              </a:rPr>
              <a:t>would </a:t>
            </a:r>
            <a:r>
              <a:rPr sz="2000" spc="-5" dirty="0">
                <a:latin typeface="Times New Roman"/>
                <a:cs typeface="Times New Roman"/>
              </a:rPr>
              <a:t>raise  the </a:t>
            </a:r>
            <a:r>
              <a:rPr sz="2000" dirty="0">
                <a:latin typeface="Times New Roman"/>
                <a:cs typeface="Times New Roman"/>
              </a:rPr>
              <a:t>standard </a:t>
            </a:r>
            <a:r>
              <a:rPr sz="2000">
                <a:latin typeface="Times New Roman"/>
                <a:cs typeface="Times New Roman"/>
              </a:rPr>
              <a:t>of </a:t>
            </a:r>
            <a:r>
              <a:rPr sz="2000" smtClean="0">
                <a:latin typeface="Times New Roman"/>
                <a:cs typeface="Times New Roman"/>
              </a:rPr>
              <a:t>production</a:t>
            </a:r>
            <a:r>
              <a:rPr lang="en-GB" sz="2000" dirty="0" smtClean="0">
                <a:latin typeface="Times New Roman"/>
                <a:cs typeface="Times New Roman"/>
              </a:rPr>
              <a:t>. 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3455670"/>
            <a:ext cx="8194675" cy="10130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8150" marR="59055" indent="-273050" algn="just">
              <a:lnSpc>
                <a:spcPct val="100000"/>
              </a:lnSpc>
              <a:spcBef>
                <a:spcPts val="100"/>
              </a:spcBef>
              <a:buClr>
                <a:srgbClr val="B73C67"/>
              </a:buClr>
              <a:buSzPct val="85000"/>
              <a:buFont typeface="Symbol"/>
              <a:buChar char=""/>
              <a:tabLst>
                <a:tab pos="438150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Protection </a:t>
            </a:r>
            <a:r>
              <a:rPr sz="2000" b="1" dirty="0">
                <a:latin typeface="Times New Roman"/>
                <a:cs typeface="Times New Roman"/>
              </a:rPr>
              <a:t>of </a:t>
            </a:r>
            <a:r>
              <a:rPr sz="2000" b="1" spc="-5" dirty="0">
                <a:latin typeface="Times New Roman"/>
                <a:cs typeface="Times New Roman"/>
              </a:rPr>
              <a:t>slower </a:t>
            </a:r>
            <a:r>
              <a:rPr sz="2000" b="1" dirty="0">
                <a:latin typeface="Times New Roman"/>
                <a:cs typeface="Times New Roman"/>
              </a:rPr>
              <a:t>workers</a:t>
            </a:r>
            <a:r>
              <a:rPr sz="2000">
                <a:latin typeface="Times New Roman"/>
                <a:cs typeface="Times New Roman"/>
              </a:rPr>
              <a:t>: </a:t>
            </a:r>
            <a:r>
              <a:rPr sz="2000" spc="-5" smtClean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faster </a:t>
            </a:r>
            <a:r>
              <a:rPr sz="2000" dirty="0">
                <a:latin typeface="Times New Roman"/>
                <a:cs typeface="Times New Roman"/>
              </a:rPr>
              <a:t>workers  </a:t>
            </a:r>
            <a:r>
              <a:rPr sz="2000" spc="-5">
                <a:latin typeface="Times New Roman"/>
                <a:cs typeface="Times New Roman"/>
              </a:rPr>
              <a:t>protected </a:t>
            </a:r>
            <a:r>
              <a:rPr lang="en-GB" sz="2000" spc="-5" dirty="0" smtClean="0">
                <a:latin typeface="Times New Roman"/>
                <a:cs typeface="Times New Roman"/>
              </a:rPr>
              <a:t> slower workers by not producing more </a:t>
            </a:r>
            <a:endParaRPr sz="2000">
              <a:latin typeface="Times New Roman"/>
              <a:cs typeface="Times New Roman"/>
            </a:endParaRPr>
          </a:p>
          <a:p>
            <a:pPr marL="438150" marR="55880" indent="-273050" algn="just">
              <a:lnSpc>
                <a:spcPct val="100000"/>
              </a:lnSpc>
              <a:spcBef>
                <a:spcPts val="570"/>
              </a:spcBef>
              <a:buClr>
                <a:srgbClr val="B73C67"/>
              </a:buClr>
              <a:buSzPct val="85000"/>
              <a:buFont typeface="Symbol"/>
              <a:buChar char=""/>
              <a:tabLst>
                <a:tab pos="438150" algn="l"/>
              </a:tabLst>
            </a:pPr>
            <a:r>
              <a:rPr lang="en-GB" sz="2000" b="1" spc="-5" dirty="0" smtClean="0">
                <a:latin typeface="Times New Roman"/>
                <a:cs typeface="Times New Roman"/>
              </a:rPr>
              <a:t>Informal relationship influences human behaviour and productivity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43840" y="6334365"/>
            <a:ext cx="260350" cy="227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64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pPr marL="25400">
                <a:lnSpc>
                  <a:spcPts val="1664"/>
                </a:lnSpc>
              </a:pPr>
              <a:t>15</a:t>
            </a:fld>
            <a:endParaRPr sz="1400">
              <a:latin typeface="Franklin Gothic Book"/>
              <a:cs typeface="Franklin Gothic Book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25500"/>
            <a:ext cx="7010400" cy="492443"/>
          </a:xfrm>
        </p:spPr>
        <p:txBody>
          <a:bodyPr/>
          <a:lstStyle/>
          <a:p>
            <a:pPr algn="ctr"/>
            <a:r>
              <a:rPr lang="en-GB" b="1" dirty="0" smtClean="0"/>
              <a:t>Findings of Hawthorne Experiments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170" y="1752600"/>
            <a:ext cx="7947659" cy="3657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Social and psychological factors deciding level of output not only working conditions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Informal relations influence worker’s behaviour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Effective communication improve relations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dirty="0" smtClean="0"/>
              <a:t>Employees perform better when given freedom to participate in decision making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060" y="825500"/>
            <a:ext cx="4627879" cy="646331"/>
          </a:xfrm>
        </p:spPr>
        <p:txBody>
          <a:bodyPr/>
          <a:lstStyle/>
          <a:p>
            <a:r>
              <a:rPr lang="en-GB" sz="4200" dirty="0" smtClean="0"/>
              <a:t>Summary ....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170" y="1408430"/>
            <a:ext cx="8241030" cy="491617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Hawthorne Experiment Conducted at the Hawthorne Plant of the Western Electric Company in Chicago from 1924 – 1932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conducted by Prof. Elton Mayo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Conducted in 4 phases</a:t>
            </a:r>
            <a:r>
              <a:rPr lang="en-GB" dirty="0" smtClean="0"/>
              <a:t> - </a:t>
            </a:r>
            <a:r>
              <a:rPr lang="en-GB" spc="-5" dirty="0" smtClean="0"/>
              <a:t>Illumination experiments ,Relay assembly test </a:t>
            </a:r>
            <a:r>
              <a:rPr lang="en-GB" dirty="0" smtClean="0"/>
              <a:t>room </a:t>
            </a:r>
            <a:r>
              <a:rPr lang="en-GB" spc="-5" dirty="0" smtClean="0"/>
              <a:t>experiments ,Mass Interviewing phase ,Bank </a:t>
            </a:r>
            <a:r>
              <a:rPr lang="en-GB" dirty="0" smtClean="0"/>
              <a:t>wiring </a:t>
            </a:r>
            <a:r>
              <a:rPr lang="en-GB" spc="-5" dirty="0" smtClean="0"/>
              <a:t>observation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pc="-5" dirty="0" smtClean="0">
                <a:solidFill>
                  <a:srgbClr val="FF0000"/>
                </a:solidFill>
              </a:rPr>
              <a:t>Findings</a:t>
            </a:r>
            <a:r>
              <a:rPr lang="en-GB" spc="-5" dirty="0" smtClean="0"/>
              <a:t> - </a:t>
            </a:r>
            <a:r>
              <a:rPr lang="en-GB" dirty="0" smtClean="0"/>
              <a:t>Social and psychological factors, Informal relations, Effective communication , Employees perform better when given freedom to participate in decision making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hank You Letter Danger: 5 Things You Should Never Include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371600"/>
            <a:ext cx="5829300" cy="38862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28600"/>
            <a:ext cx="91440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3124200"/>
            <a:ext cx="910179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106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05000"/>
            <a:ext cx="8686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4"/>
            <a:ext cx="914399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500" y="1517650"/>
            <a:ext cx="9019540" cy="1457960"/>
          </a:xfrm>
          <a:prstGeom prst="rect">
            <a:avLst/>
          </a:prstGeom>
          <a:solidFill>
            <a:srgbClr val="B73C67"/>
          </a:solidFill>
        </p:spPr>
        <p:txBody>
          <a:bodyPr vert="horz" wrap="square" lIns="0" tIns="91440" rIns="0" bIns="0" rtlCol="0">
            <a:spAutoFit/>
          </a:bodyPr>
          <a:lstStyle/>
          <a:p>
            <a:pPr marL="3313429" marR="685165" indent="-2630170">
              <a:lnSpc>
                <a:spcPct val="100000"/>
              </a:lnSpc>
              <a:spcBef>
                <a:spcPts val="720"/>
              </a:spcBef>
            </a:pPr>
            <a:r>
              <a:rPr sz="4000" spc="-85" dirty="0">
                <a:solidFill>
                  <a:srgbClr val="FFFFFF"/>
                </a:solidFill>
              </a:rPr>
              <a:t>ELTON </a:t>
            </a:r>
            <a:r>
              <a:rPr sz="4000" spc="-45" dirty="0">
                <a:solidFill>
                  <a:srgbClr val="FFFFFF"/>
                </a:solidFill>
              </a:rPr>
              <a:t>MAYO:FOCUSING </a:t>
            </a:r>
            <a:r>
              <a:rPr sz="4000" spc="-5" dirty="0">
                <a:solidFill>
                  <a:srgbClr val="FFFFFF"/>
                </a:solidFill>
              </a:rPr>
              <a:t>ON </a:t>
            </a:r>
            <a:r>
              <a:rPr sz="4000" spc="-10" dirty="0">
                <a:solidFill>
                  <a:srgbClr val="FFFFFF"/>
                </a:solidFill>
              </a:rPr>
              <a:t>HUMAN  </a:t>
            </a:r>
            <a:r>
              <a:rPr sz="4000" spc="-40" dirty="0">
                <a:solidFill>
                  <a:srgbClr val="FFFFFF"/>
                </a:solidFill>
              </a:rPr>
              <a:t>RELATIONS</a:t>
            </a:r>
            <a:endParaRPr sz="4000"/>
          </a:p>
        </p:txBody>
      </p:sp>
      <p:sp>
        <p:nvSpPr>
          <p:cNvPr id="8" name="Rectangle 7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</a:t>
            </a:r>
            <a:endParaRPr lang="en-US" dirty="0"/>
          </a:p>
        </p:txBody>
      </p:sp>
      <p:sp>
        <p:nvSpPr>
          <p:cNvPr id="9" name="object 7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696200" cy="860743"/>
          </a:xfrm>
        </p:spPr>
        <p:txBody>
          <a:bodyPr/>
          <a:lstStyle/>
          <a:p>
            <a:pPr algn="ctr"/>
            <a:r>
              <a:rPr lang="en-GB" b="1" dirty="0" smtClean="0">
                <a:latin typeface="Engravers MT" pitchFamily="18" charset="0"/>
              </a:rPr>
              <a:t>HAWTHORNE EXPERIMENTS</a:t>
            </a:r>
            <a:endParaRPr lang="en-US" b="1" dirty="0">
              <a:latin typeface="Engravers MT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762000"/>
            <a:ext cx="8839200" cy="609397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Conducted at the Hawthorne Plant of the Western Electric Company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     in Chicago from 1924 – 1932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Experiments conducted by Prof. Elton Mayo and his colleagues of National Academy Of Science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Hawthorne plant was a manufacturing telephone system bell.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30,000 employees were working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Objective of experiment was to find out the behaviour and attitude of   employees under better working conditions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many facilities provided to employees productivity was not up to expectations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Investigate reasons for dissatisfaction of employees and decrease in productivity. 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337820"/>
            <a:ext cx="623633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ELTON MAYO:FOCUSING ON HUMAN  </a:t>
            </a:r>
            <a:r>
              <a:rPr dirty="0"/>
              <a:t>RELATIONS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0439" y="1402861"/>
            <a:ext cx="6043295" cy="937436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10"/>
              </a:spcBef>
            </a:pPr>
            <a:r>
              <a:rPr sz="2400" b="1" spc="225" smtClean="0">
                <a:latin typeface="Perpetua"/>
                <a:cs typeface="Perpetua"/>
              </a:rPr>
              <a:t>Father </a:t>
            </a:r>
            <a:r>
              <a:rPr sz="2400" b="1" dirty="0">
                <a:latin typeface="Perpetua"/>
                <a:cs typeface="Perpetua"/>
              </a:rPr>
              <a:t>of </a:t>
            </a:r>
            <a:r>
              <a:rPr sz="2400" b="1" spc="-5" dirty="0">
                <a:latin typeface="Perpetua"/>
                <a:cs typeface="Perpetua"/>
              </a:rPr>
              <a:t>Human Relations</a:t>
            </a:r>
            <a:r>
              <a:rPr sz="2400" b="1" spc="-345" dirty="0">
                <a:latin typeface="Perpetua"/>
                <a:cs typeface="Perpetua"/>
              </a:rPr>
              <a:t> </a:t>
            </a:r>
            <a:r>
              <a:rPr sz="2400" b="1" spc="-114" dirty="0">
                <a:latin typeface="Perpetua"/>
                <a:cs typeface="Perpetua"/>
              </a:rPr>
              <a:t>Approach</a:t>
            </a:r>
            <a:endParaRPr sz="2400">
              <a:latin typeface="Perpetua"/>
              <a:cs typeface="Perpetua"/>
            </a:endParaRPr>
          </a:p>
          <a:p>
            <a:pPr marL="25400">
              <a:lnSpc>
                <a:spcPct val="100000"/>
              </a:lnSpc>
              <a:spcBef>
                <a:spcPts val="570"/>
              </a:spcBef>
            </a:pPr>
            <a:r>
              <a:rPr sz="2600" spc="365" smtClean="0">
                <a:latin typeface="Perpetua"/>
                <a:cs typeface="Perpetua"/>
              </a:rPr>
              <a:t>The </a:t>
            </a:r>
            <a:r>
              <a:rPr sz="2600" spc="-5" dirty="0">
                <a:latin typeface="Perpetua"/>
                <a:cs typeface="Perpetua"/>
              </a:rPr>
              <a:t>experiments were conducted </a:t>
            </a:r>
            <a:r>
              <a:rPr sz="2600" dirty="0">
                <a:latin typeface="Perpetua"/>
                <a:cs typeface="Perpetua"/>
              </a:rPr>
              <a:t>in </a:t>
            </a:r>
            <a:r>
              <a:rPr sz="2600" spc="-5" dirty="0">
                <a:latin typeface="Perpetua"/>
                <a:cs typeface="Perpetua"/>
              </a:rPr>
              <a:t>four</a:t>
            </a:r>
            <a:r>
              <a:rPr sz="2600" spc="-345" dirty="0">
                <a:latin typeface="Perpetua"/>
                <a:cs typeface="Perpetua"/>
              </a:rPr>
              <a:t> </a:t>
            </a:r>
            <a:r>
              <a:rPr sz="2600" spc="-215" dirty="0">
                <a:latin typeface="Perpetua"/>
                <a:cs typeface="Perpetua"/>
              </a:rPr>
              <a:t>phase:</a:t>
            </a:r>
            <a:endParaRPr sz="2600">
              <a:latin typeface="Perpetua"/>
              <a:cs typeface="Perpetu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139" y="2696209"/>
            <a:ext cx="236220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spc="-5" dirty="0">
                <a:solidFill>
                  <a:srgbClr val="B73C67"/>
                </a:solidFill>
                <a:latin typeface="Perpetua"/>
                <a:cs typeface="Perpetua"/>
              </a:rPr>
              <a:t>1</a:t>
            </a:r>
            <a:r>
              <a:rPr sz="2200" dirty="0">
                <a:solidFill>
                  <a:srgbClr val="B73C67"/>
                </a:solidFill>
                <a:latin typeface="Perpetua"/>
                <a:cs typeface="Perpetua"/>
              </a:rPr>
              <a:t>.</a:t>
            </a:r>
            <a:endParaRPr sz="2200">
              <a:latin typeface="Perpetua"/>
              <a:cs typeface="Perpetu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139" y="3362959"/>
            <a:ext cx="236220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spc="-5" dirty="0">
                <a:solidFill>
                  <a:srgbClr val="B73C67"/>
                </a:solidFill>
                <a:latin typeface="Perpetua"/>
                <a:cs typeface="Perpetua"/>
              </a:rPr>
              <a:t>2</a:t>
            </a:r>
            <a:r>
              <a:rPr sz="2200" dirty="0">
                <a:solidFill>
                  <a:srgbClr val="B73C67"/>
                </a:solidFill>
                <a:latin typeface="Perpetua"/>
                <a:cs typeface="Perpetua"/>
              </a:rPr>
              <a:t>.</a:t>
            </a:r>
            <a:endParaRPr sz="2200">
              <a:latin typeface="Perpetua"/>
              <a:cs typeface="Perpetu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39" y="4029709"/>
            <a:ext cx="236220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spc="-5" dirty="0">
                <a:solidFill>
                  <a:srgbClr val="B73C67"/>
                </a:solidFill>
                <a:latin typeface="Perpetua"/>
                <a:cs typeface="Perpetua"/>
              </a:rPr>
              <a:t>3</a:t>
            </a:r>
            <a:r>
              <a:rPr sz="2200" dirty="0">
                <a:solidFill>
                  <a:srgbClr val="B73C67"/>
                </a:solidFill>
                <a:latin typeface="Perpetua"/>
                <a:cs typeface="Perpetua"/>
              </a:rPr>
              <a:t>.</a:t>
            </a:r>
            <a:endParaRPr sz="2200">
              <a:latin typeface="Perpetua"/>
              <a:cs typeface="Perpet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39" y="4696459"/>
            <a:ext cx="236220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spc="-5" dirty="0">
                <a:solidFill>
                  <a:srgbClr val="B73C67"/>
                </a:solidFill>
                <a:latin typeface="Perpetua"/>
                <a:cs typeface="Perpetua"/>
              </a:rPr>
              <a:t>4</a:t>
            </a:r>
            <a:r>
              <a:rPr sz="2200" dirty="0">
                <a:solidFill>
                  <a:srgbClr val="B73C67"/>
                </a:solidFill>
                <a:latin typeface="Perpetua"/>
                <a:cs typeface="Perpetua"/>
              </a:rPr>
              <a:t>.</a:t>
            </a:r>
            <a:endParaRPr sz="2200">
              <a:latin typeface="Perpetua"/>
              <a:cs typeface="Perpetu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7800" y="2646679"/>
            <a:ext cx="7315200" cy="2426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>
                <a:latin typeface="Perpetua"/>
                <a:cs typeface="Perpetua"/>
              </a:rPr>
              <a:t>Illumination </a:t>
            </a:r>
            <a:r>
              <a:rPr sz="2600" spc="-5" smtClean="0">
                <a:latin typeface="Perpetua"/>
                <a:cs typeface="Perpetua"/>
              </a:rPr>
              <a:t>experiments</a:t>
            </a:r>
            <a:r>
              <a:rPr lang="en-GB" sz="2600" spc="-5" dirty="0" smtClean="0">
                <a:latin typeface="Perpetua"/>
                <a:cs typeface="Perpetua"/>
              </a:rPr>
              <a:t> ( 1924- 1927)</a:t>
            </a:r>
            <a:endParaRPr sz="2600">
              <a:latin typeface="Perpetua"/>
              <a:cs typeface="Perpetua"/>
            </a:endParaRPr>
          </a:p>
          <a:p>
            <a:pPr marL="12700" marR="585470">
              <a:lnSpc>
                <a:spcPct val="168300"/>
              </a:lnSpc>
            </a:pPr>
            <a:r>
              <a:rPr sz="2600" spc="-5" dirty="0">
                <a:latin typeface="Perpetua"/>
                <a:cs typeface="Perpetua"/>
              </a:rPr>
              <a:t>Relay assembly test </a:t>
            </a:r>
            <a:r>
              <a:rPr sz="2600" dirty="0">
                <a:latin typeface="Perpetua"/>
                <a:cs typeface="Perpetua"/>
              </a:rPr>
              <a:t>room </a:t>
            </a:r>
            <a:r>
              <a:rPr sz="2600" spc="-5">
                <a:latin typeface="Perpetua"/>
                <a:cs typeface="Perpetua"/>
              </a:rPr>
              <a:t>experiments </a:t>
            </a:r>
            <a:r>
              <a:rPr lang="en-GB" sz="2600" spc="-5" dirty="0" smtClean="0">
                <a:latin typeface="Perpetua"/>
                <a:cs typeface="Perpetua"/>
              </a:rPr>
              <a:t>( 1927- 1928)</a:t>
            </a:r>
            <a:r>
              <a:rPr sz="2600" spc="-5" smtClean="0">
                <a:latin typeface="Perpetua"/>
                <a:cs typeface="Perpetua"/>
              </a:rPr>
              <a:t> </a:t>
            </a:r>
            <a:endParaRPr lang="en-GB" sz="2600" spc="-5" dirty="0" smtClean="0">
              <a:latin typeface="Perpetua"/>
              <a:cs typeface="Perpetua"/>
            </a:endParaRPr>
          </a:p>
          <a:p>
            <a:pPr marL="12700" marR="585470">
              <a:lnSpc>
                <a:spcPct val="168300"/>
              </a:lnSpc>
            </a:pPr>
            <a:r>
              <a:rPr lang="en-GB" sz="2600" spc="-5" dirty="0" smtClean="0">
                <a:latin typeface="Perpetua"/>
                <a:cs typeface="Perpetua"/>
              </a:rPr>
              <a:t>Mass </a:t>
            </a:r>
            <a:r>
              <a:rPr sz="2600" spc="-5" smtClean="0">
                <a:latin typeface="Perpetua"/>
                <a:cs typeface="Perpetua"/>
              </a:rPr>
              <a:t>Inter</a:t>
            </a:r>
            <a:r>
              <a:rPr lang="en-GB" sz="2600" spc="-5" dirty="0" smtClean="0">
                <a:latin typeface="Perpetua"/>
                <a:cs typeface="Perpetua"/>
              </a:rPr>
              <a:t>viewing </a:t>
            </a:r>
            <a:r>
              <a:rPr sz="2600" spc="-5" smtClean="0">
                <a:latin typeface="Perpetua"/>
                <a:cs typeface="Perpetua"/>
              </a:rPr>
              <a:t>phase</a:t>
            </a:r>
            <a:r>
              <a:rPr lang="en-GB" sz="2600" spc="-5" dirty="0" smtClean="0">
                <a:latin typeface="Perpetua"/>
                <a:cs typeface="Perpetua"/>
              </a:rPr>
              <a:t> (1928- 1930)</a:t>
            </a:r>
            <a:endParaRPr sz="2600">
              <a:latin typeface="Perpetua"/>
              <a:cs typeface="Perpetua"/>
            </a:endParaRPr>
          </a:p>
          <a:p>
            <a:pPr marL="12700">
              <a:lnSpc>
                <a:spcPct val="100000"/>
              </a:lnSpc>
              <a:spcBef>
                <a:spcPts val="2130"/>
              </a:spcBef>
            </a:pPr>
            <a:r>
              <a:rPr sz="2600" spc="-5" dirty="0">
                <a:latin typeface="Perpetua"/>
                <a:cs typeface="Perpetua"/>
              </a:rPr>
              <a:t>Bank </a:t>
            </a:r>
            <a:r>
              <a:rPr sz="2600" dirty="0">
                <a:latin typeface="Perpetua"/>
                <a:cs typeface="Perpetua"/>
              </a:rPr>
              <a:t>wiring </a:t>
            </a:r>
            <a:r>
              <a:rPr sz="2600" spc="-5" dirty="0">
                <a:latin typeface="Perpetua"/>
                <a:cs typeface="Perpetua"/>
              </a:rPr>
              <a:t>observation </a:t>
            </a:r>
            <a:r>
              <a:rPr sz="2600" spc="-5">
                <a:latin typeface="Perpetua"/>
                <a:cs typeface="Perpetua"/>
              </a:rPr>
              <a:t>room</a:t>
            </a:r>
            <a:r>
              <a:rPr sz="2600" spc="-45">
                <a:latin typeface="Perpetua"/>
                <a:cs typeface="Perpetua"/>
              </a:rPr>
              <a:t> </a:t>
            </a:r>
            <a:r>
              <a:rPr sz="2600" spc="-5" smtClean="0">
                <a:latin typeface="Perpetua"/>
                <a:cs typeface="Perpetua"/>
              </a:rPr>
              <a:t>experiments</a:t>
            </a:r>
            <a:r>
              <a:rPr lang="en-GB" sz="2600" spc="-5" dirty="0" smtClean="0">
                <a:latin typeface="Perpetua"/>
                <a:cs typeface="Perpetua"/>
              </a:rPr>
              <a:t> (1931- 1932)</a:t>
            </a:r>
            <a:endParaRPr sz="2600">
              <a:latin typeface="Perpetua"/>
              <a:cs typeface="Perpetua"/>
            </a:endParaRPr>
          </a:p>
        </p:txBody>
      </p:sp>
      <p:sp>
        <p:nvSpPr>
          <p:cNvPr id="13" name="object 7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2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8" y="457200"/>
            <a:ext cx="61696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/>
              <a:t>1.Illumination</a:t>
            </a:r>
            <a:r>
              <a:rPr sz="4000" b="1" spc="-45" dirty="0"/>
              <a:t> </a:t>
            </a:r>
            <a:r>
              <a:rPr sz="4000" b="1" spc="-10" dirty="0"/>
              <a:t>experiments</a:t>
            </a:r>
            <a:endParaRPr sz="4000" b="1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90599" y="1219200"/>
            <a:ext cx="7467601" cy="6485108"/>
          </a:xfrm>
          <a:prstGeom prst="rect">
            <a:avLst/>
          </a:prstGeom>
        </p:spPr>
        <p:txBody>
          <a:bodyPr vert="horz" wrap="square" lIns="0" tIns="85089" rIns="0" bIns="0" rtlCol="0">
            <a:spAutoFit/>
          </a:bodyPr>
          <a:lstStyle/>
          <a:p>
            <a:pPr marL="680085" marR="17780" indent="-273050" algn="just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lang="en-GB" sz="2600" spc="-5" dirty="0" smtClean="0"/>
              <a:t>S</a:t>
            </a:r>
            <a:r>
              <a:rPr sz="2600" spc="-5" smtClean="0"/>
              <a:t>equence </a:t>
            </a:r>
            <a:r>
              <a:rPr sz="2600" dirty="0"/>
              <a:t>of </a:t>
            </a:r>
            <a:r>
              <a:rPr sz="2600" spc="-5" dirty="0"/>
              <a:t>illumination </a:t>
            </a:r>
            <a:r>
              <a:rPr sz="2600" spc="-10" dirty="0"/>
              <a:t>tests </a:t>
            </a:r>
            <a:r>
              <a:rPr sz="2600" spc="-5" dirty="0"/>
              <a:t>from </a:t>
            </a:r>
            <a:r>
              <a:rPr sz="2600" dirty="0"/>
              <a:t>1924 </a:t>
            </a:r>
            <a:r>
              <a:rPr sz="2600" spc="-5" dirty="0"/>
              <a:t>to </a:t>
            </a:r>
            <a:r>
              <a:rPr sz="2600" spc="-285" dirty="0"/>
              <a:t>1927</a:t>
            </a:r>
            <a:r>
              <a:rPr sz="2600" spc="-285"/>
              <a:t>, </a:t>
            </a:r>
            <a:endParaRPr lang="en-GB" sz="2600" spc="-285" dirty="0" smtClean="0"/>
          </a:p>
          <a:p>
            <a:pPr marL="680085" marR="17780" indent="-273050" algn="just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sz="2600" spc="-285" smtClean="0"/>
              <a:t> </a:t>
            </a:r>
            <a:r>
              <a:rPr sz="2600" spc="-10" smtClean="0"/>
              <a:t>to </a:t>
            </a:r>
            <a:r>
              <a:rPr sz="2600" spc="-5" dirty="0"/>
              <a:t>determine </a:t>
            </a:r>
            <a:r>
              <a:rPr sz="2600" spc="-10" dirty="0"/>
              <a:t>the </a:t>
            </a:r>
            <a:r>
              <a:rPr sz="2600" spc="-5"/>
              <a:t>effects </a:t>
            </a:r>
            <a:r>
              <a:rPr lang="en-GB" sz="2600" spc="-5" dirty="0" smtClean="0"/>
              <a:t>Change in </a:t>
            </a:r>
            <a:r>
              <a:rPr sz="2600" spc="-5" smtClean="0"/>
              <a:t>lighting </a:t>
            </a:r>
            <a:r>
              <a:rPr sz="2600" spc="-10"/>
              <a:t>on </a:t>
            </a:r>
            <a:r>
              <a:rPr lang="en-GB" sz="2600" spc="-5" dirty="0" smtClean="0"/>
              <a:t>productivity.</a:t>
            </a:r>
            <a:endParaRPr sz="2600">
              <a:latin typeface="Symbol"/>
              <a:cs typeface="Symbol"/>
            </a:endParaRPr>
          </a:p>
          <a:p>
            <a:pPr marL="680085" marR="473075" indent="-273050" algn="just">
              <a:lnSpc>
                <a:spcPct val="150000"/>
              </a:lnSpc>
              <a:spcBef>
                <a:spcPts val="570"/>
              </a:spcBef>
              <a:buFont typeface="Wingdings" pitchFamily="2" charset="2"/>
              <a:buChar char="ü"/>
            </a:pPr>
            <a:r>
              <a:rPr lang="en-GB" sz="2600" spc="160" dirty="0" smtClean="0"/>
              <a:t>Two group were formed- Experimental Group and Control Group</a:t>
            </a:r>
          </a:p>
          <a:p>
            <a:pPr marL="680085" marR="473075" indent="-273050" algn="just">
              <a:lnSpc>
                <a:spcPct val="150000"/>
              </a:lnSpc>
              <a:spcBef>
                <a:spcPts val="570"/>
              </a:spcBef>
              <a:buFont typeface="Wingdings" pitchFamily="2" charset="2"/>
              <a:buChar char="ü"/>
            </a:pPr>
            <a:r>
              <a:rPr lang="en-GB" sz="2600" spc="160" dirty="0" smtClean="0"/>
              <a:t>In experimental group- variations in lighting made periodically </a:t>
            </a:r>
          </a:p>
          <a:p>
            <a:pPr marL="680085" marR="473075" indent="-273050" algn="just">
              <a:lnSpc>
                <a:spcPct val="150000"/>
              </a:lnSpc>
              <a:spcBef>
                <a:spcPts val="570"/>
              </a:spcBef>
              <a:buFont typeface="Wingdings" pitchFamily="2" charset="2"/>
              <a:buChar char="ü"/>
            </a:pPr>
            <a:r>
              <a:rPr lang="en-GB" sz="2600" spc="160" dirty="0" smtClean="0"/>
              <a:t>No change in control group</a:t>
            </a:r>
          </a:p>
          <a:p>
            <a:pPr marL="680085" marR="473075" indent="-273050" algn="just">
              <a:lnSpc>
                <a:spcPct val="150000"/>
              </a:lnSpc>
              <a:spcBef>
                <a:spcPts val="570"/>
              </a:spcBef>
            </a:pPr>
            <a:endParaRPr lang="en-GB" sz="2600" spc="-5" dirty="0" smtClean="0">
              <a:latin typeface="Symbol"/>
            </a:endParaRPr>
          </a:p>
          <a:p>
            <a:pPr marL="680085" marR="473075" indent="-273050" algn="just">
              <a:lnSpc>
                <a:spcPct val="150000"/>
              </a:lnSpc>
              <a:spcBef>
                <a:spcPts val="570"/>
              </a:spcBef>
            </a:pP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7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3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3439" y="1408430"/>
            <a:ext cx="7797800" cy="3266279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52400">
              <a:lnSpc>
                <a:spcPct val="150000"/>
              </a:lnSpc>
              <a:spcBef>
                <a:spcPts val="670"/>
              </a:spcBef>
              <a:buFont typeface="Wingdings" pitchFamily="2" charset="2"/>
              <a:buChar char="ü"/>
            </a:pPr>
            <a:r>
              <a:rPr lang="en-GB" sz="2600" spc="160" dirty="0" smtClean="0"/>
              <a:t>Observed that productivity increased in both the group</a:t>
            </a:r>
          </a:p>
          <a:p>
            <a:pPr marL="152400">
              <a:lnSpc>
                <a:spcPct val="150000"/>
              </a:lnSpc>
              <a:spcBef>
                <a:spcPts val="670"/>
              </a:spcBef>
              <a:buFont typeface="Wingdings" pitchFamily="2" charset="2"/>
              <a:buChar char="ü"/>
            </a:pPr>
            <a:r>
              <a:rPr lang="en-GB" sz="2600" spc="160" dirty="0" smtClean="0"/>
              <a:t>Revealed that no relationship between lighting and productivity   </a:t>
            </a:r>
          </a:p>
          <a:p>
            <a:pPr marL="152400">
              <a:lnSpc>
                <a:spcPct val="150000"/>
              </a:lnSpc>
              <a:spcBef>
                <a:spcPts val="670"/>
              </a:spcBef>
            </a:pPr>
            <a:endParaRPr sz="2600">
              <a:latin typeface="Perpetua"/>
              <a:cs typeface="Perpetu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6050" y="6210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600" y="0"/>
                </a:moveTo>
                <a:lnTo>
                  <a:pt x="181585" y="4509"/>
                </a:lnTo>
                <a:lnTo>
                  <a:pt x="138231" y="17502"/>
                </a:lnTo>
                <a:lnTo>
                  <a:pt x="99342" y="38174"/>
                </a:lnTo>
                <a:lnTo>
                  <a:pt x="65722" y="65722"/>
                </a:lnTo>
                <a:lnTo>
                  <a:pt x="38174" y="99342"/>
                </a:lnTo>
                <a:lnTo>
                  <a:pt x="17502" y="138231"/>
                </a:lnTo>
                <a:lnTo>
                  <a:pt x="4509" y="181585"/>
                </a:lnTo>
                <a:lnTo>
                  <a:pt x="0" y="228600"/>
                </a:lnTo>
                <a:lnTo>
                  <a:pt x="4509" y="275614"/>
                </a:lnTo>
                <a:lnTo>
                  <a:pt x="17502" y="318968"/>
                </a:lnTo>
                <a:lnTo>
                  <a:pt x="38174" y="357857"/>
                </a:lnTo>
                <a:lnTo>
                  <a:pt x="65722" y="391477"/>
                </a:lnTo>
                <a:lnTo>
                  <a:pt x="99342" y="419025"/>
                </a:lnTo>
                <a:lnTo>
                  <a:pt x="138231" y="439697"/>
                </a:lnTo>
                <a:lnTo>
                  <a:pt x="181585" y="452690"/>
                </a:lnTo>
                <a:lnTo>
                  <a:pt x="228600" y="457200"/>
                </a:lnTo>
                <a:lnTo>
                  <a:pt x="275614" y="452690"/>
                </a:lnTo>
                <a:lnTo>
                  <a:pt x="318968" y="439697"/>
                </a:lnTo>
                <a:lnTo>
                  <a:pt x="357857" y="419025"/>
                </a:lnTo>
                <a:lnTo>
                  <a:pt x="391477" y="391477"/>
                </a:lnTo>
                <a:lnTo>
                  <a:pt x="419025" y="357857"/>
                </a:lnTo>
                <a:lnTo>
                  <a:pt x="439697" y="318968"/>
                </a:lnTo>
                <a:lnTo>
                  <a:pt x="452690" y="275614"/>
                </a:lnTo>
                <a:lnTo>
                  <a:pt x="457200" y="228600"/>
                </a:lnTo>
                <a:lnTo>
                  <a:pt x="452690" y="181585"/>
                </a:lnTo>
                <a:lnTo>
                  <a:pt x="439697" y="138231"/>
                </a:lnTo>
                <a:lnTo>
                  <a:pt x="419025" y="99342"/>
                </a:lnTo>
                <a:lnTo>
                  <a:pt x="391477" y="65722"/>
                </a:lnTo>
                <a:lnTo>
                  <a:pt x="357857" y="38174"/>
                </a:lnTo>
                <a:lnTo>
                  <a:pt x="318968" y="17502"/>
                </a:lnTo>
                <a:lnTo>
                  <a:pt x="275614" y="4509"/>
                </a:lnTo>
                <a:lnTo>
                  <a:pt x="2286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4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673</Words>
  <Application>Microsoft Office PowerPoint</Application>
  <PresentationFormat>On-screen Show (4:3)</PresentationFormat>
  <Paragraphs>101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Let’s Revise Previous lecture ....</vt:lpstr>
      <vt:lpstr>Slide 2</vt:lpstr>
      <vt:lpstr>Slide 3</vt:lpstr>
      <vt:lpstr>Slide 4</vt:lpstr>
      <vt:lpstr>ELTON MAYO:FOCUSING ON HUMAN  RELATIONS</vt:lpstr>
      <vt:lpstr>HAWTHORNE EXPERIMENTS</vt:lpstr>
      <vt:lpstr>ELTON MAYO:FOCUSING ON HUMAN  RELATIONS</vt:lpstr>
      <vt:lpstr>1.Illumination experiments</vt:lpstr>
      <vt:lpstr>Slide 9</vt:lpstr>
      <vt:lpstr>2.The Relay Assembly Room</vt:lpstr>
      <vt:lpstr>Slide 11</vt:lpstr>
      <vt:lpstr>Observation </vt:lpstr>
      <vt:lpstr>3. MASS IINTERVIEWING PHASE</vt:lpstr>
      <vt:lpstr>4. Bank Wiring Test Room  Experiment:</vt:lpstr>
      <vt:lpstr>Observation  Fear of unemployment: if produce more others will loose their job</vt:lpstr>
      <vt:lpstr>Findings of Hawthorne Experiments </vt:lpstr>
      <vt:lpstr>Summary ....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ELTON MAYO:FOCUSING ON HUMAN  RELATIONS</dc:title>
  <cp:lastModifiedBy>Windows User</cp:lastModifiedBy>
  <cp:revision>21</cp:revision>
  <dcterms:created xsi:type="dcterms:W3CDTF">2020-05-27T16:56:30Z</dcterms:created>
  <dcterms:modified xsi:type="dcterms:W3CDTF">2020-07-20T07:56:43Z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2013-08-10T00:00:00Z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2020-05-27T00:00:00Z</vt:filetime>
  </property>
</Properties>
</file>