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3" r:id="rId16"/>
    <p:sldId id="278" r:id="rId17"/>
    <p:sldId id="270" r:id="rId18"/>
    <p:sldId id="271" r:id="rId19"/>
    <p:sldId id="272" r:id="rId20"/>
    <p:sldId id="279" r:id="rId21"/>
    <p:sldId id="280" r:id="rId22"/>
    <p:sldId id="273" r:id="rId23"/>
    <p:sldId id="274" r:id="rId24"/>
    <p:sldId id="275" r:id="rId25"/>
    <p:sldId id="281" r:id="rId26"/>
    <p:sldId id="276" r:id="rId27"/>
    <p:sldId id="277" r:id="rId28"/>
    <p:sldId id="286" r:id="rId29"/>
    <p:sldId id="284" r:id="rId30"/>
    <p:sldId id="285" r:id="rId31"/>
    <p:sldId id="287" r:id="rId32"/>
    <p:sldId id="294" r:id="rId33"/>
    <p:sldId id="288" r:id="rId34"/>
    <p:sldId id="289" r:id="rId35"/>
    <p:sldId id="290" r:id="rId36"/>
    <p:sldId id="291" r:id="rId37"/>
    <p:sldId id="292" r:id="rId38"/>
    <p:sldId id="293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099398-F75B-4416-B6D5-30D389248901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IN"/>
        </a:p>
      </dgm:t>
    </dgm:pt>
    <dgm:pt modelId="{43445940-B3D3-4A6E-B52C-4DFBFB825E48}">
      <dgm:prSet/>
      <dgm:spPr/>
      <dgm:t>
        <a:bodyPr/>
        <a:lstStyle/>
        <a:p>
          <a:pPr algn="just" rtl="0"/>
          <a:r>
            <a:rPr lang="en-IN" dirty="0">
              <a:solidFill>
                <a:schemeClr val="tx1"/>
              </a:solidFill>
            </a:rPr>
            <a:t>A commodity is a basic good used in commerce that is interchangeable with other commodities of the same type.</a:t>
          </a:r>
        </a:p>
      </dgm:t>
    </dgm:pt>
    <dgm:pt modelId="{91F11E04-9587-46FB-8794-386945BB6548}" type="parTrans" cxnId="{D06DE0D4-3413-486D-AA76-B06D0C3B7E23}">
      <dgm:prSet/>
      <dgm:spPr/>
      <dgm:t>
        <a:bodyPr/>
        <a:lstStyle/>
        <a:p>
          <a:endParaRPr lang="en-IN"/>
        </a:p>
      </dgm:t>
    </dgm:pt>
    <dgm:pt modelId="{6FE35A86-3F8A-4BB1-BE50-C02317D04794}" type="sibTrans" cxnId="{D06DE0D4-3413-486D-AA76-B06D0C3B7E23}">
      <dgm:prSet/>
      <dgm:spPr/>
      <dgm:t>
        <a:bodyPr/>
        <a:lstStyle/>
        <a:p>
          <a:endParaRPr lang="en-IN"/>
        </a:p>
      </dgm:t>
    </dgm:pt>
    <dgm:pt modelId="{537BE0EA-69F7-49AF-A615-10E5EE4DE727}">
      <dgm:prSet/>
      <dgm:spPr/>
      <dgm:t>
        <a:bodyPr/>
        <a:lstStyle/>
        <a:p>
          <a:pPr algn="just" rtl="0"/>
          <a:r>
            <a:rPr lang="en-IN" dirty="0">
              <a:solidFill>
                <a:schemeClr val="tx1"/>
              </a:solidFill>
            </a:rPr>
            <a:t>Commodities are most often used as inputs in the production of other goods or services.</a:t>
          </a:r>
        </a:p>
      </dgm:t>
    </dgm:pt>
    <dgm:pt modelId="{20400970-BC1C-4D27-93D2-3120EB9FBC1B}" type="parTrans" cxnId="{38786346-3592-47D5-A506-6D4FC2B5E6BB}">
      <dgm:prSet/>
      <dgm:spPr/>
      <dgm:t>
        <a:bodyPr/>
        <a:lstStyle/>
        <a:p>
          <a:endParaRPr lang="en-IN"/>
        </a:p>
      </dgm:t>
    </dgm:pt>
    <dgm:pt modelId="{6A88CDF3-3405-40F7-850E-716F4C5EAB1D}" type="sibTrans" cxnId="{38786346-3592-47D5-A506-6D4FC2B5E6BB}">
      <dgm:prSet/>
      <dgm:spPr/>
      <dgm:t>
        <a:bodyPr/>
        <a:lstStyle/>
        <a:p>
          <a:endParaRPr lang="en-IN"/>
        </a:p>
      </dgm:t>
    </dgm:pt>
    <dgm:pt modelId="{CFD94B13-0720-4AAD-9234-CD5AB81161D0}">
      <dgm:prSet/>
      <dgm:spPr/>
      <dgm:t>
        <a:bodyPr/>
        <a:lstStyle/>
        <a:p>
          <a:pPr algn="just" rtl="0"/>
          <a:r>
            <a:rPr lang="en-IN" dirty="0">
              <a:solidFill>
                <a:schemeClr val="tx1"/>
              </a:solidFill>
            </a:rPr>
            <a:t>Investors and traders can buy and sell commodities directly in the spot (cash) market or via derivatives such as futures and options.</a:t>
          </a:r>
        </a:p>
      </dgm:t>
    </dgm:pt>
    <dgm:pt modelId="{B5016B16-3088-40E3-860C-DE7217A88993}" type="parTrans" cxnId="{1D062B3E-78FF-49D9-A392-236A56DE6A4F}">
      <dgm:prSet/>
      <dgm:spPr/>
      <dgm:t>
        <a:bodyPr/>
        <a:lstStyle/>
        <a:p>
          <a:endParaRPr lang="en-IN"/>
        </a:p>
      </dgm:t>
    </dgm:pt>
    <dgm:pt modelId="{871341F6-CF48-4C29-844C-FF00F1CEECDF}" type="sibTrans" cxnId="{1D062B3E-78FF-49D9-A392-236A56DE6A4F}">
      <dgm:prSet/>
      <dgm:spPr/>
      <dgm:t>
        <a:bodyPr/>
        <a:lstStyle/>
        <a:p>
          <a:endParaRPr lang="en-IN"/>
        </a:p>
      </dgm:t>
    </dgm:pt>
    <dgm:pt modelId="{027C75CB-1F4A-45B9-B626-CF57C4DD1E28}">
      <dgm:prSet/>
      <dgm:spPr/>
      <dgm:t>
        <a:bodyPr/>
        <a:lstStyle/>
        <a:p>
          <a:pPr algn="just" rtl="0"/>
          <a:r>
            <a:rPr lang="en-IN" dirty="0">
              <a:solidFill>
                <a:schemeClr val="tx1"/>
              </a:solidFill>
            </a:rPr>
            <a:t>Owning commodities in a broader portfolio is encouraged as a diversifier and a hedge against inflation.</a:t>
          </a:r>
        </a:p>
      </dgm:t>
    </dgm:pt>
    <dgm:pt modelId="{5501BCB9-348C-4C83-A362-8581FEC6611C}" type="parTrans" cxnId="{4CCB649A-26E0-432E-BCAD-01A23C2D27EE}">
      <dgm:prSet/>
      <dgm:spPr/>
      <dgm:t>
        <a:bodyPr/>
        <a:lstStyle/>
        <a:p>
          <a:endParaRPr lang="en-IN"/>
        </a:p>
      </dgm:t>
    </dgm:pt>
    <dgm:pt modelId="{D48FF33D-CDDF-4CEF-BF7A-465E7F614DA3}" type="sibTrans" cxnId="{4CCB649A-26E0-432E-BCAD-01A23C2D27EE}">
      <dgm:prSet/>
      <dgm:spPr/>
      <dgm:t>
        <a:bodyPr/>
        <a:lstStyle/>
        <a:p>
          <a:endParaRPr lang="en-IN"/>
        </a:p>
      </dgm:t>
    </dgm:pt>
    <dgm:pt modelId="{07AE2057-861A-439B-8C2C-98026DB711BD}" type="pres">
      <dgm:prSet presAssocID="{AC099398-F75B-4416-B6D5-30D389248901}" presName="linear" presStyleCnt="0">
        <dgm:presLayoutVars>
          <dgm:animLvl val="lvl"/>
          <dgm:resizeHandles val="exact"/>
        </dgm:presLayoutVars>
      </dgm:prSet>
      <dgm:spPr/>
    </dgm:pt>
    <dgm:pt modelId="{EE877B85-E6CD-4F29-8CF0-56750BEB0A39}" type="pres">
      <dgm:prSet presAssocID="{43445940-B3D3-4A6E-B52C-4DFBFB825E4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6EE31AC-7331-45DA-83BF-280810D4487F}" type="pres">
      <dgm:prSet presAssocID="{6FE35A86-3F8A-4BB1-BE50-C02317D04794}" presName="spacer" presStyleCnt="0"/>
      <dgm:spPr/>
    </dgm:pt>
    <dgm:pt modelId="{FF6F9844-1D2B-45BF-AFA8-1F0C14AD9D12}" type="pres">
      <dgm:prSet presAssocID="{537BE0EA-69F7-49AF-A615-10E5EE4DE72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6DE147C-33D3-4717-B1F1-BFDDA41A6EE5}" type="pres">
      <dgm:prSet presAssocID="{6A88CDF3-3405-40F7-850E-716F4C5EAB1D}" presName="spacer" presStyleCnt="0"/>
      <dgm:spPr/>
    </dgm:pt>
    <dgm:pt modelId="{FB8FF7E4-3BCE-462C-A0CD-0DCA72CA7ED9}" type="pres">
      <dgm:prSet presAssocID="{CFD94B13-0720-4AAD-9234-CD5AB81161D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7D7E166-30D7-4361-8944-63204944232B}" type="pres">
      <dgm:prSet presAssocID="{871341F6-CF48-4C29-844C-FF00F1CEECDF}" presName="spacer" presStyleCnt="0"/>
      <dgm:spPr/>
    </dgm:pt>
    <dgm:pt modelId="{85790580-5BA9-4FB8-918D-AD92D6987DDA}" type="pres">
      <dgm:prSet presAssocID="{027C75CB-1F4A-45B9-B626-CF57C4DD1E2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BB03C83B-21CD-4A5D-9ADD-D3DC2E26511C}" type="presOf" srcId="{AC099398-F75B-4416-B6D5-30D389248901}" destId="{07AE2057-861A-439B-8C2C-98026DB711BD}" srcOrd="0" destOrd="0" presId="urn:microsoft.com/office/officeart/2005/8/layout/vList2"/>
    <dgm:cxn modelId="{1D062B3E-78FF-49D9-A392-236A56DE6A4F}" srcId="{AC099398-F75B-4416-B6D5-30D389248901}" destId="{CFD94B13-0720-4AAD-9234-CD5AB81161D0}" srcOrd="2" destOrd="0" parTransId="{B5016B16-3088-40E3-860C-DE7217A88993}" sibTransId="{871341F6-CF48-4C29-844C-FF00F1CEECDF}"/>
    <dgm:cxn modelId="{38786346-3592-47D5-A506-6D4FC2B5E6BB}" srcId="{AC099398-F75B-4416-B6D5-30D389248901}" destId="{537BE0EA-69F7-49AF-A615-10E5EE4DE727}" srcOrd="1" destOrd="0" parTransId="{20400970-BC1C-4D27-93D2-3120EB9FBC1B}" sibTransId="{6A88CDF3-3405-40F7-850E-716F4C5EAB1D}"/>
    <dgm:cxn modelId="{4CCB649A-26E0-432E-BCAD-01A23C2D27EE}" srcId="{AC099398-F75B-4416-B6D5-30D389248901}" destId="{027C75CB-1F4A-45B9-B626-CF57C4DD1E28}" srcOrd="3" destOrd="0" parTransId="{5501BCB9-348C-4C83-A362-8581FEC6611C}" sibTransId="{D48FF33D-CDDF-4CEF-BF7A-465E7F614DA3}"/>
    <dgm:cxn modelId="{7C594BA3-EB08-4060-82CD-0CA1F70C5213}" type="presOf" srcId="{43445940-B3D3-4A6E-B52C-4DFBFB825E48}" destId="{EE877B85-E6CD-4F29-8CF0-56750BEB0A39}" srcOrd="0" destOrd="0" presId="urn:microsoft.com/office/officeart/2005/8/layout/vList2"/>
    <dgm:cxn modelId="{F8AC0FBE-97E2-4E59-B991-9EAB69B592B6}" type="presOf" srcId="{CFD94B13-0720-4AAD-9234-CD5AB81161D0}" destId="{FB8FF7E4-3BCE-462C-A0CD-0DCA72CA7ED9}" srcOrd="0" destOrd="0" presId="urn:microsoft.com/office/officeart/2005/8/layout/vList2"/>
    <dgm:cxn modelId="{D06DE0D4-3413-486D-AA76-B06D0C3B7E23}" srcId="{AC099398-F75B-4416-B6D5-30D389248901}" destId="{43445940-B3D3-4A6E-B52C-4DFBFB825E48}" srcOrd="0" destOrd="0" parTransId="{91F11E04-9587-46FB-8794-386945BB6548}" sibTransId="{6FE35A86-3F8A-4BB1-BE50-C02317D04794}"/>
    <dgm:cxn modelId="{F1F769DE-AF6E-46CA-82FB-917A5B0033DA}" type="presOf" srcId="{537BE0EA-69F7-49AF-A615-10E5EE4DE727}" destId="{FF6F9844-1D2B-45BF-AFA8-1F0C14AD9D12}" srcOrd="0" destOrd="0" presId="urn:microsoft.com/office/officeart/2005/8/layout/vList2"/>
    <dgm:cxn modelId="{FCB12DFB-4F69-4EF8-88A9-F08BB32433BA}" type="presOf" srcId="{027C75CB-1F4A-45B9-B626-CF57C4DD1E28}" destId="{85790580-5BA9-4FB8-918D-AD92D6987DDA}" srcOrd="0" destOrd="0" presId="urn:microsoft.com/office/officeart/2005/8/layout/vList2"/>
    <dgm:cxn modelId="{948B3580-7215-45E6-860F-7EA7BAE0F9CB}" type="presParOf" srcId="{07AE2057-861A-439B-8C2C-98026DB711BD}" destId="{EE877B85-E6CD-4F29-8CF0-56750BEB0A39}" srcOrd="0" destOrd="0" presId="urn:microsoft.com/office/officeart/2005/8/layout/vList2"/>
    <dgm:cxn modelId="{AC280D56-C5E2-4B3B-BA87-C3F51EEEFB41}" type="presParOf" srcId="{07AE2057-861A-439B-8C2C-98026DB711BD}" destId="{76EE31AC-7331-45DA-83BF-280810D4487F}" srcOrd="1" destOrd="0" presId="urn:microsoft.com/office/officeart/2005/8/layout/vList2"/>
    <dgm:cxn modelId="{81C005E5-2C77-4395-AE1B-1FEB9053AF48}" type="presParOf" srcId="{07AE2057-861A-439B-8C2C-98026DB711BD}" destId="{FF6F9844-1D2B-45BF-AFA8-1F0C14AD9D12}" srcOrd="2" destOrd="0" presId="urn:microsoft.com/office/officeart/2005/8/layout/vList2"/>
    <dgm:cxn modelId="{04BFABF1-4D2D-4789-868C-CAFBFD3B2321}" type="presParOf" srcId="{07AE2057-861A-439B-8C2C-98026DB711BD}" destId="{C6DE147C-33D3-4717-B1F1-BFDDA41A6EE5}" srcOrd="3" destOrd="0" presId="urn:microsoft.com/office/officeart/2005/8/layout/vList2"/>
    <dgm:cxn modelId="{B5C26B30-3759-49F9-B0A3-6D0585DFF1D4}" type="presParOf" srcId="{07AE2057-861A-439B-8C2C-98026DB711BD}" destId="{FB8FF7E4-3BCE-462C-A0CD-0DCA72CA7ED9}" srcOrd="4" destOrd="0" presId="urn:microsoft.com/office/officeart/2005/8/layout/vList2"/>
    <dgm:cxn modelId="{728A943B-E217-4DC6-B682-88B45482582B}" type="presParOf" srcId="{07AE2057-861A-439B-8C2C-98026DB711BD}" destId="{57D7E166-30D7-4361-8944-63204944232B}" srcOrd="5" destOrd="0" presId="urn:microsoft.com/office/officeart/2005/8/layout/vList2"/>
    <dgm:cxn modelId="{BA979A68-0D92-4699-92BB-927FD9F12CAE}" type="presParOf" srcId="{07AE2057-861A-439B-8C2C-98026DB711BD}" destId="{85790580-5BA9-4FB8-918D-AD92D6987DD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EB0BD6-E3B9-4B09-BCF2-6FFFAAD5C76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D446CD59-1A31-40FF-8D95-FA047AE34251}">
      <dgm:prSet phldrT="[Text]"/>
      <dgm:spPr/>
      <dgm:t>
        <a:bodyPr/>
        <a:lstStyle/>
        <a:p>
          <a:r>
            <a:rPr lang="en-IN" dirty="0"/>
            <a:t>Buyer &amp; Sellers</a:t>
          </a:r>
        </a:p>
      </dgm:t>
    </dgm:pt>
    <dgm:pt modelId="{395C9B96-6A0F-4563-9CC0-1B0159B46D97}" type="parTrans" cxnId="{FF1FBF7E-5A8E-4DC1-B8EC-4BEF0CA7F89E}">
      <dgm:prSet/>
      <dgm:spPr/>
      <dgm:t>
        <a:bodyPr/>
        <a:lstStyle/>
        <a:p>
          <a:endParaRPr lang="en-IN"/>
        </a:p>
      </dgm:t>
    </dgm:pt>
    <dgm:pt modelId="{CE329190-3AB2-4E87-9A0B-DBE7EAE33C2F}" type="sibTrans" cxnId="{FF1FBF7E-5A8E-4DC1-B8EC-4BEF0CA7F89E}">
      <dgm:prSet/>
      <dgm:spPr/>
      <dgm:t>
        <a:bodyPr/>
        <a:lstStyle/>
        <a:p>
          <a:endParaRPr lang="en-IN"/>
        </a:p>
      </dgm:t>
    </dgm:pt>
    <dgm:pt modelId="{44B237A6-6514-49B4-B58D-232FA11916FB}">
      <dgm:prSet phldrT="[Text]"/>
      <dgm:spPr/>
      <dgm:t>
        <a:bodyPr/>
        <a:lstStyle/>
        <a:p>
          <a:r>
            <a:rPr lang="en-IN" dirty="0"/>
            <a:t>Market &amp; Exchange</a:t>
          </a:r>
        </a:p>
      </dgm:t>
    </dgm:pt>
    <dgm:pt modelId="{0101B645-7DB8-4580-9C81-C21E6B8DAC72}" type="parTrans" cxnId="{9F5C2AE9-1827-4D81-ADFA-8C9568516CF0}">
      <dgm:prSet/>
      <dgm:spPr/>
      <dgm:t>
        <a:bodyPr/>
        <a:lstStyle/>
        <a:p>
          <a:endParaRPr lang="en-IN"/>
        </a:p>
      </dgm:t>
    </dgm:pt>
    <dgm:pt modelId="{2615AD4E-7637-4D6F-9B39-BD7E77AAA08F}" type="sibTrans" cxnId="{9F5C2AE9-1827-4D81-ADFA-8C9568516CF0}">
      <dgm:prSet/>
      <dgm:spPr/>
      <dgm:t>
        <a:bodyPr/>
        <a:lstStyle/>
        <a:p>
          <a:endParaRPr lang="en-IN"/>
        </a:p>
      </dgm:t>
    </dgm:pt>
    <dgm:pt modelId="{539BBCB4-7603-49CE-BB4A-9C32C89EFC43}">
      <dgm:prSet phldrT="[Text]"/>
      <dgm:spPr/>
      <dgm:t>
        <a:bodyPr/>
        <a:lstStyle/>
        <a:p>
          <a:r>
            <a:rPr lang="en-IN" dirty="0"/>
            <a:t>Support Agencies </a:t>
          </a:r>
        </a:p>
      </dgm:t>
    </dgm:pt>
    <dgm:pt modelId="{3959EA09-11A9-4A83-BD17-577E91C1526C}" type="parTrans" cxnId="{797E8B81-D414-4E26-B7BB-AF4C764DFE99}">
      <dgm:prSet/>
      <dgm:spPr/>
      <dgm:t>
        <a:bodyPr/>
        <a:lstStyle/>
        <a:p>
          <a:endParaRPr lang="en-IN"/>
        </a:p>
      </dgm:t>
    </dgm:pt>
    <dgm:pt modelId="{26FCFBC2-3AE6-4FFA-83EE-724328DA47D0}" type="sibTrans" cxnId="{797E8B81-D414-4E26-B7BB-AF4C764DFE99}">
      <dgm:prSet/>
      <dgm:spPr/>
      <dgm:t>
        <a:bodyPr/>
        <a:lstStyle/>
        <a:p>
          <a:endParaRPr lang="en-IN"/>
        </a:p>
      </dgm:t>
    </dgm:pt>
    <dgm:pt modelId="{9AF611AE-A3E9-4A8F-8A2F-D2F447C68852}">
      <dgm:prSet phldrT="[Text]"/>
      <dgm:spPr/>
      <dgm:t>
        <a:bodyPr/>
        <a:lstStyle/>
        <a:p>
          <a:r>
            <a:rPr lang="en-IN" dirty="0"/>
            <a:t>Lending Agencies</a:t>
          </a:r>
        </a:p>
      </dgm:t>
    </dgm:pt>
    <dgm:pt modelId="{98C4C627-4106-4501-8B4E-5C88E6505E06}" type="parTrans" cxnId="{E128E9D2-B8D8-4AE8-A922-9CEB86BF6A42}">
      <dgm:prSet/>
      <dgm:spPr/>
      <dgm:t>
        <a:bodyPr/>
        <a:lstStyle/>
        <a:p>
          <a:endParaRPr lang="en-IN"/>
        </a:p>
      </dgm:t>
    </dgm:pt>
    <dgm:pt modelId="{E0C5BC35-8C7C-4708-9289-A35FDDBB96D0}" type="sibTrans" cxnId="{E128E9D2-B8D8-4AE8-A922-9CEB86BF6A42}">
      <dgm:prSet/>
      <dgm:spPr/>
      <dgm:t>
        <a:bodyPr/>
        <a:lstStyle/>
        <a:p>
          <a:endParaRPr lang="en-IN"/>
        </a:p>
      </dgm:t>
    </dgm:pt>
    <dgm:pt modelId="{4F93C9E7-6CE1-459C-A67E-03E49F3ECB86}">
      <dgm:prSet phldrT="[Text]"/>
      <dgm:spPr/>
      <dgm:t>
        <a:bodyPr/>
        <a:lstStyle/>
        <a:p>
          <a:r>
            <a:rPr lang="en-IN" dirty="0"/>
            <a:t>Logistics Companies</a:t>
          </a:r>
        </a:p>
      </dgm:t>
    </dgm:pt>
    <dgm:pt modelId="{55222F2D-1DBE-4993-B14E-CEA12B1C10FE}" type="parTrans" cxnId="{EC64F18B-34A7-4B8C-B683-6B0747C021C3}">
      <dgm:prSet/>
      <dgm:spPr/>
      <dgm:t>
        <a:bodyPr/>
        <a:lstStyle/>
        <a:p>
          <a:endParaRPr lang="en-IN"/>
        </a:p>
      </dgm:t>
    </dgm:pt>
    <dgm:pt modelId="{3B91A7B3-946D-44E4-B49C-E6BA0F9E0015}" type="sibTrans" cxnId="{EC64F18B-34A7-4B8C-B683-6B0747C021C3}">
      <dgm:prSet/>
      <dgm:spPr/>
      <dgm:t>
        <a:bodyPr/>
        <a:lstStyle/>
        <a:p>
          <a:endParaRPr lang="en-IN"/>
        </a:p>
      </dgm:t>
    </dgm:pt>
    <dgm:pt modelId="{139388A3-B8D3-43A8-8AB6-12DD055797E2}" type="pres">
      <dgm:prSet presAssocID="{37EB0BD6-E3B9-4B09-BCF2-6FFFAAD5C767}" presName="compositeShape" presStyleCnt="0">
        <dgm:presLayoutVars>
          <dgm:chMax val="7"/>
          <dgm:dir/>
          <dgm:resizeHandles val="exact"/>
        </dgm:presLayoutVars>
      </dgm:prSet>
      <dgm:spPr/>
    </dgm:pt>
    <dgm:pt modelId="{35246FEC-E8A8-4926-A4DC-F688C6A57828}" type="pres">
      <dgm:prSet presAssocID="{D446CD59-1A31-40FF-8D95-FA047AE34251}" presName="circ1" presStyleLbl="vennNode1" presStyleIdx="0" presStyleCnt="5"/>
      <dgm:spPr/>
    </dgm:pt>
    <dgm:pt modelId="{B1AB6D34-6AE7-4032-A328-D6E8743FC2A6}" type="pres">
      <dgm:prSet presAssocID="{D446CD59-1A31-40FF-8D95-FA047AE3425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1145546-203C-457D-8733-89561A403C3D}" type="pres">
      <dgm:prSet presAssocID="{44B237A6-6514-49B4-B58D-232FA11916FB}" presName="circ2" presStyleLbl="vennNode1" presStyleIdx="1" presStyleCnt="5"/>
      <dgm:spPr/>
    </dgm:pt>
    <dgm:pt modelId="{B225EC1C-8AA5-4D33-A0A9-7DB105FD2C86}" type="pres">
      <dgm:prSet presAssocID="{44B237A6-6514-49B4-B58D-232FA11916F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0BB2C99-759A-4CFF-9ACF-246131F495BA}" type="pres">
      <dgm:prSet presAssocID="{4F93C9E7-6CE1-459C-A67E-03E49F3ECB86}" presName="circ3" presStyleLbl="vennNode1" presStyleIdx="2" presStyleCnt="5"/>
      <dgm:spPr/>
    </dgm:pt>
    <dgm:pt modelId="{E59D89A0-1F0C-4BB0-B1E2-4E36AB33BDD0}" type="pres">
      <dgm:prSet presAssocID="{4F93C9E7-6CE1-459C-A67E-03E49F3ECB8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3B37A7E-B7D7-492A-8E45-D4B9C5839856}" type="pres">
      <dgm:prSet presAssocID="{539BBCB4-7603-49CE-BB4A-9C32C89EFC43}" presName="circ4" presStyleLbl="vennNode1" presStyleIdx="3" presStyleCnt="5"/>
      <dgm:spPr/>
    </dgm:pt>
    <dgm:pt modelId="{FE829557-22CA-4707-A6F1-D711D952D839}" type="pres">
      <dgm:prSet presAssocID="{539BBCB4-7603-49CE-BB4A-9C32C89EFC43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6D59880-95FB-4C3B-86B6-0AE52C971ACB}" type="pres">
      <dgm:prSet presAssocID="{9AF611AE-A3E9-4A8F-8A2F-D2F447C68852}" presName="circ5" presStyleLbl="vennNode1" presStyleIdx="4" presStyleCnt="5"/>
      <dgm:spPr/>
    </dgm:pt>
    <dgm:pt modelId="{5C035C45-36C9-4350-983E-F5D8A7E632EE}" type="pres">
      <dgm:prSet presAssocID="{9AF611AE-A3E9-4A8F-8A2F-D2F447C68852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CCE90326-BEFD-47E1-B149-7B99E45064B9}" type="presOf" srcId="{D446CD59-1A31-40FF-8D95-FA047AE34251}" destId="{B1AB6D34-6AE7-4032-A328-D6E8743FC2A6}" srcOrd="0" destOrd="0" presId="urn:microsoft.com/office/officeart/2005/8/layout/venn1"/>
    <dgm:cxn modelId="{FA576C46-16CF-4827-A697-F6A5AD8B4FD1}" type="presOf" srcId="{539BBCB4-7603-49CE-BB4A-9C32C89EFC43}" destId="{FE829557-22CA-4707-A6F1-D711D952D839}" srcOrd="0" destOrd="0" presId="urn:microsoft.com/office/officeart/2005/8/layout/venn1"/>
    <dgm:cxn modelId="{9039A24E-9D44-43F1-9261-3F92D0FF14D0}" type="presOf" srcId="{37EB0BD6-E3B9-4B09-BCF2-6FFFAAD5C767}" destId="{139388A3-B8D3-43A8-8AB6-12DD055797E2}" srcOrd="0" destOrd="0" presId="urn:microsoft.com/office/officeart/2005/8/layout/venn1"/>
    <dgm:cxn modelId="{FF1FBF7E-5A8E-4DC1-B8EC-4BEF0CA7F89E}" srcId="{37EB0BD6-E3B9-4B09-BCF2-6FFFAAD5C767}" destId="{D446CD59-1A31-40FF-8D95-FA047AE34251}" srcOrd="0" destOrd="0" parTransId="{395C9B96-6A0F-4563-9CC0-1B0159B46D97}" sibTransId="{CE329190-3AB2-4E87-9A0B-DBE7EAE33C2F}"/>
    <dgm:cxn modelId="{797E8B81-D414-4E26-B7BB-AF4C764DFE99}" srcId="{37EB0BD6-E3B9-4B09-BCF2-6FFFAAD5C767}" destId="{539BBCB4-7603-49CE-BB4A-9C32C89EFC43}" srcOrd="3" destOrd="0" parTransId="{3959EA09-11A9-4A83-BD17-577E91C1526C}" sibTransId="{26FCFBC2-3AE6-4FFA-83EE-724328DA47D0}"/>
    <dgm:cxn modelId="{EC64F18B-34A7-4B8C-B683-6B0747C021C3}" srcId="{37EB0BD6-E3B9-4B09-BCF2-6FFFAAD5C767}" destId="{4F93C9E7-6CE1-459C-A67E-03E49F3ECB86}" srcOrd="2" destOrd="0" parTransId="{55222F2D-1DBE-4993-B14E-CEA12B1C10FE}" sibTransId="{3B91A7B3-946D-44E4-B49C-E6BA0F9E0015}"/>
    <dgm:cxn modelId="{059B0290-AD17-4309-A5D5-0DCB99E6EA9F}" type="presOf" srcId="{44B237A6-6514-49B4-B58D-232FA11916FB}" destId="{B225EC1C-8AA5-4D33-A0A9-7DB105FD2C86}" srcOrd="0" destOrd="0" presId="urn:microsoft.com/office/officeart/2005/8/layout/venn1"/>
    <dgm:cxn modelId="{C2D25B9A-2FA3-46FA-97AB-4511E8310B75}" type="presOf" srcId="{4F93C9E7-6CE1-459C-A67E-03E49F3ECB86}" destId="{E59D89A0-1F0C-4BB0-B1E2-4E36AB33BDD0}" srcOrd="0" destOrd="0" presId="urn:microsoft.com/office/officeart/2005/8/layout/venn1"/>
    <dgm:cxn modelId="{E128E9D2-B8D8-4AE8-A922-9CEB86BF6A42}" srcId="{37EB0BD6-E3B9-4B09-BCF2-6FFFAAD5C767}" destId="{9AF611AE-A3E9-4A8F-8A2F-D2F447C68852}" srcOrd="4" destOrd="0" parTransId="{98C4C627-4106-4501-8B4E-5C88E6505E06}" sibTransId="{E0C5BC35-8C7C-4708-9289-A35FDDBB96D0}"/>
    <dgm:cxn modelId="{9F5C2AE9-1827-4D81-ADFA-8C9568516CF0}" srcId="{37EB0BD6-E3B9-4B09-BCF2-6FFFAAD5C767}" destId="{44B237A6-6514-49B4-B58D-232FA11916FB}" srcOrd="1" destOrd="0" parTransId="{0101B645-7DB8-4580-9C81-C21E6B8DAC72}" sibTransId="{2615AD4E-7637-4D6F-9B39-BD7E77AAA08F}"/>
    <dgm:cxn modelId="{36C4ABF2-F4D3-4A59-B900-473E63807A7C}" type="presOf" srcId="{9AF611AE-A3E9-4A8F-8A2F-D2F447C68852}" destId="{5C035C45-36C9-4350-983E-F5D8A7E632EE}" srcOrd="0" destOrd="0" presId="urn:microsoft.com/office/officeart/2005/8/layout/venn1"/>
    <dgm:cxn modelId="{B89C98B4-14FD-4A92-8406-8FC841B85333}" type="presParOf" srcId="{139388A3-B8D3-43A8-8AB6-12DD055797E2}" destId="{35246FEC-E8A8-4926-A4DC-F688C6A57828}" srcOrd="0" destOrd="0" presId="urn:microsoft.com/office/officeart/2005/8/layout/venn1"/>
    <dgm:cxn modelId="{A7DE86AB-B1F9-4E69-A291-F79896161EDA}" type="presParOf" srcId="{139388A3-B8D3-43A8-8AB6-12DD055797E2}" destId="{B1AB6D34-6AE7-4032-A328-D6E8743FC2A6}" srcOrd="1" destOrd="0" presId="urn:microsoft.com/office/officeart/2005/8/layout/venn1"/>
    <dgm:cxn modelId="{F15803C4-1687-483F-9871-67399CAC9773}" type="presParOf" srcId="{139388A3-B8D3-43A8-8AB6-12DD055797E2}" destId="{41145546-203C-457D-8733-89561A403C3D}" srcOrd="2" destOrd="0" presId="urn:microsoft.com/office/officeart/2005/8/layout/venn1"/>
    <dgm:cxn modelId="{3979D714-5230-4F5B-9CF5-09AC324762C0}" type="presParOf" srcId="{139388A3-B8D3-43A8-8AB6-12DD055797E2}" destId="{B225EC1C-8AA5-4D33-A0A9-7DB105FD2C86}" srcOrd="3" destOrd="0" presId="urn:microsoft.com/office/officeart/2005/8/layout/venn1"/>
    <dgm:cxn modelId="{2E765FCC-1809-41DA-9EB1-5D2B66924EF4}" type="presParOf" srcId="{139388A3-B8D3-43A8-8AB6-12DD055797E2}" destId="{80BB2C99-759A-4CFF-9ACF-246131F495BA}" srcOrd="4" destOrd="0" presId="urn:microsoft.com/office/officeart/2005/8/layout/venn1"/>
    <dgm:cxn modelId="{B03AD963-DEC8-42B7-9B68-54B8F411E4DB}" type="presParOf" srcId="{139388A3-B8D3-43A8-8AB6-12DD055797E2}" destId="{E59D89A0-1F0C-4BB0-B1E2-4E36AB33BDD0}" srcOrd="5" destOrd="0" presId="urn:microsoft.com/office/officeart/2005/8/layout/venn1"/>
    <dgm:cxn modelId="{D36B28EB-3E32-4CF1-985C-647AE8D5FEDA}" type="presParOf" srcId="{139388A3-B8D3-43A8-8AB6-12DD055797E2}" destId="{73B37A7E-B7D7-492A-8E45-D4B9C5839856}" srcOrd="6" destOrd="0" presId="urn:microsoft.com/office/officeart/2005/8/layout/venn1"/>
    <dgm:cxn modelId="{F20CF495-2688-4697-8C8A-716415FE5D75}" type="presParOf" srcId="{139388A3-B8D3-43A8-8AB6-12DD055797E2}" destId="{FE829557-22CA-4707-A6F1-D711D952D839}" srcOrd="7" destOrd="0" presId="urn:microsoft.com/office/officeart/2005/8/layout/venn1"/>
    <dgm:cxn modelId="{9E3E0ACB-53CE-474B-9696-705E7C47C348}" type="presParOf" srcId="{139388A3-B8D3-43A8-8AB6-12DD055797E2}" destId="{C6D59880-95FB-4C3B-86B6-0AE52C971ACB}" srcOrd="8" destOrd="0" presId="urn:microsoft.com/office/officeart/2005/8/layout/venn1"/>
    <dgm:cxn modelId="{B3FA2A3C-37E6-4436-8FB4-268099D363AE}" type="presParOf" srcId="{139388A3-B8D3-43A8-8AB6-12DD055797E2}" destId="{5C035C45-36C9-4350-983E-F5D8A7E632EE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A3306A-CF5F-4963-87E6-57B631F75259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IN"/>
        </a:p>
      </dgm:t>
    </dgm:pt>
    <dgm:pt modelId="{2A83BD88-C73E-4A43-9DD8-195192A47C5A}">
      <dgm:prSet phldrT="[Text]" custT="1"/>
      <dgm:spPr/>
      <dgm:t>
        <a:bodyPr/>
        <a:lstStyle/>
        <a:p>
          <a:r>
            <a:rPr lang="en-IN" sz="2000" dirty="0"/>
            <a:t>Ministry of Consumer Affairs, Foods &amp; Public Distribution</a:t>
          </a:r>
        </a:p>
      </dgm:t>
    </dgm:pt>
    <dgm:pt modelId="{195F66BA-224A-4CE3-8AE8-A359BAC598FE}" type="parTrans" cxnId="{5AF70BA6-A35F-488D-8825-46BBA04DF261}">
      <dgm:prSet/>
      <dgm:spPr/>
      <dgm:t>
        <a:bodyPr/>
        <a:lstStyle/>
        <a:p>
          <a:endParaRPr lang="en-IN"/>
        </a:p>
      </dgm:t>
    </dgm:pt>
    <dgm:pt modelId="{943CE496-6D17-445A-92F7-94FC4F071AE4}" type="sibTrans" cxnId="{5AF70BA6-A35F-488D-8825-46BBA04DF261}">
      <dgm:prSet/>
      <dgm:spPr/>
      <dgm:t>
        <a:bodyPr/>
        <a:lstStyle/>
        <a:p>
          <a:endParaRPr lang="en-IN"/>
        </a:p>
      </dgm:t>
    </dgm:pt>
    <dgm:pt modelId="{7FC3182A-93F5-435E-8A23-C86CBE89DD5E}">
      <dgm:prSet phldrT="[Text]" custT="1"/>
      <dgm:spPr/>
      <dgm:t>
        <a:bodyPr/>
        <a:lstStyle/>
        <a:p>
          <a:r>
            <a:rPr lang="en-IN" sz="2000" dirty="0"/>
            <a:t>Forward Market Commission </a:t>
          </a:r>
        </a:p>
      </dgm:t>
    </dgm:pt>
    <dgm:pt modelId="{93B6FB13-A081-4ABA-94ED-67BDF798EEBC}" type="parTrans" cxnId="{63C7C99E-CDFE-492F-9E2E-3C498FEE6B39}">
      <dgm:prSet/>
      <dgm:spPr/>
      <dgm:t>
        <a:bodyPr/>
        <a:lstStyle/>
        <a:p>
          <a:endParaRPr lang="en-IN"/>
        </a:p>
      </dgm:t>
    </dgm:pt>
    <dgm:pt modelId="{5952FB1F-2DB5-488B-8A52-A3DE408D54A1}" type="sibTrans" cxnId="{63C7C99E-CDFE-492F-9E2E-3C498FEE6B39}">
      <dgm:prSet/>
      <dgm:spPr/>
      <dgm:t>
        <a:bodyPr/>
        <a:lstStyle/>
        <a:p>
          <a:endParaRPr lang="en-IN"/>
        </a:p>
      </dgm:t>
    </dgm:pt>
    <dgm:pt modelId="{7CFABDD2-B24D-4E41-A6E7-1D1FA18DAFAD}">
      <dgm:prSet phldrT="[Text]" custT="1"/>
      <dgm:spPr/>
      <dgm:t>
        <a:bodyPr/>
        <a:lstStyle/>
        <a:p>
          <a:r>
            <a:rPr lang="en-IN" sz="2000" dirty="0"/>
            <a:t>National Electronic Exchange</a:t>
          </a:r>
        </a:p>
      </dgm:t>
    </dgm:pt>
    <dgm:pt modelId="{20C6769A-2F87-4E6D-9082-B859FAB1396F}" type="parTrans" cxnId="{9CFE60BE-F0B0-4BD9-9750-6DE5CDA385B4}">
      <dgm:prSet/>
      <dgm:spPr/>
      <dgm:t>
        <a:bodyPr/>
        <a:lstStyle/>
        <a:p>
          <a:endParaRPr lang="en-IN"/>
        </a:p>
      </dgm:t>
    </dgm:pt>
    <dgm:pt modelId="{4EC299B3-968E-455C-9096-BD4A62EDEB8E}" type="sibTrans" cxnId="{9CFE60BE-F0B0-4BD9-9750-6DE5CDA385B4}">
      <dgm:prSet/>
      <dgm:spPr/>
      <dgm:t>
        <a:bodyPr/>
        <a:lstStyle/>
        <a:p>
          <a:endParaRPr lang="en-IN"/>
        </a:p>
      </dgm:t>
    </dgm:pt>
    <dgm:pt modelId="{E38AF961-E098-4D2C-B393-1DC1FE632C65}">
      <dgm:prSet phldrT="[Text]" custT="1"/>
      <dgm:spPr/>
      <dgm:t>
        <a:bodyPr/>
        <a:lstStyle/>
        <a:p>
          <a:r>
            <a:rPr lang="en-IN" sz="2000" dirty="0"/>
            <a:t>Regional Exchanges</a:t>
          </a:r>
        </a:p>
      </dgm:t>
    </dgm:pt>
    <dgm:pt modelId="{3D6EA80E-AA74-460C-B0A1-27BC69BC5748}" type="parTrans" cxnId="{7E2A5C18-BD38-489F-9A64-B9F5F91EB8AF}">
      <dgm:prSet/>
      <dgm:spPr/>
      <dgm:t>
        <a:bodyPr/>
        <a:lstStyle/>
        <a:p>
          <a:endParaRPr lang="en-IN"/>
        </a:p>
      </dgm:t>
    </dgm:pt>
    <dgm:pt modelId="{2528B66C-F8FE-4BD5-8C35-BCAEF8FA8945}" type="sibTrans" cxnId="{7E2A5C18-BD38-489F-9A64-B9F5F91EB8AF}">
      <dgm:prSet/>
      <dgm:spPr/>
      <dgm:t>
        <a:bodyPr/>
        <a:lstStyle/>
        <a:p>
          <a:endParaRPr lang="en-IN"/>
        </a:p>
      </dgm:t>
    </dgm:pt>
    <dgm:pt modelId="{37A2F778-C571-4C3C-B7AA-6CE11DB7F706}">
      <dgm:prSet custT="1"/>
      <dgm:spPr/>
      <dgm:t>
        <a:bodyPr/>
        <a:lstStyle/>
        <a:p>
          <a:pPr algn="l"/>
          <a:r>
            <a:rPr lang="en-IN" sz="2000" dirty="0"/>
            <a:t>1. MCX</a:t>
          </a:r>
        </a:p>
        <a:p>
          <a:pPr algn="l"/>
          <a:r>
            <a:rPr lang="en-IN" sz="2000" dirty="0"/>
            <a:t>2. NCDEX</a:t>
          </a:r>
        </a:p>
        <a:p>
          <a:pPr algn="l"/>
          <a:r>
            <a:rPr lang="en-IN" sz="2000" dirty="0"/>
            <a:t>3. NMCE</a:t>
          </a:r>
        </a:p>
        <a:p>
          <a:pPr algn="l"/>
          <a:r>
            <a:rPr lang="en-IN" sz="2000" dirty="0"/>
            <a:t>4. ICEX</a:t>
          </a:r>
        </a:p>
      </dgm:t>
    </dgm:pt>
    <dgm:pt modelId="{3773798F-FEE3-477E-8955-371A6ACC6D0A}" type="parTrans" cxnId="{B5EA6405-F423-4DC9-9321-B46C89B43212}">
      <dgm:prSet/>
      <dgm:spPr/>
      <dgm:t>
        <a:bodyPr/>
        <a:lstStyle/>
        <a:p>
          <a:endParaRPr lang="en-IN"/>
        </a:p>
      </dgm:t>
    </dgm:pt>
    <dgm:pt modelId="{803AD5F8-9701-4C10-99BA-5B997AAE6FB4}" type="sibTrans" cxnId="{B5EA6405-F423-4DC9-9321-B46C89B43212}">
      <dgm:prSet/>
      <dgm:spPr/>
      <dgm:t>
        <a:bodyPr/>
        <a:lstStyle/>
        <a:p>
          <a:endParaRPr lang="en-IN"/>
        </a:p>
      </dgm:t>
    </dgm:pt>
    <dgm:pt modelId="{E8CAA0C1-FEE8-468B-BE22-25EDD8742708}">
      <dgm:prSet custT="1"/>
      <dgm:spPr/>
      <dgm:t>
        <a:bodyPr/>
        <a:lstStyle/>
        <a:p>
          <a:pPr algn="l"/>
          <a:r>
            <a:rPr lang="en-IN" sz="2000" dirty="0"/>
            <a:t>1. NBOT</a:t>
          </a:r>
        </a:p>
        <a:p>
          <a:pPr algn="l"/>
          <a:r>
            <a:rPr lang="en-IN" sz="2000" dirty="0"/>
            <a:t>2. Regional Exchanges</a:t>
          </a:r>
        </a:p>
      </dgm:t>
    </dgm:pt>
    <dgm:pt modelId="{7943C75F-FCAB-43EB-BA98-F236376EA082}" type="parTrans" cxnId="{C3FEB81A-C998-4772-B453-D6472C31B60A}">
      <dgm:prSet/>
      <dgm:spPr/>
      <dgm:t>
        <a:bodyPr/>
        <a:lstStyle/>
        <a:p>
          <a:endParaRPr lang="en-IN"/>
        </a:p>
      </dgm:t>
    </dgm:pt>
    <dgm:pt modelId="{CB0A15EE-A6CF-45EC-8E59-F4520759E813}" type="sibTrans" cxnId="{C3FEB81A-C998-4772-B453-D6472C31B60A}">
      <dgm:prSet/>
      <dgm:spPr/>
      <dgm:t>
        <a:bodyPr/>
        <a:lstStyle/>
        <a:p>
          <a:endParaRPr lang="en-IN"/>
        </a:p>
      </dgm:t>
    </dgm:pt>
    <dgm:pt modelId="{E920275C-4B47-45E0-967D-6480E932694D}" type="pres">
      <dgm:prSet presAssocID="{34A3306A-CF5F-4963-87E6-57B631F7525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6021EE2-488C-471D-9C13-83806C6C3879}" type="pres">
      <dgm:prSet presAssocID="{2A83BD88-C73E-4A43-9DD8-195192A47C5A}" presName="root1" presStyleCnt="0"/>
      <dgm:spPr/>
    </dgm:pt>
    <dgm:pt modelId="{80E92BE2-15CF-48BD-B01C-119B9A98CA3C}" type="pres">
      <dgm:prSet presAssocID="{2A83BD88-C73E-4A43-9DD8-195192A47C5A}" presName="LevelOneTextNode" presStyleLbl="node0" presStyleIdx="0" presStyleCnt="1" custScaleY="250520">
        <dgm:presLayoutVars>
          <dgm:chPref val="3"/>
        </dgm:presLayoutVars>
      </dgm:prSet>
      <dgm:spPr/>
    </dgm:pt>
    <dgm:pt modelId="{D28EB704-33D8-4D28-AEA5-525D14D9B44E}" type="pres">
      <dgm:prSet presAssocID="{2A83BD88-C73E-4A43-9DD8-195192A47C5A}" presName="level2hierChild" presStyleCnt="0"/>
      <dgm:spPr/>
    </dgm:pt>
    <dgm:pt modelId="{B6D658AE-EEFD-4AAA-8E68-21D216976448}" type="pres">
      <dgm:prSet presAssocID="{93B6FB13-A081-4ABA-94ED-67BDF798EEBC}" presName="conn2-1" presStyleLbl="parChTrans1D2" presStyleIdx="0" presStyleCnt="1"/>
      <dgm:spPr/>
    </dgm:pt>
    <dgm:pt modelId="{D038E8EF-5723-49F7-B328-35507239F06A}" type="pres">
      <dgm:prSet presAssocID="{93B6FB13-A081-4ABA-94ED-67BDF798EEBC}" presName="connTx" presStyleLbl="parChTrans1D2" presStyleIdx="0" presStyleCnt="1"/>
      <dgm:spPr/>
    </dgm:pt>
    <dgm:pt modelId="{808B3638-4603-44D2-A98C-B70B6AB76B61}" type="pres">
      <dgm:prSet presAssocID="{7FC3182A-93F5-435E-8A23-C86CBE89DD5E}" presName="root2" presStyleCnt="0"/>
      <dgm:spPr/>
    </dgm:pt>
    <dgm:pt modelId="{A2BE45FB-00FE-4D57-AAD0-76570A48B2F2}" type="pres">
      <dgm:prSet presAssocID="{7FC3182A-93F5-435E-8A23-C86CBE89DD5E}" presName="LevelTwoTextNode" presStyleLbl="node2" presStyleIdx="0" presStyleCnt="1" custScaleY="250520">
        <dgm:presLayoutVars>
          <dgm:chPref val="3"/>
        </dgm:presLayoutVars>
      </dgm:prSet>
      <dgm:spPr/>
    </dgm:pt>
    <dgm:pt modelId="{D14BCB23-FE20-4E42-BC03-27693678E2E8}" type="pres">
      <dgm:prSet presAssocID="{7FC3182A-93F5-435E-8A23-C86CBE89DD5E}" presName="level3hierChild" presStyleCnt="0"/>
      <dgm:spPr/>
    </dgm:pt>
    <dgm:pt modelId="{91F5F687-AD58-40CA-AFD3-5D9FA6E4C4AA}" type="pres">
      <dgm:prSet presAssocID="{20C6769A-2F87-4E6D-9082-B859FAB1396F}" presName="conn2-1" presStyleLbl="parChTrans1D3" presStyleIdx="0" presStyleCnt="2"/>
      <dgm:spPr/>
    </dgm:pt>
    <dgm:pt modelId="{375476EC-6A0B-4E25-9D8D-F905628FAF60}" type="pres">
      <dgm:prSet presAssocID="{20C6769A-2F87-4E6D-9082-B859FAB1396F}" presName="connTx" presStyleLbl="parChTrans1D3" presStyleIdx="0" presStyleCnt="2"/>
      <dgm:spPr/>
    </dgm:pt>
    <dgm:pt modelId="{1318016E-5572-4570-9EF9-58A75AC04D99}" type="pres">
      <dgm:prSet presAssocID="{7CFABDD2-B24D-4E41-A6E7-1D1FA18DAFAD}" presName="root2" presStyleCnt="0"/>
      <dgm:spPr/>
    </dgm:pt>
    <dgm:pt modelId="{862656DF-A175-478C-BD80-A392BA08FC03}" type="pres">
      <dgm:prSet presAssocID="{7CFABDD2-B24D-4E41-A6E7-1D1FA18DAFAD}" presName="LevelTwoTextNode" presStyleLbl="node3" presStyleIdx="0" presStyleCnt="2" custScaleY="250520">
        <dgm:presLayoutVars>
          <dgm:chPref val="3"/>
        </dgm:presLayoutVars>
      </dgm:prSet>
      <dgm:spPr/>
    </dgm:pt>
    <dgm:pt modelId="{A1975807-9CDD-4461-99A8-C76F6ECBCE9F}" type="pres">
      <dgm:prSet presAssocID="{7CFABDD2-B24D-4E41-A6E7-1D1FA18DAFAD}" presName="level3hierChild" presStyleCnt="0"/>
      <dgm:spPr/>
    </dgm:pt>
    <dgm:pt modelId="{CAD566FF-4833-4A1F-A059-781D53C61261}" type="pres">
      <dgm:prSet presAssocID="{3773798F-FEE3-477E-8955-371A6ACC6D0A}" presName="conn2-1" presStyleLbl="parChTrans1D4" presStyleIdx="0" presStyleCnt="2"/>
      <dgm:spPr/>
    </dgm:pt>
    <dgm:pt modelId="{8E70FAFC-E9D0-4079-BB8A-0D4E7DC21A15}" type="pres">
      <dgm:prSet presAssocID="{3773798F-FEE3-477E-8955-371A6ACC6D0A}" presName="connTx" presStyleLbl="parChTrans1D4" presStyleIdx="0" presStyleCnt="2"/>
      <dgm:spPr/>
    </dgm:pt>
    <dgm:pt modelId="{1854F347-5D12-463E-B2E3-6A14B4E556C8}" type="pres">
      <dgm:prSet presAssocID="{37A2F778-C571-4C3C-B7AA-6CE11DB7F706}" presName="root2" presStyleCnt="0"/>
      <dgm:spPr/>
    </dgm:pt>
    <dgm:pt modelId="{285BC0E4-A988-408B-8082-AA7521D60308}" type="pres">
      <dgm:prSet presAssocID="{37A2F778-C571-4C3C-B7AA-6CE11DB7F706}" presName="LevelTwoTextNode" presStyleLbl="node4" presStyleIdx="0" presStyleCnt="2" custScaleY="250520">
        <dgm:presLayoutVars>
          <dgm:chPref val="3"/>
        </dgm:presLayoutVars>
      </dgm:prSet>
      <dgm:spPr/>
    </dgm:pt>
    <dgm:pt modelId="{13F55791-F4F2-4FD8-BF2F-7E7F6C5C2D73}" type="pres">
      <dgm:prSet presAssocID="{37A2F778-C571-4C3C-B7AA-6CE11DB7F706}" presName="level3hierChild" presStyleCnt="0"/>
      <dgm:spPr/>
    </dgm:pt>
    <dgm:pt modelId="{5220767C-8E4C-4DEF-A38E-A4C7997DB2A6}" type="pres">
      <dgm:prSet presAssocID="{3D6EA80E-AA74-460C-B0A1-27BC69BC5748}" presName="conn2-1" presStyleLbl="parChTrans1D3" presStyleIdx="1" presStyleCnt="2"/>
      <dgm:spPr/>
    </dgm:pt>
    <dgm:pt modelId="{7B79AE88-47F1-441B-B294-C1C066F79E87}" type="pres">
      <dgm:prSet presAssocID="{3D6EA80E-AA74-460C-B0A1-27BC69BC5748}" presName="connTx" presStyleLbl="parChTrans1D3" presStyleIdx="1" presStyleCnt="2"/>
      <dgm:spPr/>
    </dgm:pt>
    <dgm:pt modelId="{D4F6A040-D5C4-4A2B-85B9-E94F21401FD3}" type="pres">
      <dgm:prSet presAssocID="{E38AF961-E098-4D2C-B393-1DC1FE632C65}" presName="root2" presStyleCnt="0"/>
      <dgm:spPr/>
    </dgm:pt>
    <dgm:pt modelId="{7AB010A2-83D5-460A-BE90-D47E103F5F24}" type="pres">
      <dgm:prSet presAssocID="{E38AF961-E098-4D2C-B393-1DC1FE632C65}" presName="LevelTwoTextNode" presStyleLbl="node3" presStyleIdx="1" presStyleCnt="2" custScaleY="250520">
        <dgm:presLayoutVars>
          <dgm:chPref val="3"/>
        </dgm:presLayoutVars>
      </dgm:prSet>
      <dgm:spPr/>
    </dgm:pt>
    <dgm:pt modelId="{66B47946-7B9D-41C5-AE07-7B943B4C5DF7}" type="pres">
      <dgm:prSet presAssocID="{E38AF961-E098-4D2C-B393-1DC1FE632C65}" presName="level3hierChild" presStyleCnt="0"/>
      <dgm:spPr/>
    </dgm:pt>
    <dgm:pt modelId="{E642580D-3C38-4ECF-8C57-5BC4F2812FC6}" type="pres">
      <dgm:prSet presAssocID="{7943C75F-FCAB-43EB-BA98-F236376EA082}" presName="conn2-1" presStyleLbl="parChTrans1D4" presStyleIdx="1" presStyleCnt="2"/>
      <dgm:spPr/>
    </dgm:pt>
    <dgm:pt modelId="{D3126171-C4E9-4D27-B311-DE3231D8D27D}" type="pres">
      <dgm:prSet presAssocID="{7943C75F-FCAB-43EB-BA98-F236376EA082}" presName="connTx" presStyleLbl="parChTrans1D4" presStyleIdx="1" presStyleCnt="2"/>
      <dgm:spPr/>
    </dgm:pt>
    <dgm:pt modelId="{4FAABE43-CD7F-487E-9586-770B8CAC9743}" type="pres">
      <dgm:prSet presAssocID="{E8CAA0C1-FEE8-468B-BE22-25EDD8742708}" presName="root2" presStyleCnt="0"/>
      <dgm:spPr/>
    </dgm:pt>
    <dgm:pt modelId="{EC6BC19B-0C81-4B37-ADC9-9B56D5060F45}" type="pres">
      <dgm:prSet presAssocID="{E8CAA0C1-FEE8-468B-BE22-25EDD8742708}" presName="LevelTwoTextNode" presStyleLbl="node4" presStyleIdx="1" presStyleCnt="2" custScaleY="250520">
        <dgm:presLayoutVars>
          <dgm:chPref val="3"/>
        </dgm:presLayoutVars>
      </dgm:prSet>
      <dgm:spPr/>
    </dgm:pt>
    <dgm:pt modelId="{EE41F6CF-2F18-4908-AB3C-7309FA5CBA36}" type="pres">
      <dgm:prSet presAssocID="{E8CAA0C1-FEE8-468B-BE22-25EDD8742708}" presName="level3hierChild" presStyleCnt="0"/>
      <dgm:spPr/>
    </dgm:pt>
  </dgm:ptLst>
  <dgm:cxnLst>
    <dgm:cxn modelId="{B5EA6405-F423-4DC9-9321-B46C89B43212}" srcId="{7CFABDD2-B24D-4E41-A6E7-1D1FA18DAFAD}" destId="{37A2F778-C571-4C3C-B7AA-6CE11DB7F706}" srcOrd="0" destOrd="0" parTransId="{3773798F-FEE3-477E-8955-371A6ACC6D0A}" sibTransId="{803AD5F8-9701-4C10-99BA-5B997AAE6FB4}"/>
    <dgm:cxn modelId="{7E2A5C18-BD38-489F-9A64-B9F5F91EB8AF}" srcId="{7FC3182A-93F5-435E-8A23-C86CBE89DD5E}" destId="{E38AF961-E098-4D2C-B393-1DC1FE632C65}" srcOrd="1" destOrd="0" parTransId="{3D6EA80E-AA74-460C-B0A1-27BC69BC5748}" sibTransId="{2528B66C-F8FE-4BD5-8C35-BCAEF8FA8945}"/>
    <dgm:cxn modelId="{D4D08B18-CA41-4015-9C4C-D105C2BC2963}" type="presOf" srcId="{3D6EA80E-AA74-460C-B0A1-27BC69BC5748}" destId="{7B79AE88-47F1-441B-B294-C1C066F79E87}" srcOrd="1" destOrd="0" presId="urn:microsoft.com/office/officeart/2005/8/layout/hierarchy2"/>
    <dgm:cxn modelId="{C3FEB81A-C998-4772-B453-D6472C31B60A}" srcId="{E38AF961-E098-4D2C-B393-1DC1FE632C65}" destId="{E8CAA0C1-FEE8-468B-BE22-25EDD8742708}" srcOrd="0" destOrd="0" parTransId="{7943C75F-FCAB-43EB-BA98-F236376EA082}" sibTransId="{CB0A15EE-A6CF-45EC-8E59-F4520759E813}"/>
    <dgm:cxn modelId="{34BFE41E-29F3-4CEF-875D-070D4C79D62C}" type="presOf" srcId="{7943C75F-FCAB-43EB-BA98-F236376EA082}" destId="{E642580D-3C38-4ECF-8C57-5BC4F2812FC6}" srcOrd="0" destOrd="0" presId="urn:microsoft.com/office/officeart/2005/8/layout/hierarchy2"/>
    <dgm:cxn modelId="{0FCA0D2A-4FC5-4EBF-9AC3-D142529C7FD3}" type="presOf" srcId="{3D6EA80E-AA74-460C-B0A1-27BC69BC5748}" destId="{5220767C-8E4C-4DEF-A38E-A4C7997DB2A6}" srcOrd="0" destOrd="0" presId="urn:microsoft.com/office/officeart/2005/8/layout/hierarchy2"/>
    <dgm:cxn modelId="{3B1BD137-C754-4272-9811-599C7357DDF0}" type="presOf" srcId="{E38AF961-E098-4D2C-B393-1DC1FE632C65}" destId="{7AB010A2-83D5-460A-BE90-D47E103F5F24}" srcOrd="0" destOrd="0" presId="urn:microsoft.com/office/officeart/2005/8/layout/hierarchy2"/>
    <dgm:cxn modelId="{4DC57146-BA8D-4830-97C7-B28D1769809A}" type="presOf" srcId="{7FC3182A-93F5-435E-8A23-C86CBE89DD5E}" destId="{A2BE45FB-00FE-4D57-AAD0-76570A48B2F2}" srcOrd="0" destOrd="0" presId="urn:microsoft.com/office/officeart/2005/8/layout/hierarchy2"/>
    <dgm:cxn modelId="{974C3F50-007D-4ADA-9DF6-DF140F700096}" type="presOf" srcId="{93B6FB13-A081-4ABA-94ED-67BDF798EEBC}" destId="{B6D658AE-EEFD-4AAA-8E68-21D216976448}" srcOrd="0" destOrd="0" presId="urn:microsoft.com/office/officeart/2005/8/layout/hierarchy2"/>
    <dgm:cxn modelId="{F4048055-D2E1-4BDA-A2C4-36F25F038A11}" type="presOf" srcId="{20C6769A-2F87-4E6D-9082-B859FAB1396F}" destId="{91F5F687-AD58-40CA-AFD3-5D9FA6E4C4AA}" srcOrd="0" destOrd="0" presId="urn:microsoft.com/office/officeart/2005/8/layout/hierarchy2"/>
    <dgm:cxn modelId="{64050979-9A95-442D-9F97-F881AE4BF923}" type="presOf" srcId="{93B6FB13-A081-4ABA-94ED-67BDF798EEBC}" destId="{D038E8EF-5723-49F7-B328-35507239F06A}" srcOrd="1" destOrd="0" presId="urn:microsoft.com/office/officeart/2005/8/layout/hierarchy2"/>
    <dgm:cxn modelId="{F9B1E180-12C4-4A60-96CE-A471A803A059}" type="presOf" srcId="{37A2F778-C571-4C3C-B7AA-6CE11DB7F706}" destId="{285BC0E4-A988-408B-8082-AA7521D60308}" srcOrd="0" destOrd="0" presId="urn:microsoft.com/office/officeart/2005/8/layout/hierarchy2"/>
    <dgm:cxn modelId="{63C7C99E-CDFE-492F-9E2E-3C498FEE6B39}" srcId="{2A83BD88-C73E-4A43-9DD8-195192A47C5A}" destId="{7FC3182A-93F5-435E-8A23-C86CBE89DD5E}" srcOrd="0" destOrd="0" parTransId="{93B6FB13-A081-4ABA-94ED-67BDF798EEBC}" sibTransId="{5952FB1F-2DB5-488B-8A52-A3DE408D54A1}"/>
    <dgm:cxn modelId="{96B494A0-7A79-4313-8939-63ADE332B3D5}" type="presOf" srcId="{7943C75F-FCAB-43EB-BA98-F236376EA082}" destId="{D3126171-C4E9-4D27-B311-DE3231D8D27D}" srcOrd="1" destOrd="0" presId="urn:microsoft.com/office/officeart/2005/8/layout/hierarchy2"/>
    <dgm:cxn modelId="{DEEBAAA0-3756-499C-BF03-07DEDD73D376}" type="presOf" srcId="{34A3306A-CF5F-4963-87E6-57B631F75259}" destId="{E920275C-4B47-45E0-967D-6480E932694D}" srcOrd="0" destOrd="0" presId="urn:microsoft.com/office/officeart/2005/8/layout/hierarchy2"/>
    <dgm:cxn modelId="{5AF70BA6-A35F-488D-8825-46BBA04DF261}" srcId="{34A3306A-CF5F-4963-87E6-57B631F75259}" destId="{2A83BD88-C73E-4A43-9DD8-195192A47C5A}" srcOrd="0" destOrd="0" parTransId="{195F66BA-224A-4CE3-8AE8-A359BAC598FE}" sibTransId="{943CE496-6D17-445A-92F7-94FC4F071AE4}"/>
    <dgm:cxn modelId="{9F6E4DAE-26F1-46C6-A1CB-016BE8A9531F}" type="presOf" srcId="{2A83BD88-C73E-4A43-9DD8-195192A47C5A}" destId="{80E92BE2-15CF-48BD-B01C-119B9A98CA3C}" srcOrd="0" destOrd="0" presId="urn:microsoft.com/office/officeart/2005/8/layout/hierarchy2"/>
    <dgm:cxn modelId="{402D2AB2-7CB8-4859-BDDA-2E52ED92D505}" type="presOf" srcId="{3773798F-FEE3-477E-8955-371A6ACC6D0A}" destId="{8E70FAFC-E9D0-4079-BB8A-0D4E7DC21A15}" srcOrd="1" destOrd="0" presId="urn:microsoft.com/office/officeart/2005/8/layout/hierarchy2"/>
    <dgm:cxn modelId="{9CFE60BE-F0B0-4BD9-9750-6DE5CDA385B4}" srcId="{7FC3182A-93F5-435E-8A23-C86CBE89DD5E}" destId="{7CFABDD2-B24D-4E41-A6E7-1D1FA18DAFAD}" srcOrd="0" destOrd="0" parTransId="{20C6769A-2F87-4E6D-9082-B859FAB1396F}" sibTransId="{4EC299B3-968E-455C-9096-BD4A62EDEB8E}"/>
    <dgm:cxn modelId="{3A701BC9-3632-496B-A423-20802A3C185C}" type="presOf" srcId="{20C6769A-2F87-4E6D-9082-B859FAB1396F}" destId="{375476EC-6A0B-4E25-9D8D-F905628FAF60}" srcOrd="1" destOrd="0" presId="urn:microsoft.com/office/officeart/2005/8/layout/hierarchy2"/>
    <dgm:cxn modelId="{311B20CD-DEE6-428F-AD34-4FD3F368937B}" type="presOf" srcId="{7CFABDD2-B24D-4E41-A6E7-1D1FA18DAFAD}" destId="{862656DF-A175-478C-BD80-A392BA08FC03}" srcOrd="0" destOrd="0" presId="urn:microsoft.com/office/officeart/2005/8/layout/hierarchy2"/>
    <dgm:cxn modelId="{D70BE8DA-A4EB-463E-B7A8-E80D847D5F5A}" type="presOf" srcId="{3773798F-FEE3-477E-8955-371A6ACC6D0A}" destId="{CAD566FF-4833-4A1F-A059-781D53C61261}" srcOrd="0" destOrd="0" presId="urn:microsoft.com/office/officeart/2005/8/layout/hierarchy2"/>
    <dgm:cxn modelId="{A2E503FD-E7CA-4D74-92BF-42357CB0F2D3}" type="presOf" srcId="{E8CAA0C1-FEE8-468B-BE22-25EDD8742708}" destId="{EC6BC19B-0C81-4B37-ADC9-9B56D5060F45}" srcOrd="0" destOrd="0" presId="urn:microsoft.com/office/officeart/2005/8/layout/hierarchy2"/>
    <dgm:cxn modelId="{8D5E79EF-E2AE-4993-B1E4-70568E15C42A}" type="presParOf" srcId="{E920275C-4B47-45E0-967D-6480E932694D}" destId="{D6021EE2-488C-471D-9C13-83806C6C3879}" srcOrd="0" destOrd="0" presId="urn:microsoft.com/office/officeart/2005/8/layout/hierarchy2"/>
    <dgm:cxn modelId="{0A0A6EB7-08EF-4994-A867-CC684A0B743E}" type="presParOf" srcId="{D6021EE2-488C-471D-9C13-83806C6C3879}" destId="{80E92BE2-15CF-48BD-B01C-119B9A98CA3C}" srcOrd="0" destOrd="0" presId="urn:microsoft.com/office/officeart/2005/8/layout/hierarchy2"/>
    <dgm:cxn modelId="{440C7036-12D8-4B1A-A24D-04ACCD54B790}" type="presParOf" srcId="{D6021EE2-488C-471D-9C13-83806C6C3879}" destId="{D28EB704-33D8-4D28-AEA5-525D14D9B44E}" srcOrd="1" destOrd="0" presId="urn:microsoft.com/office/officeart/2005/8/layout/hierarchy2"/>
    <dgm:cxn modelId="{E7D74F77-F120-4FCA-A98D-BDAC3B8B78C9}" type="presParOf" srcId="{D28EB704-33D8-4D28-AEA5-525D14D9B44E}" destId="{B6D658AE-EEFD-4AAA-8E68-21D216976448}" srcOrd="0" destOrd="0" presId="urn:microsoft.com/office/officeart/2005/8/layout/hierarchy2"/>
    <dgm:cxn modelId="{AE2171D2-196C-4C17-8C30-CC8844FE8DC6}" type="presParOf" srcId="{B6D658AE-EEFD-4AAA-8E68-21D216976448}" destId="{D038E8EF-5723-49F7-B328-35507239F06A}" srcOrd="0" destOrd="0" presId="urn:microsoft.com/office/officeart/2005/8/layout/hierarchy2"/>
    <dgm:cxn modelId="{7EB2D123-2997-4321-8367-75BB6737C590}" type="presParOf" srcId="{D28EB704-33D8-4D28-AEA5-525D14D9B44E}" destId="{808B3638-4603-44D2-A98C-B70B6AB76B61}" srcOrd="1" destOrd="0" presId="urn:microsoft.com/office/officeart/2005/8/layout/hierarchy2"/>
    <dgm:cxn modelId="{A36CA64E-9443-4355-AC2C-2B6934B664CF}" type="presParOf" srcId="{808B3638-4603-44D2-A98C-B70B6AB76B61}" destId="{A2BE45FB-00FE-4D57-AAD0-76570A48B2F2}" srcOrd="0" destOrd="0" presId="urn:microsoft.com/office/officeart/2005/8/layout/hierarchy2"/>
    <dgm:cxn modelId="{1DF674BC-A8BF-45D1-B1F8-0D92FC9B22B4}" type="presParOf" srcId="{808B3638-4603-44D2-A98C-B70B6AB76B61}" destId="{D14BCB23-FE20-4E42-BC03-27693678E2E8}" srcOrd="1" destOrd="0" presId="urn:microsoft.com/office/officeart/2005/8/layout/hierarchy2"/>
    <dgm:cxn modelId="{863C0D8D-5B49-4B51-9667-3A159EEB1B5E}" type="presParOf" srcId="{D14BCB23-FE20-4E42-BC03-27693678E2E8}" destId="{91F5F687-AD58-40CA-AFD3-5D9FA6E4C4AA}" srcOrd="0" destOrd="0" presId="urn:microsoft.com/office/officeart/2005/8/layout/hierarchy2"/>
    <dgm:cxn modelId="{7D386F62-424C-4784-9B5B-F03065705EFC}" type="presParOf" srcId="{91F5F687-AD58-40CA-AFD3-5D9FA6E4C4AA}" destId="{375476EC-6A0B-4E25-9D8D-F905628FAF60}" srcOrd="0" destOrd="0" presId="urn:microsoft.com/office/officeart/2005/8/layout/hierarchy2"/>
    <dgm:cxn modelId="{0347C072-69FC-44B0-AC5B-6BBC679A8321}" type="presParOf" srcId="{D14BCB23-FE20-4E42-BC03-27693678E2E8}" destId="{1318016E-5572-4570-9EF9-58A75AC04D99}" srcOrd="1" destOrd="0" presId="urn:microsoft.com/office/officeart/2005/8/layout/hierarchy2"/>
    <dgm:cxn modelId="{13484262-002E-418C-9595-72BD96BE4B27}" type="presParOf" srcId="{1318016E-5572-4570-9EF9-58A75AC04D99}" destId="{862656DF-A175-478C-BD80-A392BA08FC03}" srcOrd="0" destOrd="0" presId="urn:microsoft.com/office/officeart/2005/8/layout/hierarchy2"/>
    <dgm:cxn modelId="{02E163D9-BC86-49FB-8602-04F42CE763F0}" type="presParOf" srcId="{1318016E-5572-4570-9EF9-58A75AC04D99}" destId="{A1975807-9CDD-4461-99A8-C76F6ECBCE9F}" srcOrd="1" destOrd="0" presId="urn:microsoft.com/office/officeart/2005/8/layout/hierarchy2"/>
    <dgm:cxn modelId="{D3FE9D77-FA82-4192-85AD-08988F87F2A9}" type="presParOf" srcId="{A1975807-9CDD-4461-99A8-C76F6ECBCE9F}" destId="{CAD566FF-4833-4A1F-A059-781D53C61261}" srcOrd="0" destOrd="0" presId="urn:microsoft.com/office/officeart/2005/8/layout/hierarchy2"/>
    <dgm:cxn modelId="{546F04CA-74A2-438B-B1E7-5E370607D95E}" type="presParOf" srcId="{CAD566FF-4833-4A1F-A059-781D53C61261}" destId="{8E70FAFC-E9D0-4079-BB8A-0D4E7DC21A15}" srcOrd="0" destOrd="0" presId="urn:microsoft.com/office/officeart/2005/8/layout/hierarchy2"/>
    <dgm:cxn modelId="{CC31944E-3A5A-4126-B77B-DE3F1EB7F7C8}" type="presParOf" srcId="{A1975807-9CDD-4461-99A8-C76F6ECBCE9F}" destId="{1854F347-5D12-463E-B2E3-6A14B4E556C8}" srcOrd="1" destOrd="0" presId="urn:microsoft.com/office/officeart/2005/8/layout/hierarchy2"/>
    <dgm:cxn modelId="{E263A2D8-19B0-48C4-8A7D-11635B32E7E1}" type="presParOf" srcId="{1854F347-5D12-463E-B2E3-6A14B4E556C8}" destId="{285BC0E4-A988-408B-8082-AA7521D60308}" srcOrd="0" destOrd="0" presId="urn:microsoft.com/office/officeart/2005/8/layout/hierarchy2"/>
    <dgm:cxn modelId="{3F3508E1-8931-4E73-A113-3849BE4F77EE}" type="presParOf" srcId="{1854F347-5D12-463E-B2E3-6A14B4E556C8}" destId="{13F55791-F4F2-4FD8-BF2F-7E7F6C5C2D73}" srcOrd="1" destOrd="0" presId="urn:microsoft.com/office/officeart/2005/8/layout/hierarchy2"/>
    <dgm:cxn modelId="{7C2D8E50-E339-4040-871D-77AD3B65FA4F}" type="presParOf" srcId="{D14BCB23-FE20-4E42-BC03-27693678E2E8}" destId="{5220767C-8E4C-4DEF-A38E-A4C7997DB2A6}" srcOrd="2" destOrd="0" presId="urn:microsoft.com/office/officeart/2005/8/layout/hierarchy2"/>
    <dgm:cxn modelId="{D1FDB09B-E0CC-427D-8712-25FD74B087F9}" type="presParOf" srcId="{5220767C-8E4C-4DEF-A38E-A4C7997DB2A6}" destId="{7B79AE88-47F1-441B-B294-C1C066F79E87}" srcOrd="0" destOrd="0" presId="urn:microsoft.com/office/officeart/2005/8/layout/hierarchy2"/>
    <dgm:cxn modelId="{ADD69E3F-BE07-4BE7-86DF-ECFC35CCC0BE}" type="presParOf" srcId="{D14BCB23-FE20-4E42-BC03-27693678E2E8}" destId="{D4F6A040-D5C4-4A2B-85B9-E94F21401FD3}" srcOrd="3" destOrd="0" presId="urn:microsoft.com/office/officeart/2005/8/layout/hierarchy2"/>
    <dgm:cxn modelId="{82CB9824-0E8B-4690-8544-369E8D276256}" type="presParOf" srcId="{D4F6A040-D5C4-4A2B-85B9-E94F21401FD3}" destId="{7AB010A2-83D5-460A-BE90-D47E103F5F24}" srcOrd="0" destOrd="0" presId="urn:microsoft.com/office/officeart/2005/8/layout/hierarchy2"/>
    <dgm:cxn modelId="{30A24C25-FC7C-4436-9B7C-1FE8EE86299A}" type="presParOf" srcId="{D4F6A040-D5C4-4A2B-85B9-E94F21401FD3}" destId="{66B47946-7B9D-41C5-AE07-7B943B4C5DF7}" srcOrd="1" destOrd="0" presId="urn:microsoft.com/office/officeart/2005/8/layout/hierarchy2"/>
    <dgm:cxn modelId="{9C6C9719-676A-4709-97FF-CC763CA45856}" type="presParOf" srcId="{66B47946-7B9D-41C5-AE07-7B943B4C5DF7}" destId="{E642580D-3C38-4ECF-8C57-5BC4F2812FC6}" srcOrd="0" destOrd="0" presId="urn:microsoft.com/office/officeart/2005/8/layout/hierarchy2"/>
    <dgm:cxn modelId="{CB6471BE-E7F6-4B0B-830C-432E1F1F6068}" type="presParOf" srcId="{E642580D-3C38-4ECF-8C57-5BC4F2812FC6}" destId="{D3126171-C4E9-4D27-B311-DE3231D8D27D}" srcOrd="0" destOrd="0" presId="urn:microsoft.com/office/officeart/2005/8/layout/hierarchy2"/>
    <dgm:cxn modelId="{1D448F7D-A04A-4061-A755-38A601264940}" type="presParOf" srcId="{66B47946-7B9D-41C5-AE07-7B943B4C5DF7}" destId="{4FAABE43-CD7F-487E-9586-770B8CAC9743}" srcOrd="1" destOrd="0" presId="urn:microsoft.com/office/officeart/2005/8/layout/hierarchy2"/>
    <dgm:cxn modelId="{AC1AC5BE-216E-4DEC-897C-B39E32418652}" type="presParOf" srcId="{4FAABE43-CD7F-487E-9586-770B8CAC9743}" destId="{EC6BC19B-0C81-4B37-ADC9-9B56D5060F45}" srcOrd="0" destOrd="0" presId="urn:microsoft.com/office/officeart/2005/8/layout/hierarchy2"/>
    <dgm:cxn modelId="{2B6AEB1A-E0D2-45F4-A82F-EED8B38B71A6}" type="presParOf" srcId="{4FAABE43-CD7F-487E-9586-770B8CAC9743}" destId="{EE41F6CF-2F18-4908-AB3C-7309FA5CBA3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DF90E8-FC50-4678-9ECB-AE2941DD09D0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IN"/>
        </a:p>
      </dgm:t>
    </dgm:pt>
    <dgm:pt modelId="{000AAB08-39BA-44F2-BDAC-F9EA782B8267}">
      <dgm:prSet phldrT="[Text]"/>
      <dgm:spPr/>
      <dgm:t>
        <a:bodyPr/>
        <a:lstStyle/>
        <a:p>
          <a:r>
            <a:rPr lang="en-IN" dirty="0">
              <a:solidFill>
                <a:schemeClr val="tx1"/>
              </a:solidFill>
            </a:rPr>
            <a:t>Types of Commodities</a:t>
          </a:r>
        </a:p>
      </dgm:t>
    </dgm:pt>
    <dgm:pt modelId="{1CD906D6-0B6A-43F0-85CF-28DED8C7E7AC}" type="parTrans" cxnId="{49823591-1A4B-4C11-AC44-B92EF0964954}">
      <dgm:prSet/>
      <dgm:spPr/>
      <dgm:t>
        <a:bodyPr/>
        <a:lstStyle/>
        <a:p>
          <a:endParaRPr lang="en-IN"/>
        </a:p>
      </dgm:t>
    </dgm:pt>
    <dgm:pt modelId="{F3D60BFD-C172-4384-8849-F8F4272AB723}" type="sibTrans" cxnId="{49823591-1A4B-4C11-AC44-B92EF0964954}">
      <dgm:prSet/>
      <dgm:spPr/>
      <dgm:t>
        <a:bodyPr/>
        <a:lstStyle/>
        <a:p>
          <a:endParaRPr lang="en-IN"/>
        </a:p>
      </dgm:t>
    </dgm:pt>
    <dgm:pt modelId="{D2902655-7828-444D-B9B9-8FA724EE527C}">
      <dgm:prSet phldrT="[Text]"/>
      <dgm:spPr/>
      <dgm:t>
        <a:bodyPr/>
        <a:lstStyle/>
        <a:p>
          <a:r>
            <a:rPr lang="en-IN" dirty="0">
              <a:solidFill>
                <a:schemeClr val="tx1"/>
              </a:solidFill>
            </a:rPr>
            <a:t>Agricultural</a:t>
          </a:r>
        </a:p>
      </dgm:t>
    </dgm:pt>
    <dgm:pt modelId="{F969C237-AE1C-4035-8279-C90A64357AD2}" type="parTrans" cxnId="{D2B05AE1-8E73-49CE-9082-D2C1CAD56FA9}">
      <dgm:prSet/>
      <dgm:spPr/>
      <dgm:t>
        <a:bodyPr/>
        <a:lstStyle/>
        <a:p>
          <a:endParaRPr lang="en-IN"/>
        </a:p>
      </dgm:t>
    </dgm:pt>
    <dgm:pt modelId="{FF1497F5-E86F-4236-A75D-43B1C46EFE5B}" type="sibTrans" cxnId="{D2B05AE1-8E73-49CE-9082-D2C1CAD56FA9}">
      <dgm:prSet/>
      <dgm:spPr/>
      <dgm:t>
        <a:bodyPr/>
        <a:lstStyle/>
        <a:p>
          <a:endParaRPr lang="en-IN"/>
        </a:p>
      </dgm:t>
    </dgm:pt>
    <dgm:pt modelId="{48DB2A13-A48C-450E-BCD3-1952A9049768}">
      <dgm:prSet phldrT="[Text]"/>
      <dgm:spPr/>
      <dgm:t>
        <a:bodyPr/>
        <a:lstStyle/>
        <a:p>
          <a:r>
            <a:rPr lang="en-IN" dirty="0">
              <a:solidFill>
                <a:schemeClr val="tx1"/>
              </a:solidFill>
            </a:rPr>
            <a:t>Hard</a:t>
          </a:r>
        </a:p>
      </dgm:t>
    </dgm:pt>
    <dgm:pt modelId="{A98124C6-4C92-4D5B-859C-ABB8A75712AA}" type="parTrans" cxnId="{3C9122D7-7244-445D-B448-A8EB0F5CFF6F}">
      <dgm:prSet/>
      <dgm:spPr/>
      <dgm:t>
        <a:bodyPr/>
        <a:lstStyle/>
        <a:p>
          <a:endParaRPr lang="en-IN"/>
        </a:p>
      </dgm:t>
    </dgm:pt>
    <dgm:pt modelId="{46DEE33B-4B25-4B36-8375-6D9963D78A76}" type="sibTrans" cxnId="{3C9122D7-7244-445D-B448-A8EB0F5CFF6F}">
      <dgm:prSet/>
      <dgm:spPr/>
      <dgm:t>
        <a:bodyPr/>
        <a:lstStyle/>
        <a:p>
          <a:endParaRPr lang="en-IN"/>
        </a:p>
      </dgm:t>
    </dgm:pt>
    <dgm:pt modelId="{7BBC7FF8-E8EE-4E44-88E6-284258E8EAA9}">
      <dgm:prSet phldrT="[Text]"/>
      <dgm:spPr/>
      <dgm:t>
        <a:bodyPr/>
        <a:lstStyle/>
        <a:p>
          <a:r>
            <a:rPr lang="en-IN" dirty="0">
              <a:solidFill>
                <a:schemeClr val="tx1"/>
              </a:solidFill>
            </a:rPr>
            <a:t>Soft</a:t>
          </a:r>
        </a:p>
      </dgm:t>
    </dgm:pt>
    <dgm:pt modelId="{B216BE93-828A-4AA8-B657-C4D53F7BCE7B}" type="parTrans" cxnId="{E622F761-E56C-4C64-B0C5-0CCC0CE01026}">
      <dgm:prSet/>
      <dgm:spPr/>
      <dgm:t>
        <a:bodyPr/>
        <a:lstStyle/>
        <a:p>
          <a:endParaRPr lang="en-IN"/>
        </a:p>
      </dgm:t>
    </dgm:pt>
    <dgm:pt modelId="{FCBD077F-C253-4DD7-A5BF-32F5AA9F03D5}" type="sibTrans" cxnId="{E622F761-E56C-4C64-B0C5-0CCC0CE01026}">
      <dgm:prSet/>
      <dgm:spPr/>
      <dgm:t>
        <a:bodyPr/>
        <a:lstStyle/>
        <a:p>
          <a:endParaRPr lang="en-IN"/>
        </a:p>
      </dgm:t>
    </dgm:pt>
    <dgm:pt modelId="{B8EB1E4A-06A7-4C3C-8F3A-FC898E04503D}">
      <dgm:prSet phldrT="[Text]"/>
      <dgm:spPr/>
      <dgm:t>
        <a:bodyPr/>
        <a:lstStyle/>
        <a:p>
          <a:r>
            <a:rPr lang="en-IN" dirty="0">
              <a:solidFill>
                <a:schemeClr val="tx1"/>
              </a:solidFill>
            </a:rPr>
            <a:t>Animals</a:t>
          </a:r>
        </a:p>
      </dgm:t>
    </dgm:pt>
    <dgm:pt modelId="{455757EE-62A8-4E9A-BBE7-7352F835039A}" type="parTrans" cxnId="{56B8A75C-18DE-4DF4-AA3E-D8403DC33373}">
      <dgm:prSet/>
      <dgm:spPr/>
      <dgm:t>
        <a:bodyPr/>
        <a:lstStyle/>
        <a:p>
          <a:endParaRPr lang="en-IN"/>
        </a:p>
      </dgm:t>
    </dgm:pt>
    <dgm:pt modelId="{3CA6327C-8329-4817-B5D1-EF9A56FC919C}" type="sibTrans" cxnId="{56B8A75C-18DE-4DF4-AA3E-D8403DC33373}">
      <dgm:prSet/>
      <dgm:spPr/>
      <dgm:t>
        <a:bodyPr/>
        <a:lstStyle/>
        <a:p>
          <a:endParaRPr lang="en-IN"/>
        </a:p>
      </dgm:t>
    </dgm:pt>
    <dgm:pt modelId="{219D8E9C-1650-4DC1-B118-56762356C561}">
      <dgm:prSet phldrT="[Text]"/>
      <dgm:spPr/>
      <dgm:t>
        <a:bodyPr/>
        <a:lstStyle/>
        <a:p>
          <a:r>
            <a:rPr lang="en-IN" dirty="0">
              <a:solidFill>
                <a:schemeClr val="tx1"/>
              </a:solidFill>
            </a:rPr>
            <a:t>Precious </a:t>
          </a:r>
        </a:p>
      </dgm:t>
    </dgm:pt>
    <dgm:pt modelId="{3C76E1C0-5D79-478D-A8A6-72E4D95B45E0}" type="parTrans" cxnId="{67C81BFC-1BDE-4B16-8945-F72685D545DA}">
      <dgm:prSet/>
      <dgm:spPr/>
      <dgm:t>
        <a:bodyPr/>
        <a:lstStyle/>
        <a:p>
          <a:endParaRPr lang="en-IN"/>
        </a:p>
      </dgm:t>
    </dgm:pt>
    <dgm:pt modelId="{3820C8ED-1AAB-437A-83AB-97B6584A0264}" type="sibTrans" cxnId="{67C81BFC-1BDE-4B16-8945-F72685D545DA}">
      <dgm:prSet/>
      <dgm:spPr/>
      <dgm:t>
        <a:bodyPr/>
        <a:lstStyle/>
        <a:p>
          <a:endParaRPr lang="en-IN"/>
        </a:p>
      </dgm:t>
    </dgm:pt>
    <dgm:pt modelId="{C5A812BD-0233-4F5E-AEA1-88F94EA62323}">
      <dgm:prSet phldrT="[Text]"/>
      <dgm:spPr/>
      <dgm:t>
        <a:bodyPr/>
        <a:lstStyle/>
        <a:p>
          <a:r>
            <a:rPr lang="en-IN" dirty="0">
              <a:solidFill>
                <a:schemeClr val="tx1"/>
              </a:solidFill>
            </a:rPr>
            <a:t>Metal</a:t>
          </a:r>
        </a:p>
      </dgm:t>
    </dgm:pt>
    <dgm:pt modelId="{17252B5A-C0B5-4DD9-B5FE-83FB5BC3CD1D}" type="parTrans" cxnId="{D3CDEFD8-5C0E-4206-AB29-ED6D8A114EA1}">
      <dgm:prSet/>
      <dgm:spPr/>
      <dgm:t>
        <a:bodyPr/>
        <a:lstStyle/>
        <a:p>
          <a:endParaRPr lang="en-IN"/>
        </a:p>
      </dgm:t>
    </dgm:pt>
    <dgm:pt modelId="{BD0610D8-4D46-4EA0-AFA2-A4AF20C96159}" type="sibTrans" cxnId="{D3CDEFD8-5C0E-4206-AB29-ED6D8A114EA1}">
      <dgm:prSet/>
      <dgm:spPr/>
      <dgm:t>
        <a:bodyPr/>
        <a:lstStyle/>
        <a:p>
          <a:endParaRPr lang="en-IN"/>
        </a:p>
      </dgm:t>
    </dgm:pt>
    <dgm:pt modelId="{D8D2E9A8-E4D6-4F86-811D-45EC9BD32A16}">
      <dgm:prSet phldrT="[Text]"/>
      <dgm:spPr/>
      <dgm:t>
        <a:bodyPr/>
        <a:lstStyle/>
        <a:p>
          <a:r>
            <a:rPr lang="en-IN" dirty="0">
              <a:solidFill>
                <a:schemeClr val="tx1"/>
              </a:solidFill>
            </a:rPr>
            <a:t>Industrial</a:t>
          </a:r>
        </a:p>
      </dgm:t>
    </dgm:pt>
    <dgm:pt modelId="{04A72808-A19D-49EA-9416-9F93E3E1CC7D}" type="parTrans" cxnId="{3550A206-2023-4469-AFC5-E46259331DE7}">
      <dgm:prSet/>
      <dgm:spPr/>
      <dgm:t>
        <a:bodyPr/>
        <a:lstStyle/>
        <a:p>
          <a:endParaRPr lang="en-IN"/>
        </a:p>
      </dgm:t>
    </dgm:pt>
    <dgm:pt modelId="{5F7F8F73-1C0C-4670-8FA1-3BE4E8EF1230}" type="sibTrans" cxnId="{3550A206-2023-4469-AFC5-E46259331DE7}">
      <dgm:prSet/>
      <dgm:spPr/>
      <dgm:t>
        <a:bodyPr/>
        <a:lstStyle/>
        <a:p>
          <a:endParaRPr lang="en-IN"/>
        </a:p>
      </dgm:t>
    </dgm:pt>
    <dgm:pt modelId="{79EBBD9D-A534-4E48-A9B0-8D7EE0A01EB1}">
      <dgm:prSet phldrT="[Text]"/>
      <dgm:spPr/>
      <dgm:t>
        <a:bodyPr/>
        <a:lstStyle/>
        <a:p>
          <a:r>
            <a:rPr lang="en-IN" dirty="0">
              <a:solidFill>
                <a:schemeClr val="tx1"/>
              </a:solidFill>
            </a:rPr>
            <a:t>Energy </a:t>
          </a:r>
        </a:p>
      </dgm:t>
    </dgm:pt>
    <dgm:pt modelId="{0E028740-B795-417C-8743-460041898342}" type="parTrans" cxnId="{B851CEF3-847E-4F25-9E96-58AB332096D6}">
      <dgm:prSet/>
      <dgm:spPr/>
      <dgm:t>
        <a:bodyPr/>
        <a:lstStyle/>
        <a:p>
          <a:endParaRPr lang="en-IN"/>
        </a:p>
      </dgm:t>
    </dgm:pt>
    <dgm:pt modelId="{29731C56-D300-4BB9-923E-9CA47C50FB4C}" type="sibTrans" cxnId="{B851CEF3-847E-4F25-9E96-58AB332096D6}">
      <dgm:prSet/>
      <dgm:spPr/>
      <dgm:t>
        <a:bodyPr/>
        <a:lstStyle/>
        <a:p>
          <a:endParaRPr lang="en-IN"/>
        </a:p>
      </dgm:t>
    </dgm:pt>
    <dgm:pt modelId="{8179EA83-7E87-4592-A575-052799FDD10D}">
      <dgm:prSet phldrT="[Text]"/>
      <dgm:spPr/>
      <dgm:t>
        <a:bodyPr/>
        <a:lstStyle/>
        <a:p>
          <a:r>
            <a:rPr lang="en-IN" dirty="0">
              <a:solidFill>
                <a:schemeClr val="tx1"/>
              </a:solidFill>
            </a:rPr>
            <a:t>Liquid</a:t>
          </a:r>
        </a:p>
      </dgm:t>
    </dgm:pt>
    <dgm:pt modelId="{8F3557CC-7EA4-49A7-8CF9-966A5300FB42}" type="parTrans" cxnId="{E7C27546-390F-487E-9BC8-4DB75B7DDCF9}">
      <dgm:prSet/>
      <dgm:spPr/>
      <dgm:t>
        <a:bodyPr/>
        <a:lstStyle/>
        <a:p>
          <a:endParaRPr lang="en-IN"/>
        </a:p>
      </dgm:t>
    </dgm:pt>
    <dgm:pt modelId="{A16C62DD-0FE8-4F83-889C-74BD688A19F8}" type="sibTrans" cxnId="{E7C27546-390F-487E-9BC8-4DB75B7DDCF9}">
      <dgm:prSet/>
      <dgm:spPr/>
      <dgm:t>
        <a:bodyPr/>
        <a:lstStyle/>
        <a:p>
          <a:endParaRPr lang="en-IN"/>
        </a:p>
      </dgm:t>
    </dgm:pt>
    <dgm:pt modelId="{AFA1EA6C-16EF-4D82-A3D9-6E384D68E151}">
      <dgm:prSet phldrT="[Text]"/>
      <dgm:spPr/>
      <dgm:t>
        <a:bodyPr/>
        <a:lstStyle/>
        <a:p>
          <a:r>
            <a:rPr lang="en-IN" dirty="0">
              <a:solidFill>
                <a:schemeClr val="tx1"/>
              </a:solidFill>
            </a:rPr>
            <a:t>Gases</a:t>
          </a:r>
        </a:p>
      </dgm:t>
    </dgm:pt>
    <dgm:pt modelId="{91AE2CCC-A88E-4BBD-91B5-EC8C2F222753}" type="parTrans" cxnId="{C4910FF8-D4C6-401B-922F-999F2B07A0CA}">
      <dgm:prSet/>
      <dgm:spPr/>
      <dgm:t>
        <a:bodyPr/>
        <a:lstStyle/>
        <a:p>
          <a:endParaRPr lang="en-IN"/>
        </a:p>
      </dgm:t>
    </dgm:pt>
    <dgm:pt modelId="{EAA8F3C1-F89D-40E8-BB99-1E53981FEB78}" type="sibTrans" cxnId="{C4910FF8-D4C6-401B-922F-999F2B07A0CA}">
      <dgm:prSet/>
      <dgm:spPr/>
      <dgm:t>
        <a:bodyPr/>
        <a:lstStyle/>
        <a:p>
          <a:endParaRPr lang="en-IN"/>
        </a:p>
      </dgm:t>
    </dgm:pt>
    <dgm:pt modelId="{A023A60F-A526-40B6-ACE2-3566A10BF9A8}" type="pres">
      <dgm:prSet presAssocID="{FBDF90E8-FC50-4678-9ECB-AE2941DD09D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ED270AF-CAD3-4EB1-91E2-9A9099FE1466}" type="pres">
      <dgm:prSet presAssocID="{000AAB08-39BA-44F2-BDAC-F9EA782B8267}" presName="root1" presStyleCnt="0"/>
      <dgm:spPr/>
    </dgm:pt>
    <dgm:pt modelId="{9D8551FB-B5AC-4513-A407-DBF5EB3FDF9F}" type="pres">
      <dgm:prSet presAssocID="{000AAB08-39BA-44F2-BDAC-F9EA782B8267}" presName="LevelOneTextNode" presStyleLbl="node0" presStyleIdx="0" presStyleCnt="1">
        <dgm:presLayoutVars>
          <dgm:chPref val="3"/>
        </dgm:presLayoutVars>
      </dgm:prSet>
      <dgm:spPr/>
    </dgm:pt>
    <dgm:pt modelId="{6DFB9028-FA8E-44A7-8BBE-A28431E21D40}" type="pres">
      <dgm:prSet presAssocID="{000AAB08-39BA-44F2-BDAC-F9EA782B8267}" presName="level2hierChild" presStyleCnt="0"/>
      <dgm:spPr/>
    </dgm:pt>
    <dgm:pt modelId="{8C658CC0-F37B-49BE-ABAF-2AA6367273B1}" type="pres">
      <dgm:prSet presAssocID="{F969C237-AE1C-4035-8279-C90A64357AD2}" presName="conn2-1" presStyleLbl="parChTrans1D2" presStyleIdx="0" presStyleCnt="4"/>
      <dgm:spPr/>
    </dgm:pt>
    <dgm:pt modelId="{5AF931F4-9355-439C-BDFD-9694605D0BED}" type="pres">
      <dgm:prSet presAssocID="{F969C237-AE1C-4035-8279-C90A64357AD2}" presName="connTx" presStyleLbl="parChTrans1D2" presStyleIdx="0" presStyleCnt="4"/>
      <dgm:spPr/>
    </dgm:pt>
    <dgm:pt modelId="{7CDCEABD-2D97-4E66-957F-CDE94B2B4BCE}" type="pres">
      <dgm:prSet presAssocID="{D2902655-7828-444D-B9B9-8FA724EE527C}" presName="root2" presStyleCnt="0"/>
      <dgm:spPr/>
    </dgm:pt>
    <dgm:pt modelId="{12511641-9DA1-4543-BB25-F70D8ADFEDC8}" type="pres">
      <dgm:prSet presAssocID="{D2902655-7828-444D-B9B9-8FA724EE527C}" presName="LevelTwoTextNode" presStyleLbl="node2" presStyleIdx="0" presStyleCnt="4">
        <dgm:presLayoutVars>
          <dgm:chPref val="3"/>
        </dgm:presLayoutVars>
      </dgm:prSet>
      <dgm:spPr/>
    </dgm:pt>
    <dgm:pt modelId="{ADC49261-31A7-4F6D-A523-649D24315C62}" type="pres">
      <dgm:prSet presAssocID="{D2902655-7828-444D-B9B9-8FA724EE527C}" presName="level3hierChild" presStyleCnt="0"/>
      <dgm:spPr/>
    </dgm:pt>
    <dgm:pt modelId="{4E66AADA-163F-4360-9D44-2B800F13398D}" type="pres">
      <dgm:prSet presAssocID="{A98124C6-4C92-4D5B-859C-ABB8A75712AA}" presName="conn2-1" presStyleLbl="parChTrans1D3" presStyleIdx="0" presStyleCnt="6"/>
      <dgm:spPr/>
    </dgm:pt>
    <dgm:pt modelId="{4C039F46-033E-4C18-B0A6-2B5F8560D596}" type="pres">
      <dgm:prSet presAssocID="{A98124C6-4C92-4D5B-859C-ABB8A75712AA}" presName="connTx" presStyleLbl="parChTrans1D3" presStyleIdx="0" presStyleCnt="6"/>
      <dgm:spPr/>
    </dgm:pt>
    <dgm:pt modelId="{C301FADF-DDCB-4975-8726-C704426D3D96}" type="pres">
      <dgm:prSet presAssocID="{48DB2A13-A48C-450E-BCD3-1952A9049768}" presName="root2" presStyleCnt="0"/>
      <dgm:spPr/>
    </dgm:pt>
    <dgm:pt modelId="{89C8BC79-B5DD-4DE3-A96B-C30E9C090781}" type="pres">
      <dgm:prSet presAssocID="{48DB2A13-A48C-450E-BCD3-1952A9049768}" presName="LevelTwoTextNode" presStyleLbl="node3" presStyleIdx="0" presStyleCnt="6">
        <dgm:presLayoutVars>
          <dgm:chPref val="3"/>
        </dgm:presLayoutVars>
      </dgm:prSet>
      <dgm:spPr/>
    </dgm:pt>
    <dgm:pt modelId="{54B91AFA-CC28-4617-87B7-429C95EEBBA3}" type="pres">
      <dgm:prSet presAssocID="{48DB2A13-A48C-450E-BCD3-1952A9049768}" presName="level3hierChild" presStyleCnt="0"/>
      <dgm:spPr/>
    </dgm:pt>
    <dgm:pt modelId="{A4CBF001-03E0-4417-A271-C9536CCB4BCC}" type="pres">
      <dgm:prSet presAssocID="{B216BE93-828A-4AA8-B657-C4D53F7BCE7B}" presName="conn2-1" presStyleLbl="parChTrans1D3" presStyleIdx="1" presStyleCnt="6"/>
      <dgm:spPr/>
    </dgm:pt>
    <dgm:pt modelId="{506E4787-E0F3-42E1-AE1D-AABAB52F30DE}" type="pres">
      <dgm:prSet presAssocID="{B216BE93-828A-4AA8-B657-C4D53F7BCE7B}" presName="connTx" presStyleLbl="parChTrans1D3" presStyleIdx="1" presStyleCnt="6"/>
      <dgm:spPr/>
    </dgm:pt>
    <dgm:pt modelId="{87BE95CD-73A1-46F0-9835-C373DC6C1993}" type="pres">
      <dgm:prSet presAssocID="{7BBC7FF8-E8EE-4E44-88E6-284258E8EAA9}" presName="root2" presStyleCnt="0"/>
      <dgm:spPr/>
    </dgm:pt>
    <dgm:pt modelId="{5BB7DD67-4BFA-4540-A15F-0A0DBCBDAFF8}" type="pres">
      <dgm:prSet presAssocID="{7BBC7FF8-E8EE-4E44-88E6-284258E8EAA9}" presName="LevelTwoTextNode" presStyleLbl="node3" presStyleIdx="1" presStyleCnt="6">
        <dgm:presLayoutVars>
          <dgm:chPref val="3"/>
        </dgm:presLayoutVars>
      </dgm:prSet>
      <dgm:spPr/>
    </dgm:pt>
    <dgm:pt modelId="{CF7A952C-F8B5-45D7-AEB7-82A0182A350A}" type="pres">
      <dgm:prSet presAssocID="{7BBC7FF8-E8EE-4E44-88E6-284258E8EAA9}" presName="level3hierChild" presStyleCnt="0"/>
      <dgm:spPr/>
    </dgm:pt>
    <dgm:pt modelId="{0A82783C-F4EC-4124-BAE1-11F180B0BF67}" type="pres">
      <dgm:prSet presAssocID="{455757EE-62A8-4E9A-BBE7-7352F835039A}" presName="conn2-1" presStyleLbl="parChTrans1D2" presStyleIdx="1" presStyleCnt="4"/>
      <dgm:spPr/>
    </dgm:pt>
    <dgm:pt modelId="{EECF6D5A-2A73-4C6A-B529-951DE33B4BA2}" type="pres">
      <dgm:prSet presAssocID="{455757EE-62A8-4E9A-BBE7-7352F835039A}" presName="connTx" presStyleLbl="parChTrans1D2" presStyleIdx="1" presStyleCnt="4"/>
      <dgm:spPr/>
    </dgm:pt>
    <dgm:pt modelId="{4B8A32C4-0979-42E7-8DCF-69DA7C2BC409}" type="pres">
      <dgm:prSet presAssocID="{B8EB1E4A-06A7-4C3C-8F3A-FC898E04503D}" presName="root2" presStyleCnt="0"/>
      <dgm:spPr/>
    </dgm:pt>
    <dgm:pt modelId="{12BE4DFF-D525-47DC-B6BC-3A5C867D45C8}" type="pres">
      <dgm:prSet presAssocID="{B8EB1E4A-06A7-4C3C-8F3A-FC898E04503D}" presName="LevelTwoTextNode" presStyleLbl="node2" presStyleIdx="1" presStyleCnt="4">
        <dgm:presLayoutVars>
          <dgm:chPref val="3"/>
        </dgm:presLayoutVars>
      </dgm:prSet>
      <dgm:spPr/>
    </dgm:pt>
    <dgm:pt modelId="{7702776B-97C4-4524-88C9-6A2F69B9B6DA}" type="pres">
      <dgm:prSet presAssocID="{B8EB1E4A-06A7-4C3C-8F3A-FC898E04503D}" presName="level3hierChild" presStyleCnt="0"/>
      <dgm:spPr/>
    </dgm:pt>
    <dgm:pt modelId="{1AB023D7-4981-469F-A36B-902B718AA1C0}" type="pres">
      <dgm:prSet presAssocID="{17252B5A-C0B5-4DD9-B5FE-83FB5BC3CD1D}" presName="conn2-1" presStyleLbl="parChTrans1D2" presStyleIdx="2" presStyleCnt="4"/>
      <dgm:spPr/>
    </dgm:pt>
    <dgm:pt modelId="{B60D886D-3347-4237-A177-E0EBDAF8701F}" type="pres">
      <dgm:prSet presAssocID="{17252B5A-C0B5-4DD9-B5FE-83FB5BC3CD1D}" presName="connTx" presStyleLbl="parChTrans1D2" presStyleIdx="2" presStyleCnt="4"/>
      <dgm:spPr/>
    </dgm:pt>
    <dgm:pt modelId="{2A08E283-E041-44C5-B6EB-E0157D7CEB83}" type="pres">
      <dgm:prSet presAssocID="{C5A812BD-0233-4F5E-AEA1-88F94EA62323}" presName="root2" presStyleCnt="0"/>
      <dgm:spPr/>
    </dgm:pt>
    <dgm:pt modelId="{78E55EBA-459F-4E9C-B29D-48E1C5F61930}" type="pres">
      <dgm:prSet presAssocID="{C5A812BD-0233-4F5E-AEA1-88F94EA62323}" presName="LevelTwoTextNode" presStyleLbl="node2" presStyleIdx="2" presStyleCnt="4">
        <dgm:presLayoutVars>
          <dgm:chPref val="3"/>
        </dgm:presLayoutVars>
      </dgm:prSet>
      <dgm:spPr/>
    </dgm:pt>
    <dgm:pt modelId="{1D11EB80-6E8F-427D-93FD-7B34047DA04A}" type="pres">
      <dgm:prSet presAssocID="{C5A812BD-0233-4F5E-AEA1-88F94EA62323}" presName="level3hierChild" presStyleCnt="0"/>
      <dgm:spPr/>
    </dgm:pt>
    <dgm:pt modelId="{E1C78704-0231-4788-91F2-79596C9FB564}" type="pres">
      <dgm:prSet presAssocID="{3C76E1C0-5D79-478D-A8A6-72E4D95B45E0}" presName="conn2-1" presStyleLbl="parChTrans1D3" presStyleIdx="2" presStyleCnt="6"/>
      <dgm:spPr/>
    </dgm:pt>
    <dgm:pt modelId="{50D83D96-206D-4443-899D-2D2E790C8B6D}" type="pres">
      <dgm:prSet presAssocID="{3C76E1C0-5D79-478D-A8A6-72E4D95B45E0}" presName="connTx" presStyleLbl="parChTrans1D3" presStyleIdx="2" presStyleCnt="6"/>
      <dgm:spPr/>
    </dgm:pt>
    <dgm:pt modelId="{749475E6-1817-46BC-831E-759BF2B99507}" type="pres">
      <dgm:prSet presAssocID="{219D8E9C-1650-4DC1-B118-56762356C561}" presName="root2" presStyleCnt="0"/>
      <dgm:spPr/>
    </dgm:pt>
    <dgm:pt modelId="{DF791633-B299-458E-8C63-3079E619A62C}" type="pres">
      <dgm:prSet presAssocID="{219D8E9C-1650-4DC1-B118-56762356C561}" presName="LevelTwoTextNode" presStyleLbl="node3" presStyleIdx="2" presStyleCnt="6">
        <dgm:presLayoutVars>
          <dgm:chPref val="3"/>
        </dgm:presLayoutVars>
      </dgm:prSet>
      <dgm:spPr/>
    </dgm:pt>
    <dgm:pt modelId="{6AB8FD79-8FAC-44C9-A2A5-BC174BA1877D}" type="pres">
      <dgm:prSet presAssocID="{219D8E9C-1650-4DC1-B118-56762356C561}" presName="level3hierChild" presStyleCnt="0"/>
      <dgm:spPr/>
    </dgm:pt>
    <dgm:pt modelId="{21CF0A60-7736-4218-A5E1-0851EBE4B3D8}" type="pres">
      <dgm:prSet presAssocID="{04A72808-A19D-49EA-9416-9F93E3E1CC7D}" presName="conn2-1" presStyleLbl="parChTrans1D3" presStyleIdx="3" presStyleCnt="6"/>
      <dgm:spPr/>
    </dgm:pt>
    <dgm:pt modelId="{DE86CAB2-E1BA-4C21-B8FC-883F2B3560C6}" type="pres">
      <dgm:prSet presAssocID="{04A72808-A19D-49EA-9416-9F93E3E1CC7D}" presName="connTx" presStyleLbl="parChTrans1D3" presStyleIdx="3" presStyleCnt="6"/>
      <dgm:spPr/>
    </dgm:pt>
    <dgm:pt modelId="{DE693077-B117-4F40-8D5A-4039BE140238}" type="pres">
      <dgm:prSet presAssocID="{D8D2E9A8-E4D6-4F86-811D-45EC9BD32A16}" presName="root2" presStyleCnt="0"/>
      <dgm:spPr/>
    </dgm:pt>
    <dgm:pt modelId="{EC4DF4F6-7A44-4884-B364-48C6C9C02608}" type="pres">
      <dgm:prSet presAssocID="{D8D2E9A8-E4D6-4F86-811D-45EC9BD32A16}" presName="LevelTwoTextNode" presStyleLbl="node3" presStyleIdx="3" presStyleCnt="6">
        <dgm:presLayoutVars>
          <dgm:chPref val="3"/>
        </dgm:presLayoutVars>
      </dgm:prSet>
      <dgm:spPr/>
    </dgm:pt>
    <dgm:pt modelId="{D6367578-B833-41CA-869A-54A97CADF453}" type="pres">
      <dgm:prSet presAssocID="{D8D2E9A8-E4D6-4F86-811D-45EC9BD32A16}" presName="level3hierChild" presStyleCnt="0"/>
      <dgm:spPr/>
    </dgm:pt>
    <dgm:pt modelId="{449DABA8-36C8-48FB-ABBF-8B25D86DA639}" type="pres">
      <dgm:prSet presAssocID="{0E028740-B795-417C-8743-460041898342}" presName="conn2-1" presStyleLbl="parChTrans1D2" presStyleIdx="3" presStyleCnt="4"/>
      <dgm:spPr/>
    </dgm:pt>
    <dgm:pt modelId="{FCA4FEA9-213B-4C39-94EB-724378626EDC}" type="pres">
      <dgm:prSet presAssocID="{0E028740-B795-417C-8743-460041898342}" presName="connTx" presStyleLbl="parChTrans1D2" presStyleIdx="3" presStyleCnt="4"/>
      <dgm:spPr/>
    </dgm:pt>
    <dgm:pt modelId="{240F0CD6-9070-49FE-A2A9-FDB5CE14E664}" type="pres">
      <dgm:prSet presAssocID="{79EBBD9D-A534-4E48-A9B0-8D7EE0A01EB1}" presName="root2" presStyleCnt="0"/>
      <dgm:spPr/>
    </dgm:pt>
    <dgm:pt modelId="{38795117-690A-4A01-A27C-31B5BD553854}" type="pres">
      <dgm:prSet presAssocID="{79EBBD9D-A534-4E48-A9B0-8D7EE0A01EB1}" presName="LevelTwoTextNode" presStyleLbl="node2" presStyleIdx="3" presStyleCnt="4">
        <dgm:presLayoutVars>
          <dgm:chPref val="3"/>
        </dgm:presLayoutVars>
      </dgm:prSet>
      <dgm:spPr/>
    </dgm:pt>
    <dgm:pt modelId="{BC246DE9-0C21-4673-9114-39F8F92C81A1}" type="pres">
      <dgm:prSet presAssocID="{79EBBD9D-A534-4E48-A9B0-8D7EE0A01EB1}" presName="level3hierChild" presStyleCnt="0"/>
      <dgm:spPr/>
    </dgm:pt>
    <dgm:pt modelId="{B92ECFC6-76AD-4D29-872E-00D92CF29018}" type="pres">
      <dgm:prSet presAssocID="{8F3557CC-7EA4-49A7-8CF9-966A5300FB42}" presName="conn2-1" presStyleLbl="parChTrans1D3" presStyleIdx="4" presStyleCnt="6"/>
      <dgm:spPr/>
    </dgm:pt>
    <dgm:pt modelId="{6BD24F75-1399-4639-9B8E-81B9A9FEF547}" type="pres">
      <dgm:prSet presAssocID="{8F3557CC-7EA4-49A7-8CF9-966A5300FB42}" presName="connTx" presStyleLbl="parChTrans1D3" presStyleIdx="4" presStyleCnt="6"/>
      <dgm:spPr/>
    </dgm:pt>
    <dgm:pt modelId="{DAD9E4A4-2300-4410-8F7C-12B4460C8121}" type="pres">
      <dgm:prSet presAssocID="{8179EA83-7E87-4592-A575-052799FDD10D}" presName="root2" presStyleCnt="0"/>
      <dgm:spPr/>
    </dgm:pt>
    <dgm:pt modelId="{DB477E8F-A748-4D83-AF8B-6299C855E00D}" type="pres">
      <dgm:prSet presAssocID="{8179EA83-7E87-4592-A575-052799FDD10D}" presName="LevelTwoTextNode" presStyleLbl="node3" presStyleIdx="4" presStyleCnt="6">
        <dgm:presLayoutVars>
          <dgm:chPref val="3"/>
        </dgm:presLayoutVars>
      </dgm:prSet>
      <dgm:spPr/>
    </dgm:pt>
    <dgm:pt modelId="{7FA82A17-3A4E-4B94-AD7B-0116BCDC4E31}" type="pres">
      <dgm:prSet presAssocID="{8179EA83-7E87-4592-A575-052799FDD10D}" presName="level3hierChild" presStyleCnt="0"/>
      <dgm:spPr/>
    </dgm:pt>
    <dgm:pt modelId="{690BD4DF-067E-45BC-91DA-3C6253F8627B}" type="pres">
      <dgm:prSet presAssocID="{91AE2CCC-A88E-4BBD-91B5-EC8C2F222753}" presName="conn2-1" presStyleLbl="parChTrans1D3" presStyleIdx="5" presStyleCnt="6"/>
      <dgm:spPr/>
    </dgm:pt>
    <dgm:pt modelId="{9F3EAAED-4684-45F4-BD79-6A3F6859C3A9}" type="pres">
      <dgm:prSet presAssocID="{91AE2CCC-A88E-4BBD-91B5-EC8C2F222753}" presName="connTx" presStyleLbl="parChTrans1D3" presStyleIdx="5" presStyleCnt="6"/>
      <dgm:spPr/>
    </dgm:pt>
    <dgm:pt modelId="{5422609A-0C4F-4B92-825E-26DD1D194578}" type="pres">
      <dgm:prSet presAssocID="{AFA1EA6C-16EF-4D82-A3D9-6E384D68E151}" presName="root2" presStyleCnt="0"/>
      <dgm:spPr/>
    </dgm:pt>
    <dgm:pt modelId="{D49E3375-E93B-4E36-B912-7CAB31E7B7D6}" type="pres">
      <dgm:prSet presAssocID="{AFA1EA6C-16EF-4D82-A3D9-6E384D68E151}" presName="LevelTwoTextNode" presStyleLbl="node3" presStyleIdx="5" presStyleCnt="6">
        <dgm:presLayoutVars>
          <dgm:chPref val="3"/>
        </dgm:presLayoutVars>
      </dgm:prSet>
      <dgm:spPr/>
    </dgm:pt>
    <dgm:pt modelId="{9B7E983F-9C3E-4C90-9D4B-B0C4E326F636}" type="pres">
      <dgm:prSet presAssocID="{AFA1EA6C-16EF-4D82-A3D9-6E384D68E151}" presName="level3hierChild" presStyleCnt="0"/>
      <dgm:spPr/>
    </dgm:pt>
  </dgm:ptLst>
  <dgm:cxnLst>
    <dgm:cxn modelId="{3550A206-2023-4469-AFC5-E46259331DE7}" srcId="{C5A812BD-0233-4F5E-AEA1-88F94EA62323}" destId="{D8D2E9A8-E4D6-4F86-811D-45EC9BD32A16}" srcOrd="1" destOrd="0" parTransId="{04A72808-A19D-49EA-9416-9F93E3E1CC7D}" sibTransId="{5F7F8F73-1C0C-4670-8FA1-3BE4E8EF1230}"/>
    <dgm:cxn modelId="{853DA20B-41A5-4909-9322-1FCAB4223DB2}" type="presOf" srcId="{455757EE-62A8-4E9A-BBE7-7352F835039A}" destId="{EECF6D5A-2A73-4C6A-B529-951DE33B4BA2}" srcOrd="1" destOrd="0" presId="urn:microsoft.com/office/officeart/2005/8/layout/hierarchy2"/>
    <dgm:cxn modelId="{7E60560F-42E9-4C63-A0F8-F107B57ACE2B}" type="presOf" srcId="{0E028740-B795-417C-8743-460041898342}" destId="{449DABA8-36C8-48FB-ABBF-8B25D86DA639}" srcOrd="0" destOrd="0" presId="urn:microsoft.com/office/officeart/2005/8/layout/hierarchy2"/>
    <dgm:cxn modelId="{FED8590F-AD44-4585-89B0-18C75C296356}" type="presOf" srcId="{8F3557CC-7EA4-49A7-8CF9-966A5300FB42}" destId="{B92ECFC6-76AD-4D29-872E-00D92CF29018}" srcOrd="0" destOrd="0" presId="urn:microsoft.com/office/officeart/2005/8/layout/hierarchy2"/>
    <dgm:cxn modelId="{F6D39A11-2140-4C0F-965F-E008FCC11FBE}" type="presOf" srcId="{B216BE93-828A-4AA8-B657-C4D53F7BCE7B}" destId="{A4CBF001-03E0-4417-A271-C9536CCB4BCC}" srcOrd="0" destOrd="0" presId="urn:microsoft.com/office/officeart/2005/8/layout/hierarchy2"/>
    <dgm:cxn modelId="{0D886312-51B3-4342-9C7C-3793510916F5}" type="presOf" srcId="{000AAB08-39BA-44F2-BDAC-F9EA782B8267}" destId="{9D8551FB-B5AC-4513-A407-DBF5EB3FDF9F}" srcOrd="0" destOrd="0" presId="urn:microsoft.com/office/officeart/2005/8/layout/hierarchy2"/>
    <dgm:cxn modelId="{AF25B015-F10B-4A2A-B6D1-D79BB1F8FB8C}" type="presOf" srcId="{D8D2E9A8-E4D6-4F86-811D-45EC9BD32A16}" destId="{EC4DF4F6-7A44-4884-B364-48C6C9C02608}" srcOrd="0" destOrd="0" presId="urn:microsoft.com/office/officeart/2005/8/layout/hierarchy2"/>
    <dgm:cxn modelId="{EFB0B717-DC86-4D46-88C2-A717A0D411FC}" type="presOf" srcId="{8179EA83-7E87-4592-A575-052799FDD10D}" destId="{DB477E8F-A748-4D83-AF8B-6299C855E00D}" srcOrd="0" destOrd="0" presId="urn:microsoft.com/office/officeart/2005/8/layout/hierarchy2"/>
    <dgm:cxn modelId="{AFA1951B-223A-4D72-96FA-EE3358C5122C}" type="presOf" srcId="{AFA1EA6C-16EF-4D82-A3D9-6E384D68E151}" destId="{D49E3375-E93B-4E36-B912-7CAB31E7B7D6}" srcOrd="0" destOrd="0" presId="urn:microsoft.com/office/officeart/2005/8/layout/hierarchy2"/>
    <dgm:cxn modelId="{734F1A1E-1B28-4F96-831F-4837483C0D4C}" type="presOf" srcId="{04A72808-A19D-49EA-9416-9F93E3E1CC7D}" destId="{DE86CAB2-E1BA-4C21-B8FC-883F2B3560C6}" srcOrd="1" destOrd="0" presId="urn:microsoft.com/office/officeart/2005/8/layout/hierarchy2"/>
    <dgm:cxn modelId="{65DCCB24-7871-475B-91A7-9DDF588ED573}" type="presOf" srcId="{91AE2CCC-A88E-4BBD-91B5-EC8C2F222753}" destId="{690BD4DF-067E-45BC-91DA-3C6253F8627B}" srcOrd="0" destOrd="0" presId="urn:microsoft.com/office/officeart/2005/8/layout/hierarchy2"/>
    <dgm:cxn modelId="{18D15E2F-4EF7-4403-8A9B-263E05D4F447}" type="presOf" srcId="{17252B5A-C0B5-4DD9-B5FE-83FB5BC3CD1D}" destId="{1AB023D7-4981-469F-A36B-902B718AA1C0}" srcOrd="0" destOrd="0" presId="urn:microsoft.com/office/officeart/2005/8/layout/hierarchy2"/>
    <dgm:cxn modelId="{5065A031-C530-42E7-82C5-8EECB5316734}" type="presOf" srcId="{0E028740-B795-417C-8743-460041898342}" destId="{FCA4FEA9-213B-4C39-94EB-724378626EDC}" srcOrd="1" destOrd="0" presId="urn:microsoft.com/office/officeart/2005/8/layout/hierarchy2"/>
    <dgm:cxn modelId="{8012CA31-662C-481B-BD21-F6D7D351DE01}" type="presOf" srcId="{79EBBD9D-A534-4E48-A9B0-8D7EE0A01EB1}" destId="{38795117-690A-4A01-A27C-31B5BD553854}" srcOrd="0" destOrd="0" presId="urn:microsoft.com/office/officeart/2005/8/layout/hierarchy2"/>
    <dgm:cxn modelId="{56B8A75C-18DE-4DF4-AA3E-D8403DC33373}" srcId="{000AAB08-39BA-44F2-BDAC-F9EA782B8267}" destId="{B8EB1E4A-06A7-4C3C-8F3A-FC898E04503D}" srcOrd="1" destOrd="0" parTransId="{455757EE-62A8-4E9A-BBE7-7352F835039A}" sibTransId="{3CA6327C-8329-4817-B5D1-EF9A56FC919C}"/>
    <dgm:cxn modelId="{E622F761-E56C-4C64-B0C5-0CCC0CE01026}" srcId="{D2902655-7828-444D-B9B9-8FA724EE527C}" destId="{7BBC7FF8-E8EE-4E44-88E6-284258E8EAA9}" srcOrd="1" destOrd="0" parTransId="{B216BE93-828A-4AA8-B657-C4D53F7BCE7B}" sibTransId="{FCBD077F-C253-4DD7-A5BF-32F5AA9F03D5}"/>
    <dgm:cxn modelId="{E7C27546-390F-487E-9BC8-4DB75B7DDCF9}" srcId="{79EBBD9D-A534-4E48-A9B0-8D7EE0A01EB1}" destId="{8179EA83-7E87-4592-A575-052799FDD10D}" srcOrd="0" destOrd="0" parTransId="{8F3557CC-7EA4-49A7-8CF9-966A5300FB42}" sibTransId="{A16C62DD-0FE8-4F83-889C-74BD688A19F8}"/>
    <dgm:cxn modelId="{AF70C566-5C6C-4596-AFFA-8DF1BC036D4C}" type="presOf" srcId="{219D8E9C-1650-4DC1-B118-56762356C561}" destId="{DF791633-B299-458E-8C63-3079E619A62C}" srcOrd="0" destOrd="0" presId="urn:microsoft.com/office/officeart/2005/8/layout/hierarchy2"/>
    <dgm:cxn modelId="{FE026848-F7EC-4694-B23B-06E63BF50329}" type="presOf" srcId="{48DB2A13-A48C-450E-BCD3-1952A9049768}" destId="{89C8BC79-B5DD-4DE3-A96B-C30E9C090781}" srcOrd="0" destOrd="0" presId="urn:microsoft.com/office/officeart/2005/8/layout/hierarchy2"/>
    <dgm:cxn modelId="{AC0AFA68-B917-4EA7-AC49-D4451E230EFD}" type="presOf" srcId="{C5A812BD-0233-4F5E-AEA1-88F94EA62323}" destId="{78E55EBA-459F-4E9C-B29D-48E1C5F61930}" srcOrd="0" destOrd="0" presId="urn:microsoft.com/office/officeart/2005/8/layout/hierarchy2"/>
    <dgm:cxn modelId="{3F44A773-ED97-4B89-9381-68FCA641B869}" type="presOf" srcId="{91AE2CCC-A88E-4BBD-91B5-EC8C2F222753}" destId="{9F3EAAED-4684-45F4-BD79-6A3F6859C3A9}" srcOrd="1" destOrd="0" presId="urn:microsoft.com/office/officeart/2005/8/layout/hierarchy2"/>
    <dgm:cxn modelId="{857BBD59-665F-40D1-80DA-BB243CD3AAB2}" type="presOf" srcId="{FBDF90E8-FC50-4678-9ECB-AE2941DD09D0}" destId="{A023A60F-A526-40B6-ACE2-3566A10BF9A8}" srcOrd="0" destOrd="0" presId="urn:microsoft.com/office/officeart/2005/8/layout/hierarchy2"/>
    <dgm:cxn modelId="{C09D8B80-6A30-4B20-804A-E62FB535BDAE}" type="presOf" srcId="{3C76E1C0-5D79-478D-A8A6-72E4D95B45E0}" destId="{E1C78704-0231-4788-91F2-79596C9FB564}" srcOrd="0" destOrd="0" presId="urn:microsoft.com/office/officeart/2005/8/layout/hierarchy2"/>
    <dgm:cxn modelId="{49823591-1A4B-4C11-AC44-B92EF0964954}" srcId="{FBDF90E8-FC50-4678-9ECB-AE2941DD09D0}" destId="{000AAB08-39BA-44F2-BDAC-F9EA782B8267}" srcOrd="0" destOrd="0" parTransId="{1CD906D6-0B6A-43F0-85CF-28DED8C7E7AC}" sibTransId="{F3D60BFD-C172-4384-8849-F8F4272AB723}"/>
    <dgm:cxn modelId="{9283AB92-B6B8-4836-985B-A3D4C5CE9F59}" type="presOf" srcId="{8F3557CC-7EA4-49A7-8CF9-966A5300FB42}" destId="{6BD24F75-1399-4639-9B8E-81B9A9FEF547}" srcOrd="1" destOrd="0" presId="urn:microsoft.com/office/officeart/2005/8/layout/hierarchy2"/>
    <dgm:cxn modelId="{1AD50BA9-6E8B-423C-9174-96BC82285072}" type="presOf" srcId="{A98124C6-4C92-4D5B-859C-ABB8A75712AA}" destId="{4C039F46-033E-4C18-B0A6-2B5F8560D596}" srcOrd="1" destOrd="0" presId="urn:microsoft.com/office/officeart/2005/8/layout/hierarchy2"/>
    <dgm:cxn modelId="{F95161AF-C9A8-4DA7-A040-785DD583DFBC}" type="presOf" srcId="{D2902655-7828-444D-B9B9-8FA724EE527C}" destId="{12511641-9DA1-4543-BB25-F70D8ADFEDC8}" srcOrd="0" destOrd="0" presId="urn:microsoft.com/office/officeart/2005/8/layout/hierarchy2"/>
    <dgm:cxn modelId="{DD2128C1-6E2A-4DB7-9A64-E563BB522F10}" type="presOf" srcId="{455757EE-62A8-4E9A-BBE7-7352F835039A}" destId="{0A82783C-F4EC-4124-BAE1-11F180B0BF67}" srcOrd="0" destOrd="0" presId="urn:microsoft.com/office/officeart/2005/8/layout/hierarchy2"/>
    <dgm:cxn modelId="{C86C34C2-F883-445B-B6A5-531C1C2662F8}" type="presOf" srcId="{B8EB1E4A-06A7-4C3C-8F3A-FC898E04503D}" destId="{12BE4DFF-D525-47DC-B6BC-3A5C867D45C8}" srcOrd="0" destOrd="0" presId="urn:microsoft.com/office/officeart/2005/8/layout/hierarchy2"/>
    <dgm:cxn modelId="{CC5F00CC-4741-4FB2-8D35-E475EA8AFE0B}" type="presOf" srcId="{3C76E1C0-5D79-478D-A8A6-72E4D95B45E0}" destId="{50D83D96-206D-4443-899D-2D2E790C8B6D}" srcOrd="1" destOrd="0" presId="urn:microsoft.com/office/officeart/2005/8/layout/hierarchy2"/>
    <dgm:cxn modelId="{E5B84FD5-12FA-4DA9-8ECB-4F865398AB6D}" type="presOf" srcId="{B216BE93-828A-4AA8-B657-C4D53F7BCE7B}" destId="{506E4787-E0F3-42E1-AE1D-AABAB52F30DE}" srcOrd="1" destOrd="0" presId="urn:microsoft.com/office/officeart/2005/8/layout/hierarchy2"/>
    <dgm:cxn modelId="{3C9122D7-7244-445D-B448-A8EB0F5CFF6F}" srcId="{D2902655-7828-444D-B9B9-8FA724EE527C}" destId="{48DB2A13-A48C-450E-BCD3-1952A9049768}" srcOrd="0" destOrd="0" parTransId="{A98124C6-4C92-4D5B-859C-ABB8A75712AA}" sibTransId="{46DEE33B-4B25-4B36-8375-6D9963D78A76}"/>
    <dgm:cxn modelId="{D3CDEFD8-5C0E-4206-AB29-ED6D8A114EA1}" srcId="{000AAB08-39BA-44F2-BDAC-F9EA782B8267}" destId="{C5A812BD-0233-4F5E-AEA1-88F94EA62323}" srcOrd="2" destOrd="0" parTransId="{17252B5A-C0B5-4DD9-B5FE-83FB5BC3CD1D}" sibTransId="{BD0610D8-4D46-4EA0-AFA2-A4AF20C96159}"/>
    <dgm:cxn modelId="{728337DE-D53A-44B4-A1CD-D91C5695F88B}" type="presOf" srcId="{7BBC7FF8-E8EE-4E44-88E6-284258E8EAA9}" destId="{5BB7DD67-4BFA-4540-A15F-0A0DBCBDAFF8}" srcOrd="0" destOrd="0" presId="urn:microsoft.com/office/officeart/2005/8/layout/hierarchy2"/>
    <dgm:cxn modelId="{99394DE0-6E2A-44F3-BD14-EFEDDA413633}" type="presOf" srcId="{F969C237-AE1C-4035-8279-C90A64357AD2}" destId="{5AF931F4-9355-439C-BDFD-9694605D0BED}" srcOrd="1" destOrd="0" presId="urn:microsoft.com/office/officeart/2005/8/layout/hierarchy2"/>
    <dgm:cxn modelId="{CB63B6E0-D306-4253-86F4-3E09E1FC0802}" type="presOf" srcId="{04A72808-A19D-49EA-9416-9F93E3E1CC7D}" destId="{21CF0A60-7736-4218-A5E1-0851EBE4B3D8}" srcOrd="0" destOrd="0" presId="urn:microsoft.com/office/officeart/2005/8/layout/hierarchy2"/>
    <dgm:cxn modelId="{D2B05AE1-8E73-49CE-9082-D2C1CAD56FA9}" srcId="{000AAB08-39BA-44F2-BDAC-F9EA782B8267}" destId="{D2902655-7828-444D-B9B9-8FA724EE527C}" srcOrd="0" destOrd="0" parTransId="{F969C237-AE1C-4035-8279-C90A64357AD2}" sibTransId="{FF1497F5-E86F-4236-A75D-43B1C46EFE5B}"/>
    <dgm:cxn modelId="{F101D4E9-F127-4858-9A23-CFA5554D72B0}" type="presOf" srcId="{17252B5A-C0B5-4DD9-B5FE-83FB5BC3CD1D}" destId="{B60D886D-3347-4237-A177-E0EBDAF8701F}" srcOrd="1" destOrd="0" presId="urn:microsoft.com/office/officeart/2005/8/layout/hierarchy2"/>
    <dgm:cxn modelId="{F220C6EC-1CE6-48D8-BBB1-0EEFBA1265BA}" type="presOf" srcId="{F969C237-AE1C-4035-8279-C90A64357AD2}" destId="{8C658CC0-F37B-49BE-ABAF-2AA6367273B1}" srcOrd="0" destOrd="0" presId="urn:microsoft.com/office/officeart/2005/8/layout/hierarchy2"/>
    <dgm:cxn modelId="{B851CEF3-847E-4F25-9E96-58AB332096D6}" srcId="{000AAB08-39BA-44F2-BDAC-F9EA782B8267}" destId="{79EBBD9D-A534-4E48-A9B0-8D7EE0A01EB1}" srcOrd="3" destOrd="0" parTransId="{0E028740-B795-417C-8743-460041898342}" sibTransId="{29731C56-D300-4BB9-923E-9CA47C50FB4C}"/>
    <dgm:cxn modelId="{C4910FF8-D4C6-401B-922F-999F2B07A0CA}" srcId="{79EBBD9D-A534-4E48-A9B0-8D7EE0A01EB1}" destId="{AFA1EA6C-16EF-4D82-A3D9-6E384D68E151}" srcOrd="1" destOrd="0" parTransId="{91AE2CCC-A88E-4BBD-91B5-EC8C2F222753}" sibTransId="{EAA8F3C1-F89D-40E8-BB99-1E53981FEB78}"/>
    <dgm:cxn modelId="{A9409DFA-7E46-4614-8A64-B4F70CB47F69}" type="presOf" srcId="{A98124C6-4C92-4D5B-859C-ABB8A75712AA}" destId="{4E66AADA-163F-4360-9D44-2B800F13398D}" srcOrd="0" destOrd="0" presId="urn:microsoft.com/office/officeart/2005/8/layout/hierarchy2"/>
    <dgm:cxn modelId="{67C81BFC-1BDE-4B16-8945-F72685D545DA}" srcId="{C5A812BD-0233-4F5E-AEA1-88F94EA62323}" destId="{219D8E9C-1650-4DC1-B118-56762356C561}" srcOrd="0" destOrd="0" parTransId="{3C76E1C0-5D79-478D-A8A6-72E4D95B45E0}" sibTransId="{3820C8ED-1AAB-437A-83AB-97B6584A0264}"/>
    <dgm:cxn modelId="{8CC8D3B0-F990-414A-ACAE-C5F029C282B3}" type="presParOf" srcId="{A023A60F-A526-40B6-ACE2-3566A10BF9A8}" destId="{CED270AF-CAD3-4EB1-91E2-9A9099FE1466}" srcOrd="0" destOrd="0" presId="urn:microsoft.com/office/officeart/2005/8/layout/hierarchy2"/>
    <dgm:cxn modelId="{BE8FF8E6-536C-4343-A267-F7910D152FFA}" type="presParOf" srcId="{CED270AF-CAD3-4EB1-91E2-9A9099FE1466}" destId="{9D8551FB-B5AC-4513-A407-DBF5EB3FDF9F}" srcOrd="0" destOrd="0" presId="urn:microsoft.com/office/officeart/2005/8/layout/hierarchy2"/>
    <dgm:cxn modelId="{727C3D88-ACE4-40AD-AF0A-7717CCD4FAFD}" type="presParOf" srcId="{CED270AF-CAD3-4EB1-91E2-9A9099FE1466}" destId="{6DFB9028-FA8E-44A7-8BBE-A28431E21D40}" srcOrd="1" destOrd="0" presId="urn:microsoft.com/office/officeart/2005/8/layout/hierarchy2"/>
    <dgm:cxn modelId="{42E1790D-1166-411F-B962-EFBA30C60FF0}" type="presParOf" srcId="{6DFB9028-FA8E-44A7-8BBE-A28431E21D40}" destId="{8C658CC0-F37B-49BE-ABAF-2AA6367273B1}" srcOrd="0" destOrd="0" presId="urn:microsoft.com/office/officeart/2005/8/layout/hierarchy2"/>
    <dgm:cxn modelId="{ADC3CD1E-8816-4411-8DCC-8769BE7C4C0B}" type="presParOf" srcId="{8C658CC0-F37B-49BE-ABAF-2AA6367273B1}" destId="{5AF931F4-9355-439C-BDFD-9694605D0BED}" srcOrd="0" destOrd="0" presId="urn:microsoft.com/office/officeart/2005/8/layout/hierarchy2"/>
    <dgm:cxn modelId="{5AB8006A-B984-4C5C-8B20-658925D471ED}" type="presParOf" srcId="{6DFB9028-FA8E-44A7-8BBE-A28431E21D40}" destId="{7CDCEABD-2D97-4E66-957F-CDE94B2B4BCE}" srcOrd="1" destOrd="0" presId="urn:microsoft.com/office/officeart/2005/8/layout/hierarchy2"/>
    <dgm:cxn modelId="{EB5805E9-8195-4A26-AE3E-73869828C76F}" type="presParOf" srcId="{7CDCEABD-2D97-4E66-957F-CDE94B2B4BCE}" destId="{12511641-9DA1-4543-BB25-F70D8ADFEDC8}" srcOrd="0" destOrd="0" presId="urn:microsoft.com/office/officeart/2005/8/layout/hierarchy2"/>
    <dgm:cxn modelId="{54B98529-F262-4694-8E54-3E0697E4E5E9}" type="presParOf" srcId="{7CDCEABD-2D97-4E66-957F-CDE94B2B4BCE}" destId="{ADC49261-31A7-4F6D-A523-649D24315C62}" srcOrd="1" destOrd="0" presId="urn:microsoft.com/office/officeart/2005/8/layout/hierarchy2"/>
    <dgm:cxn modelId="{CA59B167-8DA7-4EA9-87E2-874EF6E76895}" type="presParOf" srcId="{ADC49261-31A7-4F6D-A523-649D24315C62}" destId="{4E66AADA-163F-4360-9D44-2B800F13398D}" srcOrd="0" destOrd="0" presId="urn:microsoft.com/office/officeart/2005/8/layout/hierarchy2"/>
    <dgm:cxn modelId="{54B91B83-1440-46CC-866C-C7337AA427C5}" type="presParOf" srcId="{4E66AADA-163F-4360-9D44-2B800F13398D}" destId="{4C039F46-033E-4C18-B0A6-2B5F8560D596}" srcOrd="0" destOrd="0" presId="urn:microsoft.com/office/officeart/2005/8/layout/hierarchy2"/>
    <dgm:cxn modelId="{6E5AB8B4-50E2-4D03-A91A-3109255C1289}" type="presParOf" srcId="{ADC49261-31A7-4F6D-A523-649D24315C62}" destId="{C301FADF-DDCB-4975-8726-C704426D3D96}" srcOrd="1" destOrd="0" presId="urn:microsoft.com/office/officeart/2005/8/layout/hierarchy2"/>
    <dgm:cxn modelId="{1DABC9F2-ABF8-41FA-AC2B-7C791361D849}" type="presParOf" srcId="{C301FADF-DDCB-4975-8726-C704426D3D96}" destId="{89C8BC79-B5DD-4DE3-A96B-C30E9C090781}" srcOrd="0" destOrd="0" presId="urn:microsoft.com/office/officeart/2005/8/layout/hierarchy2"/>
    <dgm:cxn modelId="{25FAFF31-5265-48D5-ADAF-218403E648E4}" type="presParOf" srcId="{C301FADF-DDCB-4975-8726-C704426D3D96}" destId="{54B91AFA-CC28-4617-87B7-429C95EEBBA3}" srcOrd="1" destOrd="0" presId="urn:microsoft.com/office/officeart/2005/8/layout/hierarchy2"/>
    <dgm:cxn modelId="{2930BF2E-1C2A-4EA2-9E5F-5C33AB42B8DD}" type="presParOf" srcId="{ADC49261-31A7-4F6D-A523-649D24315C62}" destId="{A4CBF001-03E0-4417-A271-C9536CCB4BCC}" srcOrd="2" destOrd="0" presId="urn:microsoft.com/office/officeart/2005/8/layout/hierarchy2"/>
    <dgm:cxn modelId="{F743E180-52A3-4E5E-B281-12EA1779402E}" type="presParOf" srcId="{A4CBF001-03E0-4417-A271-C9536CCB4BCC}" destId="{506E4787-E0F3-42E1-AE1D-AABAB52F30DE}" srcOrd="0" destOrd="0" presId="urn:microsoft.com/office/officeart/2005/8/layout/hierarchy2"/>
    <dgm:cxn modelId="{136E5313-BAAA-42AD-AA15-F12E758AFD19}" type="presParOf" srcId="{ADC49261-31A7-4F6D-A523-649D24315C62}" destId="{87BE95CD-73A1-46F0-9835-C373DC6C1993}" srcOrd="3" destOrd="0" presId="urn:microsoft.com/office/officeart/2005/8/layout/hierarchy2"/>
    <dgm:cxn modelId="{8EBD4DF1-44BC-4FBA-B86F-5FB4D3B19277}" type="presParOf" srcId="{87BE95CD-73A1-46F0-9835-C373DC6C1993}" destId="{5BB7DD67-4BFA-4540-A15F-0A0DBCBDAFF8}" srcOrd="0" destOrd="0" presId="urn:microsoft.com/office/officeart/2005/8/layout/hierarchy2"/>
    <dgm:cxn modelId="{D509D583-5031-4400-8225-D05A219479D6}" type="presParOf" srcId="{87BE95CD-73A1-46F0-9835-C373DC6C1993}" destId="{CF7A952C-F8B5-45D7-AEB7-82A0182A350A}" srcOrd="1" destOrd="0" presId="urn:microsoft.com/office/officeart/2005/8/layout/hierarchy2"/>
    <dgm:cxn modelId="{05A22AF2-BEB2-4C0E-B81C-B001C8D0C9FB}" type="presParOf" srcId="{6DFB9028-FA8E-44A7-8BBE-A28431E21D40}" destId="{0A82783C-F4EC-4124-BAE1-11F180B0BF67}" srcOrd="2" destOrd="0" presId="urn:microsoft.com/office/officeart/2005/8/layout/hierarchy2"/>
    <dgm:cxn modelId="{972A27F6-F2D6-4598-A858-D246588A47EE}" type="presParOf" srcId="{0A82783C-F4EC-4124-BAE1-11F180B0BF67}" destId="{EECF6D5A-2A73-4C6A-B529-951DE33B4BA2}" srcOrd="0" destOrd="0" presId="urn:microsoft.com/office/officeart/2005/8/layout/hierarchy2"/>
    <dgm:cxn modelId="{DD6A5FFB-4CDB-421F-B053-DA2F3231EBA6}" type="presParOf" srcId="{6DFB9028-FA8E-44A7-8BBE-A28431E21D40}" destId="{4B8A32C4-0979-42E7-8DCF-69DA7C2BC409}" srcOrd="3" destOrd="0" presId="urn:microsoft.com/office/officeart/2005/8/layout/hierarchy2"/>
    <dgm:cxn modelId="{EEE0825A-C494-4422-B78C-6540B5799FD5}" type="presParOf" srcId="{4B8A32C4-0979-42E7-8DCF-69DA7C2BC409}" destId="{12BE4DFF-D525-47DC-B6BC-3A5C867D45C8}" srcOrd="0" destOrd="0" presId="urn:microsoft.com/office/officeart/2005/8/layout/hierarchy2"/>
    <dgm:cxn modelId="{C5316BEC-5F60-428D-9153-61403617BCCA}" type="presParOf" srcId="{4B8A32C4-0979-42E7-8DCF-69DA7C2BC409}" destId="{7702776B-97C4-4524-88C9-6A2F69B9B6DA}" srcOrd="1" destOrd="0" presId="urn:microsoft.com/office/officeart/2005/8/layout/hierarchy2"/>
    <dgm:cxn modelId="{0679D09F-8A4E-4D55-A83B-00FF717EAD23}" type="presParOf" srcId="{6DFB9028-FA8E-44A7-8BBE-A28431E21D40}" destId="{1AB023D7-4981-469F-A36B-902B718AA1C0}" srcOrd="4" destOrd="0" presId="urn:microsoft.com/office/officeart/2005/8/layout/hierarchy2"/>
    <dgm:cxn modelId="{6CEA10E8-4016-4D78-A535-EDC93EBA4A0F}" type="presParOf" srcId="{1AB023D7-4981-469F-A36B-902B718AA1C0}" destId="{B60D886D-3347-4237-A177-E0EBDAF8701F}" srcOrd="0" destOrd="0" presId="urn:microsoft.com/office/officeart/2005/8/layout/hierarchy2"/>
    <dgm:cxn modelId="{9BDF4AF7-7903-484E-8A97-69F197A3AC1D}" type="presParOf" srcId="{6DFB9028-FA8E-44A7-8BBE-A28431E21D40}" destId="{2A08E283-E041-44C5-B6EB-E0157D7CEB83}" srcOrd="5" destOrd="0" presId="urn:microsoft.com/office/officeart/2005/8/layout/hierarchy2"/>
    <dgm:cxn modelId="{29471300-1082-4BB4-939C-E9E9B780D3F6}" type="presParOf" srcId="{2A08E283-E041-44C5-B6EB-E0157D7CEB83}" destId="{78E55EBA-459F-4E9C-B29D-48E1C5F61930}" srcOrd="0" destOrd="0" presId="urn:microsoft.com/office/officeart/2005/8/layout/hierarchy2"/>
    <dgm:cxn modelId="{B60ACD32-EA3C-4CBF-87A0-16D64219A5CE}" type="presParOf" srcId="{2A08E283-E041-44C5-B6EB-E0157D7CEB83}" destId="{1D11EB80-6E8F-427D-93FD-7B34047DA04A}" srcOrd="1" destOrd="0" presId="urn:microsoft.com/office/officeart/2005/8/layout/hierarchy2"/>
    <dgm:cxn modelId="{6421143A-D7C0-4DBA-9973-FFE3C3B7F1D2}" type="presParOf" srcId="{1D11EB80-6E8F-427D-93FD-7B34047DA04A}" destId="{E1C78704-0231-4788-91F2-79596C9FB564}" srcOrd="0" destOrd="0" presId="urn:microsoft.com/office/officeart/2005/8/layout/hierarchy2"/>
    <dgm:cxn modelId="{6117AF95-ED1A-4AD3-9E92-9331470E43A1}" type="presParOf" srcId="{E1C78704-0231-4788-91F2-79596C9FB564}" destId="{50D83D96-206D-4443-899D-2D2E790C8B6D}" srcOrd="0" destOrd="0" presId="urn:microsoft.com/office/officeart/2005/8/layout/hierarchy2"/>
    <dgm:cxn modelId="{B5A75A75-A939-4432-A7E0-38BC017E54D7}" type="presParOf" srcId="{1D11EB80-6E8F-427D-93FD-7B34047DA04A}" destId="{749475E6-1817-46BC-831E-759BF2B99507}" srcOrd="1" destOrd="0" presId="urn:microsoft.com/office/officeart/2005/8/layout/hierarchy2"/>
    <dgm:cxn modelId="{11B4588C-EC0E-4AA3-8B14-52F5EF2C33D2}" type="presParOf" srcId="{749475E6-1817-46BC-831E-759BF2B99507}" destId="{DF791633-B299-458E-8C63-3079E619A62C}" srcOrd="0" destOrd="0" presId="urn:microsoft.com/office/officeart/2005/8/layout/hierarchy2"/>
    <dgm:cxn modelId="{695B1CB3-B2B4-4369-96BD-30CDEFB9BE75}" type="presParOf" srcId="{749475E6-1817-46BC-831E-759BF2B99507}" destId="{6AB8FD79-8FAC-44C9-A2A5-BC174BA1877D}" srcOrd="1" destOrd="0" presId="urn:microsoft.com/office/officeart/2005/8/layout/hierarchy2"/>
    <dgm:cxn modelId="{E2E11B2C-0B1B-4B91-BE9E-574B6AE229CE}" type="presParOf" srcId="{1D11EB80-6E8F-427D-93FD-7B34047DA04A}" destId="{21CF0A60-7736-4218-A5E1-0851EBE4B3D8}" srcOrd="2" destOrd="0" presId="urn:microsoft.com/office/officeart/2005/8/layout/hierarchy2"/>
    <dgm:cxn modelId="{D4ED07E0-3671-44C6-A842-6406CE9ED5E5}" type="presParOf" srcId="{21CF0A60-7736-4218-A5E1-0851EBE4B3D8}" destId="{DE86CAB2-E1BA-4C21-B8FC-883F2B3560C6}" srcOrd="0" destOrd="0" presId="urn:microsoft.com/office/officeart/2005/8/layout/hierarchy2"/>
    <dgm:cxn modelId="{26853E4B-C91E-4BF8-BAC3-6D3319F6771F}" type="presParOf" srcId="{1D11EB80-6E8F-427D-93FD-7B34047DA04A}" destId="{DE693077-B117-4F40-8D5A-4039BE140238}" srcOrd="3" destOrd="0" presId="urn:microsoft.com/office/officeart/2005/8/layout/hierarchy2"/>
    <dgm:cxn modelId="{EED13B99-D32F-4D3E-87C6-0CC6151520CC}" type="presParOf" srcId="{DE693077-B117-4F40-8D5A-4039BE140238}" destId="{EC4DF4F6-7A44-4884-B364-48C6C9C02608}" srcOrd="0" destOrd="0" presId="urn:microsoft.com/office/officeart/2005/8/layout/hierarchy2"/>
    <dgm:cxn modelId="{EAAF284B-6CD1-444F-8502-FBE4303CD596}" type="presParOf" srcId="{DE693077-B117-4F40-8D5A-4039BE140238}" destId="{D6367578-B833-41CA-869A-54A97CADF453}" srcOrd="1" destOrd="0" presId="urn:microsoft.com/office/officeart/2005/8/layout/hierarchy2"/>
    <dgm:cxn modelId="{D985DF3D-882B-4C26-9BB9-11AD5BBD0B10}" type="presParOf" srcId="{6DFB9028-FA8E-44A7-8BBE-A28431E21D40}" destId="{449DABA8-36C8-48FB-ABBF-8B25D86DA639}" srcOrd="6" destOrd="0" presId="urn:microsoft.com/office/officeart/2005/8/layout/hierarchy2"/>
    <dgm:cxn modelId="{22800A6B-CE1E-46A1-B963-86BF6BBC5B0A}" type="presParOf" srcId="{449DABA8-36C8-48FB-ABBF-8B25D86DA639}" destId="{FCA4FEA9-213B-4C39-94EB-724378626EDC}" srcOrd="0" destOrd="0" presId="urn:microsoft.com/office/officeart/2005/8/layout/hierarchy2"/>
    <dgm:cxn modelId="{729B9E46-642D-4589-8985-FD404A1CD857}" type="presParOf" srcId="{6DFB9028-FA8E-44A7-8BBE-A28431E21D40}" destId="{240F0CD6-9070-49FE-A2A9-FDB5CE14E664}" srcOrd="7" destOrd="0" presId="urn:microsoft.com/office/officeart/2005/8/layout/hierarchy2"/>
    <dgm:cxn modelId="{22680A69-EB8C-4FA8-9C91-8165E70A03D9}" type="presParOf" srcId="{240F0CD6-9070-49FE-A2A9-FDB5CE14E664}" destId="{38795117-690A-4A01-A27C-31B5BD553854}" srcOrd="0" destOrd="0" presId="urn:microsoft.com/office/officeart/2005/8/layout/hierarchy2"/>
    <dgm:cxn modelId="{CB4C5C8A-9688-4781-ACF6-2CAA5CDA7AC5}" type="presParOf" srcId="{240F0CD6-9070-49FE-A2A9-FDB5CE14E664}" destId="{BC246DE9-0C21-4673-9114-39F8F92C81A1}" srcOrd="1" destOrd="0" presId="urn:microsoft.com/office/officeart/2005/8/layout/hierarchy2"/>
    <dgm:cxn modelId="{56413996-B63F-4547-8111-DAB340057F41}" type="presParOf" srcId="{BC246DE9-0C21-4673-9114-39F8F92C81A1}" destId="{B92ECFC6-76AD-4D29-872E-00D92CF29018}" srcOrd="0" destOrd="0" presId="urn:microsoft.com/office/officeart/2005/8/layout/hierarchy2"/>
    <dgm:cxn modelId="{FBC2CBAF-3706-4CF1-BF71-185633E14F86}" type="presParOf" srcId="{B92ECFC6-76AD-4D29-872E-00D92CF29018}" destId="{6BD24F75-1399-4639-9B8E-81B9A9FEF547}" srcOrd="0" destOrd="0" presId="urn:microsoft.com/office/officeart/2005/8/layout/hierarchy2"/>
    <dgm:cxn modelId="{B8875DD2-03FC-44EE-8515-8D16B1E77EBB}" type="presParOf" srcId="{BC246DE9-0C21-4673-9114-39F8F92C81A1}" destId="{DAD9E4A4-2300-4410-8F7C-12B4460C8121}" srcOrd="1" destOrd="0" presId="urn:microsoft.com/office/officeart/2005/8/layout/hierarchy2"/>
    <dgm:cxn modelId="{2E4CC26A-04AB-4D81-89CA-217C9F94E0C4}" type="presParOf" srcId="{DAD9E4A4-2300-4410-8F7C-12B4460C8121}" destId="{DB477E8F-A748-4D83-AF8B-6299C855E00D}" srcOrd="0" destOrd="0" presId="urn:microsoft.com/office/officeart/2005/8/layout/hierarchy2"/>
    <dgm:cxn modelId="{CE1F1439-0BD5-4C5F-86DF-ABAD66D826C1}" type="presParOf" srcId="{DAD9E4A4-2300-4410-8F7C-12B4460C8121}" destId="{7FA82A17-3A4E-4B94-AD7B-0116BCDC4E31}" srcOrd="1" destOrd="0" presId="urn:microsoft.com/office/officeart/2005/8/layout/hierarchy2"/>
    <dgm:cxn modelId="{529BD9ED-DC95-4C3C-A6A0-A981CDA940E6}" type="presParOf" srcId="{BC246DE9-0C21-4673-9114-39F8F92C81A1}" destId="{690BD4DF-067E-45BC-91DA-3C6253F8627B}" srcOrd="2" destOrd="0" presId="urn:microsoft.com/office/officeart/2005/8/layout/hierarchy2"/>
    <dgm:cxn modelId="{764435C1-138B-48AD-8910-B3E308AA3427}" type="presParOf" srcId="{690BD4DF-067E-45BC-91DA-3C6253F8627B}" destId="{9F3EAAED-4684-45F4-BD79-6A3F6859C3A9}" srcOrd="0" destOrd="0" presId="urn:microsoft.com/office/officeart/2005/8/layout/hierarchy2"/>
    <dgm:cxn modelId="{014AF5F9-49DC-43A6-9E68-A58353C5539A}" type="presParOf" srcId="{BC246DE9-0C21-4673-9114-39F8F92C81A1}" destId="{5422609A-0C4F-4B92-825E-26DD1D194578}" srcOrd="3" destOrd="0" presId="urn:microsoft.com/office/officeart/2005/8/layout/hierarchy2"/>
    <dgm:cxn modelId="{32381895-CD0E-40C2-AC2E-32ED4CF92F0E}" type="presParOf" srcId="{5422609A-0C4F-4B92-825E-26DD1D194578}" destId="{D49E3375-E93B-4E36-B912-7CAB31E7B7D6}" srcOrd="0" destOrd="0" presId="urn:microsoft.com/office/officeart/2005/8/layout/hierarchy2"/>
    <dgm:cxn modelId="{0C3FBEC7-B433-4951-83FB-AB614E048CB0}" type="presParOf" srcId="{5422609A-0C4F-4B92-825E-26DD1D194578}" destId="{9B7E983F-9C3E-4C90-9D4B-B0C4E326F63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D8A624-E6F5-4317-A5BC-690537637DB1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IN"/>
        </a:p>
      </dgm:t>
    </dgm:pt>
    <dgm:pt modelId="{998D24A7-C5E1-4142-AE72-4A9FB134BBD4}">
      <dgm:prSet/>
      <dgm:spPr/>
      <dgm:t>
        <a:bodyPr/>
        <a:lstStyle/>
        <a:p>
          <a:pPr rtl="0"/>
          <a:r>
            <a:rPr lang="en-IN" b="1" dirty="0"/>
            <a:t>No Complicated manufacturing activity</a:t>
          </a:r>
        </a:p>
      </dgm:t>
    </dgm:pt>
    <dgm:pt modelId="{0C761010-5269-4965-966F-E96F7EF3FF4F}" type="parTrans" cxnId="{C320DBBE-1AE0-4503-A6EF-06959EA0EF54}">
      <dgm:prSet/>
      <dgm:spPr/>
      <dgm:t>
        <a:bodyPr/>
        <a:lstStyle/>
        <a:p>
          <a:endParaRPr lang="en-IN"/>
        </a:p>
      </dgm:t>
    </dgm:pt>
    <dgm:pt modelId="{9958FB54-481D-4F4C-9C50-DE0E11F3D438}" type="sibTrans" cxnId="{C320DBBE-1AE0-4503-A6EF-06959EA0EF54}">
      <dgm:prSet/>
      <dgm:spPr/>
      <dgm:t>
        <a:bodyPr/>
        <a:lstStyle/>
        <a:p>
          <a:endParaRPr lang="en-IN"/>
        </a:p>
      </dgm:t>
    </dgm:pt>
    <dgm:pt modelId="{37BF4403-3274-4380-B239-4D6C186B9F2C}">
      <dgm:prSet/>
      <dgm:spPr/>
      <dgm:t>
        <a:bodyPr/>
        <a:lstStyle/>
        <a:p>
          <a:pPr rtl="0"/>
          <a:r>
            <a:rPr lang="en-IN" b="1" dirty="0"/>
            <a:t>Standardized product</a:t>
          </a:r>
        </a:p>
      </dgm:t>
    </dgm:pt>
    <dgm:pt modelId="{48E7D35A-D7F0-41F0-B155-205A0088B904}" type="parTrans" cxnId="{E73CB47B-149E-4D09-8059-CBE89434614D}">
      <dgm:prSet/>
      <dgm:spPr/>
      <dgm:t>
        <a:bodyPr/>
        <a:lstStyle/>
        <a:p>
          <a:endParaRPr lang="en-IN"/>
        </a:p>
      </dgm:t>
    </dgm:pt>
    <dgm:pt modelId="{1412B0B7-824C-4EEF-87B6-479513B38E24}" type="sibTrans" cxnId="{E73CB47B-149E-4D09-8059-CBE89434614D}">
      <dgm:prSet/>
      <dgm:spPr/>
      <dgm:t>
        <a:bodyPr/>
        <a:lstStyle/>
        <a:p>
          <a:endParaRPr lang="en-IN"/>
        </a:p>
      </dgm:t>
    </dgm:pt>
    <dgm:pt modelId="{D3E8529A-CDEA-4CE6-B791-3EF234A26A93}">
      <dgm:prSet/>
      <dgm:spPr/>
      <dgm:t>
        <a:bodyPr/>
        <a:lstStyle/>
        <a:p>
          <a:pPr rtl="0"/>
          <a:r>
            <a:rPr lang="en-IN" b="1" dirty="0"/>
            <a:t>Price =&gt; DD &amp; SS</a:t>
          </a:r>
        </a:p>
      </dgm:t>
    </dgm:pt>
    <dgm:pt modelId="{5BA125BC-A807-4C17-BD43-B53F6DD77BDD}" type="parTrans" cxnId="{34DF5DEE-BAB6-4779-A69A-822D062ACA55}">
      <dgm:prSet/>
      <dgm:spPr/>
      <dgm:t>
        <a:bodyPr/>
        <a:lstStyle/>
        <a:p>
          <a:endParaRPr lang="en-IN"/>
        </a:p>
      </dgm:t>
    </dgm:pt>
    <dgm:pt modelId="{B9DC73FB-B331-460E-B946-B88CD93F35D1}" type="sibTrans" cxnId="{34DF5DEE-BAB6-4779-A69A-822D062ACA55}">
      <dgm:prSet/>
      <dgm:spPr/>
      <dgm:t>
        <a:bodyPr/>
        <a:lstStyle/>
        <a:p>
          <a:endParaRPr lang="en-IN"/>
        </a:p>
      </dgm:t>
    </dgm:pt>
    <dgm:pt modelId="{4A45430D-265D-44CC-BD13-14DF81C6D379}">
      <dgm:prSet/>
      <dgm:spPr/>
      <dgm:t>
        <a:bodyPr/>
        <a:lstStyle/>
        <a:p>
          <a:pPr rtl="0"/>
          <a:r>
            <a:rPr lang="en-IN" b="1" dirty="0"/>
            <a:t>Wide spread trading activity through many competing sellers</a:t>
          </a:r>
        </a:p>
      </dgm:t>
    </dgm:pt>
    <dgm:pt modelId="{58650A64-B778-4C9B-8175-FE6D1E2E52D2}" type="parTrans" cxnId="{4ABF7330-CEC1-4310-B73C-A3E5B60FBEC1}">
      <dgm:prSet/>
      <dgm:spPr/>
      <dgm:t>
        <a:bodyPr/>
        <a:lstStyle/>
        <a:p>
          <a:endParaRPr lang="en-IN"/>
        </a:p>
      </dgm:t>
    </dgm:pt>
    <dgm:pt modelId="{B2026EAF-B8E6-4DB3-821D-C385B87C357F}" type="sibTrans" cxnId="{4ABF7330-CEC1-4310-B73C-A3E5B60FBEC1}">
      <dgm:prSet/>
      <dgm:spPr/>
      <dgm:t>
        <a:bodyPr/>
        <a:lstStyle/>
        <a:p>
          <a:endParaRPr lang="en-IN"/>
        </a:p>
      </dgm:t>
    </dgm:pt>
    <dgm:pt modelId="{D5D63FE1-DC68-4567-ABE0-D2623B682D9B}">
      <dgm:prSet/>
      <dgm:spPr/>
      <dgm:t>
        <a:bodyPr/>
        <a:lstStyle/>
        <a:p>
          <a:pPr rtl="0"/>
          <a:r>
            <a:rPr lang="en-IN" b="1" dirty="0"/>
            <a:t>Adequate self life</a:t>
          </a:r>
        </a:p>
      </dgm:t>
    </dgm:pt>
    <dgm:pt modelId="{6F1BA431-B9ED-42DC-8690-D1C39C2E32B8}" type="parTrans" cxnId="{DE0B2E48-301B-419B-B9FA-95DA54450F89}">
      <dgm:prSet/>
      <dgm:spPr/>
      <dgm:t>
        <a:bodyPr/>
        <a:lstStyle/>
        <a:p>
          <a:endParaRPr lang="en-IN"/>
        </a:p>
      </dgm:t>
    </dgm:pt>
    <dgm:pt modelId="{BE19F2AE-6F62-456F-834C-4D512DCA1F63}" type="sibTrans" cxnId="{DE0B2E48-301B-419B-B9FA-95DA54450F89}">
      <dgm:prSet/>
      <dgm:spPr/>
      <dgm:t>
        <a:bodyPr/>
        <a:lstStyle/>
        <a:p>
          <a:endParaRPr lang="en-IN"/>
        </a:p>
      </dgm:t>
    </dgm:pt>
    <dgm:pt modelId="{4DF7964D-401D-4A95-8178-703F2DDCE22A}" type="pres">
      <dgm:prSet presAssocID="{98D8A624-E6F5-4317-A5BC-690537637DB1}" presName="compositeShape" presStyleCnt="0">
        <dgm:presLayoutVars>
          <dgm:chMax val="7"/>
          <dgm:dir/>
          <dgm:resizeHandles val="exact"/>
        </dgm:presLayoutVars>
      </dgm:prSet>
      <dgm:spPr/>
    </dgm:pt>
    <dgm:pt modelId="{ACF81F4F-CAF5-4308-AE29-B3B871234D75}" type="pres">
      <dgm:prSet presAssocID="{998D24A7-C5E1-4142-AE72-4A9FB134BBD4}" presName="circ1" presStyleLbl="vennNode1" presStyleIdx="0" presStyleCnt="5"/>
      <dgm:spPr/>
    </dgm:pt>
    <dgm:pt modelId="{226E56E9-886D-4D74-99DB-A6472CA3093D}" type="pres">
      <dgm:prSet presAssocID="{998D24A7-C5E1-4142-AE72-4A9FB134BBD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CC69E03-6087-4B16-B7E0-C9B56CD17792}" type="pres">
      <dgm:prSet presAssocID="{37BF4403-3274-4380-B239-4D6C186B9F2C}" presName="circ2" presStyleLbl="vennNode1" presStyleIdx="1" presStyleCnt="5"/>
      <dgm:spPr/>
    </dgm:pt>
    <dgm:pt modelId="{4B07EB6C-B98E-4949-A823-490205021248}" type="pres">
      <dgm:prSet presAssocID="{37BF4403-3274-4380-B239-4D6C186B9F2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D468B62-2321-47E3-9918-3FD76BDB82CA}" type="pres">
      <dgm:prSet presAssocID="{D3E8529A-CDEA-4CE6-B791-3EF234A26A93}" presName="circ3" presStyleLbl="vennNode1" presStyleIdx="2" presStyleCnt="5"/>
      <dgm:spPr/>
    </dgm:pt>
    <dgm:pt modelId="{725B2E0D-A228-4BC3-A4A4-422093BBA3EE}" type="pres">
      <dgm:prSet presAssocID="{D3E8529A-CDEA-4CE6-B791-3EF234A26A9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E230DBF-8AAE-4548-ABCD-A5464822EBB3}" type="pres">
      <dgm:prSet presAssocID="{4A45430D-265D-44CC-BD13-14DF81C6D379}" presName="circ4" presStyleLbl="vennNode1" presStyleIdx="3" presStyleCnt="5"/>
      <dgm:spPr/>
    </dgm:pt>
    <dgm:pt modelId="{55379A9E-67FA-4878-9703-70046D41CC45}" type="pres">
      <dgm:prSet presAssocID="{4A45430D-265D-44CC-BD13-14DF81C6D379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DFCCC2F-8E69-4191-9BB0-39D648D39EAF}" type="pres">
      <dgm:prSet presAssocID="{D5D63FE1-DC68-4567-ABE0-D2623B682D9B}" presName="circ5" presStyleLbl="vennNode1" presStyleIdx="4" presStyleCnt="5"/>
      <dgm:spPr/>
    </dgm:pt>
    <dgm:pt modelId="{917EA888-5EC2-4907-9F1C-9A41563F5EF8}" type="pres">
      <dgm:prSet presAssocID="{D5D63FE1-DC68-4567-ABE0-D2623B682D9B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C910F00-346A-4461-800A-A11ED753D4F1}" type="presOf" srcId="{D3E8529A-CDEA-4CE6-B791-3EF234A26A93}" destId="{725B2E0D-A228-4BC3-A4A4-422093BBA3EE}" srcOrd="0" destOrd="0" presId="urn:microsoft.com/office/officeart/2005/8/layout/venn1"/>
    <dgm:cxn modelId="{4E50C61E-1EDA-42D2-9781-5826952FD89F}" type="presOf" srcId="{4A45430D-265D-44CC-BD13-14DF81C6D379}" destId="{55379A9E-67FA-4878-9703-70046D41CC45}" srcOrd="0" destOrd="0" presId="urn:microsoft.com/office/officeart/2005/8/layout/venn1"/>
    <dgm:cxn modelId="{4ABF7330-CEC1-4310-B73C-A3E5B60FBEC1}" srcId="{98D8A624-E6F5-4317-A5BC-690537637DB1}" destId="{4A45430D-265D-44CC-BD13-14DF81C6D379}" srcOrd="3" destOrd="0" parTransId="{58650A64-B778-4C9B-8175-FE6D1E2E52D2}" sibTransId="{B2026EAF-B8E6-4DB3-821D-C385B87C357F}"/>
    <dgm:cxn modelId="{AC7B0B31-EB21-4FAA-8DFD-5CF01BCEBA26}" type="presOf" srcId="{998D24A7-C5E1-4142-AE72-4A9FB134BBD4}" destId="{226E56E9-886D-4D74-99DB-A6472CA3093D}" srcOrd="0" destOrd="0" presId="urn:microsoft.com/office/officeart/2005/8/layout/venn1"/>
    <dgm:cxn modelId="{DE0B2E48-301B-419B-B9FA-95DA54450F89}" srcId="{98D8A624-E6F5-4317-A5BC-690537637DB1}" destId="{D5D63FE1-DC68-4567-ABE0-D2623B682D9B}" srcOrd="4" destOrd="0" parTransId="{6F1BA431-B9ED-42DC-8690-D1C39C2E32B8}" sibTransId="{BE19F2AE-6F62-456F-834C-4D512DCA1F63}"/>
    <dgm:cxn modelId="{E73CB47B-149E-4D09-8059-CBE89434614D}" srcId="{98D8A624-E6F5-4317-A5BC-690537637DB1}" destId="{37BF4403-3274-4380-B239-4D6C186B9F2C}" srcOrd="1" destOrd="0" parTransId="{48E7D35A-D7F0-41F0-B155-205A0088B904}" sibTransId="{1412B0B7-824C-4EEF-87B6-479513B38E24}"/>
    <dgm:cxn modelId="{119390BA-97E3-47C1-ABF9-FDB9689022D3}" type="presOf" srcId="{37BF4403-3274-4380-B239-4D6C186B9F2C}" destId="{4B07EB6C-B98E-4949-A823-490205021248}" srcOrd="0" destOrd="0" presId="urn:microsoft.com/office/officeart/2005/8/layout/venn1"/>
    <dgm:cxn modelId="{C320DBBE-1AE0-4503-A6EF-06959EA0EF54}" srcId="{98D8A624-E6F5-4317-A5BC-690537637DB1}" destId="{998D24A7-C5E1-4142-AE72-4A9FB134BBD4}" srcOrd="0" destOrd="0" parTransId="{0C761010-5269-4965-966F-E96F7EF3FF4F}" sibTransId="{9958FB54-481D-4F4C-9C50-DE0E11F3D438}"/>
    <dgm:cxn modelId="{E4C840E3-9D4D-4264-B99C-60296E8BD5E4}" type="presOf" srcId="{D5D63FE1-DC68-4567-ABE0-D2623B682D9B}" destId="{917EA888-5EC2-4907-9F1C-9A41563F5EF8}" srcOrd="0" destOrd="0" presId="urn:microsoft.com/office/officeart/2005/8/layout/venn1"/>
    <dgm:cxn modelId="{42D872E9-26AA-42BF-A4AC-08A963D3E532}" type="presOf" srcId="{98D8A624-E6F5-4317-A5BC-690537637DB1}" destId="{4DF7964D-401D-4A95-8178-703F2DDCE22A}" srcOrd="0" destOrd="0" presId="urn:microsoft.com/office/officeart/2005/8/layout/venn1"/>
    <dgm:cxn modelId="{34DF5DEE-BAB6-4779-A69A-822D062ACA55}" srcId="{98D8A624-E6F5-4317-A5BC-690537637DB1}" destId="{D3E8529A-CDEA-4CE6-B791-3EF234A26A93}" srcOrd="2" destOrd="0" parTransId="{5BA125BC-A807-4C17-BD43-B53F6DD77BDD}" sibTransId="{B9DC73FB-B331-460E-B946-B88CD93F35D1}"/>
    <dgm:cxn modelId="{6DE402E8-D30D-42BC-8112-A61E12721984}" type="presParOf" srcId="{4DF7964D-401D-4A95-8178-703F2DDCE22A}" destId="{ACF81F4F-CAF5-4308-AE29-B3B871234D75}" srcOrd="0" destOrd="0" presId="urn:microsoft.com/office/officeart/2005/8/layout/venn1"/>
    <dgm:cxn modelId="{D11CB980-320E-4FD8-B0FA-C15221A6BF35}" type="presParOf" srcId="{4DF7964D-401D-4A95-8178-703F2DDCE22A}" destId="{226E56E9-886D-4D74-99DB-A6472CA3093D}" srcOrd="1" destOrd="0" presId="urn:microsoft.com/office/officeart/2005/8/layout/venn1"/>
    <dgm:cxn modelId="{87D50358-3C42-429C-84A8-52B50A50B100}" type="presParOf" srcId="{4DF7964D-401D-4A95-8178-703F2DDCE22A}" destId="{ECC69E03-6087-4B16-B7E0-C9B56CD17792}" srcOrd="2" destOrd="0" presId="urn:microsoft.com/office/officeart/2005/8/layout/venn1"/>
    <dgm:cxn modelId="{5D3B78AB-4D54-4F65-B1DF-F3EBAFEBAC99}" type="presParOf" srcId="{4DF7964D-401D-4A95-8178-703F2DDCE22A}" destId="{4B07EB6C-B98E-4949-A823-490205021248}" srcOrd="3" destOrd="0" presId="urn:microsoft.com/office/officeart/2005/8/layout/venn1"/>
    <dgm:cxn modelId="{79A749C5-F0C0-4C15-85E4-7F012CFF21C9}" type="presParOf" srcId="{4DF7964D-401D-4A95-8178-703F2DDCE22A}" destId="{2D468B62-2321-47E3-9918-3FD76BDB82CA}" srcOrd="4" destOrd="0" presId="urn:microsoft.com/office/officeart/2005/8/layout/venn1"/>
    <dgm:cxn modelId="{17ADC234-8D25-4941-9E27-336E7A306F66}" type="presParOf" srcId="{4DF7964D-401D-4A95-8178-703F2DDCE22A}" destId="{725B2E0D-A228-4BC3-A4A4-422093BBA3EE}" srcOrd="5" destOrd="0" presId="urn:microsoft.com/office/officeart/2005/8/layout/venn1"/>
    <dgm:cxn modelId="{63A55B18-A424-41EB-B6FD-8D5D81D4F483}" type="presParOf" srcId="{4DF7964D-401D-4A95-8178-703F2DDCE22A}" destId="{EE230DBF-8AAE-4548-ABCD-A5464822EBB3}" srcOrd="6" destOrd="0" presId="urn:microsoft.com/office/officeart/2005/8/layout/venn1"/>
    <dgm:cxn modelId="{F3D53BB6-198A-42A0-920A-3D30E06560F6}" type="presParOf" srcId="{4DF7964D-401D-4A95-8178-703F2DDCE22A}" destId="{55379A9E-67FA-4878-9703-70046D41CC45}" srcOrd="7" destOrd="0" presId="urn:microsoft.com/office/officeart/2005/8/layout/venn1"/>
    <dgm:cxn modelId="{FC02A5CE-A915-427B-9448-9DF26771A2B7}" type="presParOf" srcId="{4DF7964D-401D-4A95-8178-703F2DDCE22A}" destId="{EDFCCC2F-8E69-4191-9BB0-39D648D39EAF}" srcOrd="8" destOrd="0" presId="urn:microsoft.com/office/officeart/2005/8/layout/venn1"/>
    <dgm:cxn modelId="{F02D6B26-DC3D-4039-916C-8907E4020436}" type="presParOf" srcId="{4DF7964D-401D-4A95-8178-703F2DDCE22A}" destId="{917EA888-5EC2-4907-9F1C-9A41563F5EF8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73E1094-D4CF-4CC0-A585-FECC07C8B840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IN"/>
        </a:p>
      </dgm:t>
    </dgm:pt>
    <dgm:pt modelId="{1C59CF08-1279-4410-A9A3-DD03C6740A98}">
      <dgm:prSet/>
      <dgm:spPr/>
      <dgm:t>
        <a:bodyPr/>
        <a:lstStyle/>
        <a:p>
          <a:pPr rtl="0"/>
          <a:r>
            <a:rPr lang="en-IN" dirty="0"/>
            <a:t>Trading in Equity of Commodity based companies</a:t>
          </a:r>
        </a:p>
      </dgm:t>
    </dgm:pt>
    <dgm:pt modelId="{56884A73-1EFA-40B5-81AD-4FC795882D38}" type="parTrans" cxnId="{7F7574D7-1B6D-44FE-A42E-7A9755FA8B7A}">
      <dgm:prSet/>
      <dgm:spPr/>
      <dgm:t>
        <a:bodyPr/>
        <a:lstStyle/>
        <a:p>
          <a:endParaRPr lang="en-IN"/>
        </a:p>
      </dgm:t>
    </dgm:pt>
    <dgm:pt modelId="{CE0B0381-0E4D-4B94-B18E-5DA18C6D98BA}" type="sibTrans" cxnId="{7F7574D7-1B6D-44FE-A42E-7A9755FA8B7A}">
      <dgm:prSet/>
      <dgm:spPr/>
      <dgm:t>
        <a:bodyPr/>
        <a:lstStyle/>
        <a:p>
          <a:endParaRPr lang="en-IN"/>
        </a:p>
      </dgm:t>
    </dgm:pt>
    <dgm:pt modelId="{E3F6A6C6-5DAF-4500-A9EB-D80D3AED96A6}">
      <dgm:prSet/>
      <dgm:spPr/>
      <dgm:t>
        <a:bodyPr/>
        <a:lstStyle/>
        <a:p>
          <a:pPr rtl="0"/>
          <a:r>
            <a:rPr lang="en-IN" dirty="0"/>
            <a:t>Exchange Traded Funds (ETFs)</a:t>
          </a:r>
        </a:p>
      </dgm:t>
    </dgm:pt>
    <dgm:pt modelId="{C0FDDB4D-9ADD-41FB-A51A-7FF172DEAEC0}" type="parTrans" cxnId="{BE5FD070-CA44-416E-A337-925B457703CB}">
      <dgm:prSet/>
      <dgm:spPr/>
      <dgm:t>
        <a:bodyPr/>
        <a:lstStyle/>
        <a:p>
          <a:endParaRPr lang="en-IN"/>
        </a:p>
      </dgm:t>
    </dgm:pt>
    <dgm:pt modelId="{2BA051E4-6532-4732-9157-6F3FED063F6F}" type="sibTrans" cxnId="{BE5FD070-CA44-416E-A337-925B457703CB}">
      <dgm:prSet/>
      <dgm:spPr/>
      <dgm:t>
        <a:bodyPr/>
        <a:lstStyle/>
        <a:p>
          <a:endParaRPr lang="en-IN"/>
        </a:p>
      </dgm:t>
    </dgm:pt>
    <dgm:pt modelId="{CD06C2F2-2847-4E2C-9433-297BD35B2C19}">
      <dgm:prSet/>
      <dgm:spPr/>
      <dgm:t>
        <a:bodyPr/>
        <a:lstStyle/>
        <a:p>
          <a:pPr rtl="0"/>
          <a:r>
            <a:rPr lang="en-IN" dirty="0"/>
            <a:t>Mutual Funds</a:t>
          </a:r>
        </a:p>
      </dgm:t>
    </dgm:pt>
    <dgm:pt modelId="{D371CF97-BACF-4BA1-84EC-49C5549882BA}" type="parTrans" cxnId="{4A6DC2A1-7CA0-4F06-A979-9ED6895E2EDF}">
      <dgm:prSet/>
      <dgm:spPr/>
      <dgm:t>
        <a:bodyPr/>
        <a:lstStyle/>
        <a:p>
          <a:endParaRPr lang="en-IN"/>
        </a:p>
      </dgm:t>
    </dgm:pt>
    <dgm:pt modelId="{AE59CE5F-2BE0-4282-85B8-5F34EC2052DF}" type="sibTrans" cxnId="{4A6DC2A1-7CA0-4F06-A979-9ED6895E2EDF}">
      <dgm:prSet/>
      <dgm:spPr/>
      <dgm:t>
        <a:bodyPr/>
        <a:lstStyle/>
        <a:p>
          <a:endParaRPr lang="en-IN"/>
        </a:p>
      </dgm:t>
    </dgm:pt>
    <dgm:pt modelId="{03FF054A-D654-46D3-9A52-E05A2F7F75D3}">
      <dgm:prSet/>
      <dgm:spPr/>
      <dgm:t>
        <a:bodyPr/>
        <a:lstStyle/>
        <a:p>
          <a:pPr rtl="0"/>
          <a:r>
            <a:rPr lang="en-IN" dirty="0"/>
            <a:t>Hedge Funds</a:t>
          </a:r>
        </a:p>
      </dgm:t>
    </dgm:pt>
    <dgm:pt modelId="{0050DAF6-BE46-4C3F-B624-9DD84905BF9B}" type="parTrans" cxnId="{C8B82A94-FFD9-4FE3-A8B3-DF78976B2026}">
      <dgm:prSet/>
      <dgm:spPr/>
      <dgm:t>
        <a:bodyPr/>
        <a:lstStyle/>
        <a:p>
          <a:endParaRPr lang="en-IN"/>
        </a:p>
      </dgm:t>
    </dgm:pt>
    <dgm:pt modelId="{F5B7404F-98CF-4A73-9367-8DFB0D7544A6}" type="sibTrans" cxnId="{C8B82A94-FFD9-4FE3-A8B3-DF78976B2026}">
      <dgm:prSet/>
      <dgm:spPr/>
      <dgm:t>
        <a:bodyPr/>
        <a:lstStyle/>
        <a:p>
          <a:endParaRPr lang="en-IN"/>
        </a:p>
      </dgm:t>
    </dgm:pt>
    <dgm:pt modelId="{B1D2C208-B953-4096-BFE1-6A137F9FEDF9}" type="pres">
      <dgm:prSet presAssocID="{273E1094-D4CF-4CC0-A585-FECC07C8B840}" presName="compositeShape" presStyleCnt="0">
        <dgm:presLayoutVars>
          <dgm:chMax val="7"/>
          <dgm:dir/>
          <dgm:resizeHandles val="exact"/>
        </dgm:presLayoutVars>
      </dgm:prSet>
      <dgm:spPr/>
    </dgm:pt>
    <dgm:pt modelId="{4816C8E7-383F-4D1D-A20C-606412CE3A9A}" type="pres">
      <dgm:prSet presAssocID="{1C59CF08-1279-4410-A9A3-DD03C6740A98}" presName="circ1" presStyleLbl="vennNode1" presStyleIdx="0" presStyleCnt="4"/>
      <dgm:spPr/>
    </dgm:pt>
    <dgm:pt modelId="{C32BFDA0-9E9A-4F5A-B666-862E9523A7E0}" type="pres">
      <dgm:prSet presAssocID="{1C59CF08-1279-4410-A9A3-DD03C6740A9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F83EC14-B0BD-45C0-9F1A-1584E5649D8C}" type="pres">
      <dgm:prSet presAssocID="{E3F6A6C6-5DAF-4500-A9EB-D80D3AED96A6}" presName="circ2" presStyleLbl="vennNode1" presStyleIdx="1" presStyleCnt="4"/>
      <dgm:spPr/>
    </dgm:pt>
    <dgm:pt modelId="{548A4035-F3A8-485A-91E9-054D8805B72A}" type="pres">
      <dgm:prSet presAssocID="{E3F6A6C6-5DAF-4500-A9EB-D80D3AED96A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CD28D79-E559-4BBD-8D65-8BDAD781A495}" type="pres">
      <dgm:prSet presAssocID="{CD06C2F2-2847-4E2C-9433-297BD35B2C19}" presName="circ3" presStyleLbl="vennNode1" presStyleIdx="2" presStyleCnt="4"/>
      <dgm:spPr/>
    </dgm:pt>
    <dgm:pt modelId="{BD2A2428-C7AD-4A7E-BF8D-4265C7DB00E5}" type="pres">
      <dgm:prSet presAssocID="{CD06C2F2-2847-4E2C-9433-297BD35B2C1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229A9C0-0C50-441C-B237-52F98AD56D62}" type="pres">
      <dgm:prSet presAssocID="{03FF054A-D654-46D3-9A52-E05A2F7F75D3}" presName="circ4" presStyleLbl="vennNode1" presStyleIdx="3" presStyleCnt="4"/>
      <dgm:spPr/>
    </dgm:pt>
    <dgm:pt modelId="{BD26C3FA-5104-447C-B23E-334E40AE39C9}" type="pres">
      <dgm:prSet presAssocID="{03FF054A-D654-46D3-9A52-E05A2F7F75D3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A9E4E30A-6FCE-40BF-895A-FEF8D6A93B6E}" type="presOf" srcId="{CD06C2F2-2847-4E2C-9433-297BD35B2C19}" destId="{FCD28D79-E559-4BBD-8D65-8BDAD781A495}" srcOrd="0" destOrd="0" presId="urn:microsoft.com/office/officeart/2005/8/layout/venn1"/>
    <dgm:cxn modelId="{2BAEAA18-9964-4D12-A219-5C1745CBBECC}" type="presOf" srcId="{03FF054A-D654-46D3-9A52-E05A2F7F75D3}" destId="{BD26C3FA-5104-447C-B23E-334E40AE39C9}" srcOrd="1" destOrd="0" presId="urn:microsoft.com/office/officeart/2005/8/layout/venn1"/>
    <dgm:cxn modelId="{7E667236-71B6-4D5E-A12C-002B691FF009}" type="presOf" srcId="{03FF054A-D654-46D3-9A52-E05A2F7F75D3}" destId="{B229A9C0-0C50-441C-B237-52F98AD56D62}" srcOrd="0" destOrd="0" presId="urn:microsoft.com/office/officeart/2005/8/layout/venn1"/>
    <dgm:cxn modelId="{BE5FD070-CA44-416E-A337-925B457703CB}" srcId="{273E1094-D4CF-4CC0-A585-FECC07C8B840}" destId="{E3F6A6C6-5DAF-4500-A9EB-D80D3AED96A6}" srcOrd="1" destOrd="0" parTransId="{C0FDDB4D-9ADD-41FB-A51A-7FF172DEAEC0}" sibTransId="{2BA051E4-6532-4732-9157-6F3FED063F6F}"/>
    <dgm:cxn modelId="{C8B82A94-FFD9-4FE3-A8B3-DF78976B2026}" srcId="{273E1094-D4CF-4CC0-A585-FECC07C8B840}" destId="{03FF054A-D654-46D3-9A52-E05A2F7F75D3}" srcOrd="3" destOrd="0" parTransId="{0050DAF6-BE46-4C3F-B624-9DD84905BF9B}" sibTransId="{F5B7404F-98CF-4A73-9367-8DFB0D7544A6}"/>
    <dgm:cxn modelId="{4A6DC2A1-7CA0-4F06-A979-9ED6895E2EDF}" srcId="{273E1094-D4CF-4CC0-A585-FECC07C8B840}" destId="{CD06C2F2-2847-4E2C-9433-297BD35B2C19}" srcOrd="2" destOrd="0" parTransId="{D371CF97-BACF-4BA1-84EC-49C5549882BA}" sibTransId="{AE59CE5F-2BE0-4282-85B8-5F34EC2052DF}"/>
    <dgm:cxn modelId="{34913CAB-D1AC-4B5A-A8A5-1CD59391F0C5}" type="presOf" srcId="{273E1094-D4CF-4CC0-A585-FECC07C8B840}" destId="{B1D2C208-B953-4096-BFE1-6A137F9FEDF9}" srcOrd="0" destOrd="0" presId="urn:microsoft.com/office/officeart/2005/8/layout/venn1"/>
    <dgm:cxn modelId="{FBFAF4AD-8AF2-4F42-B7F3-52731105F488}" type="presOf" srcId="{1C59CF08-1279-4410-A9A3-DD03C6740A98}" destId="{C32BFDA0-9E9A-4F5A-B666-862E9523A7E0}" srcOrd="1" destOrd="0" presId="urn:microsoft.com/office/officeart/2005/8/layout/venn1"/>
    <dgm:cxn modelId="{CC4F87B3-7C2D-4619-A91A-9044654200F8}" type="presOf" srcId="{E3F6A6C6-5DAF-4500-A9EB-D80D3AED96A6}" destId="{FF83EC14-B0BD-45C0-9F1A-1584E5649D8C}" srcOrd="0" destOrd="0" presId="urn:microsoft.com/office/officeart/2005/8/layout/venn1"/>
    <dgm:cxn modelId="{B0910BC7-1E96-49BA-9284-2ED7C40378ED}" type="presOf" srcId="{CD06C2F2-2847-4E2C-9433-297BD35B2C19}" destId="{BD2A2428-C7AD-4A7E-BF8D-4265C7DB00E5}" srcOrd="1" destOrd="0" presId="urn:microsoft.com/office/officeart/2005/8/layout/venn1"/>
    <dgm:cxn modelId="{7F7574D7-1B6D-44FE-A42E-7A9755FA8B7A}" srcId="{273E1094-D4CF-4CC0-A585-FECC07C8B840}" destId="{1C59CF08-1279-4410-A9A3-DD03C6740A98}" srcOrd="0" destOrd="0" parTransId="{56884A73-1EFA-40B5-81AD-4FC795882D38}" sibTransId="{CE0B0381-0E4D-4B94-B18E-5DA18C6D98BA}"/>
    <dgm:cxn modelId="{015B34E1-CCE0-4DA2-88C5-C09AFA837E42}" type="presOf" srcId="{E3F6A6C6-5DAF-4500-A9EB-D80D3AED96A6}" destId="{548A4035-F3A8-485A-91E9-054D8805B72A}" srcOrd="1" destOrd="0" presId="urn:microsoft.com/office/officeart/2005/8/layout/venn1"/>
    <dgm:cxn modelId="{981ED1FF-BEB9-4A45-9E2F-1CA56C716181}" type="presOf" srcId="{1C59CF08-1279-4410-A9A3-DD03C6740A98}" destId="{4816C8E7-383F-4D1D-A20C-606412CE3A9A}" srcOrd="0" destOrd="0" presId="urn:microsoft.com/office/officeart/2005/8/layout/venn1"/>
    <dgm:cxn modelId="{DD159EE2-0B30-4B31-95BD-3D5F82152CDC}" type="presParOf" srcId="{B1D2C208-B953-4096-BFE1-6A137F9FEDF9}" destId="{4816C8E7-383F-4D1D-A20C-606412CE3A9A}" srcOrd="0" destOrd="0" presId="urn:microsoft.com/office/officeart/2005/8/layout/venn1"/>
    <dgm:cxn modelId="{B2BA1400-F729-4F26-84D1-529E837C50EC}" type="presParOf" srcId="{B1D2C208-B953-4096-BFE1-6A137F9FEDF9}" destId="{C32BFDA0-9E9A-4F5A-B666-862E9523A7E0}" srcOrd="1" destOrd="0" presId="urn:microsoft.com/office/officeart/2005/8/layout/venn1"/>
    <dgm:cxn modelId="{2EFC07B5-244B-4E08-AF4E-CE8BB818E31A}" type="presParOf" srcId="{B1D2C208-B953-4096-BFE1-6A137F9FEDF9}" destId="{FF83EC14-B0BD-45C0-9F1A-1584E5649D8C}" srcOrd="2" destOrd="0" presId="urn:microsoft.com/office/officeart/2005/8/layout/venn1"/>
    <dgm:cxn modelId="{9D8872FD-D137-42DB-ACC2-FA57F97CA3C6}" type="presParOf" srcId="{B1D2C208-B953-4096-BFE1-6A137F9FEDF9}" destId="{548A4035-F3A8-485A-91E9-054D8805B72A}" srcOrd="3" destOrd="0" presId="urn:microsoft.com/office/officeart/2005/8/layout/venn1"/>
    <dgm:cxn modelId="{A28D080D-785D-492A-AE7D-EAB944BDF9A1}" type="presParOf" srcId="{B1D2C208-B953-4096-BFE1-6A137F9FEDF9}" destId="{FCD28D79-E559-4BBD-8D65-8BDAD781A495}" srcOrd="4" destOrd="0" presId="urn:microsoft.com/office/officeart/2005/8/layout/venn1"/>
    <dgm:cxn modelId="{B8468E2B-39D8-479E-9DCA-1B540858C93B}" type="presParOf" srcId="{B1D2C208-B953-4096-BFE1-6A137F9FEDF9}" destId="{BD2A2428-C7AD-4A7E-BF8D-4265C7DB00E5}" srcOrd="5" destOrd="0" presId="urn:microsoft.com/office/officeart/2005/8/layout/venn1"/>
    <dgm:cxn modelId="{3D72C374-20DD-4C26-AB87-3224B95FA6D9}" type="presParOf" srcId="{B1D2C208-B953-4096-BFE1-6A137F9FEDF9}" destId="{B229A9C0-0C50-441C-B237-52F98AD56D62}" srcOrd="6" destOrd="0" presId="urn:microsoft.com/office/officeart/2005/8/layout/venn1"/>
    <dgm:cxn modelId="{ADC5F6B8-0B10-461D-82A1-4645A9FF0277}" type="presParOf" srcId="{B1D2C208-B953-4096-BFE1-6A137F9FEDF9}" destId="{BD26C3FA-5104-447C-B23E-334E40AE39C9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A3A824B-B97B-4137-BD70-1CBAB39BC61E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IN"/>
        </a:p>
      </dgm:t>
    </dgm:pt>
    <dgm:pt modelId="{449C9ADE-F20C-4CDC-A83A-F45DDD264626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National Level Exchange</a:t>
          </a:r>
        </a:p>
      </dgm:t>
    </dgm:pt>
    <dgm:pt modelId="{E18345B0-9CC3-4C01-847E-4C04E5736006}" type="parTrans" cxnId="{FD6E9530-C3F0-441C-9792-347A54BAF9B7}">
      <dgm:prSet/>
      <dgm:spPr/>
      <dgm:t>
        <a:bodyPr/>
        <a:lstStyle/>
        <a:p>
          <a:endParaRPr lang="en-IN"/>
        </a:p>
      </dgm:t>
    </dgm:pt>
    <dgm:pt modelId="{768C0F73-34D6-4FC2-AAAD-76A710B0EEB7}" type="sibTrans" cxnId="{FD6E9530-C3F0-441C-9792-347A54BAF9B7}">
      <dgm:prSet/>
      <dgm:spPr/>
      <dgm:t>
        <a:bodyPr/>
        <a:lstStyle/>
        <a:p>
          <a:endParaRPr lang="en-IN"/>
        </a:p>
      </dgm:t>
    </dgm:pt>
    <dgm:pt modelId="{548EFF5D-23BF-4DBB-B39D-A86D92C9985A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I T based System</a:t>
          </a:r>
        </a:p>
      </dgm:t>
    </dgm:pt>
    <dgm:pt modelId="{D07619B8-805F-4538-BECC-1D459270FD60}" type="parTrans" cxnId="{DCDAC869-60D5-47AB-B5BE-D7A6ED29094F}">
      <dgm:prSet/>
      <dgm:spPr/>
      <dgm:t>
        <a:bodyPr/>
        <a:lstStyle/>
        <a:p>
          <a:endParaRPr lang="en-IN"/>
        </a:p>
      </dgm:t>
    </dgm:pt>
    <dgm:pt modelId="{44BF631A-7A03-44FE-8226-94757E9104F1}" type="sibTrans" cxnId="{DCDAC869-60D5-47AB-B5BE-D7A6ED29094F}">
      <dgm:prSet/>
      <dgm:spPr/>
      <dgm:t>
        <a:bodyPr/>
        <a:lstStyle/>
        <a:p>
          <a:endParaRPr lang="en-IN"/>
        </a:p>
      </dgm:t>
    </dgm:pt>
    <dgm:pt modelId="{BB3CD21E-548C-4B41-9831-26DA6D4FEC21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Professional Mgmt</a:t>
          </a:r>
        </a:p>
      </dgm:t>
    </dgm:pt>
    <dgm:pt modelId="{214C7A46-093C-42DC-9ADF-2FD23325C991}" type="parTrans" cxnId="{82C17BFD-23F0-47A2-91CB-35070B45C145}">
      <dgm:prSet/>
      <dgm:spPr/>
      <dgm:t>
        <a:bodyPr/>
        <a:lstStyle/>
        <a:p>
          <a:endParaRPr lang="en-IN"/>
        </a:p>
      </dgm:t>
    </dgm:pt>
    <dgm:pt modelId="{171D1986-C760-4258-A27B-016DA756276F}" type="sibTrans" cxnId="{82C17BFD-23F0-47A2-91CB-35070B45C145}">
      <dgm:prSet/>
      <dgm:spPr/>
      <dgm:t>
        <a:bodyPr/>
        <a:lstStyle/>
        <a:p>
          <a:endParaRPr lang="en-IN"/>
        </a:p>
      </dgm:t>
    </dgm:pt>
    <dgm:pt modelId="{507E954A-A1AD-49F2-A25E-EC0DB65550A1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Governance Structure</a:t>
          </a:r>
        </a:p>
      </dgm:t>
    </dgm:pt>
    <dgm:pt modelId="{C9522E4A-0EBF-479D-AB0D-C815E8B557C8}" type="parTrans" cxnId="{29D52338-E366-4020-AAD4-C9896D1951FA}">
      <dgm:prSet/>
      <dgm:spPr/>
      <dgm:t>
        <a:bodyPr/>
        <a:lstStyle/>
        <a:p>
          <a:endParaRPr lang="en-IN"/>
        </a:p>
      </dgm:t>
    </dgm:pt>
    <dgm:pt modelId="{5E3CE2AF-F2E9-4E93-9618-9F5EC3AEE8FD}" type="sibTrans" cxnId="{29D52338-E366-4020-AAD4-C9896D1951FA}">
      <dgm:prSet/>
      <dgm:spPr/>
      <dgm:t>
        <a:bodyPr/>
        <a:lstStyle/>
        <a:p>
          <a:endParaRPr lang="en-IN"/>
        </a:p>
      </dgm:t>
    </dgm:pt>
    <dgm:pt modelId="{7BD7B208-9AFE-49C6-9D7E-70E97AC7BE57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No Manipulation </a:t>
          </a:r>
        </a:p>
      </dgm:t>
    </dgm:pt>
    <dgm:pt modelId="{B22F181A-78FE-4DB5-B4F8-3E3BB3D4CF3F}" type="parTrans" cxnId="{77DA3941-6659-40FC-ACA4-92D10878FC34}">
      <dgm:prSet/>
      <dgm:spPr/>
      <dgm:t>
        <a:bodyPr/>
        <a:lstStyle/>
        <a:p>
          <a:endParaRPr lang="en-IN"/>
        </a:p>
      </dgm:t>
    </dgm:pt>
    <dgm:pt modelId="{9032B059-7BEA-492F-B096-9CA7FDA46673}" type="sibTrans" cxnId="{77DA3941-6659-40FC-ACA4-92D10878FC34}">
      <dgm:prSet/>
      <dgm:spPr/>
      <dgm:t>
        <a:bodyPr/>
        <a:lstStyle/>
        <a:p>
          <a:endParaRPr lang="en-IN"/>
        </a:p>
      </dgm:t>
    </dgm:pt>
    <dgm:pt modelId="{0EBD6111-8B54-4634-A2D8-516F8A199BE3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Effective Working</a:t>
          </a:r>
        </a:p>
      </dgm:t>
    </dgm:pt>
    <dgm:pt modelId="{3366331A-8CB3-4B93-AB0A-E0F8A89A9E03}" type="parTrans" cxnId="{C5C857AF-755D-497A-9C8F-AB0E34C9B28D}">
      <dgm:prSet/>
      <dgm:spPr/>
      <dgm:t>
        <a:bodyPr/>
        <a:lstStyle/>
        <a:p>
          <a:endParaRPr lang="en-IN"/>
        </a:p>
      </dgm:t>
    </dgm:pt>
    <dgm:pt modelId="{07635C7D-4023-4CEC-A9C4-451BA5816A54}" type="sibTrans" cxnId="{C5C857AF-755D-497A-9C8F-AB0E34C9B28D}">
      <dgm:prSet/>
      <dgm:spPr/>
      <dgm:t>
        <a:bodyPr/>
        <a:lstStyle/>
        <a:p>
          <a:endParaRPr lang="en-IN"/>
        </a:p>
      </dgm:t>
    </dgm:pt>
    <dgm:pt modelId="{BC3563CD-F252-40E6-BF41-68B2E5A28357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Sound &amp; Modern Technology</a:t>
          </a:r>
        </a:p>
      </dgm:t>
    </dgm:pt>
    <dgm:pt modelId="{BC2564F2-618C-4150-B924-177C27A64FAD}" type="parTrans" cxnId="{0E2E7D36-6F91-40E7-A264-E8B91A883A87}">
      <dgm:prSet/>
      <dgm:spPr/>
      <dgm:t>
        <a:bodyPr/>
        <a:lstStyle/>
        <a:p>
          <a:endParaRPr lang="en-IN"/>
        </a:p>
      </dgm:t>
    </dgm:pt>
    <dgm:pt modelId="{0003A1DA-FF22-400E-8503-3ABC42CBB771}" type="sibTrans" cxnId="{0E2E7D36-6F91-40E7-A264-E8B91A883A87}">
      <dgm:prSet/>
      <dgm:spPr/>
      <dgm:t>
        <a:bodyPr/>
        <a:lstStyle/>
        <a:p>
          <a:endParaRPr lang="en-IN"/>
        </a:p>
      </dgm:t>
    </dgm:pt>
    <dgm:pt modelId="{1CF1CF14-06E2-4BE5-B77F-0FCED5F14AC6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Nationalised Trading Platform  </a:t>
          </a:r>
        </a:p>
      </dgm:t>
    </dgm:pt>
    <dgm:pt modelId="{76C22A8C-3E96-4517-99E9-376FD3F0F62A}" type="parTrans" cxnId="{1C2D0095-AA13-43A3-94D7-9D0BEE0EF987}">
      <dgm:prSet/>
      <dgm:spPr/>
      <dgm:t>
        <a:bodyPr/>
        <a:lstStyle/>
        <a:p>
          <a:endParaRPr lang="en-IN"/>
        </a:p>
      </dgm:t>
    </dgm:pt>
    <dgm:pt modelId="{299723B9-7A66-45B9-8342-82999A6FF04B}" type="sibTrans" cxnId="{1C2D0095-AA13-43A3-94D7-9D0BEE0EF987}">
      <dgm:prSet/>
      <dgm:spPr/>
      <dgm:t>
        <a:bodyPr/>
        <a:lstStyle/>
        <a:p>
          <a:endParaRPr lang="en-IN"/>
        </a:p>
      </dgm:t>
    </dgm:pt>
    <dgm:pt modelId="{E036B8B5-4184-40C1-9D4A-3A6504D4D6AB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Clearing &amp; Settlement Mechanism</a:t>
          </a:r>
        </a:p>
      </dgm:t>
    </dgm:pt>
    <dgm:pt modelId="{350A7A34-8E47-4D0B-824F-6B8E24295338}" type="parTrans" cxnId="{F4A3A9E9-7E9A-4C5F-A885-2A79518EB12F}">
      <dgm:prSet/>
      <dgm:spPr/>
      <dgm:t>
        <a:bodyPr/>
        <a:lstStyle/>
        <a:p>
          <a:endParaRPr lang="en-IN"/>
        </a:p>
      </dgm:t>
    </dgm:pt>
    <dgm:pt modelId="{5ECC0361-14A3-4149-8494-628DAC7E0860}" type="sibTrans" cxnId="{F4A3A9E9-7E9A-4C5F-A885-2A79518EB12F}">
      <dgm:prSet/>
      <dgm:spPr/>
      <dgm:t>
        <a:bodyPr/>
        <a:lstStyle/>
        <a:p>
          <a:endParaRPr lang="en-IN"/>
        </a:p>
      </dgm:t>
    </dgm:pt>
    <dgm:pt modelId="{380EAB4F-FB40-4132-8E9B-D40934A9305D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Electronic Trading</a:t>
          </a:r>
        </a:p>
      </dgm:t>
    </dgm:pt>
    <dgm:pt modelId="{E9390F88-7732-48DC-897E-5E2F3A78F904}" type="parTrans" cxnId="{6B556621-610C-4235-B33B-91FCAC4ED6A0}">
      <dgm:prSet/>
      <dgm:spPr/>
      <dgm:t>
        <a:bodyPr/>
        <a:lstStyle/>
        <a:p>
          <a:endParaRPr lang="en-IN"/>
        </a:p>
      </dgm:t>
    </dgm:pt>
    <dgm:pt modelId="{9C0F77FE-ED2D-47AE-A750-AC3EAA93DCE3}" type="sibTrans" cxnId="{6B556621-610C-4235-B33B-91FCAC4ED6A0}">
      <dgm:prSet/>
      <dgm:spPr/>
      <dgm:t>
        <a:bodyPr/>
        <a:lstStyle/>
        <a:p>
          <a:endParaRPr lang="en-IN"/>
        </a:p>
      </dgm:t>
    </dgm:pt>
    <dgm:pt modelId="{8A3544F6-ACD6-4605-8F01-BEE118C73AC7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Physical Delivery</a:t>
          </a:r>
        </a:p>
      </dgm:t>
    </dgm:pt>
    <dgm:pt modelId="{750F6008-6BE4-4905-A851-A5AEADC02237}" type="parTrans" cxnId="{DCB60AE2-453D-45F4-8993-A3CDA2E59002}">
      <dgm:prSet/>
      <dgm:spPr/>
      <dgm:t>
        <a:bodyPr/>
        <a:lstStyle/>
        <a:p>
          <a:endParaRPr lang="en-IN"/>
        </a:p>
      </dgm:t>
    </dgm:pt>
    <dgm:pt modelId="{A7AD160F-626B-4EB8-8164-E6E37B503C30}" type="sibTrans" cxnId="{DCB60AE2-453D-45F4-8993-A3CDA2E59002}">
      <dgm:prSet/>
      <dgm:spPr/>
      <dgm:t>
        <a:bodyPr/>
        <a:lstStyle/>
        <a:p>
          <a:endParaRPr lang="en-IN"/>
        </a:p>
      </dgm:t>
    </dgm:pt>
    <dgm:pt modelId="{6551E117-E4D2-4C65-BCDD-2B9A60D54E28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Growth Facilitators</a:t>
          </a:r>
        </a:p>
      </dgm:t>
    </dgm:pt>
    <dgm:pt modelId="{A09454B5-2A95-4CCC-BE2E-D7B4FF140DC7}" type="parTrans" cxnId="{B7B1D5EA-CC11-4DAB-B2C4-E5C52A706CBF}">
      <dgm:prSet/>
      <dgm:spPr/>
      <dgm:t>
        <a:bodyPr/>
        <a:lstStyle/>
        <a:p>
          <a:endParaRPr lang="en-IN"/>
        </a:p>
      </dgm:t>
    </dgm:pt>
    <dgm:pt modelId="{CD8F5048-C890-4586-8EAF-5C4E638BC781}" type="sibTrans" cxnId="{B7B1D5EA-CC11-4DAB-B2C4-E5C52A706CBF}">
      <dgm:prSet/>
      <dgm:spPr/>
      <dgm:t>
        <a:bodyPr/>
        <a:lstStyle/>
        <a:p>
          <a:endParaRPr lang="en-IN"/>
        </a:p>
      </dgm:t>
    </dgm:pt>
    <dgm:pt modelId="{FEEEC1BC-18F4-46EF-8B9E-0AE98E90F8C9}">
      <dgm:prSet/>
      <dgm:spPr/>
      <dgm:t>
        <a:bodyPr/>
        <a:lstStyle/>
        <a:p>
          <a:pPr rtl="0"/>
          <a:r>
            <a:rPr lang="en-IN" dirty="0">
              <a:solidFill>
                <a:schemeClr val="tx1"/>
              </a:solidFill>
            </a:rPr>
            <a:t>Legal &amp; Regulatory Framework</a:t>
          </a:r>
        </a:p>
      </dgm:t>
    </dgm:pt>
    <dgm:pt modelId="{CCBB678A-9177-42CA-8AE4-3B8A32FE7AFF}" type="parTrans" cxnId="{3F5E3750-9D14-4629-B09A-E4FAEF8F711C}">
      <dgm:prSet/>
      <dgm:spPr/>
      <dgm:t>
        <a:bodyPr/>
        <a:lstStyle/>
        <a:p>
          <a:endParaRPr lang="en-IN"/>
        </a:p>
      </dgm:t>
    </dgm:pt>
    <dgm:pt modelId="{E6FFA310-3EA5-4559-A8C4-B13B71D73AB2}" type="sibTrans" cxnId="{3F5E3750-9D14-4629-B09A-E4FAEF8F711C}">
      <dgm:prSet/>
      <dgm:spPr/>
      <dgm:t>
        <a:bodyPr/>
        <a:lstStyle/>
        <a:p>
          <a:endParaRPr lang="en-IN"/>
        </a:p>
      </dgm:t>
    </dgm:pt>
    <dgm:pt modelId="{86A813BF-3BEB-47B4-A1A5-87E6DDA0FA6C}" type="pres">
      <dgm:prSet presAssocID="{EA3A824B-B97B-4137-BD70-1CBAB39BC61E}" presName="diagram" presStyleCnt="0">
        <dgm:presLayoutVars>
          <dgm:dir/>
          <dgm:resizeHandles val="exact"/>
        </dgm:presLayoutVars>
      </dgm:prSet>
      <dgm:spPr/>
    </dgm:pt>
    <dgm:pt modelId="{0C357534-514D-42AC-B1B0-8BE8F743E42A}" type="pres">
      <dgm:prSet presAssocID="{449C9ADE-F20C-4CDC-A83A-F45DDD264626}" presName="node" presStyleLbl="node1" presStyleIdx="0" presStyleCnt="13">
        <dgm:presLayoutVars>
          <dgm:bulletEnabled val="1"/>
        </dgm:presLayoutVars>
      </dgm:prSet>
      <dgm:spPr/>
    </dgm:pt>
    <dgm:pt modelId="{0DE2244C-8D28-4C25-9ABF-E593CD6FE3D5}" type="pres">
      <dgm:prSet presAssocID="{768C0F73-34D6-4FC2-AAAD-76A710B0EEB7}" presName="sibTrans" presStyleCnt="0"/>
      <dgm:spPr/>
    </dgm:pt>
    <dgm:pt modelId="{55FA524F-85C4-408A-A86B-E86526F75BCF}" type="pres">
      <dgm:prSet presAssocID="{548EFF5D-23BF-4DBB-B39D-A86D92C9985A}" presName="node" presStyleLbl="node1" presStyleIdx="1" presStyleCnt="13">
        <dgm:presLayoutVars>
          <dgm:bulletEnabled val="1"/>
        </dgm:presLayoutVars>
      </dgm:prSet>
      <dgm:spPr/>
    </dgm:pt>
    <dgm:pt modelId="{DBC03296-9269-430C-80FA-D83E2E15F5C2}" type="pres">
      <dgm:prSet presAssocID="{44BF631A-7A03-44FE-8226-94757E9104F1}" presName="sibTrans" presStyleCnt="0"/>
      <dgm:spPr/>
    </dgm:pt>
    <dgm:pt modelId="{8C33D7B5-DCF0-4E5D-B124-96F1448E7227}" type="pres">
      <dgm:prSet presAssocID="{BB3CD21E-548C-4B41-9831-26DA6D4FEC21}" presName="node" presStyleLbl="node1" presStyleIdx="2" presStyleCnt="13">
        <dgm:presLayoutVars>
          <dgm:bulletEnabled val="1"/>
        </dgm:presLayoutVars>
      </dgm:prSet>
      <dgm:spPr/>
    </dgm:pt>
    <dgm:pt modelId="{726C03F7-2FE8-4760-A803-A70E348D19EB}" type="pres">
      <dgm:prSet presAssocID="{171D1986-C760-4258-A27B-016DA756276F}" presName="sibTrans" presStyleCnt="0"/>
      <dgm:spPr/>
    </dgm:pt>
    <dgm:pt modelId="{C3C726AB-A203-4871-975D-7198635DDD07}" type="pres">
      <dgm:prSet presAssocID="{507E954A-A1AD-49F2-A25E-EC0DB65550A1}" presName="node" presStyleLbl="node1" presStyleIdx="3" presStyleCnt="13">
        <dgm:presLayoutVars>
          <dgm:bulletEnabled val="1"/>
        </dgm:presLayoutVars>
      </dgm:prSet>
      <dgm:spPr/>
    </dgm:pt>
    <dgm:pt modelId="{5251C36E-977D-48FB-8DCE-0BE8E942658F}" type="pres">
      <dgm:prSet presAssocID="{5E3CE2AF-F2E9-4E93-9618-9F5EC3AEE8FD}" presName="sibTrans" presStyleCnt="0"/>
      <dgm:spPr/>
    </dgm:pt>
    <dgm:pt modelId="{4D8FD262-A0AC-476A-8E43-C0D7ED0DC0C3}" type="pres">
      <dgm:prSet presAssocID="{7BD7B208-9AFE-49C6-9D7E-70E97AC7BE57}" presName="node" presStyleLbl="node1" presStyleIdx="4" presStyleCnt="13">
        <dgm:presLayoutVars>
          <dgm:bulletEnabled val="1"/>
        </dgm:presLayoutVars>
      </dgm:prSet>
      <dgm:spPr/>
    </dgm:pt>
    <dgm:pt modelId="{8B324822-AE90-49CC-BE10-3487C947C9B9}" type="pres">
      <dgm:prSet presAssocID="{9032B059-7BEA-492F-B096-9CA7FDA46673}" presName="sibTrans" presStyleCnt="0"/>
      <dgm:spPr/>
    </dgm:pt>
    <dgm:pt modelId="{719C115B-1D3A-43F1-AFAE-6648E82CB25B}" type="pres">
      <dgm:prSet presAssocID="{0EBD6111-8B54-4634-A2D8-516F8A199BE3}" presName="node" presStyleLbl="node1" presStyleIdx="5" presStyleCnt="13">
        <dgm:presLayoutVars>
          <dgm:bulletEnabled val="1"/>
        </dgm:presLayoutVars>
      </dgm:prSet>
      <dgm:spPr/>
    </dgm:pt>
    <dgm:pt modelId="{1DCA9DD3-E148-4B4C-BFDE-9FA32512E748}" type="pres">
      <dgm:prSet presAssocID="{07635C7D-4023-4CEC-A9C4-451BA5816A54}" presName="sibTrans" presStyleCnt="0"/>
      <dgm:spPr/>
    </dgm:pt>
    <dgm:pt modelId="{2A863D88-7E64-43B5-9788-0B8F8789D207}" type="pres">
      <dgm:prSet presAssocID="{BC3563CD-F252-40E6-BF41-68B2E5A28357}" presName="node" presStyleLbl="node1" presStyleIdx="6" presStyleCnt="13">
        <dgm:presLayoutVars>
          <dgm:bulletEnabled val="1"/>
        </dgm:presLayoutVars>
      </dgm:prSet>
      <dgm:spPr/>
    </dgm:pt>
    <dgm:pt modelId="{4EDD0E62-E316-4469-93E1-F419033BBB1D}" type="pres">
      <dgm:prSet presAssocID="{0003A1DA-FF22-400E-8503-3ABC42CBB771}" presName="sibTrans" presStyleCnt="0"/>
      <dgm:spPr/>
    </dgm:pt>
    <dgm:pt modelId="{97B15B9C-B5F0-4A2C-931D-FF9C18AA4A6A}" type="pres">
      <dgm:prSet presAssocID="{1CF1CF14-06E2-4BE5-B77F-0FCED5F14AC6}" presName="node" presStyleLbl="node1" presStyleIdx="7" presStyleCnt="13">
        <dgm:presLayoutVars>
          <dgm:bulletEnabled val="1"/>
        </dgm:presLayoutVars>
      </dgm:prSet>
      <dgm:spPr/>
    </dgm:pt>
    <dgm:pt modelId="{5A8B9E0A-52D6-4B09-B807-E79CDD37825A}" type="pres">
      <dgm:prSet presAssocID="{299723B9-7A66-45B9-8342-82999A6FF04B}" presName="sibTrans" presStyleCnt="0"/>
      <dgm:spPr/>
    </dgm:pt>
    <dgm:pt modelId="{040FCE89-0AA6-4D11-8F51-B559FD0BD419}" type="pres">
      <dgm:prSet presAssocID="{E036B8B5-4184-40C1-9D4A-3A6504D4D6AB}" presName="node" presStyleLbl="node1" presStyleIdx="8" presStyleCnt="13">
        <dgm:presLayoutVars>
          <dgm:bulletEnabled val="1"/>
        </dgm:presLayoutVars>
      </dgm:prSet>
      <dgm:spPr/>
    </dgm:pt>
    <dgm:pt modelId="{118DDE49-D111-47DE-921E-DC499D5C1E07}" type="pres">
      <dgm:prSet presAssocID="{5ECC0361-14A3-4149-8494-628DAC7E0860}" presName="sibTrans" presStyleCnt="0"/>
      <dgm:spPr/>
    </dgm:pt>
    <dgm:pt modelId="{83F9BDC8-52FC-45EB-9DB7-5A767BD99244}" type="pres">
      <dgm:prSet presAssocID="{380EAB4F-FB40-4132-8E9B-D40934A9305D}" presName="node" presStyleLbl="node1" presStyleIdx="9" presStyleCnt="13">
        <dgm:presLayoutVars>
          <dgm:bulletEnabled val="1"/>
        </dgm:presLayoutVars>
      </dgm:prSet>
      <dgm:spPr/>
    </dgm:pt>
    <dgm:pt modelId="{461E9886-13E0-43AF-AEBB-9AA847A52E15}" type="pres">
      <dgm:prSet presAssocID="{9C0F77FE-ED2D-47AE-A750-AC3EAA93DCE3}" presName="sibTrans" presStyleCnt="0"/>
      <dgm:spPr/>
    </dgm:pt>
    <dgm:pt modelId="{90264204-5418-466B-9256-8D7934A648A8}" type="pres">
      <dgm:prSet presAssocID="{8A3544F6-ACD6-4605-8F01-BEE118C73AC7}" presName="node" presStyleLbl="node1" presStyleIdx="10" presStyleCnt="13">
        <dgm:presLayoutVars>
          <dgm:bulletEnabled val="1"/>
        </dgm:presLayoutVars>
      </dgm:prSet>
      <dgm:spPr/>
    </dgm:pt>
    <dgm:pt modelId="{39E9BD83-6DDA-4AE0-993D-17C2CCC98E91}" type="pres">
      <dgm:prSet presAssocID="{A7AD160F-626B-4EB8-8164-E6E37B503C30}" presName="sibTrans" presStyleCnt="0"/>
      <dgm:spPr/>
    </dgm:pt>
    <dgm:pt modelId="{9CE1454C-5409-4E65-BAF6-A31E503BFFD1}" type="pres">
      <dgm:prSet presAssocID="{6551E117-E4D2-4C65-BCDD-2B9A60D54E28}" presName="node" presStyleLbl="node1" presStyleIdx="11" presStyleCnt="13">
        <dgm:presLayoutVars>
          <dgm:bulletEnabled val="1"/>
        </dgm:presLayoutVars>
      </dgm:prSet>
      <dgm:spPr/>
    </dgm:pt>
    <dgm:pt modelId="{6226192F-21C3-4E98-BE30-5411A8C15941}" type="pres">
      <dgm:prSet presAssocID="{CD8F5048-C890-4586-8EAF-5C4E638BC781}" presName="sibTrans" presStyleCnt="0"/>
      <dgm:spPr/>
    </dgm:pt>
    <dgm:pt modelId="{BDE02CB1-21F2-4B61-9689-CF3AAAC5DFCA}" type="pres">
      <dgm:prSet presAssocID="{FEEEC1BC-18F4-46EF-8B9E-0AE98E90F8C9}" presName="node" presStyleLbl="node1" presStyleIdx="12" presStyleCnt="13">
        <dgm:presLayoutVars>
          <dgm:bulletEnabled val="1"/>
        </dgm:presLayoutVars>
      </dgm:prSet>
      <dgm:spPr/>
    </dgm:pt>
  </dgm:ptLst>
  <dgm:cxnLst>
    <dgm:cxn modelId="{AC3C3906-9FC1-42D9-84E5-01C17113F1BB}" type="presOf" srcId="{6551E117-E4D2-4C65-BCDD-2B9A60D54E28}" destId="{9CE1454C-5409-4E65-BAF6-A31E503BFFD1}" srcOrd="0" destOrd="0" presId="urn:microsoft.com/office/officeart/2005/8/layout/default"/>
    <dgm:cxn modelId="{6B556621-610C-4235-B33B-91FCAC4ED6A0}" srcId="{EA3A824B-B97B-4137-BD70-1CBAB39BC61E}" destId="{380EAB4F-FB40-4132-8E9B-D40934A9305D}" srcOrd="9" destOrd="0" parTransId="{E9390F88-7732-48DC-897E-5E2F3A78F904}" sibTransId="{9C0F77FE-ED2D-47AE-A750-AC3EAA93DCE3}"/>
    <dgm:cxn modelId="{0222D62D-69C5-4B93-9A85-DEF311CCDFC5}" type="presOf" srcId="{8A3544F6-ACD6-4605-8F01-BEE118C73AC7}" destId="{90264204-5418-466B-9256-8D7934A648A8}" srcOrd="0" destOrd="0" presId="urn:microsoft.com/office/officeart/2005/8/layout/default"/>
    <dgm:cxn modelId="{FD6E9530-C3F0-441C-9792-347A54BAF9B7}" srcId="{EA3A824B-B97B-4137-BD70-1CBAB39BC61E}" destId="{449C9ADE-F20C-4CDC-A83A-F45DDD264626}" srcOrd="0" destOrd="0" parTransId="{E18345B0-9CC3-4C01-847E-4C04E5736006}" sibTransId="{768C0F73-34D6-4FC2-AAAD-76A710B0EEB7}"/>
    <dgm:cxn modelId="{0E2E7D36-6F91-40E7-A264-E8B91A883A87}" srcId="{EA3A824B-B97B-4137-BD70-1CBAB39BC61E}" destId="{BC3563CD-F252-40E6-BF41-68B2E5A28357}" srcOrd="6" destOrd="0" parTransId="{BC2564F2-618C-4150-B924-177C27A64FAD}" sibTransId="{0003A1DA-FF22-400E-8503-3ABC42CBB771}"/>
    <dgm:cxn modelId="{29D52338-E366-4020-AAD4-C9896D1951FA}" srcId="{EA3A824B-B97B-4137-BD70-1CBAB39BC61E}" destId="{507E954A-A1AD-49F2-A25E-EC0DB65550A1}" srcOrd="3" destOrd="0" parTransId="{C9522E4A-0EBF-479D-AB0D-C815E8B557C8}" sibTransId="{5E3CE2AF-F2E9-4E93-9618-9F5EC3AEE8FD}"/>
    <dgm:cxn modelId="{E1AC613F-0DC2-4676-81C8-973D45707A45}" type="presOf" srcId="{EA3A824B-B97B-4137-BD70-1CBAB39BC61E}" destId="{86A813BF-3BEB-47B4-A1A5-87E6DDA0FA6C}" srcOrd="0" destOrd="0" presId="urn:microsoft.com/office/officeart/2005/8/layout/default"/>
    <dgm:cxn modelId="{77DA3941-6659-40FC-ACA4-92D10878FC34}" srcId="{EA3A824B-B97B-4137-BD70-1CBAB39BC61E}" destId="{7BD7B208-9AFE-49C6-9D7E-70E97AC7BE57}" srcOrd="4" destOrd="0" parTransId="{B22F181A-78FE-4DB5-B4F8-3E3BB3D4CF3F}" sibTransId="{9032B059-7BEA-492F-B096-9CA7FDA46673}"/>
    <dgm:cxn modelId="{DCDAC869-60D5-47AB-B5BE-D7A6ED29094F}" srcId="{EA3A824B-B97B-4137-BD70-1CBAB39BC61E}" destId="{548EFF5D-23BF-4DBB-B39D-A86D92C9985A}" srcOrd="1" destOrd="0" parTransId="{D07619B8-805F-4538-BECC-1D459270FD60}" sibTransId="{44BF631A-7A03-44FE-8226-94757E9104F1}"/>
    <dgm:cxn modelId="{6B95584B-39D2-4F54-A644-92A04D10DC62}" type="presOf" srcId="{BB3CD21E-548C-4B41-9831-26DA6D4FEC21}" destId="{8C33D7B5-DCF0-4E5D-B124-96F1448E7227}" srcOrd="0" destOrd="0" presId="urn:microsoft.com/office/officeart/2005/8/layout/default"/>
    <dgm:cxn modelId="{3F5E3750-9D14-4629-B09A-E4FAEF8F711C}" srcId="{EA3A824B-B97B-4137-BD70-1CBAB39BC61E}" destId="{FEEEC1BC-18F4-46EF-8B9E-0AE98E90F8C9}" srcOrd="12" destOrd="0" parTransId="{CCBB678A-9177-42CA-8AE4-3B8A32FE7AFF}" sibTransId="{E6FFA310-3EA5-4559-A8C4-B13B71D73AB2}"/>
    <dgm:cxn modelId="{1C2D0095-AA13-43A3-94D7-9D0BEE0EF987}" srcId="{EA3A824B-B97B-4137-BD70-1CBAB39BC61E}" destId="{1CF1CF14-06E2-4BE5-B77F-0FCED5F14AC6}" srcOrd="7" destOrd="0" parTransId="{76C22A8C-3E96-4517-99E9-376FD3F0F62A}" sibTransId="{299723B9-7A66-45B9-8342-82999A6FF04B}"/>
    <dgm:cxn modelId="{C5C857AF-755D-497A-9C8F-AB0E34C9B28D}" srcId="{EA3A824B-B97B-4137-BD70-1CBAB39BC61E}" destId="{0EBD6111-8B54-4634-A2D8-516F8A199BE3}" srcOrd="5" destOrd="0" parTransId="{3366331A-8CB3-4B93-AB0A-E0F8A89A9E03}" sibTransId="{07635C7D-4023-4CEC-A9C4-451BA5816A54}"/>
    <dgm:cxn modelId="{06284CB8-A666-4D96-BE33-17A11F67D8BB}" type="presOf" srcId="{449C9ADE-F20C-4CDC-A83A-F45DDD264626}" destId="{0C357534-514D-42AC-B1B0-8BE8F743E42A}" srcOrd="0" destOrd="0" presId="urn:microsoft.com/office/officeart/2005/8/layout/default"/>
    <dgm:cxn modelId="{3F4BE1BA-694C-4968-B34F-EA12F8B733D0}" type="presOf" srcId="{548EFF5D-23BF-4DBB-B39D-A86D92C9985A}" destId="{55FA524F-85C4-408A-A86B-E86526F75BCF}" srcOrd="0" destOrd="0" presId="urn:microsoft.com/office/officeart/2005/8/layout/default"/>
    <dgm:cxn modelId="{944AF6BB-3870-4356-8EB0-213773B36F37}" type="presOf" srcId="{7BD7B208-9AFE-49C6-9D7E-70E97AC7BE57}" destId="{4D8FD262-A0AC-476A-8E43-C0D7ED0DC0C3}" srcOrd="0" destOrd="0" presId="urn:microsoft.com/office/officeart/2005/8/layout/default"/>
    <dgm:cxn modelId="{ADCC2EBE-A3D2-4F0C-B8BE-463258DAEC03}" type="presOf" srcId="{BC3563CD-F252-40E6-BF41-68B2E5A28357}" destId="{2A863D88-7E64-43B5-9788-0B8F8789D207}" srcOrd="0" destOrd="0" presId="urn:microsoft.com/office/officeart/2005/8/layout/default"/>
    <dgm:cxn modelId="{E2F445D6-4888-4EAF-AF79-6056F842B2EC}" type="presOf" srcId="{1CF1CF14-06E2-4BE5-B77F-0FCED5F14AC6}" destId="{97B15B9C-B5F0-4A2C-931D-FF9C18AA4A6A}" srcOrd="0" destOrd="0" presId="urn:microsoft.com/office/officeart/2005/8/layout/default"/>
    <dgm:cxn modelId="{1E929DE1-7EC5-4DCE-B256-428BF1728380}" type="presOf" srcId="{E036B8B5-4184-40C1-9D4A-3A6504D4D6AB}" destId="{040FCE89-0AA6-4D11-8F51-B559FD0BD419}" srcOrd="0" destOrd="0" presId="urn:microsoft.com/office/officeart/2005/8/layout/default"/>
    <dgm:cxn modelId="{DCB60AE2-453D-45F4-8993-A3CDA2E59002}" srcId="{EA3A824B-B97B-4137-BD70-1CBAB39BC61E}" destId="{8A3544F6-ACD6-4605-8F01-BEE118C73AC7}" srcOrd="10" destOrd="0" parTransId="{750F6008-6BE4-4905-A851-A5AEADC02237}" sibTransId="{A7AD160F-626B-4EB8-8164-E6E37B503C30}"/>
    <dgm:cxn modelId="{C21F52E4-71AC-4FB1-A937-391B03A93BD4}" type="presOf" srcId="{380EAB4F-FB40-4132-8E9B-D40934A9305D}" destId="{83F9BDC8-52FC-45EB-9DB7-5A767BD99244}" srcOrd="0" destOrd="0" presId="urn:microsoft.com/office/officeart/2005/8/layout/default"/>
    <dgm:cxn modelId="{F4A3A9E9-7E9A-4C5F-A885-2A79518EB12F}" srcId="{EA3A824B-B97B-4137-BD70-1CBAB39BC61E}" destId="{E036B8B5-4184-40C1-9D4A-3A6504D4D6AB}" srcOrd="8" destOrd="0" parTransId="{350A7A34-8E47-4D0B-824F-6B8E24295338}" sibTransId="{5ECC0361-14A3-4149-8494-628DAC7E0860}"/>
    <dgm:cxn modelId="{B7B1D5EA-CC11-4DAB-B2C4-E5C52A706CBF}" srcId="{EA3A824B-B97B-4137-BD70-1CBAB39BC61E}" destId="{6551E117-E4D2-4C65-BCDD-2B9A60D54E28}" srcOrd="11" destOrd="0" parTransId="{A09454B5-2A95-4CCC-BE2E-D7B4FF140DC7}" sibTransId="{CD8F5048-C890-4586-8EAF-5C4E638BC781}"/>
    <dgm:cxn modelId="{C7BC1EED-EB09-4477-84CE-B3A9E85530BD}" type="presOf" srcId="{507E954A-A1AD-49F2-A25E-EC0DB65550A1}" destId="{C3C726AB-A203-4871-975D-7198635DDD07}" srcOrd="0" destOrd="0" presId="urn:microsoft.com/office/officeart/2005/8/layout/default"/>
    <dgm:cxn modelId="{DE9320ED-CFBA-47CA-AA8E-0BBE86FC0B8E}" type="presOf" srcId="{FEEEC1BC-18F4-46EF-8B9E-0AE98E90F8C9}" destId="{BDE02CB1-21F2-4B61-9689-CF3AAAC5DFCA}" srcOrd="0" destOrd="0" presId="urn:microsoft.com/office/officeart/2005/8/layout/default"/>
    <dgm:cxn modelId="{AA6793FC-9440-4DD5-A338-0B329A72DEE3}" type="presOf" srcId="{0EBD6111-8B54-4634-A2D8-516F8A199BE3}" destId="{719C115B-1D3A-43F1-AFAE-6648E82CB25B}" srcOrd="0" destOrd="0" presId="urn:microsoft.com/office/officeart/2005/8/layout/default"/>
    <dgm:cxn modelId="{82C17BFD-23F0-47A2-91CB-35070B45C145}" srcId="{EA3A824B-B97B-4137-BD70-1CBAB39BC61E}" destId="{BB3CD21E-548C-4B41-9831-26DA6D4FEC21}" srcOrd="2" destOrd="0" parTransId="{214C7A46-093C-42DC-9ADF-2FD23325C991}" sibTransId="{171D1986-C760-4258-A27B-016DA756276F}"/>
    <dgm:cxn modelId="{2C3A5EE2-739A-4F2B-A504-398D562AC9A8}" type="presParOf" srcId="{86A813BF-3BEB-47B4-A1A5-87E6DDA0FA6C}" destId="{0C357534-514D-42AC-B1B0-8BE8F743E42A}" srcOrd="0" destOrd="0" presId="urn:microsoft.com/office/officeart/2005/8/layout/default"/>
    <dgm:cxn modelId="{BE69CF83-99EE-4A41-82C8-17522FCA18AB}" type="presParOf" srcId="{86A813BF-3BEB-47B4-A1A5-87E6DDA0FA6C}" destId="{0DE2244C-8D28-4C25-9ABF-E593CD6FE3D5}" srcOrd="1" destOrd="0" presId="urn:microsoft.com/office/officeart/2005/8/layout/default"/>
    <dgm:cxn modelId="{95430859-8665-4158-877C-068DB06237BF}" type="presParOf" srcId="{86A813BF-3BEB-47B4-A1A5-87E6DDA0FA6C}" destId="{55FA524F-85C4-408A-A86B-E86526F75BCF}" srcOrd="2" destOrd="0" presId="urn:microsoft.com/office/officeart/2005/8/layout/default"/>
    <dgm:cxn modelId="{E2BA7F2C-5CE0-4654-AC6F-D38C505F0F20}" type="presParOf" srcId="{86A813BF-3BEB-47B4-A1A5-87E6DDA0FA6C}" destId="{DBC03296-9269-430C-80FA-D83E2E15F5C2}" srcOrd="3" destOrd="0" presId="urn:microsoft.com/office/officeart/2005/8/layout/default"/>
    <dgm:cxn modelId="{89FDBF9E-02B4-4C9A-AC0A-399B694767C3}" type="presParOf" srcId="{86A813BF-3BEB-47B4-A1A5-87E6DDA0FA6C}" destId="{8C33D7B5-DCF0-4E5D-B124-96F1448E7227}" srcOrd="4" destOrd="0" presId="urn:microsoft.com/office/officeart/2005/8/layout/default"/>
    <dgm:cxn modelId="{D919221A-A5E5-4398-8321-9E4C0B714E08}" type="presParOf" srcId="{86A813BF-3BEB-47B4-A1A5-87E6DDA0FA6C}" destId="{726C03F7-2FE8-4760-A803-A70E348D19EB}" srcOrd="5" destOrd="0" presId="urn:microsoft.com/office/officeart/2005/8/layout/default"/>
    <dgm:cxn modelId="{EC935965-DE9B-4195-981C-713A62E44009}" type="presParOf" srcId="{86A813BF-3BEB-47B4-A1A5-87E6DDA0FA6C}" destId="{C3C726AB-A203-4871-975D-7198635DDD07}" srcOrd="6" destOrd="0" presId="urn:microsoft.com/office/officeart/2005/8/layout/default"/>
    <dgm:cxn modelId="{6B08D1DF-EF5F-42BC-9A6A-0B262FED4A64}" type="presParOf" srcId="{86A813BF-3BEB-47B4-A1A5-87E6DDA0FA6C}" destId="{5251C36E-977D-48FB-8DCE-0BE8E942658F}" srcOrd="7" destOrd="0" presId="urn:microsoft.com/office/officeart/2005/8/layout/default"/>
    <dgm:cxn modelId="{5D97F7C5-9EC1-4D35-81B3-E7BC37B1E62D}" type="presParOf" srcId="{86A813BF-3BEB-47B4-A1A5-87E6DDA0FA6C}" destId="{4D8FD262-A0AC-476A-8E43-C0D7ED0DC0C3}" srcOrd="8" destOrd="0" presId="urn:microsoft.com/office/officeart/2005/8/layout/default"/>
    <dgm:cxn modelId="{0C777094-92FC-4C18-9B61-72CD619F7DBB}" type="presParOf" srcId="{86A813BF-3BEB-47B4-A1A5-87E6DDA0FA6C}" destId="{8B324822-AE90-49CC-BE10-3487C947C9B9}" srcOrd="9" destOrd="0" presId="urn:microsoft.com/office/officeart/2005/8/layout/default"/>
    <dgm:cxn modelId="{E2B856A4-9CDE-4C45-B30B-9445E71190B4}" type="presParOf" srcId="{86A813BF-3BEB-47B4-A1A5-87E6DDA0FA6C}" destId="{719C115B-1D3A-43F1-AFAE-6648E82CB25B}" srcOrd="10" destOrd="0" presId="urn:microsoft.com/office/officeart/2005/8/layout/default"/>
    <dgm:cxn modelId="{7A4ABDB1-6EA4-48E1-93F4-09F7ABE10E17}" type="presParOf" srcId="{86A813BF-3BEB-47B4-A1A5-87E6DDA0FA6C}" destId="{1DCA9DD3-E148-4B4C-BFDE-9FA32512E748}" srcOrd="11" destOrd="0" presId="urn:microsoft.com/office/officeart/2005/8/layout/default"/>
    <dgm:cxn modelId="{BA5341D9-76BB-4B15-81FB-5F06FD9DE7B0}" type="presParOf" srcId="{86A813BF-3BEB-47B4-A1A5-87E6DDA0FA6C}" destId="{2A863D88-7E64-43B5-9788-0B8F8789D207}" srcOrd="12" destOrd="0" presId="urn:microsoft.com/office/officeart/2005/8/layout/default"/>
    <dgm:cxn modelId="{66FDC07D-75F0-479C-8DE6-2E1D1F904349}" type="presParOf" srcId="{86A813BF-3BEB-47B4-A1A5-87E6DDA0FA6C}" destId="{4EDD0E62-E316-4469-93E1-F419033BBB1D}" srcOrd="13" destOrd="0" presId="urn:microsoft.com/office/officeart/2005/8/layout/default"/>
    <dgm:cxn modelId="{6D35DFF0-AE2F-4CFF-B063-F9CCA8C0BAE3}" type="presParOf" srcId="{86A813BF-3BEB-47B4-A1A5-87E6DDA0FA6C}" destId="{97B15B9C-B5F0-4A2C-931D-FF9C18AA4A6A}" srcOrd="14" destOrd="0" presId="urn:microsoft.com/office/officeart/2005/8/layout/default"/>
    <dgm:cxn modelId="{B963715E-8150-416D-B6E6-1518DAB10DB2}" type="presParOf" srcId="{86A813BF-3BEB-47B4-A1A5-87E6DDA0FA6C}" destId="{5A8B9E0A-52D6-4B09-B807-E79CDD37825A}" srcOrd="15" destOrd="0" presId="urn:microsoft.com/office/officeart/2005/8/layout/default"/>
    <dgm:cxn modelId="{B3D43631-1897-4E72-839F-12E998F85CC6}" type="presParOf" srcId="{86A813BF-3BEB-47B4-A1A5-87E6DDA0FA6C}" destId="{040FCE89-0AA6-4D11-8F51-B559FD0BD419}" srcOrd="16" destOrd="0" presId="urn:microsoft.com/office/officeart/2005/8/layout/default"/>
    <dgm:cxn modelId="{0FC0747F-619C-4901-8769-646E9B82867F}" type="presParOf" srcId="{86A813BF-3BEB-47B4-A1A5-87E6DDA0FA6C}" destId="{118DDE49-D111-47DE-921E-DC499D5C1E07}" srcOrd="17" destOrd="0" presId="urn:microsoft.com/office/officeart/2005/8/layout/default"/>
    <dgm:cxn modelId="{68AB4BBC-550D-4095-89FF-8DD43C50196E}" type="presParOf" srcId="{86A813BF-3BEB-47B4-A1A5-87E6DDA0FA6C}" destId="{83F9BDC8-52FC-45EB-9DB7-5A767BD99244}" srcOrd="18" destOrd="0" presId="urn:microsoft.com/office/officeart/2005/8/layout/default"/>
    <dgm:cxn modelId="{F682FB59-8DA2-4A64-81F0-4F037FB47582}" type="presParOf" srcId="{86A813BF-3BEB-47B4-A1A5-87E6DDA0FA6C}" destId="{461E9886-13E0-43AF-AEBB-9AA847A52E15}" srcOrd="19" destOrd="0" presId="urn:microsoft.com/office/officeart/2005/8/layout/default"/>
    <dgm:cxn modelId="{2D3E7EC8-1373-46B3-952D-A832378A6207}" type="presParOf" srcId="{86A813BF-3BEB-47B4-A1A5-87E6DDA0FA6C}" destId="{90264204-5418-466B-9256-8D7934A648A8}" srcOrd="20" destOrd="0" presId="urn:microsoft.com/office/officeart/2005/8/layout/default"/>
    <dgm:cxn modelId="{0B9D592A-0687-44F4-82B8-9D8CA1A3D07C}" type="presParOf" srcId="{86A813BF-3BEB-47B4-A1A5-87E6DDA0FA6C}" destId="{39E9BD83-6DDA-4AE0-993D-17C2CCC98E91}" srcOrd="21" destOrd="0" presId="urn:microsoft.com/office/officeart/2005/8/layout/default"/>
    <dgm:cxn modelId="{F6D74F55-B13F-4992-BC2B-C47AE42CA06D}" type="presParOf" srcId="{86A813BF-3BEB-47B4-A1A5-87E6DDA0FA6C}" destId="{9CE1454C-5409-4E65-BAF6-A31E503BFFD1}" srcOrd="22" destOrd="0" presId="urn:microsoft.com/office/officeart/2005/8/layout/default"/>
    <dgm:cxn modelId="{69C93F09-3F60-4908-A40C-34B75764E837}" type="presParOf" srcId="{86A813BF-3BEB-47B4-A1A5-87E6DDA0FA6C}" destId="{6226192F-21C3-4E98-BE30-5411A8C15941}" srcOrd="23" destOrd="0" presId="urn:microsoft.com/office/officeart/2005/8/layout/default"/>
    <dgm:cxn modelId="{F2CAE97F-6D3F-4C83-8B11-66C0C13007D6}" type="presParOf" srcId="{86A813BF-3BEB-47B4-A1A5-87E6DDA0FA6C}" destId="{BDE02CB1-21F2-4B61-9689-CF3AAAC5DFCA}" srcOrd="2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877B85-E6CD-4F29-8CF0-56750BEB0A39}">
      <dsp:nvSpPr>
        <dsp:cNvPr id="0" name=""/>
        <dsp:cNvSpPr/>
      </dsp:nvSpPr>
      <dsp:spPr>
        <a:xfrm>
          <a:off x="0" y="104868"/>
          <a:ext cx="8229600" cy="139851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500" kern="1200" dirty="0">
              <a:solidFill>
                <a:schemeClr val="tx1"/>
              </a:solidFill>
            </a:rPr>
            <a:t>A commodity is a basic good used in commerce that is interchangeable with other commodities of the same type.</a:t>
          </a:r>
        </a:p>
      </dsp:txBody>
      <dsp:txXfrm>
        <a:off x="0" y="104868"/>
        <a:ext cx="8229600" cy="1398515"/>
      </dsp:txXfrm>
    </dsp:sp>
    <dsp:sp modelId="{FF6F9844-1D2B-45BF-AFA8-1F0C14AD9D12}">
      <dsp:nvSpPr>
        <dsp:cNvPr id="0" name=""/>
        <dsp:cNvSpPr/>
      </dsp:nvSpPr>
      <dsp:spPr>
        <a:xfrm>
          <a:off x="0" y="1575384"/>
          <a:ext cx="8229600" cy="1398515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500" kern="1200" dirty="0">
              <a:solidFill>
                <a:schemeClr val="tx1"/>
              </a:solidFill>
            </a:rPr>
            <a:t>Commodities are most often used as inputs in the production of other goods or services.</a:t>
          </a:r>
        </a:p>
      </dsp:txBody>
      <dsp:txXfrm>
        <a:off x="0" y="1575384"/>
        <a:ext cx="8229600" cy="1398515"/>
      </dsp:txXfrm>
    </dsp:sp>
    <dsp:sp modelId="{FB8FF7E4-3BCE-462C-A0CD-0DCA72CA7ED9}">
      <dsp:nvSpPr>
        <dsp:cNvPr id="0" name=""/>
        <dsp:cNvSpPr/>
      </dsp:nvSpPr>
      <dsp:spPr>
        <a:xfrm>
          <a:off x="0" y="3045900"/>
          <a:ext cx="8229600" cy="1398515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500" kern="1200" dirty="0">
              <a:solidFill>
                <a:schemeClr val="tx1"/>
              </a:solidFill>
            </a:rPr>
            <a:t>Investors and traders can buy and sell commodities directly in the spot (cash) market or via derivatives such as futures and options.</a:t>
          </a:r>
        </a:p>
      </dsp:txBody>
      <dsp:txXfrm>
        <a:off x="0" y="3045900"/>
        <a:ext cx="8229600" cy="1398515"/>
      </dsp:txXfrm>
    </dsp:sp>
    <dsp:sp modelId="{85790580-5BA9-4FB8-918D-AD92D6987DDA}">
      <dsp:nvSpPr>
        <dsp:cNvPr id="0" name=""/>
        <dsp:cNvSpPr/>
      </dsp:nvSpPr>
      <dsp:spPr>
        <a:xfrm>
          <a:off x="0" y="4516415"/>
          <a:ext cx="8229600" cy="1398515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500" kern="1200" dirty="0">
              <a:solidFill>
                <a:schemeClr val="tx1"/>
              </a:solidFill>
            </a:rPr>
            <a:t>Owning commodities in a broader portfolio is encouraged as a diversifier and a hedge against inflation.</a:t>
          </a:r>
        </a:p>
      </dsp:txBody>
      <dsp:txXfrm>
        <a:off x="0" y="4516415"/>
        <a:ext cx="8229600" cy="13985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246FEC-E8A8-4926-A4DC-F688C6A57828}">
      <dsp:nvSpPr>
        <dsp:cNvPr id="0" name=""/>
        <dsp:cNvSpPr/>
      </dsp:nvSpPr>
      <dsp:spPr>
        <a:xfrm>
          <a:off x="3248025" y="1411604"/>
          <a:ext cx="1733550" cy="173355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1AB6D34-6AE7-4032-A328-D6E8743FC2A6}">
      <dsp:nvSpPr>
        <dsp:cNvPr id="0" name=""/>
        <dsp:cNvSpPr/>
      </dsp:nvSpPr>
      <dsp:spPr>
        <a:xfrm>
          <a:off x="3109341" y="0"/>
          <a:ext cx="2010918" cy="11639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100" kern="1200" dirty="0"/>
            <a:t>Buyer &amp; Sellers</a:t>
          </a:r>
        </a:p>
      </dsp:txBody>
      <dsp:txXfrm>
        <a:off x="3109341" y="0"/>
        <a:ext cx="2010918" cy="1163955"/>
      </dsp:txXfrm>
    </dsp:sp>
    <dsp:sp modelId="{41145546-203C-457D-8733-89561A403C3D}">
      <dsp:nvSpPr>
        <dsp:cNvPr id="0" name=""/>
        <dsp:cNvSpPr/>
      </dsp:nvSpPr>
      <dsp:spPr>
        <a:xfrm>
          <a:off x="3907467" y="1890560"/>
          <a:ext cx="1733550" cy="1733550"/>
        </a:xfrm>
        <a:prstGeom prst="ellipse">
          <a:avLst/>
        </a:prstGeom>
        <a:solidFill>
          <a:schemeClr val="accent4">
            <a:alpha val="50000"/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225EC1C-8AA5-4D33-A0A9-7DB105FD2C86}">
      <dsp:nvSpPr>
        <dsp:cNvPr id="0" name=""/>
        <dsp:cNvSpPr/>
      </dsp:nvSpPr>
      <dsp:spPr>
        <a:xfrm>
          <a:off x="5779008" y="1535430"/>
          <a:ext cx="1802892" cy="12630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100" kern="1200" dirty="0"/>
            <a:t>Market &amp; Exchange</a:t>
          </a:r>
        </a:p>
      </dsp:txBody>
      <dsp:txXfrm>
        <a:off x="5779008" y="1535430"/>
        <a:ext cx="1802892" cy="1263015"/>
      </dsp:txXfrm>
    </dsp:sp>
    <dsp:sp modelId="{80BB2C99-759A-4CFF-9ACF-246131F495BA}">
      <dsp:nvSpPr>
        <dsp:cNvPr id="0" name=""/>
        <dsp:cNvSpPr/>
      </dsp:nvSpPr>
      <dsp:spPr>
        <a:xfrm>
          <a:off x="3655755" y="2666199"/>
          <a:ext cx="1733550" cy="1733550"/>
        </a:xfrm>
        <a:prstGeom prst="ellipse">
          <a:avLst/>
        </a:prstGeom>
        <a:solidFill>
          <a:schemeClr val="accent4">
            <a:alpha val="50000"/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59D89A0-1F0C-4BB0-B1E2-4E36AB33BDD0}">
      <dsp:nvSpPr>
        <dsp:cNvPr id="0" name=""/>
        <dsp:cNvSpPr/>
      </dsp:nvSpPr>
      <dsp:spPr>
        <a:xfrm>
          <a:off x="5501640" y="3689985"/>
          <a:ext cx="1802892" cy="12630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100" kern="1200" dirty="0"/>
            <a:t>Logistics Companies</a:t>
          </a:r>
        </a:p>
      </dsp:txBody>
      <dsp:txXfrm>
        <a:off x="5501640" y="3689985"/>
        <a:ext cx="1802892" cy="1263015"/>
      </dsp:txXfrm>
    </dsp:sp>
    <dsp:sp modelId="{73B37A7E-B7D7-492A-8E45-D4B9C5839856}">
      <dsp:nvSpPr>
        <dsp:cNvPr id="0" name=""/>
        <dsp:cNvSpPr/>
      </dsp:nvSpPr>
      <dsp:spPr>
        <a:xfrm>
          <a:off x="2840294" y="2666199"/>
          <a:ext cx="1733550" cy="1733550"/>
        </a:xfrm>
        <a:prstGeom prst="ellipse">
          <a:avLst/>
        </a:prstGeom>
        <a:solidFill>
          <a:schemeClr val="accent4">
            <a:alpha val="50000"/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E829557-22CA-4707-A6F1-D711D952D839}">
      <dsp:nvSpPr>
        <dsp:cNvPr id="0" name=""/>
        <dsp:cNvSpPr/>
      </dsp:nvSpPr>
      <dsp:spPr>
        <a:xfrm>
          <a:off x="925067" y="3689985"/>
          <a:ext cx="1802892" cy="12630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100" kern="1200" dirty="0"/>
            <a:t>Support Agencies </a:t>
          </a:r>
        </a:p>
      </dsp:txBody>
      <dsp:txXfrm>
        <a:off x="925067" y="3689985"/>
        <a:ext cx="1802892" cy="1263015"/>
      </dsp:txXfrm>
    </dsp:sp>
    <dsp:sp modelId="{C6D59880-95FB-4C3B-86B6-0AE52C971ACB}">
      <dsp:nvSpPr>
        <dsp:cNvPr id="0" name=""/>
        <dsp:cNvSpPr/>
      </dsp:nvSpPr>
      <dsp:spPr>
        <a:xfrm>
          <a:off x="2588582" y="1890560"/>
          <a:ext cx="1733550" cy="1733550"/>
        </a:xfrm>
        <a:prstGeom prst="ellipse">
          <a:avLst/>
        </a:prstGeom>
        <a:solidFill>
          <a:schemeClr val="accent4">
            <a:alpha val="50000"/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C035C45-36C9-4350-983E-F5D8A7E632EE}">
      <dsp:nvSpPr>
        <dsp:cNvPr id="0" name=""/>
        <dsp:cNvSpPr/>
      </dsp:nvSpPr>
      <dsp:spPr>
        <a:xfrm>
          <a:off x="647699" y="1535430"/>
          <a:ext cx="1802892" cy="12630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100" kern="1200" dirty="0"/>
            <a:t>Lending Agencies</a:t>
          </a:r>
        </a:p>
      </dsp:txBody>
      <dsp:txXfrm>
        <a:off x="647699" y="1535430"/>
        <a:ext cx="1802892" cy="12630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92BE2-15CF-48BD-B01C-119B9A98CA3C}">
      <dsp:nvSpPr>
        <dsp:cNvPr id="0" name=""/>
        <dsp:cNvSpPr/>
      </dsp:nvSpPr>
      <dsp:spPr>
        <a:xfrm>
          <a:off x="8107" y="1945850"/>
          <a:ext cx="1638112" cy="20518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Ministry of Consumer Affairs, Foods &amp; Public Distribution</a:t>
          </a:r>
        </a:p>
      </dsp:txBody>
      <dsp:txXfrm>
        <a:off x="56086" y="1993829"/>
        <a:ext cx="1542154" cy="1955941"/>
      </dsp:txXfrm>
    </dsp:sp>
    <dsp:sp modelId="{B6D658AE-EEFD-4AAA-8E68-21D216976448}">
      <dsp:nvSpPr>
        <dsp:cNvPr id="0" name=""/>
        <dsp:cNvSpPr/>
      </dsp:nvSpPr>
      <dsp:spPr>
        <a:xfrm>
          <a:off x="1646219" y="2959397"/>
          <a:ext cx="655245" cy="24804"/>
        </a:xfrm>
        <a:custGeom>
          <a:avLst/>
          <a:gdLst/>
          <a:ahLst/>
          <a:cxnLst/>
          <a:rect l="0" t="0" r="0" b="0"/>
          <a:pathLst>
            <a:path>
              <a:moveTo>
                <a:pt x="0" y="12402"/>
              </a:moveTo>
              <a:lnTo>
                <a:pt x="655245" y="1240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1957461" y="2955418"/>
        <a:ext cx="32762" cy="32762"/>
      </dsp:txXfrm>
    </dsp:sp>
    <dsp:sp modelId="{A2BE45FB-00FE-4D57-AAD0-76570A48B2F2}">
      <dsp:nvSpPr>
        <dsp:cNvPr id="0" name=""/>
        <dsp:cNvSpPr/>
      </dsp:nvSpPr>
      <dsp:spPr>
        <a:xfrm>
          <a:off x="2301464" y="1945850"/>
          <a:ext cx="1638112" cy="20518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Forward Market Commission </a:t>
          </a:r>
        </a:p>
      </dsp:txBody>
      <dsp:txXfrm>
        <a:off x="2349443" y="1993829"/>
        <a:ext cx="1542154" cy="1955941"/>
      </dsp:txXfrm>
    </dsp:sp>
    <dsp:sp modelId="{91F5F687-AD58-40CA-AFD3-5D9FA6E4C4AA}">
      <dsp:nvSpPr>
        <dsp:cNvPr id="0" name=""/>
        <dsp:cNvSpPr/>
      </dsp:nvSpPr>
      <dsp:spPr>
        <a:xfrm rot="18064368">
          <a:off x="3632428" y="2415708"/>
          <a:ext cx="1269543" cy="24804"/>
        </a:xfrm>
        <a:custGeom>
          <a:avLst/>
          <a:gdLst/>
          <a:ahLst/>
          <a:cxnLst/>
          <a:rect l="0" t="0" r="0" b="0"/>
          <a:pathLst>
            <a:path>
              <a:moveTo>
                <a:pt x="0" y="12402"/>
              </a:moveTo>
              <a:lnTo>
                <a:pt x="1269543" y="1240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4235461" y="2396371"/>
        <a:ext cx="63477" cy="63477"/>
      </dsp:txXfrm>
    </dsp:sp>
    <dsp:sp modelId="{862656DF-A175-478C-BD80-A392BA08FC03}">
      <dsp:nvSpPr>
        <dsp:cNvPr id="0" name=""/>
        <dsp:cNvSpPr/>
      </dsp:nvSpPr>
      <dsp:spPr>
        <a:xfrm>
          <a:off x="4594822" y="858470"/>
          <a:ext cx="1638112" cy="20518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National Electronic Exchange</a:t>
          </a:r>
        </a:p>
      </dsp:txBody>
      <dsp:txXfrm>
        <a:off x="4642801" y="906449"/>
        <a:ext cx="1542154" cy="1955941"/>
      </dsp:txXfrm>
    </dsp:sp>
    <dsp:sp modelId="{CAD566FF-4833-4A1F-A059-781D53C61261}">
      <dsp:nvSpPr>
        <dsp:cNvPr id="0" name=""/>
        <dsp:cNvSpPr/>
      </dsp:nvSpPr>
      <dsp:spPr>
        <a:xfrm>
          <a:off x="6232935" y="1872018"/>
          <a:ext cx="655245" cy="24804"/>
        </a:xfrm>
        <a:custGeom>
          <a:avLst/>
          <a:gdLst/>
          <a:ahLst/>
          <a:cxnLst/>
          <a:rect l="0" t="0" r="0" b="0"/>
          <a:pathLst>
            <a:path>
              <a:moveTo>
                <a:pt x="0" y="12402"/>
              </a:moveTo>
              <a:lnTo>
                <a:pt x="655245" y="1240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6544176" y="1868039"/>
        <a:ext cx="32762" cy="32762"/>
      </dsp:txXfrm>
    </dsp:sp>
    <dsp:sp modelId="{285BC0E4-A988-408B-8082-AA7521D60308}">
      <dsp:nvSpPr>
        <dsp:cNvPr id="0" name=""/>
        <dsp:cNvSpPr/>
      </dsp:nvSpPr>
      <dsp:spPr>
        <a:xfrm>
          <a:off x="6888180" y="858470"/>
          <a:ext cx="1638112" cy="20518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1. MCX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2. NCDEX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3. NMCE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4. ICEX</a:t>
          </a:r>
        </a:p>
      </dsp:txBody>
      <dsp:txXfrm>
        <a:off x="6936159" y="906449"/>
        <a:ext cx="1542154" cy="1955941"/>
      </dsp:txXfrm>
    </dsp:sp>
    <dsp:sp modelId="{5220767C-8E4C-4DEF-A38E-A4C7997DB2A6}">
      <dsp:nvSpPr>
        <dsp:cNvPr id="0" name=""/>
        <dsp:cNvSpPr/>
      </dsp:nvSpPr>
      <dsp:spPr>
        <a:xfrm rot="3535632">
          <a:off x="3632428" y="3503087"/>
          <a:ext cx="1269543" cy="24804"/>
        </a:xfrm>
        <a:custGeom>
          <a:avLst/>
          <a:gdLst/>
          <a:ahLst/>
          <a:cxnLst/>
          <a:rect l="0" t="0" r="0" b="0"/>
          <a:pathLst>
            <a:path>
              <a:moveTo>
                <a:pt x="0" y="12402"/>
              </a:moveTo>
              <a:lnTo>
                <a:pt x="1269543" y="1240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4235461" y="3483750"/>
        <a:ext cx="63477" cy="63477"/>
      </dsp:txXfrm>
    </dsp:sp>
    <dsp:sp modelId="{7AB010A2-83D5-460A-BE90-D47E103F5F24}">
      <dsp:nvSpPr>
        <dsp:cNvPr id="0" name=""/>
        <dsp:cNvSpPr/>
      </dsp:nvSpPr>
      <dsp:spPr>
        <a:xfrm>
          <a:off x="4594822" y="3033229"/>
          <a:ext cx="1638112" cy="20518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Regional Exchanges</a:t>
          </a:r>
        </a:p>
      </dsp:txBody>
      <dsp:txXfrm>
        <a:off x="4642801" y="3081208"/>
        <a:ext cx="1542154" cy="1955941"/>
      </dsp:txXfrm>
    </dsp:sp>
    <dsp:sp modelId="{E642580D-3C38-4ECF-8C57-5BC4F2812FC6}">
      <dsp:nvSpPr>
        <dsp:cNvPr id="0" name=""/>
        <dsp:cNvSpPr/>
      </dsp:nvSpPr>
      <dsp:spPr>
        <a:xfrm>
          <a:off x="6232935" y="4046776"/>
          <a:ext cx="655245" cy="24804"/>
        </a:xfrm>
        <a:custGeom>
          <a:avLst/>
          <a:gdLst/>
          <a:ahLst/>
          <a:cxnLst/>
          <a:rect l="0" t="0" r="0" b="0"/>
          <a:pathLst>
            <a:path>
              <a:moveTo>
                <a:pt x="0" y="12402"/>
              </a:moveTo>
              <a:lnTo>
                <a:pt x="655245" y="1240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6544176" y="4042798"/>
        <a:ext cx="32762" cy="32762"/>
      </dsp:txXfrm>
    </dsp:sp>
    <dsp:sp modelId="{EC6BC19B-0C81-4B37-ADC9-9B56D5060F45}">
      <dsp:nvSpPr>
        <dsp:cNvPr id="0" name=""/>
        <dsp:cNvSpPr/>
      </dsp:nvSpPr>
      <dsp:spPr>
        <a:xfrm>
          <a:off x="6888180" y="3033229"/>
          <a:ext cx="1638112" cy="20518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1. NBOT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/>
            <a:t>2. Regional Exchanges</a:t>
          </a:r>
        </a:p>
      </dsp:txBody>
      <dsp:txXfrm>
        <a:off x="6936159" y="3081208"/>
        <a:ext cx="1542154" cy="19559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8551FB-B5AC-4513-A407-DBF5EB3FDF9F}">
      <dsp:nvSpPr>
        <dsp:cNvPr id="0" name=""/>
        <dsp:cNvSpPr/>
      </dsp:nvSpPr>
      <dsp:spPr>
        <a:xfrm>
          <a:off x="744825" y="2726903"/>
          <a:ext cx="1893986" cy="9469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kern="1200" dirty="0">
              <a:solidFill>
                <a:schemeClr val="tx1"/>
              </a:solidFill>
            </a:rPr>
            <a:t>Types of Commodities</a:t>
          </a:r>
        </a:p>
      </dsp:txBody>
      <dsp:txXfrm>
        <a:off x="772561" y="2754639"/>
        <a:ext cx="1838514" cy="891521"/>
      </dsp:txXfrm>
    </dsp:sp>
    <dsp:sp modelId="{8C658CC0-F37B-49BE-ABAF-2AA6367273B1}">
      <dsp:nvSpPr>
        <dsp:cNvPr id="0" name=""/>
        <dsp:cNvSpPr/>
      </dsp:nvSpPr>
      <dsp:spPr>
        <a:xfrm rot="17350740">
          <a:off x="1864569" y="2098042"/>
          <a:ext cx="230607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306079" y="133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800" kern="1200"/>
        </a:p>
      </dsp:txBody>
      <dsp:txXfrm>
        <a:off x="2959957" y="2053705"/>
        <a:ext cx="115303" cy="115303"/>
      </dsp:txXfrm>
    </dsp:sp>
    <dsp:sp modelId="{12511641-9DA1-4543-BB25-F70D8ADFEDC8}">
      <dsp:nvSpPr>
        <dsp:cNvPr id="0" name=""/>
        <dsp:cNvSpPr/>
      </dsp:nvSpPr>
      <dsp:spPr>
        <a:xfrm>
          <a:off x="3396406" y="548818"/>
          <a:ext cx="1893986" cy="94699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kern="1200" dirty="0">
              <a:solidFill>
                <a:schemeClr val="tx1"/>
              </a:solidFill>
            </a:rPr>
            <a:t>Agricultural</a:t>
          </a:r>
        </a:p>
      </dsp:txBody>
      <dsp:txXfrm>
        <a:off x="3424142" y="576554"/>
        <a:ext cx="1838514" cy="891521"/>
      </dsp:txXfrm>
    </dsp:sp>
    <dsp:sp modelId="{4E66AADA-163F-4360-9D44-2B800F13398D}">
      <dsp:nvSpPr>
        <dsp:cNvPr id="0" name=""/>
        <dsp:cNvSpPr/>
      </dsp:nvSpPr>
      <dsp:spPr>
        <a:xfrm rot="19457599">
          <a:off x="5202700" y="736739"/>
          <a:ext cx="93298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32980" y="133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5645866" y="726730"/>
        <a:ext cx="46649" cy="46649"/>
      </dsp:txXfrm>
    </dsp:sp>
    <dsp:sp modelId="{89C8BC79-B5DD-4DE3-A96B-C30E9C090781}">
      <dsp:nvSpPr>
        <dsp:cNvPr id="0" name=""/>
        <dsp:cNvSpPr/>
      </dsp:nvSpPr>
      <dsp:spPr>
        <a:xfrm>
          <a:off x="6047988" y="4297"/>
          <a:ext cx="1893986" cy="94699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kern="1200" dirty="0">
              <a:solidFill>
                <a:schemeClr val="tx1"/>
              </a:solidFill>
            </a:rPr>
            <a:t>Hard</a:t>
          </a:r>
        </a:p>
      </dsp:txBody>
      <dsp:txXfrm>
        <a:off x="6075724" y="32033"/>
        <a:ext cx="1838514" cy="891521"/>
      </dsp:txXfrm>
    </dsp:sp>
    <dsp:sp modelId="{A4CBF001-03E0-4417-A271-C9536CCB4BCC}">
      <dsp:nvSpPr>
        <dsp:cNvPr id="0" name=""/>
        <dsp:cNvSpPr/>
      </dsp:nvSpPr>
      <dsp:spPr>
        <a:xfrm rot="2142401">
          <a:off x="5202700" y="1281260"/>
          <a:ext cx="93298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32980" y="133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5645866" y="1271251"/>
        <a:ext cx="46649" cy="46649"/>
      </dsp:txXfrm>
    </dsp:sp>
    <dsp:sp modelId="{5BB7DD67-4BFA-4540-A15F-0A0DBCBDAFF8}">
      <dsp:nvSpPr>
        <dsp:cNvPr id="0" name=""/>
        <dsp:cNvSpPr/>
      </dsp:nvSpPr>
      <dsp:spPr>
        <a:xfrm>
          <a:off x="6047988" y="1093339"/>
          <a:ext cx="1893986" cy="94699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kern="1200" dirty="0">
              <a:solidFill>
                <a:schemeClr val="tx1"/>
              </a:solidFill>
            </a:rPr>
            <a:t>Soft</a:t>
          </a:r>
        </a:p>
      </dsp:txBody>
      <dsp:txXfrm>
        <a:off x="6075724" y="1121075"/>
        <a:ext cx="1838514" cy="891521"/>
      </dsp:txXfrm>
    </dsp:sp>
    <dsp:sp modelId="{0A82783C-F4EC-4124-BAE1-11F180B0BF67}">
      <dsp:nvSpPr>
        <dsp:cNvPr id="0" name=""/>
        <dsp:cNvSpPr/>
      </dsp:nvSpPr>
      <dsp:spPr>
        <a:xfrm rot="18289469">
          <a:off x="2354291" y="2642563"/>
          <a:ext cx="1326635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326635" y="133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2984443" y="2622712"/>
        <a:ext cx="66331" cy="66331"/>
      </dsp:txXfrm>
    </dsp:sp>
    <dsp:sp modelId="{12BE4DFF-D525-47DC-B6BC-3A5C867D45C8}">
      <dsp:nvSpPr>
        <dsp:cNvPr id="0" name=""/>
        <dsp:cNvSpPr/>
      </dsp:nvSpPr>
      <dsp:spPr>
        <a:xfrm>
          <a:off x="3396406" y="1637860"/>
          <a:ext cx="1893986" cy="94699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kern="1200" dirty="0">
              <a:solidFill>
                <a:schemeClr val="tx1"/>
              </a:solidFill>
            </a:rPr>
            <a:t>Animals</a:t>
          </a:r>
        </a:p>
      </dsp:txBody>
      <dsp:txXfrm>
        <a:off x="3424142" y="1665596"/>
        <a:ext cx="1838514" cy="891521"/>
      </dsp:txXfrm>
    </dsp:sp>
    <dsp:sp modelId="{1AB023D7-4981-469F-A36B-902B718AA1C0}">
      <dsp:nvSpPr>
        <dsp:cNvPr id="0" name=""/>
        <dsp:cNvSpPr/>
      </dsp:nvSpPr>
      <dsp:spPr>
        <a:xfrm>
          <a:off x="2638811" y="3187084"/>
          <a:ext cx="75759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57594" y="133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2998669" y="3181460"/>
        <a:ext cx="37879" cy="37879"/>
      </dsp:txXfrm>
    </dsp:sp>
    <dsp:sp modelId="{78E55EBA-459F-4E9C-B29D-48E1C5F61930}">
      <dsp:nvSpPr>
        <dsp:cNvPr id="0" name=""/>
        <dsp:cNvSpPr/>
      </dsp:nvSpPr>
      <dsp:spPr>
        <a:xfrm>
          <a:off x="3396406" y="2726903"/>
          <a:ext cx="1893986" cy="94699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kern="1200" dirty="0">
              <a:solidFill>
                <a:schemeClr val="tx1"/>
              </a:solidFill>
            </a:rPr>
            <a:t>Metal</a:t>
          </a:r>
        </a:p>
      </dsp:txBody>
      <dsp:txXfrm>
        <a:off x="3424142" y="2754639"/>
        <a:ext cx="1838514" cy="891521"/>
      </dsp:txXfrm>
    </dsp:sp>
    <dsp:sp modelId="{E1C78704-0231-4788-91F2-79596C9FB564}">
      <dsp:nvSpPr>
        <dsp:cNvPr id="0" name=""/>
        <dsp:cNvSpPr/>
      </dsp:nvSpPr>
      <dsp:spPr>
        <a:xfrm rot="19457599">
          <a:off x="5202700" y="2914823"/>
          <a:ext cx="93298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32980" y="133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5645866" y="2904814"/>
        <a:ext cx="46649" cy="46649"/>
      </dsp:txXfrm>
    </dsp:sp>
    <dsp:sp modelId="{DF791633-B299-458E-8C63-3079E619A62C}">
      <dsp:nvSpPr>
        <dsp:cNvPr id="0" name=""/>
        <dsp:cNvSpPr/>
      </dsp:nvSpPr>
      <dsp:spPr>
        <a:xfrm>
          <a:off x="6047988" y="2182382"/>
          <a:ext cx="1893986" cy="94699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kern="1200" dirty="0">
              <a:solidFill>
                <a:schemeClr val="tx1"/>
              </a:solidFill>
            </a:rPr>
            <a:t>Precious </a:t>
          </a:r>
        </a:p>
      </dsp:txBody>
      <dsp:txXfrm>
        <a:off x="6075724" y="2210118"/>
        <a:ext cx="1838514" cy="891521"/>
      </dsp:txXfrm>
    </dsp:sp>
    <dsp:sp modelId="{21CF0A60-7736-4218-A5E1-0851EBE4B3D8}">
      <dsp:nvSpPr>
        <dsp:cNvPr id="0" name=""/>
        <dsp:cNvSpPr/>
      </dsp:nvSpPr>
      <dsp:spPr>
        <a:xfrm rot="2142401">
          <a:off x="5202700" y="3459345"/>
          <a:ext cx="93298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32980" y="133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5645866" y="3449336"/>
        <a:ext cx="46649" cy="46649"/>
      </dsp:txXfrm>
    </dsp:sp>
    <dsp:sp modelId="{EC4DF4F6-7A44-4884-B364-48C6C9C02608}">
      <dsp:nvSpPr>
        <dsp:cNvPr id="0" name=""/>
        <dsp:cNvSpPr/>
      </dsp:nvSpPr>
      <dsp:spPr>
        <a:xfrm>
          <a:off x="6047988" y="3271424"/>
          <a:ext cx="1893986" cy="94699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kern="1200" dirty="0">
              <a:solidFill>
                <a:schemeClr val="tx1"/>
              </a:solidFill>
            </a:rPr>
            <a:t>Industrial</a:t>
          </a:r>
        </a:p>
      </dsp:txBody>
      <dsp:txXfrm>
        <a:off x="6075724" y="3299160"/>
        <a:ext cx="1838514" cy="891521"/>
      </dsp:txXfrm>
    </dsp:sp>
    <dsp:sp modelId="{449DABA8-36C8-48FB-ABBF-8B25D86DA639}">
      <dsp:nvSpPr>
        <dsp:cNvPr id="0" name=""/>
        <dsp:cNvSpPr/>
      </dsp:nvSpPr>
      <dsp:spPr>
        <a:xfrm rot="4249260">
          <a:off x="1864569" y="4276126"/>
          <a:ext cx="230607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306079" y="133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800" kern="1200"/>
        </a:p>
      </dsp:txBody>
      <dsp:txXfrm>
        <a:off x="2959957" y="4231790"/>
        <a:ext cx="115303" cy="115303"/>
      </dsp:txXfrm>
    </dsp:sp>
    <dsp:sp modelId="{38795117-690A-4A01-A27C-31B5BD553854}">
      <dsp:nvSpPr>
        <dsp:cNvPr id="0" name=""/>
        <dsp:cNvSpPr/>
      </dsp:nvSpPr>
      <dsp:spPr>
        <a:xfrm>
          <a:off x="3396406" y="4904988"/>
          <a:ext cx="1893986" cy="94699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kern="1200" dirty="0">
              <a:solidFill>
                <a:schemeClr val="tx1"/>
              </a:solidFill>
            </a:rPr>
            <a:t>Energy </a:t>
          </a:r>
        </a:p>
      </dsp:txBody>
      <dsp:txXfrm>
        <a:off x="3424142" y="4932724"/>
        <a:ext cx="1838514" cy="891521"/>
      </dsp:txXfrm>
    </dsp:sp>
    <dsp:sp modelId="{B92ECFC6-76AD-4D29-872E-00D92CF29018}">
      <dsp:nvSpPr>
        <dsp:cNvPr id="0" name=""/>
        <dsp:cNvSpPr/>
      </dsp:nvSpPr>
      <dsp:spPr>
        <a:xfrm rot="19457599">
          <a:off x="5202700" y="5092908"/>
          <a:ext cx="93298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32980" y="133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5645866" y="5082899"/>
        <a:ext cx="46649" cy="46649"/>
      </dsp:txXfrm>
    </dsp:sp>
    <dsp:sp modelId="{DB477E8F-A748-4D83-AF8B-6299C855E00D}">
      <dsp:nvSpPr>
        <dsp:cNvPr id="0" name=""/>
        <dsp:cNvSpPr/>
      </dsp:nvSpPr>
      <dsp:spPr>
        <a:xfrm>
          <a:off x="6047988" y="4360466"/>
          <a:ext cx="1893986" cy="94699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kern="1200" dirty="0">
              <a:solidFill>
                <a:schemeClr val="tx1"/>
              </a:solidFill>
            </a:rPr>
            <a:t>Liquid</a:t>
          </a:r>
        </a:p>
      </dsp:txBody>
      <dsp:txXfrm>
        <a:off x="6075724" y="4388202"/>
        <a:ext cx="1838514" cy="891521"/>
      </dsp:txXfrm>
    </dsp:sp>
    <dsp:sp modelId="{690BD4DF-067E-45BC-91DA-3C6253F8627B}">
      <dsp:nvSpPr>
        <dsp:cNvPr id="0" name=""/>
        <dsp:cNvSpPr/>
      </dsp:nvSpPr>
      <dsp:spPr>
        <a:xfrm rot="2142401">
          <a:off x="5202700" y="5637429"/>
          <a:ext cx="93298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32980" y="133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5645866" y="5627420"/>
        <a:ext cx="46649" cy="46649"/>
      </dsp:txXfrm>
    </dsp:sp>
    <dsp:sp modelId="{D49E3375-E93B-4E36-B912-7CAB31E7B7D6}">
      <dsp:nvSpPr>
        <dsp:cNvPr id="0" name=""/>
        <dsp:cNvSpPr/>
      </dsp:nvSpPr>
      <dsp:spPr>
        <a:xfrm>
          <a:off x="6047988" y="5449509"/>
          <a:ext cx="1893986" cy="94699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kern="1200" dirty="0">
              <a:solidFill>
                <a:schemeClr val="tx1"/>
              </a:solidFill>
            </a:rPr>
            <a:t>Gases</a:t>
          </a:r>
        </a:p>
      </dsp:txBody>
      <dsp:txXfrm>
        <a:off x="6075724" y="5477245"/>
        <a:ext cx="1838514" cy="8915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81F4F-CAF5-4308-AE29-B3B871234D75}">
      <dsp:nvSpPr>
        <dsp:cNvPr id="0" name=""/>
        <dsp:cNvSpPr/>
      </dsp:nvSpPr>
      <dsp:spPr>
        <a:xfrm>
          <a:off x="3248025" y="1411604"/>
          <a:ext cx="1733550" cy="173355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26E56E9-886D-4D74-99DB-A6472CA3093D}">
      <dsp:nvSpPr>
        <dsp:cNvPr id="0" name=""/>
        <dsp:cNvSpPr/>
      </dsp:nvSpPr>
      <dsp:spPr>
        <a:xfrm>
          <a:off x="3109341" y="0"/>
          <a:ext cx="2010918" cy="11639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900" b="1" kern="1200" dirty="0"/>
            <a:t>No Complicated manufacturing activity</a:t>
          </a:r>
        </a:p>
      </dsp:txBody>
      <dsp:txXfrm>
        <a:off x="3109341" y="0"/>
        <a:ext cx="2010918" cy="1163955"/>
      </dsp:txXfrm>
    </dsp:sp>
    <dsp:sp modelId="{ECC69E03-6087-4B16-B7E0-C9B56CD17792}">
      <dsp:nvSpPr>
        <dsp:cNvPr id="0" name=""/>
        <dsp:cNvSpPr/>
      </dsp:nvSpPr>
      <dsp:spPr>
        <a:xfrm>
          <a:off x="3907467" y="1890560"/>
          <a:ext cx="1733550" cy="1733550"/>
        </a:xfrm>
        <a:prstGeom prst="ellipse">
          <a:avLst/>
        </a:prstGeom>
        <a:solidFill>
          <a:schemeClr val="accent3">
            <a:alpha val="50000"/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B07EB6C-B98E-4949-A823-490205021248}">
      <dsp:nvSpPr>
        <dsp:cNvPr id="0" name=""/>
        <dsp:cNvSpPr/>
      </dsp:nvSpPr>
      <dsp:spPr>
        <a:xfrm>
          <a:off x="5779008" y="1535430"/>
          <a:ext cx="1802892" cy="12630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900" b="1" kern="1200" dirty="0"/>
            <a:t>Standardized product</a:t>
          </a:r>
        </a:p>
      </dsp:txBody>
      <dsp:txXfrm>
        <a:off x="5779008" y="1535430"/>
        <a:ext cx="1802892" cy="1263015"/>
      </dsp:txXfrm>
    </dsp:sp>
    <dsp:sp modelId="{2D468B62-2321-47E3-9918-3FD76BDB82CA}">
      <dsp:nvSpPr>
        <dsp:cNvPr id="0" name=""/>
        <dsp:cNvSpPr/>
      </dsp:nvSpPr>
      <dsp:spPr>
        <a:xfrm>
          <a:off x="3655755" y="2666199"/>
          <a:ext cx="1733550" cy="1733550"/>
        </a:xfrm>
        <a:prstGeom prst="ellipse">
          <a:avLst/>
        </a:prstGeom>
        <a:solidFill>
          <a:schemeClr val="accent3">
            <a:alpha val="50000"/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25B2E0D-A228-4BC3-A4A4-422093BBA3EE}">
      <dsp:nvSpPr>
        <dsp:cNvPr id="0" name=""/>
        <dsp:cNvSpPr/>
      </dsp:nvSpPr>
      <dsp:spPr>
        <a:xfrm>
          <a:off x="5501640" y="3689985"/>
          <a:ext cx="1802892" cy="12630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900" b="1" kern="1200" dirty="0"/>
            <a:t>Price =&gt; DD &amp; SS</a:t>
          </a:r>
        </a:p>
      </dsp:txBody>
      <dsp:txXfrm>
        <a:off x="5501640" y="3689985"/>
        <a:ext cx="1802892" cy="1263015"/>
      </dsp:txXfrm>
    </dsp:sp>
    <dsp:sp modelId="{EE230DBF-8AAE-4548-ABCD-A5464822EBB3}">
      <dsp:nvSpPr>
        <dsp:cNvPr id="0" name=""/>
        <dsp:cNvSpPr/>
      </dsp:nvSpPr>
      <dsp:spPr>
        <a:xfrm>
          <a:off x="2840294" y="2666199"/>
          <a:ext cx="1733550" cy="1733550"/>
        </a:xfrm>
        <a:prstGeom prst="ellipse">
          <a:avLst/>
        </a:prstGeom>
        <a:solidFill>
          <a:schemeClr val="accent3">
            <a:alpha val="50000"/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5379A9E-67FA-4878-9703-70046D41CC45}">
      <dsp:nvSpPr>
        <dsp:cNvPr id="0" name=""/>
        <dsp:cNvSpPr/>
      </dsp:nvSpPr>
      <dsp:spPr>
        <a:xfrm>
          <a:off x="925067" y="3689985"/>
          <a:ext cx="1802892" cy="12630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900" b="1" kern="1200" dirty="0"/>
            <a:t>Wide spread trading activity through many competing sellers</a:t>
          </a:r>
        </a:p>
      </dsp:txBody>
      <dsp:txXfrm>
        <a:off x="925067" y="3689985"/>
        <a:ext cx="1802892" cy="1263015"/>
      </dsp:txXfrm>
    </dsp:sp>
    <dsp:sp modelId="{EDFCCC2F-8E69-4191-9BB0-39D648D39EAF}">
      <dsp:nvSpPr>
        <dsp:cNvPr id="0" name=""/>
        <dsp:cNvSpPr/>
      </dsp:nvSpPr>
      <dsp:spPr>
        <a:xfrm>
          <a:off x="2588582" y="1890560"/>
          <a:ext cx="1733550" cy="1733550"/>
        </a:xfrm>
        <a:prstGeom prst="ellipse">
          <a:avLst/>
        </a:prstGeom>
        <a:solidFill>
          <a:schemeClr val="accent3">
            <a:alpha val="50000"/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17EA888-5EC2-4907-9F1C-9A41563F5EF8}">
      <dsp:nvSpPr>
        <dsp:cNvPr id="0" name=""/>
        <dsp:cNvSpPr/>
      </dsp:nvSpPr>
      <dsp:spPr>
        <a:xfrm>
          <a:off x="647699" y="1535430"/>
          <a:ext cx="1802892" cy="12630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900" b="1" kern="1200" dirty="0"/>
            <a:t>Adequate self life</a:t>
          </a:r>
        </a:p>
      </dsp:txBody>
      <dsp:txXfrm>
        <a:off x="647699" y="1535430"/>
        <a:ext cx="1802892" cy="12630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16C8E7-383F-4D1D-A20C-606412CE3A9A}">
      <dsp:nvSpPr>
        <dsp:cNvPr id="0" name=""/>
        <dsp:cNvSpPr/>
      </dsp:nvSpPr>
      <dsp:spPr>
        <a:xfrm>
          <a:off x="2846832" y="48767"/>
          <a:ext cx="2535936" cy="253593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900" kern="1200" dirty="0"/>
            <a:t>Trading in Equity of Commodity based companies</a:t>
          </a:r>
        </a:p>
      </dsp:txBody>
      <dsp:txXfrm>
        <a:off x="3139440" y="390143"/>
        <a:ext cx="1950720" cy="804672"/>
      </dsp:txXfrm>
    </dsp:sp>
    <dsp:sp modelId="{FF83EC14-B0BD-45C0-9F1A-1584E5649D8C}">
      <dsp:nvSpPr>
        <dsp:cNvPr id="0" name=""/>
        <dsp:cNvSpPr/>
      </dsp:nvSpPr>
      <dsp:spPr>
        <a:xfrm>
          <a:off x="3968496" y="1170431"/>
          <a:ext cx="2535936" cy="2535936"/>
        </a:xfrm>
        <a:prstGeom prst="ellipse">
          <a:avLst/>
        </a:prstGeom>
        <a:solidFill>
          <a:schemeClr val="accent3">
            <a:alpha val="50000"/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900" kern="1200" dirty="0"/>
            <a:t>Exchange Traded Funds (ETFs)</a:t>
          </a:r>
        </a:p>
      </dsp:txBody>
      <dsp:txXfrm>
        <a:off x="5334000" y="1463040"/>
        <a:ext cx="975360" cy="1950720"/>
      </dsp:txXfrm>
    </dsp:sp>
    <dsp:sp modelId="{FCD28D79-E559-4BBD-8D65-8BDAD781A495}">
      <dsp:nvSpPr>
        <dsp:cNvPr id="0" name=""/>
        <dsp:cNvSpPr/>
      </dsp:nvSpPr>
      <dsp:spPr>
        <a:xfrm>
          <a:off x="2846832" y="2292096"/>
          <a:ext cx="2535936" cy="2535936"/>
        </a:xfrm>
        <a:prstGeom prst="ellipse">
          <a:avLst/>
        </a:prstGeom>
        <a:solidFill>
          <a:schemeClr val="accent3">
            <a:alpha val="50000"/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900" kern="1200" dirty="0"/>
            <a:t>Mutual Funds</a:t>
          </a:r>
        </a:p>
      </dsp:txBody>
      <dsp:txXfrm>
        <a:off x="3139440" y="3681984"/>
        <a:ext cx="1950720" cy="804672"/>
      </dsp:txXfrm>
    </dsp:sp>
    <dsp:sp modelId="{B229A9C0-0C50-441C-B237-52F98AD56D62}">
      <dsp:nvSpPr>
        <dsp:cNvPr id="0" name=""/>
        <dsp:cNvSpPr/>
      </dsp:nvSpPr>
      <dsp:spPr>
        <a:xfrm>
          <a:off x="1725167" y="1170431"/>
          <a:ext cx="2535936" cy="2535936"/>
        </a:xfrm>
        <a:prstGeom prst="ellipse">
          <a:avLst/>
        </a:prstGeom>
        <a:solidFill>
          <a:schemeClr val="accent3">
            <a:alpha val="50000"/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900" kern="1200" dirty="0"/>
            <a:t>Hedge Funds</a:t>
          </a:r>
        </a:p>
      </dsp:txBody>
      <dsp:txXfrm>
        <a:off x="1920239" y="1463040"/>
        <a:ext cx="975360" cy="19507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357534-514D-42AC-B1B0-8BE8F743E42A}">
      <dsp:nvSpPr>
        <dsp:cNvPr id="0" name=""/>
        <dsp:cNvSpPr/>
      </dsp:nvSpPr>
      <dsp:spPr>
        <a:xfrm>
          <a:off x="170880" y="85"/>
          <a:ext cx="1834381" cy="110062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National Level Exchange</a:t>
          </a:r>
        </a:p>
      </dsp:txBody>
      <dsp:txXfrm>
        <a:off x="170880" y="85"/>
        <a:ext cx="1834381" cy="1100628"/>
      </dsp:txXfrm>
    </dsp:sp>
    <dsp:sp modelId="{55FA524F-85C4-408A-A86B-E86526F75BCF}">
      <dsp:nvSpPr>
        <dsp:cNvPr id="0" name=""/>
        <dsp:cNvSpPr/>
      </dsp:nvSpPr>
      <dsp:spPr>
        <a:xfrm>
          <a:off x="2188699" y="85"/>
          <a:ext cx="1834381" cy="1100628"/>
        </a:xfrm>
        <a:prstGeom prst="rect">
          <a:avLst/>
        </a:prstGeom>
        <a:solidFill>
          <a:schemeClr val="accent4">
            <a:hueOff val="-372064"/>
            <a:satOff val="2242"/>
            <a:lumOff val="1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I T based System</a:t>
          </a:r>
        </a:p>
      </dsp:txBody>
      <dsp:txXfrm>
        <a:off x="2188699" y="85"/>
        <a:ext cx="1834381" cy="1100628"/>
      </dsp:txXfrm>
    </dsp:sp>
    <dsp:sp modelId="{8C33D7B5-DCF0-4E5D-B124-96F1448E7227}">
      <dsp:nvSpPr>
        <dsp:cNvPr id="0" name=""/>
        <dsp:cNvSpPr/>
      </dsp:nvSpPr>
      <dsp:spPr>
        <a:xfrm>
          <a:off x="4206519" y="85"/>
          <a:ext cx="1834381" cy="1100628"/>
        </a:xfrm>
        <a:prstGeom prst="rect">
          <a:avLst/>
        </a:prstGeom>
        <a:solidFill>
          <a:schemeClr val="accent4">
            <a:hueOff val="-744128"/>
            <a:satOff val="4483"/>
            <a:lumOff val="3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Professional Mgmt</a:t>
          </a:r>
        </a:p>
      </dsp:txBody>
      <dsp:txXfrm>
        <a:off x="4206519" y="85"/>
        <a:ext cx="1834381" cy="1100628"/>
      </dsp:txXfrm>
    </dsp:sp>
    <dsp:sp modelId="{C3C726AB-A203-4871-975D-7198635DDD07}">
      <dsp:nvSpPr>
        <dsp:cNvPr id="0" name=""/>
        <dsp:cNvSpPr/>
      </dsp:nvSpPr>
      <dsp:spPr>
        <a:xfrm>
          <a:off x="6224338" y="85"/>
          <a:ext cx="1834381" cy="1100628"/>
        </a:xfrm>
        <a:prstGeom prst="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Governance Structure</a:t>
          </a:r>
        </a:p>
      </dsp:txBody>
      <dsp:txXfrm>
        <a:off x="6224338" y="85"/>
        <a:ext cx="1834381" cy="1100628"/>
      </dsp:txXfrm>
    </dsp:sp>
    <dsp:sp modelId="{4D8FD262-A0AC-476A-8E43-C0D7ED0DC0C3}">
      <dsp:nvSpPr>
        <dsp:cNvPr id="0" name=""/>
        <dsp:cNvSpPr/>
      </dsp:nvSpPr>
      <dsp:spPr>
        <a:xfrm>
          <a:off x="170880" y="1284152"/>
          <a:ext cx="1834381" cy="1100628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No Manipulation </a:t>
          </a:r>
        </a:p>
      </dsp:txBody>
      <dsp:txXfrm>
        <a:off x="170880" y="1284152"/>
        <a:ext cx="1834381" cy="1100628"/>
      </dsp:txXfrm>
    </dsp:sp>
    <dsp:sp modelId="{719C115B-1D3A-43F1-AFAE-6648E82CB25B}">
      <dsp:nvSpPr>
        <dsp:cNvPr id="0" name=""/>
        <dsp:cNvSpPr/>
      </dsp:nvSpPr>
      <dsp:spPr>
        <a:xfrm>
          <a:off x="2188699" y="1284152"/>
          <a:ext cx="1834381" cy="1100628"/>
        </a:xfrm>
        <a:prstGeom prst="rect">
          <a:avLst/>
        </a:prstGeom>
        <a:solidFill>
          <a:schemeClr val="accent4">
            <a:hueOff val="-1860321"/>
            <a:satOff val="11208"/>
            <a:lumOff val="8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Effective Working</a:t>
          </a:r>
        </a:p>
      </dsp:txBody>
      <dsp:txXfrm>
        <a:off x="2188699" y="1284152"/>
        <a:ext cx="1834381" cy="1100628"/>
      </dsp:txXfrm>
    </dsp:sp>
    <dsp:sp modelId="{2A863D88-7E64-43B5-9788-0B8F8789D207}">
      <dsp:nvSpPr>
        <dsp:cNvPr id="0" name=""/>
        <dsp:cNvSpPr/>
      </dsp:nvSpPr>
      <dsp:spPr>
        <a:xfrm>
          <a:off x="4206519" y="1284152"/>
          <a:ext cx="1834381" cy="1100628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Sound &amp; Modern Technology</a:t>
          </a:r>
        </a:p>
      </dsp:txBody>
      <dsp:txXfrm>
        <a:off x="4206519" y="1284152"/>
        <a:ext cx="1834381" cy="1100628"/>
      </dsp:txXfrm>
    </dsp:sp>
    <dsp:sp modelId="{97B15B9C-B5F0-4A2C-931D-FF9C18AA4A6A}">
      <dsp:nvSpPr>
        <dsp:cNvPr id="0" name=""/>
        <dsp:cNvSpPr/>
      </dsp:nvSpPr>
      <dsp:spPr>
        <a:xfrm>
          <a:off x="6224338" y="1284152"/>
          <a:ext cx="1834381" cy="1100628"/>
        </a:xfrm>
        <a:prstGeom prst="rect">
          <a:avLst/>
        </a:prstGeom>
        <a:solidFill>
          <a:schemeClr val="accent4">
            <a:hueOff val="-2604449"/>
            <a:satOff val="15691"/>
            <a:lumOff val="12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Nationalised Trading Platform  </a:t>
          </a:r>
        </a:p>
      </dsp:txBody>
      <dsp:txXfrm>
        <a:off x="6224338" y="1284152"/>
        <a:ext cx="1834381" cy="1100628"/>
      </dsp:txXfrm>
    </dsp:sp>
    <dsp:sp modelId="{040FCE89-0AA6-4D11-8F51-B559FD0BD419}">
      <dsp:nvSpPr>
        <dsp:cNvPr id="0" name=""/>
        <dsp:cNvSpPr/>
      </dsp:nvSpPr>
      <dsp:spPr>
        <a:xfrm>
          <a:off x="170880" y="2568219"/>
          <a:ext cx="1834381" cy="1100628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Clearing &amp; Settlement Mechanism</a:t>
          </a:r>
        </a:p>
      </dsp:txBody>
      <dsp:txXfrm>
        <a:off x="170880" y="2568219"/>
        <a:ext cx="1834381" cy="1100628"/>
      </dsp:txXfrm>
    </dsp:sp>
    <dsp:sp modelId="{83F9BDC8-52FC-45EB-9DB7-5A767BD99244}">
      <dsp:nvSpPr>
        <dsp:cNvPr id="0" name=""/>
        <dsp:cNvSpPr/>
      </dsp:nvSpPr>
      <dsp:spPr>
        <a:xfrm>
          <a:off x="2188699" y="2568219"/>
          <a:ext cx="1834381" cy="1100628"/>
        </a:xfrm>
        <a:prstGeom prst="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Electronic Trading</a:t>
          </a:r>
        </a:p>
      </dsp:txBody>
      <dsp:txXfrm>
        <a:off x="2188699" y="2568219"/>
        <a:ext cx="1834381" cy="1100628"/>
      </dsp:txXfrm>
    </dsp:sp>
    <dsp:sp modelId="{90264204-5418-466B-9256-8D7934A648A8}">
      <dsp:nvSpPr>
        <dsp:cNvPr id="0" name=""/>
        <dsp:cNvSpPr/>
      </dsp:nvSpPr>
      <dsp:spPr>
        <a:xfrm>
          <a:off x="4206519" y="2568219"/>
          <a:ext cx="1834381" cy="1100628"/>
        </a:xfrm>
        <a:prstGeom prst="rect">
          <a:avLst/>
        </a:prstGeom>
        <a:solidFill>
          <a:schemeClr val="accent4">
            <a:hueOff val="-3720641"/>
            <a:satOff val="22416"/>
            <a:lumOff val="179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Physical Delivery</a:t>
          </a:r>
        </a:p>
      </dsp:txBody>
      <dsp:txXfrm>
        <a:off x="4206519" y="2568219"/>
        <a:ext cx="1834381" cy="1100628"/>
      </dsp:txXfrm>
    </dsp:sp>
    <dsp:sp modelId="{9CE1454C-5409-4E65-BAF6-A31E503BFFD1}">
      <dsp:nvSpPr>
        <dsp:cNvPr id="0" name=""/>
        <dsp:cNvSpPr/>
      </dsp:nvSpPr>
      <dsp:spPr>
        <a:xfrm>
          <a:off x="6224338" y="2568219"/>
          <a:ext cx="1834381" cy="1100628"/>
        </a:xfrm>
        <a:prstGeom prst="rect">
          <a:avLst/>
        </a:prstGeom>
        <a:solidFill>
          <a:schemeClr val="accent4">
            <a:hueOff val="-4092706"/>
            <a:satOff val="24657"/>
            <a:lumOff val="19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Growth Facilitators</a:t>
          </a:r>
        </a:p>
      </dsp:txBody>
      <dsp:txXfrm>
        <a:off x="6224338" y="2568219"/>
        <a:ext cx="1834381" cy="1100628"/>
      </dsp:txXfrm>
    </dsp:sp>
    <dsp:sp modelId="{BDE02CB1-21F2-4B61-9689-CF3AAAC5DFCA}">
      <dsp:nvSpPr>
        <dsp:cNvPr id="0" name=""/>
        <dsp:cNvSpPr/>
      </dsp:nvSpPr>
      <dsp:spPr>
        <a:xfrm>
          <a:off x="3197609" y="3852285"/>
          <a:ext cx="1834381" cy="1100628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solidFill>
                <a:schemeClr val="tx1"/>
              </a:solidFill>
            </a:rPr>
            <a:t>Legal &amp; Regulatory Framework</a:t>
          </a:r>
        </a:p>
      </dsp:txBody>
      <dsp:txXfrm>
        <a:off x="3197609" y="3852285"/>
        <a:ext cx="1834381" cy="11006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agmarknet.nic.i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800600"/>
            <a:ext cx="7924800" cy="1905000"/>
          </a:xfrm>
        </p:spPr>
        <p:txBody>
          <a:bodyPr>
            <a:noAutofit/>
          </a:bodyPr>
          <a:lstStyle/>
          <a:p>
            <a:r>
              <a:rPr lang="en-IN" sz="4000" b="1" dirty="0">
                <a:solidFill>
                  <a:schemeClr val="tx1"/>
                </a:solidFill>
              </a:rPr>
              <a:t>UNIT I</a:t>
            </a:r>
          </a:p>
          <a:p>
            <a:r>
              <a:rPr lang="en-IN" sz="4000" b="1" dirty="0">
                <a:solidFill>
                  <a:schemeClr val="tx1"/>
                </a:solidFill>
              </a:rPr>
              <a:t>INTRODUCTION TO COMMODITY MARKET</a:t>
            </a:r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8305800" cy="38481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sz="3600" dirty="0"/>
              <a:t>Structure of Commodity Market in India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371600"/>
          <a:ext cx="85344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E92BE2-15CF-48BD-B01C-119B9A98CA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0E92BE2-15CF-48BD-B01C-119B9A98CA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0E92BE2-15CF-48BD-B01C-119B9A98CA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D658AE-EEFD-4AAA-8E68-21D2169764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B6D658AE-EEFD-4AAA-8E68-21D2169764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B6D658AE-EEFD-4AAA-8E68-21D2169764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BE45FB-00FE-4D57-AAD0-76570A48B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A2BE45FB-00FE-4D57-AAD0-76570A48B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A2BE45FB-00FE-4D57-AAD0-76570A48B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F5F687-AD58-40CA-AFD3-5D9FA6E4C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91F5F687-AD58-40CA-AFD3-5D9FA6E4C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91F5F687-AD58-40CA-AFD3-5D9FA6E4C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2656DF-A175-478C-BD80-A392BA08FC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862656DF-A175-478C-BD80-A392BA08FC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862656DF-A175-478C-BD80-A392BA08FC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D566FF-4833-4A1F-A059-781D53C61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CAD566FF-4833-4A1F-A059-781D53C61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CAD566FF-4833-4A1F-A059-781D53C61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5BC0E4-A988-408B-8082-AA7521D60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285BC0E4-A988-408B-8082-AA7521D60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285BC0E4-A988-408B-8082-AA7521D60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20767C-8E4C-4DEF-A38E-A4C7997DB2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5220767C-8E4C-4DEF-A38E-A4C7997DB2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5220767C-8E4C-4DEF-A38E-A4C7997DB2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B010A2-83D5-460A-BE90-D47E103F5F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7AB010A2-83D5-460A-BE90-D47E103F5F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7AB010A2-83D5-460A-BE90-D47E103F5F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42580D-3C38-4ECF-8C57-5BC4F2812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E642580D-3C38-4ECF-8C57-5BC4F2812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E642580D-3C38-4ECF-8C57-5BC4F2812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6BC19B-0C81-4B37-ADC9-9B56D5060F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EC6BC19B-0C81-4B37-ADC9-9B56D5060F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EC6BC19B-0C81-4B37-ADC9-9B56D5060F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228600"/>
          <a:ext cx="86868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8551FB-B5AC-4513-A407-DBF5EB3FD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D8551FB-B5AC-4513-A407-DBF5EB3FD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D8551FB-B5AC-4513-A407-DBF5EB3FD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658CC0-F37B-49BE-ABAF-2AA6367273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C658CC0-F37B-49BE-ABAF-2AA6367273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C658CC0-F37B-49BE-ABAF-2AA6367273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11641-9DA1-4543-BB25-F70D8ADFED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12511641-9DA1-4543-BB25-F70D8ADFED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12511641-9DA1-4543-BB25-F70D8ADFED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66AADA-163F-4360-9D44-2B800F133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4E66AADA-163F-4360-9D44-2B800F133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4E66AADA-163F-4360-9D44-2B800F133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C8BC79-B5DD-4DE3-A96B-C30E9C0907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89C8BC79-B5DD-4DE3-A96B-C30E9C0907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89C8BC79-B5DD-4DE3-A96B-C30E9C0907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CBF001-03E0-4417-A271-C9536CCB4B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A4CBF001-03E0-4417-A271-C9536CCB4B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A4CBF001-03E0-4417-A271-C9536CCB4B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B7DD67-4BFA-4540-A15F-0A0DBCBDAF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5BB7DD67-4BFA-4540-A15F-0A0DBCBDAF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5BB7DD67-4BFA-4540-A15F-0A0DBCBDAF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82783C-F4EC-4124-BAE1-11F180B0B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0A82783C-F4EC-4124-BAE1-11F180B0B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0A82783C-F4EC-4124-BAE1-11F180B0B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BE4DFF-D525-47DC-B6BC-3A5C867D45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12BE4DFF-D525-47DC-B6BC-3A5C867D45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12BE4DFF-D525-47DC-B6BC-3A5C867D45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023D7-4981-469F-A36B-902B718AA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1AB023D7-4981-469F-A36B-902B718AA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1AB023D7-4981-469F-A36B-902B718AA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E55EBA-459F-4E9C-B29D-48E1C5F619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78E55EBA-459F-4E9C-B29D-48E1C5F619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78E55EBA-459F-4E9C-B29D-48E1C5F619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C78704-0231-4788-91F2-79596C9FB5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E1C78704-0231-4788-91F2-79596C9FB5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E1C78704-0231-4788-91F2-79596C9FB5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791633-B299-458E-8C63-3079E619A6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DF791633-B299-458E-8C63-3079E619A6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DF791633-B299-458E-8C63-3079E619A6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CF0A60-7736-4218-A5E1-0851EBE4B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21CF0A60-7736-4218-A5E1-0851EBE4B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21CF0A60-7736-4218-A5E1-0851EBE4B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4DF4F6-7A44-4884-B364-48C6C9C02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EC4DF4F6-7A44-4884-B364-48C6C9C02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EC4DF4F6-7A44-4884-B364-48C6C9C02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9DABA8-36C8-48FB-ABBF-8B25D86DA6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449DABA8-36C8-48FB-ABBF-8B25D86DA6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449DABA8-36C8-48FB-ABBF-8B25D86DA6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795117-690A-4A01-A27C-31B5BD5538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graphicEl>
                                              <a:dgm id="{38795117-690A-4A01-A27C-31B5BD5538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graphicEl>
                                              <a:dgm id="{38795117-690A-4A01-A27C-31B5BD5538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2ECFC6-76AD-4D29-872E-00D92CF290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graphicEl>
                                              <a:dgm id="{B92ECFC6-76AD-4D29-872E-00D92CF290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graphicEl>
                                              <a:dgm id="{B92ECFC6-76AD-4D29-872E-00D92CF290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B477E8F-A748-4D83-AF8B-6299C855E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graphicEl>
                                              <a:dgm id="{DB477E8F-A748-4D83-AF8B-6299C855E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graphicEl>
                                              <a:dgm id="{DB477E8F-A748-4D83-AF8B-6299C855E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0BD4DF-067E-45BC-91DA-3C6253F86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graphicEl>
                                              <a:dgm id="{690BD4DF-067E-45BC-91DA-3C6253F86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graphicEl>
                                              <a:dgm id="{690BD4DF-067E-45BC-91DA-3C6253F86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9E3375-E93B-4E36-B912-7CAB31E7B7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graphicEl>
                                              <a:dgm id="{D49E3375-E93B-4E36-B912-7CAB31E7B7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graphicEl>
                                              <a:dgm id="{D49E3375-E93B-4E36-B912-7CAB31E7B7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/>
              <a:t>Criteria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/>
              <a:t>Future Prospects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/>
          </a:bodyPr>
          <a:lstStyle/>
          <a:p>
            <a:pPr algn="just"/>
            <a:r>
              <a:rPr lang="en-IN" dirty="0"/>
              <a:t>Global Trading of Agricultural Commodity</a:t>
            </a:r>
          </a:p>
          <a:p>
            <a:pPr algn="just"/>
            <a:r>
              <a:rPr lang="en-IN" dirty="0"/>
              <a:t>India : Domestic Market, Growth potential, Opportunities, Variety of agricultural produce        ( Regional Speciality) , Market / </a:t>
            </a:r>
            <a:r>
              <a:rPr lang="en-IN" dirty="0" err="1"/>
              <a:t>Mandi</a:t>
            </a:r>
            <a:r>
              <a:rPr lang="en-IN" dirty="0"/>
              <a:t> / </a:t>
            </a:r>
            <a:r>
              <a:rPr lang="en-IN" dirty="0" err="1"/>
              <a:t>Bazzar</a:t>
            </a:r>
            <a:r>
              <a:rPr lang="en-IN" dirty="0"/>
              <a:t>.</a:t>
            </a:r>
          </a:p>
          <a:p>
            <a:pPr algn="just"/>
            <a:r>
              <a:rPr lang="en-IN" dirty="0"/>
              <a:t>Govt. Support : Lifting bans, approval for new exchanges modern infrastructure, online trading, removal of legal hurdles, attracting more participants( training &amp; development)</a:t>
            </a:r>
          </a:p>
          <a:p>
            <a:pPr algn="just"/>
            <a:r>
              <a:rPr lang="en-IN" dirty="0"/>
              <a:t>Agricultural Liberalisation</a:t>
            </a:r>
          </a:p>
          <a:p>
            <a:pPr algn="just"/>
            <a:r>
              <a:rPr lang="en-IN" dirty="0"/>
              <a:t>Potential Sector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/>
          </a:bodyPr>
          <a:lstStyle/>
          <a:p>
            <a:pPr algn="just"/>
            <a:r>
              <a:rPr lang="en-IN" dirty="0"/>
              <a:t>Boost to agricultural investments, Food processing industry</a:t>
            </a:r>
          </a:p>
          <a:p>
            <a:pPr algn="just"/>
            <a:r>
              <a:rPr lang="en-IN" dirty="0"/>
              <a:t>Transparent &amp; multiple commodities, Electronic delivery, Efficient mechanism, World class environment</a:t>
            </a:r>
          </a:p>
          <a:p>
            <a:pPr algn="just"/>
            <a:r>
              <a:rPr lang="en-IN" dirty="0"/>
              <a:t>Need : Clearing &amp; Settlement system, Warehousing facility, Efficient price mechanism.</a:t>
            </a:r>
          </a:p>
          <a:p>
            <a:pPr algn="just"/>
            <a:r>
              <a:rPr lang="en-IN" dirty="0"/>
              <a:t>Financial Support</a:t>
            </a:r>
          </a:p>
          <a:p>
            <a:pPr algn="just"/>
            <a:r>
              <a:rPr lang="en-IN" dirty="0"/>
              <a:t>Participation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/>
              <a:t>Focus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IN" dirty="0"/>
              <a:t>Consolidate the market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Strengthen regulation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Generate confidence amongst the participants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Keep the market free from manipulation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Increase awareness among the stakeholders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Empower the farmers with price information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Encourage and facilitate intermediaries 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4800"/>
            <a:ext cx="8244591" cy="61722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447800"/>
          </a:xfrm>
          <a:solidFill>
            <a:srgbClr val="0070C0"/>
          </a:solidFill>
        </p:spPr>
        <p:txBody>
          <a:bodyPr/>
          <a:lstStyle/>
          <a:p>
            <a:r>
              <a:rPr lang="en-IN" dirty="0"/>
              <a:t>Role of Information in CM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/>
              <a:t>Role : Credible &amp; Timely Information </a:t>
            </a:r>
          </a:p>
          <a:p>
            <a:pPr algn="just"/>
            <a:r>
              <a:rPr lang="en-IN" dirty="0"/>
              <a:t>Perishable Commodities or other.</a:t>
            </a:r>
          </a:p>
          <a:p>
            <a:pPr algn="just"/>
            <a:r>
              <a:rPr lang="en-IN" dirty="0"/>
              <a:t>Farmers : Planning ( Production &amp; Marketing)</a:t>
            </a:r>
          </a:p>
          <a:p>
            <a:pPr algn="just"/>
            <a:r>
              <a:rPr lang="en-IN" dirty="0"/>
              <a:t>Traders , Hedgers, Speculators</a:t>
            </a:r>
          </a:p>
          <a:p>
            <a:pPr algn="just"/>
            <a:r>
              <a:rPr lang="en-IN" dirty="0"/>
              <a:t>Lack of Information </a:t>
            </a:r>
          </a:p>
          <a:p>
            <a:pPr algn="just"/>
            <a:r>
              <a:rPr lang="en-IN" dirty="0"/>
              <a:t>Middle man Interference </a:t>
            </a:r>
          </a:p>
          <a:p>
            <a:pPr algn="just"/>
            <a:r>
              <a:rPr lang="en-IN" dirty="0"/>
              <a:t>Lower price exploitation</a:t>
            </a:r>
          </a:p>
          <a:p>
            <a:pPr algn="just"/>
            <a:r>
              <a:rPr lang="en-IN" dirty="0"/>
              <a:t>Premium Price not available</a:t>
            </a:r>
          </a:p>
          <a:p>
            <a:pPr algn="just"/>
            <a:r>
              <a:rPr lang="en-IN" dirty="0"/>
              <a:t>Accurate &amp; Complete Information </a:t>
            </a:r>
          </a:p>
          <a:p>
            <a:pPr algn="just"/>
            <a:r>
              <a:rPr lang="en-IN" dirty="0"/>
              <a:t>Mobile Technology ( Transparency) </a:t>
            </a:r>
          </a:p>
          <a:p>
            <a:pPr algn="just"/>
            <a:endParaRPr lang="en-IN" dirty="0"/>
          </a:p>
        </p:txBody>
      </p:sp>
      <p:pic>
        <p:nvPicPr>
          <p:cNvPr id="4" name="Picture 3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71601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n-IN" dirty="0"/>
              <a:t>AGMARKNET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/>
              <a:t>Agricultural Marketing Information Network </a:t>
            </a:r>
          </a:p>
          <a:p>
            <a:pPr algn="just"/>
            <a:r>
              <a:rPr lang="en-IN" dirty="0"/>
              <a:t>Advancement in ICT</a:t>
            </a:r>
          </a:p>
          <a:p>
            <a:pPr algn="just"/>
            <a:r>
              <a:rPr lang="en-IN" dirty="0"/>
              <a:t>Ministry of Agriculture, March 2002</a:t>
            </a:r>
          </a:p>
          <a:p>
            <a:pPr algn="just"/>
            <a:r>
              <a:rPr lang="en-IN" dirty="0"/>
              <a:t>Technical Support by NIC ( National Informatics Centre)</a:t>
            </a:r>
          </a:p>
          <a:p>
            <a:pPr algn="just"/>
            <a:r>
              <a:rPr lang="en-IN" dirty="0" err="1"/>
              <a:t>Xth</a:t>
            </a:r>
            <a:r>
              <a:rPr lang="en-IN" dirty="0"/>
              <a:t> Five Year Plan : 2965 Nodes, 2784 Agricultural Commodity Produces</a:t>
            </a:r>
          </a:p>
          <a:p>
            <a:pPr algn="just"/>
            <a:r>
              <a:rPr lang="en-IN" dirty="0"/>
              <a:t>Directorate of Marketing &amp; Inspection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>
            <a:normAutofit/>
          </a:bodyPr>
          <a:lstStyle/>
          <a:p>
            <a:pPr algn="just"/>
            <a:r>
              <a:rPr lang="en-IN" dirty="0"/>
              <a:t>State Agricultural Marketing Board</a:t>
            </a:r>
          </a:p>
          <a:p>
            <a:pPr algn="just"/>
            <a:r>
              <a:rPr lang="en-IN" dirty="0"/>
              <a:t>Computer Software &amp; hardware </a:t>
            </a:r>
          </a:p>
          <a:p>
            <a:pPr algn="just"/>
            <a:r>
              <a:rPr lang="en-IN" dirty="0"/>
              <a:t>1976 nods with internet : March 2007</a:t>
            </a:r>
          </a:p>
          <a:p>
            <a:pPr algn="just"/>
            <a:r>
              <a:rPr lang="en-IN" dirty="0"/>
              <a:t>Software AGMARK developed &amp; implemented</a:t>
            </a:r>
          </a:p>
          <a:p>
            <a:pPr algn="just"/>
            <a:r>
              <a:rPr lang="en-IN" dirty="0"/>
              <a:t>Portal : </a:t>
            </a:r>
            <a:r>
              <a:rPr lang="en-IN" dirty="0">
                <a:hlinkClick r:id="rId2"/>
              </a:rPr>
              <a:t>http://agmarknet.nic.in</a:t>
            </a:r>
            <a:endParaRPr lang="en-IN" dirty="0"/>
          </a:p>
          <a:p>
            <a:pPr algn="just"/>
            <a:r>
              <a:rPr lang="en-IN" dirty="0"/>
              <a:t>1700 market Regularly reports</a:t>
            </a:r>
          </a:p>
          <a:p>
            <a:pPr algn="just"/>
            <a:r>
              <a:rPr lang="en-IN" dirty="0"/>
              <a:t>Single window for various links (Website)</a:t>
            </a:r>
          </a:p>
          <a:p>
            <a:pPr algn="just"/>
            <a:r>
              <a:rPr lang="en-IN" dirty="0"/>
              <a:t>Provides weekly trends analysis</a:t>
            </a:r>
          </a:p>
          <a:p>
            <a:pPr algn="just"/>
            <a:r>
              <a:rPr lang="en-IN" dirty="0"/>
              <a:t>Future Price discovery &amp; International price</a:t>
            </a:r>
          </a:p>
          <a:p>
            <a:pPr algn="just"/>
            <a:r>
              <a:rPr lang="en-IN" dirty="0"/>
              <a:t>Quality , Quantity, Standards,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algn="just"/>
            <a:r>
              <a:rPr lang="en-IN" dirty="0"/>
              <a:t>Commodity refers too any material ( Bought &amp; Sold) other than actionable claims, money &amp; securities.</a:t>
            </a:r>
          </a:p>
          <a:p>
            <a:pPr algn="just"/>
            <a:r>
              <a:rPr lang="en-IN" dirty="0"/>
              <a:t>Part of our life from Civilization.</a:t>
            </a:r>
          </a:p>
          <a:p>
            <a:pPr algn="just"/>
            <a:r>
              <a:rPr lang="en-IN" dirty="0"/>
              <a:t>Price influences the DD &amp; SS.</a:t>
            </a:r>
          </a:p>
          <a:p>
            <a:pPr algn="just"/>
            <a:r>
              <a:rPr lang="en-IN" dirty="0"/>
              <a:t>Commodities : Raw or Primary Products / Produces. </a:t>
            </a:r>
            <a:r>
              <a:rPr lang="en-IN" dirty="0">
                <a:solidFill>
                  <a:srgbClr val="FF0000"/>
                </a:solidFill>
              </a:rPr>
              <a:t>(Not Processed)</a:t>
            </a:r>
          </a:p>
          <a:p>
            <a:pPr algn="just"/>
            <a:endParaRPr lang="en-IN" dirty="0"/>
          </a:p>
          <a:p>
            <a:pPr algn="just"/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304800" y="57912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/>
              <a:t>https://www.investopedia.com/terms/c/commodity.asp#:~:text=A%20commodity%20is%20a%20basic,is%20essentially%20uniform%20across%20producers.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network-for-agmarknet-portal-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304800"/>
            <a:ext cx="4191000" cy="4191000"/>
          </a:xfrm>
        </p:spPr>
      </p:pic>
      <p:pic>
        <p:nvPicPr>
          <p:cNvPr id="5" name="Picture 4" descr="downlo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9300" y="4572000"/>
            <a:ext cx="79375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172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IN" b="1" dirty="0"/>
              <a:t>XI </a:t>
            </a:r>
            <a:r>
              <a:rPr lang="en-IN" b="1" dirty="0" err="1"/>
              <a:t>th</a:t>
            </a:r>
            <a:r>
              <a:rPr lang="en-IN" b="1" dirty="0"/>
              <a:t> Five Year Plan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Documentation, Transport, Infrastructure, Quality, Grading &amp; Standards.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Contact farming, Opportunities, Interactive Query, Buy back, etc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Warehouse ( Add, facilities, Distance, Pledge)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Success stories ( Knowledge &amp; Planning)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GIS : Geographical Information System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Data Validation software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Electronic display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Public campaigns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/>
              <a:t>Capacity building with different stakeholders</a:t>
            </a:r>
          </a:p>
          <a:p>
            <a:endParaRPr lang="en-IN" dirty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10"/>
            </a:pPr>
            <a:r>
              <a:rPr lang="en-IN" dirty="0"/>
              <a:t> Regional Language</a:t>
            </a:r>
          </a:p>
          <a:p>
            <a:pPr marL="514350" indent="-514350" algn="just">
              <a:buFont typeface="+mj-lt"/>
              <a:buAutoNum type="arabicPeriod" startAt="10"/>
            </a:pPr>
            <a:r>
              <a:rPr lang="en-IN" dirty="0"/>
              <a:t> Strategic Alliances</a:t>
            </a:r>
          </a:p>
          <a:p>
            <a:pPr marL="514350" indent="-514350" algn="just">
              <a:buFont typeface="+mj-lt"/>
              <a:buAutoNum type="arabicPeriod" startAt="10"/>
            </a:pPr>
            <a:r>
              <a:rPr lang="en-IN" dirty="0"/>
              <a:t> Common service centres</a:t>
            </a:r>
          </a:p>
          <a:p>
            <a:pPr marL="514350" indent="-514350" algn="just">
              <a:buFont typeface="+mj-lt"/>
              <a:buAutoNum type="arabicPeriod" startAt="10"/>
            </a:pPr>
            <a:r>
              <a:rPr lang="en-IN" dirty="0"/>
              <a:t>Timely collection &amp; transmission of market information</a:t>
            </a:r>
          </a:p>
          <a:p>
            <a:pPr marL="514350" indent="-514350" algn="just">
              <a:buFont typeface="+mj-lt"/>
              <a:buAutoNum type="arabicPeriod" startAt="10"/>
            </a:pPr>
            <a:r>
              <a:rPr lang="en-IN" dirty="0"/>
              <a:t> Role of DMI &amp; NIAM</a:t>
            </a:r>
          </a:p>
          <a:p>
            <a:pPr marL="514350" indent="-514350" algn="just">
              <a:buFont typeface="+mj-lt"/>
              <a:buAutoNum type="arabicPeriod" startAt="10"/>
            </a:pPr>
            <a:r>
              <a:rPr lang="en-IN" dirty="0"/>
              <a:t> Price Forecasting </a:t>
            </a:r>
          </a:p>
          <a:p>
            <a:pPr marL="514350" indent="-514350" algn="just">
              <a:buFont typeface="+mj-lt"/>
              <a:buAutoNum type="arabicPeriod" startAt="10"/>
            </a:pPr>
            <a:r>
              <a:rPr lang="en-IN" dirty="0"/>
              <a:t> Models : PPP, BBOO : Buy Build Own Operate , ASM : Advertising cum Subscription Model</a:t>
            </a:r>
          </a:p>
          <a:p>
            <a:pPr marL="514350" indent="-514350" algn="just">
              <a:buFont typeface="+mj-lt"/>
              <a:buAutoNum type="arabicPeriod" startAt="10"/>
            </a:pPr>
            <a:r>
              <a:rPr lang="en-IN" dirty="0"/>
              <a:t>Information : Price , Market , Links , Users, Technical Support</a:t>
            </a:r>
          </a:p>
          <a:p>
            <a:pPr marL="514350" indent="-514350" algn="just">
              <a:buFont typeface="+mj-lt"/>
              <a:buAutoNum type="arabicPeriod" startAt="10"/>
            </a:pPr>
            <a:endParaRPr lang="en-IN" dirty="0"/>
          </a:p>
          <a:p>
            <a:pPr marL="514350" indent="-514350" algn="just">
              <a:buFont typeface="+mj-lt"/>
              <a:buAutoNum type="arabicPeriod" startAt="10"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n-IN" dirty="0"/>
              <a:t>KCC : </a:t>
            </a:r>
            <a:r>
              <a:rPr lang="en-IN" dirty="0" err="1"/>
              <a:t>Kisan</a:t>
            </a:r>
            <a:r>
              <a:rPr lang="en-IN" dirty="0"/>
              <a:t> Call Centre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/>
              <a:t>Information &amp; Knowledge intensity transfer to agriculture sector.</a:t>
            </a:r>
          </a:p>
          <a:p>
            <a:pPr algn="just"/>
            <a:r>
              <a:rPr lang="en-IN" dirty="0"/>
              <a:t>Information asymmetry between Farmers , Villages , Region , Country &amp; other Country.</a:t>
            </a:r>
          </a:p>
          <a:p>
            <a:pPr algn="just"/>
            <a:r>
              <a:rPr lang="en-IN" dirty="0"/>
              <a:t>Impressive telecom network ( Pvt. &amp; Govt.)</a:t>
            </a:r>
          </a:p>
          <a:p>
            <a:pPr algn="just"/>
            <a:r>
              <a:rPr lang="en-IN" dirty="0"/>
              <a:t>500,000 villages with public telephone services.</a:t>
            </a:r>
          </a:p>
          <a:p>
            <a:pPr algn="just"/>
            <a:r>
              <a:rPr lang="en-IN" dirty="0"/>
              <a:t>Mass Media &amp; Telecom Network</a:t>
            </a:r>
          </a:p>
          <a:p>
            <a:pPr algn="just"/>
            <a:r>
              <a:rPr lang="en-IN" dirty="0"/>
              <a:t>KCC : 21</a:t>
            </a:r>
            <a:r>
              <a:rPr lang="en-IN" baseline="30000" dirty="0"/>
              <a:t>st</a:t>
            </a:r>
            <a:r>
              <a:rPr lang="en-IN" dirty="0"/>
              <a:t> April, 2004</a:t>
            </a:r>
          </a:p>
          <a:p>
            <a:r>
              <a:rPr lang="en-IN" dirty="0"/>
              <a:t>Services available throughout country</a:t>
            </a:r>
          </a:p>
          <a:p>
            <a:r>
              <a:rPr lang="en-IN" dirty="0"/>
              <a:t>Common Call Toll Free Number 1551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2-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8600"/>
            <a:ext cx="4084416" cy="3930552"/>
          </a:xfrm>
        </p:spPr>
      </p:pic>
      <p:pic>
        <p:nvPicPr>
          <p:cNvPr id="5" name="Picture 4" descr="20050526020902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799" y="304800"/>
            <a:ext cx="4427431" cy="3200400"/>
          </a:xfrm>
          <a:prstGeom prst="rect">
            <a:avLst/>
          </a:prstGeom>
        </p:spPr>
      </p:pic>
      <p:pic>
        <p:nvPicPr>
          <p:cNvPr id="6" name="Picture 5" descr="download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4572000"/>
            <a:ext cx="8153400" cy="204682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962400"/>
          </a:xfrm>
        </p:spPr>
        <p:txBody>
          <a:bodyPr>
            <a:normAutofit/>
          </a:bodyPr>
          <a:lstStyle/>
          <a:p>
            <a:r>
              <a:rPr lang="en-IN" dirty="0"/>
              <a:t>Specific Call centres, Local Language, Local Agricultural Issue.</a:t>
            </a:r>
          </a:p>
          <a:p>
            <a:r>
              <a:rPr lang="en-IN" dirty="0"/>
              <a:t>13 KCC ( 116 </a:t>
            </a:r>
            <a:r>
              <a:rPr lang="en-IN" dirty="0" err="1"/>
              <a:t>Agri</a:t>
            </a:r>
            <a:r>
              <a:rPr lang="en-IN" dirty="0"/>
              <a:t> Graduates, 123 Experts)</a:t>
            </a:r>
          </a:p>
          <a:p>
            <a:r>
              <a:rPr lang="en-IN" dirty="0"/>
              <a:t>Level II : 10</a:t>
            </a:r>
            <a:r>
              <a:rPr lang="en-IN" baseline="30000" dirty="0"/>
              <a:t>th</a:t>
            </a:r>
            <a:r>
              <a:rPr lang="en-IN" dirty="0"/>
              <a:t> June 2004 { 6am to 10pm, Except Sunday &amp; Gazetted Holidays)</a:t>
            </a:r>
          </a:p>
          <a:p>
            <a:r>
              <a:rPr lang="en-IN" dirty="0"/>
              <a:t>IVRS : Interactive Voice Recognition System</a:t>
            </a:r>
          </a:p>
        </p:txBody>
      </p:sp>
      <p:pic>
        <p:nvPicPr>
          <p:cNvPr id="4" name="Picture 3" descr="image-slider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2164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IN" b="1" dirty="0"/>
              <a:t>Source &amp; Support </a:t>
            </a:r>
          </a:p>
          <a:p>
            <a:r>
              <a:rPr lang="en-IN" dirty="0" err="1"/>
              <a:t>Tamilnadu</a:t>
            </a:r>
            <a:r>
              <a:rPr lang="en-IN" dirty="0"/>
              <a:t> </a:t>
            </a:r>
            <a:r>
              <a:rPr lang="en-IN" dirty="0" err="1"/>
              <a:t>Agri</a:t>
            </a:r>
            <a:r>
              <a:rPr lang="en-IN" dirty="0"/>
              <a:t> Univ. + C-DAC (Dynamic Market Information)</a:t>
            </a:r>
          </a:p>
          <a:p>
            <a:r>
              <a:rPr lang="en-IN" dirty="0"/>
              <a:t>NHRDF : National Horticultural Research &amp; Development Foundation</a:t>
            </a:r>
          </a:p>
          <a:p>
            <a:r>
              <a:rPr lang="en-IN" dirty="0"/>
              <a:t>CMIE : Centre for Monitoring Indian Economy</a:t>
            </a:r>
          </a:p>
          <a:p>
            <a:r>
              <a:rPr lang="en-IN" dirty="0"/>
              <a:t>MANAGE : National Institute of Agricultural Extension Management </a:t>
            </a:r>
          </a:p>
          <a:p>
            <a:r>
              <a:rPr lang="en-IN" dirty="0"/>
              <a:t>UNCTAD: United Nations Conference on Trade &amp; Development</a:t>
            </a:r>
          </a:p>
          <a:p>
            <a:r>
              <a:rPr lang="en-IN" dirty="0"/>
              <a:t>NAFED : National Agricultural Cooperative Marketing Federation of India Ltd.</a:t>
            </a:r>
          </a:p>
          <a:p>
            <a:r>
              <a:rPr lang="en-IN" dirty="0"/>
              <a:t>Daily NEWS Papers </a:t>
            </a:r>
          </a:p>
          <a:p>
            <a:r>
              <a:rPr lang="en-IN" dirty="0"/>
              <a:t>Specialised Agricultural magazines</a:t>
            </a:r>
          </a:p>
          <a:p>
            <a:r>
              <a:rPr lang="en-IN" dirty="0"/>
              <a:t>Brokers ( Research &amp; Analysis)</a:t>
            </a:r>
          </a:p>
          <a:p>
            <a:r>
              <a:rPr lang="en-IN" dirty="0"/>
              <a:t>Various websites &amp; subscription.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downlo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371600"/>
            <a:ext cx="8278719" cy="3910806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228601"/>
          <a:ext cx="8229600" cy="613865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3055"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solidFill>
                            <a:sysClr val="windowText" lastClr="000000"/>
                          </a:solidFill>
                        </a:rPr>
                        <a:t>Features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solidFill>
                            <a:sysClr val="windowText" lastClr="000000"/>
                          </a:solidFill>
                        </a:rPr>
                        <a:t>Equity Market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solidFill>
                            <a:sysClr val="windowText" lastClr="000000"/>
                          </a:solidFill>
                        </a:rPr>
                        <a:t>Commodity Market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8382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No. of National Exchange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NSE</a:t>
                      </a:r>
                      <a:r>
                        <a:rPr lang="en-IN" sz="2000" baseline="0" dirty="0"/>
                        <a:t> &amp; BSE</a:t>
                      </a:r>
                      <a:endParaRPr lang="en-IN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NMCE, NCDEX, MCX, ICEX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055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Parties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Affluent Investors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Entire </a:t>
                      </a:r>
                      <a:r>
                        <a:rPr lang="en-IN" sz="2000" dirty="0" err="1"/>
                        <a:t>Populaton</a:t>
                      </a:r>
                      <a:endParaRPr lang="en-IN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055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Avg. Turnover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Rs. 40,000 </a:t>
                      </a:r>
                      <a:r>
                        <a:rPr lang="en-IN" sz="2000" dirty="0" err="1"/>
                        <a:t>Crores</a:t>
                      </a:r>
                      <a:r>
                        <a:rPr lang="en-IN" sz="2000" dirty="0"/>
                        <a:t> +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Rs. 11,000 </a:t>
                      </a:r>
                      <a:r>
                        <a:rPr lang="en-IN" sz="2000" dirty="0" err="1"/>
                        <a:t>Crores</a:t>
                      </a:r>
                      <a:r>
                        <a:rPr lang="en-IN" sz="2000" dirty="0"/>
                        <a:t> +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40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Eco System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Exchange, Clearing Banks, Clearing Corporations, Members/</a:t>
                      </a:r>
                      <a:r>
                        <a:rPr lang="en-IN" sz="2000" baseline="0" dirty="0"/>
                        <a:t> Brokers, Clients</a:t>
                      </a:r>
                      <a:endParaRPr lang="en-IN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Associations/ Exchanges, Clearing banks, Clearing Corporations, Members / Brokers, Clients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3055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Regulator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SEBI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FMC +</a:t>
                      </a:r>
                      <a:r>
                        <a:rPr lang="en-IN" sz="2000" baseline="0" dirty="0"/>
                        <a:t> SEBI</a:t>
                      </a:r>
                      <a:endParaRPr lang="en-IN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2944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Products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 Spot, Futures, Options &amp; Indices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Spot, Forwards &amp; Futures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43611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/>
                        <a:t>Participants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Individuals, Corporate,</a:t>
                      </a:r>
                      <a:r>
                        <a:rPr lang="en-IN" sz="2000" baseline="0" dirty="0"/>
                        <a:t> banks, Institutions, Funds &amp; FIIs.</a:t>
                      </a:r>
                      <a:endParaRPr lang="en-IN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Individuals, Corporate &amp; ETDs.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just"/>
            <a:r>
              <a:rPr lang="en-IN" dirty="0"/>
              <a:t>Farmers Market , Negotiation , Mutual Agreement, Price &amp; Quality with Quantity.</a:t>
            </a:r>
          </a:p>
          <a:p>
            <a:pPr algn="just"/>
            <a:r>
              <a:rPr lang="en-IN" dirty="0"/>
              <a:t>A commodity market is a physical or virtual marketplace for buying, selling, and trading raw or primary products. </a:t>
            </a:r>
          </a:p>
          <a:p>
            <a:pPr algn="just"/>
            <a:r>
              <a:rPr lang="en-IN" dirty="0"/>
              <a:t>Electronic era has replaced our physical market needs.</a:t>
            </a:r>
          </a:p>
          <a:p>
            <a:pPr algn="just"/>
            <a:r>
              <a:rPr lang="en-IN" dirty="0"/>
              <a:t>Robust &amp; Transparent market is desirable &amp; active.</a:t>
            </a:r>
          </a:p>
          <a:p>
            <a:pPr algn="just"/>
            <a:endParaRPr lang="en-IN" dirty="0"/>
          </a:p>
          <a:p>
            <a:pPr algn="just"/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457200" y="57150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/>
              <a:t>https://www.investopedia.com/terms/c/commodity-market.asp#:~:text=A%20commodity%20market%20is%20a,in%20approximately%20100%20primary%20commodities.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228600"/>
          <a:ext cx="8229600" cy="62484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9276"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solidFill>
                            <a:sysClr val="windowText" lastClr="000000"/>
                          </a:solidFill>
                        </a:rPr>
                        <a:t>Features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solidFill>
                            <a:sysClr val="windowText" lastClr="000000"/>
                          </a:solidFill>
                        </a:rPr>
                        <a:t>Equity Market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>
                          <a:solidFill>
                            <a:sysClr val="windowText" lastClr="000000"/>
                          </a:solidFill>
                        </a:rPr>
                        <a:t>Commodity Market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6010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/>
                        <a:t>Risk Management Tools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N" sz="2400" dirty="0"/>
                        <a:t>Margins System, Price Circuit Filters, </a:t>
                      </a:r>
                    </a:p>
                    <a:p>
                      <a:pPr algn="ctr"/>
                      <a:r>
                        <a:rPr lang="en-IN" sz="2400" dirty="0"/>
                        <a:t>Position Limits, Penalties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6010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/>
                        <a:t>Trade Timings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/>
                        <a:t>Only Morning Session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/>
                        <a:t>Both Morning &amp; Evening Sessions. (24 X 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9276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/>
                        <a:t>Index Trading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/>
                        <a:t>Permitted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/>
                        <a:t>Not Permitted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9276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/>
                        <a:t>Settlement System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N" sz="2400" dirty="0"/>
                        <a:t>Cash as well as Delivery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9276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/>
                        <a:t>Electronic Trading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N" sz="2400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9276">
                <a:tc>
                  <a:txBody>
                    <a:bodyPr/>
                    <a:lstStyle/>
                    <a:p>
                      <a:pPr algn="ctr"/>
                      <a:r>
                        <a:rPr lang="en-IN" sz="2400" b="1" dirty="0" err="1"/>
                        <a:t>Dmat</a:t>
                      </a:r>
                      <a:r>
                        <a:rPr lang="en-IN" sz="2400" b="1" dirty="0"/>
                        <a:t> Trading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/>
                        <a:t>Fully available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/>
                        <a:t>Partially available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relation-commodity-equity-mark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4800"/>
            <a:ext cx="8229600" cy="624840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jp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8590449" cy="6172200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/>
              <a:t>Participation in Commodity Market through Equity Market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16C8E7-383F-4D1D-A20C-606412CE3A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4816C8E7-383F-4D1D-A20C-606412CE3A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4816C8E7-383F-4D1D-A20C-606412CE3A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83EC14-B0BD-45C0-9F1A-1584E5649D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FF83EC14-B0BD-45C0-9F1A-1584E5649D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FF83EC14-B0BD-45C0-9F1A-1584E5649D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D28D79-E559-4BBD-8D65-8BDAD781A4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CD28D79-E559-4BBD-8D65-8BDAD781A4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CD28D79-E559-4BBD-8D65-8BDAD781A4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29A9C0-0C50-441C-B237-52F98AD56D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229A9C0-0C50-441C-B237-52F98AD56D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229A9C0-0C50-441C-B237-52F98AD56D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IN" dirty="0"/>
              <a:t>Convergence of Equity Markets &amp; Commodity Markets in India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algn="just"/>
            <a:r>
              <a:rPr lang="en-IN" dirty="0"/>
              <a:t>Lifting Prohibition on Forward Trade in all commodities in 2003. (Liberalized)</a:t>
            </a:r>
          </a:p>
          <a:p>
            <a:pPr algn="just"/>
            <a:r>
              <a:rPr lang="en-IN" dirty="0" err="1"/>
              <a:t>Ramamoorthy</a:t>
            </a:r>
            <a:r>
              <a:rPr lang="en-IN" dirty="0"/>
              <a:t> Committee (by SEBI in 2003)</a:t>
            </a:r>
          </a:p>
          <a:p>
            <a:pPr algn="just"/>
            <a:r>
              <a:rPr lang="en-IN" dirty="0" err="1"/>
              <a:t>i</a:t>
            </a:r>
            <a:r>
              <a:rPr lang="en-IN" dirty="0"/>
              <a:t>) Securities Brokers participation in the Commodities Markets.</a:t>
            </a:r>
          </a:p>
          <a:p>
            <a:pPr algn="just"/>
            <a:r>
              <a:rPr lang="en-IN" dirty="0"/>
              <a:t>ii) Utilisation of infrastructural facilities of stock exchanges by commodity exchanges.</a:t>
            </a:r>
          </a:p>
          <a:p>
            <a:pPr algn="just"/>
            <a:r>
              <a:rPr lang="en-IN" dirty="0"/>
              <a:t>iii) Stock exchanges as well trading in commodities derivatives.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/>
          </a:bodyPr>
          <a:lstStyle/>
          <a:p>
            <a:pPr algn="just"/>
            <a:r>
              <a:rPr lang="en-IN" dirty="0"/>
              <a:t>Issue </a:t>
            </a:r>
            <a:r>
              <a:rPr lang="en-IN" dirty="0" err="1"/>
              <a:t>i</a:t>
            </a:r>
            <a:r>
              <a:rPr lang="en-IN" dirty="0"/>
              <a:t> &amp; ii was endorsed, issue iii opined that it could be taken up for consideration at a future date as the two markets mature further.</a:t>
            </a:r>
          </a:p>
          <a:p>
            <a:pPr algn="just"/>
            <a:r>
              <a:rPr lang="en-IN" dirty="0"/>
              <a:t>Notification &amp; Amendment of Securities Contract ( Regulation) Rule to permit brokers to participate in commodity market after constituting separate legal entity.</a:t>
            </a:r>
          </a:p>
          <a:p>
            <a:pPr algn="just"/>
            <a:r>
              <a:rPr lang="en-IN" dirty="0"/>
              <a:t>Inter Ministerial Task Force on convergence of securities &amp; commodity derivatives market : Chairmanship of </a:t>
            </a:r>
            <a:r>
              <a:rPr lang="en-IN" dirty="0" err="1"/>
              <a:t>Wajahat</a:t>
            </a:r>
            <a:r>
              <a:rPr lang="en-IN" dirty="0"/>
              <a:t> </a:t>
            </a:r>
            <a:r>
              <a:rPr lang="en-IN" dirty="0" err="1"/>
              <a:t>Habibullah</a:t>
            </a:r>
            <a:r>
              <a:rPr lang="en-IN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/>
              <a:t>Strong commonalities between Commodity &amp; Securities Derivatives.</a:t>
            </a:r>
          </a:p>
          <a:p>
            <a:pPr algn="just"/>
            <a:r>
              <a:rPr lang="en-IN" dirty="0"/>
              <a:t>Commodity Futures : Traceable &amp; Fungible, Squared off &amp; do not go to delivery.</a:t>
            </a:r>
          </a:p>
          <a:p>
            <a:pPr algn="just"/>
            <a:r>
              <a:rPr lang="en-IN" dirty="0"/>
              <a:t>Financial Purpose </a:t>
            </a:r>
          </a:p>
          <a:p>
            <a:pPr algn="just"/>
            <a:r>
              <a:rPr lang="en-IN" dirty="0"/>
              <a:t>Certain differences with regards to delivery &amp; settlement.</a:t>
            </a:r>
          </a:p>
          <a:p>
            <a:pPr algn="just"/>
            <a:r>
              <a:rPr lang="en-IN" dirty="0"/>
              <a:t>Knowledge &amp; procedures for trading in securities.</a:t>
            </a:r>
          </a:p>
          <a:p>
            <a:pPr algn="just"/>
            <a:r>
              <a:rPr lang="en-IN" dirty="0"/>
              <a:t>Building India’s securities infrastructure.</a:t>
            </a:r>
          </a:p>
          <a:p>
            <a:pPr algn="just"/>
            <a:r>
              <a:rPr lang="en-IN" dirty="0"/>
              <a:t>Viability of new multi commodity exchange would be enhanced.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/>
              <a:t>It will reduce capital requirement for creating capacity.</a:t>
            </a:r>
          </a:p>
          <a:p>
            <a:pPr algn="just"/>
            <a:r>
              <a:rPr lang="en-IN" dirty="0"/>
              <a:t>CM : obtain strong liquidity &amp; price discovery in a transparent, anonymous, order matching environment.</a:t>
            </a:r>
          </a:p>
          <a:p>
            <a:pPr algn="just"/>
            <a:r>
              <a:rPr lang="en-IN" dirty="0"/>
              <a:t>Fragmented markets, OTC markets.</a:t>
            </a:r>
          </a:p>
          <a:p>
            <a:pPr algn="just"/>
            <a:r>
              <a:rPr lang="en-IN" dirty="0"/>
              <a:t>Speed up Migration, Screen based trading, indirectly assist the strengthening of agricultural spot markets.</a:t>
            </a:r>
          </a:p>
          <a:p>
            <a:pPr algn="just"/>
            <a:r>
              <a:rPr lang="en-IN" dirty="0"/>
              <a:t>Task Force : Sophisticated, Liquid, Low cost platforms. ( Spontaneously pulls the players from the informal unorganised market)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/>
          <a:lstStyle/>
          <a:p>
            <a:pPr algn="just"/>
            <a:r>
              <a:rPr lang="en-IN" dirty="0"/>
              <a:t>Harmonization of FCR Act 1952 &amp; SCR Act 1956</a:t>
            </a:r>
          </a:p>
          <a:p>
            <a:pPr algn="just"/>
            <a:r>
              <a:rPr lang="en-IN" dirty="0"/>
              <a:t>A Common regulatory environment.</a:t>
            </a:r>
          </a:p>
          <a:p>
            <a:pPr algn="just"/>
            <a:r>
              <a:rPr lang="en-IN" dirty="0"/>
              <a:t>Constitution of India.</a:t>
            </a:r>
          </a:p>
          <a:p>
            <a:pPr algn="just"/>
            <a:r>
              <a:rPr lang="en-IN" dirty="0"/>
              <a:t>Jurisdiction of Central &amp; State Government, FMC &amp; SEBI.</a:t>
            </a:r>
          </a:p>
          <a:p>
            <a:pPr algn="just"/>
            <a:r>
              <a:rPr lang="en-IN" dirty="0"/>
              <a:t>“Trade &amp; Commerce” , “Agriculture”</a:t>
            </a:r>
          </a:p>
          <a:p>
            <a:pPr algn="ctr">
              <a:buNone/>
            </a:pPr>
            <a:r>
              <a:rPr lang="en-IN" b="1" dirty="0"/>
              <a:t>Approaches :</a:t>
            </a:r>
          </a:p>
          <a:p>
            <a:pPr marL="514350" indent="-514350" algn="just">
              <a:buAutoNum type="arabicPeriod"/>
            </a:pPr>
            <a:r>
              <a:rPr lang="en-IN" dirty="0"/>
              <a:t>Convergence at the level of Brokerage Firms.</a:t>
            </a:r>
          </a:p>
          <a:p>
            <a:pPr marL="514350" indent="-514350" algn="just">
              <a:buAutoNum type="arabicPeriod"/>
            </a:pPr>
            <a:r>
              <a:rPr lang="en-IN" dirty="0"/>
              <a:t>Convergence at the level of Policy making.</a:t>
            </a:r>
          </a:p>
          <a:p>
            <a:pPr marL="514350" indent="-514350" algn="just">
              <a:buAutoNum type="arabicPeriod"/>
            </a:pPr>
            <a:r>
              <a:rPr lang="en-IN" dirty="0"/>
              <a:t>Convergence at the level of Regulators.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IN" dirty="0"/>
              <a:t>Warehousing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/>
              <a:t>Commodity is fastest growing sector.</a:t>
            </a:r>
          </a:p>
          <a:p>
            <a:pPr algn="just"/>
            <a:r>
              <a:rPr lang="en-IN" dirty="0"/>
              <a:t>Huge untapped potential to grow.</a:t>
            </a:r>
          </a:p>
          <a:p>
            <a:pPr algn="just"/>
            <a:r>
              <a:rPr lang="en-IN" dirty="0"/>
              <a:t>Physical deliveries &amp; deliveries based trading.</a:t>
            </a:r>
          </a:p>
          <a:p>
            <a:pPr algn="just"/>
            <a:r>
              <a:rPr lang="en-IN" dirty="0"/>
              <a:t>Trade &amp; Settlements. ( Cash differences) </a:t>
            </a:r>
          </a:p>
          <a:p>
            <a:pPr algn="ctr">
              <a:buNone/>
            </a:pPr>
            <a:r>
              <a:rPr lang="en-IN" b="1" dirty="0"/>
              <a:t>Factors </a:t>
            </a:r>
          </a:p>
          <a:p>
            <a:pPr marL="514350" indent="-514350">
              <a:buAutoNum type="arabicPeriod"/>
            </a:pPr>
            <a:r>
              <a:rPr lang="en-IN" dirty="0"/>
              <a:t>Trust among participants</a:t>
            </a:r>
          </a:p>
          <a:p>
            <a:pPr marL="514350" indent="-514350">
              <a:buAutoNum type="arabicPeriod"/>
            </a:pPr>
            <a:r>
              <a:rPr lang="en-IN" dirty="0"/>
              <a:t>Efficiency in operations</a:t>
            </a:r>
          </a:p>
          <a:p>
            <a:pPr marL="514350" indent="-514350">
              <a:buAutoNum type="arabicPeriod"/>
            </a:pPr>
            <a:r>
              <a:rPr lang="en-IN" dirty="0"/>
              <a:t>Location of warehouse</a:t>
            </a:r>
          </a:p>
          <a:p>
            <a:pPr marL="514350" indent="-514350">
              <a:buAutoNum type="arabicPeriod"/>
            </a:pPr>
            <a:r>
              <a:rPr lang="en-IN" dirty="0"/>
              <a:t>An accredited warehouse service provider.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877B85-E6CD-4F29-8CF0-56750BEB0A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EE877B85-E6CD-4F29-8CF0-56750BEB0A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6F9844-1D2B-45BF-AFA8-1F0C14AD9D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FF6F9844-1D2B-45BF-AFA8-1F0C14AD9D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8FF7E4-3BCE-462C-A0CD-0DCA72CA7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8FF7E4-3BCE-462C-A0CD-0DCA72CA7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790580-5BA9-4FB8-918D-AD92D6987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5790580-5BA9-4FB8-918D-AD92D6987D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IN" b="1" dirty="0"/>
              <a:t>Warehouses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algn="just"/>
            <a:r>
              <a:rPr lang="en-IN" dirty="0"/>
              <a:t>Independent third party</a:t>
            </a:r>
          </a:p>
          <a:p>
            <a:pPr algn="just"/>
            <a:r>
              <a:rPr lang="en-IN" dirty="0"/>
              <a:t>Providing sufficient storage places.</a:t>
            </a:r>
          </a:p>
          <a:p>
            <a:pPr algn="just"/>
            <a:r>
              <a:rPr lang="en-IN" dirty="0"/>
              <a:t>Assuring quality &amp; Quantity.</a:t>
            </a:r>
          </a:p>
          <a:p>
            <a:pPr algn="just"/>
            <a:r>
              <a:rPr lang="en-IN" dirty="0"/>
              <a:t>Acceptable geographical location.</a:t>
            </a:r>
          </a:p>
          <a:p>
            <a:pPr algn="just"/>
            <a:r>
              <a:rPr lang="en-IN" dirty="0"/>
              <a:t>Preservation &amp; Certification.</a:t>
            </a:r>
          </a:p>
          <a:p>
            <a:pPr algn="just"/>
            <a:r>
              <a:rPr lang="en-IN" dirty="0"/>
              <a:t>WR for Commodity Finance as e-pledge.</a:t>
            </a:r>
          </a:p>
          <a:p>
            <a:pPr algn="just"/>
            <a:r>
              <a:rPr lang="en-IN" dirty="0"/>
              <a:t>Commodity Risk Management : Quality , Quantity, Price, etc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IN" dirty="0"/>
              <a:t>Functional Aspects &amp; Specifications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IN" dirty="0"/>
              <a:t>Procedures &amp; Standards laid down by the Exchange.</a:t>
            </a:r>
          </a:p>
          <a:p>
            <a:r>
              <a:rPr lang="en-IN" dirty="0"/>
              <a:t>Sufficient storage areas, aisles, service areas.</a:t>
            </a:r>
          </a:p>
          <a:p>
            <a:r>
              <a:rPr lang="en-IN" dirty="0"/>
              <a:t>Design &amp; Structure</a:t>
            </a:r>
          </a:p>
          <a:p>
            <a:r>
              <a:rPr lang="en-IN" dirty="0"/>
              <a:t>Protection : Fire, floods, thefts. (Safety Measures)</a:t>
            </a:r>
          </a:p>
          <a:p>
            <a:r>
              <a:rPr lang="en-IN" dirty="0"/>
              <a:t>Material handling Equipments</a:t>
            </a:r>
          </a:p>
          <a:p>
            <a:r>
              <a:rPr lang="en-IN" dirty="0"/>
              <a:t>Remedial Measures</a:t>
            </a:r>
          </a:p>
          <a:p>
            <a:endParaRPr lang="en-IN" dirty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19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/>
              <a:t>Contamination &amp; Endanger Commodities</a:t>
            </a:r>
          </a:p>
          <a:p>
            <a:pPr algn="just"/>
            <a:r>
              <a:rPr lang="en-IN" dirty="0"/>
              <a:t>Earmarking, Grade, Validity period certificate, Detailed identifications, Expiry of validity period.</a:t>
            </a:r>
          </a:p>
          <a:p>
            <a:pPr algn="just"/>
            <a:r>
              <a:rPr lang="en-IN" dirty="0"/>
              <a:t>Storage conditions</a:t>
            </a:r>
          </a:p>
          <a:p>
            <a:pPr algn="just"/>
            <a:r>
              <a:rPr lang="en-IN" dirty="0"/>
              <a:t>Uniform &amp; Standard description &amp; Unit of measurement (Record)</a:t>
            </a:r>
          </a:p>
          <a:p>
            <a:pPr algn="just"/>
            <a:r>
              <a:rPr lang="en-IN" dirty="0"/>
              <a:t>X Assign / Shift / Transfer or Relocation of commodities.</a:t>
            </a:r>
          </a:p>
          <a:p>
            <a:pPr algn="just"/>
            <a:r>
              <a:rPr lang="en-IN" dirty="0"/>
              <a:t>Physical inspection &amp; Verification compliance for storage norms.</a:t>
            </a:r>
          </a:p>
          <a:p>
            <a:pPr algn="just"/>
            <a:r>
              <a:rPr lang="en-IN" dirty="0"/>
              <a:t>Storage charges (including Insurance, Assaying, Handling, etc)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IN" dirty="0"/>
              <a:t>Warehouse Receipts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IN" dirty="0"/>
              <a:t>An evidence of Quality, Quantity, Ownership.</a:t>
            </a:r>
          </a:p>
          <a:p>
            <a:r>
              <a:rPr lang="en-IN" dirty="0"/>
              <a:t>Security document for bank guarantee.</a:t>
            </a:r>
          </a:p>
          <a:p>
            <a:r>
              <a:rPr lang="en-IN" dirty="0"/>
              <a:t>Financial capacity, integrity , creditworthiness.</a:t>
            </a:r>
          </a:p>
          <a:p>
            <a:r>
              <a:rPr lang="en-IN" dirty="0"/>
              <a:t>Assess the value of goods.</a:t>
            </a:r>
          </a:p>
          <a:p>
            <a:r>
              <a:rPr lang="en-IN" dirty="0"/>
              <a:t>Dematerialised WR’s.</a:t>
            </a:r>
          </a:p>
          <a:p>
            <a:r>
              <a:rPr lang="en-IN" dirty="0"/>
              <a:t>X Negotiable Instrument.</a:t>
            </a:r>
          </a:p>
          <a:p>
            <a:r>
              <a:rPr lang="en-IN" dirty="0"/>
              <a:t>Credit Financing : Farmers, Traders, Processors.</a:t>
            </a:r>
          </a:p>
          <a:p>
            <a:endParaRPr lang="en-IN" dirty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IN" dirty="0"/>
              <a:t>Infrastructure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/>
              <a:t>Short of requirements</a:t>
            </a:r>
          </a:p>
          <a:p>
            <a:pPr algn="just"/>
            <a:r>
              <a:rPr lang="en-IN" dirty="0"/>
              <a:t>FCI : Food Corporation of India.</a:t>
            </a:r>
          </a:p>
          <a:p>
            <a:pPr algn="just"/>
            <a:r>
              <a:rPr lang="en-IN" dirty="0"/>
              <a:t>PDS : Public Distribution System</a:t>
            </a:r>
          </a:p>
          <a:p>
            <a:pPr algn="just"/>
            <a:r>
              <a:rPr lang="en-IN" dirty="0"/>
              <a:t>Capacity : 23 Million Ton, 355 Districts, target of 590 Districts to be covered.</a:t>
            </a:r>
          </a:p>
          <a:p>
            <a:pPr algn="just"/>
            <a:r>
              <a:rPr lang="en-IN" dirty="0"/>
              <a:t>CWC : Central Warehouse Corporation : Capacity : 11 Million Ton.</a:t>
            </a:r>
          </a:p>
          <a:p>
            <a:pPr algn="just"/>
            <a:r>
              <a:rPr lang="en-IN" dirty="0"/>
              <a:t>SWC : State Warehouse Corporation : Capacity : 27 Million Ton.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/>
          </a:bodyPr>
          <a:lstStyle/>
          <a:p>
            <a:pPr algn="just"/>
            <a:r>
              <a:rPr lang="en-IN" dirty="0"/>
              <a:t>Agricultural Products, Fertilisers, other Industrial Products.</a:t>
            </a:r>
          </a:p>
          <a:p>
            <a:pPr algn="just"/>
            <a:r>
              <a:rPr lang="en-IN" dirty="0"/>
              <a:t>Third Party Warehouse : Capacity : 8 Million Ton</a:t>
            </a:r>
          </a:p>
          <a:p>
            <a:pPr algn="just"/>
            <a:r>
              <a:rPr lang="en-IN" dirty="0"/>
              <a:t>By 2020 Additional capacity requirement of 50 Lac ton.</a:t>
            </a:r>
          </a:p>
          <a:p>
            <a:pPr algn="just"/>
            <a:r>
              <a:rPr lang="en-IN" dirty="0"/>
              <a:t>Scientific &amp; efficient storage.</a:t>
            </a:r>
          </a:p>
          <a:p>
            <a:pPr algn="just"/>
            <a:r>
              <a:rPr lang="en-IN" dirty="0" err="1"/>
              <a:t>Agri</a:t>
            </a:r>
            <a:r>
              <a:rPr lang="en-IN" dirty="0"/>
              <a:t> trades</a:t>
            </a:r>
          </a:p>
          <a:p>
            <a:pPr algn="just"/>
            <a:r>
              <a:rPr lang="en-IN" dirty="0"/>
              <a:t>Stability of price</a:t>
            </a:r>
          </a:p>
          <a:p>
            <a:pPr algn="just"/>
            <a:r>
              <a:rPr lang="en-IN" dirty="0"/>
              <a:t>Model : BBOO, PPP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IN" dirty="0" err="1"/>
              <a:t>Kabra</a:t>
            </a:r>
            <a:r>
              <a:rPr lang="en-IN" dirty="0"/>
              <a:t> Committee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10000"/>
          </a:bodyPr>
          <a:lstStyle/>
          <a:p>
            <a:r>
              <a:rPr lang="en-IN" dirty="0"/>
              <a:t>Chairman : Prof </a:t>
            </a:r>
            <a:r>
              <a:rPr lang="en-IN" dirty="0" err="1"/>
              <a:t>Kamal</a:t>
            </a:r>
            <a:r>
              <a:rPr lang="en-IN" dirty="0"/>
              <a:t> </a:t>
            </a:r>
            <a:r>
              <a:rPr lang="en-IN" dirty="0" err="1"/>
              <a:t>Nayan</a:t>
            </a:r>
            <a:r>
              <a:rPr lang="en-IN" dirty="0"/>
              <a:t> </a:t>
            </a:r>
            <a:r>
              <a:rPr lang="en-IN" dirty="0" err="1"/>
              <a:t>Kabra</a:t>
            </a:r>
            <a:endParaRPr lang="en-IN" dirty="0"/>
          </a:p>
          <a:p>
            <a:r>
              <a:rPr lang="en-IN" dirty="0"/>
              <a:t>Appointment : June 1993</a:t>
            </a:r>
          </a:p>
          <a:p>
            <a:pPr algn="ctr">
              <a:buNone/>
            </a:pPr>
            <a:r>
              <a:rPr lang="en-IN" b="1" dirty="0"/>
              <a:t>Objective:</a:t>
            </a:r>
          </a:p>
          <a:p>
            <a:pPr>
              <a:buNone/>
            </a:pPr>
            <a:r>
              <a:rPr lang="en-IN" dirty="0"/>
              <a:t>	Inter alia examine the working &amp; trading practices of Commodity exchanges &amp; regulatory functions of FMC.</a:t>
            </a:r>
          </a:p>
          <a:p>
            <a:pPr marL="571500" indent="-571500" algn="just">
              <a:buAutoNum type="romanLcPeriod"/>
            </a:pPr>
            <a:r>
              <a:rPr lang="en-IN" dirty="0"/>
              <a:t>Recommendation to render it more effective &amp; to bring it in line with Global Exchange.</a:t>
            </a:r>
          </a:p>
          <a:p>
            <a:pPr marL="571500" indent="-571500" algn="just">
              <a:buAutoNum type="romanLcPeriod"/>
            </a:pPr>
            <a:r>
              <a:rPr lang="en-IN" dirty="0"/>
              <a:t>Forward Trading Constructive</a:t>
            </a:r>
          </a:p>
          <a:p>
            <a:pPr marL="571500" indent="-571500" algn="just">
              <a:buAutoNum type="romanLcPeriod"/>
            </a:pPr>
            <a:r>
              <a:rPr lang="en-IN" dirty="0"/>
              <a:t>Keep Price in check</a:t>
            </a:r>
          </a:p>
          <a:p>
            <a:pPr marL="571500" indent="-571500" algn="just">
              <a:buAutoNum type="romanLcPeriod"/>
            </a:pPr>
            <a:r>
              <a:rPr lang="en-IN" dirty="0"/>
              <a:t>Improve marketing &amp; distribution of commodities</a:t>
            </a:r>
          </a:p>
          <a:p>
            <a:pPr marL="571500" indent="-571500" algn="just">
              <a:buAutoNum type="romanLcPeriod"/>
            </a:pPr>
            <a:r>
              <a:rPr lang="en-IN" dirty="0"/>
              <a:t>Promote growth of exports.</a:t>
            </a:r>
          </a:p>
          <a:p>
            <a:pPr>
              <a:buNone/>
            </a:pPr>
            <a:endParaRPr lang="en-IN" dirty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IN" dirty="0"/>
              <a:t>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pPr algn="just"/>
            <a:r>
              <a:rPr lang="en-IN" sz="2500" dirty="0"/>
              <a:t>Need for Hedging </a:t>
            </a:r>
          </a:p>
          <a:p>
            <a:pPr algn="just"/>
            <a:r>
              <a:rPr lang="en-IN" sz="2500" dirty="0"/>
              <a:t>Contribution of Forward &amp; Future trading in price discovery</a:t>
            </a:r>
          </a:p>
          <a:p>
            <a:pPr algn="just"/>
            <a:r>
              <a:rPr lang="en-IN" sz="2500" dirty="0"/>
              <a:t>Absence of Hedging, traders &amp; manufactures tend to cover price risk through charging higher price from customers.</a:t>
            </a:r>
          </a:p>
          <a:p>
            <a:pPr algn="just"/>
            <a:r>
              <a:rPr lang="en-IN" sz="2500" dirty="0"/>
              <a:t>Restricted purchase by traders</a:t>
            </a:r>
          </a:p>
          <a:p>
            <a:pPr algn="just"/>
            <a:r>
              <a:rPr lang="en-IN" sz="2500" dirty="0"/>
              <a:t>Weak DD, Post harvest SS </a:t>
            </a:r>
          </a:p>
          <a:p>
            <a:pPr algn="just"/>
            <a:r>
              <a:rPr lang="en-IN" sz="2500" dirty="0"/>
              <a:t>Uncertain future prices</a:t>
            </a:r>
          </a:p>
          <a:p>
            <a:pPr algn="just"/>
            <a:r>
              <a:rPr lang="en-IN" sz="2500" dirty="0"/>
              <a:t>Presence of Arbitrageurs, traders, hedgers, should increase</a:t>
            </a:r>
          </a:p>
          <a:p>
            <a:pPr algn="just"/>
            <a:r>
              <a:rPr lang="en-IN" sz="2500" dirty="0"/>
              <a:t>Export contributions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IN" dirty="0"/>
              <a:t>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IN" dirty="0"/>
              <a:t>Commodity must be homogeneous</a:t>
            </a:r>
          </a:p>
          <a:p>
            <a:r>
              <a:rPr lang="en-IN" dirty="0"/>
              <a:t>Standardisation into 1 or more grades</a:t>
            </a:r>
          </a:p>
          <a:p>
            <a:r>
              <a:rPr lang="en-IN" dirty="0"/>
              <a:t>DD – SS of commodity should be large ( Free from control)</a:t>
            </a:r>
          </a:p>
          <a:p>
            <a:r>
              <a:rPr lang="en-IN" dirty="0"/>
              <a:t>Price risk management through futures</a:t>
            </a:r>
          </a:p>
          <a:p>
            <a:r>
              <a:rPr lang="en-IN" dirty="0"/>
              <a:t>Speculators role</a:t>
            </a:r>
          </a:p>
          <a:p>
            <a:r>
              <a:rPr lang="en-IN" dirty="0"/>
              <a:t>Storage facility</a:t>
            </a:r>
          </a:p>
          <a:p>
            <a:r>
              <a:rPr lang="en-IN" dirty="0"/>
              <a:t>Future trading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Autofit/>
          </a:bodyPr>
          <a:lstStyle/>
          <a:p>
            <a:r>
              <a:rPr lang="en-IN" sz="3600" dirty="0"/>
              <a:t>Gold trading under supervision &amp; restrictions</a:t>
            </a:r>
          </a:p>
          <a:p>
            <a:r>
              <a:rPr lang="en-IN" sz="3600" dirty="0"/>
              <a:t>FMC role should be strengthen </a:t>
            </a:r>
          </a:p>
          <a:p>
            <a:r>
              <a:rPr lang="en-IN" sz="3600" dirty="0"/>
              <a:t>Liquidity position</a:t>
            </a:r>
          </a:p>
          <a:p>
            <a:r>
              <a:rPr lang="en-IN" sz="3600" dirty="0"/>
              <a:t>Vigilance &amp; signals</a:t>
            </a:r>
          </a:p>
          <a:p>
            <a:r>
              <a:rPr lang="en-IN" sz="3600" dirty="0"/>
              <a:t>Upgrade facilities</a:t>
            </a:r>
          </a:p>
          <a:p>
            <a:r>
              <a:rPr lang="en-IN" sz="3600" dirty="0"/>
              <a:t>Increase participation </a:t>
            </a:r>
          </a:p>
          <a:p>
            <a:r>
              <a:rPr lang="en-IN" sz="3600" dirty="0"/>
              <a:t>Ready contracts </a:t>
            </a:r>
          </a:p>
          <a:p>
            <a:r>
              <a:rPr lang="en-IN" sz="3600" dirty="0"/>
              <a:t>Amendment in FCR Act 1952</a:t>
            </a:r>
          </a:p>
          <a:p>
            <a:r>
              <a:rPr lang="en-IN" sz="3600" dirty="0"/>
              <a:t>X transferable contracts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/>
              <a:t>Emergence of Commodity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/>
              <a:t>Barter System </a:t>
            </a:r>
          </a:p>
          <a:p>
            <a:pPr algn="just"/>
            <a:r>
              <a:rPr lang="en-IN" dirty="0"/>
              <a:t>Clay Tokens =&gt; Coins</a:t>
            </a:r>
          </a:p>
          <a:p>
            <a:pPr algn="just"/>
            <a:r>
              <a:rPr lang="en-IN" dirty="0"/>
              <a:t>Animal : First Commodity </a:t>
            </a:r>
          </a:p>
          <a:p>
            <a:pPr algn="just"/>
            <a:r>
              <a:rPr lang="en-IN" dirty="0"/>
              <a:t>DD &amp; SS Patterns</a:t>
            </a:r>
          </a:p>
          <a:p>
            <a:pPr algn="just"/>
            <a:r>
              <a:rPr lang="en-IN" dirty="0"/>
              <a:t>Ancient Fairs &amp; Open Air Markets</a:t>
            </a:r>
          </a:p>
          <a:p>
            <a:pPr algn="just"/>
            <a:r>
              <a:rPr lang="en-IN" dirty="0"/>
              <a:t>Trade Barriers &amp; Trade Agreements</a:t>
            </a:r>
          </a:p>
          <a:p>
            <a:pPr algn="just"/>
            <a:r>
              <a:rPr lang="en-IN" dirty="0"/>
              <a:t>Internationalisation of Commodity </a:t>
            </a:r>
          </a:p>
          <a:p>
            <a:pPr algn="just"/>
            <a:endParaRPr lang="en-IN" dirty="0"/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IN" dirty="0"/>
              <a:t>Commodity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algn="just"/>
            <a:r>
              <a:rPr lang="en-IN" sz="2800" dirty="0"/>
              <a:t>1875 First organised future market established by Bombay Cotton Trade Association. ( Cotton, Oilseeds &amp; Food grains)</a:t>
            </a:r>
          </a:p>
          <a:p>
            <a:pPr algn="just"/>
            <a:r>
              <a:rPr lang="en-IN" sz="2800" dirty="0"/>
              <a:t>No trading : During WWII</a:t>
            </a:r>
          </a:p>
          <a:p>
            <a:pPr algn="just"/>
            <a:r>
              <a:rPr lang="en-IN" sz="2800" dirty="0"/>
              <a:t>Formally 24 Associations</a:t>
            </a:r>
          </a:p>
          <a:p>
            <a:pPr algn="just"/>
            <a:r>
              <a:rPr lang="en-IN" sz="2800" dirty="0"/>
              <a:t>Recognised by Govt. &amp; FMC</a:t>
            </a:r>
          </a:p>
          <a:p>
            <a:pPr algn="just"/>
            <a:r>
              <a:rPr lang="en-IN" sz="2800" dirty="0"/>
              <a:t>Commodity Market/Exchange : Regional Exchanges , NBOT, Electronic Exchanges</a:t>
            </a:r>
          </a:p>
          <a:p>
            <a:pPr algn="just"/>
            <a:r>
              <a:rPr lang="en-IN" sz="2800" dirty="0"/>
              <a:t>Open Markets, </a:t>
            </a:r>
            <a:r>
              <a:rPr lang="en-IN" sz="2800" dirty="0" err="1"/>
              <a:t>Mandi’s</a:t>
            </a:r>
            <a:r>
              <a:rPr lang="en-IN" sz="2800" dirty="0"/>
              <a:t> , APMC, TMC, etc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IN" dirty="0"/>
              <a:t>Regional Exchanges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IN" dirty="0"/>
              <a:t>Regional Development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Mgmt : Small Group &amp; Controlled by bulk of business.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Transparency is ?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Liquidity is thin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No Market information 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No technical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Few big players 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Restricted entry 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Trading rights, ownership rights &amp; control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Speculative trading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Limited hedging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Fragmented nature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Personalised contracts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IN" dirty="0"/>
              <a:t>Bikaner Commodity Exchange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/>
              <a:t>BCEL, First in Rajasthan</a:t>
            </a:r>
          </a:p>
          <a:p>
            <a:pPr algn="just"/>
            <a:r>
              <a:rPr lang="en-IN" dirty="0"/>
              <a:t>Incorporated on 31</a:t>
            </a:r>
            <a:r>
              <a:rPr lang="en-IN" baseline="30000" dirty="0"/>
              <a:t>st</a:t>
            </a:r>
            <a:r>
              <a:rPr lang="en-IN" dirty="0"/>
              <a:t> Jan. 2002 (Under FCRA,1952 &amp; FMC)</a:t>
            </a:r>
          </a:p>
          <a:p>
            <a:pPr algn="just"/>
            <a:r>
              <a:rPr lang="en-IN" dirty="0"/>
              <a:t>Register Office at Bikaner</a:t>
            </a:r>
          </a:p>
          <a:p>
            <a:pPr algn="just"/>
            <a:r>
              <a:rPr lang="en-IN" dirty="0"/>
              <a:t>Future trading for </a:t>
            </a:r>
            <a:r>
              <a:rPr lang="en-IN" dirty="0" err="1"/>
              <a:t>Guarseed</a:t>
            </a:r>
            <a:r>
              <a:rPr lang="en-IN" dirty="0"/>
              <a:t>, Gram &amp; Mustard Complex</a:t>
            </a:r>
          </a:p>
          <a:p>
            <a:pPr algn="just"/>
            <a:r>
              <a:rPr lang="en-IN" dirty="0"/>
              <a:t>Managed by Elected BOD’s &amp; Standing Committees</a:t>
            </a:r>
          </a:p>
          <a:p>
            <a:pPr algn="just"/>
            <a:r>
              <a:rPr lang="en-IN" dirty="0"/>
              <a:t>Members : Trading Members, Trading cum Clearing Members</a:t>
            </a:r>
          </a:p>
          <a:p>
            <a:pPr algn="just"/>
            <a:r>
              <a:rPr lang="en-IN" dirty="0"/>
              <a:t>Margin System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IN" dirty="0"/>
              <a:t>Chamber of Commerce, </a:t>
            </a:r>
            <a:r>
              <a:rPr lang="en-IN" dirty="0" err="1"/>
              <a:t>Hapur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IN" dirty="0" err="1"/>
              <a:t>CoC</a:t>
            </a:r>
            <a:r>
              <a:rPr lang="en-IN" dirty="0"/>
              <a:t>, Incorporated in Oct. 1923</a:t>
            </a:r>
          </a:p>
          <a:p>
            <a:r>
              <a:rPr lang="en-IN" dirty="0"/>
              <a:t>Wholly independent , transparent, efficient system &amp; professional management.</a:t>
            </a:r>
          </a:p>
          <a:p>
            <a:r>
              <a:rPr lang="en-IN" dirty="0"/>
              <a:t>Premier commodity exchange of India.</a:t>
            </a:r>
          </a:p>
          <a:p>
            <a:r>
              <a:rPr lang="en-IN" dirty="0"/>
              <a:t>Mustard Seeds/ Rapeseeds, </a:t>
            </a:r>
            <a:r>
              <a:rPr lang="en-IN" dirty="0" err="1"/>
              <a:t>Jaggary</a:t>
            </a:r>
            <a:endParaRPr lang="en-IN" dirty="0"/>
          </a:p>
          <a:p>
            <a:r>
              <a:rPr lang="en-IN" dirty="0"/>
              <a:t>Membership : X more than 300 ( Ordinary trading / non trading members)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txBody>
          <a:bodyPr>
            <a:normAutofit/>
          </a:bodyPr>
          <a:lstStyle/>
          <a:p>
            <a:r>
              <a:rPr lang="en-IN" dirty="0"/>
              <a:t>Trading : Open Outcry method, Trading Ring or </a:t>
            </a:r>
            <a:r>
              <a:rPr lang="en-IN" dirty="0" err="1"/>
              <a:t>Patia</a:t>
            </a:r>
            <a:r>
              <a:rPr lang="en-IN" dirty="0"/>
              <a:t>.</a:t>
            </a:r>
          </a:p>
          <a:p>
            <a:r>
              <a:rPr lang="en-IN" dirty="0"/>
              <a:t>No trading in public  / street allowed.</a:t>
            </a:r>
          </a:p>
          <a:p>
            <a:r>
              <a:rPr lang="en-IN" dirty="0"/>
              <a:t>Mon – Fri : 10am to 4pm, Sat : 10am to 2pm</a:t>
            </a:r>
          </a:p>
          <a:p>
            <a:r>
              <a:rPr lang="en-IN" dirty="0"/>
              <a:t>Authorised representatives </a:t>
            </a:r>
          </a:p>
          <a:p>
            <a:r>
              <a:rPr lang="en-IN" dirty="0"/>
              <a:t>Clearing : Well established system of clearing , settlement &amp; guarantee, impartial &amp; uniform.</a:t>
            </a:r>
          </a:p>
          <a:p>
            <a:r>
              <a:rPr lang="en-IN" dirty="0"/>
              <a:t>Settlement : T+3 basis, Delivery order &amp; Money Settlement</a:t>
            </a:r>
          </a:p>
          <a:p>
            <a:r>
              <a:rPr lang="en-IN" dirty="0"/>
              <a:t>Risk Management : TGF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IN" dirty="0"/>
              <a:t>IPSTA : The Indian Pepper &amp; Spice Trade Association, Kochi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IN" dirty="0"/>
              <a:t>Registered U/s 25 of Companies Act, 1956 at </a:t>
            </a:r>
            <a:r>
              <a:rPr lang="en-IN" dirty="0" err="1"/>
              <a:t>Maltancherry</a:t>
            </a:r>
            <a:r>
              <a:rPr lang="en-IN" dirty="0"/>
              <a:t>, Kochi</a:t>
            </a:r>
          </a:p>
          <a:p>
            <a:r>
              <a:rPr lang="en-IN" dirty="0"/>
              <a:t>1957 : Prohibited for declaring dividends, direct &amp; indirect benefits to members.</a:t>
            </a:r>
          </a:p>
          <a:p>
            <a:r>
              <a:rPr lang="en-IN" dirty="0"/>
              <a:t>Mutual exchange (Traders =&gt; Owners)</a:t>
            </a:r>
          </a:p>
          <a:p>
            <a:r>
              <a:rPr lang="en-IN" dirty="0"/>
              <a:t>Registered under Charitable organisation U/s 12 of </a:t>
            </a:r>
            <a:r>
              <a:rPr lang="en-IN" dirty="0" err="1"/>
              <a:t>I.T.Act</a:t>
            </a:r>
            <a:r>
              <a:rPr lang="en-IN" dirty="0"/>
              <a:t> 1961</a:t>
            </a:r>
          </a:p>
          <a:p>
            <a:r>
              <a:rPr lang="en-IN" dirty="0"/>
              <a:t>Providing future trading in Pepper since 1957</a:t>
            </a:r>
          </a:p>
          <a:p>
            <a:r>
              <a:rPr lang="en-IN" dirty="0"/>
              <a:t>BOD : 11 Trading Members, 3 Nomination from GOI &amp; 1 Professional</a:t>
            </a:r>
          </a:p>
          <a:p>
            <a:r>
              <a:rPr lang="en-IN" dirty="0"/>
              <a:t>Committee : Ring, Clearing house, Daily rates, Arbitration, Vigilance &amp; Enquiry.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/>
              <a:t>Membership : Ordinary Members, Associate Members, Institutional Clearing Members.</a:t>
            </a:r>
          </a:p>
          <a:p>
            <a:pPr algn="just"/>
            <a:r>
              <a:rPr lang="en-IN" dirty="0"/>
              <a:t>Trading Contracts : Malabar Black </a:t>
            </a:r>
            <a:r>
              <a:rPr lang="en-IN" dirty="0" err="1"/>
              <a:t>Ppper</a:t>
            </a:r>
            <a:r>
              <a:rPr lang="en-IN" dirty="0"/>
              <a:t> &amp; 500 G/L with 12 contracts(Domestic Division) , MLS ASTA, VB ASTA – 6 contracts (International Division)</a:t>
            </a:r>
          </a:p>
          <a:p>
            <a:pPr algn="just"/>
            <a:r>
              <a:rPr lang="en-IN" dirty="0"/>
              <a:t>Trading System : Online trading from 2003, Bids &amp; offers are matched on basis of price, order expiry date, time, quantity available.</a:t>
            </a:r>
          </a:p>
          <a:p>
            <a:pPr algn="just"/>
            <a:r>
              <a:rPr lang="en-IN" dirty="0"/>
              <a:t>Rate Fixation : Daily rate committee, Manual / Computer Program &amp; Algorithm.</a:t>
            </a:r>
          </a:p>
          <a:p>
            <a:pPr algn="just"/>
            <a:r>
              <a:rPr lang="en-IN" dirty="0"/>
              <a:t>Clearing : Technological support &amp; efficient learning system</a:t>
            </a:r>
          </a:p>
          <a:p>
            <a:pPr algn="just"/>
            <a:r>
              <a:rPr lang="en-IN" dirty="0"/>
              <a:t>Margins : Advance payment for trading, Special margins , TGF ( Traders Guarantee Funds)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IN" dirty="0"/>
              <a:t>VBCL :Vijay </a:t>
            </a:r>
            <a:r>
              <a:rPr lang="en-IN" dirty="0" err="1"/>
              <a:t>Beopar</a:t>
            </a:r>
            <a:r>
              <a:rPr lang="en-IN" dirty="0"/>
              <a:t> Chamber Ltd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/>
              <a:t>5 </a:t>
            </a:r>
            <a:r>
              <a:rPr lang="en-IN" dirty="0" err="1"/>
              <a:t>Jaggery</a:t>
            </a:r>
            <a:r>
              <a:rPr lang="en-IN" dirty="0"/>
              <a:t> futures market</a:t>
            </a:r>
          </a:p>
          <a:p>
            <a:pPr algn="just"/>
            <a:r>
              <a:rPr lang="en-IN" dirty="0"/>
              <a:t>UP Haryana Sugar belt</a:t>
            </a:r>
          </a:p>
          <a:p>
            <a:pPr algn="just"/>
            <a:r>
              <a:rPr lang="en-IN" dirty="0" err="1"/>
              <a:t>Bhatinda</a:t>
            </a:r>
            <a:r>
              <a:rPr lang="en-IN" dirty="0"/>
              <a:t>, Delhi, </a:t>
            </a:r>
            <a:r>
              <a:rPr lang="en-IN" dirty="0" err="1"/>
              <a:t>Hapur</a:t>
            </a:r>
            <a:r>
              <a:rPr lang="en-IN" dirty="0"/>
              <a:t>, Meerut, </a:t>
            </a:r>
            <a:r>
              <a:rPr lang="en-IN" dirty="0" err="1"/>
              <a:t>Muzzafarnagar</a:t>
            </a:r>
            <a:endParaRPr lang="en-IN" dirty="0"/>
          </a:p>
          <a:p>
            <a:pPr algn="just"/>
            <a:r>
              <a:rPr lang="en-IN" dirty="0" err="1"/>
              <a:t>Pvt</a:t>
            </a:r>
            <a:r>
              <a:rPr lang="en-IN" dirty="0"/>
              <a:t> Firm : VBCL, </a:t>
            </a:r>
            <a:r>
              <a:rPr lang="en-IN" dirty="0" err="1"/>
              <a:t>Muzzafarnagar</a:t>
            </a:r>
            <a:endParaRPr lang="en-IN" dirty="0"/>
          </a:p>
          <a:p>
            <a:pPr algn="just"/>
            <a:r>
              <a:rPr lang="en-IN" dirty="0"/>
              <a:t>Profitable exchange &amp; active</a:t>
            </a:r>
          </a:p>
          <a:p>
            <a:pPr algn="just"/>
            <a:r>
              <a:rPr lang="en-IN" dirty="0"/>
              <a:t>Contract : </a:t>
            </a:r>
            <a:r>
              <a:rPr lang="en-IN" dirty="0" err="1"/>
              <a:t>Pansera</a:t>
            </a:r>
            <a:r>
              <a:rPr lang="en-IN" dirty="0"/>
              <a:t> </a:t>
            </a:r>
            <a:r>
              <a:rPr lang="en-IN" dirty="0" err="1"/>
              <a:t>Jaggery</a:t>
            </a:r>
            <a:r>
              <a:rPr lang="en-IN" dirty="0"/>
              <a:t>, </a:t>
            </a:r>
            <a:r>
              <a:rPr lang="en-IN" dirty="0" err="1"/>
              <a:t>Chapur</a:t>
            </a:r>
            <a:r>
              <a:rPr lang="en-IN" dirty="0"/>
              <a:t>, </a:t>
            </a:r>
            <a:r>
              <a:rPr lang="en-IN" dirty="0" err="1"/>
              <a:t>Khura</a:t>
            </a:r>
            <a:r>
              <a:rPr lang="en-IN" dirty="0"/>
              <a:t>, </a:t>
            </a:r>
            <a:r>
              <a:rPr lang="en-IN" dirty="0" err="1"/>
              <a:t>Khandsari</a:t>
            </a:r>
            <a:r>
              <a:rPr lang="en-IN" dirty="0"/>
              <a:t> – crude sugar </a:t>
            </a:r>
            <a:r>
              <a:rPr lang="en-IN" dirty="0" err="1"/>
              <a:t>jaggary</a:t>
            </a:r>
            <a:r>
              <a:rPr lang="en-IN" dirty="0"/>
              <a:t> mixture.</a:t>
            </a:r>
          </a:p>
          <a:p>
            <a:pPr algn="just"/>
            <a:r>
              <a:rPr lang="en-IN" dirty="0"/>
              <a:t>Premium for variety</a:t>
            </a:r>
          </a:p>
          <a:p>
            <a:pPr algn="just"/>
            <a:r>
              <a:rPr lang="en-IN" dirty="0"/>
              <a:t>Maturity : 6 month-&gt; Mid July, 3 month-&gt; mid Jan, 2 month -&gt; mid March, 5 month -&gt; Mid July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IN" dirty="0"/>
              <a:t>Trading System : Open out cry, 10am to 3pm, Price limit +/- 15%, 8 large brokers.</a:t>
            </a:r>
          </a:p>
          <a:p>
            <a:pPr algn="just"/>
            <a:r>
              <a:rPr lang="en-IN" dirty="0"/>
              <a:t>Clearing : Counter party risk management, Mark to market, Clearing house &amp; clearing bank.</a:t>
            </a:r>
          </a:p>
          <a:p>
            <a:pPr algn="just"/>
            <a:r>
              <a:rPr lang="en-IN" dirty="0"/>
              <a:t>Settlement : Physical settlement, Dispute on no delivery , Short squeeze (manipulators)</a:t>
            </a:r>
          </a:p>
          <a:p>
            <a:pPr algn="just"/>
            <a:r>
              <a:rPr lang="en-IN" dirty="0"/>
              <a:t>Participants : Members, Brokers, Entry barriers, 120 members</a:t>
            </a:r>
          </a:p>
          <a:p>
            <a:pPr algn="just"/>
            <a:r>
              <a:rPr lang="en-IN" dirty="0"/>
              <a:t>Governance : BOD’s : 4 Spot market, 6 Future Market, 2 Shareholders, 4 representation from FMC &amp; 2 by BOD nomination</a:t>
            </a:r>
          </a:p>
          <a:p>
            <a:pPr algn="just"/>
            <a:r>
              <a:rPr lang="en-IN" dirty="0"/>
              <a:t>Staff of 18 members</a:t>
            </a:r>
          </a:p>
          <a:p>
            <a:pPr algn="just"/>
            <a:r>
              <a:rPr lang="en-IN" dirty="0"/>
              <a:t>Committee : Clearing house, Daily rate, Survey , Arbitration, vigilance</a:t>
            </a:r>
          </a:p>
          <a:p>
            <a:pPr algn="just"/>
            <a:r>
              <a:rPr lang="en-IN" dirty="0"/>
              <a:t>Regulation  : Regulatory body, Daily report, Position (limit , margin rules &amp; charges) </a:t>
            </a:r>
          </a:p>
          <a:p>
            <a:pPr algn="just"/>
            <a:endParaRPr lang="en-IN" dirty="0"/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IN" dirty="0"/>
              <a:t>NBOT : National Board </a:t>
            </a:r>
            <a:r>
              <a:rPr lang="en-IN"/>
              <a:t>of Trade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IN" dirty="0"/>
              <a:t>Not for profit company, U/s 25 of Co’s Act 1956, 30/7/1999.</a:t>
            </a:r>
          </a:p>
          <a:p>
            <a:pPr algn="just"/>
            <a:r>
              <a:rPr lang="en-IN" dirty="0"/>
              <a:t>Offers transparent &amp; efficient trading platform</a:t>
            </a:r>
          </a:p>
          <a:p>
            <a:pPr algn="just"/>
            <a:r>
              <a:rPr lang="en-IN" dirty="0"/>
              <a:t>Converted into for profit company &amp; duly incorporated by ROC, Gwalior on 1/8/2000.</a:t>
            </a:r>
          </a:p>
          <a:p>
            <a:pPr algn="just"/>
            <a:r>
              <a:rPr lang="en-IN" dirty="0"/>
              <a:t>State of the art technology, System for efficient handling of trading.</a:t>
            </a:r>
          </a:p>
          <a:p>
            <a:pPr algn="just"/>
            <a:r>
              <a:rPr lang="en-IN" dirty="0"/>
              <a:t>Commodities : Soybean, Mustard Seeds, Crude Palm oil, etc.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>
            <a:normAutofit lnSpcReduction="10000"/>
          </a:bodyPr>
          <a:lstStyle/>
          <a:p>
            <a:r>
              <a:rPr lang="en-IN" dirty="0"/>
              <a:t>Widespread movements &amp; Migration </a:t>
            </a:r>
          </a:p>
          <a:p>
            <a:r>
              <a:rPr lang="en-IN" dirty="0"/>
              <a:t>Indian Ocean Trade Routes</a:t>
            </a:r>
          </a:p>
          <a:p>
            <a:r>
              <a:rPr lang="en-IN" dirty="0"/>
              <a:t>Golden Silk Route </a:t>
            </a:r>
          </a:p>
          <a:p>
            <a:r>
              <a:rPr lang="en-IN" dirty="0"/>
              <a:t>Transportation &amp; Market Development</a:t>
            </a:r>
          </a:p>
          <a:p>
            <a:r>
              <a:rPr lang="en-IN" dirty="0"/>
              <a:t>Organised Markets </a:t>
            </a:r>
          </a:p>
          <a:p>
            <a:pPr algn="ctr">
              <a:buNone/>
            </a:pPr>
            <a:r>
              <a:rPr lang="en-IN" b="1" dirty="0"/>
              <a:t>Benefits</a:t>
            </a:r>
          </a:p>
          <a:p>
            <a:pPr>
              <a:buFont typeface="Wingdings" pitchFamily="2" charset="2"/>
              <a:buChar char="ü"/>
            </a:pPr>
            <a:r>
              <a:rPr lang="en-IN" dirty="0"/>
              <a:t> Price Stabilisation</a:t>
            </a:r>
          </a:p>
          <a:p>
            <a:pPr>
              <a:buFont typeface="Wingdings" pitchFamily="2" charset="2"/>
              <a:buChar char="ü"/>
            </a:pPr>
            <a:r>
              <a:rPr lang="en-IN" dirty="0"/>
              <a:t>Price Structure </a:t>
            </a:r>
          </a:p>
          <a:p>
            <a:pPr>
              <a:buFont typeface="Wingdings" pitchFamily="2" charset="2"/>
              <a:buChar char="ü"/>
            </a:pPr>
            <a:r>
              <a:rPr lang="en-IN" dirty="0"/>
              <a:t>DD &amp; SS match </a:t>
            </a:r>
          </a:p>
          <a:p>
            <a:pPr>
              <a:buFont typeface="Wingdings" pitchFamily="2" charset="2"/>
              <a:buChar char="ü"/>
            </a:pPr>
            <a:r>
              <a:rPr lang="en-IN" dirty="0"/>
              <a:t>Competition</a:t>
            </a:r>
          </a:p>
          <a:p>
            <a:pPr>
              <a:buFont typeface="Wingdings" pitchFamily="2" charset="2"/>
              <a:buChar char="ü"/>
            </a:pPr>
            <a:r>
              <a:rPr lang="en-IN" dirty="0"/>
              <a:t>Expansion of Business / Trade </a:t>
            </a:r>
          </a:p>
          <a:p>
            <a:endParaRPr lang="en-IN" dirty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/>
          <a:lstStyle/>
          <a:p>
            <a:pPr algn="just"/>
            <a:r>
              <a:rPr lang="en-IN" dirty="0"/>
              <a:t>Mgmt : 8 Director : 3 Trading Member, 3 General Public, 1 FMC Nomination &amp; 1 Professional Executive Director.</a:t>
            </a:r>
          </a:p>
          <a:p>
            <a:pPr algn="just"/>
            <a:r>
              <a:rPr lang="en-IN" dirty="0"/>
              <a:t>Role / Committee: Membership, Finance &amp; Business Development; Trading, Clearing &amp; Settlement Committee; Margin, Surveillance &amp; Inspection Committee; Disciplinary &amp; Dispute </a:t>
            </a:r>
            <a:r>
              <a:rPr lang="en-IN" dirty="0" err="1"/>
              <a:t>Redressal</a:t>
            </a:r>
            <a:r>
              <a:rPr lang="en-IN" dirty="0"/>
              <a:t> Committee. </a:t>
            </a:r>
          </a:p>
          <a:p>
            <a:pPr algn="just"/>
            <a:r>
              <a:rPr lang="en-IN" dirty="0"/>
              <a:t>Membership : 119 Business Members (56 Trading member, 62 Trading cum clearing member &amp; 1 Institutional member.)</a:t>
            </a:r>
          </a:p>
          <a:p>
            <a:pPr algn="just"/>
            <a:endParaRPr lang="en-IN" dirty="0"/>
          </a:p>
          <a:p>
            <a:pPr algn="just"/>
            <a:endParaRPr lang="en-IN" dirty="0"/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IN" dirty="0"/>
              <a:t>Trading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IN" dirty="0"/>
              <a:t>User-friendly &amp; function under fully computerised environment.</a:t>
            </a:r>
          </a:p>
          <a:p>
            <a:r>
              <a:rPr lang="en-IN" dirty="0"/>
              <a:t>Ring hall with outcry system -&gt; Electronic</a:t>
            </a:r>
          </a:p>
          <a:p>
            <a:r>
              <a:rPr lang="en-IN" dirty="0"/>
              <a:t>Online trading platform</a:t>
            </a:r>
          </a:p>
          <a:p>
            <a:r>
              <a:rPr lang="en-IN" dirty="0"/>
              <a:t>Mon – Fri 10am to 5pm, Sat 10am to 2pm</a:t>
            </a:r>
          </a:p>
          <a:p>
            <a:r>
              <a:rPr lang="en-IN" dirty="0"/>
              <a:t>Adequate safety for trades executed.</a:t>
            </a:r>
          </a:p>
          <a:p>
            <a:r>
              <a:rPr lang="en-IN" dirty="0"/>
              <a:t>Daily clearance based on Mark to Market System.</a:t>
            </a:r>
          </a:p>
          <a:p>
            <a:r>
              <a:rPr lang="en-IN" dirty="0"/>
              <a:t>Pre margin requirements</a:t>
            </a:r>
          </a:p>
          <a:p>
            <a:r>
              <a:rPr lang="en-IN" dirty="0"/>
              <a:t>Pro rate basis</a:t>
            </a:r>
          </a:p>
          <a:p>
            <a:r>
              <a:rPr lang="en-IN" dirty="0"/>
              <a:t>Squaring off / Closing out open position</a:t>
            </a:r>
          </a:p>
          <a:p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>
            <a:normAutofit fontScale="92500" lnSpcReduction="10000"/>
          </a:bodyPr>
          <a:lstStyle/>
          <a:p>
            <a:r>
              <a:rPr lang="en-IN" dirty="0"/>
              <a:t>Clearing : Management of Executive Directors, Daily Clearing &amp; Settlement, Weighted Average.</a:t>
            </a:r>
          </a:p>
          <a:p>
            <a:r>
              <a:rPr lang="en-IN" dirty="0"/>
              <a:t>Margin : 40% Principle Amount</a:t>
            </a:r>
          </a:p>
          <a:p>
            <a:r>
              <a:rPr lang="en-IN" dirty="0"/>
              <a:t>Additional Margin : Buying/selling in Bullish / Bearish Trend </a:t>
            </a:r>
          </a:p>
          <a:p>
            <a:r>
              <a:rPr lang="en-IN" dirty="0"/>
              <a:t>Delivery Margin : 25% in cash  of settlement value</a:t>
            </a:r>
          </a:p>
          <a:p>
            <a:r>
              <a:rPr lang="en-IN" dirty="0"/>
              <a:t>Trade Guarantee Funds</a:t>
            </a:r>
          </a:p>
          <a:p>
            <a:pPr algn="ctr">
              <a:buNone/>
            </a:pPr>
            <a:r>
              <a:rPr lang="en-IN" b="1" dirty="0"/>
              <a:t>Limitation: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No independence of ownership &amp; management.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Existence of unofficial market. (</a:t>
            </a:r>
            <a:r>
              <a:rPr lang="en-IN" dirty="0" err="1"/>
              <a:t>Havala</a:t>
            </a:r>
            <a:r>
              <a:rPr lang="en-IN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Non availability of price &amp; non standardisation of contracts.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Fragmented nature of market.</a:t>
            </a:r>
          </a:p>
          <a:p>
            <a:pPr marL="514350" indent="-514350">
              <a:buFont typeface="+mj-lt"/>
              <a:buAutoNum type="arabicPeriod"/>
            </a:pP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IN" dirty="0"/>
              <a:t>National Demutualized Commodity Derivatives Exchange in India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/>
              <a:t>Price of </a:t>
            </a:r>
            <a:r>
              <a:rPr lang="en-IN" dirty="0" err="1"/>
              <a:t>Agri</a:t>
            </a:r>
            <a:r>
              <a:rPr lang="en-IN" dirty="0"/>
              <a:t> Commodities : Uncertain &amp; Instability.</a:t>
            </a:r>
          </a:p>
          <a:p>
            <a:pPr algn="just"/>
            <a:r>
              <a:rPr lang="en-IN" dirty="0"/>
              <a:t>Farmers , Processors &amp; Consumers : X Control</a:t>
            </a:r>
          </a:p>
          <a:p>
            <a:pPr algn="just"/>
            <a:r>
              <a:rPr lang="en-IN" dirty="0"/>
              <a:t>Agri. For Survival, Fragmented Land holiday, Weather, Market Problem.</a:t>
            </a:r>
          </a:p>
          <a:p>
            <a:pPr algn="just"/>
            <a:r>
              <a:rPr lang="en-IN" dirty="0" err="1"/>
              <a:t>Kabra</a:t>
            </a:r>
            <a:r>
              <a:rPr lang="en-IN" dirty="0"/>
              <a:t> Committee report 1993, National Agricultural Policy 2000.</a:t>
            </a:r>
          </a:p>
          <a:p>
            <a:pPr algn="just"/>
            <a:r>
              <a:rPr lang="en-IN" dirty="0"/>
              <a:t>Enlarging the coverage of future markets.</a:t>
            </a:r>
          </a:p>
          <a:p>
            <a:pPr algn="just"/>
            <a:r>
              <a:rPr lang="en-IN" dirty="0"/>
              <a:t>Hedging the Price Risk.</a:t>
            </a:r>
          </a:p>
          <a:p>
            <a:pPr algn="just"/>
            <a:endParaRPr lang="en-IN" dirty="0"/>
          </a:p>
          <a:p>
            <a:pPr algn="just"/>
            <a:endParaRPr lang="en-IN" dirty="0"/>
          </a:p>
          <a:p>
            <a:pPr algn="just"/>
            <a:endParaRPr lang="en-IN" dirty="0"/>
          </a:p>
          <a:p>
            <a:pPr algn="just"/>
            <a:endParaRPr lang="en-IN" dirty="0"/>
          </a:p>
          <a:p>
            <a:pPr algn="just"/>
            <a:endParaRPr lang="en-IN" dirty="0"/>
          </a:p>
          <a:p>
            <a:pPr algn="just"/>
            <a:endParaRPr lang="en-IN" dirty="0"/>
          </a:p>
          <a:p>
            <a:pPr algn="just"/>
            <a:endParaRPr lang="en-IN" dirty="0"/>
          </a:p>
          <a:p>
            <a:pPr algn="just">
              <a:buNone/>
            </a:pPr>
            <a:endParaRPr lang="en-IN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/>
              <a:t>Long Hibernation Period</a:t>
            </a:r>
          </a:p>
          <a:p>
            <a:pPr algn="just"/>
            <a:r>
              <a:rPr lang="en-IN" dirty="0"/>
              <a:t>Virtually inoperative Exchanges</a:t>
            </a:r>
          </a:p>
          <a:p>
            <a:pPr algn="just"/>
            <a:r>
              <a:rPr lang="en-IN" dirty="0"/>
              <a:t>Association &amp; Promoted / Managed by Local Traders ( No Nomination &amp; Professionalism)</a:t>
            </a:r>
          </a:p>
          <a:p>
            <a:pPr algn="just"/>
            <a:r>
              <a:rPr lang="en-IN" dirty="0"/>
              <a:t>Threat of Integrity &amp; Transparency</a:t>
            </a:r>
          </a:p>
          <a:p>
            <a:pPr algn="ctr">
              <a:buNone/>
            </a:pPr>
            <a:r>
              <a:rPr lang="en-IN" b="1" dirty="0"/>
              <a:t>1 April 2003 </a:t>
            </a:r>
          </a:p>
          <a:p>
            <a:pPr algn="just"/>
            <a:r>
              <a:rPr lang="en-IN" dirty="0"/>
              <a:t>National Demutualised Commodity Exchange</a:t>
            </a:r>
          </a:p>
          <a:p>
            <a:pPr algn="just"/>
            <a:r>
              <a:rPr lang="en-IN" dirty="0"/>
              <a:t>NMCE : Ahmadabad</a:t>
            </a:r>
          </a:p>
          <a:p>
            <a:pPr algn="just"/>
            <a:r>
              <a:rPr lang="en-IN" dirty="0"/>
              <a:t>NCDEX : Mumbai</a:t>
            </a:r>
          </a:p>
          <a:p>
            <a:pPr algn="just"/>
            <a:r>
              <a:rPr lang="en-IN" dirty="0"/>
              <a:t>MCX : Mumbai </a:t>
            </a:r>
          </a:p>
          <a:p>
            <a:pPr algn="just"/>
            <a:r>
              <a:rPr lang="en-IN" dirty="0"/>
              <a:t>ICEX : </a:t>
            </a:r>
            <a:r>
              <a:rPr lang="en-IN" dirty="0" err="1"/>
              <a:t>Gurgaon</a:t>
            </a:r>
            <a:endParaRPr lang="en-IN" dirty="0"/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IN" dirty="0"/>
              <a:t>Features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IN" sz="3200" dirty="0"/>
              <a:t>NMCE : National Multi Commodity Exchange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IN" dirty="0"/>
              <a:t>1</a:t>
            </a:r>
            <a:r>
              <a:rPr lang="en-IN" baseline="30000" dirty="0"/>
              <a:t>st</a:t>
            </a:r>
            <a:r>
              <a:rPr lang="en-IN" dirty="0"/>
              <a:t> Demutualised Electronic Multi Commodity Exchange of India</a:t>
            </a:r>
          </a:p>
          <a:p>
            <a:r>
              <a:rPr lang="en-IN" dirty="0"/>
              <a:t>National Status : 26</a:t>
            </a:r>
            <a:r>
              <a:rPr lang="en-IN" baseline="30000" dirty="0"/>
              <a:t>th</a:t>
            </a:r>
            <a:r>
              <a:rPr lang="en-IN" dirty="0"/>
              <a:t> November, 2002</a:t>
            </a:r>
          </a:p>
          <a:p>
            <a:r>
              <a:rPr lang="en-IN" dirty="0"/>
              <a:t>Promoters : CWC , NAFED, GAIC, GSAMB, NIAM, NOL &amp; PNB</a:t>
            </a:r>
          </a:p>
          <a:p>
            <a:pPr algn="ctr">
              <a:buNone/>
            </a:pPr>
            <a:r>
              <a:rPr lang="en-IN" b="1" dirty="0"/>
              <a:t>Type of Market </a:t>
            </a:r>
            <a:r>
              <a:rPr lang="en-IN" dirty="0"/>
              <a:t> </a:t>
            </a:r>
          </a:p>
          <a:p>
            <a:r>
              <a:rPr lang="en-IN" dirty="0"/>
              <a:t>Ready Delivery Market</a:t>
            </a:r>
          </a:p>
          <a:p>
            <a:r>
              <a:rPr lang="en-IN" dirty="0"/>
              <a:t>Specific Delivery Market</a:t>
            </a:r>
          </a:p>
          <a:p>
            <a:r>
              <a:rPr lang="en-IN" dirty="0"/>
              <a:t>Future Market </a:t>
            </a:r>
          </a:p>
          <a:p>
            <a:r>
              <a:rPr lang="en-IN" dirty="0"/>
              <a:t>Auction Market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IN" b="1" dirty="0"/>
              <a:t>Features</a:t>
            </a:r>
          </a:p>
          <a:p>
            <a:r>
              <a:rPr lang="en-IN" dirty="0"/>
              <a:t>National Status</a:t>
            </a:r>
          </a:p>
          <a:p>
            <a:r>
              <a:rPr lang="en-IN" dirty="0"/>
              <a:t>Reliable, Effective, Impartial &amp; Rule based Management</a:t>
            </a:r>
          </a:p>
          <a:p>
            <a:r>
              <a:rPr lang="en-IN" dirty="0"/>
              <a:t>Electronic Trading</a:t>
            </a:r>
          </a:p>
          <a:p>
            <a:r>
              <a:rPr lang="en-IN" dirty="0"/>
              <a:t>Diverse Participants</a:t>
            </a:r>
          </a:p>
          <a:p>
            <a:r>
              <a:rPr lang="en-IN" dirty="0"/>
              <a:t>Fair Trading Practices</a:t>
            </a:r>
          </a:p>
          <a:p>
            <a:r>
              <a:rPr lang="en-IN" dirty="0"/>
              <a:t>VAR ( Value at Risk) System 99.9% </a:t>
            </a:r>
          </a:p>
          <a:p>
            <a:r>
              <a:rPr lang="en-IN" dirty="0"/>
              <a:t>WR System</a:t>
            </a:r>
          </a:p>
          <a:p>
            <a:r>
              <a:rPr lang="en-IN" dirty="0"/>
              <a:t>TGF</a:t>
            </a:r>
          </a:p>
          <a:p>
            <a:r>
              <a:rPr lang="en-IN" dirty="0"/>
              <a:t>V-SAT Connectivity </a:t>
            </a:r>
          </a:p>
          <a:p>
            <a:r>
              <a:rPr lang="en-IN" dirty="0"/>
              <a:t>Real time price &amp; trade data Dissemination</a:t>
            </a:r>
          </a:p>
          <a:p>
            <a:r>
              <a:rPr lang="en-IN" dirty="0"/>
              <a:t>Market Surveillance Programme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/>
          </a:bodyPr>
          <a:lstStyle/>
          <a:p>
            <a:pPr algn="ctr"/>
            <a:r>
              <a:rPr lang="en-IN" b="1" dirty="0"/>
              <a:t>Membership:</a:t>
            </a:r>
          </a:p>
          <a:p>
            <a:r>
              <a:rPr lang="en-IN" dirty="0"/>
              <a:t>PICM : Professional Institution Clearing Members ( No trading)</a:t>
            </a:r>
          </a:p>
          <a:p>
            <a:r>
              <a:rPr lang="en-IN" dirty="0"/>
              <a:t>TCM : Trading cum Clearing Member</a:t>
            </a:r>
          </a:p>
          <a:p>
            <a:r>
              <a:rPr lang="en-IN" dirty="0"/>
              <a:t>TM : Trading Member</a:t>
            </a:r>
          </a:p>
          <a:p>
            <a:pPr algn="ctr"/>
            <a:r>
              <a:rPr lang="en-IN" b="1" dirty="0"/>
              <a:t>Clearing &amp; Settlement:</a:t>
            </a:r>
          </a:p>
          <a:p>
            <a:r>
              <a:rPr lang="en-IN" dirty="0"/>
              <a:t>HDFC Bank</a:t>
            </a:r>
          </a:p>
          <a:p>
            <a:r>
              <a:rPr lang="en-IN" dirty="0"/>
              <a:t>Daily (</a:t>
            </a:r>
            <a:r>
              <a:rPr lang="en-IN" dirty="0" err="1"/>
              <a:t>Payin</a:t>
            </a:r>
            <a:r>
              <a:rPr lang="en-IN" dirty="0"/>
              <a:t> &amp; Payout)</a:t>
            </a:r>
          </a:p>
          <a:p>
            <a:r>
              <a:rPr lang="en-IN" dirty="0"/>
              <a:t>VAR</a:t>
            </a:r>
          </a:p>
          <a:p>
            <a:r>
              <a:rPr lang="en-IN" dirty="0"/>
              <a:t>Mark to Market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IN" dirty="0"/>
              <a:t>MCX : Multi Commodity Exchange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/>
              <a:t>HO : Mumbai 		Operation : Nov. 2003</a:t>
            </a:r>
          </a:p>
          <a:p>
            <a:pPr algn="just"/>
            <a:r>
              <a:rPr lang="en-IN" dirty="0"/>
              <a:t>Setup by : FTIL Financial Technologies India Ltd.</a:t>
            </a:r>
          </a:p>
          <a:p>
            <a:pPr algn="just"/>
            <a:r>
              <a:rPr lang="en-IN" dirty="0"/>
              <a:t>Permanent Recognition from GOI</a:t>
            </a:r>
          </a:p>
          <a:p>
            <a:pPr algn="just"/>
            <a:r>
              <a:rPr lang="en-IN" dirty="0"/>
              <a:t>Provides online trading, Clearing &amp; settlement operations for futures market</a:t>
            </a:r>
          </a:p>
          <a:p>
            <a:pPr algn="just"/>
            <a:r>
              <a:rPr lang="en-IN" dirty="0"/>
              <a:t>ISO Certification : 27001:2005 for Information Security Management system, 14001:2004 for Environmental Management System &amp; 9001:2000 for Quality Management</a:t>
            </a:r>
          </a:p>
          <a:p>
            <a:pPr algn="just"/>
            <a:endParaRPr lang="en-IN" dirty="0"/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/>
              <a:t>Commodity Market Eco System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246FEC-E8A8-4926-A4DC-F688C6A57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35246FEC-E8A8-4926-A4DC-F688C6A57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35246FEC-E8A8-4926-A4DC-F688C6A57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AB6D34-6AE7-4032-A328-D6E8743FC2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B1AB6D34-6AE7-4032-A328-D6E8743FC2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B1AB6D34-6AE7-4032-A328-D6E8743FC2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145546-203C-457D-8733-89561A403C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41145546-203C-457D-8733-89561A403C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41145546-203C-457D-8733-89561A403C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25EC1C-8AA5-4D33-A0A9-7DB105FD2C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B225EC1C-8AA5-4D33-A0A9-7DB105FD2C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B225EC1C-8AA5-4D33-A0A9-7DB105FD2C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BB2C99-759A-4CFF-9ACF-246131F495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80BB2C99-759A-4CFF-9ACF-246131F495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80BB2C99-759A-4CFF-9ACF-246131F495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9D89A0-1F0C-4BB0-B1E2-4E36AB33B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E59D89A0-1F0C-4BB0-B1E2-4E36AB33B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E59D89A0-1F0C-4BB0-B1E2-4E36AB33B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B37A7E-B7D7-492A-8E45-D4B9C5839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73B37A7E-B7D7-492A-8E45-D4B9C5839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73B37A7E-B7D7-492A-8E45-D4B9C5839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829557-22CA-4707-A6F1-D711D952D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FE829557-22CA-4707-A6F1-D711D952D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FE829557-22CA-4707-A6F1-D711D952D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D59880-95FB-4C3B-86B6-0AE52C971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C6D59880-95FB-4C3B-86B6-0AE52C971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C6D59880-95FB-4C3B-86B6-0AE52C971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035C45-36C9-4350-983E-F5D8A7E632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5C035C45-36C9-4350-983E-F5D8A7E632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5C035C45-36C9-4350-983E-F5D8A7E632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 fontScale="92500" lnSpcReduction="20000"/>
          </a:bodyPr>
          <a:lstStyle/>
          <a:p>
            <a:r>
              <a:rPr lang="en-IN" dirty="0"/>
              <a:t>Future Trading : 40+ Commodities</a:t>
            </a:r>
          </a:p>
          <a:p>
            <a:r>
              <a:rPr lang="en-IN" dirty="0"/>
              <a:t>Strategic Alliance : India : 5; International:  11</a:t>
            </a:r>
          </a:p>
          <a:p>
            <a:r>
              <a:rPr lang="en-IN" dirty="0"/>
              <a:t>Key Shareholders/ Promoters : Blue Chip companies &amp; International Financial Sector 17 Companies </a:t>
            </a:r>
          </a:p>
          <a:p>
            <a:r>
              <a:rPr lang="en-IN" dirty="0"/>
              <a:t>Group Ecosystem Venture : Smooth &amp; Hassle free operations.</a:t>
            </a:r>
          </a:p>
          <a:p>
            <a:r>
              <a:rPr lang="en-IN" dirty="0"/>
              <a:t>Investors : NHBC, CMSL, </a:t>
            </a:r>
            <a:r>
              <a:rPr lang="en-IN" dirty="0" err="1"/>
              <a:t>AtomTech</a:t>
            </a:r>
            <a:r>
              <a:rPr lang="en-IN" dirty="0"/>
              <a:t>, Ticker Plant Ltd., MCX-SX.</a:t>
            </a:r>
          </a:p>
          <a:p>
            <a:r>
              <a:rPr lang="en-IN" dirty="0"/>
              <a:t>Membership : TCM, Institutional TCM, Professional Clearing Members, TM</a:t>
            </a:r>
          </a:p>
          <a:p>
            <a:r>
              <a:rPr lang="en-IN" dirty="0"/>
              <a:t>Jan 2007 : 1600 members with over 10000+ TWS, Eligibility Criteria  &amp; Condition, Interest Free Security Deposits(Cash &amp; FD equally)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 lnSpcReduction="10000"/>
          </a:bodyPr>
          <a:lstStyle/>
          <a:p>
            <a:pPr algn="ctr"/>
            <a:r>
              <a:rPr lang="en-IN" b="1" dirty="0"/>
              <a:t>Trading Platform :</a:t>
            </a:r>
          </a:p>
          <a:p>
            <a:pPr algn="just"/>
            <a:r>
              <a:rPr lang="en-IN" dirty="0"/>
              <a:t>Online Automated Trading Facility</a:t>
            </a:r>
          </a:p>
          <a:p>
            <a:pPr algn="just"/>
            <a:r>
              <a:rPr lang="en-IN" dirty="0"/>
              <a:t>V-SAT (Very Small Aperture Terminal)</a:t>
            </a:r>
          </a:p>
          <a:p>
            <a:pPr algn="just"/>
            <a:r>
              <a:rPr lang="en-IN" dirty="0"/>
              <a:t>MCX-TWS (Traders Work Station)</a:t>
            </a:r>
          </a:p>
          <a:p>
            <a:pPr algn="just"/>
            <a:r>
              <a:rPr lang="en-IN" dirty="0"/>
              <a:t>User friendly</a:t>
            </a:r>
          </a:p>
          <a:p>
            <a:pPr algn="just"/>
            <a:r>
              <a:rPr lang="en-IN" dirty="0"/>
              <a:t>Commodity price tickers, Market watch system, Best Buy/Sell, Last trade price, Volume for day, Open interest, Top gainer/ loser, Net positions, online backup.</a:t>
            </a:r>
          </a:p>
          <a:p>
            <a:pPr algn="just"/>
            <a:r>
              <a:rPr lang="en-IN" dirty="0"/>
              <a:t>Commodities : Precious Metals, Spices, </a:t>
            </a:r>
            <a:r>
              <a:rPr lang="en-IN" dirty="0" err="1"/>
              <a:t>Fibers</a:t>
            </a:r>
            <a:r>
              <a:rPr lang="en-IN" dirty="0"/>
              <a:t>, Cereals, Oil &amp; oil seeds, Pulses, Energy, Weather, Plantation(Rubber) 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IN" dirty="0"/>
              <a:t>NCDEX : National Commodity &amp; Derivatives Exchange of India Ltd.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/>
          </a:bodyPr>
          <a:lstStyle/>
          <a:p>
            <a:pPr algn="just"/>
            <a:r>
              <a:rPr lang="en-IN" dirty="0"/>
              <a:t>Professionally managed online multi commodity exchange</a:t>
            </a:r>
          </a:p>
          <a:p>
            <a:pPr algn="just"/>
            <a:r>
              <a:rPr lang="en-IN" dirty="0"/>
              <a:t>Promoters : LIC, NABARD, NSE, </a:t>
            </a:r>
            <a:r>
              <a:rPr lang="en-IN" dirty="0" err="1"/>
              <a:t>Canara</a:t>
            </a:r>
            <a:r>
              <a:rPr lang="en-IN" dirty="0"/>
              <a:t> bank, CRISIL, Goldman Sachs, Intercontinental Exchange, Indian Farmers Fertilizer Co op ltd, PNB</a:t>
            </a:r>
          </a:p>
          <a:p>
            <a:pPr algn="just"/>
            <a:r>
              <a:rPr lang="en-IN" dirty="0"/>
              <a:t>Only exchange in India promoted by National Level Institutions</a:t>
            </a:r>
          </a:p>
          <a:p>
            <a:pPr algn="just"/>
            <a:r>
              <a:rPr lang="en-IN" dirty="0"/>
              <a:t>Institutional building experience, trusts, nation wide reach, technology &amp; risk management.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/>
              <a:t>Located in Mumbai, Public Ltd company, Incorporated on 23</a:t>
            </a:r>
            <a:r>
              <a:rPr lang="en-IN" baseline="30000" dirty="0"/>
              <a:t>rd</a:t>
            </a:r>
            <a:r>
              <a:rPr lang="en-IN" dirty="0"/>
              <a:t> April, 2003 under Co’s Act,1956.</a:t>
            </a:r>
          </a:p>
          <a:p>
            <a:pPr algn="just"/>
            <a:r>
              <a:rPr lang="en-IN" dirty="0"/>
              <a:t>Certificate of Commencement May 2003, Operations 15</a:t>
            </a:r>
            <a:r>
              <a:rPr lang="en-IN" baseline="30000" dirty="0"/>
              <a:t>th</a:t>
            </a:r>
            <a:r>
              <a:rPr lang="en-IN" dirty="0"/>
              <a:t> December 2003</a:t>
            </a:r>
          </a:p>
          <a:p>
            <a:pPr algn="just"/>
            <a:r>
              <a:rPr lang="en-IN" dirty="0"/>
              <a:t>BOD’s &amp; Professional Management : No interest in commodity market</a:t>
            </a:r>
          </a:p>
          <a:p>
            <a:pPr algn="just"/>
            <a:r>
              <a:rPr lang="en-IN" dirty="0"/>
              <a:t>Best global practices, professionalism &amp; transparency.</a:t>
            </a:r>
          </a:p>
          <a:p>
            <a:pPr algn="just"/>
            <a:r>
              <a:rPr lang="en-IN" dirty="0"/>
              <a:t>550+ centres in India.</a:t>
            </a:r>
          </a:p>
          <a:p>
            <a:pPr algn="just"/>
            <a:r>
              <a:rPr lang="en-IN" dirty="0"/>
              <a:t>57 Commodities ( Agro / Non Agro &amp; Others)</a:t>
            </a:r>
          </a:p>
          <a:p>
            <a:pPr algn="just"/>
            <a:r>
              <a:rPr lang="en-IN" dirty="0"/>
              <a:t>Membership : TCM, PCM</a:t>
            </a:r>
          </a:p>
          <a:p>
            <a:pPr algn="just"/>
            <a:r>
              <a:rPr lang="en-IN" dirty="0"/>
              <a:t>Different membership fees &amp; deposits, Eligibility criteria &amp; interest free security deposits.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IN" dirty="0"/>
              <a:t>ICEX : Indian Commodity Exchange Ltd.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IN" dirty="0"/>
              <a:t>9</a:t>
            </a:r>
            <a:r>
              <a:rPr lang="en-IN" baseline="30000" dirty="0"/>
              <a:t>th</a:t>
            </a:r>
            <a:r>
              <a:rPr lang="en-IN" dirty="0"/>
              <a:t> October, 2009</a:t>
            </a:r>
          </a:p>
          <a:p>
            <a:pPr algn="just"/>
            <a:r>
              <a:rPr lang="en-IN" dirty="0"/>
              <a:t>Screen based online derivative exchange</a:t>
            </a:r>
          </a:p>
          <a:p>
            <a:pPr algn="just"/>
            <a:r>
              <a:rPr lang="en-IN" dirty="0"/>
              <a:t>Public Private partnership</a:t>
            </a:r>
          </a:p>
          <a:p>
            <a:pPr algn="just"/>
            <a:r>
              <a:rPr lang="en-IN" dirty="0"/>
              <a:t>India Bulls Financial Services Ltd + Minerals &amp; Metals Trading Corporation of India Ltd.</a:t>
            </a:r>
          </a:p>
          <a:p>
            <a:pPr algn="just"/>
            <a:r>
              <a:rPr lang="en-IN" dirty="0"/>
              <a:t>Indian Potash Ltd., Infrastructure Development Finance Corporation. </a:t>
            </a:r>
          </a:p>
          <a:p>
            <a:pPr algn="just"/>
            <a:r>
              <a:rPr lang="en-IN" dirty="0"/>
              <a:t>Commodities : Precious Metals, Metals, Energy, </a:t>
            </a:r>
            <a:r>
              <a:rPr lang="en-IN" dirty="0" err="1"/>
              <a:t>Fibers</a:t>
            </a:r>
            <a:r>
              <a:rPr lang="en-IN" dirty="0"/>
              <a:t>, Minerals, Oil &amp; Oil Seeds, Other Agro products.</a:t>
            </a:r>
          </a:p>
          <a:p>
            <a:pPr algn="just"/>
            <a:r>
              <a:rPr lang="en-IN" dirty="0"/>
              <a:t>Membership : TM, TCM, PCM, ITCM</a:t>
            </a:r>
          </a:p>
          <a:p>
            <a:pPr algn="just"/>
            <a:r>
              <a:rPr lang="en-IN" dirty="0"/>
              <a:t>Risk Management: Margins &amp; </a:t>
            </a:r>
            <a:r>
              <a:rPr lang="en-IN"/>
              <a:t>Position Limits</a:t>
            </a:r>
            <a:endParaRPr lang="en-I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/>
              <a:t>Indian Commodity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algn="just"/>
            <a:r>
              <a:rPr lang="en-IN" dirty="0"/>
              <a:t>1875 onwards ( 125  Years history)</a:t>
            </a:r>
          </a:p>
          <a:p>
            <a:pPr algn="just"/>
            <a:r>
              <a:rPr lang="en-IN" dirty="0"/>
              <a:t>1980 </a:t>
            </a:r>
            <a:r>
              <a:rPr lang="en-IN" dirty="0" err="1"/>
              <a:t>Khusro</a:t>
            </a:r>
            <a:r>
              <a:rPr lang="en-IN" dirty="0"/>
              <a:t> Committee</a:t>
            </a:r>
          </a:p>
          <a:p>
            <a:pPr algn="just"/>
            <a:r>
              <a:rPr lang="en-IN" dirty="0"/>
              <a:t>1991 LPG reforms</a:t>
            </a:r>
          </a:p>
          <a:p>
            <a:pPr algn="just"/>
            <a:r>
              <a:rPr lang="en-IN" dirty="0"/>
              <a:t>1994 </a:t>
            </a:r>
            <a:r>
              <a:rPr lang="en-IN" dirty="0" err="1"/>
              <a:t>Kabra</a:t>
            </a:r>
            <a:r>
              <a:rPr lang="en-IN" dirty="0"/>
              <a:t> Committee</a:t>
            </a:r>
          </a:p>
          <a:p>
            <a:pPr algn="just"/>
            <a:r>
              <a:rPr lang="en-IN" dirty="0"/>
              <a:t>2000 National Agricultural Policy </a:t>
            </a:r>
          </a:p>
          <a:p>
            <a:pPr algn="just"/>
            <a:r>
              <a:rPr lang="en-IN" dirty="0"/>
              <a:t>2003 Future Trading</a:t>
            </a:r>
          </a:p>
          <a:p>
            <a:pPr algn="just"/>
            <a:r>
              <a:rPr lang="en-IN" dirty="0"/>
              <a:t>Positive Change : Larger Market, Participation , Trading System, Transparency , Price Discovery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IN" b="1" dirty="0"/>
              <a:t>Markets / Exchanges</a:t>
            </a:r>
          </a:p>
          <a:p>
            <a:r>
              <a:rPr lang="en-IN" dirty="0"/>
              <a:t>Spot Market / Physical Market / Cash Market </a:t>
            </a:r>
          </a:p>
          <a:p>
            <a:r>
              <a:rPr lang="en-IN" dirty="0"/>
              <a:t>Specific Quantity &amp; Price </a:t>
            </a:r>
          </a:p>
          <a:p>
            <a:r>
              <a:rPr lang="en-IN" dirty="0"/>
              <a:t>Terms &amp; Condition </a:t>
            </a:r>
          </a:p>
          <a:p>
            <a:r>
              <a:rPr lang="en-IN" dirty="0"/>
              <a:t>Agricultural Produce Sector</a:t>
            </a:r>
          </a:p>
          <a:p>
            <a:r>
              <a:rPr lang="en-IN" dirty="0"/>
              <a:t>Challenges &amp; opportunities</a:t>
            </a:r>
          </a:p>
          <a:p>
            <a:r>
              <a:rPr lang="en-IN" dirty="0"/>
              <a:t>Farming Community =&gt; Contract Farming</a:t>
            </a:r>
          </a:p>
          <a:p>
            <a:r>
              <a:rPr lang="en-IN" dirty="0"/>
              <a:t>Reforms &amp; Infrastructure </a:t>
            </a:r>
          </a:p>
          <a:p>
            <a:r>
              <a:rPr lang="en-IN" dirty="0"/>
              <a:t>Convenient Outlets, Remunerative Prices SS &amp; DD</a:t>
            </a:r>
          </a:p>
          <a:p>
            <a:r>
              <a:rPr lang="en-IN" dirty="0"/>
              <a:t>Production inputs &amp; Services</a:t>
            </a:r>
          </a:p>
          <a:p>
            <a:r>
              <a:rPr lang="en-IN" dirty="0"/>
              <a:t>Marketing : Financing</a:t>
            </a:r>
          </a:p>
          <a:p>
            <a:endParaRPr lang="en-IN" dirty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3823</Words>
  <Application>Microsoft Office PowerPoint</Application>
  <PresentationFormat>On-screen Show (4:3)</PresentationFormat>
  <Paragraphs>558</Paragraphs>
  <Slides>74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8" baseType="lpstr">
      <vt:lpstr>Arial</vt:lpstr>
      <vt:lpstr>Calibri</vt:lpstr>
      <vt:lpstr>Wingdings</vt:lpstr>
      <vt:lpstr>Office Theme</vt:lpstr>
      <vt:lpstr>PowerPoint Presentation</vt:lpstr>
      <vt:lpstr>Introduction </vt:lpstr>
      <vt:lpstr>PowerPoint Presentation</vt:lpstr>
      <vt:lpstr>PowerPoint Presentation</vt:lpstr>
      <vt:lpstr>Emergence of Commodity Market</vt:lpstr>
      <vt:lpstr>PowerPoint Presentation</vt:lpstr>
      <vt:lpstr>Commodity Market Eco System</vt:lpstr>
      <vt:lpstr>Indian Commodity Market</vt:lpstr>
      <vt:lpstr>PowerPoint Presentation</vt:lpstr>
      <vt:lpstr>Structure of Commodity Market in India</vt:lpstr>
      <vt:lpstr>PowerPoint Presentation</vt:lpstr>
      <vt:lpstr>Criteria</vt:lpstr>
      <vt:lpstr>Future Prospects</vt:lpstr>
      <vt:lpstr>PowerPoint Presentation</vt:lpstr>
      <vt:lpstr>Focus </vt:lpstr>
      <vt:lpstr>PowerPoint Presentation</vt:lpstr>
      <vt:lpstr>Role of Information in CM</vt:lpstr>
      <vt:lpstr>AGMARKNET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KCC : Kisan Call Centre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Participation in Commodity Market through Equity Market</vt:lpstr>
      <vt:lpstr>Convergence of Equity Markets &amp; Commodity Markets in India</vt:lpstr>
      <vt:lpstr>PowerPoint Presentation</vt:lpstr>
      <vt:lpstr>PowerPoint Presentation</vt:lpstr>
      <vt:lpstr>PowerPoint Presentation</vt:lpstr>
      <vt:lpstr>PowerPoint Presentation</vt:lpstr>
      <vt:lpstr>Warehousing</vt:lpstr>
      <vt:lpstr>Warehouses</vt:lpstr>
      <vt:lpstr>Functional Aspects &amp; Specifications</vt:lpstr>
      <vt:lpstr>PowerPoint Presentation</vt:lpstr>
      <vt:lpstr>Warehouse Receipts</vt:lpstr>
      <vt:lpstr>Infrastructure</vt:lpstr>
      <vt:lpstr>PowerPoint Presentation</vt:lpstr>
      <vt:lpstr>Kabra Committee </vt:lpstr>
      <vt:lpstr>Report</vt:lpstr>
      <vt:lpstr>Requirements</vt:lpstr>
      <vt:lpstr>PowerPoint Presentation</vt:lpstr>
      <vt:lpstr>Commodity Markets</vt:lpstr>
      <vt:lpstr>Regional Exchanges</vt:lpstr>
      <vt:lpstr>Bikaner Commodity Exchange</vt:lpstr>
      <vt:lpstr>Chamber of Commerce, Hapur</vt:lpstr>
      <vt:lpstr>PowerPoint Presentation</vt:lpstr>
      <vt:lpstr>IPSTA : The Indian Pepper &amp; Spice Trade Association, Kochi</vt:lpstr>
      <vt:lpstr>PowerPoint Presentation</vt:lpstr>
      <vt:lpstr>VBCL :Vijay Beopar Chamber Ltd </vt:lpstr>
      <vt:lpstr>PowerPoint Presentation</vt:lpstr>
      <vt:lpstr>NBOT : National Board of Trade</vt:lpstr>
      <vt:lpstr>PowerPoint Presentation</vt:lpstr>
      <vt:lpstr>Trading</vt:lpstr>
      <vt:lpstr>PowerPoint Presentation</vt:lpstr>
      <vt:lpstr>National Demutualized Commodity Derivatives Exchange in India</vt:lpstr>
      <vt:lpstr>PowerPoint Presentation</vt:lpstr>
      <vt:lpstr>Features</vt:lpstr>
      <vt:lpstr>NMCE : National Multi Commodity Exchange </vt:lpstr>
      <vt:lpstr>PowerPoint Presentation</vt:lpstr>
      <vt:lpstr>PowerPoint Presentation</vt:lpstr>
      <vt:lpstr>MCX : Multi Commodity Exchange</vt:lpstr>
      <vt:lpstr>PowerPoint Presentation</vt:lpstr>
      <vt:lpstr>PowerPoint Presentation</vt:lpstr>
      <vt:lpstr>NCDEX : National Commodity &amp; Derivatives Exchange of India Ltd.</vt:lpstr>
      <vt:lpstr>PowerPoint Presentation</vt:lpstr>
      <vt:lpstr>ICEX : Indian Commodity Exchange Ltd.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VIMALKUMAR MISTRY</dc:creator>
  <cp:lastModifiedBy>aarti vyas</cp:lastModifiedBy>
  <cp:revision>105</cp:revision>
  <dcterms:created xsi:type="dcterms:W3CDTF">2006-08-16T00:00:00Z</dcterms:created>
  <dcterms:modified xsi:type="dcterms:W3CDTF">2021-05-08T06:01:01Z</dcterms:modified>
</cp:coreProperties>
</file>