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4" r:id="rId16"/>
    <p:sldId id="272" r:id="rId17"/>
    <p:sldId id="275" r:id="rId18"/>
    <p:sldId id="276" r:id="rId19"/>
    <p:sldId id="277" r:id="rId20"/>
    <p:sldId id="278" r:id="rId21"/>
    <p:sldId id="279" r:id="rId22"/>
    <p:sldId id="280" r:id="rId23"/>
    <p:sldId id="273" r:id="rId24"/>
    <p:sldId id="281" r:id="rId25"/>
    <p:sldId id="282" r:id="rId26"/>
    <p:sldId id="283" r:id="rId27"/>
    <p:sldId id="284" r:id="rId2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3" d="100"/>
          <a:sy n="83" d="100"/>
        </p:scale>
        <p:origin x="691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accent1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9980" y="882376"/>
            <a:ext cx="9966960" cy="292608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7200" b="1" cap="all" baseline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09530" y="3869634"/>
            <a:ext cx="8767860" cy="1388165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rgbClr val="FFFFFF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6F7F6ECE-2AAE-4583-84FD-2CE5C3A49246}" type="datetimeFigureOut">
              <a:rPr lang="en-IN" smtClean="0"/>
              <a:t>28-10-2020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C9C87F48-AC35-4DA9-B23F-AAFD5D5FA8E1}" type="slidenum">
              <a:rPr lang="en-IN" smtClean="0"/>
              <a:t>‹#›</a:t>
            </a:fld>
            <a:endParaRPr lang="en-IN"/>
          </a:p>
        </p:txBody>
      </p:sp>
      <p:cxnSp>
        <p:nvCxnSpPr>
          <p:cNvPr id="8" name="Straight Connector 7"/>
          <p:cNvCxnSpPr/>
          <p:nvPr/>
        </p:nvCxnSpPr>
        <p:spPr>
          <a:xfrm>
            <a:off x="1978660" y="3733800"/>
            <a:ext cx="8229601" cy="0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510849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7F6ECE-2AAE-4583-84FD-2CE5C3A49246}" type="datetimeFigureOut">
              <a:rPr lang="en-IN" smtClean="0"/>
              <a:t>28-10-2020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C87F48-AC35-4DA9-B23F-AAFD5D5FA8E1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5371071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762000"/>
            <a:ext cx="2324100" cy="54102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762000"/>
            <a:ext cx="7429500" cy="54102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7F6ECE-2AAE-4583-84FD-2CE5C3A49246}" type="datetimeFigureOut">
              <a:rPr lang="en-IN" smtClean="0"/>
              <a:t>28-10-2020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C87F48-AC35-4DA9-B23F-AAFD5D5FA8E1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8183174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7F6ECE-2AAE-4583-84FD-2CE5C3A49246}" type="datetimeFigureOut">
              <a:rPr lang="en-IN" smtClean="0"/>
              <a:t>28-10-2020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C87F48-AC35-4DA9-B23F-AAFD5D5FA8E1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2808934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6424" y="1173575"/>
            <a:ext cx="9966960" cy="2926080"/>
          </a:xfrm>
        </p:spPr>
        <p:txBody>
          <a:bodyPr anchor="b">
            <a:noAutofit/>
          </a:bodyPr>
          <a:lstStyle>
            <a:lvl1pPr algn="ctr">
              <a:lnSpc>
                <a:spcPct val="85000"/>
              </a:lnSpc>
              <a:defRPr sz="7200" b="0" cap="all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09928" y="4154520"/>
            <a:ext cx="8769096" cy="1363806"/>
          </a:xfrm>
        </p:spPr>
        <p:txBody>
          <a:bodyPr anchor="t">
            <a:normAutofit/>
          </a:bodyPr>
          <a:lstStyle>
            <a:lvl1pPr marL="0" indent="0" algn="ctr">
              <a:buNone/>
              <a:defRPr sz="2200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7F6ECE-2AAE-4583-84FD-2CE5C3A49246}" type="datetimeFigureOut">
              <a:rPr lang="en-IN" smtClean="0"/>
              <a:t>28-10-2020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C87F48-AC35-4DA9-B23F-AAFD5D5FA8E1}" type="slidenum">
              <a:rPr lang="en-IN" smtClean="0"/>
              <a:t>‹#›</a:t>
            </a:fld>
            <a:endParaRPr lang="en-IN"/>
          </a:p>
        </p:txBody>
      </p:sp>
      <p:cxnSp>
        <p:nvCxnSpPr>
          <p:cNvPr id="7" name="Straight Connector 6"/>
          <p:cNvCxnSpPr/>
          <p:nvPr/>
        </p:nvCxnSpPr>
        <p:spPr>
          <a:xfrm>
            <a:off x="1981200" y="4020408"/>
            <a:ext cx="8229601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580123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3000" y="2057399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67612" y="2057400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7F6ECE-2AAE-4583-84FD-2CE5C3A49246}" type="datetimeFigureOut">
              <a:rPr lang="en-IN" smtClean="0"/>
              <a:t>28-10-2020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C87F48-AC35-4DA9-B23F-AAFD5D5FA8E1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2452854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01511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3000" y="2721483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69173" y="1999032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69173" y="2719322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7F6ECE-2AAE-4583-84FD-2CE5C3A49246}" type="datetimeFigureOut">
              <a:rPr lang="en-IN" smtClean="0"/>
              <a:t>28-10-2020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C87F48-AC35-4DA9-B23F-AAFD5D5FA8E1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9006324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7F6ECE-2AAE-4583-84FD-2CE5C3A49246}" type="datetimeFigureOut">
              <a:rPr lang="en-IN" smtClean="0"/>
              <a:t>28-10-2020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C87F48-AC35-4DA9-B23F-AAFD5D5FA8E1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7031131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7F6ECE-2AAE-4583-84FD-2CE5C3A49246}" type="datetimeFigureOut">
              <a:rPr lang="en-IN" smtClean="0"/>
              <a:t>28-10-2020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C87F48-AC35-4DA9-B23F-AAFD5D5FA8E1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3772194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52159" y="1097280"/>
            <a:ext cx="5212080" cy="46634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301752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7F6ECE-2AAE-4583-84FD-2CE5C3A49246}" type="datetimeFigureOut">
              <a:rPr lang="en-IN" smtClean="0"/>
              <a:t>28-10-2020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C87F48-AC35-4DA9-B23F-AAFD5D5FA8E1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1438707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413248" y="1069847"/>
            <a:ext cx="6099048" cy="4800600"/>
          </a:xfrm>
        </p:spPr>
        <p:txBody>
          <a:bodyPr lIns="274320" tIns="182880" anchor="t"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288036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7F6ECE-2AAE-4583-84FD-2CE5C3A49246}" type="datetimeFigureOut">
              <a:rPr lang="en-IN" smtClean="0"/>
              <a:t>28-10-2020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C87F48-AC35-4DA9-B23F-AAFD5D5FA8E1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4806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3000" y="609600"/>
            <a:ext cx="9875520" cy="13563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57400"/>
            <a:ext cx="9872871" cy="4038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42996" y="6223828"/>
            <a:ext cx="23290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accent1"/>
                </a:solidFill>
              </a:defRPr>
            </a:lvl1pPr>
          </a:lstStyle>
          <a:p>
            <a:fld id="{6F7F6ECE-2AAE-4583-84FD-2CE5C3A49246}" type="datetimeFigureOut">
              <a:rPr lang="en-IN" smtClean="0"/>
              <a:t>28-10-2020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949148" y="6223828"/>
            <a:ext cx="47177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1"/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329530" y="6223828"/>
            <a:ext cx="17062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fld id="{C9C87F48-AC35-4DA9-B23F-AAFD5D5FA8E1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4357405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182880" algn="l" defTabSz="914400" rtl="0" eaLnBrk="1" latinLnBrk="0" hangingPunct="1">
        <a:lnSpc>
          <a:spcPct val="90000"/>
        </a:lnSpc>
        <a:spcBef>
          <a:spcPts val="1400"/>
        </a:spcBef>
        <a:buClr>
          <a:schemeClr val="accent1"/>
        </a:buClr>
        <a:buSzPct val="80000"/>
        <a:buFont typeface="Corbel" pitchFamily="34" charset="0"/>
        <a:buChar char="•"/>
        <a:defRPr sz="2200" kern="1200">
          <a:solidFill>
            <a:schemeClr val="accent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2000" kern="1200">
          <a:solidFill>
            <a:schemeClr val="accent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8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7" Type="http://schemas.openxmlformats.org/officeDocument/2006/relationships/image" Target="../media/image31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jpeg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eg"/><Relationship Id="rId3" Type="http://schemas.openxmlformats.org/officeDocument/2006/relationships/hyperlink" Target="https://en.wikipedia.org/wiki/Malaysia" TargetMode="External"/><Relationship Id="rId7" Type="http://schemas.openxmlformats.org/officeDocument/2006/relationships/hyperlink" Target="https://en.wikipedia.org/wiki/Apis_cerana" TargetMode="External"/><Relationship Id="rId2" Type="http://schemas.openxmlformats.org/officeDocument/2006/relationships/hyperlink" Target="https://en.wikipedia.org/wiki/Honey_bee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en.wikipedia.org/wiki/Sympatry" TargetMode="External"/><Relationship Id="rId11" Type="http://schemas.openxmlformats.org/officeDocument/2006/relationships/image" Target="../media/image24.jpeg"/><Relationship Id="rId5" Type="http://schemas.openxmlformats.org/officeDocument/2006/relationships/hyperlink" Target="https://en.wikipedia.org/wiki/Borneo" TargetMode="External"/><Relationship Id="rId10" Type="http://schemas.openxmlformats.org/officeDocument/2006/relationships/image" Target="../media/image23.jpeg"/><Relationship Id="rId4" Type="http://schemas.openxmlformats.org/officeDocument/2006/relationships/hyperlink" Target="https://en.wikipedia.org/wiki/Indonesia" TargetMode="External"/><Relationship Id="rId9" Type="http://schemas.openxmlformats.org/officeDocument/2006/relationships/image" Target="../media/image2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6EB1DC-2B9A-46E6-A6E3-F49FBA75A31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28247" y="875918"/>
            <a:ext cx="11402008" cy="2387600"/>
          </a:xfrm>
        </p:spPr>
        <p:txBody>
          <a:bodyPr>
            <a:normAutofit fontScale="90000"/>
          </a:bodyPr>
          <a:lstStyle/>
          <a:p>
            <a:pPr algn="ctr"/>
            <a:r>
              <a:rPr lang="en-US" sz="4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Thakur College of Science &amp; Commerce</a:t>
            </a:r>
            <a:br>
              <a:rPr lang="en-US" sz="4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US" sz="4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Department of Zoology</a:t>
            </a:r>
            <a:br>
              <a:rPr 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Welcomes </a:t>
            </a:r>
            <a:b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Academic Year – 2020-21</a:t>
            </a:r>
            <a:endParaRPr lang="en-IN" sz="4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7931D40-9F7C-4E65-92EA-2ECF1DB4F90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00051" y="3429000"/>
            <a:ext cx="10058400" cy="2169620"/>
          </a:xfrm>
        </p:spPr>
        <p:txBody>
          <a:bodyPr>
            <a:normAutofit fontScale="92500" lnSpcReduction="20000"/>
          </a:bodyPr>
          <a:lstStyle/>
          <a:p>
            <a:pPr algn="ctr"/>
            <a:r>
              <a:rPr lang="en-US" sz="1600" b="1" dirty="0">
                <a:solidFill>
                  <a:schemeClr val="tx1"/>
                </a:solidFill>
                <a:latin typeface="Arial Black" panose="020B0A04020102020204" pitchFamily="34" charset="0"/>
              </a:rPr>
              <a:t>(Paper – III Unit- III)</a:t>
            </a:r>
          </a:p>
          <a:p>
            <a:pPr algn="ctr"/>
            <a:r>
              <a:rPr lang="en-US" sz="4300" b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Apiculture </a:t>
            </a:r>
            <a:endParaRPr lang="en-US" sz="43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sz="3600" b="1" dirty="0">
              <a:solidFill>
                <a:srgbClr val="7030A0"/>
              </a:solidFill>
              <a:latin typeface="Arial Black" panose="020B0A04020102020204" pitchFamily="34" charset="0"/>
            </a:endParaRPr>
          </a:p>
          <a:p>
            <a:pPr algn="ctr"/>
            <a:r>
              <a:rPr lang="en-US" b="1" dirty="0">
                <a:solidFill>
                  <a:schemeClr val="tx1"/>
                </a:solidFill>
                <a:latin typeface="Arial Black" panose="020B0A04020102020204" pitchFamily="34" charset="0"/>
              </a:rPr>
              <a:t>Dr. </a:t>
            </a:r>
            <a:r>
              <a:rPr lang="en-US" b="1" dirty="0" err="1">
                <a:solidFill>
                  <a:schemeClr val="tx1"/>
                </a:solidFill>
                <a:latin typeface="Arial Black" panose="020B0A04020102020204" pitchFamily="34" charset="0"/>
              </a:rPr>
              <a:t>Vitthal</a:t>
            </a:r>
            <a:r>
              <a:rPr lang="en-US" b="1" dirty="0">
                <a:solidFill>
                  <a:schemeClr val="tx1"/>
                </a:solidFill>
                <a:latin typeface="Arial Black" panose="020B0A04020102020204" pitchFamily="34" charset="0"/>
              </a:rPr>
              <a:t> T. Mohite</a:t>
            </a:r>
          </a:p>
          <a:p>
            <a:pPr algn="ctr"/>
            <a:r>
              <a:rPr lang="en-US" sz="1800" b="1" dirty="0">
                <a:solidFill>
                  <a:schemeClr val="tx1"/>
                </a:solidFill>
                <a:latin typeface="Arial Black" panose="020B0A04020102020204" pitchFamily="34" charset="0"/>
              </a:rPr>
              <a:t>Head, Department of Zoology</a:t>
            </a:r>
            <a:endParaRPr lang="en-IN" sz="1800" b="1" dirty="0">
              <a:solidFill>
                <a:schemeClr val="tx1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735012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94AB86-26D7-42D7-BEBF-049C2954F5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0351" y="175491"/>
            <a:ext cx="9875520" cy="729673"/>
          </a:xfrm>
        </p:spPr>
        <p:txBody>
          <a:bodyPr/>
          <a:lstStyle/>
          <a:p>
            <a:r>
              <a:rPr lang="en-US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Selection of flora &amp; bees for Apiculture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2FF0B4-9FC7-4F04-B040-2AA8BA130A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3000" y="1080655"/>
            <a:ext cx="9872871" cy="5015345"/>
          </a:xfrm>
        </p:spPr>
        <p:txBody>
          <a:bodyPr/>
          <a:lstStyle/>
          <a:p>
            <a:r>
              <a:rPr lang="en-US" b="1" dirty="0">
                <a:solidFill>
                  <a:srgbClr val="C00000"/>
                </a:solidFill>
              </a:rPr>
              <a:t>Flora :</a:t>
            </a:r>
            <a:r>
              <a:rPr lang="en-US" b="1" dirty="0">
                <a:solidFill>
                  <a:schemeClr val="tx1"/>
                </a:solidFill>
              </a:rPr>
              <a:t> nectar producing plant  is called </a:t>
            </a:r>
            <a:r>
              <a:rPr lang="en-US" b="1" dirty="0">
                <a:solidFill>
                  <a:srgbClr val="00B050"/>
                </a:solidFill>
              </a:rPr>
              <a:t>Honey Plant</a:t>
            </a:r>
          </a:p>
          <a:p>
            <a:r>
              <a:rPr lang="en-US" b="1" dirty="0">
                <a:solidFill>
                  <a:schemeClr val="tx1"/>
                </a:solidFill>
              </a:rPr>
              <a:t>e.g. neem, maize, mango, </a:t>
            </a:r>
            <a:r>
              <a:rPr lang="en-US" b="1" dirty="0" err="1">
                <a:solidFill>
                  <a:schemeClr val="tx1"/>
                </a:solidFill>
              </a:rPr>
              <a:t>karvi</a:t>
            </a:r>
            <a:r>
              <a:rPr lang="en-US" b="1" dirty="0">
                <a:solidFill>
                  <a:schemeClr val="tx1"/>
                </a:solidFill>
              </a:rPr>
              <a:t>, jamun, </a:t>
            </a:r>
            <a:r>
              <a:rPr lang="en-US" b="1" dirty="0" err="1">
                <a:solidFill>
                  <a:schemeClr val="tx1"/>
                </a:solidFill>
              </a:rPr>
              <a:t>gulmohar</a:t>
            </a:r>
            <a:r>
              <a:rPr lang="en-US" b="1" dirty="0">
                <a:solidFill>
                  <a:schemeClr val="tx1"/>
                </a:solidFill>
              </a:rPr>
              <a:t>, orange, apple, almond, watermelon etc.</a:t>
            </a:r>
          </a:p>
          <a:p>
            <a:r>
              <a:rPr lang="en-US" b="1" dirty="0">
                <a:solidFill>
                  <a:schemeClr val="tx1"/>
                </a:solidFill>
              </a:rPr>
              <a:t>Wheat, Sage, berry eucalyptus.</a:t>
            </a:r>
          </a:p>
          <a:p>
            <a:endParaRPr lang="en-US" b="1" dirty="0">
              <a:solidFill>
                <a:schemeClr val="tx1"/>
              </a:solidFill>
            </a:endParaRPr>
          </a:p>
          <a:p>
            <a:r>
              <a:rPr lang="en-US" b="1" dirty="0">
                <a:solidFill>
                  <a:srgbClr val="C00000"/>
                </a:solidFill>
              </a:rPr>
              <a:t>Bee for Apiculture</a:t>
            </a:r>
            <a:r>
              <a:rPr lang="en-US" b="1" dirty="0">
                <a:solidFill>
                  <a:schemeClr val="tx1"/>
                </a:solidFill>
              </a:rPr>
              <a:t>: out of 20000 species of bees 30 are exploited by humans for Apiculture.</a:t>
            </a:r>
          </a:p>
          <a:p>
            <a:r>
              <a:rPr lang="en-US" b="1" dirty="0">
                <a:solidFill>
                  <a:schemeClr val="tx1"/>
                </a:solidFill>
              </a:rPr>
              <a:t>Widely used species  </a:t>
            </a:r>
            <a:r>
              <a:rPr lang="en-US" b="1" i="1" dirty="0" err="1">
                <a:solidFill>
                  <a:srgbClr val="00B050"/>
                </a:solidFill>
              </a:rPr>
              <a:t>Apis</a:t>
            </a:r>
            <a:r>
              <a:rPr lang="en-US" b="1" i="1" dirty="0">
                <a:solidFill>
                  <a:srgbClr val="00B050"/>
                </a:solidFill>
              </a:rPr>
              <a:t> mellifera.</a:t>
            </a:r>
            <a:endParaRPr lang="en-US" b="1" i="1" dirty="0">
              <a:solidFill>
                <a:schemeClr val="tx1"/>
              </a:solidFill>
            </a:endParaRPr>
          </a:p>
          <a:p>
            <a:r>
              <a:rPr lang="en-US" b="1" dirty="0">
                <a:solidFill>
                  <a:schemeClr val="tx1"/>
                </a:solidFill>
              </a:rPr>
              <a:t>European bees are also introduced in Asian countries.</a:t>
            </a:r>
          </a:p>
          <a:p>
            <a:r>
              <a:rPr lang="en-US" b="1" dirty="0">
                <a:solidFill>
                  <a:schemeClr val="tx1"/>
                </a:solidFill>
              </a:rPr>
              <a:t>Other species are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i="1" dirty="0" err="1">
                <a:solidFill>
                  <a:srgbClr val="00B050"/>
                </a:solidFill>
              </a:rPr>
              <a:t>Apis</a:t>
            </a:r>
            <a:r>
              <a:rPr lang="en-US" b="1" i="1" dirty="0">
                <a:solidFill>
                  <a:srgbClr val="00B050"/>
                </a:solidFill>
              </a:rPr>
              <a:t> </a:t>
            </a:r>
            <a:r>
              <a:rPr lang="en-US" b="1" i="1" dirty="0" err="1">
                <a:solidFill>
                  <a:srgbClr val="00B050"/>
                </a:solidFill>
              </a:rPr>
              <a:t>cerana</a:t>
            </a:r>
            <a:r>
              <a:rPr lang="en-US" b="1" i="1" dirty="0">
                <a:solidFill>
                  <a:srgbClr val="00B050"/>
                </a:solidFill>
              </a:rPr>
              <a:t> </a:t>
            </a:r>
            <a:r>
              <a:rPr lang="en-US" b="1" i="1" dirty="0" err="1">
                <a:solidFill>
                  <a:srgbClr val="00B050"/>
                </a:solidFill>
              </a:rPr>
              <a:t>indica</a:t>
            </a:r>
            <a:r>
              <a:rPr lang="en-US" b="1" i="1" dirty="0">
                <a:solidFill>
                  <a:srgbClr val="00B050"/>
                </a:solidFill>
              </a:rPr>
              <a:t> and  </a:t>
            </a:r>
            <a:r>
              <a:rPr lang="en-US" b="1" i="1" dirty="0" err="1">
                <a:solidFill>
                  <a:srgbClr val="00B050"/>
                </a:solidFill>
              </a:rPr>
              <a:t>Apis</a:t>
            </a:r>
            <a:r>
              <a:rPr lang="en-US" b="1" i="1" dirty="0">
                <a:solidFill>
                  <a:srgbClr val="00B050"/>
                </a:solidFill>
              </a:rPr>
              <a:t> Florae</a:t>
            </a:r>
            <a:endParaRPr lang="en-US" b="1" i="1" dirty="0">
              <a:solidFill>
                <a:schemeClr val="tx1"/>
              </a:solidFill>
            </a:endParaRPr>
          </a:p>
          <a:p>
            <a:endParaRPr lang="en-IN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80952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5E923A-3D08-40C4-B4F9-0DFB07E008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3691" y="110837"/>
            <a:ext cx="9875520" cy="834043"/>
          </a:xfrm>
        </p:spPr>
        <p:txBody>
          <a:bodyPr>
            <a:normAutofit/>
          </a:bodyPr>
          <a:lstStyle/>
          <a:p>
            <a:pPr algn="ctr"/>
            <a:r>
              <a:rPr lang="en-US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Advantages &amp; Disadvantages </a:t>
            </a:r>
            <a:endParaRPr lang="en-IN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A6AB5F-8DD9-4831-A564-AEB36FAE50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3000" y="853440"/>
            <a:ext cx="9872871" cy="5893723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US" sz="24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Traditional Apiculture: </a:t>
            </a:r>
            <a:r>
              <a:rPr lang="en-US" sz="24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Advantages</a:t>
            </a:r>
            <a:r>
              <a:rPr 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en-US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A. </a:t>
            </a:r>
            <a:r>
              <a:rPr lang="en-US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dorsata</a:t>
            </a:r>
            <a:r>
              <a:rPr lang="en-US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&amp; A. </a:t>
            </a:r>
            <a:r>
              <a:rPr lang="en-US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cerana</a:t>
            </a:r>
            <a:r>
              <a:rPr lang="en-US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indica</a:t>
            </a:r>
            <a:r>
              <a:rPr lang="en-US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are used.</a:t>
            </a:r>
          </a:p>
          <a:p>
            <a:r>
              <a:rPr lang="en-US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No special technique is required.</a:t>
            </a:r>
          </a:p>
          <a:p>
            <a:r>
              <a:rPr lang="en-US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Easy to perform, No investment is required </a:t>
            </a:r>
          </a:p>
          <a:p>
            <a:r>
              <a:rPr lang="en-US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Wild species is more resistant to pest.</a:t>
            </a:r>
          </a:p>
          <a:p>
            <a:r>
              <a:rPr lang="en-US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Bees colonies migrates less frequently.</a:t>
            </a:r>
          </a:p>
          <a:p>
            <a:r>
              <a:rPr lang="en-US" sz="20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Disadvantages</a:t>
            </a:r>
            <a:r>
              <a:rPr lang="en-US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en-US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Extracted honey is impure, not of good quality, less price, contaminated by brood extract.</a:t>
            </a:r>
          </a:p>
          <a:p>
            <a:r>
              <a:rPr lang="en-US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Increase chance of queen loss during harvesting, is crud method.</a:t>
            </a:r>
          </a:p>
          <a:p>
            <a:r>
              <a:rPr lang="en-US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Whether, climate  can show impact on honey bees.</a:t>
            </a:r>
          </a:p>
          <a:p>
            <a:r>
              <a:rPr lang="en-US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Race improvement program can not be applied.</a:t>
            </a:r>
            <a:endParaRPr lang="en-IN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471179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341A66-A0FB-4D21-9DC7-7973FC8A43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8240" y="264160"/>
            <a:ext cx="9875520" cy="599440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Advantages &amp; Disadvantages 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BA12C3-B7B6-4020-ADD4-8C163A75F7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3000" y="863600"/>
            <a:ext cx="9872871" cy="5730240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100000"/>
              </a:lnSpc>
            </a:pPr>
            <a:r>
              <a:rPr lang="en-US" sz="24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Modern Apiculture: </a:t>
            </a:r>
            <a:r>
              <a:rPr lang="en-US" sz="24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Advantages</a:t>
            </a:r>
            <a:r>
              <a:rPr 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: is a Scientific method discovered by L.L. Langstroth in 1851</a:t>
            </a:r>
          </a:p>
          <a:p>
            <a:r>
              <a:rPr lang="en-US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Movable frame hive can be used</a:t>
            </a:r>
          </a:p>
          <a:p>
            <a:r>
              <a:rPr lang="en-US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European bees is used for Apiculture gives more production of honey ( 50 kg/year)</a:t>
            </a:r>
          </a:p>
          <a:p>
            <a:r>
              <a:rPr lang="en-US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Special technique is required wooden boxes, removable frames, combs.</a:t>
            </a:r>
          </a:p>
          <a:p>
            <a:r>
              <a:rPr lang="en-US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Easy to perform, No investment is required </a:t>
            </a:r>
          </a:p>
          <a:p>
            <a:r>
              <a:rPr lang="en-US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Pure honey in large quantity can be produced. </a:t>
            </a:r>
            <a:r>
              <a:rPr lang="en-US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Hony</a:t>
            </a:r>
            <a:r>
              <a:rPr lang="en-US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hive and bees protected from adverse condition and from enemies.</a:t>
            </a:r>
          </a:p>
          <a:p>
            <a:r>
              <a:rPr lang="en-US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Bees colonies migrates less frequently. Race improvement program can  be applied.</a:t>
            </a:r>
            <a:endParaRPr lang="en-IN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0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Disadvantages</a:t>
            </a:r>
          </a:p>
          <a:p>
            <a:r>
              <a:rPr lang="en-US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 flora absent need to provide sugar </a:t>
            </a:r>
            <a:r>
              <a:rPr lang="en-US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surup</a:t>
            </a:r>
            <a:r>
              <a:rPr lang="en-US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for their survival.</a:t>
            </a:r>
          </a:p>
          <a:p>
            <a:r>
              <a:rPr lang="en-US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Pesticides may cause heavy loss to the honey colonies bees looses their natural resistance </a:t>
            </a:r>
          </a:p>
          <a:p>
            <a:r>
              <a:rPr lang="en-US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Seasonal harvesting transportation increase cost.</a:t>
            </a:r>
          </a:p>
          <a:p>
            <a:r>
              <a:rPr lang="en-US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Growing of flora is difficult and costly.</a:t>
            </a:r>
            <a:endParaRPr lang="en-IN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59973382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0E1169-597A-4CB5-9421-DFB2779A4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0351" y="374072"/>
            <a:ext cx="9875520" cy="775855"/>
          </a:xfrm>
        </p:spPr>
        <p:txBody>
          <a:bodyPr/>
          <a:lstStyle/>
          <a:p>
            <a:pPr algn="ctr"/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Pests &amp; Bee enemies</a:t>
            </a:r>
            <a:endParaRPr lang="en-IN" dirty="0">
              <a:solidFill>
                <a:srgbClr val="FF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D83DC5-21B2-4C7F-8C6A-7F47EC5C2D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3000" y="1413164"/>
            <a:ext cx="9872871" cy="4682836"/>
          </a:xfrm>
        </p:spPr>
        <p:txBody>
          <a:bodyPr>
            <a:normAutofit lnSpcReduction="10000"/>
          </a:bodyPr>
          <a:lstStyle/>
          <a:p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Pests , enemies, diseases in major problems in bee keeping industry.</a:t>
            </a:r>
          </a:p>
          <a:p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55 % of bee keeping suffer to attack.</a:t>
            </a:r>
          </a:p>
          <a:p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Climatic factor can show impact on bee keeping.</a:t>
            </a:r>
          </a:p>
          <a:p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E.g. The wax moth, wasp, ants, bee eaters.</a:t>
            </a:r>
          </a:p>
          <a:p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Insects</a:t>
            </a:r>
          </a:p>
          <a:p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Birds</a:t>
            </a:r>
          </a:p>
          <a:p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Bacterial</a:t>
            </a:r>
          </a:p>
          <a:p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Viral</a:t>
            </a:r>
          </a:p>
          <a:p>
            <a:endParaRPr lang="en-US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IN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297621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406E21-730F-48A4-9F44-2D580391F7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pic>
        <p:nvPicPr>
          <p:cNvPr id="1026" name="Picture 2" descr=" Bee Enemies &amp; Diseases&#10;• Enemies of Honeybees:&#10;1. Wax Moth (Galleria mellonella): The caterpillars live in the silken tu...">
            <a:extLst>
              <a:ext uri="{FF2B5EF4-FFF2-40B4-BE49-F238E27FC236}">
                <a16:creationId xmlns:a16="http://schemas.microsoft.com/office/drawing/2014/main" id="{69DE4509-B01B-46FC-8E88-E4423AE2BA28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8219" y="507999"/>
            <a:ext cx="10335490" cy="61791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868261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FE71F1-529B-4198-8164-82F2F7C84A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Honey Bee eater birds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27EFD8-5291-4A60-A743-18277C7849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76746" y="2209800"/>
            <a:ext cx="9872871" cy="4038600"/>
          </a:xfrm>
        </p:spPr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Green bee eater,</a:t>
            </a:r>
          </a:p>
          <a:p>
            <a:r>
              <a:rPr lang="en-US" dirty="0" err="1">
                <a:solidFill>
                  <a:schemeClr val="tx1"/>
                </a:solidFill>
              </a:rPr>
              <a:t>Drongo</a:t>
            </a:r>
            <a:endParaRPr lang="en-US" dirty="0">
              <a:solidFill>
                <a:schemeClr val="tx1"/>
              </a:solidFill>
            </a:endParaRPr>
          </a:p>
          <a:p>
            <a:r>
              <a:rPr lang="en-US" dirty="0">
                <a:solidFill>
                  <a:schemeClr val="tx1"/>
                </a:solidFill>
              </a:rPr>
              <a:t>Red backed shrike</a:t>
            </a:r>
          </a:p>
          <a:p>
            <a:r>
              <a:rPr lang="en-US" dirty="0">
                <a:solidFill>
                  <a:schemeClr val="tx1"/>
                </a:solidFill>
              </a:rPr>
              <a:t>Lesser yellow nape</a:t>
            </a:r>
          </a:p>
          <a:p>
            <a:r>
              <a:rPr lang="en-US" dirty="0">
                <a:solidFill>
                  <a:schemeClr val="tx1"/>
                </a:solidFill>
              </a:rPr>
              <a:t>Greater yellow nape</a:t>
            </a:r>
          </a:p>
          <a:p>
            <a:r>
              <a:rPr lang="en-US" dirty="0">
                <a:solidFill>
                  <a:schemeClr val="tx1"/>
                </a:solidFill>
              </a:rPr>
              <a:t>King crow</a:t>
            </a:r>
            <a:endParaRPr lang="en-IN" dirty="0">
              <a:solidFill>
                <a:schemeClr val="tx1"/>
              </a:solidFill>
            </a:endParaRPr>
          </a:p>
        </p:txBody>
      </p:sp>
      <p:pic>
        <p:nvPicPr>
          <p:cNvPr id="4" name="Picture 3" descr="Green Bee-eater - eBird">
            <a:extLst>
              <a:ext uri="{FF2B5EF4-FFF2-40B4-BE49-F238E27FC236}">
                <a16:creationId xmlns:a16="http://schemas.microsoft.com/office/drawing/2014/main" id="{52A26ED3-EAD1-4496-A137-0857013CFA70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4795"/>
            <a:ext cx="2376228" cy="1717965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4" descr="Ashy Drongo - eBird">
            <a:extLst>
              <a:ext uri="{FF2B5EF4-FFF2-40B4-BE49-F238E27FC236}">
                <a16:creationId xmlns:a16="http://schemas.microsoft.com/office/drawing/2014/main" id="{1400AD11-76DD-4E3A-9F6C-8504FFCEDE1A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86240" y="44795"/>
            <a:ext cx="2875280" cy="1921165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5" descr="Oriental Bird Club Image Database : Red-backed Shrike » Lanius ...">
            <a:extLst>
              <a:ext uri="{FF2B5EF4-FFF2-40B4-BE49-F238E27FC236}">
                <a16:creationId xmlns:a16="http://schemas.microsoft.com/office/drawing/2014/main" id="{7AB7023B-9128-4B0C-A8A2-0E6BC9969536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01480" y="1965960"/>
            <a:ext cx="2875280" cy="1657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6" descr="Lesser Yellownape - eBird">
            <a:extLst>
              <a:ext uri="{FF2B5EF4-FFF2-40B4-BE49-F238E27FC236}">
                <a16:creationId xmlns:a16="http://schemas.microsoft.com/office/drawing/2014/main" id="{F9465658-AC19-4AD1-A921-324A8323712D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86240" y="3623310"/>
            <a:ext cx="2844800" cy="1614055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7" descr="Nature Picture Library Greater yellow-naped woodpecker bird (Picus ...">
            <a:extLst>
              <a:ext uri="{FF2B5EF4-FFF2-40B4-BE49-F238E27FC236}">
                <a16:creationId xmlns:a16="http://schemas.microsoft.com/office/drawing/2014/main" id="{A2102576-C0D8-4F1E-97D9-898442C261EF}"/>
              </a:ext>
            </a:extLst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99418" y="5125836"/>
            <a:ext cx="2992582" cy="1912620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8" descr="King Crow-Sold! | Maria Kramer Art">
            <a:extLst>
              <a:ext uri="{FF2B5EF4-FFF2-40B4-BE49-F238E27FC236}">
                <a16:creationId xmlns:a16="http://schemas.microsoft.com/office/drawing/2014/main" id="{2BCA7541-4DD0-491E-9D5E-AD96B2116DF7}"/>
              </a:ext>
            </a:extLst>
          </p:cNvPr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8897" y="4024746"/>
            <a:ext cx="2992583" cy="301371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7935348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4680A0-805E-4143-BF19-A77E749EE9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pic>
        <p:nvPicPr>
          <p:cNvPr id="2050" name="Picture 2" descr="• Diseases of Honeybees:&#10;Acarapis woodi American foulbrood Nosema disease&#10;Type of Diseases Causative Agent Causes&#10;Acarine ...">
            <a:extLst>
              <a:ext uri="{FF2B5EF4-FFF2-40B4-BE49-F238E27FC236}">
                <a16:creationId xmlns:a16="http://schemas.microsoft.com/office/drawing/2014/main" id="{CCEF9C6A-4968-49CB-A51E-27B736FFAFFB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544945"/>
            <a:ext cx="10224655" cy="59666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520312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7B8029-9DDA-4AD7-9CAD-EE46B48446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0" y="609600"/>
            <a:ext cx="9875520" cy="794327"/>
          </a:xfrm>
        </p:spPr>
        <p:txBody>
          <a:bodyPr/>
          <a:lstStyle/>
          <a:p>
            <a:pPr algn="ctr"/>
            <a:r>
              <a:rPr lang="en-US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Diseases in honey bees</a:t>
            </a:r>
            <a:endParaRPr lang="en-IN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AADF84-638F-4393-BC5E-637D927D7A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3000" y="1884217"/>
            <a:ext cx="9872871" cy="4682837"/>
          </a:xfrm>
        </p:spPr>
        <p:txBody>
          <a:bodyPr>
            <a:normAutofit fontScale="92500"/>
          </a:bodyPr>
          <a:lstStyle/>
          <a:p>
            <a:r>
              <a:rPr lang="en-US" sz="2400" b="1" dirty="0">
                <a:solidFill>
                  <a:srgbClr val="002060"/>
                </a:solidFill>
              </a:rPr>
              <a:t>Bacterial Diseases</a:t>
            </a:r>
            <a:endParaRPr lang="en-US" b="1" dirty="0">
              <a:solidFill>
                <a:srgbClr val="002060"/>
              </a:solidFill>
            </a:endParaRPr>
          </a:p>
          <a:p>
            <a:r>
              <a:rPr lang="en-US" b="1" dirty="0">
                <a:solidFill>
                  <a:schemeClr val="tx1"/>
                </a:solidFill>
              </a:rPr>
              <a:t>American </a:t>
            </a:r>
            <a:r>
              <a:rPr lang="en-US" b="1" dirty="0" err="1">
                <a:solidFill>
                  <a:schemeClr val="tx1"/>
                </a:solidFill>
              </a:rPr>
              <a:t>faulbrood</a:t>
            </a:r>
            <a:r>
              <a:rPr lang="en-US" b="1" dirty="0">
                <a:solidFill>
                  <a:schemeClr val="tx1"/>
                </a:solidFill>
              </a:rPr>
              <a:t> disease</a:t>
            </a:r>
            <a:r>
              <a:rPr lang="en-US" dirty="0">
                <a:solidFill>
                  <a:schemeClr val="tx1"/>
                </a:solidFill>
              </a:rPr>
              <a:t> : </a:t>
            </a:r>
          </a:p>
          <a:p>
            <a:r>
              <a:rPr lang="en-US" b="1" dirty="0">
                <a:solidFill>
                  <a:schemeClr val="tx1"/>
                </a:solidFill>
              </a:rPr>
              <a:t>European </a:t>
            </a:r>
            <a:r>
              <a:rPr lang="en-US" b="1" dirty="0" err="1">
                <a:solidFill>
                  <a:schemeClr val="tx1"/>
                </a:solidFill>
              </a:rPr>
              <a:t>faulbrood</a:t>
            </a:r>
            <a:r>
              <a:rPr lang="en-US" b="1" dirty="0">
                <a:solidFill>
                  <a:schemeClr val="tx1"/>
                </a:solidFill>
              </a:rPr>
              <a:t> disease (FEB)</a:t>
            </a:r>
            <a:r>
              <a:rPr lang="en-US" dirty="0">
                <a:solidFill>
                  <a:schemeClr val="tx1"/>
                </a:solidFill>
              </a:rPr>
              <a:t> : Non-spore bacterium </a:t>
            </a:r>
            <a:r>
              <a:rPr lang="en-US" i="1" dirty="0" err="1">
                <a:solidFill>
                  <a:schemeClr val="tx1"/>
                </a:solidFill>
              </a:rPr>
              <a:t>Melissococcus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plutonus</a:t>
            </a:r>
            <a:endParaRPr lang="en-US" i="1" dirty="0">
              <a:solidFill>
                <a:schemeClr val="tx1"/>
              </a:solidFill>
            </a:endParaRPr>
          </a:p>
          <a:p>
            <a:r>
              <a:rPr lang="en-US" dirty="0">
                <a:solidFill>
                  <a:schemeClr val="tx1"/>
                </a:solidFill>
              </a:rPr>
              <a:t>Affects larvae of all castes</a:t>
            </a:r>
          </a:p>
          <a:p>
            <a:r>
              <a:rPr lang="en-US" dirty="0">
                <a:solidFill>
                  <a:schemeClr val="tx1"/>
                </a:solidFill>
              </a:rPr>
              <a:t>Symptoms – 3-4 days larvae dies. </a:t>
            </a:r>
            <a:r>
              <a:rPr lang="en-US" dirty="0" err="1">
                <a:solidFill>
                  <a:schemeClr val="tx1"/>
                </a:solidFill>
              </a:rPr>
              <a:t>Colour</a:t>
            </a:r>
            <a:r>
              <a:rPr lang="en-US" dirty="0">
                <a:solidFill>
                  <a:schemeClr val="tx1"/>
                </a:solidFill>
              </a:rPr>
              <a:t> of larvae changes </a:t>
            </a:r>
            <a:r>
              <a:rPr lang="en-US" dirty="0" err="1">
                <a:solidFill>
                  <a:schemeClr val="tx1"/>
                </a:solidFill>
              </a:rPr>
              <a:t>shinney</a:t>
            </a:r>
            <a:r>
              <a:rPr lang="en-US" dirty="0">
                <a:solidFill>
                  <a:schemeClr val="tx1"/>
                </a:solidFill>
              </a:rPr>
              <a:t> white to pale yellow. </a:t>
            </a:r>
          </a:p>
          <a:p>
            <a:r>
              <a:rPr lang="en-US" b="1" dirty="0">
                <a:solidFill>
                  <a:schemeClr val="tx1"/>
                </a:solidFill>
              </a:rPr>
              <a:t>Chalk brood disease (Fungal)</a:t>
            </a:r>
            <a:r>
              <a:rPr lang="en-US" dirty="0">
                <a:solidFill>
                  <a:schemeClr val="tx1"/>
                </a:solidFill>
              </a:rPr>
              <a:t>  (</a:t>
            </a:r>
            <a:r>
              <a:rPr lang="en-US" dirty="0" err="1">
                <a:solidFill>
                  <a:schemeClr val="tx1"/>
                </a:solidFill>
              </a:rPr>
              <a:t>Aschopherosis</a:t>
            </a:r>
            <a:r>
              <a:rPr lang="en-US" dirty="0">
                <a:solidFill>
                  <a:schemeClr val="tx1"/>
                </a:solidFill>
              </a:rPr>
              <a:t>) : </a:t>
            </a:r>
            <a:r>
              <a:rPr lang="en-US" i="1" dirty="0" err="1">
                <a:solidFill>
                  <a:schemeClr val="tx1"/>
                </a:solidFill>
              </a:rPr>
              <a:t>Ascopheria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i="1" dirty="0" err="1">
                <a:solidFill>
                  <a:schemeClr val="tx1"/>
                </a:solidFill>
              </a:rPr>
              <a:t>apis</a:t>
            </a:r>
            <a:r>
              <a:rPr lang="en-US" i="1" dirty="0">
                <a:solidFill>
                  <a:schemeClr val="tx1"/>
                </a:solidFill>
              </a:rPr>
              <a:t> affects bee brood chamber, </a:t>
            </a:r>
            <a:r>
              <a:rPr lang="en-US" dirty="0">
                <a:solidFill>
                  <a:schemeClr val="tx1"/>
                </a:solidFill>
              </a:rPr>
              <a:t> fungal form spores. Infection larvae</a:t>
            </a:r>
          </a:p>
          <a:p>
            <a:r>
              <a:rPr lang="en-US" dirty="0">
                <a:solidFill>
                  <a:schemeClr val="tx1"/>
                </a:solidFill>
              </a:rPr>
              <a:t>Dead larvae swells covers whitish mycelia fungus, harden shrink and look like chalk.</a:t>
            </a:r>
          </a:p>
          <a:p>
            <a:r>
              <a:rPr lang="en-US" dirty="0">
                <a:solidFill>
                  <a:schemeClr val="tx1"/>
                </a:solidFill>
              </a:rPr>
              <a:t>Prevention : Keep hive well ventilated &amp; free from moisture.</a:t>
            </a:r>
          </a:p>
          <a:p>
            <a:r>
              <a:rPr lang="en-US" dirty="0">
                <a:solidFill>
                  <a:schemeClr val="tx1"/>
                </a:solidFill>
              </a:rPr>
              <a:t>Initially white mummies and dead larvae should be removed. </a:t>
            </a:r>
          </a:p>
        </p:txBody>
      </p:sp>
      <p:pic>
        <p:nvPicPr>
          <p:cNvPr id="4" name="Picture 3" descr="Chalkbrood disease « Bee Aware">
            <a:extLst>
              <a:ext uri="{FF2B5EF4-FFF2-40B4-BE49-F238E27FC236}">
                <a16:creationId xmlns:a16="http://schemas.microsoft.com/office/drawing/2014/main" id="{971535B8-5EF4-41F9-B05F-8BA0BD2B8069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82544" y="57727"/>
            <a:ext cx="2909455" cy="2306782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4" descr="European Foulbrood (EFB) Part 2. – Bee Informed Partnership">
            <a:extLst>
              <a:ext uri="{FF2B5EF4-FFF2-40B4-BE49-F238E27FC236}">
                <a16:creationId xmlns:a16="http://schemas.microsoft.com/office/drawing/2014/main" id="{58713883-F3CD-4782-A690-0FA0B9F9B2B2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690264" cy="179722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1619349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A56275-3032-4FC1-84C1-A54539A644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Nosema disease</a:t>
            </a:r>
            <a:endParaRPr lang="en-IN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5DE10D-B743-4373-B8A8-BF8A6686172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Microsporadium</a:t>
            </a:r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Nosema </a:t>
            </a:r>
            <a:r>
              <a:rPr lang="en-US" sz="20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apis</a:t>
            </a:r>
            <a:r>
              <a:rPr lang="en-US" sz="20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&amp; Nosema ceranae, 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spores  germinate within one night multiply by forming new spores. Nutrition is </a:t>
            </a:r>
            <a:r>
              <a:rPr lang="en-US" sz="2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impared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Symptoms : </a:t>
            </a:r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 reliable diagnostic characters. Abdomen is swollen &amp; shiny. Spore presence confirmed after microscopic infections.</a:t>
            </a:r>
          </a:p>
          <a:p>
            <a:r>
              <a:rPr lang="en-US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Prevention :</a:t>
            </a:r>
          </a:p>
          <a:p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Taking care of colonies &amp; apiaries.</a:t>
            </a:r>
          </a:p>
          <a:p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Adequate ventilation</a:t>
            </a:r>
          </a:p>
          <a:p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Hive should be decontaminated by heat.</a:t>
            </a:r>
          </a:p>
          <a:p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Change comb every after two years.</a:t>
            </a:r>
          </a:p>
          <a:p>
            <a:endParaRPr lang="en-US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IN" dirty="0"/>
          </a:p>
        </p:txBody>
      </p:sp>
      <p:pic>
        <p:nvPicPr>
          <p:cNvPr id="4" name="Picture 3" descr="Nosema ceranae (a) and Nosema apis (b) under the light microscope ...">
            <a:extLst>
              <a:ext uri="{FF2B5EF4-FFF2-40B4-BE49-F238E27FC236}">
                <a16:creationId xmlns:a16="http://schemas.microsoft.com/office/drawing/2014/main" id="{EB0F320A-C7A1-4C5C-ABBD-811521E8A249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3590" y="4314160"/>
            <a:ext cx="5731510" cy="2326005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2DFE8B48-8E99-4663-877C-16A8A8B101B6}"/>
              </a:ext>
            </a:extLst>
          </p:cNvPr>
          <p:cNvSpPr/>
          <p:nvPr/>
        </p:nvSpPr>
        <p:spPr>
          <a:xfrm>
            <a:off x="6520873" y="3943927"/>
            <a:ext cx="2253672" cy="22167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i="1" dirty="0" err="1">
                <a:solidFill>
                  <a:schemeClr val="tx1"/>
                </a:solidFill>
              </a:rPr>
              <a:t>N.apies</a:t>
            </a:r>
            <a:endParaRPr lang="en-IN" i="1" dirty="0">
              <a:solidFill>
                <a:schemeClr val="tx1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41B94F3-377F-448A-B012-D026A874F7FA}"/>
              </a:ext>
            </a:extLst>
          </p:cNvPr>
          <p:cNvSpPr/>
          <p:nvPr/>
        </p:nvSpPr>
        <p:spPr>
          <a:xfrm>
            <a:off x="9531612" y="3943927"/>
            <a:ext cx="1948873" cy="22167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i="1" dirty="0">
                <a:solidFill>
                  <a:schemeClr val="tx1"/>
                </a:solidFill>
              </a:rPr>
              <a:t>N. ceranae</a:t>
            </a:r>
            <a:endParaRPr lang="en-IN" i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494929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852AC9-535F-443C-96C0-859EA93081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Viral Diseases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F181D0-A0E5-449D-AB37-3930E80E0B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Sac brood disease </a:t>
            </a:r>
            <a:r>
              <a:rPr lang="en-US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Attack </a:t>
            </a:r>
            <a:r>
              <a:rPr lang="en-US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A. mellifera &amp; </a:t>
            </a:r>
            <a:r>
              <a:rPr lang="en-US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A.indica</a:t>
            </a:r>
            <a:r>
              <a:rPr lang="en-US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brood.</a:t>
            </a:r>
          </a:p>
          <a:p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Larvae appear sac like.</a:t>
            </a:r>
          </a:p>
          <a:p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Disease common in Asia including India,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Thiland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Symptoms: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larvae fails to pupate &amp; remains </a:t>
            </a:r>
            <a:r>
              <a:rPr lang="en-US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streached</a:t>
            </a:r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our their backs</a:t>
            </a:r>
          </a:p>
          <a:p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Dead larvae dry out flat scales &amp; adhere to cells floor. </a:t>
            </a:r>
          </a:p>
          <a:p>
            <a:r>
              <a:rPr 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Prevention :</a:t>
            </a:r>
          </a:p>
          <a:p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Infected colonies should be removed.</a:t>
            </a:r>
          </a:p>
          <a:p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Requeen the colony</a:t>
            </a:r>
          </a:p>
          <a:p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Remove infected brood combs</a:t>
            </a:r>
          </a:p>
          <a:p>
            <a:r>
              <a:rPr 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Restore colony strength by providing food &amp; adding new worker populations,</a:t>
            </a:r>
            <a:endParaRPr lang="en-IN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ADAB717-1884-490E-912E-2C5963190A74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8100"/>
            <a:ext cx="3814618" cy="20193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105592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67CC37-7517-4A33-94B3-5D90BA33C7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94508"/>
          </a:xfrm>
        </p:spPr>
        <p:txBody>
          <a:bodyPr>
            <a:normAutofit fontScale="90000"/>
          </a:bodyPr>
          <a:lstStyle/>
          <a:p>
            <a:pPr algn="ctr"/>
            <a:r>
              <a:rPr lang="en-US" sz="6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Apiculture</a:t>
            </a:r>
            <a:endParaRPr lang="en-IN" dirty="0"/>
          </a:p>
        </p:txBody>
      </p:sp>
      <p:pic>
        <p:nvPicPr>
          <p:cNvPr id="1026" name="Picture 2" descr="Classification of Organisms. Categories of Biological ...">
            <a:extLst>
              <a:ext uri="{FF2B5EF4-FFF2-40B4-BE49-F238E27FC236}">
                <a16:creationId xmlns:a16="http://schemas.microsoft.com/office/drawing/2014/main" id="{4223F7C5-3A27-4817-8BDF-60D1CB351B63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147665"/>
            <a:ext cx="10515600" cy="55983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3036819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9231D6-E7A2-4469-B86E-A6CB3C5A25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8240" y="258618"/>
            <a:ext cx="9875520" cy="729673"/>
          </a:xfrm>
        </p:spPr>
        <p:txBody>
          <a:bodyPr/>
          <a:lstStyle/>
          <a:p>
            <a:pPr algn="ctr"/>
            <a:r>
              <a:rPr lang="en-US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Bee keeping Industry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88F3E8-4FCE-48F9-BF28-0A78031D8F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b="1" dirty="0">
                <a:solidFill>
                  <a:schemeClr val="tx1"/>
                </a:solidFill>
              </a:rPr>
              <a:t>Present Status: </a:t>
            </a:r>
          </a:p>
          <a:p>
            <a:r>
              <a:rPr lang="en-US" sz="2400" dirty="0">
                <a:solidFill>
                  <a:schemeClr val="tx1"/>
                </a:solidFill>
              </a:rPr>
              <a:t>Provides high returns as honey, Royal jelly, bee wax, bee </a:t>
            </a:r>
            <a:r>
              <a:rPr lang="en-US" sz="2400" dirty="0" err="1">
                <a:solidFill>
                  <a:schemeClr val="tx1"/>
                </a:solidFill>
              </a:rPr>
              <a:t>venom,propolis</a:t>
            </a:r>
            <a:r>
              <a:rPr lang="en-US" sz="2400" dirty="0">
                <a:solidFill>
                  <a:schemeClr val="tx1"/>
                </a:solidFill>
              </a:rPr>
              <a:t>.</a:t>
            </a:r>
          </a:p>
          <a:p>
            <a:r>
              <a:rPr lang="en-US" sz="2400" dirty="0">
                <a:solidFill>
                  <a:schemeClr val="tx1"/>
                </a:solidFill>
              </a:rPr>
              <a:t>Enables efficient pollination.</a:t>
            </a:r>
          </a:p>
          <a:p>
            <a:r>
              <a:rPr lang="en-US" sz="2400" dirty="0">
                <a:solidFill>
                  <a:schemeClr val="tx1"/>
                </a:solidFill>
              </a:rPr>
              <a:t>Acts as biosensor to maintain quality of environment.</a:t>
            </a:r>
          </a:p>
          <a:p>
            <a:r>
              <a:rPr lang="en-US" sz="2400" dirty="0">
                <a:solidFill>
                  <a:schemeClr val="tx1"/>
                </a:solidFill>
              </a:rPr>
              <a:t>In India bee keeping initiated in 1917 in Travancore and Mysore in 1925.</a:t>
            </a:r>
          </a:p>
          <a:p>
            <a:r>
              <a:rPr lang="en-US" sz="2400" dirty="0">
                <a:solidFill>
                  <a:schemeClr val="tx1"/>
                </a:solidFill>
              </a:rPr>
              <a:t>ICAR established research center in Punjab in 1945.</a:t>
            </a:r>
          </a:p>
          <a:p>
            <a:r>
              <a:rPr lang="en-US" sz="2400" dirty="0">
                <a:solidFill>
                  <a:schemeClr val="tx1"/>
                </a:solidFill>
              </a:rPr>
              <a:t>India produces 4000 metric tons of honey annually</a:t>
            </a:r>
          </a:p>
          <a:p>
            <a:r>
              <a:rPr lang="en-US" sz="2400" dirty="0">
                <a:solidFill>
                  <a:schemeClr val="tx1"/>
                </a:solidFill>
              </a:rPr>
              <a:t>40000 villages involve in honey bees rearing in India. </a:t>
            </a:r>
            <a:endParaRPr lang="en-IN" sz="2000" dirty="0">
              <a:solidFill>
                <a:schemeClr val="tx1"/>
              </a:solidFill>
            </a:endParaRPr>
          </a:p>
        </p:txBody>
      </p:sp>
      <p:pic>
        <p:nvPicPr>
          <p:cNvPr id="4" name="Picture 3" descr="Australia's bee industry thrives without parasites, but faces ...">
            <a:extLst>
              <a:ext uri="{FF2B5EF4-FFF2-40B4-BE49-F238E27FC236}">
                <a16:creationId xmlns:a16="http://schemas.microsoft.com/office/drawing/2014/main" id="{313AD424-A854-4819-B7B1-4CD5CD90C534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482109" cy="2057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4" descr="Flow Hive takes the hassle out of honey harvesting">
            <a:extLst>
              <a:ext uri="{FF2B5EF4-FFF2-40B4-BE49-F238E27FC236}">
                <a16:creationId xmlns:a16="http://schemas.microsoft.com/office/drawing/2014/main" id="{4775ADBB-30B0-4BCA-897F-318CF04FB95F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0290" y="4486563"/>
            <a:ext cx="4058581" cy="219132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2980631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7CC1E3-E75F-4867-BF73-8796DCA124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Recent efforts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722375-470E-4292-A773-3E7463EA3FC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>
                <a:solidFill>
                  <a:schemeClr val="tx1"/>
                </a:solidFill>
              </a:rPr>
              <a:t>Employment Generation in rural India.</a:t>
            </a:r>
          </a:p>
          <a:p>
            <a:r>
              <a:rPr lang="en-US" dirty="0">
                <a:solidFill>
                  <a:schemeClr val="tx1"/>
                </a:solidFill>
              </a:rPr>
              <a:t>Training Program hive manufacturing, Apicultural equipment's, Transport, traders, packers, sellers, dealers, marketing and allied industries.</a:t>
            </a:r>
          </a:p>
          <a:p>
            <a:r>
              <a:rPr lang="en-US" dirty="0">
                <a:solidFill>
                  <a:schemeClr val="tx1"/>
                </a:solidFill>
              </a:rPr>
              <a:t>Institutions started to help bee keepers.</a:t>
            </a:r>
          </a:p>
          <a:p>
            <a:r>
              <a:rPr lang="en-US" dirty="0">
                <a:solidFill>
                  <a:schemeClr val="tx1"/>
                </a:solidFill>
              </a:rPr>
              <a:t>Punjab Agricultural University.</a:t>
            </a:r>
          </a:p>
          <a:p>
            <a:r>
              <a:rPr lang="en-US" dirty="0">
                <a:solidFill>
                  <a:schemeClr val="tx1"/>
                </a:solidFill>
              </a:rPr>
              <a:t>Central food technological Research Institute.</a:t>
            </a:r>
          </a:p>
          <a:p>
            <a:r>
              <a:rPr lang="en-US" dirty="0">
                <a:solidFill>
                  <a:schemeClr val="tx1"/>
                </a:solidFill>
              </a:rPr>
              <a:t>Central Bee research &amp; training Institute </a:t>
            </a:r>
          </a:p>
          <a:p>
            <a:r>
              <a:rPr lang="en-US" dirty="0">
                <a:solidFill>
                  <a:schemeClr val="tx1"/>
                </a:solidFill>
              </a:rPr>
              <a:t>Farming, Research, Education, extension, marketing.</a:t>
            </a:r>
          </a:p>
          <a:p>
            <a:r>
              <a:rPr lang="en-US" dirty="0">
                <a:solidFill>
                  <a:schemeClr val="tx1"/>
                </a:solidFill>
              </a:rPr>
              <a:t>70 % honey and wax marketed in India</a:t>
            </a:r>
          </a:p>
          <a:p>
            <a:r>
              <a:rPr lang="en-US" dirty="0">
                <a:solidFill>
                  <a:schemeClr val="tx1"/>
                </a:solidFill>
              </a:rPr>
              <a:t>Well organized Industry.</a:t>
            </a:r>
          </a:p>
          <a:p>
            <a:endParaRPr lang="en-IN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811488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77FA15-9051-400E-B46A-A8CC19AF90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Economic Importance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6581BE-65F6-48BB-9592-CDA83E00414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>
                <a:solidFill>
                  <a:schemeClr val="tx1"/>
                </a:solidFill>
              </a:rPr>
              <a:t>Honey Production</a:t>
            </a:r>
            <a:r>
              <a:rPr lang="en-US" dirty="0">
                <a:solidFill>
                  <a:schemeClr val="tx1"/>
                </a:solidFill>
              </a:rPr>
              <a:t> : Honey has its origin in certain plant material mainly </a:t>
            </a:r>
            <a:r>
              <a:rPr lang="en-US" dirty="0" err="1">
                <a:solidFill>
                  <a:schemeClr val="tx1"/>
                </a:solidFill>
              </a:rPr>
              <a:t>nector</a:t>
            </a:r>
            <a:r>
              <a:rPr lang="en-US" dirty="0">
                <a:solidFill>
                  <a:schemeClr val="tx1"/>
                </a:solidFill>
              </a:rPr>
              <a:t> and honey dew.</a:t>
            </a:r>
          </a:p>
          <a:p>
            <a:r>
              <a:rPr lang="en-US" dirty="0">
                <a:solidFill>
                  <a:schemeClr val="tx1"/>
                </a:solidFill>
              </a:rPr>
              <a:t>To produce 100 gm of honey bee visits thousands of flowers.</a:t>
            </a:r>
          </a:p>
          <a:p>
            <a:r>
              <a:rPr lang="en-US" dirty="0">
                <a:solidFill>
                  <a:schemeClr val="tx1"/>
                </a:solidFill>
              </a:rPr>
              <a:t>Worker bees ingest the nectar, pollens and cane sugar get mixed with saliva under goes enzymatic changes </a:t>
            </a:r>
            <a:r>
              <a:rPr lang="en-US" b="1" dirty="0">
                <a:solidFill>
                  <a:schemeClr val="tx1"/>
                </a:solidFill>
              </a:rPr>
              <a:t>called</a:t>
            </a:r>
            <a:r>
              <a:rPr lang="en-US" dirty="0">
                <a:solidFill>
                  <a:schemeClr val="tx1"/>
                </a:solidFill>
              </a:rPr>
              <a:t>  Semi ripened honey.</a:t>
            </a:r>
          </a:p>
          <a:p>
            <a:r>
              <a:rPr lang="en-US" dirty="0">
                <a:solidFill>
                  <a:schemeClr val="tx1"/>
                </a:solidFill>
              </a:rPr>
              <a:t>Fanners perform complex task of turning the semi ripened honey after maintaining proper temperature in the hive.   </a:t>
            </a:r>
            <a:endParaRPr lang="en-IN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408985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3EB27A-2E34-4506-AEDD-EF3BA608CE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 dirty="0"/>
          </a:p>
        </p:txBody>
      </p:sp>
      <p:pic>
        <p:nvPicPr>
          <p:cNvPr id="3074" name="Picture 2" descr="CONCLUSION&#10; Production of honey has been the major&#10;aim of the industry.&#10; Modern beekeeping also includes&#10;production of b...">
            <a:extLst>
              <a:ext uri="{FF2B5EF4-FFF2-40B4-BE49-F238E27FC236}">
                <a16:creationId xmlns:a16="http://schemas.microsoft.com/office/drawing/2014/main" id="{2926AFF3-3447-417A-9C75-83921183F6AB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6764" y="258618"/>
            <a:ext cx="10011756" cy="63546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5332035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F37D64-613A-444E-97F4-EF84D7763A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Economic Importance - Honey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9A228C-00A8-4A13-8148-3753FF3EB2E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>
                <a:solidFill>
                  <a:schemeClr val="tx1"/>
                </a:solidFill>
              </a:rPr>
              <a:t>Cooking with Honey : </a:t>
            </a:r>
            <a:r>
              <a:rPr lang="en-US" dirty="0">
                <a:solidFill>
                  <a:schemeClr val="tx1"/>
                </a:solidFill>
              </a:rPr>
              <a:t>Eaten with bread, milk, Cereals, or fruits.</a:t>
            </a:r>
            <a:endParaRPr lang="en-US" b="1" dirty="0">
              <a:solidFill>
                <a:schemeClr val="tx1"/>
              </a:solidFill>
            </a:endParaRPr>
          </a:p>
          <a:p>
            <a:r>
              <a:rPr lang="en-US" b="1" dirty="0">
                <a:solidFill>
                  <a:schemeClr val="tx1"/>
                </a:solidFill>
              </a:rPr>
              <a:t>Honey Drinks &amp; beverages : </a:t>
            </a:r>
            <a:r>
              <a:rPr lang="en-US" dirty="0" err="1">
                <a:solidFill>
                  <a:schemeClr val="tx1"/>
                </a:solidFill>
              </a:rPr>
              <a:t>Tej</a:t>
            </a:r>
            <a:r>
              <a:rPr lang="en-US" dirty="0">
                <a:solidFill>
                  <a:schemeClr val="tx1"/>
                </a:solidFill>
              </a:rPr>
              <a:t> is honey wine made up of </a:t>
            </a:r>
            <a:r>
              <a:rPr lang="en-US" b="1" dirty="0" err="1">
                <a:solidFill>
                  <a:schemeClr val="tx1"/>
                </a:solidFill>
              </a:rPr>
              <a:t>gesho</a:t>
            </a:r>
            <a:r>
              <a:rPr lang="en-US" b="1" dirty="0">
                <a:solidFill>
                  <a:schemeClr val="tx1"/>
                </a:solidFill>
              </a:rPr>
              <a:t> (African shrub)</a:t>
            </a:r>
          </a:p>
          <a:p>
            <a:r>
              <a:rPr lang="en-US" b="1" dirty="0">
                <a:solidFill>
                  <a:schemeClr val="tx1"/>
                </a:solidFill>
              </a:rPr>
              <a:t>Honey in Cosmetics : </a:t>
            </a:r>
            <a:r>
              <a:rPr lang="en-US" dirty="0">
                <a:solidFill>
                  <a:schemeClr val="tx1"/>
                </a:solidFill>
              </a:rPr>
              <a:t>hygroscopic properties, face pack, lotions, shampoo, soaps. </a:t>
            </a:r>
          </a:p>
          <a:p>
            <a:r>
              <a:rPr lang="en-US" b="1" dirty="0">
                <a:solidFill>
                  <a:schemeClr val="tx1"/>
                </a:solidFill>
              </a:rPr>
              <a:t>Vitamin content of Honey:</a:t>
            </a:r>
            <a:r>
              <a:rPr lang="en-US" dirty="0">
                <a:solidFill>
                  <a:schemeClr val="tx1"/>
                </a:solidFill>
              </a:rPr>
              <a:t> B1,B2,B3, B5, B6,C,E,K and Carotene. Helpful to curing diseases like beriberi, anemia, pellagra, rickets, &amp; Scurvy.</a:t>
            </a:r>
          </a:p>
          <a:p>
            <a:r>
              <a:rPr lang="en-US" b="1" dirty="0">
                <a:solidFill>
                  <a:schemeClr val="tx1"/>
                </a:solidFill>
              </a:rPr>
              <a:t>Honey as Ayurvedic medicine: </a:t>
            </a:r>
            <a:r>
              <a:rPr lang="en-US" dirty="0">
                <a:solidFill>
                  <a:schemeClr val="tx1"/>
                </a:solidFill>
              </a:rPr>
              <a:t>laxative, </a:t>
            </a:r>
            <a:r>
              <a:rPr lang="en-US" dirty="0" err="1">
                <a:solidFill>
                  <a:schemeClr val="tx1"/>
                </a:solidFill>
              </a:rPr>
              <a:t>anticeptic</a:t>
            </a:r>
            <a:r>
              <a:rPr lang="en-US" dirty="0">
                <a:solidFill>
                  <a:schemeClr val="tx1"/>
                </a:solidFill>
              </a:rPr>
              <a:t>, coughing illness, respiratory tract infection.</a:t>
            </a:r>
          </a:p>
          <a:p>
            <a:r>
              <a:rPr lang="en-US" b="1" dirty="0">
                <a:solidFill>
                  <a:schemeClr val="tx1"/>
                </a:solidFill>
              </a:rPr>
              <a:t>Bactericidal properties of Honey: </a:t>
            </a:r>
            <a:r>
              <a:rPr lang="en-US" dirty="0">
                <a:solidFill>
                  <a:schemeClr val="tx1"/>
                </a:solidFill>
              </a:rPr>
              <a:t>Inhibit bacterial growth like streptococci, Staphylococci, bacillus, coliform etc.</a:t>
            </a:r>
            <a:endParaRPr lang="en-IN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061944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803623-2855-468B-BBD6-538EDB882B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Economic Importance - Beeswax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9B6A80-5064-48A6-AC9A-031E3F557F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 </a:t>
            </a:r>
            <a:r>
              <a:rPr lang="en-US" dirty="0">
                <a:solidFill>
                  <a:schemeClr val="tx1"/>
                </a:solidFill>
              </a:rPr>
              <a:t>40 % of beeswax used in cosmetic industry.</a:t>
            </a:r>
          </a:p>
          <a:p>
            <a:r>
              <a:rPr lang="en-US" dirty="0">
                <a:solidFill>
                  <a:schemeClr val="tx1"/>
                </a:solidFill>
              </a:rPr>
              <a:t>Good quality wax could get price 4-10$ / kg.</a:t>
            </a:r>
          </a:p>
          <a:p>
            <a:r>
              <a:rPr lang="en-US" dirty="0">
                <a:solidFill>
                  <a:schemeClr val="tx1"/>
                </a:solidFill>
              </a:rPr>
              <a:t>Used in shampoo, soaps, skin ointment.</a:t>
            </a:r>
          </a:p>
          <a:p>
            <a:r>
              <a:rPr lang="en-US" dirty="0">
                <a:solidFill>
                  <a:schemeClr val="tx1"/>
                </a:solidFill>
              </a:rPr>
              <a:t>Melting was used in different oils and perfumes.</a:t>
            </a:r>
          </a:p>
          <a:p>
            <a:r>
              <a:rPr lang="en-US" dirty="0">
                <a:solidFill>
                  <a:schemeClr val="tx1"/>
                </a:solidFill>
              </a:rPr>
              <a:t>Used in dyes industry.</a:t>
            </a:r>
          </a:p>
          <a:p>
            <a:r>
              <a:rPr lang="en-US" dirty="0">
                <a:solidFill>
                  <a:schemeClr val="tx1"/>
                </a:solidFill>
              </a:rPr>
              <a:t>30%  wax used in pharmaceutical industry.</a:t>
            </a:r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91849205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E1BBD0-C6EA-468B-B68A-6554000124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Other Uses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BAF0FA3-0174-4E3A-91CC-DAF8BA7E6A5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Making polish furniture, </a:t>
            </a:r>
            <a:r>
              <a:rPr lang="en-US" dirty="0" err="1">
                <a:solidFill>
                  <a:schemeClr val="tx1"/>
                </a:solidFill>
              </a:rPr>
              <a:t>cars,shoes</a:t>
            </a:r>
            <a:r>
              <a:rPr lang="en-US" dirty="0">
                <a:solidFill>
                  <a:schemeClr val="tx1"/>
                </a:solidFill>
              </a:rPr>
              <a:t> and other </a:t>
            </a:r>
            <a:r>
              <a:rPr lang="en-US" dirty="0" err="1">
                <a:solidFill>
                  <a:schemeClr val="tx1"/>
                </a:solidFill>
              </a:rPr>
              <a:t>lether</a:t>
            </a:r>
            <a:r>
              <a:rPr lang="en-US" dirty="0">
                <a:solidFill>
                  <a:schemeClr val="tx1"/>
                </a:solidFill>
              </a:rPr>
              <a:t> products.</a:t>
            </a:r>
          </a:p>
          <a:p>
            <a:r>
              <a:rPr lang="en-US" dirty="0">
                <a:solidFill>
                  <a:schemeClr val="tx1"/>
                </a:solidFill>
              </a:rPr>
              <a:t>In lubricants in industrial use.</a:t>
            </a:r>
          </a:p>
          <a:p>
            <a:r>
              <a:rPr lang="en-IN" dirty="0">
                <a:solidFill>
                  <a:schemeClr val="tx1"/>
                </a:solidFill>
              </a:rPr>
              <a:t>As Insulation in electronic components.</a:t>
            </a:r>
          </a:p>
          <a:p>
            <a:r>
              <a:rPr lang="en-IN" dirty="0">
                <a:solidFill>
                  <a:schemeClr val="tx1"/>
                </a:solidFill>
              </a:rPr>
              <a:t>As sealant for air &amp; water proof sealing of bottle and container.</a:t>
            </a:r>
          </a:p>
          <a:p>
            <a:r>
              <a:rPr lang="en-IN" dirty="0">
                <a:solidFill>
                  <a:schemeClr val="tx1"/>
                </a:solidFill>
              </a:rPr>
              <a:t>In making drawing crayons.</a:t>
            </a:r>
          </a:p>
          <a:p>
            <a:r>
              <a:rPr lang="en-IN" dirty="0">
                <a:solidFill>
                  <a:schemeClr val="tx1"/>
                </a:solidFill>
              </a:rPr>
              <a:t>For preparation of tissues blocks in Microtomy.</a:t>
            </a:r>
          </a:p>
          <a:p>
            <a:r>
              <a:rPr lang="en-IN" dirty="0">
                <a:solidFill>
                  <a:schemeClr val="tx1"/>
                </a:solidFill>
              </a:rPr>
              <a:t>Strengthen threads used in sewing &amp; Kite flying.</a:t>
            </a:r>
          </a:p>
        </p:txBody>
      </p:sp>
    </p:spTree>
    <p:extLst>
      <p:ext uri="{BB962C8B-B14F-4D97-AF65-F5344CB8AC3E}">
        <p14:creationId xmlns:p14="http://schemas.microsoft.com/office/powerpoint/2010/main" val="110599935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ED8480-C48C-4661-83A4-17B22B9850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Roll of Honey bees in pollinations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FE73A7-0AD4-490D-B0C7-913E97790DC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Pollination is anthers are transferred  to stigma.</a:t>
            </a:r>
          </a:p>
          <a:p>
            <a:r>
              <a:rPr lang="en-US" dirty="0">
                <a:solidFill>
                  <a:schemeClr val="tx1"/>
                </a:solidFill>
              </a:rPr>
              <a:t>Many plants require vector for pollination.</a:t>
            </a:r>
          </a:p>
          <a:p>
            <a:r>
              <a:rPr lang="en-US" dirty="0">
                <a:solidFill>
                  <a:schemeClr val="tx1"/>
                </a:solidFill>
              </a:rPr>
              <a:t>Pollination by bees are called </a:t>
            </a:r>
            <a:r>
              <a:rPr lang="en-US" dirty="0" err="1">
                <a:solidFill>
                  <a:schemeClr val="tx1"/>
                </a:solidFill>
              </a:rPr>
              <a:t>Ëntomophily</a:t>
            </a:r>
            <a:r>
              <a:rPr lang="en-US" dirty="0">
                <a:solidFill>
                  <a:schemeClr val="tx1"/>
                </a:solidFill>
              </a:rPr>
              <a:t>”.</a:t>
            </a:r>
          </a:p>
          <a:p>
            <a:r>
              <a:rPr lang="en-US" dirty="0">
                <a:solidFill>
                  <a:schemeClr val="tx1"/>
                </a:solidFill>
              </a:rPr>
              <a:t>65 % of pollination takes place by bees.</a:t>
            </a:r>
          </a:p>
          <a:p>
            <a:r>
              <a:rPr lang="en-US" i="1" dirty="0" err="1">
                <a:solidFill>
                  <a:schemeClr val="tx1"/>
                </a:solidFill>
              </a:rPr>
              <a:t>A.indica</a:t>
            </a:r>
            <a:r>
              <a:rPr lang="en-US" i="1" dirty="0">
                <a:solidFill>
                  <a:schemeClr val="tx1"/>
                </a:solidFill>
              </a:rPr>
              <a:t> &amp; </a:t>
            </a:r>
            <a:r>
              <a:rPr lang="en-US" i="1" dirty="0" err="1">
                <a:solidFill>
                  <a:schemeClr val="tx1"/>
                </a:solidFill>
              </a:rPr>
              <a:t>A.Mellifera</a:t>
            </a:r>
            <a:r>
              <a:rPr lang="en-US" i="1" dirty="0">
                <a:solidFill>
                  <a:schemeClr val="tx1"/>
                </a:solidFill>
              </a:rPr>
              <a:t> </a:t>
            </a:r>
            <a:r>
              <a:rPr lang="en-US" dirty="0">
                <a:solidFill>
                  <a:schemeClr val="tx1"/>
                </a:solidFill>
              </a:rPr>
              <a:t> domesticated for pollination in Punjab.</a:t>
            </a:r>
            <a:endParaRPr lang="en-IN" i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84030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CAAF9B-7BED-496A-98FA-A74FE36591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4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Apiculture- Introduction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7E44F6-2194-4815-862E-EB8EFBC102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>
                <a:solidFill>
                  <a:schemeClr val="tx1"/>
                </a:solidFill>
              </a:rPr>
              <a:t>Applied branch of </a:t>
            </a:r>
            <a:r>
              <a:rPr lang="en-US" b="1" dirty="0">
                <a:solidFill>
                  <a:srgbClr val="0070C0"/>
                </a:solidFill>
              </a:rPr>
              <a:t>Entomology.</a:t>
            </a:r>
          </a:p>
          <a:p>
            <a:r>
              <a:rPr lang="en-US" dirty="0">
                <a:solidFill>
                  <a:schemeClr val="tx1"/>
                </a:solidFill>
              </a:rPr>
              <a:t>Raring of honey bees for </a:t>
            </a:r>
            <a:r>
              <a:rPr lang="en-US" b="1" dirty="0">
                <a:solidFill>
                  <a:srgbClr val="0070C0"/>
                </a:solidFill>
              </a:rPr>
              <a:t>honey, wax and to improve crop</a:t>
            </a:r>
            <a:r>
              <a:rPr lang="en-US" dirty="0">
                <a:solidFill>
                  <a:schemeClr val="tx1"/>
                </a:solidFill>
              </a:rPr>
              <a:t> yield through effective pollination.</a:t>
            </a:r>
          </a:p>
          <a:p>
            <a:r>
              <a:rPr lang="en-US" dirty="0">
                <a:solidFill>
                  <a:schemeClr val="tx1"/>
                </a:solidFill>
              </a:rPr>
              <a:t>L.L. </a:t>
            </a:r>
            <a:r>
              <a:rPr lang="en-US" dirty="0" err="1">
                <a:solidFill>
                  <a:schemeClr val="tx1"/>
                </a:solidFill>
              </a:rPr>
              <a:t>Langstrogth</a:t>
            </a:r>
            <a:r>
              <a:rPr lang="en-US" dirty="0">
                <a:solidFill>
                  <a:schemeClr val="tx1"/>
                </a:solidFill>
              </a:rPr>
              <a:t> is  </a:t>
            </a:r>
            <a:r>
              <a:rPr lang="en-US" b="1" dirty="0">
                <a:solidFill>
                  <a:srgbClr val="0070C0"/>
                </a:solidFill>
              </a:rPr>
              <a:t>‘father of apiculture’</a:t>
            </a:r>
            <a:r>
              <a:rPr lang="en-US" dirty="0">
                <a:solidFill>
                  <a:schemeClr val="tx1"/>
                </a:solidFill>
              </a:rPr>
              <a:t>.</a:t>
            </a:r>
          </a:p>
          <a:p>
            <a:r>
              <a:rPr lang="en-US" dirty="0">
                <a:solidFill>
                  <a:schemeClr val="tx1"/>
                </a:solidFill>
              </a:rPr>
              <a:t>Bees are </a:t>
            </a:r>
            <a:r>
              <a:rPr lang="en-US" b="1" dirty="0">
                <a:solidFill>
                  <a:srgbClr val="0070C0"/>
                </a:solidFill>
              </a:rPr>
              <a:t>social insect, colonial, polymorphi</a:t>
            </a:r>
            <a:r>
              <a:rPr lang="en-US" dirty="0">
                <a:solidFill>
                  <a:schemeClr val="tx1"/>
                </a:solidFill>
              </a:rPr>
              <a:t>c &amp; useful insect.</a:t>
            </a:r>
          </a:p>
          <a:p>
            <a:r>
              <a:rPr lang="en-US" dirty="0">
                <a:solidFill>
                  <a:schemeClr val="tx1"/>
                </a:solidFill>
              </a:rPr>
              <a:t>Human association since </a:t>
            </a:r>
            <a:r>
              <a:rPr lang="en-US" b="1" dirty="0">
                <a:solidFill>
                  <a:srgbClr val="0070C0"/>
                </a:solidFill>
              </a:rPr>
              <a:t>4000 years</a:t>
            </a:r>
            <a:r>
              <a:rPr lang="en-US" dirty="0">
                <a:solidFill>
                  <a:schemeClr val="tx1"/>
                </a:solidFill>
              </a:rPr>
              <a:t>.</a:t>
            </a:r>
          </a:p>
          <a:p>
            <a:r>
              <a:rPr lang="en-US" dirty="0">
                <a:solidFill>
                  <a:schemeClr val="tx1"/>
                </a:solidFill>
              </a:rPr>
              <a:t>Bee keeping </a:t>
            </a:r>
          </a:p>
          <a:p>
            <a:r>
              <a:rPr lang="en-US" dirty="0">
                <a:solidFill>
                  <a:schemeClr val="tx1"/>
                </a:solidFill>
              </a:rPr>
              <a:t>1. Traditional/ Indigenous method</a:t>
            </a:r>
          </a:p>
          <a:p>
            <a:r>
              <a:rPr lang="en-US" dirty="0">
                <a:solidFill>
                  <a:schemeClr val="tx1"/>
                </a:solidFill>
              </a:rPr>
              <a:t>2. Modern method</a:t>
            </a:r>
            <a:endParaRPr lang="en-IN" dirty="0">
              <a:solidFill>
                <a:schemeClr val="tx1"/>
              </a:solidFill>
            </a:endParaRPr>
          </a:p>
        </p:txBody>
      </p:sp>
      <p:pic>
        <p:nvPicPr>
          <p:cNvPr id="4" name="Picture 3" descr="Honey bee colonies | Ask A Biologist">
            <a:extLst>
              <a:ext uri="{FF2B5EF4-FFF2-40B4-BE49-F238E27FC236}">
                <a16:creationId xmlns:a16="http://schemas.microsoft.com/office/drawing/2014/main" id="{DCC00F9B-66C8-4BE0-998D-B693369B939A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9331"/>
            <a:ext cx="2565918" cy="196596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4" descr="swarm, bee, bee hive, tree, animal, insect, beehive, honey, wing ...">
            <a:extLst>
              <a:ext uri="{FF2B5EF4-FFF2-40B4-BE49-F238E27FC236}">
                <a16:creationId xmlns:a16="http://schemas.microsoft.com/office/drawing/2014/main" id="{07E4F212-782C-460E-97C2-1FA7F578C557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18441" y="236323"/>
            <a:ext cx="2057102" cy="172030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492055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4D2FF2-4C96-47AC-A4B6-68450672CB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Structure of Natural hive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81D7BF-75CC-4A86-8693-DB2BB03E524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Honey bees nest is highly organized manner.</a:t>
            </a:r>
          </a:p>
          <a:p>
            <a:r>
              <a:rPr lang="en-US" dirty="0">
                <a:solidFill>
                  <a:schemeClr val="tx1"/>
                </a:solidFill>
              </a:rPr>
              <a:t>Two types of Cells </a:t>
            </a:r>
          </a:p>
          <a:p>
            <a:r>
              <a:rPr lang="en-US" dirty="0">
                <a:solidFill>
                  <a:schemeClr val="tx1"/>
                </a:solidFill>
              </a:rPr>
              <a:t>1. </a:t>
            </a:r>
            <a:r>
              <a:rPr lang="en-US" b="1" dirty="0">
                <a:solidFill>
                  <a:srgbClr val="0070C0"/>
                </a:solidFill>
              </a:rPr>
              <a:t>Storage Cells</a:t>
            </a:r>
            <a:r>
              <a:rPr lang="en-US" dirty="0">
                <a:solidFill>
                  <a:schemeClr val="tx1"/>
                </a:solidFill>
              </a:rPr>
              <a:t> –  upper part  stores honey and Pollens.</a:t>
            </a:r>
          </a:p>
          <a:p>
            <a:r>
              <a:rPr lang="en-US" dirty="0">
                <a:solidFill>
                  <a:schemeClr val="tx1"/>
                </a:solidFill>
              </a:rPr>
              <a:t>2. </a:t>
            </a:r>
            <a:r>
              <a:rPr lang="en-US" b="1" dirty="0">
                <a:solidFill>
                  <a:srgbClr val="0070C0"/>
                </a:solidFill>
              </a:rPr>
              <a:t>Brood cells</a:t>
            </a:r>
            <a:r>
              <a:rPr lang="en-US" dirty="0">
                <a:solidFill>
                  <a:schemeClr val="tx1"/>
                </a:solidFill>
              </a:rPr>
              <a:t>-  Central and lower part : three types.</a:t>
            </a:r>
          </a:p>
          <a:p>
            <a:pPr lvl="1"/>
            <a:r>
              <a:rPr lang="en-US" b="1" dirty="0">
                <a:solidFill>
                  <a:schemeClr val="accent2">
                    <a:lumMod val="50000"/>
                  </a:schemeClr>
                </a:solidFill>
              </a:rPr>
              <a:t>a) Worker cell</a:t>
            </a:r>
          </a:p>
          <a:p>
            <a:pPr lvl="1"/>
            <a:r>
              <a:rPr lang="en-US" b="1" dirty="0">
                <a:solidFill>
                  <a:schemeClr val="accent2">
                    <a:lumMod val="50000"/>
                  </a:schemeClr>
                </a:solidFill>
              </a:rPr>
              <a:t>b) Drone cells</a:t>
            </a:r>
          </a:p>
          <a:p>
            <a:pPr lvl="1"/>
            <a:r>
              <a:rPr lang="en-US" b="1" dirty="0">
                <a:solidFill>
                  <a:schemeClr val="accent2">
                    <a:lumMod val="50000"/>
                  </a:schemeClr>
                </a:solidFill>
              </a:rPr>
              <a:t>c) Queen Cells.</a:t>
            </a:r>
            <a:endParaRPr lang="en-IN" b="1" dirty="0">
              <a:solidFill>
                <a:schemeClr val="accent2">
                  <a:lumMod val="50000"/>
                </a:schemeClr>
              </a:solidFill>
            </a:endParaRPr>
          </a:p>
          <a:p>
            <a:pPr marL="274320" lvl="1" indent="0">
              <a:buNone/>
            </a:pPr>
            <a:r>
              <a:rPr lang="en-IN" dirty="0">
                <a:solidFill>
                  <a:schemeClr val="tx1"/>
                </a:solidFill>
              </a:rPr>
              <a:t>In one honey hive 1 queen, few hundreds drone and thousands of workers.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4" name="Content Placeholder 5" descr="A word about beehives… | Wild Mountain Honey">
            <a:extLst>
              <a:ext uri="{FF2B5EF4-FFF2-40B4-BE49-F238E27FC236}">
                <a16:creationId xmlns:a16="http://schemas.microsoft.com/office/drawing/2014/main" id="{5EEE5AF0-2F44-4FEB-BD4D-55A9055DF38F}"/>
              </a:ext>
            </a:extLst>
          </p:cNvPr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8661"/>
            <a:ext cx="2995127" cy="1984621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4" descr="Queen Cell High Resolution Stock Photography and Images - Alamy">
            <a:extLst>
              <a:ext uri="{FF2B5EF4-FFF2-40B4-BE49-F238E27FC236}">
                <a16:creationId xmlns:a16="http://schemas.microsoft.com/office/drawing/2014/main" id="{C85EE251-6535-40D0-B6A3-650EC881317E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25135" y="-18661"/>
            <a:ext cx="2336385" cy="2276669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5" descr="Birth of The Drones and Worker Bees | Border Bees Diary">
            <a:extLst>
              <a:ext uri="{FF2B5EF4-FFF2-40B4-BE49-F238E27FC236}">
                <a16:creationId xmlns:a16="http://schemas.microsoft.com/office/drawing/2014/main" id="{24B80233-2776-4CB8-9667-4D87A3CCCB8C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25134" y="2258007"/>
            <a:ext cx="2336385" cy="234198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137028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6F8D21-514C-4AAF-9876-2AD9593502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0" y="214604"/>
            <a:ext cx="9875520" cy="1007706"/>
          </a:xfrm>
        </p:spPr>
        <p:txBody>
          <a:bodyPr>
            <a:normAutofit/>
          </a:bodyPr>
          <a:lstStyle/>
          <a:p>
            <a:pPr algn="ctr"/>
            <a:r>
              <a:rPr lang="en-US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Structure of Artificial hive</a:t>
            </a:r>
            <a:endParaRPr lang="en-IN" dirty="0"/>
          </a:p>
        </p:txBody>
      </p:sp>
      <p:pic>
        <p:nvPicPr>
          <p:cNvPr id="3074" name="Picture 2" descr="What are the different types of beehives? - Quora">
            <a:extLst>
              <a:ext uri="{FF2B5EF4-FFF2-40B4-BE49-F238E27FC236}">
                <a16:creationId xmlns:a16="http://schemas.microsoft.com/office/drawing/2014/main" id="{87FEBDE6-DDF1-4084-994D-772B681B8800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9690" y="1222310"/>
            <a:ext cx="5701003" cy="54210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Murder, swarming and too many queens …. | Tales from the beehive ...">
            <a:extLst>
              <a:ext uri="{FF2B5EF4-FFF2-40B4-BE49-F238E27FC236}">
                <a16:creationId xmlns:a16="http://schemas.microsoft.com/office/drawing/2014/main" id="{203BE789-53FB-4104-A4C2-974E147B29B2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151" y="1054359"/>
            <a:ext cx="2965282" cy="274073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346450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28B1A2-2A2E-4F9C-9A85-53D6BB186F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2763" y="357099"/>
            <a:ext cx="10686473" cy="775855"/>
          </a:xfrm>
        </p:spPr>
        <p:txBody>
          <a:bodyPr/>
          <a:lstStyle/>
          <a:p>
            <a:pPr algn="ctr"/>
            <a:r>
              <a:rPr lang="en-US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Species of Honey bees used in Apiculture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7877BE-B8E7-4A35-84C8-D00B9C0A68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2764" y="1132954"/>
            <a:ext cx="10949710" cy="4963046"/>
          </a:xfrm>
        </p:spPr>
        <p:txBody>
          <a:bodyPr/>
          <a:lstStyle/>
          <a:p>
            <a:pPr marL="45720" indent="0">
              <a:buNone/>
            </a:pPr>
            <a:r>
              <a:rPr lang="en-US" b="1" i="1" dirty="0">
                <a:solidFill>
                  <a:srgbClr val="C00000"/>
                </a:solidFill>
              </a:rPr>
              <a:t>Apies </a:t>
            </a:r>
            <a:r>
              <a:rPr lang="en-US" b="1" i="1" dirty="0" err="1">
                <a:solidFill>
                  <a:srgbClr val="C00000"/>
                </a:solidFill>
              </a:rPr>
              <a:t>andreniformes</a:t>
            </a:r>
            <a:r>
              <a:rPr lang="en-US" i="1" dirty="0">
                <a:solidFill>
                  <a:srgbClr val="C00000"/>
                </a:solidFill>
              </a:rPr>
              <a:t> :</a:t>
            </a:r>
            <a:r>
              <a:rPr lang="en-US" i="1" dirty="0">
                <a:solidFill>
                  <a:schemeClr val="tx1"/>
                </a:solidFill>
              </a:rPr>
              <a:t> small sized bees with combs 150-200 cm wide. Found in south Asia, Borneo, Philippines and China.</a:t>
            </a:r>
          </a:p>
          <a:p>
            <a:pPr marL="45720" indent="0">
              <a:buNone/>
            </a:pPr>
            <a:endParaRPr lang="en-US" i="1" dirty="0">
              <a:solidFill>
                <a:schemeClr val="tx1"/>
              </a:solidFill>
            </a:endParaRPr>
          </a:p>
          <a:p>
            <a:pPr marL="45720" indent="0">
              <a:buNone/>
            </a:pPr>
            <a:endParaRPr lang="en-US" i="1" dirty="0">
              <a:solidFill>
                <a:schemeClr val="tx1"/>
              </a:solidFill>
            </a:endParaRPr>
          </a:p>
          <a:p>
            <a:pPr marL="45720" indent="0">
              <a:buNone/>
            </a:pPr>
            <a:endParaRPr lang="en-US" i="1" dirty="0">
              <a:solidFill>
                <a:srgbClr val="C00000"/>
              </a:solidFill>
            </a:endParaRPr>
          </a:p>
          <a:p>
            <a:pPr marL="45720" indent="0">
              <a:buNone/>
            </a:pPr>
            <a:endParaRPr lang="en-US" i="1" dirty="0">
              <a:solidFill>
                <a:srgbClr val="C00000"/>
              </a:solidFill>
            </a:endParaRPr>
          </a:p>
          <a:p>
            <a:pPr marL="45720" indent="0">
              <a:buNone/>
            </a:pPr>
            <a:r>
              <a:rPr lang="en-US" b="1" i="1" dirty="0">
                <a:solidFill>
                  <a:srgbClr val="C00000"/>
                </a:solidFill>
              </a:rPr>
              <a:t>Apies florae</a:t>
            </a:r>
            <a:r>
              <a:rPr lang="en-US" i="1" dirty="0">
                <a:solidFill>
                  <a:srgbClr val="C00000"/>
                </a:solidFill>
              </a:rPr>
              <a:t> : </a:t>
            </a:r>
            <a:r>
              <a:rPr lang="en-US" i="1" dirty="0">
                <a:solidFill>
                  <a:schemeClr val="tx1"/>
                </a:solidFill>
              </a:rPr>
              <a:t>Called  </a:t>
            </a:r>
            <a:r>
              <a:rPr lang="en-IN" b="1" i="0" dirty="0"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red dwarf honey bee </a:t>
            </a:r>
            <a:r>
              <a:rPr lang="en-IN" i="0" dirty="0"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size is 7-10 mm in length.</a:t>
            </a:r>
            <a:r>
              <a:rPr lang="en-IN" b="0" i="0" dirty="0">
                <a:solidFill>
                  <a:srgbClr val="4D5156"/>
                </a:solidFill>
                <a:effectLst/>
                <a:latin typeface="arial" panose="020B0604020202020204" pitchFamily="34" charset="0"/>
              </a:rPr>
              <a:t>  </a:t>
            </a:r>
            <a:r>
              <a:rPr lang="en-US" i="1" dirty="0">
                <a:solidFill>
                  <a:schemeClr val="tx1"/>
                </a:solidFill>
              </a:rPr>
              <a:t>Indigenous to Oman, Indonesia, Philippines, Sudan,</a:t>
            </a:r>
            <a:r>
              <a:rPr lang="en-IN" b="0" i="0" dirty="0">
                <a:solidFill>
                  <a:srgbClr val="4D5156"/>
                </a:solidFill>
                <a:effectLst/>
                <a:latin typeface="arial" panose="020B0604020202020204" pitchFamily="34" charset="0"/>
              </a:rPr>
              <a:t>  southern and </a:t>
            </a:r>
            <a:r>
              <a:rPr lang="en-IN" b="0" i="0" dirty="0" err="1">
                <a:solidFill>
                  <a:srgbClr val="4D5156"/>
                </a:solidFill>
                <a:effectLst/>
                <a:latin typeface="arial" panose="020B0604020202020204" pitchFamily="34" charset="0"/>
              </a:rPr>
              <a:t>southeastern</a:t>
            </a:r>
            <a:r>
              <a:rPr lang="en-IN" b="0" i="0" dirty="0">
                <a:solidFill>
                  <a:srgbClr val="4D5156"/>
                </a:solidFill>
                <a:effectLst/>
                <a:latin typeface="arial" panose="020B0604020202020204" pitchFamily="34" charset="0"/>
              </a:rPr>
              <a:t> Asia</a:t>
            </a:r>
            <a:r>
              <a:rPr lang="en-US" i="1" dirty="0">
                <a:solidFill>
                  <a:schemeClr val="tx1"/>
                </a:solidFill>
              </a:rPr>
              <a:t> &amp; Iraq.</a:t>
            </a:r>
          </a:p>
        </p:txBody>
      </p:sp>
      <p:pic>
        <p:nvPicPr>
          <p:cNvPr id="4" name="Picture 3" descr="Apis Andreniformis Images, Stock Photos &amp; Vectors | Shutterstock">
            <a:extLst>
              <a:ext uri="{FF2B5EF4-FFF2-40B4-BE49-F238E27FC236}">
                <a16:creationId xmlns:a16="http://schemas.microsoft.com/office/drawing/2014/main" id="{7359F6F5-F363-458F-BC78-A88045A1CDA6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8659" y="1771186"/>
            <a:ext cx="2711850" cy="1803287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4" descr="Apis andreniformis">
            <a:extLst>
              <a:ext uri="{FF2B5EF4-FFF2-40B4-BE49-F238E27FC236}">
                <a16:creationId xmlns:a16="http://schemas.microsoft.com/office/drawing/2014/main" id="{8E8AE6AE-2C2F-48EB-9D50-E1DDDCB4FD00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6436" y="1914351"/>
            <a:ext cx="2447637" cy="1514649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6" descr="Apis florea - Red Dwarf Honeybee - Taxo4254 - Wiki.nus">
            <a:extLst>
              <a:ext uri="{FF2B5EF4-FFF2-40B4-BE49-F238E27FC236}">
                <a16:creationId xmlns:a16="http://schemas.microsoft.com/office/drawing/2014/main" id="{FE443D8A-000D-4C1A-BD99-FB3C00CB32C9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7890" y="4592896"/>
            <a:ext cx="2586183" cy="1732353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7" descr="The single open nesting of Apis florea showing ant barriers made ...">
            <a:extLst>
              <a:ext uri="{FF2B5EF4-FFF2-40B4-BE49-F238E27FC236}">
                <a16:creationId xmlns:a16="http://schemas.microsoft.com/office/drawing/2014/main" id="{6DE72600-AABA-4727-A326-D2308DA0545E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7216" y="4758234"/>
            <a:ext cx="2857329" cy="173235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511612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8FB70E-F9A7-4816-89FC-BAAF5BF6A2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3000" y="415636"/>
            <a:ext cx="9872871" cy="5680364"/>
          </a:xfrm>
        </p:spPr>
        <p:txBody>
          <a:bodyPr/>
          <a:lstStyle/>
          <a:p>
            <a:r>
              <a:rPr lang="en-US" sz="2400" b="1" i="1" dirty="0">
                <a:solidFill>
                  <a:srgbClr val="C00000"/>
                </a:solidFill>
              </a:rPr>
              <a:t>Apies </a:t>
            </a:r>
            <a:r>
              <a:rPr lang="en-US" sz="2400" b="1" i="1" dirty="0" err="1">
                <a:solidFill>
                  <a:srgbClr val="C00000"/>
                </a:solidFill>
              </a:rPr>
              <a:t>dorsata</a:t>
            </a:r>
            <a:r>
              <a:rPr lang="en-US" sz="2400" b="1" i="1" dirty="0">
                <a:solidFill>
                  <a:srgbClr val="C00000"/>
                </a:solidFill>
              </a:rPr>
              <a:t> </a:t>
            </a:r>
            <a:r>
              <a:rPr lang="en-US" i="1" dirty="0">
                <a:solidFill>
                  <a:srgbClr val="C00000"/>
                </a:solidFill>
              </a:rPr>
              <a:t>: </a:t>
            </a:r>
            <a:r>
              <a:rPr lang="en-US" sz="2000" dirty="0">
                <a:solidFill>
                  <a:schemeClr val="tx1"/>
                </a:solidFill>
              </a:rPr>
              <a:t>T</a:t>
            </a:r>
            <a:r>
              <a:rPr lang="en-US" sz="2000" b="0" i="0" dirty="0"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he Himalayan giant honey bee or </a:t>
            </a:r>
            <a:r>
              <a:rPr lang="en-US" sz="2000" i="1" dirty="0">
                <a:solidFill>
                  <a:schemeClr val="tx1"/>
                </a:solidFill>
              </a:rPr>
              <a:t>Rock bee larger </a:t>
            </a:r>
            <a:r>
              <a:rPr lang="en-IN" sz="2000" b="0" i="0" dirty="0"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17–20 mm</a:t>
            </a:r>
            <a:r>
              <a:rPr lang="en-US" sz="2000" b="0" i="1" dirty="0"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single large comb.</a:t>
            </a:r>
            <a:r>
              <a:rPr lang="en-US" sz="2000" b="0" i="0" dirty="0"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South and Southeast Asia, found mainly in forested areas such as the Terai of Nepal.</a:t>
            </a:r>
            <a:r>
              <a:rPr lang="en-US" sz="2000" i="1" dirty="0">
                <a:solidFill>
                  <a:schemeClr val="tx1"/>
                </a:solidFill>
              </a:rPr>
              <a:t> </a:t>
            </a:r>
          </a:p>
          <a:p>
            <a:endParaRPr lang="en-US" sz="2000" i="1" dirty="0">
              <a:solidFill>
                <a:schemeClr val="tx1"/>
              </a:solidFill>
            </a:endParaRPr>
          </a:p>
          <a:p>
            <a:endParaRPr lang="en-US" sz="2000" i="1" dirty="0">
              <a:solidFill>
                <a:schemeClr val="tx1"/>
              </a:solidFill>
            </a:endParaRPr>
          </a:p>
          <a:p>
            <a:endParaRPr lang="en-US" sz="2000" i="1" dirty="0">
              <a:solidFill>
                <a:schemeClr val="tx1"/>
              </a:solidFill>
            </a:endParaRPr>
          </a:p>
          <a:p>
            <a:endParaRPr lang="en-US" sz="2000" i="1" dirty="0">
              <a:solidFill>
                <a:schemeClr val="tx1"/>
              </a:solidFill>
            </a:endParaRPr>
          </a:p>
          <a:p>
            <a:endParaRPr lang="en-US" sz="1200" b="1" i="1" dirty="0">
              <a:solidFill>
                <a:srgbClr val="C00000"/>
              </a:solidFill>
            </a:endParaRPr>
          </a:p>
          <a:p>
            <a:r>
              <a:rPr lang="en-US" sz="2000" b="1" i="1" dirty="0">
                <a:solidFill>
                  <a:srgbClr val="C00000"/>
                </a:solidFill>
              </a:rPr>
              <a:t>Apies </a:t>
            </a:r>
            <a:r>
              <a:rPr lang="en-US" sz="2000" b="1" i="1" dirty="0" err="1">
                <a:solidFill>
                  <a:srgbClr val="C00000"/>
                </a:solidFill>
              </a:rPr>
              <a:t>binghami</a:t>
            </a:r>
            <a:r>
              <a:rPr lang="en-US" sz="2000" b="1" i="1" dirty="0">
                <a:solidFill>
                  <a:srgbClr val="C00000"/>
                </a:solidFill>
              </a:rPr>
              <a:t> :  </a:t>
            </a:r>
            <a:r>
              <a:rPr lang="en-US" sz="2000" b="1" dirty="0">
                <a:solidFill>
                  <a:schemeClr val="tx1"/>
                </a:solidFill>
              </a:rPr>
              <a:t>sub type of </a:t>
            </a:r>
            <a:r>
              <a:rPr lang="en-US" sz="2000" b="1" i="1" dirty="0" err="1">
                <a:solidFill>
                  <a:schemeClr val="tx1"/>
                </a:solidFill>
              </a:rPr>
              <a:t>A.dorsata</a:t>
            </a:r>
            <a:r>
              <a:rPr lang="en-US" sz="2000" b="1" dirty="0">
                <a:solidFill>
                  <a:schemeClr val="tx1"/>
                </a:solidFill>
              </a:rPr>
              <a:t>. They occur in Indonesia and Philippines </a:t>
            </a:r>
            <a:endParaRPr lang="en-US" sz="2000" i="1" dirty="0">
              <a:solidFill>
                <a:schemeClr val="tx1"/>
              </a:solidFill>
            </a:endParaRPr>
          </a:p>
          <a:p>
            <a:endParaRPr lang="en-US" sz="2000" i="1" dirty="0">
              <a:solidFill>
                <a:schemeClr val="tx1"/>
              </a:solidFill>
            </a:endParaRPr>
          </a:p>
          <a:p>
            <a:endParaRPr lang="en-US" sz="2000" i="1" dirty="0">
              <a:solidFill>
                <a:schemeClr val="tx1"/>
              </a:solidFill>
            </a:endParaRPr>
          </a:p>
          <a:p>
            <a:endParaRPr lang="en-US" sz="2000" i="1" dirty="0">
              <a:solidFill>
                <a:schemeClr val="tx1"/>
              </a:solidFill>
            </a:endParaRPr>
          </a:p>
          <a:p>
            <a:endParaRPr lang="en-US" sz="2000" i="1" dirty="0">
              <a:solidFill>
                <a:schemeClr val="tx1"/>
              </a:solidFill>
            </a:endParaRPr>
          </a:p>
          <a:p>
            <a:endParaRPr lang="en-IN" sz="2000" dirty="0">
              <a:solidFill>
                <a:schemeClr val="tx1"/>
              </a:solidFill>
            </a:endParaRPr>
          </a:p>
        </p:txBody>
      </p:sp>
      <p:pic>
        <p:nvPicPr>
          <p:cNvPr id="4" name="Picture 3" descr="giant honey bee - Apis dorsata">
            <a:extLst>
              <a:ext uri="{FF2B5EF4-FFF2-40B4-BE49-F238E27FC236}">
                <a16:creationId xmlns:a16="http://schemas.microsoft.com/office/drawing/2014/main" id="{8E0D8218-4E24-41D5-96CB-BB9CD1279D82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1914" y="1372177"/>
            <a:ext cx="2704522" cy="1952914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4" descr="Apis Dorsata ~ World's Honey">
            <a:extLst>
              <a:ext uri="{FF2B5EF4-FFF2-40B4-BE49-F238E27FC236}">
                <a16:creationId xmlns:a16="http://schemas.microsoft.com/office/drawing/2014/main" id="{3741B278-A7E4-4D7D-B005-4A0890EC38EA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1150" y="1200728"/>
            <a:ext cx="3697432" cy="2228272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5" descr="Indonesian Giant Honey Bee Hive (Apis dorsata binghami)">
            <a:extLst>
              <a:ext uri="{FF2B5EF4-FFF2-40B4-BE49-F238E27FC236}">
                <a16:creationId xmlns:a16="http://schemas.microsoft.com/office/drawing/2014/main" id="{3474E913-1872-4386-A825-27AADCAB7019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5527" y="4057722"/>
            <a:ext cx="2429163" cy="1530278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6" descr="Indonesian Honey Bee (Apis dorsata binghami) - YouTube">
            <a:extLst>
              <a:ext uri="{FF2B5EF4-FFF2-40B4-BE49-F238E27FC236}">
                <a16:creationId xmlns:a16="http://schemas.microsoft.com/office/drawing/2014/main" id="{1DB41BD9-8B44-4151-B401-CF7FFA5F3482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1409" y="3990110"/>
            <a:ext cx="3937173" cy="166716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335279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5729E8-C18E-436F-82DF-D8BDD08D3A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3000" y="452582"/>
            <a:ext cx="9872871" cy="5643418"/>
          </a:xfrm>
        </p:spPr>
        <p:txBody>
          <a:bodyPr/>
          <a:lstStyle/>
          <a:p>
            <a:r>
              <a:rPr lang="en-US" sz="2000" b="1" i="1" dirty="0">
                <a:solidFill>
                  <a:srgbClr val="C00000"/>
                </a:solidFill>
              </a:rPr>
              <a:t>Apies </a:t>
            </a:r>
            <a:r>
              <a:rPr lang="en-US" sz="2000" b="1" i="1" dirty="0" err="1">
                <a:solidFill>
                  <a:srgbClr val="C00000"/>
                </a:solidFill>
              </a:rPr>
              <a:t>laboriosa</a:t>
            </a:r>
            <a:r>
              <a:rPr lang="en-US" sz="2000" b="1" i="1" dirty="0">
                <a:solidFill>
                  <a:srgbClr val="C00000"/>
                </a:solidFill>
              </a:rPr>
              <a:t> : </a:t>
            </a:r>
            <a:r>
              <a:rPr lang="en-US" sz="2000" b="1" i="1" dirty="0">
                <a:solidFill>
                  <a:schemeClr val="tx1"/>
                </a:solidFill>
              </a:rPr>
              <a:t> Comparatively large size bees found in </a:t>
            </a:r>
            <a:r>
              <a:rPr lang="en-US" sz="2000" b="1" i="1" dirty="0">
                <a:solidFill>
                  <a:srgbClr val="0070C0"/>
                </a:solidFill>
              </a:rPr>
              <a:t>Himalayas</a:t>
            </a:r>
            <a:r>
              <a:rPr lang="en-US" sz="2000" b="1" i="1" dirty="0">
                <a:solidFill>
                  <a:schemeClr val="tx1"/>
                </a:solidFill>
              </a:rPr>
              <a:t>. It is with medium size hive with multiple comb.</a:t>
            </a:r>
          </a:p>
          <a:p>
            <a:r>
              <a:rPr lang="en-US" sz="16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It mostly nests at altitudes between 2,500 and 3,000 m (8,200 and 9,800 ft), building very large nests under overhangs on the southwestern faces of vertical cliffs. </a:t>
            </a:r>
            <a:endParaRPr lang="en-US" sz="2000" b="1" i="1" dirty="0">
              <a:solidFill>
                <a:schemeClr val="tx1"/>
              </a:solidFill>
            </a:endParaRPr>
          </a:p>
          <a:p>
            <a:endParaRPr lang="en-US" sz="2000" b="1" i="1" dirty="0">
              <a:solidFill>
                <a:schemeClr val="tx1"/>
              </a:solidFill>
            </a:endParaRPr>
          </a:p>
          <a:p>
            <a:endParaRPr lang="en-US" sz="2000" b="1" i="1" dirty="0">
              <a:solidFill>
                <a:schemeClr val="tx1"/>
              </a:solidFill>
            </a:endParaRPr>
          </a:p>
          <a:p>
            <a:endParaRPr lang="en-US" sz="2000" b="1" i="1" dirty="0">
              <a:solidFill>
                <a:schemeClr val="tx1"/>
              </a:solidFill>
            </a:endParaRPr>
          </a:p>
          <a:p>
            <a:endParaRPr lang="en-US" sz="2000" b="1" i="1" dirty="0">
              <a:solidFill>
                <a:schemeClr val="tx1"/>
              </a:solidFill>
            </a:endParaRPr>
          </a:p>
          <a:p>
            <a:endParaRPr lang="en-US" sz="2000" b="1" i="1" dirty="0">
              <a:solidFill>
                <a:schemeClr val="tx1"/>
              </a:solidFill>
            </a:endParaRPr>
          </a:p>
          <a:p>
            <a:r>
              <a:rPr lang="en-US" sz="2000" b="1" i="1" dirty="0">
                <a:solidFill>
                  <a:srgbClr val="C00000"/>
                </a:solidFill>
              </a:rPr>
              <a:t>Apies mellifera : </a:t>
            </a:r>
            <a:r>
              <a:rPr lang="en-US" sz="1600" b="0" i="0" dirty="0"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The </a:t>
            </a:r>
            <a:r>
              <a:rPr lang="en-US" sz="1600" b="1" i="0" dirty="0">
                <a:solidFill>
                  <a:srgbClr val="0070C0"/>
                </a:solidFill>
                <a:effectLst/>
                <a:latin typeface="arial" panose="020B0604020202020204" pitchFamily="34" charset="0"/>
              </a:rPr>
              <a:t>western honey bee or European honey bee</a:t>
            </a:r>
            <a:r>
              <a:rPr lang="en-US" sz="1600" b="0" i="0" dirty="0"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1600" b="0" i="0" dirty="0">
                <a:solidFill>
                  <a:srgbClr val="4D5156"/>
                </a:solidFill>
                <a:effectLst/>
                <a:latin typeface="arial" panose="020B0604020202020204" pitchFamily="34" charset="0"/>
              </a:rPr>
              <a:t>the Middle East, and Africa. Also found in America, Australia, Argentina, </a:t>
            </a:r>
            <a:r>
              <a:rPr lang="en-US" sz="1600" b="0" i="0" dirty="0" err="1">
                <a:solidFill>
                  <a:srgbClr val="4D5156"/>
                </a:solidFill>
                <a:effectLst/>
                <a:latin typeface="arial" panose="020B0604020202020204" pitchFamily="34" charset="0"/>
              </a:rPr>
              <a:t>China,and</a:t>
            </a:r>
            <a:r>
              <a:rPr lang="en-US" sz="1600" b="0" i="0" dirty="0">
                <a:solidFill>
                  <a:srgbClr val="4D5156"/>
                </a:solidFill>
                <a:effectLst/>
                <a:latin typeface="arial" panose="020B0604020202020204" pitchFamily="34" charset="0"/>
              </a:rPr>
              <a:t> Mexico. </a:t>
            </a:r>
            <a:endParaRPr lang="en-US" sz="2000" b="1" i="1" dirty="0">
              <a:solidFill>
                <a:schemeClr val="tx1"/>
              </a:solidFill>
            </a:endParaRPr>
          </a:p>
          <a:p>
            <a:endParaRPr lang="en-US" sz="2000" b="1" i="1" dirty="0">
              <a:solidFill>
                <a:schemeClr val="tx1"/>
              </a:solidFill>
            </a:endParaRPr>
          </a:p>
          <a:p>
            <a:endParaRPr lang="en-US" sz="2000" b="1" i="1" dirty="0">
              <a:solidFill>
                <a:schemeClr val="tx1"/>
              </a:solidFill>
            </a:endParaRPr>
          </a:p>
          <a:p>
            <a:endParaRPr lang="en-US" sz="2000" b="1" i="1" dirty="0">
              <a:solidFill>
                <a:schemeClr val="tx1"/>
              </a:solidFill>
            </a:endParaRPr>
          </a:p>
          <a:p>
            <a:endParaRPr lang="en-US" sz="2000" b="1" i="1" dirty="0">
              <a:solidFill>
                <a:schemeClr val="tx1"/>
              </a:solidFill>
            </a:endParaRPr>
          </a:p>
          <a:p>
            <a:endParaRPr lang="en-IN" dirty="0"/>
          </a:p>
        </p:txBody>
      </p:sp>
      <p:pic>
        <p:nvPicPr>
          <p:cNvPr id="4" name="Picture 3" descr="Apis laboriosa | Exotic Bee ID">
            <a:extLst>
              <a:ext uri="{FF2B5EF4-FFF2-40B4-BE49-F238E27FC236}">
                <a16:creationId xmlns:a16="http://schemas.microsoft.com/office/drawing/2014/main" id="{989B82F8-4CEA-42EC-A38E-41F20F1047BD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9226" y="1927023"/>
            <a:ext cx="2690264" cy="1866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4" descr="12.2% 123,000 140M TOP 1% 154 4,900">
            <a:extLst>
              <a:ext uri="{FF2B5EF4-FFF2-40B4-BE49-F238E27FC236}">
                <a16:creationId xmlns:a16="http://schemas.microsoft.com/office/drawing/2014/main" id="{4D6F6810-D472-4F21-9A2C-6328B91F0EFB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90589" y="1607127"/>
            <a:ext cx="3375083" cy="2103669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5" descr="Western Honey Bee (Apis mellifera) · iNaturalist">
            <a:extLst>
              <a:ext uri="{FF2B5EF4-FFF2-40B4-BE49-F238E27FC236}">
                <a16:creationId xmlns:a16="http://schemas.microsoft.com/office/drawing/2014/main" id="{97B740F1-19E3-4556-9BBA-3439BE943EC1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6436" y="4754331"/>
            <a:ext cx="3540009" cy="1651087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6" descr="Top Bar hive - Apis mellifera - BugGuide.Net">
            <a:extLst>
              <a:ext uri="{FF2B5EF4-FFF2-40B4-BE49-F238E27FC236}">
                <a16:creationId xmlns:a16="http://schemas.microsoft.com/office/drawing/2014/main" id="{206215DB-0AA5-4FF3-A867-CFD675DD9EC6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9993" y="4479637"/>
            <a:ext cx="3225971" cy="225514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52239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52586AB-85E4-4EDB-B6D3-D607C08790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2436" y="360218"/>
            <a:ext cx="11647055" cy="6253018"/>
          </a:xfrm>
        </p:spPr>
        <p:txBody>
          <a:bodyPr>
            <a:normAutofit fontScale="85000" lnSpcReduction="20000"/>
          </a:bodyPr>
          <a:lstStyle/>
          <a:p>
            <a:r>
              <a:rPr lang="en-US" sz="2400" b="1" i="1" dirty="0">
                <a:solidFill>
                  <a:srgbClr val="C00000"/>
                </a:solidFill>
              </a:rPr>
              <a:t>Apies </a:t>
            </a:r>
            <a:r>
              <a:rPr lang="en-US" sz="2400" b="1" i="1" dirty="0" err="1">
                <a:solidFill>
                  <a:srgbClr val="C00000"/>
                </a:solidFill>
              </a:rPr>
              <a:t>cerana</a:t>
            </a:r>
            <a:r>
              <a:rPr lang="en-US" sz="2400" b="1" i="1" dirty="0">
                <a:solidFill>
                  <a:srgbClr val="C00000"/>
                </a:solidFill>
              </a:rPr>
              <a:t> </a:t>
            </a:r>
            <a:r>
              <a:rPr lang="en-US" sz="2400" b="1" i="1" dirty="0" err="1">
                <a:solidFill>
                  <a:srgbClr val="C00000"/>
                </a:solidFill>
              </a:rPr>
              <a:t>indica</a:t>
            </a:r>
            <a:r>
              <a:rPr lang="en-US" sz="2400" b="1" i="1" dirty="0">
                <a:solidFill>
                  <a:srgbClr val="C00000"/>
                </a:solidFill>
              </a:rPr>
              <a:t> : </a:t>
            </a:r>
            <a:r>
              <a:rPr lang="en-US" sz="2400" b="1" i="1" dirty="0">
                <a:solidFill>
                  <a:schemeClr val="tx1"/>
                </a:solidFill>
              </a:rPr>
              <a:t>T</a:t>
            </a:r>
            <a:r>
              <a:rPr lang="en-IN" sz="2000" b="0" i="0" dirty="0"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he Indian honey bee</a:t>
            </a:r>
            <a:r>
              <a:rPr lang="en-US" sz="2000" b="0" i="0" dirty="0"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It is one of the predominant bees found and domesticated in India, Pakistan, Nepal, Myanmar, Bangladesh, Sri Lanka, Thailand and mainland Asia. Mountain ranges of tropical areas. Also called </a:t>
            </a:r>
            <a:r>
              <a:rPr lang="en-US" sz="2000" b="1" i="0" dirty="0">
                <a:solidFill>
                  <a:srgbClr val="0070C0"/>
                </a:solidFill>
                <a:effectLst/>
                <a:latin typeface="arial" panose="020B0604020202020204" pitchFamily="34" charset="0"/>
              </a:rPr>
              <a:t>Asian Honey bee</a:t>
            </a:r>
            <a:r>
              <a:rPr lang="en-US" sz="2000" b="1" i="0" dirty="0"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  <a:endParaRPr lang="en-US" sz="2000" b="0" i="0" dirty="0"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r>
              <a:rPr lang="en-US" sz="2000" b="0" i="0" dirty="0"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Relatively non-aggressive and rarely exhibiting swarming behavior, it is ideal for beekeeping.</a:t>
            </a:r>
          </a:p>
          <a:p>
            <a:endParaRPr lang="en-US" dirty="0">
              <a:solidFill>
                <a:srgbClr val="4D5156"/>
              </a:solidFill>
              <a:latin typeface="arial" panose="020B0604020202020204" pitchFamily="34" charset="0"/>
            </a:endParaRPr>
          </a:p>
          <a:p>
            <a:endParaRPr lang="en-US" dirty="0">
              <a:solidFill>
                <a:srgbClr val="4D5156"/>
              </a:solidFill>
              <a:latin typeface="arial" panose="020B0604020202020204" pitchFamily="34" charset="0"/>
            </a:endParaRPr>
          </a:p>
          <a:p>
            <a:endParaRPr lang="en-US" dirty="0">
              <a:solidFill>
                <a:srgbClr val="4D5156"/>
              </a:solidFill>
              <a:latin typeface="arial" panose="020B0604020202020204" pitchFamily="34" charset="0"/>
            </a:endParaRPr>
          </a:p>
          <a:p>
            <a:endParaRPr lang="en-US" sz="2000" b="1" i="1" dirty="0">
              <a:solidFill>
                <a:srgbClr val="C00000"/>
              </a:solidFill>
            </a:endParaRPr>
          </a:p>
          <a:p>
            <a:endParaRPr lang="en-US" sz="2000" b="1" i="1" dirty="0">
              <a:solidFill>
                <a:srgbClr val="C00000"/>
              </a:solidFill>
            </a:endParaRPr>
          </a:p>
          <a:p>
            <a:r>
              <a:rPr lang="en-US" sz="2000" b="1" i="1" dirty="0">
                <a:solidFill>
                  <a:srgbClr val="C00000"/>
                </a:solidFill>
              </a:rPr>
              <a:t>Apies </a:t>
            </a:r>
            <a:r>
              <a:rPr lang="en-US" sz="2000" b="1" i="1" dirty="0" err="1">
                <a:solidFill>
                  <a:srgbClr val="C00000"/>
                </a:solidFill>
              </a:rPr>
              <a:t>koschevnikovi</a:t>
            </a:r>
            <a:r>
              <a:rPr lang="en-US" sz="2000" b="1" i="1" dirty="0">
                <a:solidFill>
                  <a:srgbClr val="C00000"/>
                </a:solidFill>
              </a:rPr>
              <a:t> : </a:t>
            </a:r>
            <a:r>
              <a:rPr lang="en-US" sz="2000" b="1" dirty="0">
                <a:solidFill>
                  <a:schemeClr val="tx1"/>
                </a:solidFill>
              </a:rPr>
              <a:t>Known as Red bee </a:t>
            </a:r>
            <a:r>
              <a:rPr lang="en-US" b="0" i="0" dirty="0"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is a species of </a:t>
            </a:r>
            <a:r>
              <a:rPr lang="en-US" b="0" i="0" u="none" strike="noStrike" dirty="0">
                <a:solidFill>
                  <a:schemeClr val="tx1"/>
                </a:solidFill>
                <a:effectLst/>
                <a:latin typeface="Arial" panose="020B0604020202020204" pitchFamily="34" charset="0"/>
                <a:hlinkClick r:id="rId2" tooltip="Honey bee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honey bee</a:t>
            </a:r>
            <a:r>
              <a:rPr lang="en-US" b="0" i="0" dirty="0"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 which inhabits </a:t>
            </a:r>
            <a:r>
              <a:rPr lang="en-US" b="0" i="0" u="none" strike="noStrike" dirty="0">
                <a:solidFill>
                  <a:schemeClr val="tx1"/>
                </a:solidFill>
                <a:effectLst/>
                <a:latin typeface="Arial" panose="020B0604020202020204" pitchFamily="34" charset="0"/>
                <a:hlinkClick r:id="rId3" tooltip="Malaysia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Malaysian</a:t>
            </a:r>
            <a:r>
              <a:rPr lang="en-US" b="0" i="0" dirty="0"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 and </a:t>
            </a:r>
            <a:r>
              <a:rPr lang="en-US" b="0" i="0" u="none" strike="noStrike" dirty="0">
                <a:solidFill>
                  <a:schemeClr val="tx1"/>
                </a:solidFill>
                <a:effectLst/>
                <a:latin typeface="Arial" panose="020B0604020202020204" pitchFamily="34" charset="0"/>
                <a:hlinkClick r:id="rId4" tooltip="Indonesia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Indonesian</a:t>
            </a:r>
            <a:r>
              <a:rPr lang="en-US" b="0" i="0" dirty="0"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US" b="0" i="0" u="none" strike="noStrike" dirty="0">
                <a:solidFill>
                  <a:schemeClr val="tx1"/>
                </a:solidFill>
                <a:effectLst/>
                <a:latin typeface="Arial" panose="020B0604020202020204" pitchFamily="34" charset="0"/>
                <a:hlinkClick r:id="rId5" tooltip="Borneo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Borneo</a:t>
            </a:r>
            <a:r>
              <a:rPr lang="en-US" b="0" i="0" dirty="0"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where it lives </a:t>
            </a:r>
            <a:r>
              <a:rPr lang="en-US" b="0" i="0" u="none" strike="noStrike" dirty="0" err="1">
                <a:solidFill>
                  <a:schemeClr val="tx1"/>
                </a:solidFill>
                <a:effectLst/>
                <a:latin typeface="Arial" panose="020B0604020202020204" pitchFamily="34" charset="0"/>
                <a:hlinkClick r:id="rId6" tooltip="Sympatry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sympatrically</a:t>
            </a:r>
            <a:r>
              <a:rPr lang="en-US" b="0" i="0" dirty="0"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 with other honey bee species such as </a:t>
            </a:r>
            <a:r>
              <a:rPr lang="en-US" b="0" i="1" u="none" strike="noStrike" dirty="0" err="1">
                <a:solidFill>
                  <a:schemeClr val="tx1"/>
                </a:solidFill>
                <a:effectLst/>
                <a:latin typeface="Arial" panose="020B0604020202020204" pitchFamily="34" charset="0"/>
                <a:hlinkClick r:id="rId7" tooltip="Apis cerana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Apis</a:t>
            </a:r>
            <a:r>
              <a:rPr lang="en-US" b="0" i="1" u="none" strike="noStrike" dirty="0">
                <a:solidFill>
                  <a:schemeClr val="tx1"/>
                </a:solidFill>
                <a:effectLst/>
                <a:latin typeface="Arial" panose="020B0604020202020204" pitchFamily="34" charset="0"/>
                <a:hlinkClick r:id="rId7" tooltip="Apis cerana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-US" b="0" i="1" u="none" strike="noStrike" dirty="0" err="1">
                <a:solidFill>
                  <a:schemeClr val="tx1"/>
                </a:solidFill>
                <a:effectLst/>
                <a:latin typeface="Arial" panose="020B0604020202020204" pitchFamily="34" charset="0"/>
                <a:hlinkClick r:id="rId7" tooltip="Apis cerana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cerana</a:t>
            </a:r>
            <a:endParaRPr lang="en-US" b="0" i="1" u="none" strike="noStrike" dirty="0"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endParaRPr lang="en-US" i="1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endParaRPr lang="en-US" b="0" i="1" dirty="0"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endParaRPr lang="en-US" i="1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endParaRPr lang="en-US" b="0" i="0" dirty="0"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r>
              <a:rPr lang="en-US" sz="2400" b="1" i="1" dirty="0">
                <a:solidFill>
                  <a:srgbClr val="C00000"/>
                </a:solidFill>
              </a:rPr>
              <a:t>Apies  </a:t>
            </a:r>
            <a:r>
              <a:rPr lang="en-US" sz="2400" b="1" i="1" dirty="0" err="1">
                <a:solidFill>
                  <a:srgbClr val="C00000"/>
                </a:solidFill>
              </a:rPr>
              <a:t>nigrocineta</a:t>
            </a:r>
            <a:r>
              <a:rPr lang="en-US" sz="2400" b="1" i="1" dirty="0">
                <a:solidFill>
                  <a:srgbClr val="C00000"/>
                </a:solidFill>
              </a:rPr>
              <a:t> :</a:t>
            </a:r>
            <a:r>
              <a:rPr lang="en-US" b="0" i="0" dirty="0"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US" b="1" i="0" dirty="0">
                <a:solidFill>
                  <a:srgbClr val="5F6368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rgbClr val="5F6368"/>
                </a:solidFill>
                <a:effectLst/>
                <a:latin typeface="arial" panose="020B0604020202020204" pitchFamily="34" charset="0"/>
              </a:rPr>
              <a:t>Apis</a:t>
            </a:r>
            <a:r>
              <a:rPr lang="en-US" b="1" i="0" dirty="0">
                <a:solidFill>
                  <a:srgbClr val="5F6368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rgbClr val="5F6368"/>
                </a:solidFill>
                <a:effectLst/>
                <a:latin typeface="arial" panose="020B0604020202020204" pitchFamily="34" charset="0"/>
              </a:rPr>
              <a:t>nigrocincta</a:t>
            </a:r>
            <a:r>
              <a:rPr lang="en-US" b="0" i="0" dirty="0">
                <a:solidFill>
                  <a:srgbClr val="4D5156"/>
                </a:solidFill>
                <a:effectLst/>
                <a:latin typeface="arial" panose="020B0604020202020204" pitchFamily="34" charset="0"/>
              </a:rPr>
              <a:t> is a species of honey bee that inhabits the Philippine island of Mindanao as well as the Indonesian islands of </a:t>
            </a:r>
            <a:r>
              <a:rPr lang="en-US" b="0" i="0" dirty="0" err="1">
                <a:solidFill>
                  <a:srgbClr val="4D5156"/>
                </a:solidFill>
                <a:effectLst/>
                <a:latin typeface="arial" panose="020B0604020202020204" pitchFamily="34" charset="0"/>
              </a:rPr>
              <a:t>Sangihe</a:t>
            </a:r>
            <a:r>
              <a:rPr lang="en-US" b="0" i="0" dirty="0">
                <a:solidFill>
                  <a:srgbClr val="4D5156"/>
                </a:solidFill>
                <a:effectLst/>
                <a:latin typeface="arial" panose="020B0604020202020204" pitchFamily="34" charset="0"/>
              </a:rPr>
              <a:t> and Sulawesi. The species is known to have queens with the highest mating frequencies of any species of the tribe </a:t>
            </a:r>
            <a:r>
              <a:rPr lang="en-US" b="0" i="0" dirty="0" err="1">
                <a:solidFill>
                  <a:srgbClr val="4D5156"/>
                </a:solidFill>
                <a:effectLst/>
                <a:latin typeface="arial" panose="020B0604020202020204" pitchFamily="34" charset="0"/>
              </a:rPr>
              <a:t>Apini</a:t>
            </a:r>
            <a:r>
              <a:rPr lang="en-US" b="0" i="0" dirty="0">
                <a:solidFill>
                  <a:srgbClr val="4D5156"/>
                </a:solidFill>
                <a:effectLst/>
                <a:latin typeface="arial" panose="020B0604020202020204" pitchFamily="34" charset="0"/>
              </a:rPr>
              <a:t>.</a:t>
            </a:r>
            <a:endParaRPr lang="en-IN" dirty="0">
              <a:solidFill>
                <a:schemeClr val="tx1"/>
              </a:solidFill>
            </a:endParaRPr>
          </a:p>
        </p:txBody>
      </p:sp>
      <p:pic>
        <p:nvPicPr>
          <p:cNvPr id="4" name="Picture 3" descr="Apis cerana indica | Grossmann's Hives">
            <a:extLst>
              <a:ext uri="{FF2B5EF4-FFF2-40B4-BE49-F238E27FC236}">
                <a16:creationId xmlns:a16="http://schemas.microsoft.com/office/drawing/2014/main" id="{04A5C39C-602F-4CB0-BBBF-B90A3186EA0B}"/>
              </a:ext>
            </a:extLst>
          </p:cNvPr>
          <p:cNvPicPr/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509" y="1540727"/>
            <a:ext cx="2477828" cy="1499177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4" descr="A Busy Bee Hive | Apis cerana indica | the Indian honeybee… | Flickr">
            <a:extLst>
              <a:ext uri="{FF2B5EF4-FFF2-40B4-BE49-F238E27FC236}">
                <a16:creationId xmlns:a16="http://schemas.microsoft.com/office/drawing/2014/main" id="{C498542D-68B9-4307-BE87-01523698F146}"/>
              </a:ext>
            </a:extLst>
          </p:cNvPr>
          <p:cNvPicPr/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0655" y="1785881"/>
            <a:ext cx="2764154" cy="1442228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5" descr="Apis koschevnikovi | Exotic Bee ID">
            <a:extLst>
              <a:ext uri="{FF2B5EF4-FFF2-40B4-BE49-F238E27FC236}">
                <a16:creationId xmlns:a16="http://schemas.microsoft.com/office/drawing/2014/main" id="{34B145AE-0A04-4001-8AE9-DCE1431F550A}"/>
              </a:ext>
            </a:extLst>
          </p:cNvPr>
          <p:cNvPicPr/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118" y="4304752"/>
            <a:ext cx="2477828" cy="1357139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671BEF7-92C5-4CED-B3DC-BF17EB828325}"/>
              </a:ext>
            </a:extLst>
          </p:cNvPr>
          <p:cNvPicPr/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1014" y="3810231"/>
            <a:ext cx="2468880" cy="185166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55508395"/>
      </p:ext>
    </p:extLst>
  </p:cSld>
  <p:clrMapOvr>
    <a:masterClrMapping/>
  </p:clrMapOvr>
</p:sld>
</file>

<file path=ppt/theme/theme1.xml><?xml version="1.0" encoding="utf-8"?>
<a:theme xmlns:a="http://schemas.openxmlformats.org/drawingml/2006/main" name="Basis">
  <a:themeElements>
    <a:clrScheme name="Basis">
      <a:dk1>
        <a:srgbClr val="000000"/>
      </a:dk1>
      <a:lt1>
        <a:srgbClr val="FFFFFF"/>
      </a:lt1>
      <a:dk2>
        <a:srgbClr val="565349"/>
      </a:dk2>
      <a:lt2>
        <a:srgbClr val="DDDDDD"/>
      </a:lt2>
      <a:accent1>
        <a:srgbClr val="A6B727"/>
      </a:accent1>
      <a:accent2>
        <a:srgbClr val="DF5327"/>
      </a:accent2>
      <a:accent3>
        <a:srgbClr val="FE9E00"/>
      </a:accent3>
      <a:accent4>
        <a:srgbClr val="418AB3"/>
      </a:accent4>
      <a:accent5>
        <a:srgbClr val="D7D447"/>
      </a:accent5>
      <a:accent6>
        <a:srgbClr val="818183"/>
      </a:accent6>
      <a:hlink>
        <a:srgbClr val="F59E00"/>
      </a:hlink>
      <a:folHlink>
        <a:srgbClr val="B2B2B2"/>
      </a:folHlink>
    </a:clrScheme>
    <a:fontScheme name="Basis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Basis">
      <a:fillStyleLst>
        <a:solidFill>
          <a:schemeClr val="phClr"/>
        </a:solidFill>
        <a:solidFill>
          <a:schemeClr val="phClr">
            <a:tint val="55000"/>
            <a:satMod val="13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  <a:satMod val="105000"/>
              </a:schemeClr>
            </a:gs>
            <a:gs pos="100000">
              <a:schemeClr val="phClr">
                <a:shade val="80000"/>
                <a:satMod val="12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27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95000"/>
            <a:satMod val="140000"/>
          </a:schemeClr>
        </a:solidFill>
        <a:solidFill>
          <a:schemeClr val="phClr">
            <a:tint val="90000"/>
            <a:shade val="85000"/>
            <a:satMod val="160000"/>
            <a:lumMod val="11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sis" id="{5665723A-49BA-4B57-8411-A56F8F207965}" vid="{90E45F77-AEFC-46EF-A7C1-5B338C297B0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TM03457444[[fn=Basis]]</Template>
  <TotalTime>605</TotalTime>
  <Words>1693</Words>
  <Application>Microsoft Office PowerPoint</Application>
  <PresentationFormat>Widescreen</PresentationFormat>
  <Paragraphs>202</Paragraphs>
  <Slides>27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3" baseType="lpstr">
      <vt:lpstr>Arial</vt:lpstr>
      <vt:lpstr>Arial</vt:lpstr>
      <vt:lpstr>Arial Black</vt:lpstr>
      <vt:lpstr>Corbel</vt:lpstr>
      <vt:lpstr>Times New Roman</vt:lpstr>
      <vt:lpstr>Basis</vt:lpstr>
      <vt:lpstr>Thakur College of Science &amp; Commerce  Department of Zoology Welcomes  Academic Year – 2020-21</vt:lpstr>
      <vt:lpstr>Apiculture</vt:lpstr>
      <vt:lpstr>Apiculture- Introduction</vt:lpstr>
      <vt:lpstr>Structure of Natural hive</vt:lpstr>
      <vt:lpstr>Structure of Artificial hive</vt:lpstr>
      <vt:lpstr>Species of Honey bees used in Apiculture</vt:lpstr>
      <vt:lpstr>PowerPoint Presentation</vt:lpstr>
      <vt:lpstr>PowerPoint Presentation</vt:lpstr>
      <vt:lpstr>PowerPoint Presentation</vt:lpstr>
      <vt:lpstr>Selection of flora &amp; bees for Apiculture</vt:lpstr>
      <vt:lpstr>Advantages &amp; Disadvantages </vt:lpstr>
      <vt:lpstr>Advantages &amp; Disadvantages </vt:lpstr>
      <vt:lpstr>Pests &amp; Bee enemies</vt:lpstr>
      <vt:lpstr>PowerPoint Presentation</vt:lpstr>
      <vt:lpstr>Honey Bee eater birds</vt:lpstr>
      <vt:lpstr>PowerPoint Presentation</vt:lpstr>
      <vt:lpstr>Diseases in honey bees</vt:lpstr>
      <vt:lpstr>Nosema disease</vt:lpstr>
      <vt:lpstr>Viral Diseases</vt:lpstr>
      <vt:lpstr>Bee keeping Industry</vt:lpstr>
      <vt:lpstr>Recent efforts</vt:lpstr>
      <vt:lpstr>Economic Importance</vt:lpstr>
      <vt:lpstr>PowerPoint Presentation</vt:lpstr>
      <vt:lpstr>Economic Importance - Honey</vt:lpstr>
      <vt:lpstr>Economic Importance - Beeswax</vt:lpstr>
      <vt:lpstr>Other Uses</vt:lpstr>
      <vt:lpstr>Roll of Honey bees in pollinations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Thakur College of Science &amp; Commerce  Department of Zoology Welcomes  Academic Year – 2020-21</dc:title>
  <dc:creator>Geeta Mohite</dc:creator>
  <cp:lastModifiedBy>Geeta Mohite</cp:lastModifiedBy>
  <cp:revision>51</cp:revision>
  <dcterms:created xsi:type="dcterms:W3CDTF">2020-07-21T14:51:42Z</dcterms:created>
  <dcterms:modified xsi:type="dcterms:W3CDTF">2020-10-28T04:34:39Z</dcterms:modified>
</cp:coreProperties>
</file>