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73" r:id="rId24"/>
    <p:sldId id="281" r:id="rId25"/>
    <p:sldId id="282" r:id="rId26"/>
    <p:sldId id="283" r:id="rId27"/>
    <p:sldId id="28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9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08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710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31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0893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01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528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063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311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21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387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0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F7F6ECE-2AAE-4583-84FD-2CE5C3A49246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9C87F48-AC35-4DA9-B23F-AAFD5D5FA8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574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s://en.wikipedia.org/wiki/Malaysia" TargetMode="External"/><Relationship Id="rId7" Type="http://schemas.openxmlformats.org/officeDocument/2006/relationships/hyperlink" Target="https://en.wikipedia.org/wiki/Apis_cerana" TargetMode="External"/><Relationship Id="rId2" Type="http://schemas.openxmlformats.org/officeDocument/2006/relationships/hyperlink" Target="https://en.wikipedia.org/wiki/Honey_be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ympatry" TargetMode="External"/><Relationship Id="rId11" Type="http://schemas.openxmlformats.org/officeDocument/2006/relationships/image" Target="../media/image24.jpeg"/><Relationship Id="rId5" Type="http://schemas.openxmlformats.org/officeDocument/2006/relationships/hyperlink" Target="https://en.wikipedia.org/wiki/Borneo" TargetMode="External"/><Relationship Id="rId10" Type="http://schemas.openxmlformats.org/officeDocument/2006/relationships/image" Target="../media/image23.jpeg"/><Relationship Id="rId4" Type="http://schemas.openxmlformats.org/officeDocument/2006/relationships/hyperlink" Target="https://en.wikipedia.org/wiki/Indonesia" TargetMode="External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1DC-2B9A-46E6-A6E3-F49FBA75A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247" y="875918"/>
            <a:ext cx="1140200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31D40-9F7C-4E65-92EA-2ECF1DB4F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429000"/>
            <a:ext cx="10058400" cy="21696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(Paper – III Unit- III)</a:t>
            </a:r>
          </a:p>
          <a:p>
            <a:pPr algn="ctr"/>
            <a:r>
              <a:rPr lang="en-US" sz="43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Apiculture </a:t>
            </a:r>
            <a:endParaRPr lang="en-US" sz="43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Dr. </a:t>
            </a:r>
            <a:r>
              <a:rPr lang="en-US" b="1" dirty="0" err="1">
                <a:solidFill>
                  <a:schemeClr val="tx1"/>
                </a:solidFill>
                <a:latin typeface="Arial Black" panose="020B0A04020102020204" pitchFamily="34" charset="0"/>
              </a:rPr>
              <a:t>Vitthal</a:t>
            </a:r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 T. Mohite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  <a:latin typeface="Arial Black" panose="020B0A04020102020204" pitchFamily="34" charset="0"/>
              </a:rPr>
              <a:t>Head, Department of Zoology</a:t>
            </a:r>
            <a:endParaRPr lang="en-IN" sz="1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35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4AB86-26D7-42D7-BEBF-049C2954F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351" y="175491"/>
            <a:ext cx="9875520" cy="72967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flora &amp; bees for Apiculture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FF0B4-9FC7-4F04-B040-2AA8BA13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080655"/>
            <a:ext cx="9872871" cy="5015345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Flora :</a:t>
            </a:r>
            <a:r>
              <a:rPr lang="en-US" b="1" dirty="0">
                <a:solidFill>
                  <a:schemeClr val="tx1"/>
                </a:solidFill>
              </a:rPr>
              <a:t> nectar producing plant  is called </a:t>
            </a:r>
            <a:r>
              <a:rPr lang="en-US" b="1" dirty="0">
                <a:solidFill>
                  <a:srgbClr val="00B050"/>
                </a:solidFill>
              </a:rPr>
              <a:t>Honey Plant</a:t>
            </a:r>
          </a:p>
          <a:p>
            <a:r>
              <a:rPr lang="en-US" b="1" dirty="0">
                <a:solidFill>
                  <a:schemeClr val="tx1"/>
                </a:solidFill>
              </a:rPr>
              <a:t>e.g. neem, maize, mango, </a:t>
            </a:r>
            <a:r>
              <a:rPr lang="en-US" b="1" dirty="0" err="1">
                <a:solidFill>
                  <a:schemeClr val="tx1"/>
                </a:solidFill>
              </a:rPr>
              <a:t>karvi</a:t>
            </a:r>
            <a:r>
              <a:rPr lang="en-US" b="1" dirty="0">
                <a:solidFill>
                  <a:schemeClr val="tx1"/>
                </a:solidFill>
              </a:rPr>
              <a:t>, jamun, </a:t>
            </a:r>
            <a:r>
              <a:rPr lang="en-US" b="1" dirty="0" err="1">
                <a:solidFill>
                  <a:schemeClr val="tx1"/>
                </a:solidFill>
              </a:rPr>
              <a:t>gulmohar</a:t>
            </a:r>
            <a:r>
              <a:rPr lang="en-US" b="1" dirty="0">
                <a:solidFill>
                  <a:schemeClr val="tx1"/>
                </a:solidFill>
              </a:rPr>
              <a:t>, orange, apple, almond, watermelon etc.</a:t>
            </a:r>
          </a:p>
          <a:p>
            <a:r>
              <a:rPr lang="en-US" b="1" dirty="0">
                <a:solidFill>
                  <a:schemeClr val="tx1"/>
                </a:solidFill>
              </a:rPr>
              <a:t>Wheat, Sage, berry eucalyptus.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Bee for Apiculture</a:t>
            </a:r>
            <a:r>
              <a:rPr lang="en-US" b="1" dirty="0">
                <a:solidFill>
                  <a:schemeClr val="tx1"/>
                </a:solidFill>
              </a:rPr>
              <a:t>: out of 20000 species of bees 30 are exploited by humans for Apiculture.</a:t>
            </a:r>
          </a:p>
          <a:p>
            <a:r>
              <a:rPr lang="en-US" b="1" dirty="0">
                <a:solidFill>
                  <a:schemeClr val="tx1"/>
                </a:solidFill>
              </a:rPr>
              <a:t>Widely used species  </a:t>
            </a:r>
            <a:r>
              <a:rPr lang="en-US" b="1" i="1" dirty="0" err="1">
                <a:solidFill>
                  <a:srgbClr val="00B050"/>
                </a:solidFill>
              </a:rPr>
              <a:t>Apis</a:t>
            </a:r>
            <a:r>
              <a:rPr lang="en-US" b="1" i="1" dirty="0">
                <a:solidFill>
                  <a:srgbClr val="00B050"/>
                </a:solidFill>
              </a:rPr>
              <a:t> mellifera.</a:t>
            </a:r>
            <a:endParaRPr lang="en-US" b="1" i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European bees are also introduced in Asian countries.</a:t>
            </a:r>
          </a:p>
          <a:p>
            <a:r>
              <a:rPr lang="en-US" b="1" dirty="0">
                <a:solidFill>
                  <a:schemeClr val="tx1"/>
                </a:solidFill>
              </a:rPr>
              <a:t>Other species are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i="1" dirty="0" err="1">
                <a:solidFill>
                  <a:srgbClr val="00B050"/>
                </a:solidFill>
              </a:rPr>
              <a:t>Apis</a:t>
            </a:r>
            <a:r>
              <a:rPr lang="en-US" b="1" i="1" dirty="0">
                <a:solidFill>
                  <a:srgbClr val="00B050"/>
                </a:solidFill>
              </a:rPr>
              <a:t> </a:t>
            </a:r>
            <a:r>
              <a:rPr lang="en-US" b="1" i="1" dirty="0" err="1">
                <a:solidFill>
                  <a:srgbClr val="00B050"/>
                </a:solidFill>
              </a:rPr>
              <a:t>cerana</a:t>
            </a:r>
            <a:r>
              <a:rPr lang="en-US" b="1" i="1" dirty="0">
                <a:solidFill>
                  <a:srgbClr val="00B050"/>
                </a:solidFill>
              </a:rPr>
              <a:t> </a:t>
            </a:r>
            <a:r>
              <a:rPr lang="en-US" b="1" i="1" dirty="0" err="1">
                <a:solidFill>
                  <a:srgbClr val="00B050"/>
                </a:solidFill>
              </a:rPr>
              <a:t>indica</a:t>
            </a:r>
            <a:r>
              <a:rPr lang="en-US" b="1" i="1" dirty="0">
                <a:solidFill>
                  <a:srgbClr val="00B050"/>
                </a:solidFill>
              </a:rPr>
              <a:t> and  </a:t>
            </a:r>
            <a:r>
              <a:rPr lang="en-US" b="1" i="1" dirty="0" err="1">
                <a:solidFill>
                  <a:srgbClr val="00B050"/>
                </a:solidFill>
              </a:rPr>
              <a:t>Apis</a:t>
            </a:r>
            <a:r>
              <a:rPr lang="en-US" b="1" i="1" dirty="0">
                <a:solidFill>
                  <a:srgbClr val="00B050"/>
                </a:solidFill>
              </a:rPr>
              <a:t> Florae</a:t>
            </a:r>
            <a:endParaRPr lang="en-US" b="1" i="1" dirty="0">
              <a:solidFill>
                <a:schemeClr val="tx1"/>
              </a:solidFill>
            </a:endParaRPr>
          </a:p>
          <a:p>
            <a:endParaRPr lang="en-IN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09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923A-3D08-40C4-B4F9-0DFB07E0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691" y="110837"/>
            <a:ext cx="9875520" cy="83404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&amp; Disadvantages </a:t>
            </a:r>
            <a:endParaRPr lang="en-IN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6AB5F-8DD9-4831-A564-AEB36FAE5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853440"/>
            <a:ext cx="9872871" cy="5893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Apiculture: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Advantages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dorsata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A. </a:t>
            </a:r>
            <a:r>
              <a:rPr lang="en-US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cerana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used.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 special technique is required.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to perform, No investment is required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Wild species is more resistant to pest.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Bees colonies migrates less frequently.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Extracted honey is impure, not of good quality, less price, contaminated by brood extract.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chance of queen loss during harvesting, is crud method.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Whether, climate  can show impact on honey bees.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 improvement program can not be applied.</a:t>
            </a:r>
            <a:endParaRPr lang="en-IN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711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41A66-A0FB-4D21-9DC7-7973FC8A4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64160"/>
            <a:ext cx="9875520" cy="59944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&amp; Disadvantages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12C3-B7B6-4020-ADD4-8C163A75F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863600"/>
            <a:ext cx="9872871" cy="57302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 Apiculture: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Advantages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: is a Scientific method discovered by L.L. Langstroth in 1851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Movable frame hive can be used</a:t>
            </a:r>
          </a:p>
          <a:p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bees is used for Apiculture gives more production of honey ( 50 kg/year)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Special technique is required wooden boxes, removable frames, combs.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to perform, No investment is required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Pure honey in large quantity can be produced. </a:t>
            </a:r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Hony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hive and bees protected from adverse condition and from enemies.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Bees colonies migrates less frequently. Race improvement program can  be applied.</a:t>
            </a:r>
            <a:endParaRPr lang="en-IN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flora absent need to provide sugar </a:t>
            </a:r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surup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their survival.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Pesticides may cause heavy loss to the honey colonies bees looses their natural resistance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Seasonal harvesting transportation increase cost.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Growing of flora is difficult and costly.</a:t>
            </a:r>
            <a:endParaRPr lang="en-IN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99733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1169-597A-4CB5-9421-DFB2779A4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351" y="374072"/>
            <a:ext cx="9875520" cy="77585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Pests &amp; Bee enemies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83DC5-21B2-4C7F-8C6A-7F47EC5C2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413164"/>
            <a:ext cx="9872871" cy="4682836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Pests , enemies, diseases in major problems in bee keeping industry.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55 % of bee keeping suffer to attack.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Climatic factor can show impact on bee keeping.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The wax moth, wasp, ants, bee eaters.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Insects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Birds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Bacterial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Viral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76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06E21-730F-48A4-9F44-2D580391F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 Bee Enemies &amp; Diseases&#10;• Enemies of Honeybees:&#10;1. Wax Moth (Galleria mellonella): The caterpillars live in the silken tu...">
            <a:extLst>
              <a:ext uri="{FF2B5EF4-FFF2-40B4-BE49-F238E27FC236}">
                <a16:creationId xmlns:a16="http://schemas.microsoft.com/office/drawing/2014/main" id="{69DE4509-B01B-46FC-8E88-E4423AE2BA2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19" y="507999"/>
            <a:ext cx="10335490" cy="617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82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E71F1-529B-4198-8164-82F2F7C8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Honey Bee eater birds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7EFD8-5291-4A60-A743-18277C784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746" y="2209800"/>
            <a:ext cx="9872871" cy="4038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Green bee eater,</a:t>
            </a:r>
          </a:p>
          <a:p>
            <a:r>
              <a:rPr lang="en-US" dirty="0" err="1">
                <a:solidFill>
                  <a:schemeClr val="tx1"/>
                </a:solidFill>
              </a:rPr>
              <a:t>Drongo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Red backed shrike</a:t>
            </a:r>
          </a:p>
          <a:p>
            <a:r>
              <a:rPr lang="en-US" dirty="0">
                <a:solidFill>
                  <a:schemeClr val="tx1"/>
                </a:solidFill>
              </a:rPr>
              <a:t>Lesser yellow nape</a:t>
            </a:r>
          </a:p>
          <a:p>
            <a:r>
              <a:rPr lang="en-US" dirty="0">
                <a:solidFill>
                  <a:schemeClr val="tx1"/>
                </a:solidFill>
              </a:rPr>
              <a:t>Greater yellow nape</a:t>
            </a:r>
          </a:p>
          <a:p>
            <a:r>
              <a:rPr lang="en-US" dirty="0">
                <a:solidFill>
                  <a:schemeClr val="tx1"/>
                </a:solidFill>
              </a:rPr>
              <a:t>King crow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Green Bee-eater - eBird">
            <a:extLst>
              <a:ext uri="{FF2B5EF4-FFF2-40B4-BE49-F238E27FC236}">
                <a16:creationId xmlns:a16="http://schemas.microsoft.com/office/drawing/2014/main" id="{52A26ED3-EAD1-4496-A137-0857013CFA7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95"/>
            <a:ext cx="2376228" cy="171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shy Drongo - eBird">
            <a:extLst>
              <a:ext uri="{FF2B5EF4-FFF2-40B4-BE49-F238E27FC236}">
                <a16:creationId xmlns:a16="http://schemas.microsoft.com/office/drawing/2014/main" id="{1400AD11-76DD-4E3A-9F6C-8504FFCEDE1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240" y="44795"/>
            <a:ext cx="2875280" cy="1921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Oriental Bird Club Image Database : Red-backed Shrike » Lanius ...">
            <a:extLst>
              <a:ext uri="{FF2B5EF4-FFF2-40B4-BE49-F238E27FC236}">
                <a16:creationId xmlns:a16="http://schemas.microsoft.com/office/drawing/2014/main" id="{7AB7023B-9128-4B0C-A8A2-0E6BC99695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480" y="1965960"/>
            <a:ext cx="287528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Lesser Yellownape - eBird">
            <a:extLst>
              <a:ext uri="{FF2B5EF4-FFF2-40B4-BE49-F238E27FC236}">
                <a16:creationId xmlns:a16="http://schemas.microsoft.com/office/drawing/2014/main" id="{F9465658-AC19-4AD1-A921-324A8323712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240" y="3623310"/>
            <a:ext cx="2844800" cy="1614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Nature Picture Library Greater yellow-naped woodpecker bird (Picus ...">
            <a:extLst>
              <a:ext uri="{FF2B5EF4-FFF2-40B4-BE49-F238E27FC236}">
                <a16:creationId xmlns:a16="http://schemas.microsoft.com/office/drawing/2014/main" id="{A2102576-C0D8-4F1E-97D9-898442C261E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418" y="5125836"/>
            <a:ext cx="2992582" cy="1912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King Crow-Sold! | Maria Kramer Art">
            <a:extLst>
              <a:ext uri="{FF2B5EF4-FFF2-40B4-BE49-F238E27FC236}">
                <a16:creationId xmlns:a16="http://schemas.microsoft.com/office/drawing/2014/main" id="{2BCA7541-4DD0-491E-9D5E-AD96B2116DF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897" y="4024746"/>
            <a:ext cx="2992583" cy="3013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9353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680A0-805E-4143-BF19-A77E749E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• Diseases of Honeybees:&#10;Acarapis woodi American foulbrood Nosema disease&#10;Type of Diseases Causative Agent Causes&#10;Acarine ...">
            <a:extLst>
              <a:ext uri="{FF2B5EF4-FFF2-40B4-BE49-F238E27FC236}">
                <a16:creationId xmlns:a16="http://schemas.microsoft.com/office/drawing/2014/main" id="{CCEF9C6A-4968-49CB-A51E-27B736FFAFF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44945"/>
            <a:ext cx="10224655" cy="596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03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B8029-9DDA-4AD7-9CAD-EE46B4844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9432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Diseases in honey bees</a:t>
            </a: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ADF84-638F-4393-BC5E-637D927D7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84217"/>
            <a:ext cx="9872871" cy="4682837"/>
          </a:xfrm>
        </p:spPr>
        <p:txBody>
          <a:bodyPr>
            <a:normAutofit fontScale="92500"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Bacterial Diseases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American </a:t>
            </a:r>
            <a:r>
              <a:rPr lang="en-US" b="1" dirty="0" err="1">
                <a:solidFill>
                  <a:schemeClr val="tx1"/>
                </a:solidFill>
              </a:rPr>
              <a:t>faulbrood</a:t>
            </a:r>
            <a:r>
              <a:rPr lang="en-US" b="1" dirty="0">
                <a:solidFill>
                  <a:schemeClr val="tx1"/>
                </a:solidFill>
              </a:rPr>
              <a:t> disease</a:t>
            </a:r>
            <a:r>
              <a:rPr lang="en-US" dirty="0">
                <a:solidFill>
                  <a:schemeClr val="tx1"/>
                </a:solidFill>
              </a:rPr>
              <a:t> : </a:t>
            </a:r>
          </a:p>
          <a:p>
            <a:r>
              <a:rPr lang="en-US" b="1" dirty="0">
                <a:solidFill>
                  <a:schemeClr val="tx1"/>
                </a:solidFill>
              </a:rPr>
              <a:t>European </a:t>
            </a:r>
            <a:r>
              <a:rPr lang="en-US" b="1" dirty="0" err="1">
                <a:solidFill>
                  <a:schemeClr val="tx1"/>
                </a:solidFill>
              </a:rPr>
              <a:t>faulbrood</a:t>
            </a:r>
            <a:r>
              <a:rPr lang="en-US" b="1" dirty="0">
                <a:solidFill>
                  <a:schemeClr val="tx1"/>
                </a:solidFill>
              </a:rPr>
              <a:t> disease (FEB)</a:t>
            </a:r>
            <a:r>
              <a:rPr lang="en-US" dirty="0">
                <a:solidFill>
                  <a:schemeClr val="tx1"/>
                </a:solidFill>
              </a:rPr>
              <a:t> : Non-spore bacterium </a:t>
            </a:r>
            <a:r>
              <a:rPr lang="en-US" i="1" dirty="0" err="1">
                <a:solidFill>
                  <a:schemeClr val="tx1"/>
                </a:solidFill>
              </a:rPr>
              <a:t>Melissococcus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plutonus</a:t>
            </a:r>
            <a:endParaRPr lang="en-US" i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Affects larvae of all castes</a:t>
            </a:r>
          </a:p>
          <a:p>
            <a:r>
              <a:rPr lang="en-US" dirty="0">
                <a:solidFill>
                  <a:schemeClr val="tx1"/>
                </a:solidFill>
              </a:rPr>
              <a:t>Symptoms – 3-4 days larvae dies. </a:t>
            </a:r>
            <a:r>
              <a:rPr lang="en-US" dirty="0" err="1">
                <a:solidFill>
                  <a:schemeClr val="tx1"/>
                </a:solidFill>
              </a:rPr>
              <a:t>Colour</a:t>
            </a:r>
            <a:r>
              <a:rPr lang="en-US" dirty="0">
                <a:solidFill>
                  <a:schemeClr val="tx1"/>
                </a:solidFill>
              </a:rPr>
              <a:t> of larvae changes </a:t>
            </a:r>
            <a:r>
              <a:rPr lang="en-US" dirty="0" err="1">
                <a:solidFill>
                  <a:schemeClr val="tx1"/>
                </a:solidFill>
              </a:rPr>
              <a:t>shinney</a:t>
            </a:r>
            <a:r>
              <a:rPr lang="en-US" dirty="0">
                <a:solidFill>
                  <a:schemeClr val="tx1"/>
                </a:solidFill>
              </a:rPr>
              <a:t> white to pale yellow. </a:t>
            </a:r>
          </a:p>
          <a:p>
            <a:r>
              <a:rPr lang="en-US" b="1" dirty="0">
                <a:solidFill>
                  <a:schemeClr val="tx1"/>
                </a:solidFill>
              </a:rPr>
              <a:t>Chalk brood disease (Fungal)</a:t>
            </a:r>
            <a:r>
              <a:rPr lang="en-US" dirty="0">
                <a:solidFill>
                  <a:schemeClr val="tx1"/>
                </a:solidFill>
              </a:rPr>
              <a:t>  (</a:t>
            </a:r>
            <a:r>
              <a:rPr lang="en-US" dirty="0" err="1">
                <a:solidFill>
                  <a:schemeClr val="tx1"/>
                </a:solidFill>
              </a:rPr>
              <a:t>Aschopherosis</a:t>
            </a:r>
            <a:r>
              <a:rPr lang="en-US" dirty="0">
                <a:solidFill>
                  <a:schemeClr val="tx1"/>
                </a:solidFill>
              </a:rPr>
              <a:t>) : </a:t>
            </a:r>
            <a:r>
              <a:rPr lang="en-US" i="1" dirty="0" err="1">
                <a:solidFill>
                  <a:schemeClr val="tx1"/>
                </a:solidFill>
              </a:rPr>
              <a:t>Ascopheria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apis</a:t>
            </a:r>
            <a:r>
              <a:rPr lang="en-US" i="1" dirty="0">
                <a:solidFill>
                  <a:schemeClr val="tx1"/>
                </a:solidFill>
              </a:rPr>
              <a:t> affects bee brood chamber, </a:t>
            </a:r>
            <a:r>
              <a:rPr lang="en-US" dirty="0">
                <a:solidFill>
                  <a:schemeClr val="tx1"/>
                </a:solidFill>
              </a:rPr>
              <a:t> fungal form spores. Infection larvae</a:t>
            </a:r>
          </a:p>
          <a:p>
            <a:r>
              <a:rPr lang="en-US" dirty="0">
                <a:solidFill>
                  <a:schemeClr val="tx1"/>
                </a:solidFill>
              </a:rPr>
              <a:t>Dead larvae swells covers whitish mycelia fungus, harden shrink and look like chalk.</a:t>
            </a:r>
          </a:p>
          <a:p>
            <a:r>
              <a:rPr lang="en-US" dirty="0">
                <a:solidFill>
                  <a:schemeClr val="tx1"/>
                </a:solidFill>
              </a:rPr>
              <a:t>Prevention : Keep hive well ventilated &amp; free from moisture.</a:t>
            </a:r>
          </a:p>
          <a:p>
            <a:r>
              <a:rPr lang="en-US" dirty="0">
                <a:solidFill>
                  <a:schemeClr val="tx1"/>
                </a:solidFill>
              </a:rPr>
              <a:t>Initially white mummies and dead larvae should be removed. </a:t>
            </a:r>
          </a:p>
        </p:txBody>
      </p:sp>
      <p:pic>
        <p:nvPicPr>
          <p:cNvPr id="4" name="Picture 3" descr="Chalkbrood disease « Bee Aware">
            <a:extLst>
              <a:ext uri="{FF2B5EF4-FFF2-40B4-BE49-F238E27FC236}">
                <a16:creationId xmlns:a16="http://schemas.microsoft.com/office/drawing/2014/main" id="{971535B8-5EF4-41F9-B05F-8BA0BD2B80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544" y="57727"/>
            <a:ext cx="2909455" cy="230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European Foulbrood (EFB) Part 2. – Bee Informed Partnership">
            <a:extLst>
              <a:ext uri="{FF2B5EF4-FFF2-40B4-BE49-F238E27FC236}">
                <a16:creationId xmlns:a16="http://schemas.microsoft.com/office/drawing/2014/main" id="{58713883-F3CD-4782-A690-0FA0B9F9B2B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90264" cy="1797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6193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6275-3032-4FC1-84C1-A54539A64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Nosema disease</a:t>
            </a: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DE10D-B743-4373-B8A8-BF8A66861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Microsporadium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Nosema </a:t>
            </a:r>
            <a:r>
              <a:rPr lang="en-US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apis</a:t>
            </a:r>
            <a:r>
              <a:rPr lang="en-US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Nosema ceranae,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spores  germinate within one night multiply by forming new spores. Nutrition is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impared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 :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reliable diagnostic characters. Abdomen is swollen &amp; shiny. Spore presence confirmed after microscopic infections.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Prevention :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Taking care of colonies &amp; apiaries.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Adequate ventilation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Hive should be decontaminated by heat.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comb every after two years.</a:t>
            </a:r>
          </a:p>
          <a:p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4" name="Picture 3" descr="Nosema ceranae (a) and Nosema apis (b) under the light microscope ...">
            <a:extLst>
              <a:ext uri="{FF2B5EF4-FFF2-40B4-BE49-F238E27FC236}">
                <a16:creationId xmlns:a16="http://schemas.microsoft.com/office/drawing/2014/main" id="{EB0F320A-C7A1-4C5C-ABBD-811521E8A24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90" y="4314160"/>
            <a:ext cx="5731510" cy="23260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DFE8B48-8E99-4663-877C-16A8A8B101B6}"/>
              </a:ext>
            </a:extLst>
          </p:cNvPr>
          <p:cNvSpPr/>
          <p:nvPr/>
        </p:nvSpPr>
        <p:spPr>
          <a:xfrm>
            <a:off x="6520873" y="3943927"/>
            <a:ext cx="2253672" cy="221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N.apies</a:t>
            </a:r>
            <a:endParaRPr lang="en-IN" i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1B94F3-377F-448A-B012-D026A874F7FA}"/>
              </a:ext>
            </a:extLst>
          </p:cNvPr>
          <p:cNvSpPr/>
          <p:nvPr/>
        </p:nvSpPr>
        <p:spPr>
          <a:xfrm>
            <a:off x="9531612" y="3943927"/>
            <a:ext cx="1948873" cy="221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N. ceranae</a:t>
            </a:r>
            <a:endParaRPr lang="en-IN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949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52AC9-535F-443C-96C0-859EA9308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Viral Diseases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81D0-A0E5-449D-AB37-3930E80E0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 brood disease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Attack 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mellifera &amp; </a:t>
            </a:r>
            <a:r>
              <a:rPr lang="en-US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A.indica</a:t>
            </a:r>
            <a:r>
              <a:rPr lang="en-US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brood.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Larvae appear sac like.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 common in Asia including India,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Thiland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Symptoms: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larvae fails to pupate &amp; remains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streached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our their backs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 larvae dry out flat scales &amp; adhere to cells floor. 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Prevention :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Infected colonies should be removed.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Requeen the colony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 infected brood combs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Restore colony strength by providing food &amp; adding new worker populations,</a:t>
            </a:r>
            <a:endParaRPr lang="en-IN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DAB717-1884-490E-912E-2C5963190A7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3814618" cy="2019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055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CC37-7517-4A33-94B3-5D90BA33C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450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Apiculture</a:t>
            </a:r>
            <a:endParaRPr lang="en-IN" dirty="0"/>
          </a:p>
        </p:txBody>
      </p:sp>
      <p:pic>
        <p:nvPicPr>
          <p:cNvPr id="1026" name="Picture 2" descr="Classification of Organisms. Categories of Biological ...">
            <a:extLst>
              <a:ext uri="{FF2B5EF4-FFF2-40B4-BE49-F238E27FC236}">
                <a16:creationId xmlns:a16="http://schemas.microsoft.com/office/drawing/2014/main" id="{4223F7C5-3A27-4817-8BDF-60D1CB351B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7665"/>
            <a:ext cx="10515600" cy="559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368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31D6-E7A2-4469-B86E-A6CB3C5A2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58618"/>
            <a:ext cx="9875520" cy="72967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 keeping Industry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8F3E8-4FCE-48F9-BF28-0A78031D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Present Status: 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Provides high returns as honey, Royal jelly, bee wax, bee </a:t>
            </a:r>
            <a:r>
              <a:rPr lang="en-US" sz="2400" dirty="0" err="1">
                <a:solidFill>
                  <a:schemeClr val="tx1"/>
                </a:solidFill>
              </a:rPr>
              <a:t>venom,propolis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r>
              <a:rPr lang="en-US" sz="2400" dirty="0">
                <a:solidFill>
                  <a:schemeClr val="tx1"/>
                </a:solidFill>
              </a:rPr>
              <a:t>Enables efficient pollination.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Acts as biosensor to maintain quality of environment.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 India bee keeping initiated in 1917 in Travancore and Mysore in 1925.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ICAR established research center in Punjab in 1945.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India produces 4000 metric tons of honey annually</a:t>
            </a:r>
          </a:p>
          <a:p>
            <a:r>
              <a:rPr lang="en-US" sz="2400" dirty="0">
                <a:solidFill>
                  <a:schemeClr val="tx1"/>
                </a:solidFill>
              </a:rPr>
              <a:t>40000 villages involve in honey bees rearing in India. </a:t>
            </a:r>
            <a:endParaRPr lang="en-IN" sz="2000" dirty="0">
              <a:solidFill>
                <a:schemeClr val="tx1"/>
              </a:solidFill>
            </a:endParaRPr>
          </a:p>
        </p:txBody>
      </p:sp>
      <p:pic>
        <p:nvPicPr>
          <p:cNvPr id="4" name="Picture 3" descr="Australia's bee industry thrives without parasites, but faces ...">
            <a:extLst>
              <a:ext uri="{FF2B5EF4-FFF2-40B4-BE49-F238E27FC236}">
                <a16:creationId xmlns:a16="http://schemas.microsoft.com/office/drawing/2014/main" id="{313AD424-A854-4819-B7B1-4CD5CD90C5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82109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low Hive takes the hassle out of honey harvesting">
            <a:extLst>
              <a:ext uri="{FF2B5EF4-FFF2-40B4-BE49-F238E27FC236}">
                <a16:creationId xmlns:a16="http://schemas.microsoft.com/office/drawing/2014/main" id="{4775ADBB-30B0-4BCA-897F-318CF04FB95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290" y="4486563"/>
            <a:ext cx="4058581" cy="2191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9806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CC1E3-E75F-4867-BF73-8796DCA12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 efforts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22375-470E-4292-A773-3E7463EA3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Employment Generation in rural India.</a:t>
            </a:r>
          </a:p>
          <a:p>
            <a:r>
              <a:rPr lang="en-US" dirty="0">
                <a:solidFill>
                  <a:schemeClr val="tx1"/>
                </a:solidFill>
              </a:rPr>
              <a:t>Training Program hive manufacturing, Apicultural equipment's, Transport, traders, packers, sellers, dealers, marketing and allied industries.</a:t>
            </a:r>
          </a:p>
          <a:p>
            <a:r>
              <a:rPr lang="en-US" dirty="0">
                <a:solidFill>
                  <a:schemeClr val="tx1"/>
                </a:solidFill>
              </a:rPr>
              <a:t>Institutions started to help bee keepers.</a:t>
            </a:r>
          </a:p>
          <a:p>
            <a:r>
              <a:rPr lang="en-US" dirty="0">
                <a:solidFill>
                  <a:schemeClr val="tx1"/>
                </a:solidFill>
              </a:rPr>
              <a:t>Punjab Agricultural University.</a:t>
            </a:r>
          </a:p>
          <a:p>
            <a:r>
              <a:rPr lang="en-US" dirty="0">
                <a:solidFill>
                  <a:schemeClr val="tx1"/>
                </a:solidFill>
              </a:rPr>
              <a:t>Central food technological Research Institute.</a:t>
            </a:r>
          </a:p>
          <a:p>
            <a:r>
              <a:rPr lang="en-US" dirty="0">
                <a:solidFill>
                  <a:schemeClr val="tx1"/>
                </a:solidFill>
              </a:rPr>
              <a:t>Central Bee research &amp; training Institute </a:t>
            </a:r>
          </a:p>
          <a:p>
            <a:r>
              <a:rPr lang="en-US" dirty="0">
                <a:solidFill>
                  <a:schemeClr val="tx1"/>
                </a:solidFill>
              </a:rPr>
              <a:t>Farming, Research, Education, extension, marketing.</a:t>
            </a:r>
          </a:p>
          <a:p>
            <a:r>
              <a:rPr lang="en-US" dirty="0">
                <a:solidFill>
                  <a:schemeClr val="tx1"/>
                </a:solidFill>
              </a:rPr>
              <a:t>70 % honey and wax marketed in India</a:t>
            </a:r>
          </a:p>
          <a:p>
            <a:r>
              <a:rPr lang="en-US" dirty="0">
                <a:solidFill>
                  <a:schemeClr val="tx1"/>
                </a:solidFill>
              </a:rPr>
              <a:t>Well organized Industry.</a:t>
            </a:r>
          </a:p>
          <a:p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14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FA15-9051-400E-B46A-A8CC19AF9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Importance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581BE-65F6-48BB-9592-CDA83E004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Honey Production</a:t>
            </a:r>
            <a:r>
              <a:rPr lang="en-US" dirty="0">
                <a:solidFill>
                  <a:schemeClr val="tx1"/>
                </a:solidFill>
              </a:rPr>
              <a:t> : Honey has its origin in certain plant material mainly </a:t>
            </a:r>
            <a:r>
              <a:rPr lang="en-US" dirty="0" err="1">
                <a:solidFill>
                  <a:schemeClr val="tx1"/>
                </a:solidFill>
              </a:rPr>
              <a:t>nector</a:t>
            </a:r>
            <a:r>
              <a:rPr lang="en-US" dirty="0">
                <a:solidFill>
                  <a:schemeClr val="tx1"/>
                </a:solidFill>
              </a:rPr>
              <a:t> and honey dew.</a:t>
            </a:r>
          </a:p>
          <a:p>
            <a:r>
              <a:rPr lang="en-US" dirty="0">
                <a:solidFill>
                  <a:schemeClr val="tx1"/>
                </a:solidFill>
              </a:rPr>
              <a:t>To produce 100 gm of honey bee visits thousands of flowers.</a:t>
            </a:r>
          </a:p>
          <a:p>
            <a:r>
              <a:rPr lang="en-US" dirty="0">
                <a:solidFill>
                  <a:schemeClr val="tx1"/>
                </a:solidFill>
              </a:rPr>
              <a:t>Worker bees ingest the nectar, pollens and cane sugar get mixed with saliva under goes enzymatic changes </a:t>
            </a:r>
            <a:r>
              <a:rPr lang="en-US" b="1" dirty="0">
                <a:solidFill>
                  <a:schemeClr val="tx1"/>
                </a:solidFill>
              </a:rPr>
              <a:t>called</a:t>
            </a:r>
            <a:r>
              <a:rPr lang="en-US" dirty="0">
                <a:solidFill>
                  <a:schemeClr val="tx1"/>
                </a:solidFill>
              </a:rPr>
              <a:t>  Semi ripened honey.</a:t>
            </a:r>
          </a:p>
          <a:p>
            <a:r>
              <a:rPr lang="en-US" dirty="0">
                <a:solidFill>
                  <a:schemeClr val="tx1"/>
                </a:solidFill>
              </a:rPr>
              <a:t>Fanners perform complex task of turning the semi ripened honey after maintaining proper temperature in the hive.   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089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EB27A-2E34-4506-AEDD-EF3BA608C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 descr="CONCLUSION&#10; Production of honey has been the major&#10;aim of the industry.&#10; Modern beekeeping also includes&#10;production of b...">
            <a:extLst>
              <a:ext uri="{FF2B5EF4-FFF2-40B4-BE49-F238E27FC236}">
                <a16:creationId xmlns:a16="http://schemas.microsoft.com/office/drawing/2014/main" id="{2926AFF3-3447-417A-9C75-83921183F6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64" y="258618"/>
            <a:ext cx="10011756" cy="635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320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7D64-613A-444E-97F4-EF84D7763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Importance - Honey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228C-00A8-4A13-8148-3753FF3EB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Cooking with Honey : </a:t>
            </a:r>
            <a:r>
              <a:rPr lang="en-US" dirty="0">
                <a:solidFill>
                  <a:schemeClr val="tx1"/>
                </a:solidFill>
              </a:rPr>
              <a:t>Eaten with bread, milk, Cereals, or fruits.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Honey Drinks &amp; beverages : </a:t>
            </a:r>
            <a:r>
              <a:rPr lang="en-US" dirty="0" err="1">
                <a:solidFill>
                  <a:schemeClr val="tx1"/>
                </a:solidFill>
              </a:rPr>
              <a:t>Tej</a:t>
            </a:r>
            <a:r>
              <a:rPr lang="en-US" dirty="0">
                <a:solidFill>
                  <a:schemeClr val="tx1"/>
                </a:solidFill>
              </a:rPr>
              <a:t> is honey wine made up of </a:t>
            </a:r>
            <a:r>
              <a:rPr lang="en-US" b="1" dirty="0" err="1">
                <a:solidFill>
                  <a:schemeClr val="tx1"/>
                </a:solidFill>
              </a:rPr>
              <a:t>gesho</a:t>
            </a:r>
            <a:r>
              <a:rPr lang="en-US" b="1" dirty="0">
                <a:solidFill>
                  <a:schemeClr val="tx1"/>
                </a:solidFill>
              </a:rPr>
              <a:t> (African shrub)</a:t>
            </a:r>
          </a:p>
          <a:p>
            <a:r>
              <a:rPr lang="en-US" b="1" dirty="0">
                <a:solidFill>
                  <a:schemeClr val="tx1"/>
                </a:solidFill>
              </a:rPr>
              <a:t>Honey in Cosmetics : </a:t>
            </a:r>
            <a:r>
              <a:rPr lang="en-US" dirty="0">
                <a:solidFill>
                  <a:schemeClr val="tx1"/>
                </a:solidFill>
              </a:rPr>
              <a:t>hygroscopic properties, face pack, lotions, shampoo, soaps. </a:t>
            </a:r>
          </a:p>
          <a:p>
            <a:r>
              <a:rPr lang="en-US" b="1" dirty="0">
                <a:solidFill>
                  <a:schemeClr val="tx1"/>
                </a:solidFill>
              </a:rPr>
              <a:t>Vitamin content of Honey:</a:t>
            </a:r>
            <a:r>
              <a:rPr lang="en-US" dirty="0">
                <a:solidFill>
                  <a:schemeClr val="tx1"/>
                </a:solidFill>
              </a:rPr>
              <a:t> B1,B2,B3, B5, B6,C,E,K and Carotene. Helpful to curing diseases like beriberi, anemia, pellagra, rickets, &amp; Scurvy.</a:t>
            </a:r>
          </a:p>
          <a:p>
            <a:r>
              <a:rPr lang="en-US" b="1" dirty="0">
                <a:solidFill>
                  <a:schemeClr val="tx1"/>
                </a:solidFill>
              </a:rPr>
              <a:t>Honey as Ayurvedic medicine: </a:t>
            </a:r>
            <a:r>
              <a:rPr lang="en-US" dirty="0">
                <a:solidFill>
                  <a:schemeClr val="tx1"/>
                </a:solidFill>
              </a:rPr>
              <a:t>laxative, </a:t>
            </a:r>
            <a:r>
              <a:rPr lang="en-US" dirty="0" err="1">
                <a:solidFill>
                  <a:schemeClr val="tx1"/>
                </a:solidFill>
              </a:rPr>
              <a:t>anticeptic</a:t>
            </a:r>
            <a:r>
              <a:rPr lang="en-US" dirty="0">
                <a:solidFill>
                  <a:schemeClr val="tx1"/>
                </a:solidFill>
              </a:rPr>
              <a:t>, coughing illness, respiratory tract infection.</a:t>
            </a:r>
          </a:p>
          <a:p>
            <a:r>
              <a:rPr lang="en-US" b="1" dirty="0">
                <a:solidFill>
                  <a:schemeClr val="tx1"/>
                </a:solidFill>
              </a:rPr>
              <a:t>Bactericidal properties of Honey: </a:t>
            </a:r>
            <a:r>
              <a:rPr lang="en-US" dirty="0">
                <a:solidFill>
                  <a:schemeClr val="tx1"/>
                </a:solidFill>
              </a:rPr>
              <a:t>Inhibit bacterial growth like streptococci, Staphylococci, bacillus, coliform etc.</a:t>
            </a:r>
            <a:endParaRPr lang="en-I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19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3623-2855-468B-BBD6-538EDB88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Importance - Beeswax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B6A80-5064-48A6-AC9A-031E3F557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40 % of beeswax used in cosmetic industry.</a:t>
            </a:r>
          </a:p>
          <a:p>
            <a:r>
              <a:rPr lang="en-US" dirty="0">
                <a:solidFill>
                  <a:schemeClr val="tx1"/>
                </a:solidFill>
              </a:rPr>
              <a:t>Good quality wax could get price 4-10$ / kg.</a:t>
            </a:r>
          </a:p>
          <a:p>
            <a:r>
              <a:rPr lang="en-US" dirty="0">
                <a:solidFill>
                  <a:schemeClr val="tx1"/>
                </a:solidFill>
              </a:rPr>
              <a:t>Used in shampoo, soaps, skin ointment.</a:t>
            </a:r>
          </a:p>
          <a:p>
            <a:r>
              <a:rPr lang="en-US" dirty="0">
                <a:solidFill>
                  <a:schemeClr val="tx1"/>
                </a:solidFill>
              </a:rPr>
              <a:t>Melting was used in different oils and perfumes.</a:t>
            </a:r>
          </a:p>
          <a:p>
            <a:r>
              <a:rPr lang="en-US" dirty="0">
                <a:solidFill>
                  <a:schemeClr val="tx1"/>
                </a:solidFill>
              </a:rPr>
              <a:t>Used in dyes industry.</a:t>
            </a:r>
          </a:p>
          <a:p>
            <a:r>
              <a:rPr lang="en-US" dirty="0">
                <a:solidFill>
                  <a:schemeClr val="tx1"/>
                </a:solidFill>
              </a:rPr>
              <a:t>30%  wax used in pharmaceutical industry.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18492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1BBD0-C6EA-468B-B68A-65540001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Uses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F0FA3-0174-4E3A-91CC-DAF8BA7E6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Making polish furniture, </a:t>
            </a:r>
            <a:r>
              <a:rPr lang="en-US" dirty="0" err="1">
                <a:solidFill>
                  <a:schemeClr val="tx1"/>
                </a:solidFill>
              </a:rPr>
              <a:t>cars,shoes</a:t>
            </a:r>
            <a:r>
              <a:rPr lang="en-US" dirty="0">
                <a:solidFill>
                  <a:schemeClr val="tx1"/>
                </a:solidFill>
              </a:rPr>
              <a:t> and other </a:t>
            </a:r>
            <a:r>
              <a:rPr lang="en-US" dirty="0" err="1">
                <a:solidFill>
                  <a:schemeClr val="tx1"/>
                </a:solidFill>
              </a:rPr>
              <a:t>lether</a:t>
            </a:r>
            <a:r>
              <a:rPr lang="en-US" dirty="0">
                <a:solidFill>
                  <a:schemeClr val="tx1"/>
                </a:solidFill>
              </a:rPr>
              <a:t> products.</a:t>
            </a:r>
          </a:p>
          <a:p>
            <a:r>
              <a:rPr lang="en-US" dirty="0">
                <a:solidFill>
                  <a:schemeClr val="tx1"/>
                </a:solidFill>
              </a:rPr>
              <a:t>In lubricants in industrial use.</a:t>
            </a:r>
          </a:p>
          <a:p>
            <a:r>
              <a:rPr lang="en-IN" dirty="0">
                <a:solidFill>
                  <a:schemeClr val="tx1"/>
                </a:solidFill>
              </a:rPr>
              <a:t>As Insulation in electronic components.</a:t>
            </a:r>
          </a:p>
          <a:p>
            <a:r>
              <a:rPr lang="en-IN" dirty="0">
                <a:solidFill>
                  <a:schemeClr val="tx1"/>
                </a:solidFill>
              </a:rPr>
              <a:t>As sealant for air &amp; water proof sealing of bottle and container.</a:t>
            </a:r>
          </a:p>
          <a:p>
            <a:r>
              <a:rPr lang="en-IN" dirty="0">
                <a:solidFill>
                  <a:schemeClr val="tx1"/>
                </a:solidFill>
              </a:rPr>
              <a:t>In making drawing crayons.</a:t>
            </a:r>
          </a:p>
          <a:p>
            <a:r>
              <a:rPr lang="en-IN" dirty="0">
                <a:solidFill>
                  <a:schemeClr val="tx1"/>
                </a:solidFill>
              </a:rPr>
              <a:t>For preparation of tissues blocks in Microtomy.</a:t>
            </a:r>
          </a:p>
          <a:p>
            <a:r>
              <a:rPr lang="en-IN" dirty="0">
                <a:solidFill>
                  <a:schemeClr val="tx1"/>
                </a:solidFill>
              </a:rPr>
              <a:t>Strengthen threads used in sewing &amp; Kite flying.</a:t>
            </a:r>
          </a:p>
        </p:txBody>
      </p:sp>
    </p:spTree>
    <p:extLst>
      <p:ext uri="{BB962C8B-B14F-4D97-AF65-F5344CB8AC3E}">
        <p14:creationId xmlns:p14="http://schemas.microsoft.com/office/powerpoint/2010/main" val="1105999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D8480-C48C-4661-83A4-17B22B98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 of Honey bees in pollinations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E73A7-0AD4-490D-B0C7-913E97790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Pollination is anthers are transferred  to stigma.</a:t>
            </a:r>
          </a:p>
          <a:p>
            <a:r>
              <a:rPr lang="en-US" dirty="0">
                <a:solidFill>
                  <a:schemeClr val="tx1"/>
                </a:solidFill>
              </a:rPr>
              <a:t>Many plants require vector for pollination.</a:t>
            </a:r>
          </a:p>
          <a:p>
            <a:r>
              <a:rPr lang="en-US" dirty="0">
                <a:solidFill>
                  <a:schemeClr val="tx1"/>
                </a:solidFill>
              </a:rPr>
              <a:t>Pollination by bees are called </a:t>
            </a:r>
            <a:r>
              <a:rPr lang="en-US" dirty="0" err="1">
                <a:solidFill>
                  <a:schemeClr val="tx1"/>
                </a:solidFill>
              </a:rPr>
              <a:t>Ëntomophily</a:t>
            </a:r>
            <a:r>
              <a:rPr lang="en-US" dirty="0">
                <a:solidFill>
                  <a:schemeClr val="tx1"/>
                </a:solidFill>
              </a:rPr>
              <a:t>”.</a:t>
            </a:r>
          </a:p>
          <a:p>
            <a:r>
              <a:rPr lang="en-US" dirty="0">
                <a:solidFill>
                  <a:schemeClr val="tx1"/>
                </a:solidFill>
              </a:rPr>
              <a:t>65 % of pollination takes place by bees.</a:t>
            </a:r>
          </a:p>
          <a:p>
            <a:r>
              <a:rPr lang="en-US" i="1" dirty="0" err="1">
                <a:solidFill>
                  <a:schemeClr val="tx1"/>
                </a:solidFill>
              </a:rPr>
              <a:t>A.indica</a:t>
            </a:r>
            <a:r>
              <a:rPr lang="en-US" i="1" dirty="0">
                <a:solidFill>
                  <a:schemeClr val="tx1"/>
                </a:solidFill>
              </a:rPr>
              <a:t> &amp; </a:t>
            </a:r>
            <a:r>
              <a:rPr lang="en-US" i="1" dirty="0" err="1">
                <a:solidFill>
                  <a:schemeClr val="tx1"/>
                </a:solidFill>
              </a:rPr>
              <a:t>A.Mellifera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 domesticated for pollination in Punjab.</a:t>
            </a:r>
            <a:endParaRPr lang="en-IN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0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AAF9B-7BED-496A-98FA-A74FE3659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Apiculture- Introduction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E44F6-2194-4815-862E-EB8EFBC10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Applied branch of </a:t>
            </a:r>
            <a:r>
              <a:rPr lang="en-US" b="1" dirty="0">
                <a:solidFill>
                  <a:srgbClr val="0070C0"/>
                </a:solidFill>
              </a:rPr>
              <a:t>Entomology.</a:t>
            </a:r>
          </a:p>
          <a:p>
            <a:r>
              <a:rPr lang="en-US" dirty="0">
                <a:solidFill>
                  <a:schemeClr val="tx1"/>
                </a:solidFill>
              </a:rPr>
              <a:t>Raring of honey bees for </a:t>
            </a:r>
            <a:r>
              <a:rPr lang="en-US" b="1" dirty="0">
                <a:solidFill>
                  <a:srgbClr val="0070C0"/>
                </a:solidFill>
              </a:rPr>
              <a:t>honey, wax and to improve crop</a:t>
            </a:r>
            <a:r>
              <a:rPr lang="en-US" dirty="0">
                <a:solidFill>
                  <a:schemeClr val="tx1"/>
                </a:solidFill>
              </a:rPr>
              <a:t> yield through effective pollination.</a:t>
            </a:r>
          </a:p>
          <a:p>
            <a:r>
              <a:rPr lang="en-US" dirty="0">
                <a:solidFill>
                  <a:schemeClr val="tx1"/>
                </a:solidFill>
              </a:rPr>
              <a:t>L.L. </a:t>
            </a:r>
            <a:r>
              <a:rPr lang="en-US" dirty="0" err="1">
                <a:solidFill>
                  <a:schemeClr val="tx1"/>
                </a:solidFill>
              </a:rPr>
              <a:t>Langstrogth</a:t>
            </a:r>
            <a:r>
              <a:rPr lang="en-US" dirty="0">
                <a:solidFill>
                  <a:schemeClr val="tx1"/>
                </a:solidFill>
              </a:rPr>
              <a:t> is  </a:t>
            </a:r>
            <a:r>
              <a:rPr lang="en-US" b="1" dirty="0">
                <a:solidFill>
                  <a:srgbClr val="0070C0"/>
                </a:solidFill>
              </a:rPr>
              <a:t>‘father of apiculture’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Bees are </a:t>
            </a:r>
            <a:r>
              <a:rPr lang="en-US" b="1" dirty="0">
                <a:solidFill>
                  <a:srgbClr val="0070C0"/>
                </a:solidFill>
              </a:rPr>
              <a:t>social insect, colonial, polymorphi</a:t>
            </a:r>
            <a:r>
              <a:rPr lang="en-US" dirty="0">
                <a:solidFill>
                  <a:schemeClr val="tx1"/>
                </a:solidFill>
              </a:rPr>
              <a:t>c &amp; useful insect.</a:t>
            </a:r>
          </a:p>
          <a:p>
            <a:r>
              <a:rPr lang="en-US" dirty="0">
                <a:solidFill>
                  <a:schemeClr val="tx1"/>
                </a:solidFill>
              </a:rPr>
              <a:t>Human association since </a:t>
            </a:r>
            <a:r>
              <a:rPr lang="en-US" b="1" dirty="0">
                <a:solidFill>
                  <a:srgbClr val="0070C0"/>
                </a:solidFill>
              </a:rPr>
              <a:t>4000 years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Bee keeping </a:t>
            </a:r>
          </a:p>
          <a:p>
            <a:r>
              <a:rPr lang="en-US" dirty="0">
                <a:solidFill>
                  <a:schemeClr val="tx1"/>
                </a:solidFill>
              </a:rPr>
              <a:t>1. Traditional/ Indigenous method</a:t>
            </a:r>
          </a:p>
          <a:p>
            <a:r>
              <a:rPr lang="en-US" dirty="0">
                <a:solidFill>
                  <a:schemeClr val="tx1"/>
                </a:solidFill>
              </a:rPr>
              <a:t>2. Modern method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Honey bee colonies | Ask A Biologist">
            <a:extLst>
              <a:ext uri="{FF2B5EF4-FFF2-40B4-BE49-F238E27FC236}">
                <a16:creationId xmlns:a16="http://schemas.microsoft.com/office/drawing/2014/main" id="{DCC00F9B-66C8-4BE0-998D-B693369B939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31"/>
            <a:ext cx="2565918" cy="1965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warm, bee, bee hive, tree, animal, insect, beehive, honey, wing ...">
            <a:extLst>
              <a:ext uri="{FF2B5EF4-FFF2-40B4-BE49-F238E27FC236}">
                <a16:creationId xmlns:a16="http://schemas.microsoft.com/office/drawing/2014/main" id="{07E4F212-782C-460E-97C2-1FA7F578C5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441" y="236323"/>
            <a:ext cx="2057102" cy="1720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920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D2FF2-4C96-47AC-A4B6-68450672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Natural hive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1D7BF-75CC-4A86-8693-DB2BB03E5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Honey bees nest is highly organized manner.</a:t>
            </a:r>
          </a:p>
          <a:p>
            <a:r>
              <a:rPr lang="en-US" dirty="0">
                <a:solidFill>
                  <a:schemeClr val="tx1"/>
                </a:solidFill>
              </a:rPr>
              <a:t>Two types of Cells </a:t>
            </a:r>
          </a:p>
          <a:p>
            <a:r>
              <a:rPr lang="en-US" dirty="0">
                <a:solidFill>
                  <a:schemeClr val="tx1"/>
                </a:solidFill>
              </a:rPr>
              <a:t>1. </a:t>
            </a:r>
            <a:r>
              <a:rPr lang="en-US" b="1" dirty="0">
                <a:solidFill>
                  <a:srgbClr val="0070C0"/>
                </a:solidFill>
              </a:rPr>
              <a:t>Storage Cells</a:t>
            </a:r>
            <a:r>
              <a:rPr lang="en-US" dirty="0">
                <a:solidFill>
                  <a:schemeClr val="tx1"/>
                </a:solidFill>
              </a:rPr>
              <a:t> –  upper part  stores honey and Pollens.</a:t>
            </a:r>
          </a:p>
          <a:p>
            <a:r>
              <a:rPr lang="en-US" dirty="0">
                <a:solidFill>
                  <a:schemeClr val="tx1"/>
                </a:solidFill>
              </a:rPr>
              <a:t>2. </a:t>
            </a:r>
            <a:r>
              <a:rPr lang="en-US" b="1" dirty="0">
                <a:solidFill>
                  <a:srgbClr val="0070C0"/>
                </a:solidFill>
              </a:rPr>
              <a:t>Brood cells</a:t>
            </a:r>
            <a:r>
              <a:rPr lang="en-US" dirty="0">
                <a:solidFill>
                  <a:schemeClr val="tx1"/>
                </a:solidFill>
              </a:rPr>
              <a:t>-  Central and lower part : three types.</a:t>
            </a:r>
          </a:p>
          <a:p>
            <a:pPr lvl="1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a) Worker cell</a:t>
            </a:r>
          </a:p>
          <a:p>
            <a:pPr lvl="1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b) Drone cells</a:t>
            </a:r>
          </a:p>
          <a:p>
            <a:pPr lvl="1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c) Queen Cells.</a:t>
            </a: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74320" lvl="1" indent="0">
              <a:buNone/>
            </a:pPr>
            <a:r>
              <a:rPr lang="en-IN" dirty="0">
                <a:solidFill>
                  <a:schemeClr val="tx1"/>
                </a:solidFill>
              </a:rPr>
              <a:t>In one honey hive 1 queen, few hundreds drone and thousands of workers.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5" descr="A word about beehives… | Wild Mountain Honey">
            <a:extLst>
              <a:ext uri="{FF2B5EF4-FFF2-40B4-BE49-F238E27FC236}">
                <a16:creationId xmlns:a16="http://schemas.microsoft.com/office/drawing/2014/main" id="{5EEE5AF0-2F44-4FEB-BD4D-55A9055DF38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61"/>
            <a:ext cx="2995127" cy="198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Queen Cell High Resolution Stock Photography and Images - Alamy">
            <a:extLst>
              <a:ext uri="{FF2B5EF4-FFF2-40B4-BE49-F238E27FC236}">
                <a16:creationId xmlns:a16="http://schemas.microsoft.com/office/drawing/2014/main" id="{C85EE251-6535-40D0-B6A3-650EC881317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135" y="-18661"/>
            <a:ext cx="2336385" cy="2276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Birth of The Drones and Worker Bees | Border Bees Diary">
            <a:extLst>
              <a:ext uri="{FF2B5EF4-FFF2-40B4-BE49-F238E27FC236}">
                <a16:creationId xmlns:a16="http://schemas.microsoft.com/office/drawing/2014/main" id="{24B80233-2776-4CB8-9667-4D87A3CCCB8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134" y="2258007"/>
            <a:ext cx="2336385" cy="2341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3702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F8D21-514C-4AAF-9876-2AD959350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14604"/>
            <a:ext cx="9875520" cy="100770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Artificial hive</a:t>
            </a:r>
            <a:endParaRPr lang="en-IN" dirty="0"/>
          </a:p>
        </p:txBody>
      </p:sp>
      <p:pic>
        <p:nvPicPr>
          <p:cNvPr id="3074" name="Picture 2" descr="What are the different types of beehives? - Quora">
            <a:extLst>
              <a:ext uri="{FF2B5EF4-FFF2-40B4-BE49-F238E27FC236}">
                <a16:creationId xmlns:a16="http://schemas.microsoft.com/office/drawing/2014/main" id="{87FEBDE6-DDF1-4084-994D-772B681B88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90" y="1222310"/>
            <a:ext cx="5701003" cy="542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urder, swarming and too many queens …. | Tales from the beehive ...">
            <a:extLst>
              <a:ext uri="{FF2B5EF4-FFF2-40B4-BE49-F238E27FC236}">
                <a16:creationId xmlns:a16="http://schemas.microsoft.com/office/drawing/2014/main" id="{203BE789-53FB-4104-A4C2-974E147B29B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1" y="1054359"/>
            <a:ext cx="2965282" cy="2740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4645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B1A2-2A2E-4F9C-9A85-53D6BB186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763" y="357099"/>
            <a:ext cx="10686473" cy="77585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Species of Honey bees used in Apiculture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877BE-B8E7-4A35-84C8-D00B9C0A6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764" y="1132954"/>
            <a:ext cx="10949710" cy="4963046"/>
          </a:xfrm>
        </p:spPr>
        <p:txBody>
          <a:bodyPr/>
          <a:lstStyle/>
          <a:p>
            <a:pPr marL="45720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Apies </a:t>
            </a:r>
            <a:r>
              <a:rPr lang="en-US" b="1" i="1" dirty="0" err="1">
                <a:solidFill>
                  <a:srgbClr val="C00000"/>
                </a:solidFill>
              </a:rPr>
              <a:t>andreniformes</a:t>
            </a:r>
            <a:r>
              <a:rPr lang="en-US" i="1" dirty="0">
                <a:solidFill>
                  <a:srgbClr val="C00000"/>
                </a:solidFill>
              </a:rPr>
              <a:t> :</a:t>
            </a:r>
            <a:r>
              <a:rPr lang="en-US" i="1" dirty="0">
                <a:solidFill>
                  <a:schemeClr val="tx1"/>
                </a:solidFill>
              </a:rPr>
              <a:t> small sized bees with combs 150-200 cm wide. Found in south Asia, Borneo, Philippines and China.</a:t>
            </a:r>
          </a:p>
          <a:p>
            <a:pPr marL="45720" indent="0">
              <a:buNone/>
            </a:pPr>
            <a:endParaRPr lang="en-US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i="1" dirty="0">
              <a:solidFill>
                <a:srgbClr val="C00000"/>
              </a:solidFill>
            </a:endParaRPr>
          </a:p>
          <a:p>
            <a:pPr marL="45720" indent="0">
              <a:buNone/>
            </a:pPr>
            <a:endParaRPr lang="en-US" i="1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Apies florae</a:t>
            </a:r>
            <a:r>
              <a:rPr lang="en-US" i="1" dirty="0">
                <a:solidFill>
                  <a:srgbClr val="C00000"/>
                </a:solidFill>
              </a:rPr>
              <a:t> : </a:t>
            </a:r>
            <a:r>
              <a:rPr lang="en-US" i="1" dirty="0">
                <a:solidFill>
                  <a:schemeClr val="tx1"/>
                </a:solidFill>
              </a:rPr>
              <a:t>Called  </a:t>
            </a:r>
            <a:r>
              <a:rPr lang="en-IN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red dwarf honey bee </a:t>
            </a:r>
            <a:r>
              <a:rPr lang="en-IN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size is 7-10 mm in length.</a:t>
            </a:r>
            <a:r>
              <a:rPr lang="en-IN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en-US" i="1" dirty="0">
                <a:solidFill>
                  <a:schemeClr val="tx1"/>
                </a:solidFill>
              </a:rPr>
              <a:t>Indigenous to Oman, Indonesia, Philippines, Sudan,</a:t>
            </a:r>
            <a:r>
              <a:rPr lang="en-IN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 southern and </a:t>
            </a:r>
            <a:r>
              <a:rPr lang="en-IN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southeastern</a:t>
            </a:r>
            <a:r>
              <a:rPr lang="en-IN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Asia</a:t>
            </a:r>
            <a:r>
              <a:rPr lang="en-US" i="1" dirty="0">
                <a:solidFill>
                  <a:schemeClr val="tx1"/>
                </a:solidFill>
              </a:rPr>
              <a:t> &amp; Iraq.</a:t>
            </a:r>
          </a:p>
        </p:txBody>
      </p:sp>
      <p:pic>
        <p:nvPicPr>
          <p:cNvPr id="4" name="Picture 3" descr="Apis Andreniformis Images, Stock Photos &amp; Vectors | Shutterstock">
            <a:extLst>
              <a:ext uri="{FF2B5EF4-FFF2-40B4-BE49-F238E27FC236}">
                <a16:creationId xmlns:a16="http://schemas.microsoft.com/office/drawing/2014/main" id="{7359F6F5-F363-458F-BC78-A88045A1CDA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59" y="1771186"/>
            <a:ext cx="2711850" cy="180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pis andreniformis">
            <a:extLst>
              <a:ext uri="{FF2B5EF4-FFF2-40B4-BE49-F238E27FC236}">
                <a16:creationId xmlns:a16="http://schemas.microsoft.com/office/drawing/2014/main" id="{8E8AE6AE-2C2F-48EB-9D50-E1DDDCB4FD0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436" y="1914351"/>
            <a:ext cx="2447637" cy="1514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pis florea - Red Dwarf Honeybee - Taxo4254 - Wiki.nus">
            <a:extLst>
              <a:ext uri="{FF2B5EF4-FFF2-40B4-BE49-F238E27FC236}">
                <a16:creationId xmlns:a16="http://schemas.microsoft.com/office/drawing/2014/main" id="{FE443D8A-000D-4C1A-BD99-FB3C00CB32C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890" y="4592896"/>
            <a:ext cx="2586183" cy="1732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The single open nesting of Apis florea showing ant barriers made ...">
            <a:extLst>
              <a:ext uri="{FF2B5EF4-FFF2-40B4-BE49-F238E27FC236}">
                <a16:creationId xmlns:a16="http://schemas.microsoft.com/office/drawing/2014/main" id="{6DE72600-AABA-4727-A326-D2308DA0545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216" y="4758234"/>
            <a:ext cx="2857329" cy="17323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161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FB70E-F9A7-4816-89FC-BAAF5BF6A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415636"/>
            <a:ext cx="9872871" cy="5680364"/>
          </a:xfrm>
        </p:spPr>
        <p:txBody>
          <a:bodyPr/>
          <a:lstStyle/>
          <a:p>
            <a:r>
              <a:rPr lang="en-US" sz="2400" b="1" i="1" dirty="0">
                <a:solidFill>
                  <a:srgbClr val="C00000"/>
                </a:solidFill>
              </a:rPr>
              <a:t>Apies </a:t>
            </a:r>
            <a:r>
              <a:rPr lang="en-US" sz="2400" b="1" i="1" dirty="0" err="1">
                <a:solidFill>
                  <a:srgbClr val="C00000"/>
                </a:solidFill>
              </a:rPr>
              <a:t>dorsata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C00000"/>
                </a:solidFill>
              </a:rPr>
              <a:t>: </a:t>
            </a: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he Himalayan giant honey bee or </a:t>
            </a:r>
            <a:r>
              <a:rPr lang="en-US" sz="2000" i="1" dirty="0">
                <a:solidFill>
                  <a:schemeClr val="tx1"/>
                </a:solidFill>
              </a:rPr>
              <a:t>Rock bee larger </a:t>
            </a:r>
            <a:r>
              <a:rPr lang="en-IN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17–20 mm</a:t>
            </a:r>
            <a:r>
              <a:rPr lang="en-US" sz="2000" b="0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single large comb.</a:t>
            </a:r>
            <a:r>
              <a:rPr lang="en-US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South and Southeast Asia, found mainly in forested areas such as the Terai of Nepal.</a:t>
            </a:r>
            <a:r>
              <a:rPr lang="en-US" sz="2000" i="1" dirty="0">
                <a:solidFill>
                  <a:schemeClr val="tx1"/>
                </a:solidFill>
              </a:rPr>
              <a:t> </a:t>
            </a: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1200" b="1" i="1" dirty="0">
              <a:solidFill>
                <a:srgbClr val="C00000"/>
              </a:solidFill>
            </a:endParaRPr>
          </a:p>
          <a:p>
            <a:r>
              <a:rPr lang="en-US" sz="2000" b="1" i="1" dirty="0">
                <a:solidFill>
                  <a:srgbClr val="C00000"/>
                </a:solidFill>
              </a:rPr>
              <a:t>Apies </a:t>
            </a:r>
            <a:r>
              <a:rPr lang="en-US" sz="2000" b="1" i="1" dirty="0" err="1">
                <a:solidFill>
                  <a:srgbClr val="C00000"/>
                </a:solidFill>
              </a:rPr>
              <a:t>binghami</a:t>
            </a:r>
            <a:r>
              <a:rPr lang="en-US" sz="2000" b="1" i="1" dirty="0">
                <a:solidFill>
                  <a:srgbClr val="C00000"/>
                </a:solidFill>
              </a:rPr>
              <a:t> :  </a:t>
            </a:r>
            <a:r>
              <a:rPr lang="en-US" sz="2000" b="1" dirty="0">
                <a:solidFill>
                  <a:schemeClr val="tx1"/>
                </a:solidFill>
              </a:rPr>
              <a:t>sub type of </a:t>
            </a:r>
            <a:r>
              <a:rPr lang="en-US" sz="2000" b="1" i="1" dirty="0" err="1">
                <a:solidFill>
                  <a:schemeClr val="tx1"/>
                </a:solidFill>
              </a:rPr>
              <a:t>A.dorsata</a:t>
            </a:r>
            <a:r>
              <a:rPr lang="en-US" sz="2000" b="1" dirty="0">
                <a:solidFill>
                  <a:schemeClr val="tx1"/>
                </a:solidFill>
              </a:rPr>
              <a:t>. They occur in Indonesia and Philippines </a:t>
            </a:r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US" sz="2000" i="1" dirty="0">
              <a:solidFill>
                <a:schemeClr val="tx1"/>
              </a:solidFill>
            </a:endParaRPr>
          </a:p>
          <a:p>
            <a:endParaRPr lang="en-IN" sz="2000" dirty="0">
              <a:solidFill>
                <a:schemeClr val="tx1"/>
              </a:solidFill>
            </a:endParaRPr>
          </a:p>
        </p:txBody>
      </p:sp>
      <p:pic>
        <p:nvPicPr>
          <p:cNvPr id="4" name="Picture 3" descr="giant honey bee - Apis dorsata">
            <a:extLst>
              <a:ext uri="{FF2B5EF4-FFF2-40B4-BE49-F238E27FC236}">
                <a16:creationId xmlns:a16="http://schemas.microsoft.com/office/drawing/2014/main" id="{8E0D8218-4E24-41D5-96CB-BB9CD1279D8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914" y="1372177"/>
            <a:ext cx="2704522" cy="195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pis Dorsata ~ World's Honey">
            <a:extLst>
              <a:ext uri="{FF2B5EF4-FFF2-40B4-BE49-F238E27FC236}">
                <a16:creationId xmlns:a16="http://schemas.microsoft.com/office/drawing/2014/main" id="{3741B278-A7E4-4D7D-B005-4A0890EC38E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1200728"/>
            <a:ext cx="3697432" cy="222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ndonesian Giant Honey Bee Hive (Apis dorsata binghami)">
            <a:extLst>
              <a:ext uri="{FF2B5EF4-FFF2-40B4-BE49-F238E27FC236}">
                <a16:creationId xmlns:a16="http://schemas.microsoft.com/office/drawing/2014/main" id="{3474E913-1872-4386-A825-27AADCAB701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27" y="4057722"/>
            <a:ext cx="2429163" cy="1530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Indonesian Honey Bee (Apis dorsata binghami) - YouTube">
            <a:extLst>
              <a:ext uri="{FF2B5EF4-FFF2-40B4-BE49-F238E27FC236}">
                <a16:creationId xmlns:a16="http://schemas.microsoft.com/office/drawing/2014/main" id="{1DB41BD9-8B44-4151-B401-CF7FFA5F348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09" y="3990110"/>
            <a:ext cx="3937173" cy="1667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527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729E8-C18E-436F-82DF-D8BDD08D3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452582"/>
            <a:ext cx="9872871" cy="5643418"/>
          </a:xfrm>
        </p:spPr>
        <p:txBody>
          <a:bodyPr/>
          <a:lstStyle/>
          <a:p>
            <a:r>
              <a:rPr lang="en-US" sz="2000" b="1" i="1" dirty="0">
                <a:solidFill>
                  <a:srgbClr val="C00000"/>
                </a:solidFill>
              </a:rPr>
              <a:t>Apies </a:t>
            </a:r>
            <a:r>
              <a:rPr lang="en-US" sz="2000" b="1" i="1" dirty="0" err="1">
                <a:solidFill>
                  <a:srgbClr val="C00000"/>
                </a:solidFill>
              </a:rPr>
              <a:t>laboriosa</a:t>
            </a:r>
            <a:r>
              <a:rPr lang="en-US" sz="2000" b="1" i="1" dirty="0">
                <a:solidFill>
                  <a:srgbClr val="C00000"/>
                </a:solidFill>
              </a:rPr>
              <a:t> : </a:t>
            </a:r>
            <a:r>
              <a:rPr lang="en-US" sz="2000" b="1" i="1" dirty="0">
                <a:solidFill>
                  <a:schemeClr val="tx1"/>
                </a:solidFill>
              </a:rPr>
              <a:t> Comparatively large size bees found in </a:t>
            </a:r>
            <a:r>
              <a:rPr lang="en-US" sz="2000" b="1" i="1" dirty="0">
                <a:solidFill>
                  <a:srgbClr val="0070C0"/>
                </a:solidFill>
              </a:rPr>
              <a:t>Himalayas</a:t>
            </a:r>
            <a:r>
              <a:rPr lang="en-US" sz="2000" b="1" i="1" dirty="0">
                <a:solidFill>
                  <a:schemeClr val="tx1"/>
                </a:solidFill>
              </a:rPr>
              <a:t>. It is with medium size hive with multiple comb.</a:t>
            </a:r>
          </a:p>
          <a:p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mostly nests at altitudes between 2,500 and 3,000 m (8,200 and 9,800 ft), building very large nests under overhangs on the southwestern faces of vertical cliffs. </a:t>
            </a:r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r>
              <a:rPr lang="en-US" sz="2000" b="1" i="1" dirty="0">
                <a:solidFill>
                  <a:srgbClr val="C00000"/>
                </a:solidFill>
              </a:rPr>
              <a:t>Apies mellifera : </a:t>
            </a:r>
            <a:r>
              <a:rPr lang="en-US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6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western honey bee or European honey bee</a:t>
            </a:r>
            <a:r>
              <a:rPr lang="en-US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6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the Middle East, and Africa. Also found in America, Australia, Argentina, </a:t>
            </a:r>
            <a:r>
              <a:rPr lang="en-US" sz="16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China,and</a:t>
            </a:r>
            <a:r>
              <a:rPr lang="en-US" sz="16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Mexico. </a:t>
            </a:r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US" sz="2000" b="1" i="1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pic>
        <p:nvPicPr>
          <p:cNvPr id="4" name="Picture 3" descr="Apis laboriosa | Exotic Bee ID">
            <a:extLst>
              <a:ext uri="{FF2B5EF4-FFF2-40B4-BE49-F238E27FC236}">
                <a16:creationId xmlns:a16="http://schemas.microsoft.com/office/drawing/2014/main" id="{989B82F8-4CEA-42EC-A38E-41F20F1047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226" y="1927023"/>
            <a:ext cx="2690264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12.2% 123,000 140M TOP 1% 154 4,900">
            <a:extLst>
              <a:ext uri="{FF2B5EF4-FFF2-40B4-BE49-F238E27FC236}">
                <a16:creationId xmlns:a16="http://schemas.microsoft.com/office/drawing/2014/main" id="{4D6F6810-D472-4F21-9A2C-6328B91F0E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589" y="1607127"/>
            <a:ext cx="3375083" cy="2103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stern Honey Bee (Apis mellifera) · iNaturalist">
            <a:extLst>
              <a:ext uri="{FF2B5EF4-FFF2-40B4-BE49-F238E27FC236}">
                <a16:creationId xmlns:a16="http://schemas.microsoft.com/office/drawing/2014/main" id="{97B740F1-19E3-4556-9BBA-3439BE943EC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436" y="4754331"/>
            <a:ext cx="3540009" cy="1651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Top Bar hive - Apis mellifera - BugGuide.Net">
            <a:extLst>
              <a:ext uri="{FF2B5EF4-FFF2-40B4-BE49-F238E27FC236}">
                <a16:creationId xmlns:a16="http://schemas.microsoft.com/office/drawing/2014/main" id="{206215DB-0AA5-4FF3-A867-CFD675DD9EC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993" y="4479637"/>
            <a:ext cx="3225971" cy="225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22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586AB-85E4-4EDB-B6D3-D607C0879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36" y="360218"/>
            <a:ext cx="11647055" cy="6253018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Apies </a:t>
            </a:r>
            <a:r>
              <a:rPr lang="en-US" sz="2400" b="1" i="1" dirty="0" err="1">
                <a:solidFill>
                  <a:srgbClr val="C00000"/>
                </a:solidFill>
              </a:rPr>
              <a:t>cerana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indica</a:t>
            </a:r>
            <a:r>
              <a:rPr lang="en-US" sz="2400" b="1" i="1" dirty="0">
                <a:solidFill>
                  <a:srgbClr val="C00000"/>
                </a:solidFill>
              </a:rPr>
              <a:t> : </a:t>
            </a:r>
            <a:r>
              <a:rPr lang="en-US" sz="2400" b="1" i="1" dirty="0">
                <a:solidFill>
                  <a:schemeClr val="tx1"/>
                </a:solidFill>
              </a:rPr>
              <a:t>T</a:t>
            </a:r>
            <a:r>
              <a:rPr lang="en-IN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he Indian honey bee</a:t>
            </a:r>
            <a:r>
              <a:rPr lang="en-US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It is one of the predominant bees found and domesticated in India, Pakistan, Nepal, Myanmar, Bangladesh, Sri Lanka, Thailand and mainland Asia. Mountain ranges of tropical areas. Also called </a:t>
            </a:r>
            <a:r>
              <a:rPr lang="en-US" sz="20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Asian Honey bee</a:t>
            </a:r>
            <a:r>
              <a:rPr lang="en-US" sz="20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lang="en-US" sz="2000" b="0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Relatively non-aggressive and rarely exhibiting swarming behavior, it is ideal for beekeeping.</a:t>
            </a:r>
          </a:p>
          <a:p>
            <a:endParaRPr lang="en-US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US" sz="2000" b="1" i="1" dirty="0">
              <a:solidFill>
                <a:srgbClr val="C00000"/>
              </a:solidFill>
            </a:endParaRPr>
          </a:p>
          <a:p>
            <a:endParaRPr lang="en-US" sz="2000" b="1" i="1" dirty="0">
              <a:solidFill>
                <a:srgbClr val="C00000"/>
              </a:solidFill>
            </a:endParaRPr>
          </a:p>
          <a:p>
            <a:r>
              <a:rPr lang="en-US" sz="2000" b="1" i="1" dirty="0">
                <a:solidFill>
                  <a:srgbClr val="C00000"/>
                </a:solidFill>
              </a:rPr>
              <a:t>Apies </a:t>
            </a:r>
            <a:r>
              <a:rPr lang="en-US" sz="2000" b="1" i="1" dirty="0" err="1">
                <a:solidFill>
                  <a:srgbClr val="C00000"/>
                </a:solidFill>
              </a:rPr>
              <a:t>koschevnikovi</a:t>
            </a:r>
            <a:r>
              <a:rPr lang="en-US" sz="2000" b="1" i="1" dirty="0">
                <a:solidFill>
                  <a:srgbClr val="C00000"/>
                </a:solidFill>
              </a:rPr>
              <a:t> : </a:t>
            </a:r>
            <a:r>
              <a:rPr lang="en-US" sz="2000" b="1" dirty="0">
                <a:solidFill>
                  <a:schemeClr val="tx1"/>
                </a:solidFill>
              </a:rPr>
              <a:t>Known as Red bee 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 a species of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Honey be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honey bee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which inhabits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Malaysi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Malaysian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Indonesi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Indonesian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Borne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Borneo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where it lives </a:t>
            </a:r>
            <a:r>
              <a:rPr lang="en-US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Sympatr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sympatrically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with other honey bee species such as </a:t>
            </a:r>
            <a:r>
              <a:rPr lang="en-US" b="0" i="1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Apis ceran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Apis</a:t>
            </a:r>
            <a:r>
              <a:rPr lang="en-US" b="0" i="1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Apis ceran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b="0" i="1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Apis ceran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cerana</a:t>
            </a:r>
            <a:endParaRPr lang="en-US" b="0" i="1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i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b="0" i="1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i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b="0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2400" b="1" i="1" dirty="0">
                <a:solidFill>
                  <a:srgbClr val="C00000"/>
                </a:solidFill>
              </a:rPr>
              <a:t>Apies  </a:t>
            </a:r>
            <a:r>
              <a:rPr lang="en-US" sz="2400" b="1" i="1" dirty="0" err="1">
                <a:solidFill>
                  <a:srgbClr val="C00000"/>
                </a:solidFill>
              </a:rPr>
              <a:t>nigrocineta</a:t>
            </a:r>
            <a:r>
              <a:rPr lang="en-US" sz="2400" b="1" i="1" dirty="0">
                <a:solidFill>
                  <a:srgbClr val="C00000"/>
                </a:solidFill>
              </a:rPr>
              <a:t> :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i="0" dirty="0" err="1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Apis</a:t>
            </a:r>
            <a:r>
              <a:rPr lang="en-US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i="0" dirty="0" err="1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nigrocincta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is a species of honey bee that inhabits the Philippine island of Mindanao as well as the Indonesian islands of </a:t>
            </a:r>
            <a:r>
              <a:rPr lang="en-US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Sangihe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and Sulawesi. The species is known to have queens with the highest mating frequencies of any species of the tribe </a:t>
            </a:r>
            <a:r>
              <a:rPr lang="en-US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Apini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.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4" name="Picture 3" descr="Apis cerana indica | Grossmann's Hives">
            <a:extLst>
              <a:ext uri="{FF2B5EF4-FFF2-40B4-BE49-F238E27FC236}">
                <a16:creationId xmlns:a16="http://schemas.microsoft.com/office/drawing/2014/main" id="{04A5C39C-602F-4CB0-BBBF-B90A3186EA0B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1540727"/>
            <a:ext cx="2477828" cy="149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usy Bee Hive | Apis cerana indica | the Indian honeybee… | Flickr">
            <a:extLst>
              <a:ext uri="{FF2B5EF4-FFF2-40B4-BE49-F238E27FC236}">
                <a16:creationId xmlns:a16="http://schemas.microsoft.com/office/drawing/2014/main" id="{C498542D-68B9-4307-BE87-01523698F146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55" y="1785881"/>
            <a:ext cx="2764154" cy="1442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pis koschevnikovi | Exotic Bee ID">
            <a:extLst>
              <a:ext uri="{FF2B5EF4-FFF2-40B4-BE49-F238E27FC236}">
                <a16:creationId xmlns:a16="http://schemas.microsoft.com/office/drawing/2014/main" id="{34B145AE-0A04-4001-8AE9-DCE1431F550A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18" y="4304752"/>
            <a:ext cx="2477828" cy="1357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71BEF7-92C5-4CED-B3DC-BF17EB828325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014" y="3810231"/>
            <a:ext cx="2468880" cy="1851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550839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605</TotalTime>
  <Words>1693</Words>
  <Application>Microsoft Office PowerPoint</Application>
  <PresentationFormat>Widescreen</PresentationFormat>
  <Paragraphs>202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</vt:lpstr>
      <vt:lpstr>Arial Black</vt:lpstr>
      <vt:lpstr>Corbel</vt:lpstr>
      <vt:lpstr>Times New Roman</vt:lpstr>
      <vt:lpstr>Basis</vt:lpstr>
      <vt:lpstr>Thakur College of Science &amp; Commerce  Department of Zoology Welcomes  Academic Year – 2020-21</vt:lpstr>
      <vt:lpstr>Apiculture</vt:lpstr>
      <vt:lpstr>Apiculture- Introduction</vt:lpstr>
      <vt:lpstr>Structure of Natural hive</vt:lpstr>
      <vt:lpstr>Structure of Artificial hive</vt:lpstr>
      <vt:lpstr>Species of Honey bees used in Apiculture</vt:lpstr>
      <vt:lpstr>PowerPoint Presentation</vt:lpstr>
      <vt:lpstr>PowerPoint Presentation</vt:lpstr>
      <vt:lpstr>PowerPoint Presentation</vt:lpstr>
      <vt:lpstr>Selection of flora &amp; bees for Apiculture</vt:lpstr>
      <vt:lpstr>Advantages &amp; Disadvantages </vt:lpstr>
      <vt:lpstr>Advantages &amp; Disadvantages </vt:lpstr>
      <vt:lpstr>Pests &amp; Bee enemies</vt:lpstr>
      <vt:lpstr>PowerPoint Presentation</vt:lpstr>
      <vt:lpstr>Honey Bee eater birds</vt:lpstr>
      <vt:lpstr>PowerPoint Presentation</vt:lpstr>
      <vt:lpstr>Diseases in honey bees</vt:lpstr>
      <vt:lpstr>Nosema disease</vt:lpstr>
      <vt:lpstr>Viral Diseases</vt:lpstr>
      <vt:lpstr>Bee keeping Industry</vt:lpstr>
      <vt:lpstr>Recent efforts</vt:lpstr>
      <vt:lpstr>Economic Importance</vt:lpstr>
      <vt:lpstr>PowerPoint Presentation</vt:lpstr>
      <vt:lpstr>Economic Importance - Honey</vt:lpstr>
      <vt:lpstr>Economic Importance - Beeswax</vt:lpstr>
      <vt:lpstr>Other Uses</vt:lpstr>
      <vt:lpstr>Roll of Honey bees in pollinations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 Department of Zoology Welcomes  Academic Year – 2020-21</dc:title>
  <dc:creator>Geeta Mohite</dc:creator>
  <cp:lastModifiedBy>Geeta Mohite</cp:lastModifiedBy>
  <cp:revision>51</cp:revision>
  <dcterms:created xsi:type="dcterms:W3CDTF">2020-07-21T14:51:42Z</dcterms:created>
  <dcterms:modified xsi:type="dcterms:W3CDTF">2020-10-28T04:34:39Z</dcterms:modified>
</cp:coreProperties>
</file>