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2"/>
  </p:notesMasterIdLst>
  <p:sldIdLst>
    <p:sldId id="257" r:id="rId2"/>
    <p:sldId id="258" r:id="rId3"/>
    <p:sldId id="259" r:id="rId4"/>
    <p:sldId id="260" r:id="rId5"/>
    <p:sldId id="261" r:id="rId6"/>
    <p:sldId id="262" r:id="rId7"/>
    <p:sldId id="264" r:id="rId8"/>
    <p:sldId id="268" r:id="rId9"/>
    <p:sldId id="265" r:id="rId10"/>
    <p:sldId id="266" r:id="rId11"/>
    <p:sldId id="267" r:id="rId12"/>
    <p:sldId id="263" r:id="rId13"/>
    <p:sldId id="269" r:id="rId14"/>
    <p:sldId id="270" r:id="rId15"/>
    <p:sldId id="271" r:id="rId16"/>
    <p:sldId id="272" r:id="rId17"/>
    <p:sldId id="273" r:id="rId18"/>
    <p:sldId id="274" r:id="rId19"/>
    <p:sldId id="276" r:id="rId20"/>
    <p:sldId id="277" r:id="rId21"/>
    <p:sldId id="280" r:id="rId22"/>
    <p:sldId id="275" r:id="rId23"/>
    <p:sldId id="282" r:id="rId24"/>
    <p:sldId id="278" r:id="rId25"/>
    <p:sldId id="279" r:id="rId26"/>
    <p:sldId id="286" r:id="rId27"/>
    <p:sldId id="283" r:id="rId28"/>
    <p:sldId id="285" r:id="rId29"/>
    <p:sldId id="284" r:id="rId30"/>
    <p:sldId id="287" r:id="rId31"/>
    <p:sldId id="288" r:id="rId32"/>
    <p:sldId id="289" r:id="rId33"/>
    <p:sldId id="294" r:id="rId34"/>
    <p:sldId id="295" r:id="rId35"/>
    <p:sldId id="293" r:id="rId36"/>
    <p:sldId id="292" r:id="rId37"/>
    <p:sldId id="290" r:id="rId38"/>
    <p:sldId id="291" r:id="rId39"/>
    <p:sldId id="299" r:id="rId40"/>
    <p:sldId id="296" r:id="rId41"/>
    <p:sldId id="297" r:id="rId42"/>
    <p:sldId id="298" r:id="rId43"/>
    <p:sldId id="300" r:id="rId44"/>
    <p:sldId id="301" r:id="rId45"/>
    <p:sldId id="302" r:id="rId46"/>
    <p:sldId id="303" r:id="rId47"/>
    <p:sldId id="304" r:id="rId48"/>
    <p:sldId id="309" r:id="rId49"/>
    <p:sldId id="305" r:id="rId50"/>
    <p:sldId id="307" r:id="rId51"/>
    <p:sldId id="306" r:id="rId52"/>
    <p:sldId id="308" r:id="rId53"/>
    <p:sldId id="310" r:id="rId54"/>
    <p:sldId id="314" r:id="rId55"/>
    <p:sldId id="313" r:id="rId56"/>
    <p:sldId id="315" r:id="rId57"/>
    <p:sldId id="312" r:id="rId58"/>
    <p:sldId id="311" r:id="rId59"/>
    <p:sldId id="316" r:id="rId60"/>
    <p:sldId id="317" r:id="rId61"/>
    <p:sldId id="318" r:id="rId62"/>
    <p:sldId id="319" r:id="rId63"/>
    <p:sldId id="320" r:id="rId64"/>
    <p:sldId id="321" r:id="rId65"/>
    <p:sldId id="322" r:id="rId66"/>
    <p:sldId id="323" r:id="rId67"/>
    <p:sldId id="324" r:id="rId68"/>
    <p:sldId id="325" r:id="rId69"/>
    <p:sldId id="326" r:id="rId70"/>
    <p:sldId id="327" r:id="rId7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54" y="8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7B969D-F957-4840-9EEF-337D6B10A6A1}" type="datetimeFigureOut">
              <a:rPr lang="en-IN" smtClean="0"/>
              <a:pPr/>
              <a:t>10-11-2020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D695AA-81D2-4756-A163-4794A00F0D35}" type="slidenum">
              <a:rPr lang="en-IN" smtClean="0"/>
              <a:pPr/>
              <a:t>‹#›</a:t>
            </a:fld>
            <a:endParaRPr lang="en-IN"/>
          </a:p>
        </p:txBody>
      </p:sp>
    </p:spTree>
    <p:extLst>
      <p:ext uri="{BB962C8B-B14F-4D97-AF65-F5344CB8AC3E}">
        <p14:creationId xmlns:p14="http://schemas.microsoft.com/office/powerpoint/2010/main" val="16828702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EC26CC-72DB-41B3-BC6E-20CDDDF2135B}" type="slidenum">
              <a:rPr lang="en-IN" smtClean="0"/>
              <a:pPr/>
              <a:t>1</a:t>
            </a:fld>
            <a:endParaRPr lang="en-IN"/>
          </a:p>
        </p:txBody>
      </p:sp>
    </p:spTree>
    <p:extLst>
      <p:ext uri="{BB962C8B-B14F-4D97-AF65-F5344CB8AC3E}">
        <p14:creationId xmlns:p14="http://schemas.microsoft.com/office/powerpoint/2010/main" val="123565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5AD695AA-81D2-4756-A163-4794A00F0D35}" type="slidenum">
              <a:rPr lang="en-IN" smtClean="0"/>
              <a:pPr/>
              <a:t>5</a:t>
            </a:fld>
            <a:endParaRPr lang="en-IN"/>
          </a:p>
        </p:txBody>
      </p:sp>
    </p:spTree>
    <p:extLst>
      <p:ext uri="{BB962C8B-B14F-4D97-AF65-F5344CB8AC3E}">
        <p14:creationId xmlns:p14="http://schemas.microsoft.com/office/powerpoint/2010/main" val="2810897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5AD695AA-81D2-4756-A163-4794A00F0D35}" type="slidenum">
              <a:rPr lang="en-IN" smtClean="0"/>
              <a:pPr/>
              <a:t>20</a:t>
            </a:fld>
            <a:endParaRPr lang="en-IN"/>
          </a:p>
        </p:txBody>
      </p:sp>
    </p:spTree>
    <p:extLst>
      <p:ext uri="{BB962C8B-B14F-4D97-AF65-F5344CB8AC3E}">
        <p14:creationId xmlns:p14="http://schemas.microsoft.com/office/powerpoint/2010/main" val="417904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5AD695AA-81D2-4756-A163-4794A00F0D35}" type="slidenum">
              <a:rPr lang="en-IN" smtClean="0"/>
              <a:pPr/>
              <a:t>24</a:t>
            </a:fld>
            <a:endParaRPr lang="en-IN"/>
          </a:p>
        </p:txBody>
      </p:sp>
    </p:spTree>
    <p:extLst>
      <p:ext uri="{BB962C8B-B14F-4D97-AF65-F5344CB8AC3E}">
        <p14:creationId xmlns:p14="http://schemas.microsoft.com/office/powerpoint/2010/main" val="38308587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5AD695AA-81D2-4756-A163-4794A00F0D35}" type="slidenum">
              <a:rPr lang="en-IN" smtClean="0"/>
              <a:pPr/>
              <a:t>25</a:t>
            </a:fld>
            <a:endParaRPr lang="en-IN"/>
          </a:p>
        </p:txBody>
      </p:sp>
    </p:spTree>
    <p:extLst>
      <p:ext uri="{BB962C8B-B14F-4D97-AF65-F5344CB8AC3E}">
        <p14:creationId xmlns:p14="http://schemas.microsoft.com/office/powerpoint/2010/main" val="3813889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5AD695AA-81D2-4756-A163-4794A00F0D35}" type="slidenum">
              <a:rPr lang="en-IN" smtClean="0"/>
              <a:pPr/>
              <a:t>39</a:t>
            </a:fld>
            <a:endParaRPr lang="en-IN"/>
          </a:p>
        </p:txBody>
      </p:sp>
    </p:spTree>
    <p:extLst>
      <p:ext uri="{BB962C8B-B14F-4D97-AF65-F5344CB8AC3E}">
        <p14:creationId xmlns:p14="http://schemas.microsoft.com/office/powerpoint/2010/main" val="10184946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D695AA-81D2-4756-A163-4794A00F0D35}" type="slidenum">
              <a:rPr lang="en-IN" smtClean="0"/>
              <a:pPr/>
              <a:t>61</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9A065-B486-4A23-9EF7-E4E03102745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40577A99-1A2D-4024-8D08-DAAF660105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D3F3220C-5AA2-45ED-B98E-404CC56C5BCD}"/>
              </a:ext>
            </a:extLst>
          </p:cNvPr>
          <p:cNvSpPr>
            <a:spLocks noGrp="1"/>
          </p:cNvSpPr>
          <p:nvPr>
            <p:ph type="dt" sz="half" idx="10"/>
          </p:nvPr>
        </p:nvSpPr>
        <p:spPr/>
        <p:txBody>
          <a:bodyPr/>
          <a:lstStyle/>
          <a:p>
            <a:fld id="{A6D16609-DB10-40AC-85A6-7D3CB76E32B0}" type="datetimeFigureOut">
              <a:rPr lang="en-IN" smtClean="0"/>
              <a:pPr/>
              <a:t>10-11-2020</a:t>
            </a:fld>
            <a:endParaRPr lang="en-IN"/>
          </a:p>
        </p:txBody>
      </p:sp>
      <p:sp>
        <p:nvSpPr>
          <p:cNvPr id="5" name="Footer Placeholder 4">
            <a:extLst>
              <a:ext uri="{FF2B5EF4-FFF2-40B4-BE49-F238E27FC236}">
                <a16:creationId xmlns:a16="http://schemas.microsoft.com/office/drawing/2014/main" id="{7B86DB9E-021A-4D4C-A18B-85CE3FE7E76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6C7F003-C890-4CD9-BF48-D3DDA2BFF6D8}"/>
              </a:ext>
            </a:extLst>
          </p:cNvPr>
          <p:cNvSpPr>
            <a:spLocks noGrp="1"/>
          </p:cNvSpPr>
          <p:nvPr>
            <p:ph type="sldNum" sz="quarter" idx="12"/>
          </p:nvPr>
        </p:nvSpPr>
        <p:spPr/>
        <p:txBody>
          <a:bodyPr/>
          <a:lstStyle/>
          <a:p>
            <a:fld id="{8202F0C5-83D5-46C1-8B28-4D198EBC9A84}" type="slidenum">
              <a:rPr lang="en-IN" smtClean="0"/>
              <a:pPr/>
              <a:t>‹#›</a:t>
            </a:fld>
            <a:endParaRPr lang="en-IN"/>
          </a:p>
        </p:txBody>
      </p:sp>
    </p:spTree>
    <p:extLst>
      <p:ext uri="{BB962C8B-B14F-4D97-AF65-F5344CB8AC3E}">
        <p14:creationId xmlns:p14="http://schemas.microsoft.com/office/powerpoint/2010/main" val="849189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CFB77-8C65-42BE-AEB1-F7236029C83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F678EF9-38A9-4467-81AB-282F32B03FE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E469E19-431F-4EBF-A506-162909DF86AB}"/>
              </a:ext>
            </a:extLst>
          </p:cNvPr>
          <p:cNvSpPr>
            <a:spLocks noGrp="1"/>
          </p:cNvSpPr>
          <p:nvPr>
            <p:ph type="dt" sz="half" idx="10"/>
          </p:nvPr>
        </p:nvSpPr>
        <p:spPr/>
        <p:txBody>
          <a:bodyPr/>
          <a:lstStyle/>
          <a:p>
            <a:fld id="{A6D16609-DB10-40AC-85A6-7D3CB76E32B0}" type="datetimeFigureOut">
              <a:rPr lang="en-IN" smtClean="0"/>
              <a:pPr/>
              <a:t>10-11-2020</a:t>
            </a:fld>
            <a:endParaRPr lang="en-IN"/>
          </a:p>
        </p:txBody>
      </p:sp>
      <p:sp>
        <p:nvSpPr>
          <p:cNvPr id="5" name="Footer Placeholder 4">
            <a:extLst>
              <a:ext uri="{FF2B5EF4-FFF2-40B4-BE49-F238E27FC236}">
                <a16:creationId xmlns:a16="http://schemas.microsoft.com/office/drawing/2014/main" id="{79593273-9165-4093-A552-7BD22F4C48C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D88802F-3F86-4E70-8D4B-37B69233CC3B}"/>
              </a:ext>
            </a:extLst>
          </p:cNvPr>
          <p:cNvSpPr>
            <a:spLocks noGrp="1"/>
          </p:cNvSpPr>
          <p:nvPr>
            <p:ph type="sldNum" sz="quarter" idx="12"/>
          </p:nvPr>
        </p:nvSpPr>
        <p:spPr/>
        <p:txBody>
          <a:bodyPr/>
          <a:lstStyle/>
          <a:p>
            <a:fld id="{8202F0C5-83D5-46C1-8B28-4D198EBC9A84}" type="slidenum">
              <a:rPr lang="en-IN" smtClean="0"/>
              <a:pPr/>
              <a:t>‹#›</a:t>
            </a:fld>
            <a:endParaRPr lang="en-IN"/>
          </a:p>
        </p:txBody>
      </p:sp>
    </p:spTree>
    <p:extLst>
      <p:ext uri="{BB962C8B-B14F-4D97-AF65-F5344CB8AC3E}">
        <p14:creationId xmlns:p14="http://schemas.microsoft.com/office/powerpoint/2010/main" val="1538258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CCD4FF-371B-4E08-BF2B-1A3F81B5CE5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CACB4FA-B009-405F-9452-038B280FD9D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2B861F6-336B-4401-9C55-18DD34D854F9}"/>
              </a:ext>
            </a:extLst>
          </p:cNvPr>
          <p:cNvSpPr>
            <a:spLocks noGrp="1"/>
          </p:cNvSpPr>
          <p:nvPr>
            <p:ph type="dt" sz="half" idx="10"/>
          </p:nvPr>
        </p:nvSpPr>
        <p:spPr/>
        <p:txBody>
          <a:bodyPr/>
          <a:lstStyle/>
          <a:p>
            <a:fld id="{A6D16609-DB10-40AC-85A6-7D3CB76E32B0}" type="datetimeFigureOut">
              <a:rPr lang="en-IN" smtClean="0"/>
              <a:pPr/>
              <a:t>10-11-2020</a:t>
            </a:fld>
            <a:endParaRPr lang="en-IN"/>
          </a:p>
        </p:txBody>
      </p:sp>
      <p:sp>
        <p:nvSpPr>
          <p:cNvPr id="5" name="Footer Placeholder 4">
            <a:extLst>
              <a:ext uri="{FF2B5EF4-FFF2-40B4-BE49-F238E27FC236}">
                <a16:creationId xmlns:a16="http://schemas.microsoft.com/office/drawing/2014/main" id="{5C9AE015-CC41-4BE1-ABAD-C4068B37F03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81284A6-CEDC-4D03-98AF-5D505835A208}"/>
              </a:ext>
            </a:extLst>
          </p:cNvPr>
          <p:cNvSpPr>
            <a:spLocks noGrp="1"/>
          </p:cNvSpPr>
          <p:nvPr>
            <p:ph type="sldNum" sz="quarter" idx="12"/>
          </p:nvPr>
        </p:nvSpPr>
        <p:spPr/>
        <p:txBody>
          <a:bodyPr/>
          <a:lstStyle/>
          <a:p>
            <a:fld id="{8202F0C5-83D5-46C1-8B28-4D198EBC9A84}" type="slidenum">
              <a:rPr lang="en-IN" smtClean="0"/>
              <a:pPr/>
              <a:t>‹#›</a:t>
            </a:fld>
            <a:endParaRPr lang="en-IN"/>
          </a:p>
        </p:txBody>
      </p:sp>
    </p:spTree>
    <p:extLst>
      <p:ext uri="{BB962C8B-B14F-4D97-AF65-F5344CB8AC3E}">
        <p14:creationId xmlns:p14="http://schemas.microsoft.com/office/powerpoint/2010/main" val="1181705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6E74E-8966-4540-8D9F-1247C8C97903}"/>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1F405F4-31E8-495D-A98E-D33A2C23C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875B3E5-9707-4C30-BC8C-F115897366F3}"/>
              </a:ext>
            </a:extLst>
          </p:cNvPr>
          <p:cNvSpPr>
            <a:spLocks noGrp="1"/>
          </p:cNvSpPr>
          <p:nvPr>
            <p:ph type="dt" sz="half" idx="10"/>
          </p:nvPr>
        </p:nvSpPr>
        <p:spPr/>
        <p:txBody>
          <a:bodyPr/>
          <a:lstStyle/>
          <a:p>
            <a:fld id="{A6D16609-DB10-40AC-85A6-7D3CB76E32B0}" type="datetimeFigureOut">
              <a:rPr lang="en-IN" smtClean="0"/>
              <a:pPr/>
              <a:t>10-11-2020</a:t>
            </a:fld>
            <a:endParaRPr lang="en-IN"/>
          </a:p>
        </p:txBody>
      </p:sp>
      <p:sp>
        <p:nvSpPr>
          <p:cNvPr id="5" name="Footer Placeholder 4">
            <a:extLst>
              <a:ext uri="{FF2B5EF4-FFF2-40B4-BE49-F238E27FC236}">
                <a16:creationId xmlns:a16="http://schemas.microsoft.com/office/drawing/2014/main" id="{EF4ED42F-A603-43F9-B199-707577E1AB3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CD33E28-3A5B-4C07-814D-92F4ADFE93A6}"/>
              </a:ext>
            </a:extLst>
          </p:cNvPr>
          <p:cNvSpPr>
            <a:spLocks noGrp="1"/>
          </p:cNvSpPr>
          <p:nvPr>
            <p:ph type="sldNum" sz="quarter" idx="12"/>
          </p:nvPr>
        </p:nvSpPr>
        <p:spPr/>
        <p:txBody>
          <a:bodyPr/>
          <a:lstStyle/>
          <a:p>
            <a:fld id="{8202F0C5-83D5-46C1-8B28-4D198EBC9A84}" type="slidenum">
              <a:rPr lang="en-IN" smtClean="0"/>
              <a:pPr/>
              <a:t>‹#›</a:t>
            </a:fld>
            <a:endParaRPr lang="en-IN"/>
          </a:p>
        </p:txBody>
      </p:sp>
    </p:spTree>
    <p:extLst>
      <p:ext uri="{BB962C8B-B14F-4D97-AF65-F5344CB8AC3E}">
        <p14:creationId xmlns:p14="http://schemas.microsoft.com/office/powerpoint/2010/main" val="1987058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0326-EE42-4911-892C-0A4F11060ED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D8F76F6E-8B37-4329-AC4A-C7E90A5523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7B8B95C-2C69-4D6E-A031-CE7D8E700C31}"/>
              </a:ext>
            </a:extLst>
          </p:cNvPr>
          <p:cNvSpPr>
            <a:spLocks noGrp="1"/>
          </p:cNvSpPr>
          <p:nvPr>
            <p:ph type="dt" sz="half" idx="10"/>
          </p:nvPr>
        </p:nvSpPr>
        <p:spPr/>
        <p:txBody>
          <a:bodyPr/>
          <a:lstStyle/>
          <a:p>
            <a:fld id="{A6D16609-DB10-40AC-85A6-7D3CB76E32B0}" type="datetimeFigureOut">
              <a:rPr lang="en-IN" smtClean="0"/>
              <a:pPr/>
              <a:t>10-11-2020</a:t>
            </a:fld>
            <a:endParaRPr lang="en-IN"/>
          </a:p>
        </p:txBody>
      </p:sp>
      <p:sp>
        <p:nvSpPr>
          <p:cNvPr id="5" name="Footer Placeholder 4">
            <a:extLst>
              <a:ext uri="{FF2B5EF4-FFF2-40B4-BE49-F238E27FC236}">
                <a16:creationId xmlns:a16="http://schemas.microsoft.com/office/drawing/2014/main" id="{39A92CFE-7AA2-4871-9AF5-DFBC1B29788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5876D74-1D94-419C-B555-A1FB10C524DF}"/>
              </a:ext>
            </a:extLst>
          </p:cNvPr>
          <p:cNvSpPr>
            <a:spLocks noGrp="1"/>
          </p:cNvSpPr>
          <p:nvPr>
            <p:ph type="sldNum" sz="quarter" idx="12"/>
          </p:nvPr>
        </p:nvSpPr>
        <p:spPr/>
        <p:txBody>
          <a:bodyPr/>
          <a:lstStyle/>
          <a:p>
            <a:fld id="{8202F0C5-83D5-46C1-8B28-4D198EBC9A84}" type="slidenum">
              <a:rPr lang="en-IN" smtClean="0"/>
              <a:pPr/>
              <a:t>‹#›</a:t>
            </a:fld>
            <a:endParaRPr lang="en-IN"/>
          </a:p>
        </p:txBody>
      </p:sp>
    </p:spTree>
    <p:extLst>
      <p:ext uri="{BB962C8B-B14F-4D97-AF65-F5344CB8AC3E}">
        <p14:creationId xmlns:p14="http://schemas.microsoft.com/office/powerpoint/2010/main" val="2667871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13277-4C26-462E-8207-FE9E3871A33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6A4212D-9330-4800-8EAD-91A262CE1EC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21ED4506-38AF-40CF-B59D-A885675AB3D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0CF4B224-DF22-4D38-B15B-5E29ABDACA5F}"/>
              </a:ext>
            </a:extLst>
          </p:cNvPr>
          <p:cNvSpPr>
            <a:spLocks noGrp="1"/>
          </p:cNvSpPr>
          <p:nvPr>
            <p:ph type="dt" sz="half" idx="10"/>
          </p:nvPr>
        </p:nvSpPr>
        <p:spPr/>
        <p:txBody>
          <a:bodyPr/>
          <a:lstStyle/>
          <a:p>
            <a:fld id="{A6D16609-DB10-40AC-85A6-7D3CB76E32B0}" type="datetimeFigureOut">
              <a:rPr lang="en-IN" smtClean="0"/>
              <a:pPr/>
              <a:t>10-11-2020</a:t>
            </a:fld>
            <a:endParaRPr lang="en-IN"/>
          </a:p>
        </p:txBody>
      </p:sp>
      <p:sp>
        <p:nvSpPr>
          <p:cNvPr id="6" name="Footer Placeholder 5">
            <a:extLst>
              <a:ext uri="{FF2B5EF4-FFF2-40B4-BE49-F238E27FC236}">
                <a16:creationId xmlns:a16="http://schemas.microsoft.com/office/drawing/2014/main" id="{B4920CA8-9924-443D-AB6F-D55231D596C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7E49D7C-86CE-4CAC-A675-39B46B95F409}"/>
              </a:ext>
            </a:extLst>
          </p:cNvPr>
          <p:cNvSpPr>
            <a:spLocks noGrp="1"/>
          </p:cNvSpPr>
          <p:nvPr>
            <p:ph type="sldNum" sz="quarter" idx="12"/>
          </p:nvPr>
        </p:nvSpPr>
        <p:spPr/>
        <p:txBody>
          <a:bodyPr/>
          <a:lstStyle/>
          <a:p>
            <a:fld id="{8202F0C5-83D5-46C1-8B28-4D198EBC9A84}" type="slidenum">
              <a:rPr lang="en-IN" smtClean="0"/>
              <a:pPr/>
              <a:t>‹#›</a:t>
            </a:fld>
            <a:endParaRPr lang="en-IN"/>
          </a:p>
        </p:txBody>
      </p:sp>
    </p:spTree>
    <p:extLst>
      <p:ext uri="{BB962C8B-B14F-4D97-AF65-F5344CB8AC3E}">
        <p14:creationId xmlns:p14="http://schemas.microsoft.com/office/powerpoint/2010/main" val="1071970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7FE67-166C-48AB-BC81-9F556762F188}"/>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CB35395-2D54-40CF-AF3C-24A2607690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76647AC-40E3-47F9-8C07-C8C1A189CB4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12F495C0-198E-4874-9902-5C9236998E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E3224C3-86CF-4674-A935-46B82B6B38C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EABCF809-3EED-4F27-B451-AC1812FFE80C}"/>
              </a:ext>
            </a:extLst>
          </p:cNvPr>
          <p:cNvSpPr>
            <a:spLocks noGrp="1"/>
          </p:cNvSpPr>
          <p:nvPr>
            <p:ph type="dt" sz="half" idx="10"/>
          </p:nvPr>
        </p:nvSpPr>
        <p:spPr/>
        <p:txBody>
          <a:bodyPr/>
          <a:lstStyle/>
          <a:p>
            <a:fld id="{A6D16609-DB10-40AC-85A6-7D3CB76E32B0}" type="datetimeFigureOut">
              <a:rPr lang="en-IN" smtClean="0"/>
              <a:pPr/>
              <a:t>10-11-2020</a:t>
            </a:fld>
            <a:endParaRPr lang="en-IN"/>
          </a:p>
        </p:txBody>
      </p:sp>
      <p:sp>
        <p:nvSpPr>
          <p:cNvPr id="8" name="Footer Placeholder 7">
            <a:extLst>
              <a:ext uri="{FF2B5EF4-FFF2-40B4-BE49-F238E27FC236}">
                <a16:creationId xmlns:a16="http://schemas.microsoft.com/office/drawing/2014/main" id="{33525DD6-FE42-4C70-B26E-0C3A3B43766A}"/>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8C9DAF2A-4BBD-4701-8FE9-E941FF4F27AB}"/>
              </a:ext>
            </a:extLst>
          </p:cNvPr>
          <p:cNvSpPr>
            <a:spLocks noGrp="1"/>
          </p:cNvSpPr>
          <p:nvPr>
            <p:ph type="sldNum" sz="quarter" idx="12"/>
          </p:nvPr>
        </p:nvSpPr>
        <p:spPr/>
        <p:txBody>
          <a:bodyPr/>
          <a:lstStyle/>
          <a:p>
            <a:fld id="{8202F0C5-83D5-46C1-8B28-4D198EBC9A84}" type="slidenum">
              <a:rPr lang="en-IN" smtClean="0"/>
              <a:pPr/>
              <a:t>‹#›</a:t>
            </a:fld>
            <a:endParaRPr lang="en-IN"/>
          </a:p>
        </p:txBody>
      </p:sp>
    </p:spTree>
    <p:extLst>
      <p:ext uri="{BB962C8B-B14F-4D97-AF65-F5344CB8AC3E}">
        <p14:creationId xmlns:p14="http://schemas.microsoft.com/office/powerpoint/2010/main" val="2233848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71ABF-C9BD-4018-B16D-85C794287589}"/>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366A990A-0D98-434F-AB77-B00BE198B64F}"/>
              </a:ext>
            </a:extLst>
          </p:cNvPr>
          <p:cNvSpPr>
            <a:spLocks noGrp="1"/>
          </p:cNvSpPr>
          <p:nvPr>
            <p:ph type="dt" sz="half" idx="10"/>
          </p:nvPr>
        </p:nvSpPr>
        <p:spPr/>
        <p:txBody>
          <a:bodyPr/>
          <a:lstStyle/>
          <a:p>
            <a:fld id="{A6D16609-DB10-40AC-85A6-7D3CB76E32B0}" type="datetimeFigureOut">
              <a:rPr lang="en-IN" smtClean="0"/>
              <a:pPr/>
              <a:t>10-11-2020</a:t>
            </a:fld>
            <a:endParaRPr lang="en-IN"/>
          </a:p>
        </p:txBody>
      </p:sp>
      <p:sp>
        <p:nvSpPr>
          <p:cNvPr id="4" name="Footer Placeholder 3">
            <a:extLst>
              <a:ext uri="{FF2B5EF4-FFF2-40B4-BE49-F238E27FC236}">
                <a16:creationId xmlns:a16="http://schemas.microsoft.com/office/drawing/2014/main" id="{59F236B5-9116-4C42-86EF-66AA9DCA8AA7}"/>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3F507645-EC2A-4766-B2FC-B17F60B9ECF2}"/>
              </a:ext>
            </a:extLst>
          </p:cNvPr>
          <p:cNvSpPr>
            <a:spLocks noGrp="1"/>
          </p:cNvSpPr>
          <p:nvPr>
            <p:ph type="sldNum" sz="quarter" idx="12"/>
          </p:nvPr>
        </p:nvSpPr>
        <p:spPr/>
        <p:txBody>
          <a:bodyPr/>
          <a:lstStyle/>
          <a:p>
            <a:fld id="{8202F0C5-83D5-46C1-8B28-4D198EBC9A84}" type="slidenum">
              <a:rPr lang="en-IN" smtClean="0"/>
              <a:pPr/>
              <a:t>‹#›</a:t>
            </a:fld>
            <a:endParaRPr lang="en-IN"/>
          </a:p>
        </p:txBody>
      </p:sp>
    </p:spTree>
    <p:extLst>
      <p:ext uri="{BB962C8B-B14F-4D97-AF65-F5344CB8AC3E}">
        <p14:creationId xmlns:p14="http://schemas.microsoft.com/office/powerpoint/2010/main" val="2242331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4B0262-AC8A-47F3-9EF0-1FBBF113EB9C}"/>
              </a:ext>
            </a:extLst>
          </p:cNvPr>
          <p:cNvSpPr>
            <a:spLocks noGrp="1"/>
          </p:cNvSpPr>
          <p:nvPr>
            <p:ph type="dt" sz="half" idx="10"/>
          </p:nvPr>
        </p:nvSpPr>
        <p:spPr/>
        <p:txBody>
          <a:bodyPr/>
          <a:lstStyle/>
          <a:p>
            <a:fld id="{A6D16609-DB10-40AC-85A6-7D3CB76E32B0}" type="datetimeFigureOut">
              <a:rPr lang="en-IN" smtClean="0"/>
              <a:pPr/>
              <a:t>10-11-2020</a:t>
            </a:fld>
            <a:endParaRPr lang="en-IN"/>
          </a:p>
        </p:txBody>
      </p:sp>
      <p:sp>
        <p:nvSpPr>
          <p:cNvPr id="3" name="Footer Placeholder 2">
            <a:extLst>
              <a:ext uri="{FF2B5EF4-FFF2-40B4-BE49-F238E27FC236}">
                <a16:creationId xmlns:a16="http://schemas.microsoft.com/office/drawing/2014/main" id="{7D3F50AF-2B9E-40B5-8405-3C3F3B83EC8D}"/>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0A8FC5FC-150B-44D0-9475-69DE68DC071A}"/>
              </a:ext>
            </a:extLst>
          </p:cNvPr>
          <p:cNvSpPr>
            <a:spLocks noGrp="1"/>
          </p:cNvSpPr>
          <p:nvPr>
            <p:ph type="sldNum" sz="quarter" idx="12"/>
          </p:nvPr>
        </p:nvSpPr>
        <p:spPr/>
        <p:txBody>
          <a:bodyPr/>
          <a:lstStyle/>
          <a:p>
            <a:fld id="{8202F0C5-83D5-46C1-8B28-4D198EBC9A84}" type="slidenum">
              <a:rPr lang="en-IN" smtClean="0"/>
              <a:pPr/>
              <a:t>‹#›</a:t>
            </a:fld>
            <a:endParaRPr lang="en-IN"/>
          </a:p>
        </p:txBody>
      </p:sp>
    </p:spTree>
    <p:extLst>
      <p:ext uri="{BB962C8B-B14F-4D97-AF65-F5344CB8AC3E}">
        <p14:creationId xmlns:p14="http://schemas.microsoft.com/office/powerpoint/2010/main" val="320552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18DFD-4514-45E9-8AEC-A1C785D2327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B626112-FBB5-4D8A-8380-53D7D49568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B860DF42-2FA3-4BBE-AE34-86C51C0637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B052B8-79EE-4B8B-8954-391DBFBD503F}"/>
              </a:ext>
            </a:extLst>
          </p:cNvPr>
          <p:cNvSpPr>
            <a:spLocks noGrp="1"/>
          </p:cNvSpPr>
          <p:nvPr>
            <p:ph type="dt" sz="half" idx="10"/>
          </p:nvPr>
        </p:nvSpPr>
        <p:spPr/>
        <p:txBody>
          <a:bodyPr/>
          <a:lstStyle/>
          <a:p>
            <a:fld id="{A6D16609-DB10-40AC-85A6-7D3CB76E32B0}" type="datetimeFigureOut">
              <a:rPr lang="en-IN" smtClean="0"/>
              <a:pPr/>
              <a:t>10-11-2020</a:t>
            </a:fld>
            <a:endParaRPr lang="en-IN"/>
          </a:p>
        </p:txBody>
      </p:sp>
      <p:sp>
        <p:nvSpPr>
          <p:cNvPr id="6" name="Footer Placeholder 5">
            <a:extLst>
              <a:ext uri="{FF2B5EF4-FFF2-40B4-BE49-F238E27FC236}">
                <a16:creationId xmlns:a16="http://schemas.microsoft.com/office/drawing/2014/main" id="{CFC3EF60-68C1-46DA-A684-452CECA262B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420C2D3-9A76-4869-B702-382CD3C0A911}"/>
              </a:ext>
            </a:extLst>
          </p:cNvPr>
          <p:cNvSpPr>
            <a:spLocks noGrp="1"/>
          </p:cNvSpPr>
          <p:nvPr>
            <p:ph type="sldNum" sz="quarter" idx="12"/>
          </p:nvPr>
        </p:nvSpPr>
        <p:spPr/>
        <p:txBody>
          <a:bodyPr/>
          <a:lstStyle/>
          <a:p>
            <a:fld id="{8202F0C5-83D5-46C1-8B28-4D198EBC9A84}" type="slidenum">
              <a:rPr lang="en-IN" smtClean="0"/>
              <a:pPr/>
              <a:t>‹#›</a:t>
            </a:fld>
            <a:endParaRPr lang="en-IN"/>
          </a:p>
        </p:txBody>
      </p:sp>
    </p:spTree>
    <p:extLst>
      <p:ext uri="{BB962C8B-B14F-4D97-AF65-F5344CB8AC3E}">
        <p14:creationId xmlns:p14="http://schemas.microsoft.com/office/powerpoint/2010/main" val="890474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EA2B6-FC82-4B72-BF0E-273E39FECC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0ACB5F5F-CE70-45BA-92BE-2AA3DDC29B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F53AAF49-9F31-4700-B15E-13C838875C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E1B48D-596D-4638-90DF-D1C01A4A57CD}"/>
              </a:ext>
            </a:extLst>
          </p:cNvPr>
          <p:cNvSpPr>
            <a:spLocks noGrp="1"/>
          </p:cNvSpPr>
          <p:nvPr>
            <p:ph type="dt" sz="half" idx="10"/>
          </p:nvPr>
        </p:nvSpPr>
        <p:spPr/>
        <p:txBody>
          <a:bodyPr/>
          <a:lstStyle/>
          <a:p>
            <a:fld id="{A6D16609-DB10-40AC-85A6-7D3CB76E32B0}" type="datetimeFigureOut">
              <a:rPr lang="en-IN" smtClean="0"/>
              <a:pPr/>
              <a:t>10-11-2020</a:t>
            </a:fld>
            <a:endParaRPr lang="en-IN"/>
          </a:p>
        </p:txBody>
      </p:sp>
      <p:sp>
        <p:nvSpPr>
          <p:cNvPr id="6" name="Footer Placeholder 5">
            <a:extLst>
              <a:ext uri="{FF2B5EF4-FFF2-40B4-BE49-F238E27FC236}">
                <a16:creationId xmlns:a16="http://schemas.microsoft.com/office/drawing/2014/main" id="{05FD0B81-A6E2-4C02-B8C9-A62E833FE09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48B92F1-FA25-45FE-B55D-E2FA4DF04CB1}"/>
              </a:ext>
            </a:extLst>
          </p:cNvPr>
          <p:cNvSpPr>
            <a:spLocks noGrp="1"/>
          </p:cNvSpPr>
          <p:nvPr>
            <p:ph type="sldNum" sz="quarter" idx="12"/>
          </p:nvPr>
        </p:nvSpPr>
        <p:spPr/>
        <p:txBody>
          <a:bodyPr/>
          <a:lstStyle/>
          <a:p>
            <a:fld id="{8202F0C5-83D5-46C1-8B28-4D198EBC9A84}" type="slidenum">
              <a:rPr lang="en-IN" smtClean="0"/>
              <a:pPr/>
              <a:t>‹#›</a:t>
            </a:fld>
            <a:endParaRPr lang="en-IN"/>
          </a:p>
        </p:txBody>
      </p:sp>
    </p:spTree>
    <p:extLst>
      <p:ext uri="{BB962C8B-B14F-4D97-AF65-F5344CB8AC3E}">
        <p14:creationId xmlns:p14="http://schemas.microsoft.com/office/powerpoint/2010/main" val="228720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BFF11C-BC61-4241-968E-59EE226076E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67CFD29F-A870-4647-B8AD-F139B342E41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BE4FE64-5A1D-4C18-BD30-0B272DBE441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D16609-DB10-40AC-85A6-7D3CB76E32B0}" type="datetimeFigureOut">
              <a:rPr lang="en-IN" smtClean="0"/>
              <a:pPr/>
              <a:t>10-11-2020</a:t>
            </a:fld>
            <a:endParaRPr lang="en-IN"/>
          </a:p>
        </p:txBody>
      </p:sp>
      <p:sp>
        <p:nvSpPr>
          <p:cNvPr id="5" name="Footer Placeholder 4">
            <a:extLst>
              <a:ext uri="{FF2B5EF4-FFF2-40B4-BE49-F238E27FC236}">
                <a16:creationId xmlns:a16="http://schemas.microsoft.com/office/drawing/2014/main" id="{F2724C7A-9DDD-42FA-B83B-274CBF9535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8489EBB2-5128-404A-A523-17ECDA6F41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02F0C5-83D5-46C1-8B28-4D198EBC9A84}" type="slidenum">
              <a:rPr lang="en-IN" smtClean="0"/>
              <a:pPr/>
              <a:t>‹#›</a:t>
            </a:fld>
            <a:endParaRPr lang="en-IN"/>
          </a:p>
        </p:txBody>
      </p:sp>
    </p:spTree>
    <p:extLst>
      <p:ext uri="{BB962C8B-B14F-4D97-AF65-F5344CB8AC3E}">
        <p14:creationId xmlns:p14="http://schemas.microsoft.com/office/powerpoint/2010/main" val="25313935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en.wikipedia.org/wiki/Habitat_destruction"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13" Type="http://schemas.openxmlformats.org/officeDocument/2006/relationships/hyperlink" Target="https://en.wikipedia.org/wiki/Cerrado" TargetMode="External"/><Relationship Id="rId18" Type="http://schemas.openxmlformats.org/officeDocument/2006/relationships/hyperlink" Target="https://en.wikipedia.org/wiki/Mediterranean_Basin" TargetMode="External"/><Relationship Id="rId26" Type="http://schemas.openxmlformats.org/officeDocument/2006/relationships/hyperlink" Target="https://en.wikipedia.org/wiki/Mascarene_Islands" TargetMode="External"/><Relationship Id="rId39" Type="http://schemas.openxmlformats.org/officeDocument/2006/relationships/hyperlink" Target="https://en.wikipedia.org/wiki/Asia-Pacific" TargetMode="External"/><Relationship Id="rId21" Type="http://schemas.openxmlformats.org/officeDocument/2006/relationships/hyperlink" Target="https://en.wikipedia.org/wiki/Coastal_Forests_of_Eastern_Africa" TargetMode="External"/><Relationship Id="rId34" Type="http://schemas.openxmlformats.org/officeDocument/2006/relationships/hyperlink" Target="https://en.wikipedia.org/wiki/Wildlife_of_India" TargetMode="External"/><Relationship Id="rId42" Type="http://schemas.openxmlformats.org/officeDocument/2006/relationships/hyperlink" Target="https://en.wikipedia.org/wiki/Biodiversity_of_New_Zealand" TargetMode="External"/><Relationship Id="rId47" Type="http://schemas.openxmlformats.org/officeDocument/2006/relationships/hyperlink" Target="https://en.wikipedia.org/wiki/Sundaland" TargetMode="External"/><Relationship Id="rId50" Type="http://schemas.openxmlformats.org/officeDocument/2006/relationships/hyperlink" Target="https://en.wikipedia.org/wiki/East_Asia" TargetMode="External"/><Relationship Id="rId55" Type="http://schemas.openxmlformats.org/officeDocument/2006/relationships/hyperlink" Target="https://en.wikipedia.org/wiki/Irano-Anatolian" TargetMode="External"/><Relationship Id="rId7" Type="http://schemas.openxmlformats.org/officeDocument/2006/relationships/hyperlink" Target="https://en.wikipedia.org/w/index.php?title=North_American_Coastal_Plain&amp;action=edit&amp;redlink=1" TargetMode="External"/><Relationship Id="rId2" Type="http://schemas.openxmlformats.org/officeDocument/2006/relationships/hyperlink" Target="https://en.wikipedia.org/wiki/Northern_America" TargetMode="External"/><Relationship Id="rId16" Type="http://schemas.openxmlformats.org/officeDocument/2006/relationships/hyperlink" Target="https://en.wikipedia.org/wiki/Tropical_Andes" TargetMode="External"/><Relationship Id="rId29" Type="http://schemas.openxmlformats.org/officeDocument/2006/relationships/hyperlink" Target="https://en.wikipedia.org/wiki/Central_Asia" TargetMode="External"/><Relationship Id="rId11" Type="http://schemas.openxmlformats.org/officeDocument/2006/relationships/hyperlink" Target="https://en.wikipedia.org/wiki/South_America" TargetMode="External"/><Relationship Id="rId24" Type="http://schemas.openxmlformats.org/officeDocument/2006/relationships/hyperlink" Target="https://en.wikipedia.org/wiki/Horn_of_Africa" TargetMode="External"/><Relationship Id="rId32" Type="http://schemas.openxmlformats.org/officeDocument/2006/relationships/hyperlink" Target="https://en.wikipedia.org/wiki/Eastern_Himalaya" TargetMode="External"/><Relationship Id="rId37" Type="http://schemas.openxmlformats.org/officeDocument/2006/relationships/hyperlink" Target="https://en.wikipedia.org/wiki/Wildlife_of_Sri_Lanka" TargetMode="External"/><Relationship Id="rId40" Type="http://schemas.openxmlformats.org/officeDocument/2006/relationships/hyperlink" Target="https://en.wikipedia.org/wiki/East_Melanesian_Islands" TargetMode="External"/><Relationship Id="rId45" Type="http://schemas.openxmlformats.org/officeDocument/2006/relationships/hyperlink" Target="https://en.wikipedia.org/wiki/Eastern_Australian_temperate_forests" TargetMode="External"/><Relationship Id="rId53" Type="http://schemas.openxmlformats.org/officeDocument/2006/relationships/hyperlink" Target="https://en.wikipedia.org/wiki/Western_Asia" TargetMode="External"/><Relationship Id="rId5" Type="http://schemas.openxmlformats.org/officeDocument/2006/relationships/hyperlink" Target="https://en.wikipedia.org/wiki/Madrean_pine-oak_woodlands" TargetMode="External"/><Relationship Id="rId10" Type="http://schemas.openxmlformats.org/officeDocument/2006/relationships/hyperlink" Target="https://en.wikipedia.org/wiki/Caribbean_Islands" TargetMode="External"/><Relationship Id="rId19" Type="http://schemas.openxmlformats.org/officeDocument/2006/relationships/hyperlink" Target="https://en.wikipedia.org/wiki/Africa" TargetMode="External"/><Relationship Id="rId31" Type="http://schemas.openxmlformats.org/officeDocument/2006/relationships/hyperlink" Target="https://en.wikipedia.org/wiki/South_Asia" TargetMode="External"/><Relationship Id="rId44" Type="http://schemas.openxmlformats.org/officeDocument/2006/relationships/hyperlink" Target="https://en.wikipedia.org/wiki/Oceanian_realm" TargetMode="External"/><Relationship Id="rId52" Type="http://schemas.openxmlformats.org/officeDocument/2006/relationships/hyperlink" Target="https://en.wikipedia.org/wiki/Mountains_of_Southwest_China" TargetMode="External"/><Relationship Id="rId4" Type="http://schemas.openxmlformats.org/officeDocument/2006/relationships/hyperlink" Target="https://en.wikipedia.org/wiki/California_Floristic_Province" TargetMode="External"/><Relationship Id="rId9" Type="http://schemas.openxmlformats.org/officeDocument/2006/relationships/hyperlink" Target="https://en.wikipedia.org/wiki/Caribbean" TargetMode="External"/><Relationship Id="rId14" Type="http://schemas.openxmlformats.org/officeDocument/2006/relationships/hyperlink" Target="https://en.wikipedia.org/wiki/Valdivian_temperate_rain_forests" TargetMode="External"/><Relationship Id="rId22" Type="http://schemas.openxmlformats.org/officeDocument/2006/relationships/hyperlink" Target="https://en.wikipedia.org/wiki/Eastern_Afromontane" TargetMode="External"/><Relationship Id="rId27" Type="http://schemas.openxmlformats.org/officeDocument/2006/relationships/hyperlink" Target="https://en.wikipedia.org/wiki/Maputaland-Pondoland-Albany" TargetMode="External"/><Relationship Id="rId30" Type="http://schemas.openxmlformats.org/officeDocument/2006/relationships/hyperlink" Target="https://en.wikipedia.org/wiki/Mountains_of_Central_Asia" TargetMode="External"/><Relationship Id="rId35" Type="http://schemas.openxmlformats.org/officeDocument/2006/relationships/hyperlink" Target="https://en.wikipedia.org/wiki/Myanmar" TargetMode="External"/><Relationship Id="rId43" Type="http://schemas.openxmlformats.org/officeDocument/2006/relationships/hyperlink" Target="https://en.wikipedia.org/wiki/Ecoregions_of_the_Philippines" TargetMode="External"/><Relationship Id="rId48" Type="http://schemas.openxmlformats.org/officeDocument/2006/relationships/hyperlink" Target="https://en.wikipedia.org/wiki/Nicobar_islands" TargetMode="External"/><Relationship Id="rId8" Type="http://schemas.openxmlformats.org/officeDocument/2006/relationships/hyperlink" Target="https://en.wikipedia.org/wiki/Biodiversity_hotspot" TargetMode="External"/><Relationship Id="rId51" Type="http://schemas.openxmlformats.org/officeDocument/2006/relationships/hyperlink" Target="https://en.wikipedia.org/wiki/Ecoregions_of_Japan" TargetMode="External"/><Relationship Id="rId3" Type="http://schemas.openxmlformats.org/officeDocument/2006/relationships/hyperlink" Target="https://en.wikipedia.org/wiki/Central_America" TargetMode="External"/><Relationship Id="rId12" Type="http://schemas.openxmlformats.org/officeDocument/2006/relationships/hyperlink" Target="https://en.wikipedia.org/wiki/Atlantic_Forest" TargetMode="External"/><Relationship Id="rId17" Type="http://schemas.openxmlformats.org/officeDocument/2006/relationships/hyperlink" Target="https://en.wikipedia.org/wiki/Europe" TargetMode="External"/><Relationship Id="rId25" Type="http://schemas.openxmlformats.org/officeDocument/2006/relationships/hyperlink" Target="https://en.wikipedia.org/wiki/Ecoregions_of_Madagascar" TargetMode="External"/><Relationship Id="rId33" Type="http://schemas.openxmlformats.org/officeDocument/2006/relationships/hyperlink" Target="https://en.wikipedia.org/wiki/Indo-Burma" TargetMode="External"/><Relationship Id="rId38" Type="http://schemas.openxmlformats.org/officeDocument/2006/relationships/hyperlink" Target="https://en.wikipedia.org/wiki/Southeast_Asia" TargetMode="External"/><Relationship Id="rId46" Type="http://schemas.openxmlformats.org/officeDocument/2006/relationships/hyperlink" Target="https://en.wikipedia.org/wiki/Southwest_Australia_(ecoregion)" TargetMode="External"/><Relationship Id="rId20" Type="http://schemas.openxmlformats.org/officeDocument/2006/relationships/hyperlink" Target="https://en.wikipedia.org/wiki/Cape_Floristic_Region" TargetMode="External"/><Relationship Id="rId41" Type="http://schemas.openxmlformats.org/officeDocument/2006/relationships/hyperlink" Target="https://en.wikipedia.org/wiki/Biodiversity_of_New_Caledonia" TargetMode="External"/><Relationship Id="rId54" Type="http://schemas.openxmlformats.org/officeDocument/2006/relationships/hyperlink" Target="https://en.wikipedia.org/wiki/Caucasus" TargetMode="External"/><Relationship Id="rId1" Type="http://schemas.openxmlformats.org/officeDocument/2006/relationships/slideLayout" Target="../slideLayouts/slideLayout2.xml"/><Relationship Id="rId6" Type="http://schemas.openxmlformats.org/officeDocument/2006/relationships/hyperlink" Target="https://en.wikipedia.org/wiki/Mesoamerica" TargetMode="External"/><Relationship Id="rId15" Type="http://schemas.openxmlformats.org/officeDocument/2006/relationships/hyperlink" Target="https://en.wikipedia.org/wiki/Tumbes-Choc%C3%B3-Magdalena" TargetMode="External"/><Relationship Id="rId23" Type="http://schemas.openxmlformats.org/officeDocument/2006/relationships/hyperlink" Target="https://en.wikipedia.org/wiki/Guinean_Forests_of_West_Africa" TargetMode="External"/><Relationship Id="rId28" Type="http://schemas.openxmlformats.org/officeDocument/2006/relationships/hyperlink" Target="https://en.wikipedia.org/wiki/Succulent_Karoo" TargetMode="External"/><Relationship Id="rId36" Type="http://schemas.openxmlformats.org/officeDocument/2006/relationships/hyperlink" Target="https://en.wikipedia.org/wiki/Western_Ghats" TargetMode="External"/><Relationship Id="rId49" Type="http://schemas.openxmlformats.org/officeDocument/2006/relationships/hyperlink" Target="https://en.wikipedia.org/wiki/Wallacea"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youtu.be/FQbcJUGvyOo"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8.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youtu.be/7uPBKxODeh0"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en.wikipedia.org/wiki/Tropical_and_subtropical_moist_broadleaf_forests" TargetMode="External"/><Relationship Id="rId7" Type="http://schemas.openxmlformats.org/officeDocument/2006/relationships/hyperlink" Target="https://en.wikipedia.org/wiki/Mangrove" TargetMode="External"/><Relationship Id="rId2" Type="http://schemas.openxmlformats.org/officeDocument/2006/relationships/hyperlink" Target="https://en.wikipedia.org/wiki/Terrestrial_ecoregion" TargetMode="External"/><Relationship Id="rId1" Type="http://schemas.openxmlformats.org/officeDocument/2006/relationships/slideLayout" Target="../slideLayouts/slideLayout2.xml"/><Relationship Id="rId6" Type="http://schemas.openxmlformats.org/officeDocument/2006/relationships/hyperlink" Target="https://en.wikipedia.org/wiki/Temperate_broadleaf_and_mixed_forests" TargetMode="External"/><Relationship Id="rId5" Type="http://schemas.openxmlformats.org/officeDocument/2006/relationships/hyperlink" Target="https://en.wikipedia.org/wiki/Tropical_and_subtropical_coniferous_forests" TargetMode="External"/><Relationship Id="rId4" Type="http://schemas.openxmlformats.org/officeDocument/2006/relationships/hyperlink" Target="https://en.wikipedia.org/wiki/Tropical_and_subtropical_dry_broadleaf_forests"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youtu.be/TUKIrCRaN1A" TargetMode="External"/><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hyperlink" Target="https://en.wikipedia.org/wiki/Yellowstone_National_Park" TargetMode="External"/><Relationship Id="rId3" Type="http://schemas.openxmlformats.org/officeDocument/2006/relationships/hyperlink" Target="https://en.wikipedia.org/wiki/Conservation_(ethic)" TargetMode="External"/><Relationship Id="rId7" Type="http://schemas.openxmlformats.org/officeDocument/2006/relationships/hyperlink" Target="https://en.wikipedia.org/wiki/National_park" TargetMode="External"/><Relationship Id="rId2" Type="http://schemas.openxmlformats.org/officeDocument/2006/relationships/hyperlink" Target="https://en.wikipedia.org/wiki/Park" TargetMode="External"/><Relationship Id="rId1" Type="http://schemas.openxmlformats.org/officeDocument/2006/relationships/slideLayout" Target="../slideLayouts/slideLayout2.xml"/><Relationship Id="rId6" Type="http://schemas.openxmlformats.org/officeDocument/2006/relationships/hyperlink" Target="https://en.wikipedia.org/wiki/Protected_areas" TargetMode="External"/><Relationship Id="rId5" Type="http://schemas.openxmlformats.org/officeDocument/2006/relationships/hyperlink" Target="https://en.wikipedia.org/wiki/World_Commission_on_Protected_Areas" TargetMode="External"/><Relationship Id="rId4" Type="http://schemas.openxmlformats.org/officeDocument/2006/relationships/hyperlink" Target="https://en.wikipedia.org/wiki/International_Union_for_Conservation_of_Nature" TargetMode="External"/></Relationships>
</file>

<file path=ppt/slides/_rels/slide4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hyperlink" Target="https://en.wikipedia.org/wiki/Government" TargetMode="External"/><Relationship Id="rId3" Type="http://schemas.openxmlformats.org/officeDocument/2006/relationships/hyperlink" Target="https://en.wikipedia.org/wiki/Flora" TargetMode="External"/><Relationship Id="rId7" Type="http://schemas.openxmlformats.org/officeDocument/2006/relationships/hyperlink" Target="https://en.wikipedia.org/wiki/Research" TargetMode="External"/><Relationship Id="rId12" Type="http://schemas.openxmlformats.org/officeDocument/2006/relationships/hyperlink" Target="https://en.wikipedia.org/wiki/Private_protected_area" TargetMode="External"/><Relationship Id="rId2" Type="http://schemas.openxmlformats.org/officeDocument/2006/relationships/hyperlink" Target="https://en.wikipedia.org/wiki/Protected_area" TargetMode="External"/><Relationship Id="rId1" Type="http://schemas.openxmlformats.org/officeDocument/2006/relationships/slideLayout" Target="../slideLayouts/slideLayout2.xml"/><Relationship Id="rId6" Type="http://schemas.openxmlformats.org/officeDocument/2006/relationships/hyperlink" Target="https://en.wikipedia.org/wiki/Conservation_(ethic)" TargetMode="External"/><Relationship Id="rId11" Type="http://schemas.openxmlformats.org/officeDocument/2006/relationships/hyperlink" Target="https://en.wikipedia.org/wiki/Nature_park" TargetMode="External"/><Relationship Id="rId5" Type="http://schemas.openxmlformats.org/officeDocument/2006/relationships/hyperlink" Target="https://en.wikipedia.org/wiki/Geological" TargetMode="External"/><Relationship Id="rId10" Type="http://schemas.openxmlformats.org/officeDocument/2006/relationships/hyperlink" Target="https://en.wikipedia.org/wiki/IUCN_protected_area_categories" TargetMode="External"/><Relationship Id="rId4" Type="http://schemas.openxmlformats.org/officeDocument/2006/relationships/hyperlink" Target="https://en.wikipedia.org/wiki/Fauna" TargetMode="External"/><Relationship Id="rId9" Type="http://schemas.openxmlformats.org/officeDocument/2006/relationships/hyperlink" Target="https://en.wikipedia.org/wiki/Institution"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en.wikipedia.org/wiki/Altitude" TargetMode="External"/><Relationship Id="rId3" Type="http://schemas.openxmlformats.org/officeDocument/2006/relationships/hyperlink" Target="https://en.wikipedia.org/wiki/Earth" TargetMode="External"/><Relationship Id="rId7" Type="http://schemas.openxmlformats.org/officeDocument/2006/relationships/hyperlink" Target="https://en.wikipedia.org/wiki/Precipitation" TargetMode="External"/><Relationship Id="rId12"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en.wikipedia.org/wiki/Temperature" TargetMode="External"/><Relationship Id="rId11" Type="http://schemas.openxmlformats.org/officeDocument/2006/relationships/image" Target="../media/image1.jpeg"/><Relationship Id="rId5" Type="http://schemas.openxmlformats.org/officeDocument/2006/relationships/hyperlink" Target="https://en.wikipedia.org/wiki/Biota_(ecology)" TargetMode="External"/><Relationship Id="rId10" Type="http://schemas.openxmlformats.org/officeDocument/2006/relationships/hyperlink" Target="https://en.wikipedia.org/wiki/Geography" TargetMode="External"/><Relationship Id="rId4" Type="http://schemas.openxmlformats.org/officeDocument/2006/relationships/hyperlink" Target="https://en.wikipedia.org/wiki/Biodiversity_hotspot" TargetMode="External"/><Relationship Id="rId9" Type="http://schemas.openxmlformats.org/officeDocument/2006/relationships/hyperlink" Target="https://en.wikipedia.org/wiki/Soil" TargetMode="External"/></Relationships>
</file>

<file path=ppt/slides/_rels/slide50.xml.rels><?xml version="1.0" encoding="UTF-8" standalone="yes"?>
<Relationships xmlns="http://schemas.openxmlformats.org/package/2006/relationships"><Relationship Id="rId2" Type="http://schemas.openxmlformats.org/officeDocument/2006/relationships/image" Target="../media/image45.gi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en.wikipedia.org/wiki/Fauna" TargetMode="External"/><Relationship Id="rId2" Type="http://schemas.openxmlformats.org/officeDocument/2006/relationships/hyperlink" Target="https://en.wikipedia.org/wiki/Flora"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hyperlink" Target="https://en.wikipedia.org/wiki/Non-governmental_organizations" TargetMode="External"/><Relationship Id="rId13" Type="http://schemas.openxmlformats.org/officeDocument/2006/relationships/hyperlink" Target="https://en.wikipedia.org/wiki/Public_transportation" TargetMode="External"/><Relationship Id="rId3" Type="http://schemas.openxmlformats.org/officeDocument/2006/relationships/hyperlink" Target="https://en.wikipedia.org/wiki/Diplomatic_conference" TargetMode="External"/><Relationship Id="rId7" Type="http://schemas.openxmlformats.org/officeDocument/2006/relationships/hyperlink" Target="https://en.wikipedia.org/wiki/Sustainability" TargetMode="External"/><Relationship Id="rId12" Type="http://schemas.openxmlformats.org/officeDocument/2006/relationships/hyperlink" Target="https://en.wikipedia.org/wiki/Climate_change" TargetMode="External"/><Relationship Id="rId2" Type="http://schemas.openxmlformats.org/officeDocument/2006/relationships/hyperlink" Target="https://en.wikipedia.org/wiki/United_Nations" TargetMode="External"/><Relationship Id="rId1" Type="http://schemas.openxmlformats.org/officeDocument/2006/relationships/slideLayout" Target="../slideLayouts/slideLayout2.xml"/><Relationship Id="rId6" Type="http://schemas.openxmlformats.org/officeDocument/2006/relationships/hyperlink" Target="https://en.wikipedia.org/wiki/Cold_War" TargetMode="External"/><Relationship Id="rId11" Type="http://schemas.openxmlformats.org/officeDocument/2006/relationships/hyperlink" Target="https://en.wikipedia.org/wiki/Fossil_fuel" TargetMode="External"/><Relationship Id="rId5" Type="http://schemas.openxmlformats.org/officeDocument/2006/relationships/hyperlink" Target="https://en.wikipedia.org/wiki/Member_States" TargetMode="External"/><Relationship Id="rId10" Type="http://schemas.openxmlformats.org/officeDocument/2006/relationships/hyperlink" Target="https://en.wikipedia.org/wiki/Gasoline" TargetMode="External"/><Relationship Id="rId4" Type="http://schemas.openxmlformats.org/officeDocument/2006/relationships/hyperlink" Target="https://en.wikipedia.org/wiki/Rio_de_Janeiro" TargetMode="External"/><Relationship Id="rId9" Type="http://schemas.openxmlformats.org/officeDocument/2006/relationships/hyperlink" Target="https://en.wikipedia.org/wiki/Tetraethyllead" TargetMode="External"/><Relationship Id="rId14" Type="http://schemas.openxmlformats.org/officeDocument/2006/relationships/hyperlink" Target="https://en.wikipedia.org/wiki/Water" TargetMode="Externa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www.iucn.org/about/iucn-commissions" TargetMode="External"/><Relationship Id="rId2" Type="http://schemas.openxmlformats.org/officeDocument/2006/relationships/hyperlink" Target="https://www.iucn.org/about/union/members"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8" Type="http://schemas.openxmlformats.org/officeDocument/2006/relationships/hyperlink" Target="https://en.wikipedia.org/wiki/World_Commission_on_Protected_Areas" TargetMode="External"/><Relationship Id="rId3" Type="http://schemas.openxmlformats.org/officeDocument/2006/relationships/hyperlink" Target="https://en.wikipedia.org/wiki/International_Union_for_Conservation_of_Nature" TargetMode="External"/><Relationship Id="rId7" Type="http://schemas.openxmlformats.org/officeDocument/2006/relationships/hyperlink" Target="https://en.wikipedia.org/wiki/2010_Biodiversity_Target" TargetMode="External"/><Relationship Id="rId2" Type="http://schemas.openxmlformats.org/officeDocument/2006/relationships/hyperlink" Target="https://en.wikipedia.org/wiki/Biodiversity" TargetMode="External"/><Relationship Id="rId1" Type="http://schemas.openxmlformats.org/officeDocument/2006/relationships/slideLayout" Target="../slideLayouts/slideLayout2.xml"/><Relationship Id="rId6" Type="http://schemas.openxmlformats.org/officeDocument/2006/relationships/hyperlink" Target="https://en.wikipedia.org/wiki/CITES" TargetMode="External"/><Relationship Id="rId5" Type="http://schemas.openxmlformats.org/officeDocument/2006/relationships/hyperlink" Target="https://en.wikipedia.org/wiki/Convention_on_Biological_Diversity" TargetMode="External"/><Relationship Id="rId4" Type="http://schemas.openxmlformats.org/officeDocument/2006/relationships/hyperlink" Target="https://en.wikipedia.org/wiki/World_Wide_Fund_for_Natur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8" Type="http://schemas.openxmlformats.org/officeDocument/2006/relationships/hyperlink" Target="https://web.archive.org/web/20100911112334/http:/envfor.nic.in/legis/wildlife/wildlife2s3.html" TargetMode="External"/><Relationship Id="rId3" Type="http://schemas.openxmlformats.org/officeDocument/2006/relationships/hyperlink" Target="https://en.wikipedia.org/wiki/Parliament_of_India" TargetMode="External"/><Relationship Id="rId7" Type="http://schemas.openxmlformats.org/officeDocument/2006/relationships/hyperlink" Target="https://web.archive.org/web/20100911112329/http:/envfor.nic.in/legis/wildlife/wildlife2s2.html" TargetMode="External"/><Relationship Id="rId2" Type="http://schemas.openxmlformats.org/officeDocument/2006/relationships/hyperlink" Target="https://en.wikipedia.org/wiki/Act_of_Parliament" TargetMode="External"/><Relationship Id="rId1" Type="http://schemas.openxmlformats.org/officeDocument/2006/relationships/slideLayout" Target="../slideLayouts/slideLayout2.xml"/><Relationship Id="rId6" Type="http://schemas.openxmlformats.org/officeDocument/2006/relationships/hyperlink" Target="https://web.archive.org/web/20100911112324/http:/envfor.nic.in/legis/wildlife/wildlife2s1.html" TargetMode="External"/><Relationship Id="rId11" Type="http://schemas.openxmlformats.org/officeDocument/2006/relationships/hyperlink" Target="https://web.archive.org/web/20100911112351/http:/envfor.nic.in/legis/wildlife/wildlife2s6.html" TargetMode="External"/><Relationship Id="rId5" Type="http://schemas.openxmlformats.org/officeDocument/2006/relationships/hyperlink" Target="https://en.wikipedia.org/wiki/India" TargetMode="External"/><Relationship Id="rId10" Type="http://schemas.openxmlformats.org/officeDocument/2006/relationships/hyperlink" Target="https://web.archive.org/web/20100911112344/http:/envfor.nic.in/legis/wildlife/wildlife2s5.html" TargetMode="External"/><Relationship Id="rId4" Type="http://schemas.openxmlformats.org/officeDocument/2006/relationships/hyperlink" Target="https://en.wikipedia.org/wiki/National_parks_of_India" TargetMode="External"/><Relationship Id="rId9" Type="http://schemas.openxmlformats.org/officeDocument/2006/relationships/hyperlink" Target="https://web.archive.org/web/20101115020300/http:/envfor.nic.in/legis/wildlife/wildlife2s4.html" TargetMode="External"/></Relationships>
</file>

<file path=ppt/slides/_rels/slide63.xml.rels><?xml version="1.0" encoding="UTF-8" standalone="yes"?>
<Relationships xmlns="http://schemas.openxmlformats.org/package/2006/relationships"><Relationship Id="rId2" Type="http://schemas.openxmlformats.org/officeDocument/2006/relationships/hyperlink" Target="https://web.archive.org/web/20100911112324/http:/envfor.nic.in/legis/wildlife/wildlife2s1.html"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hyperlink" Target="https://web.archive.org/web/20100911112324/http:/envfor.nic.in/legis/wildlife/wildlife2s1.html"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hyperlink" Target="https://web.archive.org/web/20100911112324/http:/envfor.nic.in/legis/wildlife/wildlife2s1.html"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hyperlink" Target="https://web.archive.org/web/20100911112324/http:/envfor.nic.in/legis/wildlife/wildlife2s1.html"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s://en.wikipedia.org/wiki/International_Union_for_Conservation_of_Nature" TargetMode="External"/><Relationship Id="rId2" Type="http://schemas.openxmlformats.org/officeDocument/2006/relationships/hyperlink" Target="https://en.wikipedia.org/wiki/Multilateral_treaty" TargetMode="External"/><Relationship Id="rId1" Type="http://schemas.openxmlformats.org/officeDocument/2006/relationships/slideLayout" Target="../slideLayouts/slideLayout2.xml"/><Relationship Id="rId5" Type="http://schemas.openxmlformats.org/officeDocument/2006/relationships/hyperlink" Target="https://en.wikipedia.org/wiki/General_Agreement_on_Tariffs_and_Trade" TargetMode="External"/><Relationship Id="rId4" Type="http://schemas.openxmlformats.org/officeDocument/2006/relationships/hyperlink" Target="https://en.wikipedia.org/wiki/Species"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5E1DA-50F0-4C7E-A6BF-D0956F491550}"/>
              </a:ext>
            </a:extLst>
          </p:cNvPr>
          <p:cNvSpPr>
            <a:spLocks noGrp="1"/>
          </p:cNvSpPr>
          <p:nvPr>
            <p:ph type="ctrTitle"/>
          </p:nvPr>
        </p:nvSpPr>
        <p:spPr>
          <a:xfrm>
            <a:off x="520046" y="1147122"/>
            <a:ext cx="11359298" cy="2387600"/>
          </a:xfrm>
        </p:spPr>
        <p:txBody>
          <a:bodyPr>
            <a:normAutofit fontScale="90000"/>
          </a:bodyPr>
          <a:lstStyle/>
          <a:p>
            <a:r>
              <a:rPr lang="en-US" sz="4400" b="1" dirty="0">
                <a:solidFill>
                  <a:srgbClr val="C00000"/>
                </a:solidFill>
                <a:latin typeface="Times New Roman" panose="02020603050405020304" pitchFamily="18" charset="0"/>
                <a:cs typeface="Times New Roman" panose="02020603050405020304" pitchFamily="18" charset="0"/>
              </a:rPr>
              <a:t>Thakur College of Science &amp; Commerce</a:t>
            </a:r>
            <a:br>
              <a:rPr lang="en-US" sz="7200" b="1" dirty="0">
                <a:solidFill>
                  <a:srgbClr val="C00000"/>
                </a:solidFill>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Department of Zoology</a:t>
            </a:r>
            <a:br>
              <a:rPr lang="en-US" sz="4400" b="1" dirty="0">
                <a:latin typeface="Times New Roman" panose="02020603050405020304" pitchFamily="18" charset="0"/>
                <a:cs typeface="Times New Roman" panose="02020603050405020304" pitchFamily="18" charset="0"/>
              </a:rPr>
            </a:br>
            <a:r>
              <a:rPr lang="en-US" sz="4400" dirty="0">
                <a:latin typeface="Times New Roman" panose="02020603050405020304" pitchFamily="18" charset="0"/>
                <a:cs typeface="Times New Roman" panose="02020603050405020304" pitchFamily="18" charset="0"/>
              </a:rPr>
              <a:t>Academic Year – 2020-21</a:t>
            </a:r>
            <a:br>
              <a:rPr lang="en-US" sz="4400" dirty="0">
                <a:latin typeface="Times New Roman" panose="02020603050405020304" pitchFamily="18" charset="0"/>
                <a:cs typeface="Times New Roman" panose="02020603050405020304" pitchFamily="18" charset="0"/>
              </a:rPr>
            </a:br>
            <a:br>
              <a:rPr lang="en-US" sz="4400" dirty="0">
                <a:latin typeface="Times New Roman" panose="02020603050405020304" pitchFamily="18" charset="0"/>
                <a:cs typeface="Times New Roman" panose="02020603050405020304" pitchFamily="18" charset="0"/>
              </a:rPr>
            </a:br>
            <a:r>
              <a:rPr lang="en-US" sz="4400" dirty="0">
                <a:latin typeface="Times New Roman" panose="02020603050405020304" pitchFamily="18" charset="0"/>
                <a:cs typeface="Times New Roman" panose="02020603050405020304" pitchFamily="18" charset="0"/>
              </a:rPr>
              <a:t>Welcome You all</a:t>
            </a:r>
            <a:endParaRPr lang="en-IN" sz="4400" dirty="0"/>
          </a:p>
        </p:txBody>
      </p:sp>
      <p:sp>
        <p:nvSpPr>
          <p:cNvPr id="3" name="Subtitle 2">
            <a:extLst>
              <a:ext uri="{FF2B5EF4-FFF2-40B4-BE49-F238E27FC236}">
                <a16:creationId xmlns:a16="http://schemas.microsoft.com/office/drawing/2014/main" id="{8CD17040-C88B-494A-8203-8247682DB65B}"/>
              </a:ext>
            </a:extLst>
          </p:cNvPr>
          <p:cNvSpPr>
            <a:spLocks noGrp="1"/>
          </p:cNvSpPr>
          <p:nvPr>
            <p:ph type="subTitle" idx="1"/>
          </p:nvPr>
        </p:nvSpPr>
        <p:spPr>
          <a:xfrm>
            <a:off x="1627695" y="3256547"/>
            <a:ext cx="9144000" cy="2829133"/>
          </a:xfrm>
        </p:spPr>
        <p:txBody>
          <a:bodyPr>
            <a:normAutofit fontScale="85000" lnSpcReduction="20000"/>
          </a:bodyPr>
          <a:lstStyle/>
          <a:p>
            <a:endParaRPr lang="en-US" dirty="0"/>
          </a:p>
          <a:p>
            <a:r>
              <a:rPr lang="en-US" sz="2400" b="1" dirty="0">
                <a:latin typeface="Times New Roman" panose="02020603050405020304" pitchFamily="18" charset="0"/>
                <a:cs typeface="Times New Roman" panose="02020603050405020304" pitchFamily="18" charset="0"/>
              </a:rPr>
              <a:t>F.Y. B.Sc.  (CBZ) </a:t>
            </a:r>
          </a:p>
          <a:p>
            <a:r>
              <a:rPr lang="en-US" sz="2400" b="1" dirty="0">
                <a:latin typeface="Times New Roman" panose="02020603050405020304" pitchFamily="18" charset="0"/>
                <a:cs typeface="Times New Roman" panose="02020603050405020304" pitchFamily="18" charset="0"/>
              </a:rPr>
              <a:t>Zoology</a:t>
            </a:r>
          </a:p>
          <a:p>
            <a:r>
              <a:rPr lang="en-US" sz="2400" b="1" dirty="0">
                <a:latin typeface="Times New Roman" panose="02020603050405020304" pitchFamily="18" charset="0"/>
                <a:cs typeface="Times New Roman" panose="02020603050405020304" pitchFamily="18" charset="0"/>
              </a:rPr>
              <a:t>Semester – I</a:t>
            </a:r>
          </a:p>
          <a:p>
            <a:r>
              <a:rPr lang="en-US" b="1" dirty="0">
                <a:latin typeface="Times New Roman" panose="02020603050405020304" pitchFamily="18" charset="0"/>
                <a:cs typeface="Times New Roman" panose="02020603050405020304" pitchFamily="18" charset="0"/>
              </a:rPr>
              <a:t>Paper –I      Unit - III</a:t>
            </a:r>
            <a:endParaRPr lang="en-US" sz="2400" b="1" dirty="0">
              <a:latin typeface="Times New Roman" panose="02020603050405020304" pitchFamily="18" charset="0"/>
              <a:cs typeface="Times New Roman" panose="02020603050405020304" pitchFamily="18" charset="0"/>
            </a:endParaRPr>
          </a:p>
          <a:p>
            <a:r>
              <a:rPr lang="en-US" sz="3900" b="1" dirty="0">
                <a:solidFill>
                  <a:srgbClr val="FF0000"/>
                </a:solidFill>
                <a:latin typeface="Times New Roman" panose="02020603050405020304" pitchFamily="18" charset="0"/>
                <a:cs typeface="Times New Roman" panose="02020603050405020304" pitchFamily="18" charset="0"/>
              </a:rPr>
              <a:t>Biodiversity &amp; Its Conservation</a:t>
            </a:r>
          </a:p>
          <a:p>
            <a:endParaRPr lang="en-US" dirty="0"/>
          </a:p>
          <a:p>
            <a:r>
              <a:rPr lang="en-US" dirty="0"/>
              <a:t>Dr. </a:t>
            </a:r>
            <a:r>
              <a:rPr lang="en-US" dirty="0" err="1"/>
              <a:t>Vitthal</a:t>
            </a:r>
            <a:r>
              <a:rPr lang="en-US" dirty="0"/>
              <a:t> T. Mohite</a:t>
            </a:r>
            <a:endParaRPr lang="en-IN" dirty="0"/>
          </a:p>
        </p:txBody>
      </p:sp>
    </p:spTree>
    <p:extLst>
      <p:ext uri="{BB962C8B-B14F-4D97-AF65-F5344CB8AC3E}">
        <p14:creationId xmlns:p14="http://schemas.microsoft.com/office/powerpoint/2010/main" val="34565327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70B39-BC62-45E4-B978-BEC291467B1B}"/>
              </a:ext>
            </a:extLst>
          </p:cNvPr>
          <p:cNvSpPr>
            <a:spLocks noGrp="1"/>
          </p:cNvSpPr>
          <p:nvPr>
            <p:ph type="title"/>
          </p:nvPr>
        </p:nvSpPr>
        <p:spPr/>
        <p:txBody>
          <a:bodyPr/>
          <a:lstStyle/>
          <a:p>
            <a:endParaRPr lang="en-IN"/>
          </a:p>
        </p:txBody>
      </p:sp>
      <p:sp>
        <p:nvSpPr>
          <p:cNvPr id="8" name="Content Placeholder 7">
            <a:extLst>
              <a:ext uri="{FF2B5EF4-FFF2-40B4-BE49-F238E27FC236}">
                <a16:creationId xmlns:a16="http://schemas.microsoft.com/office/drawing/2014/main" id="{0EECD7EE-C5E6-4EFE-9C2F-D49492DE511C}"/>
              </a:ext>
            </a:extLst>
          </p:cNvPr>
          <p:cNvSpPr>
            <a:spLocks noGrp="1"/>
          </p:cNvSpPr>
          <p:nvPr>
            <p:ph idx="1"/>
          </p:nvPr>
        </p:nvSpPr>
        <p:spPr/>
        <p:txBody>
          <a:bodyPr/>
          <a:lstStyle/>
          <a:p>
            <a:endParaRPr lang="en-IN"/>
          </a:p>
        </p:txBody>
      </p:sp>
      <p:pic>
        <p:nvPicPr>
          <p:cNvPr id="11" name="Picture 10">
            <a:extLst>
              <a:ext uri="{FF2B5EF4-FFF2-40B4-BE49-F238E27FC236}">
                <a16:creationId xmlns:a16="http://schemas.microsoft.com/office/drawing/2014/main" id="{AE3BE7D7-A595-4BDC-8292-F44FAD31616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487054" y="461818"/>
            <a:ext cx="8783781" cy="6326909"/>
          </a:xfrm>
          <a:prstGeom prst="rect">
            <a:avLst/>
          </a:prstGeom>
          <a:noFill/>
          <a:ln>
            <a:noFill/>
          </a:ln>
        </p:spPr>
      </p:pic>
    </p:spTree>
    <p:extLst>
      <p:ext uri="{BB962C8B-B14F-4D97-AF65-F5344CB8AC3E}">
        <p14:creationId xmlns:p14="http://schemas.microsoft.com/office/powerpoint/2010/main" val="112546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53BCC-973F-493F-AA22-F97E1F317045}"/>
              </a:ext>
            </a:extLst>
          </p:cNvPr>
          <p:cNvSpPr>
            <a:spLocks noGrp="1"/>
          </p:cNvSpPr>
          <p:nvPr>
            <p:ph type="title"/>
          </p:nvPr>
        </p:nvSpPr>
        <p:spPr/>
        <p:txBody>
          <a:bodyPr/>
          <a:lstStyle/>
          <a:p>
            <a:endParaRPr lang="en-IN"/>
          </a:p>
        </p:txBody>
      </p:sp>
      <p:pic>
        <p:nvPicPr>
          <p:cNvPr id="6" name="Content Placeholder 5">
            <a:extLst>
              <a:ext uri="{FF2B5EF4-FFF2-40B4-BE49-F238E27FC236}">
                <a16:creationId xmlns:a16="http://schemas.microsoft.com/office/drawing/2014/main" id="{07AB77F4-C8BB-43EA-9CF6-2A628847351B}"/>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01091" y="203200"/>
            <a:ext cx="8626764" cy="6654799"/>
          </a:xfrm>
          <a:prstGeom prst="rect">
            <a:avLst/>
          </a:prstGeom>
          <a:noFill/>
          <a:ln>
            <a:noFill/>
          </a:ln>
        </p:spPr>
      </p:pic>
    </p:spTree>
    <p:extLst>
      <p:ext uri="{BB962C8B-B14F-4D97-AF65-F5344CB8AC3E}">
        <p14:creationId xmlns:p14="http://schemas.microsoft.com/office/powerpoint/2010/main" val="3146735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F12A5-5139-4CC7-A431-C91459AA5460}"/>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Types of Biodiversity</a:t>
            </a: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C68890F-51C5-4046-94CC-032C6C7F19E3}"/>
              </a:ext>
            </a:extLst>
          </p:cNvPr>
          <p:cNvSpPr>
            <a:spLocks noGrp="1"/>
          </p:cNvSpPr>
          <p:nvPr>
            <p:ph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lang="en-IN" dirty="0"/>
          </a:p>
        </p:txBody>
      </p:sp>
      <p:pic>
        <p:nvPicPr>
          <p:cNvPr id="4" name="Picture 3">
            <a:extLst>
              <a:ext uri="{FF2B5EF4-FFF2-40B4-BE49-F238E27FC236}">
                <a16:creationId xmlns:a16="http://schemas.microsoft.com/office/drawing/2014/main" id="{536E1D75-6736-4D7C-8E6B-21D7A62F52A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38200" y="1403927"/>
            <a:ext cx="10365509" cy="5163128"/>
          </a:xfrm>
          <a:prstGeom prst="rect">
            <a:avLst/>
          </a:prstGeom>
          <a:noFill/>
          <a:ln>
            <a:noFill/>
          </a:ln>
        </p:spPr>
      </p:pic>
    </p:spTree>
    <p:extLst>
      <p:ext uri="{BB962C8B-B14F-4D97-AF65-F5344CB8AC3E}">
        <p14:creationId xmlns:p14="http://schemas.microsoft.com/office/powerpoint/2010/main" val="117223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43D5A-3563-45F8-98AC-905FC6295422}"/>
              </a:ext>
            </a:extLst>
          </p:cNvPr>
          <p:cNvSpPr>
            <a:spLocks noGrp="1"/>
          </p:cNvSpPr>
          <p:nvPr>
            <p:ph type="title"/>
          </p:nvPr>
        </p:nvSpPr>
        <p:spPr/>
        <p:txBody>
          <a:bodyPr/>
          <a:lstStyle/>
          <a:p>
            <a:endParaRPr lang="en-IN"/>
          </a:p>
        </p:txBody>
      </p:sp>
      <p:pic>
        <p:nvPicPr>
          <p:cNvPr id="1026" name="Picture 2">
            <a:extLst>
              <a:ext uri="{FF2B5EF4-FFF2-40B4-BE49-F238E27FC236}">
                <a16:creationId xmlns:a16="http://schemas.microsoft.com/office/drawing/2014/main" id="{4E696343-7DAA-4DFF-940A-E7AC7A4A631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65018" y="355889"/>
            <a:ext cx="10760364" cy="6423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4181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68057-759D-4AEE-94D7-88B5A621CD7A}"/>
              </a:ext>
            </a:extLst>
          </p:cNvPr>
          <p:cNvSpPr>
            <a:spLocks noGrp="1"/>
          </p:cNvSpPr>
          <p:nvPr>
            <p:ph type="title"/>
          </p:nvPr>
        </p:nvSpPr>
        <p:spPr/>
        <p:txBody>
          <a:bodyPr/>
          <a:lstStyle/>
          <a:p>
            <a:endParaRPr lang="en-IN"/>
          </a:p>
        </p:txBody>
      </p:sp>
      <p:pic>
        <p:nvPicPr>
          <p:cNvPr id="1026" name="Picture 2">
            <a:extLst>
              <a:ext uri="{FF2B5EF4-FFF2-40B4-BE49-F238E27FC236}">
                <a16:creationId xmlns:a16="http://schemas.microsoft.com/office/drawing/2014/main" id="{9AC36D40-1963-4DCB-A24A-B099DD2D9ED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365126"/>
            <a:ext cx="10515600" cy="6492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9783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1B411-4755-4AC4-BC7E-FE8E5EA72208}"/>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Ecosystem Diversity</a:t>
            </a:r>
            <a:endParaRPr lang="en-IN" b="1" dirty="0">
              <a:solidFill>
                <a:srgbClr val="FF0000"/>
              </a:solidFill>
              <a:latin typeface="Times New Roman" panose="02020603050405020304" pitchFamily="18" charset="0"/>
              <a:cs typeface="Times New Roman" panose="02020603050405020304" pitchFamily="18" charset="0"/>
            </a:endParaRPr>
          </a:p>
        </p:txBody>
      </p:sp>
      <p:pic>
        <p:nvPicPr>
          <p:cNvPr id="6" name="Content Placeholder 5">
            <a:extLst>
              <a:ext uri="{FF2B5EF4-FFF2-40B4-BE49-F238E27FC236}">
                <a16:creationId xmlns:a16="http://schemas.microsoft.com/office/drawing/2014/main" id="{B21A53CA-A271-4728-84A8-42C822E2C451}"/>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31983" y="2032000"/>
            <a:ext cx="10621817" cy="4627418"/>
          </a:xfrm>
          <a:prstGeom prst="rect">
            <a:avLst/>
          </a:prstGeom>
          <a:noFill/>
          <a:ln>
            <a:noFill/>
          </a:ln>
        </p:spPr>
      </p:pic>
    </p:spTree>
    <p:extLst>
      <p:ext uri="{BB962C8B-B14F-4D97-AF65-F5344CB8AC3E}">
        <p14:creationId xmlns:p14="http://schemas.microsoft.com/office/powerpoint/2010/main" val="18328935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232B2-4E0B-428C-9B4C-D0E12A247B04}"/>
              </a:ext>
            </a:extLst>
          </p:cNvPr>
          <p:cNvSpPr>
            <a:spLocks noGrp="1"/>
          </p:cNvSpPr>
          <p:nvPr>
            <p:ph type="title"/>
          </p:nvPr>
        </p:nvSpPr>
        <p:spPr>
          <a:xfrm>
            <a:off x="838200" y="365125"/>
            <a:ext cx="10515600" cy="142875"/>
          </a:xfrm>
        </p:spPr>
        <p:txBody>
          <a:bodyPr>
            <a:normAutofit fontScale="90000"/>
          </a:bodyPr>
          <a:lstStyle/>
          <a:p>
            <a:pPr algn="ctr"/>
            <a:endParaRPr lang="en-IN" b="1" dirty="0">
              <a:solidFill>
                <a:srgbClr val="FF0000"/>
              </a:solidFill>
              <a:latin typeface="Times New Roman" panose="02020603050405020304" pitchFamily="18" charset="0"/>
              <a:cs typeface="Times New Roman" panose="02020603050405020304" pitchFamily="18" charset="0"/>
            </a:endParaRPr>
          </a:p>
        </p:txBody>
      </p:sp>
      <p:pic>
        <p:nvPicPr>
          <p:cNvPr id="6" name="Content Placeholder 5">
            <a:extLst>
              <a:ext uri="{FF2B5EF4-FFF2-40B4-BE49-F238E27FC236}">
                <a16:creationId xmlns:a16="http://schemas.microsoft.com/office/drawing/2014/main" id="{A60BB827-4E1A-48C6-B24A-0FEE8F6F1165}"/>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1745" y="212436"/>
            <a:ext cx="11425381" cy="6645564"/>
          </a:xfrm>
          <a:prstGeom prst="rect">
            <a:avLst/>
          </a:prstGeom>
          <a:noFill/>
          <a:ln>
            <a:noFill/>
          </a:ln>
        </p:spPr>
      </p:pic>
    </p:spTree>
    <p:extLst>
      <p:ext uri="{BB962C8B-B14F-4D97-AF65-F5344CB8AC3E}">
        <p14:creationId xmlns:p14="http://schemas.microsoft.com/office/powerpoint/2010/main" val="22439156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BEAB5-7066-4AB7-B8ED-D6EEC9D5ABAA}"/>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CD069692-3A0F-40EF-BF39-899F7666D5BB}"/>
              </a:ext>
            </a:extLst>
          </p:cNvPr>
          <p:cNvSpPr>
            <a:spLocks noGrp="1"/>
          </p:cNvSpPr>
          <p:nvPr>
            <p:ph idx="1"/>
          </p:nvPr>
        </p:nvSpPr>
        <p:spPr/>
        <p:txBody>
          <a:bodyPr/>
          <a:lstStyle/>
          <a:p>
            <a:endParaRPr lang="en-IN"/>
          </a:p>
        </p:txBody>
      </p:sp>
      <p:pic>
        <p:nvPicPr>
          <p:cNvPr id="6" name="Picture 5">
            <a:extLst>
              <a:ext uri="{FF2B5EF4-FFF2-40B4-BE49-F238E27FC236}">
                <a16:creationId xmlns:a16="http://schemas.microsoft.com/office/drawing/2014/main" id="{02C6F04A-0C24-40A4-A583-602C0ED65B5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38200" y="0"/>
            <a:ext cx="10515600" cy="7001164"/>
          </a:xfrm>
          <a:prstGeom prst="rect">
            <a:avLst/>
          </a:prstGeom>
          <a:noFill/>
          <a:ln>
            <a:noFill/>
          </a:ln>
        </p:spPr>
      </p:pic>
    </p:spTree>
    <p:extLst>
      <p:ext uri="{BB962C8B-B14F-4D97-AF65-F5344CB8AC3E}">
        <p14:creationId xmlns:p14="http://schemas.microsoft.com/office/powerpoint/2010/main" val="13722321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ACDBE-DCBE-44E6-92DD-66CAC867228A}"/>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Significance of Biodiversity</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9966E3B-45CA-4D63-AD3B-856929FC6D57}"/>
              </a:ext>
            </a:extLst>
          </p:cNvPr>
          <p:cNvSpPr>
            <a:spLocks noGrp="1"/>
          </p:cNvSpPr>
          <p:nvPr>
            <p:ph idx="1"/>
          </p:nvPr>
        </p:nvSpPr>
        <p:spPr/>
        <p:txBody>
          <a:bodyPr/>
          <a:lstStyle/>
          <a:p>
            <a:r>
              <a:rPr lang="en-US" dirty="0"/>
              <a:t>Food</a:t>
            </a:r>
          </a:p>
          <a:p>
            <a:r>
              <a:rPr lang="en-US" dirty="0"/>
              <a:t>Health</a:t>
            </a:r>
          </a:p>
          <a:p>
            <a:r>
              <a:rPr lang="en-US" dirty="0"/>
              <a:t>Agricultural</a:t>
            </a:r>
          </a:p>
          <a:p>
            <a:r>
              <a:rPr lang="en-US" dirty="0"/>
              <a:t>Economic</a:t>
            </a:r>
          </a:p>
          <a:p>
            <a:r>
              <a:rPr lang="en-US" dirty="0"/>
              <a:t>Ecological</a:t>
            </a:r>
          </a:p>
          <a:p>
            <a:r>
              <a:rPr lang="en-US" dirty="0"/>
              <a:t>Recreational &amp; Aesthetic value</a:t>
            </a:r>
          </a:p>
          <a:p>
            <a:r>
              <a:rPr lang="en-US" dirty="0"/>
              <a:t>Inspiration</a:t>
            </a:r>
            <a:endParaRPr lang="en-IN" dirty="0"/>
          </a:p>
        </p:txBody>
      </p:sp>
    </p:spTree>
    <p:extLst>
      <p:ext uri="{BB962C8B-B14F-4D97-AF65-F5344CB8AC3E}">
        <p14:creationId xmlns:p14="http://schemas.microsoft.com/office/powerpoint/2010/main" val="18378399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6CBC4-200B-4D83-8E42-A1C6D06D5FC0}"/>
              </a:ext>
            </a:extLst>
          </p:cNvPr>
          <p:cNvSpPr>
            <a:spLocks noGrp="1"/>
          </p:cNvSpPr>
          <p:nvPr>
            <p:ph type="title"/>
          </p:nvPr>
        </p:nvSpPr>
        <p:spPr/>
        <p:txBody>
          <a:bodyPr/>
          <a:lstStyle/>
          <a:p>
            <a:endParaRPr lang="en-IN"/>
          </a:p>
        </p:txBody>
      </p:sp>
      <p:pic>
        <p:nvPicPr>
          <p:cNvPr id="6" name="Content Placeholder 5">
            <a:extLst>
              <a:ext uri="{FF2B5EF4-FFF2-40B4-BE49-F238E27FC236}">
                <a16:creationId xmlns:a16="http://schemas.microsoft.com/office/drawing/2014/main" id="{609943F1-1994-4936-B23C-572D9906CE27}"/>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29309"/>
            <a:ext cx="10515600" cy="6807200"/>
          </a:xfrm>
          <a:prstGeom prst="rect">
            <a:avLst/>
          </a:prstGeom>
          <a:noFill/>
          <a:ln>
            <a:noFill/>
          </a:ln>
        </p:spPr>
      </p:pic>
    </p:spTree>
    <p:extLst>
      <p:ext uri="{BB962C8B-B14F-4D97-AF65-F5344CB8AC3E}">
        <p14:creationId xmlns:p14="http://schemas.microsoft.com/office/powerpoint/2010/main" val="2270860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A3362-56BB-458A-B8A8-B1CB30DB7F0F}"/>
              </a:ext>
            </a:extLst>
          </p:cNvPr>
          <p:cNvSpPr>
            <a:spLocks noGrp="1"/>
          </p:cNvSpPr>
          <p:nvPr>
            <p:ph type="title"/>
          </p:nvPr>
        </p:nvSpPr>
        <p:spPr>
          <a:xfrm>
            <a:off x="838200" y="365126"/>
            <a:ext cx="10515600" cy="770948"/>
          </a:xfrm>
        </p:spPr>
        <p:txBody>
          <a:bodyPr/>
          <a:lstStyle/>
          <a:p>
            <a:pPr algn="ctr"/>
            <a:r>
              <a:rPr lang="en-US" b="1" dirty="0">
                <a:latin typeface="Times New Roman" panose="02020603050405020304" pitchFamily="18" charset="0"/>
                <a:cs typeface="Times New Roman" panose="02020603050405020304" pitchFamily="18" charset="0"/>
              </a:rPr>
              <a:t>Introduction to Syllabus</a:t>
            </a:r>
            <a:endParaRPr lang="en-IN" b="1" dirty="0">
              <a:latin typeface="Times New Roman" panose="02020603050405020304" pitchFamily="18" charset="0"/>
              <a:cs typeface="Times New Roman" panose="02020603050405020304" pitchFamily="18" charset="0"/>
            </a:endParaRPr>
          </a:p>
        </p:txBody>
      </p:sp>
      <p:graphicFrame>
        <p:nvGraphicFramePr>
          <p:cNvPr id="7" name="Table 7">
            <a:extLst>
              <a:ext uri="{FF2B5EF4-FFF2-40B4-BE49-F238E27FC236}">
                <a16:creationId xmlns:a16="http://schemas.microsoft.com/office/drawing/2014/main" id="{C54A9BCE-9D70-4C9F-BB44-652A2E93B281}"/>
              </a:ext>
            </a:extLst>
          </p:cNvPr>
          <p:cNvGraphicFramePr>
            <a:graphicFrameLocks noGrp="1"/>
          </p:cNvGraphicFramePr>
          <p:nvPr>
            <p:ph idx="1"/>
            <p:extLst>
              <p:ext uri="{D42A27DB-BD31-4B8C-83A1-F6EECF244321}">
                <p14:modId xmlns:p14="http://schemas.microsoft.com/office/powerpoint/2010/main" val="4253176684"/>
              </p:ext>
            </p:extLst>
          </p:nvPr>
        </p:nvGraphicFramePr>
        <p:xfrm>
          <a:off x="838200" y="1136074"/>
          <a:ext cx="10515600" cy="5130396"/>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2002867796"/>
                    </a:ext>
                  </a:extLst>
                </a:gridCol>
                <a:gridCol w="2628900">
                  <a:extLst>
                    <a:ext uri="{9D8B030D-6E8A-4147-A177-3AD203B41FA5}">
                      <a16:colId xmlns:a16="http://schemas.microsoft.com/office/drawing/2014/main" val="3014490263"/>
                    </a:ext>
                  </a:extLst>
                </a:gridCol>
                <a:gridCol w="2628900">
                  <a:extLst>
                    <a:ext uri="{9D8B030D-6E8A-4147-A177-3AD203B41FA5}">
                      <a16:colId xmlns:a16="http://schemas.microsoft.com/office/drawing/2014/main" val="1437111438"/>
                    </a:ext>
                  </a:extLst>
                </a:gridCol>
                <a:gridCol w="2628900">
                  <a:extLst>
                    <a:ext uri="{9D8B030D-6E8A-4147-A177-3AD203B41FA5}">
                      <a16:colId xmlns:a16="http://schemas.microsoft.com/office/drawing/2014/main" val="2782521362"/>
                    </a:ext>
                  </a:extLst>
                </a:gridCol>
              </a:tblGrid>
              <a:tr h="427533">
                <a:tc>
                  <a:txBody>
                    <a:bodyPr/>
                    <a:lstStyle/>
                    <a:p>
                      <a:r>
                        <a:rPr lang="en-US" dirty="0"/>
                        <a:t>Class</a:t>
                      </a:r>
                      <a:endParaRPr lang="en-IN" dirty="0"/>
                    </a:p>
                  </a:txBody>
                  <a:tcPr/>
                </a:tc>
                <a:tc>
                  <a:txBody>
                    <a:bodyPr/>
                    <a:lstStyle/>
                    <a:p>
                      <a:r>
                        <a:rPr lang="en-US" dirty="0"/>
                        <a:t>Semester</a:t>
                      </a:r>
                      <a:endParaRPr lang="en-IN" dirty="0"/>
                    </a:p>
                  </a:txBody>
                  <a:tcPr/>
                </a:tc>
                <a:tc>
                  <a:txBody>
                    <a:bodyPr/>
                    <a:lstStyle/>
                    <a:p>
                      <a:r>
                        <a:rPr lang="en-US" dirty="0"/>
                        <a:t>Paper</a:t>
                      </a:r>
                      <a:endParaRPr lang="en-IN" dirty="0"/>
                    </a:p>
                  </a:txBody>
                  <a:tcPr/>
                </a:tc>
                <a:tc>
                  <a:txBody>
                    <a:bodyPr/>
                    <a:lstStyle/>
                    <a:p>
                      <a:r>
                        <a:rPr lang="en-US" dirty="0"/>
                        <a:t>Units</a:t>
                      </a:r>
                      <a:endParaRPr lang="en-IN" dirty="0"/>
                    </a:p>
                  </a:txBody>
                  <a:tcPr/>
                </a:tc>
                <a:extLst>
                  <a:ext uri="{0D108BD9-81ED-4DB2-BD59-A6C34878D82A}">
                    <a16:rowId xmlns:a16="http://schemas.microsoft.com/office/drawing/2014/main" val="2587699696"/>
                  </a:ext>
                </a:extLst>
              </a:tr>
              <a:tr h="427533">
                <a:tc>
                  <a:txBody>
                    <a:bodyPr/>
                    <a:lstStyle/>
                    <a:p>
                      <a:r>
                        <a:rPr lang="en-US" dirty="0" err="1"/>
                        <a:t>F.Y.B.Sc</a:t>
                      </a:r>
                      <a:endParaRPr lang="en-IN" dirty="0"/>
                    </a:p>
                  </a:txBody>
                  <a:tcPr/>
                </a:tc>
                <a:tc>
                  <a:txBody>
                    <a:bodyPr/>
                    <a:lstStyle/>
                    <a:p>
                      <a:r>
                        <a:rPr lang="en-US" dirty="0"/>
                        <a:t>I</a:t>
                      </a:r>
                      <a:endParaRPr lang="en-IN" dirty="0"/>
                    </a:p>
                  </a:txBody>
                  <a:tcPr/>
                </a:tc>
                <a:tc>
                  <a:txBody>
                    <a:bodyPr/>
                    <a:lstStyle/>
                    <a:p>
                      <a:r>
                        <a:rPr lang="en-US" dirty="0"/>
                        <a:t>I </a:t>
                      </a:r>
                      <a:endParaRPr lang="en-IN" dirty="0"/>
                    </a:p>
                  </a:txBody>
                  <a:tcPr/>
                </a:tc>
                <a:tc>
                  <a:txBody>
                    <a:bodyPr/>
                    <a:lstStyle/>
                    <a:p>
                      <a:r>
                        <a:rPr lang="en-US" dirty="0"/>
                        <a:t>3 units</a:t>
                      </a:r>
                      <a:endParaRPr lang="en-IN" dirty="0"/>
                    </a:p>
                  </a:txBody>
                  <a:tcPr/>
                </a:tc>
                <a:extLst>
                  <a:ext uri="{0D108BD9-81ED-4DB2-BD59-A6C34878D82A}">
                    <a16:rowId xmlns:a16="http://schemas.microsoft.com/office/drawing/2014/main" val="2980000994"/>
                  </a:ext>
                </a:extLst>
              </a:tr>
              <a:tr h="427533">
                <a:tc>
                  <a:txBody>
                    <a:bodyPr/>
                    <a:lstStyle/>
                    <a:p>
                      <a:endParaRPr lang="en-IN" dirty="0"/>
                    </a:p>
                  </a:txBody>
                  <a:tcPr/>
                </a:tc>
                <a:tc>
                  <a:txBody>
                    <a:bodyPr/>
                    <a:lstStyle/>
                    <a:p>
                      <a:endParaRPr lang="en-IN" dirty="0"/>
                    </a:p>
                  </a:txBody>
                  <a:tcPr/>
                </a:tc>
                <a:tc>
                  <a:txBody>
                    <a:bodyPr/>
                    <a:lstStyle/>
                    <a:p>
                      <a:r>
                        <a:rPr lang="en-US" dirty="0"/>
                        <a:t>II</a:t>
                      </a:r>
                      <a:endParaRPr lang="en-IN" dirty="0"/>
                    </a:p>
                  </a:txBody>
                  <a:tcPr/>
                </a:tc>
                <a:tc>
                  <a:txBody>
                    <a:bodyPr/>
                    <a:lstStyle/>
                    <a:p>
                      <a:r>
                        <a:rPr lang="en-US" dirty="0"/>
                        <a:t>3 Units</a:t>
                      </a:r>
                      <a:endParaRPr lang="en-IN" dirty="0"/>
                    </a:p>
                  </a:txBody>
                  <a:tcPr/>
                </a:tc>
                <a:extLst>
                  <a:ext uri="{0D108BD9-81ED-4DB2-BD59-A6C34878D82A}">
                    <a16:rowId xmlns:a16="http://schemas.microsoft.com/office/drawing/2014/main" val="675232424"/>
                  </a:ext>
                </a:extLst>
              </a:tr>
              <a:tr h="427533">
                <a:tc>
                  <a:txBody>
                    <a:bodyPr/>
                    <a:lstStyle/>
                    <a:p>
                      <a:endParaRPr lang="en-IN" dirty="0"/>
                    </a:p>
                  </a:txBody>
                  <a:tcPr/>
                </a:tc>
                <a:tc>
                  <a:txBody>
                    <a:bodyPr/>
                    <a:lstStyle/>
                    <a:p>
                      <a:r>
                        <a:rPr lang="en-US" dirty="0"/>
                        <a:t>II</a:t>
                      </a:r>
                      <a:endParaRPr lang="en-IN" dirty="0"/>
                    </a:p>
                  </a:txBody>
                  <a:tcPr/>
                </a:tc>
                <a:tc>
                  <a:txBody>
                    <a:bodyPr/>
                    <a:lstStyle/>
                    <a:p>
                      <a:r>
                        <a:rPr lang="en-US" dirty="0"/>
                        <a:t>I</a:t>
                      </a:r>
                      <a:endParaRPr lang="en-IN" dirty="0"/>
                    </a:p>
                  </a:txBody>
                  <a:tcPr/>
                </a:tc>
                <a:tc>
                  <a:txBody>
                    <a:bodyPr/>
                    <a:lstStyle/>
                    <a:p>
                      <a:r>
                        <a:rPr lang="en-US" dirty="0"/>
                        <a:t>3 Units</a:t>
                      </a:r>
                      <a:endParaRPr lang="en-IN" dirty="0"/>
                    </a:p>
                  </a:txBody>
                  <a:tcPr/>
                </a:tc>
                <a:extLst>
                  <a:ext uri="{0D108BD9-81ED-4DB2-BD59-A6C34878D82A}">
                    <a16:rowId xmlns:a16="http://schemas.microsoft.com/office/drawing/2014/main" val="584137855"/>
                  </a:ext>
                </a:extLst>
              </a:tr>
              <a:tr h="427533">
                <a:tc>
                  <a:txBody>
                    <a:bodyPr/>
                    <a:lstStyle/>
                    <a:p>
                      <a:endParaRPr lang="en-IN" dirty="0"/>
                    </a:p>
                  </a:txBody>
                  <a:tcPr/>
                </a:tc>
                <a:tc>
                  <a:txBody>
                    <a:bodyPr/>
                    <a:lstStyle/>
                    <a:p>
                      <a:endParaRPr lang="en-IN" dirty="0"/>
                    </a:p>
                  </a:txBody>
                  <a:tcPr/>
                </a:tc>
                <a:tc>
                  <a:txBody>
                    <a:bodyPr/>
                    <a:lstStyle/>
                    <a:p>
                      <a:r>
                        <a:rPr lang="en-US" dirty="0"/>
                        <a:t>II</a:t>
                      </a:r>
                      <a:endParaRPr lang="en-IN" dirty="0"/>
                    </a:p>
                  </a:txBody>
                  <a:tcPr/>
                </a:tc>
                <a:tc>
                  <a:txBody>
                    <a:bodyPr/>
                    <a:lstStyle/>
                    <a:p>
                      <a:r>
                        <a:rPr lang="en-US" dirty="0"/>
                        <a:t>3 Units</a:t>
                      </a:r>
                      <a:endParaRPr lang="en-IN" dirty="0"/>
                    </a:p>
                  </a:txBody>
                  <a:tcPr/>
                </a:tc>
                <a:extLst>
                  <a:ext uri="{0D108BD9-81ED-4DB2-BD59-A6C34878D82A}">
                    <a16:rowId xmlns:a16="http://schemas.microsoft.com/office/drawing/2014/main" val="4039870346"/>
                  </a:ext>
                </a:extLst>
              </a:tr>
              <a:tr h="427533">
                <a:tc>
                  <a:txBody>
                    <a:bodyPr/>
                    <a:lstStyle/>
                    <a:p>
                      <a:r>
                        <a:rPr lang="en-US" dirty="0" err="1"/>
                        <a:t>S.Y.B.Sc</a:t>
                      </a:r>
                      <a:r>
                        <a:rPr lang="en-US" dirty="0"/>
                        <a:t>.</a:t>
                      </a:r>
                      <a:endParaRPr lang="en-IN" dirty="0"/>
                    </a:p>
                  </a:txBody>
                  <a:tcPr/>
                </a:tc>
                <a:tc>
                  <a:txBody>
                    <a:bodyPr/>
                    <a:lstStyle/>
                    <a:p>
                      <a:r>
                        <a:rPr lang="en-US" dirty="0"/>
                        <a:t>III</a:t>
                      </a:r>
                      <a:endParaRPr lang="en-IN" dirty="0"/>
                    </a:p>
                  </a:txBody>
                  <a:tcPr/>
                </a:tc>
                <a:tc>
                  <a:txBody>
                    <a:bodyPr/>
                    <a:lstStyle/>
                    <a:p>
                      <a:r>
                        <a:rPr lang="en-US" dirty="0"/>
                        <a:t>I</a:t>
                      </a:r>
                      <a:endParaRPr lang="en-IN" dirty="0"/>
                    </a:p>
                  </a:txBody>
                  <a:tcPr/>
                </a:tc>
                <a:tc>
                  <a:txBody>
                    <a:bodyPr/>
                    <a:lstStyle/>
                    <a:p>
                      <a:r>
                        <a:rPr lang="en-US" dirty="0"/>
                        <a:t>3 Units</a:t>
                      </a:r>
                      <a:endParaRPr lang="en-IN" dirty="0"/>
                    </a:p>
                  </a:txBody>
                  <a:tcPr/>
                </a:tc>
                <a:extLst>
                  <a:ext uri="{0D108BD9-81ED-4DB2-BD59-A6C34878D82A}">
                    <a16:rowId xmlns:a16="http://schemas.microsoft.com/office/drawing/2014/main" val="2590119988"/>
                  </a:ext>
                </a:extLst>
              </a:tr>
              <a:tr h="427533">
                <a:tc>
                  <a:txBody>
                    <a:bodyPr/>
                    <a:lstStyle/>
                    <a:p>
                      <a:endParaRPr lang="en-IN" dirty="0"/>
                    </a:p>
                  </a:txBody>
                  <a:tcPr/>
                </a:tc>
                <a:tc>
                  <a:txBody>
                    <a:bodyPr/>
                    <a:lstStyle/>
                    <a:p>
                      <a:endParaRPr lang="en-IN" dirty="0"/>
                    </a:p>
                  </a:txBody>
                  <a:tcPr/>
                </a:tc>
                <a:tc>
                  <a:txBody>
                    <a:bodyPr/>
                    <a:lstStyle/>
                    <a:p>
                      <a:r>
                        <a:rPr lang="en-US" dirty="0"/>
                        <a:t>II</a:t>
                      </a:r>
                      <a:endParaRPr lang="en-IN" dirty="0"/>
                    </a:p>
                  </a:txBody>
                  <a:tcPr/>
                </a:tc>
                <a:tc>
                  <a:txBody>
                    <a:bodyPr/>
                    <a:lstStyle/>
                    <a:p>
                      <a:r>
                        <a:rPr lang="en-US" dirty="0"/>
                        <a:t>3 Units</a:t>
                      </a:r>
                      <a:endParaRPr lang="en-IN" dirty="0"/>
                    </a:p>
                  </a:txBody>
                  <a:tcPr/>
                </a:tc>
                <a:extLst>
                  <a:ext uri="{0D108BD9-81ED-4DB2-BD59-A6C34878D82A}">
                    <a16:rowId xmlns:a16="http://schemas.microsoft.com/office/drawing/2014/main" val="2137856573"/>
                  </a:ext>
                </a:extLst>
              </a:tr>
              <a:tr h="427533">
                <a:tc>
                  <a:txBody>
                    <a:bodyPr/>
                    <a:lstStyle/>
                    <a:p>
                      <a:endParaRPr lang="en-IN" dirty="0"/>
                    </a:p>
                  </a:txBody>
                  <a:tcPr/>
                </a:tc>
                <a:tc>
                  <a:txBody>
                    <a:bodyPr/>
                    <a:lstStyle/>
                    <a:p>
                      <a:endParaRPr lang="en-IN" dirty="0"/>
                    </a:p>
                  </a:txBody>
                  <a:tcPr/>
                </a:tc>
                <a:tc>
                  <a:txBody>
                    <a:bodyPr/>
                    <a:lstStyle/>
                    <a:p>
                      <a:r>
                        <a:rPr lang="en-US" dirty="0"/>
                        <a:t>III</a:t>
                      </a:r>
                      <a:endParaRPr lang="en-IN" dirty="0"/>
                    </a:p>
                  </a:txBody>
                  <a:tcPr/>
                </a:tc>
                <a:tc>
                  <a:txBody>
                    <a:bodyPr/>
                    <a:lstStyle/>
                    <a:p>
                      <a:r>
                        <a:rPr lang="en-US" dirty="0"/>
                        <a:t>3 Units</a:t>
                      </a:r>
                      <a:endParaRPr lang="en-IN" dirty="0"/>
                    </a:p>
                  </a:txBody>
                  <a:tcPr/>
                </a:tc>
                <a:extLst>
                  <a:ext uri="{0D108BD9-81ED-4DB2-BD59-A6C34878D82A}">
                    <a16:rowId xmlns:a16="http://schemas.microsoft.com/office/drawing/2014/main" val="2267271511"/>
                  </a:ext>
                </a:extLst>
              </a:tr>
              <a:tr h="427533">
                <a:tc>
                  <a:txBody>
                    <a:bodyPr/>
                    <a:lstStyle/>
                    <a:p>
                      <a:endParaRPr lang="en-IN" dirty="0"/>
                    </a:p>
                  </a:txBody>
                  <a:tcPr/>
                </a:tc>
                <a:tc>
                  <a:txBody>
                    <a:bodyPr/>
                    <a:lstStyle/>
                    <a:p>
                      <a:r>
                        <a:rPr lang="en-US" dirty="0"/>
                        <a:t>IV</a:t>
                      </a:r>
                      <a:endParaRPr lang="en-IN" dirty="0"/>
                    </a:p>
                  </a:txBody>
                  <a:tcPr/>
                </a:tc>
                <a:tc>
                  <a:txBody>
                    <a:bodyPr/>
                    <a:lstStyle/>
                    <a:p>
                      <a:r>
                        <a:rPr lang="en-US" dirty="0"/>
                        <a:t>I</a:t>
                      </a:r>
                      <a:endParaRPr lang="en-IN" dirty="0"/>
                    </a:p>
                  </a:txBody>
                  <a:tcPr/>
                </a:tc>
                <a:tc>
                  <a:txBody>
                    <a:bodyPr/>
                    <a:lstStyle/>
                    <a:p>
                      <a:r>
                        <a:rPr lang="en-US" dirty="0"/>
                        <a:t>3 Units</a:t>
                      </a:r>
                      <a:endParaRPr lang="en-IN" dirty="0"/>
                    </a:p>
                  </a:txBody>
                  <a:tcPr/>
                </a:tc>
                <a:extLst>
                  <a:ext uri="{0D108BD9-81ED-4DB2-BD59-A6C34878D82A}">
                    <a16:rowId xmlns:a16="http://schemas.microsoft.com/office/drawing/2014/main" val="3919511359"/>
                  </a:ext>
                </a:extLst>
              </a:tr>
              <a:tr h="427533">
                <a:tc>
                  <a:txBody>
                    <a:bodyPr/>
                    <a:lstStyle/>
                    <a:p>
                      <a:endParaRPr lang="en-IN" dirty="0"/>
                    </a:p>
                  </a:txBody>
                  <a:tcPr/>
                </a:tc>
                <a:tc>
                  <a:txBody>
                    <a:bodyPr/>
                    <a:lstStyle/>
                    <a:p>
                      <a:endParaRPr lang="en-IN" dirty="0"/>
                    </a:p>
                  </a:txBody>
                  <a:tcPr/>
                </a:tc>
                <a:tc>
                  <a:txBody>
                    <a:bodyPr/>
                    <a:lstStyle/>
                    <a:p>
                      <a:r>
                        <a:rPr lang="en-US" dirty="0"/>
                        <a:t>II</a:t>
                      </a:r>
                      <a:endParaRPr lang="en-IN" dirty="0"/>
                    </a:p>
                  </a:txBody>
                  <a:tcPr/>
                </a:tc>
                <a:tc>
                  <a:txBody>
                    <a:bodyPr/>
                    <a:lstStyle/>
                    <a:p>
                      <a:r>
                        <a:rPr lang="en-US" dirty="0"/>
                        <a:t>3 Units</a:t>
                      </a:r>
                      <a:endParaRPr lang="en-IN" dirty="0"/>
                    </a:p>
                  </a:txBody>
                  <a:tcPr/>
                </a:tc>
                <a:extLst>
                  <a:ext uri="{0D108BD9-81ED-4DB2-BD59-A6C34878D82A}">
                    <a16:rowId xmlns:a16="http://schemas.microsoft.com/office/drawing/2014/main" val="1199821619"/>
                  </a:ext>
                </a:extLst>
              </a:tr>
              <a:tr h="427533">
                <a:tc>
                  <a:txBody>
                    <a:bodyPr/>
                    <a:lstStyle/>
                    <a:p>
                      <a:endParaRPr lang="en-IN" dirty="0"/>
                    </a:p>
                  </a:txBody>
                  <a:tcPr/>
                </a:tc>
                <a:tc>
                  <a:txBody>
                    <a:bodyPr/>
                    <a:lstStyle/>
                    <a:p>
                      <a:endParaRPr lang="en-IN" dirty="0"/>
                    </a:p>
                  </a:txBody>
                  <a:tcPr/>
                </a:tc>
                <a:tc>
                  <a:txBody>
                    <a:bodyPr/>
                    <a:lstStyle/>
                    <a:p>
                      <a:r>
                        <a:rPr lang="en-US" dirty="0"/>
                        <a:t>III</a:t>
                      </a:r>
                      <a:endParaRPr lang="en-IN" dirty="0"/>
                    </a:p>
                  </a:txBody>
                  <a:tcPr/>
                </a:tc>
                <a:tc>
                  <a:txBody>
                    <a:bodyPr/>
                    <a:lstStyle/>
                    <a:p>
                      <a:r>
                        <a:rPr lang="en-US" dirty="0"/>
                        <a:t>3 Units</a:t>
                      </a:r>
                      <a:endParaRPr lang="en-IN" dirty="0"/>
                    </a:p>
                  </a:txBody>
                  <a:tcPr/>
                </a:tc>
                <a:extLst>
                  <a:ext uri="{0D108BD9-81ED-4DB2-BD59-A6C34878D82A}">
                    <a16:rowId xmlns:a16="http://schemas.microsoft.com/office/drawing/2014/main" val="2665820320"/>
                  </a:ext>
                </a:extLst>
              </a:tr>
              <a:tr h="427533">
                <a:tc>
                  <a:txBody>
                    <a:bodyPr/>
                    <a:lstStyle/>
                    <a:p>
                      <a:endParaRPr lang="en-IN" dirty="0"/>
                    </a:p>
                  </a:txBody>
                  <a:tcPr/>
                </a:tc>
                <a:tc>
                  <a:txBody>
                    <a:bodyPr/>
                    <a:lstStyle/>
                    <a:p>
                      <a:endParaRPr lang="en-IN" dirty="0"/>
                    </a:p>
                  </a:txBody>
                  <a:tcPr/>
                </a:tc>
                <a:tc>
                  <a:txBody>
                    <a:bodyPr/>
                    <a:lstStyle/>
                    <a:p>
                      <a:endParaRPr lang="en-IN" dirty="0"/>
                    </a:p>
                  </a:txBody>
                  <a:tcPr/>
                </a:tc>
                <a:tc>
                  <a:txBody>
                    <a:bodyPr/>
                    <a:lstStyle/>
                    <a:p>
                      <a:endParaRPr lang="en-IN" dirty="0"/>
                    </a:p>
                  </a:txBody>
                  <a:tcPr/>
                </a:tc>
                <a:extLst>
                  <a:ext uri="{0D108BD9-81ED-4DB2-BD59-A6C34878D82A}">
                    <a16:rowId xmlns:a16="http://schemas.microsoft.com/office/drawing/2014/main" val="3149859006"/>
                  </a:ext>
                </a:extLst>
              </a:tr>
            </a:tbl>
          </a:graphicData>
        </a:graphic>
      </p:graphicFrame>
    </p:spTree>
    <p:extLst>
      <p:ext uri="{BB962C8B-B14F-4D97-AF65-F5344CB8AC3E}">
        <p14:creationId xmlns:p14="http://schemas.microsoft.com/office/powerpoint/2010/main" val="34568902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CC567-3664-41A0-A30D-DA0253191512}"/>
              </a:ext>
            </a:extLst>
          </p:cNvPr>
          <p:cNvSpPr>
            <a:spLocks noGrp="1"/>
          </p:cNvSpPr>
          <p:nvPr>
            <p:ph type="title"/>
          </p:nvPr>
        </p:nvSpPr>
        <p:spPr>
          <a:xfrm>
            <a:off x="838200" y="365126"/>
            <a:ext cx="10515600" cy="743828"/>
          </a:xfrm>
        </p:spPr>
        <p:txBody>
          <a:bodyPr/>
          <a:lstStyle/>
          <a:p>
            <a:pPr algn="ctr"/>
            <a:r>
              <a:rPr lang="en-US" dirty="0">
                <a:solidFill>
                  <a:srgbClr val="FF0000"/>
                </a:solidFill>
                <a:latin typeface="Times New Roman" panose="02020603050405020304" pitchFamily="18" charset="0"/>
                <a:cs typeface="Times New Roman" panose="02020603050405020304" pitchFamily="18" charset="0"/>
              </a:rPr>
              <a:t>Biodiversity Hot Spots</a:t>
            </a:r>
            <a:endParaRPr lang="en-IN"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C06AAE4-37BA-4F23-AA7E-A7B491D86E81}"/>
              </a:ext>
            </a:extLst>
          </p:cNvPr>
          <p:cNvSpPr>
            <a:spLocks noGrp="1"/>
          </p:cNvSpPr>
          <p:nvPr>
            <p:ph idx="1"/>
          </p:nvPr>
        </p:nvSpPr>
        <p:spPr>
          <a:xfrm>
            <a:off x="838200" y="1284051"/>
            <a:ext cx="10515600" cy="5476672"/>
          </a:xfrm>
        </p:spPr>
        <p:txBody>
          <a:bodyPr>
            <a:normAutofit fontScale="85000" lnSpcReduction="20000"/>
          </a:bodyPr>
          <a:lstStyle/>
          <a:p>
            <a:pPr algn="just"/>
            <a:r>
              <a:rPr lang="en-US" b="0" i="0" dirty="0">
                <a:solidFill>
                  <a:srgbClr val="000000"/>
                </a:solidFill>
                <a:effectLst/>
                <a:latin typeface="Times New Roman" panose="02020603050405020304" pitchFamily="18" charset="0"/>
                <a:cs typeface="Times New Roman" panose="02020603050405020304" pitchFamily="18" charset="0"/>
              </a:rPr>
              <a:t>The Earth’s biodiversity is evenly distributed across its surface. </a:t>
            </a:r>
          </a:p>
          <a:p>
            <a:pPr algn="just"/>
            <a:r>
              <a:rPr lang="en-US" b="0" i="0" dirty="0">
                <a:solidFill>
                  <a:srgbClr val="000000"/>
                </a:solidFill>
                <a:effectLst/>
                <a:latin typeface="Times New Roman" panose="02020603050405020304" pitchFamily="18" charset="0"/>
                <a:cs typeface="Times New Roman" panose="02020603050405020304" pitchFamily="18" charset="0"/>
              </a:rPr>
              <a:t>There are over a thousand major eco-regions in the world. </a:t>
            </a:r>
          </a:p>
          <a:p>
            <a:pPr algn="just"/>
            <a:r>
              <a:rPr lang="en-US" b="0" i="0" dirty="0">
                <a:solidFill>
                  <a:srgbClr val="000000"/>
                </a:solidFill>
                <a:effectLst/>
                <a:latin typeface="Times New Roman" panose="02020603050405020304" pitchFamily="18" charset="0"/>
                <a:cs typeface="Times New Roman" panose="02020603050405020304" pitchFamily="18" charset="0"/>
              </a:rPr>
              <a:t>It is estimated that there are about 200 richest, rarest and most distinctive natural areas in the world. These are referred to as the Global 200.</a:t>
            </a:r>
          </a:p>
          <a:p>
            <a:pPr algn="just"/>
            <a:r>
              <a:rPr lang="en-US" b="0" i="0" dirty="0">
                <a:solidFill>
                  <a:srgbClr val="000000"/>
                </a:solidFill>
                <a:effectLst/>
                <a:latin typeface="Times New Roman" panose="02020603050405020304" pitchFamily="18" charset="0"/>
                <a:cs typeface="Times New Roman" panose="02020603050405020304" pitchFamily="18" charset="0"/>
              </a:rPr>
              <a:t>Hotspots of biodiversity refer to bio-geographic regions where significant levels of biodiversity.</a:t>
            </a:r>
          </a:p>
          <a:p>
            <a:pPr algn="just"/>
            <a:r>
              <a:rPr lang="en-US" b="0" i="0" dirty="0">
                <a:solidFill>
                  <a:srgbClr val="000000"/>
                </a:solidFill>
                <a:effectLst/>
                <a:latin typeface="Times New Roman" panose="02020603050405020304" pitchFamily="18" charset="0"/>
                <a:cs typeface="Times New Roman" panose="02020603050405020304" pitchFamily="18" charset="0"/>
              </a:rPr>
              <a:t>It is with richness and unusual concentration of endemic species are found, however, they are threatened with mindless exploitation and destruction.</a:t>
            </a:r>
          </a:p>
          <a:p>
            <a:pPr algn="just"/>
            <a:r>
              <a:rPr lang="en-US" b="0" i="0" dirty="0">
                <a:solidFill>
                  <a:srgbClr val="000000"/>
                </a:solidFill>
                <a:effectLst/>
                <a:latin typeface="Times New Roman" panose="02020603050405020304" pitchFamily="18" charset="0"/>
                <a:cs typeface="Times New Roman" panose="02020603050405020304" pitchFamily="18" charset="0"/>
              </a:rPr>
              <a:t>A biodiversity is termed as a hotspot if −</a:t>
            </a:r>
          </a:p>
          <a:p>
            <a:pPr algn="just">
              <a:buFont typeface="Arial" panose="020B0604020202020204" pitchFamily="34" charset="0"/>
              <a:buChar char="•"/>
            </a:pPr>
            <a:r>
              <a:rPr lang="en-US" b="0" i="0" dirty="0">
                <a:solidFill>
                  <a:srgbClr val="000000"/>
                </a:solidFill>
                <a:effectLst/>
                <a:latin typeface="Times New Roman" panose="02020603050405020304" pitchFamily="18" charset="0"/>
                <a:cs typeface="Times New Roman" panose="02020603050405020304" pitchFamily="18" charset="0"/>
              </a:rPr>
              <a:t>It has at least 1,500 vascular plants as endemic.</a:t>
            </a:r>
          </a:p>
          <a:p>
            <a:pPr algn="just">
              <a:buFont typeface="Arial" panose="020B0604020202020204" pitchFamily="34" charset="0"/>
              <a:buChar char="•"/>
            </a:pPr>
            <a:r>
              <a:rPr lang="en-US" b="0" i="0" dirty="0">
                <a:solidFill>
                  <a:srgbClr val="000000"/>
                </a:solidFill>
                <a:effectLst/>
                <a:latin typeface="Times New Roman" panose="02020603050405020304" pitchFamily="18" charset="0"/>
                <a:cs typeface="Times New Roman" panose="02020603050405020304" pitchFamily="18" charset="0"/>
              </a:rPr>
              <a:t>It must be threatened or under threat of destruction to a considerable extent.</a:t>
            </a:r>
          </a:p>
          <a:p>
            <a:pPr algn="just"/>
            <a:r>
              <a:rPr lang="en-US" b="0" i="0" dirty="0">
                <a:solidFill>
                  <a:srgbClr val="000000"/>
                </a:solidFill>
                <a:effectLst/>
                <a:latin typeface="Times New Roman" panose="02020603050405020304" pitchFamily="18" charset="0"/>
                <a:cs typeface="Times New Roman" panose="02020603050405020304" pitchFamily="18" charset="0"/>
              </a:rPr>
              <a:t>Across the world, about 35 areas are marked as hotspots of biodiversity.</a:t>
            </a:r>
          </a:p>
          <a:p>
            <a:pPr algn="just"/>
            <a:r>
              <a:rPr lang="en-US" b="0" i="0" dirty="0">
                <a:solidFill>
                  <a:srgbClr val="000000"/>
                </a:solidFill>
                <a:effectLst/>
                <a:latin typeface="Times New Roman" panose="02020603050405020304" pitchFamily="18" charset="0"/>
                <a:cs typeface="Times New Roman" panose="02020603050405020304" pitchFamily="18" charset="0"/>
              </a:rPr>
              <a:t>They represent 2.3 percent of the Earth’s land surface but they support more than half of the world’s endemic plant species and almost half of birds, mammals, reptiles, and amphibians as endemic.</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97620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CB78B-18AD-4C83-B50F-36EA29489649}"/>
              </a:ext>
            </a:extLst>
          </p:cNvPr>
          <p:cNvSpPr>
            <a:spLocks noGrp="1"/>
          </p:cNvSpPr>
          <p:nvPr>
            <p:ph type="title"/>
          </p:nvPr>
        </p:nvSpPr>
        <p:spPr/>
        <p:txBody>
          <a:bodyPr/>
          <a:lstStyle/>
          <a:p>
            <a:pPr algn="ctr"/>
            <a:r>
              <a:rPr lang="en-US" dirty="0">
                <a:solidFill>
                  <a:srgbClr val="FF0000"/>
                </a:solidFill>
                <a:latin typeface="Times New Roman" panose="02020603050405020304" pitchFamily="18" charset="0"/>
                <a:cs typeface="Times New Roman" panose="02020603050405020304" pitchFamily="18" charset="0"/>
              </a:rPr>
              <a:t>Biodiversity Hot Spots</a:t>
            </a:r>
            <a:endParaRPr lang="en-IN" dirty="0"/>
          </a:p>
        </p:txBody>
      </p:sp>
      <p:sp>
        <p:nvSpPr>
          <p:cNvPr id="3" name="Content Placeholder 2">
            <a:extLst>
              <a:ext uri="{FF2B5EF4-FFF2-40B4-BE49-F238E27FC236}">
                <a16:creationId xmlns:a16="http://schemas.microsoft.com/office/drawing/2014/main" id="{AA277F5F-8883-47F8-AF11-82D8C5E68409}"/>
              </a:ext>
            </a:extLst>
          </p:cNvPr>
          <p:cNvSpPr>
            <a:spLocks noGrp="1"/>
          </p:cNvSpPr>
          <p:nvPr>
            <p:ph idx="1"/>
          </p:nvPr>
        </p:nvSpPr>
        <p:spPr/>
        <p:txBody>
          <a:bodyPr/>
          <a:lstStyle/>
          <a:p>
            <a:r>
              <a:rPr lang="en-US" b="0" i="0" dirty="0">
                <a:solidFill>
                  <a:srgbClr val="202122"/>
                </a:solidFill>
                <a:effectLst/>
                <a:latin typeface="Arial" panose="020B0604020202020204" pitchFamily="34" charset="0"/>
              </a:rPr>
              <a:t>Biodiversity hotspots host their diverse ecosystems on just 2.4% of the planet's surface, however, the area defined as hotspots covers a much larger proportion of the land. </a:t>
            </a:r>
          </a:p>
          <a:p>
            <a:r>
              <a:rPr lang="en-US" b="0" i="0" dirty="0">
                <a:solidFill>
                  <a:srgbClr val="202122"/>
                </a:solidFill>
                <a:effectLst/>
                <a:latin typeface="Arial" panose="020B0604020202020204" pitchFamily="34" charset="0"/>
              </a:rPr>
              <a:t>The original 25 hotspots covered 11.8% of the land surface area of the Earth. </a:t>
            </a:r>
          </a:p>
          <a:p>
            <a:r>
              <a:rPr lang="en-US" b="0" i="0" dirty="0">
                <a:solidFill>
                  <a:srgbClr val="202122"/>
                </a:solidFill>
                <a:effectLst/>
                <a:latin typeface="Arial" panose="020B0604020202020204" pitchFamily="34" charset="0"/>
              </a:rPr>
              <a:t>Overall, the current hotspots cover more than 15.7% of the land surface area, but have lost around 85% of their habitat. </a:t>
            </a:r>
          </a:p>
          <a:p>
            <a:r>
              <a:rPr lang="en-US" b="0" i="0" dirty="0">
                <a:solidFill>
                  <a:srgbClr val="202122"/>
                </a:solidFill>
                <a:effectLst/>
                <a:latin typeface="Arial" panose="020B0604020202020204" pitchFamily="34" charset="0"/>
              </a:rPr>
              <a:t>This </a:t>
            </a:r>
            <a:r>
              <a:rPr lang="en-US" b="0" i="0" u="none" strike="noStrike" dirty="0">
                <a:solidFill>
                  <a:srgbClr val="0B0080"/>
                </a:solidFill>
                <a:effectLst/>
                <a:latin typeface="Arial" panose="020B0604020202020204" pitchFamily="34" charset="0"/>
                <a:hlinkClick r:id="rId2" tooltip="Habitat destruction"/>
              </a:rPr>
              <a:t>loss of habitat</a:t>
            </a:r>
            <a:r>
              <a:rPr lang="en-US" b="0" i="0" dirty="0">
                <a:solidFill>
                  <a:srgbClr val="202122"/>
                </a:solidFill>
                <a:effectLst/>
                <a:latin typeface="Arial" panose="020B0604020202020204" pitchFamily="34" charset="0"/>
              </a:rPr>
              <a:t> explains why approximately 60% of the world's terrestrial life lives on only 2.4% of the land surface area.</a:t>
            </a:r>
            <a:endParaRPr lang="en-IN" dirty="0"/>
          </a:p>
        </p:txBody>
      </p:sp>
    </p:spTree>
    <p:extLst>
      <p:ext uri="{BB962C8B-B14F-4D97-AF65-F5344CB8AC3E}">
        <p14:creationId xmlns:p14="http://schemas.microsoft.com/office/powerpoint/2010/main" val="25195234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68647-5C4E-4C20-BC1A-10FEA541F2CA}"/>
              </a:ext>
            </a:extLst>
          </p:cNvPr>
          <p:cNvSpPr>
            <a:spLocks noGrp="1"/>
          </p:cNvSpPr>
          <p:nvPr>
            <p:ph type="title"/>
          </p:nvPr>
        </p:nvSpPr>
        <p:spPr>
          <a:xfrm>
            <a:off x="838200" y="175098"/>
            <a:ext cx="10515600" cy="1157592"/>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World Biodiversity Hotspots</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3654E378-7C8A-4F09-AFD3-738180DADDEC}"/>
              </a:ext>
            </a:extLst>
          </p:cNvPr>
          <p:cNvSpPr>
            <a:spLocks noGrp="1"/>
          </p:cNvSpPr>
          <p:nvPr>
            <p:ph idx="1"/>
          </p:nvPr>
        </p:nvSpPr>
        <p:spPr/>
        <p:txBody>
          <a:bodyPr/>
          <a:lstStyle/>
          <a:p>
            <a:endParaRPr lang="en-IN"/>
          </a:p>
        </p:txBody>
      </p:sp>
      <p:pic>
        <p:nvPicPr>
          <p:cNvPr id="1026" name="Picture 2">
            <a:extLst>
              <a:ext uri="{FF2B5EF4-FFF2-40B4-BE49-F238E27FC236}">
                <a16:creationId xmlns:a16="http://schemas.microsoft.com/office/drawing/2014/main" id="{6A5AEBCB-7982-4709-B5BD-670E1EC093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833" y="1332690"/>
            <a:ext cx="11459183" cy="568095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94BE9793-1407-4291-8A18-6668E6E5403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49839" y="1"/>
            <a:ext cx="2542162" cy="1332690"/>
          </a:xfrm>
          <a:prstGeom prst="rect">
            <a:avLst/>
          </a:prstGeom>
          <a:noFill/>
          <a:ln>
            <a:noFill/>
          </a:ln>
        </p:spPr>
      </p:pic>
      <p:pic>
        <p:nvPicPr>
          <p:cNvPr id="8" name="Picture 7">
            <a:extLst>
              <a:ext uri="{FF2B5EF4-FFF2-40B4-BE49-F238E27FC236}">
                <a16:creationId xmlns:a16="http://schemas.microsoft.com/office/drawing/2014/main" id="{CC2F09D9-068D-4134-9AE4-D194BDC48F0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2692275" cy="1332690"/>
          </a:xfrm>
          <a:prstGeom prst="rect">
            <a:avLst/>
          </a:prstGeom>
          <a:noFill/>
          <a:ln>
            <a:noFill/>
          </a:ln>
        </p:spPr>
      </p:pic>
    </p:spTree>
    <p:extLst>
      <p:ext uri="{BB962C8B-B14F-4D97-AF65-F5344CB8AC3E}">
        <p14:creationId xmlns:p14="http://schemas.microsoft.com/office/powerpoint/2010/main" val="41348666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67C19-77EC-4AF7-A0D3-ABE55565B290}"/>
              </a:ext>
            </a:extLst>
          </p:cNvPr>
          <p:cNvSpPr>
            <a:spLocks noGrp="1"/>
          </p:cNvSpPr>
          <p:nvPr>
            <p:ph type="title"/>
          </p:nvPr>
        </p:nvSpPr>
        <p:spPr>
          <a:xfrm>
            <a:off x="838200" y="0"/>
            <a:ext cx="10515600" cy="1325563"/>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World Biodiversity Hotspots</a:t>
            </a:r>
            <a:endParaRPr lang="en-IN" dirty="0"/>
          </a:p>
        </p:txBody>
      </p:sp>
      <p:graphicFrame>
        <p:nvGraphicFramePr>
          <p:cNvPr id="4" name="Table 4">
            <a:extLst>
              <a:ext uri="{FF2B5EF4-FFF2-40B4-BE49-F238E27FC236}">
                <a16:creationId xmlns:a16="http://schemas.microsoft.com/office/drawing/2014/main" id="{003D7F12-A5EA-4B4F-8AB3-9FE59C1AF0ED}"/>
              </a:ext>
            </a:extLst>
          </p:cNvPr>
          <p:cNvGraphicFramePr>
            <a:graphicFrameLocks noGrp="1"/>
          </p:cNvGraphicFramePr>
          <p:nvPr>
            <p:ph idx="1"/>
            <p:extLst>
              <p:ext uri="{D42A27DB-BD31-4B8C-83A1-F6EECF244321}">
                <p14:modId xmlns:p14="http://schemas.microsoft.com/office/powerpoint/2010/main" val="3714493329"/>
              </p:ext>
            </p:extLst>
          </p:nvPr>
        </p:nvGraphicFramePr>
        <p:xfrm>
          <a:off x="838200" y="1264596"/>
          <a:ext cx="11480989" cy="6784029"/>
        </p:xfrm>
        <a:graphic>
          <a:graphicData uri="http://schemas.openxmlformats.org/drawingml/2006/table">
            <a:tbl>
              <a:tblPr firstRow="1" bandRow="1">
                <a:tableStyleId>{5C22544A-7EE6-4342-B048-85BDC9FD1C3A}</a:tableStyleId>
              </a:tblPr>
              <a:tblGrid>
                <a:gridCol w="4470591">
                  <a:extLst>
                    <a:ext uri="{9D8B030D-6E8A-4147-A177-3AD203B41FA5}">
                      <a16:colId xmlns:a16="http://schemas.microsoft.com/office/drawing/2014/main" val="3736478957"/>
                    </a:ext>
                  </a:extLst>
                </a:gridCol>
                <a:gridCol w="3505199">
                  <a:extLst>
                    <a:ext uri="{9D8B030D-6E8A-4147-A177-3AD203B41FA5}">
                      <a16:colId xmlns:a16="http://schemas.microsoft.com/office/drawing/2014/main" val="653591233"/>
                    </a:ext>
                  </a:extLst>
                </a:gridCol>
                <a:gridCol w="3505199">
                  <a:extLst>
                    <a:ext uri="{9D8B030D-6E8A-4147-A177-3AD203B41FA5}">
                      <a16:colId xmlns:a16="http://schemas.microsoft.com/office/drawing/2014/main" val="1987080210"/>
                    </a:ext>
                  </a:extLst>
                </a:gridCol>
              </a:tblGrid>
              <a:tr h="6379756">
                <a:tc>
                  <a:txBody>
                    <a:bodyPr/>
                    <a:lstStyle/>
                    <a:p>
                      <a:r>
                        <a:rPr lang="en-IN" sz="1800" b="1" u="sng" kern="1200" dirty="0">
                          <a:solidFill>
                            <a:schemeClr val="tx1"/>
                          </a:solidFill>
                          <a:effectLst/>
                          <a:latin typeface="+mn-lt"/>
                          <a:ea typeface="+mn-ea"/>
                          <a:cs typeface="+mn-cs"/>
                          <a:hlinkClick r:id="rId2" tooltip="Northern America">
                            <a:extLst>
                              <a:ext uri="{A12FA001-AC4F-418D-AE19-62706E023703}">
                                <ahyp:hlinkClr xmlns:ahyp="http://schemas.microsoft.com/office/drawing/2018/hyperlinkcolor" val="tx"/>
                              </a:ext>
                            </a:extLst>
                          </a:hlinkClick>
                        </a:rPr>
                        <a:t>North</a:t>
                      </a:r>
                      <a:r>
                        <a:rPr lang="en-IN" sz="1800" b="1" kern="1200" dirty="0">
                          <a:solidFill>
                            <a:schemeClr val="tx1"/>
                          </a:solidFill>
                          <a:effectLst/>
                          <a:latin typeface="+mn-lt"/>
                          <a:ea typeface="+mn-ea"/>
                          <a:cs typeface="+mn-cs"/>
                        </a:rPr>
                        <a:t> and </a:t>
                      </a:r>
                      <a:r>
                        <a:rPr lang="en-IN" sz="1800" b="1" u="sng" kern="1200" dirty="0">
                          <a:solidFill>
                            <a:schemeClr val="tx1"/>
                          </a:solidFill>
                          <a:effectLst/>
                          <a:latin typeface="+mn-lt"/>
                          <a:ea typeface="+mn-ea"/>
                          <a:cs typeface="+mn-cs"/>
                          <a:hlinkClick r:id="rId3" tooltip="Central America">
                            <a:extLst>
                              <a:ext uri="{A12FA001-AC4F-418D-AE19-62706E023703}">
                                <ahyp:hlinkClr xmlns:ahyp="http://schemas.microsoft.com/office/drawing/2018/hyperlinkcolor" val="tx"/>
                              </a:ext>
                            </a:extLst>
                          </a:hlinkClick>
                        </a:rPr>
                        <a:t>Central America</a:t>
                      </a:r>
                      <a:endParaRPr lang="en-IN" sz="1800" b="1" kern="1200" dirty="0">
                        <a:solidFill>
                          <a:schemeClr val="tx1"/>
                        </a:solidFill>
                        <a:effectLst/>
                        <a:latin typeface="+mn-lt"/>
                        <a:ea typeface="+mn-ea"/>
                        <a:cs typeface="+mn-cs"/>
                      </a:endParaRPr>
                    </a:p>
                    <a:p>
                      <a:pPr lvl="0"/>
                      <a:r>
                        <a:rPr lang="en-IN" sz="1800" b="1" u="sng" kern="1200" dirty="0">
                          <a:solidFill>
                            <a:schemeClr val="tx1"/>
                          </a:solidFill>
                          <a:effectLst/>
                          <a:latin typeface="+mn-lt"/>
                          <a:ea typeface="+mn-ea"/>
                          <a:cs typeface="+mn-cs"/>
                          <a:hlinkClick r:id="rId4" tooltip="California Floristic Province">
                            <a:extLst>
                              <a:ext uri="{A12FA001-AC4F-418D-AE19-62706E023703}">
                                <ahyp:hlinkClr xmlns:ahyp="http://schemas.microsoft.com/office/drawing/2018/hyperlinkcolor" val="tx"/>
                              </a:ext>
                            </a:extLst>
                          </a:hlinkClick>
                        </a:rPr>
                        <a:t>California Floristic Province</a:t>
                      </a:r>
                      <a:r>
                        <a:rPr lang="en-IN" sz="1800" b="1" kern="1200" dirty="0">
                          <a:solidFill>
                            <a:schemeClr val="tx1"/>
                          </a:solidFill>
                          <a:effectLst/>
                          <a:latin typeface="+mn-lt"/>
                          <a:ea typeface="+mn-ea"/>
                          <a:cs typeface="+mn-cs"/>
                        </a:rPr>
                        <a:t> •8•</a:t>
                      </a:r>
                    </a:p>
                    <a:p>
                      <a:pPr lvl="0"/>
                      <a:r>
                        <a:rPr lang="en-IN" sz="1800" b="1" u="sng" kern="1200" dirty="0" err="1">
                          <a:solidFill>
                            <a:srgbClr val="0563C1"/>
                          </a:solidFill>
                          <a:effectLst/>
                          <a:latin typeface="+mn-lt"/>
                          <a:ea typeface="+mn-ea"/>
                          <a:cs typeface="+mn-cs"/>
                          <a:hlinkClick r:id="rId5" tooltip="Madrean pine-oak woodlands">
                            <a:extLst>
                              <a:ext uri="{A12FA001-AC4F-418D-AE19-62706E023703}">
                                <ahyp:hlinkClr xmlns:ahyp="http://schemas.microsoft.com/office/drawing/2018/hyperlinkcolor" val="tx"/>
                              </a:ext>
                            </a:extLst>
                          </a:hlinkClick>
                        </a:rPr>
                        <a:t>Madrean</a:t>
                      </a:r>
                      <a:r>
                        <a:rPr lang="en-IN" sz="1800" b="1" u="sng" kern="1200" dirty="0">
                          <a:solidFill>
                            <a:schemeClr val="tx1"/>
                          </a:solidFill>
                          <a:effectLst/>
                          <a:latin typeface="+mn-lt"/>
                          <a:ea typeface="+mn-ea"/>
                          <a:cs typeface="+mn-cs"/>
                          <a:hlinkClick r:id="rId5" tooltip="Madrean pine-oak woodlands">
                            <a:extLst>
                              <a:ext uri="{A12FA001-AC4F-418D-AE19-62706E023703}">
                                <ahyp:hlinkClr xmlns:ahyp="http://schemas.microsoft.com/office/drawing/2018/hyperlinkcolor" val="tx"/>
                              </a:ext>
                            </a:extLst>
                          </a:hlinkClick>
                        </a:rPr>
                        <a:t> pine-oak woodlands</a:t>
                      </a:r>
                      <a:r>
                        <a:rPr lang="en-IN" sz="1800" b="1" kern="1200" dirty="0">
                          <a:solidFill>
                            <a:schemeClr val="tx1"/>
                          </a:solidFill>
                          <a:effectLst/>
                          <a:latin typeface="+mn-lt"/>
                          <a:ea typeface="+mn-ea"/>
                          <a:cs typeface="+mn-cs"/>
                        </a:rPr>
                        <a:t> •26•</a:t>
                      </a:r>
                    </a:p>
                    <a:p>
                      <a:pPr lvl="0"/>
                      <a:r>
                        <a:rPr lang="en-IN" sz="1800" b="1" u="sng" kern="1200" dirty="0">
                          <a:solidFill>
                            <a:schemeClr val="tx1"/>
                          </a:solidFill>
                          <a:effectLst/>
                          <a:latin typeface="+mn-lt"/>
                          <a:ea typeface="+mn-ea"/>
                          <a:cs typeface="+mn-cs"/>
                          <a:hlinkClick r:id="rId6" tooltip="Mesoamerica">
                            <a:extLst>
                              <a:ext uri="{A12FA001-AC4F-418D-AE19-62706E023703}">
                                <ahyp:hlinkClr xmlns:ahyp="http://schemas.microsoft.com/office/drawing/2018/hyperlinkcolor" val="tx"/>
                              </a:ext>
                            </a:extLst>
                          </a:hlinkClick>
                        </a:rPr>
                        <a:t>Mesoamerica</a:t>
                      </a:r>
                      <a:r>
                        <a:rPr lang="en-IN" sz="1800" b="1" kern="1200" dirty="0">
                          <a:solidFill>
                            <a:schemeClr val="tx1"/>
                          </a:solidFill>
                          <a:effectLst/>
                          <a:latin typeface="+mn-lt"/>
                          <a:ea typeface="+mn-ea"/>
                          <a:cs typeface="+mn-cs"/>
                        </a:rPr>
                        <a:t> •2•</a:t>
                      </a:r>
                    </a:p>
                    <a:p>
                      <a:pPr lvl="0"/>
                      <a:r>
                        <a:rPr lang="en-IN" sz="1800" b="1" u="sng" kern="1200" dirty="0">
                          <a:solidFill>
                            <a:schemeClr val="tx1"/>
                          </a:solidFill>
                          <a:effectLst/>
                          <a:latin typeface="+mn-lt"/>
                          <a:ea typeface="+mn-ea"/>
                          <a:cs typeface="+mn-cs"/>
                          <a:hlinkClick r:id="rId7" tooltip="North American Coastal Plain (page does not exist)">
                            <a:extLst>
                              <a:ext uri="{A12FA001-AC4F-418D-AE19-62706E023703}">
                                <ahyp:hlinkClr xmlns:ahyp="http://schemas.microsoft.com/office/drawing/2018/hyperlinkcolor" val="tx"/>
                              </a:ext>
                            </a:extLst>
                          </a:hlinkClick>
                        </a:rPr>
                        <a:t>North American Coastal Plain</a:t>
                      </a:r>
                      <a:r>
                        <a:rPr lang="en-IN" sz="1800" b="1" kern="1200" dirty="0">
                          <a:solidFill>
                            <a:schemeClr val="tx1"/>
                          </a:solidFill>
                          <a:effectLst/>
                          <a:latin typeface="+mn-lt"/>
                          <a:ea typeface="+mn-ea"/>
                          <a:cs typeface="+mn-cs"/>
                        </a:rPr>
                        <a:t> •36•</a:t>
                      </a:r>
                      <a:r>
                        <a:rPr lang="en-IN" sz="1800" b="1" u="sng" kern="1200" baseline="30000" dirty="0">
                          <a:solidFill>
                            <a:schemeClr val="tx1"/>
                          </a:solidFill>
                          <a:effectLst/>
                          <a:latin typeface="+mn-lt"/>
                          <a:ea typeface="+mn-ea"/>
                          <a:cs typeface="+mn-cs"/>
                          <a:hlinkClick r:id="rId8">
                            <a:extLst>
                              <a:ext uri="{A12FA001-AC4F-418D-AE19-62706E023703}">
                                <ahyp:hlinkClr xmlns:ahyp="http://schemas.microsoft.com/office/drawing/2018/hyperlinkcolor" val="tx"/>
                              </a:ext>
                            </a:extLst>
                          </a:hlinkClick>
                        </a:rPr>
                        <a:t>[15][16]</a:t>
                      </a:r>
                      <a:endParaRPr lang="en-IN" sz="1800" b="1" kern="1200" dirty="0">
                        <a:solidFill>
                          <a:schemeClr val="tx1"/>
                        </a:solidFill>
                        <a:effectLst/>
                        <a:latin typeface="+mn-lt"/>
                        <a:ea typeface="+mn-ea"/>
                        <a:cs typeface="+mn-cs"/>
                      </a:endParaRPr>
                    </a:p>
                    <a:p>
                      <a:r>
                        <a:rPr lang="en-IN" sz="1800" b="1" kern="1200" dirty="0">
                          <a:solidFill>
                            <a:schemeClr val="tx1"/>
                          </a:solidFill>
                          <a:effectLst/>
                          <a:latin typeface="+mn-lt"/>
                          <a:ea typeface="+mn-ea"/>
                          <a:cs typeface="+mn-cs"/>
                        </a:rPr>
                        <a:t>The </a:t>
                      </a:r>
                      <a:r>
                        <a:rPr lang="en-IN" sz="1800" b="1" u="sng" kern="1200" dirty="0">
                          <a:solidFill>
                            <a:schemeClr val="tx1"/>
                          </a:solidFill>
                          <a:effectLst/>
                          <a:latin typeface="+mn-lt"/>
                          <a:ea typeface="+mn-ea"/>
                          <a:cs typeface="+mn-cs"/>
                          <a:hlinkClick r:id="rId9" tooltip="Caribbean">
                            <a:extLst>
                              <a:ext uri="{A12FA001-AC4F-418D-AE19-62706E023703}">
                                <ahyp:hlinkClr xmlns:ahyp="http://schemas.microsoft.com/office/drawing/2018/hyperlinkcolor" val="tx"/>
                              </a:ext>
                            </a:extLst>
                          </a:hlinkClick>
                        </a:rPr>
                        <a:t>Caribbean</a:t>
                      </a:r>
                      <a:endParaRPr lang="en-IN" sz="1800" b="1" kern="1200" dirty="0">
                        <a:solidFill>
                          <a:schemeClr val="tx1"/>
                        </a:solidFill>
                        <a:effectLst/>
                        <a:latin typeface="+mn-lt"/>
                        <a:ea typeface="+mn-ea"/>
                        <a:cs typeface="+mn-cs"/>
                      </a:endParaRPr>
                    </a:p>
                    <a:p>
                      <a:pPr lvl="0"/>
                      <a:r>
                        <a:rPr lang="en-IN" sz="1800" b="1" u="sng" kern="1200" dirty="0">
                          <a:solidFill>
                            <a:schemeClr val="tx1"/>
                          </a:solidFill>
                          <a:effectLst/>
                          <a:latin typeface="+mn-lt"/>
                          <a:ea typeface="+mn-ea"/>
                          <a:cs typeface="+mn-cs"/>
                          <a:hlinkClick r:id="rId10" tooltip="Caribbean Islands">
                            <a:extLst>
                              <a:ext uri="{A12FA001-AC4F-418D-AE19-62706E023703}">
                                <ahyp:hlinkClr xmlns:ahyp="http://schemas.microsoft.com/office/drawing/2018/hyperlinkcolor" val="tx"/>
                              </a:ext>
                            </a:extLst>
                          </a:hlinkClick>
                        </a:rPr>
                        <a:t>Caribbean Islands</a:t>
                      </a:r>
                      <a:r>
                        <a:rPr lang="en-IN" sz="1800" b="1" kern="1200" dirty="0">
                          <a:solidFill>
                            <a:schemeClr val="tx1"/>
                          </a:solidFill>
                          <a:effectLst/>
                          <a:latin typeface="+mn-lt"/>
                          <a:ea typeface="+mn-ea"/>
                          <a:cs typeface="+mn-cs"/>
                        </a:rPr>
                        <a:t> •3•</a:t>
                      </a:r>
                    </a:p>
                    <a:p>
                      <a:r>
                        <a:rPr lang="en-IN" sz="1800" b="1" u="sng" kern="1200" dirty="0">
                          <a:solidFill>
                            <a:schemeClr val="tx1"/>
                          </a:solidFill>
                          <a:effectLst/>
                          <a:latin typeface="+mn-lt"/>
                          <a:ea typeface="+mn-ea"/>
                          <a:cs typeface="+mn-cs"/>
                          <a:hlinkClick r:id="rId11" tooltip="South America">
                            <a:extLst>
                              <a:ext uri="{A12FA001-AC4F-418D-AE19-62706E023703}">
                                <ahyp:hlinkClr xmlns:ahyp="http://schemas.microsoft.com/office/drawing/2018/hyperlinkcolor" val="tx"/>
                              </a:ext>
                            </a:extLst>
                          </a:hlinkClick>
                        </a:rPr>
                        <a:t>South America</a:t>
                      </a:r>
                      <a:endParaRPr lang="en-IN" sz="1800" b="1" kern="1200" dirty="0">
                        <a:solidFill>
                          <a:schemeClr val="tx1"/>
                        </a:solidFill>
                        <a:effectLst/>
                        <a:latin typeface="+mn-lt"/>
                        <a:ea typeface="+mn-ea"/>
                        <a:cs typeface="+mn-cs"/>
                      </a:endParaRPr>
                    </a:p>
                    <a:p>
                      <a:pPr lvl="0"/>
                      <a:r>
                        <a:rPr lang="en-IN" sz="1800" b="1" u="sng" kern="1200" dirty="0">
                          <a:solidFill>
                            <a:schemeClr val="tx1"/>
                          </a:solidFill>
                          <a:effectLst/>
                          <a:latin typeface="+mn-lt"/>
                          <a:ea typeface="+mn-ea"/>
                          <a:cs typeface="+mn-cs"/>
                          <a:hlinkClick r:id="rId12" tooltip="Atlantic Forest">
                            <a:extLst>
                              <a:ext uri="{A12FA001-AC4F-418D-AE19-62706E023703}">
                                <ahyp:hlinkClr xmlns:ahyp="http://schemas.microsoft.com/office/drawing/2018/hyperlinkcolor" val="tx"/>
                              </a:ext>
                            </a:extLst>
                          </a:hlinkClick>
                        </a:rPr>
                        <a:t>Atlantic Forest</a:t>
                      </a:r>
                      <a:r>
                        <a:rPr lang="en-IN" sz="1800" b="1" kern="1200" dirty="0">
                          <a:solidFill>
                            <a:schemeClr val="tx1"/>
                          </a:solidFill>
                          <a:effectLst/>
                          <a:latin typeface="+mn-lt"/>
                          <a:ea typeface="+mn-ea"/>
                          <a:cs typeface="+mn-cs"/>
                        </a:rPr>
                        <a:t> •4•</a:t>
                      </a:r>
                    </a:p>
                    <a:p>
                      <a:pPr lvl="0"/>
                      <a:r>
                        <a:rPr lang="en-IN" sz="1800" b="1" u="sng" kern="1200" dirty="0" err="1">
                          <a:solidFill>
                            <a:schemeClr val="tx1"/>
                          </a:solidFill>
                          <a:effectLst/>
                          <a:latin typeface="+mn-lt"/>
                          <a:ea typeface="+mn-ea"/>
                          <a:cs typeface="+mn-cs"/>
                          <a:hlinkClick r:id="rId13" tooltip="Cerrado">
                            <a:extLst>
                              <a:ext uri="{A12FA001-AC4F-418D-AE19-62706E023703}">
                                <ahyp:hlinkClr xmlns:ahyp="http://schemas.microsoft.com/office/drawing/2018/hyperlinkcolor" val="tx"/>
                              </a:ext>
                            </a:extLst>
                          </a:hlinkClick>
                        </a:rPr>
                        <a:t>Cerrado</a:t>
                      </a:r>
                      <a:r>
                        <a:rPr lang="en-IN" sz="1800" b="1" kern="1200" dirty="0">
                          <a:solidFill>
                            <a:schemeClr val="tx1"/>
                          </a:solidFill>
                          <a:effectLst/>
                          <a:latin typeface="+mn-lt"/>
                          <a:ea typeface="+mn-ea"/>
                          <a:cs typeface="+mn-cs"/>
                        </a:rPr>
                        <a:t> •6•</a:t>
                      </a:r>
                    </a:p>
                    <a:p>
                      <a:pPr lvl="0"/>
                      <a:r>
                        <a:rPr lang="en-IN" sz="1800" b="1" u="sng" kern="1200" dirty="0">
                          <a:solidFill>
                            <a:schemeClr val="tx1"/>
                          </a:solidFill>
                          <a:effectLst/>
                          <a:latin typeface="+mn-lt"/>
                          <a:ea typeface="+mn-ea"/>
                          <a:cs typeface="+mn-cs"/>
                          <a:hlinkClick r:id="rId14" tooltip="Valdivian temperate rain forests">
                            <a:extLst>
                              <a:ext uri="{A12FA001-AC4F-418D-AE19-62706E023703}">
                                <ahyp:hlinkClr xmlns:ahyp="http://schemas.microsoft.com/office/drawing/2018/hyperlinkcolor" val="tx"/>
                              </a:ext>
                            </a:extLst>
                          </a:hlinkClick>
                        </a:rPr>
                        <a:t>Chilean Winter Rainfall-Valdivian Forests</a:t>
                      </a:r>
                      <a:r>
                        <a:rPr lang="en-IN" sz="1800" b="1" kern="1200" dirty="0">
                          <a:solidFill>
                            <a:schemeClr val="tx1"/>
                          </a:solidFill>
                          <a:effectLst/>
                          <a:latin typeface="+mn-lt"/>
                          <a:ea typeface="+mn-ea"/>
                          <a:cs typeface="+mn-cs"/>
                        </a:rPr>
                        <a:t> •7•</a:t>
                      </a:r>
                    </a:p>
                    <a:p>
                      <a:pPr lvl="0"/>
                      <a:r>
                        <a:rPr lang="en-IN" sz="1800" b="1" u="sng" kern="1200" dirty="0">
                          <a:solidFill>
                            <a:schemeClr val="tx1"/>
                          </a:solidFill>
                          <a:effectLst/>
                          <a:latin typeface="+mn-lt"/>
                          <a:ea typeface="+mn-ea"/>
                          <a:cs typeface="+mn-cs"/>
                          <a:hlinkClick r:id="rId15" tooltip="Tumbes-Chocó-Magdalena">
                            <a:extLst>
                              <a:ext uri="{A12FA001-AC4F-418D-AE19-62706E023703}">
                                <ahyp:hlinkClr xmlns:ahyp="http://schemas.microsoft.com/office/drawing/2018/hyperlinkcolor" val="tx"/>
                              </a:ext>
                            </a:extLst>
                          </a:hlinkClick>
                        </a:rPr>
                        <a:t>Tumbes-Chocó-Magdalena</a:t>
                      </a:r>
                      <a:r>
                        <a:rPr lang="en-IN" sz="1800" b="1" kern="1200" dirty="0">
                          <a:solidFill>
                            <a:schemeClr val="tx1"/>
                          </a:solidFill>
                          <a:effectLst/>
                          <a:latin typeface="+mn-lt"/>
                          <a:ea typeface="+mn-ea"/>
                          <a:cs typeface="+mn-cs"/>
                        </a:rPr>
                        <a:t> •5•</a:t>
                      </a:r>
                    </a:p>
                    <a:p>
                      <a:pPr lvl="0"/>
                      <a:r>
                        <a:rPr lang="en-IN" sz="1800" b="1" u="sng" kern="1200" dirty="0">
                          <a:solidFill>
                            <a:schemeClr val="tx1"/>
                          </a:solidFill>
                          <a:effectLst/>
                          <a:latin typeface="+mn-lt"/>
                          <a:ea typeface="+mn-ea"/>
                          <a:cs typeface="+mn-cs"/>
                          <a:hlinkClick r:id="rId16" tooltip="Tropical Andes">
                            <a:extLst>
                              <a:ext uri="{A12FA001-AC4F-418D-AE19-62706E023703}">
                                <ahyp:hlinkClr xmlns:ahyp="http://schemas.microsoft.com/office/drawing/2018/hyperlinkcolor" val="tx"/>
                              </a:ext>
                            </a:extLst>
                          </a:hlinkClick>
                        </a:rPr>
                        <a:t>Tropical Andes</a:t>
                      </a:r>
                      <a:r>
                        <a:rPr lang="en-IN" sz="1800" b="1" kern="1200" dirty="0">
                          <a:solidFill>
                            <a:schemeClr val="tx1"/>
                          </a:solidFill>
                          <a:effectLst/>
                          <a:latin typeface="+mn-lt"/>
                          <a:ea typeface="+mn-ea"/>
                          <a:cs typeface="+mn-cs"/>
                        </a:rPr>
                        <a:t> •1•</a:t>
                      </a:r>
                    </a:p>
                    <a:p>
                      <a:r>
                        <a:rPr lang="en-IN" sz="1800" b="1" u="sng" kern="1200" dirty="0">
                          <a:solidFill>
                            <a:schemeClr val="tx1"/>
                          </a:solidFill>
                          <a:effectLst/>
                          <a:latin typeface="+mn-lt"/>
                          <a:ea typeface="+mn-ea"/>
                          <a:cs typeface="+mn-cs"/>
                          <a:hlinkClick r:id="rId17" tooltip="Europe">
                            <a:extLst>
                              <a:ext uri="{A12FA001-AC4F-418D-AE19-62706E023703}">
                                <ahyp:hlinkClr xmlns:ahyp="http://schemas.microsoft.com/office/drawing/2018/hyperlinkcolor" val="tx"/>
                              </a:ext>
                            </a:extLst>
                          </a:hlinkClick>
                        </a:rPr>
                        <a:t>Europe</a:t>
                      </a:r>
                      <a:endParaRPr lang="en-IN" sz="1800" b="1" kern="1200" dirty="0">
                        <a:solidFill>
                          <a:schemeClr val="tx1"/>
                        </a:solidFill>
                        <a:effectLst/>
                        <a:latin typeface="+mn-lt"/>
                        <a:ea typeface="+mn-ea"/>
                        <a:cs typeface="+mn-cs"/>
                      </a:endParaRPr>
                    </a:p>
                    <a:p>
                      <a:pPr lvl="0"/>
                      <a:r>
                        <a:rPr lang="en-IN" sz="1800" b="1" u="sng" kern="1200" dirty="0">
                          <a:solidFill>
                            <a:schemeClr val="tx1"/>
                          </a:solidFill>
                          <a:effectLst/>
                          <a:latin typeface="+mn-lt"/>
                          <a:ea typeface="+mn-ea"/>
                          <a:cs typeface="+mn-cs"/>
                          <a:hlinkClick r:id="rId18" tooltip="Mediterranean Basin">
                            <a:extLst>
                              <a:ext uri="{A12FA001-AC4F-418D-AE19-62706E023703}">
                                <ahyp:hlinkClr xmlns:ahyp="http://schemas.microsoft.com/office/drawing/2018/hyperlinkcolor" val="tx"/>
                              </a:ext>
                            </a:extLst>
                          </a:hlinkClick>
                        </a:rPr>
                        <a:t>Mediterranean Basin</a:t>
                      </a:r>
                      <a:r>
                        <a:rPr lang="en-IN" sz="1800" b="1" kern="1200" dirty="0">
                          <a:solidFill>
                            <a:schemeClr val="tx1"/>
                          </a:solidFill>
                          <a:effectLst/>
                          <a:latin typeface="+mn-lt"/>
                          <a:ea typeface="+mn-ea"/>
                          <a:cs typeface="+mn-cs"/>
                        </a:rPr>
                        <a:t> •14•</a:t>
                      </a:r>
                    </a:p>
                    <a:p>
                      <a:endParaRPr lang="en-IN" dirty="0">
                        <a:solidFill>
                          <a:schemeClr val="tx1"/>
                        </a:solidFill>
                      </a:endParaRPr>
                    </a:p>
                  </a:txBody>
                  <a:tcPr/>
                </a:tc>
                <a:tc>
                  <a:txBody>
                    <a:bodyPr/>
                    <a:lstStyle/>
                    <a:p>
                      <a:r>
                        <a:rPr lang="en-IN" sz="1800" b="1" u="sng" kern="1200" dirty="0">
                          <a:solidFill>
                            <a:schemeClr val="tx1"/>
                          </a:solidFill>
                          <a:effectLst/>
                          <a:latin typeface="+mn-lt"/>
                          <a:ea typeface="+mn-ea"/>
                          <a:cs typeface="+mn-cs"/>
                          <a:hlinkClick r:id="rId19" tooltip="Africa">
                            <a:extLst>
                              <a:ext uri="{A12FA001-AC4F-418D-AE19-62706E023703}">
                                <ahyp:hlinkClr xmlns:ahyp="http://schemas.microsoft.com/office/drawing/2018/hyperlinkcolor" val="tx"/>
                              </a:ext>
                            </a:extLst>
                          </a:hlinkClick>
                        </a:rPr>
                        <a:t>Africa</a:t>
                      </a:r>
                      <a:endParaRPr lang="en-IN" sz="1800" b="1" kern="1200" dirty="0">
                        <a:solidFill>
                          <a:schemeClr val="tx1"/>
                        </a:solidFill>
                        <a:effectLst/>
                        <a:latin typeface="+mn-lt"/>
                        <a:ea typeface="+mn-ea"/>
                        <a:cs typeface="+mn-cs"/>
                      </a:endParaRPr>
                    </a:p>
                    <a:p>
                      <a:pPr lvl="0"/>
                      <a:r>
                        <a:rPr lang="en-IN" sz="1800" b="1" u="sng" kern="1200" dirty="0">
                          <a:solidFill>
                            <a:schemeClr val="tx1"/>
                          </a:solidFill>
                          <a:effectLst/>
                          <a:latin typeface="+mn-lt"/>
                          <a:ea typeface="+mn-ea"/>
                          <a:cs typeface="+mn-cs"/>
                          <a:hlinkClick r:id="rId20" tooltip="Cape Floristic Region">
                            <a:extLst>
                              <a:ext uri="{A12FA001-AC4F-418D-AE19-62706E023703}">
                                <ahyp:hlinkClr xmlns:ahyp="http://schemas.microsoft.com/office/drawing/2018/hyperlinkcolor" val="tx"/>
                              </a:ext>
                            </a:extLst>
                          </a:hlinkClick>
                        </a:rPr>
                        <a:t>Cape Floristic Region</a:t>
                      </a:r>
                      <a:r>
                        <a:rPr lang="en-IN" sz="1800" b="1" kern="1200" dirty="0">
                          <a:solidFill>
                            <a:schemeClr val="tx1"/>
                          </a:solidFill>
                          <a:effectLst/>
                          <a:latin typeface="+mn-lt"/>
                          <a:ea typeface="+mn-ea"/>
                          <a:cs typeface="+mn-cs"/>
                        </a:rPr>
                        <a:t> •12•</a:t>
                      </a:r>
                    </a:p>
                    <a:p>
                      <a:pPr lvl="0"/>
                      <a:r>
                        <a:rPr lang="en-IN" sz="1800" b="1" u="sng" kern="1200" dirty="0">
                          <a:solidFill>
                            <a:schemeClr val="tx1"/>
                          </a:solidFill>
                          <a:effectLst/>
                          <a:latin typeface="+mn-lt"/>
                          <a:ea typeface="+mn-ea"/>
                          <a:cs typeface="+mn-cs"/>
                          <a:hlinkClick r:id="rId21" tooltip="Coastal Forests of Eastern Africa">
                            <a:extLst>
                              <a:ext uri="{A12FA001-AC4F-418D-AE19-62706E023703}">
                                <ahyp:hlinkClr xmlns:ahyp="http://schemas.microsoft.com/office/drawing/2018/hyperlinkcolor" val="tx"/>
                              </a:ext>
                            </a:extLst>
                          </a:hlinkClick>
                        </a:rPr>
                        <a:t>Coastal Forests of Eastern Africa</a:t>
                      </a:r>
                      <a:r>
                        <a:rPr lang="en-IN" sz="1800" b="1" kern="1200" dirty="0">
                          <a:solidFill>
                            <a:schemeClr val="tx1"/>
                          </a:solidFill>
                          <a:effectLst/>
                          <a:latin typeface="+mn-lt"/>
                          <a:ea typeface="+mn-ea"/>
                          <a:cs typeface="+mn-cs"/>
                        </a:rPr>
                        <a:t> •10•</a:t>
                      </a:r>
                    </a:p>
                    <a:p>
                      <a:pPr lvl="0"/>
                      <a:r>
                        <a:rPr lang="en-IN" sz="1800" b="1" u="sng" kern="1200" dirty="0">
                          <a:solidFill>
                            <a:schemeClr val="tx1"/>
                          </a:solidFill>
                          <a:effectLst/>
                          <a:latin typeface="+mn-lt"/>
                          <a:ea typeface="+mn-ea"/>
                          <a:cs typeface="+mn-cs"/>
                          <a:hlinkClick r:id="rId22" tooltip="Eastern Afromontane">
                            <a:extLst>
                              <a:ext uri="{A12FA001-AC4F-418D-AE19-62706E023703}">
                                <ahyp:hlinkClr xmlns:ahyp="http://schemas.microsoft.com/office/drawing/2018/hyperlinkcolor" val="tx"/>
                              </a:ext>
                            </a:extLst>
                          </a:hlinkClick>
                        </a:rPr>
                        <a:t>Eastern Afromontane</a:t>
                      </a:r>
                      <a:r>
                        <a:rPr lang="en-IN" sz="1800" b="1" kern="1200" dirty="0">
                          <a:solidFill>
                            <a:schemeClr val="tx1"/>
                          </a:solidFill>
                          <a:effectLst/>
                          <a:latin typeface="+mn-lt"/>
                          <a:ea typeface="+mn-ea"/>
                          <a:cs typeface="+mn-cs"/>
                        </a:rPr>
                        <a:t> •28•</a:t>
                      </a:r>
                    </a:p>
                    <a:p>
                      <a:pPr lvl="0"/>
                      <a:r>
                        <a:rPr lang="en-IN" sz="1800" b="1" u="sng" kern="1200" dirty="0">
                          <a:solidFill>
                            <a:schemeClr val="tx1"/>
                          </a:solidFill>
                          <a:effectLst/>
                          <a:latin typeface="+mn-lt"/>
                          <a:ea typeface="+mn-ea"/>
                          <a:cs typeface="+mn-cs"/>
                          <a:hlinkClick r:id="rId23" tooltip="Guinean Forests of West Africa">
                            <a:extLst>
                              <a:ext uri="{A12FA001-AC4F-418D-AE19-62706E023703}">
                                <ahyp:hlinkClr xmlns:ahyp="http://schemas.microsoft.com/office/drawing/2018/hyperlinkcolor" val="tx"/>
                              </a:ext>
                            </a:extLst>
                          </a:hlinkClick>
                        </a:rPr>
                        <a:t>Guinean Forests of West Africa</a:t>
                      </a:r>
                      <a:r>
                        <a:rPr lang="en-IN" sz="1800" b="1" kern="1200" dirty="0">
                          <a:solidFill>
                            <a:schemeClr val="tx1"/>
                          </a:solidFill>
                          <a:effectLst/>
                          <a:latin typeface="+mn-lt"/>
                          <a:ea typeface="+mn-ea"/>
                          <a:cs typeface="+mn-cs"/>
                        </a:rPr>
                        <a:t> •11•</a:t>
                      </a:r>
                    </a:p>
                    <a:p>
                      <a:pPr lvl="0"/>
                      <a:r>
                        <a:rPr lang="en-IN" sz="1800" b="1" u="sng" kern="1200" dirty="0">
                          <a:solidFill>
                            <a:schemeClr val="tx1"/>
                          </a:solidFill>
                          <a:effectLst/>
                          <a:latin typeface="+mn-lt"/>
                          <a:ea typeface="+mn-ea"/>
                          <a:cs typeface="+mn-cs"/>
                          <a:hlinkClick r:id="rId24" tooltip="Horn of Africa">
                            <a:extLst>
                              <a:ext uri="{A12FA001-AC4F-418D-AE19-62706E023703}">
                                <ahyp:hlinkClr xmlns:ahyp="http://schemas.microsoft.com/office/drawing/2018/hyperlinkcolor" val="tx"/>
                              </a:ext>
                            </a:extLst>
                          </a:hlinkClick>
                        </a:rPr>
                        <a:t>Horn of Africa</a:t>
                      </a:r>
                      <a:r>
                        <a:rPr lang="en-IN" sz="1800" b="1" kern="1200" dirty="0">
                          <a:solidFill>
                            <a:schemeClr val="tx1"/>
                          </a:solidFill>
                          <a:effectLst/>
                          <a:latin typeface="+mn-lt"/>
                          <a:ea typeface="+mn-ea"/>
                          <a:cs typeface="+mn-cs"/>
                        </a:rPr>
                        <a:t> •29•</a:t>
                      </a:r>
                    </a:p>
                    <a:p>
                      <a:pPr lvl="0"/>
                      <a:r>
                        <a:rPr lang="en-IN" sz="1800" b="1" u="sng" kern="1200" dirty="0">
                          <a:solidFill>
                            <a:schemeClr val="tx1"/>
                          </a:solidFill>
                          <a:effectLst/>
                          <a:latin typeface="+mn-lt"/>
                          <a:ea typeface="+mn-ea"/>
                          <a:cs typeface="+mn-cs"/>
                          <a:hlinkClick r:id="rId25" tooltip="Ecoregions of Madagascar">
                            <a:extLst>
                              <a:ext uri="{A12FA001-AC4F-418D-AE19-62706E023703}">
                                <ahyp:hlinkClr xmlns:ahyp="http://schemas.microsoft.com/office/drawing/2018/hyperlinkcolor" val="tx"/>
                              </a:ext>
                            </a:extLst>
                          </a:hlinkClick>
                        </a:rPr>
                        <a:t>Madagascar</a:t>
                      </a:r>
                      <a:r>
                        <a:rPr lang="en-IN" sz="1800" b="1" kern="1200" dirty="0">
                          <a:solidFill>
                            <a:schemeClr val="tx1"/>
                          </a:solidFill>
                          <a:effectLst/>
                          <a:latin typeface="+mn-lt"/>
                          <a:ea typeface="+mn-ea"/>
                          <a:cs typeface="+mn-cs"/>
                        </a:rPr>
                        <a:t> </a:t>
                      </a:r>
                      <a:r>
                        <a:rPr lang="en-IN" sz="1800" b="1" u="sng" kern="1200" dirty="0">
                          <a:solidFill>
                            <a:schemeClr val="tx1"/>
                          </a:solidFill>
                          <a:effectLst/>
                          <a:latin typeface="+mn-lt"/>
                          <a:ea typeface="+mn-ea"/>
                          <a:cs typeface="+mn-cs"/>
                          <a:hlinkClick r:id="rId26" tooltip="Mascarene Islands">
                            <a:extLst>
                              <a:ext uri="{A12FA001-AC4F-418D-AE19-62706E023703}">
                                <ahyp:hlinkClr xmlns:ahyp="http://schemas.microsoft.com/office/drawing/2018/hyperlinkcolor" val="tx"/>
                              </a:ext>
                            </a:extLst>
                          </a:hlinkClick>
                        </a:rPr>
                        <a:t>and the Indian Ocean Islands</a:t>
                      </a:r>
                      <a:r>
                        <a:rPr lang="en-IN" sz="1800" b="1" kern="1200" dirty="0">
                          <a:solidFill>
                            <a:schemeClr val="tx1"/>
                          </a:solidFill>
                          <a:effectLst/>
                          <a:latin typeface="+mn-lt"/>
                          <a:ea typeface="+mn-ea"/>
                          <a:cs typeface="+mn-cs"/>
                        </a:rPr>
                        <a:t> •9•</a:t>
                      </a:r>
                    </a:p>
                    <a:p>
                      <a:pPr lvl="0"/>
                      <a:r>
                        <a:rPr lang="en-IN" sz="1800" b="1" u="sng" kern="1200" dirty="0" err="1">
                          <a:solidFill>
                            <a:srgbClr val="0563C1"/>
                          </a:solidFill>
                          <a:effectLst/>
                          <a:latin typeface="+mn-lt"/>
                          <a:ea typeface="+mn-ea"/>
                          <a:cs typeface="+mn-cs"/>
                          <a:hlinkClick r:id="rId27" tooltip="Maputaland-Pondoland-Albany">
                            <a:extLst>
                              <a:ext uri="{A12FA001-AC4F-418D-AE19-62706E023703}">
                                <ahyp:hlinkClr xmlns:ahyp="http://schemas.microsoft.com/office/drawing/2018/hyperlinkcolor" val="tx"/>
                              </a:ext>
                            </a:extLst>
                          </a:hlinkClick>
                        </a:rPr>
                        <a:t>Maputaland</a:t>
                      </a:r>
                      <a:r>
                        <a:rPr lang="en-IN" sz="1800" b="1" u="sng" kern="1200" dirty="0">
                          <a:solidFill>
                            <a:srgbClr val="0563C1"/>
                          </a:solidFill>
                          <a:effectLst/>
                          <a:latin typeface="+mn-lt"/>
                          <a:ea typeface="+mn-ea"/>
                          <a:cs typeface="+mn-cs"/>
                          <a:hlinkClick r:id="rId27" tooltip="Maputaland-Pondoland-Albany">
                            <a:extLst>
                              <a:ext uri="{A12FA001-AC4F-418D-AE19-62706E023703}">
                                <ahyp:hlinkClr xmlns:ahyp="http://schemas.microsoft.com/office/drawing/2018/hyperlinkcolor" val="tx"/>
                              </a:ext>
                            </a:extLst>
                          </a:hlinkClick>
                        </a:rPr>
                        <a:t>-</a:t>
                      </a:r>
                      <a:r>
                        <a:rPr lang="en-IN" sz="1800" b="1" u="sng" kern="1200" dirty="0" err="1">
                          <a:solidFill>
                            <a:srgbClr val="0563C1"/>
                          </a:solidFill>
                          <a:effectLst/>
                          <a:latin typeface="+mn-lt"/>
                          <a:ea typeface="+mn-ea"/>
                          <a:cs typeface="+mn-cs"/>
                          <a:hlinkClick r:id="rId27" tooltip="Maputaland-Pondoland-Albany">
                            <a:extLst>
                              <a:ext uri="{A12FA001-AC4F-418D-AE19-62706E023703}">
                                <ahyp:hlinkClr xmlns:ahyp="http://schemas.microsoft.com/office/drawing/2018/hyperlinkcolor" val="tx"/>
                              </a:ext>
                            </a:extLst>
                          </a:hlinkClick>
                        </a:rPr>
                        <a:t>Pondoland</a:t>
                      </a:r>
                      <a:r>
                        <a:rPr lang="en-IN" sz="1800" b="1" u="sng" kern="1200" dirty="0">
                          <a:solidFill>
                            <a:schemeClr val="tx1"/>
                          </a:solidFill>
                          <a:effectLst/>
                          <a:latin typeface="+mn-lt"/>
                          <a:ea typeface="+mn-ea"/>
                          <a:cs typeface="+mn-cs"/>
                          <a:hlinkClick r:id="rId27" tooltip="Maputaland-Pondoland-Albany">
                            <a:extLst>
                              <a:ext uri="{A12FA001-AC4F-418D-AE19-62706E023703}">
                                <ahyp:hlinkClr xmlns:ahyp="http://schemas.microsoft.com/office/drawing/2018/hyperlinkcolor" val="tx"/>
                              </a:ext>
                            </a:extLst>
                          </a:hlinkClick>
                        </a:rPr>
                        <a:t>-Albany</a:t>
                      </a:r>
                      <a:r>
                        <a:rPr lang="en-IN" sz="1800" b="1" kern="1200" dirty="0">
                          <a:solidFill>
                            <a:schemeClr val="tx1"/>
                          </a:solidFill>
                          <a:effectLst/>
                          <a:latin typeface="+mn-lt"/>
                          <a:ea typeface="+mn-ea"/>
                          <a:cs typeface="+mn-cs"/>
                        </a:rPr>
                        <a:t> •27•</a:t>
                      </a:r>
                    </a:p>
                    <a:p>
                      <a:pPr lvl="0"/>
                      <a:r>
                        <a:rPr lang="en-IN" sz="1800" b="1" u="sng" kern="1200" dirty="0">
                          <a:solidFill>
                            <a:schemeClr val="tx1"/>
                          </a:solidFill>
                          <a:effectLst/>
                          <a:latin typeface="+mn-lt"/>
                          <a:ea typeface="+mn-ea"/>
                          <a:cs typeface="+mn-cs"/>
                          <a:hlinkClick r:id="rId28" tooltip="Succulent Karoo">
                            <a:extLst>
                              <a:ext uri="{A12FA001-AC4F-418D-AE19-62706E023703}">
                                <ahyp:hlinkClr xmlns:ahyp="http://schemas.microsoft.com/office/drawing/2018/hyperlinkcolor" val="tx"/>
                              </a:ext>
                            </a:extLst>
                          </a:hlinkClick>
                        </a:rPr>
                        <a:t>Succulent Karoo</a:t>
                      </a:r>
                      <a:r>
                        <a:rPr lang="en-IN" sz="1800" b="1" kern="1200" dirty="0">
                          <a:solidFill>
                            <a:schemeClr val="tx1"/>
                          </a:solidFill>
                          <a:effectLst/>
                          <a:latin typeface="+mn-lt"/>
                          <a:ea typeface="+mn-ea"/>
                          <a:cs typeface="+mn-cs"/>
                        </a:rPr>
                        <a:t> •13•</a:t>
                      </a:r>
                    </a:p>
                    <a:p>
                      <a:r>
                        <a:rPr lang="en-IN" sz="1800" b="1" u="sng" kern="1200" dirty="0">
                          <a:solidFill>
                            <a:schemeClr val="tx1"/>
                          </a:solidFill>
                          <a:effectLst/>
                          <a:latin typeface="+mn-lt"/>
                          <a:ea typeface="+mn-ea"/>
                          <a:cs typeface="+mn-cs"/>
                          <a:hlinkClick r:id="rId29" tooltip="Central Asia">
                            <a:extLst>
                              <a:ext uri="{A12FA001-AC4F-418D-AE19-62706E023703}">
                                <ahyp:hlinkClr xmlns:ahyp="http://schemas.microsoft.com/office/drawing/2018/hyperlinkcolor" val="tx"/>
                              </a:ext>
                            </a:extLst>
                          </a:hlinkClick>
                        </a:rPr>
                        <a:t>Central Asia</a:t>
                      </a:r>
                      <a:endParaRPr lang="en-IN" sz="1800" b="1" kern="1200" dirty="0">
                        <a:solidFill>
                          <a:schemeClr val="tx1"/>
                        </a:solidFill>
                        <a:effectLst/>
                        <a:latin typeface="+mn-lt"/>
                        <a:ea typeface="+mn-ea"/>
                        <a:cs typeface="+mn-cs"/>
                      </a:endParaRPr>
                    </a:p>
                    <a:p>
                      <a:pPr lvl="0"/>
                      <a:r>
                        <a:rPr lang="en-IN" sz="1800" b="1" u="sng" kern="1200" dirty="0">
                          <a:solidFill>
                            <a:schemeClr val="tx1"/>
                          </a:solidFill>
                          <a:effectLst/>
                          <a:latin typeface="+mn-lt"/>
                          <a:ea typeface="+mn-ea"/>
                          <a:cs typeface="+mn-cs"/>
                          <a:hlinkClick r:id="rId30" tooltip="Mountains of Central Asia">
                            <a:extLst>
                              <a:ext uri="{A12FA001-AC4F-418D-AE19-62706E023703}">
                                <ahyp:hlinkClr xmlns:ahyp="http://schemas.microsoft.com/office/drawing/2018/hyperlinkcolor" val="tx"/>
                              </a:ext>
                            </a:extLst>
                          </a:hlinkClick>
                        </a:rPr>
                        <a:t>Mountains of Central Asia</a:t>
                      </a:r>
                      <a:r>
                        <a:rPr lang="en-IN" sz="1800" b="1" kern="1200" dirty="0">
                          <a:solidFill>
                            <a:schemeClr val="tx1"/>
                          </a:solidFill>
                          <a:effectLst/>
                          <a:latin typeface="+mn-lt"/>
                          <a:ea typeface="+mn-ea"/>
                          <a:cs typeface="+mn-cs"/>
                        </a:rPr>
                        <a:t> •31•</a:t>
                      </a:r>
                    </a:p>
                    <a:p>
                      <a:r>
                        <a:rPr lang="en-IN" sz="1800" b="1" u="sng" kern="1200" dirty="0">
                          <a:solidFill>
                            <a:schemeClr val="tx1"/>
                          </a:solidFill>
                          <a:effectLst/>
                          <a:latin typeface="+mn-lt"/>
                          <a:ea typeface="+mn-ea"/>
                          <a:cs typeface="+mn-cs"/>
                          <a:hlinkClick r:id="rId31" tooltip="South Asia">
                            <a:extLst>
                              <a:ext uri="{A12FA001-AC4F-418D-AE19-62706E023703}">
                                <ahyp:hlinkClr xmlns:ahyp="http://schemas.microsoft.com/office/drawing/2018/hyperlinkcolor" val="tx"/>
                              </a:ext>
                            </a:extLst>
                          </a:hlinkClick>
                        </a:rPr>
                        <a:t>South Asia</a:t>
                      </a:r>
                      <a:endParaRPr lang="en-IN" sz="1800" b="1" kern="1200" dirty="0">
                        <a:solidFill>
                          <a:schemeClr val="tx1"/>
                        </a:solidFill>
                        <a:effectLst/>
                        <a:latin typeface="+mn-lt"/>
                        <a:ea typeface="+mn-ea"/>
                        <a:cs typeface="+mn-cs"/>
                      </a:endParaRPr>
                    </a:p>
                    <a:p>
                      <a:pPr lvl="0"/>
                      <a:r>
                        <a:rPr lang="en-IN" sz="1800" b="1" u="sng" kern="1200" dirty="0">
                          <a:solidFill>
                            <a:schemeClr val="tx1"/>
                          </a:solidFill>
                          <a:effectLst/>
                          <a:latin typeface="+mn-lt"/>
                          <a:ea typeface="+mn-ea"/>
                          <a:cs typeface="+mn-cs"/>
                          <a:hlinkClick r:id="rId32" tooltip="Eastern Himalaya">
                            <a:extLst>
                              <a:ext uri="{A12FA001-AC4F-418D-AE19-62706E023703}">
                                <ahyp:hlinkClr xmlns:ahyp="http://schemas.microsoft.com/office/drawing/2018/hyperlinkcolor" val="tx"/>
                              </a:ext>
                            </a:extLst>
                          </a:hlinkClick>
                        </a:rPr>
                        <a:t>Eastern Himalaya</a:t>
                      </a:r>
                      <a:r>
                        <a:rPr lang="en-IN" sz="1800" b="1" kern="1200" dirty="0">
                          <a:solidFill>
                            <a:schemeClr val="tx1"/>
                          </a:solidFill>
                          <a:effectLst/>
                          <a:latin typeface="+mn-lt"/>
                          <a:ea typeface="+mn-ea"/>
                          <a:cs typeface="+mn-cs"/>
                        </a:rPr>
                        <a:t> •32•</a:t>
                      </a:r>
                    </a:p>
                    <a:p>
                      <a:pPr lvl="0"/>
                      <a:r>
                        <a:rPr lang="en-IN" sz="1800" b="1" u="sng" kern="1200" dirty="0">
                          <a:solidFill>
                            <a:schemeClr val="tx1"/>
                          </a:solidFill>
                          <a:effectLst/>
                          <a:latin typeface="+mn-lt"/>
                          <a:ea typeface="+mn-ea"/>
                          <a:cs typeface="+mn-cs"/>
                          <a:hlinkClick r:id="rId33" tooltip="Indo-Burma">
                            <a:extLst>
                              <a:ext uri="{A12FA001-AC4F-418D-AE19-62706E023703}">
                                <ahyp:hlinkClr xmlns:ahyp="http://schemas.microsoft.com/office/drawing/2018/hyperlinkcolor" val="tx"/>
                              </a:ext>
                            </a:extLst>
                          </a:hlinkClick>
                        </a:rPr>
                        <a:t>Indo-Burma</a:t>
                      </a:r>
                      <a:r>
                        <a:rPr lang="en-IN" sz="1800" b="1" kern="1200" dirty="0">
                          <a:solidFill>
                            <a:schemeClr val="tx1"/>
                          </a:solidFill>
                          <a:effectLst/>
                          <a:latin typeface="+mn-lt"/>
                          <a:ea typeface="+mn-ea"/>
                          <a:cs typeface="+mn-cs"/>
                        </a:rPr>
                        <a:t>, </a:t>
                      </a:r>
                      <a:r>
                        <a:rPr lang="en-IN" sz="1800" b="1" u="sng" kern="1200" dirty="0">
                          <a:solidFill>
                            <a:schemeClr val="tx1"/>
                          </a:solidFill>
                          <a:effectLst/>
                          <a:latin typeface="+mn-lt"/>
                          <a:ea typeface="+mn-ea"/>
                          <a:cs typeface="+mn-cs"/>
                          <a:hlinkClick r:id="rId34" tooltip="Wildlife of India">
                            <a:extLst>
                              <a:ext uri="{A12FA001-AC4F-418D-AE19-62706E023703}">
                                <ahyp:hlinkClr xmlns:ahyp="http://schemas.microsoft.com/office/drawing/2018/hyperlinkcolor" val="tx"/>
                              </a:ext>
                            </a:extLst>
                          </a:hlinkClick>
                        </a:rPr>
                        <a:t>India</a:t>
                      </a:r>
                      <a:r>
                        <a:rPr lang="en-IN" sz="1800" b="1" kern="1200" dirty="0">
                          <a:solidFill>
                            <a:schemeClr val="tx1"/>
                          </a:solidFill>
                          <a:effectLst/>
                          <a:latin typeface="+mn-lt"/>
                          <a:ea typeface="+mn-ea"/>
                          <a:cs typeface="+mn-cs"/>
                        </a:rPr>
                        <a:t> and </a:t>
                      </a:r>
                      <a:r>
                        <a:rPr lang="en-IN" sz="1800" b="1" u="sng" kern="1200" dirty="0">
                          <a:solidFill>
                            <a:schemeClr val="tx1"/>
                          </a:solidFill>
                          <a:effectLst/>
                          <a:latin typeface="+mn-lt"/>
                          <a:ea typeface="+mn-ea"/>
                          <a:cs typeface="+mn-cs"/>
                          <a:hlinkClick r:id="rId35" tooltip="Myanmar">
                            <a:extLst>
                              <a:ext uri="{A12FA001-AC4F-418D-AE19-62706E023703}">
                                <ahyp:hlinkClr xmlns:ahyp="http://schemas.microsoft.com/office/drawing/2018/hyperlinkcolor" val="tx"/>
                              </a:ext>
                            </a:extLst>
                          </a:hlinkClick>
                        </a:rPr>
                        <a:t>Myanmar</a:t>
                      </a:r>
                      <a:r>
                        <a:rPr lang="en-IN" sz="1800" b="1" kern="1200" dirty="0">
                          <a:solidFill>
                            <a:schemeClr val="tx1"/>
                          </a:solidFill>
                          <a:effectLst/>
                          <a:latin typeface="+mn-lt"/>
                          <a:ea typeface="+mn-ea"/>
                          <a:cs typeface="+mn-cs"/>
                        </a:rPr>
                        <a:t> •19•</a:t>
                      </a:r>
                    </a:p>
                    <a:p>
                      <a:pPr lvl="0"/>
                      <a:r>
                        <a:rPr lang="en-IN" sz="1800" b="1" u="sng" kern="1200" dirty="0">
                          <a:solidFill>
                            <a:schemeClr val="tx1"/>
                          </a:solidFill>
                          <a:effectLst/>
                          <a:latin typeface="+mn-lt"/>
                          <a:ea typeface="+mn-ea"/>
                          <a:cs typeface="+mn-cs"/>
                          <a:hlinkClick r:id="rId36" tooltip="Western Ghats">
                            <a:extLst>
                              <a:ext uri="{A12FA001-AC4F-418D-AE19-62706E023703}">
                                <ahyp:hlinkClr xmlns:ahyp="http://schemas.microsoft.com/office/drawing/2018/hyperlinkcolor" val="tx"/>
                              </a:ext>
                            </a:extLst>
                          </a:hlinkClick>
                        </a:rPr>
                        <a:t>Western Ghats</a:t>
                      </a:r>
                      <a:r>
                        <a:rPr lang="en-IN" sz="1800" b="1" kern="1200" dirty="0">
                          <a:solidFill>
                            <a:schemeClr val="tx1"/>
                          </a:solidFill>
                          <a:effectLst/>
                          <a:latin typeface="+mn-lt"/>
                          <a:ea typeface="+mn-ea"/>
                          <a:cs typeface="+mn-cs"/>
                        </a:rPr>
                        <a:t> and </a:t>
                      </a:r>
                      <a:r>
                        <a:rPr lang="en-IN" sz="1800" b="1" u="sng" kern="1200" dirty="0">
                          <a:solidFill>
                            <a:schemeClr val="tx1"/>
                          </a:solidFill>
                          <a:effectLst/>
                          <a:latin typeface="+mn-lt"/>
                          <a:ea typeface="+mn-ea"/>
                          <a:cs typeface="+mn-cs"/>
                          <a:hlinkClick r:id="rId37" tooltip="Wildlife of Sri Lanka">
                            <a:extLst>
                              <a:ext uri="{A12FA001-AC4F-418D-AE19-62706E023703}">
                                <ahyp:hlinkClr xmlns:ahyp="http://schemas.microsoft.com/office/drawing/2018/hyperlinkcolor" val="tx"/>
                              </a:ext>
                            </a:extLst>
                          </a:hlinkClick>
                        </a:rPr>
                        <a:t>Sri Lanka</a:t>
                      </a:r>
                      <a:r>
                        <a:rPr lang="en-IN" sz="1800" b="1" kern="1200" dirty="0">
                          <a:solidFill>
                            <a:schemeClr val="tx1"/>
                          </a:solidFill>
                          <a:effectLst/>
                          <a:latin typeface="+mn-lt"/>
                          <a:ea typeface="+mn-ea"/>
                          <a:cs typeface="+mn-cs"/>
                        </a:rPr>
                        <a:t> •21•</a:t>
                      </a:r>
                    </a:p>
                    <a:p>
                      <a:endParaRPr lang="en-IN" dirty="0">
                        <a:solidFill>
                          <a:schemeClr val="tx1"/>
                        </a:solidFill>
                      </a:endParaRPr>
                    </a:p>
                  </a:txBody>
                  <a:tcPr/>
                </a:tc>
                <a:tc>
                  <a:txBody>
                    <a:bodyPr/>
                    <a:lstStyle/>
                    <a:p>
                      <a:r>
                        <a:rPr lang="en-IN" sz="1800" b="1" u="sng" kern="1200" dirty="0">
                          <a:solidFill>
                            <a:schemeClr val="tx1"/>
                          </a:solidFill>
                          <a:effectLst/>
                          <a:latin typeface="+mn-lt"/>
                          <a:ea typeface="+mn-ea"/>
                          <a:cs typeface="+mn-cs"/>
                          <a:hlinkClick r:id="rId38" tooltip="Southeast Asia">
                            <a:extLst>
                              <a:ext uri="{A12FA001-AC4F-418D-AE19-62706E023703}">
                                <ahyp:hlinkClr xmlns:ahyp="http://schemas.microsoft.com/office/drawing/2018/hyperlinkcolor" val="tx"/>
                              </a:ext>
                            </a:extLst>
                          </a:hlinkClick>
                        </a:rPr>
                        <a:t>Southeast Asia</a:t>
                      </a:r>
                      <a:r>
                        <a:rPr lang="en-IN" sz="1800" b="1" kern="1200" dirty="0">
                          <a:solidFill>
                            <a:schemeClr val="tx1"/>
                          </a:solidFill>
                          <a:effectLst/>
                          <a:latin typeface="+mn-lt"/>
                          <a:ea typeface="+mn-ea"/>
                          <a:cs typeface="+mn-cs"/>
                        </a:rPr>
                        <a:t> and </a:t>
                      </a:r>
                      <a:r>
                        <a:rPr lang="en-IN" sz="1800" b="1" u="sng" kern="1200" dirty="0">
                          <a:solidFill>
                            <a:schemeClr val="tx1"/>
                          </a:solidFill>
                          <a:effectLst/>
                          <a:latin typeface="+mn-lt"/>
                          <a:ea typeface="+mn-ea"/>
                          <a:cs typeface="+mn-cs"/>
                          <a:hlinkClick r:id="rId39" tooltip="Asia-Pacific">
                            <a:extLst>
                              <a:ext uri="{A12FA001-AC4F-418D-AE19-62706E023703}">
                                <ahyp:hlinkClr xmlns:ahyp="http://schemas.microsoft.com/office/drawing/2018/hyperlinkcolor" val="tx"/>
                              </a:ext>
                            </a:extLst>
                          </a:hlinkClick>
                        </a:rPr>
                        <a:t>Asia-Pacific</a:t>
                      </a:r>
                      <a:endParaRPr lang="en-IN" sz="1800" b="1" kern="1200" dirty="0">
                        <a:solidFill>
                          <a:schemeClr val="tx1"/>
                        </a:solidFill>
                        <a:effectLst/>
                        <a:latin typeface="+mn-lt"/>
                        <a:ea typeface="+mn-ea"/>
                        <a:cs typeface="+mn-cs"/>
                      </a:endParaRPr>
                    </a:p>
                    <a:p>
                      <a:pPr lvl="0"/>
                      <a:r>
                        <a:rPr lang="en-IN" sz="1800" b="1" u="sng" kern="1200" dirty="0">
                          <a:solidFill>
                            <a:schemeClr val="tx1"/>
                          </a:solidFill>
                          <a:effectLst/>
                          <a:latin typeface="+mn-lt"/>
                          <a:ea typeface="+mn-ea"/>
                          <a:cs typeface="+mn-cs"/>
                          <a:hlinkClick r:id="rId40" tooltip="East Melanesian Islands">
                            <a:extLst>
                              <a:ext uri="{A12FA001-AC4F-418D-AE19-62706E023703}">
                                <ahyp:hlinkClr xmlns:ahyp="http://schemas.microsoft.com/office/drawing/2018/hyperlinkcolor" val="tx"/>
                              </a:ext>
                            </a:extLst>
                          </a:hlinkClick>
                        </a:rPr>
                        <a:t>East Melanesian Islands</a:t>
                      </a:r>
                      <a:r>
                        <a:rPr lang="en-IN" sz="1800" b="1" kern="1200" dirty="0">
                          <a:solidFill>
                            <a:schemeClr val="tx1"/>
                          </a:solidFill>
                          <a:effectLst/>
                          <a:latin typeface="+mn-lt"/>
                          <a:ea typeface="+mn-ea"/>
                          <a:cs typeface="+mn-cs"/>
                        </a:rPr>
                        <a:t> •34•</a:t>
                      </a:r>
                    </a:p>
                    <a:p>
                      <a:pPr lvl="0"/>
                      <a:r>
                        <a:rPr lang="en-IN" sz="1800" b="1" u="sng" kern="1200" dirty="0">
                          <a:solidFill>
                            <a:schemeClr val="tx1"/>
                          </a:solidFill>
                          <a:effectLst/>
                          <a:latin typeface="+mn-lt"/>
                          <a:ea typeface="+mn-ea"/>
                          <a:cs typeface="+mn-cs"/>
                          <a:hlinkClick r:id="rId41" tooltip="Biodiversity of New Caledonia">
                            <a:extLst>
                              <a:ext uri="{A12FA001-AC4F-418D-AE19-62706E023703}">
                                <ahyp:hlinkClr xmlns:ahyp="http://schemas.microsoft.com/office/drawing/2018/hyperlinkcolor" val="tx"/>
                              </a:ext>
                            </a:extLst>
                          </a:hlinkClick>
                        </a:rPr>
                        <a:t>New Caledonia</a:t>
                      </a:r>
                      <a:r>
                        <a:rPr lang="en-IN" sz="1800" b="1" kern="1200" dirty="0">
                          <a:solidFill>
                            <a:schemeClr val="tx1"/>
                          </a:solidFill>
                          <a:effectLst/>
                          <a:latin typeface="+mn-lt"/>
                          <a:ea typeface="+mn-ea"/>
                          <a:cs typeface="+mn-cs"/>
                        </a:rPr>
                        <a:t> •23•</a:t>
                      </a:r>
                    </a:p>
                    <a:p>
                      <a:pPr lvl="0"/>
                      <a:r>
                        <a:rPr lang="en-IN" sz="1800" b="1" u="sng" kern="1200" dirty="0">
                          <a:solidFill>
                            <a:schemeClr val="tx1"/>
                          </a:solidFill>
                          <a:effectLst/>
                          <a:latin typeface="+mn-lt"/>
                          <a:ea typeface="+mn-ea"/>
                          <a:cs typeface="+mn-cs"/>
                          <a:hlinkClick r:id="rId42" tooltip="Biodiversity of New Zealand">
                            <a:extLst>
                              <a:ext uri="{A12FA001-AC4F-418D-AE19-62706E023703}">
                                <ahyp:hlinkClr xmlns:ahyp="http://schemas.microsoft.com/office/drawing/2018/hyperlinkcolor" val="tx"/>
                              </a:ext>
                            </a:extLst>
                          </a:hlinkClick>
                        </a:rPr>
                        <a:t>New Zealand</a:t>
                      </a:r>
                      <a:r>
                        <a:rPr lang="en-IN" sz="1800" b="1" kern="1200" dirty="0">
                          <a:solidFill>
                            <a:schemeClr val="tx1"/>
                          </a:solidFill>
                          <a:effectLst/>
                          <a:latin typeface="+mn-lt"/>
                          <a:ea typeface="+mn-ea"/>
                          <a:cs typeface="+mn-cs"/>
                        </a:rPr>
                        <a:t> •24•</a:t>
                      </a:r>
                    </a:p>
                    <a:p>
                      <a:pPr lvl="0"/>
                      <a:r>
                        <a:rPr lang="en-IN" sz="1800" b="1" u="sng" kern="1200" dirty="0">
                          <a:solidFill>
                            <a:schemeClr val="tx1"/>
                          </a:solidFill>
                          <a:effectLst/>
                          <a:latin typeface="+mn-lt"/>
                          <a:ea typeface="+mn-ea"/>
                          <a:cs typeface="+mn-cs"/>
                          <a:hlinkClick r:id="rId43" tooltip="Ecoregions of the Philippines">
                            <a:extLst>
                              <a:ext uri="{A12FA001-AC4F-418D-AE19-62706E023703}">
                                <ahyp:hlinkClr xmlns:ahyp="http://schemas.microsoft.com/office/drawing/2018/hyperlinkcolor" val="tx"/>
                              </a:ext>
                            </a:extLst>
                          </a:hlinkClick>
                        </a:rPr>
                        <a:t>Philippines</a:t>
                      </a:r>
                      <a:r>
                        <a:rPr lang="en-IN" sz="1800" b="1" kern="1200" dirty="0">
                          <a:solidFill>
                            <a:schemeClr val="tx1"/>
                          </a:solidFill>
                          <a:effectLst/>
                          <a:latin typeface="+mn-lt"/>
                          <a:ea typeface="+mn-ea"/>
                          <a:cs typeface="+mn-cs"/>
                        </a:rPr>
                        <a:t> •18•</a:t>
                      </a:r>
                    </a:p>
                    <a:p>
                      <a:pPr lvl="0"/>
                      <a:r>
                        <a:rPr lang="en-IN" sz="1800" b="1" u="sng" kern="1200" dirty="0">
                          <a:solidFill>
                            <a:schemeClr val="tx1"/>
                          </a:solidFill>
                          <a:effectLst/>
                          <a:latin typeface="+mn-lt"/>
                          <a:ea typeface="+mn-ea"/>
                          <a:cs typeface="+mn-cs"/>
                          <a:hlinkClick r:id="rId44" tooltip="Oceanian realm">
                            <a:extLst>
                              <a:ext uri="{A12FA001-AC4F-418D-AE19-62706E023703}">
                                <ahyp:hlinkClr xmlns:ahyp="http://schemas.microsoft.com/office/drawing/2018/hyperlinkcolor" val="tx"/>
                              </a:ext>
                            </a:extLst>
                          </a:hlinkClick>
                        </a:rPr>
                        <a:t>Polynesia-Micronesia</a:t>
                      </a:r>
                      <a:r>
                        <a:rPr lang="en-IN" sz="1800" b="1" kern="1200" dirty="0">
                          <a:solidFill>
                            <a:schemeClr val="tx1"/>
                          </a:solidFill>
                          <a:effectLst/>
                          <a:latin typeface="+mn-lt"/>
                          <a:ea typeface="+mn-ea"/>
                          <a:cs typeface="+mn-cs"/>
                        </a:rPr>
                        <a:t> •25•</a:t>
                      </a:r>
                    </a:p>
                    <a:p>
                      <a:pPr lvl="0"/>
                      <a:r>
                        <a:rPr lang="en-IN" sz="1800" b="1" u="sng" kern="1200" dirty="0">
                          <a:solidFill>
                            <a:schemeClr val="tx1"/>
                          </a:solidFill>
                          <a:effectLst/>
                          <a:latin typeface="+mn-lt"/>
                          <a:ea typeface="+mn-ea"/>
                          <a:cs typeface="+mn-cs"/>
                          <a:hlinkClick r:id="rId45" tooltip="Eastern Australian temperate forests">
                            <a:extLst>
                              <a:ext uri="{A12FA001-AC4F-418D-AE19-62706E023703}">
                                <ahyp:hlinkClr xmlns:ahyp="http://schemas.microsoft.com/office/drawing/2018/hyperlinkcolor" val="tx"/>
                              </a:ext>
                            </a:extLst>
                          </a:hlinkClick>
                        </a:rPr>
                        <a:t>Eastern Australian temperate forests</a:t>
                      </a:r>
                      <a:r>
                        <a:rPr lang="en-IN" sz="1800" b="1" kern="1200" dirty="0">
                          <a:solidFill>
                            <a:schemeClr val="tx1"/>
                          </a:solidFill>
                          <a:effectLst/>
                          <a:latin typeface="+mn-lt"/>
                          <a:ea typeface="+mn-ea"/>
                          <a:cs typeface="+mn-cs"/>
                        </a:rPr>
                        <a:t> •35•</a:t>
                      </a:r>
                    </a:p>
                    <a:p>
                      <a:pPr lvl="0"/>
                      <a:r>
                        <a:rPr lang="en-IN" sz="1800" b="1" u="sng" kern="1200" dirty="0">
                          <a:solidFill>
                            <a:schemeClr val="tx1"/>
                          </a:solidFill>
                          <a:effectLst/>
                          <a:latin typeface="+mn-lt"/>
                          <a:ea typeface="+mn-ea"/>
                          <a:cs typeface="+mn-cs"/>
                          <a:hlinkClick r:id="rId46" tooltip="Southwest Australia (ecoregion)">
                            <a:extLst>
                              <a:ext uri="{A12FA001-AC4F-418D-AE19-62706E023703}">
                                <ahyp:hlinkClr xmlns:ahyp="http://schemas.microsoft.com/office/drawing/2018/hyperlinkcolor" val="tx"/>
                              </a:ext>
                            </a:extLst>
                          </a:hlinkClick>
                        </a:rPr>
                        <a:t>Southwest Australia</a:t>
                      </a:r>
                      <a:r>
                        <a:rPr lang="en-IN" sz="1800" b="1" kern="1200" dirty="0">
                          <a:solidFill>
                            <a:schemeClr val="tx1"/>
                          </a:solidFill>
                          <a:effectLst/>
                          <a:latin typeface="+mn-lt"/>
                          <a:ea typeface="+mn-ea"/>
                          <a:cs typeface="+mn-cs"/>
                        </a:rPr>
                        <a:t> •22•</a:t>
                      </a:r>
                    </a:p>
                    <a:p>
                      <a:pPr lvl="0"/>
                      <a:r>
                        <a:rPr lang="en-IN" sz="1800" b="1" u="sng" kern="1200" dirty="0" err="1">
                          <a:solidFill>
                            <a:schemeClr val="tx1"/>
                          </a:solidFill>
                          <a:effectLst/>
                          <a:latin typeface="+mn-lt"/>
                          <a:ea typeface="+mn-ea"/>
                          <a:cs typeface="+mn-cs"/>
                          <a:hlinkClick r:id="rId47" tooltip="Sundaland">
                            <a:extLst>
                              <a:ext uri="{A12FA001-AC4F-418D-AE19-62706E023703}">
                                <ahyp:hlinkClr xmlns:ahyp="http://schemas.microsoft.com/office/drawing/2018/hyperlinkcolor" val="tx"/>
                              </a:ext>
                            </a:extLst>
                          </a:hlinkClick>
                        </a:rPr>
                        <a:t>Sundaland</a:t>
                      </a:r>
                      <a:r>
                        <a:rPr lang="en-IN" sz="1800" b="1" kern="1200" dirty="0">
                          <a:solidFill>
                            <a:schemeClr val="tx1"/>
                          </a:solidFill>
                          <a:effectLst/>
                          <a:latin typeface="+mn-lt"/>
                          <a:ea typeface="+mn-ea"/>
                          <a:cs typeface="+mn-cs"/>
                        </a:rPr>
                        <a:t> and </a:t>
                      </a:r>
                      <a:r>
                        <a:rPr lang="en-IN" sz="1800" b="1" u="sng" kern="1200" dirty="0">
                          <a:solidFill>
                            <a:schemeClr val="tx1"/>
                          </a:solidFill>
                          <a:effectLst/>
                          <a:latin typeface="+mn-lt"/>
                          <a:ea typeface="+mn-ea"/>
                          <a:cs typeface="+mn-cs"/>
                          <a:hlinkClick r:id="rId48" tooltip="Nicobar islands">
                            <a:extLst>
                              <a:ext uri="{A12FA001-AC4F-418D-AE19-62706E023703}">
                                <ahyp:hlinkClr xmlns:ahyp="http://schemas.microsoft.com/office/drawing/2018/hyperlinkcolor" val="tx"/>
                              </a:ext>
                            </a:extLst>
                          </a:hlinkClick>
                        </a:rPr>
                        <a:t>Nicobar islands</a:t>
                      </a:r>
                      <a:r>
                        <a:rPr lang="en-IN" sz="1800" b="1" kern="1200" dirty="0">
                          <a:solidFill>
                            <a:schemeClr val="tx1"/>
                          </a:solidFill>
                          <a:effectLst/>
                          <a:latin typeface="+mn-lt"/>
                          <a:ea typeface="+mn-ea"/>
                          <a:cs typeface="+mn-cs"/>
                        </a:rPr>
                        <a:t> of </a:t>
                      </a:r>
                      <a:r>
                        <a:rPr lang="en-IN" sz="1800" b="1" u="sng" kern="1200" dirty="0">
                          <a:solidFill>
                            <a:schemeClr val="tx1"/>
                          </a:solidFill>
                          <a:effectLst/>
                          <a:latin typeface="+mn-lt"/>
                          <a:ea typeface="+mn-ea"/>
                          <a:cs typeface="+mn-cs"/>
                          <a:hlinkClick r:id="rId34" tooltip="Wildlife of India">
                            <a:extLst>
                              <a:ext uri="{A12FA001-AC4F-418D-AE19-62706E023703}">
                                <ahyp:hlinkClr xmlns:ahyp="http://schemas.microsoft.com/office/drawing/2018/hyperlinkcolor" val="tx"/>
                              </a:ext>
                            </a:extLst>
                          </a:hlinkClick>
                        </a:rPr>
                        <a:t>India</a:t>
                      </a:r>
                      <a:r>
                        <a:rPr lang="en-IN" sz="1800" b="1" kern="1200" dirty="0">
                          <a:solidFill>
                            <a:schemeClr val="tx1"/>
                          </a:solidFill>
                          <a:effectLst/>
                          <a:latin typeface="+mn-lt"/>
                          <a:ea typeface="+mn-ea"/>
                          <a:cs typeface="+mn-cs"/>
                        </a:rPr>
                        <a:t> •16•</a:t>
                      </a:r>
                    </a:p>
                    <a:p>
                      <a:pPr lvl="0"/>
                      <a:r>
                        <a:rPr lang="en-IN" sz="1800" b="1" u="sng" kern="1200" dirty="0" err="1">
                          <a:solidFill>
                            <a:schemeClr val="tx1"/>
                          </a:solidFill>
                          <a:effectLst/>
                          <a:latin typeface="+mn-lt"/>
                          <a:ea typeface="+mn-ea"/>
                          <a:cs typeface="+mn-cs"/>
                          <a:hlinkClick r:id="rId49" tooltip="Wallacea">
                            <a:extLst>
                              <a:ext uri="{A12FA001-AC4F-418D-AE19-62706E023703}">
                                <ahyp:hlinkClr xmlns:ahyp="http://schemas.microsoft.com/office/drawing/2018/hyperlinkcolor" val="tx"/>
                              </a:ext>
                            </a:extLst>
                          </a:hlinkClick>
                        </a:rPr>
                        <a:t>Wallacea</a:t>
                      </a:r>
                      <a:r>
                        <a:rPr lang="en-IN" sz="1800" b="1" kern="1200" dirty="0">
                          <a:solidFill>
                            <a:schemeClr val="tx1"/>
                          </a:solidFill>
                          <a:effectLst/>
                          <a:latin typeface="+mn-lt"/>
                          <a:ea typeface="+mn-ea"/>
                          <a:cs typeface="+mn-cs"/>
                        </a:rPr>
                        <a:t> •17•</a:t>
                      </a:r>
                    </a:p>
                    <a:p>
                      <a:r>
                        <a:rPr lang="en-IN" sz="1800" b="1" u="sng" kern="1200" dirty="0">
                          <a:solidFill>
                            <a:schemeClr val="tx1"/>
                          </a:solidFill>
                          <a:effectLst/>
                          <a:latin typeface="+mn-lt"/>
                          <a:ea typeface="+mn-ea"/>
                          <a:cs typeface="+mn-cs"/>
                          <a:hlinkClick r:id="rId50" tooltip="East Asia">
                            <a:extLst>
                              <a:ext uri="{A12FA001-AC4F-418D-AE19-62706E023703}">
                                <ahyp:hlinkClr xmlns:ahyp="http://schemas.microsoft.com/office/drawing/2018/hyperlinkcolor" val="tx"/>
                              </a:ext>
                            </a:extLst>
                          </a:hlinkClick>
                        </a:rPr>
                        <a:t>East Asia</a:t>
                      </a:r>
                      <a:endParaRPr lang="en-IN" sz="1800" b="1" kern="1200" dirty="0">
                        <a:solidFill>
                          <a:schemeClr val="tx1"/>
                        </a:solidFill>
                        <a:effectLst/>
                        <a:latin typeface="+mn-lt"/>
                        <a:ea typeface="+mn-ea"/>
                        <a:cs typeface="+mn-cs"/>
                      </a:endParaRPr>
                    </a:p>
                    <a:p>
                      <a:pPr lvl="0"/>
                      <a:r>
                        <a:rPr lang="en-IN" sz="1800" b="1" u="sng" kern="1200" dirty="0">
                          <a:solidFill>
                            <a:schemeClr val="tx1"/>
                          </a:solidFill>
                          <a:effectLst/>
                          <a:latin typeface="+mn-lt"/>
                          <a:ea typeface="+mn-ea"/>
                          <a:cs typeface="+mn-cs"/>
                          <a:hlinkClick r:id="rId51" tooltip="Ecoregions of Japan">
                            <a:extLst>
                              <a:ext uri="{A12FA001-AC4F-418D-AE19-62706E023703}">
                                <ahyp:hlinkClr xmlns:ahyp="http://schemas.microsoft.com/office/drawing/2018/hyperlinkcolor" val="tx"/>
                              </a:ext>
                            </a:extLst>
                          </a:hlinkClick>
                        </a:rPr>
                        <a:t>Japan</a:t>
                      </a:r>
                      <a:r>
                        <a:rPr lang="en-IN" sz="1800" b="1" kern="1200" dirty="0">
                          <a:solidFill>
                            <a:schemeClr val="tx1"/>
                          </a:solidFill>
                          <a:effectLst/>
                          <a:latin typeface="+mn-lt"/>
                          <a:ea typeface="+mn-ea"/>
                          <a:cs typeface="+mn-cs"/>
                        </a:rPr>
                        <a:t> •33•</a:t>
                      </a:r>
                    </a:p>
                    <a:p>
                      <a:pPr lvl="0"/>
                      <a:r>
                        <a:rPr lang="en-IN" sz="1800" b="1" u="sng" kern="1200" dirty="0">
                          <a:solidFill>
                            <a:schemeClr val="tx1"/>
                          </a:solidFill>
                          <a:effectLst/>
                          <a:latin typeface="+mn-lt"/>
                          <a:ea typeface="+mn-ea"/>
                          <a:cs typeface="+mn-cs"/>
                          <a:hlinkClick r:id="rId52" tooltip="Mountains of Southwest China">
                            <a:extLst>
                              <a:ext uri="{A12FA001-AC4F-418D-AE19-62706E023703}">
                                <ahyp:hlinkClr xmlns:ahyp="http://schemas.microsoft.com/office/drawing/2018/hyperlinkcolor" val="tx"/>
                              </a:ext>
                            </a:extLst>
                          </a:hlinkClick>
                        </a:rPr>
                        <a:t>Mountains of Southwest China</a:t>
                      </a:r>
                      <a:r>
                        <a:rPr lang="en-IN" sz="1800" b="1" kern="1200" dirty="0">
                          <a:solidFill>
                            <a:schemeClr val="tx1"/>
                          </a:solidFill>
                          <a:effectLst/>
                          <a:latin typeface="+mn-lt"/>
                          <a:ea typeface="+mn-ea"/>
                          <a:cs typeface="+mn-cs"/>
                        </a:rPr>
                        <a:t> •20•</a:t>
                      </a:r>
                    </a:p>
                    <a:p>
                      <a:r>
                        <a:rPr lang="en-IN" sz="1800" b="1" u="sng" kern="1200" dirty="0">
                          <a:solidFill>
                            <a:schemeClr val="tx1"/>
                          </a:solidFill>
                          <a:effectLst/>
                          <a:latin typeface="+mn-lt"/>
                          <a:ea typeface="+mn-ea"/>
                          <a:cs typeface="+mn-cs"/>
                          <a:hlinkClick r:id="rId53" tooltip="Western Asia">
                            <a:extLst>
                              <a:ext uri="{A12FA001-AC4F-418D-AE19-62706E023703}">
                                <ahyp:hlinkClr xmlns:ahyp="http://schemas.microsoft.com/office/drawing/2018/hyperlinkcolor" val="tx"/>
                              </a:ext>
                            </a:extLst>
                          </a:hlinkClick>
                        </a:rPr>
                        <a:t>West Asia</a:t>
                      </a:r>
                      <a:endParaRPr lang="en-IN" sz="1800" b="1" kern="1200" dirty="0">
                        <a:solidFill>
                          <a:schemeClr val="tx1"/>
                        </a:solidFill>
                        <a:effectLst/>
                        <a:latin typeface="+mn-lt"/>
                        <a:ea typeface="+mn-ea"/>
                        <a:cs typeface="+mn-cs"/>
                      </a:endParaRPr>
                    </a:p>
                    <a:p>
                      <a:pPr lvl="0"/>
                      <a:r>
                        <a:rPr lang="en-IN" sz="1800" b="1" u="sng" kern="1200" dirty="0">
                          <a:solidFill>
                            <a:schemeClr val="tx1"/>
                          </a:solidFill>
                          <a:effectLst/>
                          <a:latin typeface="+mn-lt"/>
                          <a:ea typeface="+mn-ea"/>
                          <a:cs typeface="+mn-cs"/>
                          <a:hlinkClick r:id="rId54" tooltip="Caucasus">
                            <a:extLst>
                              <a:ext uri="{A12FA001-AC4F-418D-AE19-62706E023703}">
                                <ahyp:hlinkClr xmlns:ahyp="http://schemas.microsoft.com/office/drawing/2018/hyperlinkcolor" val="tx"/>
                              </a:ext>
                            </a:extLst>
                          </a:hlinkClick>
                        </a:rPr>
                        <a:t>Caucasus</a:t>
                      </a:r>
                      <a:r>
                        <a:rPr lang="en-IN" sz="1800" b="1" kern="1200" dirty="0">
                          <a:solidFill>
                            <a:schemeClr val="tx1"/>
                          </a:solidFill>
                          <a:effectLst/>
                          <a:latin typeface="+mn-lt"/>
                          <a:ea typeface="+mn-ea"/>
                          <a:cs typeface="+mn-cs"/>
                        </a:rPr>
                        <a:t> •15•</a:t>
                      </a:r>
                    </a:p>
                    <a:p>
                      <a:pPr lvl="0"/>
                      <a:r>
                        <a:rPr lang="en-IN" sz="1800" b="1" u="sng" kern="1200" dirty="0" err="1">
                          <a:solidFill>
                            <a:srgbClr val="0563C1"/>
                          </a:solidFill>
                          <a:effectLst/>
                          <a:latin typeface="+mn-lt"/>
                          <a:ea typeface="+mn-ea"/>
                          <a:cs typeface="+mn-cs"/>
                          <a:hlinkClick r:id="rId55" tooltip="Irano-Anatolian">
                            <a:extLst>
                              <a:ext uri="{A12FA001-AC4F-418D-AE19-62706E023703}">
                                <ahyp:hlinkClr xmlns:ahyp="http://schemas.microsoft.com/office/drawing/2018/hyperlinkcolor" val="tx"/>
                              </a:ext>
                            </a:extLst>
                          </a:hlinkClick>
                        </a:rPr>
                        <a:t>Irano</a:t>
                      </a:r>
                      <a:r>
                        <a:rPr lang="en-IN" sz="1800" b="1" u="sng" kern="1200" dirty="0">
                          <a:solidFill>
                            <a:schemeClr val="tx1"/>
                          </a:solidFill>
                          <a:effectLst/>
                          <a:latin typeface="+mn-lt"/>
                          <a:ea typeface="+mn-ea"/>
                          <a:cs typeface="+mn-cs"/>
                          <a:hlinkClick r:id="rId55" tooltip="Irano-Anatolian">
                            <a:extLst>
                              <a:ext uri="{A12FA001-AC4F-418D-AE19-62706E023703}">
                                <ahyp:hlinkClr xmlns:ahyp="http://schemas.microsoft.com/office/drawing/2018/hyperlinkcolor" val="tx"/>
                              </a:ext>
                            </a:extLst>
                          </a:hlinkClick>
                        </a:rPr>
                        <a:t>-Anatolian</a:t>
                      </a:r>
                      <a:r>
                        <a:rPr lang="en-IN" sz="1800" b="1" kern="1200" dirty="0">
                          <a:solidFill>
                            <a:schemeClr val="tx1"/>
                          </a:solidFill>
                          <a:effectLst/>
                          <a:latin typeface="+mn-lt"/>
                          <a:ea typeface="+mn-ea"/>
                          <a:cs typeface="+mn-cs"/>
                        </a:rPr>
                        <a:t> •30•</a:t>
                      </a:r>
                    </a:p>
                    <a:p>
                      <a:endParaRPr lang="en-IN" dirty="0">
                        <a:solidFill>
                          <a:schemeClr val="tx1"/>
                        </a:solidFill>
                      </a:endParaRPr>
                    </a:p>
                  </a:txBody>
                  <a:tcPr/>
                </a:tc>
                <a:extLst>
                  <a:ext uri="{0D108BD9-81ED-4DB2-BD59-A6C34878D82A}">
                    <a16:rowId xmlns:a16="http://schemas.microsoft.com/office/drawing/2014/main" val="794782008"/>
                  </a:ext>
                </a:extLst>
              </a:tr>
              <a:tr h="404273">
                <a:tc>
                  <a:txBody>
                    <a:bodyPr/>
                    <a:lstStyle/>
                    <a:p>
                      <a:endParaRPr lang="en-IN"/>
                    </a:p>
                  </a:txBody>
                  <a:tcPr/>
                </a:tc>
                <a:tc>
                  <a:txBody>
                    <a:bodyPr/>
                    <a:lstStyle/>
                    <a:p>
                      <a:endParaRPr lang="en-IN"/>
                    </a:p>
                  </a:txBody>
                  <a:tcPr/>
                </a:tc>
                <a:tc>
                  <a:txBody>
                    <a:bodyPr/>
                    <a:lstStyle/>
                    <a:p>
                      <a:endParaRPr lang="en-IN" dirty="0"/>
                    </a:p>
                  </a:txBody>
                  <a:tcPr/>
                </a:tc>
                <a:extLst>
                  <a:ext uri="{0D108BD9-81ED-4DB2-BD59-A6C34878D82A}">
                    <a16:rowId xmlns:a16="http://schemas.microsoft.com/office/drawing/2014/main" val="2087463566"/>
                  </a:ext>
                </a:extLst>
              </a:tr>
            </a:tbl>
          </a:graphicData>
        </a:graphic>
      </p:graphicFrame>
    </p:spTree>
    <p:extLst>
      <p:ext uri="{BB962C8B-B14F-4D97-AF65-F5344CB8AC3E}">
        <p14:creationId xmlns:p14="http://schemas.microsoft.com/office/powerpoint/2010/main" val="37876532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3A956-F6C9-4E0F-BF78-76C92E276DAE}"/>
              </a:ext>
            </a:extLst>
          </p:cNvPr>
          <p:cNvSpPr>
            <a:spLocks noGrp="1"/>
          </p:cNvSpPr>
          <p:nvPr>
            <p:ph type="title"/>
          </p:nvPr>
        </p:nvSpPr>
        <p:spPr>
          <a:xfrm>
            <a:off x="838200" y="287304"/>
            <a:ext cx="10515600" cy="996747"/>
          </a:xfrm>
        </p:spPr>
        <p:txBody>
          <a:bodyPr>
            <a:normAutofit fontScale="90000"/>
          </a:bodyPr>
          <a:lstStyle/>
          <a:p>
            <a:pPr algn="ctr"/>
            <a:r>
              <a:rPr lang="en-IN" sz="3600" b="0" i="0" dirty="0">
                <a:solidFill>
                  <a:srgbClr val="FF0000"/>
                </a:solidFill>
                <a:effectLst/>
                <a:latin typeface="Times New Roman" panose="02020603050405020304" pitchFamily="18" charset="0"/>
                <a:cs typeface="Times New Roman" panose="02020603050405020304" pitchFamily="18" charset="0"/>
              </a:rPr>
              <a:t>List of Biodiversity Hotspots in the World</a:t>
            </a:r>
            <a:br>
              <a:rPr lang="en-IN" sz="3600" b="0" i="0" dirty="0">
                <a:solidFill>
                  <a:srgbClr val="FF0000"/>
                </a:solidFill>
                <a:effectLst/>
                <a:latin typeface="Times New Roman" panose="02020603050405020304" pitchFamily="18" charset="0"/>
                <a:cs typeface="Times New Roman" panose="02020603050405020304" pitchFamily="18" charset="0"/>
              </a:rPr>
            </a:br>
            <a:endParaRPr lang="en-IN" sz="3600"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2CFB608-2944-49CD-9BD6-BA11FF37D79D}"/>
              </a:ext>
            </a:extLst>
          </p:cNvPr>
          <p:cNvSpPr>
            <a:spLocks noGrp="1"/>
          </p:cNvSpPr>
          <p:nvPr>
            <p:ph idx="1"/>
          </p:nvPr>
        </p:nvSpPr>
        <p:spPr/>
        <p:txBody>
          <a:bodyPr>
            <a:normAutofit fontScale="55000" lnSpcReduction="20000"/>
          </a:bodyPr>
          <a:lstStyle/>
          <a:p>
            <a:pPr algn="just"/>
            <a:r>
              <a:rPr lang="en-IN" b="1" i="0" dirty="0">
                <a:solidFill>
                  <a:srgbClr val="000000"/>
                </a:solidFill>
                <a:effectLst/>
                <a:latin typeface="Arial" panose="020B0604020202020204" pitchFamily="34" charset="0"/>
              </a:rPr>
              <a:t>North and Central America</a:t>
            </a:r>
            <a:r>
              <a:rPr lang="en-IN" b="0" i="0" dirty="0">
                <a:solidFill>
                  <a:srgbClr val="000000"/>
                </a:solidFill>
                <a:effectLst/>
                <a:latin typeface="Arial" panose="020B0604020202020204" pitchFamily="34" charset="0"/>
              </a:rPr>
              <a:t> − California Floristic Province, </a:t>
            </a:r>
            <a:r>
              <a:rPr lang="en-IN" b="0" i="0" dirty="0" err="1">
                <a:solidFill>
                  <a:srgbClr val="000000"/>
                </a:solidFill>
                <a:effectLst/>
                <a:latin typeface="Arial" panose="020B0604020202020204" pitchFamily="34" charset="0"/>
              </a:rPr>
              <a:t>Madrean</a:t>
            </a:r>
            <a:r>
              <a:rPr lang="en-IN" b="0" i="0" dirty="0">
                <a:solidFill>
                  <a:srgbClr val="000000"/>
                </a:solidFill>
                <a:effectLst/>
                <a:latin typeface="Arial" panose="020B0604020202020204" pitchFamily="34" charset="0"/>
              </a:rPr>
              <a:t> pine-oak woodlands, Mesoamerica</a:t>
            </a:r>
          </a:p>
          <a:p>
            <a:pPr algn="just"/>
            <a:r>
              <a:rPr lang="en-IN" b="1" i="0" dirty="0">
                <a:solidFill>
                  <a:srgbClr val="000000"/>
                </a:solidFill>
                <a:effectLst/>
                <a:latin typeface="Arial" panose="020B0604020202020204" pitchFamily="34" charset="0"/>
              </a:rPr>
              <a:t>The Caribbean</a:t>
            </a:r>
            <a:r>
              <a:rPr lang="en-IN" b="0" i="0" dirty="0">
                <a:solidFill>
                  <a:srgbClr val="000000"/>
                </a:solidFill>
                <a:effectLst/>
                <a:latin typeface="Arial" panose="020B0604020202020204" pitchFamily="34" charset="0"/>
              </a:rPr>
              <a:t> − Caribbean Islands</a:t>
            </a:r>
          </a:p>
          <a:p>
            <a:pPr algn="just"/>
            <a:r>
              <a:rPr lang="en-IN" b="1" i="0" dirty="0">
                <a:solidFill>
                  <a:srgbClr val="000000"/>
                </a:solidFill>
                <a:effectLst/>
                <a:latin typeface="Arial" panose="020B0604020202020204" pitchFamily="34" charset="0"/>
              </a:rPr>
              <a:t>South America</a:t>
            </a:r>
            <a:r>
              <a:rPr lang="en-IN" b="0" i="0" dirty="0">
                <a:solidFill>
                  <a:srgbClr val="000000"/>
                </a:solidFill>
                <a:effectLst/>
                <a:latin typeface="Arial" panose="020B0604020202020204" pitchFamily="34" charset="0"/>
              </a:rPr>
              <a:t> − Atlantic Forest, </a:t>
            </a:r>
            <a:r>
              <a:rPr lang="en-IN" b="0" i="0" dirty="0" err="1">
                <a:solidFill>
                  <a:srgbClr val="000000"/>
                </a:solidFill>
                <a:effectLst/>
                <a:latin typeface="Arial" panose="020B0604020202020204" pitchFamily="34" charset="0"/>
              </a:rPr>
              <a:t>Cerrado</a:t>
            </a:r>
            <a:r>
              <a:rPr lang="en-IN" b="0" i="0" dirty="0">
                <a:solidFill>
                  <a:srgbClr val="000000"/>
                </a:solidFill>
                <a:effectLst/>
                <a:latin typeface="Arial" panose="020B0604020202020204" pitchFamily="34" charset="0"/>
              </a:rPr>
              <a:t>, Chilean Winter Rainfall-Valdivian Forests, Tumbes-Chocó-Magdalena, Tropical Andes</a:t>
            </a:r>
          </a:p>
          <a:p>
            <a:pPr algn="just"/>
            <a:r>
              <a:rPr lang="en-IN" b="1" i="0" dirty="0">
                <a:solidFill>
                  <a:srgbClr val="000000"/>
                </a:solidFill>
                <a:effectLst/>
                <a:latin typeface="Arial" panose="020B0604020202020204" pitchFamily="34" charset="0"/>
              </a:rPr>
              <a:t>Europe</a:t>
            </a:r>
            <a:r>
              <a:rPr lang="en-IN" b="0" i="0" dirty="0">
                <a:solidFill>
                  <a:srgbClr val="000000"/>
                </a:solidFill>
                <a:effectLst/>
                <a:latin typeface="Arial" panose="020B0604020202020204" pitchFamily="34" charset="0"/>
              </a:rPr>
              <a:t> − Mediterranean Basin</a:t>
            </a:r>
          </a:p>
          <a:p>
            <a:pPr algn="just"/>
            <a:r>
              <a:rPr lang="en-IN" b="1" i="0" dirty="0">
                <a:solidFill>
                  <a:srgbClr val="000000"/>
                </a:solidFill>
                <a:effectLst/>
                <a:latin typeface="Arial" panose="020B0604020202020204" pitchFamily="34" charset="0"/>
              </a:rPr>
              <a:t>Africa</a:t>
            </a:r>
            <a:r>
              <a:rPr lang="en-IN" b="0" i="0" dirty="0">
                <a:solidFill>
                  <a:srgbClr val="000000"/>
                </a:solidFill>
                <a:effectLst/>
                <a:latin typeface="Arial" panose="020B0604020202020204" pitchFamily="34" charset="0"/>
              </a:rPr>
              <a:t> − Cape Floristic Region, Coastal Forests of Eastern Africa, Eastern Afromontane, Guinean Forests of West Africa; Horn of Africa; Madagascar and the Indian Ocean Islands; </a:t>
            </a:r>
            <a:r>
              <a:rPr lang="en-IN" b="0" i="0" dirty="0" err="1">
                <a:solidFill>
                  <a:srgbClr val="000000"/>
                </a:solidFill>
                <a:effectLst/>
                <a:latin typeface="Arial" panose="020B0604020202020204" pitchFamily="34" charset="0"/>
              </a:rPr>
              <a:t>Maputaland</a:t>
            </a:r>
            <a:r>
              <a:rPr lang="en-IN" b="0" i="0" dirty="0">
                <a:solidFill>
                  <a:srgbClr val="000000"/>
                </a:solidFill>
                <a:effectLst/>
                <a:latin typeface="Arial" panose="020B0604020202020204" pitchFamily="34" charset="0"/>
              </a:rPr>
              <a:t>-</a:t>
            </a:r>
            <a:r>
              <a:rPr lang="en-IN" b="0" i="0" dirty="0" err="1">
                <a:solidFill>
                  <a:srgbClr val="000000"/>
                </a:solidFill>
                <a:effectLst/>
                <a:latin typeface="Arial" panose="020B0604020202020204" pitchFamily="34" charset="0"/>
              </a:rPr>
              <a:t>Pondoland</a:t>
            </a:r>
            <a:r>
              <a:rPr lang="en-IN" b="0" i="0" dirty="0">
                <a:solidFill>
                  <a:srgbClr val="000000"/>
                </a:solidFill>
                <a:effectLst/>
                <a:latin typeface="Arial" panose="020B0604020202020204" pitchFamily="34" charset="0"/>
              </a:rPr>
              <a:t>-Albany; Succulent Karoo</a:t>
            </a:r>
          </a:p>
          <a:p>
            <a:pPr algn="just"/>
            <a:r>
              <a:rPr lang="en-IN" b="1" i="0" dirty="0">
                <a:solidFill>
                  <a:srgbClr val="000000"/>
                </a:solidFill>
                <a:effectLst/>
                <a:latin typeface="Arial" panose="020B0604020202020204" pitchFamily="34" charset="0"/>
              </a:rPr>
              <a:t>Central Asia</a:t>
            </a:r>
            <a:r>
              <a:rPr lang="en-IN" b="0" i="0" dirty="0">
                <a:solidFill>
                  <a:srgbClr val="000000"/>
                </a:solidFill>
                <a:effectLst/>
                <a:latin typeface="Arial" panose="020B0604020202020204" pitchFamily="34" charset="0"/>
              </a:rPr>
              <a:t> − Mountains of Central Asia</a:t>
            </a:r>
          </a:p>
          <a:p>
            <a:pPr algn="just"/>
            <a:r>
              <a:rPr lang="en-IN" b="1" i="0" dirty="0">
                <a:solidFill>
                  <a:srgbClr val="000000"/>
                </a:solidFill>
                <a:effectLst/>
                <a:latin typeface="Arial" panose="020B0604020202020204" pitchFamily="34" charset="0"/>
              </a:rPr>
              <a:t>South Asia</a:t>
            </a:r>
            <a:r>
              <a:rPr lang="en-IN" b="0" i="0" dirty="0">
                <a:solidFill>
                  <a:srgbClr val="000000"/>
                </a:solidFill>
                <a:effectLst/>
                <a:latin typeface="Arial" panose="020B0604020202020204" pitchFamily="34" charset="0"/>
              </a:rPr>
              <a:t> − Eastern Himalaya, Nepal; Indo-Burma, India and Myanmar; Western Ghats, India; Sri Lanka</a:t>
            </a:r>
          </a:p>
          <a:p>
            <a:pPr algn="just"/>
            <a:r>
              <a:rPr lang="en-IN" b="1" i="0" dirty="0">
                <a:solidFill>
                  <a:srgbClr val="000000"/>
                </a:solidFill>
                <a:effectLst/>
                <a:latin typeface="Arial" panose="020B0604020202020204" pitchFamily="34" charset="0"/>
              </a:rPr>
              <a:t>South East Asia and Asia-Pacific</a:t>
            </a:r>
            <a:r>
              <a:rPr lang="en-IN" b="0" i="0" dirty="0">
                <a:solidFill>
                  <a:srgbClr val="000000"/>
                </a:solidFill>
                <a:effectLst/>
                <a:latin typeface="Arial" panose="020B0604020202020204" pitchFamily="34" charset="0"/>
              </a:rPr>
              <a:t> − East Melanesian Islands; New Caledonia; New Zealand; Philippines; Polynesia-Micronesia; Southwest Australia; </a:t>
            </a:r>
            <a:r>
              <a:rPr lang="en-IN" b="0" i="0" dirty="0" err="1">
                <a:solidFill>
                  <a:srgbClr val="000000"/>
                </a:solidFill>
                <a:effectLst/>
                <a:latin typeface="Arial" panose="020B0604020202020204" pitchFamily="34" charset="0"/>
              </a:rPr>
              <a:t>Sundaland</a:t>
            </a:r>
            <a:r>
              <a:rPr lang="en-IN" b="0" i="0" dirty="0">
                <a:solidFill>
                  <a:srgbClr val="000000"/>
                </a:solidFill>
                <a:effectLst/>
                <a:latin typeface="Arial" panose="020B0604020202020204" pitchFamily="34" charset="0"/>
              </a:rPr>
              <a:t>; </a:t>
            </a:r>
            <a:r>
              <a:rPr lang="en-IN" b="0" i="0" dirty="0" err="1">
                <a:solidFill>
                  <a:srgbClr val="000000"/>
                </a:solidFill>
                <a:effectLst/>
                <a:latin typeface="Arial" panose="020B0604020202020204" pitchFamily="34" charset="0"/>
              </a:rPr>
              <a:t>Wallacea</a:t>
            </a:r>
            <a:endParaRPr lang="en-IN" b="0" i="0" dirty="0">
              <a:solidFill>
                <a:srgbClr val="000000"/>
              </a:solidFill>
              <a:effectLst/>
              <a:latin typeface="Arial" panose="020B0604020202020204" pitchFamily="34" charset="0"/>
            </a:endParaRPr>
          </a:p>
          <a:p>
            <a:pPr algn="just"/>
            <a:r>
              <a:rPr lang="en-IN" b="1" i="0" dirty="0">
                <a:solidFill>
                  <a:srgbClr val="000000"/>
                </a:solidFill>
                <a:effectLst/>
                <a:latin typeface="Arial" panose="020B0604020202020204" pitchFamily="34" charset="0"/>
              </a:rPr>
              <a:t>East Asia</a:t>
            </a:r>
            <a:r>
              <a:rPr lang="en-IN" b="0" i="0" dirty="0">
                <a:solidFill>
                  <a:srgbClr val="000000"/>
                </a:solidFill>
                <a:effectLst/>
                <a:latin typeface="Arial" panose="020B0604020202020204" pitchFamily="34" charset="0"/>
              </a:rPr>
              <a:t> − Japan; Mountains of Southwest China</a:t>
            </a:r>
          </a:p>
          <a:p>
            <a:pPr algn="just"/>
            <a:r>
              <a:rPr lang="en-IN" b="1" i="0" dirty="0">
                <a:solidFill>
                  <a:srgbClr val="000000"/>
                </a:solidFill>
                <a:effectLst/>
                <a:latin typeface="Arial" panose="020B0604020202020204" pitchFamily="34" charset="0"/>
              </a:rPr>
              <a:t>West Asia</a:t>
            </a:r>
            <a:r>
              <a:rPr lang="en-IN" b="0" i="0" dirty="0">
                <a:solidFill>
                  <a:srgbClr val="000000"/>
                </a:solidFill>
                <a:effectLst/>
                <a:latin typeface="Arial" panose="020B0604020202020204" pitchFamily="34" charset="0"/>
              </a:rPr>
              <a:t> − Caucasus; </a:t>
            </a:r>
            <a:r>
              <a:rPr lang="en-IN" b="0" i="0" dirty="0" err="1">
                <a:solidFill>
                  <a:srgbClr val="000000"/>
                </a:solidFill>
                <a:effectLst/>
                <a:latin typeface="Arial" panose="020B0604020202020204" pitchFamily="34" charset="0"/>
              </a:rPr>
              <a:t>Irano</a:t>
            </a:r>
            <a:r>
              <a:rPr lang="en-IN" b="0" i="0" dirty="0">
                <a:solidFill>
                  <a:srgbClr val="000000"/>
                </a:solidFill>
                <a:effectLst/>
                <a:latin typeface="Arial" panose="020B0604020202020204" pitchFamily="34" charset="0"/>
              </a:rPr>
              <a:t>-Anatolian</a:t>
            </a:r>
          </a:p>
          <a:p>
            <a:pPr algn="just"/>
            <a:r>
              <a:rPr lang="en-IN" b="0" i="0" u="none" strike="noStrike" dirty="0">
                <a:effectLst/>
                <a:latin typeface="YouTube Noto"/>
                <a:hlinkClick r:id="rId3" tooltip="Share link"/>
              </a:rPr>
              <a:t>https://youtu.be/FQbcJUGvyOo</a:t>
            </a:r>
            <a:endParaRPr lang="en-IN" b="0" i="0" dirty="0">
              <a:solidFill>
                <a:srgbClr val="000000"/>
              </a:solidFill>
              <a:effectLst/>
              <a:latin typeface="Arial" panose="020B0604020202020204" pitchFamily="34" charset="0"/>
            </a:endParaRPr>
          </a:p>
          <a:p>
            <a:endParaRPr lang="en-IN" dirty="0"/>
          </a:p>
        </p:txBody>
      </p:sp>
      <p:pic>
        <p:nvPicPr>
          <p:cNvPr id="5" name="Picture 4">
            <a:extLst>
              <a:ext uri="{FF2B5EF4-FFF2-40B4-BE49-F238E27FC236}">
                <a16:creationId xmlns:a16="http://schemas.microsoft.com/office/drawing/2014/main" id="{2A8E4AE5-AB85-44CB-BC13-DD762345797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2542163" cy="1332690"/>
          </a:xfrm>
          <a:prstGeom prst="rect">
            <a:avLst/>
          </a:prstGeom>
          <a:noFill/>
          <a:ln>
            <a:noFill/>
          </a:ln>
        </p:spPr>
      </p:pic>
      <p:pic>
        <p:nvPicPr>
          <p:cNvPr id="7" name="Picture 6">
            <a:extLst>
              <a:ext uri="{FF2B5EF4-FFF2-40B4-BE49-F238E27FC236}">
                <a16:creationId xmlns:a16="http://schemas.microsoft.com/office/drawing/2014/main" id="{3411487E-F81D-485F-BD9D-4AEAE3F760D4}"/>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49839" y="1"/>
            <a:ext cx="2542162" cy="1332690"/>
          </a:xfrm>
          <a:prstGeom prst="rect">
            <a:avLst/>
          </a:prstGeom>
          <a:noFill/>
          <a:ln>
            <a:noFill/>
          </a:ln>
        </p:spPr>
      </p:pic>
    </p:spTree>
    <p:extLst>
      <p:ext uri="{BB962C8B-B14F-4D97-AF65-F5344CB8AC3E}">
        <p14:creationId xmlns:p14="http://schemas.microsoft.com/office/powerpoint/2010/main" val="4003946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A614C-9D33-4403-8AE3-D5AE561AAADE}"/>
              </a:ext>
            </a:extLst>
          </p:cNvPr>
          <p:cNvSpPr>
            <a:spLocks noGrp="1"/>
          </p:cNvSpPr>
          <p:nvPr>
            <p:ph type="title"/>
          </p:nvPr>
        </p:nvSpPr>
        <p:spPr/>
        <p:txBody>
          <a:bodyPr/>
          <a:lstStyle/>
          <a:p>
            <a:r>
              <a:rPr lang="en-US" dirty="0"/>
              <a:t>Present Status of Biodiversity in Hotspot </a:t>
            </a:r>
            <a:endParaRPr lang="en-IN" dirty="0"/>
          </a:p>
        </p:txBody>
      </p:sp>
      <p:graphicFrame>
        <p:nvGraphicFramePr>
          <p:cNvPr id="4" name="Content Placeholder 3">
            <a:extLst>
              <a:ext uri="{FF2B5EF4-FFF2-40B4-BE49-F238E27FC236}">
                <a16:creationId xmlns:a16="http://schemas.microsoft.com/office/drawing/2014/main" id="{516D7264-07D9-433A-A002-E4C2E39656B9}"/>
              </a:ext>
            </a:extLst>
          </p:cNvPr>
          <p:cNvGraphicFramePr>
            <a:graphicFrameLocks noGrp="1"/>
          </p:cNvGraphicFramePr>
          <p:nvPr>
            <p:ph idx="1"/>
            <p:extLst>
              <p:ext uri="{D42A27DB-BD31-4B8C-83A1-F6EECF244321}">
                <p14:modId xmlns:p14="http://schemas.microsoft.com/office/powerpoint/2010/main" val="2474734760"/>
              </p:ext>
            </p:extLst>
          </p:nvPr>
        </p:nvGraphicFramePr>
        <p:xfrm>
          <a:off x="838200" y="1585609"/>
          <a:ext cx="10596144" cy="4907261"/>
        </p:xfrm>
        <a:graphic>
          <a:graphicData uri="http://schemas.openxmlformats.org/drawingml/2006/table">
            <a:tbl>
              <a:tblPr firstRow="1" firstCol="1" bandRow="1">
                <a:tableStyleId>{5C22544A-7EE6-4342-B048-85BDC9FD1C3A}</a:tableStyleId>
              </a:tblPr>
              <a:tblGrid>
                <a:gridCol w="628649">
                  <a:extLst>
                    <a:ext uri="{9D8B030D-6E8A-4147-A177-3AD203B41FA5}">
                      <a16:colId xmlns:a16="http://schemas.microsoft.com/office/drawing/2014/main" val="1923586906"/>
                    </a:ext>
                  </a:extLst>
                </a:gridCol>
                <a:gridCol w="3301937">
                  <a:extLst>
                    <a:ext uri="{9D8B030D-6E8A-4147-A177-3AD203B41FA5}">
                      <a16:colId xmlns:a16="http://schemas.microsoft.com/office/drawing/2014/main" val="3421094929"/>
                    </a:ext>
                  </a:extLst>
                </a:gridCol>
                <a:gridCol w="1601367">
                  <a:extLst>
                    <a:ext uri="{9D8B030D-6E8A-4147-A177-3AD203B41FA5}">
                      <a16:colId xmlns:a16="http://schemas.microsoft.com/office/drawing/2014/main" val="3134384220"/>
                    </a:ext>
                  </a:extLst>
                </a:gridCol>
                <a:gridCol w="1646853">
                  <a:extLst>
                    <a:ext uri="{9D8B030D-6E8A-4147-A177-3AD203B41FA5}">
                      <a16:colId xmlns:a16="http://schemas.microsoft.com/office/drawing/2014/main" val="2108259209"/>
                    </a:ext>
                  </a:extLst>
                </a:gridCol>
                <a:gridCol w="1708669">
                  <a:extLst>
                    <a:ext uri="{9D8B030D-6E8A-4147-A177-3AD203B41FA5}">
                      <a16:colId xmlns:a16="http://schemas.microsoft.com/office/drawing/2014/main" val="66605506"/>
                    </a:ext>
                  </a:extLst>
                </a:gridCol>
                <a:gridCol w="1708669">
                  <a:extLst>
                    <a:ext uri="{9D8B030D-6E8A-4147-A177-3AD203B41FA5}">
                      <a16:colId xmlns:a16="http://schemas.microsoft.com/office/drawing/2014/main" val="938995035"/>
                    </a:ext>
                  </a:extLst>
                </a:gridCol>
              </a:tblGrid>
              <a:tr h="1159141">
                <a:tc>
                  <a:txBody>
                    <a:bodyPr/>
                    <a:lstStyle/>
                    <a:p>
                      <a:pPr>
                        <a:lnSpc>
                          <a:spcPct val="107000"/>
                        </a:lnSpc>
                        <a:spcAft>
                          <a:spcPts val="800"/>
                        </a:spcAft>
                      </a:pPr>
                      <a:r>
                        <a:rPr lang="en-IN" sz="2000">
                          <a:effectLst/>
                        </a:rPr>
                        <a:t>Sr. No.</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IN" sz="2000">
                          <a:effectLst/>
                        </a:rPr>
                        <a:t>Name of Biodiversity Hotspot</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IN" sz="2000">
                          <a:effectLst/>
                        </a:rPr>
                        <a:t>No.of Plants</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IN" sz="2000">
                          <a:effectLst/>
                        </a:rPr>
                        <a:t>Endemic plants</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IN" sz="2000">
                          <a:effectLst/>
                        </a:rPr>
                        <a:t>No.of Vertebrates</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IN" sz="2000">
                          <a:effectLst/>
                        </a:rPr>
                        <a:t>No.of endemic Vertebrates</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01148798"/>
                  </a:ext>
                </a:extLst>
              </a:tr>
              <a:tr h="374812">
                <a:tc>
                  <a:txBody>
                    <a:bodyPr/>
                    <a:lstStyle/>
                    <a:p>
                      <a:pPr>
                        <a:lnSpc>
                          <a:spcPct val="107000"/>
                        </a:lnSpc>
                        <a:spcAft>
                          <a:spcPts val="800"/>
                        </a:spcAft>
                      </a:pPr>
                      <a:r>
                        <a:rPr lang="en-IN" sz="2000">
                          <a:effectLst/>
                        </a:rPr>
                        <a:t>1</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IN" sz="2000">
                          <a:effectLst/>
                        </a:rPr>
                        <a:t>Tropical Andes</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45000</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20,000</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3389</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1567</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74083352"/>
                  </a:ext>
                </a:extLst>
              </a:tr>
              <a:tr h="374812">
                <a:tc>
                  <a:txBody>
                    <a:bodyPr/>
                    <a:lstStyle/>
                    <a:p>
                      <a:pPr>
                        <a:lnSpc>
                          <a:spcPct val="107000"/>
                        </a:lnSpc>
                        <a:spcAft>
                          <a:spcPts val="800"/>
                        </a:spcAft>
                      </a:pPr>
                      <a:r>
                        <a:rPr lang="en-IN" sz="2000">
                          <a:effectLst/>
                        </a:rPr>
                        <a:t>2</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IN" sz="2000">
                          <a:effectLst/>
                        </a:rPr>
                        <a:t>Sundaland</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a:effectLst/>
                        </a:rPr>
                        <a:t>25000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a:effectLst/>
                        </a:rPr>
                        <a:t>15 000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a:effectLst/>
                        </a:rPr>
                        <a:t>1800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701</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75486516"/>
                  </a:ext>
                </a:extLst>
              </a:tr>
              <a:tr h="374812">
                <a:tc>
                  <a:txBody>
                    <a:bodyPr/>
                    <a:lstStyle/>
                    <a:p>
                      <a:pPr>
                        <a:lnSpc>
                          <a:spcPct val="107000"/>
                        </a:lnSpc>
                        <a:spcAft>
                          <a:spcPts val="800"/>
                        </a:spcAft>
                      </a:pPr>
                      <a:r>
                        <a:rPr lang="en-IN" sz="2000">
                          <a:effectLst/>
                        </a:rPr>
                        <a:t>3</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IN" sz="2000">
                          <a:effectLst/>
                        </a:rPr>
                        <a:t>Meditrrranean basin</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a:effectLst/>
                        </a:rPr>
                        <a:t>19000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a:effectLst/>
                        </a:rPr>
                        <a:t>13 000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a:effectLst/>
                        </a:rPr>
                        <a:t>770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235</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95322707"/>
                  </a:ext>
                </a:extLst>
              </a:tr>
              <a:tr h="374812">
                <a:tc>
                  <a:txBody>
                    <a:bodyPr/>
                    <a:lstStyle/>
                    <a:p>
                      <a:pPr>
                        <a:lnSpc>
                          <a:spcPct val="107000"/>
                        </a:lnSpc>
                        <a:spcAft>
                          <a:spcPts val="800"/>
                        </a:spcAft>
                      </a:pPr>
                      <a:r>
                        <a:rPr lang="en-IN" sz="2000">
                          <a:effectLst/>
                        </a:rPr>
                        <a:t>4</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IN" sz="2000">
                          <a:effectLst/>
                        </a:rPr>
                        <a:t>Islands of Philippines</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 --</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a:effectLst/>
                        </a:rPr>
                        <a:t>5832</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 --</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2185</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24015447"/>
                  </a:ext>
                </a:extLst>
              </a:tr>
              <a:tr h="374812">
                <a:tc>
                  <a:txBody>
                    <a:bodyPr/>
                    <a:lstStyle/>
                    <a:p>
                      <a:pPr>
                        <a:lnSpc>
                          <a:spcPct val="107000"/>
                        </a:lnSpc>
                        <a:spcAft>
                          <a:spcPts val="800"/>
                        </a:spcAft>
                      </a:pPr>
                      <a:r>
                        <a:rPr lang="en-IN" sz="2000">
                          <a:effectLst/>
                        </a:rPr>
                        <a:t>5</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IN" sz="2000">
                          <a:effectLst/>
                        </a:rPr>
                        <a:t>Caribbean</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 --</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a:effectLst/>
                        </a:rPr>
                        <a:t>7000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 --</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1518</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11770945"/>
                  </a:ext>
                </a:extLst>
              </a:tr>
              <a:tr h="374812">
                <a:tc>
                  <a:txBody>
                    <a:bodyPr/>
                    <a:lstStyle/>
                    <a:p>
                      <a:pPr>
                        <a:lnSpc>
                          <a:spcPct val="107000"/>
                        </a:lnSpc>
                        <a:spcAft>
                          <a:spcPts val="800"/>
                        </a:spcAft>
                      </a:pPr>
                      <a:r>
                        <a:rPr lang="en-IN" sz="2000">
                          <a:effectLst/>
                        </a:rPr>
                        <a:t>6</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IN" sz="2000">
                          <a:effectLst/>
                        </a:rPr>
                        <a:t>Inlasnd of Medagascar</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 --</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a:effectLst/>
                        </a:rPr>
                        <a:t>9704</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987</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771</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0587676"/>
                  </a:ext>
                </a:extLst>
              </a:tr>
              <a:tr h="374812">
                <a:tc>
                  <a:txBody>
                    <a:bodyPr/>
                    <a:lstStyle/>
                    <a:p>
                      <a:pPr>
                        <a:lnSpc>
                          <a:spcPct val="107000"/>
                        </a:lnSpc>
                        <a:spcAft>
                          <a:spcPts val="800"/>
                        </a:spcAft>
                      </a:pPr>
                      <a:r>
                        <a:rPr lang="en-IN" sz="2000">
                          <a:effectLst/>
                        </a:rPr>
                        <a:t>7</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IN" sz="2000">
                          <a:effectLst/>
                        </a:rPr>
                        <a:t>Brazil Atlantic Forest</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20000</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a:effectLst/>
                        </a:rPr>
                        <a:t>8000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1361</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567</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94830841"/>
                  </a:ext>
                </a:extLst>
              </a:tr>
              <a:tr h="374812">
                <a:tc>
                  <a:txBody>
                    <a:bodyPr/>
                    <a:lstStyle/>
                    <a:p>
                      <a:pPr>
                        <a:lnSpc>
                          <a:spcPct val="107000"/>
                        </a:lnSpc>
                        <a:spcAft>
                          <a:spcPts val="800"/>
                        </a:spcAft>
                      </a:pPr>
                      <a:r>
                        <a:rPr lang="en-IN" sz="2000">
                          <a:effectLst/>
                        </a:rPr>
                        <a:t>8</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IN" sz="2000">
                          <a:effectLst/>
                        </a:rPr>
                        <a:t>Indo-Burma &amp; </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 13500</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a:effectLst/>
                        </a:rPr>
                        <a:t>7000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2185</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528</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20462574"/>
                  </a:ext>
                </a:extLst>
              </a:tr>
              <a:tr h="374812">
                <a:tc>
                  <a:txBody>
                    <a:bodyPr/>
                    <a:lstStyle/>
                    <a:p>
                      <a:pPr>
                        <a:lnSpc>
                          <a:spcPct val="107000"/>
                        </a:lnSpc>
                        <a:spcAft>
                          <a:spcPts val="800"/>
                        </a:spcAft>
                      </a:pPr>
                      <a:r>
                        <a:rPr lang="en-IN" sz="2000">
                          <a:effectLst/>
                        </a:rPr>
                        <a:t>9</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IN" sz="2000">
                          <a:effectLst/>
                        </a:rPr>
                        <a:t>Western Ghats</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218</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a:effectLst/>
                        </a:rPr>
                        <a:t>2180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1073</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355</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37740289"/>
                  </a:ext>
                </a:extLst>
              </a:tr>
              <a:tr h="374812">
                <a:tc>
                  <a:txBody>
                    <a:bodyPr/>
                    <a:lstStyle/>
                    <a:p>
                      <a:pPr>
                        <a:lnSpc>
                          <a:spcPct val="107000"/>
                        </a:lnSpc>
                        <a:spcAft>
                          <a:spcPts val="800"/>
                        </a:spcAft>
                      </a:pPr>
                      <a:r>
                        <a:rPr lang="en-IN" sz="2000">
                          <a:effectLst/>
                        </a:rPr>
                        <a:t>10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IN" sz="2000">
                          <a:effectLst/>
                        </a:rPr>
                        <a:t>Tanzania – Kenya</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1500</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 </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 </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IN" sz="2000" dirty="0">
                          <a:effectLst/>
                        </a:rPr>
                        <a:t>121</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01258757"/>
                  </a:ext>
                </a:extLst>
              </a:tr>
            </a:tbl>
          </a:graphicData>
        </a:graphic>
      </p:graphicFrame>
    </p:spTree>
    <p:extLst>
      <p:ext uri="{BB962C8B-B14F-4D97-AF65-F5344CB8AC3E}">
        <p14:creationId xmlns:p14="http://schemas.microsoft.com/office/powerpoint/2010/main" val="3986349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02B3A-A871-4EC6-8D9B-33F66CFCE9C9}"/>
              </a:ext>
            </a:extLst>
          </p:cNvPr>
          <p:cNvSpPr>
            <a:spLocks noGrp="1"/>
          </p:cNvSpPr>
          <p:nvPr>
            <p:ph type="title"/>
          </p:nvPr>
        </p:nvSpPr>
        <p:spPr>
          <a:xfrm>
            <a:off x="838200" y="0"/>
            <a:ext cx="10515600" cy="568730"/>
          </a:xfrm>
        </p:spPr>
        <p:txBody>
          <a:bodyPr>
            <a:normAutofit fontScale="90000"/>
          </a:bodyPr>
          <a:lstStyle/>
          <a:p>
            <a:pPr algn="ctr"/>
            <a:r>
              <a:rPr lang="en-US" sz="4400" b="1" dirty="0">
                <a:solidFill>
                  <a:srgbClr val="C00000"/>
                </a:solidFill>
                <a:latin typeface="Times New Roman" panose="02020603050405020304" pitchFamily="18" charset="0"/>
                <a:cs typeface="Times New Roman" panose="02020603050405020304" pitchFamily="18" charset="0"/>
              </a:rPr>
              <a:t>The Western Ghats</a:t>
            </a:r>
            <a:endParaRPr lang="en-IN" dirty="0"/>
          </a:p>
        </p:txBody>
      </p:sp>
      <p:pic>
        <p:nvPicPr>
          <p:cNvPr id="4" name="Content Placeholder 3">
            <a:extLst>
              <a:ext uri="{FF2B5EF4-FFF2-40B4-BE49-F238E27FC236}">
                <a16:creationId xmlns:a16="http://schemas.microsoft.com/office/drawing/2014/main" id="{4C798001-26B5-4A72-B3FF-3AEFA415FED4}"/>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02341" y="568730"/>
            <a:ext cx="8735438" cy="6289269"/>
          </a:xfrm>
          <a:prstGeom prst="rect">
            <a:avLst/>
          </a:prstGeom>
          <a:noFill/>
          <a:ln>
            <a:noFill/>
          </a:ln>
        </p:spPr>
      </p:pic>
      <p:pic>
        <p:nvPicPr>
          <p:cNvPr id="5" name="Picture 4">
            <a:extLst>
              <a:ext uri="{FF2B5EF4-FFF2-40B4-BE49-F238E27FC236}">
                <a16:creationId xmlns:a16="http://schemas.microsoft.com/office/drawing/2014/main" id="{2F07FE21-78C5-4356-8A86-E087F19212C0}"/>
              </a:ext>
            </a:extLst>
          </p:cNvPr>
          <p:cNvPicPr/>
          <p:nvPr/>
        </p:nvPicPr>
        <p:blipFill rotWithShape="1">
          <a:blip r:embed="rId3" cstate="print">
            <a:extLst>
              <a:ext uri="{28A0092B-C50C-407E-A947-70E740481C1C}">
                <a14:useLocalDpi xmlns:a14="http://schemas.microsoft.com/office/drawing/2010/main" val="0"/>
              </a:ext>
            </a:extLst>
          </a:blip>
          <a:srcRect l="6248" t="11371" r="15446"/>
          <a:stretch/>
        </p:blipFill>
        <p:spPr bwMode="auto">
          <a:xfrm>
            <a:off x="0" y="1"/>
            <a:ext cx="2149813" cy="1906620"/>
          </a:xfrm>
          <a:prstGeom prst="rect">
            <a:avLst/>
          </a:prstGeom>
          <a:noFill/>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4EAA956F-C12C-4FDF-9744-9EF7B6A506DA}"/>
              </a:ext>
            </a:extLst>
          </p:cNvPr>
          <p:cNvPicPr/>
          <p:nvPr/>
        </p:nvPicPr>
        <p:blipFill rotWithShape="1">
          <a:blip r:embed="rId4" cstate="print">
            <a:extLst>
              <a:ext uri="{28A0092B-C50C-407E-A947-70E740481C1C}">
                <a14:useLocalDpi xmlns:a14="http://schemas.microsoft.com/office/drawing/2010/main" val="0"/>
              </a:ext>
            </a:extLst>
          </a:blip>
          <a:srcRect l="6514" r="12120" b="23314"/>
          <a:stretch/>
        </p:blipFill>
        <p:spPr bwMode="auto">
          <a:xfrm>
            <a:off x="10145949" y="1"/>
            <a:ext cx="2071992" cy="190662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238438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CB474-86E6-45CF-88B5-9836420F377C}"/>
              </a:ext>
            </a:extLst>
          </p:cNvPr>
          <p:cNvSpPr>
            <a:spLocks noGrp="1"/>
          </p:cNvSpPr>
          <p:nvPr>
            <p:ph type="title"/>
          </p:nvPr>
        </p:nvSpPr>
        <p:spPr>
          <a:xfrm>
            <a:off x="838200" y="365126"/>
            <a:ext cx="10515600" cy="811922"/>
          </a:xfrm>
        </p:spPr>
        <p:txBody>
          <a:bodyPr/>
          <a:lstStyle/>
          <a:p>
            <a:pPr algn="ctr"/>
            <a:r>
              <a:rPr lang="en-US" sz="4800" b="1" dirty="0">
                <a:solidFill>
                  <a:srgbClr val="C00000"/>
                </a:solidFill>
                <a:latin typeface="Times New Roman" panose="02020603050405020304" pitchFamily="18" charset="0"/>
                <a:cs typeface="Times New Roman" panose="02020603050405020304" pitchFamily="18" charset="0"/>
              </a:rPr>
              <a:t>The Western Ghats</a:t>
            </a: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13A4CB8-A44B-4D65-8AA9-35995F253075}"/>
              </a:ext>
            </a:extLst>
          </p:cNvPr>
          <p:cNvSpPr>
            <a:spLocks noGrp="1"/>
          </p:cNvSpPr>
          <p:nvPr>
            <p:ph idx="1"/>
          </p:nvPr>
        </p:nvSpPr>
        <p:spPr>
          <a:xfrm>
            <a:off x="838199" y="1177048"/>
            <a:ext cx="11019817" cy="5612857"/>
          </a:xfrm>
        </p:spPr>
        <p:txBody>
          <a:bodyPr>
            <a:normAutofit fontScale="92500" lnSpcReduction="20000"/>
          </a:bodyPr>
          <a:lstStyle/>
          <a:p>
            <a:pPr algn="l" fontAlgn="t">
              <a:buFont typeface="Arial" panose="020B0604020202020204" pitchFamily="34" charset="0"/>
              <a:buChar char="•"/>
            </a:pPr>
            <a:r>
              <a:rPr lang="en-US" i="0" dirty="0">
                <a:effectLst/>
                <a:latin typeface="Times New Roman" panose="02020603050405020304" pitchFamily="18" charset="0"/>
                <a:cs typeface="Times New Roman" panose="02020603050405020304" pitchFamily="18" charset="0"/>
              </a:rPr>
              <a:t>The Western Ghats is not only a biodiversity hotspot with incredible biological diversity.</a:t>
            </a:r>
          </a:p>
          <a:p>
            <a:pPr algn="l" fontAlgn="t">
              <a:buFont typeface="Arial" panose="020B0604020202020204" pitchFamily="34" charset="0"/>
              <a:buChar char="•"/>
            </a:pPr>
            <a:r>
              <a:rPr lang="en-US" i="0" dirty="0">
                <a:effectLst/>
                <a:latin typeface="Times New Roman" panose="02020603050405020304" pitchFamily="18" charset="0"/>
                <a:cs typeface="Times New Roman" panose="02020603050405020304" pitchFamily="18" charset="0"/>
              </a:rPr>
              <a:t>The Western Ghats are one of the world’s biodiversity hotspots with over 5,000 flowering plants, 139 mammals, 508 birds...</a:t>
            </a:r>
          </a:p>
          <a:p>
            <a:pPr algn="l" fontAlgn="t">
              <a:buFont typeface="Arial" panose="020B0604020202020204" pitchFamily="34" charset="0"/>
              <a:buChar char="•"/>
            </a:pPr>
            <a:r>
              <a:rPr lang="en-US" i="0" dirty="0">
                <a:effectLst/>
                <a:latin typeface="Times New Roman" panose="02020603050405020304" pitchFamily="18" charset="0"/>
                <a:cs typeface="Times New Roman" panose="02020603050405020304" pitchFamily="18" charset="0"/>
              </a:rPr>
              <a:t>At least 325 globally threatened species occur here.</a:t>
            </a:r>
          </a:p>
          <a:p>
            <a:pPr algn="l" fontAlgn="t">
              <a:buFont typeface="Arial" panose="020B0604020202020204" pitchFamily="34" charset="0"/>
              <a:buChar char="•"/>
            </a:pPr>
            <a:r>
              <a:rPr lang="en-US" i="0" dirty="0">
                <a:effectLst/>
                <a:latin typeface="Times New Roman" panose="02020603050405020304" pitchFamily="18" charset="0"/>
                <a:cs typeface="Times New Roman" panose="02020603050405020304" pitchFamily="18" charset="0"/>
              </a:rPr>
              <a:t>The range covers 60,000km 2 and forms the catchment area for a complex of river systems that drain almost 40% of India.</a:t>
            </a:r>
          </a:p>
          <a:p>
            <a:pPr algn="l" fontAlgn="t">
              <a:buFont typeface="Arial" panose="020B0604020202020204" pitchFamily="34" charset="0"/>
              <a:buChar char="•"/>
            </a:pPr>
            <a:r>
              <a:rPr lang="en-US" i="0" dirty="0">
                <a:effectLst/>
                <a:latin typeface="Times New Roman" panose="02020603050405020304" pitchFamily="18" charset="0"/>
                <a:cs typeface="Times New Roman" panose="02020603050405020304" pitchFamily="18" charset="0"/>
              </a:rPr>
              <a:t>At 2695m, Mt </a:t>
            </a:r>
            <a:r>
              <a:rPr lang="en-US" i="0" dirty="0" err="1">
                <a:effectLst/>
                <a:latin typeface="Times New Roman" panose="02020603050405020304" pitchFamily="18" charset="0"/>
                <a:cs typeface="Times New Roman" panose="02020603050405020304" pitchFamily="18" charset="0"/>
              </a:rPr>
              <a:t>Anamudi</a:t>
            </a:r>
            <a:r>
              <a:rPr lang="en-US" i="0" dirty="0">
                <a:effectLst/>
                <a:latin typeface="Times New Roman" panose="02020603050405020304" pitchFamily="18" charset="0"/>
                <a:cs typeface="Times New Roman" panose="02020603050405020304" pitchFamily="18" charset="0"/>
              </a:rPr>
              <a:t> in Kerala, India is the highest peak in the Western Ghats.</a:t>
            </a:r>
          </a:p>
          <a:p>
            <a:pPr algn="l" fontAlgn="t">
              <a:buFont typeface="Arial" panose="020B0604020202020204" pitchFamily="34" charset="0"/>
              <a:buChar char="•"/>
            </a:pPr>
            <a:r>
              <a:rPr lang="en-US" i="0" dirty="0">
                <a:effectLst/>
                <a:latin typeface="Times New Roman" panose="02020603050405020304" pitchFamily="18" charset="0"/>
                <a:cs typeface="Times New Roman" panose="02020603050405020304" pitchFamily="18" charset="0"/>
              </a:rPr>
              <a:t>The Western Ghats are being considered as a UNESCO World Heritage Site.</a:t>
            </a:r>
          </a:p>
          <a:p>
            <a:pPr algn="l" fontAlgn="t">
              <a:buFont typeface="Arial" panose="020B0604020202020204" pitchFamily="34" charset="0"/>
              <a:buChar char="•"/>
            </a:pPr>
            <a:r>
              <a:rPr lang="en-US" i="0" dirty="0">
                <a:effectLst/>
                <a:latin typeface="Times New Roman" panose="02020603050405020304" pitchFamily="18" charset="0"/>
                <a:cs typeface="Times New Roman" panose="02020603050405020304" pitchFamily="18" charset="0"/>
              </a:rPr>
              <a:t>The region hosts 7,402 species of flowering plants, 1,814 non-flowering plant species.</a:t>
            </a:r>
          </a:p>
          <a:p>
            <a:pPr algn="l" fontAlgn="t">
              <a:buFont typeface="Arial" panose="020B0604020202020204" pitchFamily="34" charset="0"/>
              <a:buChar char="•"/>
            </a:pPr>
            <a:r>
              <a:rPr lang="en-US" i="0" dirty="0">
                <a:effectLst/>
                <a:latin typeface="Times New Roman" panose="02020603050405020304" pitchFamily="18" charset="0"/>
                <a:cs typeface="Times New Roman" panose="02020603050405020304" pitchFamily="18" charset="0"/>
              </a:rPr>
              <a:t>508 species of birds, 139 species of mammals, 179 amphibian species, 290 freshwater fish species, and as many as 6,000 insect species. </a:t>
            </a:r>
          </a:p>
          <a:p>
            <a:pPr algn="l" fontAlgn="t">
              <a:buFont typeface="Arial" panose="020B0604020202020204" pitchFamily="34" charset="0"/>
              <a:buChar char="•"/>
            </a:pPr>
            <a:r>
              <a:rPr lang="en-US" i="0" dirty="0">
                <a:effectLst/>
                <a:latin typeface="Times New Roman" panose="02020603050405020304" pitchFamily="18" charset="0"/>
                <a:cs typeface="Times New Roman" panose="02020603050405020304" pitchFamily="18" charset="0"/>
              </a:rPr>
              <a:t>Many species are endemic to the region and at least 325 species that have been globally declared as threatened live in the forests of this ecoregion.</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21603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C10A4-3C2D-40A6-8BB8-C9AC77FAA953}"/>
              </a:ext>
            </a:extLst>
          </p:cNvPr>
          <p:cNvSpPr>
            <a:spLocks noGrp="1"/>
          </p:cNvSpPr>
          <p:nvPr>
            <p:ph type="title"/>
          </p:nvPr>
        </p:nvSpPr>
        <p:spPr/>
        <p:txBody>
          <a:bodyPr/>
          <a:lstStyle/>
          <a:p>
            <a:pPr algn="ctr"/>
            <a:r>
              <a:rPr lang="en-US" sz="4400" b="1" dirty="0">
                <a:solidFill>
                  <a:srgbClr val="C00000"/>
                </a:solidFill>
                <a:latin typeface="Times New Roman" panose="02020603050405020304" pitchFamily="18" charset="0"/>
                <a:cs typeface="Times New Roman" panose="02020603050405020304" pitchFamily="18" charset="0"/>
              </a:rPr>
              <a:t> Climate of The Western Ghats</a:t>
            </a:r>
            <a:endParaRPr lang="en-IN" dirty="0"/>
          </a:p>
        </p:txBody>
      </p:sp>
      <p:sp>
        <p:nvSpPr>
          <p:cNvPr id="3" name="Content Placeholder 2">
            <a:extLst>
              <a:ext uri="{FF2B5EF4-FFF2-40B4-BE49-F238E27FC236}">
                <a16:creationId xmlns:a16="http://schemas.microsoft.com/office/drawing/2014/main" id="{A1B845C4-B959-48BE-A066-FE6D5CEEB83A}"/>
              </a:ext>
            </a:extLst>
          </p:cNvPr>
          <p:cNvSpPr>
            <a:spLocks noGrp="1"/>
          </p:cNvSpPr>
          <p:nvPr>
            <p:ph idx="1"/>
          </p:nvPr>
        </p:nvSpPr>
        <p:spPr/>
        <p:txBody>
          <a:bodyPr>
            <a:normAutofit fontScale="85000" lnSpcReduction="20000"/>
          </a:bodyPr>
          <a:lstStyle/>
          <a:p>
            <a:r>
              <a:rPr lang="en-US" b="0" i="0" dirty="0">
                <a:solidFill>
                  <a:srgbClr val="000000"/>
                </a:solidFill>
                <a:effectLst/>
                <a:latin typeface="Times New Roman" panose="02020603050405020304" pitchFamily="18" charset="0"/>
                <a:cs typeface="Times New Roman" panose="02020603050405020304" pitchFamily="18" charset="0"/>
              </a:rPr>
              <a:t>The climate of the Western Ghats ecoregion varies depending on altitude and distance from the equator. </a:t>
            </a:r>
          </a:p>
          <a:p>
            <a:r>
              <a:rPr lang="en-US" b="0" i="0" dirty="0">
                <a:solidFill>
                  <a:srgbClr val="000000"/>
                </a:solidFill>
                <a:effectLst/>
                <a:latin typeface="Times New Roman" panose="02020603050405020304" pitchFamily="18" charset="0"/>
                <a:cs typeface="Times New Roman" panose="02020603050405020304" pitchFamily="18" charset="0"/>
              </a:rPr>
              <a:t>The average annual temperature is around 15 °C. </a:t>
            </a:r>
          </a:p>
          <a:p>
            <a:r>
              <a:rPr lang="en-US" b="0" i="0" dirty="0">
                <a:solidFill>
                  <a:srgbClr val="000000"/>
                </a:solidFill>
                <a:effectLst/>
                <a:latin typeface="Times New Roman" panose="02020603050405020304" pitchFamily="18" charset="0"/>
                <a:cs typeface="Times New Roman" panose="02020603050405020304" pitchFamily="18" charset="0"/>
              </a:rPr>
              <a:t>The climate is tropical humid in the lower reaches of the Western Ghats since it is influenced by the proximity to the Arabian Sea. </a:t>
            </a:r>
          </a:p>
          <a:p>
            <a:r>
              <a:rPr lang="en-US" b="0" i="0" dirty="0">
                <a:solidFill>
                  <a:srgbClr val="000000"/>
                </a:solidFill>
                <a:effectLst/>
                <a:latin typeface="Times New Roman" panose="02020603050405020304" pitchFamily="18" charset="0"/>
                <a:cs typeface="Times New Roman" panose="02020603050405020304" pitchFamily="18" charset="0"/>
              </a:rPr>
              <a:t>The climate becomes more temperature with rising altitude. </a:t>
            </a:r>
          </a:p>
          <a:p>
            <a:r>
              <a:rPr lang="en-US" b="0" i="0" dirty="0">
                <a:solidFill>
                  <a:srgbClr val="000000"/>
                </a:solidFill>
                <a:effectLst/>
                <a:latin typeface="Times New Roman" panose="02020603050405020304" pitchFamily="18" charset="0"/>
                <a:cs typeface="Times New Roman" panose="02020603050405020304" pitchFamily="18" charset="0"/>
              </a:rPr>
              <a:t>In some parts of the Western Ghats, freezing temperatures during winter and frost are common. </a:t>
            </a:r>
          </a:p>
          <a:p>
            <a:r>
              <a:rPr lang="en-US" b="0" i="0" dirty="0">
                <a:solidFill>
                  <a:srgbClr val="000000"/>
                </a:solidFill>
                <a:effectLst/>
                <a:latin typeface="Times New Roman" panose="02020603050405020304" pitchFamily="18" charset="0"/>
                <a:cs typeface="Times New Roman" panose="02020603050405020304" pitchFamily="18" charset="0"/>
              </a:rPr>
              <a:t>The windward side of the Western Ghats receives heavy rainfall during the monsoon season since the mountain range acts as a barrier to the monsoon winds which are forced to rise and deposit most of the rain. </a:t>
            </a:r>
          </a:p>
          <a:p>
            <a:r>
              <a:rPr lang="en-US" b="0" i="0" dirty="0">
                <a:solidFill>
                  <a:srgbClr val="000000"/>
                </a:solidFill>
                <a:effectLst/>
                <a:latin typeface="Times New Roman" panose="02020603050405020304" pitchFamily="18" charset="0"/>
                <a:cs typeface="Times New Roman" panose="02020603050405020304" pitchFamily="18" charset="0"/>
              </a:rPr>
              <a:t>Rainfall in the windward slopes is about 300 to 400 cm while that in the rain shadow region is much lower, about 100 cm.</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B775FB78-8178-443D-9C2C-2E1FA1E65521}"/>
              </a:ext>
            </a:extLst>
          </p:cNvPr>
          <p:cNvSpPr txBox="1"/>
          <p:nvPr/>
        </p:nvSpPr>
        <p:spPr>
          <a:xfrm>
            <a:off x="3048811" y="6123543"/>
            <a:ext cx="6094378" cy="369332"/>
          </a:xfrm>
          <a:prstGeom prst="rect">
            <a:avLst/>
          </a:prstGeom>
          <a:noFill/>
        </p:spPr>
        <p:txBody>
          <a:bodyPr wrap="square">
            <a:spAutoFit/>
          </a:bodyPr>
          <a:lstStyle/>
          <a:p>
            <a:r>
              <a:rPr lang="en-IN" b="0" i="0" u="none" strike="noStrike" dirty="0">
                <a:effectLst/>
                <a:latin typeface="YouTube Noto"/>
                <a:hlinkClick r:id="rId2"/>
              </a:rPr>
              <a:t>https://youtu.be/7uPBKxODeh0</a:t>
            </a:r>
            <a:endParaRPr lang="en-IN" dirty="0"/>
          </a:p>
        </p:txBody>
      </p:sp>
    </p:spTree>
    <p:extLst>
      <p:ext uri="{BB962C8B-B14F-4D97-AF65-F5344CB8AC3E}">
        <p14:creationId xmlns:p14="http://schemas.microsoft.com/office/powerpoint/2010/main" val="12686800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1445A-EF19-4627-B4BE-1F495FB427D1}"/>
              </a:ext>
            </a:extLst>
          </p:cNvPr>
          <p:cNvSpPr>
            <a:spLocks noGrp="1"/>
          </p:cNvSpPr>
          <p:nvPr>
            <p:ph type="title"/>
          </p:nvPr>
        </p:nvSpPr>
        <p:spPr>
          <a:xfrm>
            <a:off x="1595336" y="145915"/>
            <a:ext cx="9758464" cy="1206231"/>
          </a:xfrm>
        </p:spPr>
        <p:txBody>
          <a:bodyPr/>
          <a:lstStyle/>
          <a:p>
            <a:pPr algn="ctr"/>
            <a:r>
              <a:rPr lang="en-US" sz="4400" b="1" dirty="0">
                <a:solidFill>
                  <a:srgbClr val="C00000"/>
                </a:solidFill>
                <a:latin typeface="Times New Roman" panose="02020603050405020304" pitchFamily="18" charset="0"/>
                <a:cs typeface="Times New Roman" panose="02020603050405020304" pitchFamily="18" charset="0"/>
              </a:rPr>
              <a:t>The Western Ghats</a:t>
            </a:r>
            <a:endParaRPr lang="en-IN" dirty="0"/>
          </a:p>
        </p:txBody>
      </p:sp>
      <p:pic>
        <p:nvPicPr>
          <p:cNvPr id="4" name="Content Placeholder 3">
            <a:extLst>
              <a:ext uri="{FF2B5EF4-FFF2-40B4-BE49-F238E27FC236}">
                <a16:creationId xmlns:a16="http://schemas.microsoft.com/office/drawing/2014/main" id="{FAB5FB61-821E-443F-9A2D-C35F451530B1}"/>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554164"/>
            <a:ext cx="3697659" cy="2599474"/>
          </a:xfrm>
          <a:prstGeom prst="rect">
            <a:avLst/>
          </a:prstGeom>
          <a:noFill/>
          <a:ln>
            <a:noFill/>
          </a:ln>
        </p:spPr>
      </p:pic>
      <p:pic>
        <p:nvPicPr>
          <p:cNvPr id="5" name="Picture 4">
            <a:extLst>
              <a:ext uri="{FF2B5EF4-FFF2-40B4-BE49-F238E27FC236}">
                <a16:creationId xmlns:a16="http://schemas.microsoft.com/office/drawing/2014/main" id="{890EDBC9-4C33-4370-B2F9-286914952B1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490960" y="1459149"/>
            <a:ext cx="4701040" cy="5573949"/>
          </a:xfrm>
          <a:prstGeom prst="rect">
            <a:avLst/>
          </a:prstGeom>
          <a:noFill/>
          <a:ln>
            <a:noFill/>
          </a:ln>
        </p:spPr>
      </p:pic>
      <p:pic>
        <p:nvPicPr>
          <p:cNvPr id="6" name="Picture 5">
            <a:extLst>
              <a:ext uri="{FF2B5EF4-FFF2-40B4-BE49-F238E27FC236}">
                <a16:creationId xmlns:a16="http://schemas.microsoft.com/office/drawing/2014/main" id="{1F77261A-DF16-4137-810C-66A4A86D305F}"/>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697659" y="1554163"/>
            <a:ext cx="3793301" cy="2599474"/>
          </a:xfrm>
          <a:prstGeom prst="rect">
            <a:avLst/>
          </a:prstGeom>
          <a:noFill/>
          <a:ln>
            <a:noFill/>
          </a:ln>
        </p:spPr>
      </p:pic>
      <p:pic>
        <p:nvPicPr>
          <p:cNvPr id="7" name="Picture 6">
            <a:extLst>
              <a:ext uri="{FF2B5EF4-FFF2-40B4-BE49-F238E27FC236}">
                <a16:creationId xmlns:a16="http://schemas.microsoft.com/office/drawing/2014/main" id="{455109B7-8B57-4B07-B376-DB3E7148A3B0}"/>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2" y="4153637"/>
            <a:ext cx="3697658" cy="2704363"/>
          </a:xfrm>
          <a:prstGeom prst="rect">
            <a:avLst/>
          </a:prstGeom>
          <a:noFill/>
          <a:ln>
            <a:noFill/>
          </a:ln>
        </p:spPr>
      </p:pic>
      <p:pic>
        <p:nvPicPr>
          <p:cNvPr id="8" name="Picture 7">
            <a:extLst>
              <a:ext uri="{FF2B5EF4-FFF2-40B4-BE49-F238E27FC236}">
                <a16:creationId xmlns:a16="http://schemas.microsoft.com/office/drawing/2014/main" id="{82B9DD4E-856C-4E2A-AA3C-8903068D7BF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3697659" y="4153636"/>
            <a:ext cx="3793300" cy="2772458"/>
          </a:xfrm>
          <a:prstGeom prst="rect">
            <a:avLst/>
          </a:prstGeom>
          <a:noFill/>
          <a:ln>
            <a:noFill/>
          </a:ln>
        </p:spPr>
      </p:pic>
      <p:pic>
        <p:nvPicPr>
          <p:cNvPr id="9" name="Picture 8">
            <a:extLst>
              <a:ext uri="{FF2B5EF4-FFF2-40B4-BE49-F238E27FC236}">
                <a16:creationId xmlns:a16="http://schemas.microsoft.com/office/drawing/2014/main" id="{FF0FD88A-8DEF-4227-9130-5B63816EC7D3}"/>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821" y="-84909"/>
            <a:ext cx="3793301" cy="1874798"/>
          </a:xfrm>
          <a:prstGeom prst="rect">
            <a:avLst/>
          </a:prstGeom>
          <a:noFill/>
          <a:ln>
            <a:noFill/>
          </a:ln>
        </p:spPr>
      </p:pic>
    </p:spTree>
    <p:extLst>
      <p:ext uri="{BB962C8B-B14F-4D97-AF65-F5344CB8AC3E}">
        <p14:creationId xmlns:p14="http://schemas.microsoft.com/office/powerpoint/2010/main" val="2155639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91073-2582-45FA-911B-550C4CE51B63}"/>
              </a:ext>
            </a:extLst>
          </p:cNvPr>
          <p:cNvSpPr>
            <a:spLocks noGrp="1"/>
          </p:cNvSpPr>
          <p:nvPr>
            <p:ph type="title"/>
          </p:nvPr>
        </p:nvSpPr>
        <p:spPr/>
        <p:txBody>
          <a:bodyPr/>
          <a:lstStyle/>
          <a:p>
            <a:pPr algn="ctr"/>
            <a:r>
              <a:rPr lang="en-US" dirty="0" err="1">
                <a:latin typeface="Times New Roman" panose="02020603050405020304" pitchFamily="18" charset="0"/>
                <a:cs typeface="Times New Roman" panose="02020603050405020304" pitchFamily="18" charset="0"/>
              </a:rPr>
              <a:t>T.Y.B.Sc</a:t>
            </a:r>
            <a:r>
              <a:rPr lang="en-US" dirty="0">
                <a:latin typeface="Times New Roman" panose="02020603050405020304" pitchFamily="18" charset="0"/>
                <a:cs typeface="Times New Roman" panose="02020603050405020304" pitchFamily="18" charset="0"/>
              </a:rPr>
              <a:t>. </a:t>
            </a:r>
            <a:endParaRPr lang="en-IN" dirty="0">
              <a:latin typeface="Times New Roman" panose="02020603050405020304" pitchFamily="18" charset="0"/>
              <a:cs typeface="Times New Roman" panose="02020603050405020304" pitchFamily="18" charset="0"/>
            </a:endParaRPr>
          </a:p>
        </p:txBody>
      </p:sp>
      <p:graphicFrame>
        <p:nvGraphicFramePr>
          <p:cNvPr id="4" name="Content Placeholder 3">
            <a:extLst>
              <a:ext uri="{FF2B5EF4-FFF2-40B4-BE49-F238E27FC236}">
                <a16:creationId xmlns:a16="http://schemas.microsoft.com/office/drawing/2014/main" id="{D81D78CE-2D96-4EC7-A80D-D17F9565E484}"/>
              </a:ext>
            </a:extLst>
          </p:cNvPr>
          <p:cNvGraphicFramePr>
            <a:graphicFrameLocks noGrp="1"/>
          </p:cNvGraphicFramePr>
          <p:nvPr>
            <p:ph idx="1"/>
            <p:extLst>
              <p:ext uri="{D42A27DB-BD31-4B8C-83A1-F6EECF244321}">
                <p14:modId xmlns:p14="http://schemas.microsoft.com/office/powerpoint/2010/main" val="364171650"/>
              </p:ext>
            </p:extLst>
          </p:nvPr>
        </p:nvGraphicFramePr>
        <p:xfrm>
          <a:off x="838200" y="1825625"/>
          <a:ext cx="10515599" cy="4702863"/>
        </p:xfrm>
        <a:graphic>
          <a:graphicData uri="http://schemas.openxmlformats.org/drawingml/2006/table">
            <a:tbl>
              <a:tblPr firstRow="1" bandRow="1">
                <a:tableStyleId>{5C22544A-7EE6-4342-B048-85BDC9FD1C3A}</a:tableStyleId>
              </a:tblPr>
              <a:tblGrid>
                <a:gridCol w="2089727">
                  <a:extLst>
                    <a:ext uri="{9D8B030D-6E8A-4147-A177-3AD203B41FA5}">
                      <a16:colId xmlns:a16="http://schemas.microsoft.com/office/drawing/2014/main" val="2261995306"/>
                    </a:ext>
                  </a:extLst>
                </a:gridCol>
                <a:gridCol w="2118524">
                  <a:extLst>
                    <a:ext uri="{9D8B030D-6E8A-4147-A177-3AD203B41FA5}">
                      <a16:colId xmlns:a16="http://schemas.microsoft.com/office/drawing/2014/main" val="324324053"/>
                    </a:ext>
                  </a:extLst>
                </a:gridCol>
                <a:gridCol w="3153674">
                  <a:extLst>
                    <a:ext uri="{9D8B030D-6E8A-4147-A177-3AD203B41FA5}">
                      <a16:colId xmlns:a16="http://schemas.microsoft.com/office/drawing/2014/main" val="488956289"/>
                    </a:ext>
                  </a:extLst>
                </a:gridCol>
                <a:gridCol w="3153674">
                  <a:extLst>
                    <a:ext uri="{9D8B030D-6E8A-4147-A177-3AD203B41FA5}">
                      <a16:colId xmlns:a16="http://schemas.microsoft.com/office/drawing/2014/main" val="665114667"/>
                    </a:ext>
                  </a:extLst>
                </a:gridCol>
              </a:tblGrid>
              <a:tr h="427533">
                <a:tc>
                  <a:txBody>
                    <a:bodyPr/>
                    <a:lstStyle/>
                    <a:p>
                      <a:r>
                        <a:rPr lang="en-US" dirty="0"/>
                        <a:t>Class</a:t>
                      </a:r>
                      <a:endParaRPr lang="en-IN" dirty="0"/>
                    </a:p>
                  </a:txBody>
                  <a:tcPr/>
                </a:tc>
                <a:tc>
                  <a:txBody>
                    <a:bodyPr/>
                    <a:lstStyle/>
                    <a:p>
                      <a:r>
                        <a:rPr lang="en-US" dirty="0"/>
                        <a:t>Semester</a:t>
                      </a:r>
                      <a:endParaRPr lang="en-IN" dirty="0"/>
                    </a:p>
                  </a:txBody>
                  <a:tcPr/>
                </a:tc>
                <a:tc>
                  <a:txBody>
                    <a:bodyPr/>
                    <a:lstStyle/>
                    <a:p>
                      <a:r>
                        <a:rPr lang="en-US" dirty="0"/>
                        <a:t>Paper</a:t>
                      </a:r>
                      <a:endParaRPr lang="en-IN" dirty="0"/>
                    </a:p>
                  </a:txBody>
                  <a:tcPr/>
                </a:tc>
                <a:tc>
                  <a:txBody>
                    <a:bodyPr/>
                    <a:lstStyle/>
                    <a:p>
                      <a:r>
                        <a:rPr lang="en-US" dirty="0"/>
                        <a:t>Units</a:t>
                      </a:r>
                      <a:endParaRPr lang="en-IN" dirty="0"/>
                    </a:p>
                  </a:txBody>
                  <a:tcPr/>
                </a:tc>
                <a:extLst>
                  <a:ext uri="{0D108BD9-81ED-4DB2-BD59-A6C34878D82A}">
                    <a16:rowId xmlns:a16="http://schemas.microsoft.com/office/drawing/2014/main" val="198443054"/>
                  </a:ext>
                </a:extLst>
              </a:tr>
              <a:tr h="427533">
                <a:tc>
                  <a:txBody>
                    <a:bodyPr/>
                    <a:lstStyle/>
                    <a:p>
                      <a:r>
                        <a:rPr lang="en-US" dirty="0" err="1"/>
                        <a:t>T.Y.B.Sc</a:t>
                      </a:r>
                      <a:endParaRPr lang="en-IN" dirty="0"/>
                    </a:p>
                  </a:txBody>
                  <a:tcPr/>
                </a:tc>
                <a:tc>
                  <a:txBody>
                    <a:bodyPr/>
                    <a:lstStyle/>
                    <a:p>
                      <a:r>
                        <a:rPr lang="en-US" dirty="0"/>
                        <a:t>V</a:t>
                      </a:r>
                      <a:endParaRPr lang="en-IN" dirty="0"/>
                    </a:p>
                  </a:txBody>
                  <a:tcPr/>
                </a:tc>
                <a:tc>
                  <a:txBody>
                    <a:bodyPr/>
                    <a:lstStyle/>
                    <a:p>
                      <a:r>
                        <a:rPr lang="en-US" dirty="0"/>
                        <a:t>I </a:t>
                      </a:r>
                      <a:endParaRPr lang="en-IN" dirty="0"/>
                    </a:p>
                  </a:txBody>
                  <a:tcPr/>
                </a:tc>
                <a:tc>
                  <a:txBody>
                    <a:bodyPr/>
                    <a:lstStyle/>
                    <a:p>
                      <a:r>
                        <a:rPr lang="en-US" dirty="0"/>
                        <a:t>4 units</a:t>
                      </a:r>
                      <a:endParaRPr lang="en-IN" dirty="0"/>
                    </a:p>
                  </a:txBody>
                  <a:tcPr/>
                </a:tc>
                <a:extLst>
                  <a:ext uri="{0D108BD9-81ED-4DB2-BD59-A6C34878D82A}">
                    <a16:rowId xmlns:a16="http://schemas.microsoft.com/office/drawing/2014/main" val="464098173"/>
                  </a:ext>
                </a:extLst>
              </a:tr>
              <a:tr h="427533">
                <a:tc>
                  <a:txBody>
                    <a:bodyPr/>
                    <a:lstStyle/>
                    <a:p>
                      <a:endParaRPr lang="en-IN" dirty="0"/>
                    </a:p>
                  </a:txBody>
                  <a:tcPr/>
                </a:tc>
                <a:tc>
                  <a:txBody>
                    <a:bodyPr/>
                    <a:lstStyle/>
                    <a:p>
                      <a:endParaRPr lang="en-IN" dirty="0"/>
                    </a:p>
                  </a:txBody>
                  <a:tcPr/>
                </a:tc>
                <a:tc>
                  <a:txBody>
                    <a:bodyPr/>
                    <a:lstStyle/>
                    <a:p>
                      <a:r>
                        <a:rPr lang="en-US" dirty="0"/>
                        <a:t>II </a:t>
                      </a:r>
                      <a:endParaRPr lang="en-IN" dirty="0"/>
                    </a:p>
                  </a:txBody>
                  <a:tcPr/>
                </a:tc>
                <a:tc>
                  <a:txBody>
                    <a:bodyPr/>
                    <a:lstStyle/>
                    <a:p>
                      <a:r>
                        <a:rPr lang="en-US" dirty="0"/>
                        <a:t>4 units</a:t>
                      </a:r>
                      <a:endParaRPr lang="en-IN" dirty="0"/>
                    </a:p>
                  </a:txBody>
                  <a:tcPr/>
                </a:tc>
                <a:extLst>
                  <a:ext uri="{0D108BD9-81ED-4DB2-BD59-A6C34878D82A}">
                    <a16:rowId xmlns:a16="http://schemas.microsoft.com/office/drawing/2014/main" val="2741362576"/>
                  </a:ext>
                </a:extLst>
              </a:tr>
              <a:tr h="427533">
                <a:tc>
                  <a:txBody>
                    <a:bodyPr/>
                    <a:lstStyle/>
                    <a:p>
                      <a:endParaRPr lang="en-IN" dirty="0"/>
                    </a:p>
                  </a:txBody>
                  <a:tcPr/>
                </a:tc>
                <a:tc>
                  <a:txBody>
                    <a:bodyPr/>
                    <a:lstStyle/>
                    <a:p>
                      <a:endParaRPr lang="en-IN" dirty="0"/>
                    </a:p>
                  </a:txBody>
                  <a:tcPr/>
                </a:tc>
                <a:tc>
                  <a:txBody>
                    <a:bodyPr/>
                    <a:lstStyle/>
                    <a:p>
                      <a:r>
                        <a:rPr lang="en-US" dirty="0"/>
                        <a:t>III </a:t>
                      </a:r>
                      <a:endParaRPr lang="en-IN" dirty="0"/>
                    </a:p>
                  </a:txBody>
                  <a:tcPr/>
                </a:tc>
                <a:tc>
                  <a:txBody>
                    <a:bodyPr/>
                    <a:lstStyle/>
                    <a:p>
                      <a:r>
                        <a:rPr lang="en-US" dirty="0"/>
                        <a:t>4 units</a:t>
                      </a:r>
                      <a:endParaRPr lang="en-IN" dirty="0"/>
                    </a:p>
                  </a:txBody>
                  <a:tcPr/>
                </a:tc>
                <a:extLst>
                  <a:ext uri="{0D108BD9-81ED-4DB2-BD59-A6C34878D82A}">
                    <a16:rowId xmlns:a16="http://schemas.microsoft.com/office/drawing/2014/main" val="3803233422"/>
                  </a:ext>
                </a:extLst>
              </a:tr>
              <a:tr h="427533">
                <a:tc>
                  <a:txBody>
                    <a:bodyPr/>
                    <a:lstStyle/>
                    <a:p>
                      <a:endParaRPr lang="en-IN" dirty="0"/>
                    </a:p>
                  </a:txBody>
                  <a:tcPr/>
                </a:tc>
                <a:tc>
                  <a:txBody>
                    <a:bodyPr/>
                    <a:lstStyle/>
                    <a:p>
                      <a:endParaRPr lang="en-IN" dirty="0"/>
                    </a:p>
                  </a:txBody>
                  <a:tcPr/>
                </a:tc>
                <a:tc>
                  <a:txBody>
                    <a:bodyPr/>
                    <a:lstStyle/>
                    <a:p>
                      <a:r>
                        <a:rPr lang="en-US" dirty="0"/>
                        <a:t>IV </a:t>
                      </a:r>
                      <a:endParaRPr lang="en-IN" dirty="0"/>
                    </a:p>
                  </a:txBody>
                  <a:tcPr/>
                </a:tc>
                <a:tc>
                  <a:txBody>
                    <a:bodyPr/>
                    <a:lstStyle/>
                    <a:p>
                      <a:r>
                        <a:rPr lang="en-US" dirty="0"/>
                        <a:t>4 units</a:t>
                      </a:r>
                      <a:endParaRPr lang="en-IN" dirty="0"/>
                    </a:p>
                  </a:txBody>
                  <a:tcPr/>
                </a:tc>
                <a:extLst>
                  <a:ext uri="{0D108BD9-81ED-4DB2-BD59-A6C34878D82A}">
                    <a16:rowId xmlns:a16="http://schemas.microsoft.com/office/drawing/2014/main" val="3216588291"/>
                  </a:ext>
                </a:extLst>
              </a:tr>
              <a:tr h="427533">
                <a:tc>
                  <a:txBody>
                    <a:bodyPr/>
                    <a:lstStyle/>
                    <a:p>
                      <a:endParaRPr lang="en-IN" dirty="0"/>
                    </a:p>
                  </a:txBody>
                  <a:tcPr/>
                </a:tc>
                <a:tc>
                  <a:txBody>
                    <a:bodyPr/>
                    <a:lstStyle/>
                    <a:p>
                      <a:endParaRPr lang="en-IN" dirty="0"/>
                    </a:p>
                  </a:txBody>
                  <a:tcPr/>
                </a:tc>
                <a:tc>
                  <a:txBody>
                    <a:bodyPr/>
                    <a:lstStyle/>
                    <a:p>
                      <a:r>
                        <a:rPr lang="en-US" dirty="0"/>
                        <a:t>Applied Component</a:t>
                      </a:r>
                      <a:endParaRPr lang="en-IN" dirty="0"/>
                    </a:p>
                  </a:txBody>
                  <a:tcPr/>
                </a:tc>
                <a:tc>
                  <a:txBody>
                    <a:bodyPr/>
                    <a:lstStyle/>
                    <a:p>
                      <a:r>
                        <a:rPr lang="en-US" dirty="0"/>
                        <a:t>4 units ( In Zoology 8 Units)</a:t>
                      </a:r>
                      <a:endParaRPr lang="en-IN" dirty="0"/>
                    </a:p>
                  </a:txBody>
                  <a:tcPr/>
                </a:tc>
                <a:extLst>
                  <a:ext uri="{0D108BD9-81ED-4DB2-BD59-A6C34878D82A}">
                    <a16:rowId xmlns:a16="http://schemas.microsoft.com/office/drawing/2014/main" val="2157417896"/>
                  </a:ext>
                </a:extLst>
              </a:tr>
              <a:tr h="427533">
                <a:tc>
                  <a:txBody>
                    <a:bodyPr/>
                    <a:lstStyle/>
                    <a:p>
                      <a:endParaRPr lang="en-IN" dirty="0"/>
                    </a:p>
                  </a:txBody>
                  <a:tcPr/>
                </a:tc>
                <a:tc>
                  <a:txBody>
                    <a:bodyPr/>
                    <a:lstStyle/>
                    <a:p>
                      <a:r>
                        <a:rPr lang="en-US" dirty="0"/>
                        <a:t>VI</a:t>
                      </a:r>
                      <a:endParaRPr lang="en-IN" dirty="0"/>
                    </a:p>
                  </a:txBody>
                  <a:tcPr/>
                </a:tc>
                <a:tc>
                  <a:txBody>
                    <a:bodyPr/>
                    <a:lstStyle/>
                    <a:p>
                      <a:r>
                        <a:rPr lang="en-US" dirty="0"/>
                        <a:t>I </a:t>
                      </a:r>
                      <a:endParaRPr lang="en-IN" dirty="0"/>
                    </a:p>
                  </a:txBody>
                  <a:tcPr/>
                </a:tc>
                <a:tc>
                  <a:txBody>
                    <a:bodyPr/>
                    <a:lstStyle/>
                    <a:p>
                      <a:r>
                        <a:rPr lang="en-US" dirty="0"/>
                        <a:t>4 units</a:t>
                      </a:r>
                      <a:endParaRPr lang="en-IN" dirty="0"/>
                    </a:p>
                  </a:txBody>
                  <a:tcPr/>
                </a:tc>
                <a:extLst>
                  <a:ext uri="{0D108BD9-81ED-4DB2-BD59-A6C34878D82A}">
                    <a16:rowId xmlns:a16="http://schemas.microsoft.com/office/drawing/2014/main" val="3877066603"/>
                  </a:ext>
                </a:extLst>
              </a:tr>
              <a:tr h="427533">
                <a:tc>
                  <a:txBody>
                    <a:bodyPr/>
                    <a:lstStyle/>
                    <a:p>
                      <a:endParaRPr lang="en-IN" dirty="0"/>
                    </a:p>
                  </a:txBody>
                  <a:tcPr/>
                </a:tc>
                <a:tc>
                  <a:txBody>
                    <a:bodyPr/>
                    <a:lstStyle/>
                    <a:p>
                      <a:endParaRPr lang="en-IN" dirty="0"/>
                    </a:p>
                  </a:txBody>
                  <a:tcPr/>
                </a:tc>
                <a:tc>
                  <a:txBody>
                    <a:bodyPr/>
                    <a:lstStyle/>
                    <a:p>
                      <a:r>
                        <a:rPr lang="en-US" dirty="0"/>
                        <a:t>II </a:t>
                      </a:r>
                      <a:endParaRPr lang="en-IN" dirty="0"/>
                    </a:p>
                  </a:txBody>
                  <a:tcPr/>
                </a:tc>
                <a:tc>
                  <a:txBody>
                    <a:bodyPr/>
                    <a:lstStyle/>
                    <a:p>
                      <a:r>
                        <a:rPr lang="en-US" dirty="0"/>
                        <a:t>4 units</a:t>
                      </a:r>
                      <a:endParaRPr lang="en-IN" dirty="0"/>
                    </a:p>
                  </a:txBody>
                  <a:tcPr/>
                </a:tc>
                <a:extLst>
                  <a:ext uri="{0D108BD9-81ED-4DB2-BD59-A6C34878D82A}">
                    <a16:rowId xmlns:a16="http://schemas.microsoft.com/office/drawing/2014/main" val="2542212878"/>
                  </a:ext>
                </a:extLst>
              </a:tr>
              <a:tr h="427533">
                <a:tc>
                  <a:txBody>
                    <a:bodyPr/>
                    <a:lstStyle/>
                    <a:p>
                      <a:endParaRPr lang="en-IN" dirty="0"/>
                    </a:p>
                  </a:txBody>
                  <a:tcPr/>
                </a:tc>
                <a:tc>
                  <a:txBody>
                    <a:bodyPr/>
                    <a:lstStyle/>
                    <a:p>
                      <a:endParaRPr lang="en-IN" dirty="0"/>
                    </a:p>
                  </a:txBody>
                  <a:tcPr/>
                </a:tc>
                <a:tc>
                  <a:txBody>
                    <a:bodyPr/>
                    <a:lstStyle/>
                    <a:p>
                      <a:r>
                        <a:rPr lang="en-US" dirty="0"/>
                        <a:t>III </a:t>
                      </a:r>
                      <a:endParaRPr lang="en-IN" dirty="0"/>
                    </a:p>
                  </a:txBody>
                  <a:tcPr/>
                </a:tc>
                <a:tc>
                  <a:txBody>
                    <a:bodyPr/>
                    <a:lstStyle/>
                    <a:p>
                      <a:r>
                        <a:rPr lang="en-US" dirty="0"/>
                        <a:t>4 units</a:t>
                      </a:r>
                      <a:endParaRPr lang="en-IN" dirty="0"/>
                    </a:p>
                  </a:txBody>
                  <a:tcPr/>
                </a:tc>
                <a:extLst>
                  <a:ext uri="{0D108BD9-81ED-4DB2-BD59-A6C34878D82A}">
                    <a16:rowId xmlns:a16="http://schemas.microsoft.com/office/drawing/2014/main" val="3714369513"/>
                  </a:ext>
                </a:extLst>
              </a:tr>
              <a:tr h="427533">
                <a:tc>
                  <a:txBody>
                    <a:bodyPr/>
                    <a:lstStyle/>
                    <a:p>
                      <a:endParaRPr lang="en-IN" dirty="0"/>
                    </a:p>
                  </a:txBody>
                  <a:tcPr/>
                </a:tc>
                <a:tc>
                  <a:txBody>
                    <a:bodyPr/>
                    <a:lstStyle/>
                    <a:p>
                      <a:endParaRPr lang="en-IN" dirty="0"/>
                    </a:p>
                  </a:txBody>
                  <a:tcPr/>
                </a:tc>
                <a:tc>
                  <a:txBody>
                    <a:bodyPr/>
                    <a:lstStyle/>
                    <a:p>
                      <a:r>
                        <a:rPr lang="en-US" dirty="0"/>
                        <a:t>IV </a:t>
                      </a:r>
                      <a:endParaRPr lang="en-IN" dirty="0"/>
                    </a:p>
                  </a:txBody>
                  <a:tcPr/>
                </a:tc>
                <a:tc>
                  <a:txBody>
                    <a:bodyPr/>
                    <a:lstStyle/>
                    <a:p>
                      <a:r>
                        <a:rPr lang="en-US" dirty="0"/>
                        <a:t>4 units</a:t>
                      </a:r>
                      <a:endParaRPr lang="en-IN" dirty="0"/>
                    </a:p>
                  </a:txBody>
                  <a:tcPr/>
                </a:tc>
                <a:extLst>
                  <a:ext uri="{0D108BD9-81ED-4DB2-BD59-A6C34878D82A}">
                    <a16:rowId xmlns:a16="http://schemas.microsoft.com/office/drawing/2014/main" val="1832537627"/>
                  </a:ext>
                </a:extLst>
              </a:tr>
              <a:tr h="427533">
                <a:tc>
                  <a:txBody>
                    <a:bodyPr/>
                    <a:lstStyle/>
                    <a:p>
                      <a:endParaRPr lang="en-IN" dirty="0"/>
                    </a:p>
                  </a:txBody>
                  <a:tcPr/>
                </a:tc>
                <a:tc>
                  <a:txBody>
                    <a:bodyPr/>
                    <a:lstStyle/>
                    <a:p>
                      <a:endParaRPr lang="en-IN" dirty="0"/>
                    </a:p>
                  </a:txBody>
                  <a:tcPr/>
                </a:tc>
                <a:tc>
                  <a:txBody>
                    <a:bodyPr/>
                    <a:lstStyle/>
                    <a:p>
                      <a:r>
                        <a:rPr lang="en-US" dirty="0"/>
                        <a:t>Applied Component</a:t>
                      </a:r>
                      <a:endParaRPr lang="en-IN" dirty="0"/>
                    </a:p>
                  </a:txBody>
                  <a:tcPr/>
                </a:tc>
                <a:tc>
                  <a:txBody>
                    <a:bodyPr/>
                    <a:lstStyle/>
                    <a:p>
                      <a:r>
                        <a:rPr lang="en-US" dirty="0"/>
                        <a:t>4 units ( In Zoology 8 Units)</a:t>
                      </a:r>
                      <a:endParaRPr lang="en-IN" dirty="0"/>
                    </a:p>
                  </a:txBody>
                  <a:tcPr/>
                </a:tc>
                <a:extLst>
                  <a:ext uri="{0D108BD9-81ED-4DB2-BD59-A6C34878D82A}">
                    <a16:rowId xmlns:a16="http://schemas.microsoft.com/office/drawing/2014/main" val="379424901"/>
                  </a:ext>
                </a:extLst>
              </a:tr>
            </a:tbl>
          </a:graphicData>
        </a:graphic>
      </p:graphicFrame>
    </p:spTree>
    <p:extLst>
      <p:ext uri="{BB962C8B-B14F-4D97-AF65-F5344CB8AC3E}">
        <p14:creationId xmlns:p14="http://schemas.microsoft.com/office/powerpoint/2010/main" val="29094874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B23AA-F869-4E6B-AC1C-4F9D5684C395}"/>
              </a:ext>
            </a:extLst>
          </p:cNvPr>
          <p:cNvSpPr>
            <a:spLocks noGrp="1"/>
          </p:cNvSpPr>
          <p:nvPr>
            <p:ph type="title"/>
          </p:nvPr>
        </p:nvSpPr>
        <p:spPr>
          <a:xfrm>
            <a:off x="838200" y="365126"/>
            <a:ext cx="10515600" cy="623166"/>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Indo –Burma Hotspot</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3C78520-C0EE-443B-8EC8-534C538C8EED}"/>
              </a:ext>
            </a:extLst>
          </p:cNvPr>
          <p:cNvSpPr>
            <a:spLocks noGrp="1"/>
          </p:cNvSpPr>
          <p:nvPr>
            <p:ph idx="1"/>
          </p:nvPr>
        </p:nvSpPr>
        <p:spPr>
          <a:xfrm>
            <a:off x="838200" y="1311564"/>
            <a:ext cx="10515600" cy="5477163"/>
          </a:xfrm>
        </p:spPr>
        <p:txBody>
          <a:bodyPr>
            <a:normAutofit fontScale="92500" lnSpcReduction="10000"/>
          </a:bodyPr>
          <a:lstStyle/>
          <a:p>
            <a:pPr algn="l">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The patterns of biological diversity in the Indo-Burma Biodiversity Hotspot have resulted from the </a:t>
            </a:r>
            <a:r>
              <a:rPr lang="en-US" b="0" i="0" dirty="0">
                <a:solidFill>
                  <a:srgbClr val="0070C0"/>
                </a:solidFill>
                <a:effectLst/>
                <a:latin typeface="Times New Roman" panose="02020603050405020304" pitchFamily="18" charset="0"/>
                <a:cs typeface="Times New Roman" panose="02020603050405020304" pitchFamily="18" charset="0"/>
              </a:rPr>
              <a:t>interaction of topography, previous changes in climate, soil characteristics and patterns of seasonal rainfall</a:t>
            </a:r>
            <a:r>
              <a:rPr lang="en-US" b="0" i="0" dirty="0">
                <a:effectLst/>
                <a:latin typeface="Times New Roman" panose="02020603050405020304" pitchFamily="18" charset="0"/>
                <a:cs typeface="Times New Roman" panose="02020603050405020304" pitchFamily="18" charset="0"/>
              </a:rPr>
              <a:t>. </a:t>
            </a:r>
          </a:p>
          <a:p>
            <a:pPr algn="l">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At least a quarter of Indo-Burma's mammal species are </a:t>
            </a:r>
            <a:r>
              <a:rPr lang="en-US" b="0" i="0" dirty="0">
                <a:solidFill>
                  <a:srgbClr val="0070C0"/>
                </a:solidFill>
                <a:effectLst/>
                <a:latin typeface="Times New Roman" panose="02020603050405020304" pitchFamily="18" charset="0"/>
                <a:cs typeface="Times New Roman" panose="02020603050405020304" pitchFamily="18" charset="0"/>
              </a:rPr>
              <a:t>considered globally threatened.</a:t>
            </a:r>
          </a:p>
          <a:p>
            <a:pPr algn="l">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the Indo-Burma Biodiversity Hotspot—which comprises all non-marine parts of </a:t>
            </a:r>
            <a:r>
              <a:rPr lang="en-US" b="0" i="0" dirty="0">
                <a:solidFill>
                  <a:srgbClr val="0070C0"/>
                </a:solidFill>
                <a:effectLst/>
                <a:latin typeface="Times New Roman" panose="02020603050405020304" pitchFamily="18" charset="0"/>
                <a:cs typeface="Times New Roman" panose="02020603050405020304" pitchFamily="18" charset="0"/>
              </a:rPr>
              <a:t>Cambodia, Lao PDR, Myanmar, Thailand and Vietnam</a:t>
            </a:r>
            <a:r>
              <a:rPr lang="en-US" b="0" i="0" dirty="0">
                <a:effectLst/>
                <a:latin typeface="Times New Roman" panose="02020603050405020304" pitchFamily="18" charset="0"/>
                <a:cs typeface="Times New Roman" panose="02020603050405020304" pitchFamily="18" charset="0"/>
              </a:rPr>
              <a:t>, plus parts of </a:t>
            </a:r>
            <a:r>
              <a:rPr lang="en-US" b="0" i="0" dirty="0">
                <a:solidFill>
                  <a:srgbClr val="0070C0"/>
                </a:solidFill>
                <a:effectLst/>
                <a:latin typeface="Times New Roman" panose="02020603050405020304" pitchFamily="18" charset="0"/>
                <a:cs typeface="Times New Roman" panose="02020603050405020304" pitchFamily="18" charset="0"/>
              </a:rPr>
              <a:t>southern China</a:t>
            </a:r>
            <a:r>
              <a:rPr lang="en-US" b="0" i="0" dirty="0">
                <a:effectLst/>
                <a:latin typeface="Times New Roman" panose="02020603050405020304" pitchFamily="18" charset="0"/>
                <a:cs typeface="Times New Roman" panose="02020603050405020304" pitchFamily="18" charset="0"/>
              </a:rPr>
              <a:t>—is one of the most biologically important regions of the planet.</a:t>
            </a:r>
          </a:p>
          <a:p>
            <a:pPr algn="l">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In terms of species diversity and endemism, the Indo-Burma Hotspot is one of the most biologically important regions of the planet. </a:t>
            </a:r>
          </a:p>
          <a:p>
            <a:pPr algn="l">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Due to </a:t>
            </a:r>
            <a:r>
              <a:rPr lang="en-US" b="0" i="0" dirty="0">
                <a:solidFill>
                  <a:srgbClr val="0070C0"/>
                </a:solidFill>
                <a:effectLst/>
                <a:latin typeface="Times New Roman" panose="02020603050405020304" pitchFamily="18" charset="0"/>
                <a:cs typeface="Times New Roman" panose="02020603050405020304" pitchFamily="18" charset="0"/>
              </a:rPr>
              <a:t>high human population pressure, rapid economic development, and changing consumption patterns,</a:t>
            </a:r>
            <a:r>
              <a:rPr lang="en-US" b="0" i="0" dirty="0">
                <a:effectLst/>
                <a:latin typeface="Times New Roman" panose="02020603050405020304" pitchFamily="18" charset="0"/>
                <a:cs typeface="Times New Roman" panose="02020603050405020304" pitchFamily="18" charset="0"/>
              </a:rPr>
              <a:t> the natural ecosystems of the hotspot are being placed under increasing pressure.</a:t>
            </a:r>
          </a:p>
          <a:p>
            <a:endParaRPr lang="en-IN" dirty="0"/>
          </a:p>
        </p:txBody>
      </p:sp>
    </p:spTree>
    <p:extLst>
      <p:ext uri="{BB962C8B-B14F-4D97-AF65-F5344CB8AC3E}">
        <p14:creationId xmlns:p14="http://schemas.microsoft.com/office/powerpoint/2010/main" val="31961108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27196-D25D-4333-866E-1D597373EB13}"/>
              </a:ext>
            </a:extLst>
          </p:cNvPr>
          <p:cNvSpPr>
            <a:spLocks noGrp="1"/>
          </p:cNvSpPr>
          <p:nvPr>
            <p:ph type="title"/>
          </p:nvPr>
        </p:nvSpPr>
        <p:spPr>
          <a:xfrm>
            <a:off x="838200" y="365126"/>
            <a:ext cx="10515600" cy="734002"/>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Indo –Burma Hotspot</a:t>
            </a:r>
            <a:endParaRPr lang="en-IN" dirty="0"/>
          </a:p>
        </p:txBody>
      </p:sp>
      <p:sp>
        <p:nvSpPr>
          <p:cNvPr id="3" name="Content Placeholder 2">
            <a:extLst>
              <a:ext uri="{FF2B5EF4-FFF2-40B4-BE49-F238E27FC236}">
                <a16:creationId xmlns:a16="http://schemas.microsoft.com/office/drawing/2014/main" id="{1A4A9704-3A18-4E83-AE5F-9EC8E588D33F}"/>
              </a:ext>
            </a:extLst>
          </p:cNvPr>
          <p:cNvSpPr>
            <a:spLocks noGrp="1"/>
          </p:cNvSpPr>
          <p:nvPr>
            <p:ph idx="1"/>
          </p:nvPr>
        </p:nvSpPr>
        <p:spPr>
          <a:xfrm>
            <a:off x="838200" y="1099128"/>
            <a:ext cx="10515600" cy="5758872"/>
          </a:xfrm>
        </p:spPr>
        <p:txBody>
          <a:bodyPr>
            <a:normAutofit fontScale="85000" lnSpcReduction="20000"/>
          </a:bodyPr>
          <a:lstStyle/>
          <a:p>
            <a:r>
              <a:rPr lang="en-US" b="0" i="0" dirty="0">
                <a:solidFill>
                  <a:srgbClr val="202122"/>
                </a:solidFill>
                <a:effectLst/>
                <a:latin typeface="Times New Roman" panose="02020603050405020304" pitchFamily="18" charset="0"/>
                <a:cs typeface="Times New Roman" panose="02020603050405020304" pitchFamily="18" charset="0"/>
              </a:rPr>
              <a:t>Indo-Burma encompasses 2,373,000 square </a:t>
            </a:r>
            <a:r>
              <a:rPr lang="en-US" b="0" i="0" dirty="0" err="1">
                <a:solidFill>
                  <a:srgbClr val="202122"/>
                </a:solidFill>
                <a:effectLst/>
                <a:latin typeface="Times New Roman" panose="02020603050405020304" pitchFamily="18" charset="0"/>
                <a:cs typeface="Times New Roman" panose="02020603050405020304" pitchFamily="18" charset="0"/>
              </a:rPr>
              <a:t>kilometres</a:t>
            </a:r>
            <a:r>
              <a:rPr lang="en-US" b="0" i="0" dirty="0">
                <a:solidFill>
                  <a:srgbClr val="202122"/>
                </a:solidFill>
                <a:effectLst/>
                <a:latin typeface="Times New Roman" panose="02020603050405020304" pitchFamily="18" charset="0"/>
                <a:cs typeface="Times New Roman" panose="02020603050405020304" pitchFamily="18" charset="0"/>
              </a:rPr>
              <a:t> (916,000 </a:t>
            </a:r>
            <a:r>
              <a:rPr lang="en-US" b="0" i="0" dirty="0" err="1">
                <a:solidFill>
                  <a:srgbClr val="202122"/>
                </a:solidFill>
                <a:effectLst/>
                <a:latin typeface="Times New Roman" panose="02020603050405020304" pitchFamily="18" charset="0"/>
                <a:cs typeface="Times New Roman" panose="02020603050405020304" pitchFamily="18" charset="0"/>
              </a:rPr>
              <a:t>sq</a:t>
            </a:r>
            <a:r>
              <a:rPr lang="en-US" b="0" i="0" dirty="0">
                <a:solidFill>
                  <a:srgbClr val="202122"/>
                </a:solidFill>
                <a:effectLst/>
                <a:latin typeface="Times New Roman" panose="02020603050405020304" pitchFamily="18" charset="0"/>
                <a:cs typeface="Times New Roman" panose="02020603050405020304" pitchFamily="18" charset="0"/>
              </a:rPr>
              <a:t> mi) of tropical Asia, east of the Ganges-Brahmaputra lowlands. </a:t>
            </a:r>
          </a:p>
          <a:p>
            <a:r>
              <a:rPr lang="en-US" b="0" i="0" dirty="0">
                <a:solidFill>
                  <a:srgbClr val="202122"/>
                </a:solidFill>
                <a:effectLst/>
                <a:latin typeface="Times New Roman" panose="02020603050405020304" pitchFamily="18" charset="0"/>
                <a:cs typeface="Times New Roman" panose="02020603050405020304" pitchFamily="18" charset="0"/>
              </a:rPr>
              <a:t>Formerly including the Himalaya chain and the associated </a:t>
            </a:r>
            <a:r>
              <a:rPr lang="en-US" b="0" i="0" dirty="0">
                <a:solidFill>
                  <a:srgbClr val="0070C0"/>
                </a:solidFill>
                <a:effectLst/>
                <a:latin typeface="Times New Roman" panose="02020603050405020304" pitchFamily="18" charset="0"/>
                <a:cs typeface="Times New Roman" panose="02020603050405020304" pitchFamily="18" charset="0"/>
              </a:rPr>
              <a:t>foothills in Nepal, Bhutan and India</a:t>
            </a:r>
            <a:r>
              <a:rPr lang="en-US" b="0" i="0" dirty="0">
                <a:solidFill>
                  <a:srgbClr val="202122"/>
                </a:solidFill>
                <a:effectLst/>
                <a:latin typeface="Times New Roman" panose="02020603050405020304" pitchFamily="18" charset="0"/>
                <a:cs typeface="Times New Roman" panose="02020603050405020304" pitchFamily="18" charset="0"/>
              </a:rPr>
              <a:t>, Indo-Burma has now been more narrowly redefined as the </a:t>
            </a:r>
            <a:r>
              <a:rPr lang="en-US" b="0" i="0" dirty="0">
                <a:solidFill>
                  <a:srgbClr val="0070C0"/>
                </a:solidFill>
                <a:effectLst/>
                <a:latin typeface="Times New Roman" panose="02020603050405020304" pitchFamily="18" charset="0"/>
                <a:cs typeface="Times New Roman" panose="02020603050405020304" pitchFamily="18" charset="0"/>
              </a:rPr>
              <a:t>Indo-Chinese subregion. </a:t>
            </a:r>
          </a:p>
          <a:p>
            <a:r>
              <a:rPr lang="en-US" b="0" i="0" dirty="0">
                <a:solidFill>
                  <a:srgbClr val="202122"/>
                </a:solidFill>
                <a:effectLst/>
                <a:latin typeface="Times New Roman" panose="02020603050405020304" pitchFamily="18" charset="0"/>
                <a:cs typeface="Times New Roman" panose="02020603050405020304" pitchFamily="18" charset="0"/>
              </a:rPr>
              <a:t>The area contains the Lower Mekong catchment. It begins in eastern Bangladesh and then extends across </a:t>
            </a:r>
            <a:r>
              <a:rPr lang="en-US" b="0" i="0" dirty="0">
                <a:solidFill>
                  <a:srgbClr val="0070C0"/>
                </a:solidFill>
                <a:effectLst/>
                <a:latin typeface="Times New Roman" panose="02020603050405020304" pitchFamily="18" charset="0"/>
                <a:cs typeface="Times New Roman" panose="02020603050405020304" pitchFamily="18" charset="0"/>
              </a:rPr>
              <a:t>north-eastern India, south of the Brahmaputra River, to encompass nearly all of Myanmar, part of southern and western Yunnan Province in China, all of the Lao People’s Democratic Republic, Cambodia and Vietnam, the vast majority of Thailand and a small part of Peninsular Malaysia.</a:t>
            </a:r>
            <a:r>
              <a:rPr lang="en-US" b="0" i="0" dirty="0">
                <a:solidFill>
                  <a:srgbClr val="202122"/>
                </a:solidFill>
                <a:effectLst/>
                <a:latin typeface="Times New Roman" panose="02020603050405020304" pitchFamily="18" charset="0"/>
                <a:cs typeface="Times New Roman" panose="02020603050405020304" pitchFamily="18" charset="0"/>
              </a:rPr>
              <a:t> </a:t>
            </a:r>
          </a:p>
          <a:p>
            <a:r>
              <a:rPr lang="en-US" b="0" i="0" dirty="0">
                <a:solidFill>
                  <a:srgbClr val="202122"/>
                </a:solidFill>
                <a:effectLst/>
                <a:latin typeface="Times New Roman" panose="02020603050405020304" pitchFamily="18" charset="0"/>
                <a:cs typeface="Times New Roman" panose="02020603050405020304" pitchFamily="18" charset="0"/>
              </a:rPr>
              <a:t>In addition, the hotspot covers the coastal lowlands of southern China (in southern Guangxi and Guangdong), as well as several offshore islands, such as Hainan Island (of China) in the South China Sea and the Andaman Islands (of India) in the Andaman Sea. </a:t>
            </a:r>
          </a:p>
          <a:p>
            <a:r>
              <a:rPr lang="en-US" b="0" i="0" dirty="0">
                <a:solidFill>
                  <a:srgbClr val="202122"/>
                </a:solidFill>
                <a:effectLst/>
                <a:latin typeface="Times New Roman" panose="02020603050405020304" pitchFamily="18" charset="0"/>
                <a:cs typeface="Times New Roman" panose="02020603050405020304" pitchFamily="18" charset="0"/>
              </a:rPr>
              <a:t>The hotspot contains the Lower Mekong catchment.</a:t>
            </a:r>
          </a:p>
          <a:p>
            <a:r>
              <a:rPr lang="en-IN" b="0" i="0" dirty="0">
                <a:solidFill>
                  <a:srgbClr val="202122"/>
                </a:solidFill>
                <a:effectLst/>
                <a:latin typeface="Times New Roman" panose="02020603050405020304" pitchFamily="18" charset="0"/>
                <a:cs typeface="Times New Roman" panose="02020603050405020304" pitchFamily="18" charset="0"/>
              </a:rPr>
              <a:t>The hotspot encompasses 33 </a:t>
            </a:r>
            <a:r>
              <a:rPr lang="en-IN" b="0" i="0" u="none" strike="noStrike" dirty="0">
                <a:solidFill>
                  <a:srgbClr val="0B0080"/>
                </a:solidFill>
                <a:effectLst/>
                <a:latin typeface="Times New Roman" panose="02020603050405020304" pitchFamily="18" charset="0"/>
                <a:cs typeface="Times New Roman" panose="02020603050405020304" pitchFamily="18" charset="0"/>
                <a:hlinkClick r:id="rId2" tooltip="Terrestrial ecoregion"/>
              </a:rPr>
              <a:t>terrestrial ecoregions</a:t>
            </a:r>
            <a:r>
              <a:rPr lang="en-IN" b="0" i="0" dirty="0">
                <a:solidFill>
                  <a:srgbClr val="202122"/>
                </a:solidFill>
                <a:effectLst/>
                <a:latin typeface="Times New Roman" panose="02020603050405020304" pitchFamily="18" charset="0"/>
                <a:cs typeface="Times New Roman" panose="02020603050405020304" pitchFamily="18" charset="0"/>
              </a:rPr>
              <a:t>, which include </a:t>
            </a:r>
            <a:r>
              <a:rPr lang="en-IN" b="0" i="0" u="none" strike="noStrike" dirty="0">
                <a:solidFill>
                  <a:srgbClr val="0B0080"/>
                </a:solidFill>
                <a:effectLst/>
                <a:latin typeface="Times New Roman" panose="02020603050405020304" pitchFamily="18" charset="0"/>
                <a:cs typeface="Times New Roman" panose="02020603050405020304" pitchFamily="18" charset="0"/>
                <a:hlinkClick r:id="rId3" tooltip="Tropical and subtropical moist broadleaf forests"/>
              </a:rPr>
              <a:t>tropical and subtropical moist broadleaf forests</a:t>
            </a:r>
            <a:r>
              <a:rPr lang="en-IN" b="0" i="0" dirty="0">
                <a:solidFill>
                  <a:srgbClr val="202122"/>
                </a:solidFill>
                <a:effectLst/>
                <a:latin typeface="Times New Roman" panose="02020603050405020304" pitchFamily="18" charset="0"/>
                <a:cs typeface="Times New Roman" panose="02020603050405020304" pitchFamily="18" charset="0"/>
              </a:rPr>
              <a:t>, </a:t>
            </a:r>
            <a:r>
              <a:rPr lang="en-IN" b="0" i="0" u="none" strike="noStrike" dirty="0">
                <a:solidFill>
                  <a:srgbClr val="0B0080"/>
                </a:solidFill>
                <a:effectLst/>
                <a:latin typeface="Times New Roman" panose="02020603050405020304" pitchFamily="18" charset="0"/>
                <a:cs typeface="Times New Roman" panose="02020603050405020304" pitchFamily="18" charset="0"/>
                <a:hlinkClick r:id="rId4" tooltip="Tropical and subtropical dry broadleaf forests"/>
              </a:rPr>
              <a:t>tropical and subtropical dry broadleaf forests</a:t>
            </a:r>
            <a:r>
              <a:rPr lang="en-IN" b="0" i="0" dirty="0">
                <a:solidFill>
                  <a:srgbClr val="202122"/>
                </a:solidFill>
                <a:effectLst/>
                <a:latin typeface="Times New Roman" panose="02020603050405020304" pitchFamily="18" charset="0"/>
                <a:cs typeface="Times New Roman" panose="02020603050405020304" pitchFamily="18" charset="0"/>
              </a:rPr>
              <a:t>, </a:t>
            </a:r>
            <a:r>
              <a:rPr lang="en-IN" b="0" i="0" u="none" strike="noStrike" dirty="0">
                <a:solidFill>
                  <a:srgbClr val="0B0080"/>
                </a:solidFill>
                <a:effectLst/>
                <a:latin typeface="Times New Roman" panose="02020603050405020304" pitchFamily="18" charset="0"/>
                <a:cs typeface="Times New Roman" panose="02020603050405020304" pitchFamily="18" charset="0"/>
                <a:hlinkClick r:id="rId5" tooltip="Tropical and subtropical coniferous forests"/>
              </a:rPr>
              <a:t>tropical and subtropical coniferous forests</a:t>
            </a:r>
            <a:r>
              <a:rPr lang="en-IN" b="0" i="0" dirty="0">
                <a:solidFill>
                  <a:srgbClr val="202122"/>
                </a:solidFill>
                <a:effectLst/>
                <a:latin typeface="Times New Roman" panose="02020603050405020304" pitchFamily="18" charset="0"/>
                <a:cs typeface="Times New Roman" panose="02020603050405020304" pitchFamily="18" charset="0"/>
              </a:rPr>
              <a:t>, </a:t>
            </a:r>
            <a:r>
              <a:rPr lang="en-IN" b="0" i="0" u="none" strike="noStrike" dirty="0">
                <a:solidFill>
                  <a:srgbClr val="0B0080"/>
                </a:solidFill>
                <a:effectLst/>
                <a:latin typeface="Times New Roman" panose="02020603050405020304" pitchFamily="18" charset="0"/>
                <a:cs typeface="Times New Roman" panose="02020603050405020304" pitchFamily="18" charset="0"/>
                <a:hlinkClick r:id="rId6" tooltip="Temperate broadleaf and mixed forests"/>
              </a:rPr>
              <a:t>temperate broadleaf and mixed forests</a:t>
            </a:r>
            <a:r>
              <a:rPr lang="en-IN" b="0" i="0" dirty="0">
                <a:solidFill>
                  <a:srgbClr val="202122"/>
                </a:solidFill>
                <a:effectLst/>
                <a:latin typeface="Times New Roman" panose="02020603050405020304" pitchFamily="18" charset="0"/>
                <a:cs typeface="Times New Roman" panose="02020603050405020304" pitchFamily="18" charset="0"/>
              </a:rPr>
              <a:t>, and </a:t>
            </a:r>
            <a:r>
              <a:rPr lang="en-IN" b="0" i="0" u="none" strike="noStrike" dirty="0">
                <a:solidFill>
                  <a:srgbClr val="0B0080"/>
                </a:solidFill>
                <a:effectLst/>
                <a:latin typeface="Times New Roman" panose="02020603050405020304" pitchFamily="18" charset="0"/>
                <a:cs typeface="Times New Roman" panose="02020603050405020304" pitchFamily="18" charset="0"/>
                <a:hlinkClick r:id="rId7" tooltip="Mangrove"/>
              </a:rPr>
              <a:t>mangroves</a:t>
            </a:r>
            <a:r>
              <a:rPr lang="en-IN" b="0" i="0" dirty="0">
                <a:solidFill>
                  <a:srgbClr val="202122"/>
                </a:solidFill>
                <a:effectLst/>
                <a:latin typeface="Times New Roman" panose="02020603050405020304" pitchFamily="18" charset="0"/>
                <a:cs typeface="Times New Roman" panose="02020603050405020304" pitchFamily="18" charset="0"/>
              </a:rPr>
              <a:t>.</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41750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D6898-9769-4225-9CB3-C3EC10B28338}"/>
              </a:ext>
            </a:extLst>
          </p:cNvPr>
          <p:cNvSpPr>
            <a:spLocks noGrp="1"/>
          </p:cNvSpPr>
          <p:nvPr>
            <p:ph type="title"/>
          </p:nvPr>
        </p:nvSpPr>
        <p:spPr>
          <a:xfrm>
            <a:off x="838200" y="365126"/>
            <a:ext cx="10515600" cy="792466"/>
          </a:xfrm>
        </p:spPr>
        <p:txBody>
          <a:bodyPr>
            <a:normAutofit/>
          </a:bodyPr>
          <a:lstStyle/>
          <a:p>
            <a:pPr algn="ctr"/>
            <a:r>
              <a:rPr lang="en-US" sz="4000" b="1" dirty="0">
                <a:solidFill>
                  <a:srgbClr val="FF0000"/>
                </a:solidFill>
                <a:latin typeface="Times New Roman" panose="02020603050405020304" pitchFamily="18" charset="0"/>
                <a:cs typeface="Times New Roman" panose="02020603050405020304" pitchFamily="18" charset="0"/>
              </a:rPr>
              <a:t>Indo –Burma Hotspot Geographical Location</a:t>
            </a:r>
            <a:endParaRPr lang="en-IN" sz="4000" dirty="0"/>
          </a:p>
        </p:txBody>
      </p:sp>
      <p:pic>
        <p:nvPicPr>
          <p:cNvPr id="4" name="Content Placeholder 3">
            <a:extLst>
              <a:ext uri="{FF2B5EF4-FFF2-40B4-BE49-F238E27FC236}">
                <a16:creationId xmlns:a16="http://schemas.microsoft.com/office/drawing/2014/main" id="{FC33F0A8-0699-47CE-B804-F0179238E5AA}"/>
              </a:ext>
            </a:extLst>
          </p:cNvPr>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151762" y="1157592"/>
            <a:ext cx="6303523" cy="5661497"/>
          </a:xfrm>
          <a:prstGeom prst="rect">
            <a:avLst/>
          </a:prstGeom>
          <a:noFill/>
          <a:ln>
            <a:noFill/>
          </a:ln>
        </p:spPr>
      </p:pic>
      <p:sp>
        <p:nvSpPr>
          <p:cNvPr id="6" name="TextBox 5">
            <a:extLst>
              <a:ext uri="{FF2B5EF4-FFF2-40B4-BE49-F238E27FC236}">
                <a16:creationId xmlns:a16="http://schemas.microsoft.com/office/drawing/2014/main" id="{93D5AC9F-1309-4D98-80EF-E256A17B31CE}"/>
              </a:ext>
            </a:extLst>
          </p:cNvPr>
          <p:cNvSpPr txBox="1"/>
          <p:nvPr/>
        </p:nvSpPr>
        <p:spPr>
          <a:xfrm>
            <a:off x="-104573" y="3244334"/>
            <a:ext cx="6094378" cy="369332"/>
          </a:xfrm>
          <a:prstGeom prst="rect">
            <a:avLst/>
          </a:prstGeom>
          <a:noFill/>
        </p:spPr>
        <p:txBody>
          <a:bodyPr wrap="square">
            <a:spAutoFit/>
          </a:bodyPr>
          <a:lstStyle/>
          <a:p>
            <a:r>
              <a:rPr lang="en-IN" b="0" i="0" u="none" strike="noStrike" dirty="0">
                <a:effectLst/>
                <a:latin typeface="YouTube Noto"/>
                <a:hlinkClick r:id="rId3"/>
              </a:rPr>
              <a:t>https://youtu.be/TUKIrCRaN1A</a:t>
            </a:r>
            <a:endParaRPr lang="en-IN" dirty="0"/>
          </a:p>
        </p:txBody>
      </p:sp>
    </p:spTree>
    <p:extLst>
      <p:ext uri="{BB962C8B-B14F-4D97-AF65-F5344CB8AC3E}">
        <p14:creationId xmlns:p14="http://schemas.microsoft.com/office/powerpoint/2010/main" val="13231785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DD391-EC82-4D75-BDB3-9AD6A67FD066}"/>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Indo –Burma Hotspot Biodiversity</a:t>
            </a:r>
            <a:endParaRPr lang="en-IN" dirty="0"/>
          </a:p>
        </p:txBody>
      </p:sp>
      <p:pic>
        <p:nvPicPr>
          <p:cNvPr id="1026" name="Picture 2">
            <a:extLst>
              <a:ext uri="{FF2B5EF4-FFF2-40B4-BE49-F238E27FC236}">
                <a16:creationId xmlns:a16="http://schemas.microsoft.com/office/drawing/2014/main" id="{8F49EA11-A3EA-456D-B457-D6D5BF4CA00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14400" y="1825624"/>
            <a:ext cx="10439400" cy="5032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67686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39C7B-05DD-46D9-B522-D70E40376F40}"/>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Biodiversity : Flora &amp; Fauna</a:t>
            </a:r>
            <a:endParaRPr lang="en-IN" dirty="0"/>
          </a:p>
        </p:txBody>
      </p:sp>
      <p:sp>
        <p:nvSpPr>
          <p:cNvPr id="3" name="Content Placeholder 2">
            <a:extLst>
              <a:ext uri="{FF2B5EF4-FFF2-40B4-BE49-F238E27FC236}">
                <a16:creationId xmlns:a16="http://schemas.microsoft.com/office/drawing/2014/main" id="{F37C5419-F23B-49DE-9163-4B09D7027EB6}"/>
              </a:ext>
            </a:extLst>
          </p:cNvPr>
          <p:cNvSpPr>
            <a:spLocks noGrp="1"/>
          </p:cNvSpPr>
          <p:nvPr>
            <p:ph idx="1"/>
          </p:nvPr>
        </p:nvSpPr>
        <p:spPr>
          <a:xfrm>
            <a:off x="0" y="1403927"/>
            <a:ext cx="7478972" cy="5615710"/>
          </a:xfrm>
        </p:spPr>
        <p:txBody>
          <a:bodyPr>
            <a:normAutofit/>
          </a:bodyPr>
          <a:lstStyle/>
          <a:p>
            <a:r>
              <a:rPr lang="en-US" dirty="0"/>
              <a:t>13500 vascular Plants 7000 endemic.</a:t>
            </a:r>
          </a:p>
          <a:p>
            <a:r>
              <a:rPr lang="en-US" dirty="0"/>
              <a:t>1262 freshwater fishes 556 are endemic.</a:t>
            </a:r>
          </a:p>
          <a:p>
            <a:r>
              <a:rPr lang="en-US" dirty="0"/>
              <a:t>323 amphibians 150 are endemic.</a:t>
            </a:r>
          </a:p>
          <a:p>
            <a:r>
              <a:rPr lang="en-US" dirty="0"/>
              <a:t>Reptilian 520 out of which 200 are endemic.</a:t>
            </a:r>
          </a:p>
          <a:p>
            <a:r>
              <a:rPr lang="en-US" dirty="0"/>
              <a:t>53 species of turtles. 1/5 of worlds turtles present in this hot spot.</a:t>
            </a:r>
          </a:p>
          <a:p>
            <a:r>
              <a:rPr lang="en-US" dirty="0"/>
              <a:t>1300 species of birds 60 are endemic.</a:t>
            </a:r>
          </a:p>
          <a:p>
            <a:r>
              <a:rPr lang="en-US" dirty="0"/>
              <a:t>430 species of mammals 70 are endemic.</a:t>
            </a:r>
          </a:p>
          <a:p>
            <a:r>
              <a:rPr lang="en-US" dirty="0"/>
              <a:t>315 million human population. </a:t>
            </a:r>
          </a:p>
          <a:p>
            <a:r>
              <a:rPr lang="en-US" dirty="0"/>
              <a:t>World smallest bat (</a:t>
            </a:r>
            <a:r>
              <a:rPr lang="en-US" dirty="0" err="1"/>
              <a:t>Kitti’s</a:t>
            </a:r>
            <a:r>
              <a:rPr lang="en-US" dirty="0"/>
              <a:t> hog-nosed bat)</a:t>
            </a:r>
            <a:endParaRPr lang="en-IN" dirty="0"/>
          </a:p>
        </p:txBody>
      </p:sp>
      <p:pic>
        <p:nvPicPr>
          <p:cNvPr id="4" name="Picture 3">
            <a:extLst>
              <a:ext uri="{FF2B5EF4-FFF2-40B4-BE49-F238E27FC236}">
                <a16:creationId xmlns:a16="http://schemas.microsoft.com/office/drawing/2014/main" id="{63EC3DA2-6A28-4769-A77E-B430594A346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478972" y="1472796"/>
            <a:ext cx="4713028" cy="5385204"/>
          </a:xfrm>
          <a:prstGeom prst="rect">
            <a:avLst/>
          </a:prstGeom>
          <a:noFill/>
          <a:ln>
            <a:noFill/>
          </a:ln>
        </p:spPr>
      </p:pic>
      <p:pic>
        <p:nvPicPr>
          <p:cNvPr id="5" name="Picture 4">
            <a:extLst>
              <a:ext uri="{FF2B5EF4-FFF2-40B4-BE49-F238E27FC236}">
                <a16:creationId xmlns:a16="http://schemas.microsoft.com/office/drawing/2014/main" id="{4A82ECF4-1503-4531-AB9B-A7F3CEFA8379}"/>
              </a:ext>
            </a:extLst>
          </p:cNvPr>
          <p:cNvPicPr/>
          <p:nvPr/>
        </p:nvPicPr>
        <p:blipFill rotWithShape="1">
          <a:blip r:embed="rId3">
            <a:extLst>
              <a:ext uri="{28A0092B-C50C-407E-A947-70E740481C1C}">
                <a14:useLocalDpi xmlns:a14="http://schemas.microsoft.com/office/drawing/2010/main" val="0"/>
              </a:ext>
            </a:extLst>
          </a:blip>
          <a:srcRect l="11699" t="7735" r="19832" b="2413"/>
          <a:stretch/>
        </p:blipFill>
        <p:spPr bwMode="auto">
          <a:xfrm>
            <a:off x="0" y="1"/>
            <a:ext cx="1814368" cy="147279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422454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61A02-30A0-4B25-9DB0-56D90523F563}"/>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7EBCDAD8-8E4F-482F-9468-D781D61F5B45}"/>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01964" y="92364"/>
            <a:ext cx="10815781" cy="6862618"/>
          </a:xfrm>
          <a:prstGeom prst="rect">
            <a:avLst/>
          </a:prstGeom>
          <a:noFill/>
          <a:ln>
            <a:noFill/>
          </a:ln>
        </p:spPr>
      </p:pic>
    </p:spTree>
    <p:extLst>
      <p:ext uri="{BB962C8B-B14F-4D97-AF65-F5344CB8AC3E}">
        <p14:creationId xmlns:p14="http://schemas.microsoft.com/office/powerpoint/2010/main" val="1197655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19B2A-6CDC-4221-8B65-BDBD4C893696}"/>
              </a:ext>
            </a:extLst>
          </p:cNvPr>
          <p:cNvSpPr>
            <a:spLocks noGrp="1"/>
          </p:cNvSpPr>
          <p:nvPr>
            <p:ph type="title"/>
          </p:nvPr>
        </p:nvSpPr>
        <p:spPr>
          <a:xfrm>
            <a:off x="838200" y="1"/>
            <a:ext cx="10515600" cy="1228436"/>
          </a:xfrm>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Value of Biodiversity</a:t>
            </a:r>
            <a:endParaRPr lang="en-IN" dirty="0"/>
          </a:p>
        </p:txBody>
      </p:sp>
      <p:pic>
        <p:nvPicPr>
          <p:cNvPr id="4" name="Content Placeholder 3">
            <a:extLst>
              <a:ext uri="{FF2B5EF4-FFF2-40B4-BE49-F238E27FC236}">
                <a16:creationId xmlns:a16="http://schemas.microsoft.com/office/drawing/2014/main" id="{7BFE8083-6CB1-4C0C-AD09-083CC251100C}"/>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46545" y="988291"/>
            <a:ext cx="11249891" cy="5966691"/>
          </a:xfrm>
          <a:prstGeom prst="rect">
            <a:avLst/>
          </a:prstGeom>
          <a:noFill/>
          <a:ln>
            <a:noFill/>
          </a:ln>
        </p:spPr>
      </p:pic>
    </p:spTree>
    <p:extLst>
      <p:ext uri="{BB962C8B-B14F-4D97-AF65-F5344CB8AC3E}">
        <p14:creationId xmlns:p14="http://schemas.microsoft.com/office/powerpoint/2010/main" val="24301742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B3FF0-FEA6-4F41-823C-E6398CF5BD44}"/>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Value of Biodiversity</a:t>
            </a:r>
            <a:endParaRPr lang="en-IN" dirty="0"/>
          </a:p>
        </p:txBody>
      </p:sp>
      <p:pic>
        <p:nvPicPr>
          <p:cNvPr id="4" name="Content Placeholder 3">
            <a:extLst>
              <a:ext uri="{FF2B5EF4-FFF2-40B4-BE49-F238E27FC236}">
                <a16:creationId xmlns:a16="http://schemas.microsoft.com/office/drawing/2014/main" id="{72D44212-B87A-4827-A5DD-B298F67BC535}"/>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524000"/>
            <a:ext cx="10515600" cy="5135418"/>
          </a:xfrm>
          <a:prstGeom prst="rect">
            <a:avLst/>
          </a:prstGeom>
          <a:noFill/>
          <a:ln>
            <a:noFill/>
          </a:ln>
        </p:spPr>
      </p:pic>
    </p:spTree>
    <p:extLst>
      <p:ext uri="{BB962C8B-B14F-4D97-AF65-F5344CB8AC3E}">
        <p14:creationId xmlns:p14="http://schemas.microsoft.com/office/powerpoint/2010/main" val="25598976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03413-589A-4FA4-8D15-4D5CEBAB1FD5}"/>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DF9E89A7-6FB9-4E37-ABD7-334C59BAB022}"/>
              </a:ext>
            </a:extLst>
          </p:cNvPr>
          <p:cNvSpPr>
            <a:spLocks noGrp="1"/>
          </p:cNvSpPr>
          <p:nvPr>
            <p:ph idx="1"/>
          </p:nvPr>
        </p:nvSpPr>
        <p:spPr/>
        <p:txBody>
          <a:bodyPr/>
          <a:lstStyle/>
          <a:p>
            <a:endParaRPr lang="en-IN"/>
          </a:p>
        </p:txBody>
      </p:sp>
      <p:pic>
        <p:nvPicPr>
          <p:cNvPr id="4" name="Picture 3">
            <a:extLst>
              <a:ext uri="{FF2B5EF4-FFF2-40B4-BE49-F238E27FC236}">
                <a16:creationId xmlns:a16="http://schemas.microsoft.com/office/drawing/2014/main" id="{B8D94474-4071-4DB5-8714-6F94A9F4412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57382" y="365125"/>
            <a:ext cx="10596418" cy="5952548"/>
          </a:xfrm>
          <a:prstGeom prst="rect">
            <a:avLst/>
          </a:prstGeom>
          <a:noFill/>
          <a:ln>
            <a:noFill/>
          </a:ln>
        </p:spPr>
      </p:pic>
    </p:spTree>
    <p:extLst>
      <p:ext uri="{BB962C8B-B14F-4D97-AF65-F5344CB8AC3E}">
        <p14:creationId xmlns:p14="http://schemas.microsoft.com/office/powerpoint/2010/main" val="16015647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E81A3-E759-42E1-A6B3-23D978432C2D}"/>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A34C0B50-B52B-4078-A978-05A64DC58EC8}"/>
              </a:ext>
            </a:extLs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3891" y="365125"/>
            <a:ext cx="9578109" cy="6913130"/>
          </a:xfrm>
          <a:prstGeom prst="rect">
            <a:avLst/>
          </a:prstGeom>
          <a:noFill/>
          <a:ln>
            <a:noFill/>
          </a:ln>
        </p:spPr>
      </p:pic>
      <p:pic>
        <p:nvPicPr>
          <p:cNvPr id="5" name="Picture 4">
            <a:extLst>
              <a:ext uri="{FF2B5EF4-FFF2-40B4-BE49-F238E27FC236}">
                <a16:creationId xmlns:a16="http://schemas.microsoft.com/office/drawing/2014/main" id="{3CE98638-0619-46F1-AC1F-5948420F56CA}"/>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426036" y="365125"/>
            <a:ext cx="4765964" cy="6913130"/>
          </a:xfrm>
          <a:prstGeom prst="rect">
            <a:avLst/>
          </a:prstGeom>
          <a:noFill/>
          <a:ln>
            <a:noFill/>
          </a:ln>
        </p:spPr>
      </p:pic>
    </p:spTree>
    <p:extLst>
      <p:ext uri="{BB962C8B-B14F-4D97-AF65-F5344CB8AC3E}">
        <p14:creationId xmlns:p14="http://schemas.microsoft.com/office/powerpoint/2010/main" val="2066142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24433-48DB-4475-9852-6406B920EBFF}"/>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Pattern of Examination</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FB6FEEC-CD6A-496A-9D06-22078203702D}"/>
              </a:ext>
            </a:extLst>
          </p:cNvPr>
          <p:cNvSpPr>
            <a:spLocks noGrp="1"/>
          </p:cNvSpPr>
          <p:nvPr>
            <p:ph idx="1"/>
          </p:nvPr>
        </p:nvSpPr>
        <p:spPr>
          <a:xfrm>
            <a:off x="838200" y="1871807"/>
            <a:ext cx="10515600" cy="4351338"/>
          </a:xfrm>
        </p:spPr>
        <p:txBody>
          <a:bodyPr/>
          <a:lstStyle/>
          <a:p>
            <a:r>
              <a:rPr lang="en-US" dirty="0"/>
              <a:t>Semester I 60 : 40 pattern</a:t>
            </a:r>
          </a:p>
          <a:p>
            <a:r>
              <a:rPr lang="en-US" dirty="0"/>
              <a:t>Theory : 60 Marks for each paper</a:t>
            </a:r>
          </a:p>
          <a:p>
            <a:r>
              <a:rPr lang="en-US" dirty="0"/>
              <a:t>CE  : 40 marks</a:t>
            </a:r>
          </a:p>
          <a:p>
            <a:r>
              <a:rPr lang="en-US" dirty="0"/>
              <a:t>Practical 50 marks each paper.</a:t>
            </a:r>
            <a:endParaRPr lang="en-IN" dirty="0"/>
          </a:p>
        </p:txBody>
      </p:sp>
    </p:spTree>
    <p:extLst>
      <p:ext uri="{BB962C8B-B14F-4D97-AF65-F5344CB8AC3E}">
        <p14:creationId xmlns:p14="http://schemas.microsoft.com/office/powerpoint/2010/main" val="15249021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D676CD-FA31-44B1-94B6-DECD021379A0}"/>
              </a:ext>
            </a:extLst>
          </p:cNvPr>
          <p:cNvSpPr>
            <a:spLocks noGrp="1"/>
          </p:cNvSpPr>
          <p:nvPr>
            <p:ph type="title"/>
          </p:nvPr>
        </p:nvSpPr>
        <p:spPr/>
        <p:txBody>
          <a:bodyPr/>
          <a:lstStyle/>
          <a:p>
            <a:pPr algn="ct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7829741E-BD48-4ECC-A3AB-B2FE2CF1BD32}"/>
              </a:ext>
            </a:extLst>
          </p:cNvPr>
          <p:cNvSpPr>
            <a:spLocks noGrp="1"/>
          </p:cNvSpPr>
          <p:nvPr>
            <p:ph idx="1"/>
          </p:nvPr>
        </p:nvSpPr>
        <p:spPr/>
        <p:txBody>
          <a:bodyPr/>
          <a:lstStyle/>
          <a:p>
            <a:endParaRPr lang="en-IN"/>
          </a:p>
        </p:txBody>
      </p:sp>
      <p:pic>
        <p:nvPicPr>
          <p:cNvPr id="6" name="Picture 5">
            <a:extLst>
              <a:ext uri="{FF2B5EF4-FFF2-40B4-BE49-F238E27FC236}">
                <a16:creationId xmlns:a16="http://schemas.microsoft.com/office/drawing/2014/main" id="{AF3FD65A-BB5E-4A6A-9D9F-E1205894DB6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38200" y="203200"/>
            <a:ext cx="10515600" cy="6719455"/>
          </a:xfrm>
          <a:prstGeom prst="rect">
            <a:avLst/>
          </a:prstGeom>
          <a:noFill/>
          <a:ln>
            <a:noFill/>
          </a:ln>
        </p:spPr>
      </p:pic>
    </p:spTree>
    <p:extLst>
      <p:ext uri="{BB962C8B-B14F-4D97-AF65-F5344CB8AC3E}">
        <p14:creationId xmlns:p14="http://schemas.microsoft.com/office/powerpoint/2010/main" val="3333735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E7C0B-2F4A-4EAA-B4E2-FDF8E6784E25}"/>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67CB918D-CF8B-48FB-A61B-C894933907AE}"/>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365124"/>
            <a:ext cx="10515600" cy="6492875"/>
          </a:xfrm>
          <a:prstGeom prst="rect">
            <a:avLst/>
          </a:prstGeom>
          <a:noFill/>
          <a:ln>
            <a:noFill/>
          </a:ln>
        </p:spPr>
      </p:pic>
    </p:spTree>
    <p:extLst>
      <p:ext uri="{BB962C8B-B14F-4D97-AF65-F5344CB8AC3E}">
        <p14:creationId xmlns:p14="http://schemas.microsoft.com/office/powerpoint/2010/main" val="3666974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C0238-267C-4248-9FDE-D6C95BCD67F9}"/>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BB49DA88-06E3-4FEF-B54F-4430393D0CA1}"/>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0"/>
            <a:ext cx="10587182" cy="7324436"/>
          </a:xfrm>
          <a:prstGeom prst="rect">
            <a:avLst/>
          </a:prstGeom>
          <a:noFill/>
          <a:ln>
            <a:noFill/>
          </a:ln>
        </p:spPr>
      </p:pic>
    </p:spTree>
    <p:extLst>
      <p:ext uri="{BB962C8B-B14F-4D97-AF65-F5344CB8AC3E}">
        <p14:creationId xmlns:p14="http://schemas.microsoft.com/office/powerpoint/2010/main" val="39537656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AD114-62AE-4E19-8B0E-C99C563C3FD9}"/>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Man Wild life Conflict</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C536D17-1B8D-4741-8093-9B26CB0ED23C}"/>
              </a:ext>
            </a:extLst>
          </p:cNvPr>
          <p:cNvSpPr>
            <a:spLocks noGrp="1"/>
          </p:cNvSpPr>
          <p:nvPr>
            <p:ph idx="1"/>
          </p:nvPr>
        </p:nvSpPr>
        <p:spPr>
          <a:xfrm>
            <a:off x="88489" y="2506662"/>
            <a:ext cx="8219768" cy="4351338"/>
          </a:xfrm>
        </p:spPr>
        <p:txBody>
          <a:bodyPr>
            <a:normAutofit/>
          </a:bodyPr>
          <a:lstStyle/>
          <a:p>
            <a:r>
              <a:rPr lang="en-US" dirty="0"/>
              <a:t>Any interaction between humans and wildlife that results in negative impact on humans social, economical or cultural life, on the conservation of wildlife population or on the environment.</a:t>
            </a:r>
          </a:p>
          <a:p>
            <a:r>
              <a:rPr lang="en-US" dirty="0"/>
              <a:t>Rising human population.</a:t>
            </a:r>
          </a:p>
          <a:p>
            <a:r>
              <a:rPr lang="en-US" dirty="0"/>
              <a:t>Encroachment in to wildlife territories.</a:t>
            </a:r>
          </a:p>
          <a:p>
            <a:r>
              <a:rPr lang="en-US" dirty="0"/>
              <a:t>Degradation of habitat.</a:t>
            </a:r>
          </a:p>
          <a:p>
            <a:r>
              <a:rPr lang="en-US" dirty="0"/>
              <a:t>Pouching</a:t>
            </a:r>
          </a:p>
          <a:p>
            <a:r>
              <a:rPr lang="en-US" dirty="0"/>
              <a:t> Grazing of livestock.</a:t>
            </a:r>
            <a:endParaRPr lang="en-IN" dirty="0"/>
          </a:p>
        </p:txBody>
      </p:sp>
      <p:pic>
        <p:nvPicPr>
          <p:cNvPr id="4" name="Picture 3">
            <a:extLst>
              <a:ext uri="{FF2B5EF4-FFF2-40B4-BE49-F238E27FC236}">
                <a16:creationId xmlns:a16="http://schemas.microsoft.com/office/drawing/2014/main" id="{E1D4723C-158C-478A-8636-993F3521253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042787" y="4024343"/>
            <a:ext cx="4149213" cy="2865120"/>
          </a:xfrm>
          <a:prstGeom prst="rect">
            <a:avLst/>
          </a:prstGeom>
          <a:noFill/>
          <a:ln>
            <a:noFill/>
          </a:ln>
        </p:spPr>
      </p:pic>
      <p:pic>
        <p:nvPicPr>
          <p:cNvPr id="5" name="Picture 4">
            <a:extLst>
              <a:ext uri="{FF2B5EF4-FFF2-40B4-BE49-F238E27FC236}">
                <a16:creationId xmlns:a16="http://schemas.microsoft.com/office/drawing/2014/main" id="{D79074B5-C6C7-4582-A586-D9793FB7243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8489" y="-39329"/>
            <a:ext cx="3303640" cy="2408903"/>
          </a:xfrm>
          <a:prstGeom prst="rect">
            <a:avLst/>
          </a:prstGeom>
          <a:noFill/>
          <a:ln>
            <a:noFill/>
          </a:ln>
        </p:spPr>
      </p:pic>
      <p:pic>
        <p:nvPicPr>
          <p:cNvPr id="6" name="Picture 5">
            <a:extLst>
              <a:ext uri="{FF2B5EF4-FFF2-40B4-BE49-F238E27FC236}">
                <a16:creationId xmlns:a16="http://schemas.microsoft.com/office/drawing/2014/main" id="{5990460F-8594-410F-B7E1-00989D207CA3}"/>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042787" y="1386347"/>
            <a:ext cx="4149213" cy="2637995"/>
          </a:xfrm>
          <a:prstGeom prst="rect">
            <a:avLst/>
          </a:prstGeom>
          <a:noFill/>
          <a:ln>
            <a:noFill/>
          </a:ln>
        </p:spPr>
      </p:pic>
    </p:spTree>
    <p:extLst>
      <p:ext uri="{BB962C8B-B14F-4D97-AF65-F5344CB8AC3E}">
        <p14:creationId xmlns:p14="http://schemas.microsoft.com/office/powerpoint/2010/main" val="33077268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1F762-45A8-4372-8BFE-68EE932FA46E}"/>
              </a:ext>
            </a:extLst>
          </p:cNvPr>
          <p:cNvSpPr>
            <a:spLocks noGrp="1"/>
          </p:cNvSpPr>
          <p:nvPr>
            <p:ph type="title"/>
          </p:nvPr>
        </p:nvSpPr>
        <p:spPr/>
        <p:txBody>
          <a:bodyPr/>
          <a:lstStyle/>
          <a:p>
            <a:pPr algn="ctr"/>
            <a:r>
              <a:rPr lang="en-US" sz="4000" b="1" dirty="0">
                <a:solidFill>
                  <a:srgbClr val="FF0000"/>
                </a:solidFill>
                <a:latin typeface="Times New Roman" panose="02020603050405020304" pitchFamily="18" charset="0"/>
                <a:cs typeface="Times New Roman" panose="02020603050405020304" pitchFamily="18" charset="0"/>
              </a:rPr>
              <a:t>Biodiversity Conservation  and Management</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AF5D8A7-2D8B-4ABC-BB9B-58FAE693CD82}"/>
              </a:ext>
            </a:extLst>
          </p:cNvPr>
          <p:cNvSpPr>
            <a:spLocks noGrp="1"/>
          </p:cNvSpPr>
          <p:nvPr>
            <p:ph idx="1"/>
          </p:nvPr>
        </p:nvSpPr>
        <p:spPr/>
        <p:txBody>
          <a:bodyPr/>
          <a:lstStyle/>
          <a:p>
            <a:r>
              <a:rPr lang="en-US" dirty="0"/>
              <a:t>Protecting species, habitat and ecosystem.</a:t>
            </a:r>
          </a:p>
          <a:p>
            <a:r>
              <a:rPr lang="en-US" dirty="0"/>
              <a:t>Protection of natural resources.</a:t>
            </a:r>
          </a:p>
          <a:p>
            <a:r>
              <a:rPr lang="en-US" dirty="0"/>
              <a:t>Protection, Preservation and management.</a:t>
            </a:r>
          </a:p>
          <a:p>
            <a:r>
              <a:rPr lang="en-US" dirty="0"/>
              <a:t>Soil fertility, water cycle, healthy atmosphere.</a:t>
            </a:r>
          </a:p>
          <a:p>
            <a:r>
              <a:rPr lang="en-US" dirty="0"/>
              <a:t>Maintain natural food chain and food web.</a:t>
            </a:r>
          </a:p>
          <a:p>
            <a:r>
              <a:rPr lang="en-US" dirty="0"/>
              <a:t>Transfer of energy from one trophic level to another.</a:t>
            </a:r>
          </a:p>
          <a:p>
            <a:endParaRPr lang="en-US" dirty="0"/>
          </a:p>
          <a:p>
            <a:endParaRPr lang="en-IN" dirty="0"/>
          </a:p>
        </p:txBody>
      </p:sp>
    </p:spTree>
    <p:extLst>
      <p:ext uri="{BB962C8B-B14F-4D97-AF65-F5344CB8AC3E}">
        <p14:creationId xmlns:p14="http://schemas.microsoft.com/office/powerpoint/2010/main" val="893247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40A24-48C7-4ACF-A4DD-0F656B7E5A29}"/>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Conservation Strategies</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34273C4-3A32-472E-8B67-F93BB0FD735D}"/>
              </a:ext>
            </a:extLst>
          </p:cNvPr>
          <p:cNvSpPr>
            <a:spLocks noGrp="1"/>
          </p:cNvSpPr>
          <p:nvPr>
            <p:ph idx="1"/>
          </p:nvPr>
        </p:nvSpPr>
        <p:spPr/>
        <p:txBody>
          <a:bodyPr/>
          <a:lstStyle/>
          <a:p>
            <a:r>
              <a:rPr lang="en-US" b="1" dirty="0">
                <a:solidFill>
                  <a:srgbClr val="0070C0"/>
                </a:solidFill>
              </a:rPr>
              <a:t>In-Situ Conservation</a:t>
            </a:r>
            <a:r>
              <a:rPr lang="en-US" dirty="0"/>
              <a:t> : </a:t>
            </a:r>
            <a:r>
              <a:rPr lang="en-US" dirty="0">
                <a:latin typeface="Times New Roman" panose="02020603050405020304" pitchFamily="18" charset="0"/>
                <a:cs typeface="Times New Roman" panose="02020603050405020304" pitchFamily="18" charset="0"/>
              </a:rPr>
              <a:t>Conservation of habitat, species and ecosystem in their  natural habitat.</a:t>
            </a:r>
          </a:p>
          <a:p>
            <a:r>
              <a:rPr lang="en-US" dirty="0">
                <a:latin typeface="Times New Roman" panose="02020603050405020304" pitchFamily="18" charset="0"/>
                <a:cs typeface="Times New Roman" panose="02020603050405020304" pitchFamily="18" charset="0"/>
              </a:rPr>
              <a:t>Declaration of Biosphere, Wild life sanctuaries, National Park and protected areas.</a:t>
            </a:r>
          </a:p>
          <a:p>
            <a:r>
              <a:rPr lang="en-US" dirty="0">
                <a:latin typeface="Times New Roman" panose="02020603050405020304" pitchFamily="18" charset="0"/>
                <a:cs typeface="Times New Roman" panose="02020603050405020304" pitchFamily="18" charset="0"/>
              </a:rPr>
              <a:t>Categorization of species on the basis of status – rare, endemic, endangered. </a:t>
            </a:r>
          </a:p>
          <a:p>
            <a:r>
              <a:rPr lang="en-US" dirty="0">
                <a:latin typeface="Times New Roman" panose="02020603050405020304" pitchFamily="18" charset="0"/>
                <a:cs typeface="Times New Roman" panose="02020603050405020304" pitchFamily="18" charset="0"/>
              </a:rPr>
              <a:t>Legal protection.</a:t>
            </a:r>
          </a:p>
          <a:p>
            <a:r>
              <a:rPr lang="en-US" dirty="0">
                <a:latin typeface="Times New Roman" panose="02020603050405020304" pitchFamily="18" charset="0"/>
                <a:cs typeface="Times New Roman" panose="02020603050405020304" pitchFamily="18" charset="0"/>
              </a:rPr>
              <a:t>Ban on cutting of trees, killing of wild animals.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34559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B3C51-7715-438D-B8F0-FF169860E189}"/>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Ex-Situ Conservation</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BC64472-B99C-4DF1-9912-A14CA6A3FEC0}"/>
              </a:ext>
            </a:extLst>
          </p:cNvPr>
          <p:cNvSpPr>
            <a:spLocks noGrp="1"/>
          </p:cNvSpPr>
          <p:nvPr>
            <p:ph idx="1"/>
          </p:nvPr>
        </p:nvSpPr>
        <p:spPr/>
        <p:txBody>
          <a:bodyPr/>
          <a:lstStyle/>
          <a:p>
            <a:r>
              <a:rPr lang="en-US" dirty="0"/>
              <a:t>Seed gene bank : seeds are preserved</a:t>
            </a:r>
          </a:p>
          <a:p>
            <a:r>
              <a:rPr lang="en-US" dirty="0"/>
              <a:t>Gene Bank : Germplasm is preserved in controlled condition.</a:t>
            </a:r>
          </a:p>
          <a:p>
            <a:r>
              <a:rPr lang="en-US" dirty="0"/>
              <a:t>Cryopreservation : Conservation is done at very low temperature in liquid nitrogen.</a:t>
            </a:r>
          </a:p>
          <a:p>
            <a:r>
              <a:rPr lang="en-US" dirty="0"/>
              <a:t>Tissue culture Bank :</a:t>
            </a:r>
          </a:p>
          <a:p>
            <a:r>
              <a:rPr lang="en-US" dirty="0"/>
              <a:t>Long term Captive Breeding :</a:t>
            </a:r>
          </a:p>
          <a:p>
            <a:r>
              <a:rPr lang="en-US" dirty="0"/>
              <a:t>Botanical gardens.</a:t>
            </a:r>
          </a:p>
          <a:p>
            <a:r>
              <a:rPr lang="en-US" dirty="0"/>
              <a:t>Zoological gardens.</a:t>
            </a:r>
            <a:endParaRPr lang="en-IN" dirty="0"/>
          </a:p>
        </p:txBody>
      </p:sp>
    </p:spTree>
    <p:extLst>
      <p:ext uri="{BB962C8B-B14F-4D97-AF65-F5344CB8AC3E}">
        <p14:creationId xmlns:p14="http://schemas.microsoft.com/office/powerpoint/2010/main" val="4629860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latin typeface="Times New Roman" pitchFamily="18" charset="0"/>
                <a:cs typeface="Times New Roman" pitchFamily="18" charset="0"/>
              </a:rPr>
              <a:t>National Parks</a:t>
            </a:r>
          </a:p>
        </p:txBody>
      </p:sp>
      <p:sp>
        <p:nvSpPr>
          <p:cNvPr id="3" name="Content Placeholder 2"/>
          <p:cNvSpPr>
            <a:spLocks noGrp="1"/>
          </p:cNvSpPr>
          <p:nvPr>
            <p:ph idx="1"/>
          </p:nvPr>
        </p:nvSpPr>
        <p:spPr/>
        <p:txBody>
          <a:bodyPr>
            <a:normAutofit fontScale="70000" lnSpcReduction="20000"/>
          </a:bodyPr>
          <a:lstStyle/>
          <a:p>
            <a:r>
              <a:rPr lang="en-US" dirty="0">
                <a:latin typeface="Times New Roman" pitchFamily="18" charset="0"/>
                <a:cs typeface="Times New Roman" pitchFamily="18" charset="0"/>
              </a:rPr>
              <a:t>A </a:t>
            </a:r>
            <a:r>
              <a:rPr lang="en-US" b="1" dirty="0">
                <a:latin typeface="Times New Roman" pitchFamily="18" charset="0"/>
                <a:cs typeface="Times New Roman" pitchFamily="18" charset="0"/>
              </a:rPr>
              <a:t>national park</a:t>
            </a:r>
            <a:r>
              <a:rPr lang="en-US" dirty="0">
                <a:latin typeface="Times New Roman" pitchFamily="18" charset="0"/>
                <a:cs typeface="Times New Roman" pitchFamily="18" charset="0"/>
              </a:rPr>
              <a:t> is a </a:t>
            </a:r>
            <a:r>
              <a:rPr lang="en-US" dirty="0">
                <a:latin typeface="Times New Roman" pitchFamily="18" charset="0"/>
                <a:cs typeface="Times New Roman" pitchFamily="18" charset="0"/>
                <a:hlinkClick r:id="rId2" tooltip="Park"/>
              </a:rPr>
              <a:t>park</a:t>
            </a:r>
            <a:r>
              <a:rPr lang="en-US" dirty="0">
                <a:latin typeface="Times New Roman" pitchFamily="18" charset="0"/>
                <a:cs typeface="Times New Roman" pitchFamily="18" charset="0"/>
              </a:rPr>
              <a:t> in use for </a:t>
            </a:r>
            <a:r>
              <a:rPr lang="en-US" dirty="0">
                <a:latin typeface="Times New Roman" pitchFamily="18" charset="0"/>
                <a:cs typeface="Times New Roman" pitchFamily="18" charset="0"/>
                <a:hlinkClick r:id="rId3" tooltip="Conservation (ethic)"/>
              </a:rPr>
              <a:t>conservation</a:t>
            </a:r>
            <a:r>
              <a:rPr lang="en-US" dirty="0">
                <a:latin typeface="Times New Roman" pitchFamily="18" charset="0"/>
                <a:cs typeface="Times New Roman" pitchFamily="18" charset="0"/>
              </a:rPr>
              <a:t> purposes, created and protected by national governments. </a:t>
            </a:r>
          </a:p>
          <a:p>
            <a:r>
              <a:rPr lang="en-US" dirty="0">
                <a:latin typeface="Times New Roman" pitchFamily="18" charset="0"/>
                <a:cs typeface="Times New Roman" pitchFamily="18" charset="0"/>
              </a:rPr>
              <a:t>Often it is a reserve of natural, semi-natural, or developed land that a sovereign state declares or owns. </a:t>
            </a:r>
          </a:p>
          <a:p>
            <a:r>
              <a:rPr lang="en-US" dirty="0">
                <a:latin typeface="Times New Roman" pitchFamily="18" charset="0"/>
                <a:cs typeface="Times New Roman" pitchFamily="18" charset="0"/>
              </a:rPr>
              <a:t>Although individual nations designate their own national parks differently, there is a common idea: the conservation of 'wild nature' for posterity and as a symbol of national pride.</a:t>
            </a:r>
            <a:r>
              <a:rPr lang="en-US" baseline="30000" dirty="0">
                <a:latin typeface="Times New Roman" pitchFamily="18" charset="0"/>
                <a:cs typeface="Times New Roman" pitchFamily="18" charset="0"/>
              </a:rPr>
              <a:t>[1]</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An international organization, the </a:t>
            </a:r>
            <a:r>
              <a:rPr lang="en-US" dirty="0">
                <a:latin typeface="Times New Roman" pitchFamily="18" charset="0"/>
                <a:cs typeface="Times New Roman" pitchFamily="18" charset="0"/>
                <a:hlinkClick r:id="rId4" tooltip="International Union for Conservation of Nature"/>
              </a:rPr>
              <a:t>International Union for Conservation of Nature</a:t>
            </a:r>
            <a:r>
              <a:rPr lang="en-US" dirty="0">
                <a:latin typeface="Times New Roman" pitchFamily="18" charset="0"/>
                <a:cs typeface="Times New Roman" pitchFamily="18" charset="0"/>
              </a:rPr>
              <a:t> (IUCN), and its </a:t>
            </a:r>
            <a:r>
              <a:rPr lang="en-US" dirty="0">
                <a:latin typeface="Times New Roman" pitchFamily="18" charset="0"/>
                <a:cs typeface="Times New Roman" pitchFamily="18" charset="0"/>
                <a:hlinkClick r:id="rId5" tooltip="World Commission on Protected Areas"/>
              </a:rPr>
              <a:t>World Commission on Protected Areas</a:t>
            </a:r>
            <a:r>
              <a:rPr lang="en-US" dirty="0">
                <a:latin typeface="Times New Roman" pitchFamily="18" charset="0"/>
                <a:cs typeface="Times New Roman" pitchFamily="18" charset="0"/>
              </a:rPr>
              <a:t> (WCPA), has defined "National Park" as its </a:t>
            </a:r>
            <a:r>
              <a:rPr lang="en-US" i="1" dirty="0">
                <a:latin typeface="Times New Roman" pitchFamily="18" charset="0"/>
                <a:cs typeface="Times New Roman" pitchFamily="18" charset="0"/>
              </a:rPr>
              <a:t>Category II</a:t>
            </a:r>
            <a:r>
              <a:rPr lang="en-US" dirty="0">
                <a:latin typeface="Times New Roman" pitchFamily="18" charset="0"/>
                <a:cs typeface="Times New Roman" pitchFamily="18" charset="0"/>
              </a:rPr>
              <a:t> type of </a:t>
            </a:r>
            <a:r>
              <a:rPr lang="en-US" dirty="0">
                <a:latin typeface="Times New Roman" pitchFamily="18" charset="0"/>
                <a:cs typeface="Times New Roman" pitchFamily="18" charset="0"/>
                <a:hlinkClick r:id="rId6" tooltip="Protected areas"/>
              </a:rPr>
              <a:t>protected areas</a:t>
            </a:r>
            <a:r>
              <a:rPr lang="en-US" dirty="0">
                <a:latin typeface="Times New Roman" pitchFamily="18" charset="0"/>
                <a:cs typeface="Times New Roman" pitchFamily="18" charset="0"/>
              </a:rPr>
              <a:t>.</a:t>
            </a:r>
            <a:r>
              <a:rPr lang="en-US" baseline="30000" dirty="0">
                <a:latin typeface="Times New Roman" pitchFamily="18" charset="0"/>
                <a:cs typeface="Times New Roman" pitchFamily="18" charset="0"/>
                <a:hlinkClick r:id="rId7"/>
              </a:rPr>
              <a:t>[2]</a:t>
            </a:r>
            <a:r>
              <a:rPr lang="en-US" dirty="0">
                <a:latin typeface="Times New Roman" pitchFamily="18" charset="0"/>
                <a:cs typeface="Times New Roman" pitchFamily="18" charset="0"/>
              </a:rPr>
              <a:t> According to the IUCN, 6,555 national parks worldwide met its criteria in 2006. </a:t>
            </a:r>
          </a:p>
          <a:p>
            <a:r>
              <a:rPr lang="en-US" dirty="0">
                <a:latin typeface="Times New Roman" pitchFamily="18" charset="0"/>
                <a:cs typeface="Times New Roman" pitchFamily="18" charset="0"/>
              </a:rPr>
              <a:t>IUCN is still discussing the parameters of defining a national park.</a:t>
            </a:r>
            <a:r>
              <a:rPr lang="en-US" baseline="30000" dirty="0">
                <a:latin typeface="Times New Roman" pitchFamily="18" charset="0"/>
                <a:cs typeface="Times New Roman" pitchFamily="18" charset="0"/>
                <a:hlinkClick r:id="rId7"/>
              </a:rPr>
              <a:t>[3]</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While this type of national park had been proposed previously, the United States established the first "public park or pleasuring-ground for the benefit and enjoyment of the people", </a:t>
            </a:r>
            <a:r>
              <a:rPr lang="en-US" dirty="0">
                <a:latin typeface="Times New Roman" pitchFamily="18" charset="0"/>
                <a:cs typeface="Times New Roman" pitchFamily="18" charset="0"/>
                <a:hlinkClick r:id="rId8" tooltip="Yellowstone National Park"/>
              </a:rPr>
              <a:t>Yellowstone National Park</a:t>
            </a:r>
            <a:r>
              <a:rPr lang="en-US" dirty="0">
                <a:latin typeface="Times New Roman" pitchFamily="18" charset="0"/>
                <a:cs typeface="Times New Roman" pitchFamily="18" charset="0"/>
              </a:rPr>
              <a:t>, in 1872.</a:t>
            </a:r>
            <a:r>
              <a:rPr lang="en-US" baseline="30000" dirty="0">
                <a:latin typeface="Times New Roman" pitchFamily="18" charset="0"/>
                <a:cs typeface="Times New Roman" pitchFamily="18" charset="0"/>
                <a:hlinkClick r:id="rId7"/>
              </a:rPr>
              <a:t>[4]</a:t>
            </a:r>
            <a:r>
              <a:rPr lang="en-US" dirty="0">
                <a:latin typeface="Times New Roman" pitchFamily="18" charset="0"/>
                <a:cs typeface="Times New Roman" pitchFamily="18" charset="0"/>
              </a:rPr>
              <a:t> </a:t>
            </a:r>
          </a:p>
          <a:p>
            <a:r>
              <a:rPr lang="en-US" dirty="0">
                <a:latin typeface="Times New Roman" pitchFamily="18" charset="0"/>
                <a:cs typeface="Times New Roman" pitchFamily="18" charset="0"/>
              </a:rPr>
              <a:t>Although Yellowstone was not officially termed a "national park" in its establishing law, it was always termed such in practice</a:t>
            </a:r>
            <a:r>
              <a:rPr lang="en-US" baseline="30000" dirty="0">
                <a:latin typeface="Times New Roman" pitchFamily="18" charset="0"/>
                <a:cs typeface="Times New Roman" pitchFamily="18" charset="0"/>
                <a:hlinkClick r:id="rId7"/>
              </a:rPr>
              <a:t>[5]</a:t>
            </a:r>
            <a:r>
              <a:rPr lang="en-US" dirty="0">
                <a:latin typeface="Times New Roman" pitchFamily="18" charset="0"/>
                <a:cs typeface="Times New Roman" pitchFamily="18" charset="0"/>
              </a:rPr>
              <a:t> and is widely held to be the first and </a:t>
            </a:r>
            <a:r>
              <a:rPr lang="en-US" dirty="0" err="1">
                <a:latin typeface="Times New Roman" pitchFamily="18" charset="0"/>
                <a:cs typeface="Times New Roman" pitchFamily="18" charset="0"/>
              </a:rPr>
              <a:t>olde</a:t>
            </a:r>
            <a:r>
              <a:rPr lang="en-US" dirty="0">
                <a:latin typeface="Times New Roman" pitchFamily="18" charset="0"/>
                <a:cs typeface="Times New Roman" pitchFamily="18" charset="0"/>
              </a:rPr>
              <a:t>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National Parks and Tiger Reserves of India with Maps | PMF IAS"/>
          <p:cNvPicPr>
            <a:picLocks noGrp="1"/>
          </p:cNvPicPr>
          <p:nvPr>
            <p:ph idx="1"/>
          </p:nvPr>
        </p:nvPicPr>
        <p:blipFill>
          <a:blip r:embed="rId2"/>
          <a:srcRect/>
          <a:stretch>
            <a:fillRect/>
          </a:stretch>
        </p:blipFill>
        <p:spPr bwMode="auto">
          <a:xfrm>
            <a:off x="1584960" y="0"/>
            <a:ext cx="8397240" cy="6858000"/>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latin typeface="Times New Roman" pitchFamily="18" charset="0"/>
                <a:cs typeface="Times New Roman" pitchFamily="18" charset="0"/>
              </a:rPr>
              <a:t>Wild Life Sanctuaries</a:t>
            </a:r>
          </a:p>
        </p:txBody>
      </p:sp>
      <p:sp>
        <p:nvSpPr>
          <p:cNvPr id="3" name="Content Placeholder 2"/>
          <p:cNvSpPr>
            <a:spLocks noGrp="1"/>
          </p:cNvSpPr>
          <p:nvPr>
            <p:ph idx="1"/>
          </p:nvPr>
        </p:nvSpPr>
        <p:spPr/>
        <p:txBody>
          <a:bodyPr>
            <a:normAutofit fontScale="85000" lnSpcReduction="10000"/>
          </a:bodyPr>
          <a:lstStyle/>
          <a:p>
            <a:r>
              <a:rPr lang="en-US" dirty="0">
                <a:latin typeface="Times New Roman" pitchFamily="18" charset="0"/>
                <a:cs typeface="Times New Roman" pitchFamily="18" charset="0"/>
              </a:rPr>
              <a:t>A </a:t>
            </a:r>
            <a:r>
              <a:rPr lang="en-US" b="1" dirty="0">
                <a:latin typeface="Times New Roman" pitchFamily="18" charset="0"/>
                <a:cs typeface="Times New Roman" pitchFamily="18" charset="0"/>
              </a:rPr>
              <a:t>nature reserve</a:t>
            </a:r>
            <a:r>
              <a:rPr lang="en-US" dirty="0">
                <a:latin typeface="Times New Roman" pitchFamily="18" charset="0"/>
                <a:cs typeface="Times New Roman" pitchFamily="18" charset="0"/>
              </a:rPr>
              <a:t> (also known as a </a:t>
            </a:r>
            <a:r>
              <a:rPr lang="en-US" b="1" dirty="0">
                <a:latin typeface="Times New Roman" pitchFamily="18" charset="0"/>
                <a:cs typeface="Times New Roman" pitchFamily="18" charset="0"/>
              </a:rPr>
              <a:t>natural reserve</a:t>
            </a:r>
            <a:r>
              <a:rPr lang="en-US" dirty="0">
                <a:latin typeface="Times New Roman" pitchFamily="18" charset="0"/>
                <a:cs typeface="Times New Roman" pitchFamily="18" charset="0"/>
              </a:rPr>
              <a:t>, </a:t>
            </a:r>
            <a:r>
              <a:rPr lang="en-US" b="1" dirty="0">
                <a:latin typeface="Times New Roman" pitchFamily="18" charset="0"/>
                <a:cs typeface="Times New Roman" pitchFamily="18" charset="0"/>
              </a:rPr>
              <a:t>wildlife refuge,</a:t>
            </a:r>
            <a:r>
              <a:rPr lang="en-US" dirty="0">
                <a:latin typeface="Times New Roman" pitchFamily="18" charset="0"/>
                <a:cs typeface="Times New Roman" pitchFamily="18" charset="0"/>
              </a:rPr>
              <a:t> </a:t>
            </a:r>
            <a:r>
              <a:rPr lang="en-US" b="1" dirty="0">
                <a:latin typeface="Times New Roman" pitchFamily="18" charset="0"/>
                <a:cs typeface="Times New Roman" pitchFamily="18" charset="0"/>
              </a:rPr>
              <a:t>wildlife</a:t>
            </a:r>
            <a:r>
              <a:rPr lang="en-US" dirty="0">
                <a:latin typeface="Times New Roman" pitchFamily="18" charset="0"/>
                <a:cs typeface="Times New Roman" pitchFamily="18" charset="0"/>
              </a:rPr>
              <a:t> </a:t>
            </a:r>
            <a:r>
              <a:rPr lang="en-US" b="1" dirty="0">
                <a:latin typeface="Times New Roman" pitchFamily="18" charset="0"/>
                <a:cs typeface="Times New Roman" pitchFamily="18" charset="0"/>
              </a:rPr>
              <a:t>sanctuary,</a:t>
            </a:r>
            <a:r>
              <a:rPr lang="en-US" dirty="0">
                <a:latin typeface="Times New Roman" pitchFamily="18" charset="0"/>
                <a:cs typeface="Times New Roman" pitchFamily="18" charset="0"/>
              </a:rPr>
              <a:t> </a:t>
            </a:r>
            <a:r>
              <a:rPr lang="en-US" b="1" dirty="0">
                <a:latin typeface="Times New Roman" pitchFamily="18" charset="0"/>
                <a:cs typeface="Times New Roman" pitchFamily="18" charset="0"/>
              </a:rPr>
              <a:t>biosphere reserve</a:t>
            </a:r>
            <a:r>
              <a:rPr lang="en-US" dirty="0">
                <a:latin typeface="Times New Roman" pitchFamily="18" charset="0"/>
                <a:cs typeface="Times New Roman" pitchFamily="18" charset="0"/>
              </a:rPr>
              <a:t> or </a:t>
            </a:r>
            <a:r>
              <a:rPr lang="en-US" b="1" dirty="0" err="1">
                <a:latin typeface="Times New Roman" pitchFamily="18" charset="0"/>
                <a:cs typeface="Times New Roman" pitchFamily="18" charset="0"/>
              </a:rPr>
              <a:t>bioreserve</a:t>
            </a:r>
            <a:r>
              <a:rPr lang="en-US" dirty="0">
                <a:latin typeface="Times New Roman" pitchFamily="18" charset="0"/>
                <a:cs typeface="Times New Roman" pitchFamily="18" charset="0"/>
              </a:rPr>
              <a:t>, </a:t>
            </a:r>
            <a:r>
              <a:rPr lang="en-US" b="1" dirty="0">
                <a:latin typeface="Times New Roman" pitchFamily="18" charset="0"/>
                <a:cs typeface="Times New Roman" pitchFamily="18" charset="0"/>
              </a:rPr>
              <a:t>natural</a:t>
            </a:r>
            <a:r>
              <a:rPr lang="en-US" dirty="0">
                <a:latin typeface="Times New Roman" pitchFamily="18" charset="0"/>
                <a:cs typeface="Times New Roman" pitchFamily="18" charset="0"/>
              </a:rPr>
              <a:t> or </a:t>
            </a:r>
            <a:r>
              <a:rPr lang="en-US" b="1" dirty="0">
                <a:latin typeface="Times New Roman" pitchFamily="18" charset="0"/>
                <a:cs typeface="Times New Roman" pitchFamily="18" charset="0"/>
              </a:rPr>
              <a:t>nature preserve</a:t>
            </a:r>
            <a:r>
              <a:rPr lang="en-US" dirty="0">
                <a:latin typeface="Times New Roman" pitchFamily="18" charset="0"/>
                <a:cs typeface="Times New Roman" pitchFamily="18" charset="0"/>
              </a:rPr>
              <a:t>, or </a:t>
            </a:r>
            <a:r>
              <a:rPr lang="en-US" b="1" dirty="0">
                <a:latin typeface="Times New Roman" pitchFamily="18" charset="0"/>
                <a:cs typeface="Times New Roman" pitchFamily="18" charset="0"/>
              </a:rPr>
              <a:t>nature conservation area</a:t>
            </a:r>
            <a:r>
              <a:rPr lang="en-US" dirty="0">
                <a:latin typeface="Times New Roman" pitchFamily="18" charset="0"/>
                <a:cs typeface="Times New Roman" pitchFamily="18" charset="0"/>
              </a:rPr>
              <a:t>), is a </a:t>
            </a:r>
            <a:r>
              <a:rPr lang="en-US" dirty="0">
                <a:latin typeface="Times New Roman" pitchFamily="18" charset="0"/>
                <a:cs typeface="Times New Roman" pitchFamily="18" charset="0"/>
                <a:hlinkClick r:id="rId2" tooltip="Protected area"/>
              </a:rPr>
              <a:t>protected area</a:t>
            </a:r>
            <a:r>
              <a:rPr lang="en-US" dirty="0">
                <a:latin typeface="Times New Roman" pitchFamily="18" charset="0"/>
                <a:cs typeface="Times New Roman" pitchFamily="18" charset="0"/>
              </a:rPr>
              <a:t> of importance for </a:t>
            </a:r>
            <a:r>
              <a:rPr lang="en-US" dirty="0">
                <a:latin typeface="Times New Roman" pitchFamily="18" charset="0"/>
                <a:cs typeface="Times New Roman" pitchFamily="18" charset="0"/>
                <a:hlinkClick r:id="rId3" tooltip="Flora"/>
              </a:rPr>
              <a:t>flora</a:t>
            </a:r>
            <a:r>
              <a:rPr lang="en-US" dirty="0">
                <a:latin typeface="Times New Roman" pitchFamily="18" charset="0"/>
                <a:cs typeface="Times New Roman" pitchFamily="18" charset="0"/>
              </a:rPr>
              <a:t>, </a:t>
            </a:r>
            <a:r>
              <a:rPr lang="en-US" dirty="0">
                <a:latin typeface="Times New Roman" pitchFamily="18" charset="0"/>
                <a:cs typeface="Times New Roman" pitchFamily="18" charset="0"/>
                <a:hlinkClick r:id="rId4" tooltip="Fauna"/>
              </a:rPr>
              <a:t>fauna</a:t>
            </a:r>
            <a:r>
              <a:rPr lang="en-US" dirty="0">
                <a:latin typeface="Times New Roman" pitchFamily="18" charset="0"/>
                <a:cs typeface="Times New Roman" pitchFamily="18" charset="0"/>
              </a:rPr>
              <a:t>, or features of </a:t>
            </a:r>
            <a:r>
              <a:rPr lang="en-US" dirty="0">
                <a:latin typeface="Times New Roman" pitchFamily="18" charset="0"/>
                <a:cs typeface="Times New Roman" pitchFamily="18" charset="0"/>
                <a:hlinkClick r:id="rId5" tooltip="Geological"/>
              </a:rPr>
              <a:t>geological</a:t>
            </a:r>
            <a:r>
              <a:rPr lang="en-US" dirty="0">
                <a:latin typeface="Times New Roman" pitchFamily="18" charset="0"/>
                <a:cs typeface="Times New Roman" pitchFamily="18" charset="0"/>
              </a:rPr>
              <a:t> or other special interest, which is reserved and managed for purposes of </a:t>
            </a:r>
            <a:r>
              <a:rPr lang="en-US" dirty="0">
                <a:latin typeface="Times New Roman" pitchFamily="18" charset="0"/>
                <a:cs typeface="Times New Roman" pitchFamily="18" charset="0"/>
                <a:hlinkClick r:id="rId6" tooltip="Conservation (ethic)"/>
              </a:rPr>
              <a:t>conservation</a:t>
            </a:r>
            <a:r>
              <a:rPr lang="en-US" dirty="0">
                <a:latin typeface="Times New Roman" pitchFamily="18" charset="0"/>
                <a:cs typeface="Times New Roman" pitchFamily="18" charset="0"/>
              </a:rPr>
              <a:t> and to provide special opportunities for study or </a:t>
            </a:r>
            <a:r>
              <a:rPr lang="en-US" dirty="0">
                <a:latin typeface="Times New Roman" pitchFamily="18" charset="0"/>
                <a:cs typeface="Times New Roman" pitchFamily="18" charset="0"/>
                <a:hlinkClick r:id="rId7" tooltip="Research"/>
              </a:rPr>
              <a:t>research</a:t>
            </a:r>
            <a:r>
              <a:rPr lang="en-US" dirty="0">
                <a:latin typeface="Times New Roman" pitchFamily="18" charset="0"/>
                <a:cs typeface="Times New Roman" pitchFamily="18" charset="0"/>
              </a:rPr>
              <a:t>. They may be designated by </a:t>
            </a:r>
            <a:r>
              <a:rPr lang="en-US" dirty="0">
                <a:latin typeface="Times New Roman" pitchFamily="18" charset="0"/>
                <a:cs typeface="Times New Roman" pitchFamily="18" charset="0"/>
                <a:hlinkClick r:id="rId8" tooltip="Government"/>
              </a:rPr>
              <a:t>government</a:t>
            </a:r>
            <a:r>
              <a:rPr lang="en-US" dirty="0">
                <a:latin typeface="Times New Roman" pitchFamily="18" charset="0"/>
                <a:cs typeface="Times New Roman" pitchFamily="18" charset="0"/>
              </a:rPr>
              <a:t> institutions in some countries, or by private landowners, such as charities and research </a:t>
            </a:r>
            <a:r>
              <a:rPr lang="en-US" dirty="0">
                <a:latin typeface="Times New Roman" pitchFamily="18" charset="0"/>
                <a:cs typeface="Times New Roman" pitchFamily="18" charset="0"/>
                <a:hlinkClick r:id="rId9" tooltip="Institution"/>
              </a:rPr>
              <a:t>institutions</a:t>
            </a:r>
            <a:r>
              <a:rPr lang="en-US" dirty="0">
                <a:latin typeface="Times New Roman" pitchFamily="18" charset="0"/>
                <a:cs typeface="Times New Roman" pitchFamily="18" charset="0"/>
              </a:rPr>
              <a:t>. Nature reserves fall into different </a:t>
            </a:r>
            <a:r>
              <a:rPr lang="en-US" dirty="0">
                <a:latin typeface="Times New Roman" pitchFamily="18" charset="0"/>
                <a:cs typeface="Times New Roman" pitchFamily="18" charset="0"/>
                <a:hlinkClick r:id="rId10" tooltip="IUCN protected area categories"/>
              </a:rPr>
              <a:t>IUCN categories</a:t>
            </a:r>
            <a:r>
              <a:rPr lang="en-US" dirty="0">
                <a:latin typeface="Times New Roman" pitchFamily="18" charset="0"/>
                <a:cs typeface="Times New Roman" pitchFamily="18" charset="0"/>
              </a:rPr>
              <a:t> depending on the level of protection afforded by local laws. Normally it is more strictly protected than a </a:t>
            </a:r>
            <a:r>
              <a:rPr lang="en-US" dirty="0">
                <a:latin typeface="Times New Roman" pitchFamily="18" charset="0"/>
                <a:cs typeface="Times New Roman" pitchFamily="18" charset="0"/>
                <a:hlinkClick r:id="rId11" tooltip="Nature park"/>
              </a:rPr>
              <a:t>nature park</a:t>
            </a:r>
            <a:r>
              <a:rPr lang="en-US" dirty="0">
                <a:latin typeface="Times New Roman" pitchFamily="18" charset="0"/>
                <a:cs typeface="Times New Roman" pitchFamily="18" charset="0"/>
              </a:rPr>
              <a:t>. Various jurisdictions may use other terminology, such as </a:t>
            </a:r>
            <a:r>
              <a:rPr lang="en-US" b="1" dirty="0">
                <a:latin typeface="Times New Roman" pitchFamily="18" charset="0"/>
                <a:cs typeface="Times New Roman" pitchFamily="18" charset="0"/>
              </a:rPr>
              <a:t>ecological protection area</a:t>
            </a:r>
            <a:r>
              <a:rPr lang="en-US" dirty="0">
                <a:latin typeface="Times New Roman" pitchFamily="18" charset="0"/>
                <a:cs typeface="Times New Roman" pitchFamily="18" charset="0"/>
              </a:rPr>
              <a:t> or </a:t>
            </a:r>
            <a:r>
              <a:rPr lang="en-US" dirty="0">
                <a:latin typeface="Times New Roman" pitchFamily="18" charset="0"/>
                <a:cs typeface="Times New Roman" pitchFamily="18" charset="0"/>
                <a:hlinkClick r:id="rId12" tooltip="Private protected area"/>
              </a:rPr>
              <a:t>private protected area</a:t>
            </a:r>
            <a:r>
              <a:rPr lang="en-US" dirty="0">
                <a:latin typeface="Times New Roman" pitchFamily="18" charset="0"/>
                <a:cs typeface="Times New Roman" pitchFamily="18" charset="0"/>
              </a:rPr>
              <a:t> in legislation and in official titles of the reserves.</a:t>
            </a:r>
          </a:p>
          <a:p>
            <a:br>
              <a:rPr lang="en-US" dirty="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B6B8A-1FD7-4750-9AAC-DCA1B0FD21B6}"/>
              </a:ext>
            </a:extLst>
          </p:cNvPr>
          <p:cNvSpPr>
            <a:spLocks noGrp="1"/>
          </p:cNvSpPr>
          <p:nvPr>
            <p:ph type="title"/>
          </p:nvPr>
        </p:nvSpPr>
        <p:spPr>
          <a:xfrm>
            <a:off x="838200" y="87745"/>
            <a:ext cx="10515600" cy="1191781"/>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Biodiversity</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45748D9-1BFF-4B93-9440-EE1A6416BC31}"/>
              </a:ext>
            </a:extLst>
          </p:cNvPr>
          <p:cNvSpPr>
            <a:spLocks noGrp="1"/>
          </p:cNvSpPr>
          <p:nvPr>
            <p:ph idx="1"/>
          </p:nvPr>
        </p:nvSpPr>
        <p:spPr>
          <a:xfrm>
            <a:off x="249381" y="1911927"/>
            <a:ext cx="11776363" cy="5061528"/>
          </a:xfrm>
        </p:spPr>
        <p:txBody>
          <a:bodyPr>
            <a:normAutofit fontScale="92500" lnSpcReduction="10000"/>
          </a:bodyPr>
          <a:lstStyle/>
          <a:p>
            <a:r>
              <a:rPr lang="en-US" b="1" dirty="0">
                <a:solidFill>
                  <a:srgbClr val="002060"/>
                </a:solidFill>
                <a:latin typeface="Times New Roman" panose="02020603050405020304" pitchFamily="18" charset="0"/>
                <a:cs typeface="Times New Roman" panose="02020603050405020304" pitchFamily="18" charset="0"/>
              </a:rPr>
              <a:t>Definition : </a:t>
            </a:r>
            <a:r>
              <a:rPr lang="en-US" b="1" i="0" dirty="0">
                <a:solidFill>
                  <a:srgbClr val="002060"/>
                </a:solidFill>
                <a:effectLst/>
                <a:latin typeface="Times New Roman" panose="02020603050405020304" pitchFamily="18" charset="0"/>
                <a:cs typeface="Times New Roman" panose="02020603050405020304" pitchFamily="18" charset="0"/>
              </a:rPr>
              <a:t>Biodiversity is the variety and variability of life on Earth.</a:t>
            </a:r>
          </a:p>
          <a:p>
            <a:r>
              <a:rPr lang="en-US" b="0" i="0" dirty="0">
                <a:effectLst/>
                <a:latin typeface="Times New Roman" panose="02020603050405020304" pitchFamily="18" charset="0"/>
                <a:cs typeface="Times New Roman" panose="02020603050405020304" pitchFamily="18" charset="0"/>
              </a:rPr>
              <a:t>Biodiversity is typically a measure of variation at the </a:t>
            </a:r>
            <a:r>
              <a:rPr lang="en-US" b="0" i="0" dirty="0">
                <a:solidFill>
                  <a:srgbClr val="002060"/>
                </a:solidFill>
                <a:effectLst/>
                <a:latin typeface="Times New Roman" panose="02020603050405020304" pitchFamily="18" charset="0"/>
                <a:cs typeface="Times New Roman" panose="02020603050405020304" pitchFamily="18" charset="0"/>
              </a:rPr>
              <a:t>genetic, species, and ecosystem</a:t>
            </a:r>
            <a:r>
              <a:rPr lang="en-US" b="0" i="0" dirty="0">
                <a:effectLst/>
                <a:latin typeface="Times New Roman" panose="02020603050405020304" pitchFamily="18" charset="0"/>
                <a:cs typeface="Times New Roman" panose="02020603050405020304" pitchFamily="18" charset="0"/>
              </a:rPr>
              <a:t> level. </a:t>
            </a:r>
          </a:p>
          <a:p>
            <a:r>
              <a:rPr lang="en-US" b="0" i="0" dirty="0">
                <a:effectLst/>
                <a:latin typeface="Times New Roman" panose="02020603050405020304" pitchFamily="18" charset="0"/>
                <a:cs typeface="Times New Roman" panose="02020603050405020304" pitchFamily="18" charset="0"/>
              </a:rPr>
              <a:t>Terrestrial biodiversity is usually greater near the equator, which is the result of the warm climate and high primary productivity.</a:t>
            </a:r>
          </a:p>
          <a:p>
            <a:r>
              <a:rPr lang="en-US" b="0" i="0" dirty="0">
                <a:effectLst/>
                <a:latin typeface="Times New Roman" panose="02020603050405020304" pitchFamily="18" charset="0"/>
                <a:cs typeface="Times New Roman" panose="02020603050405020304" pitchFamily="18" charset="0"/>
              </a:rPr>
              <a:t>Biodiversity is </a:t>
            </a:r>
            <a:r>
              <a:rPr lang="en-US" i="0" dirty="0">
                <a:solidFill>
                  <a:srgbClr val="002060"/>
                </a:solidFill>
                <a:effectLst/>
                <a:latin typeface="Times New Roman" panose="02020603050405020304" pitchFamily="18" charset="0"/>
                <a:cs typeface="Times New Roman" panose="02020603050405020304" pitchFamily="18" charset="0"/>
              </a:rPr>
              <a:t>not distributed evenly</a:t>
            </a:r>
            <a:r>
              <a:rPr lang="en-US" b="0" i="0" dirty="0">
                <a:effectLst/>
                <a:latin typeface="Times New Roman" panose="02020603050405020304" pitchFamily="18" charset="0"/>
                <a:cs typeface="Times New Roman" panose="02020603050405020304" pitchFamily="18" charset="0"/>
              </a:rPr>
              <a:t> on </a:t>
            </a:r>
            <a:r>
              <a:rPr lang="en-US" b="0" i="0" u="none" strike="noStrike" dirty="0">
                <a:effectLst/>
                <a:latin typeface="Times New Roman" panose="02020603050405020304" pitchFamily="18" charset="0"/>
                <a:cs typeface="Times New Roman" panose="02020603050405020304" pitchFamily="18" charset="0"/>
                <a:hlinkClick r:id="rId3" tooltip="Earth">
                  <a:extLst>
                    <a:ext uri="{A12FA001-AC4F-418D-AE19-62706E023703}">
                      <ahyp:hlinkClr xmlns:ahyp="http://schemas.microsoft.com/office/drawing/2018/hyperlinkcolor" val="tx"/>
                    </a:ext>
                  </a:extLst>
                </a:hlinkClick>
              </a:rPr>
              <a:t>Earth</a:t>
            </a:r>
            <a:r>
              <a:rPr lang="en-US" b="0" i="0" dirty="0">
                <a:effectLst/>
                <a:latin typeface="Times New Roman" panose="02020603050405020304" pitchFamily="18" charset="0"/>
                <a:cs typeface="Times New Roman" panose="02020603050405020304" pitchFamily="18" charset="0"/>
              </a:rPr>
              <a:t>, and is richest in the tropics. </a:t>
            </a:r>
          </a:p>
          <a:p>
            <a:r>
              <a:rPr lang="en-US" b="0" i="0" dirty="0">
                <a:effectLst/>
                <a:latin typeface="Times New Roman" panose="02020603050405020304" pitchFamily="18" charset="0"/>
                <a:cs typeface="Times New Roman" panose="02020603050405020304" pitchFamily="18" charset="0"/>
              </a:rPr>
              <a:t>These tropical forest ecosystems cover less than 10 percent of earth's surface, and contain about 90 percent of the world's species. </a:t>
            </a:r>
          </a:p>
          <a:p>
            <a:r>
              <a:rPr lang="en-US" b="0" i="0" dirty="0">
                <a:effectLst/>
                <a:latin typeface="Times New Roman" panose="02020603050405020304" pitchFamily="18" charset="0"/>
                <a:cs typeface="Times New Roman" panose="02020603050405020304" pitchFamily="18" charset="0"/>
              </a:rPr>
              <a:t>Biodiversity generally tends to cluster in </a:t>
            </a:r>
            <a:r>
              <a:rPr lang="en-US" b="0" i="0" u="none" strike="noStrike" dirty="0">
                <a:effectLst/>
                <a:latin typeface="Times New Roman" panose="02020603050405020304" pitchFamily="18" charset="0"/>
                <a:cs typeface="Times New Roman" panose="02020603050405020304" pitchFamily="18" charset="0"/>
                <a:hlinkClick r:id="rId4" tooltip="Biodiversity hotspot">
                  <a:extLst>
                    <a:ext uri="{A12FA001-AC4F-418D-AE19-62706E023703}">
                      <ahyp:hlinkClr xmlns:ahyp="http://schemas.microsoft.com/office/drawing/2018/hyperlinkcolor" val="tx"/>
                    </a:ext>
                  </a:extLst>
                </a:hlinkClick>
              </a:rPr>
              <a:t>hotspots</a:t>
            </a:r>
            <a:r>
              <a:rPr lang="en-US" b="0" i="0" dirty="0">
                <a:effectLst/>
                <a:latin typeface="Times New Roman" panose="02020603050405020304" pitchFamily="18" charset="0"/>
                <a:cs typeface="Times New Roman" panose="02020603050405020304" pitchFamily="18" charset="0"/>
              </a:rPr>
              <a:t>,</a:t>
            </a:r>
            <a:r>
              <a:rPr lang="en-US" b="0" i="0" baseline="30000" dirty="0">
                <a:effectLst/>
                <a:latin typeface="Times New Roman" panose="02020603050405020304" pitchFamily="18" charset="0"/>
                <a:cs typeface="Times New Roman" panose="02020603050405020304" pitchFamily="18" charset="0"/>
              </a:rPr>
              <a:t> </a:t>
            </a:r>
            <a:r>
              <a:rPr lang="en-US" b="0" i="0" dirty="0">
                <a:effectLst/>
                <a:latin typeface="Times New Roman" panose="02020603050405020304" pitchFamily="18" charset="0"/>
                <a:cs typeface="Times New Roman" panose="02020603050405020304" pitchFamily="18" charset="0"/>
              </a:rPr>
              <a:t>and has been increasing through time, but will be likely to slow in the future.</a:t>
            </a:r>
          </a:p>
          <a:p>
            <a:r>
              <a:rPr lang="en-US" b="0" i="0" dirty="0">
                <a:effectLst/>
                <a:latin typeface="Times New Roman" panose="02020603050405020304" pitchFamily="18" charset="0"/>
                <a:cs typeface="Times New Roman" panose="02020603050405020304" pitchFamily="18" charset="0"/>
              </a:rPr>
              <a:t>The diversity of all living things (</a:t>
            </a:r>
            <a:r>
              <a:rPr lang="en-US" b="0" i="0" u="none" strike="noStrike" dirty="0">
                <a:effectLst/>
                <a:latin typeface="Times New Roman" panose="02020603050405020304" pitchFamily="18" charset="0"/>
                <a:cs typeface="Times New Roman" panose="02020603050405020304" pitchFamily="18" charset="0"/>
                <a:hlinkClick r:id="rId5" tooltip="Biota (ecology)">
                  <a:extLst>
                    <a:ext uri="{A12FA001-AC4F-418D-AE19-62706E023703}">
                      <ahyp:hlinkClr xmlns:ahyp="http://schemas.microsoft.com/office/drawing/2018/hyperlinkcolor" val="tx"/>
                    </a:ext>
                  </a:extLst>
                </a:hlinkClick>
              </a:rPr>
              <a:t>biota</a:t>
            </a:r>
            <a:r>
              <a:rPr lang="en-US" b="0" i="0" dirty="0">
                <a:effectLst/>
                <a:latin typeface="Times New Roman" panose="02020603050405020304" pitchFamily="18" charset="0"/>
                <a:cs typeface="Times New Roman" panose="02020603050405020304" pitchFamily="18" charset="0"/>
              </a:rPr>
              <a:t>) depends on </a:t>
            </a:r>
            <a:r>
              <a:rPr lang="en-US" b="0" i="0" u="none" strike="noStrike" dirty="0">
                <a:effectLst/>
                <a:latin typeface="Times New Roman" panose="02020603050405020304" pitchFamily="18" charset="0"/>
                <a:cs typeface="Times New Roman" panose="02020603050405020304" pitchFamily="18" charset="0"/>
                <a:hlinkClick r:id="rId6" tooltip="Temperature">
                  <a:extLst>
                    <a:ext uri="{A12FA001-AC4F-418D-AE19-62706E023703}">
                      <ahyp:hlinkClr xmlns:ahyp="http://schemas.microsoft.com/office/drawing/2018/hyperlinkcolor" val="tx"/>
                    </a:ext>
                  </a:extLst>
                </a:hlinkClick>
              </a:rPr>
              <a:t>temperature</a:t>
            </a:r>
            <a:r>
              <a:rPr lang="en-US" b="0" i="0" dirty="0">
                <a:effectLst/>
                <a:latin typeface="Times New Roman" panose="02020603050405020304" pitchFamily="18" charset="0"/>
                <a:cs typeface="Times New Roman" panose="02020603050405020304" pitchFamily="18" charset="0"/>
              </a:rPr>
              <a:t>, </a:t>
            </a:r>
            <a:r>
              <a:rPr lang="en-US" b="0" i="0" u="none" strike="noStrike" dirty="0">
                <a:effectLst/>
                <a:latin typeface="Times New Roman" panose="02020603050405020304" pitchFamily="18" charset="0"/>
                <a:cs typeface="Times New Roman" panose="02020603050405020304" pitchFamily="18" charset="0"/>
                <a:hlinkClick r:id="rId7" tooltip="Precipitation">
                  <a:extLst>
                    <a:ext uri="{A12FA001-AC4F-418D-AE19-62706E023703}">
                      <ahyp:hlinkClr xmlns:ahyp="http://schemas.microsoft.com/office/drawing/2018/hyperlinkcolor" val="tx"/>
                    </a:ext>
                  </a:extLst>
                </a:hlinkClick>
              </a:rPr>
              <a:t>precipitation</a:t>
            </a:r>
            <a:r>
              <a:rPr lang="en-US" b="0" i="0" dirty="0">
                <a:effectLst/>
                <a:latin typeface="Times New Roman" panose="02020603050405020304" pitchFamily="18" charset="0"/>
                <a:cs typeface="Times New Roman" panose="02020603050405020304" pitchFamily="18" charset="0"/>
              </a:rPr>
              <a:t>, </a:t>
            </a:r>
            <a:r>
              <a:rPr lang="en-US" b="0" i="0" u="none" strike="noStrike" dirty="0">
                <a:effectLst/>
                <a:latin typeface="Times New Roman" panose="02020603050405020304" pitchFamily="18" charset="0"/>
                <a:cs typeface="Times New Roman" panose="02020603050405020304" pitchFamily="18" charset="0"/>
                <a:hlinkClick r:id="rId8" tooltip="Altitude">
                  <a:extLst>
                    <a:ext uri="{A12FA001-AC4F-418D-AE19-62706E023703}">
                      <ahyp:hlinkClr xmlns:ahyp="http://schemas.microsoft.com/office/drawing/2018/hyperlinkcolor" val="tx"/>
                    </a:ext>
                  </a:extLst>
                </a:hlinkClick>
              </a:rPr>
              <a:t>altitude</a:t>
            </a:r>
            <a:r>
              <a:rPr lang="en-US" b="0" i="0" dirty="0">
                <a:effectLst/>
                <a:latin typeface="Times New Roman" panose="02020603050405020304" pitchFamily="18" charset="0"/>
                <a:cs typeface="Times New Roman" panose="02020603050405020304" pitchFamily="18" charset="0"/>
              </a:rPr>
              <a:t>, </a:t>
            </a:r>
            <a:r>
              <a:rPr lang="en-US" b="0" i="0" u="none" strike="noStrike" dirty="0">
                <a:effectLst/>
                <a:latin typeface="Times New Roman" panose="02020603050405020304" pitchFamily="18" charset="0"/>
                <a:cs typeface="Times New Roman" panose="02020603050405020304" pitchFamily="18" charset="0"/>
                <a:hlinkClick r:id="rId9" tooltip="Soil">
                  <a:extLst>
                    <a:ext uri="{A12FA001-AC4F-418D-AE19-62706E023703}">
                      <ahyp:hlinkClr xmlns:ahyp="http://schemas.microsoft.com/office/drawing/2018/hyperlinkcolor" val="tx"/>
                    </a:ext>
                  </a:extLst>
                </a:hlinkClick>
              </a:rPr>
              <a:t>soils</a:t>
            </a:r>
            <a:r>
              <a:rPr lang="en-US" b="0" i="0" dirty="0">
                <a:effectLst/>
                <a:latin typeface="Times New Roman" panose="02020603050405020304" pitchFamily="18" charset="0"/>
                <a:cs typeface="Times New Roman" panose="02020603050405020304" pitchFamily="18" charset="0"/>
              </a:rPr>
              <a:t>, </a:t>
            </a:r>
            <a:r>
              <a:rPr lang="en-US" b="0" i="0" u="none" strike="noStrike" dirty="0">
                <a:effectLst/>
                <a:latin typeface="Times New Roman" panose="02020603050405020304" pitchFamily="18" charset="0"/>
                <a:cs typeface="Times New Roman" panose="02020603050405020304" pitchFamily="18" charset="0"/>
                <a:hlinkClick r:id="rId10" tooltip="Geography">
                  <a:extLst>
                    <a:ext uri="{A12FA001-AC4F-418D-AE19-62706E023703}">
                      <ahyp:hlinkClr xmlns:ahyp="http://schemas.microsoft.com/office/drawing/2018/hyperlinkcolor" val="tx"/>
                    </a:ext>
                  </a:extLst>
                </a:hlinkClick>
              </a:rPr>
              <a:t>geography</a:t>
            </a:r>
            <a:r>
              <a:rPr lang="en-US" b="0" i="0" dirty="0">
                <a:effectLst/>
                <a:latin typeface="Times New Roman" panose="02020603050405020304" pitchFamily="18" charset="0"/>
                <a:cs typeface="Times New Roman" panose="02020603050405020304" pitchFamily="18" charset="0"/>
              </a:rPr>
              <a:t> and the presence of other species.</a:t>
            </a:r>
            <a:endParaRPr lang="en-IN"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450CB05D-59B8-4C55-BD5C-969683BE1737}"/>
              </a:ext>
            </a:extLst>
          </p:cNvPr>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0" y="-96694"/>
            <a:ext cx="4211782" cy="2008621"/>
          </a:xfrm>
          <a:prstGeom prst="rect">
            <a:avLst/>
          </a:prstGeom>
          <a:noFill/>
          <a:ln>
            <a:noFill/>
          </a:ln>
        </p:spPr>
      </p:pic>
      <p:pic>
        <p:nvPicPr>
          <p:cNvPr id="9" name="Picture 8">
            <a:extLst>
              <a:ext uri="{FF2B5EF4-FFF2-40B4-BE49-F238E27FC236}">
                <a16:creationId xmlns:a16="http://schemas.microsoft.com/office/drawing/2014/main" id="{12D128CD-0353-4F66-8EDA-37DCDC261D57}"/>
              </a:ext>
            </a:extLst>
          </p:cNvPr>
          <p:cNvPicPr/>
          <p:nvPr/>
        </p:nvPicPr>
        <p:blipFill>
          <a:blip r:embed="rId12">
            <a:extLst>
              <a:ext uri="{28A0092B-C50C-407E-A947-70E740481C1C}">
                <a14:useLocalDpi xmlns:a14="http://schemas.microsoft.com/office/drawing/2010/main" val="0"/>
              </a:ext>
            </a:extLst>
          </a:blip>
          <a:srcRect/>
          <a:stretch>
            <a:fillRect/>
          </a:stretch>
        </p:blipFill>
        <p:spPr bwMode="auto">
          <a:xfrm>
            <a:off x="8586123" y="0"/>
            <a:ext cx="3535680" cy="1911927"/>
          </a:xfrm>
          <a:prstGeom prst="rect">
            <a:avLst/>
          </a:prstGeom>
          <a:noFill/>
          <a:ln>
            <a:noFill/>
          </a:ln>
        </p:spPr>
      </p:pic>
    </p:spTree>
    <p:extLst>
      <p:ext uri="{BB962C8B-B14F-4D97-AF65-F5344CB8AC3E}">
        <p14:creationId xmlns:p14="http://schemas.microsoft.com/office/powerpoint/2010/main" val="8486107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ildlife in india,Wildlife Maps India | Architecture concept diagram,  Concept diagram, India map"/>
          <p:cNvPicPr>
            <a:picLocks noGrp="1"/>
          </p:cNvPicPr>
          <p:nvPr>
            <p:ph idx="1"/>
          </p:nvPr>
        </p:nvPicPr>
        <p:blipFill>
          <a:blip r:embed="rId2"/>
          <a:srcRect/>
          <a:stretch>
            <a:fillRect/>
          </a:stretch>
        </p:blipFill>
        <p:spPr bwMode="auto">
          <a:xfrm>
            <a:off x="1905000" y="0"/>
            <a:ext cx="6873240" cy="6858000"/>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latin typeface="Times New Roman" pitchFamily="18" charset="0"/>
                <a:cs typeface="Times New Roman" pitchFamily="18" charset="0"/>
              </a:rPr>
              <a:t>Biosphere Reserves</a:t>
            </a:r>
          </a:p>
        </p:txBody>
      </p:sp>
      <p:sp>
        <p:nvSpPr>
          <p:cNvPr id="3" name="Content Placeholder 2"/>
          <p:cNvSpPr>
            <a:spLocks noGrp="1"/>
          </p:cNvSpPr>
          <p:nvPr>
            <p:ph idx="1"/>
          </p:nvPr>
        </p:nvSpPr>
        <p:spPr/>
        <p:txBody>
          <a:bodyPr>
            <a:normAutofit fontScale="62500" lnSpcReduction="20000"/>
          </a:bodyPr>
          <a:lstStyle/>
          <a:p>
            <a:r>
              <a:rPr lang="en-US" b="1" dirty="0"/>
              <a:t>Biosphere reserves</a:t>
            </a:r>
            <a:r>
              <a:rPr lang="en-US" dirty="0"/>
              <a:t> include terrestrial, marine and coastal ecosystems. Each site promotes solutions reconciling the conservation of biodiversity with its sustainable use. </a:t>
            </a:r>
          </a:p>
          <a:p>
            <a:r>
              <a:rPr lang="en-US" b="1" dirty="0"/>
              <a:t>Biosphere reserves</a:t>
            </a:r>
            <a:r>
              <a:rPr lang="en-US" dirty="0"/>
              <a:t> are nominated by national governments and remain under the sovereign jurisdiction of the states where they are located.</a:t>
            </a:r>
          </a:p>
          <a:p>
            <a:r>
              <a:rPr lang="en-US" dirty="0"/>
              <a:t>Protection is granted not only to the </a:t>
            </a:r>
            <a:r>
              <a:rPr lang="en-US" dirty="0">
                <a:hlinkClick r:id="rId2" tooltip="Flora"/>
              </a:rPr>
              <a:t>flora</a:t>
            </a:r>
            <a:r>
              <a:rPr lang="en-US" dirty="0"/>
              <a:t> and </a:t>
            </a:r>
            <a:r>
              <a:rPr lang="en-US" dirty="0">
                <a:hlinkClick r:id="rId3" tooltip="Fauna"/>
              </a:rPr>
              <a:t>fauna</a:t>
            </a:r>
            <a:r>
              <a:rPr lang="en-US" dirty="0"/>
              <a:t> of the protected region, but also to the human communities who inhabit these regions, and their ways of life.</a:t>
            </a:r>
          </a:p>
          <a:p>
            <a:br>
              <a:rPr lang="en-US" dirty="0"/>
            </a:br>
            <a:r>
              <a:rPr lang="en-US" dirty="0"/>
              <a:t>Cold Desert, Himachal Pradesh.</a:t>
            </a:r>
          </a:p>
          <a:p>
            <a:r>
              <a:rPr lang="en-US" b="1" dirty="0"/>
              <a:t>Nanda Devi</a:t>
            </a:r>
            <a:r>
              <a:rPr lang="en-US" dirty="0"/>
              <a:t>, </a:t>
            </a:r>
            <a:r>
              <a:rPr lang="en-US" dirty="0" err="1"/>
              <a:t>Uttrakhand</a:t>
            </a:r>
            <a:r>
              <a:rPr lang="en-US" dirty="0"/>
              <a:t>.</a:t>
            </a:r>
          </a:p>
          <a:p>
            <a:r>
              <a:rPr lang="en-US" dirty="0" err="1"/>
              <a:t>Khangchendzonga</a:t>
            </a:r>
            <a:r>
              <a:rPr lang="en-US" dirty="0"/>
              <a:t>, Sikkim.</a:t>
            </a:r>
          </a:p>
          <a:p>
            <a:r>
              <a:rPr lang="en-US" dirty="0" err="1"/>
              <a:t>Dehang-Debang</a:t>
            </a:r>
            <a:r>
              <a:rPr lang="en-US" dirty="0"/>
              <a:t>, Arunachal Pradesh.</a:t>
            </a:r>
          </a:p>
          <a:p>
            <a:r>
              <a:rPr lang="en-US" dirty="0" err="1"/>
              <a:t>Manas</a:t>
            </a:r>
            <a:r>
              <a:rPr lang="en-US" dirty="0"/>
              <a:t>, Assam.</a:t>
            </a:r>
          </a:p>
          <a:p>
            <a:r>
              <a:rPr lang="en-US" b="1" dirty="0" err="1"/>
              <a:t>Dibru-Saikhowa</a:t>
            </a:r>
            <a:r>
              <a:rPr lang="en-US" dirty="0"/>
              <a:t>, Assam.</a:t>
            </a:r>
          </a:p>
          <a:p>
            <a:r>
              <a:rPr lang="en-US" b="1" dirty="0" err="1"/>
              <a:t>Nokrek</a:t>
            </a:r>
            <a:r>
              <a:rPr lang="en-US" dirty="0"/>
              <a:t>, Meghalaya.</a:t>
            </a:r>
          </a:p>
          <a:p>
            <a:r>
              <a:rPr lang="en-US" dirty="0" err="1"/>
              <a:t>Panna</a:t>
            </a:r>
            <a:r>
              <a:rPr lang="en-US" dirty="0"/>
              <a:t>, Madhya Pradesh.</a:t>
            </a:r>
          </a:p>
          <a:p>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pdate List of Biosphere Reserves in India pdf download"/>
          <p:cNvPicPr>
            <a:picLocks noGrp="1"/>
          </p:cNvPicPr>
          <p:nvPr>
            <p:ph idx="1"/>
          </p:nvPr>
        </p:nvPicPr>
        <p:blipFill>
          <a:blip r:embed="rId2"/>
          <a:srcRect/>
          <a:stretch>
            <a:fillRect/>
          </a:stretch>
        </p:blipFill>
        <p:spPr bwMode="auto">
          <a:xfrm>
            <a:off x="1615440" y="0"/>
            <a:ext cx="7772400" cy="6858000"/>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latin typeface="Times New Roman" pitchFamily="18" charset="0"/>
                <a:cs typeface="Times New Roman" pitchFamily="18" charset="0"/>
              </a:rPr>
              <a:t>Efforts of the International Organizations</a:t>
            </a:r>
          </a:p>
        </p:txBody>
      </p:sp>
      <p:sp>
        <p:nvSpPr>
          <p:cNvPr id="3" name="Content Placeholder 2"/>
          <p:cNvSpPr>
            <a:spLocks noGrp="1"/>
          </p:cNvSpPr>
          <p:nvPr>
            <p:ph idx="1"/>
          </p:nvPr>
        </p:nvSpPr>
        <p:spPr/>
        <p:txBody>
          <a:bodyPr>
            <a:normAutofit fontScale="92500"/>
          </a:bodyPr>
          <a:lstStyle/>
          <a:p>
            <a:r>
              <a:rPr lang="en-US" dirty="0">
                <a:latin typeface="Times New Roman" pitchFamily="18" charset="0"/>
                <a:cs typeface="Times New Roman" pitchFamily="18" charset="0"/>
              </a:rPr>
              <a:t>Biodiversity is an inherently international concern. </a:t>
            </a:r>
          </a:p>
          <a:p>
            <a:r>
              <a:rPr lang="en-US" dirty="0">
                <a:latin typeface="Times New Roman" pitchFamily="18" charset="0"/>
                <a:cs typeface="Times New Roman" pitchFamily="18" charset="0"/>
              </a:rPr>
              <a:t>Species distributions and the ecosystem services that they support are not defined by national boundaries. </a:t>
            </a:r>
          </a:p>
          <a:p>
            <a:r>
              <a:rPr lang="en-US" dirty="0">
                <a:latin typeface="Times New Roman" pitchFamily="18" charset="0"/>
                <a:cs typeface="Times New Roman" pitchFamily="18" charset="0"/>
              </a:rPr>
              <a:t>As a reflection of societal interests in those ecological benefits, international </a:t>
            </a:r>
            <a:r>
              <a:rPr lang="en-US" dirty="0" err="1">
                <a:latin typeface="Times New Roman" pitchFamily="18" charset="0"/>
                <a:cs typeface="Times New Roman" pitchFamily="18" charset="0"/>
              </a:rPr>
              <a:t>organisations</a:t>
            </a:r>
            <a:r>
              <a:rPr lang="en-US" dirty="0">
                <a:latin typeface="Times New Roman" pitchFamily="18" charset="0"/>
                <a:cs typeface="Times New Roman" pitchFamily="18" charset="0"/>
              </a:rPr>
              <a:t> have grown up to study, develop, regulate and conserve the systems on which much of human-being depends.</a:t>
            </a:r>
          </a:p>
          <a:p>
            <a:r>
              <a:rPr lang="en-US" dirty="0">
                <a:latin typeface="Times New Roman" pitchFamily="18" charset="0"/>
                <a:cs typeface="Times New Roman" pitchFamily="18" charset="0"/>
              </a:rPr>
              <a:t>The biodiversity related conventions are based on the premise that further loss of biodiversity is unacceptable. </a:t>
            </a:r>
          </a:p>
          <a:p>
            <a:r>
              <a:rPr lang="en-US" dirty="0">
                <a:latin typeface="Times New Roman" pitchFamily="18" charset="0"/>
                <a:cs typeface="Times New Roman" pitchFamily="18" charset="0"/>
              </a:rPr>
              <a:t>Biodiversity must be conserved to ensure it survives, continuing to provide services, values and benefits for current and future generations.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DB3F8-E9F7-4362-9869-65DE16C29E1B}"/>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Efforts of International Organization</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BB81E00-2E63-45FC-9F6E-C0BF4B67601A}"/>
              </a:ext>
            </a:extLst>
          </p:cNvPr>
          <p:cNvSpPr>
            <a:spLocks noGrp="1"/>
          </p:cNvSpPr>
          <p:nvPr>
            <p:ph idx="1"/>
          </p:nvPr>
        </p:nvSpPr>
        <p:spPr/>
        <p:txBody>
          <a:bodyPr>
            <a:normAutofit fontScale="70000" lnSpcReduction="20000"/>
          </a:bodyPr>
          <a:lstStyle/>
          <a:p>
            <a:pPr algn="just"/>
            <a:r>
              <a:rPr lang="en-US" b="0" i="0" dirty="0">
                <a:effectLst/>
                <a:latin typeface="Times New Roman" panose="02020603050405020304" pitchFamily="18" charset="0"/>
                <a:cs typeface="Times New Roman" panose="02020603050405020304" pitchFamily="18" charset="0"/>
              </a:rPr>
              <a:t>The importance of biodiversity has been promoted by the International Convention on Biological Diversity, part of Earth Summit on 3</a:t>
            </a:r>
            <a:r>
              <a:rPr lang="en-US" b="0" i="0" baseline="30000" dirty="0">
                <a:effectLst/>
                <a:latin typeface="Times New Roman" panose="02020603050405020304" pitchFamily="18" charset="0"/>
                <a:cs typeface="Times New Roman" panose="02020603050405020304" pitchFamily="18" charset="0"/>
              </a:rPr>
              <a:t>rd</a:t>
            </a:r>
            <a:r>
              <a:rPr lang="en-US" b="0" i="0" dirty="0">
                <a:effectLst/>
                <a:latin typeface="Times New Roman" panose="02020603050405020304" pitchFamily="18" charset="0"/>
                <a:cs typeface="Times New Roman" panose="02020603050405020304" pitchFamily="18" charset="0"/>
              </a:rPr>
              <a:t> to  14 June 1992 held in Rio de Janeiro. </a:t>
            </a:r>
          </a:p>
          <a:p>
            <a:pPr algn="just"/>
            <a:r>
              <a:rPr lang="en-US" b="0" i="0" dirty="0">
                <a:effectLst/>
                <a:latin typeface="Times New Roman" panose="02020603050405020304" pitchFamily="18" charset="0"/>
                <a:cs typeface="Times New Roman" panose="02020603050405020304" pitchFamily="18" charset="0"/>
              </a:rPr>
              <a:t>The convention was signed by 152 nations committing that by law to adopt ways and means of conserving biodiversity and to ensure and equity of benefits from biological diversity.</a:t>
            </a:r>
          </a:p>
          <a:p>
            <a:pPr algn="just"/>
            <a:r>
              <a:rPr lang="en-US" dirty="0">
                <a:latin typeface="Times New Roman" panose="02020603050405020304" pitchFamily="18" charset="0"/>
                <a:cs typeface="Times New Roman" panose="02020603050405020304" pitchFamily="18" charset="0"/>
              </a:rPr>
              <a:t>172,108 heads of state Governments, 2400 representatives of NGOs, 10000 on site Journalists has participated.</a:t>
            </a:r>
            <a:endParaRPr lang="en-US" b="0" i="0" dirty="0">
              <a:effectLst/>
              <a:latin typeface="Times New Roman" panose="02020603050405020304" pitchFamily="18" charset="0"/>
              <a:cs typeface="Times New Roman" panose="02020603050405020304" pitchFamily="18" charset="0"/>
            </a:endParaRPr>
          </a:p>
          <a:p>
            <a:pPr algn="just"/>
            <a:endParaRPr lang="en-US" b="0" i="0" dirty="0">
              <a:effectLst/>
              <a:latin typeface="Times New Roman" panose="02020603050405020304" pitchFamily="18" charset="0"/>
              <a:cs typeface="Times New Roman" panose="02020603050405020304" pitchFamily="18" charset="0"/>
            </a:endParaRPr>
          </a:p>
          <a:p>
            <a:pPr algn="just" fontAlgn="base"/>
            <a:r>
              <a:rPr lang="en-US" b="0" dirty="0">
                <a:effectLst/>
                <a:latin typeface="Times New Roman" panose="02020603050405020304" pitchFamily="18" charset="0"/>
                <a:cs typeface="Times New Roman" panose="02020603050405020304" pitchFamily="18" charset="0"/>
              </a:rPr>
              <a:t>The convention has spawned many international initiatives and projects while continuing meetings to develop it then.</a:t>
            </a:r>
          </a:p>
          <a:p>
            <a:pPr algn="just" fontAlgn="base"/>
            <a:r>
              <a:rPr lang="en-US" b="0" dirty="0">
                <a:effectLst/>
                <a:latin typeface="Times New Roman" panose="02020603050405020304" pitchFamily="18" charset="0"/>
                <a:cs typeface="Times New Roman" panose="02020603050405020304" pitchFamily="18" charset="0"/>
              </a:rPr>
              <a:t>It has global biodiversity including the collaborative efforts of developed nations, which posses the financial means and scientific expertise required for effective conservation and the developing world water most of biodiversity resides.</a:t>
            </a:r>
          </a:p>
          <a:p>
            <a:pPr algn="just" fontAlgn="base"/>
            <a:r>
              <a:rPr lang="en-US" b="0" i="0" dirty="0">
                <a:effectLst/>
                <a:latin typeface="Times New Roman" panose="02020603050405020304" pitchFamily="18" charset="0"/>
                <a:cs typeface="Times New Roman" panose="02020603050405020304" pitchFamily="18" charset="0"/>
              </a:rPr>
              <a:t>Biodiversity conservation is the protection and management of biodiversity to obtain resources for sustainable development. Biodiversity conservation has three main objectives: </a:t>
            </a:r>
          </a:p>
          <a:p>
            <a:pPr algn="just" fontAlgn="base"/>
            <a:r>
              <a:rPr lang="en-US" b="0" i="0" dirty="0">
                <a:effectLst/>
                <a:latin typeface="Times New Roman" panose="02020603050405020304" pitchFamily="18" charset="0"/>
                <a:cs typeface="Times New Roman" panose="02020603050405020304" pitchFamily="18" charset="0"/>
              </a:rPr>
              <a:t>To preserve the diversity of species. Sustainable utilization of species and ecosystem.</a:t>
            </a:r>
            <a:endParaRPr lang="en-US" b="0" dirty="0">
              <a:effectLst/>
              <a:latin typeface="Times New Roman" panose="02020603050405020304" pitchFamily="18" charset="0"/>
              <a:cs typeface="Times New Roman" panose="02020603050405020304" pitchFamily="18" charset="0"/>
            </a:endParaRPr>
          </a:p>
          <a:p>
            <a:endParaRPr lang="en-US" b="0" i="0" dirty="0">
              <a:solidFill>
                <a:srgbClr val="000000"/>
              </a:solidFill>
              <a:effectLst/>
              <a:latin typeface="helvetica neue"/>
            </a:endParaRPr>
          </a:p>
          <a:p>
            <a:endParaRPr lang="en-IN" dirty="0"/>
          </a:p>
        </p:txBody>
      </p:sp>
    </p:spTree>
    <p:extLst>
      <p:ext uri="{BB962C8B-B14F-4D97-AF65-F5344CB8AC3E}">
        <p14:creationId xmlns:p14="http://schemas.microsoft.com/office/powerpoint/2010/main" val="34075377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944880"/>
          </a:xfrm>
        </p:spPr>
        <p:txBody>
          <a:bodyPr>
            <a:normAutofit/>
          </a:bodyPr>
          <a:lstStyle/>
          <a:p>
            <a:pPr algn="ctr"/>
            <a:r>
              <a:rPr lang="en-US" b="1" dirty="0">
                <a:solidFill>
                  <a:srgbClr val="C00000"/>
                </a:solidFill>
                <a:latin typeface="Times New Roman" pitchFamily="18" charset="0"/>
                <a:cs typeface="Times New Roman" pitchFamily="18" charset="0"/>
              </a:rPr>
              <a:t>The Earth Summit</a:t>
            </a:r>
          </a:p>
        </p:txBody>
      </p:sp>
      <p:sp>
        <p:nvSpPr>
          <p:cNvPr id="3" name="Content Placeholder 2"/>
          <p:cNvSpPr>
            <a:spLocks noGrp="1"/>
          </p:cNvSpPr>
          <p:nvPr>
            <p:ph idx="1"/>
          </p:nvPr>
        </p:nvSpPr>
        <p:spPr>
          <a:xfrm>
            <a:off x="365760" y="975360"/>
            <a:ext cx="11399520" cy="5882640"/>
          </a:xfrm>
        </p:spPr>
        <p:txBody>
          <a:bodyPr>
            <a:normAutofit fontScale="77500" lnSpcReduction="20000"/>
          </a:bodyPr>
          <a:lstStyle/>
          <a:p>
            <a:r>
              <a:rPr lang="en-US" dirty="0">
                <a:latin typeface="Times New Roman" pitchFamily="18" charset="0"/>
                <a:cs typeface="Times New Roman" pitchFamily="18" charset="0"/>
              </a:rPr>
              <a:t>The </a:t>
            </a:r>
            <a:r>
              <a:rPr lang="en-US" b="1" dirty="0">
                <a:latin typeface="Times New Roman" pitchFamily="18" charset="0"/>
                <a:cs typeface="Times New Roman" pitchFamily="18" charset="0"/>
              </a:rPr>
              <a:t>United Nations Conference on Environment and Development</a:t>
            </a:r>
            <a:r>
              <a:rPr lang="en-US" dirty="0">
                <a:latin typeface="Times New Roman" pitchFamily="18" charset="0"/>
                <a:cs typeface="Times New Roman" pitchFamily="18" charset="0"/>
              </a:rPr>
              <a:t> (</a:t>
            </a:r>
            <a:r>
              <a:rPr lang="en-US" b="1" dirty="0">
                <a:latin typeface="Times New Roman" pitchFamily="18" charset="0"/>
                <a:cs typeface="Times New Roman" pitchFamily="18" charset="0"/>
              </a:rPr>
              <a:t>UNCED</a:t>
            </a:r>
            <a:r>
              <a:rPr lang="en-US" dirty="0">
                <a:latin typeface="Times New Roman" pitchFamily="18" charset="0"/>
                <a:cs typeface="Times New Roman" pitchFamily="18" charset="0"/>
              </a:rPr>
              <a:t>), also known as the </a:t>
            </a:r>
            <a:r>
              <a:rPr lang="en-US" b="1" dirty="0">
                <a:latin typeface="Times New Roman" pitchFamily="18" charset="0"/>
                <a:cs typeface="Times New Roman" pitchFamily="18" charset="0"/>
              </a:rPr>
              <a:t>Rio de Janeiro Earth Summit</a:t>
            </a:r>
            <a:r>
              <a:rPr lang="en-US" dirty="0">
                <a:latin typeface="Times New Roman" pitchFamily="18" charset="0"/>
                <a:cs typeface="Times New Roman" pitchFamily="18" charset="0"/>
              </a:rPr>
              <a:t>, the </a:t>
            </a:r>
            <a:r>
              <a:rPr lang="en-US" b="1" dirty="0">
                <a:latin typeface="Times New Roman" pitchFamily="18" charset="0"/>
                <a:cs typeface="Times New Roman" pitchFamily="18" charset="0"/>
              </a:rPr>
              <a:t>Rio Summit</a:t>
            </a:r>
            <a:r>
              <a:rPr lang="en-US" dirty="0">
                <a:latin typeface="Times New Roman" pitchFamily="18" charset="0"/>
                <a:cs typeface="Times New Roman" pitchFamily="18" charset="0"/>
              </a:rPr>
              <a:t>, the </a:t>
            </a:r>
            <a:r>
              <a:rPr lang="en-US" b="1" dirty="0">
                <a:latin typeface="Times New Roman" pitchFamily="18" charset="0"/>
                <a:cs typeface="Times New Roman" pitchFamily="18" charset="0"/>
              </a:rPr>
              <a:t>Rio Conference</a:t>
            </a:r>
            <a:r>
              <a:rPr lang="en-US" dirty="0">
                <a:latin typeface="Times New Roman" pitchFamily="18" charset="0"/>
                <a:cs typeface="Times New Roman" pitchFamily="18" charset="0"/>
              </a:rPr>
              <a:t>, and the </a:t>
            </a:r>
            <a:r>
              <a:rPr lang="en-US" b="1" dirty="0">
                <a:latin typeface="Times New Roman" pitchFamily="18" charset="0"/>
                <a:cs typeface="Times New Roman" pitchFamily="18" charset="0"/>
              </a:rPr>
              <a:t>Earth Summit</a:t>
            </a:r>
            <a:r>
              <a:rPr lang="en-US" dirty="0">
                <a:latin typeface="Times New Roman" pitchFamily="18" charset="0"/>
                <a:cs typeface="Times New Roman" pitchFamily="18" charset="0"/>
              </a:rPr>
              <a:t> (Portuguese: ECO92), was a major </a:t>
            </a:r>
            <a:r>
              <a:rPr lang="en-US" dirty="0">
                <a:latin typeface="Times New Roman" pitchFamily="18" charset="0"/>
                <a:cs typeface="Times New Roman" pitchFamily="18" charset="0"/>
                <a:hlinkClick r:id="rId2" tooltip="United Nations"/>
              </a:rPr>
              <a:t>United Nations</a:t>
            </a:r>
            <a:r>
              <a:rPr lang="en-US" dirty="0">
                <a:latin typeface="Times New Roman" pitchFamily="18" charset="0"/>
                <a:cs typeface="Times New Roman" pitchFamily="18" charset="0"/>
              </a:rPr>
              <a:t> </a:t>
            </a:r>
            <a:r>
              <a:rPr lang="en-US" dirty="0">
                <a:latin typeface="Times New Roman" pitchFamily="18" charset="0"/>
                <a:cs typeface="Times New Roman" pitchFamily="18" charset="0"/>
                <a:hlinkClick r:id="rId3" tooltip="Diplomatic conference"/>
              </a:rPr>
              <a:t>conference</a:t>
            </a:r>
            <a:r>
              <a:rPr lang="en-US" dirty="0">
                <a:latin typeface="Times New Roman" pitchFamily="18" charset="0"/>
                <a:cs typeface="Times New Roman" pitchFamily="18" charset="0"/>
              </a:rPr>
              <a:t> held in </a:t>
            </a:r>
            <a:r>
              <a:rPr lang="en-US" dirty="0">
                <a:latin typeface="Times New Roman" pitchFamily="18" charset="0"/>
                <a:cs typeface="Times New Roman" pitchFamily="18" charset="0"/>
                <a:hlinkClick r:id="rId4" tooltip="Rio de Janeiro"/>
              </a:rPr>
              <a:t>Rio de Janeiro</a:t>
            </a:r>
            <a:r>
              <a:rPr lang="en-US" dirty="0">
                <a:latin typeface="Times New Roman" pitchFamily="18" charset="0"/>
                <a:cs typeface="Times New Roman" pitchFamily="18" charset="0"/>
              </a:rPr>
              <a:t> from 3 to 14 June in 1992.</a:t>
            </a:r>
          </a:p>
          <a:p>
            <a:r>
              <a:rPr lang="en-US" dirty="0">
                <a:latin typeface="Times New Roman" pitchFamily="18" charset="0"/>
                <a:cs typeface="Times New Roman" pitchFamily="18" charset="0"/>
              </a:rPr>
              <a:t>Earth Summit was created as a response for </a:t>
            </a:r>
            <a:r>
              <a:rPr lang="en-US" dirty="0">
                <a:latin typeface="Times New Roman" pitchFamily="18" charset="0"/>
                <a:cs typeface="Times New Roman" pitchFamily="18" charset="0"/>
                <a:hlinkClick r:id="rId5" tooltip="Member States"/>
              </a:rPr>
              <a:t>Member States</a:t>
            </a:r>
            <a:r>
              <a:rPr lang="en-US" dirty="0">
                <a:latin typeface="Times New Roman" pitchFamily="18" charset="0"/>
                <a:cs typeface="Times New Roman" pitchFamily="18" charset="0"/>
              </a:rPr>
              <a:t> to cooperate together internationally on development issues after the </a:t>
            </a:r>
            <a:r>
              <a:rPr lang="en-US" dirty="0">
                <a:latin typeface="Times New Roman" pitchFamily="18" charset="0"/>
                <a:cs typeface="Times New Roman" pitchFamily="18" charset="0"/>
                <a:hlinkClick r:id="rId6" tooltip="Cold War"/>
              </a:rPr>
              <a:t>Cold War</a:t>
            </a:r>
            <a:r>
              <a:rPr lang="en-US" dirty="0">
                <a:latin typeface="Times New Roman" pitchFamily="18" charset="0"/>
                <a:cs typeface="Times New Roman" pitchFamily="18" charset="0"/>
              </a:rPr>
              <a:t>. </a:t>
            </a:r>
          </a:p>
          <a:p>
            <a:r>
              <a:rPr lang="en-US" dirty="0">
                <a:latin typeface="Times New Roman" pitchFamily="18" charset="0"/>
                <a:cs typeface="Times New Roman" pitchFamily="18" charset="0"/>
              </a:rPr>
              <a:t>Due to issues relating to </a:t>
            </a:r>
            <a:r>
              <a:rPr lang="en-US" dirty="0">
                <a:latin typeface="Times New Roman" pitchFamily="18" charset="0"/>
                <a:cs typeface="Times New Roman" pitchFamily="18" charset="0"/>
                <a:hlinkClick r:id="rId7" tooltip="Sustainability"/>
              </a:rPr>
              <a:t>sustainability</a:t>
            </a:r>
            <a:r>
              <a:rPr lang="en-US" dirty="0">
                <a:latin typeface="Times New Roman" pitchFamily="18" charset="0"/>
                <a:cs typeface="Times New Roman" pitchFamily="18" charset="0"/>
              </a:rPr>
              <a:t> being too big for individual member states to handle, Earth Summit was held as a platform for other Member States to collaborate. </a:t>
            </a:r>
          </a:p>
          <a:p>
            <a:r>
              <a:rPr lang="en-US" dirty="0">
                <a:latin typeface="Times New Roman" pitchFamily="18" charset="0"/>
                <a:cs typeface="Times New Roman" pitchFamily="18" charset="0"/>
              </a:rPr>
              <a:t>Since the creation, many others in the field of sustainability show a similar development to the issues discussed in these conferences, including </a:t>
            </a:r>
            <a:r>
              <a:rPr lang="en-US" dirty="0">
                <a:latin typeface="Times New Roman" pitchFamily="18" charset="0"/>
                <a:cs typeface="Times New Roman" pitchFamily="18" charset="0"/>
                <a:hlinkClick r:id="rId8" tooltip="Non-governmental organizations"/>
              </a:rPr>
              <a:t>non-governmental organizations</a:t>
            </a:r>
            <a:r>
              <a:rPr lang="en-US" dirty="0">
                <a:latin typeface="Times New Roman" pitchFamily="18" charset="0"/>
                <a:cs typeface="Times New Roman" pitchFamily="18" charset="0"/>
              </a:rPr>
              <a:t> (NGOs).</a:t>
            </a:r>
          </a:p>
          <a:p>
            <a:r>
              <a:rPr lang="en-US" dirty="0">
                <a:latin typeface="Times New Roman" pitchFamily="18" charset="0"/>
                <a:cs typeface="Times New Roman" pitchFamily="18" charset="0"/>
              </a:rPr>
              <a:t>The issues addressed included:</a:t>
            </a:r>
          </a:p>
          <a:p>
            <a:r>
              <a:rPr lang="en-US" dirty="0">
                <a:latin typeface="Times New Roman" pitchFamily="18" charset="0"/>
                <a:cs typeface="Times New Roman" pitchFamily="18" charset="0"/>
              </a:rPr>
              <a:t>systematic scrutiny of patterns of production — particularly the production of toxic components, such as </a:t>
            </a:r>
            <a:r>
              <a:rPr lang="en-US" dirty="0">
                <a:latin typeface="Times New Roman" pitchFamily="18" charset="0"/>
                <a:cs typeface="Times New Roman" pitchFamily="18" charset="0"/>
                <a:hlinkClick r:id="rId9" tooltip="Tetraethyllead"/>
              </a:rPr>
              <a:t>lead</a:t>
            </a:r>
            <a:r>
              <a:rPr lang="en-US" dirty="0">
                <a:latin typeface="Times New Roman" pitchFamily="18" charset="0"/>
                <a:cs typeface="Times New Roman" pitchFamily="18" charset="0"/>
              </a:rPr>
              <a:t> in </a:t>
            </a:r>
            <a:r>
              <a:rPr lang="en-US" dirty="0">
                <a:latin typeface="Times New Roman" pitchFamily="18" charset="0"/>
                <a:cs typeface="Times New Roman" pitchFamily="18" charset="0"/>
                <a:hlinkClick r:id="rId10" tooltip="Gasoline"/>
              </a:rPr>
              <a:t>gasoline</a:t>
            </a:r>
            <a:r>
              <a:rPr lang="en-US" dirty="0">
                <a:latin typeface="Times New Roman" pitchFamily="18" charset="0"/>
                <a:cs typeface="Times New Roman" pitchFamily="18" charset="0"/>
              </a:rPr>
              <a:t>, or poisonous waste including radioactive chemicals</a:t>
            </a:r>
          </a:p>
          <a:p>
            <a:r>
              <a:rPr lang="en-US" dirty="0">
                <a:latin typeface="Times New Roman" pitchFamily="18" charset="0"/>
                <a:cs typeface="Times New Roman" pitchFamily="18" charset="0"/>
              </a:rPr>
              <a:t>alternative sources of energy to replace the use of </a:t>
            </a:r>
            <a:r>
              <a:rPr lang="en-US" dirty="0">
                <a:latin typeface="Times New Roman" pitchFamily="18" charset="0"/>
                <a:cs typeface="Times New Roman" pitchFamily="18" charset="0"/>
                <a:hlinkClick r:id="rId11" tooltip="Fossil fuel"/>
              </a:rPr>
              <a:t>fossil fuels</a:t>
            </a:r>
            <a:r>
              <a:rPr lang="en-US" dirty="0">
                <a:latin typeface="Times New Roman" pitchFamily="18" charset="0"/>
                <a:cs typeface="Times New Roman" pitchFamily="18" charset="0"/>
              </a:rPr>
              <a:t> which delegates linked to global </a:t>
            </a:r>
            <a:r>
              <a:rPr lang="en-US" dirty="0">
                <a:latin typeface="Times New Roman" pitchFamily="18" charset="0"/>
                <a:cs typeface="Times New Roman" pitchFamily="18" charset="0"/>
                <a:hlinkClick r:id="rId12" tooltip="Climate change"/>
              </a:rPr>
              <a:t>climate change</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new reliance on </a:t>
            </a:r>
            <a:r>
              <a:rPr lang="en-US" dirty="0">
                <a:latin typeface="Times New Roman" pitchFamily="18" charset="0"/>
                <a:cs typeface="Times New Roman" pitchFamily="18" charset="0"/>
                <a:hlinkClick r:id="rId13" tooltip="Public transportation"/>
              </a:rPr>
              <a:t>public transportation</a:t>
            </a:r>
            <a:r>
              <a:rPr lang="en-US" dirty="0">
                <a:latin typeface="Times New Roman" pitchFamily="18" charset="0"/>
                <a:cs typeface="Times New Roman" pitchFamily="18" charset="0"/>
              </a:rPr>
              <a:t> systems in order to reduce vehicle emissions, congestion in cities and the health problems caused by polluted air and smoke</a:t>
            </a:r>
          </a:p>
          <a:p>
            <a:r>
              <a:rPr lang="en-US" dirty="0">
                <a:latin typeface="Times New Roman" pitchFamily="18" charset="0"/>
                <a:cs typeface="Times New Roman" pitchFamily="18" charset="0"/>
              </a:rPr>
              <a:t>the growing usage and limited supply of </a:t>
            </a:r>
            <a:r>
              <a:rPr lang="en-US" dirty="0">
                <a:latin typeface="Times New Roman" pitchFamily="18" charset="0"/>
                <a:cs typeface="Times New Roman" pitchFamily="18" charset="0"/>
                <a:hlinkClick r:id="rId14" tooltip="Water"/>
              </a:rPr>
              <a:t>water</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A1AA9-EBD8-4F9C-810E-1F2CD6F4A2C1}"/>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Agenda of  ‘The Earth Summit’ </a:t>
            </a: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86E10A5-A7BF-48D7-B6C4-FE56551731E8}"/>
              </a:ext>
            </a:extLst>
          </p:cNvPr>
          <p:cNvSpPr>
            <a:spLocks noGrp="1"/>
          </p:cNvSpPr>
          <p:nvPr>
            <p:ph idx="1"/>
          </p:nvPr>
        </p:nvSpPr>
        <p:spPr/>
        <p:txBody>
          <a:bodyPr>
            <a:normAutofit fontScale="92500"/>
          </a:bodyPr>
          <a:lstStyle/>
          <a:p>
            <a:r>
              <a:rPr lang="en-US" dirty="0"/>
              <a:t>Identify the components of biological diversity important for </a:t>
            </a:r>
            <a:r>
              <a:rPr lang="en-US" dirty="0" err="1"/>
              <a:t>Condervation</a:t>
            </a:r>
            <a:r>
              <a:rPr lang="en-US" dirty="0"/>
              <a:t>.</a:t>
            </a:r>
          </a:p>
          <a:p>
            <a:r>
              <a:rPr lang="en-US" dirty="0"/>
              <a:t>To develop National strategies, plans or programs for the conservation and sustainable development.</a:t>
            </a:r>
          </a:p>
          <a:p>
            <a:r>
              <a:rPr lang="en-US" dirty="0"/>
              <a:t>Right Planning &amp; policy making.</a:t>
            </a:r>
          </a:p>
          <a:p>
            <a:r>
              <a:rPr lang="en-US" dirty="0"/>
              <a:t>Use of Media and educational programs to increase awareness.</a:t>
            </a:r>
          </a:p>
          <a:p>
            <a:r>
              <a:rPr lang="en-US" dirty="0"/>
              <a:t>To Establish law to protect Biodiversity.</a:t>
            </a:r>
          </a:p>
          <a:p>
            <a:r>
              <a:rPr lang="en-US" dirty="0"/>
              <a:t>Rehabilitate and restore degraded ecosystem.</a:t>
            </a:r>
          </a:p>
          <a:p>
            <a:r>
              <a:rPr lang="en-US" dirty="0"/>
              <a:t>EIA</a:t>
            </a:r>
          </a:p>
          <a:p>
            <a:r>
              <a:rPr lang="en-US" dirty="0"/>
              <a:t>Establish means to control risk for organisms modifying the Biotechnology.</a:t>
            </a:r>
          </a:p>
          <a:p>
            <a:endParaRPr lang="en-IN" dirty="0"/>
          </a:p>
        </p:txBody>
      </p:sp>
    </p:spTree>
    <p:extLst>
      <p:ext uri="{BB962C8B-B14F-4D97-AF65-F5344CB8AC3E}">
        <p14:creationId xmlns:p14="http://schemas.microsoft.com/office/powerpoint/2010/main" val="223041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C00000"/>
                </a:solidFill>
                <a:latin typeface="Times New Roman" pitchFamily="18" charset="0"/>
                <a:cs typeface="Times New Roman" pitchFamily="18" charset="0"/>
              </a:rPr>
              <a:t>IUCN</a:t>
            </a:r>
          </a:p>
        </p:txBody>
      </p:sp>
      <p:sp>
        <p:nvSpPr>
          <p:cNvPr id="3" name="Content Placeholder 2"/>
          <p:cNvSpPr>
            <a:spLocks noGrp="1"/>
          </p:cNvSpPr>
          <p:nvPr>
            <p:ph idx="1"/>
          </p:nvPr>
        </p:nvSpPr>
        <p:spPr>
          <a:xfrm>
            <a:off x="838200" y="1417320"/>
            <a:ext cx="10515600" cy="5212079"/>
          </a:xfrm>
        </p:spPr>
        <p:txBody>
          <a:bodyPr>
            <a:normAutofit/>
          </a:bodyPr>
          <a:lstStyle/>
          <a:p>
            <a:r>
              <a:rPr lang="en-US" sz="2000" dirty="0">
                <a:latin typeface="Times New Roman" pitchFamily="18" charset="0"/>
                <a:cs typeface="Times New Roman" pitchFamily="18" charset="0"/>
              </a:rPr>
              <a:t>International Union for Conservation of nature (IUCN)</a:t>
            </a:r>
          </a:p>
          <a:p>
            <a:pPr lvl="1"/>
            <a:r>
              <a:rPr lang="en-US" sz="2000" dirty="0">
                <a:latin typeface="Times New Roman" pitchFamily="18" charset="0"/>
                <a:cs typeface="Times New Roman" pitchFamily="18" charset="0"/>
              </a:rPr>
              <a:t>1. To conserve our vital biodiversity, this is one of the important wheels of life cycle.</a:t>
            </a:r>
          </a:p>
          <a:p>
            <a:pPr lvl="1"/>
            <a:r>
              <a:rPr lang="en-US" sz="2000" dirty="0">
                <a:latin typeface="Times New Roman" pitchFamily="18" charset="0"/>
                <a:cs typeface="Times New Roman" pitchFamily="18" charset="0"/>
              </a:rPr>
              <a:t>2. It helps the world to find pragmatic solutions to our most pressing environment and development challenges.</a:t>
            </a:r>
          </a:p>
          <a:p>
            <a:r>
              <a:rPr lang="en-US" sz="2000" b="1" dirty="0">
                <a:latin typeface="Times New Roman" pitchFamily="18" charset="0"/>
                <a:cs typeface="Times New Roman" pitchFamily="18" charset="0"/>
              </a:rPr>
              <a:t>IUCN</a:t>
            </a:r>
            <a:r>
              <a:rPr lang="en-US" sz="2000" dirty="0">
                <a:latin typeface="Times New Roman" pitchFamily="18" charset="0"/>
                <a:cs typeface="Times New Roman" pitchFamily="18" charset="0"/>
              </a:rPr>
              <a:t> is a membership Union composed of both government and civil society </a:t>
            </a:r>
            <a:r>
              <a:rPr lang="en-US" sz="2000" dirty="0" err="1">
                <a:latin typeface="Times New Roman" pitchFamily="18" charset="0"/>
                <a:cs typeface="Times New Roman" pitchFamily="18" charset="0"/>
              </a:rPr>
              <a:t>organisations</a:t>
            </a:r>
            <a:r>
              <a:rPr lang="en-US" sz="2000" dirty="0">
                <a:latin typeface="Times New Roman" pitchFamily="18" charset="0"/>
                <a:cs typeface="Times New Roman" pitchFamily="18" charset="0"/>
              </a:rPr>
              <a:t>. It harnesses the experience, resources and reach of its more than </a:t>
            </a:r>
            <a:r>
              <a:rPr lang="en-US" sz="2000" dirty="0">
                <a:latin typeface="Times New Roman" pitchFamily="18" charset="0"/>
                <a:cs typeface="Times New Roman" pitchFamily="18" charset="0"/>
                <a:hlinkClick r:id="rId2"/>
              </a:rPr>
              <a:t>1,400 Member </a:t>
            </a:r>
            <a:r>
              <a:rPr lang="en-US" sz="2000" dirty="0" err="1">
                <a:latin typeface="Times New Roman" pitchFamily="18" charset="0"/>
                <a:cs typeface="Times New Roman" pitchFamily="18" charset="0"/>
                <a:hlinkClick r:id="rId2"/>
              </a:rPr>
              <a:t>organisations</a:t>
            </a:r>
            <a:r>
              <a:rPr lang="en-US" sz="2000" dirty="0">
                <a:latin typeface="Times New Roman" pitchFamily="18" charset="0"/>
                <a:cs typeface="Times New Roman" pitchFamily="18" charset="0"/>
              </a:rPr>
              <a:t> and the input of more than </a:t>
            </a:r>
            <a:r>
              <a:rPr lang="en-US" sz="2000" dirty="0">
                <a:latin typeface="Times New Roman" pitchFamily="18" charset="0"/>
                <a:cs typeface="Times New Roman" pitchFamily="18" charset="0"/>
                <a:hlinkClick r:id="rId3"/>
              </a:rPr>
              <a:t>17,000 experts</a:t>
            </a:r>
            <a:r>
              <a:rPr lang="en-US" sz="2000" dirty="0">
                <a:latin typeface="Times New Roman" pitchFamily="18" charset="0"/>
                <a:cs typeface="Times New Roman" pitchFamily="18" charset="0"/>
              </a:rPr>
              <a:t>. </a:t>
            </a:r>
          </a:p>
          <a:p>
            <a:r>
              <a:rPr lang="en-US" sz="2000" dirty="0">
                <a:latin typeface="Times New Roman" pitchFamily="18" charset="0"/>
                <a:cs typeface="Times New Roman" pitchFamily="18" charset="0"/>
              </a:rPr>
              <a:t>This diversity and vast expertise makes IUCN the global authority on the status of the natural world and the measures needed to safeguard it.</a:t>
            </a:r>
          </a:p>
          <a:p>
            <a:r>
              <a:rPr lang="en-US" sz="2000" dirty="0">
                <a:latin typeface="Times New Roman" pitchFamily="18" charset="0"/>
                <a:cs typeface="Times New Roman" pitchFamily="18" charset="0"/>
              </a:rPr>
              <a:t>It is involved in data gathering and analysis, research, field projects, advocacy, and education. </a:t>
            </a:r>
          </a:p>
          <a:p>
            <a:r>
              <a:rPr lang="en-US" sz="2000" dirty="0">
                <a:latin typeface="Times New Roman" pitchFamily="18" charset="0"/>
                <a:cs typeface="Times New Roman" pitchFamily="18" charset="0"/>
              </a:rPr>
              <a:t>IUCN's mission is to "influence, encourage and assist societies throughout the world to conserve nature and to ensure that any use of natural resources is equitable and ecologically sustainable".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853439"/>
          </a:xfrm>
        </p:spPr>
        <p:txBody>
          <a:bodyPr/>
          <a:lstStyle/>
          <a:p>
            <a:pPr algn="ctr"/>
            <a:r>
              <a:rPr lang="en-US" b="1" dirty="0">
                <a:solidFill>
                  <a:srgbClr val="FF0000"/>
                </a:solidFill>
                <a:latin typeface="Times New Roman" pitchFamily="18" charset="0"/>
                <a:cs typeface="Times New Roman" pitchFamily="18" charset="0"/>
              </a:rPr>
              <a:t>International Organizations</a:t>
            </a:r>
          </a:p>
        </p:txBody>
      </p:sp>
      <p:sp>
        <p:nvSpPr>
          <p:cNvPr id="3" name="Content Placeholder 2"/>
          <p:cNvSpPr>
            <a:spLocks noGrp="1"/>
          </p:cNvSpPr>
          <p:nvPr>
            <p:ph idx="1"/>
          </p:nvPr>
        </p:nvSpPr>
        <p:spPr>
          <a:xfrm>
            <a:off x="838200" y="777240"/>
            <a:ext cx="10515600" cy="6080760"/>
          </a:xfrm>
        </p:spPr>
        <p:txBody>
          <a:bodyPr>
            <a:noAutofit/>
          </a:bodyPr>
          <a:lstStyle/>
          <a:p>
            <a:r>
              <a:rPr lang="en-US" sz="1800" b="1" dirty="0">
                <a:solidFill>
                  <a:srgbClr val="0070C0"/>
                </a:solidFill>
                <a:latin typeface="Times New Roman" pitchFamily="18" charset="0"/>
                <a:cs typeface="Times New Roman" pitchFamily="18" charset="0"/>
              </a:rPr>
              <a:t>Convention on Biological Diversity (CBD) </a:t>
            </a:r>
            <a:endParaRPr lang="en-US" sz="1800" b="1" dirty="0">
              <a:latin typeface="Times New Roman" pitchFamily="18" charset="0"/>
              <a:cs typeface="Times New Roman" pitchFamily="18" charset="0"/>
            </a:endParaRPr>
          </a:p>
          <a:p>
            <a:pPr lvl="1"/>
            <a:r>
              <a:rPr lang="en-US" sz="1800" dirty="0">
                <a:latin typeface="Times New Roman" pitchFamily="18" charset="0"/>
                <a:cs typeface="Times New Roman" pitchFamily="18" charset="0"/>
              </a:rPr>
              <a:t>Aim to bring the conservation of biological diversity, the sustainable use of its components, and the fair and equitable sharing of the benefits arising from commercial and other utilization of genetic resources.</a:t>
            </a:r>
            <a:endParaRPr lang="en-US" sz="1800" b="1" dirty="0">
              <a:solidFill>
                <a:srgbClr val="0070C0"/>
              </a:solidFill>
              <a:latin typeface="Times New Roman" pitchFamily="18" charset="0"/>
              <a:cs typeface="Times New Roman" pitchFamily="18" charset="0"/>
            </a:endParaRPr>
          </a:p>
          <a:p>
            <a:r>
              <a:rPr lang="en-US" sz="1800" b="1" dirty="0">
                <a:solidFill>
                  <a:srgbClr val="0070C0"/>
                </a:solidFill>
                <a:latin typeface="Times New Roman" pitchFamily="18" charset="0"/>
                <a:cs typeface="Times New Roman" pitchFamily="18" charset="0"/>
              </a:rPr>
              <a:t>Consultative group for International Agriculture Research (CGIAR)</a:t>
            </a:r>
          </a:p>
          <a:p>
            <a:pPr lvl="1"/>
            <a:r>
              <a:rPr lang="en-US" sz="1800" dirty="0">
                <a:latin typeface="Times New Roman" pitchFamily="18" charset="0"/>
                <a:cs typeface="Times New Roman" pitchFamily="18" charset="0"/>
              </a:rPr>
              <a:t>1. It is a global partnership that unites organizations engaged in research for a food-secured future.</a:t>
            </a:r>
          </a:p>
          <a:p>
            <a:pPr lvl="1"/>
            <a:r>
              <a:rPr lang="en-US" sz="1800" dirty="0">
                <a:latin typeface="Times New Roman" pitchFamily="18" charset="0"/>
                <a:cs typeface="Times New Roman" pitchFamily="18" charset="0"/>
              </a:rPr>
              <a:t>2. Prime objective is to reducing rural poverty, increasing food security, improving human health and nutrition, and ensuring sustainable management of natural resources.</a:t>
            </a:r>
          </a:p>
          <a:p>
            <a:r>
              <a:rPr lang="en-US" sz="1800" b="1" dirty="0">
                <a:solidFill>
                  <a:srgbClr val="0070C0"/>
                </a:solidFill>
                <a:latin typeface="Times New Roman" pitchFamily="18" charset="0"/>
                <a:cs typeface="Times New Roman" pitchFamily="18" charset="0"/>
              </a:rPr>
              <a:t>Convention on International Trade in Endangered Species of Wild Fauna and Flora (CITES)</a:t>
            </a:r>
          </a:p>
          <a:p>
            <a:pPr lvl="1"/>
            <a:r>
              <a:rPr lang="en-US" sz="1800" dirty="0">
                <a:latin typeface="Times New Roman" pitchFamily="18" charset="0"/>
                <a:cs typeface="Times New Roman" pitchFamily="18" charset="0"/>
              </a:rPr>
              <a:t>Aims to ensure that international trade in specimens of wild animals and plants does not threaten their survival.</a:t>
            </a:r>
          </a:p>
          <a:p>
            <a:r>
              <a:rPr lang="en-US" sz="1800" b="1" dirty="0">
                <a:solidFill>
                  <a:srgbClr val="0070C0"/>
                </a:solidFill>
                <a:latin typeface="Times New Roman" pitchFamily="18" charset="0"/>
                <a:cs typeface="Times New Roman" pitchFamily="18" charset="0"/>
              </a:rPr>
              <a:t>Convention on the Conservation of Migratory Species of Wild Animals (CMS)</a:t>
            </a:r>
          </a:p>
          <a:p>
            <a:pPr lvl="1"/>
            <a:r>
              <a:rPr lang="en-US" sz="1800" dirty="0">
                <a:latin typeface="Times New Roman" pitchFamily="18" charset="0"/>
                <a:cs typeface="Times New Roman" pitchFamily="18" charset="0"/>
              </a:rPr>
              <a:t>Aims to conserve terrestrial, marine and avian migratory species throughout their range.</a:t>
            </a:r>
          </a:p>
          <a:p>
            <a:r>
              <a:rPr lang="en-US" sz="1800" b="1" dirty="0">
                <a:solidFill>
                  <a:srgbClr val="0070C0"/>
                </a:solidFill>
                <a:latin typeface="Times New Roman" pitchFamily="18" charset="0"/>
                <a:cs typeface="Times New Roman" pitchFamily="18" charset="0"/>
              </a:rPr>
              <a:t>International Institute for Environment and Development (MED)</a:t>
            </a:r>
          </a:p>
          <a:p>
            <a:pPr lvl="1"/>
            <a:r>
              <a:rPr lang="en-US" sz="1800" dirty="0">
                <a:latin typeface="Times New Roman" pitchFamily="18" charset="0"/>
                <a:cs typeface="Times New Roman" pitchFamily="18" charset="0"/>
              </a:rPr>
              <a:t>It acts as the links between biodiversity, conservation and local people's livelihoods.</a:t>
            </a:r>
          </a:p>
          <a:p>
            <a:pPr lvl="1"/>
            <a:r>
              <a:rPr lang="en-US" sz="1800" dirty="0">
                <a:latin typeface="Times New Roman" pitchFamily="18" charset="0"/>
                <a:cs typeface="Times New Roman" pitchFamily="18" charset="0"/>
              </a:rPr>
              <a:t>The International Treaty on Plant Genetic</a:t>
            </a:r>
          </a:p>
          <a:p>
            <a:r>
              <a:rPr lang="en-US" sz="1800" b="1" dirty="0">
                <a:solidFill>
                  <a:srgbClr val="0070C0"/>
                </a:solidFill>
                <a:latin typeface="Times New Roman" pitchFamily="18" charset="0"/>
                <a:cs typeface="Times New Roman" pitchFamily="18" charset="0"/>
              </a:rPr>
              <a:t>The International Treaty on Plant Genetic Resources for Food and Agriculture</a:t>
            </a:r>
          </a:p>
          <a:p>
            <a:pPr lvl="1"/>
            <a:r>
              <a:rPr lang="en-US" sz="1800" dirty="0">
                <a:latin typeface="Times New Roman" pitchFamily="18" charset="0"/>
                <a:cs typeface="Times New Roman" pitchFamily="18" charset="0"/>
              </a:rPr>
              <a:t>The prime objective is the conservation and sustainable use of plant genetic resources for food and agriculture and the fair and equitable sharing of the benefits arising out of their use, in harmony with the Convention on Biological Diversity, for sustainable agriculture and food security.</a:t>
            </a:r>
            <a:endParaRPr lang="en-US" sz="18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latin typeface="Times New Roman" pitchFamily="18" charset="0"/>
                <a:cs typeface="Times New Roman" pitchFamily="18" charset="0"/>
              </a:rPr>
              <a:t>WCMC </a:t>
            </a:r>
            <a:br>
              <a:rPr lang="en-US" b="1" dirty="0">
                <a:solidFill>
                  <a:srgbClr val="FF0000"/>
                </a:solidFill>
                <a:latin typeface="Times New Roman" pitchFamily="18" charset="0"/>
                <a:cs typeface="Times New Roman" pitchFamily="18" charset="0"/>
              </a:rPr>
            </a:br>
            <a:r>
              <a:rPr lang="en-US" b="1" dirty="0">
                <a:solidFill>
                  <a:srgbClr val="FF0000"/>
                </a:solidFill>
                <a:latin typeface="Times New Roman" pitchFamily="18" charset="0"/>
                <a:cs typeface="Times New Roman" pitchFamily="18" charset="0"/>
              </a:rPr>
              <a:t>( World Conservation Monitoring Centre)</a:t>
            </a:r>
          </a:p>
        </p:txBody>
      </p:sp>
      <p:sp>
        <p:nvSpPr>
          <p:cNvPr id="3" name="Content Placeholder 2"/>
          <p:cNvSpPr>
            <a:spLocks noGrp="1"/>
          </p:cNvSpPr>
          <p:nvPr>
            <p:ph idx="1"/>
          </p:nvPr>
        </p:nvSpPr>
        <p:spPr/>
        <p:txBody>
          <a:bodyPr>
            <a:normAutofit fontScale="70000" lnSpcReduction="20000"/>
          </a:bodyPr>
          <a:lstStyle/>
          <a:p>
            <a:r>
              <a:rPr lang="en-US" dirty="0"/>
              <a:t>Executive agency of UNEP</a:t>
            </a:r>
          </a:p>
          <a:p>
            <a:r>
              <a:rPr lang="en-US" dirty="0"/>
              <a:t>UNEP-WCMC has been part of UN Environment </a:t>
            </a:r>
            <a:r>
              <a:rPr lang="en-US" dirty="0" err="1"/>
              <a:t>Programme</a:t>
            </a:r>
            <a:r>
              <a:rPr lang="en-US" dirty="0"/>
              <a:t> since 2000, and has responsibility for </a:t>
            </a:r>
            <a:r>
              <a:rPr lang="en-US" dirty="0">
                <a:hlinkClick r:id="rId2" tooltip="Biodiversity"/>
              </a:rPr>
              <a:t>biodiversity</a:t>
            </a:r>
            <a:r>
              <a:rPr lang="en-US" dirty="0"/>
              <a:t> assessment and support to policy development and implementation. </a:t>
            </a:r>
          </a:p>
          <a:p>
            <a:r>
              <a:rPr lang="en-US" dirty="0"/>
              <a:t>The World Conservation Monitoring Centre was previously an independent </a:t>
            </a:r>
            <a:r>
              <a:rPr lang="en-US" dirty="0" err="1"/>
              <a:t>organisation</a:t>
            </a:r>
            <a:r>
              <a:rPr lang="en-US" dirty="0"/>
              <a:t> jointly managed by </a:t>
            </a:r>
            <a:r>
              <a:rPr lang="en-US" dirty="0">
                <a:hlinkClick r:id="rId3" tooltip="International Union for Conservation of Nature"/>
              </a:rPr>
              <a:t>IUCN</a:t>
            </a:r>
            <a:r>
              <a:rPr lang="en-US" dirty="0"/>
              <a:t>, UN Environment </a:t>
            </a:r>
            <a:r>
              <a:rPr lang="en-US" dirty="0" err="1"/>
              <a:t>Programme</a:t>
            </a:r>
            <a:r>
              <a:rPr lang="en-US" dirty="0"/>
              <a:t> and </a:t>
            </a:r>
            <a:r>
              <a:rPr lang="en-US" dirty="0">
                <a:hlinkClick r:id="rId4" tooltip="World Wide Fund for Nature"/>
              </a:rPr>
              <a:t>WWF</a:t>
            </a:r>
            <a:r>
              <a:rPr lang="en-US" dirty="0"/>
              <a:t> established in 1988, and prior to that the Centre was a part of the IUCN Secretariat.</a:t>
            </a:r>
          </a:p>
          <a:p>
            <a:r>
              <a:rPr lang="en-US" dirty="0"/>
              <a:t>The activities of UNEP-WCMC include biodiversity assessment, support to international conventions such as the </a:t>
            </a:r>
            <a:r>
              <a:rPr lang="en-US" dirty="0">
                <a:hlinkClick r:id="rId5" tooltip="Convention on Biological Diversity"/>
              </a:rPr>
              <a:t>Convention on Biological Diversity</a:t>
            </a:r>
            <a:r>
              <a:rPr lang="en-US" dirty="0"/>
              <a:t> (CBD) </a:t>
            </a:r>
          </a:p>
          <a:p>
            <a:r>
              <a:rPr lang="en-US" dirty="0"/>
              <a:t>The </a:t>
            </a:r>
            <a:r>
              <a:rPr lang="en-US" dirty="0">
                <a:hlinkClick r:id="rId6" tooltip="CITES"/>
              </a:rPr>
              <a:t>Convention on International Trade in Endangered Species of Wild Fauna and Flora</a:t>
            </a:r>
            <a:r>
              <a:rPr lang="en-US" dirty="0"/>
              <a:t> (CITES), capacity building and management of both </a:t>
            </a:r>
            <a:r>
              <a:rPr lang="en-US" dirty="0" err="1"/>
              <a:t>aspatial</a:t>
            </a:r>
            <a:r>
              <a:rPr lang="en-US" dirty="0"/>
              <a:t> and spatial data on species and habitats of conservation concern. </a:t>
            </a:r>
          </a:p>
          <a:p>
            <a:r>
              <a:rPr lang="en-US" dirty="0"/>
              <a:t>UNEP-WCMC has a mandate to facilitate the delivery of the global indicators under the CBD's </a:t>
            </a:r>
            <a:r>
              <a:rPr lang="en-US" dirty="0">
                <a:hlinkClick r:id="rId7" tooltip="2010 Biodiversity Target"/>
              </a:rPr>
              <a:t>2010 Biodiversity Target</a:t>
            </a:r>
            <a:r>
              <a:rPr lang="en-US" dirty="0"/>
              <a:t> on the rate of loss of biological diversity, and works alongside the CITES Secretariat producing a range of reports and databases. </a:t>
            </a:r>
          </a:p>
          <a:p>
            <a:r>
              <a:rPr lang="en-US" dirty="0"/>
              <a:t>It also manages the World Database of Protected Areas in collaboration with the </a:t>
            </a:r>
            <a:r>
              <a:rPr lang="en-US" dirty="0">
                <a:hlinkClick r:id="rId3" tooltip="International Union for Conservation of Nature"/>
              </a:rPr>
              <a:t>IUCN</a:t>
            </a:r>
            <a:r>
              <a:rPr lang="en-US" dirty="0"/>
              <a:t> </a:t>
            </a:r>
            <a:r>
              <a:rPr lang="en-US" dirty="0">
                <a:hlinkClick r:id="rId8" tooltip="World Commission on Protected Areas"/>
              </a:rPr>
              <a:t>World Commission on Protected Areas</a:t>
            </a:r>
            <a:r>
              <a:rPr lang="en-US" dirty="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3093B-BB56-4FA4-B096-BA7C17330F15}"/>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Concept of Biodiversity</a:t>
            </a:r>
            <a:endParaRPr lang="en-IN" dirty="0"/>
          </a:p>
        </p:txBody>
      </p:sp>
      <p:sp>
        <p:nvSpPr>
          <p:cNvPr id="3" name="Content Placeholder 2">
            <a:extLst>
              <a:ext uri="{FF2B5EF4-FFF2-40B4-BE49-F238E27FC236}">
                <a16:creationId xmlns:a16="http://schemas.microsoft.com/office/drawing/2014/main" id="{2A8FA531-FDBE-46D9-B9D9-A48BF8F6DEF1}"/>
              </a:ext>
            </a:extLst>
          </p:cNvPr>
          <p:cNvSpPr>
            <a:spLocks noGrp="1"/>
          </p:cNvSpPr>
          <p:nvPr>
            <p:ph idx="1"/>
          </p:nvPr>
        </p:nvSpPr>
        <p:spPr/>
        <p:txBody>
          <a:bodyPr/>
          <a:lstStyle/>
          <a:p>
            <a:r>
              <a:rPr lang="en-US" b="0" i="0" dirty="0">
                <a:solidFill>
                  <a:srgbClr val="000000"/>
                </a:solidFill>
                <a:effectLst/>
                <a:latin typeface="Times New Roman" panose="02020603050405020304" pitchFamily="18" charset="0"/>
                <a:cs typeface="Times New Roman" panose="02020603050405020304" pitchFamily="18" charset="0"/>
              </a:rPr>
              <a:t>Around 50 million species of plants, animals and micro-organisms are existing in the world. </a:t>
            </a:r>
          </a:p>
          <a:p>
            <a:r>
              <a:rPr lang="en-US" b="0" i="0" dirty="0">
                <a:solidFill>
                  <a:srgbClr val="000000"/>
                </a:solidFill>
                <a:effectLst/>
                <a:latin typeface="Times New Roman" panose="02020603050405020304" pitchFamily="18" charset="0"/>
                <a:cs typeface="Times New Roman" panose="02020603050405020304" pitchFamily="18" charset="0"/>
              </a:rPr>
              <a:t>Out of these, about 1.4 million species have been identified so far.</a:t>
            </a:r>
          </a:p>
          <a:p>
            <a:r>
              <a:rPr lang="en-US" b="0" i="0" dirty="0">
                <a:effectLst/>
                <a:latin typeface="Times New Roman" panose="02020603050405020304" pitchFamily="18" charset="0"/>
                <a:cs typeface="Times New Roman" panose="02020603050405020304" pitchFamily="18" charset="0"/>
              </a:rPr>
              <a:t>Each species is adapted to live in specific environment, from mountain peaks to the depth of seas, from polar ice caps to tropical rain forests and deserts. </a:t>
            </a:r>
          </a:p>
          <a:p>
            <a:r>
              <a:rPr lang="en-US" b="0" i="0" dirty="0">
                <a:effectLst/>
                <a:latin typeface="Times New Roman" panose="02020603050405020304" pitchFamily="18" charset="0"/>
                <a:cs typeface="Times New Roman" panose="02020603050405020304" pitchFamily="18" charset="0"/>
              </a:rPr>
              <a:t>All this diversity of life is confined to only about one kilometer thick layer of lithosphere hydrosphere and atmosphere which form biosphere.</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737807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latin typeface="Times New Roman" pitchFamily="18" charset="0"/>
                <a:cs typeface="Times New Roman" pitchFamily="18" charset="0"/>
              </a:rPr>
              <a:t>National Biodiversity Action Plan (NBAP)</a:t>
            </a:r>
          </a:p>
        </p:txBody>
      </p:sp>
      <p:sp>
        <p:nvSpPr>
          <p:cNvPr id="3" name="Content Placeholder 2"/>
          <p:cNvSpPr>
            <a:spLocks noGrp="1"/>
          </p:cNvSpPr>
          <p:nvPr>
            <p:ph idx="1"/>
          </p:nvPr>
        </p:nvSpPr>
        <p:spPr>
          <a:xfrm>
            <a:off x="838200" y="1539240"/>
            <a:ext cx="10515600" cy="5318759"/>
          </a:xfrm>
        </p:spPr>
        <p:txBody>
          <a:bodyPr>
            <a:normAutofit/>
          </a:bodyPr>
          <a:lstStyle/>
          <a:p>
            <a:r>
              <a:rPr lang="en-US" dirty="0"/>
              <a:t>Program identified at International Level to solve problem related threatened species.</a:t>
            </a:r>
          </a:p>
          <a:p>
            <a:r>
              <a:rPr lang="en-US" dirty="0"/>
              <a:t>Ideas lies in The Earth Summit in 1992</a:t>
            </a:r>
          </a:p>
          <a:p>
            <a:r>
              <a:rPr lang="en-US" dirty="0"/>
              <a:t>194 countries are the members of the NBAP.</a:t>
            </a:r>
          </a:p>
          <a:p>
            <a:r>
              <a:rPr lang="en-US" b="1" u="sng" dirty="0">
                <a:solidFill>
                  <a:srgbClr val="002060"/>
                </a:solidFill>
              </a:rPr>
              <a:t>Objectives</a:t>
            </a:r>
          </a:p>
          <a:p>
            <a:pPr lvl="1"/>
            <a:r>
              <a:rPr lang="en-US" b="1" dirty="0">
                <a:solidFill>
                  <a:schemeClr val="accent6">
                    <a:lumMod val="50000"/>
                  </a:schemeClr>
                </a:solidFill>
              </a:rPr>
              <a:t>To prepare of Biological information on selected species.</a:t>
            </a:r>
          </a:p>
          <a:p>
            <a:pPr lvl="1"/>
            <a:r>
              <a:rPr lang="en-US" b="1" dirty="0">
                <a:solidFill>
                  <a:schemeClr val="accent6">
                    <a:lumMod val="50000"/>
                  </a:schemeClr>
                </a:solidFill>
              </a:rPr>
              <a:t>To assess the conservation status of the species within ecosystem.</a:t>
            </a:r>
          </a:p>
          <a:p>
            <a:pPr lvl="1"/>
            <a:r>
              <a:rPr lang="en-US" b="1" dirty="0">
                <a:solidFill>
                  <a:schemeClr val="accent6">
                    <a:lumMod val="50000"/>
                  </a:schemeClr>
                </a:solidFill>
              </a:rPr>
              <a:t>To create target for conservation &amp; restoration.</a:t>
            </a:r>
          </a:p>
          <a:p>
            <a:pPr lvl="1"/>
            <a:r>
              <a:rPr lang="en-US" b="1" dirty="0">
                <a:solidFill>
                  <a:schemeClr val="accent6">
                    <a:lumMod val="50000"/>
                  </a:schemeClr>
                </a:solidFill>
              </a:rPr>
              <a:t>To setup budget, timeline and institutional partnership.</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latin typeface="Times New Roman" panose="02020603050405020304" pitchFamily="18" charset="0"/>
                <a:cs typeface="Times New Roman" panose="02020603050405020304" pitchFamily="18" charset="0"/>
              </a:rPr>
              <a:t>NBAP in India</a:t>
            </a:r>
          </a:p>
        </p:txBody>
      </p:sp>
      <p:sp>
        <p:nvSpPr>
          <p:cNvPr id="3" name="Content Placeholder 2"/>
          <p:cNvSpPr>
            <a:spLocks noGrp="1"/>
          </p:cNvSpPr>
          <p:nvPr>
            <p:ph idx="1"/>
          </p:nvPr>
        </p:nvSpPr>
        <p:spPr/>
        <p:txBody>
          <a:bodyPr/>
          <a:lstStyle/>
          <a:p>
            <a:r>
              <a:rPr lang="en-US" dirty="0"/>
              <a:t>Implemented in India during 2000 – 2004.</a:t>
            </a:r>
          </a:p>
          <a:p>
            <a:r>
              <a:rPr lang="en-US" dirty="0"/>
              <a:t>33 state level, 10 eco-region level, 18 local level 13 thematic plans were proposed for conservation.</a:t>
            </a:r>
          </a:p>
          <a:p>
            <a:r>
              <a:rPr lang="en-IN" dirty="0"/>
              <a:t> Conservation of biodiversity </a:t>
            </a:r>
            <a:endParaRPr lang="en-US" dirty="0"/>
          </a:p>
          <a:p>
            <a:r>
              <a:rPr lang="en-US" dirty="0"/>
              <a:t> Sustainable use of its components </a:t>
            </a:r>
          </a:p>
          <a:p>
            <a:r>
              <a:rPr lang="en-US" dirty="0"/>
              <a:t> Fair and equitable sharing of benefits arising out of the use of genetic resources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6C8C8-3D5B-4E16-8A2D-A837E41C1036}"/>
              </a:ext>
            </a:extLst>
          </p:cNvPr>
          <p:cNvSpPr>
            <a:spLocks noGrp="1"/>
          </p:cNvSpPr>
          <p:nvPr>
            <p:ph type="title"/>
          </p:nvPr>
        </p:nvSpPr>
        <p:spPr>
          <a:xfrm>
            <a:off x="838200" y="0"/>
            <a:ext cx="10515600" cy="1034473"/>
          </a:xfrm>
        </p:spPr>
        <p:txBody>
          <a:bodyPr/>
          <a:lstStyle/>
          <a:p>
            <a:pPr algn="ctr"/>
            <a:r>
              <a:rPr lang="en-US" sz="3600" b="1" dirty="0">
                <a:solidFill>
                  <a:srgbClr val="FF0000"/>
                </a:solidFill>
                <a:latin typeface="Times New Roman" panose="02020603050405020304" pitchFamily="18" charset="0"/>
                <a:cs typeface="Times New Roman" panose="02020603050405020304" pitchFamily="18" charset="0"/>
              </a:rPr>
              <a:t>Introduction to Wildlife protection Act in India</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30B3393-0CFA-46DD-9EF7-293AC54DA126}"/>
              </a:ext>
            </a:extLst>
          </p:cNvPr>
          <p:cNvSpPr>
            <a:spLocks noGrp="1"/>
          </p:cNvSpPr>
          <p:nvPr>
            <p:ph idx="1"/>
          </p:nvPr>
        </p:nvSpPr>
        <p:spPr>
          <a:xfrm>
            <a:off x="838200" y="822036"/>
            <a:ext cx="10515600" cy="6012873"/>
          </a:xfrm>
        </p:spPr>
        <p:txBody>
          <a:bodyPr>
            <a:normAutofit fontScale="40000" lnSpcReduction="20000"/>
          </a:bodyPr>
          <a:lstStyle/>
          <a:p>
            <a:pPr algn="l"/>
            <a:endParaRPr lang="en-US" sz="5000" b="0" i="0" dirty="0">
              <a:solidFill>
                <a:srgbClr val="202122"/>
              </a:solidFill>
              <a:effectLst/>
              <a:latin typeface="Times New Roman" panose="02020603050405020304" pitchFamily="18" charset="0"/>
              <a:cs typeface="Times New Roman" panose="02020603050405020304" pitchFamily="18" charset="0"/>
            </a:endParaRPr>
          </a:p>
          <a:p>
            <a:pPr algn="l"/>
            <a:r>
              <a:rPr lang="en-US" sz="5000" b="0" i="0" dirty="0">
                <a:solidFill>
                  <a:srgbClr val="202122"/>
                </a:solidFill>
                <a:effectLst/>
                <a:latin typeface="Times New Roman" panose="02020603050405020304" pitchFamily="18" charset="0"/>
                <a:cs typeface="Times New Roman" panose="02020603050405020304" pitchFamily="18" charset="0"/>
              </a:rPr>
              <a:t>The </a:t>
            </a:r>
            <a:r>
              <a:rPr lang="en-US" sz="5000" b="1" i="0" dirty="0">
                <a:solidFill>
                  <a:srgbClr val="202122"/>
                </a:solidFill>
                <a:effectLst/>
                <a:latin typeface="Times New Roman" panose="02020603050405020304" pitchFamily="18" charset="0"/>
                <a:cs typeface="Times New Roman" panose="02020603050405020304" pitchFamily="18" charset="0"/>
              </a:rPr>
              <a:t>Wild Life Protection Act, 1972</a:t>
            </a:r>
            <a:r>
              <a:rPr lang="en-US" sz="5000" b="0" i="0" dirty="0">
                <a:solidFill>
                  <a:srgbClr val="202122"/>
                </a:solidFill>
                <a:effectLst/>
                <a:latin typeface="Times New Roman" panose="02020603050405020304" pitchFamily="18" charset="0"/>
                <a:cs typeface="Times New Roman" panose="02020603050405020304" pitchFamily="18" charset="0"/>
              </a:rPr>
              <a:t> is an </a:t>
            </a:r>
            <a:r>
              <a:rPr lang="en-US" sz="5000" b="0" i="0" u="none" strike="noStrike" dirty="0">
                <a:solidFill>
                  <a:srgbClr val="0B0080"/>
                </a:solidFill>
                <a:effectLst/>
                <a:latin typeface="Times New Roman" panose="02020603050405020304" pitchFamily="18" charset="0"/>
                <a:cs typeface="Times New Roman" panose="02020603050405020304" pitchFamily="18" charset="0"/>
                <a:hlinkClick r:id="rId2" tooltip="Act of Parliament"/>
              </a:rPr>
              <a:t>Act</a:t>
            </a:r>
            <a:r>
              <a:rPr lang="en-US" sz="5000" b="0" i="0" dirty="0">
                <a:solidFill>
                  <a:srgbClr val="202122"/>
                </a:solidFill>
                <a:effectLst/>
                <a:latin typeface="Times New Roman" panose="02020603050405020304" pitchFamily="18" charset="0"/>
                <a:cs typeface="Times New Roman" panose="02020603050405020304" pitchFamily="18" charset="0"/>
              </a:rPr>
              <a:t> of the </a:t>
            </a:r>
            <a:r>
              <a:rPr lang="en-US" sz="5000" b="0" i="0" u="none" strike="noStrike" dirty="0">
                <a:solidFill>
                  <a:srgbClr val="0B0080"/>
                </a:solidFill>
                <a:effectLst/>
                <a:latin typeface="Times New Roman" panose="02020603050405020304" pitchFamily="18" charset="0"/>
                <a:cs typeface="Times New Roman" panose="02020603050405020304" pitchFamily="18" charset="0"/>
                <a:hlinkClick r:id="rId3" tooltip="Parliament of India"/>
              </a:rPr>
              <a:t>Parliament of India</a:t>
            </a:r>
            <a:r>
              <a:rPr lang="en-US" sz="5000" b="0" i="0" dirty="0">
                <a:solidFill>
                  <a:srgbClr val="202122"/>
                </a:solidFill>
                <a:effectLst/>
                <a:latin typeface="Times New Roman" panose="02020603050405020304" pitchFamily="18" charset="0"/>
                <a:cs typeface="Times New Roman" panose="02020603050405020304" pitchFamily="18" charset="0"/>
              </a:rPr>
              <a:t> enacted for protection of plants and animal species. </a:t>
            </a:r>
          </a:p>
          <a:p>
            <a:pPr algn="l"/>
            <a:r>
              <a:rPr lang="en-US" sz="5000" b="0" i="0" dirty="0">
                <a:solidFill>
                  <a:srgbClr val="202122"/>
                </a:solidFill>
                <a:effectLst/>
                <a:latin typeface="Times New Roman" panose="02020603050405020304" pitchFamily="18" charset="0"/>
                <a:cs typeface="Times New Roman" panose="02020603050405020304" pitchFamily="18" charset="0"/>
              </a:rPr>
              <a:t>Before 1972, India had only five designated </a:t>
            </a:r>
            <a:r>
              <a:rPr lang="en-US" sz="5000" b="0" i="0" u="none" strike="noStrike" dirty="0">
                <a:solidFill>
                  <a:srgbClr val="0B0080"/>
                </a:solidFill>
                <a:effectLst/>
                <a:latin typeface="Times New Roman" panose="02020603050405020304" pitchFamily="18" charset="0"/>
                <a:cs typeface="Times New Roman" panose="02020603050405020304" pitchFamily="18" charset="0"/>
                <a:hlinkClick r:id="rId4" tooltip="National parks of India"/>
              </a:rPr>
              <a:t>national parks</a:t>
            </a:r>
            <a:r>
              <a:rPr lang="en-US" sz="5000" b="0" i="0" dirty="0">
                <a:solidFill>
                  <a:srgbClr val="202122"/>
                </a:solidFill>
                <a:effectLst/>
                <a:latin typeface="Times New Roman" panose="02020603050405020304" pitchFamily="18" charset="0"/>
                <a:cs typeface="Times New Roman" panose="02020603050405020304" pitchFamily="18" charset="0"/>
              </a:rPr>
              <a:t>.</a:t>
            </a:r>
          </a:p>
          <a:p>
            <a:pPr algn="l"/>
            <a:r>
              <a:rPr lang="en-US" sz="5000" b="0" i="0" dirty="0">
                <a:solidFill>
                  <a:srgbClr val="202122"/>
                </a:solidFill>
                <a:effectLst/>
                <a:latin typeface="Times New Roman" panose="02020603050405020304" pitchFamily="18" charset="0"/>
                <a:cs typeface="Times New Roman" panose="02020603050405020304" pitchFamily="18" charset="0"/>
              </a:rPr>
              <a:t> Among other reforms, the Act established schedules of protected plant and animal species; hunting or harvesting these species was largely outlawed. </a:t>
            </a:r>
            <a:endParaRPr lang="en-US" sz="5000" b="0" i="0" baseline="30000" dirty="0">
              <a:solidFill>
                <a:srgbClr val="0B0080"/>
              </a:solidFill>
              <a:effectLst/>
              <a:latin typeface="Times New Roman" panose="02020603050405020304" pitchFamily="18" charset="0"/>
              <a:cs typeface="Times New Roman" panose="02020603050405020304" pitchFamily="18" charset="0"/>
            </a:endParaRPr>
          </a:p>
          <a:p>
            <a:pPr algn="l"/>
            <a:r>
              <a:rPr lang="en-US" sz="5000" b="0" i="0" dirty="0">
                <a:solidFill>
                  <a:srgbClr val="202122"/>
                </a:solidFill>
                <a:effectLst/>
                <a:latin typeface="Times New Roman" panose="02020603050405020304" pitchFamily="18" charset="0"/>
                <a:cs typeface="Times New Roman" panose="02020603050405020304" pitchFamily="18" charset="0"/>
              </a:rPr>
              <a:t>The Act provides for the protection of wild animals, birds and plants; and for matters connected there with or ancillary or incidental thereto. </a:t>
            </a:r>
          </a:p>
          <a:p>
            <a:pPr algn="l"/>
            <a:r>
              <a:rPr lang="en-US" sz="5000" b="0" i="0" dirty="0">
                <a:solidFill>
                  <a:srgbClr val="202122"/>
                </a:solidFill>
                <a:effectLst/>
                <a:latin typeface="Times New Roman" panose="02020603050405020304" pitchFamily="18" charset="0"/>
                <a:cs typeface="Times New Roman" panose="02020603050405020304" pitchFamily="18" charset="0"/>
              </a:rPr>
              <a:t>It extends to the whole of </a:t>
            </a:r>
            <a:r>
              <a:rPr lang="en-US" sz="5000" b="0" i="0" u="none" strike="noStrike" dirty="0">
                <a:solidFill>
                  <a:srgbClr val="0B0080"/>
                </a:solidFill>
                <a:effectLst/>
                <a:latin typeface="Times New Roman" panose="02020603050405020304" pitchFamily="18" charset="0"/>
                <a:cs typeface="Times New Roman" panose="02020603050405020304" pitchFamily="18" charset="0"/>
                <a:hlinkClick r:id="rId5" tooltip="India"/>
              </a:rPr>
              <a:t>India</a:t>
            </a:r>
            <a:r>
              <a:rPr lang="en-US" sz="5000" b="0" i="0" dirty="0">
                <a:solidFill>
                  <a:srgbClr val="202122"/>
                </a:solidFill>
                <a:effectLst/>
                <a:latin typeface="Times New Roman" panose="02020603050405020304" pitchFamily="18" charset="0"/>
                <a:cs typeface="Times New Roman" panose="02020603050405020304" pitchFamily="18" charset="0"/>
              </a:rPr>
              <a:t>. </a:t>
            </a:r>
          </a:p>
          <a:p>
            <a:pPr algn="l"/>
            <a:r>
              <a:rPr lang="en-US" sz="5000" b="0" i="0" dirty="0">
                <a:solidFill>
                  <a:srgbClr val="202122"/>
                </a:solidFill>
                <a:effectLst/>
                <a:latin typeface="Times New Roman" panose="02020603050405020304" pitchFamily="18" charset="0"/>
                <a:cs typeface="Times New Roman" panose="02020603050405020304" pitchFamily="18" charset="0"/>
              </a:rPr>
              <a:t>It has six schedules which give varying degrees of protection.</a:t>
            </a:r>
          </a:p>
          <a:p>
            <a:pPr algn="l"/>
            <a:r>
              <a:rPr lang="en-US" sz="5000" b="0" i="0" dirty="0">
                <a:solidFill>
                  <a:srgbClr val="202122"/>
                </a:solidFill>
                <a:effectLst/>
                <a:latin typeface="Times New Roman" panose="02020603050405020304" pitchFamily="18" charset="0"/>
                <a:cs typeface="Times New Roman" panose="02020603050405020304" pitchFamily="18" charset="0"/>
              </a:rPr>
              <a:t> </a:t>
            </a:r>
            <a:r>
              <a:rPr lang="en-US" sz="5000" b="0" i="0" u="none" strike="noStrike" dirty="0">
                <a:solidFill>
                  <a:srgbClr val="663366"/>
                </a:solidFill>
                <a:effectLst/>
                <a:latin typeface="Times New Roman" panose="02020603050405020304" pitchFamily="18" charset="0"/>
                <a:cs typeface="Times New Roman" panose="02020603050405020304" pitchFamily="18" charset="0"/>
                <a:hlinkClick r:id="rId6"/>
              </a:rPr>
              <a:t>Schedule I</a:t>
            </a:r>
            <a:r>
              <a:rPr lang="en-US" sz="5000" b="0" i="0" dirty="0">
                <a:solidFill>
                  <a:srgbClr val="202122"/>
                </a:solidFill>
                <a:effectLst/>
                <a:latin typeface="Times New Roman" panose="02020603050405020304" pitchFamily="18" charset="0"/>
                <a:cs typeface="Times New Roman" panose="02020603050405020304" pitchFamily="18" charset="0"/>
              </a:rPr>
              <a:t> and part II of </a:t>
            </a:r>
            <a:r>
              <a:rPr lang="en-US" sz="5000" b="0" i="0" u="none" strike="noStrike" dirty="0">
                <a:solidFill>
                  <a:srgbClr val="663366"/>
                </a:solidFill>
                <a:effectLst/>
                <a:latin typeface="Times New Roman" panose="02020603050405020304" pitchFamily="18" charset="0"/>
                <a:cs typeface="Times New Roman" panose="02020603050405020304" pitchFamily="18" charset="0"/>
                <a:hlinkClick r:id="rId7"/>
              </a:rPr>
              <a:t>Schedule II</a:t>
            </a:r>
            <a:r>
              <a:rPr lang="en-US" sz="5000" b="0" i="0" dirty="0">
                <a:solidFill>
                  <a:srgbClr val="202122"/>
                </a:solidFill>
                <a:effectLst/>
                <a:latin typeface="Times New Roman" panose="02020603050405020304" pitchFamily="18" charset="0"/>
                <a:cs typeface="Times New Roman" panose="02020603050405020304" pitchFamily="18" charset="0"/>
              </a:rPr>
              <a:t> provide absolute protection - offences under these are prescribed the highest penalties. </a:t>
            </a:r>
          </a:p>
          <a:p>
            <a:pPr algn="l"/>
            <a:r>
              <a:rPr lang="en-US" sz="5000" b="0" i="0" dirty="0">
                <a:solidFill>
                  <a:srgbClr val="202122"/>
                </a:solidFill>
                <a:effectLst/>
                <a:latin typeface="Times New Roman" panose="02020603050405020304" pitchFamily="18" charset="0"/>
                <a:cs typeface="Times New Roman" panose="02020603050405020304" pitchFamily="18" charset="0"/>
              </a:rPr>
              <a:t>Species listed in </a:t>
            </a:r>
            <a:r>
              <a:rPr lang="en-US" sz="5000" b="0" i="0" u="none" strike="noStrike" dirty="0">
                <a:solidFill>
                  <a:srgbClr val="663366"/>
                </a:solidFill>
                <a:effectLst/>
                <a:latin typeface="Times New Roman" panose="02020603050405020304" pitchFamily="18" charset="0"/>
                <a:cs typeface="Times New Roman" panose="02020603050405020304" pitchFamily="18" charset="0"/>
                <a:hlinkClick r:id="rId8"/>
              </a:rPr>
              <a:t>Schedule III</a:t>
            </a:r>
            <a:r>
              <a:rPr lang="en-US" sz="5000" b="0" i="0" dirty="0">
                <a:solidFill>
                  <a:srgbClr val="202122"/>
                </a:solidFill>
                <a:effectLst/>
                <a:latin typeface="Times New Roman" panose="02020603050405020304" pitchFamily="18" charset="0"/>
                <a:cs typeface="Times New Roman" panose="02020603050405020304" pitchFamily="18" charset="0"/>
              </a:rPr>
              <a:t> and </a:t>
            </a:r>
            <a:r>
              <a:rPr lang="en-US" sz="5000" b="0" i="0" u="none" strike="noStrike" dirty="0">
                <a:solidFill>
                  <a:srgbClr val="663366"/>
                </a:solidFill>
                <a:effectLst/>
                <a:latin typeface="Times New Roman" panose="02020603050405020304" pitchFamily="18" charset="0"/>
                <a:cs typeface="Times New Roman" panose="02020603050405020304" pitchFamily="18" charset="0"/>
                <a:hlinkClick r:id="rId9"/>
              </a:rPr>
              <a:t>Schedule IV</a:t>
            </a:r>
            <a:r>
              <a:rPr lang="en-US" sz="5000" b="0" i="0" dirty="0">
                <a:solidFill>
                  <a:srgbClr val="202122"/>
                </a:solidFill>
                <a:effectLst/>
                <a:latin typeface="Times New Roman" panose="02020603050405020304" pitchFamily="18" charset="0"/>
                <a:cs typeface="Times New Roman" panose="02020603050405020304" pitchFamily="18" charset="0"/>
              </a:rPr>
              <a:t> are also protected, but the penalties are much lower. </a:t>
            </a:r>
          </a:p>
          <a:p>
            <a:pPr algn="l"/>
            <a:r>
              <a:rPr lang="en-US" sz="5000" b="0" i="0" u="none" strike="noStrike" dirty="0">
                <a:solidFill>
                  <a:srgbClr val="663366"/>
                </a:solidFill>
                <a:effectLst/>
                <a:latin typeface="Times New Roman" panose="02020603050405020304" pitchFamily="18" charset="0"/>
                <a:cs typeface="Times New Roman" panose="02020603050405020304" pitchFamily="18" charset="0"/>
                <a:hlinkClick r:id="rId10"/>
              </a:rPr>
              <a:t>Schedule V</a:t>
            </a:r>
            <a:r>
              <a:rPr lang="en-US" sz="5000" b="0" i="0" dirty="0">
                <a:solidFill>
                  <a:srgbClr val="202122"/>
                </a:solidFill>
                <a:effectLst/>
                <a:latin typeface="Times New Roman" panose="02020603050405020304" pitchFamily="18" charset="0"/>
                <a:cs typeface="Times New Roman" panose="02020603050405020304" pitchFamily="18" charset="0"/>
              </a:rPr>
              <a:t> includes the animals which may be hunted. </a:t>
            </a:r>
          </a:p>
          <a:p>
            <a:pPr algn="l"/>
            <a:r>
              <a:rPr lang="en-US" sz="5000" b="0" i="0" dirty="0">
                <a:solidFill>
                  <a:srgbClr val="202122"/>
                </a:solidFill>
                <a:effectLst/>
                <a:latin typeface="Times New Roman" panose="02020603050405020304" pitchFamily="18" charset="0"/>
                <a:cs typeface="Times New Roman" panose="02020603050405020304" pitchFamily="18" charset="0"/>
              </a:rPr>
              <a:t>The specified endemic plants in </a:t>
            </a:r>
            <a:r>
              <a:rPr lang="en-US" sz="5000" b="0" i="0" u="none" strike="noStrike" dirty="0">
                <a:solidFill>
                  <a:srgbClr val="663366"/>
                </a:solidFill>
                <a:effectLst/>
                <a:latin typeface="Times New Roman" panose="02020603050405020304" pitchFamily="18" charset="0"/>
                <a:cs typeface="Times New Roman" panose="02020603050405020304" pitchFamily="18" charset="0"/>
                <a:hlinkClick r:id="rId11"/>
              </a:rPr>
              <a:t>Schedule VI</a:t>
            </a:r>
            <a:r>
              <a:rPr lang="en-US" sz="5000" b="0" i="0" dirty="0">
                <a:solidFill>
                  <a:srgbClr val="202122"/>
                </a:solidFill>
                <a:effectLst/>
                <a:latin typeface="Times New Roman" panose="02020603050405020304" pitchFamily="18" charset="0"/>
                <a:cs typeface="Times New Roman" panose="02020603050405020304" pitchFamily="18" charset="0"/>
              </a:rPr>
              <a:t> are prohibited from cultivation and planting. </a:t>
            </a:r>
          </a:p>
          <a:p>
            <a:pPr algn="l"/>
            <a:r>
              <a:rPr lang="en-US" sz="5000" b="0" i="0" dirty="0">
                <a:solidFill>
                  <a:srgbClr val="202122"/>
                </a:solidFill>
                <a:effectLst/>
                <a:latin typeface="Times New Roman" panose="02020603050405020304" pitchFamily="18" charset="0"/>
                <a:cs typeface="Times New Roman" panose="02020603050405020304" pitchFamily="18" charset="0"/>
              </a:rPr>
              <a:t>The hunting to the Enforcement authorities have the power to compound offences under this Schedule (i.e. they impose fines on the offenders). Up to April 2010 there have been 16 convictions under this act relating to the death of tigers.</a:t>
            </a:r>
          </a:p>
          <a:p>
            <a:endParaRPr lang="en-IN" dirty="0"/>
          </a:p>
        </p:txBody>
      </p:sp>
    </p:spTree>
    <p:extLst>
      <p:ext uri="{BB962C8B-B14F-4D97-AF65-F5344CB8AC3E}">
        <p14:creationId xmlns:p14="http://schemas.microsoft.com/office/powerpoint/2010/main" val="405053395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96451-5594-49BC-934D-8B9296733EF6}"/>
              </a:ext>
            </a:extLst>
          </p:cNvPr>
          <p:cNvSpPr>
            <a:spLocks noGrp="1"/>
          </p:cNvSpPr>
          <p:nvPr>
            <p:ph type="title"/>
          </p:nvPr>
        </p:nvSpPr>
        <p:spPr>
          <a:xfrm>
            <a:off x="838200" y="0"/>
            <a:ext cx="10515600" cy="1167320"/>
          </a:xfrm>
        </p:spPr>
        <p:txBody>
          <a:bodyPr/>
          <a:lstStyle/>
          <a:p>
            <a:pPr algn="ctr"/>
            <a:r>
              <a:rPr lang="en-US" sz="4400" b="0" i="0" u="none" strike="noStrike" dirty="0">
                <a:solidFill>
                  <a:srgbClr val="FF0000"/>
                </a:solidFill>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Schedule -I</a:t>
            </a:r>
            <a:r>
              <a:rPr lang="en-US" sz="4400" b="0" i="0" dirty="0">
                <a:solidFill>
                  <a:srgbClr val="FF0000"/>
                </a:solidFill>
                <a:effectLst/>
                <a:latin typeface="Times New Roman" panose="02020603050405020304" pitchFamily="18" charset="0"/>
                <a:cs typeface="Times New Roman" panose="02020603050405020304" pitchFamily="18" charset="0"/>
              </a:rPr>
              <a:t>  :Animals from India</a:t>
            </a:r>
            <a:endParaRPr lang="en-IN" dirty="0">
              <a:solidFill>
                <a:srgbClr val="FF0000"/>
              </a:solidFill>
            </a:endParaRPr>
          </a:p>
        </p:txBody>
      </p:sp>
      <p:sp>
        <p:nvSpPr>
          <p:cNvPr id="3" name="Content Placeholder 2">
            <a:extLst>
              <a:ext uri="{FF2B5EF4-FFF2-40B4-BE49-F238E27FC236}">
                <a16:creationId xmlns:a16="http://schemas.microsoft.com/office/drawing/2014/main" id="{736AC502-C4CE-4CBD-800D-23C25ADA00AD}"/>
              </a:ext>
            </a:extLst>
          </p:cNvPr>
          <p:cNvSpPr>
            <a:spLocks noGrp="1"/>
          </p:cNvSpPr>
          <p:nvPr>
            <p:ph idx="1"/>
          </p:nvPr>
        </p:nvSpPr>
        <p:spPr>
          <a:xfrm>
            <a:off x="838200" y="1031132"/>
            <a:ext cx="10515600" cy="5826867"/>
          </a:xfrm>
        </p:spPr>
        <p:txBody>
          <a:bodyPr>
            <a:normAutofit fontScale="25000" lnSpcReduction="20000"/>
          </a:bodyPr>
          <a:lstStyle/>
          <a:p>
            <a:pPr algn="l"/>
            <a:r>
              <a:rPr lang="en-IN" sz="5600" b="0" i="0" dirty="0">
                <a:solidFill>
                  <a:srgbClr val="222222"/>
                </a:solidFill>
                <a:effectLst/>
                <a:latin typeface="Roboto"/>
              </a:rPr>
              <a:t>1. Andaman Wild pig (Sus </a:t>
            </a:r>
            <a:r>
              <a:rPr lang="en-IN" sz="5600" b="0" i="0" dirty="0" err="1">
                <a:solidFill>
                  <a:srgbClr val="222222"/>
                </a:solidFill>
                <a:effectLst/>
                <a:latin typeface="Roboto"/>
              </a:rPr>
              <a:t>sorofa</a:t>
            </a:r>
            <a:r>
              <a:rPr lang="en-IN" sz="5600" b="0" i="0" dirty="0">
                <a:solidFill>
                  <a:srgbClr val="222222"/>
                </a:solidFill>
                <a:effectLst/>
                <a:latin typeface="Roboto"/>
              </a:rPr>
              <a:t> </a:t>
            </a:r>
            <a:r>
              <a:rPr lang="en-IN" sz="5600" b="0" i="0" dirty="0" err="1">
                <a:solidFill>
                  <a:srgbClr val="222222"/>
                </a:solidFill>
                <a:effectLst/>
                <a:latin typeface="Roboto"/>
              </a:rPr>
              <a:t>andamanensis</a:t>
            </a:r>
            <a:r>
              <a:rPr lang="en-IN" sz="5600" b="0" i="0" dirty="0">
                <a:solidFill>
                  <a:srgbClr val="222222"/>
                </a:solidFill>
                <a:effectLst/>
                <a:latin typeface="Roboto"/>
              </a:rPr>
              <a:t>)]</a:t>
            </a:r>
          </a:p>
          <a:p>
            <a:pPr algn="l"/>
            <a:r>
              <a:rPr lang="en-IN" sz="5600" b="0" i="0" dirty="0">
                <a:solidFill>
                  <a:srgbClr val="222222"/>
                </a:solidFill>
                <a:effectLst/>
                <a:latin typeface="Roboto"/>
              </a:rPr>
              <a:t>2. Black Buck (Antelope </a:t>
            </a:r>
            <a:r>
              <a:rPr lang="en-IN" sz="5600" b="0" i="0" dirty="0" err="1">
                <a:solidFill>
                  <a:srgbClr val="222222"/>
                </a:solidFill>
                <a:effectLst/>
                <a:latin typeface="Roboto"/>
              </a:rPr>
              <a:t>cervicapra</a:t>
            </a:r>
            <a:r>
              <a:rPr lang="en-IN" sz="5600" b="0" i="0" dirty="0">
                <a:solidFill>
                  <a:srgbClr val="222222"/>
                </a:solidFill>
                <a:effectLst/>
                <a:latin typeface="Roboto"/>
              </a:rPr>
              <a:t>) 2 [2-A. •*•]</a:t>
            </a:r>
          </a:p>
          <a:p>
            <a:pPr algn="l"/>
            <a:r>
              <a:rPr lang="en-IN" sz="5600" b="0" i="0" dirty="0">
                <a:solidFill>
                  <a:srgbClr val="222222"/>
                </a:solidFill>
                <a:effectLst/>
                <a:latin typeface="Roboto"/>
              </a:rPr>
              <a:t>3. Brow-antlered Deer or </a:t>
            </a:r>
            <a:r>
              <a:rPr lang="en-IN" sz="5600" b="0" i="0" dirty="0" err="1">
                <a:solidFill>
                  <a:srgbClr val="222222"/>
                </a:solidFill>
                <a:effectLst/>
                <a:latin typeface="Roboto"/>
              </a:rPr>
              <a:t>Thamin</a:t>
            </a:r>
            <a:r>
              <a:rPr lang="en-IN" sz="5600" b="0" i="0" dirty="0">
                <a:solidFill>
                  <a:srgbClr val="222222"/>
                </a:solidFill>
                <a:effectLst/>
                <a:latin typeface="Roboto"/>
              </a:rPr>
              <a:t> (Cervus </a:t>
            </a:r>
            <a:r>
              <a:rPr lang="en-IN" sz="5600" b="0" i="0" dirty="0" err="1">
                <a:solidFill>
                  <a:srgbClr val="222222"/>
                </a:solidFill>
                <a:effectLst/>
                <a:latin typeface="Roboto"/>
              </a:rPr>
              <a:t>eldi</a:t>
            </a:r>
            <a:r>
              <a:rPr lang="en-IN" sz="5600" b="0" i="0" dirty="0">
                <a:solidFill>
                  <a:srgbClr val="222222"/>
                </a:solidFill>
                <a:effectLst/>
                <a:latin typeface="Roboto"/>
              </a:rPr>
              <a:t>)</a:t>
            </a:r>
          </a:p>
          <a:p>
            <a:pPr algn="l"/>
            <a:r>
              <a:rPr lang="en-IN" sz="5600" b="0" i="0" dirty="0">
                <a:solidFill>
                  <a:srgbClr val="222222"/>
                </a:solidFill>
                <a:effectLst/>
                <a:latin typeface="Roboto"/>
              </a:rPr>
              <a:t>4. Caracal (Felis caracal) [ 4-A. </a:t>
            </a:r>
            <a:r>
              <a:rPr lang="en-IN" sz="5600" b="0" i="0" dirty="0" err="1">
                <a:solidFill>
                  <a:srgbClr val="222222"/>
                </a:solidFill>
                <a:effectLst/>
                <a:latin typeface="Roboto"/>
              </a:rPr>
              <a:t>Catecean</a:t>
            </a:r>
            <a:r>
              <a:rPr lang="en-IN" sz="5600" b="0" i="0" dirty="0">
                <a:solidFill>
                  <a:srgbClr val="222222"/>
                </a:solidFill>
                <a:effectLst/>
                <a:latin typeface="Roboto"/>
              </a:rPr>
              <a:t> specials]</a:t>
            </a:r>
          </a:p>
          <a:p>
            <a:pPr algn="l"/>
            <a:r>
              <a:rPr lang="en-IN" sz="5600" b="0" i="0" dirty="0">
                <a:solidFill>
                  <a:srgbClr val="222222"/>
                </a:solidFill>
                <a:effectLst/>
                <a:latin typeface="Roboto"/>
              </a:rPr>
              <a:t>5. Cheetah (Acinonyx </a:t>
            </a:r>
            <a:r>
              <a:rPr lang="en-IN" sz="5600" b="0" i="0" dirty="0" err="1">
                <a:solidFill>
                  <a:srgbClr val="222222"/>
                </a:solidFill>
                <a:effectLst/>
                <a:latin typeface="Roboto"/>
              </a:rPr>
              <a:t>jubatus</a:t>
            </a:r>
            <a:r>
              <a:rPr lang="en-IN" sz="5600" b="0" i="0" dirty="0">
                <a:solidFill>
                  <a:srgbClr val="222222"/>
                </a:solidFill>
                <a:effectLst/>
                <a:latin typeface="Roboto"/>
              </a:rPr>
              <a:t>) 4 [5-A. Chinese Pangolin (</a:t>
            </a:r>
            <a:r>
              <a:rPr lang="en-IN" sz="5600" b="0" i="0" dirty="0" err="1">
                <a:solidFill>
                  <a:srgbClr val="222222"/>
                </a:solidFill>
                <a:effectLst/>
                <a:latin typeface="Roboto"/>
              </a:rPr>
              <a:t>Mainis</a:t>
            </a:r>
            <a:r>
              <a:rPr lang="en-IN" sz="5600" b="0" i="0" dirty="0">
                <a:solidFill>
                  <a:srgbClr val="222222"/>
                </a:solidFill>
                <a:effectLst/>
                <a:latin typeface="Roboto"/>
              </a:rPr>
              <a:t> </a:t>
            </a:r>
            <a:r>
              <a:rPr lang="en-IN" sz="5600" b="0" i="0" dirty="0" err="1">
                <a:solidFill>
                  <a:srgbClr val="222222"/>
                </a:solidFill>
                <a:effectLst/>
                <a:latin typeface="Roboto"/>
              </a:rPr>
              <a:t>pentadactyla</a:t>
            </a:r>
            <a:r>
              <a:rPr lang="en-IN" sz="5600" b="0" i="0" dirty="0">
                <a:solidFill>
                  <a:srgbClr val="222222"/>
                </a:solidFill>
                <a:effectLst/>
                <a:latin typeface="Roboto"/>
              </a:rPr>
              <a:t>)]</a:t>
            </a:r>
          </a:p>
          <a:p>
            <a:pPr algn="l"/>
            <a:r>
              <a:rPr lang="en-IN" sz="5600" b="0" i="0" dirty="0">
                <a:solidFill>
                  <a:srgbClr val="222222"/>
                </a:solidFill>
                <a:effectLst/>
                <a:latin typeface="Roboto"/>
              </a:rPr>
              <a:t>6. Clouded Leopard (</a:t>
            </a:r>
            <a:r>
              <a:rPr lang="en-IN" sz="5600" b="0" i="0" dirty="0" err="1">
                <a:solidFill>
                  <a:srgbClr val="222222"/>
                </a:solidFill>
                <a:effectLst/>
                <a:latin typeface="Roboto"/>
              </a:rPr>
              <a:t>Neofelis</a:t>
            </a:r>
            <a:r>
              <a:rPr lang="en-IN" sz="5600" b="0" i="0" dirty="0">
                <a:solidFill>
                  <a:srgbClr val="222222"/>
                </a:solidFill>
                <a:effectLst/>
                <a:latin typeface="Roboto"/>
              </a:rPr>
              <a:t> </a:t>
            </a:r>
            <a:r>
              <a:rPr lang="en-IN" sz="5600" b="0" i="0" dirty="0" err="1">
                <a:solidFill>
                  <a:srgbClr val="222222"/>
                </a:solidFill>
                <a:effectLst/>
                <a:latin typeface="Roboto"/>
              </a:rPr>
              <a:t>nebulosa</a:t>
            </a:r>
            <a:r>
              <a:rPr lang="en-IN" sz="5600" b="0" i="0" dirty="0">
                <a:solidFill>
                  <a:srgbClr val="222222"/>
                </a:solidFill>
                <a:effectLst/>
                <a:latin typeface="Roboto"/>
              </a:rPr>
              <a:t>)</a:t>
            </a:r>
          </a:p>
          <a:p>
            <a:pPr algn="l"/>
            <a:r>
              <a:rPr lang="en-IN" sz="5600" b="0" i="0" dirty="0">
                <a:solidFill>
                  <a:srgbClr val="222222"/>
                </a:solidFill>
                <a:effectLst/>
                <a:latin typeface="Roboto"/>
              </a:rPr>
              <a:t>7. Dugong (Dugong </a:t>
            </a:r>
            <a:r>
              <a:rPr lang="en-IN" sz="5600" b="0" i="0" dirty="0" err="1">
                <a:solidFill>
                  <a:srgbClr val="222222"/>
                </a:solidFill>
                <a:effectLst/>
                <a:latin typeface="Roboto"/>
              </a:rPr>
              <a:t>dugon</a:t>
            </a:r>
            <a:r>
              <a:rPr lang="en-IN" sz="5600" b="0" i="0" dirty="0">
                <a:solidFill>
                  <a:srgbClr val="222222"/>
                </a:solidFill>
                <a:effectLst/>
                <a:latin typeface="Roboto"/>
              </a:rPr>
              <a:t>) 2 [7-A Ermine (</a:t>
            </a:r>
            <a:r>
              <a:rPr lang="en-IN" sz="5600" b="0" i="0" dirty="0" err="1">
                <a:solidFill>
                  <a:srgbClr val="222222"/>
                </a:solidFill>
                <a:effectLst/>
                <a:latin typeface="Roboto"/>
              </a:rPr>
              <a:t>Mustele</a:t>
            </a:r>
            <a:r>
              <a:rPr lang="en-IN" sz="5600" b="0" i="0" dirty="0">
                <a:solidFill>
                  <a:srgbClr val="222222"/>
                </a:solidFill>
                <a:effectLst/>
                <a:latin typeface="Roboto"/>
              </a:rPr>
              <a:t> erminea)]</a:t>
            </a:r>
          </a:p>
          <a:p>
            <a:pPr algn="l"/>
            <a:r>
              <a:rPr lang="en-IN" sz="5600" b="0" i="0" dirty="0">
                <a:solidFill>
                  <a:srgbClr val="222222"/>
                </a:solidFill>
                <a:effectLst/>
                <a:latin typeface="Roboto"/>
              </a:rPr>
              <a:t>8. Fishing Cat (Felis </a:t>
            </a:r>
            <a:r>
              <a:rPr lang="en-IN" sz="5600" b="0" i="0" dirty="0" err="1">
                <a:solidFill>
                  <a:srgbClr val="222222"/>
                </a:solidFill>
                <a:effectLst/>
                <a:latin typeface="Roboto"/>
              </a:rPr>
              <a:t>viverrina</a:t>
            </a:r>
            <a:r>
              <a:rPr lang="en-IN" sz="5600" b="0" i="0" dirty="0">
                <a:solidFill>
                  <a:srgbClr val="222222"/>
                </a:solidFill>
                <a:effectLst/>
                <a:latin typeface="Roboto"/>
              </a:rPr>
              <a:t>)</a:t>
            </a:r>
          </a:p>
          <a:p>
            <a:pPr algn="l"/>
            <a:r>
              <a:rPr lang="en-IN" sz="5600" b="0" i="0" dirty="0">
                <a:solidFill>
                  <a:srgbClr val="222222"/>
                </a:solidFill>
                <a:effectLst/>
                <a:latin typeface="Roboto"/>
              </a:rPr>
              <a:t>9. Golden Cat (Felis </a:t>
            </a:r>
            <a:r>
              <a:rPr lang="en-IN" sz="5600" b="0" i="0" dirty="0" err="1">
                <a:solidFill>
                  <a:srgbClr val="222222"/>
                </a:solidFill>
                <a:effectLst/>
                <a:latin typeface="Roboto"/>
              </a:rPr>
              <a:t>temmincki</a:t>
            </a:r>
            <a:r>
              <a:rPr lang="en-IN" sz="5600" b="0" i="0" dirty="0">
                <a:solidFill>
                  <a:srgbClr val="222222"/>
                </a:solidFill>
                <a:effectLst/>
                <a:latin typeface="Roboto"/>
              </a:rPr>
              <a:t>)</a:t>
            </a:r>
          </a:p>
          <a:p>
            <a:pPr algn="l"/>
            <a:r>
              <a:rPr lang="en-IN" sz="5600" b="0" i="0" dirty="0">
                <a:solidFill>
                  <a:srgbClr val="222222"/>
                </a:solidFill>
                <a:effectLst/>
                <a:latin typeface="Roboto"/>
              </a:rPr>
              <a:t>10. Golden Langur (Presbytis </a:t>
            </a:r>
            <a:r>
              <a:rPr lang="en-IN" sz="5600" b="0" i="0" dirty="0" err="1">
                <a:solidFill>
                  <a:srgbClr val="222222"/>
                </a:solidFill>
                <a:effectLst/>
                <a:latin typeface="Roboto"/>
              </a:rPr>
              <a:t>geei</a:t>
            </a:r>
            <a:r>
              <a:rPr lang="en-IN" sz="5600" b="0" i="0" dirty="0">
                <a:solidFill>
                  <a:srgbClr val="222222"/>
                </a:solidFill>
                <a:effectLst/>
                <a:latin typeface="Roboto"/>
              </a:rPr>
              <a:t>) 3 [10-A. Giant squirrel (</a:t>
            </a:r>
            <a:r>
              <a:rPr lang="en-IN" sz="5600" b="0" i="0" dirty="0" err="1">
                <a:solidFill>
                  <a:srgbClr val="222222"/>
                </a:solidFill>
                <a:effectLst/>
                <a:latin typeface="Roboto"/>
              </a:rPr>
              <a:t>Ratufa</a:t>
            </a:r>
            <a:r>
              <a:rPr lang="en-IN" sz="5600" b="0" i="0" dirty="0">
                <a:solidFill>
                  <a:srgbClr val="222222"/>
                </a:solidFill>
                <a:effectLst/>
                <a:latin typeface="Roboto"/>
              </a:rPr>
              <a:t> macroura)] [10-B. Himalayan Ibex (Capra ibex)] ' [10-C. Himalayan </a:t>
            </a:r>
            <a:r>
              <a:rPr lang="en-IN" sz="5600" b="0" i="0" dirty="0" err="1">
                <a:solidFill>
                  <a:srgbClr val="222222"/>
                </a:solidFill>
                <a:effectLst/>
                <a:latin typeface="Roboto"/>
              </a:rPr>
              <a:t>Tahr</a:t>
            </a:r>
            <a:r>
              <a:rPr lang="en-IN" sz="5600" b="0" i="0" dirty="0">
                <a:solidFill>
                  <a:srgbClr val="222222"/>
                </a:solidFill>
                <a:effectLst/>
                <a:latin typeface="Roboto"/>
              </a:rPr>
              <a:t> (</a:t>
            </a:r>
            <a:r>
              <a:rPr lang="en-IN" sz="5600" b="0" i="0" dirty="0" err="1">
                <a:solidFill>
                  <a:srgbClr val="222222"/>
                </a:solidFill>
                <a:effectLst/>
                <a:latin typeface="Roboto"/>
              </a:rPr>
              <a:t>Hemitragus</a:t>
            </a:r>
            <a:r>
              <a:rPr lang="en-IN" sz="5600" b="0" i="0" dirty="0">
                <a:solidFill>
                  <a:srgbClr val="222222"/>
                </a:solidFill>
                <a:effectLst/>
                <a:latin typeface="Roboto"/>
              </a:rPr>
              <a:t> </a:t>
            </a:r>
            <a:r>
              <a:rPr lang="en-IN" sz="5600" b="0" i="0" dirty="0" err="1">
                <a:solidFill>
                  <a:srgbClr val="222222"/>
                </a:solidFill>
                <a:effectLst/>
                <a:latin typeface="Roboto"/>
              </a:rPr>
              <a:t>jemlahicus</a:t>
            </a:r>
            <a:r>
              <a:rPr lang="en-IN" sz="5600" b="0" i="0" dirty="0">
                <a:solidFill>
                  <a:srgbClr val="222222"/>
                </a:solidFill>
                <a:effectLst/>
                <a:latin typeface="Roboto"/>
              </a:rPr>
              <a:t>)]</a:t>
            </a:r>
          </a:p>
          <a:p>
            <a:pPr algn="l"/>
            <a:r>
              <a:rPr lang="en-IN" sz="5600" b="0" i="0" dirty="0">
                <a:solidFill>
                  <a:srgbClr val="222222"/>
                </a:solidFill>
                <a:effectLst/>
                <a:latin typeface="Roboto"/>
              </a:rPr>
              <a:t>11. Hispid Hare (</a:t>
            </a:r>
            <a:r>
              <a:rPr lang="en-IN" sz="5600" b="0" i="0" dirty="0" err="1">
                <a:solidFill>
                  <a:srgbClr val="222222"/>
                </a:solidFill>
                <a:effectLst/>
                <a:latin typeface="Roboto"/>
              </a:rPr>
              <a:t>Caprolagus</a:t>
            </a:r>
            <a:r>
              <a:rPr lang="en-IN" sz="5600" b="0" i="0" dirty="0">
                <a:solidFill>
                  <a:srgbClr val="222222"/>
                </a:solidFill>
                <a:effectLst/>
                <a:latin typeface="Roboto"/>
              </a:rPr>
              <a:t> </a:t>
            </a:r>
            <a:r>
              <a:rPr lang="en-IN" sz="5600" b="0" i="0" dirty="0" err="1">
                <a:solidFill>
                  <a:srgbClr val="222222"/>
                </a:solidFill>
                <a:effectLst/>
                <a:latin typeface="Roboto"/>
              </a:rPr>
              <a:t>hispidus</a:t>
            </a:r>
            <a:r>
              <a:rPr lang="en-IN" sz="5600" b="0" i="0" dirty="0">
                <a:solidFill>
                  <a:srgbClr val="222222"/>
                </a:solidFill>
                <a:effectLst/>
                <a:latin typeface="Roboto"/>
              </a:rPr>
              <a:t>) 3 [11-A. Hog </a:t>
            </a:r>
            <a:r>
              <a:rPr lang="en-IN" sz="5600" b="0" i="0" dirty="0" err="1">
                <a:solidFill>
                  <a:srgbClr val="222222"/>
                </a:solidFill>
                <a:effectLst/>
                <a:latin typeface="Roboto"/>
              </a:rPr>
              <a:t>badgar</a:t>
            </a:r>
            <a:r>
              <a:rPr lang="en-IN" sz="5600" b="0" i="0" dirty="0">
                <a:solidFill>
                  <a:srgbClr val="222222"/>
                </a:solidFill>
                <a:effectLst/>
                <a:latin typeface="Roboto"/>
              </a:rPr>
              <a:t> (</a:t>
            </a:r>
            <a:r>
              <a:rPr lang="en-IN" sz="5600" b="0" i="0" dirty="0" err="1">
                <a:solidFill>
                  <a:srgbClr val="222222"/>
                </a:solidFill>
                <a:effectLst/>
                <a:latin typeface="Roboto"/>
              </a:rPr>
              <a:t>Arconyx</a:t>
            </a:r>
            <a:r>
              <a:rPr lang="en-IN" sz="5600" b="0" i="0" dirty="0">
                <a:solidFill>
                  <a:srgbClr val="222222"/>
                </a:solidFill>
                <a:effectLst/>
                <a:latin typeface="Roboto"/>
              </a:rPr>
              <a:t> </a:t>
            </a:r>
            <a:r>
              <a:rPr lang="en-IN" sz="5600" b="0" i="0" dirty="0" err="1">
                <a:solidFill>
                  <a:srgbClr val="222222"/>
                </a:solidFill>
                <a:effectLst/>
                <a:latin typeface="Roboto"/>
              </a:rPr>
              <a:t>collaris</a:t>
            </a:r>
            <a:r>
              <a:rPr lang="en-IN" sz="5600" b="0" i="0" dirty="0">
                <a:solidFill>
                  <a:srgbClr val="222222"/>
                </a:solidFill>
                <a:effectLst/>
                <a:latin typeface="Roboto"/>
              </a:rPr>
              <a:t>)]</a:t>
            </a:r>
          </a:p>
          <a:p>
            <a:pPr algn="l"/>
            <a:r>
              <a:rPr lang="en-IN" sz="5600" b="0" i="0" dirty="0">
                <a:solidFill>
                  <a:srgbClr val="222222"/>
                </a:solidFill>
                <a:effectLst/>
                <a:latin typeface="Roboto"/>
              </a:rPr>
              <a:t>12. Hoolock (</a:t>
            </a:r>
            <a:r>
              <a:rPr lang="en-IN" sz="5600" b="0" i="0" dirty="0" err="1">
                <a:solidFill>
                  <a:srgbClr val="222222"/>
                </a:solidFill>
                <a:effectLst/>
                <a:latin typeface="Roboto"/>
              </a:rPr>
              <a:t>Hyloba</a:t>
            </a:r>
            <a:r>
              <a:rPr lang="en-IN" sz="5600" b="0" i="0" dirty="0">
                <a:solidFill>
                  <a:srgbClr val="222222"/>
                </a:solidFill>
                <a:effectLst/>
                <a:latin typeface="Roboto"/>
              </a:rPr>
              <a:t> </a:t>
            </a:r>
            <a:r>
              <a:rPr lang="en-IN" sz="5600" b="0" i="0" dirty="0" err="1">
                <a:solidFill>
                  <a:srgbClr val="222222"/>
                </a:solidFill>
                <a:effectLst/>
                <a:latin typeface="Roboto"/>
              </a:rPr>
              <a:t>tes</a:t>
            </a:r>
            <a:r>
              <a:rPr lang="en-IN" sz="5600" b="0" i="0" dirty="0">
                <a:solidFill>
                  <a:srgbClr val="222222"/>
                </a:solidFill>
                <a:effectLst/>
                <a:latin typeface="Roboto"/>
              </a:rPr>
              <a:t> hoolock)</a:t>
            </a:r>
          </a:p>
          <a:p>
            <a:pPr algn="l"/>
            <a:r>
              <a:rPr lang="en-IN" sz="5600" b="0" i="0" dirty="0">
                <a:solidFill>
                  <a:srgbClr val="222222"/>
                </a:solidFill>
                <a:effectLst/>
                <a:latin typeface="Roboto"/>
              </a:rPr>
              <a:t>13. Indian Lion (</a:t>
            </a:r>
            <a:r>
              <a:rPr lang="en-IN" sz="5600" b="0" i="0" dirty="0" err="1">
                <a:solidFill>
                  <a:srgbClr val="222222"/>
                </a:solidFill>
                <a:effectLst/>
                <a:latin typeface="Roboto"/>
              </a:rPr>
              <a:t>Panlhera</a:t>
            </a:r>
            <a:r>
              <a:rPr lang="en-IN" sz="5600" b="0" i="0" dirty="0">
                <a:solidFill>
                  <a:srgbClr val="222222"/>
                </a:solidFill>
                <a:effectLst/>
                <a:latin typeface="Roboto"/>
              </a:rPr>
              <a:t> </a:t>
            </a:r>
            <a:r>
              <a:rPr lang="en-IN" sz="5600" b="0" i="0" dirty="0" err="1">
                <a:solidFill>
                  <a:srgbClr val="222222"/>
                </a:solidFill>
                <a:effectLst/>
                <a:latin typeface="Roboto"/>
              </a:rPr>
              <a:t>leo</a:t>
            </a:r>
            <a:r>
              <a:rPr lang="en-IN" sz="5600" b="0" i="0" dirty="0">
                <a:solidFill>
                  <a:srgbClr val="222222"/>
                </a:solidFill>
                <a:effectLst/>
                <a:latin typeface="Roboto"/>
              </a:rPr>
              <a:t> </a:t>
            </a:r>
            <a:r>
              <a:rPr lang="en-IN" sz="5600" b="0" i="0" dirty="0" err="1">
                <a:solidFill>
                  <a:srgbClr val="222222"/>
                </a:solidFill>
                <a:effectLst/>
                <a:latin typeface="Roboto"/>
              </a:rPr>
              <a:t>persica</a:t>
            </a:r>
            <a:r>
              <a:rPr lang="en-IN" sz="5600" b="0" i="0" dirty="0">
                <a:solidFill>
                  <a:srgbClr val="222222"/>
                </a:solidFill>
                <a:effectLst/>
                <a:latin typeface="Roboto"/>
              </a:rPr>
              <a:t>)</a:t>
            </a:r>
          </a:p>
          <a:p>
            <a:pPr algn="l"/>
            <a:r>
              <a:rPr lang="en-IN" sz="5600" b="0" i="0" dirty="0">
                <a:solidFill>
                  <a:srgbClr val="222222"/>
                </a:solidFill>
                <a:effectLst/>
                <a:latin typeface="Roboto"/>
              </a:rPr>
              <a:t>14. Indian Wild Ass (Equus </a:t>
            </a:r>
            <a:r>
              <a:rPr lang="en-IN" sz="5600" b="0" i="0" dirty="0" err="1">
                <a:solidFill>
                  <a:srgbClr val="222222"/>
                </a:solidFill>
                <a:effectLst/>
                <a:latin typeface="Roboto"/>
              </a:rPr>
              <a:t>hemionus</a:t>
            </a:r>
            <a:r>
              <a:rPr lang="en-IN" sz="5600" b="0" i="0" dirty="0">
                <a:solidFill>
                  <a:srgbClr val="222222"/>
                </a:solidFill>
                <a:effectLst/>
                <a:latin typeface="Roboto"/>
              </a:rPr>
              <a:t> </a:t>
            </a:r>
            <a:r>
              <a:rPr lang="en-IN" sz="5600" b="0" i="0" dirty="0" err="1">
                <a:solidFill>
                  <a:srgbClr val="222222"/>
                </a:solidFill>
                <a:effectLst/>
                <a:latin typeface="Roboto"/>
              </a:rPr>
              <a:t>khur</a:t>
            </a:r>
            <a:r>
              <a:rPr lang="en-IN" sz="5600" b="0" i="0" dirty="0">
                <a:solidFill>
                  <a:srgbClr val="222222"/>
                </a:solidFill>
                <a:effectLst/>
                <a:latin typeface="Roboto"/>
              </a:rPr>
              <a:t>) 3 [15. Indian Wolf (</a:t>
            </a:r>
            <a:r>
              <a:rPr lang="en-IN" sz="5600" b="0" i="0" dirty="0" err="1">
                <a:solidFill>
                  <a:srgbClr val="222222"/>
                </a:solidFill>
                <a:effectLst/>
                <a:latin typeface="Roboto"/>
              </a:rPr>
              <a:t>Canis</a:t>
            </a:r>
            <a:r>
              <a:rPr lang="en-IN" sz="5600" b="0" i="0" dirty="0">
                <a:solidFill>
                  <a:srgbClr val="222222"/>
                </a:solidFill>
                <a:effectLst/>
                <a:latin typeface="Roboto"/>
              </a:rPr>
              <a:t> </a:t>
            </a:r>
            <a:r>
              <a:rPr lang="en-IN" sz="5600" b="0" i="0" dirty="0" err="1">
                <a:solidFill>
                  <a:srgbClr val="222222"/>
                </a:solidFill>
                <a:effectLst/>
                <a:latin typeface="Roboto"/>
              </a:rPr>
              <a:t>lupas</a:t>
            </a:r>
            <a:r>
              <a:rPr lang="en-IN" sz="5600" b="0" i="0" dirty="0">
                <a:solidFill>
                  <a:srgbClr val="222222"/>
                </a:solidFill>
                <a:effectLst/>
                <a:latin typeface="Roboto"/>
              </a:rPr>
              <a:t> </a:t>
            </a:r>
            <a:r>
              <a:rPr lang="en-IN" sz="5600" b="0" i="0" dirty="0" err="1">
                <a:solidFill>
                  <a:srgbClr val="222222"/>
                </a:solidFill>
                <a:effectLst/>
                <a:latin typeface="Roboto"/>
              </a:rPr>
              <a:t>pallipes</a:t>
            </a:r>
            <a:r>
              <a:rPr lang="en-IN" sz="5600" b="0" i="0" dirty="0">
                <a:solidFill>
                  <a:srgbClr val="222222"/>
                </a:solidFill>
                <a:effectLst/>
                <a:latin typeface="Roboto"/>
              </a:rPr>
              <a:t>)]</a:t>
            </a:r>
          </a:p>
          <a:p>
            <a:pPr algn="l"/>
            <a:r>
              <a:rPr lang="en-IN" sz="5600" b="0" i="0" dirty="0">
                <a:solidFill>
                  <a:srgbClr val="222222"/>
                </a:solidFill>
                <a:effectLst/>
                <a:latin typeface="Roboto"/>
              </a:rPr>
              <a:t>16. Kashmir Stag (Cervus </a:t>
            </a:r>
            <a:r>
              <a:rPr lang="en-IN" sz="5600" b="0" i="0" dirty="0" err="1">
                <a:solidFill>
                  <a:srgbClr val="222222"/>
                </a:solidFill>
                <a:effectLst/>
                <a:latin typeface="Roboto"/>
              </a:rPr>
              <a:t>elaphus</a:t>
            </a:r>
            <a:r>
              <a:rPr lang="en-IN" sz="5600" b="0" i="0" dirty="0">
                <a:solidFill>
                  <a:srgbClr val="222222"/>
                </a:solidFill>
                <a:effectLst/>
                <a:latin typeface="Roboto"/>
              </a:rPr>
              <a:t> </a:t>
            </a:r>
            <a:r>
              <a:rPr lang="en-IN" sz="5600" b="0" i="0" dirty="0" err="1">
                <a:solidFill>
                  <a:srgbClr val="222222"/>
                </a:solidFill>
                <a:effectLst/>
                <a:latin typeface="Roboto"/>
              </a:rPr>
              <a:t>hanglu</a:t>
            </a:r>
            <a:r>
              <a:rPr lang="en-IN" sz="5600" b="0" i="0" dirty="0">
                <a:solidFill>
                  <a:srgbClr val="222222"/>
                </a:solidFill>
                <a:effectLst/>
                <a:latin typeface="Roboto"/>
              </a:rPr>
              <a:t>)</a:t>
            </a:r>
          </a:p>
          <a:p>
            <a:pPr algn="l"/>
            <a:r>
              <a:rPr lang="en-IN" sz="5600" b="0" i="0" dirty="0">
                <a:solidFill>
                  <a:srgbClr val="222222"/>
                </a:solidFill>
                <a:effectLst/>
                <a:latin typeface="Roboto"/>
              </a:rPr>
              <a:t>17. Leopard Cat (Felis </a:t>
            </a:r>
            <a:r>
              <a:rPr lang="en-IN" sz="5600" b="0" i="0" dirty="0" err="1">
                <a:solidFill>
                  <a:srgbClr val="222222"/>
                </a:solidFill>
                <a:effectLst/>
                <a:latin typeface="Roboto"/>
              </a:rPr>
              <a:t>bengalensis</a:t>
            </a:r>
            <a:r>
              <a:rPr lang="en-IN" sz="5600" b="0" i="0" dirty="0">
                <a:solidFill>
                  <a:srgbClr val="222222"/>
                </a:solidFill>
                <a:effectLst/>
                <a:latin typeface="Roboto"/>
              </a:rPr>
              <a:t>)</a:t>
            </a:r>
          </a:p>
          <a:p>
            <a:pPr algn="l"/>
            <a:r>
              <a:rPr lang="en-IN" sz="5600" b="0" i="0" dirty="0">
                <a:solidFill>
                  <a:srgbClr val="222222"/>
                </a:solidFill>
                <a:effectLst/>
                <a:latin typeface="Roboto"/>
              </a:rPr>
              <a:t>18. Lesser or Red Panda (Ailurus </a:t>
            </a:r>
            <a:r>
              <a:rPr lang="en-IN" sz="5600" b="0" i="0" dirty="0" err="1">
                <a:solidFill>
                  <a:srgbClr val="222222"/>
                </a:solidFill>
                <a:effectLst/>
                <a:latin typeface="Roboto"/>
              </a:rPr>
              <a:t>fulgens</a:t>
            </a:r>
            <a:r>
              <a:rPr lang="en-IN" sz="5600" b="0" i="0" dirty="0">
                <a:solidFill>
                  <a:srgbClr val="222222"/>
                </a:solidFill>
                <a:effectLst/>
                <a:latin typeface="Roboto"/>
              </a:rPr>
              <a:t>)</a:t>
            </a:r>
          </a:p>
          <a:p>
            <a:pPr algn="l"/>
            <a:r>
              <a:rPr lang="en-IN" sz="5600" b="0" i="0" dirty="0">
                <a:solidFill>
                  <a:srgbClr val="222222"/>
                </a:solidFill>
                <a:effectLst/>
                <a:latin typeface="Roboto"/>
              </a:rPr>
              <a:t>19. Lion-tailed Macaque (</a:t>
            </a:r>
            <a:r>
              <a:rPr lang="en-IN" sz="5600" b="0" i="0" dirty="0" err="1">
                <a:solidFill>
                  <a:srgbClr val="222222"/>
                </a:solidFill>
                <a:effectLst/>
                <a:latin typeface="Roboto"/>
              </a:rPr>
              <a:t>Macaca</a:t>
            </a:r>
            <a:r>
              <a:rPr lang="en-IN" sz="5600" b="0" i="0" dirty="0">
                <a:solidFill>
                  <a:srgbClr val="222222"/>
                </a:solidFill>
                <a:effectLst/>
                <a:latin typeface="Roboto"/>
              </a:rPr>
              <a:t> </a:t>
            </a:r>
            <a:r>
              <a:rPr lang="en-IN" sz="5600" b="0" i="0" dirty="0" err="1">
                <a:solidFill>
                  <a:srgbClr val="222222"/>
                </a:solidFill>
                <a:effectLst/>
                <a:latin typeface="Roboto"/>
              </a:rPr>
              <a:t>silenus</a:t>
            </a:r>
            <a:r>
              <a:rPr lang="en-IN" sz="5600" b="0" i="0" dirty="0">
                <a:solidFill>
                  <a:srgbClr val="222222"/>
                </a:solidFill>
                <a:effectLst/>
                <a:latin typeface="Roboto"/>
              </a:rPr>
              <a:t>)</a:t>
            </a:r>
          </a:p>
          <a:p>
            <a:pPr algn="l"/>
            <a:r>
              <a:rPr lang="en-IN" sz="5600" b="0" i="0" dirty="0">
                <a:solidFill>
                  <a:srgbClr val="222222"/>
                </a:solidFill>
                <a:effectLst/>
                <a:latin typeface="Roboto"/>
              </a:rPr>
              <a:t>20. Loris (Loris </a:t>
            </a:r>
            <a:r>
              <a:rPr lang="en-IN" sz="5600" b="0" i="0" dirty="0" err="1">
                <a:solidFill>
                  <a:srgbClr val="222222"/>
                </a:solidFill>
                <a:effectLst/>
                <a:latin typeface="Roboto"/>
              </a:rPr>
              <a:t>tardigradus</a:t>
            </a:r>
            <a:r>
              <a:rPr lang="en-IN" sz="5600" b="0" i="0" dirty="0">
                <a:solidFill>
                  <a:srgbClr val="222222"/>
                </a:solidFill>
                <a:effectLst/>
                <a:latin typeface="Roboto"/>
              </a:rPr>
              <a:t>)</a:t>
            </a:r>
          </a:p>
          <a:p>
            <a:br>
              <a:rPr lang="en-IN" dirty="0"/>
            </a:br>
            <a:endParaRPr lang="en-IN" dirty="0"/>
          </a:p>
        </p:txBody>
      </p:sp>
    </p:spTree>
    <p:extLst>
      <p:ext uri="{BB962C8B-B14F-4D97-AF65-F5344CB8AC3E}">
        <p14:creationId xmlns:p14="http://schemas.microsoft.com/office/powerpoint/2010/main" val="378524883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E2450-4047-4F24-B583-927C2CC2D6E1}"/>
              </a:ext>
            </a:extLst>
          </p:cNvPr>
          <p:cNvSpPr>
            <a:spLocks noGrp="1"/>
          </p:cNvSpPr>
          <p:nvPr>
            <p:ph type="title"/>
          </p:nvPr>
        </p:nvSpPr>
        <p:spPr/>
        <p:txBody>
          <a:bodyPr/>
          <a:lstStyle/>
          <a:p>
            <a:r>
              <a:rPr lang="en-US" sz="4400" b="0" i="0" u="none" strike="noStrike" dirty="0">
                <a:solidFill>
                  <a:srgbClr val="FF0000"/>
                </a:solidFill>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Schedule -I</a:t>
            </a:r>
            <a:r>
              <a:rPr lang="en-US" sz="4400" b="0" i="0" u="none" strike="noStrike" dirty="0">
                <a:solidFill>
                  <a:srgbClr val="FF0000"/>
                </a:solidFill>
                <a:effectLst/>
                <a:latin typeface="Times New Roman" panose="02020603050405020304" pitchFamily="18" charset="0"/>
                <a:cs typeface="Times New Roman" panose="02020603050405020304" pitchFamily="18" charset="0"/>
              </a:rPr>
              <a:t>I</a:t>
            </a:r>
            <a:r>
              <a:rPr lang="en-US" sz="4400" b="0" i="0" dirty="0">
                <a:solidFill>
                  <a:srgbClr val="FF0000"/>
                </a:solidFill>
                <a:effectLst/>
                <a:latin typeface="Times New Roman" panose="02020603050405020304" pitchFamily="18" charset="0"/>
                <a:cs typeface="Times New Roman" panose="02020603050405020304" pitchFamily="18" charset="0"/>
              </a:rPr>
              <a:t>  :Animals from India</a:t>
            </a:r>
            <a:endParaRPr lang="en-IN" dirty="0"/>
          </a:p>
        </p:txBody>
      </p:sp>
      <p:sp>
        <p:nvSpPr>
          <p:cNvPr id="3" name="Content Placeholder 2">
            <a:extLst>
              <a:ext uri="{FF2B5EF4-FFF2-40B4-BE49-F238E27FC236}">
                <a16:creationId xmlns:a16="http://schemas.microsoft.com/office/drawing/2014/main" id="{4E704F85-F969-4AA6-8AD2-FFCFBADCC149}"/>
              </a:ext>
            </a:extLst>
          </p:cNvPr>
          <p:cNvSpPr>
            <a:spLocks noGrp="1"/>
          </p:cNvSpPr>
          <p:nvPr>
            <p:ph idx="1"/>
          </p:nvPr>
        </p:nvSpPr>
        <p:spPr/>
        <p:txBody>
          <a:bodyPr>
            <a:normAutofit fontScale="85000" lnSpcReduction="20000"/>
          </a:bodyPr>
          <a:lstStyle/>
          <a:p>
            <a:r>
              <a:rPr lang="en-US" dirty="0"/>
              <a:t>Bengal Porcupine.</a:t>
            </a:r>
          </a:p>
          <a:p>
            <a:r>
              <a:rPr lang="en-US" dirty="0"/>
              <a:t>Bonnet macaque</a:t>
            </a:r>
          </a:p>
          <a:p>
            <a:r>
              <a:rPr lang="en-US" dirty="0"/>
              <a:t>Common Langur</a:t>
            </a:r>
          </a:p>
          <a:p>
            <a:r>
              <a:rPr lang="en-US" dirty="0"/>
              <a:t>Giant squirrels</a:t>
            </a:r>
          </a:p>
          <a:p>
            <a:r>
              <a:rPr lang="en-US" dirty="0"/>
              <a:t>Himalayan black bear</a:t>
            </a:r>
          </a:p>
          <a:p>
            <a:r>
              <a:rPr lang="en-US" dirty="0" err="1"/>
              <a:t>Jackel</a:t>
            </a:r>
            <a:endParaRPr lang="en-US" dirty="0"/>
          </a:p>
          <a:p>
            <a:r>
              <a:rPr lang="en-US" dirty="0"/>
              <a:t>Red fox</a:t>
            </a:r>
          </a:p>
          <a:p>
            <a:r>
              <a:rPr lang="en-US" dirty="0"/>
              <a:t>Sloth bear</a:t>
            </a:r>
          </a:p>
          <a:p>
            <a:r>
              <a:rPr lang="en-US" dirty="0"/>
              <a:t>Indian Cobra</a:t>
            </a:r>
          </a:p>
          <a:p>
            <a:r>
              <a:rPr lang="en-US" dirty="0"/>
              <a:t>Rat snake</a:t>
            </a:r>
          </a:p>
          <a:p>
            <a:r>
              <a:rPr lang="en-US" dirty="0"/>
              <a:t>Sperm whale</a:t>
            </a:r>
            <a:endParaRPr lang="en-IN" dirty="0"/>
          </a:p>
        </p:txBody>
      </p:sp>
    </p:spTree>
    <p:extLst>
      <p:ext uri="{BB962C8B-B14F-4D97-AF65-F5344CB8AC3E}">
        <p14:creationId xmlns:p14="http://schemas.microsoft.com/office/powerpoint/2010/main" val="65291770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5FF26-6D70-4971-83E3-9E68EA709035}"/>
              </a:ext>
            </a:extLst>
          </p:cNvPr>
          <p:cNvSpPr>
            <a:spLocks noGrp="1"/>
          </p:cNvSpPr>
          <p:nvPr>
            <p:ph type="title"/>
          </p:nvPr>
        </p:nvSpPr>
        <p:spPr/>
        <p:txBody>
          <a:bodyPr/>
          <a:lstStyle/>
          <a:p>
            <a:r>
              <a:rPr lang="en-US" sz="4400" b="0" i="0" u="none" strike="noStrike" dirty="0">
                <a:solidFill>
                  <a:srgbClr val="FF0000"/>
                </a:solidFill>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Schedule -I</a:t>
            </a:r>
            <a:r>
              <a:rPr lang="en-US" sz="4400" b="0" i="0" u="none" strike="noStrike" dirty="0">
                <a:solidFill>
                  <a:srgbClr val="FF0000"/>
                </a:solidFill>
                <a:effectLst/>
                <a:latin typeface="Times New Roman" panose="02020603050405020304" pitchFamily="18" charset="0"/>
                <a:cs typeface="Times New Roman" panose="02020603050405020304" pitchFamily="18" charset="0"/>
              </a:rPr>
              <a:t>II</a:t>
            </a:r>
            <a:r>
              <a:rPr lang="en-US" sz="4400" b="0" i="0" dirty="0">
                <a:solidFill>
                  <a:srgbClr val="FF0000"/>
                </a:solidFill>
                <a:effectLst/>
                <a:latin typeface="Times New Roman" panose="02020603050405020304" pitchFamily="18" charset="0"/>
                <a:cs typeface="Times New Roman" panose="02020603050405020304" pitchFamily="18" charset="0"/>
              </a:rPr>
              <a:t>  :Animals from India</a:t>
            </a:r>
            <a:endParaRPr lang="en-IN" dirty="0"/>
          </a:p>
        </p:txBody>
      </p:sp>
      <p:sp>
        <p:nvSpPr>
          <p:cNvPr id="3" name="Content Placeholder 2">
            <a:extLst>
              <a:ext uri="{FF2B5EF4-FFF2-40B4-BE49-F238E27FC236}">
                <a16:creationId xmlns:a16="http://schemas.microsoft.com/office/drawing/2014/main" id="{27690999-7FFD-47AD-9D93-5A443732A707}"/>
              </a:ext>
            </a:extLst>
          </p:cNvPr>
          <p:cNvSpPr>
            <a:spLocks noGrp="1"/>
          </p:cNvSpPr>
          <p:nvPr>
            <p:ph idx="1"/>
          </p:nvPr>
        </p:nvSpPr>
        <p:spPr/>
        <p:txBody>
          <a:bodyPr/>
          <a:lstStyle/>
          <a:p>
            <a:r>
              <a:rPr lang="en-US" dirty="0"/>
              <a:t>Barking dear</a:t>
            </a:r>
          </a:p>
          <a:p>
            <a:r>
              <a:rPr lang="en-US" dirty="0"/>
              <a:t>Chital</a:t>
            </a:r>
          </a:p>
          <a:p>
            <a:r>
              <a:rPr lang="en-US" dirty="0"/>
              <a:t>Gorals</a:t>
            </a:r>
          </a:p>
          <a:p>
            <a:r>
              <a:rPr lang="en-US" dirty="0"/>
              <a:t>Hog deer</a:t>
            </a:r>
          </a:p>
          <a:p>
            <a:r>
              <a:rPr lang="en-US" dirty="0"/>
              <a:t>Hyaena</a:t>
            </a:r>
            <a:endParaRPr lang="en-IN" dirty="0"/>
          </a:p>
        </p:txBody>
      </p:sp>
    </p:spTree>
    <p:extLst>
      <p:ext uri="{BB962C8B-B14F-4D97-AF65-F5344CB8AC3E}">
        <p14:creationId xmlns:p14="http://schemas.microsoft.com/office/powerpoint/2010/main" val="247601095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A15DB-07C3-4747-8A38-97597A915878}"/>
              </a:ext>
            </a:extLst>
          </p:cNvPr>
          <p:cNvSpPr>
            <a:spLocks noGrp="1"/>
          </p:cNvSpPr>
          <p:nvPr>
            <p:ph type="title"/>
          </p:nvPr>
        </p:nvSpPr>
        <p:spPr/>
        <p:txBody>
          <a:bodyPr/>
          <a:lstStyle/>
          <a:p>
            <a:r>
              <a:rPr lang="en-US" sz="4400" b="0" i="0" u="none" strike="noStrike" dirty="0">
                <a:solidFill>
                  <a:srgbClr val="FF0000"/>
                </a:solidFill>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Schedule -I</a:t>
            </a:r>
            <a:r>
              <a:rPr lang="en-US" dirty="0">
                <a:solidFill>
                  <a:srgbClr val="FF0000"/>
                </a:solidFill>
                <a:latin typeface="Times New Roman" panose="02020603050405020304" pitchFamily="18" charset="0"/>
                <a:cs typeface="Times New Roman" panose="02020603050405020304" pitchFamily="18" charset="0"/>
              </a:rPr>
              <a:t>V</a:t>
            </a:r>
            <a:r>
              <a:rPr lang="en-US" sz="4400" b="0" i="0" dirty="0">
                <a:solidFill>
                  <a:srgbClr val="FF0000"/>
                </a:solidFill>
                <a:effectLst/>
                <a:latin typeface="Times New Roman" panose="02020603050405020304" pitchFamily="18" charset="0"/>
                <a:cs typeface="Times New Roman" panose="02020603050405020304" pitchFamily="18" charset="0"/>
              </a:rPr>
              <a:t>  :Animals from India</a:t>
            </a:r>
            <a:endParaRPr lang="en-IN" dirty="0"/>
          </a:p>
        </p:txBody>
      </p:sp>
      <p:sp>
        <p:nvSpPr>
          <p:cNvPr id="3" name="Content Placeholder 2">
            <a:extLst>
              <a:ext uri="{FF2B5EF4-FFF2-40B4-BE49-F238E27FC236}">
                <a16:creationId xmlns:a16="http://schemas.microsoft.com/office/drawing/2014/main" id="{C3D96867-B530-48D2-BA12-C1534268A928}"/>
              </a:ext>
            </a:extLst>
          </p:cNvPr>
          <p:cNvSpPr>
            <a:spLocks noGrp="1"/>
          </p:cNvSpPr>
          <p:nvPr>
            <p:ph idx="1"/>
          </p:nvPr>
        </p:nvSpPr>
        <p:spPr/>
        <p:txBody>
          <a:bodyPr>
            <a:normAutofit fontScale="85000" lnSpcReduction="20000"/>
          </a:bodyPr>
          <a:lstStyle/>
          <a:p>
            <a:r>
              <a:rPr lang="en-US" dirty="0"/>
              <a:t>Five stripped palm squirrel</a:t>
            </a:r>
          </a:p>
          <a:p>
            <a:r>
              <a:rPr lang="en-US" dirty="0"/>
              <a:t>Black </a:t>
            </a:r>
            <a:r>
              <a:rPr lang="en-US" dirty="0" err="1"/>
              <a:t>naped</a:t>
            </a:r>
            <a:r>
              <a:rPr lang="en-US" dirty="0"/>
              <a:t> hare</a:t>
            </a:r>
          </a:p>
          <a:p>
            <a:r>
              <a:rPr lang="en-US" dirty="0"/>
              <a:t>Himalayan mouse hare</a:t>
            </a:r>
          </a:p>
          <a:p>
            <a:r>
              <a:rPr lang="en-US" dirty="0"/>
              <a:t>Hedge hog</a:t>
            </a:r>
          </a:p>
          <a:p>
            <a:r>
              <a:rPr lang="en-US" dirty="0"/>
              <a:t>Indian </a:t>
            </a:r>
            <a:r>
              <a:rPr lang="en-US" dirty="0" err="1"/>
              <a:t>poecupine</a:t>
            </a:r>
            <a:endParaRPr lang="en-US" dirty="0"/>
          </a:p>
          <a:p>
            <a:r>
              <a:rPr lang="en-US" dirty="0"/>
              <a:t>Babblers</a:t>
            </a:r>
          </a:p>
          <a:p>
            <a:r>
              <a:rPr lang="en-US" dirty="0"/>
              <a:t>Barbets</a:t>
            </a:r>
          </a:p>
          <a:p>
            <a:r>
              <a:rPr lang="en-US" dirty="0"/>
              <a:t>Bulbuls</a:t>
            </a:r>
          </a:p>
          <a:p>
            <a:r>
              <a:rPr lang="en-US" dirty="0"/>
              <a:t>Ducks</a:t>
            </a:r>
          </a:p>
          <a:p>
            <a:r>
              <a:rPr lang="en-US" dirty="0" err="1"/>
              <a:t>Drongos</a:t>
            </a:r>
            <a:endParaRPr lang="en-US" dirty="0"/>
          </a:p>
          <a:p>
            <a:r>
              <a:rPr lang="en-US" dirty="0"/>
              <a:t>Egrets</a:t>
            </a:r>
            <a:endParaRPr lang="en-IN" dirty="0"/>
          </a:p>
        </p:txBody>
      </p:sp>
    </p:spTree>
    <p:extLst>
      <p:ext uri="{BB962C8B-B14F-4D97-AF65-F5344CB8AC3E}">
        <p14:creationId xmlns:p14="http://schemas.microsoft.com/office/powerpoint/2010/main" val="123145171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C313C-524D-4C6F-A705-F0744B2D31CA}"/>
              </a:ext>
            </a:extLst>
          </p:cNvPr>
          <p:cNvSpPr>
            <a:spLocks noGrp="1"/>
          </p:cNvSpPr>
          <p:nvPr>
            <p:ph type="title"/>
          </p:nvPr>
        </p:nvSpPr>
        <p:spPr/>
        <p:txBody>
          <a:bodyPr/>
          <a:lstStyle/>
          <a:p>
            <a:r>
              <a:rPr lang="en-US" dirty="0">
                <a:solidFill>
                  <a:srgbClr val="FF0000"/>
                </a:solidFill>
                <a:latin typeface="Times New Roman" panose="02020603050405020304" pitchFamily="18" charset="0"/>
                <a:cs typeface="Times New Roman" panose="02020603050405020304" pitchFamily="18" charset="0"/>
              </a:rPr>
              <a:t>Schedule -V</a:t>
            </a:r>
            <a:r>
              <a:rPr lang="en-US" sz="4400" b="0" i="0" dirty="0">
                <a:solidFill>
                  <a:srgbClr val="FF0000"/>
                </a:solidFill>
                <a:effectLst/>
                <a:latin typeface="Times New Roman" panose="02020603050405020304" pitchFamily="18" charset="0"/>
                <a:cs typeface="Times New Roman" panose="02020603050405020304" pitchFamily="18" charset="0"/>
              </a:rPr>
              <a:t>  :Animals from India</a:t>
            </a:r>
            <a:endParaRPr lang="en-IN" dirty="0"/>
          </a:p>
        </p:txBody>
      </p:sp>
      <p:sp>
        <p:nvSpPr>
          <p:cNvPr id="3" name="Content Placeholder 2">
            <a:extLst>
              <a:ext uri="{FF2B5EF4-FFF2-40B4-BE49-F238E27FC236}">
                <a16:creationId xmlns:a16="http://schemas.microsoft.com/office/drawing/2014/main" id="{216EFB18-AF2E-4EE7-A4A4-286AFCD1745B}"/>
              </a:ext>
            </a:extLst>
          </p:cNvPr>
          <p:cNvSpPr>
            <a:spLocks noGrp="1"/>
          </p:cNvSpPr>
          <p:nvPr>
            <p:ph idx="1"/>
          </p:nvPr>
        </p:nvSpPr>
        <p:spPr/>
        <p:txBody>
          <a:bodyPr/>
          <a:lstStyle/>
          <a:p>
            <a:r>
              <a:rPr lang="en-US" dirty="0"/>
              <a:t>Common crow</a:t>
            </a:r>
          </a:p>
          <a:p>
            <a:r>
              <a:rPr lang="en-US" dirty="0"/>
              <a:t>Fruit bats</a:t>
            </a:r>
          </a:p>
          <a:p>
            <a:r>
              <a:rPr lang="en-US" dirty="0"/>
              <a:t>Mice </a:t>
            </a:r>
          </a:p>
          <a:p>
            <a:r>
              <a:rPr lang="en-US" dirty="0"/>
              <a:t>Rats</a:t>
            </a:r>
            <a:endParaRPr lang="en-IN" dirty="0"/>
          </a:p>
        </p:txBody>
      </p:sp>
    </p:spTree>
    <p:extLst>
      <p:ext uri="{BB962C8B-B14F-4D97-AF65-F5344CB8AC3E}">
        <p14:creationId xmlns:p14="http://schemas.microsoft.com/office/powerpoint/2010/main" val="353399367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E3F14-F110-4FBB-A48C-8B7698503934}"/>
              </a:ext>
            </a:extLst>
          </p:cNvPr>
          <p:cNvSpPr>
            <a:spLocks noGrp="1"/>
          </p:cNvSpPr>
          <p:nvPr>
            <p:ph type="title"/>
          </p:nvPr>
        </p:nvSpPr>
        <p:spPr/>
        <p:txBody>
          <a:bodyPr/>
          <a:lstStyle/>
          <a:p>
            <a:r>
              <a:rPr lang="en-US" dirty="0">
                <a:solidFill>
                  <a:srgbClr val="FF0000"/>
                </a:solidFill>
                <a:latin typeface="Times New Roman" panose="02020603050405020304" pitchFamily="18" charset="0"/>
                <a:cs typeface="Times New Roman" panose="02020603050405020304" pitchFamily="18" charset="0"/>
              </a:rPr>
              <a:t>Schedule -VI</a:t>
            </a:r>
            <a:r>
              <a:rPr lang="en-US" sz="4400" b="0" i="0" dirty="0">
                <a:solidFill>
                  <a:srgbClr val="FF0000"/>
                </a:solidFill>
                <a:effectLst/>
                <a:latin typeface="Times New Roman" panose="02020603050405020304" pitchFamily="18" charset="0"/>
                <a:cs typeface="Times New Roman" panose="02020603050405020304" pitchFamily="18" charset="0"/>
              </a:rPr>
              <a:t>  :Animals from India</a:t>
            </a:r>
            <a:endParaRPr lang="en-IN" dirty="0"/>
          </a:p>
        </p:txBody>
      </p:sp>
      <p:sp>
        <p:nvSpPr>
          <p:cNvPr id="3" name="Content Placeholder 2">
            <a:extLst>
              <a:ext uri="{FF2B5EF4-FFF2-40B4-BE49-F238E27FC236}">
                <a16:creationId xmlns:a16="http://schemas.microsoft.com/office/drawing/2014/main" id="{4AC8AD43-5CE0-4342-AF7D-BC9675C50006}"/>
              </a:ext>
            </a:extLst>
          </p:cNvPr>
          <p:cNvSpPr>
            <a:spLocks noGrp="1"/>
          </p:cNvSpPr>
          <p:nvPr>
            <p:ph idx="1"/>
          </p:nvPr>
        </p:nvSpPr>
        <p:spPr/>
        <p:txBody>
          <a:bodyPr/>
          <a:lstStyle/>
          <a:p>
            <a:r>
              <a:rPr lang="en-US" dirty="0"/>
              <a:t>Blue Vanda</a:t>
            </a:r>
          </a:p>
          <a:p>
            <a:r>
              <a:rPr lang="en-US" dirty="0" err="1"/>
              <a:t>Kuth</a:t>
            </a:r>
            <a:endParaRPr lang="en-US" dirty="0"/>
          </a:p>
          <a:p>
            <a:r>
              <a:rPr lang="en-US" dirty="0"/>
              <a:t>Ladies Slipper Orchids</a:t>
            </a:r>
          </a:p>
          <a:p>
            <a:r>
              <a:rPr lang="en-US" dirty="0"/>
              <a:t>Pitcher plant</a:t>
            </a:r>
          </a:p>
          <a:p>
            <a:r>
              <a:rPr lang="en-US" dirty="0"/>
              <a:t>Red Vanda</a:t>
            </a:r>
            <a:endParaRPr lang="en-IN" dirty="0"/>
          </a:p>
        </p:txBody>
      </p:sp>
    </p:spTree>
    <p:extLst>
      <p:ext uri="{BB962C8B-B14F-4D97-AF65-F5344CB8AC3E}">
        <p14:creationId xmlns:p14="http://schemas.microsoft.com/office/powerpoint/2010/main" val="87428771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5DC8F-26A8-4D91-B34D-24FB0C7C58CE}"/>
              </a:ext>
            </a:extLst>
          </p:cNvPr>
          <p:cNvSpPr>
            <a:spLocks noGrp="1"/>
          </p:cNvSpPr>
          <p:nvPr>
            <p:ph type="title"/>
          </p:nvPr>
        </p:nvSpPr>
        <p:spPr/>
        <p:txBody>
          <a:bodyPr>
            <a:normAutofit/>
          </a:bodyPr>
          <a:lstStyle/>
          <a:p>
            <a:pPr algn="ctr"/>
            <a:r>
              <a:rPr lang="en-US" sz="3200" b="1" i="0" dirty="0">
                <a:solidFill>
                  <a:srgbClr val="FF0000"/>
                </a:solidFill>
                <a:effectLst/>
                <a:latin typeface="Times New Roman" panose="02020603050405020304" pitchFamily="18" charset="0"/>
                <a:cs typeface="Times New Roman" panose="02020603050405020304" pitchFamily="18" charset="0"/>
              </a:rPr>
              <a:t>Convention on International Trade in Endangered Species</a:t>
            </a:r>
            <a:br>
              <a:rPr lang="en-US" sz="3200" b="1" i="0" dirty="0">
                <a:solidFill>
                  <a:srgbClr val="FF0000"/>
                </a:solidFill>
                <a:effectLst/>
                <a:latin typeface="Times New Roman" panose="02020603050405020304" pitchFamily="18" charset="0"/>
                <a:cs typeface="Times New Roman" panose="02020603050405020304" pitchFamily="18" charset="0"/>
              </a:rPr>
            </a:br>
            <a:r>
              <a:rPr lang="en-US" sz="2800" b="1" i="0" dirty="0">
                <a:solidFill>
                  <a:srgbClr val="FF0000"/>
                </a:solidFill>
                <a:effectLst/>
                <a:latin typeface="Times New Roman" panose="02020603050405020304" pitchFamily="18" charset="0"/>
                <a:cs typeface="Times New Roman" panose="02020603050405020304" pitchFamily="18" charset="0"/>
              </a:rPr>
              <a:t>(CITES)</a:t>
            </a:r>
            <a:endParaRPr lang="en-IN" sz="1800"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2748F4B0-DF9E-4B68-B5CE-5046AA054C3D}"/>
              </a:ext>
            </a:extLst>
          </p:cNvPr>
          <p:cNvSpPr>
            <a:spLocks noGrp="1"/>
          </p:cNvSpPr>
          <p:nvPr>
            <p:ph idx="1"/>
          </p:nvPr>
        </p:nvSpPr>
        <p:spPr/>
        <p:txBody>
          <a:bodyPr>
            <a:normAutofit fontScale="85000" lnSpcReduction="20000"/>
          </a:bodyPr>
          <a:lstStyle/>
          <a:p>
            <a:pPr algn="l"/>
            <a:r>
              <a:rPr lang="en-US" b="1" i="0" dirty="0">
                <a:solidFill>
                  <a:srgbClr val="202122"/>
                </a:solidFill>
                <a:effectLst/>
                <a:latin typeface="Arial" panose="020B0604020202020204" pitchFamily="34" charset="0"/>
              </a:rPr>
              <a:t>CITES</a:t>
            </a:r>
            <a:r>
              <a:rPr lang="en-US" b="0" i="0" dirty="0">
                <a:solidFill>
                  <a:srgbClr val="202122"/>
                </a:solidFill>
                <a:effectLst/>
                <a:latin typeface="Arial" panose="020B0604020202020204" pitchFamily="34" charset="0"/>
              </a:rPr>
              <a:t> (the </a:t>
            </a:r>
            <a:r>
              <a:rPr lang="en-US" b="1" i="0" dirty="0">
                <a:solidFill>
                  <a:srgbClr val="202122"/>
                </a:solidFill>
                <a:effectLst/>
                <a:latin typeface="Arial" panose="020B0604020202020204" pitchFamily="34" charset="0"/>
              </a:rPr>
              <a:t>Convention on International Trade in Endangered Species of Wild Fauna and Flora</a:t>
            </a:r>
            <a:r>
              <a:rPr lang="en-US" b="0" i="0" dirty="0">
                <a:solidFill>
                  <a:srgbClr val="202122"/>
                </a:solidFill>
                <a:effectLst/>
                <a:latin typeface="Arial" panose="020B0604020202020204" pitchFamily="34" charset="0"/>
              </a:rPr>
              <a:t>, also known as the </a:t>
            </a:r>
            <a:r>
              <a:rPr lang="en-US" b="1" i="0" dirty="0">
                <a:solidFill>
                  <a:srgbClr val="202122"/>
                </a:solidFill>
                <a:effectLst/>
                <a:latin typeface="Arial" panose="020B0604020202020204" pitchFamily="34" charset="0"/>
              </a:rPr>
              <a:t>Washington Convention</a:t>
            </a:r>
            <a:r>
              <a:rPr lang="en-US" b="0" i="0" dirty="0">
                <a:solidFill>
                  <a:srgbClr val="202122"/>
                </a:solidFill>
                <a:effectLst/>
                <a:latin typeface="Arial" panose="020B0604020202020204" pitchFamily="34" charset="0"/>
              </a:rPr>
              <a:t>) is a </a:t>
            </a:r>
            <a:r>
              <a:rPr lang="en-US" b="0" i="0" u="none" strike="noStrike" dirty="0">
                <a:solidFill>
                  <a:srgbClr val="0B0080"/>
                </a:solidFill>
                <a:effectLst/>
                <a:latin typeface="Arial" panose="020B0604020202020204" pitchFamily="34" charset="0"/>
                <a:hlinkClick r:id="rId2" tooltip="Multilateral treaty"/>
              </a:rPr>
              <a:t>multilateral treaty</a:t>
            </a:r>
            <a:r>
              <a:rPr lang="en-US" b="0" i="0" dirty="0">
                <a:solidFill>
                  <a:srgbClr val="202122"/>
                </a:solidFill>
                <a:effectLst/>
                <a:latin typeface="Arial" panose="020B0604020202020204" pitchFamily="34" charset="0"/>
              </a:rPr>
              <a:t> to protect endangered plants and animals. </a:t>
            </a:r>
          </a:p>
          <a:p>
            <a:pPr algn="l"/>
            <a:r>
              <a:rPr lang="en-US" b="0" i="0" dirty="0">
                <a:solidFill>
                  <a:srgbClr val="202122"/>
                </a:solidFill>
                <a:effectLst/>
                <a:latin typeface="Arial" panose="020B0604020202020204" pitchFamily="34" charset="0"/>
              </a:rPr>
              <a:t>It was drafted as a result of a resolution adopted in 1963 at a meeting of members of the </a:t>
            </a:r>
            <a:r>
              <a:rPr lang="en-US" b="0" i="0" u="none" strike="noStrike" dirty="0">
                <a:solidFill>
                  <a:srgbClr val="0B0080"/>
                </a:solidFill>
                <a:effectLst/>
                <a:latin typeface="Arial" panose="020B0604020202020204" pitchFamily="34" charset="0"/>
                <a:hlinkClick r:id="rId3" tooltip="International Union for Conservation of Nature"/>
              </a:rPr>
              <a:t>International Union for Conservation of Nature</a:t>
            </a:r>
            <a:r>
              <a:rPr lang="en-US" b="0" i="0" dirty="0">
                <a:solidFill>
                  <a:srgbClr val="202122"/>
                </a:solidFill>
                <a:effectLst/>
                <a:latin typeface="Arial" panose="020B0604020202020204" pitchFamily="34" charset="0"/>
              </a:rPr>
              <a:t> (IUCN).</a:t>
            </a:r>
          </a:p>
          <a:p>
            <a:pPr algn="l"/>
            <a:r>
              <a:rPr lang="en-US" b="0" i="0" dirty="0">
                <a:solidFill>
                  <a:srgbClr val="202122"/>
                </a:solidFill>
                <a:effectLst/>
                <a:latin typeface="Arial" panose="020B0604020202020204" pitchFamily="34" charset="0"/>
              </a:rPr>
              <a:t> The convention was opened for signature in 1973 and CITES entered into force on 1 July 1975.</a:t>
            </a:r>
          </a:p>
          <a:p>
            <a:pPr algn="l"/>
            <a:r>
              <a:rPr lang="en-US" b="0" i="0" dirty="0">
                <a:solidFill>
                  <a:srgbClr val="202122"/>
                </a:solidFill>
                <a:effectLst/>
                <a:latin typeface="Arial" panose="020B0604020202020204" pitchFamily="34" charset="0"/>
              </a:rPr>
              <a:t>Its aim is to ensure that international trade in specimens of wild animals and plants does not threaten the survival of the species in the wild. </a:t>
            </a:r>
          </a:p>
          <a:p>
            <a:pPr algn="l"/>
            <a:r>
              <a:rPr lang="en-US" dirty="0">
                <a:solidFill>
                  <a:srgbClr val="202122"/>
                </a:solidFill>
                <a:latin typeface="Arial" panose="020B0604020202020204" pitchFamily="34" charset="0"/>
              </a:rPr>
              <a:t>I</a:t>
            </a:r>
            <a:r>
              <a:rPr lang="en-US" b="0" i="0" dirty="0">
                <a:solidFill>
                  <a:srgbClr val="202122"/>
                </a:solidFill>
                <a:effectLst/>
                <a:latin typeface="Arial" panose="020B0604020202020204" pitchFamily="34" charset="0"/>
              </a:rPr>
              <a:t>t accords varying degrees of protection to more than 35,000 </a:t>
            </a:r>
            <a:r>
              <a:rPr lang="en-US" b="0" i="0" u="none" strike="noStrike" dirty="0">
                <a:solidFill>
                  <a:srgbClr val="0B0080"/>
                </a:solidFill>
                <a:effectLst/>
                <a:latin typeface="Arial" panose="020B0604020202020204" pitchFamily="34" charset="0"/>
                <a:hlinkClick r:id="rId4" tooltip="Species"/>
              </a:rPr>
              <a:t>species</a:t>
            </a:r>
            <a:r>
              <a:rPr lang="en-US" b="0" i="0" dirty="0">
                <a:solidFill>
                  <a:srgbClr val="202122"/>
                </a:solidFill>
                <a:effectLst/>
                <a:latin typeface="Arial" panose="020B0604020202020204" pitchFamily="34" charset="0"/>
              </a:rPr>
              <a:t> of animals and plants. </a:t>
            </a:r>
          </a:p>
          <a:p>
            <a:pPr algn="l"/>
            <a:r>
              <a:rPr lang="en-US" b="0" i="0" dirty="0">
                <a:solidFill>
                  <a:srgbClr val="202122"/>
                </a:solidFill>
                <a:effectLst/>
                <a:latin typeface="Arial" panose="020B0604020202020204" pitchFamily="34" charset="0"/>
              </a:rPr>
              <a:t>In order to ensure that the </a:t>
            </a:r>
            <a:r>
              <a:rPr lang="en-US" b="0" i="0" u="none" strike="noStrike" dirty="0">
                <a:solidFill>
                  <a:srgbClr val="0B0080"/>
                </a:solidFill>
                <a:effectLst/>
                <a:latin typeface="Arial" panose="020B0604020202020204" pitchFamily="34" charset="0"/>
                <a:hlinkClick r:id="rId5" tooltip="General Agreement on Tariffs and Trade"/>
              </a:rPr>
              <a:t>General Agreement on Tariffs and Trade</a:t>
            </a:r>
            <a:r>
              <a:rPr lang="en-US" b="0" i="0" dirty="0">
                <a:solidFill>
                  <a:srgbClr val="202122"/>
                </a:solidFill>
                <a:effectLst/>
                <a:latin typeface="Arial" panose="020B0604020202020204" pitchFamily="34" charset="0"/>
              </a:rPr>
              <a:t> (GATT) was not violated, the Secretariat of GATT was consulted during the drafting process.</a:t>
            </a:r>
          </a:p>
          <a:p>
            <a:endParaRPr lang="en-IN" dirty="0"/>
          </a:p>
        </p:txBody>
      </p:sp>
    </p:spTree>
    <p:extLst>
      <p:ext uri="{BB962C8B-B14F-4D97-AF65-F5344CB8AC3E}">
        <p14:creationId xmlns:p14="http://schemas.microsoft.com/office/powerpoint/2010/main" val="2148456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D967A-24BF-4FB8-B46F-B1A37D2C1296}"/>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Scope of Biodiversity</a:t>
            </a:r>
            <a:endParaRPr lang="en-IN" dirty="0"/>
          </a:p>
        </p:txBody>
      </p:sp>
      <p:sp>
        <p:nvSpPr>
          <p:cNvPr id="3" name="Content Placeholder 2">
            <a:extLst>
              <a:ext uri="{FF2B5EF4-FFF2-40B4-BE49-F238E27FC236}">
                <a16:creationId xmlns:a16="http://schemas.microsoft.com/office/drawing/2014/main" id="{88F586DB-129B-443D-AC51-71B59BF82E1A}"/>
              </a:ext>
            </a:extLst>
          </p:cNvPr>
          <p:cNvSpPr>
            <a:spLocks noGrp="1"/>
          </p:cNvSpPr>
          <p:nvPr>
            <p:ph idx="1"/>
          </p:nvPr>
        </p:nvSpPr>
        <p:spPr>
          <a:xfrm>
            <a:off x="838200" y="2116860"/>
            <a:ext cx="10515600" cy="4745758"/>
          </a:xfrm>
        </p:spPr>
        <p:txBody>
          <a:bodyPr>
            <a:normAutofit fontScale="92500" lnSpcReduction="20000"/>
          </a:bodyPr>
          <a:lstStyle/>
          <a:p>
            <a:pPr algn="l" fontAlgn="t">
              <a:buFont typeface="Arial" panose="020B0604020202020204" pitchFamily="34" charset="0"/>
              <a:buChar char="•"/>
            </a:pPr>
            <a:r>
              <a:rPr lang="en-US" b="1" i="0" dirty="0">
                <a:solidFill>
                  <a:srgbClr val="002060"/>
                </a:solidFill>
                <a:effectLst/>
                <a:latin typeface="Times New Roman" panose="02020603050405020304" pitchFamily="18" charset="0"/>
                <a:cs typeface="Times New Roman" panose="02020603050405020304" pitchFamily="18" charset="0"/>
              </a:rPr>
              <a:t>Medicinal field</a:t>
            </a:r>
            <a:r>
              <a:rPr lang="en-US" b="0" i="0" dirty="0">
                <a:effectLst/>
                <a:latin typeface="Times New Roman" panose="02020603050405020304" pitchFamily="18" charset="0"/>
                <a:cs typeface="Times New Roman" panose="02020603050405020304" pitchFamily="18" charset="0"/>
              </a:rPr>
              <a:t>: It plays important role as medicines for various diseases are derived from variety of plants and...</a:t>
            </a:r>
          </a:p>
          <a:p>
            <a:pPr algn="l" fontAlgn="t">
              <a:buFont typeface="Arial" panose="020B0604020202020204" pitchFamily="34" charset="0"/>
              <a:buChar char="•"/>
            </a:pPr>
            <a:r>
              <a:rPr lang="en-US" b="1" i="0" dirty="0">
                <a:solidFill>
                  <a:srgbClr val="002060"/>
                </a:solidFill>
                <a:effectLst/>
                <a:latin typeface="Times New Roman" panose="02020603050405020304" pitchFamily="18" charset="0"/>
                <a:cs typeface="Times New Roman" panose="02020603050405020304" pitchFamily="18" charset="0"/>
              </a:rPr>
              <a:t>Industry </a:t>
            </a:r>
            <a:r>
              <a:rPr lang="en-US" b="0" i="0" dirty="0">
                <a:effectLst/>
                <a:latin typeface="Times New Roman" panose="02020603050405020304" pitchFamily="18" charset="0"/>
                <a:cs typeface="Times New Roman" panose="02020603050405020304" pitchFamily="18" charset="0"/>
              </a:rPr>
              <a:t>:It is the scope of biodiversity as different industries got their raw materials from plants and animals.</a:t>
            </a:r>
          </a:p>
          <a:p>
            <a:pPr algn="l" fontAlgn="t">
              <a:buFont typeface="Arial" panose="020B0604020202020204" pitchFamily="34" charset="0"/>
              <a:buChar char="•"/>
            </a:pPr>
            <a:r>
              <a:rPr lang="en-US" b="1" i="0" dirty="0">
                <a:solidFill>
                  <a:srgbClr val="002060"/>
                </a:solidFill>
                <a:effectLst/>
                <a:latin typeface="Times New Roman" panose="02020603050405020304" pitchFamily="18" charset="0"/>
                <a:cs typeface="Times New Roman" panose="02020603050405020304" pitchFamily="18" charset="0"/>
              </a:rPr>
              <a:t>Agriculture</a:t>
            </a:r>
            <a:r>
              <a:rPr lang="en-US" b="0" i="0" dirty="0">
                <a:effectLst/>
                <a:latin typeface="Times New Roman" panose="02020603050405020304" pitchFamily="18" charset="0"/>
                <a:cs typeface="Times New Roman" panose="02020603050405020304" pitchFamily="18" charset="0"/>
              </a:rPr>
              <a:t>: It is also the scope of biodiversity which gives different agricultural products that are the products from...</a:t>
            </a:r>
          </a:p>
          <a:p>
            <a:pPr algn="l" fontAlgn="t">
              <a:buFont typeface="Arial" panose="020B0604020202020204" pitchFamily="34" charset="0"/>
              <a:buChar char="•"/>
            </a:pPr>
            <a:r>
              <a:rPr lang="en-US" b="1" i="0" dirty="0">
                <a:solidFill>
                  <a:srgbClr val="002060"/>
                </a:solidFill>
                <a:effectLst/>
                <a:latin typeface="Times New Roman" panose="02020603050405020304" pitchFamily="18" charset="0"/>
                <a:cs typeface="Times New Roman" panose="02020603050405020304" pitchFamily="18" charset="0"/>
              </a:rPr>
              <a:t>Research and study </a:t>
            </a:r>
            <a:r>
              <a:rPr lang="en-US" b="0" i="0" dirty="0">
                <a:effectLst/>
                <a:latin typeface="Times New Roman" panose="02020603050405020304" pitchFamily="18" charset="0"/>
                <a:cs typeface="Times New Roman" panose="02020603050405020304" pitchFamily="18" charset="0"/>
              </a:rPr>
              <a:t>: It provides unlimited resources.</a:t>
            </a:r>
          </a:p>
          <a:p>
            <a:pPr algn="l" fontAlgn="t">
              <a:buFont typeface="Arial" panose="020B0604020202020204" pitchFamily="34" charset="0"/>
              <a:buChar char="•"/>
            </a:pPr>
            <a:r>
              <a:rPr lang="en-US" b="1" i="0" dirty="0">
                <a:solidFill>
                  <a:srgbClr val="002060"/>
                </a:solidFill>
                <a:effectLst/>
                <a:latin typeface="Times New Roman" panose="02020603050405020304" pitchFamily="18" charset="0"/>
                <a:cs typeface="Times New Roman" panose="02020603050405020304" pitchFamily="18" charset="0"/>
              </a:rPr>
              <a:t>Job opportunity </a:t>
            </a:r>
            <a:r>
              <a:rPr lang="en-US" b="0" i="0" dirty="0">
                <a:effectLst/>
                <a:latin typeface="Times New Roman" panose="02020603050405020304" pitchFamily="18" charset="0"/>
                <a:cs typeface="Times New Roman" panose="02020603050405020304" pitchFamily="18" charset="0"/>
              </a:rPr>
              <a:t>: It gives opportunity for the people by programs and project that have been </a:t>
            </a:r>
            <a:r>
              <a:rPr lang="en-IN" b="0" i="0" dirty="0">
                <a:effectLst/>
                <a:latin typeface="Times New Roman" panose="02020603050405020304" pitchFamily="18" charset="0"/>
                <a:cs typeface="Times New Roman" panose="02020603050405020304" pitchFamily="18" charset="0"/>
              </a:rPr>
              <a:t>launched for biodiversity conservation.</a:t>
            </a:r>
            <a:endParaRPr lang="en-US" b="0" i="0" dirty="0">
              <a:effectLst/>
              <a:latin typeface="Times New Roman" panose="02020603050405020304" pitchFamily="18" charset="0"/>
              <a:cs typeface="Times New Roman" panose="02020603050405020304" pitchFamily="18" charset="0"/>
            </a:endParaRPr>
          </a:p>
          <a:p>
            <a:pPr algn="l" fontAlgn="t">
              <a:buFont typeface="Arial" panose="020B0604020202020204" pitchFamily="34" charset="0"/>
              <a:buChar char="•"/>
            </a:pPr>
            <a:r>
              <a:rPr lang="en-US" b="1" i="0" dirty="0">
                <a:solidFill>
                  <a:srgbClr val="002060"/>
                </a:solidFill>
                <a:effectLst/>
                <a:latin typeface="Times New Roman" panose="02020603050405020304" pitchFamily="18" charset="0"/>
                <a:cs typeface="Times New Roman" panose="02020603050405020304" pitchFamily="18" charset="0"/>
              </a:rPr>
              <a:t>Environment conservation:</a:t>
            </a:r>
            <a:r>
              <a:rPr lang="en-US" b="0" i="0" dirty="0">
                <a:effectLst/>
                <a:latin typeface="Times New Roman" panose="02020603050405020304" pitchFamily="18" charset="0"/>
                <a:cs typeface="Times New Roman" panose="02020603050405020304" pitchFamily="18" charset="0"/>
              </a:rPr>
              <a:t> Different living organism </a:t>
            </a:r>
            <a:r>
              <a:rPr lang="en-US" dirty="0">
                <a:latin typeface="Times New Roman" panose="02020603050405020304" pitchFamily="18" charset="0"/>
                <a:cs typeface="Times New Roman" panose="02020603050405020304" pitchFamily="18" charset="0"/>
              </a:rPr>
              <a:t>interact</a:t>
            </a:r>
            <a:r>
              <a:rPr lang="en-US" b="0" i="0" dirty="0">
                <a:effectLst/>
                <a:latin typeface="Times New Roman" panose="02020603050405020304" pitchFamily="18" charset="0"/>
                <a:cs typeface="Times New Roman" panose="02020603050405020304" pitchFamily="18" charset="0"/>
              </a:rPr>
              <a:t> with environment factors.</a:t>
            </a:r>
          </a:p>
          <a:p>
            <a:pPr algn="just" fontAlgn="t">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Different living organism like plant and animals are </a:t>
            </a:r>
            <a:r>
              <a:rPr lang="en-US" dirty="0">
                <a:latin typeface="Times New Roman" panose="02020603050405020304" pitchFamily="18" charset="0"/>
                <a:cs typeface="Times New Roman" panose="02020603050405020304" pitchFamily="18" charset="0"/>
              </a:rPr>
              <a:t>i</a:t>
            </a:r>
            <a:r>
              <a:rPr lang="en-US" b="0" i="0" dirty="0">
                <a:effectLst/>
                <a:latin typeface="Times New Roman" panose="02020603050405020304" pitchFamily="18" charset="0"/>
                <a:cs typeface="Times New Roman" panose="02020603050405020304" pitchFamily="18" charset="0"/>
              </a:rPr>
              <a:t>nteract with the environmental component. </a:t>
            </a:r>
          </a:p>
          <a:p>
            <a:endParaRPr lang="en-IN" dirty="0"/>
          </a:p>
        </p:txBody>
      </p:sp>
      <p:pic>
        <p:nvPicPr>
          <p:cNvPr id="6" name="Picture 5">
            <a:extLst>
              <a:ext uri="{FF2B5EF4-FFF2-40B4-BE49-F238E27FC236}">
                <a16:creationId xmlns:a16="http://schemas.microsoft.com/office/drawing/2014/main" id="{87529D7C-AA5B-4360-AE9F-E4DA5F3F93F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69272"/>
            <a:ext cx="2770909" cy="1756353"/>
          </a:xfrm>
          <a:prstGeom prst="rect">
            <a:avLst/>
          </a:prstGeom>
          <a:noFill/>
          <a:ln>
            <a:noFill/>
          </a:ln>
        </p:spPr>
      </p:pic>
    </p:spTree>
    <p:extLst>
      <p:ext uri="{BB962C8B-B14F-4D97-AF65-F5344CB8AC3E}">
        <p14:creationId xmlns:p14="http://schemas.microsoft.com/office/powerpoint/2010/main" val="297628352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904C8-3DA3-45B9-92CB-94A9173C063C}"/>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A4AFF86C-7755-4B95-A9B3-D9E2F17B8ACE}"/>
              </a:ext>
            </a:extLst>
          </p:cNvPr>
          <p:cNvSpPr>
            <a:spLocks noGrp="1"/>
          </p:cNvSpPr>
          <p:nvPr>
            <p:ph idx="1"/>
          </p:nvPr>
        </p:nvSpPr>
        <p:spPr/>
        <p:txBody>
          <a:bodyPr>
            <a:normAutofit lnSpcReduction="10000"/>
          </a:bodyPr>
          <a:lstStyle/>
          <a:p>
            <a:r>
              <a:rPr lang="en-US" b="0" i="0" dirty="0">
                <a:solidFill>
                  <a:srgbClr val="202122"/>
                </a:solidFill>
                <a:effectLst/>
                <a:latin typeface="Arial" panose="020B0604020202020204" pitchFamily="34" charset="0"/>
              </a:rPr>
              <a:t>CITES works by subjecting international trade in specimens of selected species to certain controls. </a:t>
            </a:r>
          </a:p>
          <a:p>
            <a:r>
              <a:rPr lang="en-US" b="0" i="0" dirty="0">
                <a:solidFill>
                  <a:srgbClr val="202122"/>
                </a:solidFill>
                <a:effectLst/>
                <a:latin typeface="Arial" panose="020B0604020202020204" pitchFamily="34" charset="0"/>
              </a:rPr>
              <a:t>All import, export, re-export and introduction from the sea of species covered by the convention has to be authorized through a licensing system. </a:t>
            </a:r>
          </a:p>
          <a:p>
            <a:r>
              <a:rPr lang="en-US" b="0" i="0" dirty="0">
                <a:solidFill>
                  <a:srgbClr val="202122"/>
                </a:solidFill>
                <a:effectLst/>
                <a:latin typeface="Arial" panose="020B0604020202020204" pitchFamily="34" charset="0"/>
              </a:rPr>
              <a:t>According to Article IX of the convention, Management and Scientific Authorities, each Party to the Convention must designate one or more Management Authorities in charge of administering that licensing system and one or more Scientific Authorities to advise them on the effects of trade on the status of CITES-listed species.</a:t>
            </a:r>
            <a:endParaRPr lang="en-IN" dirty="0"/>
          </a:p>
        </p:txBody>
      </p:sp>
    </p:spTree>
    <p:extLst>
      <p:ext uri="{BB962C8B-B14F-4D97-AF65-F5344CB8AC3E}">
        <p14:creationId xmlns:p14="http://schemas.microsoft.com/office/powerpoint/2010/main" val="4189413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054C9-08B9-4AB1-9620-5176D9E39BCF}"/>
              </a:ext>
            </a:extLst>
          </p:cNvPr>
          <p:cNvSpPr>
            <a:spLocks noGrp="1"/>
          </p:cNvSpPr>
          <p:nvPr>
            <p:ph type="title"/>
          </p:nvPr>
        </p:nvSpPr>
        <p:spPr>
          <a:xfrm>
            <a:off x="838200" y="365126"/>
            <a:ext cx="10515600" cy="687820"/>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Levels of Organization</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8" name="Content Placeholder 7">
            <a:extLst>
              <a:ext uri="{FF2B5EF4-FFF2-40B4-BE49-F238E27FC236}">
                <a16:creationId xmlns:a16="http://schemas.microsoft.com/office/drawing/2014/main" id="{0401B425-0588-4882-8AC3-3A6252CF4468}"/>
              </a:ext>
            </a:extLst>
          </p:cNvPr>
          <p:cNvSpPr>
            <a:spLocks noGrp="1"/>
          </p:cNvSpPr>
          <p:nvPr>
            <p:ph idx="1"/>
          </p:nvPr>
        </p:nvSpPr>
        <p:spPr/>
        <p:txBody>
          <a:bodyPr/>
          <a:lstStyle/>
          <a:p>
            <a:endParaRPr lang="en-IN"/>
          </a:p>
        </p:txBody>
      </p:sp>
      <p:pic>
        <p:nvPicPr>
          <p:cNvPr id="11" name="Picture 10">
            <a:extLst>
              <a:ext uri="{FF2B5EF4-FFF2-40B4-BE49-F238E27FC236}">
                <a16:creationId xmlns:a16="http://schemas.microsoft.com/office/drawing/2014/main" id="{3D66DFB6-6CA8-4A4D-8E81-34D882536A4F}"/>
              </a:ext>
            </a:extLst>
          </p:cNvPr>
          <p:cNvPicPr/>
          <p:nvPr/>
        </p:nvPicPr>
        <p:blipFill rotWithShape="1">
          <a:blip r:embed="rId2">
            <a:extLst>
              <a:ext uri="{28A0092B-C50C-407E-A947-70E740481C1C}">
                <a14:useLocalDpi xmlns:a14="http://schemas.microsoft.com/office/drawing/2010/main" val="0"/>
              </a:ext>
            </a:extLst>
          </a:blip>
          <a:srcRect t="10893" b="8128"/>
          <a:stretch/>
        </p:blipFill>
        <p:spPr bwMode="auto">
          <a:xfrm>
            <a:off x="1237673" y="1191490"/>
            <a:ext cx="9901382" cy="568498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39428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6AB19-38C1-4CFA-821C-57F6ED4CF694}"/>
              </a:ext>
            </a:extLst>
          </p:cNvPr>
          <p:cNvSpPr>
            <a:spLocks noGrp="1"/>
          </p:cNvSpPr>
          <p:nvPr>
            <p:ph type="title"/>
          </p:nvPr>
        </p:nvSpPr>
        <p:spPr/>
        <p:txBody>
          <a:bodyPr/>
          <a:lstStyle/>
          <a:p>
            <a:endParaRPr lang="en-IN"/>
          </a:p>
        </p:txBody>
      </p:sp>
      <p:pic>
        <p:nvPicPr>
          <p:cNvPr id="6" name="Content Placeholder 5">
            <a:extLst>
              <a:ext uri="{FF2B5EF4-FFF2-40B4-BE49-F238E27FC236}">
                <a16:creationId xmlns:a16="http://schemas.microsoft.com/office/drawing/2014/main" id="{AB99FBA2-5301-497F-9855-6A5D783DE744}"/>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491" y="175491"/>
            <a:ext cx="10670309" cy="6673273"/>
          </a:xfrm>
          <a:prstGeom prst="rect">
            <a:avLst/>
          </a:prstGeom>
          <a:noFill/>
          <a:ln>
            <a:noFill/>
          </a:ln>
        </p:spPr>
      </p:pic>
    </p:spTree>
    <p:extLst>
      <p:ext uri="{BB962C8B-B14F-4D97-AF65-F5344CB8AC3E}">
        <p14:creationId xmlns:p14="http://schemas.microsoft.com/office/powerpoint/2010/main" val="37518650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1495</TotalTime>
  <Words>4977</Words>
  <Application>Microsoft Office PowerPoint</Application>
  <PresentationFormat>Widescreen</PresentationFormat>
  <Paragraphs>520</Paragraphs>
  <Slides>70</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70</vt:i4>
      </vt:variant>
    </vt:vector>
  </HeadingPairs>
  <TitlesOfParts>
    <vt:vector size="78" baseType="lpstr">
      <vt:lpstr>Arial</vt:lpstr>
      <vt:lpstr>Calibri</vt:lpstr>
      <vt:lpstr>Calibri Light</vt:lpstr>
      <vt:lpstr>helvetica neue</vt:lpstr>
      <vt:lpstr>Roboto</vt:lpstr>
      <vt:lpstr>Times New Roman</vt:lpstr>
      <vt:lpstr>YouTube Noto</vt:lpstr>
      <vt:lpstr>Office Theme</vt:lpstr>
      <vt:lpstr>Thakur College of Science &amp; Commerce Department of Zoology Academic Year – 2020-21  Welcome You all</vt:lpstr>
      <vt:lpstr>Introduction to Syllabus</vt:lpstr>
      <vt:lpstr>T.Y.B.Sc. </vt:lpstr>
      <vt:lpstr>Pattern of Examination</vt:lpstr>
      <vt:lpstr>Biodiversity</vt:lpstr>
      <vt:lpstr>Concept of Biodiversity</vt:lpstr>
      <vt:lpstr>Scope of Biodiversity</vt:lpstr>
      <vt:lpstr>Levels of Organization</vt:lpstr>
      <vt:lpstr>PowerPoint Presentation</vt:lpstr>
      <vt:lpstr>PowerPoint Presentation</vt:lpstr>
      <vt:lpstr>PowerPoint Presentation</vt:lpstr>
      <vt:lpstr>Types of Biodiversity</vt:lpstr>
      <vt:lpstr>PowerPoint Presentation</vt:lpstr>
      <vt:lpstr>PowerPoint Presentation</vt:lpstr>
      <vt:lpstr>Ecosystem Diversity</vt:lpstr>
      <vt:lpstr>PowerPoint Presentation</vt:lpstr>
      <vt:lpstr>PowerPoint Presentation</vt:lpstr>
      <vt:lpstr>Significance of Biodiversity</vt:lpstr>
      <vt:lpstr>PowerPoint Presentation</vt:lpstr>
      <vt:lpstr>Biodiversity Hot Spots</vt:lpstr>
      <vt:lpstr>Biodiversity Hot Spots</vt:lpstr>
      <vt:lpstr>World Biodiversity Hotspots</vt:lpstr>
      <vt:lpstr>World Biodiversity Hotspots</vt:lpstr>
      <vt:lpstr>List of Biodiversity Hotspots in the World </vt:lpstr>
      <vt:lpstr>Present Status of Biodiversity in Hotspot </vt:lpstr>
      <vt:lpstr>The Western Ghats</vt:lpstr>
      <vt:lpstr>The Western Ghats</vt:lpstr>
      <vt:lpstr> Climate of The Western Ghats</vt:lpstr>
      <vt:lpstr>The Western Ghats</vt:lpstr>
      <vt:lpstr>Indo –Burma Hotspot</vt:lpstr>
      <vt:lpstr>Indo –Burma Hotspot</vt:lpstr>
      <vt:lpstr>Indo –Burma Hotspot Geographical Location</vt:lpstr>
      <vt:lpstr>Indo –Burma Hotspot Biodiversity</vt:lpstr>
      <vt:lpstr>Biodiversity : Flora &amp; Fauna</vt:lpstr>
      <vt:lpstr>PowerPoint Presentation</vt:lpstr>
      <vt:lpstr>Value of Biodiversity</vt:lpstr>
      <vt:lpstr>Value of Biodiversity</vt:lpstr>
      <vt:lpstr>PowerPoint Presentation</vt:lpstr>
      <vt:lpstr>PowerPoint Presentation</vt:lpstr>
      <vt:lpstr>PowerPoint Presentation</vt:lpstr>
      <vt:lpstr>PowerPoint Presentation</vt:lpstr>
      <vt:lpstr>PowerPoint Presentation</vt:lpstr>
      <vt:lpstr>Man Wild life Conflict</vt:lpstr>
      <vt:lpstr>Biodiversity Conservation  and Management</vt:lpstr>
      <vt:lpstr>Conservation Strategies</vt:lpstr>
      <vt:lpstr>Ex-Situ Conservation</vt:lpstr>
      <vt:lpstr>National Parks</vt:lpstr>
      <vt:lpstr>PowerPoint Presentation</vt:lpstr>
      <vt:lpstr>Wild Life Sanctuaries</vt:lpstr>
      <vt:lpstr>PowerPoint Presentation</vt:lpstr>
      <vt:lpstr>Biosphere Reserves</vt:lpstr>
      <vt:lpstr>PowerPoint Presentation</vt:lpstr>
      <vt:lpstr>Efforts of the International Organizations</vt:lpstr>
      <vt:lpstr>Efforts of International Organization</vt:lpstr>
      <vt:lpstr>The Earth Summit</vt:lpstr>
      <vt:lpstr>Agenda of  ‘The Earth Summit’ </vt:lpstr>
      <vt:lpstr>IUCN</vt:lpstr>
      <vt:lpstr>International Organizations</vt:lpstr>
      <vt:lpstr>WCMC  ( World Conservation Monitoring Centre)</vt:lpstr>
      <vt:lpstr>National Biodiversity Action Plan (NBAP)</vt:lpstr>
      <vt:lpstr>NBAP in India</vt:lpstr>
      <vt:lpstr>Introduction to Wildlife protection Act in India</vt:lpstr>
      <vt:lpstr>Schedule -I  :Animals from India</vt:lpstr>
      <vt:lpstr>Schedule -II  :Animals from India</vt:lpstr>
      <vt:lpstr>Schedule -III  :Animals from India</vt:lpstr>
      <vt:lpstr>Schedule -IV  :Animals from India</vt:lpstr>
      <vt:lpstr>Schedule -V  :Animals from India</vt:lpstr>
      <vt:lpstr>Schedule -VI  :Animals from India</vt:lpstr>
      <vt:lpstr>Convention on International Trade in Endangered Species (CITES)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Geeta Mohite</dc:creator>
  <cp:lastModifiedBy>Geeta Mohite</cp:lastModifiedBy>
  <cp:revision>69</cp:revision>
  <dcterms:created xsi:type="dcterms:W3CDTF">2020-09-08T02:15:25Z</dcterms:created>
  <dcterms:modified xsi:type="dcterms:W3CDTF">2020-11-10T04:27:02Z</dcterms:modified>
</cp:coreProperties>
</file>