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70"/>
  </p:notesMasterIdLst>
  <p:sldIdLst>
    <p:sldId id="257" r:id="rId2"/>
    <p:sldId id="258" r:id="rId3"/>
    <p:sldId id="259" r:id="rId4"/>
    <p:sldId id="260" r:id="rId5"/>
    <p:sldId id="261" r:id="rId6"/>
    <p:sldId id="262" r:id="rId7"/>
    <p:sldId id="263"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26" r:id="rId43"/>
    <p:sldId id="300" r:id="rId44"/>
    <p:sldId id="301" r:id="rId45"/>
    <p:sldId id="302" r:id="rId46"/>
    <p:sldId id="303" r:id="rId47"/>
    <p:sldId id="304" r:id="rId48"/>
    <p:sldId id="305" r:id="rId49"/>
    <p:sldId id="306" r:id="rId50"/>
    <p:sldId id="307" r:id="rId51"/>
    <p:sldId id="309" r:id="rId52"/>
    <p:sldId id="308"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02AACB-BFF5-46DB-B461-62CF64FF24C2}" type="datetimeFigureOut">
              <a:rPr lang="en-US" smtClean="0"/>
              <a:t>30/10/2020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466FB8-4E35-49D9-8B2C-F18BFF0F804D}" type="slidenum">
              <a:rPr lang="en-US" smtClean="0"/>
              <a:t>‹#›</a:t>
            </a:fld>
            <a:endParaRPr lang="en-US"/>
          </a:p>
        </p:txBody>
      </p:sp>
    </p:spTree>
    <p:extLst>
      <p:ext uri="{BB962C8B-B14F-4D97-AF65-F5344CB8AC3E}">
        <p14:creationId xmlns:p14="http://schemas.microsoft.com/office/powerpoint/2010/main" val="373139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466FB8-4E35-49D9-8B2C-F18BFF0F804D}" type="slidenum">
              <a:rPr lang="en-US" smtClean="0"/>
              <a:t>63</a:t>
            </a:fld>
            <a:endParaRPr lang="en-US"/>
          </a:p>
        </p:txBody>
      </p:sp>
    </p:spTree>
    <p:extLst>
      <p:ext uri="{BB962C8B-B14F-4D97-AF65-F5344CB8AC3E}">
        <p14:creationId xmlns:p14="http://schemas.microsoft.com/office/powerpoint/2010/main" val="2034930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1790518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2074223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103934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11297870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08865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2691461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681209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24579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1895687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1476195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3335030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230148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1640632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509290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220624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9B3D9-6F03-42A5-982C-9BD20FEABE93}" type="datetimeFigureOut">
              <a:rPr lang="en-US" smtClean="0"/>
              <a:t>30/10/2020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BB248A-52AB-4D9B-93E2-4A213BEAAEAD}" type="slidenum">
              <a:rPr lang="en-US" smtClean="0"/>
              <a:t>‹#›</a:t>
            </a:fld>
            <a:endParaRPr lang="en-US" dirty="0"/>
          </a:p>
        </p:txBody>
      </p:sp>
    </p:spTree>
    <p:extLst>
      <p:ext uri="{BB962C8B-B14F-4D97-AF65-F5344CB8AC3E}">
        <p14:creationId xmlns:p14="http://schemas.microsoft.com/office/powerpoint/2010/main" val="919434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F9B3D9-6F03-42A5-982C-9BD20FEABE93}" type="datetimeFigureOut">
              <a:rPr lang="en-US" smtClean="0"/>
              <a:t>30/10/2020</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33BB248A-52AB-4D9B-93E2-4A213BEAAEAD}" type="slidenum">
              <a:rPr lang="en-US" smtClean="0"/>
              <a:t>‹#›</a:t>
            </a:fld>
            <a:endParaRPr lang="en-US" dirty="0"/>
          </a:p>
        </p:txBody>
      </p:sp>
    </p:spTree>
    <p:extLst>
      <p:ext uri="{BB962C8B-B14F-4D97-AF65-F5344CB8AC3E}">
        <p14:creationId xmlns:p14="http://schemas.microsoft.com/office/powerpoint/2010/main" val="402265843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2438400"/>
            <a:ext cx="8915400" cy="338554"/>
          </a:xfrm>
          <a:prstGeom prst="rect">
            <a:avLst/>
          </a:prstGeom>
          <a:noFill/>
        </p:spPr>
        <p:txBody>
          <a:bodyPr wrap="square" rtlCol="0">
            <a:spAutoFit/>
          </a:bodyPr>
          <a:lstStyle/>
          <a:p>
            <a:pPr algn="ctr"/>
            <a:r>
              <a:rPr lang="en-US" sz="1600" b="1" u="sng" dirty="0" smtClean="0">
                <a:latin typeface="Times New Roman" pitchFamily="18" charset="0"/>
                <a:cs typeface="Times New Roman" pitchFamily="18" charset="0"/>
              </a:rPr>
              <a:t>THAKUR COLLEGE OF SCIENCE &amp; COMMERCE </a:t>
            </a:r>
            <a:endParaRPr lang="en-US" sz="1600" b="1" u="sng" dirty="0">
              <a:latin typeface="Times New Roman" pitchFamily="18" charset="0"/>
              <a:cs typeface="Times New Roman" pitchFamily="18" charset="0"/>
            </a:endParaRPr>
          </a:p>
        </p:txBody>
      </p:sp>
      <p:sp>
        <p:nvSpPr>
          <p:cNvPr id="7" name="TextBox 6"/>
          <p:cNvSpPr txBox="1"/>
          <p:nvPr/>
        </p:nvSpPr>
        <p:spPr>
          <a:xfrm>
            <a:off x="2133600" y="2819400"/>
            <a:ext cx="5105400" cy="369332"/>
          </a:xfrm>
          <a:prstGeom prst="rect">
            <a:avLst/>
          </a:prstGeom>
          <a:noFill/>
        </p:spPr>
        <p:txBody>
          <a:bodyPr wrap="square" rtlCol="0">
            <a:spAutoFit/>
          </a:bodyPr>
          <a:lstStyle/>
          <a:p>
            <a:pPr algn="ctr"/>
            <a:r>
              <a:rPr lang="en-US" b="1" u="sng" dirty="0" smtClean="0">
                <a:solidFill>
                  <a:schemeClr val="accent5">
                    <a:lumMod val="75000"/>
                  </a:schemeClr>
                </a:solidFill>
                <a:latin typeface="Times New Roman" pitchFamily="18" charset="0"/>
                <a:cs typeface="Times New Roman" pitchFamily="18" charset="0"/>
              </a:rPr>
              <a:t>DEPARTMENT OF COMMERCE </a:t>
            </a:r>
            <a:endParaRPr lang="en-US" b="1" u="sng" dirty="0">
              <a:solidFill>
                <a:schemeClr val="accent5">
                  <a:lumMod val="75000"/>
                </a:schemeClr>
              </a:solidFill>
              <a:latin typeface="Times New Roman" pitchFamily="18" charset="0"/>
              <a:cs typeface="Times New Roman" pitchFamily="18" charset="0"/>
            </a:endParaRPr>
          </a:p>
        </p:txBody>
      </p:sp>
      <p:sp>
        <p:nvSpPr>
          <p:cNvPr id="8" name="TextBox 7"/>
          <p:cNvSpPr txBox="1"/>
          <p:nvPr/>
        </p:nvSpPr>
        <p:spPr>
          <a:xfrm>
            <a:off x="2514600" y="3962400"/>
            <a:ext cx="4648200" cy="646331"/>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Presentation by :</a:t>
            </a:r>
          </a:p>
          <a:p>
            <a:pPr algn="ctr"/>
            <a:r>
              <a:rPr lang="en-US" dirty="0" smtClean="0">
                <a:latin typeface="Times New Roman" pitchFamily="18" charset="0"/>
                <a:cs typeface="Times New Roman" pitchFamily="18" charset="0"/>
              </a:rPr>
              <a:t>Ms. HARSHADA LAXMAN MHATRE</a:t>
            </a:r>
            <a:endParaRPr lang="en-US" dirty="0">
              <a:latin typeface="Times New Roman" pitchFamily="18" charset="0"/>
              <a:cs typeface="Times New Roman" pitchFamily="18" charset="0"/>
            </a:endParaRPr>
          </a:p>
        </p:txBody>
      </p:sp>
      <p:sp>
        <p:nvSpPr>
          <p:cNvPr id="9" name="TextBox 8"/>
          <p:cNvSpPr txBox="1"/>
          <p:nvPr/>
        </p:nvSpPr>
        <p:spPr>
          <a:xfrm>
            <a:off x="2971800" y="3352800"/>
            <a:ext cx="350520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2800" b="1" dirty="0" smtClean="0">
                <a:latin typeface="Times New Roman" pitchFamily="18" charset="0"/>
                <a:cs typeface="Times New Roman" pitchFamily="18" charset="0"/>
              </a:rPr>
              <a:t>Subject: Commerce I</a:t>
            </a:r>
            <a:endParaRPr lang="en-US" sz="2800" b="1"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6629400"/>
          </a:xfrm>
        </p:spPr>
        <p:txBody>
          <a:bodyPr>
            <a:normAutofit/>
          </a:bodyPr>
          <a:lstStyle/>
          <a:p>
            <a:pPr marL="342900"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NATURE OR FEATURES OF BUSINESS</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
            </a:r>
            <a:br>
              <a:rPr lang="en-US" sz="2400" b="1"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1. </a:t>
            </a:r>
            <a:r>
              <a:rPr lang="en-US" sz="2000" b="1" dirty="0" smtClean="0">
                <a:solidFill>
                  <a:schemeClr val="tx1"/>
                </a:solidFill>
                <a:latin typeface="Times New Roman" panose="02020603050405020304" pitchFamily="18" charset="0"/>
                <a:cs typeface="Times New Roman" panose="02020603050405020304" pitchFamily="18" charset="0"/>
              </a:rPr>
              <a:t>Organized </a:t>
            </a:r>
            <a:r>
              <a:rPr lang="en-US" sz="2000" b="1" dirty="0" smtClean="0">
                <a:solidFill>
                  <a:schemeClr val="tx1"/>
                </a:solidFill>
                <a:latin typeface="Times New Roman" panose="02020603050405020304" pitchFamily="18" charset="0"/>
                <a:cs typeface="Times New Roman" panose="02020603050405020304" pitchFamily="18" charset="0"/>
              </a:rPr>
              <a:t>Activity: </a:t>
            </a:r>
            <a:r>
              <a:rPr lang="en-US" sz="2000" dirty="0" smtClean="0">
                <a:solidFill>
                  <a:schemeClr val="tx1"/>
                </a:solidFill>
                <a:latin typeface="Times New Roman" panose="02020603050405020304" pitchFamily="18" charset="0"/>
                <a:cs typeface="Times New Roman" panose="02020603050405020304" pitchFamily="18" charset="0"/>
              </a:rPr>
              <a:t>Business is organized activity concerned with identification and satisfaction of customer requirements, and thereby gaining profit.</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Business firms undertakes following activities: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err="1" smtClean="0">
                <a:solidFill>
                  <a:schemeClr val="tx1"/>
                </a:solidFill>
                <a:latin typeface="Times New Roman" panose="02020603050405020304" pitchFamily="18" charset="0"/>
                <a:cs typeface="Times New Roman" panose="02020603050405020304" pitchFamily="18" charset="0"/>
              </a:rPr>
              <a:t>i</a:t>
            </a:r>
            <a:r>
              <a:rPr lang="en-US" sz="2000" dirty="0" smtClean="0">
                <a:solidFill>
                  <a:schemeClr val="tx1"/>
                </a:solidFill>
                <a:latin typeface="Times New Roman" panose="02020603050405020304" pitchFamily="18" charset="0"/>
                <a:cs typeface="Times New Roman" panose="02020603050405020304" pitchFamily="18" charset="0"/>
              </a:rPr>
              <a:t>) identify customer requirements.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ii) produce and offer products to customers.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iii) obtain feedback on customer satisfaction.</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iv) modify and innovate products to enhance company's growth and goodwill.</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2. Profit Motive: </a:t>
            </a:r>
            <a:r>
              <a:rPr lang="en-US" sz="2000" dirty="0" smtClean="0">
                <a:solidFill>
                  <a:schemeClr val="tx1"/>
                </a:solidFill>
                <a:latin typeface="Times New Roman" panose="02020603050405020304" pitchFamily="18" charset="0"/>
                <a:cs typeface="Times New Roman" panose="02020603050405020304" pitchFamily="18" charset="0"/>
              </a:rPr>
              <a:t>The primary objective of business is to earn profit.</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Profits can be utilize for:</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err="1" smtClean="0">
                <a:solidFill>
                  <a:schemeClr val="tx1"/>
                </a:solidFill>
                <a:latin typeface="Times New Roman" panose="02020603050405020304" pitchFamily="18" charset="0"/>
                <a:cs typeface="Times New Roman" panose="02020603050405020304" pitchFamily="18" charset="0"/>
              </a:rPr>
              <a:t>i</a:t>
            </a:r>
            <a:r>
              <a:rPr lang="en-US" sz="2000" dirty="0" smtClean="0">
                <a:solidFill>
                  <a:schemeClr val="tx1"/>
                </a:solidFill>
                <a:latin typeface="Times New Roman" panose="02020603050405020304" pitchFamily="18" charset="0"/>
                <a:cs typeface="Times New Roman" panose="02020603050405020304" pitchFamily="18" charset="0"/>
              </a:rPr>
              <a:t>) Building Reserves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ii) Rewarding to shareholders with higher dividends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iii) rewarding the employees through high salary and profit sharing</a:t>
            </a: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3504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991599" cy="7086600"/>
          </a:xfrm>
        </p:spPr>
        <p:txBody>
          <a:bodyPr>
            <a:normAutofit/>
          </a:bodyPr>
          <a:lstStyle/>
          <a:p>
            <a:r>
              <a:rPr lang="en-US" sz="2000" b="1" dirty="0" smtClean="0">
                <a:solidFill>
                  <a:schemeClr val="tx1"/>
                </a:solidFill>
                <a:latin typeface="Times New Roman" panose="02020603050405020304" pitchFamily="18" charset="0"/>
                <a:cs typeface="Times New Roman" panose="02020603050405020304" pitchFamily="18" charset="0"/>
              </a:rPr>
              <a:t>3. Quality Focus: </a:t>
            </a:r>
            <a:r>
              <a:rPr lang="en-US" sz="2000" dirty="0">
                <a:solidFill>
                  <a:schemeClr val="tx1"/>
                </a:solidFill>
                <a:latin typeface="Times New Roman" panose="02020603050405020304" pitchFamily="18" charset="0"/>
                <a:cs typeface="Times New Roman" panose="02020603050405020304" pitchFamily="18" charset="0"/>
              </a:rPr>
              <a:t>P</a:t>
            </a:r>
            <a:r>
              <a:rPr lang="en-US" sz="2000" dirty="0" smtClean="0">
                <a:solidFill>
                  <a:schemeClr val="tx1"/>
                </a:solidFill>
                <a:latin typeface="Times New Roman" panose="02020603050405020304" pitchFamily="18" charset="0"/>
                <a:cs typeface="Times New Roman" panose="02020603050405020304" pitchFamily="18" charset="0"/>
              </a:rPr>
              <a:t>rofessional firms focus on quality of </a:t>
            </a:r>
            <a:r>
              <a:rPr lang="en-US" sz="2000" dirty="0" err="1" smtClean="0">
                <a:solidFill>
                  <a:schemeClr val="tx1"/>
                </a:solidFill>
                <a:latin typeface="Times New Roman" panose="02020603050405020304" pitchFamily="18" charset="0"/>
                <a:cs typeface="Times New Roman" panose="02020603050405020304" pitchFamily="18" charset="0"/>
              </a:rPr>
              <a:t>produts</a:t>
            </a:r>
            <a:r>
              <a:rPr lang="en-US" sz="2000" dirty="0" smtClean="0">
                <a:solidFill>
                  <a:schemeClr val="tx1"/>
                </a:solidFill>
                <a:latin typeface="Times New Roman" panose="02020603050405020304" pitchFamily="18" charset="0"/>
                <a:cs typeface="Times New Roman" panose="02020603050405020304" pitchFamily="18" charset="0"/>
              </a:rPr>
              <a:t> to gain competitive advantage.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For this purpose business firms conduct: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err="1" smtClean="0">
                <a:solidFill>
                  <a:schemeClr val="tx1"/>
                </a:solidFill>
                <a:latin typeface="Times New Roman" panose="02020603050405020304" pitchFamily="18" charset="0"/>
                <a:cs typeface="Times New Roman" panose="02020603050405020304" pitchFamily="18" charset="0"/>
              </a:rPr>
              <a:t>i</a:t>
            </a:r>
            <a:r>
              <a:rPr lang="en-US" sz="2000" dirty="0" smtClean="0">
                <a:solidFill>
                  <a:schemeClr val="tx1"/>
                </a:solidFill>
                <a:latin typeface="Times New Roman" panose="02020603050405020304" pitchFamily="18" charset="0"/>
                <a:cs typeface="Times New Roman" panose="02020603050405020304" pitchFamily="18" charset="0"/>
              </a:rPr>
              <a:t>) customer feedback</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ii) Research and Development</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iii) dealers Survey</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4. Regularity in Dealings: </a:t>
            </a:r>
            <a:r>
              <a:rPr lang="en-US" sz="2000" dirty="0" smtClean="0">
                <a:solidFill>
                  <a:schemeClr val="tx1"/>
                </a:solidFill>
                <a:latin typeface="Times New Roman" panose="02020603050405020304" pitchFamily="18" charset="0"/>
                <a:cs typeface="Times New Roman" panose="02020603050405020304" pitchFamily="18" charset="0"/>
              </a:rPr>
              <a:t>Business involves production of goods and services. To be considered as business, a firm or individual must engaged in business activity on regular basis. A single or rare activity of buying and  selling cannot be called as business activity.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5. Risks and Uncertainties: </a:t>
            </a:r>
            <a:r>
              <a:rPr lang="en-US" sz="2000" dirty="0" smtClean="0">
                <a:solidFill>
                  <a:schemeClr val="tx1"/>
                </a:solidFill>
                <a:latin typeface="Times New Roman" panose="02020603050405020304" pitchFamily="18" charset="0"/>
                <a:cs typeface="Times New Roman" panose="02020603050405020304" pitchFamily="18" charset="0"/>
              </a:rPr>
              <a:t>Business is subject to risk and uncertainties. A business may be </a:t>
            </a:r>
            <a:r>
              <a:rPr lang="en-US" sz="2000" dirty="0" smtClean="0">
                <a:solidFill>
                  <a:schemeClr val="tx1"/>
                </a:solidFill>
                <a:latin typeface="Times New Roman" panose="02020603050405020304" pitchFamily="18" charset="0"/>
                <a:cs typeface="Times New Roman" panose="02020603050405020304" pitchFamily="18" charset="0"/>
              </a:rPr>
              <a:t>affect or </a:t>
            </a:r>
            <a:r>
              <a:rPr lang="en-US" sz="2000" dirty="0" smtClean="0">
                <a:solidFill>
                  <a:schemeClr val="tx1"/>
                </a:solidFill>
                <a:latin typeface="Times New Roman" panose="02020603050405020304" pitchFamily="18" charset="0"/>
                <a:cs typeface="Times New Roman" panose="02020603050405020304" pitchFamily="18" charset="0"/>
              </a:rPr>
              <a:t>suffer a loss on account of risks and uncertainties.</a:t>
            </a: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The risk may be due to the following events: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err="1" smtClean="0">
                <a:solidFill>
                  <a:schemeClr val="tx1"/>
                </a:solidFill>
                <a:latin typeface="Times New Roman" panose="02020603050405020304" pitchFamily="18" charset="0"/>
                <a:cs typeface="Times New Roman" panose="02020603050405020304" pitchFamily="18" charset="0"/>
              </a:rPr>
              <a:t>i</a:t>
            </a:r>
            <a:r>
              <a:rPr lang="en-US" sz="2000" dirty="0" smtClean="0">
                <a:solidFill>
                  <a:schemeClr val="tx1"/>
                </a:solidFill>
                <a:latin typeface="Times New Roman" panose="02020603050405020304" pitchFamily="18" charset="0"/>
                <a:cs typeface="Times New Roman" panose="02020603050405020304" pitchFamily="18" charset="0"/>
              </a:rPr>
              <a:t>) Market Recession</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ii) Changes in fashion and preferences of customers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iii) Changes in government policies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iv) Changes in technology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03141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199" cy="6781800"/>
          </a:xfrm>
        </p:spPr>
        <p:txBody>
          <a:bodyPr>
            <a:normAutofit/>
          </a:bodyPr>
          <a:lstStyle/>
          <a:p>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6. Societal Interest: </a:t>
            </a:r>
            <a:r>
              <a:rPr lang="en-US" sz="2000" dirty="0" smtClean="0">
                <a:solidFill>
                  <a:schemeClr val="tx1"/>
                </a:solidFill>
                <a:latin typeface="Times New Roman" panose="02020603050405020304" pitchFamily="18" charset="0"/>
                <a:cs typeface="Times New Roman" panose="02020603050405020304" pitchFamily="18" charset="0"/>
              </a:rPr>
              <a:t>Business firms place emphasis on ‘ Societal Concept’ of business. Business firms make efforts to promote customers and society's well-being.</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Business units try to achieve a balance between : </a:t>
            </a:r>
            <a:r>
              <a:rPr lang="en-US" sz="2000" b="1" dirty="0" smtClean="0">
                <a:solidFill>
                  <a:schemeClr val="tx1"/>
                </a:solidFill>
                <a:latin typeface="Times New Roman" panose="02020603050405020304" pitchFamily="18" charset="0"/>
                <a:cs typeface="Times New Roman" panose="02020603050405020304" pitchFamily="18" charset="0"/>
              </a:rPr>
              <a:t>Profit+ Consumer satisfaction+ Public interest</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7. Social Responsibility: </a:t>
            </a:r>
            <a:r>
              <a:rPr lang="en-US" sz="2000" dirty="0" smtClean="0">
                <a:solidFill>
                  <a:schemeClr val="tx1"/>
                </a:solidFill>
                <a:latin typeface="Times New Roman" panose="02020603050405020304" pitchFamily="18" charset="0"/>
                <a:cs typeface="Times New Roman" panose="02020603050405020304" pitchFamily="18" charset="0"/>
              </a:rPr>
              <a:t>Business  firms try to fulfill their social responsibility towards various stakeholders such as: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Employees:</a:t>
            </a:r>
            <a:r>
              <a:rPr lang="en-US" sz="2000" dirty="0" smtClean="0">
                <a:solidFill>
                  <a:schemeClr val="tx1"/>
                </a:solidFill>
                <a:latin typeface="Times New Roman" panose="02020603050405020304" pitchFamily="18" charset="0"/>
                <a:cs typeface="Times New Roman" panose="02020603050405020304" pitchFamily="18" charset="0"/>
              </a:rPr>
              <a:t> Provision of wages, working conditions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Customers: </a:t>
            </a:r>
            <a:r>
              <a:rPr lang="en-US" sz="2000" dirty="0" smtClean="0">
                <a:solidFill>
                  <a:schemeClr val="tx1"/>
                </a:solidFill>
                <a:latin typeface="Times New Roman" panose="02020603050405020304" pitchFamily="18" charset="0"/>
                <a:cs typeface="Times New Roman" panose="02020603050405020304" pitchFamily="18" charset="0"/>
              </a:rPr>
              <a:t>provision of quality goods at right prices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Government:</a:t>
            </a:r>
            <a:r>
              <a:rPr lang="en-US" sz="2000" dirty="0" smtClean="0">
                <a:solidFill>
                  <a:schemeClr val="tx1"/>
                </a:solidFill>
                <a:latin typeface="Times New Roman" panose="02020603050405020304" pitchFamily="18" charset="0"/>
                <a:cs typeface="Times New Roman" panose="02020603050405020304" pitchFamily="18" charset="0"/>
              </a:rPr>
              <a:t> Payment of taxes and duties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shareholders:</a:t>
            </a:r>
            <a:r>
              <a:rPr lang="en-US" sz="2000" dirty="0" smtClean="0">
                <a:solidFill>
                  <a:schemeClr val="tx1"/>
                </a:solidFill>
                <a:latin typeface="Times New Roman" panose="02020603050405020304" pitchFamily="18" charset="0"/>
                <a:cs typeface="Times New Roman" panose="02020603050405020304" pitchFamily="18" charset="0"/>
              </a:rPr>
              <a:t> wealth maximization</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society: </a:t>
            </a:r>
            <a:r>
              <a:rPr lang="en-US" sz="2000" dirty="0" smtClean="0">
                <a:solidFill>
                  <a:schemeClr val="tx1"/>
                </a:solidFill>
                <a:latin typeface="Times New Roman" panose="02020603050405020304" pitchFamily="18" charset="0"/>
                <a:cs typeface="Times New Roman" panose="02020603050405020304" pitchFamily="18" charset="0"/>
              </a:rPr>
              <a:t> sponsorship of education, sports, culture</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8. Creative and Dynamic: </a:t>
            </a:r>
            <a:r>
              <a:rPr lang="en-US" sz="2000" dirty="0" smtClean="0">
                <a:solidFill>
                  <a:schemeClr val="tx1"/>
                </a:solidFill>
                <a:latin typeface="Times New Roman" panose="02020603050405020304" pitchFamily="18" charset="0"/>
                <a:cs typeface="Times New Roman" panose="02020603050405020304" pitchFamily="18" charset="0"/>
              </a:rPr>
              <a:t>Business firms need to come up with creative ideas to produce and supply goods and services. </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78553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075761" cy="6643048"/>
          </a:xfrm>
        </p:spPr>
        <p:txBody>
          <a:bodyPr>
            <a:normAutofit/>
          </a:bodyPr>
          <a:lstStyle/>
          <a:p>
            <a:r>
              <a:rPr lang="en-US" sz="2000" b="1" dirty="0" smtClean="0">
                <a:solidFill>
                  <a:schemeClr val="tx1"/>
                </a:solidFill>
                <a:latin typeface="Times New Roman" panose="02020603050405020304" pitchFamily="18" charset="0"/>
                <a:cs typeface="Times New Roman" panose="02020603050405020304" pitchFamily="18" charset="0"/>
              </a:rPr>
              <a:t>9. Economic </a:t>
            </a:r>
            <a:r>
              <a:rPr lang="en-US" sz="2000" b="1" dirty="0">
                <a:solidFill>
                  <a:schemeClr val="tx1"/>
                </a:solidFill>
                <a:latin typeface="Times New Roman" panose="02020603050405020304" pitchFamily="18" charset="0"/>
                <a:cs typeface="Times New Roman" panose="02020603050405020304" pitchFamily="18" charset="0"/>
              </a:rPr>
              <a:t>Activity</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Business necessarily has to be an economic activity. But what exactly is an economic activity?</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Any activity that gives a monetary return is an economic activity. </a:t>
            </a: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For </a:t>
            </a:r>
            <a:r>
              <a:rPr lang="en-US" sz="2000" b="1" dirty="0">
                <a:solidFill>
                  <a:schemeClr val="tx1"/>
                </a:solidFill>
                <a:latin typeface="Times New Roman" panose="02020603050405020304" pitchFamily="18" charset="0"/>
                <a:cs typeface="Times New Roman" panose="02020603050405020304" pitchFamily="18" charset="0"/>
              </a:rPr>
              <a:t>example, </a:t>
            </a:r>
            <a:r>
              <a:rPr lang="en-US" sz="2000" dirty="0">
                <a:solidFill>
                  <a:schemeClr val="tx1"/>
                </a:solidFill>
                <a:latin typeface="Times New Roman" panose="02020603050405020304" pitchFamily="18" charset="0"/>
                <a:cs typeface="Times New Roman" panose="02020603050405020304" pitchFamily="18" charset="0"/>
              </a:rPr>
              <a:t>if your </a:t>
            </a:r>
            <a:r>
              <a:rPr lang="en-US" sz="2000" dirty="0" smtClean="0">
                <a:solidFill>
                  <a:schemeClr val="tx1"/>
                </a:solidFill>
                <a:latin typeface="Times New Roman" panose="02020603050405020304" pitchFamily="18" charset="0"/>
                <a:cs typeface="Times New Roman" panose="02020603050405020304" pitchFamily="18" charset="0"/>
              </a:rPr>
              <a:t>friend’s father </a:t>
            </a:r>
            <a:r>
              <a:rPr lang="en-US" sz="2000" dirty="0">
                <a:solidFill>
                  <a:schemeClr val="tx1"/>
                </a:solidFill>
                <a:latin typeface="Times New Roman" panose="02020603050405020304" pitchFamily="18" charset="0"/>
                <a:cs typeface="Times New Roman" panose="02020603050405020304" pitchFamily="18" charset="0"/>
              </a:rPr>
              <a:t>picks you up and drops you at college every day, he is doing this act out of kindness. But </a:t>
            </a:r>
            <a:r>
              <a:rPr lang="en-US" sz="2000" dirty="0" smtClean="0">
                <a:solidFill>
                  <a:schemeClr val="tx1"/>
                </a:solidFill>
                <a:latin typeface="Times New Roman" panose="02020603050405020304" pitchFamily="18" charset="0"/>
                <a:cs typeface="Times New Roman" panose="02020603050405020304" pitchFamily="18" charset="0"/>
              </a:rPr>
              <a:t>if he </a:t>
            </a:r>
            <a:r>
              <a:rPr lang="en-US" sz="2000" dirty="0">
                <a:solidFill>
                  <a:schemeClr val="tx1"/>
                </a:solidFill>
                <a:latin typeface="Times New Roman" panose="02020603050405020304" pitchFamily="18" charset="0"/>
                <a:cs typeface="Times New Roman" panose="02020603050405020304" pitchFamily="18" charset="0"/>
              </a:rPr>
              <a:t>starts a transportation service of picking up and dropping by charging money then it’s </a:t>
            </a:r>
            <a:r>
              <a:rPr lang="en-US" sz="2000" dirty="0" smtClean="0">
                <a:solidFill>
                  <a:schemeClr val="tx1"/>
                </a:solidFill>
                <a:latin typeface="Times New Roman" panose="02020603050405020304" pitchFamily="18" charset="0"/>
                <a:cs typeface="Times New Roman" panose="02020603050405020304" pitchFamily="18" charset="0"/>
              </a:rPr>
              <a:t>an economic </a:t>
            </a:r>
            <a:r>
              <a:rPr lang="en-US" sz="2000" dirty="0">
                <a:solidFill>
                  <a:schemeClr val="tx1"/>
                </a:solidFill>
                <a:latin typeface="Times New Roman" panose="02020603050405020304" pitchFamily="18" charset="0"/>
                <a:cs typeface="Times New Roman" panose="02020603050405020304" pitchFamily="18" charset="0"/>
              </a:rPr>
              <a:t>activity</a:t>
            </a:r>
            <a:r>
              <a:rPr lang="en-US" sz="2000" dirty="0" smtClean="0">
                <a:solidFill>
                  <a:schemeClr val="tx1"/>
                </a:solidFill>
                <a:latin typeface="Times New Roman" panose="02020603050405020304" pitchFamily="18" charset="0"/>
                <a:cs typeface="Times New Roman" panose="02020603050405020304" pitchFamily="18" charset="0"/>
              </a:rPr>
              <a:t>.</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10. Production or Trading of Goods or Services for Sale: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If </a:t>
            </a:r>
            <a:r>
              <a:rPr lang="en-US" sz="2000" dirty="0">
                <a:solidFill>
                  <a:schemeClr val="tx1"/>
                </a:solidFill>
                <a:latin typeface="Times New Roman" panose="02020603050405020304" pitchFamily="18" charset="0"/>
                <a:cs typeface="Times New Roman" panose="02020603050405020304" pitchFamily="18" charset="0"/>
              </a:rPr>
              <a:t>a business plans on selling a product, Goods are mostly </a:t>
            </a:r>
            <a:r>
              <a:rPr lang="en-US" sz="2000" dirty="0" smtClean="0">
                <a:solidFill>
                  <a:schemeClr val="tx1"/>
                </a:solidFill>
                <a:latin typeface="Times New Roman" panose="02020603050405020304" pitchFamily="18" charset="0"/>
                <a:cs typeface="Times New Roman" panose="02020603050405020304" pitchFamily="18" charset="0"/>
              </a:rPr>
              <a:t>consumable </a:t>
            </a:r>
            <a:r>
              <a:rPr lang="en-US" sz="2000" dirty="0">
                <a:solidFill>
                  <a:schemeClr val="tx1"/>
                </a:solidFill>
                <a:latin typeface="Times New Roman" panose="02020603050405020304" pitchFamily="18" charset="0"/>
                <a:cs typeface="Times New Roman" panose="02020603050405020304" pitchFamily="18" charset="0"/>
              </a:rPr>
              <a:t>items. It has to </a:t>
            </a:r>
            <a:r>
              <a:rPr lang="en-US" sz="2000" dirty="0" smtClean="0">
                <a:solidFill>
                  <a:schemeClr val="tx1"/>
                </a:solidFill>
                <a:latin typeface="Times New Roman" panose="02020603050405020304" pitchFamily="18" charset="0"/>
                <a:cs typeface="Times New Roman" panose="02020603050405020304" pitchFamily="18" charset="0"/>
              </a:rPr>
              <a:t>either manufacture </a:t>
            </a:r>
            <a:r>
              <a:rPr lang="en-US" sz="2000" dirty="0">
                <a:solidFill>
                  <a:schemeClr val="tx1"/>
                </a:solidFill>
                <a:latin typeface="Times New Roman" panose="02020603050405020304" pitchFamily="18" charset="0"/>
                <a:cs typeface="Times New Roman" panose="02020603050405020304" pitchFamily="18" charset="0"/>
              </a:rPr>
              <a:t>that product or purchase it and add a profit margin to it and sell it further. Business </a:t>
            </a:r>
            <a:r>
              <a:rPr lang="en-US" sz="2000" dirty="0" smtClean="0">
                <a:solidFill>
                  <a:schemeClr val="tx1"/>
                </a:solidFill>
                <a:latin typeface="Times New Roman" panose="02020603050405020304" pitchFamily="18" charset="0"/>
                <a:cs typeface="Times New Roman" panose="02020603050405020304" pitchFamily="18" charset="0"/>
              </a:rPr>
              <a:t>is interested </a:t>
            </a:r>
            <a:r>
              <a:rPr lang="en-US" sz="2000" dirty="0">
                <a:solidFill>
                  <a:schemeClr val="tx1"/>
                </a:solidFill>
                <a:latin typeface="Times New Roman" panose="02020603050405020304" pitchFamily="18" charset="0"/>
                <a:cs typeface="Times New Roman" panose="02020603050405020304" pitchFamily="18" charset="0"/>
              </a:rPr>
              <a:t>in every activity that is concerned with the production or purchase of goods for </a:t>
            </a:r>
            <a:r>
              <a:rPr lang="en-US" sz="2000" dirty="0" smtClean="0">
                <a:solidFill>
                  <a:schemeClr val="tx1"/>
                </a:solidFill>
                <a:latin typeface="Times New Roman" panose="02020603050405020304" pitchFamily="18" charset="0"/>
                <a:cs typeface="Times New Roman" panose="02020603050405020304" pitchFamily="18" charset="0"/>
              </a:rPr>
              <a:t>selling, this </a:t>
            </a:r>
            <a:r>
              <a:rPr lang="en-US" sz="2000" dirty="0">
                <a:solidFill>
                  <a:schemeClr val="tx1"/>
                </a:solidFill>
                <a:latin typeface="Times New Roman" panose="02020603050405020304" pitchFamily="18" charset="0"/>
                <a:cs typeface="Times New Roman" panose="02020603050405020304" pitchFamily="18" charset="0"/>
              </a:rPr>
              <a:t>makes it one of the most important characteristics of a business. Services for sale </a:t>
            </a:r>
            <a:r>
              <a:rPr lang="en-US" sz="2000" dirty="0" smtClean="0">
                <a:solidFill>
                  <a:schemeClr val="tx1"/>
                </a:solidFill>
                <a:latin typeface="Times New Roman" panose="02020603050405020304" pitchFamily="18" charset="0"/>
                <a:cs typeface="Times New Roman" panose="02020603050405020304" pitchFamily="18" charset="0"/>
              </a:rPr>
              <a:t>include transportation</a:t>
            </a:r>
            <a:r>
              <a:rPr lang="en-US" sz="2000" dirty="0">
                <a:solidFill>
                  <a:schemeClr val="tx1"/>
                </a:solidFill>
                <a:latin typeface="Times New Roman" panose="02020603050405020304" pitchFamily="18" charset="0"/>
                <a:cs typeface="Times New Roman" panose="02020603050405020304" pitchFamily="18" charset="0"/>
              </a:rPr>
              <a:t>, housekeeping, and </a:t>
            </a:r>
            <a:r>
              <a:rPr lang="en-US" sz="2000" dirty="0" smtClean="0">
                <a:solidFill>
                  <a:schemeClr val="tx1"/>
                </a:solidFill>
                <a:latin typeface="Times New Roman" panose="02020603050405020304" pitchFamily="18" charset="0"/>
                <a:cs typeface="Times New Roman" panose="02020603050405020304" pitchFamily="18" charset="0"/>
              </a:rPr>
              <a:t>security</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11. Legal </a:t>
            </a:r>
            <a:r>
              <a:rPr lang="en-US" sz="2000" b="1" dirty="0" smtClean="0">
                <a:solidFill>
                  <a:schemeClr val="tx1"/>
                </a:solidFill>
                <a:latin typeface="Times New Roman" panose="02020603050405020304" pitchFamily="18" charset="0"/>
                <a:cs typeface="Times New Roman" panose="02020603050405020304" pitchFamily="18" charset="0"/>
              </a:rPr>
              <a:t>Activity: </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 business has to be legal and lawful. Business is an extremely important activity for a </a:t>
            </a:r>
            <a:r>
              <a:rPr lang="en-US" sz="2000" dirty="0" smtClean="0">
                <a:solidFill>
                  <a:schemeClr val="tx1"/>
                </a:solidFill>
                <a:latin typeface="Times New Roman" panose="02020603050405020304" pitchFamily="18" charset="0"/>
                <a:cs typeface="Times New Roman" panose="02020603050405020304" pitchFamily="18" charset="0"/>
              </a:rPr>
              <a:t>country but </a:t>
            </a:r>
            <a:r>
              <a:rPr lang="en-US" sz="2000" dirty="0">
                <a:solidFill>
                  <a:schemeClr val="tx1"/>
                </a:solidFill>
                <a:latin typeface="Times New Roman" panose="02020603050405020304" pitchFamily="18" charset="0"/>
                <a:cs typeface="Times New Roman" panose="02020603050405020304" pitchFamily="18" charset="0"/>
              </a:rPr>
              <a:t>it is not above the law. Every economic activity has to be within the limits of the law. </a:t>
            </a:r>
            <a:r>
              <a:rPr lang="en-US" sz="2000" dirty="0" smtClean="0">
                <a:solidFill>
                  <a:schemeClr val="tx1"/>
                </a:solidFill>
                <a:latin typeface="Times New Roman" panose="02020603050405020304" pitchFamily="18" charset="0"/>
                <a:cs typeface="Times New Roman" panose="02020603050405020304" pitchFamily="18" charset="0"/>
              </a:rPr>
              <a:t>The country’s </a:t>
            </a:r>
            <a:r>
              <a:rPr lang="en-US" sz="2000" dirty="0">
                <a:solidFill>
                  <a:schemeClr val="tx1"/>
                </a:solidFill>
                <a:latin typeface="Times New Roman" panose="02020603050405020304" pitchFamily="18" charset="0"/>
                <a:cs typeface="Times New Roman" panose="02020603050405020304" pitchFamily="18" charset="0"/>
              </a:rPr>
              <a:t>legislation puts clauses on the functioning of the business to </a:t>
            </a:r>
            <a:r>
              <a:rPr lang="en-US" sz="2000" dirty="0" smtClean="0">
                <a:solidFill>
                  <a:schemeClr val="tx1"/>
                </a:solidFill>
                <a:latin typeface="Times New Roman" panose="02020603050405020304" pitchFamily="18" charset="0"/>
                <a:cs typeface="Times New Roman" panose="02020603050405020304" pitchFamily="18" charset="0"/>
              </a:rPr>
              <a:t> control </a:t>
            </a:r>
            <a:r>
              <a:rPr lang="en-US" sz="2000" dirty="0">
                <a:solidFill>
                  <a:schemeClr val="tx1"/>
                </a:solidFill>
                <a:latin typeface="Times New Roman" panose="02020603050405020304" pitchFamily="18" charset="0"/>
                <a:cs typeface="Times New Roman" panose="02020603050405020304" pitchFamily="18" charset="0"/>
              </a:rPr>
              <a:t>its activities</a:t>
            </a:r>
          </a:p>
        </p:txBody>
      </p:sp>
    </p:spTree>
    <p:extLst>
      <p:ext uri="{BB962C8B-B14F-4D97-AF65-F5344CB8AC3E}">
        <p14:creationId xmlns:p14="http://schemas.microsoft.com/office/powerpoint/2010/main" val="1499404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199" cy="6553200"/>
          </a:xfrm>
        </p:spPr>
        <p:txBody>
          <a:bodyPr>
            <a:normAutofit/>
          </a:bodyPr>
          <a:lstStyle/>
          <a:p>
            <a:r>
              <a:rPr lang="en-US" sz="2000" b="1" dirty="0" smtClean="0">
                <a:solidFill>
                  <a:schemeClr val="tx1"/>
                </a:solidFill>
                <a:latin typeface="Times New Roman" panose="02020603050405020304" pitchFamily="18" charset="0"/>
                <a:cs typeface="Times New Roman" panose="02020603050405020304" pitchFamily="18" charset="0"/>
              </a:rPr>
              <a:t>12. Customer Satisfaction: </a:t>
            </a:r>
            <a:r>
              <a:rPr lang="en-US" sz="2000" dirty="0" smtClean="0">
                <a:solidFill>
                  <a:schemeClr val="tx1"/>
                </a:solidFill>
                <a:latin typeface="Times New Roman" panose="02020603050405020304" pitchFamily="18" charset="0"/>
                <a:cs typeface="Times New Roman" panose="02020603050405020304" pitchFamily="18" charset="0"/>
              </a:rPr>
              <a:t>business firms focus not only on profit motive but also on customer satisfaction. Customers would satisfies only when product performance matches with their expectations. </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Example: </a:t>
            </a:r>
            <a:r>
              <a:rPr lang="en-US" sz="2000" dirty="0" smtClean="0">
                <a:solidFill>
                  <a:schemeClr val="tx1"/>
                </a:solidFill>
                <a:latin typeface="Times New Roman" panose="02020603050405020304" pitchFamily="18" charset="0"/>
                <a:cs typeface="Times New Roman" panose="02020603050405020304" pitchFamily="18" charset="0"/>
              </a:rPr>
              <a:t>if customer expects timely and efficient after-sale service incase of consumer durables and when company provides the same , then customers would be satisfied.</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13. Government Control:</a:t>
            </a:r>
            <a:r>
              <a:rPr lang="en-US" sz="2000" dirty="0" smtClean="0">
                <a:solidFill>
                  <a:schemeClr val="tx1"/>
                </a:solidFill>
                <a:latin typeface="Times New Roman" panose="02020603050405020304" pitchFamily="18" charset="0"/>
                <a:cs typeface="Times New Roman" panose="02020603050405020304" pitchFamily="18" charset="0"/>
              </a:rPr>
              <a:t> Business firms are subject to government control in the form of rules and regulations.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The acts that business firms need to follow include:</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The companies Act, 2013</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The competition Act,2002</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Foreign Exchange Management Act,1999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Environment (Pollution control ) Act,1986</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The Factories Act,1948 </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9811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2552"/>
            <a:ext cx="8915399" cy="609600"/>
          </a:xfrm>
        </p:spPr>
        <p:txBody>
          <a:bodyPr>
            <a:normAutofit fontScale="90000"/>
          </a:bodyPr>
          <a:lstStyle/>
          <a:p>
            <a:r>
              <a:rPr lang="en-US" sz="2400" b="1" dirty="0" smtClean="0">
                <a:solidFill>
                  <a:schemeClr val="tx1"/>
                </a:solidFill>
                <a:latin typeface="Times New Roman" panose="02020603050405020304" pitchFamily="18" charset="0"/>
                <a:cs typeface="Times New Roman" panose="02020603050405020304" pitchFamily="18" charset="0"/>
              </a:rPr>
              <a:t>FUNCTIONS OF BUSINESS</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3" name="Rectangle 2"/>
          <p:cNvSpPr/>
          <p:nvPr/>
        </p:nvSpPr>
        <p:spPr>
          <a:xfrm>
            <a:off x="146713" y="645994"/>
            <a:ext cx="8915398" cy="5940088"/>
          </a:xfrm>
          <a:prstGeom prst="rect">
            <a:avLst/>
          </a:prstGeom>
        </p:spPr>
        <p:txBody>
          <a:bodyPr wrap="square">
            <a:spAutoFit/>
          </a:bodyPr>
          <a:lstStyle/>
          <a:p>
            <a:pPr marL="457200" indent="-457200">
              <a:buAutoNum type="arabicPeriod"/>
            </a:pPr>
            <a:r>
              <a:rPr lang="en-US" sz="2000" b="1" dirty="0" smtClean="0">
                <a:latin typeface="Times New Roman" panose="02020603050405020304" pitchFamily="18" charset="0"/>
                <a:cs typeface="Times New Roman" panose="02020603050405020304" pitchFamily="18" charset="0"/>
              </a:rPr>
              <a:t>Production </a:t>
            </a:r>
            <a:r>
              <a:rPr lang="en-US" sz="2000" b="1" dirty="0">
                <a:latin typeface="Times New Roman" panose="02020603050405020304" pitchFamily="18" charset="0"/>
                <a:cs typeface="Times New Roman" panose="02020603050405020304" pitchFamily="18" charset="0"/>
              </a:rPr>
              <a:t>Function: </a:t>
            </a:r>
            <a:r>
              <a:rPr lang="en-US" sz="2000" dirty="0">
                <a:latin typeface="Times New Roman" panose="02020603050405020304" pitchFamily="18" charset="0"/>
                <a:cs typeface="Times New Roman" panose="02020603050405020304" pitchFamily="18" charset="0"/>
              </a:rPr>
              <a:t>Production refers to conversion of raw material into finished products.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Production creates form </a:t>
            </a:r>
            <a:r>
              <a:rPr lang="en-US" sz="2000" dirty="0" smtClean="0">
                <a:latin typeface="Times New Roman" panose="02020603050405020304" pitchFamily="18" charset="0"/>
                <a:cs typeface="Times New Roman" panose="02020603050405020304" pitchFamily="18" charset="0"/>
              </a:rPr>
              <a:t>utility</a:t>
            </a: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Production </a:t>
            </a:r>
            <a:r>
              <a:rPr lang="en-US" sz="2000" b="1" dirty="0">
                <a:latin typeface="Times New Roman" panose="02020603050405020304" pitchFamily="18" charset="0"/>
                <a:cs typeface="Times New Roman" panose="02020603050405020304" pitchFamily="18" charset="0"/>
              </a:rPr>
              <a:t>department undertakes several sub- functions </a:t>
            </a:r>
            <a:r>
              <a:rPr lang="en-US" sz="2000" b="1" dirty="0" smtClean="0">
                <a:latin typeface="Times New Roman" panose="02020603050405020304" pitchFamily="18" charset="0"/>
                <a:cs typeface="Times New Roman" panose="02020603050405020304" pitchFamily="18" charset="0"/>
              </a:rPr>
              <a:t>includes:</a:t>
            </a:r>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endParaRPr lang="en-US" sz="2000" b="1"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Production </a:t>
            </a:r>
            <a:r>
              <a:rPr lang="en-US" sz="2000" dirty="0">
                <a:latin typeface="Times New Roman" panose="02020603050405020304" pitchFamily="18" charset="0"/>
                <a:cs typeface="Times New Roman" panose="02020603050405020304" pitchFamily="18" charset="0"/>
              </a:rPr>
              <a:t>planning and </a:t>
            </a:r>
            <a:r>
              <a:rPr lang="en-US" sz="2000" dirty="0" smtClean="0">
                <a:latin typeface="Times New Roman" panose="02020603050405020304" pitchFamily="18" charset="0"/>
                <a:cs typeface="Times New Roman" panose="02020603050405020304" pitchFamily="18" charset="0"/>
              </a:rPr>
              <a:t>control</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Quality control</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Research </a:t>
            </a:r>
            <a:r>
              <a:rPr lang="en-US" sz="2000" dirty="0">
                <a:latin typeface="Times New Roman" panose="02020603050405020304" pitchFamily="18" charset="0"/>
                <a:cs typeface="Times New Roman" panose="02020603050405020304" pitchFamily="18" charset="0"/>
              </a:rPr>
              <a:t>and </a:t>
            </a:r>
            <a:r>
              <a:rPr lang="en-US" sz="2000" dirty="0" smtClean="0">
                <a:latin typeface="Times New Roman" panose="02020603050405020304" pitchFamily="18" charset="0"/>
                <a:cs typeface="Times New Roman" panose="02020603050405020304" pitchFamily="18" charset="0"/>
              </a:rPr>
              <a:t>Development</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Maintenance </a:t>
            </a:r>
            <a:r>
              <a:rPr lang="en-US" sz="2000" dirty="0">
                <a:latin typeface="Times New Roman" panose="02020603050405020304" pitchFamily="18" charset="0"/>
                <a:cs typeface="Times New Roman" panose="02020603050405020304" pitchFamily="18" charset="0"/>
              </a:rPr>
              <a:t>of plant and </a:t>
            </a:r>
            <a:r>
              <a:rPr lang="en-US" sz="2000" dirty="0" smtClean="0">
                <a:latin typeface="Times New Roman" panose="02020603050405020304" pitchFamily="18" charset="0"/>
                <a:cs typeface="Times New Roman" panose="02020603050405020304" pitchFamily="18" charset="0"/>
              </a:rPr>
              <a:t>machinery</a:t>
            </a:r>
          </a:p>
          <a:p>
            <a:pPr marL="342900" indent="-342900">
              <a:buFont typeface="Wingdings" panose="05000000000000000000" pitchFamily="2" charset="2"/>
              <a:buChar char="§"/>
            </a:pPr>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a:t>
            </a:r>
            <a:r>
              <a:rPr lang="en-US" sz="2000" b="1" dirty="0">
                <a:latin typeface="Times New Roman" panose="02020603050405020304" pitchFamily="18" charset="0"/>
                <a:cs typeface="Times New Roman" panose="02020603050405020304" pitchFamily="18" charset="0"/>
              </a:rPr>
              <a:t>. Inventory Management: </a:t>
            </a:r>
            <a:r>
              <a:rPr lang="en-US" sz="2000" dirty="0">
                <a:latin typeface="Times New Roman" panose="02020603050405020304" pitchFamily="18" charset="0"/>
                <a:cs typeface="Times New Roman" panose="02020603050405020304" pitchFamily="18" charset="0"/>
              </a:rPr>
              <a:t>It refers to management of inventory/ stock such as finished goods, semi finished goods, raw materials.</a:t>
            </a:r>
            <a:br>
              <a:rPr lang="en-US" sz="2000" dirty="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Over </a:t>
            </a:r>
            <a:r>
              <a:rPr lang="en-US" sz="2000" dirty="0">
                <a:latin typeface="Times New Roman" panose="02020603050405020304" pitchFamily="18" charset="0"/>
                <a:cs typeface="Times New Roman" panose="02020603050405020304" pitchFamily="18" charset="0"/>
              </a:rPr>
              <a:t>and under inventory to be avoided </a:t>
            </a:r>
            <a:br>
              <a:rPr lang="en-US" sz="2000" dirty="0">
                <a:latin typeface="Times New Roman" panose="02020603050405020304" pitchFamily="18" charset="0"/>
                <a:cs typeface="Times New Roman" panose="02020603050405020304" pitchFamily="18" charset="0"/>
              </a:rPr>
            </a:b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Inventory  </a:t>
            </a:r>
            <a:r>
              <a:rPr lang="en-US" sz="2000" b="1" dirty="0">
                <a:latin typeface="Times New Roman" panose="02020603050405020304" pitchFamily="18" charset="0"/>
                <a:cs typeface="Times New Roman" panose="02020603050405020304" pitchFamily="18" charset="0"/>
              </a:rPr>
              <a:t>Management Includes following activities: </a:t>
            </a: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Material planning</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Purchasing </a:t>
            </a:r>
            <a:r>
              <a:rPr lang="en-US" sz="2000" dirty="0">
                <a:latin typeface="Times New Roman" panose="02020603050405020304" pitchFamily="18" charset="0"/>
                <a:cs typeface="Times New Roman" panose="02020603050405020304" pitchFamily="18" charset="0"/>
              </a:rPr>
              <a:t>of raw </a:t>
            </a:r>
            <a:r>
              <a:rPr lang="en-US" sz="2000" dirty="0" smtClean="0">
                <a:latin typeface="Times New Roman" panose="02020603050405020304" pitchFamily="18" charset="0"/>
                <a:cs typeface="Times New Roman" panose="02020603050405020304" pitchFamily="18" charset="0"/>
              </a:rPr>
              <a:t>materials</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Store </a:t>
            </a:r>
            <a:r>
              <a:rPr lang="en-US" sz="2000" dirty="0">
                <a:latin typeface="Times New Roman" panose="02020603050405020304" pitchFamily="18" charset="0"/>
                <a:cs typeface="Times New Roman" panose="02020603050405020304" pitchFamily="18" charset="0"/>
              </a:rPr>
              <a:t>keeping</a:t>
            </a:r>
            <a:br>
              <a:rPr lang="en-US" sz="2000"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4262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3" y="40942"/>
            <a:ext cx="9115567" cy="6817057"/>
          </a:xfrm>
        </p:spPr>
        <p:txBody>
          <a:bodyPr>
            <a:normAutofit/>
          </a:bodyPr>
          <a:lstStyle/>
          <a:p>
            <a:r>
              <a:rPr lang="en-US" sz="2000" b="1" dirty="0" smtClean="0">
                <a:solidFill>
                  <a:schemeClr val="tx1"/>
                </a:solidFill>
                <a:latin typeface="Times New Roman" panose="02020603050405020304" pitchFamily="18" charset="0"/>
                <a:cs typeface="Times New Roman" panose="02020603050405020304" pitchFamily="18" charset="0"/>
              </a:rPr>
              <a:t>3. Marketing Functions: </a:t>
            </a:r>
            <a:r>
              <a:rPr lang="en-US" sz="2000" dirty="0" smtClean="0">
                <a:solidFill>
                  <a:schemeClr val="tx1"/>
                </a:solidFill>
                <a:latin typeface="Times New Roman" panose="02020603050405020304" pitchFamily="18" charset="0"/>
                <a:cs typeface="Times New Roman" panose="02020603050405020304" pitchFamily="18" charset="0"/>
              </a:rPr>
              <a:t>Marketing is concerned with identification and satisfaction of  customer requirements.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Marketing involves several activities:</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Marketing research</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Pricing of product</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Promotion-mix</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Product distribution</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4. Sales Function: </a:t>
            </a:r>
            <a:r>
              <a:rPr lang="en-US" sz="2000" dirty="0" smtClean="0">
                <a:solidFill>
                  <a:schemeClr val="tx1"/>
                </a:solidFill>
                <a:latin typeface="Times New Roman" panose="02020603050405020304" pitchFamily="18" charset="0"/>
                <a:cs typeface="Times New Roman" panose="02020603050405020304" pitchFamily="18" charset="0"/>
              </a:rPr>
              <a:t>sales activities performed by the </a:t>
            </a:r>
            <a:r>
              <a:rPr lang="en-US" sz="2000" b="1" dirty="0" smtClean="0">
                <a:solidFill>
                  <a:schemeClr val="tx1"/>
                </a:solidFill>
                <a:latin typeface="Times New Roman" panose="02020603050405020304" pitchFamily="18" charset="0"/>
                <a:cs typeface="Times New Roman" panose="02020603050405020304" pitchFamily="18" charset="0"/>
              </a:rPr>
              <a:t>sales department.</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the sales department is concerned with </a:t>
            </a:r>
            <a:r>
              <a:rPr lang="en-US" sz="2000" b="1" dirty="0" smtClean="0">
                <a:solidFill>
                  <a:schemeClr val="tx1"/>
                </a:solidFill>
                <a:latin typeface="Times New Roman" panose="02020603050405020304" pitchFamily="18" charset="0"/>
                <a:cs typeface="Times New Roman" panose="02020603050405020304" pitchFamily="18" charset="0"/>
              </a:rPr>
              <a:t>selling activities.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It receives orders from customers or dealers and then distributes the goods through the distribution channels.</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5. </a:t>
            </a:r>
            <a:r>
              <a:rPr lang="en-US" sz="2000" b="1" dirty="0">
                <a:solidFill>
                  <a:schemeClr val="tx1"/>
                </a:solidFill>
                <a:latin typeface="Times New Roman" panose="02020603050405020304" pitchFamily="18" charset="0"/>
                <a:cs typeface="Times New Roman" panose="02020603050405020304" pitchFamily="18" charset="0"/>
              </a:rPr>
              <a:t>Finance Function: </a:t>
            </a:r>
            <a:r>
              <a:rPr lang="en-US" sz="2000" dirty="0">
                <a:solidFill>
                  <a:schemeClr val="tx1"/>
                </a:solidFill>
                <a:latin typeface="Times New Roman" panose="02020603050405020304" pitchFamily="18" charset="0"/>
                <a:cs typeface="Times New Roman" panose="02020603050405020304" pitchFamily="18" charset="0"/>
              </a:rPr>
              <a:t>This function is concerned with arrangement of sufficient capital for </a:t>
            </a:r>
            <a:r>
              <a:rPr lang="en-US" sz="2000" dirty="0" smtClean="0">
                <a:solidFill>
                  <a:schemeClr val="tx1"/>
                </a:solidFill>
                <a:latin typeface="Times New Roman" panose="02020603050405020304" pitchFamily="18" charset="0"/>
                <a:cs typeface="Times New Roman" panose="02020603050405020304" pitchFamily="18" charset="0"/>
              </a:rPr>
              <a:t>the smooth </a:t>
            </a:r>
            <a:r>
              <a:rPr lang="en-US" sz="2000" dirty="0">
                <a:solidFill>
                  <a:schemeClr val="tx1"/>
                </a:solidFill>
                <a:latin typeface="Times New Roman" panose="02020603050405020304" pitchFamily="18" charset="0"/>
                <a:cs typeface="Times New Roman" panose="02020603050405020304" pitchFamily="18" charset="0"/>
              </a:rPr>
              <a:t>running of business. It also assists in the proper utilization of resources. </a:t>
            </a: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Some of the important finance functions are:</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Determining the right sources of funds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application of funds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Proper  management of fixed and </a:t>
            </a:r>
            <a:r>
              <a:rPr lang="en-US" sz="2000" dirty="0">
                <a:solidFill>
                  <a:schemeClr val="tx1"/>
                </a:solidFill>
                <a:latin typeface="Times New Roman" panose="02020603050405020304" pitchFamily="18" charset="0"/>
                <a:cs typeface="Times New Roman" panose="02020603050405020304" pitchFamily="18" charset="0"/>
              </a:rPr>
              <a:t>w</a:t>
            </a:r>
            <a:r>
              <a:rPr lang="en-US" sz="2000" dirty="0" smtClean="0">
                <a:solidFill>
                  <a:schemeClr val="tx1"/>
                </a:solidFill>
                <a:latin typeface="Times New Roman" panose="02020603050405020304" pitchFamily="18" charset="0"/>
                <a:cs typeface="Times New Roman" panose="02020603050405020304" pitchFamily="18" charset="0"/>
              </a:rPr>
              <a:t>orking capital</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2837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31845"/>
            <a:ext cx="9067800" cy="7171194"/>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6. Human Resource Management: </a:t>
            </a:r>
            <a:r>
              <a:rPr lang="en-US" sz="2000" dirty="0" smtClean="0">
                <a:latin typeface="Times New Roman" panose="02020603050405020304" pitchFamily="18" charset="0"/>
                <a:cs typeface="Times New Roman" panose="02020603050405020304" pitchFamily="18" charset="0"/>
              </a:rPr>
              <a:t>It </a:t>
            </a:r>
            <a:r>
              <a:rPr lang="en-US" sz="2000" dirty="0">
                <a:latin typeface="Times New Roman" panose="02020603050405020304" pitchFamily="18" charset="0"/>
                <a:cs typeface="Times New Roman" panose="02020603050405020304" pitchFamily="18" charset="0"/>
              </a:rPr>
              <a:t>is concerned with finding suitable employees, giving </a:t>
            </a:r>
            <a:r>
              <a:rPr lang="en-US" sz="2000" dirty="0" smtClean="0">
                <a:latin typeface="Times New Roman" panose="02020603050405020304" pitchFamily="18" charset="0"/>
                <a:cs typeface="Times New Roman" panose="02020603050405020304" pitchFamily="18" charset="0"/>
              </a:rPr>
              <a:t>them training</a:t>
            </a:r>
            <a:r>
              <a:rPr lang="en-US" sz="2000" dirty="0">
                <a:latin typeface="Times New Roman" panose="02020603050405020304" pitchFamily="18" charset="0"/>
                <a:cs typeface="Times New Roman" panose="02020603050405020304" pitchFamily="18" charset="0"/>
              </a:rPr>
              <a:t>, fixing their remuneration and motivating them.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quality of human resource </a:t>
            </a:r>
            <a:r>
              <a:rPr lang="en-US" sz="2000" dirty="0" smtClean="0">
                <a:latin typeface="Times New Roman" panose="02020603050405020304" pitchFamily="18" charset="0"/>
                <a:cs typeface="Times New Roman" panose="02020603050405020304" pitchFamily="18" charset="0"/>
              </a:rPr>
              <a:t>working in </a:t>
            </a:r>
            <a:r>
              <a:rPr lang="en-US" sz="2000" dirty="0">
                <a:latin typeface="Times New Roman" panose="02020603050405020304" pitchFamily="18" charset="0"/>
                <a:cs typeface="Times New Roman" panose="02020603050405020304" pitchFamily="18" charset="0"/>
              </a:rPr>
              <a:t>the enterprise is a critical factor in the achievement of business </a:t>
            </a:r>
            <a:r>
              <a:rPr lang="en-US" sz="2000" dirty="0" smtClean="0">
                <a:latin typeface="Times New Roman" panose="02020603050405020304" pitchFamily="18" charset="0"/>
                <a:cs typeface="Times New Roman" panose="02020603050405020304" pitchFamily="18" charset="0"/>
              </a:rPr>
              <a:t>purpose</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(Profit).</a:t>
            </a:r>
          </a:p>
          <a:p>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HRM Activities include:</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Human Resource Planning</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Recruitment and selection</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Training </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Performance appraisal</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Promotion and Transfer</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Compensation to Employees</a:t>
            </a:r>
          </a:p>
          <a:p>
            <a:pPr marL="342900" indent="-342900">
              <a:buFont typeface="Wingdings" panose="05000000000000000000" pitchFamily="2" charset="2"/>
              <a:buChar char="§"/>
            </a:pPr>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Research and Development: </a:t>
            </a:r>
            <a:r>
              <a:rPr lang="en-US" sz="2000" dirty="0" smtClean="0">
                <a:latin typeface="Times New Roman" panose="02020603050405020304" pitchFamily="18" charset="0"/>
                <a:cs typeface="Times New Roman" panose="02020603050405020304" pitchFamily="18" charset="0"/>
              </a:rPr>
              <a:t>Professional business firms set up separate department to undertake research and development to undertake product modification and product development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8. Public Relations: </a:t>
            </a:r>
            <a:r>
              <a:rPr lang="en-US" sz="2000" dirty="0" smtClean="0">
                <a:latin typeface="Times New Roman" panose="02020603050405020304" pitchFamily="18" charset="0"/>
                <a:cs typeface="Times New Roman" panose="02020603050405020304" pitchFamily="18" charset="0"/>
              </a:rPr>
              <a:t>business firms need to maintain good public relations with various sections of the public.</a:t>
            </a:r>
          </a:p>
          <a:p>
            <a:r>
              <a:rPr lang="en-US" sz="2000" dirty="0" smtClean="0">
                <a:latin typeface="Times New Roman" panose="02020603050405020304" pitchFamily="18" charset="0"/>
                <a:cs typeface="Times New Roman" panose="02020603050405020304" pitchFamily="18" charset="0"/>
              </a:rPr>
              <a:t>The public relations department may handle public queries, customer complaints, complaints from NGO to develop good relations and to manage corporate image of the firm.</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0803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884" y="228600"/>
            <a:ext cx="8967716" cy="5632311"/>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9. Corporate planning: </a:t>
            </a:r>
            <a:r>
              <a:rPr lang="en-US" sz="2000" dirty="0" smtClean="0">
                <a:latin typeface="Times New Roman" panose="02020603050405020304" pitchFamily="18" charset="0"/>
                <a:cs typeface="Times New Roman" panose="02020603050405020304" pitchFamily="18" charset="0"/>
              </a:rPr>
              <a:t>Business firms undertakes corporate planning for success of business firms.</a:t>
            </a:r>
          </a:p>
          <a:p>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The corporate planning activities include:</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Analysis of internal and external Environment</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Setting of Corporate objectives</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Framing of Corporate strategy</a:t>
            </a:r>
          </a:p>
          <a:p>
            <a:pPr marL="342900" indent="-342900">
              <a:buFont typeface="Wingdings" panose="05000000000000000000" pitchFamily="2" charset="2"/>
              <a:buChar char="§"/>
            </a:pPr>
            <a:endParaRPr lang="en-US" sz="2000" dirty="0">
              <a:latin typeface="Times New Roman" panose="02020603050405020304" pitchFamily="18" charset="0"/>
              <a:cs typeface="Times New Roman" panose="02020603050405020304" pitchFamily="18" charset="0"/>
            </a:endParaRP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10. Corporate Social Responsibility: </a:t>
            </a:r>
            <a:r>
              <a:rPr lang="en-US" sz="2000" dirty="0" smtClean="0">
                <a:latin typeface="Times New Roman" panose="02020603050405020304" pitchFamily="18" charset="0"/>
                <a:cs typeface="Times New Roman" panose="02020603050405020304" pitchFamily="18" charset="0"/>
              </a:rPr>
              <a:t>CSR is the commitment by business firms to behave ethically and contribute to economic development while improving the quality of life of workforce and their families as </a:t>
            </a:r>
            <a:r>
              <a:rPr lang="en-US" sz="2000" dirty="0" err="1" smtClean="0">
                <a:latin typeface="Times New Roman" panose="02020603050405020304" pitchFamily="18" charset="0"/>
                <a:cs typeface="Times New Roman" panose="02020603050405020304" pitchFamily="18" charset="0"/>
              </a:rPr>
              <a:t>as</a:t>
            </a:r>
            <a:r>
              <a:rPr lang="en-US" sz="2000" dirty="0" smtClean="0">
                <a:latin typeface="Times New Roman" panose="02020603050405020304" pitchFamily="18" charset="0"/>
                <a:cs typeface="Times New Roman" panose="02020603050405020304" pitchFamily="18" charset="0"/>
              </a:rPr>
              <a:t> well as local community and society at large.</a:t>
            </a:r>
          </a:p>
          <a:p>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 The CSR activities include: </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Donation to relief and rehab </a:t>
            </a:r>
            <a:r>
              <a:rPr lang="en-US" sz="2000" dirty="0" err="1">
                <a:latin typeface="Times New Roman" panose="02020603050405020304" pitchFamily="18" charset="0"/>
                <a:cs typeface="Times New Roman" panose="02020603050405020304" pitchFamily="18" charset="0"/>
              </a:rPr>
              <a:t>P</a:t>
            </a:r>
            <a:r>
              <a:rPr lang="en-US" sz="2000" dirty="0" err="1" smtClean="0">
                <a:latin typeface="Times New Roman" panose="02020603050405020304" pitchFamily="18" charset="0"/>
                <a:cs typeface="Times New Roman" panose="02020603050405020304" pitchFamily="18" charset="0"/>
              </a:rPr>
              <a:t>rogrammes</a:t>
            </a: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Undertaking social awareness campaigns</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Training weaker section of the society for self employment</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6291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247" y="151642"/>
            <a:ext cx="6347714" cy="1320800"/>
          </a:xfrm>
        </p:spPr>
        <p:txBody>
          <a:bodyPr>
            <a:normAutofit/>
          </a:bodyPr>
          <a:lstStyle/>
          <a:p>
            <a:pPr marL="342900"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SCOPE OF BUSINESS</a:t>
            </a:r>
            <a:br>
              <a:rPr lang="en-US" sz="2400" b="1" dirty="0" smtClean="0">
                <a:solidFill>
                  <a:schemeClr val="tx1"/>
                </a:solidFill>
                <a:latin typeface="Times New Roman" panose="02020603050405020304" pitchFamily="18" charset="0"/>
                <a:cs typeface="Times New Roman" panose="02020603050405020304" pitchFamily="18" charset="0"/>
              </a:rPr>
            </a:b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Rounded Rectangle 2"/>
          <p:cNvSpPr/>
          <p:nvPr/>
        </p:nvSpPr>
        <p:spPr>
          <a:xfrm flipH="1">
            <a:off x="2743200" y="1143000"/>
            <a:ext cx="25146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Business</a:t>
            </a:r>
            <a:endParaRPr lang="en-US" sz="2000" b="1" dirty="0">
              <a:solidFill>
                <a:schemeClr val="tx1"/>
              </a:solidFill>
              <a:latin typeface="Times New Roman" panose="02020603050405020304" pitchFamily="18" charset="0"/>
              <a:cs typeface="Times New Roman" panose="02020603050405020304" pitchFamily="18" charset="0"/>
            </a:endParaRPr>
          </a:p>
        </p:txBody>
      </p:sp>
      <p:cxnSp>
        <p:nvCxnSpPr>
          <p:cNvPr id="5" name="Straight Arrow Connector 4"/>
          <p:cNvCxnSpPr/>
          <p:nvPr/>
        </p:nvCxnSpPr>
        <p:spPr>
          <a:xfrm>
            <a:off x="3962400" y="1676400"/>
            <a:ext cx="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752600" y="28956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752600" y="2743200"/>
            <a:ext cx="5486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009934" y="2743200"/>
            <a:ext cx="0" cy="533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239000" y="2743200"/>
            <a:ext cx="0" cy="609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990600" y="2743200"/>
            <a:ext cx="7620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81000" y="3271480"/>
            <a:ext cx="1981200" cy="5334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Industry</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21" name="Rounded Rectangle 20"/>
          <p:cNvSpPr/>
          <p:nvPr/>
        </p:nvSpPr>
        <p:spPr>
          <a:xfrm>
            <a:off x="6248400" y="3352800"/>
            <a:ext cx="1981200" cy="5334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Commerce</a:t>
            </a:r>
            <a:endParaRPr lang="en-US" sz="2000" b="1" dirty="0">
              <a:solidFill>
                <a:schemeClr val="tx1"/>
              </a:solidFill>
              <a:latin typeface="Times New Roman" panose="02020603050405020304" pitchFamily="18" charset="0"/>
              <a:cs typeface="Times New Roman" panose="02020603050405020304" pitchFamily="18" charset="0"/>
            </a:endParaRPr>
          </a:p>
        </p:txBody>
      </p:sp>
      <p:cxnSp>
        <p:nvCxnSpPr>
          <p:cNvPr id="23" name="Straight Arrow Connector 22"/>
          <p:cNvCxnSpPr/>
          <p:nvPr/>
        </p:nvCxnSpPr>
        <p:spPr>
          <a:xfrm>
            <a:off x="1009934" y="3810000"/>
            <a:ext cx="0" cy="713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1" idx="2"/>
          </p:cNvCxnSpPr>
          <p:nvPr/>
        </p:nvCxnSpPr>
        <p:spPr>
          <a:xfrm>
            <a:off x="7239000" y="3886201"/>
            <a:ext cx="0" cy="636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33400" y="4523097"/>
            <a:ext cx="2209800" cy="1631216"/>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Primary</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Genetic</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Extractive</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Manufacturing</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Construction</a:t>
            </a:r>
            <a:endParaRPr lang="en-US" sz="2000" dirty="0">
              <a:latin typeface="Times New Roman" panose="02020603050405020304" pitchFamily="18" charset="0"/>
              <a:cs typeface="Times New Roman" panose="02020603050405020304" pitchFamily="18" charset="0"/>
            </a:endParaRPr>
          </a:p>
        </p:txBody>
      </p:sp>
      <p:sp>
        <p:nvSpPr>
          <p:cNvPr id="29" name="TextBox 28"/>
          <p:cNvSpPr txBox="1"/>
          <p:nvPr/>
        </p:nvSpPr>
        <p:spPr>
          <a:xfrm>
            <a:off x="6477000" y="4523097"/>
            <a:ext cx="1981200" cy="707886"/>
          </a:xfrm>
          <a:prstGeom prst="rect">
            <a:avLst/>
          </a:prstGeom>
          <a:noFill/>
        </p:spPr>
        <p:txBody>
          <a:bodyPr wrap="square" rtlCol="0">
            <a:spAutoFit/>
          </a:bodyPr>
          <a:lstStyle/>
          <a:p>
            <a:pPr marL="285750" indent="-28575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Trade</a:t>
            </a:r>
          </a:p>
          <a:p>
            <a:pPr marL="285750" indent="-28575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Aids-to-trade</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9793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2025908"/>
            <a:ext cx="5105400" cy="4401205"/>
          </a:xfrm>
          <a:prstGeom prst="rect">
            <a:avLst/>
          </a:prstGeom>
          <a:noFill/>
        </p:spPr>
        <p:txBody>
          <a:bodyPr wrap="square" rtlCol="0">
            <a:spAutoFit/>
          </a:bodyPr>
          <a:lstStyle/>
          <a:p>
            <a:endParaRPr lang="en-US" sz="2800" b="1" dirty="0">
              <a:solidFill>
                <a:schemeClr val="accent6"/>
              </a:solidFill>
              <a:latin typeface="Times New Roman" pitchFamily="18" charset="0"/>
              <a:cs typeface="Times New Roman" pitchFamily="18" charset="0"/>
            </a:endParaRPr>
          </a:p>
          <a:p>
            <a:pPr marL="342900" indent="-342900"/>
            <a:r>
              <a:rPr lang="en-US" sz="2800" b="1" dirty="0">
                <a:solidFill>
                  <a:schemeClr val="accent6"/>
                </a:solidFill>
                <a:latin typeface="Times New Roman" pitchFamily="18" charset="0"/>
                <a:cs typeface="Times New Roman" pitchFamily="18" charset="0"/>
              </a:rPr>
              <a:t>2- To develop knowledge  </a:t>
            </a:r>
          </a:p>
          <a:p>
            <a:pPr marL="342900" indent="-342900"/>
            <a:r>
              <a:rPr lang="en-US" sz="2800" b="1" dirty="0">
                <a:solidFill>
                  <a:schemeClr val="accent6"/>
                </a:solidFill>
                <a:latin typeface="Times New Roman" pitchFamily="18" charset="0"/>
                <a:cs typeface="Times New Roman" pitchFamily="18" charset="0"/>
              </a:rPr>
              <a:t>     and understanding </a:t>
            </a:r>
          </a:p>
          <a:p>
            <a:pPr marL="342900" indent="-342900"/>
            <a:r>
              <a:rPr lang="en-US" sz="2800" b="1" dirty="0">
                <a:solidFill>
                  <a:schemeClr val="accent6"/>
                </a:solidFill>
                <a:latin typeface="Times New Roman" pitchFamily="18" charset="0"/>
                <a:cs typeface="Times New Roman" pitchFamily="18" charset="0"/>
              </a:rPr>
              <a:t>     of business. </a:t>
            </a:r>
          </a:p>
          <a:p>
            <a:pPr marL="342900" indent="-342900"/>
            <a:r>
              <a:rPr lang="en-US" sz="2800" b="1" dirty="0">
                <a:solidFill>
                  <a:schemeClr val="accent6"/>
                </a:solidFill>
                <a:latin typeface="Times New Roman" pitchFamily="18" charset="0"/>
                <a:cs typeface="Times New Roman" pitchFamily="18" charset="0"/>
              </a:rPr>
              <a:t>3- To </a:t>
            </a:r>
            <a:r>
              <a:rPr lang="en-US" sz="2800" b="1" dirty="0" smtClean="0">
                <a:solidFill>
                  <a:schemeClr val="accent6"/>
                </a:solidFill>
                <a:latin typeface="Times New Roman" pitchFamily="18" charset="0"/>
                <a:cs typeface="Times New Roman" pitchFamily="18" charset="0"/>
              </a:rPr>
              <a:t>make</a:t>
            </a:r>
            <a:endParaRPr lang="en-US" sz="2800" b="1" dirty="0">
              <a:solidFill>
                <a:schemeClr val="accent6"/>
              </a:solidFill>
              <a:latin typeface="Times New Roman" pitchFamily="18" charset="0"/>
              <a:cs typeface="Times New Roman" pitchFamily="18" charset="0"/>
            </a:endParaRPr>
          </a:p>
          <a:p>
            <a:pPr marL="342900" indent="-342900"/>
            <a:r>
              <a:rPr lang="en-US" sz="2800" b="1" dirty="0">
                <a:solidFill>
                  <a:schemeClr val="accent6"/>
                </a:solidFill>
                <a:latin typeface="Times New Roman" pitchFamily="18" charset="0"/>
                <a:cs typeface="Times New Roman" pitchFamily="18" charset="0"/>
              </a:rPr>
              <a:t>     aware of current </a:t>
            </a:r>
          </a:p>
          <a:p>
            <a:pPr marL="342900" indent="-342900"/>
            <a:r>
              <a:rPr lang="en-US" sz="2800" b="1" dirty="0">
                <a:solidFill>
                  <a:schemeClr val="accent6"/>
                </a:solidFill>
                <a:latin typeface="Times New Roman" pitchFamily="18" charset="0"/>
                <a:cs typeface="Times New Roman" pitchFamily="18" charset="0"/>
              </a:rPr>
              <a:t>     trends in business.</a:t>
            </a:r>
          </a:p>
          <a:p>
            <a:pPr marL="342900" indent="-342900"/>
            <a:r>
              <a:rPr lang="en-US" sz="2800" b="1" dirty="0">
                <a:solidFill>
                  <a:schemeClr val="accent6"/>
                </a:solidFill>
                <a:latin typeface="Times New Roman" pitchFamily="18" charset="0"/>
                <a:cs typeface="Times New Roman" pitchFamily="18" charset="0"/>
              </a:rPr>
              <a:t>4- To create </a:t>
            </a:r>
            <a:endParaRPr lang="en-US" sz="2800" b="1" dirty="0" smtClean="0">
              <a:solidFill>
                <a:schemeClr val="accent6"/>
              </a:solidFill>
              <a:latin typeface="Times New Roman" pitchFamily="18" charset="0"/>
              <a:cs typeface="Times New Roman" pitchFamily="18" charset="0"/>
            </a:endParaRPr>
          </a:p>
          <a:p>
            <a:pPr marL="342900" indent="-342900"/>
            <a:r>
              <a:rPr lang="en-US" sz="2800" b="1" dirty="0" smtClean="0">
                <a:solidFill>
                  <a:schemeClr val="accent6"/>
                </a:solidFill>
                <a:latin typeface="Times New Roman" pitchFamily="18" charset="0"/>
                <a:cs typeface="Times New Roman" pitchFamily="18" charset="0"/>
              </a:rPr>
              <a:t>     Entrepreneurial </a:t>
            </a:r>
          </a:p>
          <a:p>
            <a:pPr marL="342900" indent="-342900"/>
            <a:r>
              <a:rPr lang="en-US" sz="2800" b="1" dirty="0">
                <a:solidFill>
                  <a:schemeClr val="accent6"/>
                </a:solidFill>
                <a:latin typeface="Times New Roman" pitchFamily="18" charset="0"/>
                <a:cs typeface="Times New Roman" pitchFamily="18" charset="0"/>
              </a:rPr>
              <a:t> </a:t>
            </a:r>
            <a:r>
              <a:rPr lang="en-US" sz="2800" b="1" dirty="0" smtClean="0">
                <a:solidFill>
                  <a:schemeClr val="accent6"/>
                </a:solidFill>
                <a:latin typeface="Times New Roman" pitchFamily="18" charset="0"/>
                <a:cs typeface="Times New Roman" pitchFamily="18" charset="0"/>
              </a:rPr>
              <a:t>    awareness among students</a:t>
            </a:r>
            <a:endParaRPr lang="en-US" sz="2800" b="1" dirty="0">
              <a:solidFill>
                <a:schemeClr val="accent6"/>
              </a:solidFill>
              <a:latin typeface="Times New Roman" pitchFamily="18" charset="0"/>
              <a:cs typeface="Times New Roman" pitchFamily="18" charset="0"/>
            </a:endParaRPr>
          </a:p>
        </p:txBody>
      </p:sp>
      <p:sp>
        <p:nvSpPr>
          <p:cNvPr id="5" name="TextBox 4"/>
          <p:cNvSpPr txBox="1"/>
          <p:nvPr/>
        </p:nvSpPr>
        <p:spPr>
          <a:xfrm>
            <a:off x="1600200" y="457200"/>
            <a:ext cx="6019800" cy="70788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4000" b="1" u="sng" dirty="0" smtClean="0">
                <a:latin typeface="Times New Roman" pitchFamily="18" charset="0"/>
                <a:cs typeface="Times New Roman" pitchFamily="18" charset="0"/>
              </a:rPr>
              <a:t>OBJECTIVES :</a:t>
            </a:r>
          </a:p>
        </p:txBody>
      </p:sp>
      <p:pic>
        <p:nvPicPr>
          <p:cNvPr id="16386" name="Picture 2" descr="Business process integration | Business Cloud Integration - CloudConnect."/>
          <p:cNvPicPr>
            <a:picLocks noChangeAspect="1" noChangeArrowheads="1"/>
          </p:cNvPicPr>
          <p:nvPr/>
        </p:nvPicPr>
        <p:blipFill>
          <a:blip r:embed="rId2" cstate="print"/>
          <a:srcRect/>
          <a:stretch>
            <a:fillRect/>
          </a:stretch>
        </p:blipFill>
        <p:spPr bwMode="auto">
          <a:xfrm>
            <a:off x="4343400" y="1981200"/>
            <a:ext cx="4419600" cy="4676027"/>
          </a:xfrm>
          <a:prstGeom prst="rect">
            <a:avLst/>
          </a:prstGeom>
          <a:noFill/>
        </p:spPr>
      </p:pic>
      <p:sp>
        <p:nvSpPr>
          <p:cNvPr id="7" name="TextBox 6"/>
          <p:cNvSpPr txBox="1"/>
          <p:nvPr/>
        </p:nvSpPr>
        <p:spPr>
          <a:xfrm>
            <a:off x="381000" y="1524000"/>
            <a:ext cx="8458200" cy="1384995"/>
          </a:xfrm>
          <a:prstGeom prst="rect">
            <a:avLst/>
          </a:prstGeom>
          <a:noFill/>
        </p:spPr>
        <p:txBody>
          <a:bodyPr wrap="square" rtlCol="0">
            <a:spAutoFit/>
          </a:bodyPr>
          <a:lstStyle/>
          <a:p>
            <a:r>
              <a:rPr lang="en-US" sz="2800" b="1" dirty="0" smtClean="0">
                <a:solidFill>
                  <a:schemeClr val="accent6"/>
                </a:solidFill>
                <a:latin typeface="Times New Roman" pitchFamily="18" charset="0"/>
                <a:cs typeface="Times New Roman" pitchFamily="18" charset="0"/>
              </a:rPr>
              <a:t>1- To familiarize the with basic  </a:t>
            </a:r>
          </a:p>
          <a:p>
            <a:r>
              <a:rPr lang="en-US" sz="2800" b="1" dirty="0">
                <a:solidFill>
                  <a:schemeClr val="accent6"/>
                </a:solidFill>
                <a:latin typeface="Times New Roman" pitchFamily="18" charset="0"/>
                <a:cs typeface="Times New Roman" pitchFamily="18" charset="0"/>
              </a:rPr>
              <a:t> </a:t>
            </a:r>
            <a:r>
              <a:rPr lang="en-US" sz="2800" b="1" dirty="0" smtClean="0">
                <a:solidFill>
                  <a:schemeClr val="accent6"/>
                </a:solidFill>
                <a:latin typeface="Times New Roman" pitchFamily="18" charset="0"/>
                <a:cs typeface="Times New Roman" pitchFamily="18" charset="0"/>
              </a:rPr>
              <a:t>    concepts of business. </a:t>
            </a:r>
          </a:p>
          <a:p>
            <a:endParaRPr 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31" y="-32982"/>
            <a:ext cx="9106469" cy="1779896"/>
          </a:xfrm>
        </p:spPr>
        <p:txBody>
          <a:bodyPr>
            <a:normAutofit/>
          </a:bodyPr>
          <a:lstStyle/>
          <a:p>
            <a:pPr marL="342900"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INDUSTRY</a:t>
            </a:r>
            <a:br>
              <a:rPr lang="en-US" sz="2400" b="1" dirty="0" smtClean="0">
                <a:solidFill>
                  <a:schemeClr val="tx1"/>
                </a:solidFill>
                <a:latin typeface="Times New Roman" panose="02020603050405020304" pitchFamily="18" charset="0"/>
                <a:cs typeface="Times New Roman" panose="02020603050405020304" pitchFamily="18" charset="0"/>
              </a:rPr>
            </a:br>
            <a:r>
              <a:rPr lang="en-US" sz="2000" dirty="0" err="1" smtClean="0">
                <a:solidFill>
                  <a:schemeClr val="tx1"/>
                </a:solidFill>
                <a:latin typeface="Times New Roman" panose="02020603050405020304" pitchFamily="18" charset="0"/>
                <a:cs typeface="Times New Roman" panose="02020603050405020304" pitchFamily="18" charset="0"/>
              </a:rPr>
              <a:t>Industry</a:t>
            </a:r>
            <a:r>
              <a:rPr lang="en-US" sz="2000" dirty="0" smtClean="0">
                <a:solidFill>
                  <a:schemeClr val="tx1"/>
                </a:solidFill>
                <a:latin typeface="Times New Roman" panose="02020603050405020304" pitchFamily="18" charset="0"/>
                <a:cs typeface="Times New Roman" panose="02020603050405020304" pitchFamily="18" charset="0"/>
              </a:rPr>
              <a:t> is concerned with production of goods, Extraction of natural resources, reproduction of plants and animals.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Industry represents supply side, supply of products to meet demand of customers.</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37531" y="1447800"/>
            <a:ext cx="9106469" cy="5878532"/>
          </a:xfrm>
          <a:prstGeom prst="rect">
            <a:avLst/>
          </a:prstGeom>
          <a:noFill/>
        </p:spPr>
        <p:txBody>
          <a:bodyPr wrap="square" rtlCol="0">
            <a:spAutoFit/>
          </a:bodyPr>
          <a:lstStyle/>
          <a:p>
            <a:pPr marL="457200" indent="-4572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Types of Industries</a:t>
            </a:r>
          </a:p>
          <a:p>
            <a:pPr marL="457200" indent="-457200">
              <a:buFont typeface="Wingdings" panose="05000000000000000000" pitchFamily="2" charset="2"/>
              <a:buChar char="q"/>
            </a:pPr>
            <a:endParaRPr lang="en-US" sz="2000" b="1" dirty="0" smtClean="0">
              <a:latin typeface="Times New Roman" panose="02020603050405020304" pitchFamily="18" charset="0"/>
              <a:cs typeface="Times New Roman" panose="02020603050405020304" pitchFamily="18" charset="0"/>
            </a:endParaRPr>
          </a:p>
          <a:p>
            <a:pPr marL="342900" indent="-342900">
              <a:buAutoNum type="arabicPeriod"/>
            </a:pPr>
            <a:r>
              <a:rPr lang="en-US" sz="2000" b="1" dirty="0" smtClean="0">
                <a:latin typeface="Times New Roman" panose="02020603050405020304" pitchFamily="18" charset="0"/>
                <a:cs typeface="Times New Roman" panose="02020603050405020304" pitchFamily="18" charset="0"/>
              </a:rPr>
              <a:t>Primary industries</a:t>
            </a:r>
            <a:r>
              <a:rPr lang="en-US" sz="2000" dirty="0" smtClean="0">
                <a:latin typeface="Times New Roman" panose="02020603050405020304" pitchFamily="18" charset="0"/>
                <a:cs typeface="Times New Roman" panose="02020603050405020304" pitchFamily="18" charset="0"/>
              </a:rPr>
              <a:t>: These industries are engaged in production of primary goods such as rice, cotton, fish.</a:t>
            </a:r>
          </a:p>
          <a:p>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    Example: </a:t>
            </a:r>
            <a:r>
              <a:rPr lang="en-US" sz="2000" dirty="0" smtClean="0">
                <a:latin typeface="Times New Roman" panose="02020603050405020304" pitchFamily="18" charset="0"/>
                <a:cs typeface="Times New Roman" panose="02020603050405020304" pitchFamily="18" charset="0"/>
              </a:rPr>
              <a:t>Agriculture and Fishing</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Genetic industries: </a:t>
            </a:r>
            <a:r>
              <a:rPr lang="en-US" sz="2000" dirty="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hese industries are engaged in the reproduction and multiplication of certain species of plats and Animal with object to sell.</a:t>
            </a:r>
          </a:p>
          <a:p>
            <a:r>
              <a:rPr lang="en-US" sz="2000" b="1" dirty="0" smtClean="0">
                <a:latin typeface="Times New Roman" panose="02020603050405020304" pitchFamily="18" charset="0"/>
                <a:cs typeface="Times New Roman" panose="02020603050405020304" pitchFamily="18" charset="0"/>
              </a:rPr>
              <a:t>Example: </a:t>
            </a:r>
            <a:r>
              <a:rPr lang="en-US" sz="2000" dirty="0" smtClean="0">
                <a:latin typeface="Times New Roman" panose="02020603050405020304" pitchFamily="18" charset="0"/>
                <a:cs typeface="Times New Roman" panose="02020603050405020304" pitchFamily="18" charset="0"/>
              </a:rPr>
              <a:t>Cattle Breeding, poultry and plant nurseries.</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Extractive Industries: </a:t>
            </a:r>
            <a:r>
              <a:rPr lang="en-US" sz="2000" dirty="0">
                <a:latin typeface="Times New Roman" panose="02020603050405020304" pitchFamily="18" charset="0"/>
                <a:cs typeface="Times New Roman" panose="02020603050405020304" pitchFamily="18" charset="0"/>
              </a:rPr>
              <a:t>These industries are </a:t>
            </a:r>
            <a:r>
              <a:rPr lang="en-US" sz="2000" dirty="0" smtClean="0">
                <a:latin typeface="Times New Roman" panose="02020603050405020304" pitchFamily="18" charset="0"/>
                <a:cs typeface="Times New Roman" panose="02020603050405020304" pitchFamily="18" charset="0"/>
              </a:rPr>
              <a:t>concerned with extracting materials and minerals from natural resources.</a:t>
            </a:r>
          </a:p>
          <a:p>
            <a:r>
              <a:rPr lang="en-US" sz="2000" b="1" dirty="0" smtClean="0">
                <a:latin typeface="Times New Roman" panose="02020603050405020304" pitchFamily="18" charset="0"/>
                <a:cs typeface="Times New Roman" panose="02020603050405020304" pitchFamily="18" charset="0"/>
              </a:rPr>
              <a:t>Example: </a:t>
            </a:r>
            <a:r>
              <a:rPr lang="en-US" sz="2000" dirty="0" smtClean="0">
                <a:latin typeface="Times New Roman" panose="02020603050405020304" pitchFamily="18" charset="0"/>
                <a:cs typeface="Times New Roman" panose="02020603050405020304" pitchFamily="18" charset="0"/>
              </a:rPr>
              <a:t>Mining and Oil Drilling</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Manufacturing Industries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These industries </a:t>
            </a:r>
            <a:r>
              <a:rPr lang="en-US" sz="2000" dirty="0" smtClean="0">
                <a:latin typeface="Times New Roman" panose="02020603050405020304" pitchFamily="18" charset="0"/>
                <a:cs typeface="Times New Roman" panose="02020603050405020304" pitchFamily="18" charset="0"/>
              </a:rPr>
              <a:t>are concerned with production of finished goods.</a:t>
            </a:r>
          </a:p>
          <a:p>
            <a:r>
              <a:rPr lang="en-US" sz="2000" dirty="0" smtClean="0">
                <a:latin typeface="Times New Roman" panose="02020603050405020304" pitchFamily="18" charset="0"/>
                <a:cs typeface="Times New Roman" panose="02020603050405020304" pitchFamily="18" charset="0"/>
              </a:rPr>
              <a:t>Example: Textiles, chemicals, </a:t>
            </a:r>
            <a:r>
              <a:rPr lang="en-US" sz="2000" dirty="0" err="1" smtClean="0">
                <a:latin typeface="Times New Roman" panose="02020603050405020304" pitchFamily="18" charset="0"/>
                <a:cs typeface="Times New Roman" panose="02020603050405020304" pitchFamily="18" charset="0"/>
              </a:rPr>
              <a:t>Tv</a:t>
            </a:r>
            <a:endParaRPr lang="en-US" sz="2000" dirty="0" smtClean="0">
              <a:latin typeface="Times New Roman" panose="02020603050405020304" pitchFamily="18" charset="0"/>
              <a:cs typeface="Times New Roman" panose="02020603050405020304" pitchFamily="18" charset="0"/>
            </a:endParaRPr>
          </a:p>
          <a:p>
            <a:endParaRPr lang="en-US" dirty="0" smtClean="0"/>
          </a:p>
          <a:p>
            <a:endParaRPr lang="en-US" dirty="0"/>
          </a:p>
        </p:txBody>
      </p:sp>
    </p:spTree>
    <p:extLst>
      <p:ext uri="{BB962C8B-B14F-4D97-AF65-F5344CB8AC3E}">
        <p14:creationId xmlns:p14="http://schemas.microsoft.com/office/powerpoint/2010/main" val="44485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52400"/>
            <a:ext cx="8915400" cy="1938992"/>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5. </a:t>
            </a:r>
            <a:r>
              <a:rPr lang="en-US" sz="2000" b="1" dirty="0">
                <a:latin typeface="Times New Roman" panose="02020603050405020304" pitchFamily="18" charset="0"/>
                <a:cs typeface="Times New Roman" panose="02020603050405020304" pitchFamily="18" charset="0"/>
              </a:rPr>
              <a:t>Construction Industries: </a:t>
            </a:r>
            <a:r>
              <a:rPr lang="en-US" sz="2000" dirty="0">
                <a:latin typeface="Times New Roman" panose="02020603050405020304" pitchFamily="18" charset="0"/>
                <a:cs typeface="Times New Roman" panose="02020603050405020304" pitchFamily="18" charset="0"/>
              </a:rPr>
              <a:t>These industries are concerned </a:t>
            </a:r>
            <a:r>
              <a:rPr lang="en-US" sz="2000" dirty="0" smtClean="0">
                <a:latin typeface="Times New Roman" panose="02020603050405020304" pitchFamily="18" charset="0"/>
                <a:cs typeface="Times New Roman" panose="02020603050405020304" pitchFamily="18" charset="0"/>
              </a:rPr>
              <a:t>with Construction activities like construction of buildings, bridges.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 Service Industry: Example: </a:t>
            </a:r>
            <a:r>
              <a:rPr lang="en-US" sz="2000" dirty="0" smtClean="0">
                <a:latin typeface="Times New Roman" panose="02020603050405020304" pitchFamily="18" charset="0"/>
                <a:cs typeface="Times New Roman" panose="02020603050405020304" pitchFamily="18" charset="0"/>
              </a:rPr>
              <a:t>Hotels, Tourism, </a:t>
            </a:r>
            <a:r>
              <a:rPr lang="en-US" sz="2000" dirty="0" smtClean="0">
                <a:latin typeface="Times New Roman" panose="02020603050405020304" pitchFamily="18" charset="0"/>
                <a:cs typeface="Times New Roman" panose="02020603050405020304" pitchFamily="18" charset="0"/>
              </a:rPr>
              <a:t>Entertainment, </a:t>
            </a:r>
            <a:r>
              <a:rPr lang="en-US" sz="2000" dirty="0" smtClean="0">
                <a:latin typeface="Times New Roman" panose="02020603050405020304" pitchFamily="18" charset="0"/>
                <a:cs typeface="Times New Roman" panose="02020603050405020304" pitchFamily="18" charset="0"/>
              </a:rPr>
              <a:t>Information Technolog</a:t>
            </a:r>
            <a:r>
              <a:rPr lang="en-US" sz="2000" dirty="0">
                <a:latin typeface="Times New Roman" panose="02020603050405020304" pitchFamily="18" charset="0"/>
                <a:cs typeface="Times New Roman" panose="02020603050405020304" pitchFamily="18" charset="0"/>
              </a:rPr>
              <a:t>y</a:t>
            </a:r>
            <a:endParaRPr lang="en-US" sz="2000" dirty="0" smtClean="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76200" y="1981200"/>
            <a:ext cx="8610600" cy="400110"/>
          </a:xfrm>
          <a:prstGeom prst="rect">
            <a:avLst/>
          </a:prstGeom>
          <a:noFill/>
        </p:spPr>
        <p:txBody>
          <a:bodyPr wrap="square" rtlCol="0">
            <a:spAutoFit/>
          </a:bodyPr>
          <a:lstStyle/>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COMMERCE: </a:t>
            </a:r>
            <a:r>
              <a:rPr lang="en-US" sz="2000" dirty="0" smtClean="0">
                <a:latin typeface="Times New Roman" panose="02020603050405020304" pitchFamily="18" charset="0"/>
                <a:cs typeface="Times New Roman" panose="02020603050405020304" pitchFamily="18" charset="0"/>
              </a:rPr>
              <a:t>it is concerned with distribution of goods and services</a:t>
            </a:r>
            <a:r>
              <a:rPr lang="en-US" sz="2000" b="1" dirty="0" smtClean="0">
                <a:latin typeface="Times New Roman" panose="02020603050405020304" pitchFamily="18" charset="0"/>
                <a:cs typeface="Times New Roman" panose="02020603050405020304" pitchFamily="18" charset="0"/>
              </a:rPr>
              <a:t>. </a:t>
            </a:r>
            <a:endParaRPr lang="en-US" sz="2000" b="1" dirty="0">
              <a:latin typeface="Times New Roman" panose="02020603050405020304" pitchFamily="18" charset="0"/>
              <a:cs typeface="Times New Roman" panose="02020603050405020304" pitchFamily="18" charset="0"/>
            </a:endParaRPr>
          </a:p>
        </p:txBody>
      </p:sp>
      <p:sp>
        <p:nvSpPr>
          <p:cNvPr id="6" name="Rounded Rectangle 5"/>
          <p:cNvSpPr/>
          <p:nvPr/>
        </p:nvSpPr>
        <p:spPr>
          <a:xfrm>
            <a:off x="2951328" y="2594848"/>
            <a:ext cx="2667000" cy="6206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Commerce</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7" name="Rounded Rectangle 6"/>
          <p:cNvSpPr/>
          <p:nvPr/>
        </p:nvSpPr>
        <p:spPr>
          <a:xfrm>
            <a:off x="589128" y="3584972"/>
            <a:ext cx="2362200" cy="4911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Trade</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8" name="Rounded Rectangle 7"/>
          <p:cNvSpPr/>
          <p:nvPr/>
        </p:nvSpPr>
        <p:spPr>
          <a:xfrm>
            <a:off x="5638800" y="3674596"/>
            <a:ext cx="2743200" cy="401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Aids-to-trade</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9" name="Rounded Rectangle 8"/>
          <p:cNvSpPr/>
          <p:nvPr/>
        </p:nvSpPr>
        <p:spPr>
          <a:xfrm>
            <a:off x="0" y="4709043"/>
            <a:ext cx="1694028" cy="4751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Internal</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10" name="Rounded Rectangle 9"/>
          <p:cNvSpPr/>
          <p:nvPr/>
        </p:nvSpPr>
        <p:spPr>
          <a:xfrm>
            <a:off x="2362200" y="4709042"/>
            <a:ext cx="2438400" cy="4751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Times New Roman" panose="02020603050405020304" pitchFamily="18" charset="0"/>
                <a:cs typeface="Times New Roman" panose="02020603050405020304" pitchFamily="18" charset="0"/>
              </a:rPr>
              <a:t>E</a:t>
            </a:r>
            <a:r>
              <a:rPr lang="en-US" sz="2000" b="1" dirty="0" smtClean="0">
                <a:solidFill>
                  <a:schemeClr val="tx1"/>
                </a:solidFill>
                <a:latin typeface="Times New Roman" panose="02020603050405020304" pitchFamily="18" charset="0"/>
                <a:cs typeface="Times New Roman" panose="02020603050405020304" pitchFamily="18" charset="0"/>
              </a:rPr>
              <a:t>xternal</a:t>
            </a:r>
            <a:endParaRPr lang="en-US" sz="2000" b="1" dirty="0">
              <a:solidFill>
                <a:schemeClr val="tx1"/>
              </a:solidFill>
              <a:latin typeface="Times New Roman" panose="02020603050405020304" pitchFamily="18" charset="0"/>
              <a:cs typeface="Times New Roman" panose="02020603050405020304" pitchFamily="18" charset="0"/>
            </a:endParaRPr>
          </a:p>
        </p:txBody>
      </p:sp>
      <p:cxnSp>
        <p:nvCxnSpPr>
          <p:cNvPr id="14" name="Straight Arrow Connector 13"/>
          <p:cNvCxnSpPr>
            <a:stCxn id="6" idx="2"/>
          </p:cNvCxnSpPr>
          <p:nvPr/>
        </p:nvCxnSpPr>
        <p:spPr>
          <a:xfrm>
            <a:off x="4284828" y="3215462"/>
            <a:ext cx="0" cy="2135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56814" y="3429000"/>
            <a:ext cx="357258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514600" y="34290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514600" y="3488056"/>
            <a:ext cx="0" cy="1865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629400" y="3429000"/>
            <a:ext cx="0" cy="2455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514600" y="3429000"/>
            <a:ext cx="0" cy="1227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85800" y="4343400"/>
            <a:ext cx="0" cy="3656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85800" y="4343400"/>
            <a:ext cx="25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276600" y="4343400"/>
            <a:ext cx="0" cy="3656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7" idx="2"/>
          </p:cNvCxnSpPr>
          <p:nvPr/>
        </p:nvCxnSpPr>
        <p:spPr>
          <a:xfrm>
            <a:off x="1770228" y="4076164"/>
            <a:ext cx="0" cy="2672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28600" y="5334000"/>
            <a:ext cx="1676400" cy="707886"/>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Retail</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Wholesale </a:t>
            </a:r>
            <a:endParaRPr lang="en-US" sz="2000" dirty="0">
              <a:latin typeface="Times New Roman" panose="02020603050405020304" pitchFamily="18" charset="0"/>
              <a:cs typeface="Times New Roman" panose="02020603050405020304" pitchFamily="18" charset="0"/>
            </a:endParaRPr>
          </a:p>
        </p:txBody>
      </p:sp>
      <p:sp>
        <p:nvSpPr>
          <p:cNvPr id="43" name="TextBox 42"/>
          <p:cNvSpPr txBox="1"/>
          <p:nvPr/>
        </p:nvSpPr>
        <p:spPr>
          <a:xfrm>
            <a:off x="2614967" y="5226642"/>
            <a:ext cx="2286000" cy="1015663"/>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Import</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Export</a:t>
            </a:r>
          </a:p>
          <a:p>
            <a:pPr marL="342900" indent="-342900">
              <a:buFont typeface="Wingdings" panose="05000000000000000000" pitchFamily="2" charset="2"/>
              <a:buChar char="§"/>
            </a:pPr>
            <a:r>
              <a:rPr lang="en-US" sz="2000" dirty="0" err="1" smtClean="0">
                <a:latin typeface="Times New Roman" panose="02020603050405020304" pitchFamily="18" charset="0"/>
                <a:cs typeface="Times New Roman" panose="02020603050405020304" pitchFamily="18" charset="0"/>
              </a:rPr>
              <a:t>Entrepot</a:t>
            </a:r>
            <a:endParaRPr lang="en-US" sz="2000" dirty="0">
              <a:latin typeface="Times New Roman" panose="02020603050405020304" pitchFamily="18" charset="0"/>
              <a:cs typeface="Times New Roman" panose="02020603050405020304" pitchFamily="18" charset="0"/>
            </a:endParaRPr>
          </a:p>
        </p:txBody>
      </p:sp>
      <p:sp>
        <p:nvSpPr>
          <p:cNvPr id="44" name="TextBox 43"/>
          <p:cNvSpPr txBox="1"/>
          <p:nvPr/>
        </p:nvSpPr>
        <p:spPr>
          <a:xfrm>
            <a:off x="5757507" y="4177970"/>
            <a:ext cx="2740925" cy="2554545"/>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Warehousing</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Transport</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Communication</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Insurance</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Banking</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Advertising</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Salesmanship</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Mercantile Agents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4439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28078" cy="1323439"/>
          </a:xfrm>
          <a:prstGeom prst="rect">
            <a:avLst/>
          </a:prstGeom>
        </p:spPr>
        <p:txBody>
          <a:bodyPr wrap="square">
            <a:spAutoFit/>
          </a:bodyPr>
          <a:lstStyle/>
          <a:p>
            <a:pPr marL="514350" indent="-514350">
              <a:buAutoNum type="romanUcPeriod"/>
            </a:pPr>
            <a:r>
              <a:rPr lang="en-US" sz="2000" b="1" dirty="0" smtClean="0">
                <a:latin typeface="Times New Roman" panose="02020603050405020304" pitchFamily="18" charset="0"/>
                <a:cs typeface="Times New Roman" panose="02020603050405020304" pitchFamily="18" charset="0"/>
              </a:rPr>
              <a:t>TRADE: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term trade refers the act or process of buying, selling, </a:t>
            </a:r>
            <a:r>
              <a:rPr lang="en-US" sz="2000" dirty="0" smtClean="0">
                <a:latin typeface="Times New Roman" panose="02020603050405020304" pitchFamily="18" charset="0"/>
                <a:cs typeface="Times New Roman" panose="02020603050405020304" pitchFamily="18" charset="0"/>
              </a:rPr>
              <a:t>or exchanging commodities at </a:t>
            </a:r>
            <a:r>
              <a:rPr lang="en-US" sz="2000" dirty="0">
                <a:latin typeface="Times New Roman" panose="02020603050405020304" pitchFamily="18" charset="0"/>
                <a:cs typeface="Times New Roman" panose="02020603050405020304" pitchFamily="18" charset="0"/>
              </a:rPr>
              <a:t>either wholesale or retail, within a country or between countries.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It </a:t>
            </a:r>
            <a:r>
              <a:rPr lang="en-US" sz="2000" dirty="0">
                <a:latin typeface="Times New Roman" panose="02020603050405020304" pitchFamily="18" charset="0"/>
                <a:cs typeface="Times New Roman" panose="02020603050405020304" pitchFamily="18" charset="0"/>
              </a:rPr>
              <a:t>is also the process </a:t>
            </a:r>
            <a:r>
              <a:rPr lang="en-US" sz="2000" dirty="0" smtClean="0">
                <a:latin typeface="Times New Roman" panose="02020603050405020304" pitchFamily="18" charset="0"/>
                <a:cs typeface="Times New Roman" panose="02020603050405020304" pitchFamily="18" charset="0"/>
              </a:rPr>
              <a:t>of transferring </a:t>
            </a:r>
            <a:r>
              <a:rPr lang="en-US" sz="2000" dirty="0">
                <a:latin typeface="Times New Roman" panose="02020603050405020304" pitchFamily="18" charset="0"/>
                <a:cs typeface="Times New Roman" panose="02020603050405020304" pitchFamily="18" charset="0"/>
              </a:rPr>
              <a:t>of goods and services.</a:t>
            </a:r>
          </a:p>
        </p:txBody>
      </p:sp>
      <p:sp>
        <p:nvSpPr>
          <p:cNvPr id="5" name="TextBox 4"/>
          <p:cNvSpPr txBox="1"/>
          <p:nvPr/>
        </p:nvSpPr>
        <p:spPr>
          <a:xfrm>
            <a:off x="15922" y="1305242"/>
            <a:ext cx="9128078" cy="5632311"/>
          </a:xfrm>
          <a:prstGeom prst="rect">
            <a:avLst/>
          </a:prstGeom>
          <a:noFill/>
        </p:spPr>
        <p:txBody>
          <a:bodyPr wrap="square" rtlCol="0">
            <a:spAutoFit/>
          </a:bodyPr>
          <a:lstStyle/>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Types of trade </a:t>
            </a:r>
          </a:p>
          <a:p>
            <a:endParaRPr lang="en-US" sz="2000" b="1" dirty="0" smtClean="0">
              <a:latin typeface="Times New Roman" panose="02020603050405020304" pitchFamily="18" charset="0"/>
              <a:cs typeface="Times New Roman" panose="02020603050405020304" pitchFamily="18" charset="0"/>
            </a:endParaRPr>
          </a:p>
          <a:p>
            <a:pPr marL="342900" indent="-342900">
              <a:buAutoNum type="alphaUcParenR"/>
            </a:pPr>
            <a:r>
              <a:rPr lang="en-US" sz="2000" b="1" dirty="0" smtClean="0">
                <a:latin typeface="Times New Roman" panose="02020603050405020304" pitchFamily="18" charset="0"/>
                <a:cs typeface="Times New Roman" panose="02020603050405020304" pitchFamily="18" charset="0"/>
              </a:rPr>
              <a:t>Internal Trade: </a:t>
            </a:r>
            <a:r>
              <a:rPr lang="en-US" sz="2000" dirty="0" smtClean="0">
                <a:latin typeface="Times New Roman" panose="02020603050405020304" pitchFamily="18" charset="0"/>
                <a:cs typeface="Times New Roman" panose="02020603050405020304" pitchFamily="18" charset="0"/>
              </a:rPr>
              <a:t>It is known as home trade. It is conducted within  the country.</a:t>
            </a:r>
          </a:p>
          <a:p>
            <a:r>
              <a:rPr lang="en-US" sz="2000" dirty="0" smtClean="0">
                <a:latin typeface="Times New Roman" panose="02020603050405020304" pitchFamily="18" charset="0"/>
                <a:cs typeface="Times New Roman" panose="02020603050405020304" pitchFamily="18" charset="0"/>
              </a:rPr>
              <a:t>Example: A manufacturer of Mumbai selling goods to retailer </a:t>
            </a:r>
            <a:r>
              <a:rPr lang="en-US" sz="2000" dirty="0" err="1" smtClean="0">
                <a:latin typeface="Times New Roman" panose="02020603050405020304" pitchFamily="18" charset="0"/>
                <a:cs typeface="Times New Roman" panose="02020603050405020304" pitchFamily="18" charset="0"/>
              </a:rPr>
              <a:t>goa</a:t>
            </a:r>
            <a:r>
              <a:rPr lang="en-US" sz="2000"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It is divided into two groups: </a:t>
            </a:r>
          </a:p>
          <a:p>
            <a:pPr marL="342900" indent="-342900">
              <a:buAutoNum type="alphaLcParenR"/>
            </a:pPr>
            <a:r>
              <a:rPr lang="en-US" sz="2000" b="1" dirty="0" smtClean="0">
                <a:latin typeface="Times New Roman" panose="02020603050405020304" pitchFamily="18" charset="0"/>
                <a:cs typeface="Times New Roman" panose="02020603050405020304" pitchFamily="18" charset="0"/>
              </a:rPr>
              <a:t>Wholesale Trade: </a:t>
            </a:r>
            <a:r>
              <a:rPr lang="en-US" sz="2000" dirty="0" smtClean="0">
                <a:latin typeface="Times New Roman" panose="02020603050405020304" pitchFamily="18" charset="0"/>
                <a:cs typeface="Times New Roman" panose="02020603050405020304" pitchFamily="18" charset="0"/>
              </a:rPr>
              <a:t>it involves buying in large quantities from producers and selling in smaller lots to retailers</a:t>
            </a:r>
          </a:p>
          <a:p>
            <a:r>
              <a:rPr lang="en-US" sz="2000" b="1" dirty="0" smtClean="0">
                <a:latin typeface="Times New Roman" panose="02020603050405020304" pitchFamily="18" charset="0"/>
                <a:cs typeface="Times New Roman" panose="02020603050405020304" pitchFamily="18" charset="0"/>
              </a:rPr>
              <a:t>b) Retail Trade: </a:t>
            </a:r>
            <a:r>
              <a:rPr lang="en-US" sz="2000" dirty="0" smtClean="0">
                <a:latin typeface="Times New Roman" panose="02020603050405020304" pitchFamily="18" charset="0"/>
                <a:cs typeface="Times New Roman" panose="02020603050405020304" pitchFamily="18" charset="0"/>
              </a:rPr>
              <a:t>It involves buying in smaller quantity from the wholesaler and selling in very small quantities to consumers for personal use.</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B) External Trade: </a:t>
            </a:r>
            <a:r>
              <a:rPr lang="en-US" sz="2000" dirty="0" smtClean="0">
                <a:latin typeface="Times New Roman" panose="02020603050405020304" pitchFamily="18" charset="0"/>
                <a:cs typeface="Times New Roman" panose="02020603050405020304" pitchFamily="18" charset="0"/>
              </a:rPr>
              <a:t>It is called as foreign trade.</a:t>
            </a:r>
          </a:p>
          <a:p>
            <a:r>
              <a:rPr lang="en-US" sz="2000" dirty="0" smtClean="0">
                <a:latin typeface="Times New Roman" panose="02020603050405020304" pitchFamily="18" charset="0"/>
                <a:cs typeface="Times New Roman" panose="02020603050405020304" pitchFamily="18" charset="0"/>
              </a:rPr>
              <a:t>It refers to buying and selling of goods across national boundaries.</a:t>
            </a:r>
          </a:p>
          <a:p>
            <a:r>
              <a:rPr lang="en-US" sz="2000" b="1" dirty="0" smtClean="0">
                <a:latin typeface="Times New Roman" panose="02020603050405020304" pitchFamily="18" charset="0"/>
                <a:cs typeface="Times New Roman" panose="02020603050405020304" pitchFamily="18" charset="0"/>
              </a:rPr>
              <a:t>Example: </a:t>
            </a:r>
            <a:r>
              <a:rPr lang="en-US" sz="2000" dirty="0" smtClean="0">
                <a:latin typeface="Times New Roman" panose="02020603050405020304" pitchFamily="18" charset="0"/>
                <a:cs typeface="Times New Roman" panose="02020603050405020304" pitchFamily="18" charset="0"/>
              </a:rPr>
              <a:t>a seller from New Delhi sells goods to buyer at new York (U.S.A).</a:t>
            </a:r>
          </a:p>
          <a:p>
            <a:r>
              <a:rPr lang="en-US" sz="2000" dirty="0" smtClean="0">
                <a:latin typeface="Times New Roman" panose="02020603050405020304" pitchFamily="18" charset="0"/>
                <a:cs typeface="Times New Roman" panose="02020603050405020304" pitchFamily="18" charset="0"/>
              </a:rPr>
              <a:t>It can be divided into three types as follows: </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a) Export Trade</a:t>
            </a:r>
            <a:r>
              <a:rPr lang="en-US" sz="2000" dirty="0" smtClean="0">
                <a:latin typeface="Times New Roman" panose="02020603050405020304" pitchFamily="18" charset="0"/>
                <a:cs typeface="Times New Roman" panose="02020603050405020304" pitchFamily="18" charset="0"/>
              </a:rPr>
              <a:t>: It involves selling of goods from one country to another.</a:t>
            </a:r>
          </a:p>
          <a:p>
            <a:r>
              <a:rPr lang="en-US" sz="2000" b="1" dirty="0" smtClean="0">
                <a:latin typeface="Times New Roman" panose="02020603050405020304" pitchFamily="18" charset="0"/>
                <a:cs typeface="Times New Roman" panose="02020603050405020304" pitchFamily="18" charset="0"/>
              </a:rPr>
              <a:t>Example:</a:t>
            </a:r>
            <a:r>
              <a:rPr lang="en-US" sz="2000" dirty="0" smtClean="0">
                <a:latin typeface="Times New Roman" panose="02020603050405020304" pitchFamily="18" charset="0"/>
                <a:cs typeface="Times New Roman" panose="02020603050405020304" pitchFamily="18" charset="0"/>
              </a:rPr>
              <a:t>  when goods are sold from India to Pakistan.</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84289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174008"/>
            <a:ext cx="8915400" cy="6555641"/>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b) Import </a:t>
            </a:r>
            <a:r>
              <a:rPr lang="en-US" sz="2000" b="1" dirty="0">
                <a:latin typeface="Times New Roman" panose="02020603050405020304" pitchFamily="18" charset="0"/>
                <a:cs typeface="Times New Roman" panose="02020603050405020304" pitchFamily="18" charset="0"/>
              </a:rPr>
              <a:t>Trade: </a:t>
            </a:r>
            <a:r>
              <a:rPr lang="en-US" sz="2000" dirty="0">
                <a:latin typeface="Times New Roman" panose="02020603050405020304" pitchFamily="18" charset="0"/>
                <a:cs typeface="Times New Roman" panose="02020603050405020304" pitchFamily="18" charset="0"/>
              </a:rPr>
              <a:t>It involves selling of goods from one country to another</a:t>
            </a:r>
            <a:r>
              <a:rPr lang="en-US" sz="2000" dirty="0" smtClean="0">
                <a:latin typeface="Times New Roman" panose="02020603050405020304" pitchFamily="18" charset="0"/>
                <a:cs typeface="Times New Roman" panose="02020603050405020304" pitchFamily="18" charset="0"/>
              </a:rPr>
              <a:t>.</a:t>
            </a:r>
          </a:p>
          <a:p>
            <a:r>
              <a:rPr lang="en-US" sz="2000" b="1" dirty="0" smtClean="0">
                <a:latin typeface="Times New Roman" panose="02020603050405020304" pitchFamily="18" charset="0"/>
                <a:cs typeface="Times New Roman" panose="02020603050405020304" pitchFamily="18" charset="0"/>
              </a:rPr>
              <a:t>Example: </a:t>
            </a:r>
            <a:r>
              <a:rPr lang="en-US" sz="2000" dirty="0" smtClean="0">
                <a:latin typeface="Times New Roman" panose="02020603050405020304" pitchFamily="18" charset="0"/>
                <a:cs typeface="Times New Roman" panose="02020603050405020304" pitchFamily="18" charset="0"/>
              </a:rPr>
              <a:t>a buyer from India purchases goods from a seller of U.S.A.</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c) </a:t>
            </a:r>
            <a:r>
              <a:rPr lang="en-US" sz="2000" b="1" dirty="0" err="1">
                <a:latin typeface="Times New Roman" panose="02020603050405020304" pitchFamily="18" charset="0"/>
                <a:cs typeface="Times New Roman" panose="02020603050405020304" pitchFamily="18" charset="0"/>
              </a:rPr>
              <a:t>Entrepot</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when goods are imported from one country and then re-exported to some other country it is called as </a:t>
            </a:r>
            <a:r>
              <a:rPr lang="en-US" sz="2000" dirty="0" err="1">
                <a:latin typeface="Times New Roman" panose="02020603050405020304" pitchFamily="18" charset="0"/>
                <a:cs typeface="Times New Roman" panose="02020603050405020304" pitchFamily="18" charset="0"/>
              </a:rPr>
              <a:t>entrepot</a:t>
            </a:r>
            <a:r>
              <a:rPr lang="en-US" sz="2000" dirty="0" smtClean="0">
                <a:latin typeface="Times New Roman" panose="02020603050405020304" pitchFamily="18" charset="0"/>
                <a:cs typeface="Times New Roman" panose="02020603050405020304" pitchFamily="18" charset="0"/>
              </a:rPr>
              <a:t>.</a:t>
            </a:r>
          </a:p>
          <a:p>
            <a:r>
              <a:rPr lang="en-US" sz="2000" b="1" dirty="0" smtClean="0">
                <a:latin typeface="Times New Roman" panose="02020603050405020304" pitchFamily="18" charset="0"/>
                <a:cs typeface="Times New Roman" panose="02020603050405020304" pitchFamily="18" charset="0"/>
              </a:rPr>
              <a:t>Example: </a:t>
            </a:r>
            <a:r>
              <a:rPr lang="en-US" sz="2000" dirty="0" smtClean="0">
                <a:latin typeface="Times New Roman" panose="02020603050405020304" pitchFamily="18" charset="0"/>
                <a:cs typeface="Times New Roman" panose="02020603050405020304" pitchFamily="18" charset="0"/>
              </a:rPr>
              <a:t>an Indian trader buy goods from Bangladesh and then sell it to china.</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II. Aids-To-Trade</a:t>
            </a:r>
          </a:p>
          <a:p>
            <a:r>
              <a:rPr lang="en-US" sz="2000" dirty="0" smtClean="0">
                <a:latin typeface="Times New Roman" panose="02020603050405020304" pitchFamily="18" charset="0"/>
                <a:cs typeface="Times New Roman" panose="02020603050405020304" pitchFamily="18" charset="0"/>
              </a:rPr>
              <a:t>It includes all the activities which are (directly or indirectly) facilitates smooth exchange of goods and services.</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Warehousing: </a:t>
            </a:r>
            <a:r>
              <a:rPr lang="en-US" sz="2000" dirty="0" smtClean="0">
                <a:latin typeface="Times New Roman" panose="02020603050405020304" pitchFamily="18" charset="0"/>
                <a:cs typeface="Times New Roman" panose="02020603050405020304" pitchFamily="18" charset="0"/>
              </a:rPr>
              <a:t>A </a:t>
            </a:r>
            <a:r>
              <a:rPr lang="en-US" sz="2000" dirty="0">
                <a:latin typeface="Times New Roman" panose="02020603050405020304" pitchFamily="18" charset="0"/>
                <a:cs typeface="Times New Roman" panose="02020603050405020304" pitchFamily="18" charset="0"/>
              </a:rPr>
              <a:t>warehouse is a planned space for the storage and handling of goods </a:t>
            </a:r>
            <a:r>
              <a:rPr lang="en-US" sz="2000" dirty="0" smtClean="0">
                <a:latin typeface="Times New Roman" panose="02020603050405020304" pitchFamily="18" charset="0"/>
                <a:cs typeface="Times New Roman" panose="02020603050405020304" pitchFamily="18" charset="0"/>
              </a:rPr>
              <a:t>and material</a:t>
            </a:r>
            <a:r>
              <a:rPr lang="en-US" sz="2000" dirty="0">
                <a:latin typeface="Times New Roman" panose="02020603050405020304" pitchFamily="18" charset="0"/>
                <a:cs typeface="Times New Roman" panose="02020603050405020304" pitchFamily="18" charset="0"/>
              </a:rPr>
              <a:t>. There is generally a time lag between the production and consumption of goods.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This problem </a:t>
            </a:r>
            <a:r>
              <a:rPr lang="en-US" sz="2000" dirty="0">
                <a:latin typeface="Times New Roman" panose="02020603050405020304" pitchFamily="18" charset="0"/>
                <a:cs typeface="Times New Roman" panose="02020603050405020304" pitchFamily="18" charset="0"/>
              </a:rPr>
              <a:t>can be solved by storing the goods in warehouse. Storage creates time </a:t>
            </a:r>
            <a:r>
              <a:rPr lang="en-US" sz="2000" dirty="0" smtClean="0">
                <a:latin typeface="Times New Roman" panose="02020603050405020304" pitchFamily="18" charset="0"/>
                <a:cs typeface="Times New Roman" panose="02020603050405020304" pitchFamily="18" charset="0"/>
              </a:rPr>
              <a:t>utility.</a:t>
            </a:r>
          </a:p>
          <a:p>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Advantages of Warehousing are: </a:t>
            </a: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hold </a:t>
            </a:r>
            <a:r>
              <a:rPr lang="en-US" sz="2000" b="1" dirty="0">
                <a:latin typeface="Times New Roman" panose="02020603050405020304" pitchFamily="18" charset="0"/>
                <a:cs typeface="Times New Roman" panose="02020603050405020304" pitchFamily="18" charset="0"/>
              </a:rPr>
              <a:t>the goods </a:t>
            </a:r>
            <a:r>
              <a:rPr lang="en-US" sz="2000" b="1" dirty="0" smtClean="0">
                <a:latin typeface="Times New Roman" panose="02020603050405020304" pitchFamily="18" charset="0"/>
                <a:cs typeface="Times New Roman" panose="02020603050405020304" pitchFamily="18" charset="0"/>
              </a:rPr>
              <a:t>for the </a:t>
            </a:r>
            <a:r>
              <a:rPr lang="en-US" sz="2000" b="1" dirty="0">
                <a:latin typeface="Times New Roman" panose="02020603050405020304" pitchFamily="18" charset="0"/>
                <a:cs typeface="Times New Roman" panose="02020603050405020304" pitchFamily="18" charset="0"/>
              </a:rPr>
              <a:t>period they move from one location to another. </a:t>
            </a:r>
            <a:endParaRPr lang="en-US" sz="2000" b="1"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enables the supply of seasonal goods throughout the year.</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protects and preserve the goods from damage and spoilage.</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0068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2667000"/>
            <a:ext cx="8839200" cy="3785652"/>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3. Communication: </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It facilitates transfer of information. It involves transfer of message from one person to another and from one place to another. It can be oral or in writing</a:t>
            </a:r>
            <a:r>
              <a:rPr lang="en-US" sz="2000" dirty="0" smtClean="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Advantages </a:t>
            </a:r>
            <a:r>
              <a:rPr lang="en-US" sz="2000" b="1" dirty="0">
                <a:latin typeface="Times New Roman" panose="02020603050405020304" pitchFamily="18" charset="0"/>
                <a:cs typeface="Times New Roman" panose="02020603050405020304" pitchFamily="18" charset="0"/>
              </a:rPr>
              <a:t>of Communication are</a:t>
            </a:r>
            <a:r>
              <a:rPr lang="en-US" sz="2000" b="1" dirty="0" smtClean="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a:t>
            </a:r>
            <a:r>
              <a:rPr lang="en-US" sz="2000" b="1" dirty="0">
                <a:latin typeface="Times New Roman" panose="02020603050405020304" pitchFamily="18" charset="0"/>
                <a:cs typeface="Times New Roman" panose="02020603050405020304" pitchFamily="18" charset="0"/>
              </a:rPr>
              <a:t>facilitates quick transfer of </a:t>
            </a:r>
            <a:r>
              <a:rPr lang="en-US" sz="2000" b="1" dirty="0" smtClean="0">
                <a:latin typeface="Times New Roman" panose="02020603050405020304" pitchFamily="18" charset="0"/>
                <a:cs typeface="Times New Roman" panose="02020603050405020304" pitchFamily="18" charset="0"/>
              </a:rPr>
              <a:t>messages.</a:t>
            </a:r>
          </a:p>
          <a:p>
            <a:pPr marL="285750" indent="-28575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Quick </a:t>
            </a:r>
            <a:r>
              <a:rPr lang="en-US" sz="2000" b="1" dirty="0">
                <a:latin typeface="Times New Roman" panose="02020603050405020304" pitchFamily="18" charset="0"/>
                <a:cs typeface="Times New Roman" panose="02020603050405020304" pitchFamily="18" charset="0"/>
              </a:rPr>
              <a:t>decision can be taken</a:t>
            </a:r>
            <a:r>
              <a:rPr lang="en-US" sz="2000" b="1" dirty="0" smtClean="0">
                <a:latin typeface="Times New Roman" panose="02020603050405020304" pitchFamily="18" charset="0"/>
                <a:cs typeface="Times New Roman" panose="02020603050405020304" pitchFamily="18" charset="0"/>
              </a:rPr>
              <a:t>.</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Insurance: It minimizes risk. Business is subject to risks. Certain risks can be insured like loss due to fire , theft with insurance companies.</a:t>
            </a:r>
          </a:p>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Advantages of Insurance are: </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enable firms to expand business</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covers loss on account of insurable risks.</a:t>
            </a:r>
            <a:endParaRPr lang="en-US" sz="2000" b="1" dirty="0">
              <a:latin typeface="Times New Roman" panose="02020603050405020304" pitchFamily="18" charset="0"/>
              <a:cs typeface="Times New Roman" panose="02020603050405020304" pitchFamily="18" charset="0"/>
            </a:endParaRPr>
          </a:p>
        </p:txBody>
      </p:sp>
      <p:sp>
        <p:nvSpPr>
          <p:cNvPr id="4" name="Rectangle 3"/>
          <p:cNvSpPr/>
          <p:nvPr/>
        </p:nvSpPr>
        <p:spPr>
          <a:xfrm>
            <a:off x="152400" y="30707"/>
            <a:ext cx="8686800" cy="2862322"/>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2. Transportation: </a:t>
            </a:r>
            <a:r>
              <a:rPr lang="en-US" sz="2000" dirty="0">
                <a:latin typeface="Times New Roman" panose="02020603050405020304" pitchFamily="18" charset="0"/>
                <a:cs typeface="Times New Roman" panose="02020603050405020304" pitchFamily="18" charset="0"/>
              </a:rPr>
              <a:t>it is any device used to move business item from one location to another. Common forms of transportation include planes, trains, automobiles, and other two-wheel devices such as bikes or motorcycles.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It involved carrying goods from producers to wholesalers, retailers  and finally customers. Transport fills Place gap. </a:t>
            </a: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Advantages of  Transport are: </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a:t>
            </a:r>
            <a:r>
              <a:rPr lang="en-US" sz="2000" b="1" dirty="0">
                <a:latin typeface="Times New Roman" panose="02020603050405020304" pitchFamily="18" charset="0"/>
                <a:cs typeface="Times New Roman" panose="02020603050405020304" pitchFamily="18" charset="0"/>
              </a:rPr>
              <a:t>facilitates distribution of </a:t>
            </a:r>
            <a:r>
              <a:rPr lang="en-US" sz="2000" b="1" dirty="0" smtClean="0">
                <a:latin typeface="Times New Roman" panose="02020603050405020304" pitchFamily="18" charset="0"/>
                <a:cs typeface="Times New Roman" panose="02020603050405020304" pitchFamily="18" charset="0"/>
              </a:rPr>
              <a:t>goods.</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a:t>
            </a:r>
            <a:r>
              <a:rPr lang="en-US" sz="2000" b="1" dirty="0">
                <a:latin typeface="Times New Roman" panose="02020603050405020304" pitchFamily="18" charset="0"/>
                <a:cs typeface="Times New Roman" panose="02020603050405020304" pitchFamily="18" charset="0"/>
              </a:rPr>
              <a:t>enables marketers to expand markets.</a:t>
            </a:r>
            <a:br>
              <a:rPr lang="en-US" sz="2000" b="1" dirty="0">
                <a:latin typeface="Times New Roman" panose="02020603050405020304" pitchFamily="18" charset="0"/>
                <a:cs typeface="Times New Roman" panose="02020603050405020304" pitchFamily="18" charset="0"/>
              </a:rPr>
            </a:b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5403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1000"/>
            <a:ext cx="9144000" cy="5940088"/>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5. Banking: </a:t>
            </a:r>
            <a:r>
              <a:rPr lang="en-US" sz="2000" dirty="0" smtClean="0">
                <a:latin typeface="Times New Roman" panose="02020603050405020304" pitchFamily="18" charset="0"/>
                <a:cs typeface="Times New Roman" panose="02020603050405020304" pitchFamily="18" charset="0"/>
              </a:rPr>
              <a:t>It solves problem of finance. Banks help businessmen to receive and pay money for business transactions. The businessmen also require short term and long term fund which are provided by banks.</a:t>
            </a:r>
          </a:p>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Advantages of banking are :</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facilitates receipts and payments</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provides short term and long term funds.</a:t>
            </a:r>
          </a:p>
          <a:p>
            <a:pPr marL="342900" indent="-342900">
              <a:buFont typeface="Wingdings" panose="05000000000000000000" pitchFamily="2" charset="2"/>
              <a:buChar char="Ø"/>
            </a:pPr>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 Advertising: </a:t>
            </a:r>
            <a:r>
              <a:rPr lang="en-US" sz="2000" dirty="0" smtClean="0">
                <a:latin typeface="Times New Roman" panose="02020603050405020304" pitchFamily="18" charset="0"/>
                <a:cs typeface="Times New Roman" panose="02020603050405020304" pitchFamily="18" charset="0"/>
              </a:rPr>
              <a:t>It fills the knowledge gap. Advertising creates an awareness about the products. Advertising can be done through various media such as radio, television, magazines, TV, outdoor etc.</a:t>
            </a:r>
          </a:p>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Advantages of Advertising are:</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creates advertising of the products.</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It builds a good brand image.</a:t>
            </a:r>
          </a:p>
          <a:p>
            <a:pPr marL="342900" indent="-342900">
              <a:buFont typeface="Wingdings" panose="05000000000000000000" pitchFamily="2" charset="2"/>
              <a:buChar char="Ø"/>
            </a:pPr>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Salesmanship : </a:t>
            </a:r>
            <a:r>
              <a:rPr lang="en-US" sz="2000" dirty="0" smtClean="0">
                <a:latin typeface="Times New Roman" panose="02020603050405020304" pitchFamily="18" charset="0"/>
                <a:cs typeface="Times New Roman" panose="02020603050405020304" pitchFamily="18" charset="0"/>
              </a:rPr>
              <a:t>It facilitates personal selling. Sales person required to book order from dealers and customers.</a:t>
            </a:r>
          </a:p>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Advantages of salesmanship are</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The salesman provide information to the buyers</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They convince and persuade buyers to buy goods.</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07067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304800"/>
            <a:ext cx="8839200" cy="1631216"/>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8. Mercantile Agents: </a:t>
            </a:r>
            <a:r>
              <a:rPr lang="en-US" sz="2000" dirty="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he mercantile agents act as intermediary between buyers and sellers. They facilitates personal contact between the buyers and sellers.</a:t>
            </a:r>
          </a:p>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Advantages of mercantile agents are:</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The agents acts as a link between the buyers and seller.</a:t>
            </a:r>
          </a:p>
          <a:p>
            <a:pPr marL="342900" indent="-342900">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The seller can concentrate on production and marketing.</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09272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8" y="76200"/>
            <a:ext cx="9157648" cy="6781800"/>
          </a:xfrm>
        </p:spPr>
        <p:txBody>
          <a:bodyPr>
            <a:normAutofit/>
          </a:bodyPr>
          <a:lstStyle/>
          <a:p>
            <a:pPr marL="342900"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SIGNIFICANCE OR IMPORTANCE OF BUSINESS</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I. Significance to Business firms</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1. Expansion </a:t>
            </a:r>
            <a:r>
              <a:rPr lang="en-US" sz="2000" b="1" dirty="0">
                <a:solidFill>
                  <a:schemeClr val="tx1"/>
                </a:solidFill>
                <a:latin typeface="Times New Roman" panose="02020603050405020304" pitchFamily="18" charset="0"/>
                <a:cs typeface="Times New Roman" panose="02020603050405020304" pitchFamily="18" charset="0"/>
              </a:rPr>
              <a:t>of Business: </a:t>
            </a:r>
            <a:r>
              <a:rPr lang="en-US" sz="2000" dirty="0" smtClean="0">
                <a:solidFill>
                  <a:schemeClr val="tx1"/>
                </a:solidFill>
                <a:latin typeface="Times New Roman" panose="02020603050405020304" pitchFamily="18" charset="0"/>
                <a:cs typeface="Times New Roman" panose="02020603050405020304" pitchFamily="18" charset="0"/>
              </a:rPr>
              <a:t>Good business practices helps businessman </a:t>
            </a:r>
            <a:r>
              <a:rPr lang="en-US" sz="2000" dirty="0">
                <a:solidFill>
                  <a:schemeClr val="tx1"/>
                </a:solidFill>
                <a:latin typeface="Times New Roman" panose="02020603050405020304" pitchFamily="18" charset="0"/>
                <a:cs typeface="Times New Roman" panose="02020603050405020304" pitchFamily="18" charset="0"/>
              </a:rPr>
              <a:t>to expand its business from local to national and even international.</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Business firms chose </a:t>
            </a:r>
            <a:r>
              <a:rPr lang="en-US" sz="2000" dirty="0">
                <a:solidFill>
                  <a:schemeClr val="tx1"/>
                </a:solidFill>
                <a:latin typeface="Times New Roman" panose="02020603050405020304" pitchFamily="18" charset="0"/>
                <a:cs typeface="Times New Roman" panose="02020603050405020304" pitchFamily="18" charset="0"/>
              </a:rPr>
              <a:t>following strategy to expand the business.</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Product development strategy: </a:t>
            </a:r>
            <a:r>
              <a:rPr lang="en-US" sz="2000" dirty="0">
                <a:solidFill>
                  <a:schemeClr val="tx1"/>
                </a:solidFill>
                <a:latin typeface="Times New Roman" panose="02020603050405020304" pitchFamily="18" charset="0"/>
                <a:cs typeface="Times New Roman" panose="02020603050405020304" pitchFamily="18" charset="0"/>
              </a:rPr>
              <a:t>Introduce new product in existing market.</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Market development strategy : </a:t>
            </a:r>
            <a:r>
              <a:rPr lang="en-US" sz="2000" dirty="0">
                <a:solidFill>
                  <a:schemeClr val="tx1"/>
                </a:solidFill>
                <a:latin typeface="Times New Roman" panose="02020603050405020304" pitchFamily="18" charset="0"/>
                <a:cs typeface="Times New Roman" panose="02020603050405020304" pitchFamily="18" charset="0"/>
              </a:rPr>
              <a:t>Enter in new markets with existing products or new products</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Market penetration strategy: </a:t>
            </a:r>
            <a:r>
              <a:rPr lang="en-US" sz="2000" dirty="0">
                <a:solidFill>
                  <a:schemeClr val="tx1"/>
                </a:solidFill>
                <a:latin typeface="Times New Roman" panose="02020603050405020304" pitchFamily="18" charset="0"/>
                <a:cs typeface="Times New Roman" panose="02020603050405020304" pitchFamily="18" charset="0"/>
              </a:rPr>
              <a:t>increasing marketing efforts in current markets</a:t>
            </a:r>
            <a:r>
              <a:rPr lang="en-US" sz="2000" dirty="0" smtClean="0">
                <a:solidFill>
                  <a:schemeClr val="tx1"/>
                </a:solidFill>
                <a:latin typeface="Times New Roman" panose="02020603050405020304" pitchFamily="18" charset="0"/>
                <a:cs typeface="Times New Roman" panose="02020603050405020304" pitchFamily="18" charset="0"/>
              </a:rPr>
              <a:t>.</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2. Achievement of Objectives: </a:t>
            </a:r>
            <a:r>
              <a:rPr lang="en-US" sz="2000" dirty="0" smtClean="0">
                <a:solidFill>
                  <a:schemeClr val="tx1"/>
                </a:solidFill>
                <a:latin typeface="Times New Roman" panose="02020603050405020304" pitchFamily="18" charset="0"/>
                <a:cs typeface="Times New Roman" panose="02020603050405020304" pitchFamily="18" charset="0"/>
              </a:rPr>
              <a:t>Good business  practices help a firm to achieve its objectives by producing good quality of goods and services that satisfy customer requirements. Firm can achieve following objectives: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Increase its sales</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Increase its market shares</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increase in profits</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35053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7" y="0"/>
            <a:ext cx="9062113" cy="1320800"/>
          </a:xfrm>
        </p:spPr>
        <p:txBody>
          <a:bodyPr>
            <a:normAutofit fontScale="90000"/>
          </a:bodyPr>
          <a:lstStyle/>
          <a:p>
            <a:r>
              <a:rPr lang="en-US" sz="2200" b="1" dirty="0" smtClean="0">
                <a:solidFill>
                  <a:schemeClr val="tx1"/>
                </a:solidFill>
                <a:latin typeface="Times New Roman" panose="02020603050405020304" pitchFamily="18" charset="0"/>
                <a:cs typeface="Times New Roman" panose="02020603050405020304" pitchFamily="18" charset="0"/>
              </a:rPr>
              <a:t>3. </a:t>
            </a:r>
            <a:r>
              <a:rPr lang="en-US" sz="2200" b="1" dirty="0">
                <a:solidFill>
                  <a:schemeClr val="tx1"/>
                </a:solidFill>
                <a:latin typeface="Times New Roman" panose="02020603050405020304" pitchFamily="18" charset="0"/>
                <a:cs typeface="Times New Roman" panose="02020603050405020304" pitchFamily="18" charset="0"/>
              </a:rPr>
              <a:t>Customer </a:t>
            </a:r>
            <a:r>
              <a:rPr lang="en-US" sz="2200" b="1" dirty="0" smtClean="0">
                <a:solidFill>
                  <a:schemeClr val="tx1"/>
                </a:solidFill>
                <a:latin typeface="Times New Roman" panose="02020603050405020304" pitchFamily="18" charset="0"/>
                <a:cs typeface="Times New Roman" panose="02020603050405020304" pitchFamily="18" charset="0"/>
              </a:rPr>
              <a:t>Satisfaction: </a:t>
            </a:r>
            <a:r>
              <a:rPr lang="en-US" sz="2200" dirty="0" smtClean="0">
                <a:solidFill>
                  <a:schemeClr val="tx1"/>
                </a:solidFill>
                <a:latin typeface="Times New Roman" panose="02020603050405020304" pitchFamily="18" charset="0"/>
                <a:cs typeface="Times New Roman" panose="02020603050405020304" pitchFamily="18" charset="0"/>
              </a:rPr>
              <a:t>business practices enables firm to satisfy its customers.</a:t>
            </a:r>
            <a:br>
              <a:rPr lang="en-US" sz="2200" dirty="0" smtClean="0">
                <a:solidFill>
                  <a:schemeClr val="tx1"/>
                </a:solidFill>
                <a:latin typeface="Times New Roman" panose="02020603050405020304" pitchFamily="18" charset="0"/>
                <a:cs typeface="Times New Roman" panose="02020603050405020304" pitchFamily="18" charset="0"/>
              </a:rPr>
            </a:br>
            <a:r>
              <a:rPr lang="en-US" sz="2200" dirty="0" smtClean="0">
                <a:solidFill>
                  <a:schemeClr val="tx1"/>
                </a:solidFill>
                <a:latin typeface="Times New Roman" panose="02020603050405020304" pitchFamily="18" charset="0"/>
                <a:cs typeface="Times New Roman" panose="02020603050405020304" pitchFamily="18" charset="0"/>
              </a:rPr>
              <a:t>The following activities generates customer satisfaction includes: </a:t>
            </a:r>
            <a:br>
              <a:rPr lang="en-US" sz="2200" dirty="0" smtClean="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Timely and effective after-sale-service</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Improvement in quality of products.</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Maintaining good customer relationships.</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a:solidFill>
                  <a:schemeClr val="tx1"/>
                </a:solidFill>
                <a:latin typeface="Times New Roman" panose="02020603050405020304" pitchFamily="18" charset="0"/>
                <a:cs typeface="Times New Roman" panose="02020603050405020304" pitchFamily="18" charset="0"/>
              </a:rPr>
              <a:t/>
            </a:r>
            <a:br>
              <a:rPr lang="en-US" sz="2200" b="1" dirty="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4. Competitive Advantage: </a:t>
            </a:r>
            <a:r>
              <a:rPr lang="en-US" sz="2200" dirty="0" smtClean="0">
                <a:solidFill>
                  <a:schemeClr val="tx1"/>
                </a:solidFill>
                <a:latin typeface="Times New Roman" panose="02020603050405020304" pitchFamily="18" charset="0"/>
                <a:cs typeface="Times New Roman" panose="02020603050405020304" pitchFamily="18" charset="0"/>
              </a:rPr>
              <a:t>Good business practices enables a firms to gain competitive advantage in the market.</a:t>
            </a:r>
            <a:r>
              <a:rPr lang="en-US" sz="2200" dirty="0">
                <a:solidFill>
                  <a:schemeClr val="tx1"/>
                </a:solidFill>
                <a:latin typeface="Times New Roman" panose="02020603050405020304" pitchFamily="18" charset="0"/>
                <a:cs typeface="Times New Roman" panose="02020603050405020304" pitchFamily="18" charset="0"/>
              </a:rPr>
              <a:t> </a:t>
            </a:r>
            <a:r>
              <a:rPr lang="en-US" sz="2200" dirty="0" smtClean="0">
                <a:solidFill>
                  <a:schemeClr val="tx1"/>
                </a:solidFill>
                <a:latin typeface="Times New Roman" panose="02020603050405020304" pitchFamily="18" charset="0"/>
                <a:cs typeface="Times New Roman" panose="02020603050405020304" pitchFamily="18" charset="0"/>
              </a:rPr>
              <a:t>Innovation in products and services enables a firms to get competitive advantage in the market.</a:t>
            </a:r>
            <a:br>
              <a:rPr lang="en-US" sz="2200" dirty="0" smtClean="0">
                <a:solidFill>
                  <a:schemeClr val="tx1"/>
                </a:solidFill>
                <a:latin typeface="Times New Roman" panose="02020603050405020304" pitchFamily="18" charset="0"/>
                <a:cs typeface="Times New Roman" panose="02020603050405020304" pitchFamily="18" charset="0"/>
              </a:rPr>
            </a:br>
            <a:r>
              <a:rPr lang="en-US" sz="2200" dirty="0" smtClean="0">
                <a:solidFill>
                  <a:schemeClr val="tx1"/>
                </a:solidFill>
                <a:latin typeface="Times New Roman" panose="02020603050405020304" pitchFamily="18" charset="0"/>
                <a:cs typeface="Times New Roman" panose="02020603050405020304" pitchFamily="18" charset="0"/>
              </a:rPr>
              <a:t> </a:t>
            </a:r>
            <a:r>
              <a:rPr lang="en-US" sz="2200" b="1" dirty="0" smtClean="0">
                <a:solidFill>
                  <a:schemeClr val="tx1"/>
                </a:solidFill>
                <a:latin typeface="Times New Roman" panose="02020603050405020304" pitchFamily="18" charset="0"/>
                <a:cs typeface="Times New Roman" panose="02020603050405020304" pitchFamily="18" charset="0"/>
              </a:rPr>
              <a:t>Example: </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a:solidFill>
                  <a:schemeClr val="tx1"/>
                </a:solidFill>
                <a:latin typeface="Times New Roman" panose="02020603050405020304" pitchFamily="18" charset="0"/>
                <a:cs typeface="Times New Roman" panose="02020603050405020304" pitchFamily="18" charset="0"/>
              </a:rPr>
              <a:t/>
            </a:r>
            <a:br>
              <a:rPr lang="en-US" sz="2200" b="1" dirty="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a:solidFill>
                  <a:schemeClr val="tx1"/>
                </a:solidFill>
                <a:latin typeface="Times New Roman" panose="02020603050405020304" pitchFamily="18" charset="0"/>
                <a:cs typeface="Times New Roman" panose="02020603050405020304" pitchFamily="18" charset="0"/>
              </a:rPr>
              <a:t/>
            </a:r>
            <a:br>
              <a:rPr lang="en-US" sz="2200" b="1" dirty="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a:solidFill>
                  <a:schemeClr val="tx1"/>
                </a:solidFill>
                <a:latin typeface="Times New Roman" panose="02020603050405020304" pitchFamily="18" charset="0"/>
                <a:cs typeface="Times New Roman" panose="02020603050405020304" pitchFamily="18" charset="0"/>
              </a:rPr>
              <a:t/>
            </a:r>
            <a:br>
              <a:rPr lang="en-US" sz="2200" b="1" dirty="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5. Efficiency</a:t>
            </a:r>
            <a:r>
              <a:rPr lang="en-US" sz="2200" b="1" dirty="0">
                <a:solidFill>
                  <a:schemeClr val="tx1"/>
                </a:solidFill>
                <a:latin typeface="Times New Roman" panose="02020603050405020304" pitchFamily="18" charset="0"/>
                <a:cs typeface="Times New Roman" panose="02020603050405020304" pitchFamily="18" charset="0"/>
              </a:rPr>
              <a:t>:  Formula </a:t>
            </a:r>
            <a:r>
              <a:rPr lang="en-US" sz="2200" b="1" dirty="0" smtClean="0">
                <a:solidFill>
                  <a:schemeClr val="tx1"/>
                </a:solidFill>
                <a:latin typeface="Times New Roman" panose="02020603050405020304" pitchFamily="18" charset="0"/>
                <a:cs typeface="Times New Roman" panose="02020603050405020304" pitchFamily="18" charset="0"/>
              </a:rPr>
              <a:t>: </a:t>
            </a:r>
            <a:r>
              <a:rPr lang="en-US" sz="2200" dirty="0" smtClean="0">
                <a:solidFill>
                  <a:schemeClr val="tx1"/>
                </a:solidFill>
                <a:latin typeface="Times New Roman" panose="02020603050405020304" pitchFamily="18" charset="0"/>
                <a:cs typeface="Times New Roman" panose="02020603050405020304" pitchFamily="18" charset="0"/>
              </a:rPr>
              <a:t>Efficiency is the relation between return to costs.</a:t>
            </a:r>
            <a:br>
              <a:rPr lang="en-US" sz="2200" dirty="0" smtClean="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 </a:t>
            </a:r>
            <a:r>
              <a:rPr lang="en-US" sz="2200" b="1" dirty="0">
                <a:solidFill>
                  <a:schemeClr val="tx1"/>
                </a:solidFill>
                <a:latin typeface="Times New Roman" panose="02020603050405020304" pitchFamily="18" charset="0"/>
                <a:cs typeface="Times New Roman" panose="02020603050405020304" pitchFamily="18" charset="0"/>
              </a:rPr>
              <a:t>Efficiency = Output ( Profit) /Input (Cost</a:t>
            </a:r>
            <a:r>
              <a:rPr lang="en-US" sz="2200" b="1" dirty="0" smtClean="0">
                <a:solidFill>
                  <a:schemeClr val="tx1"/>
                </a:solidFill>
                <a:latin typeface="Times New Roman" panose="02020603050405020304" pitchFamily="18" charset="0"/>
                <a:cs typeface="Times New Roman" panose="02020603050405020304" pitchFamily="18" charset="0"/>
              </a:rPr>
              <a:t>)</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dirty="0" smtClean="0">
                <a:solidFill>
                  <a:schemeClr val="tx1"/>
                </a:solidFill>
                <a:latin typeface="Times New Roman" panose="02020603050405020304" pitchFamily="18" charset="0"/>
                <a:cs typeface="Times New Roman" panose="02020603050405020304" pitchFamily="18" charset="0"/>
              </a:rPr>
              <a:t>Business activities that enable a firm to achieve higher efficiency include:</a:t>
            </a:r>
            <a:br>
              <a:rPr lang="en-US" sz="2200" dirty="0" smtClean="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Research and Development </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Training and Development</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Technology Up gradation</a:t>
            </a:r>
            <a:r>
              <a:rPr lang="en-US" sz="2200" b="1" dirty="0">
                <a:solidFill>
                  <a:schemeClr val="tx1"/>
                </a:solidFill>
                <a:latin typeface="Times New Roman" panose="02020603050405020304" pitchFamily="18" charset="0"/>
                <a:cs typeface="Times New Roman" panose="02020603050405020304" pitchFamily="18" charset="0"/>
              </a:rPr>
              <a:t/>
            </a:r>
            <a:br>
              <a:rPr lang="en-US" sz="2200" b="1" dirty="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dirty="0" smtClean="0">
                <a:solidFill>
                  <a:schemeClr val="tx1"/>
                </a:solidFill>
                <a:latin typeface="Times New Roman" panose="02020603050405020304" pitchFamily="18" charset="0"/>
                <a:cs typeface="Times New Roman" panose="02020603050405020304" pitchFamily="18" charset="0"/>
              </a:rPr>
              <a:t/>
            </a:r>
            <a:br>
              <a:rPr lang="en-US" sz="2200" dirty="0" smtClean="0">
                <a:solidFill>
                  <a:schemeClr val="tx1"/>
                </a:solidFill>
                <a:latin typeface="Times New Roman" panose="02020603050405020304" pitchFamily="18" charset="0"/>
                <a:cs typeface="Times New Roman" panose="02020603050405020304" pitchFamily="18" charset="0"/>
              </a:rPr>
            </a:br>
            <a:r>
              <a:rPr lang="en-US" sz="2200" dirty="0">
                <a:solidFill>
                  <a:schemeClr val="tx1"/>
                </a:solidFill>
                <a:latin typeface="Times New Roman" panose="02020603050405020304" pitchFamily="18" charset="0"/>
                <a:cs typeface="Times New Roman" panose="02020603050405020304" pitchFamily="18" charset="0"/>
              </a:rPr>
              <a:t/>
            </a:r>
            <a:br>
              <a:rPr lang="en-US" sz="2200" dirty="0">
                <a:solidFill>
                  <a:schemeClr val="tx1"/>
                </a:solidFill>
                <a:latin typeface="Times New Roman" panose="02020603050405020304" pitchFamily="18" charset="0"/>
                <a:cs typeface="Times New Roman" panose="02020603050405020304" pitchFamily="18" charset="0"/>
              </a:rPr>
            </a:br>
            <a:r>
              <a:rPr lang="en-US" dirty="0"/>
              <a:t> </a:t>
            </a:r>
          </a:p>
        </p:txBody>
      </p:sp>
      <p:pic>
        <p:nvPicPr>
          <p:cNvPr id="4" name="Picture 3"/>
          <p:cNvPicPr>
            <a:picLocks noChangeAspect="1"/>
          </p:cNvPicPr>
          <p:nvPr/>
        </p:nvPicPr>
        <p:blipFill>
          <a:blip r:embed="rId2"/>
          <a:stretch>
            <a:fillRect/>
          </a:stretch>
        </p:blipFill>
        <p:spPr>
          <a:xfrm>
            <a:off x="1143000" y="2895600"/>
            <a:ext cx="2109399" cy="1621677"/>
          </a:xfrm>
          <a:prstGeom prst="rect">
            <a:avLst/>
          </a:prstGeom>
        </p:spPr>
      </p:pic>
      <p:pic>
        <p:nvPicPr>
          <p:cNvPr id="5" name="Picture 4"/>
          <p:cNvPicPr>
            <a:picLocks noChangeAspect="1"/>
          </p:cNvPicPr>
          <p:nvPr/>
        </p:nvPicPr>
        <p:blipFill>
          <a:blip r:embed="rId3"/>
          <a:stretch>
            <a:fillRect/>
          </a:stretch>
        </p:blipFill>
        <p:spPr>
          <a:xfrm>
            <a:off x="3429000" y="2895599"/>
            <a:ext cx="2371550" cy="1621677"/>
          </a:xfrm>
          <a:prstGeom prst="rect">
            <a:avLst/>
          </a:prstGeom>
        </p:spPr>
      </p:pic>
    </p:spTree>
    <p:extLst>
      <p:ext uri="{BB962C8B-B14F-4D97-AF65-F5344CB8AC3E}">
        <p14:creationId xmlns:p14="http://schemas.microsoft.com/office/powerpoint/2010/main" val="2911203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1000"/>
            <a:ext cx="8915400" cy="6477000"/>
          </a:xfrm>
        </p:spPr>
        <p:txBody>
          <a:bodyPr>
            <a:normAutofit/>
          </a:bodyPr>
          <a:lstStyle/>
          <a:p>
            <a:r>
              <a:rPr lang="en-US" sz="2000" b="1" dirty="0" smtClean="0">
                <a:solidFill>
                  <a:schemeClr val="tx1"/>
                </a:solidFill>
                <a:latin typeface="Times New Roman" panose="02020603050405020304" pitchFamily="18" charset="0"/>
                <a:cs typeface="Times New Roman" panose="02020603050405020304" pitchFamily="18" charset="0"/>
              </a:rPr>
              <a:t>6. Corporate Image: </a:t>
            </a:r>
            <a:r>
              <a:rPr lang="en-US" sz="2000" dirty="0" smtClean="0">
                <a:solidFill>
                  <a:schemeClr val="tx1"/>
                </a:solidFill>
                <a:latin typeface="Times New Roman" panose="02020603050405020304" pitchFamily="18" charset="0"/>
                <a:cs typeface="Times New Roman" panose="02020603050405020304" pitchFamily="18" charset="0"/>
              </a:rPr>
              <a:t>good business practices such as </a:t>
            </a:r>
            <a:r>
              <a:rPr lang="en-US" sz="2000" b="1" dirty="0" smtClean="0">
                <a:solidFill>
                  <a:schemeClr val="tx1"/>
                </a:solidFill>
                <a:latin typeface="Times New Roman" panose="02020603050405020304" pitchFamily="18" charset="0"/>
                <a:cs typeface="Times New Roman" panose="02020603050405020304" pitchFamily="18" charset="0"/>
              </a:rPr>
              <a:t>R&amp;D</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Corporate social responsibility, customer relationship management </a:t>
            </a:r>
            <a:r>
              <a:rPr lang="en-US" sz="2000" dirty="0" smtClean="0">
                <a:solidFill>
                  <a:schemeClr val="tx1"/>
                </a:solidFill>
                <a:latin typeface="Times New Roman" panose="02020603050405020304" pitchFamily="18" charset="0"/>
                <a:cs typeface="Times New Roman" panose="02020603050405020304" pitchFamily="18" charset="0"/>
              </a:rPr>
              <a:t>enables firms to develop good corporate image in the minds of various stakeholders such as customers, employees, shareholders.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7. Optimum utilization of Resources: </a:t>
            </a:r>
            <a:r>
              <a:rPr lang="en-US" sz="2000" dirty="0" smtClean="0">
                <a:solidFill>
                  <a:schemeClr val="tx1"/>
                </a:solidFill>
                <a:latin typeface="Times New Roman" panose="02020603050405020304" pitchFamily="18" charset="0"/>
                <a:cs typeface="Times New Roman" panose="02020603050405020304" pitchFamily="18" charset="0"/>
              </a:rPr>
              <a:t>Business practices helps firm to make optimum use of resources. Because of research and development, good quality product, corporate image there is more demand from customers which enables business firms to use the ( physical, Financial, Human) resources properly.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II. Significance to Customers: </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1. Availability of Quality goods and services: </a:t>
            </a:r>
            <a:r>
              <a:rPr lang="en-US" sz="2000" dirty="0" smtClean="0">
                <a:solidFill>
                  <a:schemeClr val="tx1"/>
                </a:solidFill>
                <a:latin typeface="Times New Roman" panose="02020603050405020304" pitchFamily="18" charset="0"/>
                <a:cs typeface="Times New Roman" panose="02020603050405020304" pitchFamily="18" charset="0"/>
              </a:rPr>
              <a:t>Business firms makes available goods and services required by the consumers. Firms make every possible effort to improve quality of goods and services to satisfy customers.</a:t>
            </a: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2. Goods at Good prices: </a:t>
            </a:r>
            <a:r>
              <a:rPr lang="en-US" sz="2000" dirty="0" smtClean="0">
                <a:solidFill>
                  <a:schemeClr val="tx1"/>
                </a:solidFill>
                <a:latin typeface="Times New Roman" panose="02020603050405020304" pitchFamily="18" charset="0"/>
                <a:cs typeface="Times New Roman" panose="02020603050405020304" pitchFamily="18" charset="0"/>
              </a:rPr>
              <a:t>Firms provide goods and services at right prices. Today market is a buyers market . There are fewer chance to exploit customers by charging higher prices.</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8172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04800"/>
            <a:ext cx="4876800" cy="6278642"/>
          </a:xfrm>
          <a:prstGeom prst="rect">
            <a:avLst/>
          </a:prstGeom>
          <a:noFill/>
        </p:spPr>
        <p:txBody>
          <a:bodyPr wrap="square" rtlCol="0">
            <a:spAutoFit/>
          </a:bodyPr>
          <a:lstStyle/>
          <a:p>
            <a:r>
              <a:rPr lang="en-US" sz="2800" b="1" u="sng" dirty="0" smtClean="0">
                <a:latin typeface="Times New Roman" pitchFamily="18" charset="0"/>
                <a:cs typeface="Times New Roman" pitchFamily="18" charset="0"/>
              </a:rPr>
              <a:t>Module - I </a:t>
            </a:r>
          </a:p>
          <a:p>
            <a:r>
              <a:rPr lang="en-US" sz="2800" b="1" u="sng" dirty="0" smtClean="0">
                <a:latin typeface="Times New Roman" pitchFamily="18" charset="0"/>
                <a:cs typeface="Times New Roman" pitchFamily="18" charset="0"/>
              </a:rPr>
              <a:t>Business : </a:t>
            </a:r>
          </a:p>
          <a:p>
            <a:endParaRPr lang="en-US" sz="2400" dirty="0" smtClean="0">
              <a:latin typeface="Times New Roman" pitchFamily="18" charset="0"/>
              <a:cs typeface="Times New Roman" pitchFamily="18" charset="0"/>
            </a:endParaRPr>
          </a:p>
          <a:p>
            <a:r>
              <a:rPr lang="en-US" sz="2300" b="1" u="sng" dirty="0" smtClean="0">
                <a:latin typeface="Times New Roman" pitchFamily="18" charset="0"/>
                <a:cs typeface="Times New Roman" pitchFamily="18" charset="0"/>
              </a:rPr>
              <a:t>1.1 Introduction : </a:t>
            </a:r>
            <a:r>
              <a:rPr lang="en-US" sz="2300" dirty="0" smtClean="0">
                <a:latin typeface="Times New Roman" pitchFamily="18" charset="0"/>
                <a:cs typeface="Times New Roman" pitchFamily="18" charset="0"/>
              </a:rPr>
              <a:t>Concept, Functions, Scope and Significance of business. Traditional and Modern Concept of business. </a:t>
            </a:r>
          </a:p>
          <a:p>
            <a:r>
              <a:rPr lang="en-US" sz="2300" b="1" u="sng" dirty="0" smtClean="0">
                <a:latin typeface="Times New Roman" pitchFamily="18" charset="0"/>
                <a:cs typeface="Times New Roman" pitchFamily="18" charset="0"/>
              </a:rPr>
              <a:t>1.2 Objectives of Business : </a:t>
            </a:r>
            <a:r>
              <a:rPr lang="en-US" sz="2300" dirty="0" smtClean="0">
                <a:latin typeface="Times New Roman" pitchFamily="18" charset="0"/>
                <a:cs typeface="Times New Roman" pitchFamily="18" charset="0"/>
              </a:rPr>
              <a:t>Steps in setting business objectives, classification of business objectives, Reconciliation of Economic and Social Objectives. </a:t>
            </a:r>
          </a:p>
          <a:p>
            <a:r>
              <a:rPr lang="en-US" sz="2300" b="1" u="sng" dirty="0" smtClean="0">
                <a:latin typeface="Times New Roman" pitchFamily="18" charset="0"/>
                <a:cs typeface="Times New Roman" pitchFamily="18" charset="0"/>
              </a:rPr>
              <a:t>1.3 New Trends in Business : </a:t>
            </a:r>
            <a:r>
              <a:rPr lang="en-US" sz="2300" dirty="0" smtClean="0">
                <a:latin typeface="Times New Roman" pitchFamily="18" charset="0"/>
                <a:cs typeface="Times New Roman" pitchFamily="18" charset="0"/>
              </a:rPr>
              <a:t>Impact of Liberalization, Privatization and Globalization, Strategy alternatives in the changing scenario. Restructuring and Turnaround Strategies.</a:t>
            </a:r>
            <a:endParaRPr lang="en-US" sz="2300" dirty="0">
              <a:latin typeface="Times New Roman" pitchFamily="18" charset="0"/>
              <a:cs typeface="Times New Roman" pitchFamily="18" charset="0"/>
            </a:endParaRPr>
          </a:p>
        </p:txBody>
      </p:sp>
      <p:pic>
        <p:nvPicPr>
          <p:cNvPr id="15362" name="Picture 2" descr="FDI Funding In India | Foreign Funding For Business | Overseas Funding  Opportunities – FDI India"/>
          <p:cNvPicPr>
            <a:picLocks noChangeAspect="1" noChangeArrowheads="1"/>
          </p:cNvPicPr>
          <p:nvPr/>
        </p:nvPicPr>
        <p:blipFill>
          <a:blip r:embed="rId2"/>
          <a:srcRect/>
          <a:stretch>
            <a:fillRect/>
          </a:stretch>
        </p:blipFill>
        <p:spPr bwMode="auto">
          <a:xfrm>
            <a:off x="4343400" y="381000"/>
            <a:ext cx="4953000" cy="60960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7" y="76200"/>
            <a:ext cx="9143999" cy="6553200"/>
          </a:xfrm>
        </p:spPr>
        <p:txBody>
          <a:bodyPr>
            <a:noAutofit/>
          </a:bodyPr>
          <a:lstStyle/>
          <a:p>
            <a:r>
              <a:rPr lang="en-US" sz="2000" b="1" dirty="0" smtClean="0">
                <a:solidFill>
                  <a:schemeClr val="tx1"/>
                </a:solidFill>
                <a:latin typeface="Times New Roman" panose="02020603050405020304" pitchFamily="18" charset="0"/>
                <a:cs typeface="Times New Roman" panose="02020603050405020304" pitchFamily="18" charset="0"/>
              </a:rPr>
              <a:t>3. Higher standard of living: </a:t>
            </a:r>
            <a:r>
              <a:rPr lang="en-US" sz="2000" dirty="0" smtClean="0">
                <a:solidFill>
                  <a:schemeClr val="tx1"/>
                </a:solidFill>
                <a:latin typeface="Times New Roman" panose="02020603050405020304" pitchFamily="18" charset="0"/>
                <a:cs typeface="Times New Roman" panose="02020603050405020304" pitchFamily="18" charset="0"/>
              </a:rPr>
              <a:t>Customer can enjoy higher standard of living  by consumption of new and better products.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III. Significance to Society</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1. Economic Growth: </a:t>
            </a:r>
            <a:r>
              <a:rPr lang="en-US" sz="2000" dirty="0" smtClean="0">
                <a:solidFill>
                  <a:schemeClr val="tx1"/>
                </a:solidFill>
                <a:latin typeface="Times New Roman" panose="02020603050405020304" pitchFamily="18" charset="0"/>
                <a:cs typeface="Times New Roman" panose="02020603050405020304" pitchFamily="18" charset="0"/>
              </a:rPr>
              <a:t>Business activities facilitates economic growth in the country. Economic growth relates to the increase in national income because business facilitates production of goods and services which results in increase in national income.</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2. Employment: </a:t>
            </a:r>
            <a:r>
              <a:rPr lang="en-US" sz="2000" dirty="0" smtClean="0">
                <a:solidFill>
                  <a:schemeClr val="tx1"/>
                </a:solidFill>
                <a:latin typeface="Times New Roman" panose="02020603050405020304" pitchFamily="18" charset="0"/>
                <a:cs typeface="Times New Roman" panose="02020603050405020304" pitchFamily="18" charset="0"/>
              </a:rPr>
              <a:t>Business firms provides direct and indirect employment</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Direct employment </a:t>
            </a:r>
            <a:r>
              <a:rPr lang="en-US" sz="2000" dirty="0" smtClean="0">
                <a:solidFill>
                  <a:schemeClr val="tx1"/>
                </a:solidFill>
                <a:latin typeface="Times New Roman" panose="02020603050405020304" pitchFamily="18" charset="0"/>
                <a:cs typeface="Times New Roman" panose="02020603050405020304" pitchFamily="18" charset="0"/>
              </a:rPr>
              <a:t>in Business sector as people get job as employee or </a:t>
            </a:r>
            <a:r>
              <a:rPr lang="en-US" sz="2000" dirty="0" err="1" smtClean="0">
                <a:solidFill>
                  <a:schemeClr val="tx1"/>
                </a:solidFill>
                <a:latin typeface="Times New Roman" panose="02020603050405020304" pitchFamily="18" charset="0"/>
                <a:cs typeface="Times New Roman" panose="02020603050405020304" pitchFamily="18" charset="0"/>
              </a:rPr>
              <a:t>labourer</a:t>
            </a:r>
            <a:r>
              <a:rPr lang="en-US" sz="2000" dirty="0" smtClean="0">
                <a:solidFill>
                  <a:schemeClr val="tx1"/>
                </a:solidFill>
                <a:latin typeface="Times New Roman" panose="02020603050405020304" pitchFamily="18" charset="0"/>
                <a:cs typeface="Times New Roman" panose="02020603050405020304" pitchFamily="18" charset="0"/>
              </a:rPr>
              <a:t>.</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Indirect Employment </a:t>
            </a:r>
            <a:r>
              <a:rPr lang="en-US" sz="2000" dirty="0" smtClean="0">
                <a:solidFill>
                  <a:schemeClr val="tx1"/>
                </a:solidFill>
                <a:latin typeface="Times New Roman" panose="02020603050405020304" pitchFamily="18" charset="0"/>
                <a:cs typeface="Times New Roman" panose="02020603050405020304" pitchFamily="18" charset="0"/>
              </a:rPr>
              <a:t>in sectors like banking, transport and insurance.</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3. Revenue to Government: </a:t>
            </a:r>
            <a:r>
              <a:rPr lang="en-US" sz="2000" dirty="0" smtClean="0">
                <a:solidFill>
                  <a:schemeClr val="tx1"/>
                </a:solidFill>
                <a:latin typeface="Times New Roman" panose="02020603050405020304" pitchFamily="18" charset="0"/>
                <a:cs typeface="Times New Roman" panose="02020603050405020304" pitchFamily="18" charset="0"/>
              </a:rPr>
              <a:t>Business generates revenue to government in the form of taxes and duties.</a:t>
            </a: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4. Higher </a:t>
            </a:r>
            <a:r>
              <a:rPr lang="en-US" sz="2000" b="1" dirty="0">
                <a:solidFill>
                  <a:schemeClr val="tx1"/>
                </a:solidFill>
                <a:latin typeface="Times New Roman" panose="02020603050405020304" pitchFamily="18" charset="0"/>
                <a:cs typeface="Times New Roman" panose="02020603050405020304" pitchFamily="18" charset="0"/>
              </a:rPr>
              <a:t>standard of living: </a:t>
            </a:r>
            <a:r>
              <a:rPr lang="en-US" sz="2000" dirty="0">
                <a:solidFill>
                  <a:schemeClr val="tx1"/>
                </a:solidFill>
                <a:latin typeface="Times New Roman" panose="02020603050405020304" pitchFamily="18" charset="0"/>
                <a:cs typeface="Times New Roman" panose="02020603050405020304" pitchFamily="18" charset="0"/>
              </a:rPr>
              <a:t>A huge amount of money is spent by the business firm on </a:t>
            </a:r>
            <a:r>
              <a:rPr lang="en-US" sz="2000" dirty="0" smtClean="0">
                <a:solidFill>
                  <a:schemeClr val="tx1"/>
                </a:solidFill>
                <a:latin typeface="Times New Roman" panose="02020603050405020304" pitchFamily="18" charset="0"/>
                <a:cs typeface="Times New Roman" panose="02020603050405020304" pitchFamily="18" charset="0"/>
              </a:rPr>
              <a:t>research and </a:t>
            </a:r>
            <a:r>
              <a:rPr lang="en-US" sz="2000" dirty="0">
                <a:solidFill>
                  <a:schemeClr val="tx1"/>
                </a:solidFill>
                <a:latin typeface="Times New Roman" panose="02020603050405020304" pitchFamily="18" charset="0"/>
                <a:cs typeface="Times New Roman" panose="02020603050405020304" pitchFamily="18" charset="0"/>
              </a:rPr>
              <a:t>development to improve the quality of the product. It maintains continuity in the flow </a:t>
            </a:r>
            <a:r>
              <a:rPr lang="en-US" sz="2000" dirty="0" smtClean="0">
                <a:solidFill>
                  <a:schemeClr val="tx1"/>
                </a:solidFill>
                <a:latin typeface="Times New Roman" panose="02020603050405020304" pitchFamily="18" charset="0"/>
                <a:cs typeface="Times New Roman" panose="02020603050405020304" pitchFamily="18" charset="0"/>
              </a:rPr>
              <a:t>of goods </a:t>
            </a:r>
            <a:r>
              <a:rPr lang="en-US" sz="2000" dirty="0">
                <a:solidFill>
                  <a:schemeClr val="tx1"/>
                </a:solidFill>
                <a:latin typeface="Times New Roman" panose="02020603050405020304" pitchFamily="18" charset="0"/>
                <a:cs typeface="Times New Roman" panose="02020603050405020304" pitchFamily="18" charset="0"/>
              </a:rPr>
              <a:t>and services to the customers. In these manner consumers get better quality products </a:t>
            </a:r>
            <a:r>
              <a:rPr lang="en-US" sz="2000" dirty="0" smtClean="0">
                <a:solidFill>
                  <a:schemeClr val="tx1"/>
                </a:solidFill>
                <a:latin typeface="Times New Roman" panose="02020603050405020304" pitchFamily="18" charset="0"/>
                <a:cs typeface="Times New Roman" panose="02020603050405020304" pitchFamily="18" charset="0"/>
              </a:rPr>
              <a:t>at reasonable </a:t>
            </a:r>
            <a:r>
              <a:rPr lang="en-US" sz="2000" dirty="0">
                <a:solidFill>
                  <a:schemeClr val="tx1"/>
                </a:solidFill>
                <a:latin typeface="Times New Roman" panose="02020603050405020304" pitchFamily="18" charset="0"/>
                <a:cs typeface="Times New Roman" panose="02020603050405020304" pitchFamily="18" charset="0"/>
              </a:rPr>
              <a:t>price resulting into improving their standard of living.</a:t>
            </a: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98209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73" y="22746"/>
            <a:ext cx="8980227" cy="663054"/>
          </a:xfrm>
        </p:spPr>
        <p:txBody>
          <a:bodyPr>
            <a:normAutofit/>
          </a:bodyPr>
          <a:lstStyle/>
          <a:p>
            <a:pPr marL="342900"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TRADITIONAL AND MODERN CONCEPT OF BUSINESS</a:t>
            </a:r>
            <a:endParaRPr lang="en-US" sz="24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239428694"/>
              </p:ext>
            </p:extLst>
          </p:nvPr>
        </p:nvGraphicFramePr>
        <p:xfrm>
          <a:off x="216090" y="457200"/>
          <a:ext cx="8763000" cy="6553200"/>
        </p:xfrm>
        <a:graphic>
          <a:graphicData uri="http://schemas.openxmlformats.org/drawingml/2006/table">
            <a:tbl>
              <a:tblPr firstRow="1" bandRow="1">
                <a:tableStyleId>{5C22544A-7EE6-4342-B048-85BDC9FD1C3A}</a:tableStyleId>
              </a:tblPr>
              <a:tblGrid>
                <a:gridCol w="4381500"/>
                <a:gridCol w="4381500"/>
              </a:tblGrid>
              <a:tr h="373083">
                <a:tc>
                  <a:txBody>
                    <a:bodyPr/>
                    <a:lstStyle/>
                    <a:p>
                      <a:r>
                        <a:rPr lang="en-US" sz="2000" dirty="0" smtClean="0">
                          <a:solidFill>
                            <a:schemeClr val="tx1"/>
                          </a:solidFill>
                          <a:latin typeface="Times New Roman" panose="02020603050405020304" pitchFamily="18" charset="0"/>
                          <a:cs typeface="Times New Roman" panose="02020603050405020304" pitchFamily="18" charset="0"/>
                        </a:rPr>
                        <a:t>Traditional</a:t>
                      </a:r>
                      <a:r>
                        <a:rPr lang="en-US" sz="2000" baseline="0" dirty="0" smtClean="0">
                          <a:solidFill>
                            <a:schemeClr val="tx1"/>
                          </a:solidFill>
                          <a:latin typeface="Times New Roman" panose="02020603050405020304" pitchFamily="18" charset="0"/>
                          <a:cs typeface="Times New Roman" panose="02020603050405020304" pitchFamily="18" charset="0"/>
                        </a:rPr>
                        <a:t> Concept </a:t>
                      </a:r>
                      <a:endParaRPr lang="en-US" sz="20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2000" dirty="0" smtClean="0">
                          <a:solidFill>
                            <a:schemeClr val="tx1"/>
                          </a:solidFill>
                          <a:latin typeface="Times New Roman" panose="02020603050405020304" pitchFamily="18" charset="0"/>
                          <a:cs typeface="Times New Roman" panose="02020603050405020304" pitchFamily="18" charset="0"/>
                        </a:rPr>
                        <a:t>Modern Concept</a:t>
                      </a:r>
                      <a:endParaRPr lang="en-US" sz="2000" dirty="0">
                        <a:solidFill>
                          <a:schemeClr val="tx1"/>
                        </a:solidFill>
                        <a:latin typeface="Times New Roman" panose="02020603050405020304" pitchFamily="18" charset="0"/>
                        <a:cs typeface="Times New Roman" panose="02020603050405020304" pitchFamily="18" charset="0"/>
                      </a:endParaRPr>
                    </a:p>
                  </a:txBody>
                  <a:tcPr/>
                </a:tc>
              </a:tr>
              <a:tr h="1521031">
                <a:tc>
                  <a:txBody>
                    <a:bodyPr/>
                    <a:lstStyle/>
                    <a:p>
                      <a:pPr marL="457200" indent="-457200">
                        <a:buAutoNum type="arabicPeriod"/>
                      </a:pPr>
                      <a:r>
                        <a:rPr lang="en-US" sz="2000" b="1" dirty="0" smtClean="0">
                          <a:solidFill>
                            <a:schemeClr val="tx1"/>
                          </a:solidFill>
                          <a:latin typeface="Times New Roman" panose="02020603050405020304" pitchFamily="18" charset="0"/>
                          <a:cs typeface="Times New Roman" panose="02020603050405020304" pitchFamily="18" charset="0"/>
                        </a:rPr>
                        <a:t>Meaning:</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It focus on Profit.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It</a:t>
                      </a:r>
                      <a:r>
                        <a:rPr lang="en-US" sz="2000" baseline="0" dirty="0" smtClean="0">
                          <a:solidFill>
                            <a:schemeClr val="tx1"/>
                          </a:solidFill>
                          <a:latin typeface="Times New Roman" panose="02020603050405020304" pitchFamily="18" charset="0"/>
                          <a:cs typeface="Times New Roman" panose="02020603050405020304" pitchFamily="18" charset="0"/>
                        </a:rPr>
                        <a:t> is adopted by traditional business firms</a:t>
                      </a:r>
                      <a:endParaRPr lang="en-US" sz="20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It aims</a:t>
                      </a:r>
                      <a:r>
                        <a:rPr lang="en-US" sz="2000" baseline="0" dirty="0" smtClean="0">
                          <a:solidFill>
                            <a:schemeClr val="tx1"/>
                          </a:solidFill>
                          <a:latin typeface="Times New Roman" panose="02020603050405020304" pitchFamily="18" charset="0"/>
                          <a:cs typeface="Times New Roman" panose="02020603050405020304" pitchFamily="18" charset="0"/>
                        </a:rPr>
                        <a:t> to achieve balance between Profit+ Customer satisfaction+ Societal Interest</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It</a:t>
                      </a:r>
                      <a:r>
                        <a:rPr lang="en-US" sz="2000" baseline="0" dirty="0" smtClean="0">
                          <a:solidFill>
                            <a:schemeClr val="tx1"/>
                          </a:solidFill>
                          <a:latin typeface="Times New Roman" panose="02020603050405020304" pitchFamily="18" charset="0"/>
                          <a:cs typeface="Times New Roman" panose="02020603050405020304" pitchFamily="18" charset="0"/>
                        </a:rPr>
                        <a:t> is adopted by Professional  business firms</a:t>
                      </a:r>
                      <a:endParaRPr lang="en-US" sz="2000" dirty="0" smtClean="0">
                        <a:solidFill>
                          <a:schemeClr val="tx1"/>
                        </a:solidFill>
                        <a:latin typeface="Times New Roman" panose="02020603050405020304" pitchFamily="18" charset="0"/>
                        <a:cs typeface="Times New Roman" panose="02020603050405020304" pitchFamily="18" charset="0"/>
                      </a:endParaRPr>
                    </a:p>
                    <a:p>
                      <a:endParaRPr lang="en-US" sz="2000" dirty="0">
                        <a:solidFill>
                          <a:schemeClr val="tx1"/>
                        </a:solidFill>
                        <a:latin typeface="Times New Roman" panose="02020603050405020304" pitchFamily="18" charset="0"/>
                        <a:cs typeface="Times New Roman" panose="02020603050405020304" pitchFamily="18" charset="0"/>
                      </a:endParaRPr>
                    </a:p>
                  </a:txBody>
                  <a:tcPr/>
                </a:tc>
              </a:tr>
              <a:tr h="1234044">
                <a:tc>
                  <a:txBody>
                    <a:bodyPr/>
                    <a:lstStyle/>
                    <a:p>
                      <a:r>
                        <a:rPr lang="en-US" sz="2000" b="1" dirty="0" smtClean="0">
                          <a:solidFill>
                            <a:schemeClr val="tx1"/>
                          </a:solidFill>
                          <a:latin typeface="Times New Roman" panose="02020603050405020304" pitchFamily="18" charset="0"/>
                          <a:cs typeface="Times New Roman" panose="02020603050405020304" pitchFamily="18" charset="0"/>
                        </a:rPr>
                        <a:t>2. Marketing Research: </a:t>
                      </a:r>
                    </a:p>
                    <a:p>
                      <a:r>
                        <a:rPr lang="en-US" sz="2000" dirty="0" smtClean="0">
                          <a:solidFill>
                            <a:schemeClr val="tx1"/>
                          </a:solidFill>
                          <a:latin typeface="Times New Roman" panose="02020603050405020304" pitchFamily="18" charset="0"/>
                          <a:cs typeface="Times New Roman" panose="02020603050405020304" pitchFamily="18" charset="0"/>
                        </a:rPr>
                        <a:t>Traditional business firms do not focus on</a:t>
                      </a:r>
                      <a:r>
                        <a:rPr lang="en-US" sz="2000" baseline="0" dirty="0" smtClean="0">
                          <a:solidFill>
                            <a:schemeClr val="tx1"/>
                          </a:solidFill>
                          <a:latin typeface="Times New Roman" panose="02020603050405020304" pitchFamily="18" charset="0"/>
                          <a:cs typeface="Times New Roman" panose="02020603050405020304" pitchFamily="18" charset="0"/>
                        </a:rPr>
                        <a:t> Marketing research or customer feedback</a:t>
                      </a:r>
                      <a:endParaRPr lang="en-US" sz="20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Times New Roman" panose="02020603050405020304" pitchFamily="18" charset="0"/>
                          <a:cs typeface="Times New Roman" panose="02020603050405020304" pitchFamily="18" charset="0"/>
                        </a:rPr>
                        <a:t>Professional</a:t>
                      </a:r>
                      <a:r>
                        <a:rPr lang="en-US" sz="2000" baseline="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 business firms focus on</a:t>
                      </a:r>
                      <a:r>
                        <a:rPr lang="en-US" sz="2000" baseline="0" dirty="0" smtClean="0">
                          <a:solidFill>
                            <a:schemeClr val="tx1"/>
                          </a:solidFill>
                          <a:latin typeface="Times New Roman" panose="02020603050405020304" pitchFamily="18" charset="0"/>
                          <a:cs typeface="Times New Roman" panose="02020603050405020304" pitchFamily="18" charset="0"/>
                        </a:rPr>
                        <a:t> Marketing research to get feedback from customers and dealers</a:t>
                      </a:r>
                      <a:endParaRPr lang="en-US" sz="2000" dirty="0" smtClean="0">
                        <a:solidFill>
                          <a:schemeClr val="tx1"/>
                        </a:solidFill>
                        <a:latin typeface="Times New Roman" panose="02020603050405020304" pitchFamily="18" charset="0"/>
                        <a:cs typeface="Times New Roman" panose="02020603050405020304" pitchFamily="18" charset="0"/>
                      </a:endParaRPr>
                    </a:p>
                    <a:p>
                      <a:endParaRPr lang="en-US" sz="2000" dirty="0">
                        <a:solidFill>
                          <a:schemeClr val="tx1"/>
                        </a:solidFill>
                        <a:latin typeface="Times New Roman" panose="02020603050405020304" pitchFamily="18" charset="0"/>
                        <a:cs typeface="Times New Roman" panose="02020603050405020304" pitchFamily="18" charset="0"/>
                      </a:endParaRPr>
                    </a:p>
                  </a:txBody>
                  <a:tcPr/>
                </a:tc>
              </a:tr>
              <a:tr h="1234044">
                <a:tc>
                  <a:txBody>
                    <a:bodyPr/>
                    <a:lstStyle/>
                    <a:p>
                      <a:r>
                        <a:rPr lang="en-US" sz="2000" b="1" dirty="0" smtClean="0">
                          <a:solidFill>
                            <a:schemeClr val="tx1"/>
                          </a:solidFill>
                          <a:latin typeface="Times New Roman" panose="02020603050405020304" pitchFamily="18" charset="0"/>
                          <a:cs typeface="Times New Roman" panose="02020603050405020304" pitchFamily="18" charset="0"/>
                        </a:rPr>
                        <a:t>3. Nature of Decision making:</a:t>
                      </a:r>
                    </a:p>
                    <a:p>
                      <a:r>
                        <a:rPr lang="en-US" sz="2000" b="0" dirty="0" smtClean="0">
                          <a:solidFill>
                            <a:schemeClr val="tx1"/>
                          </a:solidFill>
                          <a:latin typeface="Times New Roman" panose="02020603050405020304" pitchFamily="18" charset="0"/>
                          <a:cs typeface="Times New Roman" panose="02020603050405020304" pitchFamily="18" charset="0"/>
                        </a:rPr>
                        <a:t>The traditional managers</a:t>
                      </a:r>
                      <a:r>
                        <a:rPr lang="en-US" sz="2000" b="0" baseline="0" dirty="0" smtClean="0">
                          <a:solidFill>
                            <a:schemeClr val="tx1"/>
                          </a:solidFill>
                          <a:latin typeface="Times New Roman" panose="02020603050405020304" pitchFamily="18" charset="0"/>
                          <a:cs typeface="Times New Roman" panose="02020603050405020304" pitchFamily="18" charset="0"/>
                        </a:rPr>
                        <a:t> make reactive decisions in response to competitors decisions.</a:t>
                      </a:r>
                      <a:endParaRPr lang="en-US" sz="2000" b="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latin typeface="Times New Roman" panose="02020603050405020304" pitchFamily="18" charset="0"/>
                          <a:cs typeface="Times New Roman" panose="02020603050405020304" pitchFamily="18" charset="0"/>
                        </a:rPr>
                        <a:t>The Professional</a:t>
                      </a:r>
                      <a:r>
                        <a:rPr lang="en-US" sz="2000" b="0" baseline="0" dirty="0" smtClean="0">
                          <a:solidFill>
                            <a:schemeClr val="tx1"/>
                          </a:solidFill>
                          <a:latin typeface="Times New Roman" panose="02020603050405020304" pitchFamily="18" charset="0"/>
                          <a:cs typeface="Times New Roman" panose="02020603050405020304" pitchFamily="18" charset="0"/>
                        </a:rPr>
                        <a:t> </a:t>
                      </a:r>
                      <a:r>
                        <a:rPr lang="en-US" sz="2000" b="0" dirty="0" smtClean="0">
                          <a:solidFill>
                            <a:schemeClr val="tx1"/>
                          </a:solidFill>
                          <a:latin typeface="Times New Roman" panose="02020603050405020304" pitchFamily="18" charset="0"/>
                          <a:cs typeface="Times New Roman" panose="02020603050405020304" pitchFamily="18" charset="0"/>
                        </a:rPr>
                        <a:t>managers</a:t>
                      </a:r>
                      <a:r>
                        <a:rPr lang="en-US" sz="2000" b="0" baseline="0" dirty="0" smtClean="0">
                          <a:solidFill>
                            <a:schemeClr val="tx1"/>
                          </a:solidFill>
                          <a:latin typeface="Times New Roman" panose="02020603050405020304" pitchFamily="18" charset="0"/>
                          <a:cs typeface="Times New Roman" panose="02020603050405020304" pitchFamily="18" charset="0"/>
                        </a:rPr>
                        <a:t> make Proactive  decisions to gain competitive advantage.</a:t>
                      </a:r>
                      <a:endParaRPr lang="en-US" sz="2000" b="0" dirty="0" smtClean="0">
                        <a:solidFill>
                          <a:schemeClr val="tx1"/>
                        </a:solidFill>
                        <a:latin typeface="Times New Roman" panose="02020603050405020304" pitchFamily="18" charset="0"/>
                        <a:cs typeface="Times New Roman" panose="02020603050405020304" pitchFamily="18" charset="0"/>
                      </a:endParaRPr>
                    </a:p>
                    <a:p>
                      <a:endParaRPr lang="en-US" sz="2000" dirty="0">
                        <a:solidFill>
                          <a:schemeClr val="tx1"/>
                        </a:solidFill>
                        <a:latin typeface="Times New Roman" panose="02020603050405020304" pitchFamily="18" charset="0"/>
                        <a:cs typeface="Times New Roman" panose="02020603050405020304" pitchFamily="18" charset="0"/>
                      </a:endParaRPr>
                    </a:p>
                  </a:txBody>
                  <a:tcPr/>
                </a:tc>
              </a:tr>
              <a:tr h="1521031">
                <a:tc>
                  <a:txBody>
                    <a:bodyPr/>
                    <a:lstStyle/>
                    <a:p>
                      <a:r>
                        <a:rPr lang="en-US" sz="2000" b="1" dirty="0" smtClean="0">
                          <a:solidFill>
                            <a:schemeClr val="tx1"/>
                          </a:solidFill>
                          <a:latin typeface="Times New Roman" panose="02020603050405020304" pitchFamily="18" charset="0"/>
                          <a:cs typeface="Times New Roman" panose="02020603050405020304" pitchFamily="18" charset="0"/>
                        </a:rPr>
                        <a:t>4.</a:t>
                      </a:r>
                      <a:r>
                        <a:rPr lang="en-US" sz="2000" b="1" baseline="0" dirty="0" smtClean="0">
                          <a:solidFill>
                            <a:schemeClr val="tx1"/>
                          </a:solidFill>
                          <a:latin typeface="Times New Roman" panose="02020603050405020304" pitchFamily="18" charset="0"/>
                          <a:cs typeface="Times New Roman" panose="02020603050405020304" pitchFamily="18" charset="0"/>
                        </a:rPr>
                        <a:t> Quality of product: </a:t>
                      </a:r>
                    </a:p>
                    <a:p>
                      <a:r>
                        <a:rPr lang="en-US" sz="2000" baseline="0" dirty="0" smtClean="0">
                          <a:solidFill>
                            <a:schemeClr val="tx1"/>
                          </a:solidFill>
                          <a:latin typeface="Times New Roman" panose="02020603050405020304" pitchFamily="18" charset="0"/>
                          <a:cs typeface="Times New Roman" panose="02020603050405020304" pitchFamily="18" charset="0"/>
                        </a:rPr>
                        <a:t>Traditional marketing firms hardly focus on Research and Development to improve quality and to develop new products</a:t>
                      </a:r>
                      <a:endParaRPr lang="en-US" sz="20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aseline="0" dirty="0" smtClean="0">
                          <a:solidFill>
                            <a:schemeClr val="tx1"/>
                          </a:solidFill>
                          <a:latin typeface="Times New Roman" panose="02020603050405020304" pitchFamily="18" charset="0"/>
                          <a:cs typeface="Times New Roman" panose="02020603050405020304" pitchFamily="18" charset="0"/>
                        </a:rPr>
                        <a:t>Professional firms put more efforts on Research and Development to improve quality and to develop new products</a:t>
                      </a:r>
                      <a:endParaRPr lang="en-US" sz="2000" dirty="0" smtClean="0">
                        <a:solidFill>
                          <a:schemeClr val="tx1"/>
                        </a:solidFill>
                        <a:latin typeface="Times New Roman" panose="02020603050405020304" pitchFamily="18" charset="0"/>
                        <a:cs typeface="Times New Roman" panose="02020603050405020304" pitchFamily="18" charset="0"/>
                      </a:endParaRPr>
                    </a:p>
                    <a:p>
                      <a:endParaRPr lang="en-US" sz="200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10408635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938257246"/>
              </p:ext>
            </p:extLst>
          </p:nvPr>
        </p:nvGraphicFramePr>
        <p:xfrm>
          <a:off x="0" y="1"/>
          <a:ext cx="9144000" cy="6949440"/>
        </p:xfrm>
        <a:graphic>
          <a:graphicData uri="http://schemas.openxmlformats.org/drawingml/2006/table">
            <a:tbl>
              <a:tblPr firstRow="1" bandRow="1">
                <a:tableStyleId>{5C22544A-7EE6-4342-B048-85BDC9FD1C3A}</a:tableStyleId>
              </a:tblPr>
              <a:tblGrid>
                <a:gridCol w="4572000"/>
                <a:gridCol w="4572000"/>
              </a:tblGrid>
              <a:tr h="1241773">
                <a:tc>
                  <a:txBody>
                    <a:bodyPr/>
                    <a:lstStyle/>
                    <a:p>
                      <a:r>
                        <a:rPr lang="en-US" sz="2000" b="1" dirty="0" smtClean="0">
                          <a:solidFill>
                            <a:schemeClr val="tx1"/>
                          </a:solidFill>
                          <a:latin typeface="Times New Roman" panose="02020603050405020304" pitchFamily="18" charset="0"/>
                          <a:cs typeface="Times New Roman" panose="02020603050405020304" pitchFamily="18" charset="0"/>
                        </a:rPr>
                        <a:t>5. Promotion -Mix:</a:t>
                      </a:r>
                    </a:p>
                    <a:p>
                      <a:r>
                        <a:rPr lang="en-US" sz="2000" b="0" dirty="0" smtClean="0">
                          <a:solidFill>
                            <a:schemeClr val="tx1"/>
                          </a:solidFill>
                          <a:latin typeface="Times New Roman" panose="02020603050405020304" pitchFamily="18" charset="0"/>
                          <a:cs typeface="Times New Roman" panose="02020603050405020304" pitchFamily="18" charset="0"/>
                        </a:rPr>
                        <a:t>Firm place limited focus on promotion-mix elements such as advertising, salesmanship</a:t>
                      </a:r>
                      <a:endParaRPr lang="en-US" sz="2000" b="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latin typeface="Times New Roman" panose="02020603050405020304" pitchFamily="18" charset="0"/>
                          <a:cs typeface="Times New Roman" panose="02020603050405020304" pitchFamily="18" charset="0"/>
                        </a:rPr>
                        <a:t>Firms</a:t>
                      </a:r>
                      <a:r>
                        <a:rPr lang="en-US" sz="2000" b="0" baseline="0" dirty="0" smtClean="0">
                          <a:solidFill>
                            <a:schemeClr val="tx1"/>
                          </a:solidFill>
                          <a:latin typeface="Times New Roman" panose="02020603050405020304" pitchFamily="18" charset="0"/>
                          <a:cs typeface="Times New Roman" panose="02020603050405020304" pitchFamily="18" charset="0"/>
                        </a:rPr>
                        <a:t> give importance to </a:t>
                      </a:r>
                      <a:r>
                        <a:rPr lang="en-US" sz="2000" b="0" dirty="0" smtClean="0">
                          <a:solidFill>
                            <a:schemeClr val="tx1"/>
                          </a:solidFill>
                          <a:latin typeface="Times New Roman" panose="02020603050405020304" pitchFamily="18" charset="0"/>
                          <a:cs typeface="Times New Roman" panose="02020603050405020304" pitchFamily="18" charset="0"/>
                        </a:rPr>
                        <a:t>promotion-mix elements such as advertising, salesmanship, publicity.</a:t>
                      </a:r>
                    </a:p>
                    <a:p>
                      <a:endParaRPr lang="en-US" sz="2000" b="0" dirty="0">
                        <a:solidFill>
                          <a:schemeClr val="tx1"/>
                        </a:solidFill>
                        <a:latin typeface="Times New Roman" panose="02020603050405020304" pitchFamily="18" charset="0"/>
                        <a:cs typeface="Times New Roman" panose="02020603050405020304" pitchFamily="18" charset="0"/>
                      </a:endParaRPr>
                    </a:p>
                  </a:txBody>
                  <a:tcPr/>
                </a:tc>
              </a:tr>
              <a:tr h="952988">
                <a:tc>
                  <a:txBody>
                    <a:bodyPr/>
                    <a:lstStyle/>
                    <a:p>
                      <a:r>
                        <a:rPr lang="en-US" sz="2000" b="1" dirty="0" smtClean="0">
                          <a:solidFill>
                            <a:schemeClr val="tx1"/>
                          </a:solidFill>
                          <a:latin typeface="Times New Roman" panose="02020603050405020304" pitchFamily="18" charset="0"/>
                          <a:cs typeface="Times New Roman" panose="02020603050405020304" pitchFamily="18" charset="0"/>
                        </a:rPr>
                        <a:t>6. Area</a:t>
                      </a:r>
                      <a:r>
                        <a:rPr lang="en-US" sz="2000" b="1" baseline="0" dirty="0" smtClean="0">
                          <a:solidFill>
                            <a:schemeClr val="tx1"/>
                          </a:solidFill>
                          <a:latin typeface="Times New Roman" panose="02020603050405020304" pitchFamily="18" charset="0"/>
                          <a:cs typeface="Times New Roman" panose="02020603050405020304" pitchFamily="18" charset="0"/>
                        </a:rPr>
                        <a:t> Coverage:</a:t>
                      </a:r>
                    </a:p>
                    <a:p>
                      <a:r>
                        <a:rPr lang="en-US" sz="2000" b="0" baseline="0" dirty="0" smtClean="0">
                          <a:solidFill>
                            <a:schemeClr val="tx1"/>
                          </a:solidFill>
                          <a:latin typeface="Times New Roman" panose="02020603050405020304" pitchFamily="18" charset="0"/>
                          <a:cs typeface="Times New Roman" panose="02020603050405020304" pitchFamily="18" charset="0"/>
                        </a:rPr>
                        <a:t>Traditional Business firms cater mostly to the local market</a:t>
                      </a:r>
                      <a:endParaRPr lang="en-US" sz="2000"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2000" b="0" dirty="0" smtClean="0">
                          <a:solidFill>
                            <a:schemeClr val="tx1"/>
                          </a:solidFill>
                          <a:latin typeface="Times New Roman" panose="02020603050405020304" pitchFamily="18" charset="0"/>
                          <a:cs typeface="Times New Roman" panose="02020603050405020304" pitchFamily="18" charset="0"/>
                        </a:rPr>
                        <a:t>Professional</a:t>
                      </a:r>
                      <a:r>
                        <a:rPr lang="en-US" sz="2000" b="0" baseline="0" dirty="0" smtClean="0">
                          <a:solidFill>
                            <a:schemeClr val="tx1"/>
                          </a:solidFill>
                          <a:latin typeface="Times New Roman" panose="02020603050405020304" pitchFamily="18" charset="0"/>
                          <a:cs typeface="Times New Roman" panose="02020603050405020304" pitchFamily="18" charset="0"/>
                        </a:rPr>
                        <a:t> business firms operate over large market even at global level</a:t>
                      </a:r>
                      <a:endParaRPr lang="en-US" sz="2000" b="0" dirty="0">
                        <a:solidFill>
                          <a:schemeClr val="tx1"/>
                        </a:solidFill>
                        <a:latin typeface="Times New Roman" panose="02020603050405020304" pitchFamily="18" charset="0"/>
                        <a:cs typeface="Times New Roman" panose="02020603050405020304" pitchFamily="18" charset="0"/>
                      </a:endParaRPr>
                    </a:p>
                  </a:txBody>
                  <a:tcPr/>
                </a:tc>
              </a:tr>
              <a:tr h="1241773">
                <a:tc>
                  <a:txBody>
                    <a:bodyPr/>
                    <a:lstStyle/>
                    <a:p>
                      <a:r>
                        <a:rPr lang="en-US" sz="2000" b="1" dirty="0" smtClean="0">
                          <a:solidFill>
                            <a:schemeClr val="tx1"/>
                          </a:solidFill>
                          <a:latin typeface="Times New Roman" panose="02020603050405020304" pitchFamily="18" charset="0"/>
                          <a:cs typeface="Times New Roman" panose="02020603050405020304" pitchFamily="18" charset="0"/>
                        </a:rPr>
                        <a:t>7. Social Responsibility: </a:t>
                      </a:r>
                    </a:p>
                    <a:p>
                      <a:r>
                        <a:rPr lang="en-US" sz="2000" b="0" dirty="0" smtClean="0">
                          <a:solidFill>
                            <a:schemeClr val="tx1"/>
                          </a:solidFill>
                          <a:latin typeface="Times New Roman" panose="02020603050405020304" pitchFamily="18" charset="0"/>
                          <a:cs typeface="Times New Roman" panose="02020603050405020304" pitchFamily="18" charset="0"/>
                        </a:rPr>
                        <a:t>Traditional concept does not give importance to social responsibility of business</a:t>
                      </a:r>
                      <a:endParaRPr lang="en-US" sz="2000" b="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latin typeface="Times New Roman" panose="02020603050405020304" pitchFamily="18" charset="0"/>
                          <a:cs typeface="Times New Roman" panose="02020603050405020304" pitchFamily="18" charset="0"/>
                        </a:rPr>
                        <a:t>Modern give importance to social responsibility of business towards shareholders, Employees,</a:t>
                      </a:r>
                      <a:r>
                        <a:rPr lang="en-US" sz="2000" b="0" baseline="0" dirty="0" smtClean="0">
                          <a:solidFill>
                            <a:schemeClr val="tx1"/>
                          </a:solidFill>
                          <a:latin typeface="Times New Roman" panose="02020603050405020304" pitchFamily="18" charset="0"/>
                          <a:cs typeface="Times New Roman" panose="02020603050405020304" pitchFamily="18" charset="0"/>
                        </a:rPr>
                        <a:t> Government</a:t>
                      </a:r>
                      <a:endParaRPr lang="en-US" sz="2000" b="0" dirty="0" smtClean="0">
                        <a:solidFill>
                          <a:schemeClr val="tx1"/>
                        </a:solidFill>
                        <a:latin typeface="Times New Roman" panose="02020603050405020304" pitchFamily="18" charset="0"/>
                        <a:cs typeface="Times New Roman" panose="02020603050405020304" pitchFamily="18" charset="0"/>
                      </a:endParaRPr>
                    </a:p>
                    <a:p>
                      <a:endParaRPr lang="en-US" sz="2000" b="0" dirty="0">
                        <a:solidFill>
                          <a:schemeClr val="tx1"/>
                        </a:solidFill>
                        <a:latin typeface="Times New Roman" panose="02020603050405020304" pitchFamily="18" charset="0"/>
                        <a:cs typeface="Times New Roman" panose="02020603050405020304" pitchFamily="18" charset="0"/>
                      </a:endParaRPr>
                    </a:p>
                  </a:txBody>
                  <a:tcPr/>
                </a:tc>
              </a:tr>
              <a:tr h="952988">
                <a:tc>
                  <a:txBody>
                    <a:bodyPr/>
                    <a:lstStyle/>
                    <a:p>
                      <a:r>
                        <a:rPr lang="en-US" sz="2000" b="1" dirty="0" smtClean="0">
                          <a:solidFill>
                            <a:schemeClr val="tx1"/>
                          </a:solidFill>
                          <a:latin typeface="Times New Roman" panose="02020603050405020304" pitchFamily="18" charset="0"/>
                          <a:cs typeface="Times New Roman" panose="02020603050405020304" pitchFamily="18" charset="0"/>
                        </a:rPr>
                        <a:t>8. Consumer</a:t>
                      </a:r>
                      <a:r>
                        <a:rPr lang="en-US" sz="2000" b="1" baseline="0" dirty="0" smtClean="0">
                          <a:solidFill>
                            <a:schemeClr val="tx1"/>
                          </a:solidFill>
                          <a:latin typeface="Times New Roman" panose="02020603050405020304" pitchFamily="18" charset="0"/>
                          <a:cs typeface="Times New Roman" panose="02020603050405020304" pitchFamily="18" charset="0"/>
                        </a:rPr>
                        <a:t> Preferences: </a:t>
                      </a:r>
                    </a:p>
                    <a:p>
                      <a:r>
                        <a:rPr lang="en-US" sz="2000" b="0" baseline="0" dirty="0" smtClean="0">
                          <a:solidFill>
                            <a:schemeClr val="tx1"/>
                          </a:solidFill>
                          <a:latin typeface="Times New Roman" panose="02020603050405020304" pitchFamily="18" charset="0"/>
                          <a:cs typeface="Times New Roman" panose="02020603050405020304" pitchFamily="18" charset="0"/>
                        </a:rPr>
                        <a:t>It does not give importance to consumer tastes and preferences</a:t>
                      </a:r>
                      <a:endParaRPr lang="en-US" sz="2000"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2000" b="0" dirty="0" smtClean="0">
                          <a:solidFill>
                            <a:schemeClr val="tx1"/>
                          </a:solidFill>
                          <a:latin typeface="Times New Roman" panose="02020603050405020304" pitchFamily="18" charset="0"/>
                          <a:cs typeface="Times New Roman" panose="02020603050405020304" pitchFamily="18" charset="0"/>
                        </a:rPr>
                        <a:t>It</a:t>
                      </a:r>
                      <a:r>
                        <a:rPr lang="en-US" sz="2000" b="0" baseline="0" dirty="0" smtClean="0">
                          <a:solidFill>
                            <a:schemeClr val="tx1"/>
                          </a:solidFill>
                          <a:latin typeface="Times New Roman" panose="02020603050405020304" pitchFamily="18" charset="0"/>
                          <a:cs typeface="Times New Roman" panose="02020603050405020304" pitchFamily="18" charset="0"/>
                        </a:rPr>
                        <a:t> give lot of importance to customers likes and dislikes at the time of designing the product.</a:t>
                      </a:r>
                      <a:endParaRPr lang="en-US" sz="2000" b="0" dirty="0">
                        <a:solidFill>
                          <a:schemeClr val="tx1"/>
                        </a:solidFill>
                        <a:latin typeface="Times New Roman" panose="02020603050405020304" pitchFamily="18" charset="0"/>
                        <a:cs typeface="Times New Roman" panose="02020603050405020304" pitchFamily="18" charset="0"/>
                      </a:endParaRPr>
                    </a:p>
                  </a:txBody>
                  <a:tcPr/>
                </a:tc>
              </a:tr>
              <a:tr h="1241773">
                <a:tc>
                  <a:txBody>
                    <a:bodyPr/>
                    <a:lstStyle/>
                    <a:p>
                      <a:r>
                        <a:rPr lang="en-US" sz="2000" b="1" dirty="0" smtClean="0">
                          <a:solidFill>
                            <a:schemeClr val="tx1"/>
                          </a:solidFill>
                          <a:latin typeface="Times New Roman" panose="02020603050405020304" pitchFamily="18" charset="0"/>
                          <a:cs typeface="Times New Roman" panose="02020603050405020304" pitchFamily="18" charset="0"/>
                        </a:rPr>
                        <a:t>9. Assumption:</a:t>
                      </a:r>
                      <a:r>
                        <a:rPr lang="en-US" sz="2000" b="1" baseline="0" dirty="0" smtClean="0">
                          <a:solidFill>
                            <a:schemeClr val="tx1"/>
                          </a:solidFill>
                          <a:latin typeface="Times New Roman" panose="02020603050405020304" pitchFamily="18" charset="0"/>
                          <a:cs typeface="Times New Roman" panose="02020603050405020304" pitchFamily="18" charset="0"/>
                        </a:rPr>
                        <a:t> </a:t>
                      </a:r>
                    </a:p>
                    <a:p>
                      <a:r>
                        <a:rPr lang="en-US" sz="2000" b="0" baseline="0" dirty="0" smtClean="0">
                          <a:solidFill>
                            <a:schemeClr val="tx1"/>
                          </a:solidFill>
                          <a:latin typeface="Times New Roman" panose="02020603050405020304" pitchFamily="18" charset="0"/>
                          <a:cs typeface="Times New Roman" panose="02020603050405020304" pitchFamily="18" charset="0"/>
                        </a:rPr>
                        <a:t>It assumes that consumers will buy only those products that are widely available and are low in cost.</a:t>
                      </a:r>
                      <a:endParaRPr lang="en-US" sz="2000"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2000" b="0" dirty="0" smtClean="0">
                          <a:solidFill>
                            <a:schemeClr val="tx1"/>
                          </a:solidFill>
                          <a:latin typeface="Times New Roman" panose="02020603050405020304" pitchFamily="18" charset="0"/>
                          <a:cs typeface="Times New Roman" panose="02020603050405020304" pitchFamily="18" charset="0"/>
                        </a:rPr>
                        <a:t>The business will survive only when product</a:t>
                      </a:r>
                      <a:r>
                        <a:rPr lang="en-US" sz="2000" b="0" baseline="0" dirty="0" smtClean="0">
                          <a:solidFill>
                            <a:schemeClr val="tx1"/>
                          </a:solidFill>
                          <a:latin typeface="Times New Roman" panose="02020603050405020304" pitchFamily="18" charset="0"/>
                          <a:cs typeface="Times New Roman" panose="02020603050405020304" pitchFamily="18" charset="0"/>
                        </a:rPr>
                        <a:t> or services satisfy customer needs and protect society's interest</a:t>
                      </a:r>
                      <a:endParaRPr lang="en-US" sz="2000" b="0" dirty="0">
                        <a:solidFill>
                          <a:schemeClr val="tx1"/>
                        </a:solidFill>
                        <a:latin typeface="Times New Roman" panose="02020603050405020304" pitchFamily="18" charset="0"/>
                        <a:cs typeface="Times New Roman" panose="02020603050405020304" pitchFamily="18" charset="0"/>
                      </a:endParaRPr>
                    </a:p>
                  </a:txBody>
                  <a:tcPr/>
                </a:tc>
              </a:tr>
              <a:tr h="845705">
                <a:tc>
                  <a:txBody>
                    <a:bodyPr/>
                    <a:lstStyle/>
                    <a:p>
                      <a:r>
                        <a:rPr lang="en-US" sz="2000" b="1" dirty="0" smtClean="0">
                          <a:solidFill>
                            <a:schemeClr val="tx1"/>
                          </a:solidFill>
                          <a:latin typeface="Times New Roman" panose="02020603050405020304" pitchFamily="18" charset="0"/>
                          <a:cs typeface="Times New Roman" panose="02020603050405020304" pitchFamily="18" charset="0"/>
                        </a:rPr>
                        <a:t>10. Research</a:t>
                      </a:r>
                      <a:r>
                        <a:rPr lang="en-US" sz="2000" b="1" baseline="0" dirty="0" smtClean="0">
                          <a:solidFill>
                            <a:schemeClr val="tx1"/>
                          </a:solidFill>
                          <a:latin typeface="Times New Roman" panose="02020603050405020304" pitchFamily="18" charset="0"/>
                          <a:cs typeface="Times New Roman" panose="02020603050405020304" pitchFamily="18" charset="0"/>
                        </a:rPr>
                        <a:t> and development:</a:t>
                      </a:r>
                    </a:p>
                    <a:p>
                      <a:r>
                        <a:rPr lang="en-US" sz="2000" b="0" baseline="0" dirty="0" smtClean="0">
                          <a:solidFill>
                            <a:schemeClr val="tx1"/>
                          </a:solidFill>
                          <a:latin typeface="Times New Roman" panose="02020603050405020304" pitchFamily="18" charset="0"/>
                          <a:cs typeface="Times New Roman" panose="02020603050405020304" pitchFamily="18" charset="0"/>
                        </a:rPr>
                        <a:t>It does not focus on Research and Development</a:t>
                      </a:r>
                      <a:endParaRPr lang="en-US" sz="2000" b="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0" baseline="0" dirty="0" smtClean="0">
                          <a:solidFill>
                            <a:schemeClr val="tx1"/>
                          </a:solidFill>
                          <a:latin typeface="Times New Roman" panose="02020603050405020304" pitchFamily="18" charset="0"/>
                          <a:cs typeface="Times New Roman" panose="02020603050405020304" pitchFamily="18" charset="0"/>
                        </a:rPr>
                        <a:t>It give more importance to Research and Development</a:t>
                      </a:r>
                      <a:endParaRPr lang="en-US" sz="2000" b="0" dirty="0" smtClean="0">
                        <a:solidFill>
                          <a:schemeClr val="tx1"/>
                        </a:solidFill>
                        <a:latin typeface="Times New Roman" panose="02020603050405020304" pitchFamily="18" charset="0"/>
                        <a:cs typeface="Times New Roman" panose="02020603050405020304" pitchFamily="18" charset="0"/>
                      </a:endParaRPr>
                    </a:p>
                    <a:p>
                      <a:endParaRPr lang="en-US" sz="2000"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18285319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23" y="23884"/>
            <a:ext cx="8001001" cy="457200"/>
          </a:xfrm>
        </p:spPr>
        <p:txBody>
          <a:bodyPr>
            <a:normAutofit fontScale="90000"/>
          </a:bodyPr>
          <a:lstStyle/>
          <a:p>
            <a:pPr marL="342900"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STEPS IN SETTING BUSINESS OBJECTIVE</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5923" y="610136"/>
            <a:ext cx="8839200" cy="7171194"/>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Objectives are the aim of the </a:t>
            </a:r>
            <a:r>
              <a:rPr lang="en-US" sz="2000" dirty="0" smtClean="0">
                <a:latin typeface="Times New Roman" panose="02020603050405020304" pitchFamily="18" charset="0"/>
                <a:cs typeface="Times New Roman" panose="02020603050405020304" pitchFamily="18" charset="0"/>
              </a:rPr>
              <a:t>organization.</a:t>
            </a: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Objectives of business unit include : </a:t>
            </a:r>
            <a:r>
              <a:rPr lang="en-US" sz="2000" b="1" dirty="0">
                <a:latin typeface="Times New Roman" panose="02020603050405020304" pitchFamily="18" charset="0"/>
                <a:cs typeface="Times New Roman" panose="02020603050405020304" pitchFamily="18" charset="0"/>
              </a:rPr>
              <a:t>sales, market share, profits, </a:t>
            </a:r>
            <a:r>
              <a:rPr lang="en-US" sz="2000" b="1" dirty="0" smtClean="0">
                <a:latin typeface="Times New Roman" panose="02020603050405020304" pitchFamily="18" charset="0"/>
                <a:cs typeface="Times New Roman" panose="02020603050405020304" pitchFamily="18" charset="0"/>
              </a:rPr>
              <a:t>corporate image</a:t>
            </a:r>
          </a:p>
          <a:p>
            <a:r>
              <a:rPr lang="en-US" sz="2000" b="1" dirty="0" smtClean="0">
                <a:latin typeface="Times New Roman" panose="02020603050405020304" pitchFamily="18" charset="0"/>
                <a:cs typeface="Times New Roman" panose="02020603050405020304" pitchFamily="18" charset="0"/>
              </a:rPr>
              <a:t>Definition: </a:t>
            </a:r>
            <a:r>
              <a:rPr lang="en-US" sz="2000" dirty="0" smtClean="0">
                <a:latin typeface="Times New Roman" panose="02020603050405020304" pitchFamily="18" charset="0"/>
                <a:cs typeface="Times New Roman" panose="02020603050405020304" pitchFamily="18" charset="0"/>
              </a:rPr>
              <a:t>Business Objectives</a:t>
            </a:r>
          </a:p>
          <a:p>
            <a:r>
              <a:rPr lang="en-US" sz="2000" b="1" dirty="0" smtClean="0">
                <a:latin typeface="Times New Roman" panose="02020603050405020304" pitchFamily="18" charset="0"/>
                <a:cs typeface="Times New Roman" panose="02020603050405020304" pitchFamily="18" charset="0"/>
              </a:rPr>
              <a:t>Dalton E. </a:t>
            </a:r>
            <a:r>
              <a:rPr lang="en-US" sz="2000" b="1" dirty="0" err="1" smtClean="0">
                <a:latin typeface="Times New Roman" panose="02020603050405020304" pitchFamily="18" charset="0"/>
                <a:cs typeface="Times New Roman" panose="02020603050405020304" pitchFamily="18" charset="0"/>
              </a:rPr>
              <a:t>Mcfarland</a:t>
            </a:r>
            <a:r>
              <a:rPr lang="en-US" sz="2000" b="1" dirty="0" smtClean="0">
                <a:latin typeface="Times New Roman" panose="02020603050405020304" pitchFamily="18" charset="0"/>
                <a:cs typeface="Times New Roman" panose="02020603050405020304" pitchFamily="18" charset="0"/>
              </a:rPr>
              <a:t> “ </a:t>
            </a:r>
            <a:r>
              <a:rPr lang="en-US" sz="2000" dirty="0" smtClean="0">
                <a:latin typeface="Times New Roman" panose="02020603050405020304" pitchFamily="18" charset="0"/>
                <a:cs typeface="Times New Roman" panose="02020603050405020304" pitchFamily="18" charset="0"/>
              </a:rPr>
              <a:t>Objectives are the goals, aims or purposes that </a:t>
            </a:r>
            <a:r>
              <a:rPr lang="en-US" sz="2000" dirty="0" err="1" smtClean="0">
                <a:latin typeface="Times New Roman" panose="02020603050405020304" pitchFamily="18" charset="0"/>
                <a:cs typeface="Times New Roman" panose="02020603050405020304" pitchFamily="18" charset="0"/>
              </a:rPr>
              <a:t>organisation</a:t>
            </a:r>
            <a:r>
              <a:rPr lang="en-US" sz="2000" dirty="0" smtClean="0">
                <a:latin typeface="Times New Roman" panose="02020603050405020304" pitchFamily="18" charset="0"/>
                <a:cs typeface="Times New Roman" panose="02020603050405020304" pitchFamily="18" charset="0"/>
              </a:rPr>
              <a:t> wish to achieve over varying period of time.</a:t>
            </a:r>
            <a:r>
              <a:rPr lang="en-US" sz="2000" b="1"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a:t>
            </a:r>
            <a:r>
              <a:rPr lang="en-US" sz="2000" b="1" dirty="0" err="1" smtClean="0">
                <a:latin typeface="Times New Roman" panose="02020603050405020304" pitchFamily="18" charset="0"/>
                <a:cs typeface="Times New Roman" panose="02020603050405020304" pitchFamily="18" charset="0"/>
              </a:rPr>
              <a:t>Analyse</a:t>
            </a:r>
            <a:r>
              <a:rPr lang="en-US" sz="2000" b="1" dirty="0" smtClean="0">
                <a:latin typeface="Times New Roman" panose="02020603050405020304" pitchFamily="18" charset="0"/>
                <a:cs typeface="Times New Roman" panose="02020603050405020304" pitchFamily="18" charset="0"/>
              </a:rPr>
              <a:t> Internal Environment: </a:t>
            </a:r>
          </a:p>
          <a:p>
            <a:r>
              <a:rPr lang="en-US" sz="2000" dirty="0">
                <a:latin typeface="Times New Roman" panose="02020603050405020304" pitchFamily="18" charset="0"/>
                <a:cs typeface="Times New Roman" panose="02020603050405020304" pitchFamily="18" charset="0"/>
              </a:rPr>
              <a:t>I</a:t>
            </a:r>
            <a:r>
              <a:rPr lang="en-US" sz="2000" dirty="0" smtClean="0">
                <a:latin typeface="Times New Roman" panose="02020603050405020304" pitchFamily="18" charset="0"/>
                <a:cs typeface="Times New Roman" panose="02020603050405020304" pitchFamily="18" charset="0"/>
              </a:rPr>
              <a:t>t involves detail study of : </a:t>
            </a:r>
          </a:p>
          <a:p>
            <a:r>
              <a:rPr lang="en-US" sz="2000" b="1" dirty="0" smtClean="0">
                <a:latin typeface="Times New Roman" panose="02020603050405020304" pitchFamily="18" charset="0"/>
                <a:cs typeface="Times New Roman" panose="02020603050405020304" pitchFamily="18" charset="0"/>
              </a:rPr>
              <a:t>Physical Resources</a:t>
            </a:r>
          </a:p>
          <a:p>
            <a:r>
              <a:rPr lang="en-US" sz="2000" b="1" dirty="0" smtClean="0">
                <a:latin typeface="Times New Roman" panose="02020603050405020304" pitchFamily="18" charset="0"/>
                <a:cs typeface="Times New Roman" panose="02020603050405020304" pitchFamily="18" charset="0"/>
              </a:rPr>
              <a:t>Financial </a:t>
            </a:r>
            <a:r>
              <a:rPr lang="en-US" sz="2000" b="1" dirty="0" smtClean="0">
                <a:latin typeface="Times New Roman" panose="02020603050405020304" pitchFamily="18" charset="0"/>
                <a:cs typeface="Times New Roman" panose="02020603050405020304" pitchFamily="18" charset="0"/>
              </a:rPr>
              <a:t>Resources</a:t>
            </a:r>
          </a:p>
          <a:p>
            <a:r>
              <a:rPr lang="en-US" sz="2000" b="1" dirty="0" smtClean="0">
                <a:latin typeface="Times New Roman" panose="02020603050405020304" pitchFamily="18" charset="0"/>
                <a:cs typeface="Times New Roman" panose="02020603050405020304" pitchFamily="18" charset="0"/>
              </a:rPr>
              <a:t>Human Resources</a:t>
            </a:r>
          </a:p>
          <a:p>
            <a:r>
              <a:rPr lang="en-US" sz="2000" b="1" dirty="0" smtClean="0">
                <a:latin typeface="Times New Roman" panose="02020603050405020304" pitchFamily="18" charset="0"/>
                <a:cs typeface="Times New Roman" panose="02020603050405020304" pitchFamily="18" charset="0"/>
              </a:rPr>
              <a:t>Management </a:t>
            </a:r>
            <a:r>
              <a:rPr lang="en-US" sz="2000" b="1" dirty="0" err="1" smtClean="0">
                <a:latin typeface="Times New Roman" panose="02020603050405020304" pitchFamily="18" charset="0"/>
                <a:cs typeface="Times New Roman" panose="02020603050405020304" pitchFamily="18" charset="0"/>
              </a:rPr>
              <a:t>labour</a:t>
            </a:r>
            <a:r>
              <a:rPr lang="en-US" sz="2000" b="1" dirty="0" smtClean="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relations.</a:t>
            </a:r>
            <a:endParaRPr lang="en-US" sz="20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Analysis of the Internal Environment would reveal strengths and weaknesses of the organization.</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Example</a:t>
            </a: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If company have dedicated and committed employees then it reveal strength of the company.</a:t>
            </a:r>
          </a:p>
          <a:p>
            <a:r>
              <a:rPr lang="en-US" sz="2000" dirty="0" smtClean="0">
                <a:latin typeface="Times New Roman" panose="02020603050405020304" pitchFamily="18" charset="0"/>
                <a:cs typeface="Times New Roman" panose="02020603050405020304" pitchFamily="18" charset="0"/>
              </a:rPr>
              <a:t>If company have outdated machinery it indicates weakness of the company.</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17484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63417"/>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2. </a:t>
            </a:r>
            <a:r>
              <a:rPr lang="en-US" sz="2000" b="1" dirty="0" err="1">
                <a:latin typeface="Times New Roman" panose="02020603050405020304" pitchFamily="18" charset="0"/>
                <a:cs typeface="Times New Roman" panose="02020603050405020304" pitchFamily="18" charset="0"/>
              </a:rPr>
              <a:t>Analyse</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External </a:t>
            </a:r>
            <a:r>
              <a:rPr lang="en-US" sz="2000" b="1" dirty="0">
                <a:latin typeface="Times New Roman" panose="02020603050405020304" pitchFamily="18" charset="0"/>
                <a:cs typeface="Times New Roman" panose="02020603050405020304" pitchFamily="18" charset="0"/>
              </a:rPr>
              <a:t>Environment: </a:t>
            </a:r>
            <a:endParaRPr lang="en-US" sz="20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It involves detail study of </a:t>
            </a:r>
          </a:p>
          <a:p>
            <a:r>
              <a:rPr lang="en-US" sz="2000" b="1" dirty="0" smtClean="0">
                <a:latin typeface="Times New Roman" panose="02020603050405020304" pitchFamily="18" charset="0"/>
                <a:cs typeface="Times New Roman" panose="02020603050405020304" pitchFamily="18" charset="0"/>
              </a:rPr>
              <a:t>Government Policies</a:t>
            </a:r>
          </a:p>
          <a:p>
            <a:r>
              <a:rPr lang="en-US" sz="2000" b="1" dirty="0" smtClean="0">
                <a:latin typeface="Times New Roman" panose="02020603050405020304" pitchFamily="18" charset="0"/>
                <a:cs typeface="Times New Roman" panose="02020603050405020304" pitchFamily="18" charset="0"/>
              </a:rPr>
              <a:t>Competitors strategies</a:t>
            </a:r>
          </a:p>
          <a:p>
            <a:r>
              <a:rPr lang="en-US" sz="2000" b="1" dirty="0" smtClean="0">
                <a:latin typeface="Times New Roman" panose="02020603050405020304" pitchFamily="18" charset="0"/>
                <a:cs typeface="Times New Roman" panose="02020603050405020304" pitchFamily="18" charset="0"/>
              </a:rPr>
              <a:t>Consumer tastes and preferences</a:t>
            </a:r>
          </a:p>
          <a:p>
            <a:r>
              <a:rPr lang="en-US" sz="2000" dirty="0" smtClean="0">
                <a:latin typeface="Times New Roman" panose="02020603050405020304" pitchFamily="18" charset="0"/>
                <a:cs typeface="Times New Roman" panose="02020603050405020304" pitchFamily="18" charset="0"/>
              </a:rPr>
              <a:t>Analysis of the external environment reveals opportunities and threats.</a:t>
            </a:r>
          </a:p>
          <a:p>
            <a:r>
              <a:rPr lang="en-US" sz="2000" b="1" dirty="0" smtClean="0">
                <a:latin typeface="Times New Roman" panose="02020603050405020304" pitchFamily="18" charset="0"/>
                <a:cs typeface="Times New Roman" panose="02020603050405020304" pitchFamily="18" charset="0"/>
              </a:rPr>
              <a:t>Example: </a:t>
            </a:r>
          </a:p>
          <a:p>
            <a:r>
              <a:rPr lang="en-US" sz="2000" dirty="0" err="1" smtClean="0">
                <a:latin typeface="Times New Roman" panose="02020603050405020304" pitchFamily="18" charset="0"/>
                <a:cs typeface="Times New Roman" panose="02020603050405020304" pitchFamily="18" charset="0"/>
              </a:rPr>
              <a:t>i</a:t>
            </a:r>
            <a:r>
              <a:rPr lang="en-US" sz="2000" dirty="0" smtClean="0">
                <a:latin typeface="Times New Roman" panose="02020603050405020304" pitchFamily="18" charset="0"/>
                <a:cs typeface="Times New Roman" panose="02020603050405020304" pitchFamily="18" charset="0"/>
              </a:rPr>
              <a:t>) Change in customer preferences is an opportunity for organization.</a:t>
            </a:r>
          </a:p>
          <a:p>
            <a:r>
              <a:rPr lang="en-US" sz="2000" dirty="0" smtClean="0">
                <a:latin typeface="Times New Roman" panose="02020603050405020304" pitchFamily="18" charset="0"/>
                <a:cs typeface="Times New Roman" panose="02020603050405020304" pitchFamily="18" charset="0"/>
              </a:rPr>
              <a:t>ii) When competitors launch a new product it will termed as threat but organization can take it as opportunity and launch a new product.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Values and Beliefs of the organization: </a:t>
            </a:r>
            <a:r>
              <a:rPr lang="en-US" sz="2000" dirty="0" smtClean="0">
                <a:latin typeface="Times New Roman" panose="02020603050405020304" pitchFamily="18" charset="0"/>
                <a:cs typeface="Times New Roman" panose="02020603050405020304" pitchFamily="18" charset="0"/>
              </a:rPr>
              <a:t>it influence setting of objectives.</a:t>
            </a:r>
          </a:p>
          <a:p>
            <a:r>
              <a:rPr lang="en-US" sz="2000" b="1" dirty="0" smtClean="0">
                <a:latin typeface="Times New Roman" panose="02020603050405020304" pitchFamily="18" charset="0"/>
                <a:cs typeface="Times New Roman" panose="02020603050405020304" pitchFamily="18" charset="0"/>
              </a:rPr>
              <a:t>Example: </a:t>
            </a:r>
            <a:r>
              <a:rPr lang="en-US" sz="2000" dirty="0" smtClean="0">
                <a:latin typeface="Times New Roman" panose="02020603050405020304" pitchFamily="18" charset="0"/>
                <a:cs typeface="Times New Roman" panose="02020603050405020304" pitchFamily="18" charset="0"/>
              </a:rPr>
              <a:t>In some </a:t>
            </a:r>
            <a:r>
              <a:rPr lang="en-US" sz="2000" dirty="0" err="1" smtClean="0">
                <a:latin typeface="Times New Roman" panose="02020603050405020304" pitchFamily="18" charset="0"/>
                <a:cs typeface="Times New Roman" panose="02020603050405020304" pitchFamily="18" charset="0"/>
              </a:rPr>
              <a:t>organisation</a:t>
            </a:r>
            <a:r>
              <a:rPr lang="en-US" sz="2000" dirty="0" smtClean="0">
                <a:latin typeface="Times New Roman" panose="02020603050405020304" pitchFamily="18" charset="0"/>
                <a:cs typeface="Times New Roman" panose="02020603050405020304" pitchFamily="18" charset="0"/>
              </a:rPr>
              <a:t> top executives may value quality and innovation they may allocate more funds on research and development.</a:t>
            </a:r>
          </a:p>
          <a:p>
            <a:r>
              <a:rPr lang="en-US" sz="2000" dirty="0" smtClean="0">
                <a:latin typeface="Times New Roman" panose="02020603050405020304" pitchFamily="18" charset="0"/>
                <a:cs typeface="Times New Roman" panose="02020603050405020304" pitchFamily="18" charset="0"/>
              </a:rPr>
              <a:t>In other organization top management may believe in volume and not quantity they may not go for innovation.</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Involvement of employees: </a:t>
            </a:r>
            <a:r>
              <a:rPr lang="en-US" sz="2000" dirty="0" smtClean="0">
                <a:latin typeface="Times New Roman" panose="02020603050405020304" pitchFamily="18" charset="0"/>
                <a:cs typeface="Times New Roman" panose="02020603050405020304" pitchFamily="18" charset="0"/>
              </a:rPr>
              <a:t>There is need to involve employees in  setting  objectives. The company may adopt the technique of management by objectives (MBO).Under MBO approach, managers and employees jointly define and set the Goals. </a:t>
            </a:r>
          </a:p>
          <a:p>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53709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52400"/>
            <a:ext cx="9067800" cy="7171194"/>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5. Past Performance of the Firm: </a:t>
            </a:r>
            <a:r>
              <a:rPr lang="en-US" sz="2000" dirty="0" smtClean="0">
                <a:latin typeface="Times New Roman" panose="02020603050405020304" pitchFamily="18" charset="0"/>
                <a:cs typeface="Times New Roman" panose="02020603050405020304" pitchFamily="18" charset="0"/>
              </a:rPr>
              <a:t>Awareness of the past objective and performance of the firm provides direction in setting objectives. Normally firm may not deviate too much in setting objectives as compared to past objectives</a:t>
            </a:r>
            <a:r>
              <a:rPr lang="en-US" sz="2000" b="1" dirty="0" smtClean="0">
                <a:latin typeface="Times New Roman" panose="02020603050405020304" pitchFamily="18" charset="0"/>
                <a:cs typeface="Times New Roman" panose="02020603050405020304" pitchFamily="18" charset="0"/>
              </a:rPr>
              <a:t>.</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 Setting objectives: </a:t>
            </a:r>
            <a:r>
              <a:rPr lang="en-US" sz="2000" dirty="0" smtClean="0">
                <a:latin typeface="Times New Roman" panose="02020603050405020304" pitchFamily="18" charset="0"/>
                <a:cs typeface="Times New Roman" panose="02020603050405020304" pitchFamily="18" charset="0"/>
              </a:rPr>
              <a:t>The management set the objectives in all the functional areas such as production, marketing, finance and HRM </a:t>
            </a:r>
          </a:p>
          <a:p>
            <a:r>
              <a:rPr lang="en-US" sz="2000" dirty="0" smtClean="0">
                <a:latin typeface="Times New Roman" panose="02020603050405020304" pitchFamily="18" charset="0"/>
                <a:cs typeface="Times New Roman" panose="02020603050405020304" pitchFamily="18" charset="0"/>
              </a:rPr>
              <a:t>While </a:t>
            </a:r>
            <a:r>
              <a:rPr lang="en-US" sz="2000" dirty="0">
                <a:latin typeface="Times New Roman" panose="02020603050405020304" pitchFamily="18" charset="0"/>
                <a:cs typeface="Times New Roman" panose="02020603050405020304" pitchFamily="18" charset="0"/>
              </a:rPr>
              <a:t>s</a:t>
            </a:r>
            <a:r>
              <a:rPr lang="en-US" sz="2000" dirty="0" smtClean="0">
                <a:latin typeface="Times New Roman" panose="02020603050405020304" pitchFamily="18" charset="0"/>
                <a:cs typeface="Times New Roman" panose="02020603050405020304" pitchFamily="18" charset="0"/>
              </a:rPr>
              <a:t>etting objectives certain essentials need to be considered such as : </a:t>
            </a:r>
          </a:p>
          <a:p>
            <a:r>
              <a:rPr lang="en-US" sz="2000" b="1" dirty="0" smtClean="0">
                <a:latin typeface="Times New Roman" panose="02020603050405020304" pitchFamily="18" charset="0"/>
                <a:cs typeface="Times New Roman" panose="02020603050405020304" pitchFamily="18" charset="0"/>
              </a:rPr>
              <a:t>Objective should be : </a:t>
            </a:r>
          </a:p>
          <a:p>
            <a:pPr marL="342900" indent="-342900">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Specific and well defined</a:t>
            </a:r>
          </a:p>
          <a:p>
            <a:pPr marL="342900" indent="-342900">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Measurable</a:t>
            </a:r>
          </a:p>
          <a:p>
            <a:pPr marL="342900" indent="-342900">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Attainable</a:t>
            </a:r>
          </a:p>
          <a:p>
            <a:pPr marL="342900" indent="-342900">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Realistic</a:t>
            </a:r>
          </a:p>
          <a:p>
            <a:pPr marL="342900" indent="-342900">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Time Bound</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Implementation: </a:t>
            </a:r>
            <a:r>
              <a:rPr lang="en-US" sz="2000" dirty="0" smtClean="0">
                <a:latin typeface="Times New Roman" panose="02020603050405020304" pitchFamily="18" charset="0"/>
                <a:cs typeface="Times New Roman" panose="02020603050405020304" pitchFamily="18" charset="0"/>
              </a:rPr>
              <a:t>after setting objectives, the management must plan and implement the targets.</a:t>
            </a:r>
          </a:p>
          <a:p>
            <a:r>
              <a:rPr lang="en-US" sz="2000" b="1" dirty="0" smtClean="0">
                <a:latin typeface="Times New Roman" panose="02020603050405020304" pitchFamily="18" charset="0"/>
                <a:cs typeface="Times New Roman" panose="02020603050405020304" pitchFamily="18" charset="0"/>
              </a:rPr>
              <a:t>The implementation of activities involves: </a:t>
            </a:r>
          </a:p>
          <a:p>
            <a:pPr marL="342900" indent="-342900">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Organizing resources</a:t>
            </a:r>
          </a:p>
          <a:p>
            <a:pPr marL="342900" indent="-342900">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Directing Subordinates</a:t>
            </a:r>
          </a:p>
          <a:p>
            <a:pPr marL="342900" indent="-342900">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Motivating Subordinates</a:t>
            </a:r>
          </a:p>
          <a:p>
            <a:endParaRPr lang="en-US" sz="2000" b="1" dirty="0" smtClean="0">
              <a:latin typeface="Times New Roman" panose="02020603050405020304" pitchFamily="18" charset="0"/>
              <a:cs typeface="Times New Roman" panose="02020603050405020304" pitchFamily="18" charset="0"/>
            </a:endParaRPr>
          </a:p>
          <a:p>
            <a:endParaRPr lang="en-US" sz="2000" b="1" dirty="0" smtClean="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51177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52400"/>
            <a:ext cx="9144000" cy="1015663"/>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8. Review: </a:t>
            </a:r>
            <a:r>
              <a:rPr lang="en-US" sz="2000" dirty="0" smtClean="0">
                <a:latin typeface="Times New Roman" panose="02020603050405020304" pitchFamily="18" charset="0"/>
                <a:cs typeface="Times New Roman" panose="02020603050405020304" pitchFamily="18" charset="0"/>
              </a:rPr>
              <a:t>There must be periodic review of activities. To find out whether listed objectives are achieved or not. If deviation take place then corrective measures should be taken or objective will be reset.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40582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991599" cy="6477000"/>
          </a:xfrm>
        </p:spPr>
        <p:txBody>
          <a:bodyPr>
            <a:normAutofit/>
          </a:bodyPr>
          <a:lstStyle/>
          <a:p>
            <a:pPr marL="342900"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CLASSIFICATION OF BUSINESS OBJECTIVES</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
            </a:r>
            <a:br>
              <a:rPr lang="en-US" sz="2400" b="1" dirty="0">
                <a:solidFill>
                  <a:schemeClr val="tx1"/>
                </a:solidFill>
                <a:latin typeface="Times New Roman" panose="02020603050405020304" pitchFamily="18" charset="0"/>
                <a:cs typeface="Times New Roman" panose="02020603050405020304" pitchFamily="18" charset="0"/>
              </a:rPr>
            </a:br>
            <a:endParaRPr lang="en-US" sz="24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909362242"/>
              </p:ext>
            </p:extLst>
          </p:nvPr>
        </p:nvGraphicFramePr>
        <p:xfrm>
          <a:off x="1219200" y="1219200"/>
          <a:ext cx="6096000" cy="457200"/>
        </p:xfrm>
        <a:graphic>
          <a:graphicData uri="http://schemas.openxmlformats.org/drawingml/2006/table">
            <a:tbl>
              <a:tblPr firstRow="1" bandRow="1">
                <a:tableStyleId>{5C22544A-7EE6-4342-B048-85BDC9FD1C3A}</a:tableStyleId>
              </a:tblPr>
              <a:tblGrid>
                <a:gridCol w="6096000"/>
              </a:tblGrid>
              <a:tr h="370840">
                <a:tc>
                  <a:txBody>
                    <a:bodyPr/>
                    <a:lstStyle/>
                    <a:p>
                      <a:pPr algn="ctr"/>
                      <a:r>
                        <a:rPr lang="en-US" sz="2400" dirty="0" smtClean="0">
                          <a:solidFill>
                            <a:schemeClr val="tx1"/>
                          </a:solidFill>
                          <a:latin typeface="Times New Roman" panose="02020603050405020304" pitchFamily="18" charset="0"/>
                          <a:cs typeface="Times New Roman" panose="02020603050405020304" pitchFamily="18" charset="0"/>
                        </a:rPr>
                        <a:t>BUSINESS OBJECTIVES</a:t>
                      </a:r>
                      <a:endParaRPr lang="en-US" sz="240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cxnSp>
        <p:nvCxnSpPr>
          <p:cNvPr id="5" name="Straight Arrow Connector 4"/>
          <p:cNvCxnSpPr/>
          <p:nvPr/>
        </p:nvCxnSpPr>
        <p:spPr>
          <a:xfrm>
            <a:off x="4267200" y="1676400"/>
            <a:ext cx="0" cy="609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066800" y="25146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38200" y="2286000"/>
            <a:ext cx="7010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838200" y="2286000"/>
            <a:ext cx="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981200" y="2274277"/>
            <a:ext cx="11723" cy="11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267200" y="2286000"/>
            <a:ext cx="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620000" y="2286000"/>
            <a:ext cx="0" cy="990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514600" y="2286000"/>
            <a:ext cx="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5943600" y="2286000"/>
            <a:ext cx="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1915236" y="3200400"/>
            <a:ext cx="1588477"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Economic</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O</a:t>
            </a:r>
            <a:r>
              <a:rPr lang="en-US" sz="2000" b="1" dirty="0" smtClean="0">
                <a:solidFill>
                  <a:schemeClr val="tx1"/>
                </a:solidFill>
                <a:latin typeface="Times New Roman" panose="02020603050405020304" pitchFamily="18" charset="0"/>
                <a:cs typeface="Times New Roman" panose="02020603050405020304" pitchFamily="18" charset="0"/>
              </a:rPr>
              <a:t>bjectives</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31" name="Rounded Rectangle 30"/>
          <p:cNvSpPr/>
          <p:nvPr/>
        </p:nvSpPr>
        <p:spPr>
          <a:xfrm>
            <a:off x="3733800" y="3219734"/>
            <a:ext cx="1524001" cy="895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Social Objectives</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32" name="Rounded Rectangle 31"/>
          <p:cNvSpPr/>
          <p:nvPr/>
        </p:nvSpPr>
        <p:spPr>
          <a:xfrm>
            <a:off x="152401" y="3200400"/>
            <a:ext cx="1523999"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Organic Objectives</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33" name="Rounded Rectangle 32"/>
          <p:cNvSpPr/>
          <p:nvPr/>
        </p:nvSpPr>
        <p:spPr>
          <a:xfrm>
            <a:off x="5487888" y="3227696"/>
            <a:ext cx="1446312" cy="887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Human Objectives</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34" name="Rounded Rectangle 33"/>
          <p:cNvSpPr/>
          <p:nvPr/>
        </p:nvSpPr>
        <p:spPr>
          <a:xfrm>
            <a:off x="7097972" y="3276600"/>
            <a:ext cx="1512628" cy="8381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anose="02020603050405020304" pitchFamily="18" charset="0"/>
                <a:cs typeface="Times New Roman" panose="02020603050405020304" pitchFamily="18" charset="0"/>
              </a:rPr>
              <a:t>National Objectives</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89690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52400"/>
            <a:ext cx="86868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A. Organic Objectives of business firm</a:t>
            </a:r>
            <a:endParaRPr lang="en-US" sz="24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1845" y="762000"/>
            <a:ext cx="8953500" cy="6186309"/>
          </a:xfrm>
          <a:prstGeom prst="rect">
            <a:avLst/>
          </a:prstGeom>
          <a:noFill/>
        </p:spPr>
        <p:txBody>
          <a:bodyPr wrap="square" rtlCol="0">
            <a:spAutoFit/>
          </a:bodyPr>
          <a:lstStyle/>
          <a:p>
            <a:pPr marL="342900" indent="-342900">
              <a:buAutoNum type="arabicPeriod"/>
            </a:pPr>
            <a:r>
              <a:rPr lang="en-US" sz="2000" b="1" dirty="0" smtClean="0">
                <a:latin typeface="Times New Roman" panose="02020603050405020304" pitchFamily="18" charset="0"/>
                <a:cs typeface="Times New Roman" panose="02020603050405020304" pitchFamily="18" charset="0"/>
              </a:rPr>
              <a:t>Survival : </a:t>
            </a:r>
            <a:r>
              <a:rPr lang="en-US" sz="2000" dirty="0" smtClean="0">
                <a:latin typeface="Times New Roman" panose="02020603050405020304" pitchFamily="18" charset="0"/>
                <a:cs typeface="Times New Roman" panose="02020603050405020304" pitchFamily="18" charset="0"/>
              </a:rPr>
              <a:t>Basic objective of business. It is a primary objective of every business to continue its activities and prevent closure ( close down) from the market.</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This objective can be achieved by business firm by maintaining good </a:t>
            </a:r>
            <a:r>
              <a:rPr lang="en-US" sz="2000" b="1" dirty="0" smtClean="0">
                <a:latin typeface="Times New Roman" panose="02020603050405020304" pitchFamily="18" charset="0"/>
                <a:cs typeface="Times New Roman" panose="02020603050405020304" pitchFamily="18" charset="0"/>
              </a:rPr>
              <a:t>customer relationship and optimum utilization of resources.</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2. </a:t>
            </a:r>
            <a:r>
              <a:rPr lang="en-US" sz="2000" b="1" dirty="0" smtClean="0">
                <a:latin typeface="Times New Roman" panose="02020603050405020304" pitchFamily="18" charset="0"/>
                <a:cs typeface="Times New Roman" panose="02020603050405020304" pitchFamily="18" charset="0"/>
              </a:rPr>
              <a:t>Growth: </a:t>
            </a:r>
            <a:r>
              <a:rPr lang="en-US" sz="2000" dirty="0" smtClean="0">
                <a:latin typeface="Times New Roman" panose="02020603050405020304" pitchFamily="18" charset="0"/>
                <a:cs typeface="Times New Roman" panose="02020603050405020304" pitchFamily="18" charset="0"/>
              </a:rPr>
              <a:t>it is defined as expansion of business activities by introducing new products or by expanding existing product line or by entering into new markets.</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Prestige: </a:t>
            </a:r>
            <a:r>
              <a:rPr lang="en-US" sz="2000" dirty="0" smtClean="0">
                <a:latin typeface="Times New Roman" panose="02020603050405020304" pitchFamily="18" charset="0"/>
                <a:cs typeface="Times New Roman" panose="02020603050405020304" pitchFamily="18" charset="0"/>
              </a:rPr>
              <a:t>To enjoy good reputation in the market and enjoy a good corporate image. Indian firms enjoying good reputation in he market include Infosys, Wipro, </a:t>
            </a:r>
            <a:r>
              <a:rPr lang="en-US" sz="2000" dirty="0" err="1" smtClean="0">
                <a:latin typeface="Times New Roman" panose="02020603050405020304" pitchFamily="18" charset="0"/>
                <a:cs typeface="Times New Roman" panose="02020603050405020304" pitchFamily="18" charset="0"/>
              </a:rPr>
              <a:t>Taj</a:t>
            </a:r>
            <a:r>
              <a:rPr lang="en-US" sz="2000" dirty="0" smtClean="0">
                <a:latin typeface="Times New Roman" panose="02020603050405020304" pitchFamily="18" charset="0"/>
                <a:cs typeface="Times New Roman" panose="02020603050405020304" pitchFamily="18" charset="0"/>
              </a:rPr>
              <a:t> Hotels, IPhone, Cadbury </a:t>
            </a:r>
            <a:r>
              <a:rPr lang="en-US" sz="2000" dirty="0" err="1" smtClean="0">
                <a:latin typeface="Times New Roman" panose="02020603050405020304" pitchFamily="18" charset="0"/>
                <a:cs typeface="Times New Roman" panose="02020603050405020304" pitchFamily="18" charset="0"/>
              </a:rPr>
              <a:t>etc</a:t>
            </a:r>
            <a:endParaRPr lang="en-US"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To get reputation business firm have to do following activities: </a:t>
            </a:r>
          </a:p>
          <a:p>
            <a:pPr marL="342900" indent="-342900">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Best Quality Products</a:t>
            </a:r>
          </a:p>
          <a:p>
            <a:pPr marL="342900" indent="-342900">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Charge right Prices</a:t>
            </a:r>
          </a:p>
          <a:p>
            <a:pPr marL="342900" indent="-342900">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Effective promotion-Mix</a:t>
            </a:r>
          </a:p>
          <a:p>
            <a:pPr marL="342900" indent="-342900">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Corporate social Responsibility</a:t>
            </a:r>
          </a:p>
          <a:p>
            <a:endParaRPr lang="en-US" dirty="0" smtClean="0"/>
          </a:p>
          <a:p>
            <a:endParaRPr lang="en-US" dirty="0"/>
          </a:p>
        </p:txBody>
      </p:sp>
    </p:spTree>
    <p:extLst>
      <p:ext uri="{BB962C8B-B14F-4D97-AF65-F5344CB8AC3E}">
        <p14:creationId xmlns:p14="http://schemas.microsoft.com/office/powerpoint/2010/main" val="11666327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86868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B. Economic Objectives</a:t>
            </a:r>
            <a:endParaRPr lang="en-US" sz="24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7531" y="461665"/>
            <a:ext cx="9144000" cy="6401753"/>
          </a:xfrm>
          <a:prstGeom prst="rect">
            <a:avLst/>
          </a:prstGeom>
          <a:noFill/>
        </p:spPr>
        <p:txBody>
          <a:bodyPr wrap="square" rtlCol="0">
            <a:spAutoFit/>
          </a:bodyPr>
          <a:lstStyle/>
          <a:p>
            <a:pPr marL="342900" indent="-342900">
              <a:buAutoNum type="arabicPeriod"/>
            </a:pPr>
            <a:r>
              <a:rPr lang="en-US" sz="2000" b="1" dirty="0" smtClean="0">
                <a:latin typeface="Times New Roman" panose="02020603050405020304" pitchFamily="18" charset="0"/>
                <a:cs typeface="Times New Roman" panose="02020603050405020304" pitchFamily="18" charset="0"/>
              </a:rPr>
              <a:t>Profit: </a:t>
            </a:r>
            <a:r>
              <a:rPr lang="en-US" sz="2000" dirty="0" smtClean="0">
                <a:latin typeface="Times New Roman" panose="02020603050405020304" pitchFamily="18" charset="0"/>
                <a:cs typeface="Times New Roman" panose="02020603050405020304" pitchFamily="18" charset="0"/>
              </a:rPr>
              <a:t>it is most important economic objective of business firms . It is necessary for survival and growth</a:t>
            </a:r>
          </a:p>
          <a:p>
            <a:pPr marL="342900" indent="-342900">
              <a:buAutoNum type="arabicPeriod"/>
            </a:pPr>
            <a:r>
              <a:rPr lang="en-US" sz="2000" b="1" dirty="0" smtClean="0">
                <a:latin typeface="Times New Roman" panose="02020603050405020304" pitchFamily="18" charset="0"/>
                <a:cs typeface="Times New Roman" panose="02020603050405020304" pitchFamily="18" charset="0"/>
              </a:rPr>
              <a:t>Resource Utilization: </a:t>
            </a:r>
            <a:r>
              <a:rPr lang="en-US" sz="2000" dirty="0" smtClean="0">
                <a:latin typeface="Times New Roman" panose="02020603050405020304" pitchFamily="18" charset="0"/>
                <a:cs typeface="Times New Roman" panose="02020603050405020304" pitchFamily="18" charset="0"/>
              </a:rPr>
              <a:t>optimum utilization of resources to get more output with less cost.</a:t>
            </a:r>
          </a:p>
          <a:p>
            <a:pPr marL="342900" indent="-342900">
              <a:buAutoNum type="arabicPeriod"/>
            </a:pPr>
            <a:r>
              <a:rPr lang="en-US" sz="2000" b="1" dirty="0" smtClean="0">
                <a:latin typeface="Times New Roman" panose="02020603050405020304" pitchFamily="18" charset="0"/>
                <a:cs typeface="Times New Roman" panose="02020603050405020304" pitchFamily="18" charset="0"/>
              </a:rPr>
              <a:t>Innovation: </a:t>
            </a:r>
            <a:r>
              <a:rPr lang="en-US" sz="2000" dirty="0" smtClean="0">
                <a:latin typeface="Times New Roman" panose="02020603050405020304" pitchFamily="18" charset="0"/>
                <a:cs typeface="Times New Roman" panose="02020603050405020304" pitchFamily="18" charset="0"/>
              </a:rPr>
              <a:t>business unit always look for innovative ideas not only in production but also in other areas such as marketing, finance and Human Resource Management.</a:t>
            </a:r>
          </a:p>
          <a:p>
            <a:pPr marL="342900" indent="-342900">
              <a:buAutoNum type="arabicPeriod"/>
            </a:pPr>
            <a:r>
              <a:rPr lang="en-US" sz="2000" b="1" dirty="0" smtClean="0">
                <a:latin typeface="Times New Roman" panose="02020603050405020304" pitchFamily="18" charset="0"/>
                <a:cs typeface="Times New Roman" panose="02020603050405020304" pitchFamily="18" charset="0"/>
              </a:rPr>
              <a:t>Creation of Wealth: </a:t>
            </a:r>
            <a:r>
              <a:rPr lang="en-US" sz="2000" dirty="0" smtClean="0">
                <a:latin typeface="Times New Roman" panose="02020603050405020304" pitchFamily="18" charset="0"/>
                <a:cs typeface="Times New Roman" panose="02020603050405020304" pitchFamily="18" charset="0"/>
              </a:rPr>
              <a:t>To create wealth by producing goods and services. Joint stock companies also increase the wealth of shareholders through higher return in the form of dividend.</a:t>
            </a:r>
          </a:p>
          <a:p>
            <a:pPr marL="342900" indent="-342900">
              <a:buAutoNum type="arabicPeriod"/>
            </a:pPr>
            <a:r>
              <a:rPr lang="en-US" sz="2000" b="1" dirty="0" smtClean="0">
                <a:latin typeface="Times New Roman" panose="02020603050405020304" pitchFamily="18" charset="0"/>
                <a:cs typeface="Times New Roman" panose="02020603050405020304" pitchFamily="18" charset="0"/>
              </a:rPr>
              <a:t>Creation of customer: </a:t>
            </a:r>
            <a:r>
              <a:rPr lang="en-US" sz="2000" dirty="0" smtClean="0">
                <a:latin typeface="Times New Roman" panose="02020603050405020304" pitchFamily="18" charset="0"/>
                <a:cs typeface="Times New Roman" panose="02020603050405020304" pitchFamily="18" charset="0"/>
              </a:rPr>
              <a:t>To create a customer by locating the customers. Business firm should  identify which price should be charged and what features to be added in product to satisfy customers.</a:t>
            </a:r>
          </a:p>
          <a:p>
            <a:pPr marL="342900" indent="-342900">
              <a:lnSpc>
                <a:spcPct val="150000"/>
              </a:lnSpc>
              <a:buAutoNum type="arabicPeriod"/>
            </a:pPr>
            <a:r>
              <a:rPr lang="en-US" sz="2000" b="1" dirty="0" smtClean="0">
                <a:latin typeface="Times New Roman" panose="02020603050405020304" pitchFamily="18" charset="0"/>
                <a:cs typeface="Times New Roman" panose="02020603050405020304" pitchFamily="18" charset="0"/>
              </a:rPr>
              <a:t>Corporate Image: </a:t>
            </a:r>
            <a:r>
              <a:rPr lang="en-US" sz="2000" dirty="0" smtClean="0">
                <a:latin typeface="Times New Roman" panose="02020603050405020304" pitchFamily="18" charset="0"/>
                <a:cs typeface="Times New Roman" panose="02020603050405020304" pitchFamily="18" charset="0"/>
              </a:rPr>
              <a:t>To enjoy good reputation in the market</a:t>
            </a:r>
          </a:p>
          <a:p>
            <a:pPr marL="342900" indent="-342900">
              <a:lnSpc>
                <a:spcPct val="150000"/>
              </a:lnSpc>
              <a:buAutoNum type="arabicPeriod"/>
            </a:pPr>
            <a:r>
              <a:rPr lang="en-US" sz="2000" b="1" dirty="0" smtClean="0">
                <a:latin typeface="Times New Roman" panose="02020603050405020304" pitchFamily="18" charset="0"/>
                <a:cs typeface="Times New Roman" panose="02020603050405020304" pitchFamily="18" charset="0"/>
              </a:rPr>
              <a:t>Expansion of markets : </a:t>
            </a:r>
            <a:r>
              <a:rPr lang="en-US" sz="2000" dirty="0" smtClean="0">
                <a:latin typeface="Times New Roman" panose="02020603050405020304" pitchFamily="18" charset="0"/>
                <a:cs typeface="Times New Roman" panose="02020603050405020304" pitchFamily="18" charset="0"/>
              </a:rPr>
              <a:t>Local-National- International</a:t>
            </a:r>
          </a:p>
          <a:p>
            <a:pPr marL="342900" indent="-342900">
              <a:lnSpc>
                <a:spcPct val="150000"/>
              </a:lnSpc>
              <a:buAutoNum type="arabicPeriod"/>
            </a:pPr>
            <a:r>
              <a:rPr lang="en-US" sz="2000" b="1" dirty="0" smtClean="0">
                <a:latin typeface="Times New Roman" panose="02020603050405020304" pitchFamily="18" charset="0"/>
                <a:cs typeface="Times New Roman" panose="02020603050405020304" pitchFamily="18" charset="0"/>
              </a:rPr>
              <a:t>Sales: </a:t>
            </a:r>
            <a:r>
              <a:rPr lang="en-US" sz="2000" dirty="0" smtClean="0">
                <a:latin typeface="Times New Roman" panose="02020603050405020304" pitchFamily="18" charset="0"/>
                <a:cs typeface="Times New Roman" panose="02020603050405020304" pitchFamily="18" charset="0"/>
              </a:rPr>
              <a:t>To increase sale</a:t>
            </a:r>
          </a:p>
          <a:p>
            <a:pPr marL="342900" indent="-342900">
              <a:lnSpc>
                <a:spcPct val="150000"/>
              </a:lnSpc>
              <a:buAutoNum type="arabicPeriod"/>
            </a:pPr>
            <a:r>
              <a:rPr lang="en-US" sz="2000" b="1" dirty="0" smtClean="0">
                <a:latin typeface="Times New Roman" panose="02020603050405020304" pitchFamily="18" charset="0"/>
                <a:cs typeface="Times New Roman" panose="02020603050405020304" pitchFamily="18" charset="0"/>
              </a:rPr>
              <a:t>Market share: </a:t>
            </a:r>
            <a:r>
              <a:rPr lang="en-US" sz="2000" dirty="0" smtClean="0">
                <a:latin typeface="Times New Roman" panose="02020603050405020304" pitchFamily="18" charset="0"/>
                <a:cs typeface="Times New Roman" panose="02020603050405020304" pitchFamily="18" charset="0"/>
              </a:rPr>
              <a:t>To expand customers</a:t>
            </a:r>
          </a:p>
          <a:p>
            <a:pPr marL="342900" indent="-342900">
              <a:lnSpc>
                <a:spcPct val="150000"/>
              </a:lnSpc>
              <a:buAutoNum type="arabicPeriod"/>
            </a:pPr>
            <a:r>
              <a:rPr lang="en-US" sz="2000" b="1" dirty="0" smtClean="0">
                <a:latin typeface="Times New Roman" panose="02020603050405020304" pitchFamily="18" charset="0"/>
                <a:cs typeface="Times New Roman" panose="02020603050405020304" pitchFamily="18" charset="0"/>
              </a:rPr>
              <a:t>Product introduction: </a:t>
            </a:r>
            <a:r>
              <a:rPr lang="en-US" sz="2000" dirty="0" smtClean="0">
                <a:latin typeface="Times New Roman" panose="02020603050405020304" pitchFamily="18" charset="0"/>
                <a:cs typeface="Times New Roman" panose="02020603050405020304" pitchFamily="18" charset="0"/>
              </a:rPr>
              <a:t>To introduce new and innovative products in market.</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29394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04800"/>
            <a:ext cx="5105400" cy="6109365"/>
          </a:xfrm>
          <a:prstGeom prst="rect">
            <a:avLst/>
          </a:prstGeom>
          <a:noFill/>
        </p:spPr>
        <p:txBody>
          <a:bodyPr wrap="square" rtlCol="0">
            <a:spAutoFit/>
          </a:bodyPr>
          <a:lstStyle/>
          <a:p>
            <a:r>
              <a:rPr lang="en-US" sz="2800" b="1" u="sng" dirty="0" smtClean="0">
                <a:latin typeface="Times New Roman" pitchFamily="18" charset="0"/>
                <a:cs typeface="Times New Roman" pitchFamily="18" charset="0"/>
              </a:rPr>
              <a:t>Module - II </a:t>
            </a:r>
          </a:p>
          <a:p>
            <a:r>
              <a:rPr lang="en-US" sz="2800" b="1" u="sng" dirty="0" smtClean="0">
                <a:latin typeface="Times New Roman" pitchFamily="18" charset="0"/>
                <a:cs typeface="Times New Roman" pitchFamily="18" charset="0"/>
              </a:rPr>
              <a:t>BUSINESS ENVIRONMENT : </a:t>
            </a:r>
          </a:p>
          <a:p>
            <a:endParaRPr lang="en-US" dirty="0" smtClean="0"/>
          </a:p>
          <a:p>
            <a:endParaRPr lang="en-US" dirty="0"/>
          </a:p>
          <a:p>
            <a:r>
              <a:rPr lang="en-US" sz="2300" b="1" u="sng" dirty="0" smtClean="0">
                <a:latin typeface="Times New Roman" pitchFamily="18" charset="0"/>
                <a:cs typeface="Times New Roman" pitchFamily="18" charset="0"/>
              </a:rPr>
              <a:t>2.1 Introduction : </a:t>
            </a:r>
            <a:r>
              <a:rPr lang="en-US" sz="2300" dirty="0" smtClean="0">
                <a:latin typeface="Times New Roman" pitchFamily="18" charset="0"/>
                <a:cs typeface="Times New Roman" pitchFamily="18" charset="0"/>
              </a:rPr>
              <a:t>Concept and Importance of business environment, Interrelationship between Business and Environment.</a:t>
            </a:r>
          </a:p>
          <a:p>
            <a:r>
              <a:rPr lang="en-US" sz="2300" b="1" u="sng" dirty="0" smtClean="0">
                <a:latin typeface="Times New Roman" pitchFamily="18" charset="0"/>
                <a:cs typeface="Times New Roman" pitchFamily="18" charset="0"/>
              </a:rPr>
              <a:t>2.2 Constituents of Business Environment : </a:t>
            </a:r>
            <a:r>
              <a:rPr lang="en-US" sz="2300" dirty="0" smtClean="0">
                <a:latin typeface="Times New Roman" pitchFamily="18" charset="0"/>
                <a:cs typeface="Times New Roman" pitchFamily="18" charset="0"/>
              </a:rPr>
              <a:t>Internal and External Environment, Educational Environment and its impact, </a:t>
            </a:r>
          </a:p>
          <a:p>
            <a:r>
              <a:rPr lang="en-US" sz="2300" dirty="0" smtClean="0">
                <a:latin typeface="Times New Roman" pitchFamily="18" charset="0"/>
                <a:cs typeface="Times New Roman" pitchFamily="18" charset="0"/>
              </a:rPr>
              <a:t> International Environment - Current Trends in the World,</a:t>
            </a:r>
          </a:p>
          <a:p>
            <a:r>
              <a:rPr lang="en-US" sz="2300" b="1" u="sng" dirty="0" smtClean="0">
                <a:latin typeface="Times New Roman" pitchFamily="18" charset="0"/>
                <a:cs typeface="Times New Roman" pitchFamily="18" charset="0"/>
              </a:rPr>
              <a:t>2.3 International Trading Environment </a:t>
            </a:r>
            <a:r>
              <a:rPr lang="en-US" sz="2300" dirty="0" smtClean="0">
                <a:latin typeface="Times New Roman" pitchFamily="18" charset="0"/>
                <a:cs typeface="Times New Roman" pitchFamily="18" charset="0"/>
              </a:rPr>
              <a:t>- WTO and Trading Blocs and their impact or Indian Business.</a:t>
            </a:r>
            <a:endParaRPr lang="en-US" sz="2300" dirty="0">
              <a:latin typeface="Times New Roman" pitchFamily="18" charset="0"/>
              <a:cs typeface="Times New Roman" pitchFamily="18" charset="0"/>
            </a:endParaRPr>
          </a:p>
        </p:txBody>
      </p:sp>
      <p:sp>
        <p:nvSpPr>
          <p:cNvPr id="14338" name="AutoShape 2" descr="business-clipart-business-partner-6 – Wisdom Springs Training Solution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4340" name="AutoShape 4" descr="business-clipart-business-partner-6 – Wisdom Springs Training Solution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4341" name="Picture 5" descr="C:\Users\admin\Desktop\business-clipart-business-partner-6.png"/>
          <p:cNvPicPr>
            <a:picLocks noChangeAspect="1" noChangeArrowheads="1"/>
          </p:cNvPicPr>
          <p:nvPr/>
        </p:nvPicPr>
        <p:blipFill>
          <a:blip r:embed="rId2"/>
          <a:srcRect/>
          <a:stretch>
            <a:fillRect/>
          </a:stretch>
        </p:blipFill>
        <p:spPr bwMode="auto">
          <a:xfrm>
            <a:off x="4876800" y="228600"/>
            <a:ext cx="4114800" cy="6400800"/>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5922"/>
            <a:ext cx="9067800" cy="6617196"/>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C. Social Objectives</a:t>
            </a:r>
          </a:p>
          <a:p>
            <a:r>
              <a:rPr lang="en-US" sz="2000" dirty="0" smtClean="0">
                <a:latin typeface="Times New Roman" panose="02020603050405020304" pitchFamily="18" charset="0"/>
                <a:cs typeface="Times New Roman" panose="02020603050405020304" pitchFamily="18" charset="0"/>
              </a:rPr>
              <a:t>Social objective of business refers to the responsibilities of business towards shareholders, employees, consumers, dealers, suppliers, government and general public. </a:t>
            </a:r>
          </a:p>
          <a:p>
            <a:pPr marL="342900" indent="-342900">
              <a:buAutoNum type="arabicPeriod"/>
            </a:pPr>
            <a:r>
              <a:rPr lang="en-US" sz="2000" b="1" dirty="0" smtClean="0">
                <a:latin typeface="Times New Roman" panose="02020603050405020304" pitchFamily="18" charset="0"/>
                <a:cs typeface="Times New Roman" panose="02020603050405020304" pitchFamily="18" charset="0"/>
              </a:rPr>
              <a:t>Social Objective towards Customers:</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Supply good quality of products</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Charging right price</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Providing timely after-sale- service</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Social Objective towards Dealers:</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Supply of goods on time</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Providing </a:t>
            </a:r>
            <a:r>
              <a:rPr lang="en-US" sz="2000" dirty="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raining to sales staff</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Providing right package of incentives</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Social Objective towards  Employees:</a:t>
            </a:r>
          </a:p>
          <a:p>
            <a:r>
              <a:rPr lang="en-US" sz="2000" dirty="0" smtClean="0">
                <a:latin typeface="Times New Roman" panose="02020603050405020304" pitchFamily="18" charset="0"/>
                <a:cs typeface="Times New Roman" panose="02020603050405020304" pitchFamily="18" charset="0"/>
              </a:rPr>
              <a:t>Timely payment of wages and salaries</a:t>
            </a:r>
          </a:p>
          <a:p>
            <a:r>
              <a:rPr lang="en-US" sz="2000" dirty="0" smtClean="0">
                <a:latin typeface="Times New Roman" panose="02020603050405020304" pitchFamily="18" charset="0"/>
                <a:cs typeface="Times New Roman" panose="02020603050405020304" pitchFamily="18" charset="0"/>
              </a:rPr>
              <a:t>Provision of Good working conditions and welfare facilities</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Social Objective towards Financial Institution: </a:t>
            </a:r>
            <a:r>
              <a:rPr lang="en-US" sz="2000" dirty="0" smtClean="0">
                <a:latin typeface="Times New Roman" panose="02020603050405020304" pitchFamily="18" charset="0"/>
                <a:cs typeface="Times New Roman" panose="02020603050405020304" pitchFamily="18" charset="0"/>
              </a:rPr>
              <a:t>Pay instalment on loan to bank and FIS on time. </a:t>
            </a:r>
          </a:p>
          <a:p>
            <a:pPr marL="342900" indent="-342900">
              <a:buAutoNum type="arabicPeriod"/>
            </a:pPr>
            <a:endParaRPr lang="en-US" sz="20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6637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555641"/>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5. Social </a:t>
            </a:r>
            <a:r>
              <a:rPr lang="en-US" sz="2000" b="1" dirty="0">
                <a:latin typeface="Times New Roman" panose="02020603050405020304" pitchFamily="18" charset="0"/>
                <a:cs typeface="Times New Roman" panose="02020603050405020304" pitchFamily="18" charset="0"/>
              </a:rPr>
              <a:t>Objective towards </a:t>
            </a:r>
            <a:r>
              <a:rPr lang="en-US" sz="2000" b="1" dirty="0" smtClean="0">
                <a:latin typeface="Times New Roman" panose="02020603050405020304" pitchFamily="18" charset="0"/>
                <a:cs typeface="Times New Roman" panose="02020603050405020304" pitchFamily="18" charset="0"/>
              </a:rPr>
              <a:t>Government: </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Payment of taxes and duties</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Adhering to government rules and regulations.</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 Social </a:t>
            </a:r>
            <a:r>
              <a:rPr lang="en-US" sz="2000" b="1" dirty="0">
                <a:latin typeface="Times New Roman" panose="02020603050405020304" pitchFamily="18" charset="0"/>
                <a:cs typeface="Times New Roman" panose="02020603050405020304" pitchFamily="18" charset="0"/>
              </a:rPr>
              <a:t>Objective towards  </a:t>
            </a:r>
            <a:r>
              <a:rPr lang="en-US" sz="2000" b="1" dirty="0" smtClean="0">
                <a:latin typeface="Times New Roman" panose="02020603050405020304" pitchFamily="18" charset="0"/>
                <a:cs typeface="Times New Roman" panose="02020603050405020304" pitchFamily="18" charset="0"/>
              </a:rPr>
              <a:t>shareholders:</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Payment of dividend Regularly</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Enhancing shareholders wealth </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Social </a:t>
            </a:r>
            <a:r>
              <a:rPr lang="en-US" sz="2000" b="1" dirty="0">
                <a:latin typeface="Times New Roman" panose="02020603050405020304" pitchFamily="18" charset="0"/>
                <a:cs typeface="Times New Roman" panose="02020603050405020304" pitchFamily="18" charset="0"/>
              </a:rPr>
              <a:t>Objective towards </a:t>
            </a:r>
            <a:r>
              <a:rPr lang="en-US" sz="2000" b="1" dirty="0" smtClean="0">
                <a:latin typeface="Times New Roman" panose="02020603050405020304" pitchFamily="18" charset="0"/>
                <a:cs typeface="Times New Roman" panose="02020603050405020304" pitchFamily="18" charset="0"/>
              </a:rPr>
              <a:t>suppliers:</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Payment of dues on time</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Suggestion to improve quality of supplies ( Raw Material)</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8. Social </a:t>
            </a:r>
            <a:r>
              <a:rPr lang="en-US" sz="2000" b="1" dirty="0">
                <a:latin typeface="Times New Roman" panose="02020603050405020304" pitchFamily="18" charset="0"/>
                <a:cs typeface="Times New Roman" panose="02020603050405020304" pitchFamily="18" charset="0"/>
              </a:rPr>
              <a:t>Objective towards </a:t>
            </a:r>
            <a:r>
              <a:rPr lang="en-US" sz="2000" b="1" dirty="0" smtClean="0">
                <a:latin typeface="Times New Roman" panose="02020603050405020304" pitchFamily="18" charset="0"/>
                <a:cs typeface="Times New Roman" panose="02020603050405020304" pitchFamily="18" charset="0"/>
              </a:rPr>
              <a:t>competitors: </a:t>
            </a:r>
            <a:r>
              <a:rPr lang="en-US" sz="2000" dirty="0" smtClean="0">
                <a:latin typeface="Times New Roman" panose="02020603050405020304" pitchFamily="18" charset="0"/>
                <a:cs typeface="Times New Roman" panose="02020603050405020304" pitchFamily="18" charset="0"/>
              </a:rPr>
              <a:t>to learn to live with competition. Should not undertake activities to spoil the name of competitors through negative tactics such as unethical advertisement, duplication of competitors product to spoil competitors reputation.</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9. Social </a:t>
            </a:r>
            <a:r>
              <a:rPr lang="en-US" sz="2000" b="1" dirty="0">
                <a:latin typeface="Times New Roman" panose="02020603050405020304" pitchFamily="18" charset="0"/>
                <a:cs typeface="Times New Roman" panose="02020603050405020304" pitchFamily="18" charset="0"/>
              </a:rPr>
              <a:t>Objective towards </a:t>
            </a:r>
            <a:r>
              <a:rPr lang="en-US" sz="2000" b="1" dirty="0" smtClean="0">
                <a:latin typeface="Times New Roman" panose="02020603050405020304" pitchFamily="18" charset="0"/>
                <a:cs typeface="Times New Roman" panose="02020603050405020304" pitchFamily="18" charset="0"/>
              </a:rPr>
              <a:t>Media:  </a:t>
            </a:r>
          </a:p>
          <a:p>
            <a:r>
              <a:rPr lang="en-US" sz="2000" dirty="0" smtClean="0">
                <a:latin typeface="Times New Roman" panose="02020603050405020304" pitchFamily="18" charset="0"/>
                <a:cs typeface="Times New Roman" panose="02020603050405020304" pitchFamily="18" charset="0"/>
              </a:rPr>
              <a:t>To treat media people with respect. If by chance media people reports wrong about firms product it would be advisable to sort out matter properly don’t drag media people to court.</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63698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10" y="0"/>
            <a:ext cx="9131490" cy="7232749"/>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D. Human Objective </a:t>
            </a:r>
          </a:p>
          <a:p>
            <a:r>
              <a:rPr lang="en-US" sz="2000" dirty="0" smtClean="0">
                <a:latin typeface="Times New Roman" panose="02020603050405020304" pitchFamily="18" charset="0"/>
                <a:cs typeface="Times New Roman" panose="02020603050405020304" pitchFamily="18" charset="0"/>
              </a:rPr>
              <a:t>Human objectives of business related to employees who provide their service for efficient working of business. The success of business largely depends on the quality of its employees.</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1.Fair wages: </a:t>
            </a:r>
            <a:r>
              <a:rPr lang="en-US" sz="2000" dirty="0" smtClean="0">
                <a:latin typeface="Times New Roman" panose="02020603050405020304" pitchFamily="18" charset="0"/>
                <a:cs typeface="Times New Roman" panose="02020603050405020304" pitchFamily="18" charset="0"/>
              </a:rPr>
              <a:t>Employees should be paid wages on the basis of “ </a:t>
            </a:r>
            <a:r>
              <a:rPr lang="en-US" sz="2000" b="1" dirty="0" smtClean="0">
                <a:latin typeface="Times New Roman" panose="02020603050405020304" pitchFamily="18" charset="0"/>
                <a:cs typeface="Times New Roman" panose="02020603050405020304" pitchFamily="18" charset="0"/>
              </a:rPr>
              <a:t>equal work, equal Pay”.</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2.Working Conditions: </a:t>
            </a:r>
            <a:r>
              <a:rPr lang="en-US" sz="2000" dirty="0" smtClean="0">
                <a:latin typeface="Times New Roman" panose="02020603050405020304" pitchFamily="18" charset="0"/>
                <a:cs typeface="Times New Roman" panose="02020603050405020304" pitchFamily="18" charset="0"/>
              </a:rPr>
              <a:t>The working area should be safe and sound for working purpose good lighting, ventilation, provide healthy atmosphere.</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3.Welfare facilities: </a:t>
            </a:r>
            <a:r>
              <a:rPr lang="en-US" sz="2000" dirty="0" smtClean="0">
                <a:latin typeface="Times New Roman" panose="02020603050405020304" pitchFamily="18" charset="0"/>
                <a:cs typeface="Times New Roman" panose="02020603050405020304" pitchFamily="18" charset="0"/>
              </a:rPr>
              <a:t>Employees should be provided proper welfare facilities such as : canteen facility, Rest rooms, Transport facility.</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4.Job satisfaction: </a:t>
            </a:r>
            <a:r>
              <a:rPr lang="en-US" sz="2000" dirty="0" smtClean="0">
                <a:latin typeface="Times New Roman" panose="02020603050405020304" pitchFamily="18" charset="0"/>
                <a:cs typeface="Times New Roman" panose="02020603050405020304" pitchFamily="18" charset="0"/>
              </a:rPr>
              <a:t>Business firms should provide  challenging and interesting jobs to the employees to increase their job satisfaction.</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5.Human Resource Development: </a:t>
            </a:r>
            <a:r>
              <a:rPr lang="en-US" sz="2000" dirty="0" smtClean="0">
                <a:latin typeface="Times New Roman" panose="02020603050405020304" pitchFamily="18" charset="0"/>
                <a:cs typeface="Times New Roman" panose="02020603050405020304" pitchFamily="18" charset="0"/>
              </a:rPr>
              <a:t>Provide training to the employees to improve their knowledge and skills. </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6.Workers participation in management: </a:t>
            </a:r>
            <a:r>
              <a:rPr lang="en-US" sz="2000" dirty="0" smtClean="0">
                <a:latin typeface="Times New Roman" panose="02020603050405020304" pitchFamily="18" charset="0"/>
                <a:cs typeface="Times New Roman" panose="02020603050405020304" pitchFamily="18" charset="0"/>
              </a:rPr>
              <a:t>allow employees to participate in management of business.</a:t>
            </a:r>
          </a:p>
          <a:p>
            <a:pPr marL="457200" indent="-457200">
              <a:buAutoNum type="arabicPeriod"/>
            </a:pP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182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31406" cy="838200"/>
          </a:xfrm>
        </p:spPr>
        <p:txBody>
          <a:bodyPr>
            <a:normAutofit/>
          </a:bodyPr>
          <a:lstStyle/>
          <a:p>
            <a:pPr marL="342900"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RECONCILATION OF ECONOMIC AND SOCIAL OBJECTIVES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3412" y="990600"/>
            <a:ext cx="9144000" cy="5632311"/>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1.Profit and Price: </a:t>
            </a:r>
            <a:r>
              <a:rPr lang="en-US" sz="2000" dirty="0" smtClean="0">
                <a:latin typeface="Times New Roman" panose="02020603050405020304" pitchFamily="18" charset="0"/>
                <a:cs typeface="Times New Roman" panose="02020603050405020304" pitchFamily="18" charset="0"/>
              </a:rPr>
              <a:t>a business firms should not only focus on at making profit. Profits should not be earned by charging unreasonable prices because it results in exploitation of customers therefore one way to reconcile economic objectives with  social objectives is to strike a balance between Right prices with customer interest.</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Profit and Research and Development: </a:t>
            </a:r>
            <a:r>
              <a:rPr lang="en-US" sz="2000" dirty="0" smtClean="0">
                <a:latin typeface="Times New Roman" panose="02020603050405020304" pitchFamily="18" charset="0"/>
                <a:cs typeface="Times New Roman" panose="02020603050405020304" pitchFamily="18" charset="0"/>
              </a:rPr>
              <a:t>A firm need to earn profit and part of profit should be invested in Research and development to improve quality and reduce cost.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Profit and After-sale-service: </a:t>
            </a:r>
            <a:r>
              <a:rPr lang="en-US" sz="2000" dirty="0" smtClean="0">
                <a:latin typeface="Times New Roman" panose="02020603050405020304" pitchFamily="18" charset="0"/>
                <a:cs typeface="Times New Roman" panose="02020603050405020304" pitchFamily="18" charset="0"/>
              </a:rPr>
              <a:t>a part of profit should be spent on Training and motivating of after-sale-service staff to provide better service to customers.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Profit and Employees welfare: </a:t>
            </a:r>
            <a:r>
              <a:rPr lang="en-US" sz="2000" dirty="0" smtClean="0">
                <a:latin typeface="Times New Roman" panose="02020603050405020304" pitchFamily="18" charset="0"/>
                <a:cs typeface="Times New Roman" panose="02020603050405020304" pitchFamily="18" charset="0"/>
              </a:rPr>
              <a:t>a part of profit should be spent on improving working conditions, providing better facilities to employees and provide increase in wages and salaries.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  Profit and Taxes: </a:t>
            </a:r>
            <a:r>
              <a:rPr lang="en-US" sz="2000" dirty="0" smtClean="0">
                <a:latin typeface="Times New Roman" panose="02020603050405020304" pitchFamily="18" charset="0"/>
                <a:cs typeface="Times New Roman" panose="02020603050405020304" pitchFamily="18" charset="0"/>
              </a:rPr>
              <a:t>Business firms should show pictures to the government. business firms should pay proper taxes to the government  authorities out of profit.</a:t>
            </a:r>
          </a:p>
          <a:p>
            <a:pPr marL="457200" indent="-457200">
              <a:buAutoNum type="arabicPeriod"/>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08580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693" y="304800"/>
            <a:ext cx="8991600" cy="5940088"/>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6. Profit and shareholders wealth: </a:t>
            </a:r>
            <a:r>
              <a:rPr lang="en-US" sz="2000" dirty="0" smtClean="0">
                <a:latin typeface="Times New Roman" panose="02020603050405020304" pitchFamily="18" charset="0"/>
                <a:cs typeface="Times New Roman" panose="02020603050405020304" pitchFamily="18" charset="0"/>
              </a:rPr>
              <a:t>Business firms should provide a fair return to the shareholders in the form of dividends, bonus shares.</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Profit and Social Development:  </a:t>
            </a:r>
            <a:r>
              <a:rPr lang="en-US" sz="2000" dirty="0" smtClean="0">
                <a:latin typeface="Times New Roman" panose="02020603050405020304" pitchFamily="18" charset="0"/>
                <a:cs typeface="Times New Roman" panose="02020603050405020304" pitchFamily="18" charset="0"/>
              </a:rPr>
              <a:t>A part of profit should be utilized for social development activities like donations to schools, colleges, trusts, contribution to government at the time of floods, famines.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8. Business expansion and Social interest: </a:t>
            </a:r>
            <a:r>
              <a:rPr lang="en-US" sz="2000" dirty="0" smtClean="0">
                <a:latin typeface="Times New Roman" panose="02020603050405020304" pitchFamily="18" charset="0"/>
                <a:cs typeface="Times New Roman" panose="02020603050405020304" pitchFamily="18" charset="0"/>
              </a:rPr>
              <a:t> A firm expand its business activities . Business activities should not be done to undertake only make profits but also in the interest of society, such as employment generation, better customer service.</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9. Business Expansion and competition:</a:t>
            </a:r>
            <a:r>
              <a:rPr lang="en-US" sz="2000" dirty="0" smtClean="0">
                <a:latin typeface="Times New Roman" panose="02020603050405020304" pitchFamily="18" charset="0"/>
                <a:cs typeface="Times New Roman" panose="02020603050405020304" pitchFamily="18" charset="0"/>
              </a:rPr>
              <a:t> Business expansion can be possible through promotion of activities like advertising, sales promotion. Business firms should not adopt negative tactics such as unfair brand comparison, duplication of competitors products.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10. Business expansion and Suppliers: </a:t>
            </a:r>
            <a:r>
              <a:rPr lang="en-US" sz="2000" dirty="0" smtClean="0">
                <a:latin typeface="Times New Roman" panose="02020603050405020304" pitchFamily="18" charset="0"/>
                <a:cs typeface="Times New Roman" panose="02020603050405020304" pitchFamily="18" charset="0"/>
              </a:rPr>
              <a:t>a firms needs support of suppliers for business expansion. It should not try to exploit the suppliers by delaying payment, demanding unreasonable higher discounts.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362450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961" y="0"/>
            <a:ext cx="9067800" cy="3046988"/>
          </a:xfrm>
          <a:prstGeom prst="rect">
            <a:avLst/>
          </a:prstGeom>
          <a:noFill/>
        </p:spPr>
        <p:txBody>
          <a:bodyPr wrap="square" rtlCol="0">
            <a:spAutoFit/>
          </a:bodyPr>
          <a:lstStyle/>
          <a:p>
            <a:pPr marL="342900" indent="-3429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LIBERALISATION</a:t>
            </a:r>
          </a:p>
          <a:p>
            <a:r>
              <a:rPr lang="en-US" sz="2400" b="1" dirty="0" smtClean="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Meaning: </a:t>
            </a:r>
          </a:p>
          <a:p>
            <a:r>
              <a:rPr lang="en-US" sz="2000" dirty="0" err="1" smtClean="0">
                <a:latin typeface="Times New Roman" panose="02020603050405020304" pitchFamily="18" charset="0"/>
                <a:cs typeface="Times New Roman" panose="02020603050405020304" pitchFamily="18" charset="0"/>
              </a:rPr>
              <a:t>Liberalisation</a:t>
            </a:r>
            <a:r>
              <a:rPr lang="en-US" sz="2000" dirty="0" smtClean="0">
                <a:latin typeface="Times New Roman" panose="02020603050405020304" pitchFamily="18" charset="0"/>
                <a:cs typeface="Times New Roman" panose="02020603050405020304" pitchFamily="18" charset="0"/>
              </a:rPr>
              <a:t> means reduction of government control on private sector.</a:t>
            </a:r>
          </a:p>
          <a:p>
            <a:r>
              <a:rPr lang="en-US" sz="2000" dirty="0" err="1">
                <a:latin typeface="Times New Roman" panose="02020603050405020304" pitchFamily="18" charset="0"/>
                <a:cs typeface="Times New Roman" panose="02020603050405020304" pitchFamily="18" charset="0"/>
              </a:rPr>
              <a:t>Liberalisation</a:t>
            </a:r>
            <a:r>
              <a:rPr lang="en-US" sz="2000" dirty="0">
                <a:latin typeface="Times New Roman" panose="02020603050405020304" pitchFamily="18" charset="0"/>
                <a:cs typeface="Times New Roman" panose="02020603050405020304" pitchFamily="18" charset="0"/>
              </a:rPr>
              <a:t> is the process or means of the elimination of the control of the </a:t>
            </a:r>
            <a:r>
              <a:rPr lang="en-US" sz="2000" dirty="0" smtClean="0">
                <a:latin typeface="Times New Roman" panose="02020603050405020304" pitchFamily="18" charset="0"/>
                <a:cs typeface="Times New Roman" panose="02020603050405020304" pitchFamily="18" charset="0"/>
              </a:rPr>
              <a:t>state (Government) </a:t>
            </a:r>
            <a:r>
              <a:rPr lang="en-US" sz="2000" dirty="0">
                <a:latin typeface="Times New Roman" panose="02020603050405020304" pitchFamily="18" charset="0"/>
                <a:cs typeface="Times New Roman" panose="02020603050405020304" pitchFamily="18" charset="0"/>
              </a:rPr>
              <a:t>over economic activities. It provides greater autonomy to the business enterprises in decision-making and eliminates government interference.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With announcement of  Industrial policy 1991 the private sector is given more freedom from government control.</a:t>
            </a:r>
          </a:p>
          <a:p>
            <a:endParaRPr lang="en-US" sz="2400" b="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7961" y="2667000"/>
            <a:ext cx="9136039" cy="4093428"/>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I. Positive Impact of </a:t>
            </a:r>
            <a:r>
              <a:rPr lang="en-US" sz="2000" b="1" dirty="0" err="1" smtClean="0">
                <a:latin typeface="Times New Roman" panose="02020603050405020304" pitchFamily="18" charset="0"/>
                <a:cs typeface="Times New Roman" panose="02020603050405020304" pitchFamily="18" charset="0"/>
              </a:rPr>
              <a:t>Liberalisation</a:t>
            </a:r>
            <a:endParaRPr lang="en-US" sz="2000" b="1" dirty="0" smtClean="0">
              <a:latin typeface="Times New Roman" panose="02020603050405020304" pitchFamily="18" charset="0"/>
              <a:cs typeface="Times New Roman" panose="02020603050405020304" pitchFamily="18" charset="0"/>
            </a:endParaRP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Abolition of Phased manufacturing </a:t>
            </a:r>
            <a:r>
              <a:rPr lang="en-US" sz="2000" b="1" dirty="0" err="1" smtClean="0">
                <a:latin typeface="Times New Roman" panose="02020603050405020304" pitchFamily="18" charset="0"/>
                <a:cs typeface="Times New Roman" panose="02020603050405020304" pitchFamily="18" charset="0"/>
              </a:rPr>
              <a:t>Programme</a:t>
            </a:r>
            <a:r>
              <a:rPr lang="en-US" sz="2000" b="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Government withdrawn phased manufacturing </a:t>
            </a:r>
            <a:r>
              <a:rPr lang="en-US" sz="2000" dirty="0" err="1" smtClean="0">
                <a:latin typeface="Times New Roman" panose="02020603050405020304" pitchFamily="18" charset="0"/>
                <a:cs typeface="Times New Roman" panose="02020603050405020304" pitchFamily="18" charset="0"/>
              </a:rPr>
              <a:t>programme</a:t>
            </a:r>
            <a:r>
              <a:rPr lang="en-US" sz="2000" dirty="0" smtClean="0">
                <a:latin typeface="Times New Roman" panose="02020603050405020304" pitchFamily="18" charset="0"/>
                <a:cs typeface="Times New Roman" panose="02020603050405020304" pitchFamily="18" charset="0"/>
              </a:rPr>
              <a:t> so domestic business firms need not have to depend upon domestic materials they can  import 100 %  raw material can enjoy improve quality of product due to import of raw material.</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a:t>
            </a:r>
            <a:r>
              <a:rPr lang="en-US" sz="2000" b="1" dirty="0" err="1" smtClean="0">
                <a:latin typeface="Times New Roman" panose="02020603050405020304" pitchFamily="18" charset="0"/>
                <a:cs typeface="Times New Roman" panose="02020603050405020304" pitchFamily="18" charset="0"/>
              </a:rPr>
              <a:t>Libralisation</a:t>
            </a:r>
            <a:r>
              <a:rPr lang="en-US" sz="2000" b="1" dirty="0" smtClean="0">
                <a:latin typeface="Times New Roman" panose="02020603050405020304" pitchFamily="18" charset="0"/>
                <a:cs typeface="Times New Roman" panose="02020603050405020304" pitchFamily="18" charset="0"/>
              </a:rPr>
              <a:t> of Industrial Location: </a:t>
            </a:r>
            <a:r>
              <a:rPr lang="en-US" sz="2000" dirty="0" smtClean="0">
                <a:latin typeface="Times New Roman" panose="02020603050405020304" pitchFamily="18" charset="0"/>
                <a:cs typeface="Times New Roman" panose="02020603050405020304" pitchFamily="18" charset="0"/>
              </a:rPr>
              <a:t>The Indian companies given freedom to locate or set up industries anywhere.</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Broad banding of Industries: </a:t>
            </a:r>
            <a:r>
              <a:rPr lang="en-US" sz="2000" dirty="0" smtClean="0">
                <a:latin typeface="Times New Roman" panose="02020603050405020304" pitchFamily="18" charset="0"/>
                <a:cs typeface="Times New Roman" panose="02020603050405020304" pitchFamily="18" charset="0"/>
              </a:rPr>
              <a:t>The industrial policy 1991 allowed broad banding of industries . Related or similar products can be grouped under one industry. </a:t>
            </a:r>
          </a:p>
          <a:p>
            <a:r>
              <a:rPr lang="en-US" sz="2000" dirty="0" smtClean="0">
                <a:latin typeface="Times New Roman" panose="02020603050405020304" pitchFamily="18" charset="0"/>
                <a:cs typeface="Times New Roman" panose="02020603050405020304" pitchFamily="18" charset="0"/>
              </a:rPr>
              <a:t>Example: Products like cars, tempos, trucks can be grouped under one industry.</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66897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236" y="152400"/>
            <a:ext cx="9067800" cy="6555641"/>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4. Competition Act, 2002: </a:t>
            </a:r>
            <a:r>
              <a:rPr lang="en-US" sz="2000" dirty="0" smtClean="0">
                <a:latin typeface="Times New Roman" panose="02020603050405020304" pitchFamily="18" charset="0"/>
                <a:cs typeface="Times New Roman" panose="02020603050405020304" pitchFamily="18" charset="0"/>
              </a:rPr>
              <a:t>The government introduced this act to promote competition rather than interfering in the working of large companies.</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 </a:t>
            </a:r>
            <a:r>
              <a:rPr lang="en-US" sz="2000" b="1" dirty="0" err="1" smtClean="0">
                <a:latin typeface="Times New Roman" panose="02020603050405020304" pitchFamily="18" charset="0"/>
                <a:cs typeface="Times New Roman" panose="02020603050405020304" pitchFamily="18" charset="0"/>
              </a:rPr>
              <a:t>Delicencing</a:t>
            </a:r>
            <a:r>
              <a:rPr lang="en-US" sz="2000" b="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The Industrial Policy </a:t>
            </a:r>
            <a:r>
              <a:rPr lang="en-US" sz="2000" dirty="0" err="1" smtClean="0">
                <a:latin typeface="Times New Roman" panose="02020603050405020304" pitchFamily="18" charset="0"/>
                <a:cs typeface="Times New Roman" panose="02020603050405020304" pitchFamily="18" charset="0"/>
              </a:rPr>
              <a:t>Delicenced</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industreis</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Delicensing</a:t>
            </a:r>
            <a:r>
              <a:rPr lang="en-US" sz="2000" dirty="0" smtClean="0">
                <a:latin typeface="Times New Roman" panose="02020603050405020304" pitchFamily="18" charset="0"/>
                <a:cs typeface="Times New Roman" panose="02020603050405020304" pitchFamily="18" charset="0"/>
              </a:rPr>
              <a:t>  enabled to concentrate on productive activities rather than wasting their time, Money  and efforts on unproductive licensing formalities. </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II. Negative Impact of  </a:t>
            </a:r>
            <a:r>
              <a:rPr lang="en-US" sz="2000" b="1" dirty="0" err="1" smtClean="0">
                <a:latin typeface="Times New Roman" panose="02020603050405020304" pitchFamily="18" charset="0"/>
                <a:cs typeface="Times New Roman" panose="02020603050405020304" pitchFamily="18" charset="0"/>
              </a:rPr>
              <a:t>Liberalisation</a:t>
            </a:r>
            <a:r>
              <a:rPr lang="en-US" sz="2000" b="1" dirty="0" smtClean="0">
                <a:latin typeface="Times New Roman" panose="02020603050405020304" pitchFamily="18" charset="0"/>
                <a:cs typeface="Times New Roman" panose="02020603050405020304" pitchFamily="18" charset="0"/>
              </a:rPr>
              <a:t> </a:t>
            </a:r>
          </a:p>
          <a:p>
            <a:r>
              <a:rPr lang="en-US" sz="2000" b="1" dirty="0" smtClean="0">
                <a:latin typeface="Times New Roman" panose="02020603050405020304" pitchFamily="18" charset="0"/>
                <a:cs typeface="Times New Roman" panose="02020603050405020304" pitchFamily="18" charset="0"/>
              </a:rPr>
              <a:t>1. Problem of phased Manufacturing </a:t>
            </a:r>
            <a:r>
              <a:rPr lang="en-US" sz="2000" b="1" dirty="0" err="1" smtClean="0">
                <a:latin typeface="Times New Roman" panose="02020603050405020304" pitchFamily="18" charset="0"/>
                <a:cs typeface="Times New Roman" panose="02020603050405020304" pitchFamily="18" charset="0"/>
              </a:rPr>
              <a:t>Programme</a:t>
            </a:r>
            <a:r>
              <a:rPr lang="en-US" sz="2000" b="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It affects Negatively the business of Indian companies  producing raw materials and parts. Because several manufacturing firms may prefer to import </a:t>
            </a:r>
            <a:r>
              <a:rPr lang="en-US" sz="2000" dirty="0" smtClean="0">
                <a:latin typeface="Times New Roman" panose="02020603050405020304" pitchFamily="18" charset="0"/>
                <a:cs typeface="Times New Roman" panose="02020603050405020304" pitchFamily="18" charset="0"/>
              </a:rPr>
              <a:t> raw materials </a:t>
            </a:r>
            <a:r>
              <a:rPr lang="en-US" sz="2000" dirty="0" smtClean="0">
                <a:latin typeface="Times New Roman" panose="02020603050405020304" pitchFamily="18" charset="0"/>
                <a:cs typeface="Times New Roman" panose="02020603050405020304" pitchFamily="18" charset="0"/>
              </a:rPr>
              <a:t>from abroad rather </a:t>
            </a:r>
            <a:r>
              <a:rPr lang="en-US" sz="2000" dirty="0" smtClean="0">
                <a:latin typeface="Times New Roman" panose="02020603050405020304" pitchFamily="18" charset="0"/>
                <a:cs typeface="Times New Roman" panose="02020603050405020304" pitchFamily="18" charset="0"/>
              </a:rPr>
              <a:t>than </a:t>
            </a:r>
            <a:r>
              <a:rPr lang="en-US" sz="2000" dirty="0" smtClean="0">
                <a:latin typeface="Times New Roman" panose="02020603050405020304" pitchFamily="18" charset="0"/>
                <a:cs typeface="Times New Roman" panose="02020603050405020304" pitchFamily="18" charset="0"/>
              </a:rPr>
              <a:t>buying </a:t>
            </a:r>
            <a:r>
              <a:rPr lang="en-US" sz="2000" dirty="0" smtClean="0">
                <a:latin typeface="Times New Roman" panose="02020603050405020304" pitchFamily="18" charset="0"/>
                <a:cs typeface="Times New Roman" panose="02020603050405020304" pitchFamily="18" charset="0"/>
              </a:rPr>
              <a:t>from </a:t>
            </a:r>
            <a:r>
              <a:rPr lang="en-US" sz="2000" dirty="0" smtClean="0">
                <a:latin typeface="Times New Roman" panose="02020603050405020304" pitchFamily="18" charset="0"/>
                <a:cs typeface="Times New Roman" panose="02020603050405020304" pitchFamily="18" charset="0"/>
              </a:rPr>
              <a:t>the domestic market.</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Problem of liberalization of </a:t>
            </a:r>
            <a:r>
              <a:rPr lang="en-US" sz="2000" b="1" dirty="0">
                <a:latin typeface="Times New Roman" panose="02020603050405020304" pitchFamily="18" charset="0"/>
                <a:cs typeface="Times New Roman" panose="02020603050405020304" pitchFamily="18" charset="0"/>
              </a:rPr>
              <a:t>I</a:t>
            </a:r>
            <a:r>
              <a:rPr lang="en-US" sz="2000" b="1" dirty="0" smtClean="0">
                <a:latin typeface="Times New Roman" panose="02020603050405020304" pitchFamily="18" charset="0"/>
                <a:cs typeface="Times New Roman" panose="02020603050405020304" pitchFamily="18" charset="0"/>
              </a:rPr>
              <a:t>ndustrial Location </a:t>
            </a:r>
            <a:r>
              <a:rPr lang="en-US" sz="2000" dirty="0" smtClean="0">
                <a:latin typeface="Times New Roman" panose="02020603050405020304" pitchFamily="18" charset="0"/>
                <a:cs typeface="Times New Roman" panose="02020603050405020304" pitchFamily="18" charset="0"/>
              </a:rPr>
              <a:t>: The government has given freedom to locate industries anywhere in the country as per choice of the </a:t>
            </a:r>
            <a:r>
              <a:rPr lang="en-US" sz="2000" dirty="0" smtClean="0">
                <a:latin typeface="Times New Roman" panose="02020603050405020304" pitchFamily="18" charset="0"/>
                <a:cs typeface="Times New Roman" panose="02020603050405020304" pitchFamily="18" charset="0"/>
              </a:rPr>
              <a:t>business </a:t>
            </a:r>
            <a:r>
              <a:rPr lang="en-US" sz="2000" dirty="0" smtClean="0">
                <a:latin typeface="Times New Roman" panose="02020603050405020304" pitchFamily="18" charset="0"/>
                <a:cs typeface="Times New Roman" panose="02020603050405020304" pitchFamily="18" charset="0"/>
              </a:rPr>
              <a:t>firms. This would affect development of backward areas as industrialist may not be motivated to set up their units in backward areas due to lack of infrastructure Facilities. </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Problem of Broad Banding of Industries:  </a:t>
            </a:r>
            <a:r>
              <a:rPr lang="en-US" sz="2000" dirty="0" smtClean="0">
                <a:latin typeface="Times New Roman" panose="02020603050405020304" pitchFamily="18" charset="0"/>
                <a:cs typeface="Times New Roman" panose="02020603050405020304" pitchFamily="18" charset="0"/>
              </a:rPr>
              <a:t>Due to Broad banding of industries, the workers may lose their jobs or they may lay-of especially temporary workers. </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11478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52400"/>
            <a:ext cx="8839200" cy="1323439"/>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4. Problem Of </a:t>
            </a:r>
            <a:r>
              <a:rPr lang="en-US" sz="2000" b="1" dirty="0" err="1" smtClean="0">
                <a:latin typeface="Times New Roman" panose="02020603050405020304" pitchFamily="18" charset="0"/>
                <a:cs typeface="Times New Roman" panose="02020603050405020304" pitchFamily="18" charset="0"/>
              </a:rPr>
              <a:t>delicencing</a:t>
            </a:r>
            <a:r>
              <a:rPr lang="en-US" sz="2000" b="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The Industrial Policy 1991 recommended automatic expansion without government permission. This resulted in heavy expansion without government permission. This resulted in heavy expansion capacity in the 1990 in all sectors of the industry this I turn results in recession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58458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152400"/>
            <a:ext cx="8915400" cy="6247864"/>
          </a:xfrm>
          <a:prstGeom prst="rect">
            <a:avLst/>
          </a:prstGeom>
          <a:noFill/>
        </p:spPr>
        <p:txBody>
          <a:bodyPr wrap="square" rtlCol="0">
            <a:spAutoFit/>
          </a:bodyPr>
          <a:lstStyle/>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PRIVATIZATION </a:t>
            </a:r>
          </a:p>
          <a:p>
            <a:r>
              <a:rPr lang="en-US" sz="2000" dirty="0" smtClean="0">
                <a:latin typeface="Times New Roman" panose="02020603050405020304" pitchFamily="18" charset="0"/>
                <a:cs typeface="Times New Roman" panose="02020603050405020304" pitchFamily="18" charset="0"/>
              </a:rPr>
              <a:t>It involves </a:t>
            </a:r>
            <a:r>
              <a:rPr lang="en-US" sz="2000" dirty="0" err="1" smtClean="0">
                <a:latin typeface="Times New Roman" panose="02020603050405020304" pitchFamily="18" charset="0"/>
                <a:cs typeface="Times New Roman" panose="02020603050405020304" pitchFamily="18" charset="0"/>
              </a:rPr>
              <a:t>dereservation</a:t>
            </a:r>
            <a:r>
              <a:rPr lang="en-US" sz="2000" dirty="0" smtClean="0">
                <a:latin typeface="Times New Roman" panose="02020603050405020304" pitchFamily="18" charset="0"/>
                <a:cs typeface="Times New Roman" panose="02020603050405020304" pitchFamily="18" charset="0"/>
              </a:rPr>
              <a:t> and disinvestment of public sector.</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I. Positive Impact of privatization</a:t>
            </a:r>
          </a:p>
          <a:p>
            <a:pPr marL="342900" indent="-342900">
              <a:buAutoNum type="arabicPeriod"/>
            </a:pPr>
            <a:r>
              <a:rPr lang="en-US" sz="2000" b="1" dirty="0" smtClean="0">
                <a:latin typeface="Times New Roman" panose="02020603050405020304" pitchFamily="18" charset="0"/>
                <a:cs typeface="Times New Roman" panose="02020603050405020304" pitchFamily="18" charset="0"/>
              </a:rPr>
              <a:t>Benefits of </a:t>
            </a:r>
            <a:r>
              <a:rPr lang="en-US" sz="2000" b="1" dirty="0" err="1" smtClean="0">
                <a:latin typeface="Times New Roman" panose="02020603050405020304" pitchFamily="18" charset="0"/>
                <a:cs typeface="Times New Roman" panose="02020603050405020304" pitchFamily="18" charset="0"/>
              </a:rPr>
              <a:t>dereservation</a:t>
            </a:r>
            <a:r>
              <a:rPr lang="en-US" sz="2000" b="1"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The government has </a:t>
            </a:r>
            <a:r>
              <a:rPr lang="en-US" sz="2000" dirty="0" err="1" smtClean="0">
                <a:latin typeface="Times New Roman" panose="02020603050405020304" pitchFamily="18" charset="0"/>
                <a:cs typeface="Times New Roman" panose="02020603050405020304" pitchFamily="18" charset="0"/>
              </a:rPr>
              <a:t>dereserved</a:t>
            </a:r>
            <a:r>
              <a:rPr lang="en-US" sz="2000" dirty="0" smtClean="0">
                <a:latin typeface="Times New Roman" panose="02020603050405020304" pitchFamily="18" charset="0"/>
                <a:cs typeface="Times New Roman" panose="02020603050405020304" pitchFamily="18" charset="0"/>
              </a:rPr>
              <a:t> public sector. At present there are </a:t>
            </a:r>
            <a:r>
              <a:rPr lang="en-US" sz="2000" dirty="0" err="1" smtClean="0">
                <a:latin typeface="Times New Roman" panose="02020603050405020304" pitchFamily="18" charset="0"/>
                <a:cs typeface="Times New Roman" panose="02020603050405020304" pitchFamily="18" charset="0"/>
              </a:rPr>
              <a:t>ony</a:t>
            </a:r>
            <a:r>
              <a:rPr lang="en-US" sz="2000" dirty="0" smtClean="0">
                <a:latin typeface="Times New Roman" panose="02020603050405020304" pitchFamily="18" charset="0"/>
                <a:cs typeface="Times New Roman" panose="02020603050405020304" pitchFamily="18" charset="0"/>
              </a:rPr>
              <a:t> three industries reserved for public sector.</a:t>
            </a:r>
          </a:p>
          <a:p>
            <a:r>
              <a:rPr lang="en-US" sz="2000" dirty="0" err="1" smtClean="0">
                <a:latin typeface="Times New Roman" panose="02020603050405020304" pitchFamily="18" charset="0"/>
                <a:cs typeface="Times New Roman" panose="02020603050405020304" pitchFamily="18" charset="0"/>
              </a:rPr>
              <a:t>Dereservation</a:t>
            </a:r>
            <a:r>
              <a:rPr lang="en-US" sz="2000" dirty="0" smtClean="0">
                <a:latin typeface="Times New Roman" panose="02020603050405020304" pitchFamily="18" charset="0"/>
                <a:cs typeface="Times New Roman" panose="02020603050405020304" pitchFamily="18" charset="0"/>
              </a:rPr>
              <a:t> give an opportunity to private sector to enter into industries which were reserved for government and it give benefits to customer in the way of good customer service.</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Benefits of Disinvestment: </a:t>
            </a:r>
          </a:p>
          <a:p>
            <a:r>
              <a:rPr lang="en-US" sz="2000" dirty="0" smtClean="0">
                <a:latin typeface="Times New Roman" panose="02020603050405020304" pitchFamily="18" charset="0"/>
                <a:cs typeface="Times New Roman" panose="02020603050405020304" pitchFamily="18" charset="0"/>
              </a:rPr>
              <a:t>Disinvestment means selling of government shareholding in public sector to private parties.</a:t>
            </a:r>
          </a:p>
          <a:p>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Disinvestment aims at following objectives:</a:t>
            </a:r>
          </a:p>
          <a:p>
            <a:r>
              <a:rPr lang="en-US" sz="2000" dirty="0" smtClean="0">
                <a:latin typeface="Times New Roman" panose="02020603050405020304" pitchFamily="18" charset="0"/>
                <a:cs typeface="Times New Roman" panose="02020603050405020304" pitchFamily="18" charset="0"/>
              </a:rPr>
              <a:t>Improved customer service</a:t>
            </a:r>
          </a:p>
          <a:p>
            <a:r>
              <a:rPr lang="en-US" sz="2000" dirty="0" smtClean="0">
                <a:latin typeface="Times New Roman" panose="02020603050405020304" pitchFamily="18" charset="0"/>
                <a:cs typeface="Times New Roman" panose="02020603050405020304" pitchFamily="18" charset="0"/>
              </a:rPr>
              <a:t>Improvement in the performance of units</a:t>
            </a:r>
          </a:p>
          <a:p>
            <a:r>
              <a:rPr lang="en-US" sz="2000" dirty="0" smtClean="0">
                <a:latin typeface="Times New Roman" panose="02020603050405020304" pitchFamily="18" charset="0"/>
                <a:cs typeface="Times New Roman" panose="02020603050405020304" pitchFamily="18" charset="0"/>
              </a:rPr>
              <a:t>Overcoming political interference</a:t>
            </a:r>
          </a:p>
          <a:p>
            <a:r>
              <a:rPr lang="en-US" sz="2000" dirty="0" smtClean="0">
                <a:latin typeface="Times New Roman" panose="02020603050405020304" pitchFamily="18" charset="0"/>
                <a:cs typeface="Times New Roman" panose="02020603050405020304" pitchFamily="18" charset="0"/>
              </a:rPr>
              <a:t>Overcoming corruption and inefficiency</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6875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228600"/>
            <a:ext cx="8686800" cy="3170099"/>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II. Negative Impact of Privatization</a:t>
            </a:r>
          </a:p>
          <a:p>
            <a:pPr marL="342900" indent="-342900">
              <a:buAutoNum type="arabicPeriod"/>
            </a:pPr>
            <a:r>
              <a:rPr lang="en-US" sz="2000" b="1" dirty="0" smtClean="0">
                <a:latin typeface="Times New Roman" panose="02020603050405020304" pitchFamily="18" charset="0"/>
                <a:cs typeface="Times New Roman" panose="02020603050405020304" pitchFamily="18" charset="0"/>
              </a:rPr>
              <a:t>Problem of </a:t>
            </a:r>
            <a:r>
              <a:rPr lang="en-US" sz="2000" b="1" dirty="0" err="1" smtClean="0">
                <a:latin typeface="Times New Roman" panose="02020603050405020304" pitchFamily="18" charset="0"/>
                <a:cs typeface="Times New Roman" panose="02020603050405020304" pitchFamily="18" charset="0"/>
              </a:rPr>
              <a:t>Dereservation</a:t>
            </a:r>
            <a:r>
              <a:rPr lang="en-US" sz="2000" b="1" dirty="0" smtClean="0">
                <a:latin typeface="Times New Roman" panose="02020603050405020304" pitchFamily="18" charset="0"/>
                <a:cs typeface="Times New Roman" panose="02020603050405020304" pitchFamily="18" charset="0"/>
              </a:rPr>
              <a:t>: </a:t>
            </a:r>
          </a:p>
          <a:p>
            <a:r>
              <a:rPr lang="en-US" sz="2000" dirty="0" err="1" smtClean="0">
                <a:latin typeface="Times New Roman" panose="02020603050405020304" pitchFamily="18" charset="0"/>
                <a:cs typeface="Times New Roman" panose="02020603050405020304" pitchFamily="18" charset="0"/>
              </a:rPr>
              <a:t>Dereservation</a:t>
            </a:r>
            <a:r>
              <a:rPr lang="en-US" sz="2000" dirty="0" smtClean="0">
                <a:latin typeface="Times New Roman" panose="02020603050405020304" pitchFamily="18" charset="0"/>
                <a:cs typeface="Times New Roman" panose="02020603050405020304" pitchFamily="18" charset="0"/>
              </a:rPr>
              <a:t> allowed private sectors which are earlier reserved for government sectors. It results in over expansion of production capacities, which results in recession especially from 1996 to 2003.</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Problem of Disinvestment:</a:t>
            </a: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The disinvestment leads to: </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Exploitation of workers </a:t>
            </a:r>
            <a:r>
              <a:rPr lang="en-US" sz="2000" dirty="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hrough reduction of work-force.</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Exploitation of customers by charging high prices.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38576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04800"/>
            <a:ext cx="4953000" cy="6186309"/>
          </a:xfrm>
          <a:prstGeom prst="rect">
            <a:avLst/>
          </a:prstGeom>
          <a:noFill/>
        </p:spPr>
        <p:txBody>
          <a:bodyPr wrap="square" rtlCol="0">
            <a:spAutoFit/>
          </a:bodyPr>
          <a:lstStyle/>
          <a:p>
            <a:r>
              <a:rPr lang="en-US" sz="2800" b="1" u="sng" dirty="0" smtClean="0">
                <a:latin typeface="Times New Roman" pitchFamily="18" charset="0"/>
                <a:cs typeface="Times New Roman" pitchFamily="18" charset="0"/>
              </a:rPr>
              <a:t>Module - III </a:t>
            </a:r>
          </a:p>
          <a:p>
            <a:r>
              <a:rPr lang="en-US" sz="2800" b="1" u="sng" dirty="0" smtClean="0">
                <a:latin typeface="Times New Roman" pitchFamily="18" charset="0"/>
                <a:cs typeface="Times New Roman" pitchFamily="18" charset="0"/>
              </a:rPr>
              <a:t>Project Planning : </a:t>
            </a:r>
          </a:p>
          <a:p>
            <a:endParaRPr lang="en-US" dirty="0"/>
          </a:p>
          <a:p>
            <a:r>
              <a:rPr lang="en-US" sz="2300" b="1" u="sng" dirty="0" smtClean="0">
                <a:latin typeface="Times New Roman" pitchFamily="18" charset="0"/>
                <a:cs typeface="Times New Roman" pitchFamily="18" charset="0"/>
              </a:rPr>
              <a:t>3.1 Introduction : </a:t>
            </a:r>
            <a:r>
              <a:rPr lang="en-US" sz="2300" dirty="0" smtClean="0">
                <a:latin typeface="Times New Roman" pitchFamily="18" charset="0"/>
                <a:cs typeface="Times New Roman" pitchFamily="18" charset="0"/>
              </a:rPr>
              <a:t>Business Planning Process; Concept and importance of Project Planning; Project Report; feasibility Study types and its importance. </a:t>
            </a:r>
          </a:p>
          <a:p>
            <a:r>
              <a:rPr lang="en-US" sz="2300" b="1" u="sng" dirty="0" smtClean="0">
                <a:latin typeface="Times New Roman" pitchFamily="18" charset="0"/>
                <a:cs typeface="Times New Roman" pitchFamily="18" charset="0"/>
              </a:rPr>
              <a:t>3.2 Business Unit Promotion : </a:t>
            </a:r>
            <a:r>
              <a:rPr lang="en-US" sz="2300" dirty="0" smtClean="0">
                <a:latin typeface="Times New Roman" pitchFamily="18" charset="0"/>
                <a:cs typeface="Times New Roman" pitchFamily="18" charset="0"/>
              </a:rPr>
              <a:t>Concept and Stages of Business Unit Promotion. Location - Factors determining location, and Role of Government in Promotion. </a:t>
            </a:r>
          </a:p>
          <a:p>
            <a:r>
              <a:rPr lang="en-US" sz="2300" b="1" u="sng" dirty="0" smtClean="0">
                <a:latin typeface="Times New Roman" pitchFamily="18" charset="0"/>
                <a:cs typeface="Times New Roman" pitchFamily="18" charset="0"/>
              </a:rPr>
              <a:t>3.3 Statutory Requirements in Promoting Business Unit : </a:t>
            </a:r>
            <a:r>
              <a:rPr lang="en-US" sz="2300" dirty="0" smtClean="0">
                <a:latin typeface="Times New Roman" pitchFamily="18" charset="0"/>
                <a:cs typeface="Times New Roman" pitchFamily="18" charset="0"/>
              </a:rPr>
              <a:t>Licensing and Registration procedure, Filling returns and other documents, Other important legal provisions.</a:t>
            </a:r>
            <a:endParaRPr lang="en-US" sz="2300" dirty="0">
              <a:latin typeface="Times New Roman" pitchFamily="18" charset="0"/>
              <a:cs typeface="Times New Roman" pitchFamily="18" charset="0"/>
            </a:endParaRPr>
          </a:p>
        </p:txBody>
      </p:sp>
      <p:pic>
        <p:nvPicPr>
          <p:cNvPr id="13318" name="Picture 6" descr="What is the best project management tool? - Quora"/>
          <p:cNvPicPr>
            <a:picLocks noChangeAspect="1" noChangeArrowheads="1"/>
          </p:cNvPicPr>
          <p:nvPr/>
        </p:nvPicPr>
        <p:blipFill>
          <a:blip r:embed="rId2"/>
          <a:srcRect/>
          <a:stretch>
            <a:fillRect/>
          </a:stretch>
        </p:blipFill>
        <p:spPr bwMode="auto">
          <a:xfrm>
            <a:off x="5105400" y="304800"/>
            <a:ext cx="3648075" cy="6096000"/>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304800"/>
            <a:ext cx="8991600" cy="6863417"/>
          </a:xfrm>
          <a:prstGeom prst="rect">
            <a:avLst/>
          </a:prstGeom>
          <a:noFill/>
        </p:spPr>
        <p:txBody>
          <a:bodyPr wrap="square" rtlCol="0">
            <a:spAutoFit/>
          </a:bodyPr>
          <a:lstStyle/>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GLOBALISATION </a:t>
            </a:r>
          </a:p>
          <a:p>
            <a:r>
              <a:rPr lang="en-US" sz="2000" dirty="0" err="1" smtClean="0">
                <a:latin typeface="Times New Roman" panose="02020603050405020304" pitchFamily="18" charset="0"/>
                <a:cs typeface="Times New Roman" panose="02020603050405020304" pitchFamily="18" charset="0"/>
              </a:rPr>
              <a:t>Globalisation</a:t>
            </a:r>
            <a:r>
              <a:rPr lang="en-US" sz="2000" dirty="0" smtClean="0">
                <a:latin typeface="Times New Roman" panose="02020603050405020304" pitchFamily="18" charset="0"/>
                <a:cs typeface="Times New Roman" panose="02020603050405020304" pitchFamily="18" charset="0"/>
              </a:rPr>
              <a:t> involves interlinking of domestic economy with world economy. It involves reduction or withdrawal of custom duties, reduction of quotas, less restriction on remittances abroad. </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I. Positive Impact </a:t>
            </a:r>
          </a:p>
          <a:p>
            <a:r>
              <a:rPr lang="en-US" sz="2000" b="1" dirty="0" smtClean="0">
                <a:latin typeface="Times New Roman" panose="02020603050405020304" pitchFamily="18" charset="0"/>
                <a:cs typeface="Times New Roman" panose="02020603050405020304" pitchFamily="18" charset="0"/>
              </a:rPr>
              <a:t>1. Reduction of Custom duties: </a:t>
            </a:r>
            <a:r>
              <a:rPr lang="en-US" sz="2000" dirty="0" smtClean="0">
                <a:latin typeface="Times New Roman" panose="02020603050405020304" pitchFamily="18" charset="0"/>
                <a:cs typeface="Times New Roman" panose="02020603050405020304" pitchFamily="18" charset="0"/>
              </a:rPr>
              <a:t>The custom duties on imports have been reduced. especially since 1995. In 1995, the peak custom duty was 40% which has been reduced to 10%. Quantitative Restrictions (Quotas) on imports have been reduced which has resulted in import of quality goods.</a:t>
            </a:r>
          </a:p>
          <a:p>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p>
          <a:p>
            <a:r>
              <a:rPr lang="en-US" sz="2000" b="1" dirty="0" smtClean="0">
                <a:latin typeface="Times New Roman" panose="02020603050405020304" pitchFamily="18" charset="0"/>
                <a:cs typeface="Times New Roman" panose="02020603050405020304" pitchFamily="18" charset="0"/>
              </a:rPr>
              <a:t>2. Foreign exchange Management Act: </a:t>
            </a:r>
            <a:r>
              <a:rPr lang="en-US" sz="2000" dirty="0" smtClean="0">
                <a:latin typeface="Times New Roman" panose="02020603050405020304" pitchFamily="18" charset="0"/>
                <a:cs typeface="Times New Roman" panose="02020603050405020304" pitchFamily="18" charset="0"/>
              </a:rPr>
              <a:t>The government of India has replaced the foreign Exchange Regulations Act, 1973 by foreign Exchange management Act 1999.</a:t>
            </a:r>
          </a:p>
          <a:p>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The FEMA has made easier foreign exchange transactions such as: </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Raising of finds by </a:t>
            </a:r>
            <a:r>
              <a:rPr lang="en-US" sz="2000" dirty="0" err="1" smtClean="0">
                <a:latin typeface="Times New Roman" panose="02020603050405020304" pitchFamily="18" charset="0"/>
                <a:cs typeface="Times New Roman" panose="02020603050405020304" pitchFamily="18" charset="0"/>
              </a:rPr>
              <a:t>indian</a:t>
            </a:r>
            <a:r>
              <a:rPr lang="en-US" sz="2000" dirty="0" smtClean="0">
                <a:latin typeface="Times New Roman" panose="02020603050405020304" pitchFamily="18" charset="0"/>
                <a:cs typeface="Times New Roman" panose="02020603050405020304" pitchFamily="18" charset="0"/>
              </a:rPr>
              <a:t> companies from abroad</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Holding of property by NRIs in  India</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Holding property by Indians in abroad</a:t>
            </a: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7575109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964" y="304800"/>
            <a:ext cx="9144000" cy="2246769"/>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3. </a:t>
            </a:r>
            <a:r>
              <a:rPr lang="en-US" sz="2000" b="1" dirty="0" err="1">
                <a:latin typeface="Times New Roman" panose="02020603050405020304" pitchFamily="18" charset="0"/>
                <a:cs typeface="Times New Roman" panose="02020603050405020304" pitchFamily="18" charset="0"/>
              </a:rPr>
              <a:t>Liberalisation</a:t>
            </a:r>
            <a:r>
              <a:rPr lang="en-US" sz="2000" b="1" dirty="0">
                <a:latin typeface="Times New Roman" panose="02020603050405020304" pitchFamily="18" charset="0"/>
                <a:cs typeface="Times New Roman" panose="02020603050405020304" pitchFamily="18" charset="0"/>
              </a:rPr>
              <a:t> of foreign Investment </a:t>
            </a:r>
            <a:r>
              <a:rPr lang="en-US" sz="2000" dirty="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Government has </a:t>
            </a:r>
            <a:r>
              <a:rPr lang="en-US" sz="2000" dirty="0" err="1">
                <a:latin typeface="Times New Roman" panose="02020603050405020304" pitchFamily="18" charset="0"/>
                <a:cs typeface="Times New Roman" panose="02020603050405020304" pitchFamily="18" charset="0"/>
              </a:rPr>
              <a:t>liberalised</a:t>
            </a:r>
            <a:r>
              <a:rPr lang="en-US" sz="2000" dirty="0">
                <a:latin typeface="Times New Roman" panose="02020603050405020304" pitchFamily="18" charset="0"/>
                <a:cs typeface="Times New Roman" panose="02020603050405020304" pitchFamily="18" charset="0"/>
              </a:rPr>
              <a:t> foreign investment in Indian companies. At present, foreign investment is allowed even </a:t>
            </a:r>
            <a:r>
              <a:rPr lang="en-US" sz="2000" dirty="0" err="1">
                <a:latin typeface="Times New Roman" panose="02020603050405020304" pitchFamily="18" charset="0"/>
                <a:cs typeface="Times New Roman" panose="02020603050405020304" pitchFamily="18" charset="0"/>
              </a:rPr>
              <a:t>upto</a:t>
            </a:r>
            <a:r>
              <a:rPr lang="en-US" sz="2000" dirty="0">
                <a:latin typeface="Times New Roman" panose="02020603050405020304" pitchFamily="18" charset="0"/>
                <a:cs typeface="Times New Roman" panose="02020603050405020304" pitchFamily="18" charset="0"/>
              </a:rPr>
              <a:t> 100% in certain </a:t>
            </a:r>
            <a:r>
              <a:rPr lang="en-US" sz="2000" dirty="0" smtClean="0">
                <a:latin typeface="Times New Roman" panose="02020603050405020304" pitchFamily="18" charset="0"/>
                <a:cs typeface="Times New Roman" panose="02020603050405020304" pitchFamily="18" charset="0"/>
              </a:rPr>
              <a:t>industries</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such as hotels, advertising, tourism, exports.</a:t>
            </a: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FDI brings certain benefits :</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Capital inflow for expansion and modernization</a:t>
            </a:r>
          </a:p>
          <a:p>
            <a:pPr marL="342900" indent="-342900">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Transfer of technology</a:t>
            </a:r>
            <a:endParaRPr lang="en-US" sz="2000" dirty="0">
              <a:latin typeface="Times New Roman" panose="02020603050405020304" pitchFamily="18" charset="0"/>
              <a:cs typeface="Times New Roman" panose="02020603050405020304" pitchFamily="18" charset="0"/>
            </a:endParaRPr>
          </a:p>
        </p:txBody>
      </p:sp>
      <p:sp>
        <p:nvSpPr>
          <p:cNvPr id="4" name="Rectangle 3"/>
          <p:cNvSpPr/>
          <p:nvPr/>
        </p:nvSpPr>
        <p:spPr>
          <a:xfrm>
            <a:off x="152400" y="2971800"/>
            <a:ext cx="8971128" cy="3170099"/>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II. Negative Impact</a:t>
            </a:r>
          </a:p>
          <a:p>
            <a:r>
              <a:rPr lang="en-US" sz="2000" b="1" dirty="0" smtClean="0">
                <a:latin typeface="Times New Roman" panose="02020603050405020304" pitchFamily="18" charset="0"/>
                <a:cs typeface="Times New Roman" panose="02020603050405020304" pitchFamily="18" charset="0"/>
              </a:rPr>
              <a:t>1. Problem </a:t>
            </a:r>
            <a:r>
              <a:rPr lang="en-US" sz="2000" b="1" dirty="0">
                <a:latin typeface="Times New Roman" panose="02020603050405020304" pitchFamily="18" charset="0"/>
                <a:cs typeface="Times New Roman" panose="02020603050405020304" pitchFamily="18" charset="0"/>
              </a:rPr>
              <a:t>for Domestic </a:t>
            </a:r>
            <a:r>
              <a:rPr lang="en-US" sz="2000" b="1" dirty="0" smtClean="0">
                <a:latin typeface="Times New Roman" panose="02020603050405020304" pitchFamily="18" charset="0"/>
                <a:cs typeface="Times New Roman" panose="02020603050405020304" pitchFamily="18" charset="0"/>
              </a:rPr>
              <a:t>Companies</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Domestic companied is come in difficulties due </a:t>
            </a:r>
            <a:r>
              <a:rPr lang="en-US" sz="2000" dirty="0" smtClean="0">
                <a:latin typeface="Times New Roman" panose="02020603050405020304" pitchFamily="18" charset="0"/>
                <a:cs typeface="Times New Roman" panose="02020603050405020304" pitchFamily="18" charset="0"/>
              </a:rPr>
              <a:t>to </a:t>
            </a:r>
            <a:r>
              <a:rPr lang="en-US" sz="2000" dirty="0" err="1" smtClean="0">
                <a:latin typeface="Times New Roman" panose="02020603050405020304" pitchFamily="18" charset="0"/>
                <a:cs typeface="Times New Roman" panose="02020603050405020304" pitchFamily="18" charset="0"/>
              </a:rPr>
              <a:t>globalisation</a:t>
            </a:r>
            <a:r>
              <a:rPr lang="en-US" sz="2000" dirty="0">
                <a:latin typeface="Times New Roman" panose="02020603050405020304" pitchFamily="18" charset="0"/>
                <a:cs typeface="Times New Roman" panose="02020603050405020304" pitchFamily="18" charset="0"/>
              </a:rPr>
              <a:t>. They have to face competition from the </a:t>
            </a:r>
            <a:r>
              <a:rPr lang="en-US" sz="2000" dirty="0" smtClean="0">
                <a:latin typeface="Times New Roman" panose="02020603050405020304" pitchFamily="18" charset="0"/>
                <a:cs typeface="Times New Roman" panose="02020603050405020304" pitchFamily="18" charset="0"/>
              </a:rPr>
              <a:t>foreign companies </a:t>
            </a:r>
            <a:r>
              <a:rPr lang="en-US" sz="2000" dirty="0">
                <a:latin typeface="Times New Roman" panose="02020603050405020304" pitchFamily="18" charset="0"/>
                <a:cs typeface="Times New Roman" panose="02020603050405020304" pitchFamily="18" charset="0"/>
              </a:rPr>
              <a:t>which are superior with regard to quality and </a:t>
            </a:r>
            <a:r>
              <a:rPr lang="en-US" sz="2000" dirty="0" smtClean="0">
                <a:latin typeface="Times New Roman" panose="02020603050405020304" pitchFamily="18" charset="0"/>
                <a:cs typeface="Times New Roman" panose="02020603050405020304" pitchFamily="18" charset="0"/>
              </a:rPr>
              <a:t>cost</a:t>
            </a:r>
            <a:r>
              <a:rPr lang="en-US" sz="2000" b="1" dirty="0" smtClean="0">
                <a:latin typeface="Times New Roman" panose="02020603050405020304" pitchFamily="18" charset="0"/>
                <a:cs typeface="Times New Roman" panose="02020603050405020304" pitchFamily="18" charset="0"/>
              </a:rPr>
              <a:t>.</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Problem of </a:t>
            </a:r>
            <a:r>
              <a:rPr lang="en-US" sz="2000" b="1" dirty="0">
                <a:latin typeface="Times New Roman" panose="02020603050405020304" pitchFamily="18" charset="0"/>
                <a:cs typeface="Times New Roman" panose="02020603050405020304" pitchFamily="18" charset="0"/>
              </a:rPr>
              <a:t>foreign </a:t>
            </a:r>
            <a:r>
              <a:rPr lang="en-US" sz="2000" b="1" dirty="0" smtClean="0">
                <a:latin typeface="Times New Roman" panose="02020603050405020304" pitchFamily="18" charset="0"/>
                <a:cs typeface="Times New Roman" panose="02020603050405020304" pitchFamily="18" charset="0"/>
              </a:rPr>
              <a:t>Investment: </a:t>
            </a: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New Industrial Policy 1991 </a:t>
            </a:r>
            <a:r>
              <a:rPr lang="en-US" sz="2000" dirty="0" err="1" smtClean="0">
                <a:latin typeface="Times New Roman" panose="02020603050405020304" pitchFamily="18" charset="0"/>
                <a:cs typeface="Times New Roman" panose="02020603050405020304" pitchFamily="18" charset="0"/>
              </a:rPr>
              <a:t>liberalised</a:t>
            </a:r>
            <a:r>
              <a:rPr lang="en-US" sz="2000" dirty="0" smtClean="0">
                <a:latin typeface="Times New Roman" panose="02020603050405020304" pitchFamily="18" charset="0"/>
                <a:cs typeface="Times New Roman" panose="02020603050405020304" pitchFamily="18" charset="0"/>
              </a:rPr>
              <a:t> foreign investment </a:t>
            </a:r>
            <a:r>
              <a:rPr lang="en-US" sz="2000" dirty="0">
                <a:latin typeface="Times New Roman" panose="02020603050405020304" pitchFamily="18" charset="0"/>
                <a:cs typeface="Times New Roman" panose="02020603050405020304" pitchFamily="18" charset="0"/>
              </a:rPr>
              <a:t>in India. At present FDI is allowed in several </a:t>
            </a:r>
            <a:r>
              <a:rPr lang="en-US" sz="2000" dirty="0" smtClean="0">
                <a:latin typeface="Times New Roman" panose="02020603050405020304" pitchFamily="18" charset="0"/>
                <a:cs typeface="Times New Roman" panose="02020603050405020304" pitchFamily="18" charset="0"/>
              </a:rPr>
              <a:t>Sectors. However</a:t>
            </a:r>
            <a:r>
              <a:rPr lang="en-US" sz="2000" dirty="0">
                <a:latin typeface="Times New Roman" panose="02020603050405020304" pitchFamily="18" charset="0"/>
                <a:cs typeface="Times New Roman" panose="02020603050405020304" pitchFamily="18" charset="0"/>
              </a:rPr>
              <a:t>, the MNCs are not very much interested in </a:t>
            </a:r>
            <a:r>
              <a:rPr lang="en-US" sz="2000" dirty="0" smtClean="0">
                <a:latin typeface="Times New Roman" panose="02020603050405020304" pitchFamily="18" charset="0"/>
                <a:cs typeface="Times New Roman" panose="02020603050405020304" pitchFamily="18" charset="0"/>
              </a:rPr>
              <a:t>infrastructural development projects involving </a:t>
            </a:r>
            <a:r>
              <a:rPr lang="en-US" sz="2000" dirty="0">
                <a:latin typeface="Times New Roman" panose="02020603050405020304" pitchFamily="18" charset="0"/>
                <a:cs typeface="Times New Roman" panose="02020603050405020304" pitchFamily="18" charset="0"/>
              </a:rPr>
              <a:t>long gestation period. Also </a:t>
            </a:r>
            <a:r>
              <a:rPr lang="en-US" sz="2000" dirty="0" smtClean="0">
                <a:latin typeface="Times New Roman" panose="02020603050405020304" pitchFamily="18" charset="0"/>
                <a:cs typeface="Times New Roman" panose="02020603050405020304" pitchFamily="18" charset="0"/>
              </a:rPr>
              <a:t>FDI results </a:t>
            </a:r>
            <a:r>
              <a:rPr lang="en-US" sz="2000" dirty="0">
                <a:latin typeface="Times New Roman" panose="02020603050405020304" pitchFamily="18" charset="0"/>
                <a:cs typeface="Times New Roman" panose="02020603050405020304" pitchFamily="18" charset="0"/>
              </a:rPr>
              <a:t>in outflow of foreign exchange due to payment of </a:t>
            </a:r>
            <a:r>
              <a:rPr lang="en-US" sz="2000" dirty="0" smtClean="0">
                <a:latin typeface="Times New Roman" panose="02020603050405020304" pitchFamily="18" charset="0"/>
                <a:cs typeface="Times New Roman" panose="02020603050405020304" pitchFamily="18" charset="0"/>
              </a:rPr>
              <a:t>dividends and </a:t>
            </a:r>
            <a:r>
              <a:rPr lang="en-US" sz="2000" dirty="0">
                <a:latin typeface="Times New Roman" panose="02020603050405020304" pitchFamily="18" charset="0"/>
                <a:cs typeface="Times New Roman" panose="02020603050405020304" pitchFamily="18" charset="0"/>
              </a:rPr>
              <a:t>royalties</a:t>
            </a: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46575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228600"/>
            <a:ext cx="9078036" cy="1938992"/>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3. Problem </a:t>
            </a:r>
            <a:r>
              <a:rPr lang="en-US" sz="2000" b="1" dirty="0">
                <a:latin typeface="Times New Roman" panose="02020603050405020304" pitchFamily="18" charset="0"/>
                <a:cs typeface="Times New Roman" panose="02020603050405020304" pitchFamily="18" charset="0"/>
              </a:rPr>
              <a:t>of Foreign Technology :</a:t>
            </a:r>
          </a:p>
          <a:p>
            <a:r>
              <a:rPr lang="en-US" sz="2000" dirty="0" err="1">
                <a:latin typeface="Times New Roman" panose="02020603050405020304" pitchFamily="18" charset="0"/>
                <a:cs typeface="Times New Roman" panose="02020603050405020304" pitchFamily="18" charset="0"/>
              </a:rPr>
              <a:t>Globalisation</a:t>
            </a:r>
            <a:r>
              <a:rPr lang="en-US" sz="2000" dirty="0">
                <a:latin typeface="Times New Roman" panose="02020603050405020304" pitchFamily="18" charset="0"/>
                <a:cs typeface="Times New Roman" panose="02020603050405020304" pitchFamily="18" charset="0"/>
              </a:rPr>
              <a:t> lead to extensive use of capital </a:t>
            </a:r>
            <a:r>
              <a:rPr lang="en-US" sz="2000" dirty="0" smtClean="0">
                <a:latin typeface="Times New Roman" panose="02020603050405020304" pitchFamily="18" charset="0"/>
                <a:cs typeface="Times New Roman" panose="02020603050405020304" pitchFamily="18" charset="0"/>
              </a:rPr>
              <a:t>intensive technology</a:t>
            </a:r>
            <a:r>
              <a:rPr lang="en-US" sz="2000" dirty="0">
                <a:latin typeface="Times New Roman" panose="02020603050405020304" pitchFamily="18" charset="0"/>
                <a:cs typeface="Times New Roman" panose="02020603050405020304" pitchFamily="18" charset="0"/>
              </a:rPr>
              <a:t>. However, computer technology / automation / </a:t>
            </a:r>
            <a:r>
              <a:rPr lang="en-US" sz="2000" dirty="0" smtClean="0">
                <a:latin typeface="Times New Roman" panose="02020603050405020304" pitchFamily="18" charset="0"/>
                <a:cs typeface="Times New Roman" panose="02020603050405020304" pitchFamily="18" charset="0"/>
              </a:rPr>
              <a:t>modern technology </a:t>
            </a:r>
            <a:r>
              <a:rPr lang="en-US" sz="2000" dirty="0">
                <a:latin typeface="Times New Roman" panose="02020603050405020304" pitchFamily="18" charset="0"/>
                <a:cs typeface="Times New Roman" panose="02020603050405020304" pitchFamily="18" charset="0"/>
              </a:rPr>
              <a:t>is not create </a:t>
            </a:r>
            <a:r>
              <a:rPr lang="en-US" sz="2000" dirty="0" smtClean="0">
                <a:latin typeface="Times New Roman" panose="02020603050405020304" pitchFamily="18" charset="0"/>
                <a:cs typeface="Times New Roman" panose="02020603050405020304" pitchFamily="18" charset="0"/>
              </a:rPr>
              <a:t>large-scale employment opportunities which </a:t>
            </a:r>
            <a:r>
              <a:rPr lang="en-US" sz="2000" dirty="0">
                <a:latin typeface="Times New Roman" panose="02020603050405020304" pitchFamily="18" charset="0"/>
                <a:cs typeface="Times New Roman" panose="02020603050405020304" pitchFamily="18" charset="0"/>
              </a:rPr>
              <a:t>are urgently required in developing countries. Thus,</a:t>
            </a:r>
          </a:p>
          <a:p>
            <a:r>
              <a:rPr lang="en-US" sz="2000" dirty="0">
                <a:latin typeface="Times New Roman" panose="02020603050405020304" pitchFamily="18" charset="0"/>
                <a:cs typeface="Times New Roman" panose="02020603050405020304" pitchFamily="18" charset="0"/>
              </a:rPr>
              <a:t>unemployment problem is likely to become more serious due </a:t>
            </a:r>
            <a:r>
              <a:rPr lang="en-US" sz="2000" dirty="0" smtClean="0">
                <a:latin typeface="Times New Roman" panose="02020603050405020304" pitchFamily="18" charset="0"/>
                <a:cs typeface="Times New Roman" panose="02020603050405020304" pitchFamily="18" charset="0"/>
              </a:rPr>
              <a:t>to rapid </a:t>
            </a:r>
            <a:r>
              <a:rPr lang="en-US" sz="2000" dirty="0">
                <a:latin typeface="Times New Roman" panose="02020603050405020304" pitchFamily="18" charset="0"/>
                <a:cs typeface="Times New Roman" panose="02020603050405020304" pitchFamily="18" charset="0"/>
              </a:rPr>
              <a:t>progress towards </a:t>
            </a:r>
            <a:r>
              <a:rPr lang="en-US" sz="2000" dirty="0" err="1">
                <a:latin typeface="Times New Roman" panose="02020603050405020304" pitchFamily="18" charset="0"/>
                <a:cs typeface="Times New Roman" panose="02020603050405020304" pitchFamily="18" charset="0"/>
              </a:rPr>
              <a:t>globalisation</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Again there is a possibility to overdependence on foreign technology.</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787081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381000"/>
            <a:ext cx="9067800" cy="5386090"/>
          </a:xfrm>
          <a:prstGeom prst="rect">
            <a:avLst/>
          </a:prstGeom>
        </p:spPr>
        <p:txBody>
          <a:bodyPr wrap="square">
            <a:spAutoFit/>
          </a:bodyPr>
          <a:lstStyle/>
          <a:p>
            <a:pPr marL="342900" indent="-342900">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STRATEGY </a:t>
            </a:r>
            <a:r>
              <a:rPr lang="en-US" sz="2400" b="1" dirty="0" smtClean="0">
                <a:latin typeface="Times New Roman" panose="02020603050405020304" pitchFamily="18" charset="0"/>
                <a:cs typeface="Times New Roman" panose="02020603050405020304" pitchFamily="18" charset="0"/>
              </a:rPr>
              <a:t>ALTERNATIVES</a:t>
            </a:r>
          </a:p>
          <a:p>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need to adopt certain strategy William </a:t>
            </a:r>
            <a:r>
              <a:rPr lang="en-US" sz="2000" dirty="0" smtClean="0">
                <a:latin typeface="Times New Roman" panose="02020603050405020304" pitchFamily="18" charset="0"/>
                <a:cs typeface="Times New Roman" panose="02020603050405020304" pitchFamily="18" charset="0"/>
              </a:rPr>
              <a:t>F. </a:t>
            </a:r>
            <a:r>
              <a:rPr lang="en-US" sz="2000" dirty="0" err="1" smtClean="0">
                <a:latin typeface="Times New Roman" panose="02020603050405020304" pitchFamily="18" charset="0"/>
                <a:cs typeface="Times New Roman" panose="02020603050405020304" pitchFamily="18" charset="0"/>
              </a:rPr>
              <a:t>Glueck</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in his book “strategic </a:t>
            </a:r>
            <a:r>
              <a:rPr lang="en-US" sz="2000" dirty="0" smtClean="0">
                <a:latin typeface="Times New Roman" panose="02020603050405020304" pitchFamily="18" charset="0"/>
                <a:cs typeface="Times New Roman" panose="02020603050405020304" pitchFamily="18" charset="0"/>
              </a:rPr>
              <a:t>   management</a:t>
            </a:r>
            <a:r>
              <a:rPr lang="en-US" sz="2000" dirty="0">
                <a:latin typeface="Times New Roman" panose="02020603050405020304" pitchFamily="18" charset="0"/>
                <a:cs typeface="Times New Roman" panose="02020603050405020304" pitchFamily="18" charset="0"/>
              </a:rPr>
              <a:t>” has identified </a:t>
            </a:r>
            <a:r>
              <a:rPr lang="en-US" sz="2000" dirty="0" smtClean="0">
                <a:latin typeface="Times New Roman" panose="02020603050405020304" pitchFamily="18" charset="0"/>
                <a:cs typeface="Times New Roman" panose="02020603050405020304" pitchFamily="18" charset="0"/>
              </a:rPr>
              <a:t>the strategic </a:t>
            </a:r>
            <a:r>
              <a:rPr lang="en-US" sz="2000" dirty="0">
                <a:latin typeface="Times New Roman" panose="02020603050405020304" pitchFamily="18" charset="0"/>
                <a:cs typeface="Times New Roman" panose="02020603050405020304" pitchFamily="18" charset="0"/>
              </a:rPr>
              <a:t>alternatives into four broad groups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 </a:t>
            </a:r>
            <a:r>
              <a:rPr lang="en-US" sz="2000" b="1" dirty="0">
                <a:latin typeface="Times New Roman" panose="02020603050405020304" pitchFamily="18" charset="0"/>
                <a:cs typeface="Times New Roman" panose="02020603050405020304" pitchFamily="18" charset="0"/>
              </a:rPr>
              <a:t>Stability </a:t>
            </a:r>
            <a:r>
              <a:rPr lang="en-US" sz="2000" b="1" dirty="0" smtClean="0">
                <a:latin typeface="Times New Roman" panose="02020603050405020304" pitchFamily="18" charset="0"/>
                <a:cs typeface="Times New Roman" panose="02020603050405020304" pitchFamily="18" charset="0"/>
              </a:rPr>
              <a:t>strategy: </a:t>
            </a:r>
          </a:p>
          <a:p>
            <a:r>
              <a:rPr lang="en-US" sz="2000" dirty="0" smtClean="0">
                <a:latin typeface="Times New Roman" panose="02020603050405020304" pitchFamily="18" charset="0"/>
                <a:cs typeface="Times New Roman" panose="02020603050405020304" pitchFamily="18" charset="0"/>
              </a:rPr>
              <a:t>Stability strategy aims at stable growth. The firm using this strategy concentrate on current products and markets. It focus on moderate growth and profits.</a:t>
            </a:r>
          </a:p>
          <a:p>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Reason /Factors for adopting Stability strategy:</a:t>
            </a:r>
          </a:p>
          <a:p>
            <a:endParaRPr lang="en-US" sz="20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1.Management satisfied with the current level of performance.</a:t>
            </a:r>
          </a:p>
          <a:p>
            <a:r>
              <a:rPr lang="en-US" sz="2000" dirty="0" smtClean="0">
                <a:latin typeface="Times New Roman" panose="02020603050405020304" pitchFamily="18" charset="0"/>
                <a:cs typeface="Times New Roman" panose="02020603050405020304" pitchFamily="18" charset="0"/>
              </a:rPr>
              <a:t>2. Firms satisfied with current level of profit.</a:t>
            </a:r>
          </a:p>
          <a:p>
            <a:r>
              <a:rPr lang="en-US" sz="2000" dirty="0" smtClean="0">
                <a:latin typeface="Times New Roman" panose="02020603050405020304" pitchFamily="18" charset="0"/>
                <a:cs typeface="Times New Roman" panose="02020603050405020304" pitchFamily="18" charset="0"/>
              </a:rPr>
              <a:t>3. Firms adopting stability strategy operates in a stable environment</a:t>
            </a:r>
          </a:p>
          <a:p>
            <a:r>
              <a:rPr lang="en-US" sz="2000" dirty="0" smtClean="0">
                <a:latin typeface="Times New Roman" panose="02020603050405020304" pitchFamily="18" charset="0"/>
                <a:cs typeface="Times New Roman" panose="02020603050405020304" pitchFamily="18" charset="0"/>
              </a:rPr>
              <a:t>4. Firms operating with current market share. </a:t>
            </a:r>
          </a:p>
          <a:p>
            <a:r>
              <a:rPr lang="en-US" sz="2000" dirty="0" smtClean="0">
                <a:latin typeface="Times New Roman" panose="02020603050405020304" pitchFamily="18" charset="0"/>
                <a:cs typeface="Times New Roman" panose="02020603050405020304" pitchFamily="18" charset="0"/>
              </a:rPr>
              <a:t>5. Firms adopt traditional management philosophy.</a:t>
            </a:r>
          </a:p>
          <a:p>
            <a:r>
              <a:rPr lang="en-US" sz="2000" dirty="0">
                <a:latin typeface="Times New Roman" panose="02020603050405020304" pitchFamily="18" charset="0"/>
                <a:cs typeface="Times New Roman" panose="02020603050405020304" pitchFamily="18" charset="0"/>
              </a:rPr>
              <a:t> </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31252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152400"/>
            <a:ext cx="9067800" cy="1631216"/>
          </a:xfrm>
          <a:prstGeom prst="rect">
            <a:avLst/>
          </a:prstGeom>
        </p:spPr>
        <p:txBody>
          <a:bodyPr wrap="square">
            <a:spAutoFit/>
          </a:bodyPr>
          <a:lstStyle/>
          <a:p>
            <a:pPr marL="285750" indent="-28575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Growth Strategy</a:t>
            </a:r>
          </a:p>
          <a:p>
            <a:pPr marL="285750" indent="-285750">
              <a:buFont typeface="Wingdings" panose="05000000000000000000" pitchFamily="2" charset="2"/>
              <a:buChar char="v"/>
            </a:pPr>
            <a:endParaRPr lang="en-US" sz="20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 growth strategy is one under which management plans to advance further and achieve growth of the enterprise, in fields of manufacturing, marketing, financial resources etc.</a:t>
            </a:r>
            <a:endParaRPr lang="en-US" sz="2000" dirty="0">
              <a:latin typeface="Times New Roman" panose="02020603050405020304" pitchFamily="18" charset="0"/>
              <a:cs typeface="Times New Roman" panose="02020603050405020304" pitchFamily="18" charset="0"/>
            </a:endParaRPr>
          </a:p>
        </p:txBody>
      </p:sp>
      <p:sp>
        <p:nvSpPr>
          <p:cNvPr id="3" name="Rectangle 2"/>
          <p:cNvSpPr/>
          <p:nvPr/>
        </p:nvSpPr>
        <p:spPr>
          <a:xfrm>
            <a:off x="76200" y="1703015"/>
            <a:ext cx="8763000"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Growth strategies may be classified into two categories:</a:t>
            </a:r>
          </a:p>
        </p:txBody>
      </p:sp>
      <p:sp>
        <p:nvSpPr>
          <p:cNvPr id="4" name="Rectangle 3"/>
          <p:cNvSpPr/>
          <p:nvPr/>
        </p:nvSpPr>
        <p:spPr>
          <a:xfrm>
            <a:off x="76200" y="2365177"/>
            <a:ext cx="8379725" cy="1015663"/>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I) </a:t>
            </a:r>
            <a:r>
              <a:rPr lang="en-US" sz="2000" b="1" dirty="0">
                <a:latin typeface="Times New Roman" panose="02020603050405020304" pitchFamily="18" charset="0"/>
                <a:cs typeface="Times New Roman" panose="02020603050405020304" pitchFamily="18" charset="0"/>
              </a:rPr>
              <a:t>Internal growth strategies</a:t>
            </a: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(II) External growth strategies.</a:t>
            </a:r>
          </a:p>
        </p:txBody>
      </p:sp>
      <p:sp>
        <p:nvSpPr>
          <p:cNvPr id="5" name="Rectangle 4"/>
          <p:cNvSpPr/>
          <p:nvPr/>
        </p:nvSpPr>
        <p:spPr>
          <a:xfrm>
            <a:off x="62552" y="3642892"/>
            <a:ext cx="8610600" cy="1015663"/>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Internal growth strategies are those in which a firm plans to grow on its own, without the support of others. On the other hand, external growth strategies are those in which a firm plans to grow by combining with others.</a:t>
            </a:r>
          </a:p>
        </p:txBody>
      </p:sp>
    </p:spTree>
    <p:extLst>
      <p:ext uri="{BB962C8B-B14F-4D97-AF65-F5344CB8AC3E}">
        <p14:creationId xmlns:p14="http://schemas.microsoft.com/office/powerpoint/2010/main" val="65748047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49452"/>
            <a:ext cx="7086600" cy="400110"/>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Internal </a:t>
            </a:r>
            <a:r>
              <a:rPr lang="en-US" sz="2000" b="1" dirty="0">
                <a:latin typeface="Times New Roman" panose="02020603050405020304" pitchFamily="18" charset="0"/>
                <a:cs typeface="Times New Roman" panose="02020603050405020304" pitchFamily="18" charset="0"/>
              </a:rPr>
              <a:t>Growth Strategies:</a:t>
            </a:r>
          </a:p>
        </p:txBody>
      </p:sp>
      <p:sp>
        <p:nvSpPr>
          <p:cNvPr id="4" name="Rectangle 3"/>
          <p:cNvSpPr/>
          <p:nvPr/>
        </p:nvSpPr>
        <p:spPr>
          <a:xfrm>
            <a:off x="36394" y="609600"/>
            <a:ext cx="8823278" cy="2862322"/>
          </a:xfrm>
          <a:prstGeom prst="rect">
            <a:avLst/>
          </a:prstGeom>
        </p:spPr>
        <p:txBody>
          <a:bodyPr wrap="square">
            <a:spAutoFit/>
          </a:bodyPr>
          <a:lstStyle/>
          <a:p>
            <a:pPr marL="457200" indent="-457200">
              <a:buAutoNum type="arabicPeriod"/>
            </a:pPr>
            <a:r>
              <a:rPr lang="en-US" sz="2000" b="1" dirty="0" smtClean="0">
                <a:latin typeface="Times New Roman" panose="02020603050405020304" pitchFamily="18" charset="0"/>
                <a:cs typeface="Times New Roman" panose="02020603050405020304" pitchFamily="18" charset="0"/>
              </a:rPr>
              <a:t>Market </a:t>
            </a:r>
            <a:r>
              <a:rPr lang="en-US" sz="2000" b="1" dirty="0">
                <a:latin typeface="Times New Roman" panose="02020603050405020304" pitchFamily="18" charset="0"/>
                <a:cs typeface="Times New Roman" panose="02020603050405020304" pitchFamily="18" charset="0"/>
              </a:rPr>
              <a:t>Penetration</a:t>
            </a:r>
            <a:r>
              <a:rPr lang="en-US" sz="2000" b="1" dirty="0" smtClean="0">
                <a:latin typeface="Times New Roman" panose="02020603050405020304" pitchFamily="18" charset="0"/>
                <a:cs typeface="Times New Roman" panose="02020603050405020304" pitchFamily="18" charset="0"/>
              </a:rPr>
              <a:t>: selling Existing product to existing markets</a:t>
            </a:r>
            <a:endParaRPr lang="en-US" sz="2000" b="1"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Market </a:t>
            </a:r>
            <a:r>
              <a:rPr lang="en-US" sz="2000" dirty="0">
                <a:latin typeface="Times New Roman" panose="02020603050405020304" pitchFamily="18" charset="0"/>
                <a:cs typeface="Times New Roman" panose="02020603050405020304" pitchFamily="18" charset="0"/>
              </a:rPr>
              <a:t>penetration is a growth strategy, in which a firm tries to seek a higher volume of sales of present products by penetrating (or getting deeper), into existing markets through devices like the following</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342900" indent="-342900">
              <a:buAutoNum type="arabicPeriod"/>
            </a:pPr>
            <a:r>
              <a:rPr lang="en-US" sz="2000" dirty="0" smtClean="0">
                <a:latin typeface="Times New Roman" panose="02020603050405020304" pitchFamily="18" charset="0"/>
                <a:cs typeface="Times New Roman" panose="02020603050405020304" pitchFamily="18" charset="0"/>
              </a:rPr>
              <a:t>Aggressive </a:t>
            </a:r>
            <a:r>
              <a:rPr lang="en-US" sz="2000" dirty="0">
                <a:latin typeface="Times New Roman" panose="02020603050405020304" pitchFamily="18" charset="0"/>
                <a:cs typeface="Times New Roman" panose="02020603050405020304" pitchFamily="18" charset="0"/>
              </a:rPr>
              <a:t>advertising and other sales promotion techniques</a:t>
            </a:r>
            <a:r>
              <a:rPr lang="en-US" sz="2000" dirty="0" smtClean="0">
                <a:latin typeface="Times New Roman" panose="02020603050405020304" pitchFamily="18" charset="0"/>
                <a:cs typeface="Times New Roman" panose="02020603050405020304" pitchFamily="18" charset="0"/>
              </a:rPr>
              <a:t>.</a:t>
            </a:r>
          </a:p>
          <a:p>
            <a:pPr marL="342900" indent="-342900">
              <a:buAutoNum type="arabicPeriod"/>
            </a:pPr>
            <a:r>
              <a:rPr lang="en-US" sz="2000" dirty="0">
                <a:latin typeface="Times New Roman" panose="02020603050405020304" pitchFamily="18" charset="0"/>
                <a:cs typeface="Times New Roman" panose="02020603050405020304" pitchFamily="18" charset="0"/>
              </a:rPr>
              <a:t>Encouraging new uses of the old product e.g. use of coffee during summer season by way of cold coffee or coffee-shake</a:t>
            </a:r>
            <a:r>
              <a:rPr lang="en-US" sz="2000"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Example: a holiday resort can advertise its service for celebration of birthday parties, wedding receptions and anniversaries.</a:t>
            </a:r>
            <a:endParaRPr lang="en-US" sz="2000" dirty="0">
              <a:latin typeface="Times New Roman" panose="02020603050405020304" pitchFamily="18" charset="0"/>
              <a:cs typeface="Times New Roman" panose="02020603050405020304" pitchFamily="18" charset="0"/>
            </a:endParaRPr>
          </a:p>
        </p:txBody>
      </p:sp>
      <p:sp>
        <p:nvSpPr>
          <p:cNvPr id="5" name="Rectangle 4"/>
          <p:cNvSpPr/>
          <p:nvPr/>
        </p:nvSpPr>
        <p:spPr>
          <a:xfrm>
            <a:off x="36394" y="3810000"/>
            <a:ext cx="9107606" cy="2862322"/>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2. Market </a:t>
            </a:r>
            <a:r>
              <a:rPr lang="en-US" sz="2000" b="1" dirty="0">
                <a:latin typeface="Times New Roman" panose="02020603050405020304" pitchFamily="18" charset="0"/>
                <a:cs typeface="Times New Roman" panose="02020603050405020304" pitchFamily="18" charset="0"/>
              </a:rPr>
              <a:t>Development</a:t>
            </a:r>
            <a:r>
              <a:rPr lang="en-US" sz="2000" b="1" dirty="0" smtClean="0">
                <a:latin typeface="Times New Roman" panose="02020603050405020304" pitchFamily="18" charset="0"/>
                <a:cs typeface="Times New Roman" panose="02020603050405020304" pitchFamily="18" charset="0"/>
              </a:rPr>
              <a:t>: Extending/Introducing  Existing products to new markets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It aims </a:t>
            </a:r>
            <a:r>
              <a:rPr lang="en-US" sz="2000" dirty="0">
                <a:latin typeface="Times New Roman" panose="02020603050405020304" pitchFamily="18" charset="0"/>
                <a:cs typeface="Times New Roman" panose="02020603050405020304" pitchFamily="18" charset="0"/>
              </a:rPr>
              <a:t>at increasing sales of existing products through </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market development, i.e. exploring new markets for company’s products. </a:t>
            </a:r>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Example: </a:t>
            </a:r>
            <a:endParaRPr lang="en-US" sz="2000" b="1" dirty="0">
              <a:latin typeface="Times New Roman" panose="02020603050405020304" pitchFamily="18" charset="0"/>
              <a:cs typeface="Times New Roman" panose="02020603050405020304" pitchFamily="18" charset="0"/>
            </a:endParaRPr>
          </a:p>
          <a:p>
            <a:r>
              <a:rPr lang="en-US" sz="2000" dirty="0" err="1" smtClean="0">
                <a:latin typeface="Times New Roman" panose="02020603050405020304" pitchFamily="18" charset="0"/>
                <a:cs typeface="Times New Roman" panose="02020603050405020304" pitchFamily="18" charset="0"/>
              </a:rPr>
              <a:t>i</a:t>
            </a:r>
            <a:r>
              <a:rPr lang="en-US" sz="2000" dirty="0" smtClean="0">
                <a:latin typeface="Times New Roman" panose="02020603050405020304" pitchFamily="18" charset="0"/>
                <a:cs typeface="Times New Roman" panose="02020603050405020304" pitchFamily="18" charset="0"/>
              </a:rPr>
              <a:t>) many </a:t>
            </a:r>
            <a:r>
              <a:rPr lang="en-US" sz="2000" dirty="0">
                <a:latin typeface="Times New Roman" panose="02020603050405020304" pitchFamily="18" charset="0"/>
                <a:cs typeface="Times New Roman" panose="02020603050405020304" pitchFamily="18" charset="0"/>
              </a:rPr>
              <a:t>companies have achieved remarkable growth by entering into foreign markets; pushing their products I by changing size, packaging, and brand name etc</a:t>
            </a:r>
            <a:r>
              <a:rPr lang="en-US" sz="2000"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ii) McDonalds , coca cola, achieved growth through global expansion –by  opening centers in many markets outside USA.</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17138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0"/>
            <a:ext cx="8763000" cy="1938992"/>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3. Product </a:t>
            </a:r>
            <a:r>
              <a:rPr lang="en-US" sz="2000" b="1" dirty="0">
                <a:latin typeface="Times New Roman" panose="02020603050405020304" pitchFamily="18" charset="0"/>
                <a:cs typeface="Times New Roman" panose="02020603050405020304" pitchFamily="18" charset="0"/>
              </a:rPr>
              <a:t>Development</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Product development as a growth strategy implies developing new and improved products for sale in existing </a:t>
            </a:r>
            <a:r>
              <a:rPr lang="en-US" sz="2000" dirty="0" smtClean="0">
                <a:latin typeface="Times New Roman" panose="02020603050405020304" pitchFamily="18" charset="0"/>
                <a:cs typeface="Times New Roman" panose="02020603050405020304" pitchFamily="18" charset="0"/>
              </a:rPr>
              <a:t>markets or New Markets.</a:t>
            </a:r>
          </a:p>
          <a:p>
            <a:r>
              <a:rPr lang="en-US" sz="2000" b="1" dirty="0" smtClean="0">
                <a:latin typeface="Times New Roman" panose="02020603050405020304" pitchFamily="18" charset="0"/>
                <a:cs typeface="Times New Roman" panose="02020603050405020304" pitchFamily="18" charset="0"/>
              </a:rPr>
              <a:t>Examples</a:t>
            </a:r>
            <a:r>
              <a:rPr lang="en-US" sz="2000" b="1" dirty="0">
                <a:latin typeface="Times New Roman" panose="02020603050405020304" pitchFamily="18" charset="0"/>
                <a:cs typeface="Times New Roman" panose="02020603050405020304" pitchFamily="18" charset="0"/>
              </a:rPr>
              <a:t>: </a:t>
            </a:r>
            <a:endParaRPr lang="en-US" sz="2000" b="1" dirty="0" smtClean="0">
              <a:latin typeface="Times New Roman" panose="02020603050405020304" pitchFamily="18" charset="0"/>
              <a:cs typeface="Times New Roman" panose="02020603050405020304" pitchFamily="18" charset="0"/>
            </a:endParaRPr>
          </a:p>
          <a:p>
            <a:r>
              <a:rPr lang="en-US" sz="2000" dirty="0" err="1" smtClean="0">
                <a:latin typeface="Times New Roman" panose="02020603050405020304" pitchFamily="18" charset="0"/>
                <a:cs typeface="Times New Roman" panose="02020603050405020304" pitchFamily="18" charset="0"/>
              </a:rPr>
              <a:t>i</a:t>
            </a:r>
            <a:r>
              <a:rPr lang="en-US" sz="2000" dirty="0" smtClean="0">
                <a:latin typeface="Times New Roman" panose="02020603050405020304" pitchFamily="18" charset="0"/>
                <a:cs typeface="Times New Roman" panose="02020603050405020304" pitchFamily="18" charset="0"/>
              </a:rPr>
              <a:t>) introduction </a:t>
            </a:r>
            <a:r>
              <a:rPr lang="en-US" sz="2000" dirty="0">
                <a:latin typeface="Times New Roman" panose="02020603050405020304" pitchFamily="18" charset="0"/>
                <a:cs typeface="Times New Roman" panose="02020603050405020304" pitchFamily="18" charset="0"/>
              </a:rPr>
              <a:t>of </a:t>
            </a:r>
            <a:r>
              <a:rPr lang="en-US" sz="2000" dirty="0" err="1">
                <a:latin typeface="Times New Roman" panose="02020603050405020304" pitchFamily="18" charset="0"/>
                <a:cs typeface="Times New Roman" panose="02020603050405020304" pitchFamily="18" charset="0"/>
              </a:rPr>
              <a:t>Babool</a:t>
            </a:r>
            <a:r>
              <a:rPr lang="en-US" sz="2000" dirty="0">
                <a:latin typeface="Times New Roman" panose="02020603050405020304" pitchFamily="18" charset="0"/>
                <a:cs typeface="Times New Roman" panose="02020603050405020304" pitchFamily="18" charset="0"/>
              </a:rPr>
              <a:t> and Promise toothpastes by </a:t>
            </a:r>
            <a:r>
              <a:rPr lang="en-US" sz="2000" dirty="0" err="1">
                <a:latin typeface="Times New Roman" panose="02020603050405020304" pitchFamily="18" charset="0"/>
                <a:cs typeface="Times New Roman" panose="02020603050405020304" pitchFamily="18" charset="0"/>
              </a:rPr>
              <a:t>Balsara</a:t>
            </a:r>
            <a:r>
              <a:rPr lang="en-US" sz="2000" dirty="0">
                <a:latin typeface="Times New Roman" panose="02020603050405020304" pitchFamily="18" charset="0"/>
                <a:cs typeface="Times New Roman" panose="02020603050405020304" pitchFamily="18" charset="0"/>
              </a:rPr>
              <a:t> Hygiene Products </a:t>
            </a:r>
            <a:r>
              <a:rPr lang="en-US" sz="2000" dirty="0" smtClean="0">
                <a:latin typeface="Times New Roman" panose="02020603050405020304" pitchFamily="18" charset="0"/>
                <a:cs typeface="Times New Roman" panose="02020603050405020304" pitchFamily="18" charset="0"/>
              </a:rPr>
              <a:t>Ltd</a:t>
            </a:r>
          </a:p>
          <a:p>
            <a:r>
              <a:rPr lang="en-US" sz="2000" dirty="0" smtClean="0">
                <a:latin typeface="Times New Roman" panose="02020603050405020304" pitchFamily="18" charset="0"/>
                <a:cs typeface="Times New Roman" panose="02020603050405020304" pitchFamily="18" charset="0"/>
              </a:rPr>
              <a:t>ii)introduction </a:t>
            </a:r>
            <a:r>
              <a:rPr lang="en-US" sz="2000" dirty="0">
                <a:latin typeface="Times New Roman" panose="02020603050405020304" pitchFamily="18" charset="0"/>
                <a:cs typeface="Times New Roman" panose="02020603050405020304" pitchFamily="18" charset="0"/>
              </a:rPr>
              <a:t>of Colgate Super Shakti by Colgate-Palmolive (India) Ltd. etc.</a:t>
            </a:r>
          </a:p>
        </p:txBody>
      </p:sp>
      <p:sp>
        <p:nvSpPr>
          <p:cNvPr id="4" name="Rectangle 3"/>
          <p:cNvSpPr/>
          <p:nvPr/>
        </p:nvSpPr>
        <p:spPr>
          <a:xfrm>
            <a:off x="152400" y="2133600"/>
            <a:ext cx="8991600" cy="4401205"/>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4. Diversification strategy: </a:t>
            </a:r>
            <a:r>
              <a:rPr lang="en-US" sz="2000" dirty="0" smtClean="0">
                <a:latin typeface="Times New Roman" panose="02020603050405020304" pitchFamily="18" charset="0"/>
                <a:cs typeface="Times New Roman" panose="02020603050405020304" pitchFamily="18" charset="0"/>
              </a:rPr>
              <a:t>It involves growth of business by entering into new product lines.</a:t>
            </a: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Types of Diversification</a:t>
            </a:r>
          </a:p>
          <a:p>
            <a:endParaRPr lang="en-US" sz="2000" b="1" dirty="0" smtClean="0">
              <a:latin typeface="Times New Roman" panose="02020603050405020304" pitchFamily="18" charset="0"/>
              <a:cs typeface="Times New Roman" panose="02020603050405020304" pitchFamily="18" charset="0"/>
            </a:endParaRPr>
          </a:p>
          <a:p>
            <a:pPr marL="342900" indent="-342900">
              <a:buAutoNum type="alphaUcPeriod"/>
            </a:pPr>
            <a:r>
              <a:rPr lang="en-US" sz="2000" b="1" dirty="0" smtClean="0">
                <a:latin typeface="Times New Roman" panose="02020603050405020304" pitchFamily="18" charset="0"/>
                <a:cs typeface="Times New Roman" panose="02020603050405020304" pitchFamily="18" charset="0"/>
              </a:rPr>
              <a:t>Vertical Diversification: </a:t>
            </a:r>
            <a:r>
              <a:rPr lang="en-US" sz="2000" dirty="0" smtClean="0">
                <a:latin typeface="Times New Roman" panose="02020603050405020304" pitchFamily="18" charset="0"/>
                <a:cs typeface="Times New Roman" panose="02020603050405020304" pitchFamily="18" charset="0"/>
              </a:rPr>
              <a:t>in this case company expand its activities or product line.</a:t>
            </a:r>
          </a:p>
          <a:p>
            <a:pPr marL="342900" indent="-342900">
              <a:buAutoNum type="alphaLcPeriod"/>
            </a:pPr>
            <a:r>
              <a:rPr lang="en-US" sz="2000" b="1" dirty="0" smtClean="0">
                <a:latin typeface="Times New Roman" panose="02020603050405020304" pitchFamily="18" charset="0"/>
                <a:cs typeface="Times New Roman" panose="02020603050405020304" pitchFamily="18" charset="0"/>
              </a:rPr>
              <a:t>Forward </a:t>
            </a:r>
            <a:r>
              <a:rPr lang="en-US" sz="2000" b="1" dirty="0">
                <a:latin typeface="Times New Roman" panose="02020603050405020304" pitchFamily="18" charset="0"/>
                <a:cs typeface="Times New Roman" panose="02020603050405020304" pitchFamily="18" charset="0"/>
              </a:rPr>
              <a:t>integration: </a:t>
            </a: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aim of a firm is to move forward towards distribution process so as to </a:t>
            </a:r>
            <a:r>
              <a:rPr lang="en-US" sz="2000" dirty="0" smtClean="0">
                <a:latin typeface="Times New Roman" panose="02020603050405020304" pitchFamily="18" charset="0"/>
                <a:cs typeface="Times New Roman" panose="02020603050405020304" pitchFamily="18" charset="0"/>
              </a:rPr>
              <a:t>get closer to its </a:t>
            </a:r>
            <a:r>
              <a:rPr lang="en-US" sz="2000" dirty="0">
                <a:latin typeface="Times New Roman" panose="02020603050405020304" pitchFamily="18" charset="0"/>
                <a:cs typeface="Times New Roman" panose="02020603050405020304" pitchFamily="18" charset="0"/>
              </a:rPr>
              <a:t>the final consumer</a:t>
            </a:r>
            <a:r>
              <a:rPr lang="en-US" sz="2000" dirty="0" smtClean="0">
                <a:latin typeface="Times New Roman" panose="02020603050405020304" pitchFamily="18" charset="0"/>
                <a:cs typeface="Times New Roman" panose="02020603050405020304" pitchFamily="18" charset="0"/>
              </a:rPr>
              <a:t>.</a:t>
            </a:r>
          </a:p>
          <a:p>
            <a:r>
              <a:rPr lang="en-US" sz="2000" b="1" dirty="0" smtClean="0">
                <a:latin typeface="Times New Roman" panose="02020603050405020304" pitchFamily="18" charset="0"/>
                <a:cs typeface="Times New Roman" panose="02020603050405020304" pitchFamily="18" charset="0"/>
              </a:rPr>
              <a:t>Example: </a:t>
            </a:r>
            <a:r>
              <a:rPr lang="en-US" sz="2000" dirty="0" smtClean="0">
                <a:latin typeface="Times New Roman" panose="02020603050405020304" pitchFamily="18" charset="0"/>
                <a:cs typeface="Times New Roman" panose="02020603050405020304" pitchFamily="18" charset="0"/>
              </a:rPr>
              <a:t>many </a:t>
            </a:r>
            <a:r>
              <a:rPr lang="en-US" sz="2000" dirty="0">
                <a:latin typeface="Times New Roman" panose="02020603050405020304" pitchFamily="18" charset="0"/>
                <a:cs typeface="Times New Roman" panose="02020603050405020304" pitchFamily="18" charset="0"/>
              </a:rPr>
              <a:t>textile mills like Mafatlal, Reliance, Raymond etc. have set up their own retail distribution systems.</a:t>
            </a:r>
            <a:endParaRPr lang="en-US" sz="2000" dirty="0" smtClean="0">
              <a:latin typeface="Times New Roman" panose="02020603050405020304" pitchFamily="18" charset="0"/>
              <a:cs typeface="Times New Roman" panose="02020603050405020304" pitchFamily="18" charset="0"/>
            </a:endParaRPr>
          </a:p>
          <a:p>
            <a:pPr marL="342900" indent="-342900">
              <a:buAutoNum type="alphaLcPeriod"/>
            </a:pPr>
            <a:r>
              <a:rPr lang="en-US" sz="2000" b="1" dirty="0" smtClean="0">
                <a:latin typeface="Times New Roman" panose="02020603050405020304" pitchFamily="18" charset="0"/>
                <a:cs typeface="Times New Roman" panose="02020603050405020304" pitchFamily="18" charset="0"/>
              </a:rPr>
              <a:t>Backward </a:t>
            </a:r>
            <a:r>
              <a:rPr lang="en-US" sz="2000" b="1" dirty="0">
                <a:latin typeface="Times New Roman" panose="02020603050405020304" pitchFamily="18" charset="0"/>
                <a:cs typeface="Times New Roman" panose="02020603050405020304" pitchFamily="18" charset="0"/>
              </a:rPr>
              <a:t>integration: </a:t>
            </a:r>
            <a:r>
              <a:rPr lang="en-US" sz="2000" dirty="0">
                <a:latin typeface="Times New Roman" panose="02020603050405020304" pitchFamily="18" charset="0"/>
                <a:cs typeface="Times New Roman" panose="02020603050405020304" pitchFamily="18" charset="0"/>
              </a:rPr>
              <a:t>the aim of a firm is to move backwards in the production process so that it is able to produce its own raw-materials/basic components. </a:t>
            </a:r>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Example:  </a:t>
            </a:r>
            <a:r>
              <a:rPr lang="en-US" sz="2000" dirty="0">
                <a:latin typeface="Times New Roman" panose="02020603050405020304" pitchFamily="18" charset="0"/>
                <a:cs typeface="Times New Roman" panose="02020603050405020304" pitchFamily="18" charset="0"/>
              </a:rPr>
              <a:t>a TV manufacturer may start producing picture tubes, built-in-voltage stabilizers and other similar components.</a:t>
            </a:r>
          </a:p>
        </p:txBody>
      </p:sp>
    </p:spTree>
    <p:extLst>
      <p:ext uri="{BB962C8B-B14F-4D97-AF65-F5344CB8AC3E}">
        <p14:creationId xmlns:p14="http://schemas.microsoft.com/office/powerpoint/2010/main" val="83070440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304800"/>
            <a:ext cx="9144000" cy="5940088"/>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B. Horizontal </a:t>
            </a:r>
            <a:r>
              <a:rPr lang="en-US" sz="2000" b="1" dirty="0">
                <a:latin typeface="Times New Roman" panose="02020603050405020304" pitchFamily="18" charset="0"/>
                <a:cs typeface="Times New Roman" panose="02020603050405020304" pitchFamily="18" charset="0"/>
              </a:rPr>
              <a:t>diversification:</a:t>
            </a:r>
          </a:p>
          <a:p>
            <a:r>
              <a:rPr lang="en-US" sz="2000" dirty="0" smtClean="0">
                <a:latin typeface="Times New Roman" panose="02020603050405020304" pitchFamily="18" charset="0"/>
                <a:cs typeface="Times New Roman" panose="02020603050405020304" pitchFamily="18" charset="0"/>
              </a:rPr>
              <a:t>Under </a:t>
            </a:r>
            <a:r>
              <a:rPr lang="en-US" sz="2000" dirty="0">
                <a:latin typeface="Times New Roman" panose="02020603050405020304" pitchFamily="18" charset="0"/>
                <a:cs typeface="Times New Roman" panose="02020603050405020304" pitchFamily="18" charset="0"/>
              </a:rPr>
              <a:t>this type of diversification, new products – whether related or unrelated to the present business line are developed by the business enterprise on its own. </a:t>
            </a:r>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Example:</a:t>
            </a:r>
            <a:r>
              <a:rPr lang="en-US" sz="2000" dirty="0" smtClean="0">
                <a:latin typeface="Times New Roman" panose="02020603050405020304" pitchFamily="18" charset="0"/>
                <a:cs typeface="Times New Roman" panose="02020603050405020304" pitchFamily="18" charset="0"/>
              </a:rPr>
              <a:t> </a:t>
            </a:r>
          </a:p>
          <a:p>
            <a:r>
              <a:rPr lang="en-US" sz="2000" dirty="0" err="1" smtClean="0">
                <a:latin typeface="Times New Roman" panose="02020603050405020304" pitchFamily="18" charset="0"/>
                <a:cs typeface="Times New Roman" panose="02020603050405020304" pitchFamily="18" charset="0"/>
              </a:rPr>
              <a:t>i</a:t>
            </a:r>
            <a:r>
              <a:rPr lang="en-US" sz="2000" dirty="0" smtClean="0">
                <a:latin typeface="Times New Roman" panose="02020603050405020304" pitchFamily="18" charset="0"/>
                <a:cs typeface="Times New Roman" panose="02020603050405020304" pitchFamily="18" charset="0"/>
              </a:rPr>
              <a:t>) Raymond </a:t>
            </a:r>
            <a:r>
              <a:rPr lang="en-US" sz="2000" dirty="0">
                <a:latin typeface="Times New Roman" panose="02020603050405020304" pitchFamily="18" charset="0"/>
                <a:cs typeface="Times New Roman" panose="02020603050405020304" pitchFamily="18" charset="0"/>
              </a:rPr>
              <a:t>Woolen Mills have added new </a:t>
            </a:r>
            <a:r>
              <a:rPr lang="en-US" sz="2000" dirty="0" smtClean="0">
                <a:latin typeface="Times New Roman" panose="02020603050405020304" pitchFamily="18" charset="0"/>
                <a:cs typeface="Times New Roman" panose="02020603050405020304" pitchFamily="18" charset="0"/>
              </a:rPr>
              <a:t>product, cement </a:t>
            </a:r>
            <a:r>
              <a:rPr lang="en-US" sz="2000" dirty="0">
                <a:latin typeface="Times New Roman" panose="02020603050405020304" pitchFamily="18" charset="0"/>
                <a:cs typeface="Times New Roman" panose="02020603050405020304" pitchFamily="18" charset="0"/>
              </a:rPr>
              <a:t>to their existing line of woolen textiles. </a:t>
            </a:r>
          </a:p>
          <a:p>
            <a:r>
              <a:rPr lang="en-US" sz="2000" dirty="0" smtClean="0">
                <a:latin typeface="Times New Roman" panose="02020603050405020304" pitchFamily="18" charset="0"/>
                <a:cs typeface="Times New Roman" panose="02020603050405020304" pitchFamily="18" charset="0"/>
              </a:rPr>
              <a:t>ii) Godrej </a:t>
            </a:r>
            <a:r>
              <a:rPr lang="en-US" sz="2000" dirty="0">
                <a:latin typeface="Times New Roman" panose="02020603050405020304" pitchFamily="18" charset="0"/>
                <a:cs typeface="Times New Roman" panose="02020603050405020304" pitchFamily="18" charset="0"/>
              </a:rPr>
              <a:t>added refrigerators and later on detergents to their original product lines of steel safes and locks</a:t>
            </a:r>
            <a:r>
              <a:rPr lang="en-US" sz="2000" dirty="0" smtClean="0">
                <a:latin typeface="Times New Roman" panose="02020603050405020304" pitchFamily="18" charset="0"/>
                <a:cs typeface="Times New Roman" panose="02020603050405020304" pitchFamily="18" charset="0"/>
              </a:rPr>
              <a:t>.</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C. Concentric </a:t>
            </a:r>
            <a:r>
              <a:rPr lang="en-US" sz="2000" b="1" dirty="0">
                <a:latin typeface="Times New Roman" panose="02020603050405020304" pitchFamily="18" charset="0"/>
                <a:cs typeface="Times New Roman" panose="02020603050405020304" pitchFamily="18" charset="0"/>
              </a:rPr>
              <a:t>diversification</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 case of market related concentric diversification, new product/service is sold through existing distribution system.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Example: </a:t>
            </a:r>
          </a:p>
          <a:p>
            <a:r>
              <a:rPr lang="en-US" sz="2000" dirty="0" err="1" smtClean="0">
                <a:latin typeface="Times New Roman" panose="02020603050405020304" pitchFamily="18" charset="0"/>
                <a:cs typeface="Times New Roman" panose="02020603050405020304" pitchFamily="18" charset="0"/>
              </a:rPr>
              <a:t>i</a:t>
            </a:r>
            <a:r>
              <a:rPr lang="en-US" sz="2000" dirty="0" smtClean="0">
                <a:latin typeface="Times New Roman" panose="02020603050405020304" pitchFamily="18" charset="0"/>
                <a:cs typeface="Times New Roman" panose="02020603050405020304" pitchFamily="18" charset="0"/>
              </a:rPr>
              <a:t>)  A  </a:t>
            </a:r>
            <a:r>
              <a:rPr lang="en-US" sz="2000" dirty="0" smtClean="0">
                <a:latin typeface="Times New Roman" panose="02020603050405020304" pitchFamily="18" charset="0"/>
                <a:cs typeface="Times New Roman" panose="02020603050405020304" pitchFamily="18" charset="0"/>
              </a:rPr>
              <a:t>car dealers may start a finance company to finance car purchase.</a:t>
            </a:r>
          </a:p>
          <a:p>
            <a:r>
              <a:rPr lang="en-US" sz="2000" dirty="0" smtClean="0">
                <a:latin typeface="Times New Roman" panose="02020603050405020304" pitchFamily="18" charset="0"/>
                <a:cs typeface="Times New Roman" panose="02020603050405020304" pitchFamily="18" charset="0"/>
              </a:rPr>
              <a:t>ii) IT software company may diversify into internet business.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D. </a:t>
            </a:r>
            <a:r>
              <a:rPr lang="en-US" sz="2000" b="1" dirty="0">
                <a:latin typeface="Times New Roman" panose="02020603050405020304" pitchFamily="18" charset="0"/>
                <a:cs typeface="Times New Roman" panose="02020603050405020304" pitchFamily="18" charset="0"/>
              </a:rPr>
              <a:t>Conglomerate </a:t>
            </a:r>
            <a:r>
              <a:rPr lang="en-US" sz="2000" b="1" dirty="0" smtClean="0">
                <a:latin typeface="Times New Roman" panose="02020603050405020304" pitchFamily="18" charset="0"/>
                <a:cs typeface="Times New Roman" panose="02020603050405020304" pitchFamily="18" charset="0"/>
              </a:rPr>
              <a:t>diversification: </a:t>
            </a:r>
            <a:r>
              <a:rPr lang="en-US" sz="2000" dirty="0" smtClean="0">
                <a:latin typeface="Times New Roman" panose="02020603050405020304" pitchFamily="18" charset="0"/>
                <a:cs typeface="Times New Roman" panose="02020603050405020304" pitchFamily="18" charset="0"/>
              </a:rPr>
              <a:t>This </a:t>
            </a:r>
            <a:r>
              <a:rPr lang="en-US" sz="2000" dirty="0">
                <a:latin typeface="Times New Roman" panose="02020603050405020304" pitchFamily="18" charset="0"/>
                <a:cs typeface="Times New Roman" panose="02020603050405020304" pitchFamily="18" charset="0"/>
              </a:rPr>
              <a:t>growths strategy involves addition of dissimilar new products to the existing line of business. </a:t>
            </a:r>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Example:</a:t>
            </a:r>
            <a:r>
              <a:rPr lang="en-US" sz="2000" dirty="0" smtClean="0">
                <a:latin typeface="Times New Roman" panose="02020603050405020304" pitchFamily="18" charset="0"/>
                <a:cs typeface="Times New Roman" panose="02020603050405020304" pitchFamily="18" charset="0"/>
              </a:rPr>
              <a:t> Tata Group has Tata steel, Tata Motors, Tata Powers, Tata Chemicals etc</a:t>
            </a:r>
            <a:r>
              <a:rPr lang="en-US" sz="20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2770832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8559" y="304800"/>
            <a:ext cx="8946107" cy="6217087"/>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II) External Growth </a:t>
            </a:r>
            <a:r>
              <a:rPr lang="en-US" sz="2000" b="1" dirty="0" smtClean="0">
                <a:latin typeface="Times New Roman" panose="02020603050405020304" pitchFamily="18" charset="0"/>
                <a:cs typeface="Times New Roman" panose="02020603050405020304" pitchFamily="18" charset="0"/>
              </a:rPr>
              <a:t>Strategies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Merger and Amalgamation : </a:t>
            </a:r>
            <a:r>
              <a:rPr lang="en-US" sz="2000" dirty="0" smtClean="0">
                <a:latin typeface="Times New Roman" panose="02020603050405020304" pitchFamily="18" charset="0"/>
                <a:cs typeface="Times New Roman" panose="02020603050405020304" pitchFamily="18" charset="0"/>
              </a:rPr>
              <a:t>Mergers is a combination of </a:t>
            </a:r>
            <a:r>
              <a:rPr lang="en-US" sz="2000" dirty="0">
                <a:latin typeface="Times New Roman" panose="02020603050405020304" pitchFamily="18" charset="0"/>
                <a:cs typeface="Times New Roman" panose="02020603050405020304" pitchFamily="18" charset="0"/>
              </a:rPr>
              <a:t>two or more companies into one. Merger may take place with a co-operative approach or it may take place with a hostile approach. In the latter case, a merger is known as a takeover</a:t>
            </a:r>
            <a:r>
              <a:rPr lang="en-US" sz="2000"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Amalgamation is a process of combining two or more companies and a new company is created. </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Collaborations or Joint ventures: </a:t>
            </a:r>
            <a:r>
              <a:rPr lang="en-US" sz="2000" dirty="0" smtClean="0">
                <a:latin typeface="Times New Roman" panose="02020603050405020304" pitchFamily="18" charset="0"/>
                <a:cs typeface="Times New Roman" panose="02020603050405020304" pitchFamily="18" charset="0"/>
              </a:rPr>
              <a:t>Joint venture take place between two or more firms either from same country or from different countries for mutual help and benefits.</a:t>
            </a:r>
          </a:p>
          <a:p>
            <a:r>
              <a:rPr lang="en-US" sz="2000" dirty="0" smtClean="0">
                <a:latin typeface="Times New Roman" panose="02020603050405020304" pitchFamily="18" charset="0"/>
                <a:cs typeface="Times New Roman" panose="02020603050405020304" pitchFamily="18" charset="0"/>
              </a:rPr>
              <a:t> </a:t>
            </a:r>
          </a:p>
          <a:p>
            <a:r>
              <a:rPr lang="en-US" sz="2000" dirty="0" smtClean="0">
                <a:latin typeface="Times New Roman" panose="02020603050405020304" pitchFamily="18" charset="0"/>
                <a:cs typeface="Times New Roman" panose="02020603050405020304" pitchFamily="18" charset="0"/>
              </a:rPr>
              <a:t>3. </a:t>
            </a:r>
            <a:r>
              <a:rPr lang="en-US" sz="2000" b="1" dirty="0" smtClean="0">
                <a:latin typeface="Times New Roman" panose="02020603050405020304" pitchFamily="18" charset="0"/>
                <a:cs typeface="Times New Roman" panose="02020603050405020304" pitchFamily="18" charset="0"/>
              </a:rPr>
              <a:t>Take over and Acquisition: </a:t>
            </a:r>
          </a:p>
          <a:p>
            <a:endParaRPr lang="en-US" sz="20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Acquisition</a:t>
            </a:r>
            <a:r>
              <a:rPr lang="en-US" sz="2000" dirty="0" smtClean="0">
                <a:latin typeface="Times New Roman" panose="02020603050405020304" pitchFamily="18" charset="0"/>
                <a:cs typeface="Times New Roman" panose="02020603050405020304" pitchFamily="18" charset="0"/>
              </a:rPr>
              <a:t> is a method of growth in which a strong company acquire all the assets and liabilities od another company.</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Take over </a:t>
            </a:r>
            <a:r>
              <a:rPr lang="en-US" sz="2000" dirty="0" smtClean="0">
                <a:latin typeface="Times New Roman" panose="02020603050405020304" pitchFamily="18" charset="0"/>
                <a:cs typeface="Times New Roman" panose="02020603050405020304" pitchFamily="18" charset="0"/>
              </a:rPr>
              <a:t>is form of acquisition, and can be done by buying shares from markets and taking over the control with or without the consent of the owners.</a:t>
            </a:r>
            <a:endParaRPr lang="en-US" sz="20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94719397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304800"/>
            <a:ext cx="9067800" cy="5324535"/>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III. Retrenchment Strategy</a:t>
            </a:r>
          </a:p>
          <a:p>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In retrenchment</a:t>
            </a:r>
          </a:p>
          <a:p>
            <a:r>
              <a:rPr lang="en-US" sz="2000" dirty="0" smtClean="0">
                <a:latin typeface="Times New Roman" panose="02020603050405020304" pitchFamily="18" charset="0"/>
                <a:cs typeface="Times New Roman" panose="02020603050405020304" pitchFamily="18" charset="0"/>
              </a:rPr>
              <a:t>strategy, </a:t>
            </a:r>
            <a:r>
              <a:rPr lang="en-US" sz="2000" dirty="0">
                <a:latin typeface="Times New Roman" panose="02020603050405020304" pitchFamily="18" charset="0"/>
                <a:cs typeface="Times New Roman" panose="02020603050405020304" pitchFamily="18" charset="0"/>
              </a:rPr>
              <a:t>unattractive and unwanted areas of business </a:t>
            </a:r>
            <a:r>
              <a:rPr lang="en-US" sz="2000" dirty="0" smtClean="0">
                <a:latin typeface="Times New Roman" panose="02020603050405020304" pitchFamily="18" charset="0"/>
                <a:cs typeface="Times New Roman" panose="02020603050405020304" pitchFamily="18" charset="0"/>
              </a:rPr>
              <a:t>are sequenced </a:t>
            </a:r>
            <a:r>
              <a:rPr lang="en-US" sz="2000" dirty="0">
                <a:latin typeface="Times New Roman" panose="02020603050405020304" pitchFamily="18" charset="0"/>
                <a:cs typeface="Times New Roman" panose="02020603050405020304" pitchFamily="18" charset="0"/>
              </a:rPr>
              <a:t>gradually. It is a planned exercise to get rid </a:t>
            </a:r>
            <a:r>
              <a:rPr lang="en-US" sz="2000" dirty="0" smtClean="0">
                <a:latin typeface="Times New Roman" panose="02020603050405020304" pitchFamily="18" charset="0"/>
                <a:cs typeface="Times New Roman" panose="02020603050405020304" pitchFamily="18" charset="0"/>
              </a:rPr>
              <a:t>of unprofitable </a:t>
            </a:r>
            <a:r>
              <a:rPr lang="en-US" sz="2000" dirty="0">
                <a:latin typeface="Times New Roman" panose="02020603050405020304" pitchFamily="18" charset="0"/>
                <a:cs typeface="Times New Roman" panose="02020603050405020304" pitchFamily="18" charset="0"/>
              </a:rPr>
              <a:t>parts of business which helps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to </a:t>
            </a:r>
            <a:r>
              <a:rPr lang="en-US" sz="2000" dirty="0" smtClean="0">
                <a:latin typeface="Times New Roman" panose="02020603050405020304" pitchFamily="18" charset="0"/>
                <a:cs typeface="Times New Roman" panose="02020603050405020304" pitchFamily="18" charset="0"/>
              </a:rPr>
              <a:t>focus on </a:t>
            </a:r>
            <a:r>
              <a:rPr lang="en-US" sz="2000" dirty="0">
                <a:latin typeface="Times New Roman" panose="02020603050405020304" pitchFamily="18" charset="0"/>
                <a:cs typeface="Times New Roman" panose="02020603050405020304" pitchFamily="18" charset="0"/>
              </a:rPr>
              <a:t>most profitable and promising areas of business.</a:t>
            </a:r>
            <a:endParaRPr lang="en-US" sz="2000" dirty="0" smtClean="0">
              <a:latin typeface="Times New Roman" panose="02020603050405020304" pitchFamily="18" charset="0"/>
              <a:cs typeface="Times New Roman" panose="02020603050405020304" pitchFamily="18" charset="0"/>
            </a:endParaRPr>
          </a:p>
          <a:p>
            <a:endParaRPr lang="en-US" sz="2000" b="1"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Types of retrenchment strategy</a:t>
            </a:r>
          </a:p>
          <a:p>
            <a:r>
              <a:rPr lang="en-US" sz="2000" b="1" dirty="0" smtClean="0">
                <a:latin typeface="Times New Roman" panose="02020603050405020304" pitchFamily="18" charset="0"/>
                <a:cs typeface="Times New Roman" panose="02020603050405020304" pitchFamily="18" charset="0"/>
              </a:rPr>
              <a:t>1. Divestment strategy</a:t>
            </a:r>
          </a:p>
          <a:p>
            <a:r>
              <a:rPr lang="en-US" sz="2000" b="1" dirty="0" smtClean="0">
                <a:latin typeface="Times New Roman" panose="02020603050405020304" pitchFamily="18" charset="0"/>
                <a:cs typeface="Times New Roman" panose="02020603050405020304" pitchFamily="18" charset="0"/>
              </a:rPr>
              <a:t>2. Liquidation strategy</a:t>
            </a: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 Divestment Strategy: </a:t>
            </a:r>
            <a:r>
              <a:rPr lang="en-US" sz="2000" dirty="0" smtClean="0">
                <a:latin typeface="Times New Roman" panose="02020603050405020304" pitchFamily="18" charset="0"/>
                <a:cs typeface="Times New Roman" panose="02020603050405020304" pitchFamily="18" charset="0"/>
              </a:rPr>
              <a:t>This strategy involves dropping some of the products </a:t>
            </a:r>
            <a:r>
              <a:rPr lang="en-US" sz="2000" dirty="0">
                <a:latin typeface="Times New Roman" panose="02020603050405020304" pitchFamily="18" charset="0"/>
                <a:cs typeface="Times New Roman" panose="02020603050405020304" pitchFamily="18" charset="0"/>
              </a:rPr>
              <a:t>or functions. Divestment involves the sale or liquidation of a portion or a</a:t>
            </a:r>
          </a:p>
          <a:p>
            <a:r>
              <a:rPr lang="en-US" sz="2000" dirty="0">
                <a:latin typeface="Times New Roman" panose="02020603050405020304" pitchFamily="18" charset="0"/>
                <a:cs typeface="Times New Roman" panose="02020603050405020304" pitchFamily="18" charset="0"/>
              </a:rPr>
              <a:t>major division, or segment of the business unit</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Liquidation Strategy: </a:t>
            </a:r>
            <a:r>
              <a:rPr lang="en-US" sz="2000" dirty="0" smtClean="0">
                <a:latin typeface="Times New Roman" panose="02020603050405020304" pitchFamily="18" charset="0"/>
                <a:cs typeface="Times New Roman" panose="02020603050405020304" pitchFamily="18" charset="0"/>
              </a:rPr>
              <a:t>Liquidation is the extreme case of divestment strategy. In this case the organization takes decision to sell entire business and use that funds  for investing into some other business.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08098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04800"/>
            <a:ext cx="5105400" cy="6186309"/>
          </a:xfrm>
          <a:prstGeom prst="rect">
            <a:avLst/>
          </a:prstGeom>
          <a:noFill/>
        </p:spPr>
        <p:txBody>
          <a:bodyPr wrap="square" rtlCol="0">
            <a:spAutoFit/>
          </a:bodyPr>
          <a:lstStyle/>
          <a:p>
            <a:r>
              <a:rPr lang="en-US" sz="2800" b="1" u="sng" dirty="0" smtClean="0">
                <a:latin typeface="Times New Roman" pitchFamily="18" charset="0"/>
                <a:cs typeface="Times New Roman" pitchFamily="18" charset="0"/>
              </a:rPr>
              <a:t>Module – IV</a:t>
            </a:r>
          </a:p>
          <a:p>
            <a:r>
              <a:rPr lang="en-US" sz="2800" b="1" u="sng" dirty="0" smtClean="0">
                <a:latin typeface="Times New Roman" pitchFamily="18" charset="0"/>
                <a:cs typeface="Times New Roman" pitchFamily="18" charset="0"/>
              </a:rPr>
              <a:t> Entrepreneurship : </a:t>
            </a:r>
          </a:p>
          <a:p>
            <a:endParaRPr lang="en-US" dirty="0"/>
          </a:p>
          <a:p>
            <a:r>
              <a:rPr lang="en-US" sz="2300" b="1" u="sng" dirty="0" smtClean="0">
                <a:latin typeface="Times New Roman" pitchFamily="18" charset="0"/>
                <a:cs typeface="Times New Roman" pitchFamily="18" charset="0"/>
              </a:rPr>
              <a:t>4.1 Introduction : </a:t>
            </a:r>
            <a:r>
              <a:rPr lang="en-US" sz="2300" dirty="0" smtClean="0">
                <a:latin typeface="Times New Roman" pitchFamily="18" charset="0"/>
                <a:cs typeface="Times New Roman" pitchFamily="18" charset="0"/>
              </a:rPr>
              <a:t>Concept and importance of entrepreneurship, factors Contributing to Growth of Entrepreneurship, Entrepreneur and Manager, Entrepreneur and </a:t>
            </a:r>
            <a:r>
              <a:rPr lang="en-US" sz="2300" dirty="0" err="1" smtClean="0">
                <a:latin typeface="Times New Roman" pitchFamily="18" charset="0"/>
                <a:cs typeface="Times New Roman" pitchFamily="18" charset="0"/>
              </a:rPr>
              <a:t>Intrapreneur</a:t>
            </a:r>
            <a:r>
              <a:rPr lang="en-US" sz="2300" dirty="0" smtClean="0">
                <a:latin typeface="Times New Roman" pitchFamily="18" charset="0"/>
                <a:cs typeface="Times New Roman" pitchFamily="18" charset="0"/>
              </a:rPr>
              <a:t>. </a:t>
            </a:r>
          </a:p>
          <a:p>
            <a:r>
              <a:rPr lang="en-US" sz="2300" b="1" u="sng" dirty="0" smtClean="0">
                <a:latin typeface="Times New Roman" pitchFamily="18" charset="0"/>
                <a:cs typeface="Times New Roman" pitchFamily="18" charset="0"/>
              </a:rPr>
              <a:t>4.2 The Entrepreneurs :</a:t>
            </a:r>
            <a:r>
              <a:rPr lang="en-IN" sz="2300" dirty="0" smtClean="0">
                <a:latin typeface="Times New Roman" pitchFamily="18" charset="0"/>
                <a:cs typeface="Times New Roman" pitchFamily="18" charset="0"/>
              </a:rPr>
              <a:t>Types </a:t>
            </a:r>
            <a:r>
              <a:rPr lang="en-IN" sz="2300" dirty="0">
                <a:latin typeface="Times New Roman" pitchFamily="18" charset="0"/>
                <a:cs typeface="Times New Roman" pitchFamily="18" charset="0"/>
              </a:rPr>
              <a:t>of Entrepreneurs, Competencies of an Entrepreneur, Biographical study of entrepreneurs </a:t>
            </a:r>
            <a:r>
              <a:rPr lang="en-IN" sz="2300" dirty="0" err="1">
                <a:latin typeface="Times New Roman" pitchFamily="18" charset="0"/>
                <a:cs typeface="Times New Roman" pitchFamily="18" charset="0"/>
              </a:rPr>
              <a:t>i</a:t>
            </a:r>
            <a:r>
              <a:rPr lang="en-IN" sz="2300" dirty="0">
                <a:latin typeface="Times New Roman" pitchFamily="18" charset="0"/>
                <a:cs typeface="Times New Roman" pitchFamily="18" charset="0"/>
              </a:rPr>
              <a:t>) </a:t>
            </a:r>
            <a:r>
              <a:rPr lang="en-IN" sz="2300" dirty="0" err="1">
                <a:latin typeface="Times New Roman" pitchFamily="18" charset="0"/>
                <a:cs typeface="Times New Roman" pitchFamily="18" charset="0"/>
              </a:rPr>
              <a:t>Narayan</a:t>
            </a:r>
            <a:r>
              <a:rPr lang="en-IN" sz="2300" dirty="0">
                <a:latin typeface="Times New Roman" pitchFamily="18" charset="0"/>
                <a:cs typeface="Times New Roman" pitchFamily="18" charset="0"/>
              </a:rPr>
              <a:t> R. Murthy ii) Dr. </a:t>
            </a:r>
            <a:r>
              <a:rPr lang="en-IN" sz="2300" dirty="0" err="1">
                <a:latin typeface="Times New Roman" pitchFamily="18" charset="0"/>
                <a:cs typeface="Times New Roman" pitchFamily="18" charset="0"/>
              </a:rPr>
              <a:t>Nilkanth</a:t>
            </a:r>
            <a:r>
              <a:rPr lang="en-IN" sz="2300" dirty="0">
                <a:latin typeface="Times New Roman" pitchFamily="18" charset="0"/>
                <a:cs typeface="Times New Roman" pitchFamily="18" charset="0"/>
              </a:rPr>
              <a:t> </a:t>
            </a:r>
            <a:r>
              <a:rPr lang="en-IN" sz="2300" dirty="0" err="1">
                <a:latin typeface="Times New Roman" pitchFamily="18" charset="0"/>
                <a:cs typeface="Times New Roman" pitchFamily="18" charset="0"/>
              </a:rPr>
              <a:t>Kalyani</a:t>
            </a:r>
            <a:r>
              <a:rPr lang="en-IN" sz="2300" dirty="0">
                <a:latin typeface="Times New Roman" pitchFamily="18" charset="0"/>
                <a:cs typeface="Times New Roman" pitchFamily="18" charset="0"/>
              </a:rPr>
              <a:t> iii) </a:t>
            </a:r>
            <a:r>
              <a:rPr lang="en-IN" sz="2300" dirty="0" err="1">
                <a:latin typeface="Times New Roman" pitchFamily="18" charset="0"/>
                <a:cs typeface="Times New Roman" pitchFamily="18" charset="0"/>
              </a:rPr>
              <a:t>Bhavarlal</a:t>
            </a:r>
            <a:r>
              <a:rPr lang="en-IN" sz="2300" dirty="0">
                <a:latin typeface="Times New Roman" pitchFamily="18" charset="0"/>
                <a:cs typeface="Times New Roman" pitchFamily="18" charset="0"/>
              </a:rPr>
              <a:t> Jain iv) Any successful Entrepreneur from your area</a:t>
            </a:r>
            <a:endParaRPr lang="en-US" sz="2300" dirty="0">
              <a:latin typeface="Times New Roman" pitchFamily="18" charset="0"/>
              <a:cs typeface="Times New Roman" pitchFamily="18" charset="0"/>
            </a:endParaRPr>
          </a:p>
          <a:p>
            <a:r>
              <a:rPr lang="en-US" sz="2300" dirty="0" smtClean="0">
                <a:latin typeface="Times New Roman" pitchFamily="18" charset="0"/>
                <a:cs typeface="Times New Roman" pitchFamily="18" charset="0"/>
              </a:rPr>
              <a:t> </a:t>
            </a:r>
            <a:r>
              <a:rPr lang="en-US" sz="2300" b="1" u="sng" dirty="0" smtClean="0">
                <a:latin typeface="Times New Roman" pitchFamily="18" charset="0"/>
                <a:cs typeface="Times New Roman" pitchFamily="18" charset="0"/>
              </a:rPr>
              <a:t>4.3 Women Entrepreneurs : </a:t>
            </a:r>
            <a:r>
              <a:rPr lang="en-US" sz="2300" dirty="0" smtClean="0">
                <a:latin typeface="Times New Roman" pitchFamily="18" charset="0"/>
                <a:cs typeface="Times New Roman" pitchFamily="18" charset="0"/>
              </a:rPr>
              <a:t>Problems and Promotion.</a:t>
            </a:r>
            <a:endParaRPr lang="en-US" sz="2300" dirty="0">
              <a:latin typeface="Times New Roman" pitchFamily="18" charset="0"/>
              <a:cs typeface="Times New Roman" pitchFamily="18" charset="0"/>
            </a:endParaRPr>
          </a:p>
        </p:txBody>
      </p:sp>
      <p:sp>
        <p:nvSpPr>
          <p:cNvPr id="12292" name="AutoShape 4" descr="Online Business Owner Clipart , Png Download - E Business Images  Transparent , Transparent Cartoon - Jing.f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293" name="Picture 5" descr="C:\Users\admin\Desktop\325-3256513_online-business-owner-clipart-png-download-e-business.png"/>
          <p:cNvPicPr>
            <a:picLocks noChangeAspect="1" noChangeArrowheads="1"/>
          </p:cNvPicPr>
          <p:nvPr/>
        </p:nvPicPr>
        <p:blipFill>
          <a:blip r:embed="rId2"/>
          <a:srcRect/>
          <a:stretch>
            <a:fillRect/>
          </a:stretch>
        </p:blipFill>
        <p:spPr bwMode="auto">
          <a:xfrm>
            <a:off x="4648200" y="457200"/>
            <a:ext cx="4114800" cy="6096000"/>
          </a:xfrm>
          <a:prstGeom prst="rect">
            <a:avLst/>
          </a:prstGeom>
          <a:noFill/>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922" y="-17060"/>
            <a:ext cx="5323509" cy="461665"/>
          </a:xfrm>
          <a:prstGeom prst="rect">
            <a:avLst/>
          </a:prstGeom>
        </p:spPr>
        <p:txBody>
          <a:bodyPr wrap="none">
            <a:spAutoFit/>
          </a:bodyPr>
          <a:lstStyle/>
          <a:p>
            <a:pPr marL="342900" indent="-34290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RESTRUCTURING STRATEGIES</a:t>
            </a:r>
          </a:p>
        </p:txBody>
      </p:sp>
      <p:sp>
        <p:nvSpPr>
          <p:cNvPr id="4" name="Rectangle 3"/>
          <p:cNvSpPr/>
          <p:nvPr/>
        </p:nvSpPr>
        <p:spPr>
          <a:xfrm>
            <a:off x="-25021" y="426408"/>
            <a:ext cx="8991600" cy="2246769"/>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Corporate Restructuring </a:t>
            </a:r>
            <a:r>
              <a:rPr lang="en-US" sz="2000" dirty="0">
                <a:latin typeface="Times New Roman" panose="02020603050405020304" pitchFamily="18" charset="0"/>
                <a:cs typeface="Times New Roman" panose="02020603050405020304" pitchFamily="18" charset="0"/>
              </a:rPr>
              <a:t>refers to rebuilding or </a:t>
            </a:r>
            <a:r>
              <a:rPr lang="en-US" sz="2000" dirty="0" smtClean="0">
                <a:latin typeface="Times New Roman" panose="02020603050405020304" pitchFamily="18" charset="0"/>
                <a:cs typeface="Times New Roman" panose="02020603050405020304" pitchFamily="18" charset="0"/>
              </a:rPr>
              <a:t>reorganizing </a:t>
            </a:r>
            <a:r>
              <a:rPr lang="en-US" sz="2000" dirty="0">
                <a:latin typeface="Times New Roman" panose="02020603050405020304" pitchFamily="18" charset="0"/>
                <a:cs typeface="Times New Roman" panose="02020603050405020304" pitchFamily="18" charset="0"/>
              </a:rPr>
              <a:t>a </a:t>
            </a:r>
            <a:r>
              <a:rPr lang="en-US" sz="2000" dirty="0" smtClean="0">
                <a:latin typeface="Times New Roman" panose="02020603050405020304" pitchFamily="18" charset="0"/>
                <a:cs typeface="Times New Roman" panose="02020603050405020304" pitchFamily="18" charset="0"/>
              </a:rPr>
              <a:t>business firm</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It’s </a:t>
            </a:r>
            <a:r>
              <a:rPr lang="en-US" sz="2000" dirty="0">
                <a:latin typeface="Times New Roman" panose="02020603050405020304" pitchFamily="18" charset="0"/>
                <a:cs typeface="Times New Roman" panose="02020603050405020304" pitchFamily="18" charset="0"/>
              </a:rPr>
              <a:t>a strategy that may be found useful in all the </a:t>
            </a:r>
            <a:r>
              <a:rPr lang="en-US" sz="2000" dirty="0" smtClean="0">
                <a:latin typeface="Times New Roman" panose="02020603050405020304" pitchFamily="18" charset="0"/>
                <a:cs typeface="Times New Roman" panose="02020603050405020304" pitchFamily="18" charset="0"/>
              </a:rPr>
              <a:t>different phases </a:t>
            </a:r>
            <a:r>
              <a:rPr lang="en-US" sz="2000" dirty="0">
                <a:latin typeface="Times New Roman" panose="02020603050405020304" pitchFamily="18" charset="0"/>
                <a:cs typeface="Times New Roman" panose="02020603050405020304" pitchFamily="18" charset="0"/>
              </a:rPr>
              <a:t>of the firm’s life cycle initial period, growth, maturity </a:t>
            </a:r>
            <a:r>
              <a:rPr lang="en-US" sz="2000" dirty="0" smtClean="0">
                <a:latin typeface="Times New Roman" panose="02020603050405020304" pitchFamily="18" charset="0"/>
                <a:cs typeface="Times New Roman" panose="02020603050405020304" pitchFamily="18" charset="0"/>
              </a:rPr>
              <a:t>and decline</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It </a:t>
            </a:r>
            <a:r>
              <a:rPr lang="en-US" sz="2000" dirty="0">
                <a:latin typeface="Times New Roman" panose="02020603050405020304" pitchFamily="18" charset="0"/>
                <a:cs typeface="Times New Roman" panose="02020603050405020304" pitchFamily="18" charset="0"/>
              </a:rPr>
              <a:t>may also be found useful in postponing the death of </a:t>
            </a:r>
            <a:r>
              <a:rPr lang="en-US" sz="2000" dirty="0" smtClean="0">
                <a:latin typeface="Times New Roman" panose="02020603050405020304" pitchFamily="18" charset="0"/>
                <a:cs typeface="Times New Roman" panose="02020603050405020304" pitchFamily="18" charset="0"/>
              </a:rPr>
              <a:t>the firm </a:t>
            </a:r>
            <a:r>
              <a:rPr lang="en-US" sz="2000" dirty="0">
                <a:latin typeface="Times New Roman" panose="02020603050405020304" pitchFamily="18" charset="0"/>
                <a:cs typeface="Times New Roman" panose="02020603050405020304" pitchFamily="18" charset="0"/>
              </a:rPr>
              <a:t>i.e. the dissolution or liquidation of the </a:t>
            </a:r>
            <a:r>
              <a:rPr lang="en-US" sz="2000" dirty="0" smtClean="0">
                <a:latin typeface="Times New Roman" panose="02020603050405020304" pitchFamily="18" charset="0"/>
                <a:cs typeface="Times New Roman" panose="02020603050405020304" pitchFamily="18" charset="0"/>
              </a:rPr>
              <a:t>company. </a:t>
            </a:r>
          </a:p>
          <a:p>
            <a:r>
              <a:rPr lang="en-US" sz="2000" dirty="0" smtClean="0">
                <a:latin typeface="Times New Roman" panose="02020603050405020304" pitchFamily="18" charset="0"/>
                <a:cs typeface="Times New Roman" panose="02020603050405020304" pitchFamily="18" charset="0"/>
              </a:rPr>
              <a:t>It is done in order to make best use of resources to generate maximum return on investment.</a:t>
            </a:r>
            <a:endParaRPr lang="en-US" sz="2000" dirty="0">
              <a:latin typeface="Times New Roman" panose="02020603050405020304" pitchFamily="18" charset="0"/>
              <a:cs typeface="Times New Roman" panose="02020603050405020304" pitchFamily="18" charset="0"/>
            </a:endParaRPr>
          </a:p>
        </p:txBody>
      </p:sp>
      <p:sp>
        <p:nvSpPr>
          <p:cNvPr id="5" name="Rectangle 4"/>
          <p:cNvSpPr/>
          <p:nvPr/>
        </p:nvSpPr>
        <p:spPr>
          <a:xfrm>
            <a:off x="-1138" y="2743200"/>
            <a:ext cx="9128078" cy="4093428"/>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The following are the various strategies of </a:t>
            </a:r>
            <a:r>
              <a:rPr lang="en-US" sz="2000" dirty="0" smtClean="0">
                <a:latin typeface="Times New Roman" panose="02020603050405020304" pitchFamily="18" charset="0"/>
                <a:cs typeface="Times New Roman" panose="02020603050405020304" pitchFamily="18" charset="0"/>
              </a:rPr>
              <a:t>corporate restructuring</a:t>
            </a:r>
            <a:r>
              <a:rPr lang="en-US" sz="2000" dirty="0">
                <a:latin typeface="Times New Roman" panose="02020603050405020304" pitchFamily="18" charset="0"/>
                <a:cs typeface="Times New Roman" panose="02020603050405020304" pitchFamily="18" charset="0"/>
              </a:rPr>
              <a:t>.</a:t>
            </a:r>
          </a:p>
          <a:p>
            <a:r>
              <a:rPr lang="en-US" sz="2000" b="1" dirty="0" smtClean="0">
                <a:latin typeface="Times New Roman" panose="02020603050405020304" pitchFamily="18" charset="0"/>
                <a:cs typeface="Times New Roman" panose="02020603050405020304" pitchFamily="18" charset="0"/>
              </a:rPr>
              <a:t> II. Mergers and Takeovers</a:t>
            </a:r>
          </a:p>
          <a:p>
            <a:r>
              <a:rPr lang="en-US" sz="2000" b="1" dirty="0" smtClean="0">
                <a:latin typeface="Times New Roman" panose="02020603050405020304" pitchFamily="18" charset="0"/>
                <a:cs typeface="Times New Roman" panose="02020603050405020304" pitchFamily="18" charset="0"/>
              </a:rPr>
              <a:t>1</a:t>
            </a:r>
            <a:r>
              <a:rPr lang="en-US" sz="2000" b="1" dirty="0">
                <a:latin typeface="Times New Roman" panose="02020603050405020304" pitchFamily="18" charset="0"/>
                <a:cs typeface="Times New Roman" panose="02020603050405020304" pitchFamily="18" charset="0"/>
              </a:rPr>
              <a:t>) Merger :</a:t>
            </a:r>
          </a:p>
          <a:p>
            <a:r>
              <a:rPr lang="en-US" sz="2000" dirty="0">
                <a:latin typeface="Times New Roman" panose="02020603050405020304" pitchFamily="18" charset="0"/>
                <a:cs typeface="Times New Roman" panose="02020603050405020304" pitchFamily="18" charset="0"/>
              </a:rPr>
              <a:t>A merger refers to a combination of two or more </a:t>
            </a:r>
            <a:r>
              <a:rPr lang="en-US" sz="2000" dirty="0" smtClean="0">
                <a:latin typeface="Times New Roman" panose="02020603050405020304" pitchFamily="18" charset="0"/>
                <a:cs typeface="Times New Roman" panose="02020603050405020304" pitchFamily="18" charset="0"/>
              </a:rPr>
              <a:t>companies into </a:t>
            </a:r>
            <a:r>
              <a:rPr lang="en-US" sz="2000" dirty="0">
                <a:latin typeface="Times New Roman" panose="02020603050405020304" pitchFamily="18" charset="0"/>
                <a:cs typeface="Times New Roman" panose="02020603050405020304" pitchFamily="18" charset="0"/>
              </a:rPr>
              <a:t>one company. It </a:t>
            </a:r>
            <a:r>
              <a:rPr lang="en-US" sz="2000" dirty="0" smtClean="0">
                <a:latin typeface="Times New Roman" panose="02020603050405020304" pitchFamily="18" charset="0"/>
                <a:cs typeface="Times New Roman" panose="02020603050405020304" pitchFamily="18" charset="0"/>
              </a:rPr>
              <a:t>may involve </a:t>
            </a:r>
            <a:r>
              <a:rPr lang="en-US" sz="2000" dirty="0">
                <a:latin typeface="Times New Roman" panose="02020603050405020304" pitchFamily="18" charset="0"/>
                <a:cs typeface="Times New Roman" panose="02020603050405020304" pitchFamily="18" charset="0"/>
              </a:rPr>
              <a:t>absorption or consolidation. </a:t>
            </a:r>
            <a:r>
              <a:rPr lang="en-US" sz="2000" dirty="0" smtClean="0">
                <a:latin typeface="Times New Roman" panose="02020603050405020304" pitchFamily="18" charset="0"/>
                <a:cs typeface="Times New Roman" panose="02020603050405020304" pitchFamily="18" charset="0"/>
              </a:rPr>
              <a:t>In absorption</a:t>
            </a:r>
            <a:r>
              <a:rPr lang="en-US" sz="2000" dirty="0">
                <a:latin typeface="Times New Roman" panose="02020603050405020304" pitchFamily="18" charset="0"/>
                <a:cs typeface="Times New Roman" panose="02020603050405020304" pitchFamily="18" charset="0"/>
              </a:rPr>
              <a:t>, one company acquires another </a:t>
            </a:r>
            <a:r>
              <a:rPr lang="en-US" sz="2000" dirty="0" smtClean="0">
                <a:latin typeface="Times New Roman" panose="02020603050405020304" pitchFamily="18" charset="0"/>
                <a:cs typeface="Times New Roman" panose="02020603050405020304" pitchFamily="18" charset="0"/>
              </a:rPr>
              <a:t> company</a:t>
            </a:r>
            <a:r>
              <a:rPr lang="en-US" sz="2000" dirty="0">
                <a:latin typeface="Times New Roman" panose="02020603050405020304" pitchFamily="18" charset="0"/>
                <a:cs typeface="Times New Roman" panose="02020603050405020304" pitchFamily="18" charset="0"/>
              </a:rPr>
              <a:t>, and in </a:t>
            </a:r>
            <a:r>
              <a:rPr lang="en-US" sz="2000" dirty="0" smtClean="0">
                <a:latin typeface="Times New Roman" panose="02020603050405020304" pitchFamily="18" charset="0"/>
                <a:cs typeface="Times New Roman" panose="02020603050405020304" pitchFamily="18" charset="0"/>
              </a:rPr>
              <a:t>a consolidation</a:t>
            </a:r>
            <a:r>
              <a:rPr lang="en-US" sz="2000" dirty="0">
                <a:latin typeface="Times New Roman" panose="02020603050405020304" pitchFamily="18" charset="0"/>
                <a:cs typeface="Times New Roman" panose="02020603050405020304" pitchFamily="18" charset="0"/>
              </a:rPr>
              <a:t>, two or more companies join to form a new company.</a:t>
            </a:r>
          </a:p>
          <a:p>
            <a:r>
              <a:rPr lang="en-US" sz="2000" b="1" dirty="0" smtClean="0">
                <a:latin typeface="Times New Roman" panose="02020603050405020304" pitchFamily="18" charset="0"/>
                <a:cs typeface="Times New Roman" panose="02020603050405020304" pitchFamily="18" charset="0"/>
              </a:rPr>
              <a:t>Mergers </a:t>
            </a:r>
            <a:r>
              <a:rPr lang="en-US" sz="2000" b="1" dirty="0">
                <a:latin typeface="Times New Roman" panose="02020603050405020304" pitchFamily="18" charset="0"/>
                <a:cs typeface="Times New Roman" panose="02020603050405020304" pitchFamily="18" charset="0"/>
              </a:rPr>
              <a:t>may be classified as </a:t>
            </a:r>
            <a:r>
              <a:rPr lang="en-US" sz="2000" b="1" dirty="0" smtClean="0">
                <a:latin typeface="Times New Roman" panose="02020603050405020304" pitchFamily="18" charset="0"/>
                <a:cs typeface="Times New Roman" panose="02020603050405020304" pitchFamily="18" charset="0"/>
              </a:rPr>
              <a:t>follows </a:t>
            </a:r>
          </a:p>
          <a:p>
            <a:r>
              <a:rPr lang="en-US" sz="2000" b="1" dirty="0" smtClean="0">
                <a:latin typeface="Times New Roman" panose="02020603050405020304" pitchFamily="18" charset="0"/>
                <a:cs typeface="Times New Roman" panose="02020603050405020304" pitchFamily="18" charset="0"/>
              </a:rPr>
              <a:t>a)A </a:t>
            </a:r>
            <a:r>
              <a:rPr lang="en-US" sz="2000" b="1" dirty="0">
                <a:latin typeface="Times New Roman" panose="02020603050405020304" pitchFamily="18" charset="0"/>
                <a:cs typeface="Times New Roman" panose="02020603050405020304" pitchFamily="18" charset="0"/>
              </a:rPr>
              <a:t>horizontal </a:t>
            </a:r>
            <a:r>
              <a:rPr lang="en-US" sz="2000" b="1" dirty="0" smtClean="0">
                <a:latin typeface="Times New Roman" panose="02020603050405020304" pitchFamily="18" charset="0"/>
                <a:cs typeface="Times New Roman" panose="02020603050405020304" pitchFamily="18" charset="0"/>
              </a:rPr>
              <a:t>merger: </a:t>
            </a:r>
            <a:r>
              <a:rPr lang="en-US" sz="2000" dirty="0" smtClean="0">
                <a:latin typeface="Times New Roman" panose="02020603050405020304" pitchFamily="18" charset="0"/>
                <a:cs typeface="Times New Roman" panose="02020603050405020304" pitchFamily="18" charset="0"/>
              </a:rPr>
              <a:t>a merger of firms engaged in same line of business.</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b) A vertical </a:t>
            </a:r>
            <a:r>
              <a:rPr lang="en-US" sz="2000" b="1" dirty="0" smtClean="0">
                <a:latin typeface="Times New Roman" panose="02020603050405020304" pitchFamily="18" charset="0"/>
                <a:cs typeface="Times New Roman" panose="02020603050405020304" pitchFamily="18" charset="0"/>
              </a:rPr>
              <a:t>merger: </a:t>
            </a:r>
            <a:r>
              <a:rPr lang="en-US" sz="2000" dirty="0" smtClean="0">
                <a:latin typeface="Times New Roman" panose="02020603050405020304" pitchFamily="18" charset="0"/>
                <a:cs typeface="Times New Roman" panose="02020603050405020304" pitchFamily="18" charset="0"/>
              </a:rPr>
              <a:t>a merger of firms engaged in different stages of production in an industry. </a:t>
            </a:r>
          </a:p>
          <a:p>
            <a:r>
              <a:rPr lang="en-US" sz="2000" b="1" dirty="0" smtClean="0">
                <a:latin typeface="Times New Roman" panose="02020603050405020304" pitchFamily="18" charset="0"/>
                <a:cs typeface="Times New Roman" panose="02020603050405020304" pitchFamily="18" charset="0"/>
              </a:rPr>
              <a:t>Example:</a:t>
            </a:r>
            <a:r>
              <a:rPr lang="en-US" sz="2000" dirty="0" smtClean="0">
                <a:latin typeface="Times New Roman" panose="02020603050405020304" pitchFamily="18" charset="0"/>
                <a:cs typeface="Times New Roman" panose="02020603050405020304" pitchFamily="18" charset="0"/>
              </a:rPr>
              <a:t> Merger of car company with </a:t>
            </a:r>
            <a:r>
              <a:rPr lang="en-US" sz="2000" dirty="0" err="1" smtClean="0">
                <a:latin typeface="Times New Roman" panose="02020603050405020304" pitchFamily="18" charset="0"/>
                <a:cs typeface="Times New Roman" panose="02020603050405020304" pitchFamily="18" charset="0"/>
              </a:rPr>
              <a:t>tyre</a:t>
            </a:r>
            <a:r>
              <a:rPr lang="en-US" sz="2000" dirty="0" smtClean="0">
                <a:latin typeface="Times New Roman" panose="02020603050405020304" pitchFamily="18" charset="0"/>
                <a:cs typeface="Times New Roman" panose="02020603050405020304" pitchFamily="18" charset="0"/>
              </a:rPr>
              <a:t> making company.</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c) A </a:t>
            </a:r>
            <a:r>
              <a:rPr lang="en-US" sz="2000" b="1" dirty="0" smtClean="0">
                <a:latin typeface="Times New Roman" panose="02020603050405020304" pitchFamily="18" charset="0"/>
                <a:cs typeface="Times New Roman" panose="02020603050405020304" pitchFamily="18" charset="0"/>
              </a:rPr>
              <a:t>conglomerate</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 merger of firms engaged in </a:t>
            </a:r>
            <a:r>
              <a:rPr lang="en-US" sz="2000" dirty="0" smtClean="0">
                <a:latin typeface="Times New Roman" panose="02020603050405020304" pitchFamily="18" charset="0"/>
                <a:cs typeface="Times New Roman" panose="02020603050405020304" pitchFamily="18" charset="0"/>
              </a:rPr>
              <a:t>unrelated </a:t>
            </a:r>
            <a:r>
              <a:rPr lang="en-US" sz="2000" dirty="0">
                <a:latin typeface="Times New Roman" panose="02020603050405020304" pitchFamily="18" charset="0"/>
                <a:cs typeface="Times New Roman" panose="02020603050405020304" pitchFamily="18" charset="0"/>
              </a:rPr>
              <a:t>line of business.</a:t>
            </a:r>
          </a:p>
          <a:p>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135577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40943"/>
            <a:ext cx="9059839" cy="2554545"/>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2. Acquisition </a:t>
            </a:r>
            <a:r>
              <a:rPr lang="en-US" sz="2000" b="1" dirty="0">
                <a:latin typeface="Times New Roman" panose="02020603050405020304" pitchFamily="18" charset="0"/>
                <a:cs typeface="Times New Roman" panose="02020603050405020304" pitchFamily="18" charset="0"/>
              </a:rPr>
              <a:t>/ Takeovers :</a:t>
            </a:r>
          </a:p>
          <a:p>
            <a:r>
              <a:rPr lang="en-US" sz="2000" b="1" dirty="0" smtClean="0">
                <a:latin typeface="Times New Roman" panose="02020603050405020304" pitchFamily="18" charset="0"/>
                <a:cs typeface="Times New Roman" panose="02020603050405020304" pitchFamily="18" charset="0"/>
              </a:rPr>
              <a:t>a. Acquisitions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refers to a situation where one firm acquires </a:t>
            </a:r>
            <a:r>
              <a:rPr lang="en-US" sz="2000" dirty="0" smtClean="0">
                <a:latin typeface="Times New Roman" panose="02020603050405020304" pitchFamily="18" charset="0"/>
                <a:cs typeface="Times New Roman" panose="02020603050405020304" pitchFamily="18" charset="0"/>
              </a:rPr>
              <a:t>the assets </a:t>
            </a:r>
            <a:r>
              <a:rPr lang="en-US" sz="2000" dirty="0">
                <a:latin typeface="Times New Roman" panose="02020603050405020304" pitchFamily="18" charset="0"/>
                <a:cs typeface="Times New Roman" panose="02020603050405020304" pitchFamily="18" charset="0"/>
              </a:rPr>
              <a:t>and liabilities of another firm</a:t>
            </a:r>
            <a:r>
              <a:rPr lang="en-US" sz="2000" dirty="0" smtClean="0">
                <a:latin typeface="Times New Roman" panose="02020603050405020304" pitchFamily="18" charset="0"/>
                <a:cs typeface="Times New Roman" panose="02020603050405020304" pitchFamily="18" charset="0"/>
              </a:rPr>
              <a:t>.</a:t>
            </a:r>
          </a:p>
          <a:p>
            <a:r>
              <a:rPr lang="en-US" sz="2000" b="1" dirty="0" smtClean="0">
                <a:latin typeface="Times New Roman" panose="02020603050405020304" pitchFamily="18" charset="0"/>
                <a:cs typeface="Times New Roman" panose="02020603050405020304" pitchFamily="18" charset="0"/>
              </a:rPr>
              <a:t>b. Takeover</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is a form of acquisition which requires </a:t>
            </a:r>
            <a:r>
              <a:rPr lang="en-US" sz="2000" dirty="0" smtClean="0">
                <a:latin typeface="Times New Roman" panose="02020603050405020304" pitchFamily="18" charset="0"/>
                <a:cs typeface="Times New Roman" panose="02020603050405020304" pitchFamily="18" charset="0"/>
              </a:rPr>
              <a:t>to acquiring </a:t>
            </a:r>
            <a:r>
              <a:rPr lang="en-US" sz="2000" dirty="0">
                <a:latin typeface="Times New Roman" panose="02020603050405020304" pitchFamily="18" charset="0"/>
                <a:cs typeface="Times New Roman" panose="02020603050405020304" pitchFamily="18" charset="0"/>
              </a:rPr>
              <a:t>of controlling interest of a company with or without </a:t>
            </a:r>
            <a:r>
              <a:rPr lang="en-US" sz="2000" dirty="0" smtClean="0">
                <a:latin typeface="Times New Roman" panose="02020603050405020304" pitchFamily="18" charset="0"/>
                <a:cs typeface="Times New Roman" panose="02020603050405020304" pitchFamily="18" charset="0"/>
              </a:rPr>
              <a:t>the consent </a:t>
            </a:r>
            <a:r>
              <a:rPr lang="en-US" sz="2000" dirty="0">
                <a:latin typeface="Times New Roman" panose="02020603050405020304" pitchFamily="18" charset="0"/>
                <a:cs typeface="Times New Roman" panose="02020603050405020304" pitchFamily="18" charset="0"/>
              </a:rPr>
              <a:t>of the owners</a:t>
            </a:r>
            <a:r>
              <a:rPr lang="en-US" sz="2000" dirty="0" smtClean="0">
                <a:latin typeface="Times New Roman" panose="02020603050405020304" pitchFamily="18" charset="0"/>
                <a:cs typeface="Times New Roman" panose="02020603050405020304" pitchFamily="18" charset="0"/>
              </a:rPr>
              <a:t>. It generally involves  the purchase of block of capital of a company, which enables acquirer to take control of the affairs of the taken over firm. The acquirer must buy more than 50% of the paid up equity capital of acquired company.</a:t>
            </a:r>
            <a:endParaRPr lang="en-US" sz="2000" dirty="0">
              <a:latin typeface="Times New Roman" panose="02020603050405020304" pitchFamily="18" charset="0"/>
              <a:cs typeface="Times New Roman" panose="02020603050405020304" pitchFamily="18" charset="0"/>
            </a:endParaRPr>
          </a:p>
        </p:txBody>
      </p:sp>
      <p:sp>
        <p:nvSpPr>
          <p:cNvPr id="4" name="Rectangle 3"/>
          <p:cNvSpPr/>
          <p:nvPr/>
        </p:nvSpPr>
        <p:spPr>
          <a:xfrm>
            <a:off x="-42081" y="2504701"/>
            <a:ext cx="9144000" cy="4401205"/>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II. Portfolio </a:t>
            </a:r>
            <a:r>
              <a:rPr lang="en-US" sz="2000" b="1" dirty="0">
                <a:latin typeface="Times New Roman" panose="02020603050405020304" pitchFamily="18" charset="0"/>
                <a:cs typeface="Times New Roman" panose="02020603050405020304" pitchFamily="18" charset="0"/>
              </a:rPr>
              <a:t>restructuring :</a:t>
            </a:r>
          </a:p>
          <a:p>
            <a:r>
              <a:rPr lang="en-US" sz="2000" dirty="0">
                <a:latin typeface="Times New Roman" panose="02020603050405020304" pitchFamily="18" charset="0"/>
                <a:cs typeface="Times New Roman" panose="02020603050405020304" pitchFamily="18" charset="0"/>
              </a:rPr>
              <a:t>Portfolio restructuring means making additions to </a:t>
            </a:r>
            <a:r>
              <a:rPr lang="en-US" sz="2000" dirty="0" smtClean="0">
                <a:latin typeface="Times New Roman" panose="02020603050405020304" pitchFamily="18" charset="0"/>
                <a:cs typeface="Times New Roman" panose="02020603050405020304" pitchFamily="18" charset="0"/>
              </a:rPr>
              <a:t>or disposals </a:t>
            </a:r>
            <a:r>
              <a:rPr lang="en-US" sz="2000" dirty="0">
                <a:latin typeface="Times New Roman" panose="02020603050405020304" pitchFamily="18" charset="0"/>
                <a:cs typeface="Times New Roman" panose="02020603050405020304" pitchFamily="18" charset="0"/>
              </a:rPr>
              <a:t>from company’s business. In simple words, it </a:t>
            </a:r>
            <a:r>
              <a:rPr lang="en-US" sz="2000" dirty="0" smtClean="0">
                <a:latin typeface="Times New Roman" panose="02020603050405020304" pitchFamily="18" charset="0"/>
                <a:cs typeface="Times New Roman" panose="02020603050405020304" pitchFamily="18" charset="0"/>
              </a:rPr>
              <a:t>is decomposition </a:t>
            </a:r>
            <a:r>
              <a:rPr lang="en-US" sz="2000" dirty="0">
                <a:latin typeface="Times New Roman" panose="02020603050405020304" pitchFamily="18" charset="0"/>
                <a:cs typeface="Times New Roman" panose="02020603050405020304" pitchFamily="18" charset="0"/>
              </a:rPr>
              <a:t>of a portfolio’s asset mix by selling off </a:t>
            </a:r>
            <a:r>
              <a:rPr lang="en-US" sz="2000" dirty="0" smtClean="0">
                <a:latin typeface="Times New Roman" panose="02020603050405020304" pitchFamily="18" charset="0"/>
                <a:cs typeface="Times New Roman" panose="02020603050405020304" pitchFamily="18" charset="0"/>
              </a:rPr>
              <a:t>undesired asset </a:t>
            </a:r>
            <a:r>
              <a:rPr lang="en-US" sz="2000" dirty="0">
                <a:latin typeface="Times New Roman" panose="02020603050405020304" pitchFamily="18" charset="0"/>
                <a:cs typeface="Times New Roman" panose="02020603050405020304" pitchFamily="18" charset="0"/>
              </a:rPr>
              <a:t>types i.e. equities, debt or cash</a:t>
            </a:r>
            <a:r>
              <a:rPr lang="en-US" sz="2000" dirty="0" smtClean="0">
                <a:latin typeface="Times New Roman" panose="02020603050405020304" pitchFamily="18" charset="0"/>
                <a:cs typeface="Times New Roman" panose="02020603050405020304" pitchFamily="18" charset="0"/>
              </a:rPr>
              <a:t>.</a:t>
            </a:r>
          </a:p>
          <a:p>
            <a:r>
              <a:rPr lang="en-US" sz="2000" b="1" dirty="0" smtClean="0">
                <a:latin typeface="Times New Roman" panose="02020603050405020304" pitchFamily="18" charset="0"/>
                <a:cs typeface="Times New Roman" panose="02020603050405020304" pitchFamily="18" charset="0"/>
              </a:rPr>
              <a:t>3. Purchase of division/Plant: </a:t>
            </a:r>
            <a:r>
              <a:rPr lang="en-US" sz="2000" dirty="0" smtClean="0">
                <a:latin typeface="Times New Roman" panose="02020603050405020304" pitchFamily="18" charset="0"/>
                <a:cs typeface="Times New Roman" panose="02020603050405020304" pitchFamily="18" charset="0"/>
              </a:rPr>
              <a:t>A firm purchase division or part of another firm for the purpose of improving its market and financial position.</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Divestiture</a:t>
            </a:r>
            <a:r>
              <a:rPr lang="en-US" sz="2000" dirty="0" smtClean="0">
                <a:latin typeface="Times New Roman" panose="02020603050405020304" pitchFamily="18" charset="0"/>
                <a:cs typeface="Times New Roman" panose="02020603050405020304" pitchFamily="18" charset="0"/>
              </a:rPr>
              <a:t>: A  divestiture involves the sale of a division or plant or unit of one firm to another. </a:t>
            </a:r>
          </a:p>
          <a:p>
            <a:r>
              <a:rPr lang="en-US" sz="2000" b="1" dirty="0" smtClean="0">
                <a:latin typeface="Times New Roman" panose="02020603050405020304" pitchFamily="18" charset="0"/>
                <a:cs typeface="Times New Roman" panose="02020603050405020304" pitchFamily="18" charset="0"/>
              </a:rPr>
              <a:t>Example:</a:t>
            </a:r>
            <a:r>
              <a:rPr lang="en-US" sz="2000" dirty="0" smtClean="0">
                <a:latin typeface="Times New Roman" panose="02020603050405020304" pitchFamily="18" charset="0"/>
                <a:cs typeface="Times New Roman" panose="02020603050405020304" pitchFamily="18" charset="0"/>
              </a:rPr>
              <a:t> L&amp; T sold its cement unit to A.V. Birla group to focus on engineering business. </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 De-merger: </a:t>
            </a:r>
            <a:r>
              <a:rPr lang="en-US" sz="2000" dirty="0" smtClean="0">
                <a:latin typeface="Times New Roman" panose="02020603050405020304" pitchFamily="18" charset="0"/>
                <a:cs typeface="Times New Roman" panose="02020603050405020304" pitchFamily="18" charset="0"/>
              </a:rPr>
              <a:t>A demerger takes place, when firm transfer one or more of its units to another firm. The company whose units is transferred is called as demerged company.</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996700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845" y="-5417"/>
            <a:ext cx="9144000" cy="6863417"/>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III. Financial </a:t>
            </a:r>
            <a:r>
              <a:rPr lang="en-US" sz="2000" b="1" dirty="0">
                <a:latin typeface="Times New Roman" panose="02020603050405020304" pitchFamily="18" charset="0"/>
                <a:cs typeface="Times New Roman" panose="02020603050405020304" pitchFamily="18" charset="0"/>
              </a:rPr>
              <a:t>restructuring :</a:t>
            </a:r>
          </a:p>
          <a:p>
            <a:r>
              <a:rPr lang="en-US" sz="2000" dirty="0">
                <a:latin typeface="Times New Roman" panose="02020603050405020304" pitchFamily="18" charset="0"/>
                <a:cs typeface="Times New Roman" panose="02020603050405020304" pitchFamily="18" charset="0"/>
              </a:rPr>
              <a:t>Financial restructuring involves a significant change in </a:t>
            </a:r>
            <a:r>
              <a:rPr lang="en-US" sz="2000" dirty="0" smtClean="0">
                <a:latin typeface="Times New Roman" panose="02020603050405020304" pitchFamily="18" charset="0"/>
                <a:cs typeface="Times New Roman" panose="02020603050405020304" pitchFamily="18" charset="0"/>
              </a:rPr>
              <a:t>the financial </a:t>
            </a:r>
            <a:r>
              <a:rPr lang="en-US" sz="2000" dirty="0">
                <a:latin typeface="Times New Roman" panose="02020603050405020304" pitchFamily="18" charset="0"/>
                <a:cs typeface="Times New Roman" panose="02020603050405020304" pitchFamily="18" charset="0"/>
              </a:rPr>
              <a:t>structure of the </a:t>
            </a:r>
            <a:r>
              <a:rPr lang="en-US" sz="2000" dirty="0" smtClean="0">
                <a:latin typeface="Times New Roman" panose="02020603050405020304" pitchFamily="18" charset="0"/>
                <a:cs typeface="Times New Roman" panose="02020603050405020304" pitchFamily="18" charset="0"/>
              </a:rPr>
              <a:t> firm </a:t>
            </a:r>
            <a:r>
              <a:rPr lang="en-US" sz="2000" dirty="0">
                <a:latin typeface="Times New Roman" panose="02020603050405020304" pitchFamily="18" charset="0"/>
                <a:cs typeface="Times New Roman" panose="02020603050405020304" pitchFamily="18" charset="0"/>
              </a:rPr>
              <a:t>and / or the pattern of ownership </a:t>
            </a:r>
            <a:r>
              <a:rPr lang="en-US" sz="2000" dirty="0" smtClean="0">
                <a:latin typeface="Times New Roman" panose="02020603050405020304" pitchFamily="18" charset="0"/>
                <a:cs typeface="Times New Roman" panose="02020603050405020304" pitchFamily="18" charset="0"/>
              </a:rPr>
              <a:t>and control</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6. Going Public: </a:t>
            </a:r>
            <a:r>
              <a:rPr lang="en-US" sz="2000" dirty="0" smtClean="0">
                <a:latin typeface="Times New Roman" panose="02020603050405020304" pitchFamily="18" charset="0"/>
                <a:cs typeface="Times New Roman" panose="02020603050405020304" pitchFamily="18" charset="0"/>
              </a:rPr>
              <a:t>Private limited companies, closely held public companies. </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Debt-Equity Swap: </a:t>
            </a:r>
            <a:r>
              <a:rPr lang="en-US" sz="2000" dirty="0" smtClean="0">
                <a:latin typeface="Times New Roman" panose="02020603050405020304" pitchFamily="18" charset="0"/>
                <a:cs typeface="Times New Roman" panose="02020603050405020304" pitchFamily="18" charset="0"/>
              </a:rPr>
              <a:t>when firms finds it difficult to service its existing debt, it may decide to convert debt into equity.</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8. Leveraged buyout: </a:t>
            </a:r>
            <a:r>
              <a:rPr lang="en-US" sz="2000" dirty="0" smtClean="0">
                <a:latin typeface="Times New Roman" panose="02020603050405020304" pitchFamily="18" charset="0"/>
                <a:cs typeface="Times New Roman" panose="02020603050405020304" pitchFamily="18" charset="0"/>
              </a:rPr>
              <a:t>It normally involves an acquisition of division or unit of company, it basically involves the purchase of an entire company. </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9. Buyback of shares: </a:t>
            </a:r>
            <a:r>
              <a:rPr lang="en-US" sz="2000" dirty="0" smtClean="0">
                <a:latin typeface="Times New Roman" panose="02020603050405020304" pitchFamily="18" charset="0"/>
                <a:cs typeface="Times New Roman" panose="02020603050405020304" pitchFamily="18" charset="0"/>
              </a:rPr>
              <a:t>a shares buyback involves a firms decision to repurchase its own shares from the market.</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IV. Organizational Restructuring</a:t>
            </a:r>
            <a:r>
              <a:rPr lang="en-US" sz="2000" b="1" dirty="0">
                <a:latin typeface="Times New Roman" panose="02020603050405020304" pitchFamily="18" charset="0"/>
                <a:cs typeface="Times New Roman" panose="02020603050405020304" pitchFamily="18" charset="0"/>
              </a:rPr>
              <a:t>: </a:t>
            </a:r>
            <a:endParaRPr lang="en-US" sz="20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Organizational </a:t>
            </a:r>
            <a:r>
              <a:rPr lang="en-US" sz="2000" dirty="0">
                <a:latin typeface="Times New Roman" panose="02020603050405020304" pitchFamily="18" charset="0"/>
                <a:cs typeface="Times New Roman" panose="02020603050405020304" pitchFamily="18" charset="0"/>
              </a:rPr>
              <a:t>restructuring has become a common </a:t>
            </a:r>
            <a:r>
              <a:rPr lang="en-US" sz="2000" dirty="0" smtClean="0">
                <a:latin typeface="Times New Roman" panose="02020603050405020304" pitchFamily="18" charset="0"/>
                <a:cs typeface="Times New Roman" panose="02020603050405020304" pitchFamily="18" charset="0"/>
              </a:rPr>
              <a:t>practice amongst </a:t>
            </a:r>
            <a:r>
              <a:rPr lang="en-US" sz="2000" dirty="0">
                <a:latin typeface="Times New Roman" panose="02020603050405020304" pitchFamily="18" charset="0"/>
                <a:cs typeface="Times New Roman" panose="02020603050405020304" pitchFamily="18" charset="0"/>
              </a:rPr>
              <a:t>firms in order to match the growing competition in </a:t>
            </a:r>
            <a:r>
              <a:rPr lang="en-US" sz="2000" dirty="0" smtClean="0">
                <a:latin typeface="Times New Roman" panose="02020603050405020304" pitchFamily="18" charset="0"/>
                <a:cs typeface="Times New Roman" panose="02020603050405020304" pitchFamily="18" charset="0"/>
              </a:rPr>
              <a:t>market and improve their financial position.</a:t>
            </a:r>
          </a:p>
          <a:p>
            <a:r>
              <a:rPr lang="en-US" sz="2000" b="1" dirty="0" smtClean="0">
                <a:latin typeface="Times New Roman" panose="02020603050405020304" pitchFamily="18" charset="0"/>
                <a:cs typeface="Times New Roman" panose="02020603050405020304" pitchFamily="18" charset="0"/>
              </a:rPr>
              <a:t>10. Regrouping of Business: </a:t>
            </a:r>
            <a:r>
              <a:rPr lang="en-US" sz="2000" dirty="0" smtClean="0">
                <a:latin typeface="Times New Roman" panose="02020603050405020304" pitchFamily="18" charset="0"/>
                <a:cs typeface="Times New Roman" panose="02020603050405020304" pitchFamily="18" charset="0"/>
              </a:rPr>
              <a:t>Firms are regrouping the existing business into few compact strategic business units. which gives more profit.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11. Business process Reengineering: </a:t>
            </a:r>
            <a:r>
              <a:rPr lang="en-US" sz="2000" dirty="0" smtClean="0">
                <a:latin typeface="Times New Roman" panose="02020603050405020304" pitchFamily="18" charset="0"/>
                <a:cs typeface="Times New Roman" panose="02020603050405020304" pitchFamily="18" charset="0"/>
              </a:rPr>
              <a:t>It aims at improvements in performance by redesigning the process of through which organization operates.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480807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922" y="304800"/>
            <a:ext cx="9128078" cy="5940088"/>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12. Downsizing: </a:t>
            </a:r>
            <a:r>
              <a:rPr lang="en-US" sz="2000" dirty="0" smtClean="0">
                <a:latin typeface="Times New Roman" panose="02020603050405020304" pitchFamily="18" charset="0"/>
                <a:cs typeface="Times New Roman" panose="02020603050405020304" pitchFamily="18" charset="0"/>
              </a:rPr>
              <a:t>It involves retrenchment or removal of surplus manpower(employees) through voluntary retirement scheme and other schemes </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13. Outsourcing: </a:t>
            </a:r>
            <a:r>
              <a:rPr lang="en-US" sz="2000" dirty="0" smtClean="0">
                <a:latin typeface="Times New Roman" panose="02020603050405020304" pitchFamily="18" charset="0"/>
                <a:cs typeface="Times New Roman" panose="02020603050405020304" pitchFamily="18" charset="0"/>
              </a:rPr>
              <a:t>Companies re restoring to outsourcing or </a:t>
            </a:r>
            <a:r>
              <a:rPr lang="en-US" sz="2000" dirty="0" err="1" smtClean="0">
                <a:latin typeface="Times New Roman" panose="02020603050405020304" pitchFamily="18" charset="0"/>
                <a:cs typeface="Times New Roman" panose="02020603050405020304" pitchFamily="18" charset="0"/>
              </a:rPr>
              <a:t>givng</a:t>
            </a:r>
            <a:r>
              <a:rPr lang="en-US" sz="2000" dirty="0" smtClean="0">
                <a:latin typeface="Times New Roman" panose="02020603050405020304" pitchFamily="18" charset="0"/>
                <a:cs typeface="Times New Roman" panose="02020603050405020304" pitchFamily="18" charset="0"/>
              </a:rPr>
              <a:t> contract to third parties to reduce manpower.</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V. Rehabilitation Schemes: </a:t>
            </a:r>
          </a:p>
          <a:p>
            <a:pPr marL="457200" indent="-457200">
              <a:buAutoNum type="alphaLcPeriod"/>
            </a:pPr>
            <a:r>
              <a:rPr lang="en-US" sz="2000" b="1" dirty="0" smtClean="0">
                <a:latin typeface="Times New Roman" panose="02020603050405020304" pitchFamily="18" charset="0"/>
                <a:cs typeface="Times New Roman" panose="02020603050405020304" pitchFamily="18" charset="0"/>
              </a:rPr>
              <a:t>Settlement with creditors: </a:t>
            </a:r>
            <a:r>
              <a:rPr lang="en-US" sz="2000" dirty="0" smtClean="0">
                <a:latin typeface="Times New Roman" panose="02020603050405020304" pitchFamily="18" charset="0"/>
                <a:cs typeface="Times New Roman" panose="02020603050405020304" pitchFamily="18" charset="0"/>
              </a:rPr>
              <a:t>rescheduling of payment of interest and Principal.</a:t>
            </a:r>
          </a:p>
          <a:p>
            <a:pPr marL="457200" indent="-457200">
              <a:buAutoNum type="alphaLcPeriod"/>
            </a:pPr>
            <a:endParaRPr lang="en-US" sz="2000" dirty="0" smtClean="0">
              <a:latin typeface="Times New Roman" panose="02020603050405020304" pitchFamily="18" charset="0"/>
              <a:cs typeface="Times New Roman" panose="02020603050405020304" pitchFamily="18" charset="0"/>
            </a:endParaRPr>
          </a:p>
          <a:p>
            <a:pPr marL="457200" indent="-457200">
              <a:buAutoNum type="alphaLcPeriod"/>
            </a:pPr>
            <a:r>
              <a:rPr lang="en-US" sz="2000" b="1" dirty="0" smtClean="0">
                <a:latin typeface="Times New Roman" panose="02020603050405020304" pitchFamily="18" charset="0"/>
                <a:cs typeface="Times New Roman" panose="02020603050405020304" pitchFamily="18" charset="0"/>
              </a:rPr>
              <a:t>Divestment: </a:t>
            </a:r>
            <a:r>
              <a:rPr lang="en-US" sz="2000" dirty="0" smtClean="0">
                <a:latin typeface="Times New Roman" panose="02020603050405020304" pitchFamily="18" charset="0"/>
                <a:cs typeface="Times New Roman" panose="02020603050405020304" pitchFamily="18" charset="0"/>
              </a:rPr>
              <a:t>a sick unit may divest or dispose off unprofitable units.</a:t>
            </a:r>
          </a:p>
          <a:p>
            <a:pPr marL="457200" indent="-457200">
              <a:buAutoNum type="alphaLcPeriod"/>
            </a:pPr>
            <a:endParaRPr lang="en-US" sz="2000" dirty="0" smtClean="0">
              <a:latin typeface="Times New Roman" panose="02020603050405020304" pitchFamily="18" charset="0"/>
              <a:cs typeface="Times New Roman" panose="02020603050405020304" pitchFamily="18" charset="0"/>
            </a:endParaRPr>
          </a:p>
          <a:p>
            <a:pPr marL="457200" indent="-457200">
              <a:buAutoNum type="alphaLcPeriod"/>
            </a:pPr>
            <a:r>
              <a:rPr lang="en-US" sz="2000" b="1" dirty="0" smtClean="0">
                <a:latin typeface="Times New Roman" panose="02020603050405020304" pitchFamily="18" charset="0"/>
                <a:cs typeface="Times New Roman" panose="02020603050405020304" pitchFamily="18" charset="0"/>
              </a:rPr>
              <a:t>Strict control over costs:  </a:t>
            </a:r>
            <a:r>
              <a:rPr lang="en-US" sz="2000" dirty="0" smtClean="0">
                <a:latin typeface="Times New Roman" panose="02020603050405020304" pitchFamily="18" charset="0"/>
                <a:cs typeface="Times New Roman" panose="02020603050405020304" pitchFamily="18" charset="0"/>
              </a:rPr>
              <a:t>A sick unit should have strict control over costs.</a:t>
            </a:r>
          </a:p>
          <a:p>
            <a:r>
              <a:rPr lang="en-US" sz="2000" dirty="0" smtClean="0">
                <a:latin typeface="Times New Roman" panose="02020603050405020304" pitchFamily="18" charset="0"/>
                <a:cs typeface="Times New Roman" panose="02020603050405020304" pitchFamily="18" charset="0"/>
              </a:rPr>
              <a:t> </a:t>
            </a:r>
          </a:p>
          <a:p>
            <a:r>
              <a:rPr lang="en-US" sz="2000" b="1" dirty="0" smtClean="0">
                <a:latin typeface="Times New Roman" panose="02020603050405020304" pitchFamily="18" charset="0"/>
                <a:cs typeface="Times New Roman" panose="02020603050405020304" pitchFamily="18" charset="0"/>
              </a:rPr>
              <a:t>d. Provision of additional capital: </a:t>
            </a:r>
            <a:r>
              <a:rPr lang="en-US" sz="2000" dirty="0" smtClean="0">
                <a:latin typeface="Times New Roman" panose="02020603050405020304" pitchFamily="18" charset="0"/>
                <a:cs typeface="Times New Roman" panose="02020603050405020304" pitchFamily="18" charset="0"/>
              </a:rPr>
              <a:t>A sick unit normally requires additional capital for repair and modernization of plant and machinery.</a:t>
            </a:r>
          </a:p>
          <a:p>
            <a:endParaRPr lang="en-US" sz="2000"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e. Reduction of surplus manpower</a:t>
            </a:r>
          </a:p>
          <a:p>
            <a:pPr marL="457200" indent="-457200">
              <a:buAutoNum type="alphaLcPeriod"/>
            </a:pPr>
            <a:endParaRPr lang="en-US" sz="2000" b="1" dirty="0" smtClean="0">
              <a:latin typeface="Times New Roman" panose="02020603050405020304" pitchFamily="18" charset="0"/>
              <a:cs typeface="Times New Roman" panose="02020603050405020304" pitchFamily="18" charset="0"/>
            </a:endParaRPr>
          </a:p>
          <a:p>
            <a:pPr marL="457200" indent="-457200">
              <a:buAutoNum type="alphaLcPeriod"/>
            </a:pP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497671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042" y="596562"/>
            <a:ext cx="9093958" cy="1323439"/>
          </a:xfrm>
          <a:prstGeom prst="rect">
            <a:avLst/>
          </a:prstGeom>
        </p:spPr>
        <p:txBody>
          <a:bodyPr wrap="square">
            <a:spAutoFit/>
          </a:bodyPr>
          <a:lstStyle/>
          <a:p>
            <a:r>
              <a:rPr lang="en-US" sz="2000" dirty="0" smtClean="0">
                <a:latin typeface="Times New Roman" panose="02020603050405020304" pitchFamily="18" charset="0"/>
                <a:cs typeface="Times New Roman" panose="02020603050405020304" pitchFamily="18" charset="0"/>
              </a:rPr>
              <a:t>Meaning: </a:t>
            </a:r>
            <a:r>
              <a:rPr lang="en-US" sz="2000" b="1" dirty="0" smtClean="0">
                <a:latin typeface="Times New Roman" panose="02020603050405020304" pitchFamily="18" charset="0"/>
                <a:cs typeface="Times New Roman" panose="02020603050405020304" pitchFamily="18" charset="0"/>
              </a:rPr>
              <a:t>Turnaround </a:t>
            </a:r>
            <a:r>
              <a:rPr lang="en-US" sz="2000" b="1" dirty="0">
                <a:latin typeface="Times New Roman" panose="02020603050405020304" pitchFamily="18" charset="0"/>
                <a:cs typeface="Times New Roman" panose="02020603050405020304" pitchFamily="18" charset="0"/>
              </a:rPr>
              <a:t>strategy can be referred as converting a lossmaking unit into a profitable one. </a:t>
            </a:r>
            <a:endParaRPr lang="en-US" sz="20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According </a:t>
            </a:r>
            <a:r>
              <a:rPr lang="en-US" sz="2000" dirty="0">
                <a:latin typeface="Times New Roman" panose="02020603050405020304" pitchFamily="18" charset="0"/>
                <a:cs typeface="Times New Roman" panose="02020603050405020304" pitchFamily="18" charset="0"/>
              </a:rPr>
              <a:t>to dictionary </a:t>
            </a:r>
            <a:r>
              <a:rPr lang="en-US" sz="2000" dirty="0" smtClean="0">
                <a:latin typeface="Times New Roman" panose="02020603050405020304" pitchFamily="18" charset="0"/>
                <a:cs typeface="Times New Roman" panose="02020603050405020304" pitchFamily="18" charset="0"/>
              </a:rPr>
              <a:t>of marketing </a:t>
            </a:r>
            <a:r>
              <a:rPr lang="en-US" sz="2000" dirty="0">
                <a:latin typeface="Times New Roman" panose="02020603050405020304" pitchFamily="18" charset="0"/>
                <a:cs typeface="Times New Roman" panose="02020603050405020304" pitchFamily="18" charset="0"/>
              </a:rPr>
              <a:t>(by D.H. </a:t>
            </a:r>
            <a:r>
              <a:rPr lang="en-US" sz="2000" dirty="0" err="1">
                <a:latin typeface="Times New Roman" panose="02020603050405020304" pitchFamily="18" charset="0"/>
                <a:cs typeface="Times New Roman" panose="02020603050405020304" pitchFamily="18" charset="0"/>
              </a:rPr>
              <a:t>collin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Tournaround</a:t>
            </a:r>
            <a:r>
              <a:rPr lang="en-US" sz="2000" dirty="0">
                <a:latin typeface="Times New Roman" panose="02020603050405020304" pitchFamily="18" charset="0"/>
                <a:cs typeface="Times New Roman" panose="02020603050405020304" pitchFamily="18" charset="0"/>
              </a:rPr>
              <a:t> means making </a:t>
            </a:r>
            <a:r>
              <a:rPr lang="en-US" sz="2000" dirty="0" smtClean="0">
                <a:latin typeface="Times New Roman" panose="02020603050405020304" pitchFamily="18" charset="0"/>
                <a:cs typeface="Times New Roman" panose="02020603050405020304" pitchFamily="18" charset="0"/>
              </a:rPr>
              <a:t>the company </a:t>
            </a:r>
            <a:r>
              <a:rPr lang="en-US" sz="2000" dirty="0">
                <a:latin typeface="Times New Roman" panose="02020603050405020304" pitchFamily="18" charset="0"/>
                <a:cs typeface="Times New Roman" panose="02020603050405020304" pitchFamily="18" charset="0"/>
              </a:rPr>
              <a:t>profitable again.”</a:t>
            </a:r>
          </a:p>
        </p:txBody>
      </p:sp>
      <p:sp>
        <p:nvSpPr>
          <p:cNvPr id="4" name="Rectangle 3"/>
          <p:cNvSpPr/>
          <p:nvPr/>
        </p:nvSpPr>
        <p:spPr>
          <a:xfrm>
            <a:off x="50042" y="2009239"/>
            <a:ext cx="8941558"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he </a:t>
            </a:r>
            <a:r>
              <a:rPr lang="en-US" sz="2000" dirty="0">
                <a:latin typeface="Times New Roman" panose="02020603050405020304" pitchFamily="18" charset="0"/>
                <a:cs typeface="Times New Roman" panose="02020603050405020304" pitchFamily="18" charset="0"/>
              </a:rPr>
              <a:t>turnaround strategy aims at improvement </a:t>
            </a:r>
            <a:r>
              <a:rPr lang="en-US" sz="2000" dirty="0" smtClean="0">
                <a:latin typeface="Times New Roman" panose="02020603050405020304" pitchFamily="18" charset="0"/>
                <a:cs typeface="Times New Roman" panose="02020603050405020304" pitchFamily="18" charset="0"/>
              </a:rPr>
              <a:t>in declining </a:t>
            </a:r>
            <a:r>
              <a:rPr lang="en-US" sz="2000" dirty="0">
                <a:latin typeface="Times New Roman" panose="02020603050405020304" pitchFamily="18" charset="0"/>
                <a:cs typeface="Times New Roman" panose="02020603050405020304" pitchFamily="18" charset="0"/>
              </a:rPr>
              <a:t>sales or market share and profits. </a:t>
            </a:r>
          </a:p>
        </p:txBody>
      </p:sp>
      <p:sp>
        <p:nvSpPr>
          <p:cNvPr id="5" name="Rectangle 4"/>
          <p:cNvSpPr/>
          <p:nvPr/>
        </p:nvSpPr>
        <p:spPr>
          <a:xfrm>
            <a:off x="75063" y="2895600"/>
            <a:ext cx="9085997" cy="3785652"/>
          </a:xfrm>
          <a:prstGeom prst="rect">
            <a:avLst/>
          </a:prstGeom>
        </p:spPr>
        <p:txBody>
          <a:bodyPr wrap="square">
            <a:spAutoFit/>
          </a:bodyPr>
          <a:lstStyle/>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ESSENTIALS OF A SUCCESSFUL TURNAROUND STRATEGY </a:t>
            </a:r>
          </a:p>
          <a:p>
            <a:endParaRPr lang="en-US" sz="20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 </a:t>
            </a:r>
            <a:r>
              <a:rPr lang="en-US" sz="2000" dirty="0">
                <a:latin typeface="Times New Roman" panose="02020603050405020304" pitchFamily="18" charset="0"/>
                <a:cs typeface="Times New Roman" panose="02020603050405020304" pitchFamily="18" charset="0"/>
              </a:rPr>
              <a:t>business can’t be turned around without proper </a:t>
            </a:r>
            <a:r>
              <a:rPr lang="en-US" sz="2000" dirty="0" smtClean="0">
                <a:latin typeface="Times New Roman" panose="02020603050405020304" pitchFamily="18" charset="0"/>
                <a:cs typeface="Times New Roman" panose="02020603050405020304" pitchFamily="18" charset="0"/>
              </a:rPr>
              <a:t>planning and </a:t>
            </a:r>
            <a:r>
              <a:rPr lang="en-US" sz="2000" dirty="0">
                <a:latin typeface="Times New Roman" panose="02020603050405020304" pitchFamily="18" charset="0"/>
                <a:cs typeface="Times New Roman" panose="02020603050405020304" pitchFamily="18" charset="0"/>
              </a:rPr>
              <a:t>the support of the employees, shareholders etc. </a:t>
            </a:r>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Following are the </a:t>
            </a:r>
            <a:r>
              <a:rPr lang="en-US" sz="2000" dirty="0">
                <a:latin typeface="Times New Roman" panose="02020603050405020304" pitchFamily="18" charset="0"/>
                <a:cs typeface="Times New Roman" panose="02020603050405020304" pitchFamily="18" charset="0"/>
              </a:rPr>
              <a:t>essentials of a successful turnaround strategy.</a:t>
            </a:r>
          </a:p>
          <a:p>
            <a:r>
              <a:rPr lang="en-US" sz="2000" b="1" dirty="0" smtClean="0">
                <a:latin typeface="Times New Roman" panose="02020603050405020304" pitchFamily="18" charset="0"/>
                <a:cs typeface="Times New Roman" panose="02020603050405020304" pitchFamily="18" charset="0"/>
              </a:rPr>
              <a:t>1 </a:t>
            </a:r>
            <a:r>
              <a:rPr lang="en-US" sz="2000" b="1" dirty="0">
                <a:latin typeface="Times New Roman" panose="02020603050405020304" pitchFamily="18" charset="0"/>
                <a:cs typeface="Times New Roman" panose="02020603050405020304" pitchFamily="18" charset="0"/>
              </a:rPr>
              <a:t>Effective leadership :</a:t>
            </a:r>
          </a:p>
          <a:p>
            <a:r>
              <a:rPr lang="en-US" sz="2000" dirty="0">
                <a:latin typeface="Times New Roman" panose="02020603050405020304" pitchFamily="18" charset="0"/>
                <a:cs typeface="Times New Roman" panose="02020603050405020304" pitchFamily="18" charset="0"/>
              </a:rPr>
              <a:t>To make turnaround successful, there is a need to </a:t>
            </a:r>
            <a:r>
              <a:rPr lang="en-US" sz="2000" dirty="0" smtClean="0">
                <a:latin typeface="Times New Roman" panose="02020603050405020304" pitchFamily="18" charset="0"/>
                <a:cs typeface="Times New Roman" panose="02020603050405020304" pitchFamily="18" charset="0"/>
              </a:rPr>
              <a:t>have good </a:t>
            </a:r>
            <a:r>
              <a:rPr lang="en-US" sz="2000" dirty="0">
                <a:latin typeface="Times New Roman" panose="02020603050405020304" pitchFamily="18" charset="0"/>
                <a:cs typeface="Times New Roman" panose="02020603050405020304" pitchFamily="18" charset="0"/>
              </a:rPr>
              <a:t>leadership at all levels, especially at the top </a:t>
            </a:r>
            <a:r>
              <a:rPr lang="en-US" sz="2000" dirty="0" smtClean="0">
                <a:latin typeface="Times New Roman" panose="02020603050405020304" pitchFamily="18" charset="0"/>
                <a:cs typeface="Times New Roman" panose="02020603050405020304" pitchFamily="18" charset="0"/>
              </a:rPr>
              <a:t>level management</a:t>
            </a:r>
            <a:r>
              <a:rPr lang="en-US" sz="2000" dirty="0">
                <a:latin typeface="Times New Roman" panose="02020603050405020304" pitchFamily="18" charset="0"/>
                <a:cs typeface="Times New Roman" panose="02020603050405020304" pitchFamily="18" charset="0"/>
              </a:rPr>
              <a:t>. The CEO needs to be committed and dedicated </a:t>
            </a:r>
            <a:r>
              <a:rPr lang="en-US" sz="2000" dirty="0" smtClean="0">
                <a:latin typeface="Times New Roman" panose="02020603050405020304" pitchFamily="18" charset="0"/>
                <a:cs typeface="Times New Roman" panose="02020603050405020304" pitchFamily="18" charset="0"/>
              </a:rPr>
              <a:t>to the </a:t>
            </a:r>
            <a:r>
              <a:rPr lang="en-US" sz="2000" dirty="0" err="1">
                <a:latin typeface="Times New Roman" panose="02020603050405020304" pitchFamily="18" charset="0"/>
                <a:cs typeface="Times New Roman" panose="02020603050405020304" pitchFamily="18" charset="0"/>
              </a:rPr>
              <a:t>organisation</a:t>
            </a:r>
            <a:r>
              <a:rPr lang="en-US" sz="2000" dirty="0">
                <a:latin typeface="Times New Roman" panose="02020603050405020304" pitchFamily="18" charset="0"/>
                <a:cs typeface="Times New Roman" panose="02020603050405020304" pitchFamily="18" charset="0"/>
              </a:rPr>
              <a:t>. He needs to be a dynamic person with </a:t>
            </a:r>
            <a:r>
              <a:rPr lang="en-US" sz="2000" dirty="0" smtClean="0">
                <a:latin typeface="Times New Roman" panose="02020603050405020304" pitchFamily="18" charset="0"/>
                <a:cs typeface="Times New Roman" panose="02020603050405020304" pitchFamily="18" charset="0"/>
              </a:rPr>
              <a:t>creative skills </a:t>
            </a:r>
            <a:r>
              <a:rPr lang="en-US" sz="2000" dirty="0">
                <a:latin typeface="Times New Roman" panose="02020603050405020304" pitchFamily="18" charset="0"/>
                <a:cs typeface="Times New Roman" panose="02020603050405020304" pitchFamily="18" charset="0"/>
              </a:rPr>
              <a:t>to handle the turnaround situation. If need to be, the Board </a:t>
            </a:r>
            <a:r>
              <a:rPr lang="en-US" sz="2000" dirty="0" smtClean="0">
                <a:latin typeface="Times New Roman" panose="02020603050405020304" pitchFamily="18" charset="0"/>
                <a:cs typeface="Times New Roman" panose="02020603050405020304" pitchFamily="18" charset="0"/>
              </a:rPr>
              <a:t>of Directors </a:t>
            </a:r>
            <a:r>
              <a:rPr lang="en-US" sz="2000" dirty="0">
                <a:latin typeface="Times New Roman" panose="02020603050405020304" pitchFamily="18" charset="0"/>
                <a:cs typeface="Times New Roman" panose="02020603050405020304" pitchFamily="18" charset="0"/>
              </a:rPr>
              <a:t>may change the CEO, and appoint a new leader </a:t>
            </a:r>
            <a:r>
              <a:rPr lang="en-US" sz="2000" dirty="0" smtClean="0">
                <a:latin typeface="Times New Roman" panose="02020603050405020304" pitchFamily="18" charset="0"/>
                <a:cs typeface="Times New Roman" panose="02020603050405020304" pitchFamily="18" charset="0"/>
              </a:rPr>
              <a:t>to handle </a:t>
            </a:r>
            <a:r>
              <a:rPr lang="en-US" sz="2000" dirty="0">
                <a:latin typeface="Times New Roman" panose="02020603050405020304" pitchFamily="18" charset="0"/>
                <a:cs typeface="Times New Roman" panose="02020603050405020304" pitchFamily="18" charset="0"/>
              </a:rPr>
              <a:t>the situation</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3648" y="45660"/>
            <a:ext cx="6019800" cy="461665"/>
          </a:xfrm>
          <a:prstGeom prst="rect">
            <a:avLst/>
          </a:prstGeom>
          <a:noFill/>
        </p:spPr>
        <p:txBody>
          <a:bodyPr wrap="square" rtlCol="0">
            <a:spAutoFit/>
          </a:bodyPr>
          <a:lstStyle/>
          <a:p>
            <a:pPr marL="342900" indent="-342900">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TURNAROUND STRATEGY</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803536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3648"/>
            <a:ext cx="9122391" cy="6863417"/>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2. </a:t>
            </a:r>
            <a:r>
              <a:rPr lang="en-US" sz="2000" b="1" dirty="0">
                <a:latin typeface="Times New Roman" panose="02020603050405020304" pitchFamily="18" charset="0"/>
                <a:cs typeface="Times New Roman" panose="02020603050405020304" pitchFamily="18" charset="0"/>
              </a:rPr>
              <a:t>Change of </a:t>
            </a:r>
            <a:r>
              <a:rPr lang="en-US" sz="2000" b="1" dirty="0" smtClean="0">
                <a:latin typeface="Times New Roman" panose="02020603050405020304" pitchFamily="18" charset="0"/>
                <a:cs typeface="Times New Roman" panose="02020603050405020304" pitchFamily="18" charset="0"/>
              </a:rPr>
              <a:t>management </a:t>
            </a:r>
            <a:r>
              <a:rPr lang="en-US" sz="2000" b="1" dirty="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The present management should accept the responsibility </a:t>
            </a:r>
            <a:r>
              <a:rPr lang="en-US" sz="2000" dirty="0" smtClean="0">
                <a:latin typeface="Times New Roman" panose="02020603050405020304" pitchFamily="18" charset="0"/>
                <a:cs typeface="Times New Roman" panose="02020603050405020304" pitchFamily="18" charset="0"/>
              </a:rPr>
              <a:t>of the </a:t>
            </a:r>
            <a:r>
              <a:rPr lang="en-US" sz="2000" dirty="0">
                <a:latin typeface="Times New Roman" panose="02020603050405020304" pitchFamily="18" charset="0"/>
                <a:cs typeface="Times New Roman" panose="02020603050405020304" pitchFamily="18" charset="0"/>
              </a:rPr>
              <a:t>present state of affairs of the company. A new CEO </a:t>
            </a:r>
            <a:r>
              <a:rPr lang="en-US" sz="2000" dirty="0" smtClean="0">
                <a:latin typeface="Times New Roman" panose="02020603050405020304" pitchFamily="18" charset="0"/>
                <a:cs typeface="Times New Roman" panose="02020603050405020304" pitchFamily="18" charset="0"/>
              </a:rPr>
              <a:t>with experience </a:t>
            </a:r>
            <a:r>
              <a:rPr lang="en-US" sz="2000" dirty="0">
                <a:latin typeface="Times New Roman" panose="02020603050405020304" pitchFamily="18" charset="0"/>
                <a:cs typeface="Times New Roman" panose="02020603050405020304" pitchFamily="18" charset="0"/>
              </a:rPr>
              <a:t>and maturity should be appointed for executing </a:t>
            </a:r>
            <a:r>
              <a:rPr lang="en-US" sz="2000" dirty="0" smtClean="0">
                <a:latin typeface="Times New Roman" panose="02020603050405020304" pitchFamily="18" charset="0"/>
                <a:cs typeface="Times New Roman" panose="02020603050405020304" pitchFamily="18" charset="0"/>
              </a:rPr>
              <a:t>the turnaround </a:t>
            </a:r>
            <a:r>
              <a:rPr lang="en-US" sz="2000" dirty="0">
                <a:latin typeface="Times New Roman" panose="02020603050405020304" pitchFamily="18" charset="0"/>
                <a:cs typeface="Times New Roman" panose="02020603050405020304" pitchFamily="18" charset="0"/>
              </a:rPr>
              <a:t>strategy effectively. </a:t>
            </a:r>
            <a:endParaRPr lang="en-US" sz="2000" dirty="0" smtClean="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3. Relevant </a:t>
            </a:r>
            <a:r>
              <a:rPr lang="en-US" sz="2000" b="1" dirty="0">
                <a:latin typeface="Times New Roman" panose="02020603050405020304" pitchFamily="18" charset="0"/>
                <a:cs typeface="Times New Roman" panose="02020603050405020304" pitchFamily="18" charset="0"/>
              </a:rPr>
              <a:t>to the enterprise :</a:t>
            </a:r>
          </a:p>
          <a:p>
            <a:r>
              <a:rPr lang="en-US" sz="2000" dirty="0">
                <a:latin typeface="Times New Roman" panose="02020603050405020304" pitchFamily="18" charset="0"/>
                <a:cs typeface="Times New Roman" panose="02020603050405020304" pitchFamily="18" charset="0"/>
              </a:rPr>
              <a:t>Turnaround strategy prepared should be directly related </a:t>
            </a:r>
            <a:r>
              <a:rPr lang="en-US" sz="2000" dirty="0" smtClean="0">
                <a:latin typeface="Times New Roman" panose="02020603050405020304" pitchFamily="18" charset="0"/>
                <a:cs typeface="Times New Roman" panose="02020603050405020304" pitchFamily="18" charset="0"/>
              </a:rPr>
              <a:t>to the </a:t>
            </a:r>
            <a:r>
              <a:rPr lang="en-US" sz="2000" dirty="0">
                <a:latin typeface="Times New Roman" panose="02020603050405020304" pitchFamily="18" charset="0"/>
                <a:cs typeface="Times New Roman" panose="02020603050405020304" pitchFamily="18" charset="0"/>
              </a:rPr>
              <a:t>problems faced by the enterprise. A good turnaround </a:t>
            </a:r>
            <a:r>
              <a:rPr lang="en-US" sz="2000" dirty="0" smtClean="0">
                <a:latin typeface="Times New Roman" panose="02020603050405020304" pitchFamily="18" charset="0"/>
                <a:cs typeface="Times New Roman" panose="02020603050405020304" pitchFamily="18" charset="0"/>
              </a:rPr>
              <a:t>strategy should </a:t>
            </a:r>
            <a:r>
              <a:rPr lang="en-US" sz="2000" dirty="0">
                <a:latin typeface="Times New Roman" panose="02020603050405020304" pitchFamily="18" charset="0"/>
                <a:cs typeface="Times New Roman" panose="02020603050405020304" pitchFamily="18" charset="0"/>
              </a:rPr>
              <a:t>be able to deal with the difficulties directly and </a:t>
            </a:r>
            <a:r>
              <a:rPr lang="en-US" sz="2000" dirty="0" smtClean="0">
                <a:latin typeface="Times New Roman" panose="02020603050405020304" pitchFamily="18" charset="0"/>
                <a:cs typeface="Times New Roman" panose="02020603050405020304" pitchFamily="18" charset="0"/>
              </a:rPr>
              <a:t>effectively. For </a:t>
            </a:r>
            <a:r>
              <a:rPr lang="en-US" sz="2000" dirty="0">
                <a:latin typeface="Times New Roman" panose="02020603050405020304" pitchFamily="18" charset="0"/>
                <a:cs typeface="Times New Roman" panose="02020603050405020304" pitchFamily="18" charset="0"/>
              </a:rPr>
              <a:t>this, the reasons responsible for the sickness of the </a:t>
            </a:r>
            <a:r>
              <a:rPr lang="en-US" sz="2000" dirty="0" smtClean="0">
                <a:latin typeface="Times New Roman" panose="02020603050405020304" pitchFamily="18" charset="0"/>
                <a:cs typeface="Times New Roman" panose="02020603050405020304" pitchFamily="18" charset="0"/>
              </a:rPr>
              <a:t>enterprise should </a:t>
            </a:r>
            <a:r>
              <a:rPr lang="en-US" sz="2000" dirty="0">
                <a:latin typeface="Times New Roman" panose="02020603050405020304" pitchFamily="18" charset="0"/>
                <a:cs typeface="Times New Roman" panose="02020603050405020304" pitchFamily="18" charset="0"/>
              </a:rPr>
              <a:t>be studied in depth so as to find out suitable </a:t>
            </a:r>
            <a:r>
              <a:rPr lang="en-US" sz="2000" dirty="0" smtClean="0">
                <a:latin typeface="Times New Roman" panose="02020603050405020304" pitchFamily="18" charset="0"/>
                <a:cs typeface="Times New Roman" panose="02020603050405020304" pitchFamily="18" charset="0"/>
              </a:rPr>
              <a:t>remedial measures.</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4. Availability </a:t>
            </a:r>
            <a:r>
              <a:rPr lang="en-US" sz="2000" b="1" dirty="0">
                <a:latin typeface="Times New Roman" panose="02020603050405020304" pitchFamily="18" charset="0"/>
                <a:cs typeface="Times New Roman" panose="02020603050405020304" pitchFamily="18" charset="0"/>
              </a:rPr>
              <a:t>of </a:t>
            </a:r>
            <a:r>
              <a:rPr lang="en-US" sz="2000" b="1" dirty="0" smtClean="0">
                <a:latin typeface="Times New Roman" panose="02020603050405020304" pitchFamily="18" charset="0"/>
                <a:cs typeface="Times New Roman" panose="02020603050405020304" pitchFamily="18" charset="0"/>
              </a:rPr>
              <a:t>Resources </a:t>
            </a:r>
            <a:r>
              <a:rPr lang="en-US" sz="2000" b="1" dirty="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There must be availability of required resources to </a:t>
            </a:r>
            <a:r>
              <a:rPr lang="en-US" sz="2000" dirty="0" smtClean="0">
                <a:latin typeface="Times New Roman" panose="02020603050405020304" pitchFamily="18" charset="0"/>
                <a:cs typeface="Times New Roman" panose="02020603050405020304" pitchFamily="18" charset="0"/>
              </a:rPr>
              <a:t>make turnaround </a:t>
            </a:r>
            <a:r>
              <a:rPr lang="en-US" sz="2000" dirty="0">
                <a:latin typeface="Times New Roman" panose="02020603050405020304" pitchFamily="18" charset="0"/>
                <a:cs typeface="Times New Roman" panose="02020603050405020304" pitchFamily="18" charset="0"/>
              </a:rPr>
              <a:t>effective. The turnaround strategy would require </a:t>
            </a:r>
            <a:r>
              <a:rPr lang="en-US" sz="2000" dirty="0" smtClean="0">
                <a:latin typeface="Times New Roman" panose="02020603050405020304" pitchFamily="18" charset="0"/>
                <a:cs typeface="Times New Roman" panose="02020603050405020304" pitchFamily="18" charset="0"/>
              </a:rPr>
              <a:t>proper amount </a:t>
            </a:r>
            <a:r>
              <a:rPr lang="en-US" sz="2000" dirty="0">
                <a:latin typeface="Times New Roman" panose="02020603050405020304" pitchFamily="18" charset="0"/>
                <a:cs typeface="Times New Roman" panose="02020603050405020304" pitchFamily="18" charset="0"/>
              </a:rPr>
              <a:t>of cash to meet working capital needs and certain </a:t>
            </a:r>
            <a:r>
              <a:rPr lang="en-US" sz="2000" dirty="0" smtClean="0">
                <a:latin typeface="Times New Roman" panose="02020603050405020304" pitchFamily="18" charset="0"/>
                <a:cs typeface="Times New Roman" panose="02020603050405020304" pitchFamily="18" charset="0"/>
              </a:rPr>
              <a:t>fixed capital </a:t>
            </a:r>
            <a:r>
              <a:rPr lang="en-US" sz="2000" dirty="0">
                <a:latin typeface="Times New Roman" panose="02020603050405020304" pitchFamily="18" charset="0"/>
                <a:cs typeface="Times New Roman" panose="02020603050405020304" pitchFamily="18" charset="0"/>
              </a:rPr>
              <a:t>needs. The business unit may also require skilled manpower</a:t>
            </a:r>
          </a:p>
          <a:p>
            <a:r>
              <a:rPr lang="en-US" sz="2000" dirty="0">
                <a:latin typeface="Times New Roman" panose="02020603050405020304" pitchFamily="18" charset="0"/>
                <a:cs typeface="Times New Roman" panose="02020603050405020304" pitchFamily="18" charset="0"/>
              </a:rPr>
              <a:t>to handle newly introduced technical Jobs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5. </a:t>
            </a:r>
            <a:r>
              <a:rPr lang="en-US" sz="2000" b="1" dirty="0">
                <a:latin typeface="Times New Roman" panose="02020603050405020304" pitchFamily="18" charset="0"/>
                <a:cs typeface="Times New Roman" panose="02020603050405020304" pitchFamily="18" charset="0"/>
              </a:rPr>
              <a:t>Proper planning and execution :</a:t>
            </a:r>
          </a:p>
          <a:p>
            <a:r>
              <a:rPr lang="en-US" sz="2000" dirty="0">
                <a:latin typeface="Times New Roman" panose="02020603050405020304" pitchFamily="18" charset="0"/>
                <a:cs typeface="Times New Roman" panose="02020603050405020304" pitchFamily="18" charset="0"/>
              </a:rPr>
              <a:t>A good turnaround strategy should contain </a:t>
            </a:r>
            <a:r>
              <a:rPr lang="en-US" sz="2000" dirty="0" smtClean="0">
                <a:latin typeface="Times New Roman" panose="02020603050405020304" pitchFamily="18" charset="0"/>
                <a:cs typeface="Times New Roman" panose="02020603050405020304" pitchFamily="18" charset="0"/>
              </a:rPr>
              <a:t>comprehensive remedial </a:t>
            </a:r>
            <a:r>
              <a:rPr lang="en-US" sz="2000" dirty="0">
                <a:latin typeface="Times New Roman" panose="02020603050405020304" pitchFamily="18" charset="0"/>
                <a:cs typeface="Times New Roman" panose="02020603050405020304" pitchFamily="18" charset="0"/>
              </a:rPr>
              <a:t>plan and arrangements for its execution. The </a:t>
            </a:r>
            <a:r>
              <a:rPr lang="en-US" sz="2000" dirty="0" smtClean="0">
                <a:latin typeface="Times New Roman" panose="02020603050405020304" pitchFamily="18" charset="0"/>
                <a:cs typeface="Times New Roman" panose="02020603050405020304" pitchFamily="18" charset="0"/>
              </a:rPr>
              <a:t>strategy prepared </a:t>
            </a:r>
            <a:r>
              <a:rPr lang="en-US" sz="2000" dirty="0">
                <a:latin typeface="Times New Roman" panose="02020603050405020304" pitchFamily="18" charset="0"/>
                <a:cs typeface="Times New Roman" panose="02020603050405020304" pitchFamily="18" charset="0"/>
              </a:rPr>
              <a:t>should have solutions to the basic problems before </a:t>
            </a:r>
            <a:r>
              <a:rPr lang="en-US" sz="2000" dirty="0" smtClean="0">
                <a:latin typeface="Times New Roman" panose="02020603050405020304" pitchFamily="18" charset="0"/>
                <a:cs typeface="Times New Roman" panose="02020603050405020304" pitchFamily="18" charset="0"/>
              </a:rPr>
              <a:t>the enterprise</a:t>
            </a:r>
            <a:r>
              <a:rPr lang="en-US" sz="2000" dirty="0">
                <a:latin typeface="Times New Roman" panose="02020603050405020304" pitchFamily="18" charset="0"/>
                <a:cs typeface="Times New Roman" panose="02020603050405020304" pitchFamily="18" charset="0"/>
              </a:rPr>
              <a:t>. In addition, necessary funds should be given to those</a:t>
            </a:r>
          </a:p>
          <a:p>
            <a:r>
              <a:rPr lang="en-US" sz="2000" dirty="0">
                <a:latin typeface="Times New Roman" panose="02020603050405020304" pitchFamily="18" charset="0"/>
                <a:cs typeface="Times New Roman" panose="02020603050405020304" pitchFamily="18" charset="0"/>
              </a:rPr>
              <a:t>concerned with the execution of the strategy. </a:t>
            </a:r>
          </a:p>
        </p:txBody>
      </p:sp>
    </p:spTree>
    <p:extLst>
      <p:ext uri="{BB962C8B-B14F-4D97-AF65-F5344CB8AC3E}">
        <p14:creationId xmlns:p14="http://schemas.microsoft.com/office/powerpoint/2010/main" val="19464389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099" y="152400"/>
            <a:ext cx="8879006" cy="6247864"/>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6. Proper </a:t>
            </a:r>
            <a:r>
              <a:rPr lang="en-US" sz="2000" b="1" dirty="0">
                <a:latin typeface="Times New Roman" panose="02020603050405020304" pitchFamily="18" charset="0"/>
                <a:cs typeface="Times New Roman" panose="02020603050405020304" pitchFamily="18" charset="0"/>
              </a:rPr>
              <a:t>communication :</a:t>
            </a:r>
          </a:p>
          <a:p>
            <a:r>
              <a:rPr lang="en-US" sz="2000" dirty="0">
                <a:latin typeface="Times New Roman" panose="02020603050405020304" pitchFamily="18" charset="0"/>
                <a:cs typeface="Times New Roman" panose="02020603050405020304" pitchFamily="18" charset="0"/>
              </a:rPr>
              <a:t>It is essential that the management takes into </a:t>
            </a:r>
            <a:r>
              <a:rPr lang="en-US" sz="2000" dirty="0" smtClean="0">
                <a:latin typeface="Times New Roman" panose="02020603050405020304" pitchFamily="18" charset="0"/>
                <a:cs typeface="Times New Roman" panose="02020603050405020304" pitchFamily="18" charset="0"/>
              </a:rPr>
              <a:t>confidence various </a:t>
            </a:r>
            <a:r>
              <a:rPr lang="en-US" sz="2000" dirty="0">
                <a:latin typeface="Times New Roman" panose="02020603050405020304" pitchFamily="18" charset="0"/>
                <a:cs typeface="Times New Roman" panose="02020603050405020304" pitchFamily="18" charset="0"/>
              </a:rPr>
              <a:t>groups like the employees, creditors, shareholders </a:t>
            </a:r>
            <a:r>
              <a:rPr lang="en-US" sz="2000" dirty="0" smtClean="0">
                <a:latin typeface="Times New Roman" panose="02020603050405020304" pitchFamily="18" charset="0"/>
                <a:cs typeface="Times New Roman" panose="02020603050405020304" pitchFamily="18" charset="0"/>
              </a:rPr>
              <a:t>and others </a:t>
            </a:r>
            <a:r>
              <a:rPr lang="en-US" sz="2000" dirty="0">
                <a:latin typeface="Times New Roman" panose="02020603050405020304" pitchFamily="18" charset="0"/>
                <a:cs typeface="Times New Roman" panose="02020603050405020304" pitchFamily="18" charset="0"/>
              </a:rPr>
              <a:t>connected with the sick unit. This is possible </a:t>
            </a:r>
            <a:r>
              <a:rPr lang="en-US" sz="2000" dirty="0" smtClean="0">
                <a:latin typeface="Times New Roman" panose="02020603050405020304" pitchFamily="18" charset="0"/>
                <a:cs typeface="Times New Roman" panose="02020603050405020304" pitchFamily="18" charset="0"/>
              </a:rPr>
              <a:t>through effective </a:t>
            </a:r>
            <a:r>
              <a:rPr lang="en-US" sz="2000" dirty="0">
                <a:latin typeface="Times New Roman" panose="02020603050405020304" pitchFamily="18" charset="0"/>
                <a:cs typeface="Times New Roman" panose="02020603050405020304" pitchFamily="18" charset="0"/>
              </a:rPr>
              <a:t>communication with these groups. Any information</a:t>
            </a:r>
          </a:p>
          <a:p>
            <a:r>
              <a:rPr lang="en-US" sz="2000" dirty="0">
                <a:latin typeface="Times New Roman" panose="02020603050405020304" pitchFamily="18" charset="0"/>
                <a:cs typeface="Times New Roman" panose="02020603050405020304" pitchFamily="18" charset="0"/>
              </a:rPr>
              <a:t>regarding turnaround strategy must be quick, clear and complete.</a:t>
            </a:r>
          </a:p>
          <a:p>
            <a:r>
              <a:rPr lang="en-US" sz="2000" dirty="0">
                <a:latin typeface="Times New Roman" panose="02020603050405020304" pitchFamily="18" charset="0"/>
                <a:cs typeface="Times New Roman" panose="02020603050405020304" pitchFamily="18" charset="0"/>
              </a:rPr>
              <a:t>An effective and prompt communication is necessary in order </a:t>
            </a:r>
            <a:r>
              <a:rPr lang="en-US" sz="2000" dirty="0" smtClean="0">
                <a:latin typeface="Times New Roman" panose="02020603050405020304" pitchFamily="18" charset="0"/>
                <a:cs typeface="Times New Roman" panose="02020603050405020304" pitchFamily="18" charset="0"/>
              </a:rPr>
              <a:t>to reduce </a:t>
            </a:r>
            <a:r>
              <a:rPr lang="en-US" sz="2000" dirty="0">
                <a:latin typeface="Times New Roman" panose="02020603050405020304" pitchFamily="18" charset="0"/>
                <a:cs typeface="Times New Roman" panose="02020603050405020304" pitchFamily="18" charset="0"/>
              </a:rPr>
              <a:t>and remove their objection and reluctance to the </a:t>
            </a:r>
            <a:r>
              <a:rPr lang="en-US" sz="2000" dirty="0" smtClean="0">
                <a:latin typeface="Times New Roman" panose="02020603050405020304" pitchFamily="18" charset="0"/>
                <a:cs typeface="Times New Roman" panose="02020603050405020304" pitchFamily="18" charset="0"/>
              </a:rPr>
              <a:t>turnaround </a:t>
            </a:r>
            <a:r>
              <a:rPr lang="en-US" sz="2000" dirty="0" err="1" smtClean="0">
                <a:latin typeface="Times New Roman" panose="02020603050405020304" pitchFamily="18" charset="0"/>
                <a:cs typeface="Times New Roman" panose="02020603050405020304" pitchFamily="18" charset="0"/>
              </a:rPr>
              <a:t>programme</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a:t>
            </a:r>
            <a:r>
              <a:rPr lang="en-US" sz="2000" b="1" dirty="0">
                <a:latin typeface="Times New Roman" panose="02020603050405020304" pitchFamily="18" charset="0"/>
                <a:cs typeface="Times New Roman" panose="02020603050405020304" pitchFamily="18" charset="0"/>
              </a:rPr>
              <a:t>Viability of business :</a:t>
            </a:r>
          </a:p>
          <a:p>
            <a:r>
              <a:rPr lang="en-US" sz="2000" dirty="0">
                <a:latin typeface="Times New Roman" panose="02020603050405020304" pitchFamily="18" charset="0"/>
                <a:cs typeface="Times New Roman" panose="02020603050405020304" pitchFamily="18" charset="0"/>
              </a:rPr>
              <a:t>The nature of business needs careful consideration </a:t>
            </a:r>
            <a:r>
              <a:rPr lang="en-US" sz="2000" dirty="0" smtClean="0">
                <a:latin typeface="Times New Roman" panose="02020603050405020304" pitchFamily="18" charset="0"/>
                <a:cs typeface="Times New Roman" panose="02020603050405020304" pitchFamily="18" charset="0"/>
              </a:rPr>
              <a:t>before the </a:t>
            </a:r>
            <a:r>
              <a:rPr lang="en-US" sz="2000" dirty="0">
                <a:latin typeface="Times New Roman" panose="02020603050405020304" pitchFamily="18" charset="0"/>
                <a:cs typeface="Times New Roman" panose="02020603050405020304" pitchFamily="18" charset="0"/>
              </a:rPr>
              <a:t>introduction of turnaround strategy. </a:t>
            </a:r>
            <a:r>
              <a:rPr lang="en-US" sz="2000" dirty="0" smtClean="0">
                <a:latin typeface="Times New Roman" panose="02020603050405020304" pitchFamily="18" charset="0"/>
                <a:cs typeface="Times New Roman" panose="02020603050405020304" pitchFamily="18" charset="0"/>
              </a:rPr>
              <a:t>Turnaround strategy  can  work only when </a:t>
            </a:r>
            <a:r>
              <a:rPr lang="en-US" sz="2000" dirty="0" smtClean="0">
                <a:latin typeface="Times New Roman" panose="02020603050405020304" pitchFamily="18" charset="0"/>
                <a:cs typeface="Times New Roman" panose="02020603050405020304" pitchFamily="18" charset="0"/>
              </a:rPr>
              <a:t>there is </a:t>
            </a:r>
            <a:r>
              <a:rPr lang="en-US" sz="2000" dirty="0" smtClean="0">
                <a:latin typeface="Times New Roman" panose="02020603050405020304" pitchFamily="18" charset="0"/>
                <a:cs typeface="Times New Roman" panose="02020603050405020304" pitchFamily="18" charset="0"/>
              </a:rPr>
              <a:t>viability of business. One can not revive a business which has no prospects. It is better to close down the </a:t>
            </a:r>
            <a:r>
              <a:rPr lang="en-US" sz="2000" dirty="0" smtClean="0">
                <a:latin typeface="Times New Roman" panose="02020603050405020304" pitchFamily="18" charset="0"/>
                <a:cs typeface="Times New Roman" panose="02020603050405020304" pitchFamily="18" charset="0"/>
              </a:rPr>
              <a:t>business when  </a:t>
            </a:r>
            <a:r>
              <a:rPr lang="en-US" sz="2000" dirty="0" smtClean="0">
                <a:latin typeface="Times New Roman" panose="02020603050405020304" pitchFamily="18" charset="0"/>
                <a:cs typeface="Times New Roman" panose="02020603050405020304" pitchFamily="18" charset="0"/>
              </a:rPr>
              <a:t>there is no prospects. </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8.Good </a:t>
            </a:r>
            <a:r>
              <a:rPr lang="en-US" sz="2000" b="1" dirty="0">
                <a:latin typeface="Times New Roman" panose="02020603050405020304" pitchFamily="18" charset="0"/>
                <a:cs typeface="Times New Roman" panose="02020603050405020304" pitchFamily="18" charset="0"/>
              </a:rPr>
              <a:t>management :</a:t>
            </a:r>
          </a:p>
          <a:p>
            <a:r>
              <a:rPr lang="en-US" sz="2000" dirty="0">
                <a:latin typeface="Times New Roman" panose="02020603050405020304" pitchFamily="18" charset="0"/>
                <a:cs typeface="Times New Roman" panose="02020603050405020304" pitchFamily="18" charset="0"/>
              </a:rPr>
              <a:t>Turnaround would be successful if it is handled </a:t>
            </a:r>
            <a:r>
              <a:rPr lang="en-US" sz="2000" dirty="0" smtClean="0">
                <a:latin typeface="Times New Roman" panose="02020603050405020304" pitchFamily="18" charset="0"/>
                <a:cs typeface="Times New Roman" panose="02020603050405020304" pitchFamily="18" charset="0"/>
              </a:rPr>
              <a:t>by determined </a:t>
            </a:r>
            <a:r>
              <a:rPr lang="en-US" sz="2000" dirty="0">
                <a:latin typeface="Times New Roman" panose="02020603050405020304" pitchFamily="18" charset="0"/>
                <a:cs typeface="Times New Roman" panose="02020603050405020304" pitchFamily="18" charset="0"/>
              </a:rPr>
              <a:t>and motivating managers. The top managers must </a:t>
            </a:r>
            <a:r>
              <a:rPr lang="en-US" sz="2000" dirty="0" smtClean="0">
                <a:latin typeface="Times New Roman" panose="02020603050405020304" pitchFamily="18" charset="0"/>
                <a:cs typeface="Times New Roman" panose="02020603050405020304" pitchFamily="18" charset="0"/>
              </a:rPr>
              <a:t>be objective </a:t>
            </a:r>
            <a:r>
              <a:rPr lang="en-US" sz="2000" dirty="0">
                <a:latin typeface="Times New Roman" panose="02020603050405020304" pitchFamily="18" charset="0"/>
                <a:cs typeface="Times New Roman" panose="02020603050405020304" pitchFamily="18" charset="0"/>
              </a:rPr>
              <a:t>oriented. Self confident, positive in outlook, innovative </a:t>
            </a:r>
            <a:r>
              <a:rPr lang="en-US" sz="2000" dirty="0" smtClean="0">
                <a:latin typeface="Times New Roman" panose="02020603050405020304" pitchFamily="18" charset="0"/>
                <a:cs typeface="Times New Roman" panose="02020603050405020304" pitchFamily="18" charset="0"/>
              </a:rPr>
              <a:t>and creative </a:t>
            </a:r>
            <a:r>
              <a:rPr lang="en-US" sz="2000" dirty="0">
                <a:latin typeface="Times New Roman" panose="02020603050405020304" pitchFamily="18" charset="0"/>
                <a:cs typeface="Times New Roman" panose="02020603050405020304" pitchFamily="18" charset="0"/>
              </a:rPr>
              <a:t>in thinking and highly active with a good foresight to</a:t>
            </a:r>
          </a:p>
          <a:p>
            <a:r>
              <a:rPr lang="en-US" sz="2000" dirty="0">
                <a:latin typeface="Times New Roman" panose="02020603050405020304" pitchFamily="18" charset="0"/>
                <a:cs typeface="Times New Roman" panose="02020603050405020304" pitchFamily="18" charset="0"/>
              </a:rPr>
              <a:t>foresee whether their strategies would be positive in future or not</a:t>
            </a:r>
            <a:r>
              <a:rPr lang="en-US" dirty="0"/>
              <a:t>.</a:t>
            </a:r>
          </a:p>
        </p:txBody>
      </p:sp>
    </p:spTree>
    <p:extLst>
      <p:ext uri="{BB962C8B-B14F-4D97-AF65-F5344CB8AC3E}">
        <p14:creationId xmlns:p14="http://schemas.microsoft.com/office/powerpoint/2010/main" val="177006224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52400"/>
            <a:ext cx="9144000" cy="6247864"/>
          </a:xfrm>
          <a:prstGeom prst="rect">
            <a:avLst/>
          </a:prstGeom>
        </p:spPr>
        <p:txBody>
          <a:bodyPr wrap="square">
            <a:spAutoFit/>
          </a:bodyPr>
          <a:lstStyle/>
          <a:p>
            <a:pPr marL="342900" indent="-342900">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STEPS IN TURNAROUND STRATEGY </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To manage turnaround strategy and to make it </a:t>
            </a:r>
            <a:r>
              <a:rPr lang="en-US" sz="2000" dirty="0" smtClean="0">
                <a:latin typeface="Times New Roman" panose="02020603050405020304" pitchFamily="18" charset="0"/>
                <a:cs typeface="Times New Roman" panose="02020603050405020304" pitchFamily="18" charset="0"/>
              </a:rPr>
              <a:t>successful, the </a:t>
            </a:r>
            <a:r>
              <a:rPr lang="en-US" sz="2000" dirty="0">
                <a:latin typeface="Times New Roman" panose="02020603050405020304" pitchFamily="18" charset="0"/>
                <a:cs typeface="Times New Roman" panose="02020603050405020304" pitchFamily="18" charset="0"/>
              </a:rPr>
              <a:t>following are the steps that may be followed by business firms.</a:t>
            </a:r>
          </a:p>
          <a:p>
            <a:r>
              <a:rPr lang="en-US" sz="2000" b="1" dirty="0" smtClean="0">
                <a:latin typeface="Times New Roman" panose="02020603050405020304" pitchFamily="18" charset="0"/>
                <a:cs typeface="Times New Roman" panose="02020603050405020304" pitchFamily="18" charset="0"/>
              </a:rPr>
              <a:t>1. Setting </a:t>
            </a:r>
            <a:r>
              <a:rPr lang="en-US" sz="2000" b="1" dirty="0">
                <a:latin typeface="Times New Roman" panose="02020603050405020304" pitchFamily="18" charset="0"/>
                <a:cs typeface="Times New Roman" panose="02020603050405020304" pitchFamily="18" charset="0"/>
              </a:rPr>
              <a:t>up of a turnaround </a:t>
            </a:r>
            <a:r>
              <a:rPr lang="en-US" sz="2000" b="1" dirty="0" smtClean="0">
                <a:latin typeface="Times New Roman" panose="02020603050405020304" pitchFamily="18" charset="0"/>
                <a:cs typeface="Times New Roman" panose="02020603050405020304" pitchFamily="18" charset="0"/>
              </a:rPr>
              <a:t>committee:</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business firm may set up a turnaround committee or </a:t>
            </a:r>
            <a:r>
              <a:rPr lang="en-US" sz="2000" dirty="0" smtClean="0">
                <a:latin typeface="Times New Roman" panose="02020603050405020304" pitchFamily="18" charset="0"/>
                <a:cs typeface="Times New Roman" panose="02020603050405020304" pitchFamily="18" charset="0"/>
              </a:rPr>
              <a:t>a team </a:t>
            </a:r>
            <a:r>
              <a:rPr lang="en-US" sz="2000" dirty="0">
                <a:latin typeface="Times New Roman" panose="02020603050405020304" pitchFamily="18" charset="0"/>
                <a:cs typeface="Times New Roman" panose="02020603050405020304" pitchFamily="18" charset="0"/>
              </a:rPr>
              <a:t>to deal with the turnaround strategy. The committee </a:t>
            </a:r>
            <a:r>
              <a:rPr lang="en-US" sz="2000" dirty="0" smtClean="0">
                <a:latin typeface="Times New Roman" panose="02020603050405020304" pitchFamily="18" charset="0"/>
                <a:cs typeface="Times New Roman" panose="02020603050405020304" pitchFamily="18" charset="0"/>
              </a:rPr>
              <a:t>may involve </a:t>
            </a:r>
            <a:r>
              <a:rPr lang="en-US" sz="2000" dirty="0">
                <a:latin typeface="Times New Roman" panose="02020603050405020304" pitchFamily="18" charset="0"/>
                <a:cs typeface="Times New Roman" panose="02020603050405020304" pitchFamily="18" charset="0"/>
              </a:rPr>
              <a:t>top management personnel, consultant and may </a:t>
            </a:r>
            <a:r>
              <a:rPr lang="en-US" sz="2000" dirty="0" smtClean="0">
                <a:latin typeface="Times New Roman" panose="02020603050405020304" pitchFamily="18" charset="0"/>
                <a:cs typeface="Times New Roman" panose="02020603050405020304" pitchFamily="18" charset="0"/>
              </a:rPr>
              <a:t>include employees</a:t>
            </a:r>
            <a:r>
              <a:rPr lang="en-US" sz="2000" dirty="0">
                <a:latin typeface="Times New Roman" panose="02020603050405020304" pitchFamily="18" charset="0"/>
                <a:cs typeface="Times New Roman" panose="02020603050405020304" pitchFamily="18" charset="0"/>
              </a:rPr>
              <a:t>’ representative. </a:t>
            </a:r>
            <a:r>
              <a:rPr lang="en-US" sz="2000" dirty="0" smtClean="0">
                <a:latin typeface="Times New Roman" panose="02020603050405020304" pitchFamily="18" charset="0"/>
                <a:cs typeface="Times New Roman" panose="02020603050405020304" pitchFamily="18" charset="0"/>
              </a:rPr>
              <a:t>business </a:t>
            </a:r>
            <a:r>
              <a:rPr lang="en-US" sz="2000" dirty="0">
                <a:latin typeface="Times New Roman" panose="02020603050405020304" pitchFamily="18" charset="0"/>
                <a:cs typeface="Times New Roman" panose="02020603050405020304" pitchFamily="18" charset="0"/>
              </a:rPr>
              <a:t>firms appoint a </a:t>
            </a:r>
            <a:r>
              <a:rPr lang="en-US" sz="2000" dirty="0" smtClean="0">
                <a:latin typeface="Times New Roman" panose="02020603050405020304" pitchFamily="18" charset="0"/>
                <a:cs typeface="Times New Roman" panose="02020603050405020304" pitchFamily="18" charset="0"/>
              </a:rPr>
              <a:t>new CEO </a:t>
            </a:r>
            <a:r>
              <a:rPr lang="en-US" sz="2000" dirty="0">
                <a:latin typeface="Times New Roman" panose="02020603050405020304" pitchFamily="18" charset="0"/>
                <a:cs typeface="Times New Roman" panose="02020603050405020304" pitchFamily="18" charset="0"/>
              </a:rPr>
              <a:t>to deal with turnaround strategy. The CEO may take the </a:t>
            </a:r>
            <a:r>
              <a:rPr lang="en-US" sz="2000" dirty="0" smtClean="0">
                <a:latin typeface="Times New Roman" panose="02020603050405020304" pitchFamily="18" charset="0"/>
                <a:cs typeface="Times New Roman" panose="02020603050405020304" pitchFamily="18" charset="0"/>
              </a:rPr>
              <a:t>help of </a:t>
            </a:r>
            <a:r>
              <a:rPr lang="en-US" sz="2000" dirty="0">
                <a:latin typeface="Times New Roman" panose="02020603050405020304" pitchFamily="18" charset="0"/>
                <a:cs typeface="Times New Roman" panose="02020603050405020304" pitchFamily="18" charset="0"/>
              </a:rPr>
              <a:t>some top management personnel to manage the </a:t>
            </a:r>
            <a:r>
              <a:rPr lang="en-US" sz="2000" dirty="0" smtClean="0">
                <a:latin typeface="Times New Roman" panose="02020603050405020304" pitchFamily="18" charset="0"/>
                <a:cs typeface="Times New Roman" panose="02020603050405020304" pitchFamily="18" charset="0"/>
              </a:rPr>
              <a:t>turnaround strategy.</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 Identify </a:t>
            </a:r>
            <a:r>
              <a:rPr lang="en-US" sz="2000" b="1" dirty="0">
                <a:latin typeface="Times New Roman" panose="02020603050405020304" pitchFamily="18" charset="0"/>
                <a:cs typeface="Times New Roman" panose="02020603050405020304" pitchFamily="18" charset="0"/>
              </a:rPr>
              <a:t>problematic areas :</a:t>
            </a:r>
          </a:p>
          <a:p>
            <a:r>
              <a:rPr lang="en-US" sz="2000" dirty="0">
                <a:latin typeface="Times New Roman" panose="02020603050405020304" pitchFamily="18" charset="0"/>
                <a:cs typeface="Times New Roman" panose="02020603050405020304" pitchFamily="18" charset="0"/>
              </a:rPr>
              <a:t>The problematic areas should be </a:t>
            </a:r>
            <a:r>
              <a:rPr lang="en-US" sz="2000" dirty="0" smtClean="0">
                <a:latin typeface="Times New Roman" panose="02020603050405020304" pitchFamily="18" charset="0"/>
                <a:cs typeface="Times New Roman" panose="02020603050405020304" pitchFamily="18" charset="0"/>
              </a:rPr>
              <a:t>analyzed. </a:t>
            </a:r>
            <a:r>
              <a:rPr lang="en-US" sz="2000" dirty="0">
                <a:latin typeface="Times New Roman" panose="02020603050405020304" pitchFamily="18" charset="0"/>
                <a:cs typeface="Times New Roman" panose="02020603050405020304" pitchFamily="18" charset="0"/>
              </a:rPr>
              <a:t>It could </a:t>
            </a:r>
            <a:r>
              <a:rPr lang="en-US" sz="2000" dirty="0" smtClean="0">
                <a:latin typeface="Times New Roman" panose="02020603050405020304" pitchFamily="18" charset="0"/>
                <a:cs typeface="Times New Roman" panose="02020603050405020304" pitchFamily="18" charset="0"/>
              </a:rPr>
              <a:t>be obsolete </a:t>
            </a:r>
            <a:r>
              <a:rPr lang="en-US" sz="2000" dirty="0">
                <a:latin typeface="Times New Roman" panose="02020603050405020304" pitchFamily="18" charset="0"/>
                <a:cs typeface="Times New Roman" panose="02020603050405020304" pitchFamily="18" charset="0"/>
              </a:rPr>
              <a:t>technology used by the company, under utilization </a:t>
            </a:r>
            <a:r>
              <a:rPr lang="en-US" sz="2000" dirty="0" smtClean="0">
                <a:latin typeface="Times New Roman" panose="02020603050405020304" pitchFamily="18" charset="0"/>
                <a:cs typeface="Times New Roman" panose="02020603050405020304" pitchFamily="18" charset="0"/>
              </a:rPr>
              <a:t>of production </a:t>
            </a:r>
            <a:r>
              <a:rPr lang="en-US" sz="2000" dirty="0">
                <a:latin typeface="Times New Roman" panose="02020603050405020304" pitchFamily="18" charset="0"/>
                <a:cs typeface="Times New Roman" panose="02020603050405020304" pitchFamily="18" charset="0"/>
              </a:rPr>
              <a:t>capacity, or continuous decline in sale of some </a:t>
            </a:r>
            <a:r>
              <a:rPr lang="en-US" sz="2000" dirty="0" smtClean="0">
                <a:latin typeface="Times New Roman" panose="02020603050405020304" pitchFamily="18" charset="0"/>
                <a:cs typeface="Times New Roman" panose="02020603050405020304" pitchFamily="18" charset="0"/>
              </a:rPr>
              <a:t>product etc</a:t>
            </a:r>
            <a:r>
              <a:rPr lang="en-US" sz="2000" dirty="0">
                <a:latin typeface="Times New Roman" panose="02020603050405020304" pitchFamily="18" charset="0"/>
                <a:cs typeface="Times New Roman" panose="02020603050405020304" pitchFamily="18" charset="0"/>
              </a:rPr>
              <a:t>. Only when the problems are identified properly, </a:t>
            </a:r>
            <a:r>
              <a:rPr lang="en-US" sz="2000" dirty="0" smtClean="0">
                <a:latin typeface="Times New Roman" panose="02020603050405020304" pitchFamily="18" charset="0"/>
                <a:cs typeface="Times New Roman" panose="02020603050405020304" pitchFamily="18" charset="0"/>
              </a:rPr>
              <a:t>then </a:t>
            </a:r>
            <a:r>
              <a:rPr lang="en-US" sz="2000" dirty="0" err="1" smtClean="0">
                <a:latin typeface="Times New Roman" panose="02020603050405020304" pitchFamily="18" charset="0"/>
                <a:cs typeface="Times New Roman" panose="02020603050405020304" pitchFamily="18" charset="0"/>
              </a:rPr>
              <a:t>organisation</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can work for proper solutions</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3) Detailed Investigation of problem :</a:t>
            </a:r>
          </a:p>
          <a:p>
            <a:r>
              <a:rPr lang="en-US" sz="2000" dirty="0">
                <a:latin typeface="Times New Roman" panose="02020603050405020304" pitchFamily="18" charset="0"/>
                <a:cs typeface="Times New Roman" panose="02020603050405020304" pitchFamily="18" charset="0"/>
              </a:rPr>
              <a:t>The turnaround team needs to make a detailed </a:t>
            </a:r>
            <a:r>
              <a:rPr lang="en-US" sz="2000" dirty="0" smtClean="0">
                <a:latin typeface="Times New Roman" panose="02020603050405020304" pitchFamily="18" charset="0"/>
                <a:cs typeface="Times New Roman" panose="02020603050405020304" pitchFamily="18" charset="0"/>
              </a:rPr>
              <a:t>investigation of </a:t>
            </a:r>
            <a:r>
              <a:rPr lang="en-US" sz="2000" dirty="0">
                <a:latin typeface="Times New Roman" panose="02020603050405020304" pitchFamily="18" charset="0"/>
                <a:cs typeface="Times New Roman" panose="02020603050405020304" pitchFamily="18" charset="0"/>
              </a:rPr>
              <a:t>the various problems. The turnaround team may undertake </a:t>
            </a:r>
            <a:r>
              <a:rPr lang="en-US" sz="2000" dirty="0" smtClean="0">
                <a:latin typeface="Times New Roman" panose="02020603050405020304" pitchFamily="18" charset="0"/>
                <a:cs typeface="Times New Roman" panose="02020603050405020304" pitchFamily="18" charset="0"/>
              </a:rPr>
              <a:t>the activities </a:t>
            </a:r>
            <a:r>
              <a:rPr lang="en-US" sz="2000" dirty="0">
                <a:latin typeface="Times New Roman" panose="02020603050405020304" pitchFamily="18" charset="0"/>
                <a:cs typeface="Times New Roman" panose="02020603050405020304" pitchFamily="18" charset="0"/>
              </a:rPr>
              <a:t>i.e. discuss with workers to know the problems, </a:t>
            </a:r>
            <a:r>
              <a:rPr lang="en-US" sz="2000" dirty="0" smtClean="0">
                <a:latin typeface="Times New Roman" panose="02020603050405020304" pitchFamily="18" charset="0"/>
                <a:cs typeface="Times New Roman" panose="02020603050405020304" pitchFamily="18" charset="0"/>
              </a:rPr>
              <a:t>conduct consumer </a:t>
            </a:r>
            <a:r>
              <a:rPr lang="en-US" sz="2000" dirty="0">
                <a:latin typeface="Times New Roman" panose="02020603050405020304" pitchFamily="18" charset="0"/>
                <a:cs typeface="Times New Roman" panose="02020603050405020304" pitchFamily="18" charset="0"/>
              </a:rPr>
              <a:t>research, conduct dealers’ survey etc.</a:t>
            </a:r>
          </a:p>
        </p:txBody>
      </p:sp>
    </p:spTree>
    <p:extLst>
      <p:ext uri="{BB962C8B-B14F-4D97-AF65-F5344CB8AC3E}">
        <p14:creationId xmlns:p14="http://schemas.microsoft.com/office/powerpoint/2010/main" val="38993048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152400"/>
            <a:ext cx="9139451" cy="6247864"/>
          </a:xfrm>
          <a:prstGeom prst="rect">
            <a:avLst/>
          </a:prstGeom>
        </p:spPr>
        <p:txBody>
          <a:bodyPr wrap="square">
            <a:spAutoFit/>
          </a:bodyPr>
          <a:lstStyle/>
          <a:p>
            <a:r>
              <a:rPr lang="en-US" sz="2000" b="1" dirty="0" smtClean="0">
                <a:latin typeface="Times New Roman" panose="02020603050405020304" pitchFamily="18" charset="0"/>
                <a:cs typeface="Times New Roman" panose="02020603050405020304" pitchFamily="18" charset="0"/>
              </a:rPr>
              <a:t>4)  </a:t>
            </a:r>
            <a:r>
              <a:rPr lang="en-US" sz="2000" b="1" dirty="0">
                <a:latin typeface="Times New Roman" panose="02020603050405020304" pitchFamily="18" charset="0"/>
                <a:cs typeface="Times New Roman" panose="02020603050405020304" pitchFamily="18" charset="0"/>
              </a:rPr>
              <a:t>Enlist critical areas :</a:t>
            </a:r>
          </a:p>
          <a:p>
            <a:r>
              <a:rPr lang="en-US" sz="2000" dirty="0">
                <a:latin typeface="Times New Roman" panose="02020603050405020304" pitchFamily="18" charset="0"/>
                <a:cs typeface="Times New Roman" panose="02020603050405020304" pitchFamily="18" charset="0"/>
              </a:rPr>
              <a:t>The critical areas which have been identified should </a:t>
            </a:r>
            <a:r>
              <a:rPr lang="en-US" sz="2000" dirty="0" smtClean="0">
                <a:latin typeface="Times New Roman" panose="02020603050405020304" pitchFamily="18" charset="0"/>
                <a:cs typeface="Times New Roman" panose="02020603050405020304" pitchFamily="18" charset="0"/>
              </a:rPr>
              <a:t>be investigated </a:t>
            </a:r>
            <a:r>
              <a:rPr lang="en-US" sz="2000" dirty="0">
                <a:latin typeface="Times New Roman" panose="02020603050405020304" pitchFamily="18" charset="0"/>
                <a:cs typeface="Times New Roman" panose="02020603050405020304" pitchFamily="18" charset="0"/>
              </a:rPr>
              <a:t>further and list covering those should be prepared. </a:t>
            </a:r>
            <a:r>
              <a:rPr lang="en-US" sz="2000" dirty="0" smtClean="0">
                <a:latin typeface="Times New Roman" panose="02020603050405020304" pitchFamily="18" charset="0"/>
                <a:cs typeface="Times New Roman" panose="02020603050405020304" pitchFamily="18" charset="0"/>
              </a:rPr>
              <a:t>On the </a:t>
            </a:r>
            <a:r>
              <a:rPr lang="en-US" sz="2000" dirty="0">
                <a:latin typeface="Times New Roman" panose="02020603050405020304" pitchFamily="18" charset="0"/>
                <a:cs typeface="Times New Roman" panose="02020603050405020304" pitchFamily="18" charset="0"/>
              </a:rPr>
              <a:t>basis of their intensity the most important problem should </a:t>
            </a:r>
            <a:r>
              <a:rPr lang="en-US" sz="2000" dirty="0" smtClean="0">
                <a:latin typeface="Times New Roman" panose="02020603050405020304" pitchFamily="18" charset="0"/>
                <a:cs typeface="Times New Roman" panose="02020603050405020304" pitchFamily="18" charset="0"/>
              </a:rPr>
              <a:t>be given </a:t>
            </a:r>
            <a:r>
              <a:rPr lang="en-US" sz="2000" dirty="0">
                <a:latin typeface="Times New Roman" panose="02020603050405020304" pitchFamily="18" charset="0"/>
                <a:cs typeface="Times New Roman" panose="02020603050405020304" pitchFamily="18" charset="0"/>
              </a:rPr>
              <a:t>top priority and remaining ones should be enlisted in</a:t>
            </a:r>
          </a:p>
          <a:p>
            <a:r>
              <a:rPr lang="en-US" sz="2000" dirty="0">
                <a:latin typeface="Times New Roman" panose="02020603050405020304" pitchFamily="18" charset="0"/>
                <a:cs typeface="Times New Roman" panose="02020603050405020304" pitchFamily="18" charset="0"/>
              </a:rPr>
              <a:t>descending order</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5) Prepare restructuring plan :</a:t>
            </a:r>
          </a:p>
          <a:p>
            <a:r>
              <a:rPr lang="en-US" sz="2000" dirty="0">
                <a:latin typeface="Times New Roman" panose="02020603050405020304" pitchFamily="18" charset="0"/>
                <a:cs typeface="Times New Roman" panose="02020603050405020304" pitchFamily="18" charset="0"/>
              </a:rPr>
              <a:t>A comprehensive restructuring plan should be </a:t>
            </a:r>
            <a:r>
              <a:rPr lang="en-US" sz="2000" dirty="0" smtClean="0">
                <a:latin typeface="Times New Roman" panose="02020603050405020304" pitchFamily="18" charset="0"/>
                <a:cs typeface="Times New Roman" panose="02020603050405020304" pitchFamily="18" charset="0"/>
              </a:rPr>
              <a:t>prepared. While </a:t>
            </a:r>
            <a:r>
              <a:rPr lang="en-US" sz="2000" dirty="0">
                <a:latin typeface="Times New Roman" panose="02020603050405020304" pitchFamily="18" charset="0"/>
                <a:cs typeface="Times New Roman" panose="02020603050405020304" pitchFamily="18" charset="0"/>
              </a:rPr>
              <a:t>doing so, the strengths and weaknesses of the </a:t>
            </a:r>
            <a:r>
              <a:rPr lang="en-US" sz="2000" dirty="0" smtClean="0">
                <a:latin typeface="Times New Roman" panose="02020603050405020304" pitchFamily="18" charset="0"/>
                <a:cs typeface="Times New Roman" panose="02020603050405020304" pitchFamily="18" charset="0"/>
              </a:rPr>
              <a:t>organization should </a:t>
            </a:r>
            <a:r>
              <a:rPr lang="en-US" sz="2000" dirty="0">
                <a:latin typeface="Times New Roman" panose="02020603050405020304" pitchFamily="18" charset="0"/>
                <a:cs typeface="Times New Roman" panose="02020603050405020304" pitchFamily="18" charset="0"/>
              </a:rPr>
              <a:t>be taken into account</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6) Implement the plan :</a:t>
            </a:r>
          </a:p>
          <a:p>
            <a:r>
              <a:rPr lang="en-US" sz="2000" dirty="0">
                <a:latin typeface="Times New Roman" panose="02020603050405020304" pitchFamily="18" charset="0"/>
                <a:cs typeface="Times New Roman" panose="02020603050405020304" pitchFamily="18" charset="0"/>
              </a:rPr>
              <a:t>Thereafter, the plan must be implemented. For example </a:t>
            </a:r>
            <a:r>
              <a:rPr lang="en-US" sz="2000" dirty="0" smtClean="0">
                <a:latin typeface="Times New Roman" panose="02020603050405020304" pitchFamily="18" charset="0"/>
                <a:cs typeface="Times New Roman" panose="02020603050405020304" pitchFamily="18" charset="0"/>
              </a:rPr>
              <a:t>if the </a:t>
            </a:r>
            <a:r>
              <a:rPr lang="en-US" sz="2000" dirty="0">
                <a:latin typeface="Times New Roman" panose="02020603050405020304" pitchFamily="18" charset="0"/>
                <a:cs typeface="Times New Roman" panose="02020603050405020304" pitchFamily="18" charset="0"/>
              </a:rPr>
              <a:t>company wants to restructure human resource, it must </a:t>
            </a:r>
            <a:r>
              <a:rPr lang="en-US" sz="2000" dirty="0" smtClean="0">
                <a:latin typeface="Times New Roman" panose="02020603050405020304" pitchFamily="18" charset="0"/>
                <a:cs typeface="Times New Roman" panose="02020603050405020304" pitchFamily="18" charset="0"/>
              </a:rPr>
              <a:t>first identify </a:t>
            </a:r>
            <a:r>
              <a:rPr lang="en-US" sz="2000" dirty="0">
                <a:latin typeface="Times New Roman" panose="02020603050405020304" pitchFamily="18" charset="0"/>
                <a:cs typeface="Times New Roman" panose="02020603050405020304" pitchFamily="18" charset="0"/>
              </a:rPr>
              <a:t>surplus employees. If possible they must be retained. If </a:t>
            </a:r>
            <a:r>
              <a:rPr lang="en-US" sz="2000" dirty="0" smtClean="0">
                <a:latin typeface="Times New Roman" panose="02020603050405020304" pitchFamily="18" charset="0"/>
                <a:cs typeface="Times New Roman" panose="02020603050405020304" pitchFamily="18" charset="0"/>
              </a:rPr>
              <a:t>not</a:t>
            </a:r>
            <a:r>
              <a:rPr lang="en-US" sz="2000" dirty="0" smtClean="0">
                <a:latin typeface="Times New Roman" panose="02020603050405020304" pitchFamily="18" charset="0"/>
                <a:cs typeface="Times New Roman" panose="02020603050405020304" pitchFamily="18" charset="0"/>
              </a:rPr>
              <a:t>, they </a:t>
            </a:r>
            <a:r>
              <a:rPr lang="en-US" sz="2000" dirty="0">
                <a:latin typeface="Times New Roman" panose="02020603050405020304" pitchFamily="18" charset="0"/>
                <a:cs typeface="Times New Roman" panose="02020603050405020304" pitchFamily="18" charset="0"/>
              </a:rPr>
              <a:t>should be retrenched. For this the company must </a:t>
            </a:r>
            <a:r>
              <a:rPr lang="en-US" sz="2000" dirty="0" smtClean="0">
                <a:latin typeface="Times New Roman" panose="02020603050405020304" pitchFamily="18" charset="0"/>
                <a:cs typeface="Times New Roman" panose="02020603050405020304" pitchFamily="18" charset="0"/>
              </a:rPr>
              <a:t>make necessary </a:t>
            </a:r>
            <a:r>
              <a:rPr lang="en-US" sz="2000" dirty="0">
                <a:latin typeface="Times New Roman" panose="02020603050405020304" pitchFamily="18" charset="0"/>
                <a:cs typeface="Times New Roman" panose="02020603050405020304" pitchFamily="18" charset="0"/>
              </a:rPr>
              <a:t>fund’s in the form of gratuity, </a:t>
            </a:r>
            <a:r>
              <a:rPr lang="en-US" sz="2000" dirty="0" smtClean="0">
                <a:latin typeface="Times New Roman" panose="02020603050405020304" pitchFamily="18" charset="0"/>
                <a:cs typeface="Times New Roman" panose="02020603050405020304" pitchFamily="18" charset="0"/>
              </a:rPr>
              <a:t>pension, provident </a:t>
            </a:r>
            <a:r>
              <a:rPr lang="en-US" sz="2000" dirty="0">
                <a:latin typeface="Times New Roman" panose="02020603050405020304" pitchFamily="18" charset="0"/>
                <a:cs typeface="Times New Roman" panose="02020603050405020304" pitchFamily="18" charset="0"/>
              </a:rPr>
              <a:t>fund etc. to be paid to them</a:t>
            </a:r>
            <a:r>
              <a:rPr lang="en-US" sz="2000"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7. Review </a:t>
            </a:r>
            <a:r>
              <a:rPr lang="en-US" sz="2000" b="1" dirty="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The turnaround strategy needs to be monitored at </a:t>
            </a:r>
            <a:r>
              <a:rPr lang="en-US" sz="2000" dirty="0" smtClean="0">
                <a:latin typeface="Times New Roman" panose="02020603050405020304" pitchFamily="18" charset="0"/>
                <a:cs typeface="Times New Roman" panose="02020603050405020304" pitchFamily="18" charset="0"/>
              </a:rPr>
              <a:t>different phases</a:t>
            </a:r>
            <a:r>
              <a:rPr lang="en-US" sz="2000" dirty="0">
                <a:latin typeface="Times New Roman" panose="02020603050405020304" pitchFamily="18" charset="0"/>
                <a:cs typeface="Times New Roman" panose="02020603050405020304" pitchFamily="18" charset="0"/>
              </a:rPr>
              <a:t>. Monitoring of implementation is a must to ensure </a:t>
            </a:r>
            <a:r>
              <a:rPr lang="en-US" sz="2000" dirty="0" smtClean="0">
                <a:latin typeface="Times New Roman" panose="02020603050405020304" pitchFamily="18" charset="0"/>
                <a:cs typeface="Times New Roman" panose="02020603050405020304" pitchFamily="18" charset="0"/>
              </a:rPr>
              <a:t>early revival</a:t>
            </a:r>
            <a:r>
              <a:rPr lang="en-US" sz="2000" dirty="0">
                <a:latin typeface="Times New Roman" panose="02020603050405020304" pitchFamily="18" charset="0"/>
                <a:cs typeface="Times New Roman" panose="02020603050405020304" pitchFamily="18" charset="0"/>
              </a:rPr>
              <a:t>. It required, the company </a:t>
            </a:r>
            <a:r>
              <a:rPr lang="en-US" sz="2000" dirty="0" smtClean="0">
                <a:latin typeface="Times New Roman" panose="02020603050405020304" pitchFamily="18" charset="0"/>
                <a:cs typeface="Times New Roman" panose="02020603050405020304" pitchFamily="18" charset="0"/>
              </a:rPr>
              <a:t>may adopt </a:t>
            </a:r>
            <a:r>
              <a:rPr lang="en-US" sz="2000" dirty="0">
                <a:latin typeface="Times New Roman" panose="02020603050405020304" pitchFamily="18" charset="0"/>
                <a:cs typeface="Times New Roman" panose="02020603050405020304" pitchFamily="18" charset="0"/>
              </a:rPr>
              <a:t>additional measures </a:t>
            </a:r>
            <a:r>
              <a:rPr lang="en-US" sz="2000" dirty="0" smtClean="0">
                <a:latin typeface="Times New Roman" panose="02020603050405020304" pitchFamily="18" charset="0"/>
                <a:cs typeface="Times New Roman" panose="02020603050405020304" pitchFamily="18" charset="0"/>
              </a:rPr>
              <a:t>to overcome </a:t>
            </a:r>
            <a:r>
              <a:rPr lang="en-US" sz="2000" dirty="0">
                <a:latin typeface="Times New Roman" panose="02020603050405020304" pitchFamily="18" charset="0"/>
                <a:cs typeface="Times New Roman" panose="02020603050405020304" pitchFamily="18" charset="0"/>
              </a:rPr>
              <a:t>the turnaround strategy</a:t>
            </a:r>
          </a:p>
        </p:txBody>
      </p:sp>
    </p:spTree>
    <p:extLst>
      <p:ext uri="{BB962C8B-B14F-4D97-AF65-F5344CB8AC3E}">
        <p14:creationId xmlns:p14="http://schemas.microsoft.com/office/powerpoint/2010/main" val="29216044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732477"/>
            <a:ext cx="8305800" cy="6186309"/>
          </a:xfrm>
          <a:prstGeom prst="rect">
            <a:avLst/>
          </a:prstGeom>
          <a:noFill/>
        </p:spPr>
        <p:txBody>
          <a:bodyPr wrap="square" rtlCol="0">
            <a:spAutoFit/>
          </a:bodyPr>
          <a:lstStyle/>
          <a:p>
            <a:pPr>
              <a:lnSpc>
                <a:spcPct val="150000"/>
              </a:lnSpc>
            </a:pPr>
            <a:endParaRPr lang="en-US" sz="2200" dirty="0">
              <a:latin typeface="Times New Roman" pitchFamily="18" charset="0"/>
              <a:cs typeface="Times New Roman" pitchFamily="18" charset="0"/>
            </a:endParaRPr>
          </a:p>
          <a:p>
            <a:pPr lvl="0">
              <a:lnSpc>
                <a:spcPct val="150000"/>
              </a:lnSpc>
              <a:buFont typeface="Wingdings" pitchFamily="2" charset="2"/>
              <a:buChar char="q"/>
            </a:pPr>
            <a:r>
              <a:rPr lang="en-IN" sz="2200" dirty="0" smtClean="0">
                <a:latin typeface="Times New Roman" pitchFamily="18" charset="0"/>
                <a:cs typeface="Times New Roman" pitchFamily="18" charset="0"/>
              </a:rPr>
              <a:t>Business </a:t>
            </a:r>
            <a:r>
              <a:rPr lang="en-IN" sz="2200" dirty="0">
                <a:latin typeface="Times New Roman" pitchFamily="18" charset="0"/>
                <a:cs typeface="Times New Roman" pitchFamily="18" charset="0"/>
              </a:rPr>
              <a:t>Organisation Management </a:t>
            </a:r>
            <a:r>
              <a:rPr lang="en-IN" sz="2200" b="1" u="sng" dirty="0" err="1">
                <a:solidFill>
                  <a:schemeClr val="accent6"/>
                </a:solidFill>
                <a:latin typeface="Times New Roman" pitchFamily="18" charset="0"/>
                <a:cs typeface="Times New Roman" pitchFamily="18" charset="0"/>
              </a:rPr>
              <a:t>Maheshwari</a:t>
            </a:r>
            <a:r>
              <a:rPr lang="en-IN" sz="2200" b="1" u="sng" dirty="0">
                <a:solidFill>
                  <a:schemeClr val="accent6"/>
                </a:solidFill>
                <a:latin typeface="Times New Roman" pitchFamily="18" charset="0"/>
                <a:cs typeface="Times New Roman" pitchFamily="18" charset="0"/>
              </a:rPr>
              <a:t>, </a:t>
            </a:r>
            <a:r>
              <a:rPr lang="en-IN" sz="2200" b="1" u="sng" dirty="0" err="1">
                <a:solidFill>
                  <a:schemeClr val="accent6"/>
                </a:solidFill>
                <a:latin typeface="Times New Roman" pitchFamily="18" charset="0"/>
                <a:cs typeface="Times New Roman" pitchFamily="18" charset="0"/>
              </a:rPr>
              <a:t>Rajendra</a:t>
            </a:r>
            <a:r>
              <a:rPr lang="en-IN" sz="2200" b="1" u="sng" dirty="0">
                <a:solidFill>
                  <a:schemeClr val="accent6"/>
                </a:solidFill>
                <a:latin typeface="Times New Roman" pitchFamily="18" charset="0"/>
                <a:cs typeface="Times New Roman" pitchFamily="18" charset="0"/>
              </a:rPr>
              <a:t> P, </a:t>
            </a:r>
            <a:r>
              <a:rPr lang="en-IN" sz="2200" b="1" u="sng" dirty="0" smtClean="0">
                <a:solidFill>
                  <a:schemeClr val="accent6"/>
                </a:solidFill>
                <a:latin typeface="Times New Roman" pitchFamily="18" charset="0"/>
                <a:cs typeface="Times New Roman" pitchFamily="18" charset="0"/>
              </a:rPr>
              <a:t>   </a:t>
            </a:r>
          </a:p>
          <a:p>
            <a:pPr lvl="0">
              <a:lnSpc>
                <a:spcPct val="150000"/>
              </a:lnSpc>
            </a:pPr>
            <a:r>
              <a:rPr lang="en-IN" sz="2200" b="1" u="sng" dirty="0" err="1" smtClean="0">
                <a:solidFill>
                  <a:schemeClr val="accent6"/>
                </a:solidFill>
                <a:latin typeface="Times New Roman" pitchFamily="18" charset="0"/>
                <a:cs typeface="Times New Roman" pitchFamily="18" charset="0"/>
              </a:rPr>
              <a:t>Mahajan</a:t>
            </a:r>
            <a:r>
              <a:rPr lang="en-IN" sz="2200" b="1" u="sng" dirty="0" smtClean="0">
                <a:solidFill>
                  <a:schemeClr val="accent6"/>
                </a:solidFill>
                <a:latin typeface="Times New Roman" pitchFamily="18" charset="0"/>
                <a:cs typeface="Times New Roman" pitchFamily="18" charset="0"/>
              </a:rPr>
              <a:t>,</a:t>
            </a:r>
            <a:endParaRPr lang="en-US" sz="2200" b="1" u="sng" dirty="0">
              <a:solidFill>
                <a:schemeClr val="accent6"/>
              </a:solidFill>
              <a:latin typeface="Times New Roman" pitchFamily="18" charset="0"/>
              <a:cs typeface="Times New Roman" pitchFamily="18" charset="0"/>
            </a:endParaRPr>
          </a:p>
          <a:p>
            <a:pPr>
              <a:lnSpc>
                <a:spcPct val="150000"/>
              </a:lnSpc>
              <a:buFont typeface="Wingdings" pitchFamily="2" charset="2"/>
              <a:buChar char="q"/>
            </a:pPr>
            <a:r>
              <a:rPr lang="en-IN" sz="2200" b="1" dirty="0" smtClean="0">
                <a:latin typeface="Times New Roman" pitchFamily="18" charset="0"/>
                <a:cs typeface="Times New Roman" pitchFamily="18" charset="0"/>
              </a:rPr>
              <a:t>  </a:t>
            </a:r>
            <a:r>
              <a:rPr lang="en-IN" sz="2200" b="1" u="sng" dirty="0" smtClean="0">
                <a:solidFill>
                  <a:schemeClr val="accent6"/>
                </a:solidFill>
                <a:latin typeface="Times New Roman" pitchFamily="18" charset="0"/>
                <a:cs typeface="Times New Roman" pitchFamily="18" charset="0"/>
              </a:rPr>
              <a:t>J.P</a:t>
            </a:r>
            <a:r>
              <a:rPr lang="en-IN" sz="2200" b="1" dirty="0">
                <a:latin typeface="Times New Roman" pitchFamily="18" charset="0"/>
                <a:cs typeface="Times New Roman" pitchFamily="18" charset="0"/>
              </a:rPr>
              <a:t>.</a:t>
            </a:r>
            <a:r>
              <a:rPr lang="en-IN" sz="2200" dirty="0">
                <a:latin typeface="Times New Roman" pitchFamily="18" charset="0"/>
                <a:cs typeface="Times New Roman" pitchFamily="18" charset="0"/>
              </a:rPr>
              <a:t>, International Book House</a:t>
            </a:r>
            <a:endParaRPr lang="en-US" sz="2200" dirty="0">
              <a:latin typeface="Times New Roman" pitchFamily="18" charset="0"/>
              <a:cs typeface="Times New Roman" pitchFamily="18" charset="0"/>
            </a:endParaRPr>
          </a:p>
          <a:p>
            <a:pPr lvl="0">
              <a:lnSpc>
                <a:spcPct val="150000"/>
              </a:lnSpc>
              <a:buFont typeface="Wingdings" pitchFamily="2" charset="2"/>
              <a:buChar char="q"/>
            </a:pPr>
            <a:r>
              <a:rPr lang="en-IN" sz="2200" dirty="0">
                <a:latin typeface="Times New Roman" pitchFamily="18" charset="0"/>
                <a:cs typeface="Times New Roman" pitchFamily="18" charset="0"/>
              </a:rPr>
              <a:t>A complete guide to successful Entrepreneurship- </a:t>
            </a:r>
            <a:r>
              <a:rPr lang="en-IN" sz="2200" b="1" u="sng" dirty="0" err="1">
                <a:solidFill>
                  <a:schemeClr val="accent6"/>
                </a:solidFill>
                <a:latin typeface="Times New Roman" pitchFamily="18" charset="0"/>
                <a:cs typeface="Times New Roman" pitchFamily="18" charset="0"/>
              </a:rPr>
              <a:t>Pandey</a:t>
            </a:r>
            <a:r>
              <a:rPr lang="en-IN" sz="2200" b="1" u="sng" dirty="0">
                <a:solidFill>
                  <a:schemeClr val="accent6"/>
                </a:solidFill>
                <a:latin typeface="Times New Roman" pitchFamily="18" charset="0"/>
                <a:cs typeface="Times New Roman" pitchFamily="18" charset="0"/>
              </a:rPr>
              <a:t> G.N</a:t>
            </a:r>
            <a:r>
              <a:rPr lang="en-IN" sz="2200" dirty="0">
                <a:latin typeface="Times New Roman" pitchFamily="18" charset="0"/>
                <a:cs typeface="Times New Roman" pitchFamily="18" charset="0"/>
              </a:rPr>
              <a:t>, </a:t>
            </a:r>
            <a:r>
              <a:rPr lang="en-IN" sz="2200" dirty="0" err="1" smtClean="0">
                <a:latin typeface="Times New Roman" pitchFamily="18" charset="0"/>
                <a:cs typeface="Times New Roman" pitchFamily="18" charset="0"/>
              </a:rPr>
              <a:t>Vikas</a:t>
            </a:r>
            <a:r>
              <a:rPr lang="en-IN" sz="2200" dirty="0" smtClean="0">
                <a:latin typeface="Times New Roman" pitchFamily="18" charset="0"/>
                <a:cs typeface="Times New Roman" pitchFamily="18" charset="0"/>
              </a:rPr>
              <a:t> Publishing</a:t>
            </a:r>
            <a:r>
              <a:rPr lang="en-US" sz="2200" dirty="0" smtClean="0">
                <a:latin typeface="Times New Roman" pitchFamily="18" charset="0"/>
                <a:cs typeface="Times New Roman" pitchFamily="18" charset="0"/>
              </a:rPr>
              <a:t> </a:t>
            </a:r>
            <a:r>
              <a:rPr lang="en-IN" sz="2200" dirty="0" smtClean="0">
                <a:latin typeface="Times New Roman" pitchFamily="18" charset="0"/>
                <a:cs typeface="Times New Roman" pitchFamily="18" charset="0"/>
              </a:rPr>
              <a:t>House</a:t>
            </a:r>
            <a:endParaRPr lang="en-US" sz="2200" dirty="0">
              <a:latin typeface="Times New Roman" pitchFamily="18" charset="0"/>
              <a:cs typeface="Times New Roman" pitchFamily="18" charset="0"/>
            </a:endParaRPr>
          </a:p>
          <a:p>
            <a:pPr lvl="0">
              <a:lnSpc>
                <a:spcPct val="150000"/>
              </a:lnSpc>
              <a:buFont typeface="Wingdings" pitchFamily="2" charset="2"/>
              <a:buChar char="q"/>
            </a:pPr>
            <a:r>
              <a:rPr lang="en-IN" sz="2200" dirty="0">
                <a:latin typeface="Times New Roman" pitchFamily="18" charset="0"/>
                <a:cs typeface="Times New Roman" pitchFamily="18" charset="0"/>
              </a:rPr>
              <a:t>Business Environment, </a:t>
            </a:r>
            <a:r>
              <a:rPr lang="en-IN" sz="2200" b="1" u="sng" dirty="0" err="1">
                <a:solidFill>
                  <a:schemeClr val="accent6"/>
                </a:solidFill>
                <a:latin typeface="Times New Roman" pitchFamily="18" charset="0"/>
                <a:cs typeface="Times New Roman" pitchFamily="18" charset="0"/>
              </a:rPr>
              <a:t>Cherunilam</a:t>
            </a:r>
            <a:r>
              <a:rPr lang="en-IN" sz="2200" b="1" u="sng" dirty="0">
                <a:solidFill>
                  <a:schemeClr val="accent6"/>
                </a:solidFill>
                <a:latin typeface="Times New Roman" pitchFamily="18" charset="0"/>
                <a:cs typeface="Times New Roman" pitchFamily="18" charset="0"/>
              </a:rPr>
              <a:t>, Francis</a:t>
            </a:r>
            <a:r>
              <a:rPr lang="en-IN" sz="2200" dirty="0">
                <a:latin typeface="Times New Roman" pitchFamily="18" charset="0"/>
                <a:cs typeface="Times New Roman" pitchFamily="18" charset="0"/>
              </a:rPr>
              <a:t>, Himalaya Pub</a:t>
            </a:r>
            <a:endParaRPr lang="en-US" sz="2200" dirty="0">
              <a:latin typeface="Times New Roman" pitchFamily="18" charset="0"/>
              <a:cs typeface="Times New Roman" pitchFamily="18" charset="0"/>
            </a:endParaRPr>
          </a:p>
          <a:p>
            <a:pPr lvl="0">
              <a:lnSpc>
                <a:spcPct val="150000"/>
              </a:lnSpc>
              <a:buFont typeface="Wingdings" pitchFamily="2" charset="2"/>
              <a:buChar char="q"/>
            </a:pPr>
            <a:r>
              <a:rPr lang="en-IN" sz="2200" dirty="0">
                <a:latin typeface="Times New Roman" pitchFamily="18" charset="0"/>
                <a:cs typeface="Times New Roman" pitchFamily="18" charset="0"/>
              </a:rPr>
              <a:t>Essentials Of Business Environment, </a:t>
            </a:r>
            <a:r>
              <a:rPr lang="en-IN" sz="2200" b="1" u="sng" dirty="0" err="1">
                <a:solidFill>
                  <a:schemeClr val="accent6"/>
                </a:solidFill>
                <a:latin typeface="Times New Roman" pitchFamily="18" charset="0"/>
                <a:cs typeface="Times New Roman" pitchFamily="18" charset="0"/>
              </a:rPr>
              <a:t>Aswathappa,K</a:t>
            </a:r>
            <a:r>
              <a:rPr lang="en-IN" sz="2200" dirty="0">
                <a:latin typeface="Times New Roman" pitchFamily="18" charset="0"/>
                <a:cs typeface="Times New Roman" pitchFamily="18" charset="0"/>
              </a:rPr>
              <a:t>., Himalaya Pub</a:t>
            </a:r>
            <a:endParaRPr lang="en-US" sz="2200" dirty="0">
              <a:latin typeface="Times New Roman" pitchFamily="18" charset="0"/>
              <a:cs typeface="Times New Roman" pitchFamily="18" charset="0"/>
            </a:endParaRPr>
          </a:p>
          <a:p>
            <a:pPr lvl="0">
              <a:lnSpc>
                <a:spcPct val="150000"/>
              </a:lnSpc>
              <a:buFont typeface="Wingdings" pitchFamily="2" charset="2"/>
              <a:buChar char="q"/>
            </a:pPr>
            <a:r>
              <a:rPr lang="en-IN" sz="2200" dirty="0">
                <a:latin typeface="Times New Roman" pitchFamily="18" charset="0"/>
                <a:cs typeface="Times New Roman" pitchFamily="18" charset="0"/>
              </a:rPr>
              <a:t>Entrepreneurship, </a:t>
            </a:r>
            <a:r>
              <a:rPr lang="en-IN" sz="2200" b="1" u="sng" dirty="0" err="1">
                <a:solidFill>
                  <a:schemeClr val="accent6"/>
                </a:solidFill>
                <a:latin typeface="Times New Roman" pitchFamily="18" charset="0"/>
                <a:cs typeface="Times New Roman" pitchFamily="18" charset="0"/>
              </a:rPr>
              <a:t>Hisrich</a:t>
            </a:r>
            <a:r>
              <a:rPr lang="en-IN" sz="2200" b="1" u="sng" dirty="0">
                <a:solidFill>
                  <a:schemeClr val="accent6"/>
                </a:solidFill>
                <a:latin typeface="Times New Roman" pitchFamily="18" charset="0"/>
                <a:cs typeface="Times New Roman" pitchFamily="18" charset="0"/>
              </a:rPr>
              <a:t>, Robert D, Mc </a:t>
            </a:r>
            <a:r>
              <a:rPr lang="en-IN" sz="2200" b="1" u="sng" dirty="0" err="1">
                <a:solidFill>
                  <a:schemeClr val="accent6"/>
                </a:solidFill>
                <a:latin typeface="Times New Roman" pitchFamily="18" charset="0"/>
                <a:cs typeface="Times New Roman" pitchFamily="18" charset="0"/>
              </a:rPr>
              <a:t>Graw</a:t>
            </a:r>
            <a:r>
              <a:rPr lang="en-IN" sz="2200" b="1" u="sng" dirty="0">
                <a:solidFill>
                  <a:schemeClr val="accent6"/>
                </a:solidFill>
                <a:latin typeface="Times New Roman" pitchFamily="18" charset="0"/>
                <a:cs typeface="Times New Roman" pitchFamily="18" charset="0"/>
              </a:rPr>
              <a:t> Hill</a:t>
            </a:r>
            <a:endParaRPr lang="en-US" sz="2200" b="1" u="sng" dirty="0">
              <a:solidFill>
                <a:schemeClr val="accent6"/>
              </a:solidFill>
              <a:latin typeface="Times New Roman" pitchFamily="18" charset="0"/>
              <a:cs typeface="Times New Roman" pitchFamily="18" charset="0"/>
            </a:endParaRPr>
          </a:p>
          <a:p>
            <a:pPr lvl="0">
              <a:lnSpc>
                <a:spcPct val="150000"/>
              </a:lnSpc>
              <a:buFont typeface="Wingdings" pitchFamily="2" charset="2"/>
              <a:buChar char="q"/>
            </a:pPr>
            <a:r>
              <a:rPr lang="en-IN" sz="2200" dirty="0">
                <a:latin typeface="Times New Roman" pitchFamily="18" charset="0"/>
                <a:cs typeface="Times New Roman" pitchFamily="18" charset="0"/>
              </a:rPr>
              <a:t>Entrepreneurship Development, </a:t>
            </a:r>
            <a:r>
              <a:rPr lang="en-IN" sz="2200" b="1" u="sng" dirty="0">
                <a:solidFill>
                  <a:schemeClr val="accent6"/>
                </a:solidFill>
                <a:latin typeface="Times New Roman" pitchFamily="18" charset="0"/>
                <a:cs typeface="Times New Roman" pitchFamily="18" charset="0"/>
              </a:rPr>
              <a:t>Sharma, K.C</a:t>
            </a:r>
            <a:r>
              <a:rPr lang="en-IN" sz="2200" dirty="0">
                <a:latin typeface="Times New Roman" pitchFamily="18" charset="0"/>
                <a:cs typeface="Times New Roman" pitchFamily="18" charset="0"/>
              </a:rPr>
              <a:t>., </a:t>
            </a:r>
            <a:r>
              <a:rPr lang="en-IN" sz="2200" dirty="0" err="1">
                <a:latin typeface="Times New Roman" pitchFamily="18" charset="0"/>
                <a:cs typeface="Times New Roman" pitchFamily="18" charset="0"/>
              </a:rPr>
              <a:t>Reegal</a:t>
            </a:r>
            <a:r>
              <a:rPr lang="en-IN" sz="2200" dirty="0">
                <a:latin typeface="Times New Roman" pitchFamily="18" charset="0"/>
                <a:cs typeface="Times New Roman" pitchFamily="18" charset="0"/>
              </a:rPr>
              <a:t> Book Depot</a:t>
            </a:r>
            <a:endParaRPr lang="en-US" sz="2200" dirty="0">
              <a:latin typeface="Times New Roman" pitchFamily="18" charset="0"/>
              <a:cs typeface="Times New Roman" pitchFamily="18" charset="0"/>
            </a:endParaRPr>
          </a:p>
          <a:p>
            <a:pPr lvl="0">
              <a:lnSpc>
                <a:spcPct val="150000"/>
              </a:lnSpc>
              <a:buFont typeface="Wingdings" pitchFamily="2" charset="2"/>
              <a:buChar char="q"/>
            </a:pPr>
            <a:r>
              <a:rPr lang="en-IN" sz="2200" dirty="0">
                <a:latin typeface="Times New Roman" pitchFamily="18" charset="0"/>
                <a:cs typeface="Times New Roman" pitchFamily="18" charset="0"/>
              </a:rPr>
              <a:t>Introduction to Commerce, </a:t>
            </a:r>
            <a:r>
              <a:rPr lang="en-IN" sz="2200" b="1" u="sng" dirty="0" err="1">
                <a:solidFill>
                  <a:schemeClr val="accent6"/>
                </a:solidFill>
                <a:latin typeface="Times New Roman" pitchFamily="18" charset="0"/>
                <a:cs typeface="Times New Roman" pitchFamily="18" charset="0"/>
              </a:rPr>
              <a:t>Vikram</a:t>
            </a:r>
            <a:r>
              <a:rPr lang="en-IN" sz="2200" b="1" u="sng" dirty="0">
                <a:solidFill>
                  <a:schemeClr val="accent6"/>
                </a:solidFill>
                <a:latin typeface="Times New Roman" pitchFamily="18" charset="0"/>
                <a:cs typeface="Times New Roman" pitchFamily="18" charset="0"/>
              </a:rPr>
              <a:t>, </a:t>
            </a:r>
            <a:r>
              <a:rPr lang="en-IN" sz="2200" b="1" u="sng" dirty="0" err="1">
                <a:solidFill>
                  <a:schemeClr val="accent6"/>
                </a:solidFill>
                <a:latin typeface="Times New Roman" pitchFamily="18" charset="0"/>
                <a:cs typeface="Times New Roman" pitchFamily="18" charset="0"/>
              </a:rPr>
              <a:t>Amit</a:t>
            </a:r>
            <a:r>
              <a:rPr lang="en-IN" sz="2200" dirty="0">
                <a:latin typeface="Times New Roman" pitchFamily="18" charset="0"/>
                <a:cs typeface="Times New Roman" pitchFamily="18" charset="0"/>
              </a:rPr>
              <a:t>, Atlantic Pub</a:t>
            </a:r>
            <a:endParaRPr lang="en-US" sz="2200" dirty="0">
              <a:latin typeface="Times New Roman" pitchFamily="18" charset="0"/>
              <a:cs typeface="Times New Roman" pitchFamily="18" charset="0"/>
            </a:endParaRPr>
          </a:p>
          <a:p>
            <a:pPr>
              <a:lnSpc>
                <a:spcPct val="150000"/>
              </a:lnSpc>
            </a:pPr>
            <a:endParaRPr lang="en-US" sz="2200" dirty="0">
              <a:latin typeface="Times New Roman" pitchFamily="18" charset="0"/>
              <a:cs typeface="Times New Roman" pitchFamily="18" charset="0"/>
            </a:endParaRPr>
          </a:p>
        </p:txBody>
      </p:sp>
      <p:sp>
        <p:nvSpPr>
          <p:cNvPr id="5" name="TextBox 4"/>
          <p:cNvSpPr txBox="1"/>
          <p:nvPr/>
        </p:nvSpPr>
        <p:spPr>
          <a:xfrm>
            <a:off x="1828800" y="457200"/>
            <a:ext cx="5867400"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IN" sz="3200" b="1" dirty="0" smtClean="0">
                <a:latin typeface="Times New Roman" pitchFamily="18" charset="0"/>
                <a:cs typeface="Times New Roman" pitchFamily="18" charset="0"/>
              </a:rPr>
              <a:t>REFERENCE BOOKS: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08509"/>
            <a:ext cx="8229600" cy="1143000"/>
          </a:xfrm>
        </p:spPr>
        <p:txBody>
          <a:bodyPr>
            <a:normAutofit fontScale="90000"/>
          </a:bodyPr>
          <a:lstStyle/>
          <a:p>
            <a:pPr marL="342900" indent="-342900" algn="l">
              <a:buFont typeface="Wingdings" panose="05000000000000000000" pitchFamily="2" charset="2"/>
              <a:buChar char="v"/>
            </a:pPr>
            <a:r>
              <a:rPr lang="en-US" sz="2700" b="1" dirty="0" smtClean="0">
                <a:solidFill>
                  <a:schemeClr val="tx1"/>
                </a:solidFill>
                <a:latin typeface="Times New Roman" panose="02020603050405020304" pitchFamily="18" charset="0"/>
                <a:cs typeface="Times New Roman" panose="02020603050405020304" pitchFamily="18" charset="0"/>
              </a:rPr>
              <a:t>CONCEPT OF BUSINESS</a:t>
            </a:r>
            <a:br>
              <a:rPr lang="en-US" sz="2700" b="1" dirty="0" smtClean="0">
                <a:solidFill>
                  <a:schemeClr val="tx1"/>
                </a:solidFill>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 </a:t>
            </a:r>
            <a:br>
              <a:rPr lang="en-US" sz="2000" b="1" dirty="0" smtClean="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
            </a:r>
            <a:br>
              <a:rPr lang="en-US" sz="2000" b="1" dirty="0" smtClean="0">
                <a:latin typeface="Times New Roman" panose="02020603050405020304" pitchFamily="18" charset="0"/>
                <a:cs typeface="Times New Roman" panose="02020603050405020304" pitchFamily="18" charset="0"/>
              </a:rPr>
            </a:br>
            <a:endParaRPr lang="en-US" sz="2000" b="1" dirty="0">
              <a:latin typeface="Times New Roman" panose="02020603050405020304" pitchFamily="18" charset="0"/>
              <a:cs typeface="Times New Roman" panose="02020603050405020304" pitchFamily="18" charset="0"/>
            </a:endParaRPr>
          </a:p>
        </p:txBody>
      </p:sp>
      <p:sp>
        <p:nvSpPr>
          <p:cNvPr id="3" name="Rectangle 2"/>
          <p:cNvSpPr/>
          <p:nvPr/>
        </p:nvSpPr>
        <p:spPr>
          <a:xfrm>
            <a:off x="228600" y="1166843"/>
            <a:ext cx="8610600" cy="369332"/>
          </a:xfrm>
          <a:prstGeom prst="rect">
            <a:avLst/>
          </a:prstGeom>
        </p:spPr>
        <p:txBody>
          <a:bodyPr wrap="square">
            <a:spAutoFit/>
          </a:bodyPr>
          <a:lstStyle/>
          <a:p>
            <a:endParaRPr lang="en-US" dirty="0"/>
          </a:p>
        </p:txBody>
      </p:sp>
      <p:sp>
        <p:nvSpPr>
          <p:cNvPr id="4" name="Rectangle 3"/>
          <p:cNvSpPr/>
          <p:nvPr/>
        </p:nvSpPr>
        <p:spPr>
          <a:xfrm>
            <a:off x="109728" y="25629"/>
            <a:ext cx="8860536" cy="7171194"/>
          </a:xfrm>
          <a:prstGeom prst="rect">
            <a:avLst/>
          </a:prstGeom>
        </p:spPr>
        <p:txBody>
          <a:bodyPr wrap="square">
            <a:spAutoFit/>
          </a:bodyPr>
          <a:lstStyle/>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word </a:t>
            </a:r>
            <a:r>
              <a:rPr lang="en-US" sz="2000" b="1" dirty="0" smtClean="0">
                <a:latin typeface="Times New Roman" panose="02020603050405020304" pitchFamily="18" charset="0"/>
                <a:cs typeface="Times New Roman" panose="02020603050405020304" pitchFamily="18" charset="0"/>
              </a:rPr>
              <a:t>‘Business</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literally means ‘</a:t>
            </a:r>
            <a:r>
              <a:rPr lang="en-US" sz="2000" b="1" dirty="0">
                <a:latin typeface="Times New Roman" panose="02020603050405020304" pitchFamily="18" charset="0"/>
                <a:cs typeface="Times New Roman" panose="02020603050405020304" pitchFamily="18" charset="0"/>
              </a:rPr>
              <a:t>a state of being busy</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Every </a:t>
            </a:r>
            <a:r>
              <a:rPr lang="en-US" sz="2000" dirty="0">
                <a:latin typeface="Times New Roman" panose="02020603050405020304" pitchFamily="18" charset="0"/>
                <a:cs typeface="Times New Roman" panose="02020603050405020304" pitchFamily="18" charset="0"/>
              </a:rPr>
              <a:t>person is engaged in some kind of occupation: a worker works in a factory, a teacher teaches in the class, a clerk does his office work in a office, a farmer does his work in the field, and a salesman is busy in making the sales of the goods. The primary objective of these persons engaged in different works is to earn their livelihood.</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All human activities relating to the production of goods or services for satisfying human wants are called ‘Business’.</a:t>
            </a:r>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Business </a:t>
            </a:r>
            <a:r>
              <a:rPr lang="en-US" sz="2000" dirty="0">
                <a:latin typeface="Times New Roman" panose="02020603050405020304" pitchFamily="18" charset="0"/>
                <a:cs typeface="Times New Roman" panose="02020603050405020304" pitchFamily="18" charset="0"/>
              </a:rPr>
              <a:t>is an </a:t>
            </a:r>
            <a:r>
              <a:rPr lang="en-US" sz="2000" b="1" dirty="0">
                <a:latin typeface="Times New Roman" panose="02020603050405020304" pitchFamily="18" charset="0"/>
                <a:cs typeface="Times New Roman" panose="02020603050405020304" pitchFamily="18" charset="0"/>
              </a:rPr>
              <a:t>economic activity</a:t>
            </a:r>
            <a:r>
              <a:rPr lang="en-US" sz="2000" dirty="0">
                <a:latin typeface="Times New Roman" panose="02020603050405020304" pitchFamily="18" charset="0"/>
                <a:cs typeface="Times New Roman" panose="02020603050405020304" pitchFamily="18" charset="0"/>
              </a:rPr>
              <a:t>, which is related to continuous and regular production and distribution of goods and services for satisfying human wants</a:t>
            </a:r>
            <a:r>
              <a:rPr lang="en-US" sz="2000" dirty="0" smtClean="0">
                <a:latin typeface="Times New Roman" panose="02020603050405020304" pitchFamily="18" charset="0"/>
                <a:cs typeface="Times New Roman" panose="02020603050405020304" pitchFamily="18" charset="0"/>
              </a:rPr>
              <a:t>.</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All </a:t>
            </a:r>
            <a:r>
              <a:rPr lang="en-US" sz="2000" dirty="0">
                <a:latin typeface="Times New Roman" panose="02020603050405020304" pitchFamily="18" charset="0"/>
                <a:cs typeface="Times New Roman" panose="02020603050405020304" pitchFamily="18" charset="0"/>
              </a:rPr>
              <a:t>of us need food, clothing, and shelter. We also have many other household requirements to be satisfied in our daily lives. We met these requirements from the shopkeeper. The shopkeeper gets from wholesaler. The wholesaler gets from manufacturers. The shopkeeper, the wholesaler, the manufacturer are doing business and therefore they are called as Businessman</a:t>
            </a:r>
            <a:r>
              <a:rPr lang="en-US" sz="2000" dirty="0" smtClean="0">
                <a:latin typeface="Times New Roman" panose="02020603050405020304" pitchFamily="18" charset="0"/>
                <a:cs typeface="Times New Roman" panose="02020603050405020304" pitchFamily="18" charset="0"/>
              </a:rPr>
              <a:t>.</a:t>
            </a:r>
          </a:p>
          <a:p>
            <a:endParaRPr lang="en-US" sz="2000" b="1"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0013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6781800"/>
          </a:xfrm>
        </p:spPr>
        <p:txBody>
          <a:bodyPr>
            <a:noAutofit/>
          </a:bodyPr>
          <a:lstStyle/>
          <a:p>
            <a:r>
              <a:rPr lang="en-US" sz="2000" b="1" dirty="0">
                <a:solidFill>
                  <a:schemeClr val="tx1"/>
                </a:solidFill>
                <a:latin typeface="Times New Roman" panose="02020603050405020304" pitchFamily="18" charset="0"/>
                <a:cs typeface="Times New Roman" panose="02020603050405020304" pitchFamily="18" charset="0"/>
              </a:rPr>
              <a:t>Meaning:</a:t>
            </a:r>
            <a:br>
              <a:rPr lang="en-US" sz="2000" b="1"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The term </a:t>
            </a:r>
            <a:r>
              <a:rPr lang="en-US" sz="2000" b="1" dirty="0">
                <a:solidFill>
                  <a:schemeClr val="tx1"/>
                </a:solidFill>
                <a:latin typeface="Times New Roman" panose="02020603050405020304" pitchFamily="18" charset="0"/>
                <a:cs typeface="Times New Roman" panose="02020603050405020304" pitchFamily="18" charset="0"/>
              </a:rPr>
              <a:t>“Business" </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refers to commercial activities relating to production and distribution of goods and services for economic gain that is Profit</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Definition: </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Stephenson </a:t>
            </a:r>
            <a:r>
              <a:rPr lang="en-US" sz="2000" dirty="0">
                <a:solidFill>
                  <a:schemeClr val="tx1"/>
                </a:solidFill>
                <a:latin typeface="Times New Roman" panose="02020603050405020304" pitchFamily="18" charset="0"/>
                <a:cs typeface="Times New Roman" panose="02020603050405020304" pitchFamily="18" charset="0"/>
              </a:rPr>
              <a:t>defines B</a:t>
            </a:r>
            <a:r>
              <a:rPr lang="en-US" sz="2000" dirty="0" smtClean="0">
                <a:solidFill>
                  <a:schemeClr val="tx1"/>
                </a:solidFill>
                <a:latin typeface="Times New Roman" panose="02020603050405020304" pitchFamily="18" charset="0"/>
                <a:cs typeface="Times New Roman" panose="02020603050405020304" pitchFamily="18" charset="0"/>
              </a:rPr>
              <a:t>usiness </a:t>
            </a:r>
            <a:r>
              <a:rPr lang="en-US" sz="2000" dirty="0">
                <a:solidFill>
                  <a:schemeClr val="tx1"/>
                </a:solidFill>
                <a:latin typeface="Times New Roman" panose="02020603050405020304" pitchFamily="18" charset="0"/>
                <a:cs typeface="Times New Roman" panose="02020603050405020304" pitchFamily="18" charset="0"/>
              </a:rPr>
              <a:t>as, "The regular production or purchase and sale of goods undertaken with an objective of earning profit and acquiring wealth through the satisfaction of human wants</a:t>
            </a:r>
            <a:r>
              <a:rPr lang="en-US" sz="2000" dirty="0" smtClean="0">
                <a:solidFill>
                  <a:schemeClr val="tx1"/>
                </a:solidFill>
                <a:latin typeface="Times New Roman" panose="02020603050405020304" pitchFamily="18" charset="0"/>
                <a:cs typeface="Times New Roman" panose="02020603050405020304" pitchFamily="18" charset="0"/>
              </a:rPr>
              <a:t>.“</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“Business is an institution organized and operated to provide goods and services to society under the incentive of private gain” – </a:t>
            </a:r>
            <a:r>
              <a:rPr lang="en-US" sz="2000" b="1" dirty="0" smtClean="0">
                <a:solidFill>
                  <a:schemeClr val="tx1"/>
                </a:solidFill>
                <a:latin typeface="Times New Roman" panose="02020603050405020304" pitchFamily="18" charset="0"/>
                <a:cs typeface="Times New Roman" panose="02020603050405020304" pitchFamily="18" charset="0"/>
              </a:rPr>
              <a:t>B</a:t>
            </a:r>
            <a:r>
              <a:rPr lang="en-US" sz="2000" b="1" dirty="0" smtClean="0">
                <a:solidFill>
                  <a:schemeClr val="tx1"/>
                </a:solidFill>
                <a:latin typeface="Times New Roman" panose="02020603050405020304" pitchFamily="18" charset="0"/>
                <a:cs typeface="Times New Roman" panose="02020603050405020304" pitchFamily="18" charset="0"/>
              </a:rPr>
              <a:t>. O. Wheeler</a:t>
            </a: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According </a:t>
            </a:r>
            <a:r>
              <a:rPr lang="en-US" sz="2000" dirty="0">
                <a:solidFill>
                  <a:schemeClr val="tx1"/>
                </a:solidFill>
                <a:latin typeface="Times New Roman" panose="02020603050405020304" pitchFamily="18" charset="0"/>
                <a:cs typeface="Times New Roman" panose="02020603050405020304" pitchFamily="18" charset="0"/>
              </a:rPr>
              <a:t>to </a:t>
            </a:r>
            <a:r>
              <a:rPr lang="en-US" sz="2000" b="1" dirty="0">
                <a:solidFill>
                  <a:schemeClr val="tx1"/>
                </a:solidFill>
                <a:latin typeface="Times New Roman" panose="02020603050405020304" pitchFamily="18" charset="0"/>
                <a:cs typeface="Times New Roman" panose="02020603050405020304" pitchFamily="18" charset="0"/>
              </a:rPr>
              <a:t>L. H. Haney, </a:t>
            </a:r>
            <a:r>
              <a:rPr lang="en-US" sz="2000" dirty="0">
                <a:solidFill>
                  <a:schemeClr val="tx1"/>
                </a:solidFill>
                <a:latin typeface="Times New Roman" panose="02020603050405020304" pitchFamily="18" charset="0"/>
                <a:cs typeface="Times New Roman" panose="02020603050405020304" pitchFamily="18" charset="0"/>
              </a:rPr>
              <a:t>“Business may be defined as human activity directed towards producing or acquiring wealth through buying and selling of goods.”</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According </a:t>
            </a:r>
            <a:r>
              <a:rPr lang="en-US" sz="2000" dirty="0">
                <a:solidFill>
                  <a:schemeClr val="tx1"/>
                </a:solidFill>
                <a:latin typeface="Times New Roman" panose="02020603050405020304" pitchFamily="18" charset="0"/>
                <a:cs typeface="Times New Roman" panose="02020603050405020304" pitchFamily="18" charset="0"/>
              </a:rPr>
              <a:t>to </a:t>
            </a:r>
            <a:r>
              <a:rPr lang="en-US" sz="2000" b="1" dirty="0">
                <a:solidFill>
                  <a:schemeClr val="tx1"/>
                </a:solidFill>
                <a:latin typeface="Times New Roman" panose="02020603050405020304" pitchFamily="18" charset="0"/>
                <a:cs typeface="Times New Roman" panose="02020603050405020304" pitchFamily="18" charset="0"/>
              </a:rPr>
              <a:t>Prof. L. R. </a:t>
            </a:r>
            <a:r>
              <a:rPr lang="en-US" sz="2000" b="1" dirty="0" err="1" smtClean="0">
                <a:solidFill>
                  <a:schemeClr val="tx1"/>
                </a:solidFill>
                <a:latin typeface="Times New Roman" panose="02020603050405020304" pitchFamily="18" charset="0"/>
                <a:cs typeface="Times New Roman" panose="02020603050405020304" pitchFamily="18" charset="0"/>
              </a:rPr>
              <a:t>Dicksey</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“Business </a:t>
            </a:r>
            <a:r>
              <a:rPr lang="en-US" sz="2000" dirty="0">
                <a:solidFill>
                  <a:schemeClr val="tx1"/>
                </a:solidFill>
                <a:latin typeface="Times New Roman" panose="02020603050405020304" pitchFamily="18" charset="0"/>
                <a:cs typeface="Times New Roman" panose="02020603050405020304" pitchFamily="18" charset="0"/>
              </a:rPr>
              <a:t>is a form of activity pursued primarily with the object of earning profits for the benefit of those on whose behalf the activity is conducted.”</a:t>
            </a: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smtClean="0">
                <a:solidFill>
                  <a:schemeClr val="tx1"/>
                </a:solidFill>
                <a:latin typeface="Times New Roman" panose="02020603050405020304" pitchFamily="18" charset="0"/>
                <a:cs typeface="Times New Roman" panose="02020603050405020304" pitchFamily="18" charset="0"/>
              </a:rPr>
              <a:t/>
            </a:r>
            <a:br>
              <a:rPr lang="en-US" sz="2000" b="1"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r>
              <a:rPr lang="en-US" sz="2000" dirty="0" smtClean="0">
                <a:solidFill>
                  <a:schemeClr val="tx1"/>
                </a:solidFill>
                <a:latin typeface="Times New Roman" panose="02020603050405020304" pitchFamily="18" charset="0"/>
                <a:cs typeface="Times New Roman" panose="02020603050405020304" pitchFamily="18" charset="0"/>
              </a:rPr>
              <a:t/>
            </a:r>
            <a:br>
              <a:rPr lang="en-US" sz="2000" dirty="0" smtClean="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72049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3676</TotalTime>
  <Words>7391</Words>
  <Application>Microsoft Office PowerPoint</Application>
  <PresentationFormat>On-screen Show (4:3)</PresentationFormat>
  <Paragraphs>688</Paragraphs>
  <Slides>68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Arial</vt:lpstr>
      <vt:lpstr>Calibri</vt:lpstr>
      <vt:lpstr>Times New Roman</vt:lpstr>
      <vt:lpstr>Trebuchet MS</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CONCEPT OF BUSINESS     </vt:lpstr>
      <vt:lpstr>Meaning: The term “Business"  refers to commercial activities relating to production and distribution of goods and services for economic gain that is Profit  Definition:   Stephenson defines Business as, "The regular production or purchase and sale of goods undertaken with an objective of earning profit and acquiring wealth through the satisfaction of human wants.“   “Business is an institution organized and operated to provide goods and services to society under the incentive of private gain” – B. O. Wheeler   According to L. H. Haney, “Business may be defined as human activity directed towards producing or acquiring wealth through buying and selling of goods.”   According to Prof. L. R. Dicksey, “Business is a form of activity pursued primarily with the object of earning profits for the benefit of those on whose behalf the activity is conducted.”     </vt:lpstr>
      <vt:lpstr>NATURE OR FEATURES OF BUSINESS  1. Organized Activity: Business is organized activity concerned with identification and satisfaction of customer requirements, and thereby gaining profit.  Business firms undertakes following activities:  i) identify customer requirements. ii) produce and offer products to customers. iii) obtain feedback on customer satisfaction. iv) modify and innovate products to enhance company's growth and goodwill.  2. Profit Motive: The primary objective of business is to earn profit.  Profits can be utilize for: i) Building Reserves ii) Rewarding to shareholders with higher dividends iii) rewarding the employees through high salary and profit sharing </vt:lpstr>
      <vt:lpstr>3. Quality Focus: Professional firms focus on quality of produts to gain competitive advantage.  For this purpose business firms conduct:  i) customer feedback ii) Research and Development iii) dealers Survey  4. Regularity in Dealings: Business involves production of goods and services. To be considered as business, a firm or individual must engaged in business activity on regular basis. A single or rare activity of buying and  selling cannot be called as business activity.   5. Risks and Uncertainties: Business is subject to risk and uncertainties. A business may be affect or suffer a loss on account of risks and uncertainties. The risk may be due to the following events:  i) Market Recession ii) Changes in fashion and preferences of customers iii) Changes in government policies iv) Changes in technology    </vt:lpstr>
      <vt:lpstr> 6. Societal Interest: Business firms place emphasis on ‘ Societal Concept’ of business. Business firms make efforts to promote customers and society's well-being.  Business units try to achieve a balance between : Profit+ Consumer satisfaction+ Public interest  7. Social Responsibility: Business  firms try to fulfill their social responsibility towards various stakeholders such as:   Employees: Provision of wages, working conditions Customers: provision of quality goods at right prices Government: Payment of taxes and duties shareholders: wealth maximization society:  sponsorship of education, sports, culture  8. Creative and Dynamic: Business firms need to come up with creative ideas to produce and supply goods and services. </vt:lpstr>
      <vt:lpstr>9. Economic Activity Business necessarily has to be an economic activity. But what exactly is an economic activity? Any activity that gives a monetary return is an economic activity.   For example, if your friend’s father picks you up and drops you at college every day, he is doing this act out of kindness. But if he starts a transportation service of picking up and dropping by charging money then it’s an economic activity.  10. Production or Trading of Goods or Services for Sale:  If a business plans on selling a product, Goods are mostly consumable items. It has to either manufacture that product or purchase it and add a profit margin to it and sell it further. Business is interested in every activity that is concerned with the production or purchase of goods for selling, this makes it one of the most important characteristics of a business. Services for sale include transportation, housekeeping, and security  11. Legal Activity:  The business has to be legal and lawful. Business is an extremely important activity for a country but it is not above the law. Every economic activity has to be within the limits of the law. The country’s legislation puts clauses on the functioning of the business to  control its activities</vt:lpstr>
      <vt:lpstr>12. Customer Satisfaction: business firms focus not only on profit motive but also on customer satisfaction. Customers would satisfies only when product performance matches with their expectations.   Example: if customer expects timely and efficient after-sale service incase of consumer durables and when company provides the same , then customers would be satisfied.  13. Government Control: Business firms are subject to government control in the form of rules and regulations.  The acts that business firms need to follow include:  The companies Act, 2013 The competition Act,2002 Foreign Exchange Management Act,1999  Environment (Pollution control ) Act,1986 The Factories Act,1948 </vt:lpstr>
      <vt:lpstr>FUNCTIONS OF BUSINESS   </vt:lpstr>
      <vt:lpstr>3. Marketing Functions: Marketing is concerned with identification and satisfaction of  customer requirements. Marketing involves several activities: Marketing research Pricing of product Promotion-mix Product distribution  4. Sales Function: sales activities performed by the sales department. the sales department is concerned with selling activities.  It receives orders from customers or dealers and then distributes the goods through the distribution channels.  5. Finance Function: This function is concerned with arrangement of sufficient capital for the smooth running of business. It also assists in the proper utilization of resources.   Some of the important finance functions are: Determining the right sources of funds application of funds Proper  management of fixed and working capital</vt:lpstr>
      <vt:lpstr>PowerPoint Presentation</vt:lpstr>
      <vt:lpstr>PowerPoint Presentation</vt:lpstr>
      <vt:lpstr>SCOPE OF BUSINESS </vt:lpstr>
      <vt:lpstr>INDUSTRY Industry is concerned with production of goods, Extraction of natural resources, reproduction of plants and animals. Industry represents supply side, supply of products to meet demand of customers.</vt:lpstr>
      <vt:lpstr>PowerPoint Presentation</vt:lpstr>
      <vt:lpstr>PowerPoint Presentation</vt:lpstr>
      <vt:lpstr>PowerPoint Presentation</vt:lpstr>
      <vt:lpstr>PowerPoint Presentation</vt:lpstr>
      <vt:lpstr>PowerPoint Presentation</vt:lpstr>
      <vt:lpstr>PowerPoint Presentation</vt:lpstr>
      <vt:lpstr>SIGNIFICANCE OR IMPORTANCE OF BUSINESS I. Significance to Business firms  1. Expansion of Business: Good business practices helps businessman to expand its business from local to national and even international. Business firms chose following strategy to expand the business. Product development strategy: Introduce new product in existing market. Market development strategy : Enter in new markets with existing products or new products Market penetration strategy: increasing marketing efforts in current markets.   2. Achievement of Objectives: Good business  practices help a firm to achieve its objectives by producing good quality of goods and services that satisfy customer requirements. Firm can achieve following objectives:  Increase its sales Increase its market shares increase in profits  </vt:lpstr>
      <vt:lpstr>3. Customer Satisfaction: business practices enables firm to satisfy its customers. The following activities generates customer satisfaction includes:  Timely and effective after-sale-service Improvement in quality of products. Maintaining good customer relationships.  4. Competitive Advantage: Good business practices enables a firms to gain competitive advantage in the market. Innovation in products and services enables a firms to get competitive advantage in the market.  Example:       5. Efficiency:  Formula : Efficiency is the relation between return to costs.  Efficiency = Output ( Profit) /Input (Cost) Business activities that enable a firm to achieve higher efficiency include: Research and Development  Training and Development Technology Up gradation     </vt:lpstr>
      <vt:lpstr>6. Corporate Image: good business practices such as R&amp;D, Corporate social responsibility, customer relationship management enables firms to develop good corporate image in the minds of various stakeholders such as customers, employees, shareholders.   7. Optimum utilization of Resources: Business practices helps firm to make optimum use of resources. Because of research and development, good quality product, corporate image there is more demand from customers which enables business firms to use the ( physical, Financial, Human) resources properly.   II. Significance to Customers:  1. Availability of Quality goods and services: Business firms makes available goods and services required by the consumers. Firms make every possible effort to improve quality of goods and services to satisfy customers.  2. Goods at Good prices: Firms provide goods and services at right prices. Today market is a buyers market . There are fewer chance to exploit customers by charging higher prices.  </vt:lpstr>
      <vt:lpstr>3. Higher standard of living: Customer can enjoy higher standard of living  by consumption of new and better products.   III. Significance to Society 1. Economic Growth: Business activities facilitates economic growth in the country. Economic growth relates to the increase in national income because business facilitates production of goods and services which results in increase in national income.  2. Employment: Business firms provides direct and indirect employment Direct employment in Business sector as people get job as employee or labourer. Indirect Employment in sectors like banking, transport and insurance.  3. Revenue to Government: Business generates revenue to government in the form of taxes and duties.  4. Higher standard of living: A huge amount of money is spent by the business firm on research and development to improve the quality of the product. It maintains continuity in the flow of goods and services to the customers. In these manner consumers get better quality products at reasonable price resulting into improving their standard of living.  </vt:lpstr>
      <vt:lpstr>TRADITIONAL AND MODERN CONCEPT OF BUSINESS</vt:lpstr>
      <vt:lpstr>PowerPoint Presentation</vt:lpstr>
      <vt:lpstr>STEPS IN SETTING BUSINESS OBJECTIVE  </vt:lpstr>
      <vt:lpstr>PowerPoint Presentation</vt:lpstr>
      <vt:lpstr>PowerPoint Presentation</vt:lpstr>
      <vt:lpstr>PowerPoint Presentation</vt:lpstr>
      <vt:lpstr>CLASSIFICATION OF BUSINESS OBJECTIVES  </vt:lpstr>
      <vt:lpstr>PowerPoint Presentation</vt:lpstr>
      <vt:lpstr>PowerPoint Presentation</vt:lpstr>
      <vt:lpstr>PowerPoint Presentation</vt:lpstr>
      <vt:lpstr>PowerPoint Presentation</vt:lpstr>
      <vt:lpstr>PowerPoint Presentation</vt:lpstr>
      <vt:lpstr>RECONCILATION OF ECONOMIC AND SOCIAL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mithun mhatre</cp:lastModifiedBy>
  <cp:revision>184</cp:revision>
  <dcterms:created xsi:type="dcterms:W3CDTF">2020-09-10T01:46:12Z</dcterms:created>
  <dcterms:modified xsi:type="dcterms:W3CDTF">2020-10-30T15:26:48Z</dcterms:modified>
</cp:coreProperties>
</file>