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0" r:id="rId4"/>
    <p:sldId id="258" r:id="rId5"/>
    <p:sldId id="261" r:id="rId6"/>
    <p:sldId id="262" r:id="rId7"/>
    <p:sldId id="266" r:id="rId8"/>
    <p:sldId id="263" r:id="rId9"/>
    <p:sldId id="264" r:id="rId10"/>
    <p:sldId id="257"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20" name="Footer Placeholder 19"/>
          <p:cNvSpPr>
            <a:spLocks noGrp="1"/>
          </p:cNvSpPr>
          <p:nvPr>
            <p:ph type="ftr" sz="quarter" idx="11"/>
          </p:nvPr>
        </p:nvSpPr>
        <p:spPr/>
        <p:txBody>
          <a:bodyPr/>
          <a:lstStyle>
            <a:extLst/>
          </a:lstStyle>
          <a:p>
            <a:endParaRPr lang="en-IN"/>
          </a:p>
        </p:txBody>
      </p:sp>
      <p:sp>
        <p:nvSpPr>
          <p:cNvPr id="10" name="Slide Number Placeholder 9"/>
          <p:cNvSpPr>
            <a:spLocks noGrp="1"/>
          </p:cNvSpPr>
          <p:nvPr>
            <p:ph type="sldNum" sz="quarter" idx="12"/>
          </p:nvPr>
        </p:nvSpPr>
        <p:spPr/>
        <p:txBody>
          <a:bodyPr/>
          <a:lstStyle>
            <a:extLst/>
          </a:lstStyle>
          <a:p>
            <a:fld id="{33562932-6FC2-4BE9-A55F-6270903AD675}" type="slidenum">
              <a:rPr lang="en-IN" smtClean="0"/>
              <a:t>‹#›</a:t>
            </a:fld>
            <a:endParaRPr lang="en-IN"/>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562932-6FC2-4BE9-A55F-6270903AD675}" type="slidenum">
              <a:rPr lang="en-IN" smtClean="0"/>
              <a:t>‹#›</a:t>
            </a:fld>
            <a:endParaRPr lang="en-IN"/>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33562932-6FC2-4BE9-A55F-6270903AD675}" type="slidenum">
              <a:rPr lang="en-IN" smtClean="0"/>
              <a:t>‹#›</a:t>
            </a:fld>
            <a:endParaRPr lang="en-IN"/>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33562932-6FC2-4BE9-A55F-6270903AD675}"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45062EA-4752-4D7A-9300-03BF8F9F82B7}" type="datetimeFigureOut">
              <a:rPr lang="en-IN" smtClean="0"/>
              <a:t>06/09/2020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33562932-6FC2-4BE9-A55F-6270903AD675}" type="slidenum">
              <a:rPr lang="en-IN" smtClean="0"/>
              <a:t>‹#›</a:t>
            </a:fld>
            <a:endParaRPr lang="en-IN"/>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45062EA-4752-4D7A-9300-03BF8F9F82B7}" type="datetimeFigureOut">
              <a:rPr lang="en-IN" smtClean="0"/>
              <a:t>06/09/2020</a:t>
            </a:fld>
            <a:endParaRPr lang="en-IN"/>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N"/>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3562932-6FC2-4BE9-A55F-6270903AD675}" type="slidenum">
              <a:rPr lang="en-IN" smtClean="0"/>
              <a:t>‹#›</a:t>
            </a:fld>
            <a:endParaRPr lang="en-IN"/>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yJr0gO_-w_Q" TargetMode="External"/><Relationship Id="rId2" Type="http://schemas.openxmlformats.org/officeDocument/2006/relationships/hyperlink" Target="https://msu.edu/course/ams/280/represent.html" TargetMode="External"/><Relationship Id="rId1" Type="http://schemas.openxmlformats.org/officeDocument/2006/relationships/slideLayout" Target="../slideLayouts/slideLayout2.xml"/><Relationship Id="rId6" Type="http://schemas.openxmlformats.org/officeDocument/2006/relationships/hyperlink" Target="https://www.encyclopedia.com/arts/encyclopedias-almanacs-transcripts-and-maps/williams-raymond" TargetMode="External"/><Relationship Id="rId5" Type="http://schemas.openxmlformats.org/officeDocument/2006/relationships/hyperlink" Target="https://raymondwilliams.co.uk/about-raymond-williams/" TargetMode="External"/><Relationship Id="rId4" Type="http://schemas.openxmlformats.org/officeDocument/2006/relationships/hyperlink" Target="https://www.britannica.com/biography/Stuart-McPhail-Hal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086" y="2420888"/>
            <a:ext cx="8541893" cy="1326009"/>
          </a:xfrm>
        </p:spPr>
        <p:txBody>
          <a:bodyPr>
            <a:normAutofit fontScale="90000"/>
          </a:bodyPr>
          <a:lstStyle/>
          <a:p>
            <a:pPr algn="ctr"/>
            <a:r>
              <a:rPr lang="en-IN" sz="7200" b="1" dirty="0" smtClean="0">
                <a:solidFill>
                  <a:srgbClr val="002060"/>
                </a:solidFill>
              </a:rPr>
              <a:t>Birmingham Schoo</a:t>
            </a:r>
            <a:r>
              <a:rPr lang="en-IN" sz="7200" b="1" dirty="0">
                <a:solidFill>
                  <a:srgbClr val="002060"/>
                </a:solidFill>
              </a:rPr>
              <a:t>l</a:t>
            </a:r>
          </a:p>
        </p:txBody>
      </p:sp>
      <p:sp>
        <p:nvSpPr>
          <p:cNvPr id="3" name="Subtitle 2"/>
          <p:cNvSpPr>
            <a:spLocks noGrp="1"/>
          </p:cNvSpPr>
          <p:nvPr>
            <p:ph type="subTitle" idx="1"/>
          </p:nvPr>
        </p:nvSpPr>
        <p:spPr>
          <a:xfrm>
            <a:off x="1763688" y="4725144"/>
            <a:ext cx="6400800" cy="1752600"/>
          </a:xfrm>
        </p:spPr>
        <p:txBody>
          <a:bodyPr>
            <a:normAutofit/>
          </a:bodyPr>
          <a:lstStyle/>
          <a:p>
            <a:r>
              <a:rPr lang="en-IN" sz="6600" b="1" dirty="0" smtClean="0"/>
              <a:t>STUART HALL</a:t>
            </a:r>
            <a:endParaRPr lang="en-IN" sz="6600" b="1"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326" t="28182" r="6340" b="28182"/>
          <a:stretch/>
        </p:blipFill>
        <p:spPr>
          <a:xfrm>
            <a:off x="1763688" y="188640"/>
            <a:ext cx="6885709" cy="1870365"/>
          </a:xfrm>
          <a:prstGeom prst="rect">
            <a:avLst/>
          </a:prstGeom>
        </p:spPr>
      </p:pic>
    </p:spTree>
    <p:extLst>
      <p:ext uri="{BB962C8B-B14F-4D97-AF65-F5344CB8AC3E}">
        <p14:creationId xmlns:p14="http://schemas.microsoft.com/office/powerpoint/2010/main" val="2677194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b="1" dirty="0"/>
              <a:t>Oppositional Reading</a:t>
            </a:r>
            <a:br>
              <a:rPr lang="en-IN" b="1" dirty="0"/>
            </a:br>
            <a:endParaRPr lang="en-IN" dirty="0"/>
          </a:p>
        </p:txBody>
      </p:sp>
      <p:sp>
        <p:nvSpPr>
          <p:cNvPr id="3" name="Content Placeholder 2"/>
          <p:cNvSpPr>
            <a:spLocks noGrp="1"/>
          </p:cNvSpPr>
          <p:nvPr>
            <p:ph idx="1"/>
          </p:nvPr>
        </p:nvSpPr>
        <p:spPr/>
        <p:txBody>
          <a:bodyPr>
            <a:normAutofit fontScale="85000" lnSpcReduction="10000"/>
          </a:bodyPr>
          <a:lstStyle/>
          <a:p>
            <a:r>
              <a:rPr lang="en-US" dirty="0"/>
              <a:t>when the audience rejects the preferred reading, and creates their own meaning for the text. </a:t>
            </a:r>
            <a:endParaRPr lang="en-US" dirty="0" smtClean="0"/>
          </a:p>
          <a:p>
            <a:pPr marL="82296" indent="0">
              <a:buNone/>
            </a:pPr>
            <a:endParaRPr lang="en-US" dirty="0" smtClean="0"/>
          </a:p>
          <a:p>
            <a:pPr marL="82296" indent="0">
              <a:buNone/>
            </a:pPr>
            <a:r>
              <a:rPr lang="en-US" dirty="0" smtClean="0"/>
              <a:t>This </a:t>
            </a:r>
            <a:r>
              <a:rPr lang="en-US" dirty="0"/>
              <a:t>can happen if the media contains </a:t>
            </a:r>
            <a:endParaRPr lang="en-US" dirty="0" smtClean="0"/>
          </a:p>
          <a:p>
            <a:r>
              <a:rPr lang="en-US" dirty="0" smtClean="0"/>
              <a:t>controversial </a:t>
            </a:r>
            <a:r>
              <a:rPr lang="en-US" dirty="0"/>
              <a:t>themes that the audience member disagrees with. </a:t>
            </a:r>
            <a:endParaRPr lang="en-US" dirty="0" smtClean="0"/>
          </a:p>
          <a:p>
            <a:pPr marL="82296" indent="0">
              <a:buNone/>
            </a:pPr>
            <a:endParaRPr lang="en-US" dirty="0" smtClean="0"/>
          </a:p>
          <a:p>
            <a:r>
              <a:rPr lang="en-US" dirty="0" smtClean="0"/>
              <a:t>complex </a:t>
            </a:r>
            <a:r>
              <a:rPr lang="en-US" dirty="0"/>
              <a:t>narrative structure </a:t>
            </a:r>
            <a:endParaRPr lang="en-US" dirty="0" smtClean="0"/>
          </a:p>
          <a:p>
            <a:pPr marL="82296" indent="0">
              <a:buNone/>
            </a:pPr>
            <a:endParaRPr lang="en-US" dirty="0" smtClean="0"/>
          </a:p>
          <a:p>
            <a:r>
              <a:rPr lang="en-US" dirty="0" smtClean="0"/>
              <a:t>if </a:t>
            </a:r>
            <a:r>
              <a:rPr lang="en-US" dirty="0"/>
              <a:t>the audience member has different beliefs or is of a different age or a different culture.</a:t>
            </a:r>
            <a:endParaRPr lang="en-IN" dirty="0"/>
          </a:p>
        </p:txBody>
      </p:sp>
    </p:spTree>
    <p:extLst>
      <p:ext uri="{BB962C8B-B14F-4D97-AF65-F5344CB8AC3E}">
        <p14:creationId xmlns:p14="http://schemas.microsoft.com/office/powerpoint/2010/main" val="302643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b="1" dirty="0"/>
              <a:t>Negotiated Reading</a:t>
            </a:r>
            <a:r>
              <a:rPr lang="en-IN" dirty="0"/>
              <a:t/>
            </a:r>
            <a:br>
              <a:rPr lang="en-IN" dirty="0"/>
            </a:br>
            <a:endParaRPr lang="en-IN" dirty="0"/>
          </a:p>
        </p:txBody>
      </p:sp>
      <p:sp>
        <p:nvSpPr>
          <p:cNvPr id="3" name="Content Placeholder 2"/>
          <p:cNvSpPr>
            <a:spLocks noGrp="1"/>
          </p:cNvSpPr>
          <p:nvPr>
            <p:ph idx="1"/>
          </p:nvPr>
        </p:nvSpPr>
        <p:spPr/>
        <p:txBody>
          <a:bodyPr>
            <a:normAutofit/>
          </a:bodyPr>
          <a:lstStyle/>
          <a:p>
            <a:r>
              <a:rPr lang="en-US" dirty="0"/>
              <a:t>a compromise between the dominant and oppositional readings, where the audience accepts parts of the producer's views, but has their own views on parts as well. </a:t>
            </a:r>
            <a:endParaRPr lang="en-US" dirty="0" smtClean="0"/>
          </a:p>
          <a:p>
            <a:endParaRPr lang="en-US" dirty="0"/>
          </a:p>
        </p:txBody>
      </p:sp>
    </p:spTree>
    <p:extLst>
      <p:ext uri="{BB962C8B-B14F-4D97-AF65-F5344CB8AC3E}">
        <p14:creationId xmlns:p14="http://schemas.microsoft.com/office/powerpoint/2010/main" val="9868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Representation Theory</a:t>
            </a:r>
            <a:endParaRPr lang="en-IN" dirty="0"/>
          </a:p>
        </p:txBody>
      </p:sp>
      <p:sp>
        <p:nvSpPr>
          <p:cNvPr id="3" name="Content Placeholder 2"/>
          <p:cNvSpPr>
            <a:spLocks noGrp="1"/>
          </p:cNvSpPr>
          <p:nvPr>
            <p:ph idx="1"/>
          </p:nvPr>
        </p:nvSpPr>
        <p:spPr/>
        <p:txBody>
          <a:bodyPr/>
          <a:lstStyle/>
          <a:p>
            <a:r>
              <a:rPr lang="en-IN" dirty="0" smtClean="0"/>
              <a:t>Representation means- </a:t>
            </a:r>
            <a:r>
              <a:rPr lang="en-US" dirty="0"/>
              <a:t>the description or portrayal of someone or something in a particular </a:t>
            </a:r>
            <a:r>
              <a:rPr lang="en-US" dirty="0" smtClean="0"/>
              <a:t>way.</a:t>
            </a:r>
          </a:p>
          <a:p>
            <a:endParaRPr lang="en-US" dirty="0"/>
          </a:p>
          <a:p>
            <a:r>
              <a:rPr lang="en-US" dirty="0" smtClean="0"/>
              <a:t>This is the process whereby media constructs versions of people, places and events in images, words or sounds</a:t>
            </a:r>
            <a:endParaRPr lang="en-IN" dirty="0"/>
          </a:p>
        </p:txBody>
      </p:sp>
    </p:spTree>
    <p:extLst>
      <p:ext uri="{BB962C8B-B14F-4D97-AF65-F5344CB8AC3E}">
        <p14:creationId xmlns:p14="http://schemas.microsoft.com/office/powerpoint/2010/main" val="2650179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Stuart Hall claimed in 1970, that black people were treated as inferior and this was the result of how they have been portrayed in media</a:t>
            </a:r>
            <a:endParaRPr lang="en-IN" dirty="0"/>
          </a:p>
        </p:txBody>
      </p:sp>
    </p:spTree>
    <p:extLst>
      <p:ext uri="{BB962C8B-B14F-4D97-AF65-F5344CB8AC3E}">
        <p14:creationId xmlns:p14="http://schemas.microsoft.com/office/powerpoint/2010/main" val="2898504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24744"/>
            <a:ext cx="4792576" cy="1143000"/>
          </a:xfrm>
        </p:spPr>
        <p:txBody>
          <a:bodyPr>
            <a:noAutofit/>
          </a:bodyPr>
          <a:lstStyle/>
          <a:p>
            <a:r>
              <a:rPr lang="en-IN" sz="6600" b="1" dirty="0" smtClean="0"/>
              <a:t>Raymond Williams</a:t>
            </a:r>
            <a:endParaRPr lang="en-IN" sz="66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1340768"/>
            <a:ext cx="3282418" cy="3672408"/>
          </a:xfrm>
          <a:prstGeom prst="rect">
            <a:avLst/>
          </a:prstGeom>
        </p:spPr>
      </p:pic>
      <p:sp>
        <p:nvSpPr>
          <p:cNvPr id="5" name="TextBox 4"/>
          <p:cNvSpPr txBox="1"/>
          <p:nvPr/>
        </p:nvSpPr>
        <p:spPr>
          <a:xfrm>
            <a:off x="1115616" y="2610683"/>
            <a:ext cx="3744416" cy="3139321"/>
          </a:xfrm>
          <a:prstGeom prst="rect">
            <a:avLst/>
          </a:prstGeom>
          <a:noFill/>
        </p:spPr>
        <p:txBody>
          <a:bodyPr wrap="square" rtlCol="0">
            <a:spAutoFit/>
          </a:bodyPr>
          <a:lstStyle/>
          <a:p>
            <a:r>
              <a:rPr lang="en-IN" b="1" dirty="0"/>
              <a:t>Born</a:t>
            </a:r>
          </a:p>
          <a:p>
            <a:r>
              <a:rPr lang="en-IN" dirty="0" smtClean="0"/>
              <a:t>The </a:t>
            </a:r>
            <a:r>
              <a:rPr lang="en-IN" dirty="0"/>
              <a:t>United </a:t>
            </a:r>
            <a:r>
              <a:rPr lang="en-IN" dirty="0" smtClean="0"/>
              <a:t>Kingdom,  August </a:t>
            </a:r>
            <a:r>
              <a:rPr lang="en-IN" dirty="0"/>
              <a:t>31, 1921</a:t>
            </a:r>
          </a:p>
          <a:p>
            <a:r>
              <a:rPr lang="en-IN" dirty="0"/>
              <a:t/>
            </a:r>
            <a:br>
              <a:rPr lang="en-IN" dirty="0"/>
            </a:br>
            <a:r>
              <a:rPr lang="en-IN" b="1" dirty="0"/>
              <a:t>Died</a:t>
            </a:r>
          </a:p>
          <a:p>
            <a:r>
              <a:rPr lang="en-IN" dirty="0"/>
              <a:t>January 26, 1988</a:t>
            </a:r>
          </a:p>
          <a:p>
            <a:r>
              <a:rPr lang="en-IN" dirty="0"/>
              <a:t/>
            </a:r>
            <a:br>
              <a:rPr lang="en-IN" dirty="0"/>
            </a:br>
            <a:r>
              <a:rPr lang="en-IN" b="1" dirty="0" smtClean="0"/>
              <a:t>Interests</a:t>
            </a:r>
            <a:endParaRPr lang="en-IN" b="1" dirty="0"/>
          </a:p>
          <a:p>
            <a:r>
              <a:rPr lang="en-IN" dirty="0"/>
              <a:t>Politics, </a:t>
            </a:r>
            <a:r>
              <a:rPr lang="en-IN" dirty="0" smtClean="0"/>
              <a:t>Culture,</a:t>
            </a:r>
            <a:r>
              <a:rPr lang="en-IN" dirty="0"/>
              <a:t> Mass Media and Literature</a:t>
            </a:r>
          </a:p>
          <a:p>
            <a:r>
              <a:rPr lang="en-IN" dirty="0"/>
              <a:t/>
            </a:r>
            <a:br>
              <a:rPr lang="en-IN" dirty="0"/>
            </a:br>
            <a:endParaRPr lang="en-IN" dirty="0"/>
          </a:p>
        </p:txBody>
      </p:sp>
    </p:spTree>
    <p:extLst>
      <p:ext uri="{BB962C8B-B14F-4D97-AF65-F5344CB8AC3E}">
        <p14:creationId xmlns:p14="http://schemas.microsoft.com/office/powerpoint/2010/main" val="1324423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Raymond Williams was a highly influential Marxist critic of the twentieth century Britain</a:t>
            </a:r>
            <a:r>
              <a:rPr lang="en-US" dirty="0" smtClean="0"/>
              <a:t>.</a:t>
            </a:r>
          </a:p>
          <a:p>
            <a:endParaRPr lang="en-US" dirty="0"/>
          </a:p>
          <a:p>
            <a:r>
              <a:rPr lang="en-US" dirty="0"/>
              <a:t>Born in the working class on the borders of Wales in 1921, he remained all his life deeply committed to his proletarian roots. </a:t>
            </a:r>
            <a:endParaRPr lang="en-IN" dirty="0"/>
          </a:p>
        </p:txBody>
      </p:sp>
    </p:spTree>
    <p:extLst>
      <p:ext uri="{BB962C8B-B14F-4D97-AF65-F5344CB8AC3E}">
        <p14:creationId xmlns:p14="http://schemas.microsoft.com/office/powerpoint/2010/main" val="3589790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He became an academic after serving in the Second World War, and his academic career at Cambridge and Oxford was highly distinguished. </a:t>
            </a:r>
            <a:endParaRPr lang="en-US" dirty="0" smtClean="0"/>
          </a:p>
          <a:p>
            <a:endParaRPr lang="en-US" dirty="0"/>
          </a:p>
          <a:p>
            <a:endParaRPr lang="en-US" dirty="0" smtClean="0"/>
          </a:p>
          <a:p>
            <a:endParaRPr lang="en-IN" dirty="0"/>
          </a:p>
        </p:txBody>
      </p:sp>
    </p:spTree>
    <p:extLst>
      <p:ext uri="{BB962C8B-B14F-4D97-AF65-F5344CB8AC3E}">
        <p14:creationId xmlns:p14="http://schemas.microsoft.com/office/powerpoint/2010/main" val="3945214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284984"/>
            <a:ext cx="7498080" cy="1143000"/>
          </a:xfrm>
        </p:spPr>
        <p:txBody>
          <a:bodyPr/>
          <a:lstStyle/>
          <a:p>
            <a:r>
              <a:rPr lang="en-IN" dirty="0" smtClean="0"/>
              <a:t>Raymond Williams on </a:t>
            </a:r>
            <a:r>
              <a:rPr lang="en-IN" b="1" dirty="0" smtClean="0"/>
              <a:t>Culture</a:t>
            </a:r>
            <a:endParaRPr lang="en-IN" b="1" dirty="0"/>
          </a:p>
        </p:txBody>
      </p:sp>
    </p:spTree>
    <p:extLst>
      <p:ext uri="{BB962C8B-B14F-4D97-AF65-F5344CB8AC3E}">
        <p14:creationId xmlns:p14="http://schemas.microsoft.com/office/powerpoint/2010/main" val="26060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dirty="0" smtClean="0"/>
              <a:t>The widely held meaning of culture then….</a:t>
            </a:r>
            <a:endParaRPr lang="en-IN" dirty="0"/>
          </a:p>
        </p:txBody>
      </p:sp>
      <p:sp>
        <p:nvSpPr>
          <p:cNvPr id="3" name="Content Placeholder 2"/>
          <p:cNvSpPr>
            <a:spLocks noGrp="1"/>
          </p:cNvSpPr>
          <p:nvPr>
            <p:ph idx="1"/>
          </p:nvPr>
        </p:nvSpPr>
        <p:spPr/>
        <p:txBody>
          <a:bodyPr/>
          <a:lstStyle/>
          <a:p>
            <a:r>
              <a:rPr lang="en-IN" sz="3600" b="1" dirty="0" smtClean="0"/>
              <a:t>High Culture</a:t>
            </a:r>
            <a:r>
              <a:rPr lang="en-IN" dirty="0" smtClean="0"/>
              <a:t>- </a:t>
            </a:r>
            <a:r>
              <a:rPr lang="en-US" dirty="0" smtClean="0"/>
              <a:t>shared and followed </a:t>
            </a:r>
            <a:r>
              <a:rPr lang="en-US" dirty="0"/>
              <a:t>by the </a:t>
            </a:r>
            <a:r>
              <a:rPr lang="en-US" dirty="0" smtClean="0"/>
              <a:t>elites </a:t>
            </a:r>
            <a:r>
              <a:rPr lang="en-US" dirty="0"/>
              <a:t>in a </a:t>
            </a:r>
            <a:r>
              <a:rPr lang="en-US" dirty="0" smtClean="0"/>
              <a:t>society… Examples- Ballet, the one who admire and collect museum types artworks-Paintings, </a:t>
            </a:r>
          </a:p>
          <a:p>
            <a:endParaRPr lang="en-US" dirty="0"/>
          </a:p>
          <a:p>
            <a:pPr marL="82296" indent="0">
              <a:buNone/>
            </a:pPr>
            <a:r>
              <a:rPr lang="en-US" dirty="0" smtClean="0"/>
              <a:t>Example from India- Classical Music- Hindustani and Carnatic, </a:t>
            </a:r>
            <a:r>
              <a:rPr lang="en-US" dirty="0" err="1" smtClean="0"/>
              <a:t>Bharatnatyam</a:t>
            </a:r>
            <a:r>
              <a:rPr lang="en-US" dirty="0" smtClean="0"/>
              <a:t>, Raja Ravi </a:t>
            </a:r>
            <a:r>
              <a:rPr lang="en-US" dirty="0" err="1" smtClean="0"/>
              <a:t>Verma’s</a:t>
            </a:r>
            <a:r>
              <a:rPr lang="en-US" dirty="0" smtClean="0"/>
              <a:t> paintings</a:t>
            </a:r>
            <a:endParaRPr lang="en-IN" dirty="0"/>
          </a:p>
        </p:txBody>
      </p:sp>
    </p:spTree>
    <p:extLst>
      <p:ext uri="{BB962C8B-B14F-4D97-AF65-F5344CB8AC3E}">
        <p14:creationId xmlns:p14="http://schemas.microsoft.com/office/powerpoint/2010/main" val="873737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Low Culture- the one practised by working class</a:t>
            </a:r>
          </a:p>
          <a:p>
            <a:endParaRPr lang="en-IN" dirty="0"/>
          </a:p>
          <a:p>
            <a:r>
              <a:rPr lang="en-IN" dirty="0" smtClean="0"/>
              <a:t>Mass Culture/Popular Culture/Pop Culture- </a:t>
            </a:r>
            <a:endParaRPr lang="en-IN" dirty="0"/>
          </a:p>
        </p:txBody>
      </p:sp>
    </p:spTree>
    <p:extLst>
      <p:ext uri="{BB962C8B-B14F-4D97-AF65-F5344CB8AC3E}">
        <p14:creationId xmlns:p14="http://schemas.microsoft.com/office/powerpoint/2010/main" val="3399996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Learning Objectives</a:t>
            </a:r>
            <a:endParaRPr lang="en-IN" dirty="0"/>
          </a:p>
        </p:txBody>
      </p:sp>
      <p:sp>
        <p:nvSpPr>
          <p:cNvPr id="3" name="Content Placeholder 2"/>
          <p:cNvSpPr>
            <a:spLocks noGrp="1"/>
          </p:cNvSpPr>
          <p:nvPr>
            <p:ph idx="1"/>
          </p:nvPr>
        </p:nvSpPr>
        <p:spPr>
          <a:xfrm>
            <a:off x="1115616" y="1447800"/>
            <a:ext cx="7818072" cy="4800600"/>
          </a:xfrm>
        </p:spPr>
        <p:txBody>
          <a:bodyPr/>
          <a:lstStyle/>
          <a:p>
            <a:r>
              <a:rPr lang="en-IN" dirty="0" smtClean="0"/>
              <a:t>To know about the British Cultural Studies also known as Birmingham School.</a:t>
            </a:r>
          </a:p>
          <a:p>
            <a:pPr marL="82296" indent="0">
              <a:buNone/>
            </a:pPr>
            <a:endParaRPr lang="en-IN" dirty="0" smtClean="0"/>
          </a:p>
          <a:p>
            <a:r>
              <a:rPr lang="en-IN" dirty="0" smtClean="0"/>
              <a:t>To understand the Theories given by Stuart Hall- Reception and Representation</a:t>
            </a:r>
          </a:p>
          <a:p>
            <a:pPr marL="82296" indent="0">
              <a:buNone/>
            </a:pPr>
            <a:endParaRPr lang="en-IN" dirty="0" smtClean="0"/>
          </a:p>
          <a:p>
            <a:r>
              <a:rPr lang="en-IN" dirty="0" smtClean="0"/>
              <a:t>To relate these theories to current scenario with examples</a:t>
            </a:r>
            <a:endParaRPr lang="en-IN" dirty="0"/>
          </a:p>
        </p:txBody>
      </p:sp>
    </p:spTree>
    <p:extLst>
      <p:ext uri="{BB962C8B-B14F-4D97-AF65-F5344CB8AC3E}">
        <p14:creationId xmlns:p14="http://schemas.microsoft.com/office/powerpoint/2010/main" val="1522748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Raymond Williams on </a:t>
            </a:r>
            <a:r>
              <a:rPr lang="en-IN" b="1" dirty="0" smtClean="0"/>
              <a:t>culture</a:t>
            </a:r>
            <a:endParaRPr lang="en-IN" b="1" dirty="0"/>
          </a:p>
        </p:txBody>
      </p:sp>
      <p:sp>
        <p:nvSpPr>
          <p:cNvPr id="3" name="Content Placeholder 2"/>
          <p:cNvSpPr>
            <a:spLocks noGrp="1"/>
          </p:cNvSpPr>
          <p:nvPr>
            <p:ph idx="1"/>
          </p:nvPr>
        </p:nvSpPr>
        <p:spPr>
          <a:xfrm>
            <a:off x="1435608" y="1447800"/>
            <a:ext cx="7528880" cy="4800600"/>
          </a:xfrm>
        </p:spPr>
        <p:txBody>
          <a:bodyPr>
            <a:normAutofit fontScale="92500" lnSpcReduction="10000"/>
          </a:bodyPr>
          <a:lstStyle/>
          <a:p>
            <a:r>
              <a:rPr lang="en-US" dirty="0"/>
              <a:t>Raymond Williams’ </a:t>
            </a:r>
            <a:r>
              <a:rPr lang="en-US" dirty="0" smtClean="0"/>
              <a:t>asserted </a:t>
            </a:r>
            <a:r>
              <a:rPr lang="en-US" dirty="0"/>
              <a:t>that culture is </a:t>
            </a:r>
            <a:r>
              <a:rPr lang="en-US" b="1" dirty="0"/>
              <a:t>‘a whole way of life’</a:t>
            </a:r>
            <a:r>
              <a:rPr lang="en-US" dirty="0"/>
              <a:t> </a:t>
            </a:r>
            <a:r>
              <a:rPr lang="en-US" dirty="0" smtClean="0"/>
              <a:t> in his </a:t>
            </a:r>
            <a:r>
              <a:rPr lang="en-US" dirty="0"/>
              <a:t>1958 </a:t>
            </a:r>
            <a:r>
              <a:rPr lang="en-US" dirty="0" smtClean="0"/>
              <a:t>book</a:t>
            </a:r>
            <a:r>
              <a:rPr lang="en-US" dirty="0"/>
              <a:t> </a:t>
            </a:r>
            <a:r>
              <a:rPr lang="en-US" b="1" i="1" dirty="0"/>
              <a:t>Culture and Society</a:t>
            </a:r>
            <a:r>
              <a:rPr lang="en-US" dirty="0"/>
              <a:t>. </a:t>
            </a:r>
            <a:endParaRPr lang="en-US" dirty="0" smtClean="0"/>
          </a:p>
          <a:p>
            <a:pPr marL="82296" indent="0">
              <a:buNone/>
            </a:pPr>
            <a:endParaRPr lang="en-US" dirty="0" smtClean="0"/>
          </a:p>
          <a:p>
            <a:endParaRPr lang="en-US" dirty="0"/>
          </a:p>
          <a:p>
            <a:r>
              <a:rPr lang="en-US" dirty="0"/>
              <a:t> His primary motivation for writing </a:t>
            </a:r>
            <a:r>
              <a:rPr lang="en-US" i="1" dirty="0"/>
              <a:t>Culture and Society </a:t>
            </a:r>
            <a:r>
              <a:rPr lang="en-US" dirty="0"/>
              <a:t>was </a:t>
            </a:r>
            <a:r>
              <a:rPr lang="en-US" dirty="0" smtClean="0"/>
              <a:t>refuting </a:t>
            </a:r>
            <a:r>
              <a:rPr lang="en-US" dirty="0"/>
              <a:t>‘the increasing contemporary use of the concept of culture against democracy, socialism, the working class or popular education.</a:t>
            </a:r>
            <a:endParaRPr lang="en-IN" dirty="0"/>
          </a:p>
        </p:txBody>
      </p:sp>
    </p:spTree>
    <p:extLst>
      <p:ext uri="{BB962C8B-B14F-4D97-AF65-F5344CB8AC3E}">
        <p14:creationId xmlns:p14="http://schemas.microsoft.com/office/powerpoint/2010/main" val="802083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smtClean="0"/>
              <a:t>The current  interpretation then </a:t>
            </a:r>
            <a:r>
              <a:rPr lang="en-US" dirty="0"/>
              <a:t>of culture was being used as a means of perpetuating and shoring up social inequality</a:t>
            </a:r>
            <a:r>
              <a:rPr lang="en-US" dirty="0" smtClean="0"/>
              <a:t>.</a:t>
            </a:r>
          </a:p>
          <a:p>
            <a:endParaRPr lang="en-US" dirty="0"/>
          </a:p>
          <a:p>
            <a:pPr marL="82296" indent="0">
              <a:buNone/>
            </a:pPr>
            <a:endParaRPr lang="en-US" dirty="0" smtClean="0"/>
          </a:p>
          <a:p>
            <a:r>
              <a:rPr lang="en-US" dirty="0"/>
              <a:t>The </a:t>
            </a:r>
            <a:r>
              <a:rPr lang="en-US" dirty="0" smtClean="0"/>
              <a:t>merit </a:t>
            </a:r>
            <a:r>
              <a:rPr lang="en-US" dirty="0"/>
              <a:t>of Williams’ </a:t>
            </a:r>
            <a:r>
              <a:rPr lang="en-US" dirty="0" err="1"/>
              <a:t>conceptualisation</a:t>
            </a:r>
            <a:r>
              <a:rPr lang="en-US" dirty="0"/>
              <a:t> of culture is its inclusivity. </a:t>
            </a:r>
            <a:endParaRPr lang="en-IN" dirty="0"/>
          </a:p>
        </p:txBody>
      </p:sp>
    </p:spTree>
    <p:extLst>
      <p:ext uri="{BB962C8B-B14F-4D97-AF65-F5344CB8AC3E}">
        <p14:creationId xmlns:p14="http://schemas.microsoft.com/office/powerpoint/2010/main" val="642705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a:t>The recognition of the cultural worth of all human activity is socially </a:t>
            </a:r>
            <a:r>
              <a:rPr lang="en-US" dirty="0" err="1"/>
              <a:t>equalising</a:t>
            </a:r>
            <a:r>
              <a:rPr lang="en-US" dirty="0"/>
              <a:t>. </a:t>
            </a:r>
            <a:endParaRPr lang="en-US" dirty="0" smtClean="0"/>
          </a:p>
          <a:p>
            <a:endParaRPr lang="en-US" dirty="0"/>
          </a:p>
          <a:p>
            <a:r>
              <a:rPr lang="en-US" dirty="0" smtClean="0"/>
              <a:t>His destruction </a:t>
            </a:r>
            <a:r>
              <a:rPr lang="en-US" dirty="0"/>
              <a:t>of the distinction between ‘high’ and ‘low’ culture shuns the conservative view that mass participation in culture somehow devalues it and instead opens the way for its </a:t>
            </a:r>
            <a:r>
              <a:rPr lang="en-US" dirty="0" err="1"/>
              <a:t>democratisation</a:t>
            </a:r>
            <a:r>
              <a:rPr lang="en-US" dirty="0" smtClean="0"/>
              <a:t>..</a:t>
            </a:r>
            <a:endParaRPr lang="en-IN" dirty="0"/>
          </a:p>
          <a:p>
            <a:endParaRPr lang="en-IN" dirty="0"/>
          </a:p>
        </p:txBody>
      </p:sp>
    </p:spTree>
    <p:extLst>
      <p:ext uri="{BB962C8B-B14F-4D97-AF65-F5344CB8AC3E}">
        <p14:creationId xmlns:p14="http://schemas.microsoft.com/office/powerpoint/2010/main" val="15517625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Williams’ understands ‘culture’ as being made of two separate </a:t>
            </a:r>
            <a:r>
              <a:rPr lang="en-US" dirty="0" smtClean="0"/>
              <a:t>components-</a:t>
            </a:r>
          </a:p>
          <a:p>
            <a:endParaRPr lang="en-US" dirty="0"/>
          </a:p>
          <a:p>
            <a:pPr marL="596646" indent="-514350">
              <a:buAutoNum type="arabicParenR"/>
            </a:pPr>
            <a:r>
              <a:rPr lang="en-US" dirty="0" smtClean="0"/>
              <a:t>a </a:t>
            </a:r>
            <a:r>
              <a:rPr lang="en-US" dirty="0"/>
              <a:t>whole way of life, </a:t>
            </a:r>
            <a:endParaRPr lang="en-US" dirty="0" smtClean="0"/>
          </a:p>
          <a:p>
            <a:pPr marL="596646" indent="-514350">
              <a:buAutoNum type="arabicParenR"/>
            </a:pPr>
            <a:r>
              <a:rPr lang="en-US" dirty="0" smtClean="0"/>
              <a:t>the </a:t>
            </a:r>
            <a:r>
              <a:rPr lang="en-US" dirty="0"/>
              <a:t>arts and </a:t>
            </a:r>
            <a:r>
              <a:rPr lang="en-US" dirty="0" smtClean="0"/>
              <a:t>learning</a:t>
            </a:r>
            <a:endParaRPr lang="en-IN" dirty="0"/>
          </a:p>
        </p:txBody>
      </p:sp>
    </p:spTree>
    <p:extLst>
      <p:ext uri="{BB962C8B-B14F-4D97-AF65-F5344CB8AC3E}">
        <p14:creationId xmlns:p14="http://schemas.microsoft.com/office/powerpoint/2010/main" val="2849369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Raymond Williams on Technological Determinism</a:t>
            </a:r>
            <a:endParaRPr lang="en-IN" dirty="0"/>
          </a:p>
        </p:txBody>
      </p:sp>
      <p:sp>
        <p:nvSpPr>
          <p:cNvPr id="3" name="Content Placeholder 2"/>
          <p:cNvSpPr>
            <a:spLocks noGrp="1"/>
          </p:cNvSpPr>
          <p:nvPr>
            <p:ph idx="1"/>
          </p:nvPr>
        </p:nvSpPr>
        <p:spPr/>
        <p:txBody>
          <a:bodyPr/>
          <a:lstStyle/>
          <a:p>
            <a:r>
              <a:rPr lang="en-US" dirty="0"/>
              <a:t>Raymond Williams was a noted critic of technological </a:t>
            </a:r>
            <a:r>
              <a:rPr lang="en-US" dirty="0" smtClean="0"/>
              <a:t>determinism.</a:t>
            </a:r>
          </a:p>
          <a:p>
            <a:endParaRPr lang="en-US" dirty="0"/>
          </a:p>
          <a:p>
            <a:r>
              <a:rPr lang="en-US" dirty="0" smtClean="0"/>
              <a:t>As per him, technological </a:t>
            </a:r>
            <a:r>
              <a:rPr lang="en-US" dirty="0"/>
              <a:t>determinism failed to assess the significance of social power relations, interaction, and social circumstances.</a:t>
            </a:r>
            <a:endParaRPr lang="en-IN" dirty="0"/>
          </a:p>
        </p:txBody>
      </p:sp>
    </p:spTree>
    <p:extLst>
      <p:ext uri="{BB962C8B-B14F-4D97-AF65-F5344CB8AC3E}">
        <p14:creationId xmlns:p14="http://schemas.microsoft.com/office/powerpoint/2010/main" val="38732661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effectLst/>
              </a:rPr>
              <a:t>Raymond Williams offers four key points that help inform his ideas on shaping:</a:t>
            </a:r>
            <a:endParaRPr lang="en-IN" sz="2800" dirty="0"/>
          </a:p>
        </p:txBody>
      </p:sp>
      <p:sp>
        <p:nvSpPr>
          <p:cNvPr id="3" name="Content Placeholder 2"/>
          <p:cNvSpPr>
            <a:spLocks noGrp="1"/>
          </p:cNvSpPr>
          <p:nvPr>
            <p:ph idx="1"/>
          </p:nvPr>
        </p:nvSpPr>
        <p:spPr/>
        <p:txBody>
          <a:bodyPr/>
          <a:lstStyle/>
          <a:p>
            <a:pPr marL="596646" indent="-514350">
              <a:buAutoNum type="arabicParenR"/>
            </a:pPr>
            <a:r>
              <a:rPr lang="en-IN" dirty="0" smtClean="0"/>
              <a:t>Technologies </a:t>
            </a:r>
            <a:r>
              <a:rPr lang="en-IN" dirty="0"/>
              <a:t>are social </a:t>
            </a:r>
            <a:endParaRPr lang="en-IN" dirty="0" smtClean="0"/>
          </a:p>
          <a:p>
            <a:pPr marL="596646" indent="-514350">
              <a:buAutoNum type="arabicParenR"/>
            </a:pPr>
            <a:r>
              <a:rPr lang="en-US" dirty="0"/>
              <a:t>Innovation of technologies are not </a:t>
            </a:r>
            <a:r>
              <a:rPr lang="en-US" dirty="0" smtClean="0"/>
              <a:t>predetermined</a:t>
            </a:r>
          </a:p>
          <a:p>
            <a:pPr marL="596646" indent="-514350">
              <a:buAutoNum type="arabicParenR"/>
            </a:pPr>
            <a:r>
              <a:rPr lang="en-US" dirty="0"/>
              <a:t>The notion that a new technology is inevitable is the result of </a:t>
            </a:r>
            <a:r>
              <a:rPr lang="en-US" dirty="0" smtClean="0"/>
              <a:t>marketing</a:t>
            </a:r>
          </a:p>
          <a:p>
            <a:pPr marL="596646" indent="-514350">
              <a:buAutoNum type="arabicParenR"/>
            </a:pPr>
            <a:r>
              <a:rPr lang="en-US" dirty="0"/>
              <a:t>Technologies would not necessarily follow the path initially envisioned</a:t>
            </a:r>
            <a:endParaRPr lang="en-IN" dirty="0"/>
          </a:p>
        </p:txBody>
      </p:sp>
    </p:spTree>
    <p:extLst>
      <p:ext uri="{BB962C8B-B14F-4D97-AF65-F5344CB8AC3E}">
        <p14:creationId xmlns:p14="http://schemas.microsoft.com/office/powerpoint/2010/main" val="2107861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Technologies are social </a:t>
            </a:r>
            <a:br>
              <a:rPr lang="en-IN" dirty="0"/>
            </a:br>
            <a:endParaRPr lang="en-IN" dirty="0"/>
          </a:p>
        </p:txBody>
      </p:sp>
      <p:sp>
        <p:nvSpPr>
          <p:cNvPr id="3" name="Content Placeholder 2"/>
          <p:cNvSpPr>
            <a:spLocks noGrp="1"/>
          </p:cNvSpPr>
          <p:nvPr>
            <p:ph idx="1"/>
          </p:nvPr>
        </p:nvSpPr>
        <p:spPr/>
        <p:txBody>
          <a:bodyPr/>
          <a:lstStyle/>
          <a:p>
            <a:r>
              <a:rPr lang="en-US" dirty="0"/>
              <a:t>T</a:t>
            </a:r>
            <a:r>
              <a:rPr lang="en-US" dirty="0" smtClean="0"/>
              <a:t>here </a:t>
            </a:r>
            <a:r>
              <a:rPr lang="en-US" dirty="0"/>
              <a:t>are social motivations that influence the transformation of an innovation into a technology</a:t>
            </a:r>
            <a:r>
              <a:rPr lang="en-US" dirty="0" smtClean="0"/>
              <a:t>. </a:t>
            </a:r>
          </a:p>
          <a:p>
            <a:endParaRPr lang="en-US" dirty="0"/>
          </a:p>
          <a:p>
            <a:r>
              <a:rPr lang="en-US" dirty="0" smtClean="0"/>
              <a:t>Example- Broadcast Media… Society needed it</a:t>
            </a:r>
          </a:p>
          <a:p>
            <a:endParaRPr lang="en-US" dirty="0"/>
          </a:p>
          <a:p>
            <a:endParaRPr lang="en-IN" dirty="0"/>
          </a:p>
        </p:txBody>
      </p:sp>
    </p:spTree>
    <p:extLst>
      <p:ext uri="{BB962C8B-B14F-4D97-AF65-F5344CB8AC3E}">
        <p14:creationId xmlns:p14="http://schemas.microsoft.com/office/powerpoint/2010/main" val="34753776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404664"/>
            <a:ext cx="7498080" cy="1143000"/>
          </a:xfrm>
        </p:spPr>
        <p:txBody>
          <a:bodyPr>
            <a:normAutofit fontScale="90000"/>
          </a:bodyPr>
          <a:lstStyle/>
          <a:p>
            <a:r>
              <a:rPr lang="en-US" dirty="0"/>
              <a:t>Innovation of technologies are not predetermined</a:t>
            </a:r>
            <a:br>
              <a:rPr lang="en-US" dirty="0"/>
            </a:br>
            <a:endParaRPr lang="en-IN" dirty="0"/>
          </a:p>
        </p:txBody>
      </p:sp>
      <p:sp>
        <p:nvSpPr>
          <p:cNvPr id="3" name="Content Placeholder 2"/>
          <p:cNvSpPr>
            <a:spLocks noGrp="1"/>
          </p:cNvSpPr>
          <p:nvPr>
            <p:ph idx="1"/>
          </p:nvPr>
        </p:nvSpPr>
        <p:spPr/>
        <p:txBody>
          <a:bodyPr>
            <a:normAutofit fontScale="85000" lnSpcReduction="20000"/>
          </a:bodyPr>
          <a:lstStyle/>
          <a:p>
            <a:r>
              <a:rPr lang="en-US" dirty="0"/>
              <a:t>The forms and functions of technologies are not predetermined, rather they are based on decisions made by human actors</a:t>
            </a:r>
            <a:r>
              <a:rPr lang="en-US" dirty="0" smtClean="0"/>
              <a:t>.</a:t>
            </a:r>
          </a:p>
          <a:p>
            <a:endParaRPr lang="en-US" dirty="0"/>
          </a:p>
          <a:p>
            <a:r>
              <a:rPr lang="en-US" dirty="0"/>
              <a:t>For instance, when radio was in its formative stages of development, one potential form was to be something resembling the telephone. The main US telephone company lobbied to keep the ‘common carrier’ network to itself. </a:t>
            </a:r>
            <a:endParaRPr lang="en-US" dirty="0" smtClean="0"/>
          </a:p>
          <a:p>
            <a:endParaRPr lang="en-US" dirty="0"/>
          </a:p>
          <a:p>
            <a:r>
              <a:rPr lang="en-US" dirty="0" smtClean="0"/>
              <a:t>This </a:t>
            </a:r>
            <a:r>
              <a:rPr lang="en-US" dirty="0"/>
              <a:t>shows how the development of the technology was very much dependent on existing political and economic situations in the society.</a:t>
            </a:r>
            <a:endParaRPr lang="en-IN" dirty="0"/>
          </a:p>
        </p:txBody>
      </p:sp>
    </p:spTree>
    <p:extLst>
      <p:ext uri="{BB962C8B-B14F-4D97-AF65-F5344CB8AC3E}">
        <p14:creationId xmlns:p14="http://schemas.microsoft.com/office/powerpoint/2010/main" val="1129593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476672"/>
            <a:ext cx="7498080" cy="1143000"/>
          </a:xfrm>
        </p:spPr>
        <p:txBody>
          <a:bodyPr>
            <a:normAutofit fontScale="90000"/>
          </a:bodyPr>
          <a:lstStyle/>
          <a:p>
            <a:r>
              <a:rPr lang="en-US" dirty="0"/>
              <a:t>The notion that a new technology is inevitable is the result of marketing</a:t>
            </a:r>
            <a:br>
              <a:rPr lang="en-US" dirty="0"/>
            </a:br>
            <a:endParaRPr lang="en-IN" dirty="0"/>
          </a:p>
        </p:txBody>
      </p:sp>
      <p:sp>
        <p:nvSpPr>
          <p:cNvPr id="3" name="Content Placeholder 2"/>
          <p:cNvSpPr>
            <a:spLocks noGrp="1"/>
          </p:cNvSpPr>
          <p:nvPr>
            <p:ph idx="1"/>
          </p:nvPr>
        </p:nvSpPr>
        <p:spPr>
          <a:xfrm>
            <a:off x="1331640" y="2204864"/>
            <a:ext cx="7498080" cy="4800600"/>
          </a:xfrm>
        </p:spPr>
        <p:txBody>
          <a:bodyPr/>
          <a:lstStyle/>
          <a:p>
            <a:r>
              <a:rPr lang="en-US" dirty="0"/>
              <a:t>Williams believes the idea that technologies are inevitable is the result of marketing from dominant groups, whose aim is to insure that the technologies are accepted into society.</a:t>
            </a:r>
            <a:endParaRPr lang="en-IN" dirty="0"/>
          </a:p>
        </p:txBody>
      </p:sp>
    </p:spTree>
    <p:extLst>
      <p:ext uri="{BB962C8B-B14F-4D97-AF65-F5344CB8AC3E}">
        <p14:creationId xmlns:p14="http://schemas.microsoft.com/office/powerpoint/2010/main" val="966300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780928"/>
            <a:ext cx="7498080" cy="1143000"/>
          </a:xfrm>
        </p:spPr>
        <p:txBody>
          <a:bodyPr>
            <a:normAutofit fontScale="90000"/>
          </a:bodyPr>
          <a:lstStyle/>
          <a:p>
            <a:r>
              <a:rPr lang="en-US" dirty="0"/>
              <a:t>Technologies would not necessarily follow the path initially envisioned</a:t>
            </a:r>
            <a:r>
              <a:rPr lang="en-IN" dirty="0"/>
              <a:t/>
            </a:r>
            <a:br>
              <a:rPr lang="en-IN" dirty="0"/>
            </a:br>
            <a:endParaRPr lang="en-IN" dirty="0"/>
          </a:p>
        </p:txBody>
      </p:sp>
    </p:spTree>
    <p:extLst>
      <p:ext uri="{BB962C8B-B14F-4D97-AF65-F5344CB8AC3E}">
        <p14:creationId xmlns:p14="http://schemas.microsoft.com/office/powerpoint/2010/main" val="424293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Birmingham School</a:t>
            </a:r>
            <a:endParaRPr lang="en-IN" dirty="0"/>
          </a:p>
        </p:txBody>
      </p:sp>
      <p:sp>
        <p:nvSpPr>
          <p:cNvPr id="3" name="Content Placeholder 2"/>
          <p:cNvSpPr>
            <a:spLocks noGrp="1"/>
          </p:cNvSpPr>
          <p:nvPr>
            <p:ph idx="1"/>
          </p:nvPr>
        </p:nvSpPr>
        <p:spPr/>
        <p:txBody>
          <a:bodyPr/>
          <a:lstStyle/>
          <a:p>
            <a:r>
              <a:rPr lang="en-US" dirty="0"/>
              <a:t>S</a:t>
            </a:r>
            <a:r>
              <a:rPr lang="en-US" dirty="0" smtClean="0"/>
              <a:t>chool </a:t>
            </a:r>
            <a:r>
              <a:rPr lang="en-US" dirty="0"/>
              <a:t>of thought that is now known as </a:t>
            </a:r>
            <a:r>
              <a:rPr lang="en-US" b="1" dirty="0"/>
              <a:t>British Cultural Studies</a:t>
            </a:r>
            <a:r>
              <a:rPr lang="en-US" dirty="0"/>
              <a:t> or The </a:t>
            </a:r>
            <a:r>
              <a:rPr lang="en-US" b="1" dirty="0"/>
              <a:t>Birmingham School of Cultural Studies</a:t>
            </a:r>
            <a:r>
              <a:rPr lang="en-US" dirty="0" smtClean="0"/>
              <a:t>.</a:t>
            </a:r>
          </a:p>
          <a:p>
            <a:pPr marL="82296" indent="0">
              <a:buNone/>
            </a:pPr>
            <a:endParaRPr lang="en-US" dirty="0" smtClean="0"/>
          </a:p>
          <a:p>
            <a:r>
              <a:rPr lang="en-IN" dirty="0"/>
              <a:t> </a:t>
            </a:r>
            <a:r>
              <a:rPr lang="en-IN" dirty="0" smtClean="0"/>
              <a:t>Notable Scholars- Richard </a:t>
            </a:r>
            <a:r>
              <a:rPr lang="en-IN" dirty="0" err="1" smtClean="0"/>
              <a:t>Hoggart</a:t>
            </a:r>
            <a:r>
              <a:rPr lang="en-IN" dirty="0" smtClean="0"/>
              <a:t>, </a:t>
            </a:r>
            <a:r>
              <a:rPr lang="en-IN" dirty="0"/>
              <a:t>R</a:t>
            </a:r>
            <a:r>
              <a:rPr lang="en-IN" dirty="0" smtClean="0"/>
              <a:t>aymond Williams, </a:t>
            </a:r>
            <a:r>
              <a:rPr lang="en-IN" b="1" dirty="0" smtClean="0"/>
              <a:t>Stuart Hall</a:t>
            </a:r>
            <a:endParaRPr lang="en-IN" b="1" dirty="0"/>
          </a:p>
        </p:txBody>
      </p:sp>
    </p:spTree>
    <p:extLst>
      <p:ext uri="{BB962C8B-B14F-4D97-AF65-F5344CB8AC3E}">
        <p14:creationId xmlns:p14="http://schemas.microsoft.com/office/powerpoint/2010/main" val="3869312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7498080" cy="346050"/>
          </a:xfrm>
        </p:spPr>
        <p:txBody>
          <a:bodyPr>
            <a:normAutofit fontScale="90000"/>
          </a:bodyPr>
          <a:lstStyle/>
          <a:p>
            <a:pPr algn="ctr"/>
            <a:r>
              <a:rPr lang="en-IN" dirty="0" smtClean="0"/>
              <a:t>References</a:t>
            </a:r>
            <a:endParaRPr lang="en-IN" dirty="0"/>
          </a:p>
        </p:txBody>
      </p:sp>
      <p:sp>
        <p:nvSpPr>
          <p:cNvPr id="3" name="Content Placeholder 2"/>
          <p:cNvSpPr>
            <a:spLocks noGrp="1"/>
          </p:cNvSpPr>
          <p:nvPr>
            <p:ph idx="1"/>
          </p:nvPr>
        </p:nvSpPr>
        <p:spPr>
          <a:xfrm>
            <a:off x="1435608" y="548680"/>
            <a:ext cx="7498080" cy="5699720"/>
          </a:xfrm>
        </p:spPr>
        <p:txBody>
          <a:bodyPr>
            <a:normAutofit fontScale="92500" lnSpcReduction="20000"/>
          </a:bodyPr>
          <a:lstStyle/>
          <a:p>
            <a:r>
              <a:rPr lang="en-IN" dirty="0">
                <a:hlinkClick r:id=""/>
              </a:rPr>
              <a:t>https://</a:t>
            </a:r>
            <a:r>
              <a:rPr lang="en-IN" dirty="0" smtClean="0">
                <a:hlinkClick r:id="rId2"/>
              </a:rPr>
              <a:t>msu.edu/course/ams/280/represent.html</a:t>
            </a:r>
            <a:endParaRPr lang="en-IN" dirty="0" smtClean="0"/>
          </a:p>
          <a:p>
            <a:r>
              <a:rPr lang="en-IN" dirty="0">
                <a:hlinkClick r:id="rId3"/>
              </a:rPr>
              <a:t>https://www.youtube.com/watch?v=yJr0gO_-</a:t>
            </a:r>
            <a:r>
              <a:rPr lang="en-IN" dirty="0" smtClean="0">
                <a:hlinkClick r:id="rId3"/>
              </a:rPr>
              <a:t>w_Q</a:t>
            </a:r>
            <a:endParaRPr lang="en-IN" dirty="0" smtClean="0"/>
          </a:p>
          <a:p>
            <a:r>
              <a:rPr lang="en-IN" dirty="0">
                <a:hlinkClick r:id="rId4"/>
              </a:rPr>
              <a:t>https://</a:t>
            </a:r>
            <a:r>
              <a:rPr lang="en-IN" dirty="0" smtClean="0">
                <a:hlinkClick r:id="rId4"/>
              </a:rPr>
              <a:t>www.britannica.com/biography/Stuart-McPhail-Hall</a:t>
            </a:r>
            <a:endParaRPr lang="en-IN" dirty="0" smtClean="0"/>
          </a:p>
          <a:p>
            <a:r>
              <a:rPr lang="en-IN" dirty="0">
                <a:hlinkClick r:id="rId5"/>
              </a:rPr>
              <a:t>https://raymondwilliams.co.uk/about-raymond-williams</a:t>
            </a:r>
            <a:r>
              <a:rPr lang="en-IN" dirty="0" smtClean="0">
                <a:hlinkClick r:id="rId5"/>
              </a:rPr>
              <a:t>/</a:t>
            </a:r>
            <a:endParaRPr lang="en-IN" dirty="0" smtClean="0"/>
          </a:p>
          <a:p>
            <a:r>
              <a:rPr lang="en-IN" dirty="0">
                <a:hlinkClick r:id="rId6"/>
              </a:rPr>
              <a:t>https://</a:t>
            </a:r>
            <a:r>
              <a:rPr lang="en-IN" dirty="0" smtClean="0">
                <a:hlinkClick r:id="rId6"/>
              </a:rPr>
              <a:t>www.encyclopedia.com/arts/encyclopedias-almanacs-transcripts-and-maps/williams-raymond</a:t>
            </a:r>
            <a:endParaRPr lang="en-IN" dirty="0" smtClean="0"/>
          </a:p>
          <a:p>
            <a:r>
              <a:rPr lang="en-IN" dirty="0"/>
              <a:t>https://www.communicationtheory.org/technological-determinism/</a:t>
            </a:r>
            <a:endParaRPr lang="en-IN" dirty="0"/>
          </a:p>
        </p:txBody>
      </p:sp>
    </p:spTree>
    <p:extLst>
      <p:ext uri="{BB962C8B-B14F-4D97-AF65-F5344CB8AC3E}">
        <p14:creationId xmlns:p14="http://schemas.microsoft.com/office/powerpoint/2010/main" val="114103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332656"/>
            <a:ext cx="3809826" cy="4037017"/>
          </a:xfrm>
        </p:spPr>
      </p:pic>
      <p:sp>
        <p:nvSpPr>
          <p:cNvPr id="5" name="TextBox 4"/>
          <p:cNvSpPr txBox="1"/>
          <p:nvPr/>
        </p:nvSpPr>
        <p:spPr>
          <a:xfrm>
            <a:off x="5436096" y="836712"/>
            <a:ext cx="3312368" cy="2031325"/>
          </a:xfrm>
          <a:prstGeom prst="rect">
            <a:avLst/>
          </a:prstGeom>
          <a:noFill/>
        </p:spPr>
        <p:txBody>
          <a:bodyPr wrap="square" rtlCol="0">
            <a:spAutoFit/>
          </a:bodyPr>
          <a:lstStyle/>
          <a:p>
            <a:r>
              <a:rPr lang="en-US" sz="3600" b="1" dirty="0" smtClean="0"/>
              <a:t>Stuart Hall</a:t>
            </a:r>
          </a:p>
          <a:p>
            <a:r>
              <a:rPr lang="en-US" dirty="0" smtClean="0"/>
              <a:t>Born: 3 February 1932</a:t>
            </a:r>
          </a:p>
          <a:p>
            <a:r>
              <a:rPr lang="en-US" dirty="0" smtClean="0"/>
              <a:t>Kingston, Colony of Jamaica</a:t>
            </a:r>
          </a:p>
          <a:p>
            <a:endParaRPr lang="en-US" dirty="0" smtClean="0"/>
          </a:p>
          <a:p>
            <a:r>
              <a:rPr lang="en-US" dirty="0" smtClean="0"/>
              <a:t>Died:10 February 2014 (aged 82)</a:t>
            </a:r>
          </a:p>
          <a:p>
            <a:r>
              <a:rPr lang="en-US" dirty="0" smtClean="0"/>
              <a:t>London, England</a:t>
            </a:r>
            <a:endParaRPr lang="en-IN" dirty="0"/>
          </a:p>
        </p:txBody>
      </p:sp>
      <p:sp>
        <p:nvSpPr>
          <p:cNvPr id="7" name="TextBox 6"/>
          <p:cNvSpPr txBox="1"/>
          <p:nvPr/>
        </p:nvSpPr>
        <p:spPr>
          <a:xfrm>
            <a:off x="1108123" y="4942909"/>
            <a:ext cx="4320480" cy="646331"/>
          </a:xfrm>
          <a:prstGeom prst="rect">
            <a:avLst/>
          </a:prstGeom>
          <a:noFill/>
        </p:spPr>
        <p:txBody>
          <a:bodyPr wrap="square" rtlCol="0">
            <a:spAutoFit/>
          </a:bodyPr>
          <a:lstStyle/>
          <a:p>
            <a:r>
              <a:rPr lang="en-US" dirty="0"/>
              <a:t>British Marxist </a:t>
            </a:r>
            <a:r>
              <a:rPr lang="en-US" dirty="0" smtClean="0"/>
              <a:t>sociologist</a:t>
            </a:r>
            <a:r>
              <a:rPr lang="en-US" dirty="0"/>
              <a:t> </a:t>
            </a:r>
            <a:r>
              <a:rPr lang="en-US" dirty="0" smtClean="0"/>
              <a:t>,cultural theorist and</a:t>
            </a:r>
            <a:r>
              <a:rPr lang="en-US" dirty="0"/>
              <a:t> political activist.</a:t>
            </a:r>
            <a:endParaRPr lang="en-IN" dirty="0"/>
          </a:p>
        </p:txBody>
      </p:sp>
    </p:spTree>
    <p:extLst>
      <p:ext uri="{BB962C8B-B14F-4D97-AF65-F5344CB8AC3E}">
        <p14:creationId xmlns:p14="http://schemas.microsoft.com/office/powerpoint/2010/main" val="170040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115616" y="1447800"/>
            <a:ext cx="7776864" cy="4800600"/>
          </a:xfrm>
        </p:spPr>
        <p:txBody>
          <a:bodyPr>
            <a:normAutofit fontScale="92500" lnSpcReduction="10000"/>
          </a:bodyPr>
          <a:lstStyle/>
          <a:p>
            <a:r>
              <a:rPr lang="en-US" dirty="0"/>
              <a:t>Hall attended Jamaica College and in 1951 was awarded a Rhodes scholarship to study literature at Merton College, Oxford. </a:t>
            </a:r>
          </a:p>
          <a:p>
            <a:endParaRPr lang="en-US" dirty="0" smtClean="0"/>
          </a:p>
          <a:p>
            <a:r>
              <a:rPr lang="en-US" dirty="0"/>
              <a:t>He discovered that his dark skin and multiethnic, mixed-race heritage (including his childhood in Jamaica, where skin </a:t>
            </a:r>
            <a:r>
              <a:rPr lang="en-US" dirty="0" err="1"/>
              <a:t>colour</a:t>
            </a:r>
            <a:r>
              <a:rPr lang="en-US" dirty="0"/>
              <a:t> played such a central role in society that even his own parents did not allow him to associate with darker-skinned children) left him feeling out of place in </a:t>
            </a:r>
            <a:r>
              <a:rPr lang="en-US" dirty="0" smtClean="0"/>
              <a:t>England</a:t>
            </a:r>
            <a:r>
              <a:rPr lang="en-US" dirty="0"/>
              <a:t>. </a:t>
            </a:r>
            <a:endParaRPr lang="en-IN" dirty="0"/>
          </a:p>
        </p:txBody>
      </p:sp>
    </p:spTree>
    <p:extLst>
      <p:ext uri="{BB962C8B-B14F-4D97-AF65-F5344CB8AC3E}">
        <p14:creationId xmlns:p14="http://schemas.microsoft.com/office/powerpoint/2010/main" val="3688657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Reception Theory</a:t>
            </a:r>
            <a:endParaRPr lang="en-IN" dirty="0"/>
          </a:p>
        </p:txBody>
      </p:sp>
      <p:sp>
        <p:nvSpPr>
          <p:cNvPr id="3" name="Content Placeholder 2"/>
          <p:cNvSpPr>
            <a:spLocks noGrp="1"/>
          </p:cNvSpPr>
          <p:nvPr>
            <p:ph idx="1"/>
          </p:nvPr>
        </p:nvSpPr>
        <p:spPr>
          <a:xfrm>
            <a:off x="1043608" y="1447800"/>
            <a:ext cx="7890080" cy="4800600"/>
          </a:xfrm>
        </p:spPr>
        <p:txBody>
          <a:bodyPr>
            <a:normAutofit fontScale="92500" lnSpcReduction="20000"/>
          </a:bodyPr>
          <a:lstStyle/>
          <a:p>
            <a:r>
              <a:rPr lang="en-US" dirty="0"/>
              <a:t>Reception theory as developed by Stuart Hall asserts that media texts are encoded and decoded</a:t>
            </a:r>
            <a:r>
              <a:rPr lang="en-US" dirty="0" smtClean="0"/>
              <a:t>.</a:t>
            </a:r>
          </a:p>
          <a:p>
            <a:endParaRPr lang="en-US" dirty="0"/>
          </a:p>
          <a:p>
            <a:r>
              <a:rPr lang="en-US" dirty="0"/>
              <a:t>The producer encodes messages and values into their media which are then decoded by the audience. </a:t>
            </a:r>
            <a:endParaRPr lang="en-US" dirty="0" smtClean="0"/>
          </a:p>
          <a:p>
            <a:endParaRPr lang="en-US" dirty="0"/>
          </a:p>
          <a:p>
            <a:r>
              <a:rPr lang="en-US" dirty="0" smtClean="0"/>
              <a:t>However</a:t>
            </a:r>
            <a:r>
              <a:rPr lang="en-US" dirty="0"/>
              <a:t>, different audience members will decode the media in different ways and possibly not in the way the producer originally intended.</a:t>
            </a:r>
            <a:endParaRPr lang="en-IN" dirty="0"/>
          </a:p>
        </p:txBody>
      </p:sp>
    </p:spTree>
    <p:extLst>
      <p:ext uri="{BB962C8B-B14F-4D97-AF65-F5344CB8AC3E}">
        <p14:creationId xmlns:p14="http://schemas.microsoft.com/office/powerpoint/2010/main" val="2920090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82296" indent="0">
              <a:buNone/>
            </a:pPr>
            <a:r>
              <a:rPr lang="en-US" dirty="0" smtClean="0"/>
              <a:t>The messages are </a:t>
            </a:r>
            <a:r>
              <a:rPr lang="en-US" dirty="0" err="1" smtClean="0"/>
              <a:t>polysemous</a:t>
            </a:r>
            <a:r>
              <a:rPr lang="en-US" dirty="0" smtClean="0"/>
              <a:t> </a:t>
            </a:r>
            <a:r>
              <a:rPr lang="en-US" dirty="0"/>
              <a:t>(i.e., carrying many </a:t>
            </a:r>
            <a:r>
              <a:rPr lang="en-US" dirty="0" smtClean="0"/>
              <a:t>potential </a:t>
            </a:r>
            <a:r>
              <a:rPr lang="en-IN" dirty="0" smtClean="0"/>
              <a:t>meanings</a:t>
            </a:r>
            <a:r>
              <a:rPr lang="en-IN" dirty="0"/>
              <a:t>)</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24153" r="29317"/>
          <a:stretch/>
        </p:blipFill>
        <p:spPr>
          <a:xfrm>
            <a:off x="1691680" y="2540882"/>
            <a:ext cx="6336704" cy="3829062"/>
          </a:xfrm>
          <a:prstGeom prst="rect">
            <a:avLst/>
          </a:prstGeom>
        </p:spPr>
      </p:pic>
    </p:spTree>
    <p:extLst>
      <p:ext uri="{BB962C8B-B14F-4D97-AF65-F5344CB8AC3E}">
        <p14:creationId xmlns:p14="http://schemas.microsoft.com/office/powerpoint/2010/main" val="4157994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Stuart Hall states that audience members adopt one of the following three positions when they decode the text:</a:t>
            </a:r>
            <a:endParaRPr lang="en-IN" sz="2400" dirty="0"/>
          </a:p>
        </p:txBody>
      </p:sp>
      <p:sp>
        <p:nvSpPr>
          <p:cNvPr id="3" name="Content Placeholder 2"/>
          <p:cNvSpPr>
            <a:spLocks noGrp="1"/>
          </p:cNvSpPr>
          <p:nvPr>
            <p:ph idx="1"/>
          </p:nvPr>
        </p:nvSpPr>
        <p:spPr/>
        <p:txBody>
          <a:bodyPr/>
          <a:lstStyle/>
          <a:p>
            <a:r>
              <a:rPr lang="en-IN" b="1" dirty="0"/>
              <a:t>Dominant, or Preferred </a:t>
            </a:r>
            <a:r>
              <a:rPr lang="en-IN" b="1" dirty="0" smtClean="0"/>
              <a:t>Reading</a:t>
            </a:r>
          </a:p>
          <a:p>
            <a:r>
              <a:rPr lang="en-IN" b="1" dirty="0"/>
              <a:t>Oppositional </a:t>
            </a:r>
            <a:r>
              <a:rPr lang="en-IN" b="1" dirty="0" smtClean="0"/>
              <a:t>Reading</a:t>
            </a:r>
          </a:p>
          <a:p>
            <a:r>
              <a:rPr lang="en-IN" b="1" dirty="0"/>
              <a:t>Negotiated Reading</a:t>
            </a:r>
            <a:endParaRPr lang="en-IN" dirty="0"/>
          </a:p>
        </p:txBody>
      </p:sp>
      <p:sp>
        <p:nvSpPr>
          <p:cNvPr id="4" name="TextBox 3"/>
          <p:cNvSpPr txBox="1"/>
          <p:nvPr/>
        </p:nvSpPr>
        <p:spPr>
          <a:xfrm>
            <a:off x="1475656" y="4005064"/>
            <a:ext cx="7344816" cy="2585323"/>
          </a:xfrm>
          <a:prstGeom prst="rect">
            <a:avLst/>
          </a:prstGeom>
          <a:noFill/>
        </p:spPr>
        <p:txBody>
          <a:bodyPr wrap="square" rtlCol="0">
            <a:spAutoFit/>
          </a:bodyPr>
          <a:lstStyle/>
          <a:p>
            <a:r>
              <a:rPr lang="en-US" dirty="0"/>
              <a:t>Many factors could affect whether the audience take the dominant, oppositional or negotiated reading.</a:t>
            </a:r>
          </a:p>
          <a:p>
            <a:r>
              <a:rPr lang="en-US" dirty="0"/>
              <a:t>Age</a:t>
            </a:r>
          </a:p>
          <a:p>
            <a:r>
              <a:rPr lang="en-US" dirty="0"/>
              <a:t>Beliefs</a:t>
            </a:r>
          </a:p>
          <a:p>
            <a:r>
              <a:rPr lang="en-US" dirty="0"/>
              <a:t>Culture</a:t>
            </a:r>
          </a:p>
          <a:p>
            <a:r>
              <a:rPr lang="en-US" dirty="0"/>
              <a:t>Gender</a:t>
            </a:r>
          </a:p>
          <a:p>
            <a:r>
              <a:rPr lang="en-US" dirty="0"/>
              <a:t>Life experience</a:t>
            </a:r>
          </a:p>
          <a:p>
            <a:r>
              <a:rPr lang="en-US" dirty="0"/>
              <a:t>Mood at the time of viewing</a:t>
            </a:r>
          </a:p>
          <a:p>
            <a:endParaRPr lang="en-IN" dirty="0"/>
          </a:p>
        </p:txBody>
      </p:sp>
    </p:spTree>
    <p:extLst>
      <p:ext uri="{BB962C8B-B14F-4D97-AF65-F5344CB8AC3E}">
        <p14:creationId xmlns:p14="http://schemas.microsoft.com/office/powerpoint/2010/main" val="1175872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sz="4000" b="1" dirty="0"/>
              <a:t>Dominant, or Preferred Reading</a:t>
            </a:r>
            <a:r>
              <a:rPr lang="en-IN" b="1" dirty="0"/>
              <a:t/>
            </a:r>
            <a:br>
              <a:rPr lang="en-IN" b="1" dirty="0"/>
            </a:br>
            <a:endParaRPr lang="en-IN" dirty="0"/>
          </a:p>
        </p:txBody>
      </p:sp>
      <p:sp>
        <p:nvSpPr>
          <p:cNvPr id="3" name="Content Placeholder 2"/>
          <p:cNvSpPr>
            <a:spLocks noGrp="1"/>
          </p:cNvSpPr>
          <p:nvPr>
            <p:ph idx="1"/>
          </p:nvPr>
        </p:nvSpPr>
        <p:spPr/>
        <p:txBody>
          <a:bodyPr/>
          <a:lstStyle/>
          <a:p>
            <a:pPr marL="82296" indent="0">
              <a:buNone/>
            </a:pPr>
            <a:r>
              <a:rPr lang="en-US" dirty="0"/>
              <a:t>Audience </a:t>
            </a:r>
            <a:r>
              <a:rPr lang="en-US" dirty="0" smtClean="0"/>
              <a:t>will </a:t>
            </a:r>
            <a:r>
              <a:rPr lang="en-US" dirty="0"/>
              <a:t>take this </a:t>
            </a:r>
            <a:r>
              <a:rPr lang="en-US" dirty="0" smtClean="0"/>
              <a:t>position :-</a:t>
            </a:r>
          </a:p>
          <a:p>
            <a:r>
              <a:rPr lang="en-US" dirty="0" smtClean="0"/>
              <a:t>if </a:t>
            </a:r>
            <a:r>
              <a:rPr lang="en-US" dirty="0"/>
              <a:t>the messages are clear </a:t>
            </a:r>
            <a:endParaRPr lang="en-US" dirty="0" smtClean="0"/>
          </a:p>
          <a:p>
            <a:r>
              <a:rPr lang="en-US" dirty="0" smtClean="0"/>
              <a:t>if </a:t>
            </a:r>
            <a:r>
              <a:rPr lang="en-US" dirty="0"/>
              <a:t>the audience member is the same age and </a:t>
            </a:r>
            <a:r>
              <a:rPr lang="en-US" dirty="0" smtClean="0"/>
              <a:t>culture</a:t>
            </a:r>
          </a:p>
          <a:p>
            <a:r>
              <a:rPr lang="en-US" dirty="0" smtClean="0"/>
              <a:t>if </a:t>
            </a:r>
            <a:r>
              <a:rPr lang="en-US" dirty="0"/>
              <a:t>it has an easy to follow narrative </a:t>
            </a:r>
            <a:endParaRPr lang="en-US" dirty="0" smtClean="0"/>
          </a:p>
          <a:p>
            <a:r>
              <a:rPr lang="en-US" dirty="0" smtClean="0"/>
              <a:t>if </a:t>
            </a:r>
            <a:r>
              <a:rPr lang="en-US" dirty="0"/>
              <a:t>it deals with themes that are relevant to the audience.</a:t>
            </a:r>
            <a:endParaRPr lang="en-IN" dirty="0"/>
          </a:p>
        </p:txBody>
      </p:sp>
    </p:spTree>
    <p:extLst>
      <p:ext uri="{BB962C8B-B14F-4D97-AF65-F5344CB8AC3E}">
        <p14:creationId xmlns:p14="http://schemas.microsoft.com/office/powerpoint/2010/main" val="19015512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706</TotalTime>
  <Words>904</Words>
  <Application>Microsoft Office PowerPoint</Application>
  <PresentationFormat>On-screen Show (4:3)</PresentationFormat>
  <Paragraphs>128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Birmingham School</vt:lpstr>
      <vt:lpstr>Learning Objectives</vt:lpstr>
      <vt:lpstr>Birmingham School</vt:lpstr>
      <vt:lpstr>PowerPoint Presentation</vt:lpstr>
      <vt:lpstr>PowerPoint Presentation</vt:lpstr>
      <vt:lpstr>Reception Theory</vt:lpstr>
      <vt:lpstr>PowerPoint Presentation</vt:lpstr>
      <vt:lpstr>Stuart Hall states that audience members adopt one of the following three positions when they decode the text:</vt:lpstr>
      <vt:lpstr>Dominant, or Preferred Reading </vt:lpstr>
      <vt:lpstr>Oppositional Reading </vt:lpstr>
      <vt:lpstr>Negotiated Reading </vt:lpstr>
      <vt:lpstr>Representation Theory</vt:lpstr>
      <vt:lpstr>PowerPoint Presentation</vt:lpstr>
      <vt:lpstr>Raymond Williams</vt:lpstr>
      <vt:lpstr>PowerPoint Presentation</vt:lpstr>
      <vt:lpstr>PowerPoint Presentation</vt:lpstr>
      <vt:lpstr>Raymond Williams on Culture</vt:lpstr>
      <vt:lpstr>The widely held meaning of culture then….</vt:lpstr>
      <vt:lpstr>PowerPoint Presentation</vt:lpstr>
      <vt:lpstr>Raymond Williams on culture</vt:lpstr>
      <vt:lpstr>PowerPoint Presentation</vt:lpstr>
      <vt:lpstr>PowerPoint Presentation</vt:lpstr>
      <vt:lpstr>PowerPoint Presentation</vt:lpstr>
      <vt:lpstr>Raymond Williams on Technological Determinism</vt:lpstr>
      <vt:lpstr>Raymond Williams offers four key points that help inform his ideas on shaping:</vt:lpstr>
      <vt:lpstr>Technologies are social  </vt:lpstr>
      <vt:lpstr>Innovation of technologies are not predetermined </vt:lpstr>
      <vt:lpstr>The notion that a new technology is inevitable is the result of marketing </vt:lpstr>
      <vt:lpstr>Technologies would not necessarily follow the path initially envisioned </vt:lpstr>
      <vt:lpstr>References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Birmingham School</dc:title>
  <dc:creator>HP</dc:creator>
  <cp:lastModifiedBy>HP</cp:lastModifiedBy>
  <cp:revision>24</cp:revision>
  <dcterms:created xsi:type="dcterms:W3CDTF">2020-07-19T15:58:18Z</dcterms:created>
  <dcterms:modified xsi:type="dcterms:W3CDTF">2020-09-06T17:18:52Z</dcterms:modified>
</cp:coreProperties>
</file>