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323" r:id="rId4"/>
    <p:sldId id="320" r:id="rId5"/>
    <p:sldId id="258" r:id="rId6"/>
    <p:sldId id="259" r:id="rId7"/>
    <p:sldId id="260" r:id="rId8"/>
    <p:sldId id="327" r:id="rId9"/>
    <p:sldId id="264" r:id="rId10"/>
    <p:sldId id="263" r:id="rId11"/>
    <p:sldId id="269" r:id="rId12"/>
    <p:sldId id="270" r:id="rId13"/>
    <p:sldId id="271" r:id="rId14"/>
    <p:sldId id="272" r:id="rId15"/>
    <p:sldId id="273" r:id="rId16"/>
    <p:sldId id="274" r:id="rId17"/>
    <p:sldId id="275" r:id="rId18"/>
    <p:sldId id="325" r:id="rId19"/>
    <p:sldId id="324"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2" r:id="rId44"/>
    <p:sldId id="304" r:id="rId45"/>
    <p:sldId id="305" r:id="rId46"/>
    <p:sldId id="306" r:id="rId47"/>
    <p:sldId id="307" r:id="rId48"/>
    <p:sldId id="308" r:id="rId49"/>
    <p:sldId id="309" r:id="rId50"/>
    <p:sldId id="319" r:id="rId51"/>
    <p:sldId id="303" r:id="rId52"/>
    <p:sldId id="310" r:id="rId53"/>
    <p:sldId id="311" r:id="rId54"/>
    <p:sldId id="312" r:id="rId55"/>
    <p:sldId id="313" r:id="rId56"/>
    <p:sldId id="314" r:id="rId57"/>
    <p:sldId id="315" r:id="rId58"/>
    <p:sldId id="316" r:id="rId59"/>
    <p:sldId id="328" r:id="rId60"/>
    <p:sldId id="326"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3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CA39C1B3-97C8-4ABD-B564-A1E511400926}" type="datetimeFigureOut">
              <a:rPr lang="en-US" smtClean="0"/>
              <a:pPr/>
              <a:t>5/6/2019</a:t>
            </a:fld>
            <a:endParaRPr lang="en-US" dirty="0"/>
          </a:p>
        </p:txBody>
      </p:sp>
      <p:sp>
        <p:nvSpPr>
          <p:cNvPr id="20" name="Footer Placeholder 19"/>
          <p:cNvSpPr>
            <a:spLocks noGrp="1"/>
          </p:cNvSpPr>
          <p:nvPr>
            <p:ph type="ftr" sz="quarter" idx="11"/>
          </p:nvPr>
        </p:nvSpPr>
        <p:spPr/>
        <p:txBody>
          <a:bodyPr/>
          <a:lstStyle>
            <a:extLst/>
          </a:lstStyle>
          <a:p>
            <a:endParaRPr lang="en-US" dirty="0"/>
          </a:p>
        </p:txBody>
      </p:sp>
      <p:sp>
        <p:nvSpPr>
          <p:cNvPr id="10" name="Slide Number Placeholder 9"/>
          <p:cNvSpPr>
            <a:spLocks noGrp="1"/>
          </p:cNvSpPr>
          <p:nvPr>
            <p:ph type="sldNum" sz="quarter" idx="12"/>
          </p:nvPr>
        </p:nvSpPr>
        <p:spPr/>
        <p:txBody>
          <a:bodyPr/>
          <a:lstStyle>
            <a:extLst/>
          </a:lstStyle>
          <a:p>
            <a:fld id="{CAA9FBD4-295D-484A-AE36-4C1AC25E21F0}" type="slidenum">
              <a:rPr lang="en-US" smtClean="0"/>
              <a:pPr/>
              <a:t>‹#›</a:t>
            </a:fld>
            <a:endParaRPr lang="en-US" dirty="0"/>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A39C1B3-97C8-4ABD-B564-A1E511400926}" type="datetimeFigureOut">
              <a:rPr lang="en-US" smtClean="0"/>
              <a:pPr/>
              <a:t>5/6/2019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AA9FBD4-295D-484A-AE36-4C1AC25E21F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A39C1B3-97C8-4ABD-B564-A1E511400926}" type="datetimeFigureOut">
              <a:rPr lang="en-US" smtClean="0"/>
              <a:pPr/>
              <a:t>5/6/2019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AA9FBD4-295D-484A-AE36-4C1AC25E21F0}"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A39C1B3-97C8-4ABD-B564-A1E511400926}" type="datetimeFigureOut">
              <a:rPr lang="en-US" smtClean="0"/>
              <a:pPr/>
              <a:t>5/6/2019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AA9FBD4-295D-484A-AE36-4C1AC25E21F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A39C1B3-97C8-4ABD-B564-A1E511400926}" type="datetimeFigureOut">
              <a:rPr lang="en-US" smtClean="0"/>
              <a:pPr/>
              <a:t>5/6/2019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AA9FBD4-295D-484A-AE36-4C1AC25E21F0}" type="slidenum">
              <a:rPr lang="en-US" smtClean="0"/>
              <a:pPr/>
              <a:t>‹#›</a:t>
            </a:fld>
            <a:endParaRPr lang="en-US" dirty="0"/>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A39C1B3-97C8-4ABD-B564-A1E511400926}" type="datetimeFigureOut">
              <a:rPr lang="en-US" smtClean="0"/>
              <a:pPr/>
              <a:t>5/6/2019</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CAA9FBD4-295D-484A-AE36-4C1AC25E21F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A39C1B3-97C8-4ABD-B564-A1E511400926}" type="datetimeFigureOut">
              <a:rPr lang="en-US" smtClean="0"/>
              <a:pPr/>
              <a:t>5/6/2019</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CAA9FBD4-295D-484A-AE36-4C1AC25E21F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A39C1B3-97C8-4ABD-B564-A1E511400926}" type="datetimeFigureOut">
              <a:rPr lang="en-US" smtClean="0"/>
              <a:pPr/>
              <a:t>5/6/2019</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CAA9FBD4-295D-484A-AE36-4C1AC25E21F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CA39C1B3-97C8-4ABD-B564-A1E511400926}" type="datetimeFigureOut">
              <a:rPr lang="en-US" smtClean="0"/>
              <a:pPr/>
              <a:t>5/6/2019</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CAA9FBD4-295D-484A-AE36-4C1AC25E21F0}" type="slidenum">
              <a:rPr lang="en-US" smtClean="0"/>
              <a:pPr/>
              <a:t>‹#›</a:t>
            </a:fld>
            <a:endParaRPr lang="en-US" dirty="0"/>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A39C1B3-97C8-4ABD-B564-A1E511400926}" type="datetimeFigureOut">
              <a:rPr lang="en-US" smtClean="0"/>
              <a:pPr/>
              <a:t>5/6/2019</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CAA9FBD4-295D-484A-AE36-4C1AC25E21F0}"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CA39C1B3-97C8-4ABD-B564-A1E511400926}" type="datetimeFigureOut">
              <a:rPr lang="en-US" smtClean="0"/>
              <a:pPr/>
              <a:t>5/6/2019</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CAA9FBD4-295D-484A-AE36-4C1AC25E21F0}" type="slidenum">
              <a:rPr lang="en-US" smtClean="0"/>
              <a:pPr/>
              <a:t>‹#›</a:t>
            </a:fld>
            <a:endParaRPr lang="en-US" dirty="0"/>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dirty="0"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CA39C1B3-97C8-4ABD-B564-A1E511400926}" type="datetimeFigureOut">
              <a:rPr lang="en-US" smtClean="0"/>
              <a:pPr/>
              <a:t>5/6/2019</a:t>
            </a:fld>
            <a:endParaRPr lang="en-US" dirty="0"/>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dirty="0"/>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CAA9FBD4-295D-484A-AE36-4C1AC25E21F0}" type="slidenum">
              <a:rPr lang="en-US" smtClean="0"/>
              <a:pPr/>
              <a:t>‹#›</a:t>
            </a:fld>
            <a:endParaRPr lang="en-US" dirty="0"/>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Technical Analysis</a:t>
            </a:r>
            <a:endParaRPr lang="en-US" dirty="0"/>
          </a:p>
        </p:txBody>
      </p:sp>
      <p:sp>
        <p:nvSpPr>
          <p:cNvPr id="3" name="Subtitle 2"/>
          <p:cNvSpPr>
            <a:spLocks noGrp="1"/>
          </p:cNvSpPr>
          <p:nvPr>
            <p:ph type="subTitle" idx="1"/>
          </p:nvPr>
        </p:nvSpPr>
        <p:spPr>
          <a:xfrm>
            <a:off x="1432560" y="1850064"/>
            <a:ext cx="7406640" cy="3331536"/>
          </a:xfrm>
        </p:spPr>
        <p:txBody>
          <a:bodyPr>
            <a:normAutofit/>
          </a:bodyPr>
          <a:lstStyle/>
          <a:p>
            <a:endParaRPr lang="en-US" dirty="0" smtClean="0"/>
          </a:p>
          <a:p>
            <a:endParaRPr lang="en-US" dirty="0"/>
          </a:p>
          <a:p>
            <a:endParaRPr lang="en-US" dirty="0" smtClean="0"/>
          </a:p>
          <a:p>
            <a:pPr algn="r"/>
            <a:r>
              <a:rPr lang="en-US" dirty="0" smtClean="0"/>
              <a:t>By Sriram Rangarajan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Uptrend, Downtrend, support &amp; resistance</a:t>
            </a:r>
            <a:endParaRPr lang="en-US" dirty="0"/>
          </a:p>
        </p:txBody>
      </p:sp>
      <p:pic>
        <p:nvPicPr>
          <p:cNvPr id="6" name="Content Placeholder 5"/>
          <p:cNvPicPr>
            <a:picLocks noGrp="1"/>
          </p:cNvPicPr>
          <p:nvPr>
            <p:ph idx="1"/>
          </p:nvPr>
        </p:nvPicPr>
        <p:blipFill>
          <a:blip r:embed="rId2" cstate="print"/>
          <a:srcRect/>
          <a:stretch>
            <a:fillRect/>
          </a:stretch>
        </p:blipFill>
        <p:spPr bwMode="auto">
          <a:xfrm>
            <a:off x="1435100" y="1947701"/>
            <a:ext cx="7499350" cy="38007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Dow Theory</a:t>
            </a:r>
            <a:endParaRPr lang="en-US" dirty="0"/>
          </a:p>
        </p:txBody>
      </p:sp>
      <p:sp>
        <p:nvSpPr>
          <p:cNvPr id="3" name="Content Placeholder 2"/>
          <p:cNvSpPr>
            <a:spLocks noGrp="1"/>
          </p:cNvSpPr>
          <p:nvPr>
            <p:ph idx="1"/>
          </p:nvPr>
        </p:nvSpPr>
        <p:spPr/>
        <p:txBody>
          <a:bodyPr>
            <a:normAutofit/>
          </a:bodyPr>
          <a:lstStyle/>
          <a:p>
            <a:pPr marL="539496" indent="-457200">
              <a:buAutoNum type="arabicPeriod"/>
            </a:pPr>
            <a:r>
              <a:rPr lang="en-IN" sz="2400" b="1" dirty="0" smtClean="0"/>
              <a:t>The Averages Discount Everything</a:t>
            </a:r>
          </a:p>
          <a:p>
            <a:pPr marL="539496" indent="-457200">
              <a:buAutoNum type="arabicPeriod"/>
            </a:pPr>
            <a:r>
              <a:rPr lang="en-IN" sz="2400" b="1" dirty="0" smtClean="0"/>
              <a:t>The Market Has Three Movements</a:t>
            </a:r>
          </a:p>
          <a:p>
            <a:pPr marL="813816" lvl="1" indent="-457200">
              <a:buAutoNum type="arabicPeriod"/>
            </a:pPr>
            <a:r>
              <a:rPr lang="en-US" sz="2000" dirty="0" smtClean="0"/>
              <a:t>Primary Movement - &lt; 1year to several years.</a:t>
            </a:r>
          </a:p>
          <a:p>
            <a:pPr marL="813816" lvl="1" indent="-457200">
              <a:buAutoNum type="arabicPeriod"/>
            </a:pPr>
            <a:r>
              <a:rPr lang="en-US" sz="2000" dirty="0" smtClean="0"/>
              <a:t>Secondary Reactions – from 3 weeks to many months.</a:t>
            </a:r>
          </a:p>
          <a:p>
            <a:pPr marL="813816" lvl="1" indent="-457200">
              <a:buAutoNum type="arabicPeriod"/>
            </a:pPr>
            <a:r>
              <a:rPr lang="en-US" sz="2000" dirty="0" smtClean="0"/>
              <a:t>Minor Movement – for one/ two weeks to six weeks.</a:t>
            </a:r>
          </a:p>
          <a:p>
            <a:pPr marL="813816" lvl="1" indent="-457200">
              <a:buAutoNum type="arabicPeriod"/>
            </a:pPr>
            <a:endParaRPr lang="en-IN" sz="2000" b="1" dirty="0" smtClean="0"/>
          </a:p>
          <a:p>
            <a:pPr marL="539496" indent="-457200">
              <a:buAutoNum type="arabicPeriod"/>
            </a:pPr>
            <a:endParaRPr lang="en-IN" sz="2400" b="1" dirty="0" smtClean="0"/>
          </a:p>
          <a:p>
            <a:pPr marL="539496" indent="-457200">
              <a:buAutoNum type="arabicPeriod"/>
            </a:pPr>
            <a:r>
              <a:rPr lang="en-US" sz="2400" b="1" dirty="0" smtClean="0"/>
              <a:t>The Averages must confirm.</a:t>
            </a:r>
            <a:endParaRPr lang="en-IN" sz="2400" b="1" dirty="0" smtClean="0"/>
          </a:p>
          <a:p>
            <a:pPr marL="813816" lvl="1" indent="-457200">
              <a:buAutoNum type="arabicPeriod"/>
            </a:pPr>
            <a:r>
              <a:rPr lang="en-US" sz="2000" dirty="0" smtClean="0"/>
              <a:t>Both the Industrial and Transportation Averages must confirm.</a:t>
            </a:r>
          </a:p>
          <a:p>
            <a:pPr marL="813816" lvl="1" indent="-457200">
              <a:buAutoNum type="arabicPeriod"/>
            </a:pPr>
            <a:endParaRPr lang="en-US" sz="20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par>
                                <p:cTn id="13" presetID="8" presetClass="entr" presetSubtype="16"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amond(in)">
                                      <p:cBhvr>
                                        <p:cTn id="15" dur="2000"/>
                                        <p:tgtEl>
                                          <p:spTgt spid="3">
                                            <p:txEl>
                                              <p:pRg st="2" end="2"/>
                                            </p:txEl>
                                          </p:spTgt>
                                        </p:tgtEl>
                                      </p:cBhvr>
                                    </p:animEffect>
                                  </p:childTnLst>
                                </p:cTn>
                              </p:par>
                              <p:par>
                                <p:cTn id="16" presetID="8" presetClass="entr" presetSubtype="16"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diamond(in)">
                                      <p:cBhvr>
                                        <p:cTn id="18" dur="2000"/>
                                        <p:tgtEl>
                                          <p:spTgt spid="3">
                                            <p:txEl>
                                              <p:pRg st="3" end="3"/>
                                            </p:txEl>
                                          </p:spTgt>
                                        </p:tgtEl>
                                      </p:cBhvr>
                                    </p:animEffect>
                                  </p:childTnLst>
                                </p:cTn>
                              </p:par>
                              <p:par>
                                <p:cTn id="19" presetID="8" presetClass="entr" presetSubtype="16"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diamond(in)">
                                      <p:cBhvr>
                                        <p:cTn id="21" dur="20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8" presetClass="entr" presetSubtype="16" fill="hold" grpId="0" nodeType="click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diamond(in)">
                                      <p:cBhvr>
                                        <p:cTn id="26" dur="2000"/>
                                        <p:tgtEl>
                                          <p:spTgt spid="3">
                                            <p:txEl>
                                              <p:pRg st="7" end="7"/>
                                            </p:txEl>
                                          </p:spTgt>
                                        </p:tgtEl>
                                      </p:cBhvr>
                                    </p:animEffect>
                                  </p:childTnLst>
                                </p:cTn>
                              </p:par>
                              <p:par>
                                <p:cTn id="27" presetID="8" presetClass="entr" presetSubtype="16"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diamond(in)">
                                      <p:cBhvr>
                                        <p:cTn id="29"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smtClean="0"/>
              <a:t>Support &amp; Resistance</a:t>
            </a:r>
            <a:endParaRPr lang="en-US" sz="3600" dirty="0"/>
          </a:p>
        </p:txBody>
      </p:sp>
      <p:pic>
        <p:nvPicPr>
          <p:cNvPr id="4" name="Content Placeholder 3"/>
          <p:cNvPicPr>
            <a:picLocks noGrp="1"/>
          </p:cNvPicPr>
          <p:nvPr>
            <p:ph idx="1"/>
          </p:nvPr>
        </p:nvPicPr>
        <p:blipFill>
          <a:blip r:embed="rId2"/>
          <a:srcRect/>
          <a:stretch>
            <a:fillRect/>
          </a:stretch>
        </p:blipFill>
        <p:spPr bwMode="auto">
          <a:xfrm>
            <a:off x="1981200" y="1295400"/>
            <a:ext cx="5904762" cy="2161876"/>
          </a:xfrm>
          <a:prstGeom prst="rect">
            <a:avLst/>
          </a:prstGeom>
          <a:noFill/>
          <a:ln w="9525">
            <a:noFill/>
            <a:miter lim="800000"/>
            <a:headEnd/>
            <a:tailEnd/>
          </a:ln>
        </p:spPr>
      </p:pic>
      <p:pic>
        <p:nvPicPr>
          <p:cNvPr id="5" name="Picture 4"/>
          <p:cNvPicPr/>
          <p:nvPr/>
        </p:nvPicPr>
        <p:blipFill>
          <a:blip r:embed="rId3"/>
          <a:srcRect/>
          <a:stretch>
            <a:fillRect/>
          </a:stretch>
        </p:blipFill>
        <p:spPr bwMode="auto">
          <a:xfrm>
            <a:off x="1981200" y="3733800"/>
            <a:ext cx="5943600" cy="281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Support &amp; Resistance contd..</a:t>
            </a:r>
            <a:endParaRPr lang="en-US" dirty="0"/>
          </a:p>
        </p:txBody>
      </p:sp>
      <p:sp>
        <p:nvSpPr>
          <p:cNvPr id="5" name="Content Placeholder 4"/>
          <p:cNvSpPr>
            <a:spLocks noGrp="1"/>
          </p:cNvSpPr>
          <p:nvPr>
            <p:ph idx="1"/>
          </p:nvPr>
        </p:nvSpPr>
        <p:spPr/>
        <p:txBody>
          <a:bodyPr/>
          <a:lstStyle/>
          <a:p>
            <a:r>
              <a:rPr lang="en-US" sz="2400" b="1" dirty="0" smtClean="0"/>
              <a:t>Potential Support/Resistance Points</a:t>
            </a:r>
            <a:endParaRPr lang="en-US" sz="2400" dirty="0" smtClean="0"/>
          </a:p>
          <a:p>
            <a:pPr lvl="1"/>
            <a:r>
              <a:rPr lang="en-US" sz="1600" dirty="0" smtClean="0"/>
              <a:t>Previous Highs and Lows</a:t>
            </a:r>
          </a:p>
          <a:p>
            <a:pPr lvl="1"/>
            <a:r>
              <a:rPr lang="en-US" sz="1600" dirty="0" smtClean="0"/>
              <a:t>At Round Numbers</a:t>
            </a:r>
          </a:p>
          <a:p>
            <a:pPr lvl="1"/>
            <a:r>
              <a:rPr lang="en-US" sz="1600" dirty="0" smtClean="0"/>
              <a:t>Trendlines and Moving Averages Represent dynamic  levels of Support and Resistance</a:t>
            </a:r>
          </a:p>
          <a:p>
            <a:pPr lvl="1"/>
            <a:endParaRPr lang="en-US" dirty="0"/>
          </a:p>
        </p:txBody>
      </p:sp>
      <p:pic>
        <p:nvPicPr>
          <p:cNvPr id="6" name="Picture 5"/>
          <p:cNvPicPr/>
          <p:nvPr/>
        </p:nvPicPr>
        <p:blipFill>
          <a:blip r:embed="rId2"/>
          <a:srcRect/>
          <a:stretch>
            <a:fillRect/>
          </a:stretch>
        </p:blipFill>
        <p:spPr bwMode="auto">
          <a:xfrm>
            <a:off x="1905000" y="3124200"/>
            <a:ext cx="5934075" cy="297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Trendline</a:t>
            </a:r>
            <a:endParaRPr lang="en-US" dirty="0"/>
          </a:p>
        </p:txBody>
      </p:sp>
      <p:sp>
        <p:nvSpPr>
          <p:cNvPr id="4" name="Content Placeholder 3"/>
          <p:cNvSpPr>
            <a:spLocks noGrp="1"/>
          </p:cNvSpPr>
          <p:nvPr>
            <p:ph idx="1"/>
          </p:nvPr>
        </p:nvSpPr>
        <p:spPr/>
        <p:txBody>
          <a:bodyPr>
            <a:normAutofit/>
          </a:bodyPr>
          <a:lstStyle/>
          <a:p>
            <a:r>
              <a:rPr lang="en-US" sz="1600" dirty="0" smtClean="0"/>
              <a:t>The more number of times the price takes support/ resistance on a trend line/ moving average, the more significant is that trend line/ moving average. </a:t>
            </a:r>
          </a:p>
          <a:p>
            <a:endParaRPr lang="en-US" sz="1600" dirty="0" smtClean="0"/>
          </a:p>
          <a:p>
            <a:endParaRPr lang="en-US" sz="1600" dirty="0"/>
          </a:p>
        </p:txBody>
      </p:sp>
      <p:pic>
        <p:nvPicPr>
          <p:cNvPr id="5" name="Picture 4"/>
          <p:cNvPicPr/>
          <p:nvPr/>
        </p:nvPicPr>
        <p:blipFill>
          <a:blip r:embed="rId2"/>
          <a:srcRect/>
          <a:stretch>
            <a:fillRect/>
          </a:stretch>
        </p:blipFill>
        <p:spPr bwMode="auto">
          <a:xfrm>
            <a:off x="1371600" y="2133600"/>
            <a:ext cx="7239000" cy="383381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Trendline</a:t>
            </a:r>
            <a:endParaRPr lang="en-US" dirty="0"/>
          </a:p>
        </p:txBody>
      </p:sp>
      <p:pic>
        <p:nvPicPr>
          <p:cNvPr id="3075" name="Picture 3"/>
          <p:cNvPicPr>
            <a:picLocks noGrp="1" noChangeAspect="1" noChangeArrowheads="1"/>
          </p:cNvPicPr>
          <p:nvPr>
            <p:ph idx="1"/>
          </p:nvPr>
        </p:nvPicPr>
        <p:blipFill>
          <a:blip r:embed="rId2"/>
          <a:srcRect/>
          <a:stretch>
            <a:fillRect/>
          </a:stretch>
        </p:blipFill>
        <p:spPr bwMode="auto">
          <a:xfrm>
            <a:off x="2008187" y="1881187"/>
            <a:ext cx="6353175" cy="39338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Price Chart Style</a:t>
            </a:r>
            <a:endParaRPr lang="en-US" dirty="0"/>
          </a:p>
        </p:txBody>
      </p:sp>
      <p:pic>
        <p:nvPicPr>
          <p:cNvPr id="4098" name="Picture 2"/>
          <p:cNvPicPr>
            <a:picLocks noGrp="1" noChangeAspect="1" noChangeArrowheads="1"/>
          </p:cNvPicPr>
          <p:nvPr>
            <p:ph idx="1"/>
          </p:nvPr>
        </p:nvPicPr>
        <p:blipFill>
          <a:blip r:embed="rId2"/>
          <a:srcRect/>
          <a:stretch>
            <a:fillRect/>
          </a:stretch>
        </p:blipFill>
        <p:spPr bwMode="auto">
          <a:xfrm>
            <a:off x="3614385" y="1447800"/>
            <a:ext cx="3140780" cy="4800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Price Chart Style</a:t>
            </a:r>
            <a:endParaRPr lang="en-US" dirty="0"/>
          </a:p>
        </p:txBody>
      </p:sp>
      <p:sp>
        <p:nvSpPr>
          <p:cNvPr id="3" name="Content Placeholder 2"/>
          <p:cNvSpPr>
            <a:spLocks noGrp="1"/>
          </p:cNvSpPr>
          <p:nvPr>
            <p:ph idx="1"/>
          </p:nvPr>
        </p:nvSpPr>
        <p:spPr/>
        <p:txBody>
          <a:bodyPr>
            <a:normAutofit/>
          </a:bodyPr>
          <a:lstStyle/>
          <a:p>
            <a:r>
              <a:rPr lang="en-US" sz="1600" dirty="0" smtClean="0"/>
              <a:t>Line Chart Nifty</a:t>
            </a:r>
          </a:p>
          <a:p>
            <a:endParaRPr lang="en-US" sz="1600" dirty="0"/>
          </a:p>
        </p:txBody>
      </p:sp>
      <p:pic>
        <p:nvPicPr>
          <p:cNvPr id="4" name="Picture 3"/>
          <p:cNvPicPr/>
          <p:nvPr/>
        </p:nvPicPr>
        <p:blipFill>
          <a:blip r:embed="rId2"/>
          <a:srcRect/>
          <a:stretch>
            <a:fillRect/>
          </a:stretch>
        </p:blipFill>
        <p:spPr bwMode="auto">
          <a:xfrm>
            <a:off x="1295400" y="2005012"/>
            <a:ext cx="6934200" cy="4243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Price Chart Style</a:t>
            </a: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35100" y="2193509"/>
            <a:ext cx="7499350" cy="3309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371600" y="1447800"/>
            <a:ext cx="3352800" cy="923330"/>
          </a:xfrm>
          <a:prstGeom prst="rect">
            <a:avLst/>
          </a:prstGeom>
          <a:noFill/>
        </p:spPr>
        <p:txBody>
          <a:bodyPr wrap="square" rtlCol="0">
            <a:spAutoFit/>
          </a:bodyPr>
          <a:lstStyle/>
          <a:p>
            <a:r>
              <a:rPr lang="en-US" dirty="0"/>
              <a:t>Candle stick chart – nifty</a:t>
            </a:r>
          </a:p>
          <a:p>
            <a:endParaRPr lang="en-US" dirty="0"/>
          </a:p>
          <a:p>
            <a:endParaRPr lang="en-US" dirty="0"/>
          </a:p>
        </p:txBody>
      </p:sp>
    </p:spTree>
    <p:extLst>
      <p:ext uri="{BB962C8B-B14F-4D97-AF65-F5344CB8AC3E}">
        <p14:creationId xmlns:p14="http://schemas.microsoft.com/office/powerpoint/2010/main" val="15751582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Price Chart Style</a:t>
            </a: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35100" y="1981200"/>
            <a:ext cx="7499350"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447800" y="1524000"/>
            <a:ext cx="2819400" cy="369332"/>
          </a:xfrm>
          <a:prstGeom prst="rect">
            <a:avLst/>
          </a:prstGeom>
          <a:noFill/>
        </p:spPr>
        <p:txBody>
          <a:bodyPr wrap="square" rtlCol="0">
            <a:spAutoFit/>
          </a:bodyPr>
          <a:lstStyle/>
          <a:p>
            <a:r>
              <a:rPr lang="en-US" dirty="0" smtClean="0"/>
              <a:t>Bar Chart - Nifty</a:t>
            </a:r>
            <a:endParaRPr lang="en-US" dirty="0"/>
          </a:p>
        </p:txBody>
      </p:sp>
    </p:spTree>
    <p:extLst>
      <p:ext uri="{BB962C8B-B14F-4D97-AF65-F5344CB8AC3E}">
        <p14:creationId xmlns:p14="http://schemas.microsoft.com/office/powerpoint/2010/main" val="42505884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Technical Analysis ?</a:t>
            </a:r>
            <a:endParaRPr lang="en-US" dirty="0"/>
          </a:p>
        </p:txBody>
      </p:sp>
      <p:sp>
        <p:nvSpPr>
          <p:cNvPr id="3" name="Content Placeholder 2"/>
          <p:cNvSpPr>
            <a:spLocks noGrp="1"/>
          </p:cNvSpPr>
          <p:nvPr>
            <p:ph idx="1"/>
          </p:nvPr>
        </p:nvSpPr>
        <p:spPr/>
        <p:txBody>
          <a:bodyPr/>
          <a:lstStyle/>
          <a:p>
            <a:pPr algn="just"/>
            <a:r>
              <a:rPr lang="en-US" sz="2000" b="1" i="1" dirty="0" smtClean="0"/>
              <a:t>Technical Analysis is the study of market action, primarily through the use of charts, for the purpose of forecasting future price trends.  John Murphy</a:t>
            </a:r>
          </a:p>
          <a:p>
            <a:pPr algn="just"/>
            <a:endParaRPr lang="en-US" sz="2000" b="1" i="1" dirty="0" smtClean="0"/>
          </a:p>
          <a:p>
            <a:pPr algn="just"/>
            <a:r>
              <a:rPr lang="en-US" sz="2000" b="1" i="1" dirty="0" smtClean="0"/>
              <a:t>Technical Analysis is the science of recording, usually in graphic form, the actual history of trading (price changes, volume of   transactions, etc.) in a certain stock or in “the Averages” and then deducing from that pictured history the probable future trend. Edward &amp; McGee.</a:t>
            </a:r>
          </a:p>
          <a:p>
            <a:pPr algn="just"/>
            <a:endParaRPr lang="en-US" sz="2000" b="1" i="1" dirty="0" smtClean="0"/>
          </a:p>
          <a:p>
            <a:pPr algn="just"/>
            <a:r>
              <a:rPr lang="en-US" sz="2000" dirty="0" smtClean="0"/>
              <a:t>Basically </a:t>
            </a:r>
            <a:r>
              <a:rPr lang="en-US" sz="2000" b="1" i="1" dirty="0" smtClean="0"/>
              <a:t>Technical Analysis is study of Price and Volume</a:t>
            </a:r>
            <a:endParaRPr lang="en-US" sz="2000" dirty="0" smtClean="0"/>
          </a:p>
          <a:p>
            <a:pPr algn="just"/>
            <a:endParaRPr lang="en-US" sz="2000" dirty="0" smtClean="0"/>
          </a:p>
          <a:p>
            <a:pPr algn="just"/>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3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right)">
                                      <p:cBhvr>
                                        <p:cTn id="12" dur="3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3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Channel in an Uptrend</a:t>
            </a:r>
            <a:br>
              <a:rPr lang="en-US" dirty="0" smtClean="0"/>
            </a:br>
            <a:endParaRPr lang="en-US" dirty="0"/>
          </a:p>
        </p:txBody>
      </p:sp>
      <p:sp>
        <p:nvSpPr>
          <p:cNvPr id="3" name="Content Placeholder 2"/>
          <p:cNvSpPr>
            <a:spLocks noGrp="1"/>
          </p:cNvSpPr>
          <p:nvPr>
            <p:ph idx="1"/>
          </p:nvPr>
        </p:nvSpPr>
        <p:spPr/>
        <p:txBody>
          <a:bodyPr/>
          <a:lstStyle/>
          <a:p>
            <a:r>
              <a:rPr lang="en-US" dirty="0" smtClean="0"/>
              <a:t> 	</a:t>
            </a:r>
            <a:endParaRPr lang="en-US" dirty="0"/>
          </a:p>
        </p:txBody>
      </p:sp>
      <p:pic>
        <p:nvPicPr>
          <p:cNvPr id="4" name="Picture 3"/>
          <p:cNvPicPr/>
          <p:nvPr/>
        </p:nvPicPr>
        <p:blipFill>
          <a:blip r:embed="rId2"/>
          <a:srcRect/>
          <a:stretch>
            <a:fillRect/>
          </a:stretch>
        </p:blipFill>
        <p:spPr bwMode="auto">
          <a:xfrm>
            <a:off x="1143000" y="1676400"/>
            <a:ext cx="7315199" cy="449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Channel in an Downtrend</a:t>
            </a:r>
            <a:endParaRPr lang="en-US" dirty="0"/>
          </a:p>
        </p:txBody>
      </p:sp>
      <p:pic>
        <p:nvPicPr>
          <p:cNvPr id="4" name="Content Placeholder 3"/>
          <p:cNvPicPr>
            <a:picLocks noGrp="1"/>
          </p:cNvPicPr>
          <p:nvPr>
            <p:ph idx="1"/>
          </p:nvPr>
        </p:nvPicPr>
        <p:blipFill>
          <a:blip r:embed="rId2"/>
          <a:srcRect/>
          <a:stretch>
            <a:fillRect/>
          </a:stretch>
        </p:blipFill>
        <p:spPr bwMode="auto">
          <a:xfrm>
            <a:off x="1295400" y="1219200"/>
            <a:ext cx="7391400" cy="495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Volume</a:t>
            </a:r>
            <a:br>
              <a:rPr lang="en-US" dirty="0" smtClean="0"/>
            </a:br>
            <a:endParaRPr lang="en-US" dirty="0"/>
          </a:p>
        </p:txBody>
      </p:sp>
      <p:pic>
        <p:nvPicPr>
          <p:cNvPr id="4" name="Content Placeholder 3"/>
          <p:cNvPicPr>
            <a:picLocks noGrp="1"/>
          </p:cNvPicPr>
          <p:nvPr>
            <p:ph idx="1"/>
          </p:nvPr>
        </p:nvPicPr>
        <p:blipFill>
          <a:blip r:embed="rId2"/>
          <a:srcRect/>
          <a:stretch>
            <a:fillRect/>
          </a:stretch>
        </p:blipFill>
        <p:spPr bwMode="auto">
          <a:xfrm>
            <a:off x="1371600" y="1524000"/>
            <a:ext cx="7010400" cy="4419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Volume</a:t>
            </a:r>
            <a:endParaRPr lang="en-US" dirty="0"/>
          </a:p>
        </p:txBody>
      </p:sp>
      <p:pic>
        <p:nvPicPr>
          <p:cNvPr id="4" name="Content Placeholder 3"/>
          <p:cNvPicPr>
            <a:picLocks noGrp="1"/>
          </p:cNvPicPr>
          <p:nvPr>
            <p:ph idx="1"/>
          </p:nvPr>
        </p:nvPicPr>
        <p:blipFill>
          <a:blip r:embed="rId2"/>
          <a:srcRect/>
          <a:stretch>
            <a:fillRect/>
          </a:stretch>
        </p:blipFill>
        <p:spPr bwMode="auto">
          <a:xfrm>
            <a:off x="1546679" y="1595123"/>
            <a:ext cx="7276191" cy="45059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Volume</a:t>
            </a:r>
            <a:endParaRPr lang="en-US" dirty="0"/>
          </a:p>
        </p:txBody>
      </p:sp>
      <p:pic>
        <p:nvPicPr>
          <p:cNvPr id="4" name="Content Placeholder 3"/>
          <p:cNvPicPr>
            <a:picLocks noGrp="1"/>
          </p:cNvPicPr>
          <p:nvPr>
            <p:ph idx="1"/>
          </p:nvPr>
        </p:nvPicPr>
        <p:blipFill>
          <a:blip r:embed="rId2"/>
          <a:srcRect/>
          <a:stretch>
            <a:fillRect/>
          </a:stretch>
        </p:blipFill>
        <p:spPr bwMode="auto">
          <a:xfrm>
            <a:off x="1693853" y="1447800"/>
            <a:ext cx="6981844"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Volume</a:t>
            </a:r>
            <a:endParaRPr lang="en-US" dirty="0"/>
          </a:p>
        </p:txBody>
      </p:sp>
      <p:pic>
        <p:nvPicPr>
          <p:cNvPr id="4" name="Content Placeholder 3"/>
          <p:cNvPicPr>
            <a:picLocks noGrp="1"/>
          </p:cNvPicPr>
          <p:nvPr>
            <p:ph idx="1"/>
          </p:nvPr>
        </p:nvPicPr>
        <p:blipFill>
          <a:blip r:embed="rId2"/>
          <a:srcRect/>
          <a:stretch>
            <a:fillRect/>
          </a:stretch>
        </p:blipFill>
        <p:spPr bwMode="auto">
          <a:xfrm>
            <a:off x="1599060" y="1566544"/>
            <a:ext cx="7171429" cy="45631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Volume</a:t>
            </a:r>
            <a:endParaRPr lang="en-US" dirty="0"/>
          </a:p>
        </p:txBody>
      </p:sp>
      <p:pic>
        <p:nvPicPr>
          <p:cNvPr id="4" name="Content Placeholder 3"/>
          <p:cNvPicPr>
            <a:picLocks noGrp="1"/>
          </p:cNvPicPr>
          <p:nvPr>
            <p:ph idx="1"/>
          </p:nvPr>
        </p:nvPicPr>
        <p:blipFill>
          <a:blip r:embed="rId2"/>
          <a:srcRect/>
          <a:stretch>
            <a:fillRect/>
          </a:stretch>
        </p:blipFill>
        <p:spPr bwMode="auto">
          <a:xfrm>
            <a:off x="1583822" y="1618938"/>
            <a:ext cx="7201906" cy="445832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Classic Price Patterns</a:t>
            </a:r>
            <a:endParaRPr lang="en-US" dirty="0"/>
          </a:p>
        </p:txBody>
      </p:sp>
      <p:sp>
        <p:nvSpPr>
          <p:cNvPr id="3" name="Content Placeholder 2"/>
          <p:cNvSpPr>
            <a:spLocks noGrp="1"/>
          </p:cNvSpPr>
          <p:nvPr>
            <p:ph idx="1"/>
          </p:nvPr>
        </p:nvSpPr>
        <p:spPr/>
        <p:txBody>
          <a:bodyPr>
            <a:normAutofit/>
          </a:bodyPr>
          <a:lstStyle/>
          <a:p>
            <a:r>
              <a:rPr lang="en-US" sz="1600" dirty="0" smtClean="0"/>
              <a:t>Rectangle</a:t>
            </a:r>
          </a:p>
          <a:p>
            <a:endParaRPr lang="en-US" sz="1600" dirty="0"/>
          </a:p>
        </p:txBody>
      </p:sp>
      <p:pic>
        <p:nvPicPr>
          <p:cNvPr id="4" name="Picture 3"/>
          <p:cNvPicPr/>
          <p:nvPr/>
        </p:nvPicPr>
        <p:blipFill>
          <a:blip r:embed="rId2"/>
          <a:srcRect/>
          <a:stretch>
            <a:fillRect/>
          </a:stretch>
        </p:blipFill>
        <p:spPr bwMode="auto">
          <a:xfrm>
            <a:off x="1905000" y="1828800"/>
            <a:ext cx="5943600" cy="434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Classic Price Patterns</a:t>
            </a:r>
            <a:endParaRPr lang="en-US" dirty="0"/>
          </a:p>
        </p:txBody>
      </p:sp>
      <p:sp>
        <p:nvSpPr>
          <p:cNvPr id="3" name="Content Placeholder 2"/>
          <p:cNvSpPr>
            <a:spLocks noGrp="1"/>
          </p:cNvSpPr>
          <p:nvPr>
            <p:ph idx="1"/>
          </p:nvPr>
        </p:nvSpPr>
        <p:spPr/>
        <p:txBody>
          <a:bodyPr/>
          <a:lstStyle/>
          <a:p>
            <a:r>
              <a:rPr lang="en-US" sz="1600" dirty="0" smtClean="0"/>
              <a:t>Rectangle – Reliance Industries - downside breakout</a:t>
            </a:r>
          </a:p>
          <a:p>
            <a:endParaRPr lang="en-US" sz="1600" dirty="0" smtClean="0"/>
          </a:p>
          <a:p>
            <a:endParaRPr lang="en-US" dirty="0"/>
          </a:p>
        </p:txBody>
      </p:sp>
      <p:pic>
        <p:nvPicPr>
          <p:cNvPr id="4" name="Picture 3"/>
          <p:cNvPicPr/>
          <p:nvPr/>
        </p:nvPicPr>
        <p:blipFill>
          <a:blip r:embed="rId2"/>
          <a:srcRect/>
          <a:stretch>
            <a:fillRect/>
          </a:stretch>
        </p:blipFill>
        <p:spPr bwMode="auto">
          <a:xfrm>
            <a:off x="1295400" y="2000250"/>
            <a:ext cx="7391400" cy="3943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Classic Price Patterns</a:t>
            </a:r>
            <a:endParaRPr lang="en-US" dirty="0"/>
          </a:p>
        </p:txBody>
      </p:sp>
      <p:sp>
        <p:nvSpPr>
          <p:cNvPr id="3" name="Content Placeholder 2"/>
          <p:cNvSpPr>
            <a:spLocks noGrp="1"/>
          </p:cNvSpPr>
          <p:nvPr>
            <p:ph idx="1"/>
          </p:nvPr>
        </p:nvSpPr>
        <p:spPr/>
        <p:txBody>
          <a:bodyPr/>
          <a:lstStyle/>
          <a:p>
            <a:r>
              <a:rPr lang="en-US" sz="1600" dirty="0" smtClean="0"/>
              <a:t>Rectangle – </a:t>
            </a:r>
          </a:p>
          <a:p>
            <a:endParaRPr lang="en-US" sz="1600" dirty="0" smtClean="0"/>
          </a:p>
          <a:p>
            <a:endParaRPr lang="en-US" dirty="0" smtClean="0"/>
          </a:p>
          <a:p>
            <a:endParaRPr lang="en-US" dirty="0"/>
          </a:p>
        </p:txBody>
      </p:sp>
      <p:pic>
        <p:nvPicPr>
          <p:cNvPr id="4" name="Picture 3"/>
          <p:cNvPicPr/>
          <p:nvPr/>
        </p:nvPicPr>
        <p:blipFill>
          <a:blip r:embed="rId2"/>
          <a:srcRect/>
          <a:stretch>
            <a:fillRect/>
          </a:stretch>
        </p:blipFill>
        <p:spPr bwMode="auto">
          <a:xfrm>
            <a:off x="1295400" y="1828800"/>
            <a:ext cx="7010400" cy="4200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descr="E:\TA pure\TA &amp; FA differenc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295400"/>
            <a:ext cx="8001000" cy="5486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990600" y="76200"/>
            <a:ext cx="8153400" cy="1138773"/>
          </a:xfrm>
          <a:prstGeom prst="rect">
            <a:avLst/>
          </a:prstGeom>
          <a:noFill/>
        </p:spPr>
        <p:txBody>
          <a:bodyPr wrap="square" rtlCol="0">
            <a:spAutoFit/>
          </a:bodyPr>
          <a:lstStyle/>
          <a:p>
            <a:pPr algn="ctr"/>
            <a:r>
              <a:rPr lang="en-US" sz="3400" dirty="0" smtClean="0"/>
              <a:t>Difference between Technical &amp; Fundamental Analysis</a:t>
            </a:r>
            <a:endParaRPr lang="en-US" sz="3400" dirty="0"/>
          </a:p>
        </p:txBody>
      </p:sp>
    </p:spTree>
    <p:extLst>
      <p:ext uri="{BB962C8B-B14F-4D97-AF65-F5344CB8AC3E}">
        <p14:creationId xmlns:p14="http://schemas.microsoft.com/office/powerpoint/2010/main" val="42299877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Classic Price Patterns</a:t>
            </a:r>
            <a:endParaRPr lang="en-US" dirty="0"/>
          </a:p>
        </p:txBody>
      </p:sp>
      <p:sp>
        <p:nvSpPr>
          <p:cNvPr id="3" name="Content Placeholder 2"/>
          <p:cNvSpPr>
            <a:spLocks noGrp="1"/>
          </p:cNvSpPr>
          <p:nvPr>
            <p:ph idx="1"/>
          </p:nvPr>
        </p:nvSpPr>
        <p:spPr/>
        <p:txBody>
          <a:bodyPr/>
          <a:lstStyle/>
          <a:p>
            <a:r>
              <a:rPr lang="en-US" sz="1600" dirty="0" smtClean="0"/>
              <a:t>Rectangle – Avenue Supermarket - Upside breakout</a:t>
            </a:r>
          </a:p>
          <a:p>
            <a:endParaRPr lang="en-US" dirty="0"/>
          </a:p>
        </p:txBody>
      </p:sp>
      <p:pic>
        <p:nvPicPr>
          <p:cNvPr id="4" name="Picture 3"/>
          <p:cNvPicPr/>
          <p:nvPr/>
        </p:nvPicPr>
        <p:blipFill>
          <a:blip r:embed="rId2"/>
          <a:srcRect/>
          <a:stretch>
            <a:fillRect/>
          </a:stretch>
        </p:blipFill>
        <p:spPr bwMode="auto">
          <a:xfrm>
            <a:off x="990600" y="2014537"/>
            <a:ext cx="7848600" cy="4310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Classic Price Patterns</a:t>
            </a:r>
            <a:endParaRPr lang="en-US" dirty="0"/>
          </a:p>
        </p:txBody>
      </p:sp>
      <p:sp>
        <p:nvSpPr>
          <p:cNvPr id="3" name="Content Placeholder 2"/>
          <p:cNvSpPr>
            <a:spLocks noGrp="1"/>
          </p:cNvSpPr>
          <p:nvPr>
            <p:ph idx="1"/>
          </p:nvPr>
        </p:nvSpPr>
        <p:spPr/>
        <p:txBody>
          <a:bodyPr>
            <a:normAutofit/>
          </a:bodyPr>
          <a:lstStyle/>
          <a:p>
            <a:r>
              <a:rPr lang="en-US" sz="1600" dirty="0" smtClean="0"/>
              <a:t>Head and Shoulders</a:t>
            </a:r>
          </a:p>
          <a:p>
            <a:endParaRPr lang="en-US" sz="1600" dirty="0" smtClean="0"/>
          </a:p>
          <a:p>
            <a:endParaRPr lang="en-US" sz="1600" dirty="0"/>
          </a:p>
        </p:txBody>
      </p:sp>
      <p:pic>
        <p:nvPicPr>
          <p:cNvPr id="5" name="Picture 4"/>
          <p:cNvPicPr/>
          <p:nvPr/>
        </p:nvPicPr>
        <p:blipFill>
          <a:blip r:embed="rId2"/>
          <a:srcRect/>
          <a:stretch>
            <a:fillRect/>
          </a:stretch>
        </p:blipFill>
        <p:spPr bwMode="auto">
          <a:xfrm>
            <a:off x="1219200" y="2166937"/>
            <a:ext cx="7467600" cy="43862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Classic Price Patterns</a:t>
            </a:r>
            <a:endParaRPr lang="en-US" dirty="0"/>
          </a:p>
        </p:txBody>
      </p:sp>
      <p:sp>
        <p:nvSpPr>
          <p:cNvPr id="3" name="Content Placeholder 2"/>
          <p:cNvSpPr>
            <a:spLocks noGrp="1"/>
          </p:cNvSpPr>
          <p:nvPr>
            <p:ph idx="1"/>
          </p:nvPr>
        </p:nvSpPr>
        <p:spPr/>
        <p:txBody>
          <a:bodyPr>
            <a:normAutofit/>
          </a:bodyPr>
          <a:lstStyle/>
          <a:p>
            <a:r>
              <a:rPr lang="en-US" sz="1600" dirty="0" smtClean="0"/>
              <a:t>Head &amp; Shoulder – Nifty</a:t>
            </a:r>
          </a:p>
          <a:p>
            <a:endParaRPr lang="en-US" sz="1600" dirty="0" smtClean="0"/>
          </a:p>
          <a:p>
            <a:endParaRPr lang="en-US" sz="1600" dirty="0"/>
          </a:p>
        </p:txBody>
      </p:sp>
      <p:pic>
        <p:nvPicPr>
          <p:cNvPr id="4" name="Picture 3"/>
          <p:cNvPicPr/>
          <p:nvPr/>
        </p:nvPicPr>
        <p:blipFill>
          <a:blip r:embed="rId2"/>
          <a:srcRect/>
          <a:stretch>
            <a:fillRect/>
          </a:stretch>
        </p:blipFill>
        <p:spPr bwMode="auto">
          <a:xfrm>
            <a:off x="1143000" y="2000250"/>
            <a:ext cx="7619999" cy="4324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Classic Price Patterns</a:t>
            </a:r>
            <a:endParaRPr lang="en-US" dirty="0"/>
          </a:p>
        </p:txBody>
      </p:sp>
      <p:sp>
        <p:nvSpPr>
          <p:cNvPr id="3" name="Content Placeholder 2"/>
          <p:cNvSpPr>
            <a:spLocks noGrp="1"/>
          </p:cNvSpPr>
          <p:nvPr>
            <p:ph idx="1"/>
          </p:nvPr>
        </p:nvSpPr>
        <p:spPr/>
        <p:txBody>
          <a:bodyPr/>
          <a:lstStyle/>
          <a:p>
            <a:r>
              <a:rPr lang="en-US" sz="1600" dirty="0" smtClean="0"/>
              <a:t>Reverse / Inverse Head and Shoulder</a:t>
            </a:r>
          </a:p>
          <a:p>
            <a:endParaRPr lang="en-US" dirty="0"/>
          </a:p>
        </p:txBody>
      </p:sp>
      <p:pic>
        <p:nvPicPr>
          <p:cNvPr id="4" name="Picture 3"/>
          <p:cNvPicPr/>
          <p:nvPr/>
        </p:nvPicPr>
        <p:blipFill>
          <a:blip r:embed="rId2"/>
          <a:srcRect/>
          <a:stretch>
            <a:fillRect/>
          </a:stretch>
        </p:blipFill>
        <p:spPr bwMode="auto">
          <a:xfrm>
            <a:off x="1143000" y="2114550"/>
            <a:ext cx="7543800" cy="4133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Classic Price Patterns</a:t>
            </a:r>
            <a:endParaRPr lang="en-US" dirty="0"/>
          </a:p>
        </p:txBody>
      </p:sp>
      <p:sp>
        <p:nvSpPr>
          <p:cNvPr id="3" name="Content Placeholder 2"/>
          <p:cNvSpPr>
            <a:spLocks noGrp="1"/>
          </p:cNvSpPr>
          <p:nvPr>
            <p:ph idx="1"/>
          </p:nvPr>
        </p:nvSpPr>
        <p:spPr/>
        <p:txBody>
          <a:bodyPr/>
          <a:lstStyle/>
          <a:p>
            <a:r>
              <a:rPr lang="en-US" sz="1600" dirty="0" smtClean="0"/>
              <a:t>Classic Inverse H &amp; S - Bank Nifty</a:t>
            </a:r>
          </a:p>
          <a:p>
            <a:endParaRPr lang="en-US" sz="1600" dirty="0" smtClean="0"/>
          </a:p>
          <a:p>
            <a:endParaRPr lang="en-US" dirty="0"/>
          </a:p>
        </p:txBody>
      </p:sp>
      <p:pic>
        <p:nvPicPr>
          <p:cNvPr id="4" name="Picture 3"/>
          <p:cNvPicPr/>
          <p:nvPr/>
        </p:nvPicPr>
        <p:blipFill>
          <a:blip r:embed="rId2"/>
          <a:srcRect/>
          <a:stretch>
            <a:fillRect/>
          </a:stretch>
        </p:blipFill>
        <p:spPr bwMode="auto">
          <a:xfrm>
            <a:off x="1371600" y="1985962"/>
            <a:ext cx="7391400" cy="44148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Classic Price Patterns</a:t>
            </a:r>
            <a:endParaRPr lang="en-US" dirty="0"/>
          </a:p>
        </p:txBody>
      </p:sp>
      <p:sp>
        <p:nvSpPr>
          <p:cNvPr id="3" name="Content Placeholder 2"/>
          <p:cNvSpPr>
            <a:spLocks noGrp="1"/>
          </p:cNvSpPr>
          <p:nvPr>
            <p:ph idx="1"/>
          </p:nvPr>
        </p:nvSpPr>
        <p:spPr/>
        <p:txBody>
          <a:bodyPr>
            <a:normAutofit/>
          </a:bodyPr>
          <a:lstStyle/>
          <a:p>
            <a:r>
              <a:rPr lang="en-US" sz="1600" dirty="0" smtClean="0"/>
              <a:t>Double Tops</a:t>
            </a:r>
          </a:p>
          <a:p>
            <a:endParaRPr lang="en-US" sz="1600" dirty="0"/>
          </a:p>
        </p:txBody>
      </p:sp>
      <p:pic>
        <p:nvPicPr>
          <p:cNvPr id="4" name="Picture 3"/>
          <p:cNvPicPr/>
          <p:nvPr/>
        </p:nvPicPr>
        <p:blipFill>
          <a:blip r:embed="rId2"/>
          <a:srcRect/>
          <a:stretch>
            <a:fillRect/>
          </a:stretch>
        </p:blipFill>
        <p:spPr bwMode="auto">
          <a:xfrm>
            <a:off x="1371600" y="1966912"/>
            <a:ext cx="7086600" cy="4433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Classic Price Patterns</a:t>
            </a:r>
            <a:endParaRPr lang="en-US" dirty="0"/>
          </a:p>
        </p:txBody>
      </p:sp>
      <p:sp>
        <p:nvSpPr>
          <p:cNvPr id="3" name="Content Placeholder 2"/>
          <p:cNvSpPr>
            <a:spLocks noGrp="1"/>
          </p:cNvSpPr>
          <p:nvPr>
            <p:ph idx="1"/>
          </p:nvPr>
        </p:nvSpPr>
        <p:spPr/>
        <p:txBody>
          <a:bodyPr/>
          <a:lstStyle/>
          <a:p>
            <a:r>
              <a:rPr lang="en-US" sz="1600" dirty="0" smtClean="0"/>
              <a:t>Double Top in </a:t>
            </a:r>
            <a:r>
              <a:rPr lang="en-US" sz="1600" dirty="0" err="1" smtClean="0"/>
              <a:t>Ambuja</a:t>
            </a:r>
            <a:r>
              <a:rPr lang="en-US" sz="1600" dirty="0" smtClean="0"/>
              <a:t> Cements</a:t>
            </a:r>
          </a:p>
          <a:p>
            <a:endParaRPr lang="en-US" dirty="0"/>
          </a:p>
        </p:txBody>
      </p:sp>
      <p:pic>
        <p:nvPicPr>
          <p:cNvPr id="4" name="Picture 3"/>
          <p:cNvPicPr/>
          <p:nvPr/>
        </p:nvPicPr>
        <p:blipFill>
          <a:blip r:embed="rId2"/>
          <a:srcRect/>
          <a:stretch>
            <a:fillRect/>
          </a:stretch>
        </p:blipFill>
        <p:spPr bwMode="auto">
          <a:xfrm>
            <a:off x="1219200" y="1890712"/>
            <a:ext cx="7315200" cy="4281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Classic Price Patterns</a:t>
            </a:r>
            <a:endParaRPr lang="en-US" dirty="0"/>
          </a:p>
        </p:txBody>
      </p:sp>
      <p:sp>
        <p:nvSpPr>
          <p:cNvPr id="3" name="Content Placeholder 2"/>
          <p:cNvSpPr>
            <a:spLocks noGrp="1"/>
          </p:cNvSpPr>
          <p:nvPr>
            <p:ph idx="1"/>
          </p:nvPr>
        </p:nvSpPr>
        <p:spPr/>
        <p:txBody>
          <a:bodyPr>
            <a:normAutofit/>
          </a:bodyPr>
          <a:lstStyle/>
          <a:p>
            <a:r>
              <a:rPr lang="en-US" sz="1600" dirty="0" smtClean="0"/>
              <a:t>Double Bottom</a:t>
            </a:r>
          </a:p>
          <a:p>
            <a:endParaRPr lang="en-US" sz="1600" dirty="0"/>
          </a:p>
        </p:txBody>
      </p:sp>
      <p:pic>
        <p:nvPicPr>
          <p:cNvPr id="4" name="Picture 3"/>
          <p:cNvPicPr/>
          <p:nvPr/>
        </p:nvPicPr>
        <p:blipFill>
          <a:blip r:embed="rId2"/>
          <a:srcRect/>
          <a:stretch>
            <a:fillRect/>
          </a:stretch>
        </p:blipFill>
        <p:spPr bwMode="auto">
          <a:xfrm>
            <a:off x="1066800" y="2100262"/>
            <a:ext cx="7772400" cy="43005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Classic Price Patterns</a:t>
            </a:r>
            <a:endParaRPr lang="en-US" dirty="0"/>
          </a:p>
        </p:txBody>
      </p:sp>
      <p:sp>
        <p:nvSpPr>
          <p:cNvPr id="3" name="Content Placeholder 2"/>
          <p:cNvSpPr>
            <a:spLocks noGrp="1"/>
          </p:cNvSpPr>
          <p:nvPr>
            <p:ph idx="1"/>
          </p:nvPr>
        </p:nvSpPr>
        <p:spPr/>
        <p:txBody>
          <a:bodyPr>
            <a:normAutofit/>
          </a:bodyPr>
          <a:lstStyle/>
          <a:p>
            <a:r>
              <a:rPr lang="en-US" sz="1600" dirty="0" smtClean="0"/>
              <a:t>Double Bottom – </a:t>
            </a:r>
            <a:r>
              <a:rPr lang="en-US" sz="1600" dirty="0" err="1" smtClean="0"/>
              <a:t>Adani</a:t>
            </a:r>
            <a:r>
              <a:rPr lang="en-US" sz="1600" dirty="0" smtClean="0"/>
              <a:t> Ports.</a:t>
            </a:r>
          </a:p>
          <a:p>
            <a:endParaRPr lang="en-US" sz="1600" dirty="0"/>
          </a:p>
        </p:txBody>
      </p:sp>
      <p:pic>
        <p:nvPicPr>
          <p:cNvPr id="4" name="Picture 3"/>
          <p:cNvPicPr/>
          <p:nvPr/>
        </p:nvPicPr>
        <p:blipFill>
          <a:blip r:embed="rId2"/>
          <a:srcRect/>
          <a:stretch>
            <a:fillRect/>
          </a:stretch>
        </p:blipFill>
        <p:spPr bwMode="auto">
          <a:xfrm>
            <a:off x="1143000" y="1866900"/>
            <a:ext cx="7696200" cy="4686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Classic Price Patterns</a:t>
            </a:r>
            <a:endParaRPr lang="en-US" dirty="0"/>
          </a:p>
        </p:txBody>
      </p:sp>
      <p:sp>
        <p:nvSpPr>
          <p:cNvPr id="3" name="Content Placeholder 2"/>
          <p:cNvSpPr>
            <a:spLocks noGrp="1"/>
          </p:cNvSpPr>
          <p:nvPr>
            <p:ph idx="1"/>
          </p:nvPr>
        </p:nvSpPr>
        <p:spPr/>
        <p:txBody>
          <a:bodyPr>
            <a:normAutofit/>
          </a:bodyPr>
          <a:lstStyle/>
          <a:p>
            <a:r>
              <a:rPr lang="en-US" sz="1600" dirty="0" smtClean="0"/>
              <a:t>Broadening Formations</a:t>
            </a:r>
          </a:p>
          <a:p>
            <a:endParaRPr lang="en-US" sz="1600" dirty="0"/>
          </a:p>
        </p:txBody>
      </p:sp>
      <p:pic>
        <p:nvPicPr>
          <p:cNvPr id="4" name="Picture 3"/>
          <p:cNvPicPr/>
          <p:nvPr/>
        </p:nvPicPr>
        <p:blipFill>
          <a:blip r:embed="rId2"/>
          <a:srcRect/>
          <a:stretch>
            <a:fillRect/>
          </a:stretch>
        </p:blipFill>
        <p:spPr bwMode="auto">
          <a:xfrm>
            <a:off x="1219200" y="1905000"/>
            <a:ext cx="7239000"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Is Technical Analysis a Holy Grail (Magic formula) to make money?</a:t>
            </a:r>
            <a:endParaRPr lang="en-US" dirty="0"/>
          </a:p>
        </p:txBody>
      </p:sp>
      <p:sp>
        <p:nvSpPr>
          <p:cNvPr id="3" name="Content Placeholder 2"/>
          <p:cNvSpPr>
            <a:spLocks noGrp="1"/>
          </p:cNvSpPr>
          <p:nvPr>
            <p:ph idx="1"/>
          </p:nvPr>
        </p:nvSpPr>
        <p:spPr/>
        <p:txBody>
          <a:bodyPr/>
          <a:lstStyle/>
          <a:p>
            <a:pPr algn="just"/>
            <a:endParaRPr lang="en-US" dirty="0" smtClean="0"/>
          </a:p>
          <a:p>
            <a:pPr algn="just"/>
            <a:endParaRPr lang="en-US" dirty="0" smtClean="0"/>
          </a:p>
          <a:p>
            <a:pPr algn="just"/>
            <a:r>
              <a:rPr lang="en-US" sz="2400" dirty="0" smtClean="0"/>
              <a:t>TA is one of the methods used to study price action. It is Not a Holy Grail, there is no magic formula for making money in markets using TA. Without appropriate risk management, TA is like driving a luxury car without brakes.</a:t>
            </a:r>
          </a:p>
          <a:p>
            <a:pPr algn="just"/>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3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Classic Price Patterns</a:t>
            </a:r>
            <a:endParaRPr lang="en-US" dirty="0"/>
          </a:p>
        </p:txBody>
      </p:sp>
      <p:sp>
        <p:nvSpPr>
          <p:cNvPr id="3" name="Content Placeholder 2"/>
          <p:cNvSpPr>
            <a:spLocks noGrp="1"/>
          </p:cNvSpPr>
          <p:nvPr>
            <p:ph idx="1"/>
          </p:nvPr>
        </p:nvSpPr>
        <p:spPr/>
        <p:txBody>
          <a:bodyPr/>
          <a:lstStyle/>
          <a:p>
            <a:pPr>
              <a:buNone/>
            </a:pPr>
            <a:endParaRPr lang="en-US" dirty="0" smtClean="0"/>
          </a:p>
          <a:p>
            <a:pPr>
              <a:buNone/>
            </a:pPr>
            <a:endParaRPr lang="en-US" dirty="0"/>
          </a:p>
        </p:txBody>
      </p:sp>
      <p:pic>
        <p:nvPicPr>
          <p:cNvPr id="4" name="Picture 3"/>
          <p:cNvPicPr/>
          <p:nvPr/>
        </p:nvPicPr>
        <p:blipFill>
          <a:blip r:embed="rId2"/>
          <a:srcRect/>
          <a:stretch>
            <a:fillRect/>
          </a:stretch>
        </p:blipFill>
        <p:spPr bwMode="auto">
          <a:xfrm>
            <a:off x="1219200" y="1695450"/>
            <a:ext cx="7086600" cy="4476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Classic Price Patterns</a:t>
            </a:r>
            <a:endParaRPr lang="en-US" dirty="0"/>
          </a:p>
        </p:txBody>
      </p:sp>
      <p:sp>
        <p:nvSpPr>
          <p:cNvPr id="3" name="Content Placeholder 2"/>
          <p:cNvSpPr>
            <a:spLocks noGrp="1"/>
          </p:cNvSpPr>
          <p:nvPr>
            <p:ph idx="1"/>
          </p:nvPr>
        </p:nvSpPr>
        <p:spPr/>
        <p:txBody>
          <a:bodyPr>
            <a:normAutofit/>
          </a:bodyPr>
          <a:lstStyle/>
          <a:p>
            <a:r>
              <a:rPr lang="en-US" sz="1600" dirty="0" smtClean="0"/>
              <a:t>Bearish Broadening formation – ITC</a:t>
            </a:r>
          </a:p>
          <a:p>
            <a:endParaRPr lang="en-US" sz="1600" dirty="0"/>
          </a:p>
        </p:txBody>
      </p:sp>
      <p:pic>
        <p:nvPicPr>
          <p:cNvPr id="4" name="Picture 3"/>
          <p:cNvPicPr/>
          <p:nvPr/>
        </p:nvPicPr>
        <p:blipFill>
          <a:blip r:embed="rId2"/>
          <a:srcRect/>
          <a:stretch>
            <a:fillRect/>
          </a:stretch>
        </p:blipFill>
        <p:spPr bwMode="auto">
          <a:xfrm>
            <a:off x="1219200" y="1900237"/>
            <a:ext cx="7543800" cy="4500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Classic Price Patterns</a:t>
            </a:r>
            <a:endParaRPr lang="en-US" dirty="0"/>
          </a:p>
        </p:txBody>
      </p:sp>
      <p:pic>
        <p:nvPicPr>
          <p:cNvPr id="4" name="Content Placeholder 3"/>
          <p:cNvPicPr>
            <a:picLocks noGrp="1"/>
          </p:cNvPicPr>
          <p:nvPr>
            <p:ph idx="1"/>
          </p:nvPr>
        </p:nvPicPr>
        <p:blipFill>
          <a:blip r:embed="rId2"/>
          <a:srcRect/>
          <a:stretch>
            <a:fillRect/>
          </a:stretch>
        </p:blipFill>
        <p:spPr bwMode="auto">
          <a:xfrm>
            <a:off x="1219200" y="1371600"/>
            <a:ext cx="7575099" cy="502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Classic Price Patterns</a:t>
            </a:r>
            <a:endParaRPr lang="en-US" dirty="0"/>
          </a:p>
        </p:txBody>
      </p:sp>
      <p:pic>
        <p:nvPicPr>
          <p:cNvPr id="4" name="Content Placeholder 3"/>
          <p:cNvPicPr>
            <a:picLocks noGrp="1"/>
          </p:cNvPicPr>
          <p:nvPr>
            <p:ph idx="1"/>
          </p:nvPr>
        </p:nvPicPr>
        <p:blipFill>
          <a:blip r:embed="rId2"/>
          <a:srcRect/>
          <a:stretch>
            <a:fillRect/>
          </a:stretch>
        </p:blipFill>
        <p:spPr bwMode="auto">
          <a:xfrm>
            <a:off x="1295400" y="1447800"/>
            <a:ext cx="7238999"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Classic Price Patterns</a:t>
            </a:r>
            <a:endParaRPr lang="en-US" dirty="0"/>
          </a:p>
        </p:txBody>
      </p:sp>
      <p:sp>
        <p:nvSpPr>
          <p:cNvPr id="3" name="Content Placeholder 2"/>
          <p:cNvSpPr>
            <a:spLocks noGrp="1"/>
          </p:cNvSpPr>
          <p:nvPr>
            <p:ph idx="1"/>
          </p:nvPr>
        </p:nvSpPr>
        <p:spPr/>
        <p:txBody>
          <a:bodyPr/>
          <a:lstStyle/>
          <a:p>
            <a:r>
              <a:rPr lang="en-US" sz="1600" dirty="0" smtClean="0"/>
              <a:t>Cup and Handle - </a:t>
            </a:r>
            <a:r>
              <a:rPr lang="en-US" sz="1600" dirty="0" err="1" smtClean="0"/>
              <a:t>Dabur</a:t>
            </a:r>
            <a:r>
              <a:rPr lang="en-US" sz="1600" dirty="0" smtClean="0"/>
              <a:t> (India) </a:t>
            </a:r>
          </a:p>
          <a:p>
            <a:endParaRPr lang="en-US" dirty="0"/>
          </a:p>
        </p:txBody>
      </p:sp>
      <p:pic>
        <p:nvPicPr>
          <p:cNvPr id="4" name="Picture 3"/>
          <p:cNvPicPr/>
          <p:nvPr/>
        </p:nvPicPr>
        <p:blipFill>
          <a:blip r:embed="rId2"/>
          <a:srcRect/>
          <a:stretch>
            <a:fillRect/>
          </a:stretch>
        </p:blipFill>
        <p:spPr bwMode="auto">
          <a:xfrm>
            <a:off x="1371600" y="2052637"/>
            <a:ext cx="7315200" cy="40433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Other Price Patterns and Gaps</a:t>
            </a:r>
            <a:endParaRPr lang="en-US" dirty="0"/>
          </a:p>
        </p:txBody>
      </p:sp>
      <p:pic>
        <p:nvPicPr>
          <p:cNvPr id="4" name="Content Placeholder 3"/>
          <p:cNvPicPr>
            <a:picLocks noGrp="1"/>
          </p:cNvPicPr>
          <p:nvPr>
            <p:ph idx="1"/>
          </p:nvPr>
        </p:nvPicPr>
        <p:blipFill>
          <a:blip r:embed="rId2"/>
          <a:srcRect/>
          <a:stretch>
            <a:fillRect/>
          </a:stretch>
        </p:blipFill>
        <p:spPr bwMode="auto">
          <a:xfrm>
            <a:off x="1371600" y="1371600"/>
            <a:ext cx="7389365"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Other Price Patterns and Gaps</a:t>
            </a:r>
            <a:endParaRPr lang="en-US" dirty="0"/>
          </a:p>
        </p:txBody>
      </p:sp>
      <p:sp>
        <p:nvSpPr>
          <p:cNvPr id="3" name="Content Placeholder 2"/>
          <p:cNvSpPr>
            <a:spLocks noGrp="1"/>
          </p:cNvSpPr>
          <p:nvPr>
            <p:ph idx="1"/>
          </p:nvPr>
        </p:nvSpPr>
        <p:spPr/>
        <p:txBody>
          <a:bodyPr/>
          <a:lstStyle/>
          <a:p>
            <a:r>
              <a:rPr lang="en-US" sz="1600" dirty="0" smtClean="0"/>
              <a:t>Bank Nifty – Flag</a:t>
            </a:r>
          </a:p>
          <a:p>
            <a:endParaRPr lang="en-US" sz="1600" dirty="0" smtClean="0"/>
          </a:p>
          <a:p>
            <a:endParaRPr lang="en-US" dirty="0"/>
          </a:p>
        </p:txBody>
      </p:sp>
      <p:pic>
        <p:nvPicPr>
          <p:cNvPr id="6" name="Picture 5"/>
          <p:cNvPicPr/>
          <p:nvPr/>
        </p:nvPicPr>
        <p:blipFill>
          <a:blip r:embed="rId2"/>
          <a:srcRect/>
          <a:stretch>
            <a:fillRect/>
          </a:stretch>
        </p:blipFill>
        <p:spPr bwMode="auto">
          <a:xfrm>
            <a:off x="1219200" y="1862137"/>
            <a:ext cx="7620000" cy="43862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Other Price Patterns and Gaps</a:t>
            </a:r>
            <a:endParaRPr lang="en-US" dirty="0"/>
          </a:p>
        </p:txBody>
      </p:sp>
      <p:sp>
        <p:nvSpPr>
          <p:cNvPr id="3" name="Content Placeholder 2"/>
          <p:cNvSpPr>
            <a:spLocks noGrp="1"/>
          </p:cNvSpPr>
          <p:nvPr>
            <p:ph idx="1"/>
          </p:nvPr>
        </p:nvSpPr>
        <p:spPr/>
        <p:txBody>
          <a:bodyPr>
            <a:normAutofit/>
          </a:bodyPr>
          <a:lstStyle/>
          <a:p>
            <a:r>
              <a:rPr lang="en-US" sz="1600" dirty="0" err="1" smtClean="0"/>
              <a:t>Penant</a:t>
            </a:r>
            <a:endParaRPr lang="en-US" sz="1600" dirty="0" smtClean="0"/>
          </a:p>
          <a:p>
            <a:endParaRPr lang="en-US" sz="1600" dirty="0"/>
          </a:p>
        </p:txBody>
      </p:sp>
      <p:pic>
        <p:nvPicPr>
          <p:cNvPr id="4" name="Picture 3"/>
          <p:cNvPicPr/>
          <p:nvPr/>
        </p:nvPicPr>
        <p:blipFill>
          <a:blip r:embed="rId2"/>
          <a:srcRect/>
          <a:stretch>
            <a:fillRect/>
          </a:stretch>
        </p:blipFill>
        <p:spPr bwMode="auto">
          <a:xfrm>
            <a:off x="1143000" y="1476374"/>
            <a:ext cx="7391400" cy="4543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Other Price Patterns and Gaps</a:t>
            </a:r>
            <a:endParaRPr lang="en-US" dirty="0"/>
          </a:p>
        </p:txBody>
      </p:sp>
      <p:pic>
        <p:nvPicPr>
          <p:cNvPr id="4" name="Content Placeholder 3"/>
          <p:cNvPicPr>
            <a:picLocks noGrp="1"/>
          </p:cNvPicPr>
          <p:nvPr>
            <p:ph idx="1"/>
          </p:nvPr>
        </p:nvPicPr>
        <p:blipFill>
          <a:blip r:embed="rId2"/>
          <a:srcRect/>
          <a:stretch>
            <a:fillRect/>
          </a:stretch>
        </p:blipFill>
        <p:spPr bwMode="auto">
          <a:xfrm>
            <a:off x="1590503" y="1447800"/>
            <a:ext cx="7188543"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Price Patterns and Gaps</a:t>
            </a:r>
            <a:endParaRPr lang="en-US" dirty="0"/>
          </a:p>
        </p:txBody>
      </p:sp>
      <p:sp>
        <p:nvSpPr>
          <p:cNvPr id="3" name="Content Placeholder 2"/>
          <p:cNvSpPr>
            <a:spLocks noGrp="1"/>
          </p:cNvSpPr>
          <p:nvPr>
            <p:ph idx="1"/>
          </p:nvPr>
        </p:nvSpPr>
        <p:spPr/>
        <p:txBody>
          <a:bodyPr/>
          <a:lstStyle/>
          <a:p>
            <a:r>
              <a:rPr lang="en-US" sz="1600" dirty="0" smtClean="0"/>
              <a:t>Nifty - Rising Wedge</a:t>
            </a:r>
          </a:p>
          <a:p>
            <a:endParaRPr lang="en-US" dirty="0"/>
          </a:p>
        </p:txBody>
      </p:sp>
      <p:pic>
        <p:nvPicPr>
          <p:cNvPr id="4" name="Picture 3"/>
          <p:cNvPicPr/>
          <p:nvPr/>
        </p:nvPicPr>
        <p:blipFill>
          <a:blip r:embed="rId2"/>
          <a:srcRect/>
          <a:stretch>
            <a:fillRect/>
          </a:stretch>
        </p:blipFill>
        <p:spPr bwMode="auto">
          <a:xfrm>
            <a:off x="1219200" y="1905000"/>
            <a:ext cx="7620000" cy="449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Premises /Rationale /Philosophy of Technical Analysis (TA).</a:t>
            </a:r>
            <a:endParaRPr lang="en-US" dirty="0"/>
          </a:p>
        </p:txBody>
      </p:sp>
      <p:sp>
        <p:nvSpPr>
          <p:cNvPr id="3" name="Content Placeholder 2"/>
          <p:cNvSpPr>
            <a:spLocks noGrp="1"/>
          </p:cNvSpPr>
          <p:nvPr>
            <p:ph idx="1"/>
          </p:nvPr>
        </p:nvSpPr>
        <p:spPr/>
        <p:txBody>
          <a:bodyPr/>
          <a:lstStyle/>
          <a:p>
            <a:pPr algn="just"/>
            <a:r>
              <a:rPr lang="en-US" dirty="0" smtClean="0"/>
              <a:t>The three premises on which the technical approach is based:</a:t>
            </a:r>
          </a:p>
          <a:p>
            <a:pPr algn="just"/>
            <a:endParaRPr lang="en-US" dirty="0" smtClean="0"/>
          </a:p>
          <a:p>
            <a:pPr lvl="0" algn="just"/>
            <a:r>
              <a:rPr lang="en-US" dirty="0" smtClean="0"/>
              <a:t>1.	Market action discounts everything.</a:t>
            </a:r>
          </a:p>
          <a:p>
            <a:pPr lvl="0" algn="just"/>
            <a:r>
              <a:rPr lang="en-US" dirty="0" smtClean="0"/>
              <a:t>2.	Price moves in trends.</a:t>
            </a:r>
          </a:p>
          <a:p>
            <a:pPr algn="just"/>
            <a:r>
              <a:rPr lang="en-US" dirty="0" smtClean="0"/>
              <a:t>3.	History repeats itself.</a:t>
            </a:r>
          </a:p>
          <a:p>
            <a:pPr lvl="0" algn="just"/>
            <a:endParaRPr lang="en-US" dirty="0" smtClean="0"/>
          </a:p>
          <a:p>
            <a:pPr lvl="0" algn="just"/>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3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5" fill="hold" grpId="1"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vertical)">
                                      <p:cBhvr>
                                        <p:cTn id="12" dur="3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5" fill="hold" grpId="1"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vertical)">
                                      <p:cBhvr>
                                        <p:cTn id="17" dur="3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5" fill="hold" grpId="1"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vertical)">
                                      <p:cBhvr>
                                        <p:cTn id="22" dur="3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uiExpand="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Other Price Patterns and Gaps</a:t>
            </a:r>
            <a:endParaRPr lang="en-US" dirty="0"/>
          </a:p>
        </p:txBody>
      </p:sp>
      <p:sp>
        <p:nvSpPr>
          <p:cNvPr id="3" name="Content Placeholder 2"/>
          <p:cNvSpPr>
            <a:spLocks noGrp="1"/>
          </p:cNvSpPr>
          <p:nvPr>
            <p:ph idx="1"/>
          </p:nvPr>
        </p:nvSpPr>
        <p:spPr/>
        <p:txBody>
          <a:bodyPr/>
          <a:lstStyle/>
          <a:p>
            <a:r>
              <a:rPr lang="en-US" sz="1600" dirty="0" err="1" smtClean="0"/>
              <a:t>Adani</a:t>
            </a:r>
            <a:r>
              <a:rPr lang="en-US" sz="1600" dirty="0" smtClean="0"/>
              <a:t> Power - Flag, Symmetrical triangle, Falling Wedge, Breakout with volumes. </a:t>
            </a:r>
          </a:p>
          <a:p>
            <a:endParaRPr lang="en-US" dirty="0"/>
          </a:p>
        </p:txBody>
      </p:sp>
      <p:pic>
        <p:nvPicPr>
          <p:cNvPr id="4" name="Picture 3"/>
          <p:cNvPicPr/>
          <p:nvPr/>
        </p:nvPicPr>
        <p:blipFill>
          <a:blip r:embed="rId2"/>
          <a:srcRect/>
          <a:stretch>
            <a:fillRect/>
          </a:stretch>
        </p:blipFill>
        <p:spPr bwMode="auto">
          <a:xfrm>
            <a:off x="1143000" y="1981200"/>
            <a:ext cx="7696200" cy="449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Classic Price Patterns</a:t>
            </a:r>
            <a:endParaRPr lang="en-US" dirty="0"/>
          </a:p>
        </p:txBody>
      </p:sp>
      <p:pic>
        <p:nvPicPr>
          <p:cNvPr id="4" name="Content Placeholder 3"/>
          <p:cNvPicPr>
            <a:picLocks noGrp="1"/>
          </p:cNvPicPr>
          <p:nvPr>
            <p:ph idx="1"/>
          </p:nvPr>
        </p:nvPicPr>
        <p:blipFill>
          <a:blip r:embed="rId2"/>
          <a:srcRect/>
          <a:stretch>
            <a:fillRect/>
          </a:stretch>
        </p:blipFill>
        <p:spPr bwMode="auto">
          <a:xfrm>
            <a:off x="1602875" y="1495719"/>
            <a:ext cx="7163800" cy="47047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Classic Price Patterns</a:t>
            </a:r>
            <a:endParaRPr lang="en-US" dirty="0"/>
          </a:p>
        </p:txBody>
      </p:sp>
      <p:sp>
        <p:nvSpPr>
          <p:cNvPr id="3" name="Content Placeholder 2"/>
          <p:cNvSpPr>
            <a:spLocks noGrp="1"/>
          </p:cNvSpPr>
          <p:nvPr>
            <p:ph idx="1"/>
          </p:nvPr>
        </p:nvSpPr>
        <p:spPr/>
        <p:txBody>
          <a:bodyPr>
            <a:normAutofit/>
          </a:bodyPr>
          <a:lstStyle/>
          <a:p>
            <a:pPr>
              <a:buNone/>
            </a:pPr>
            <a:r>
              <a:rPr lang="en-US" sz="1600" dirty="0" smtClean="0"/>
              <a:t>Saucer pattern – HUL</a:t>
            </a:r>
          </a:p>
          <a:p>
            <a:pPr>
              <a:buNone/>
            </a:pPr>
            <a:endParaRPr lang="en-US" sz="1600" dirty="0"/>
          </a:p>
        </p:txBody>
      </p:sp>
      <p:pic>
        <p:nvPicPr>
          <p:cNvPr id="4" name="Picture 3"/>
          <p:cNvPicPr/>
          <p:nvPr/>
        </p:nvPicPr>
        <p:blipFill>
          <a:blip r:embed="rId2"/>
          <a:srcRect/>
          <a:stretch>
            <a:fillRect/>
          </a:stretch>
        </p:blipFill>
        <p:spPr bwMode="auto">
          <a:xfrm>
            <a:off x="1219200" y="1981200"/>
            <a:ext cx="7620000" cy="449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Classic Price Patterns</a:t>
            </a:r>
            <a:endParaRPr lang="en-US" dirty="0"/>
          </a:p>
        </p:txBody>
      </p:sp>
      <p:pic>
        <p:nvPicPr>
          <p:cNvPr id="4" name="Content Placeholder 3"/>
          <p:cNvPicPr>
            <a:picLocks noGrp="1"/>
          </p:cNvPicPr>
          <p:nvPr>
            <p:ph idx="1"/>
          </p:nvPr>
        </p:nvPicPr>
        <p:blipFill>
          <a:blip r:embed="rId2"/>
          <a:srcRect/>
          <a:stretch>
            <a:fillRect/>
          </a:stretch>
        </p:blipFill>
        <p:spPr bwMode="auto">
          <a:xfrm>
            <a:off x="1583822" y="1514149"/>
            <a:ext cx="7201906" cy="46679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Gaps</a:t>
            </a:r>
            <a:endParaRPr lang="en-US" dirty="0"/>
          </a:p>
        </p:txBody>
      </p:sp>
      <p:pic>
        <p:nvPicPr>
          <p:cNvPr id="4" name="Content Placeholder 3"/>
          <p:cNvPicPr>
            <a:picLocks noGrp="1"/>
          </p:cNvPicPr>
          <p:nvPr>
            <p:ph idx="1"/>
          </p:nvPr>
        </p:nvPicPr>
        <p:blipFill>
          <a:blip r:embed="rId2"/>
          <a:srcRect/>
          <a:stretch>
            <a:fillRect/>
          </a:stretch>
        </p:blipFill>
        <p:spPr bwMode="auto">
          <a:xfrm>
            <a:off x="1599060" y="1510004"/>
            <a:ext cx="7171429" cy="467619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Gaps</a:t>
            </a:r>
            <a:endParaRPr lang="en-US" dirty="0"/>
          </a:p>
        </p:txBody>
      </p:sp>
      <p:pic>
        <p:nvPicPr>
          <p:cNvPr id="4" name="Content Placeholder 3"/>
          <p:cNvPicPr>
            <a:picLocks noGrp="1"/>
          </p:cNvPicPr>
          <p:nvPr>
            <p:ph idx="1"/>
          </p:nvPr>
        </p:nvPicPr>
        <p:blipFill>
          <a:blip r:embed="rId2"/>
          <a:srcRect/>
          <a:stretch>
            <a:fillRect/>
          </a:stretch>
        </p:blipFill>
        <p:spPr bwMode="auto">
          <a:xfrm>
            <a:off x="1295401" y="1371600"/>
            <a:ext cx="7436994" cy="420507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Gaps</a:t>
            </a:r>
            <a:endParaRPr lang="en-US" dirty="0"/>
          </a:p>
        </p:txBody>
      </p:sp>
      <p:sp>
        <p:nvSpPr>
          <p:cNvPr id="3" name="Content Placeholder 2"/>
          <p:cNvSpPr>
            <a:spLocks noGrp="1"/>
          </p:cNvSpPr>
          <p:nvPr>
            <p:ph idx="1"/>
          </p:nvPr>
        </p:nvSpPr>
        <p:spPr/>
        <p:txBody>
          <a:bodyPr>
            <a:normAutofit/>
          </a:bodyPr>
          <a:lstStyle/>
          <a:p>
            <a:r>
              <a:rPr lang="en-US" sz="1600" dirty="0" smtClean="0"/>
              <a:t>Bank Nifty</a:t>
            </a:r>
          </a:p>
          <a:p>
            <a:endParaRPr lang="en-US" sz="1600" dirty="0"/>
          </a:p>
        </p:txBody>
      </p:sp>
      <p:pic>
        <p:nvPicPr>
          <p:cNvPr id="7" name="Picture 6"/>
          <p:cNvPicPr/>
          <p:nvPr/>
        </p:nvPicPr>
        <p:blipFill>
          <a:blip r:embed="rId2"/>
          <a:srcRect/>
          <a:stretch>
            <a:fillRect/>
          </a:stretch>
        </p:blipFill>
        <p:spPr bwMode="auto">
          <a:xfrm>
            <a:off x="1219200" y="1914524"/>
            <a:ext cx="7467600" cy="4562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Moving Averages</a:t>
            </a:r>
            <a:endParaRPr lang="en-US" dirty="0"/>
          </a:p>
        </p:txBody>
      </p:sp>
      <p:sp>
        <p:nvSpPr>
          <p:cNvPr id="3" name="Content Placeholder 2"/>
          <p:cNvSpPr>
            <a:spLocks noGrp="1"/>
          </p:cNvSpPr>
          <p:nvPr>
            <p:ph idx="1"/>
          </p:nvPr>
        </p:nvSpPr>
        <p:spPr/>
        <p:txBody>
          <a:bodyPr/>
          <a:lstStyle/>
          <a:p>
            <a:pPr lvl="0"/>
            <a:r>
              <a:rPr lang="en-US" sz="1600" dirty="0" smtClean="0"/>
              <a:t>An MA is a smoothed version of a trend,  and the average itself is an area of dynamic support and resistance. </a:t>
            </a:r>
          </a:p>
          <a:p>
            <a:pPr lvl="0"/>
            <a:r>
              <a:rPr lang="en-US" sz="1600" dirty="0" smtClean="0"/>
              <a:t>A carefully chosen MA should reflect the underlying trend; its violation, therefore, warns that a change in trend may already have taken place. </a:t>
            </a:r>
          </a:p>
          <a:p>
            <a:pPr lvl="0"/>
            <a:r>
              <a:rPr lang="en-US" sz="1600" dirty="0" smtClean="0"/>
              <a:t>If the violation occurs while the MA is still proceeding in the direction of the prevailing trend, </a:t>
            </a:r>
            <a:r>
              <a:rPr lang="en-US" sz="1600" dirty="0" smtClean="0"/>
              <a:t> this </a:t>
            </a:r>
            <a:r>
              <a:rPr lang="en-US" sz="1600" dirty="0" smtClean="0"/>
              <a:t>development should be treated as a preliminary warning that a trend reversal has taken place.</a:t>
            </a:r>
          </a:p>
          <a:p>
            <a:r>
              <a:rPr lang="en-US" sz="1600" dirty="0" smtClean="0"/>
              <a:t>Generally speaking, the longer the time span covered by an MA, the greater is the significance of a crossover signal.</a:t>
            </a:r>
          </a:p>
          <a:p>
            <a:r>
              <a:rPr lang="en-US" sz="1600" dirty="0" smtClean="0"/>
              <a:t>If an MA crossover takes place at the same time a trendline is violated or a price pattern is completed, these signals strongly reinforce each other and, therefore, need less in the form of a filter requirement.</a:t>
            </a:r>
          </a:p>
          <a:p>
            <a:r>
              <a:rPr lang="en-US" sz="1600" dirty="0" smtClean="0"/>
              <a:t> Moving averages should be thought of as a dynamic level of support and resistance.</a:t>
            </a:r>
          </a:p>
          <a:p>
            <a:r>
              <a:rPr lang="en-US" sz="1600" dirty="0" smtClean="0"/>
              <a:t>Few of the Moving Averages are simple moving average (SMA), exponential moving average (EMA), weighted moving average (WMA). The most widely used are SMA and EMA. SMA of 10 days is the average of last 10 days closing price. EMA gives higher weightage to recent readings.</a:t>
            </a:r>
          </a:p>
          <a:p>
            <a:pPr lvl="0"/>
            <a:endParaRPr lang="en-US" sz="1600"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3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3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3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3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3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3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3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3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3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3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3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3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3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Simple Moving Averages</a:t>
            </a:r>
            <a:endParaRPr lang="en-US" dirty="0"/>
          </a:p>
        </p:txBody>
      </p:sp>
      <p:pic>
        <p:nvPicPr>
          <p:cNvPr id="1032" name="Picture 8"/>
          <p:cNvPicPr>
            <a:picLocks noGrp="1" noChangeAspect="1" noChangeArrowheads="1"/>
          </p:cNvPicPr>
          <p:nvPr>
            <p:ph idx="1"/>
          </p:nvPr>
        </p:nvPicPr>
        <p:blipFill>
          <a:blip r:embed="rId2"/>
          <a:srcRect/>
          <a:stretch>
            <a:fillRect/>
          </a:stretch>
        </p:blipFill>
        <p:spPr bwMode="auto">
          <a:xfrm>
            <a:off x="1219200" y="1447800"/>
            <a:ext cx="7467600" cy="4724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Exponential </a:t>
            </a:r>
            <a:r>
              <a:rPr lang="en-US" dirty="0"/>
              <a:t>Moving Averages</a:t>
            </a:r>
          </a:p>
        </p:txBody>
      </p:sp>
      <p:pic>
        <p:nvPicPr>
          <p:cNvPr id="2051"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0" y="1447800"/>
            <a:ext cx="741045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447800" y="2209800"/>
            <a:ext cx="3429000" cy="369332"/>
          </a:xfrm>
          <a:prstGeom prst="rect">
            <a:avLst/>
          </a:prstGeom>
          <a:noFill/>
        </p:spPr>
        <p:txBody>
          <a:bodyPr wrap="square" rtlCol="0">
            <a:spAutoFit/>
          </a:bodyPr>
          <a:lstStyle/>
          <a:p>
            <a:r>
              <a:rPr lang="en-US" b="1" dirty="0" smtClean="0"/>
              <a:t>10, 20 and 50 EMA</a:t>
            </a:r>
            <a:endParaRPr lang="en-US" b="1" dirty="0"/>
          </a:p>
        </p:txBody>
      </p:sp>
    </p:spTree>
    <p:extLst>
      <p:ext uri="{BB962C8B-B14F-4D97-AF65-F5344CB8AC3E}">
        <p14:creationId xmlns:p14="http://schemas.microsoft.com/office/powerpoint/2010/main" val="11098391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Market Action discounts everything</a:t>
            </a:r>
            <a:br>
              <a:rPr lang="en-US" dirty="0" smtClean="0"/>
            </a:br>
            <a:endParaRPr lang="en-US" dirty="0"/>
          </a:p>
        </p:txBody>
      </p:sp>
      <p:sp>
        <p:nvSpPr>
          <p:cNvPr id="3" name="Content Placeholder 2"/>
          <p:cNvSpPr>
            <a:spLocks noGrp="1"/>
          </p:cNvSpPr>
          <p:nvPr>
            <p:ph idx="1"/>
          </p:nvPr>
        </p:nvSpPr>
        <p:spPr/>
        <p:txBody>
          <a:bodyPr/>
          <a:lstStyle/>
          <a:p>
            <a:r>
              <a:rPr lang="en-US" sz="3600" b="1" dirty="0" smtClean="0"/>
              <a:t>ભાવ ભગવાન છે</a:t>
            </a:r>
            <a:endParaRPr lang="en-US" sz="3600" dirty="0" smtClean="0"/>
          </a:p>
          <a:p>
            <a:endParaRPr lang="en-US" dirty="0" smtClean="0"/>
          </a:p>
          <a:p>
            <a:pPr algn="just"/>
            <a:r>
              <a:rPr lang="en-US" dirty="0" smtClean="0"/>
              <a:t>TA believes anything that may affect the price either fundamentally, politically, psychologically, or in any other manner is actually reflected in the price itself. Therefore study of price action is all that is required.</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3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1"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ox(in)">
                                      <p:cBhvr>
                                        <p:cTn id="12" dur="3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uiExpand="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marL="82296" indent="0" algn="ctr">
              <a:buNone/>
            </a:pPr>
            <a:endParaRPr lang="en-US" sz="7200" dirty="0" smtClean="0"/>
          </a:p>
          <a:p>
            <a:pPr marL="82296" indent="0" algn="ctr">
              <a:buNone/>
            </a:pPr>
            <a:r>
              <a:rPr lang="en-US" sz="7200" dirty="0" smtClean="0"/>
              <a:t>THANK YOU</a:t>
            </a:r>
            <a:endParaRPr lang="en-US" sz="7200" dirty="0"/>
          </a:p>
        </p:txBody>
      </p:sp>
    </p:spTree>
    <p:extLst>
      <p:ext uri="{BB962C8B-B14F-4D97-AF65-F5344CB8AC3E}">
        <p14:creationId xmlns:p14="http://schemas.microsoft.com/office/powerpoint/2010/main" val="26268718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Price move in trends</a:t>
            </a:r>
            <a:br>
              <a:rPr lang="en-US" dirty="0" smtClean="0"/>
            </a:br>
            <a:endParaRPr lang="en-US" dirty="0"/>
          </a:p>
        </p:txBody>
      </p:sp>
      <p:pic>
        <p:nvPicPr>
          <p:cNvPr id="4" name="Content Placeholder 3"/>
          <p:cNvPicPr>
            <a:picLocks noGrp="1"/>
          </p:cNvPicPr>
          <p:nvPr>
            <p:ph idx="1"/>
          </p:nvPr>
        </p:nvPicPr>
        <p:blipFill>
          <a:blip r:embed="rId2" cstate="print"/>
          <a:srcRect/>
          <a:stretch>
            <a:fillRect/>
          </a:stretch>
        </p:blipFill>
        <p:spPr bwMode="auto">
          <a:xfrm>
            <a:off x="1143000" y="2286000"/>
            <a:ext cx="7499350" cy="3713050"/>
          </a:xfrm>
          <a:prstGeom prst="rect">
            <a:avLst/>
          </a:prstGeom>
          <a:noFill/>
          <a:ln w="9525">
            <a:noFill/>
            <a:miter lim="800000"/>
            <a:headEnd/>
            <a:tailEnd/>
          </a:ln>
        </p:spPr>
      </p:pic>
      <p:sp>
        <p:nvSpPr>
          <p:cNvPr id="5" name="Rectangle 4"/>
          <p:cNvSpPr/>
          <p:nvPr/>
        </p:nvSpPr>
        <p:spPr>
          <a:xfrm>
            <a:off x="1219200" y="1524000"/>
            <a:ext cx="7315200" cy="646331"/>
          </a:xfrm>
          <a:prstGeom prst="rect">
            <a:avLst/>
          </a:prstGeom>
        </p:spPr>
        <p:txBody>
          <a:bodyPr wrap="square">
            <a:spAutoFit/>
          </a:bodyPr>
          <a:lstStyle/>
          <a:p>
            <a:r>
              <a:rPr lang="en-US" dirty="0"/>
              <a:t>Technical Analysis is based on the premise of trends. Below is the Monthly line chart of Nifty since 1994.</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715962"/>
          </a:xfrm>
        </p:spPr>
        <p:txBody>
          <a:bodyPr>
            <a:normAutofit fontScale="90000"/>
          </a:bodyPr>
          <a:lstStyle/>
          <a:p>
            <a:pPr algn="ctr"/>
            <a:r>
              <a:rPr lang="en-US" dirty="0"/>
              <a:t>Price move in trends</a:t>
            </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35100" y="2329383"/>
            <a:ext cx="7499350" cy="3037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066800" y="1676400"/>
            <a:ext cx="7924800" cy="369332"/>
          </a:xfrm>
          <a:prstGeom prst="rect">
            <a:avLst/>
          </a:prstGeom>
          <a:noFill/>
        </p:spPr>
        <p:txBody>
          <a:bodyPr wrap="square" rtlCol="0">
            <a:spAutoFit/>
          </a:bodyPr>
          <a:lstStyle/>
          <a:p>
            <a:r>
              <a:rPr lang="en-US" dirty="0" smtClean="0"/>
              <a:t>Below is the Daily line chart of Nifty futures for the period July 2017 to April 2019.</a:t>
            </a:r>
            <a:endParaRPr lang="en-US" dirty="0"/>
          </a:p>
        </p:txBody>
      </p:sp>
    </p:spTree>
    <p:extLst>
      <p:ext uri="{BB962C8B-B14F-4D97-AF65-F5344CB8AC3E}">
        <p14:creationId xmlns:p14="http://schemas.microsoft.com/office/powerpoint/2010/main" val="2970260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History Repeats itself</a:t>
            </a:r>
            <a:endParaRPr lang="en-US" dirty="0"/>
          </a:p>
        </p:txBody>
      </p:sp>
      <p:sp>
        <p:nvSpPr>
          <p:cNvPr id="3" name="Content Placeholder 2"/>
          <p:cNvSpPr>
            <a:spLocks noGrp="1"/>
          </p:cNvSpPr>
          <p:nvPr>
            <p:ph idx="1"/>
          </p:nvPr>
        </p:nvSpPr>
        <p:spPr/>
        <p:txBody>
          <a:bodyPr/>
          <a:lstStyle/>
          <a:p>
            <a:pPr algn="just"/>
            <a:r>
              <a:rPr lang="en-US" dirty="0" smtClean="0"/>
              <a:t>Chart patterns based on historical prices have been based on human psychology - greed and fear. </a:t>
            </a:r>
          </a:p>
          <a:p>
            <a:pPr algn="just"/>
            <a:r>
              <a:rPr lang="en-US" dirty="0" smtClean="0"/>
              <a:t>Chartists (Technical Analysts) have identified and categorised patterns over the last 100 years</a:t>
            </a:r>
          </a:p>
          <a:p>
            <a:pPr algn="just"/>
            <a:endParaRPr lang="en-US" dirty="0"/>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3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1"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3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uiExpand="1"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945</TotalTime>
  <Words>841</Words>
  <Application>Microsoft Office PowerPoint</Application>
  <PresentationFormat>On-screen Show (4:3)</PresentationFormat>
  <Paragraphs>134</Paragraphs>
  <Slides>60</Slides>
  <Notes>0</Notes>
  <HiddenSlides>0</HiddenSlides>
  <MMClips>0</MMClip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Solstice</vt:lpstr>
      <vt:lpstr>Technical Analysis</vt:lpstr>
      <vt:lpstr>What is Technical Analysis ?</vt:lpstr>
      <vt:lpstr>PowerPoint Presentation</vt:lpstr>
      <vt:lpstr>Is Technical Analysis a Holy Grail (Magic formula) to make money?</vt:lpstr>
      <vt:lpstr>Premises /Rationale /Philosophy of Technical Analysis (TA).</vt:lpstr>
      <vt:lpstr>Market Action discounts everything </vt:lpstr>
      <vt:lpstr>Price move in trends </vt:lpstr>
      <vt:lpstr>Price move in trends</vt:lpstr>
      <vt:lpstr>History Repeats itself</vt:lpstr>
      <vt:lpstr>Uptrend, Downtrend, support &amp; resistance</vt:lpstr>
      <vt:lpstr>Dow Theory</vt:lpstr>
      <vt:lpstr>Support &amp; Resistance</vt:lpstr>
      <vt:lpstr>Support &amp; Resistance contd..</vt:lpstr>
      <vt:lpstr>Trendline</vt:lpstr>
      <vt:lpstr>Trendline</vt:lpstr>
      <vt:lpstr>Price Chart Style</vt:lpstr>
      <vt:lpstr>Price Chart Style</vt:lpstr>
      <vt:lpstr>Price Chart Style</vt:lpstr>
      <vt:lpstr>Price Chart Style</vt:lpstr>
      <vt:lpstr>Channel in an Uptrend </vt:lpstr>
      <vt:lpstr>Channel in an Downtrend</vt:lpstr>
      <vt:lpstr>Volume </vt:lpstr>
      <vt:lpstr>Volume</vt:lpstr>
      <vt:lpstr>Volume</vt:lpstr>
      <vt:lpstr>Volume</vt:lpstr>
      <vt:lpstr>Volume</vt:lpstr>
      <vt:lpstr>Classic Price Patterns</vt:lpstr>
      <vt:lpstr>Classic Price Patterns</vt:lpstr>
      <vt:lpstr>Classic Price Patterns</vt:lpstr>
      <vt:lpstr>Classic Price Patterns</vt:lpstr>
      <vt:lpstr>Classic Price Patterns</vt:lpstr>
      <vt:lpstr>Classic Price Patterns</vt:lpstr>
      <vt:lpstr>Classic Price Patterns</vt:lpstr>
      <vt:lpstr>Classic Price Patterns</vt:lpstr>
      <vt:lpstr>Classic Price Patterns</vt:lpstr>
      <vt:lpstr>Classic Price Patterns</vt:lpstr>
      <vt:lpstr>Classic Price Patterns</vt:lpstr>
      <vt:lpstr>Classic Price Patterns</vt:lpstr>
      <vt:lpstr>Classic Price Patterns</vt:lpstr>
      <vt:lpstr>Classic Price Patterns</vt:lpstr>
      <vt:lpstr>Classic Price Patterns</vt:lpstr>
      <vt:lpstr>Classic Price Patterns</vt:lpstr>
      <vt:lpstr>Classic Price Patterns</vt:lpstr>
      <vt:lpstr>Classic Price Patterns</vt:lpstr>
      <vt:lpstr>Other Price Patterns and Gaps</vt:lpstr>
      <vt:lpstr>Other Price Patterns and Gaps</vt:lpstr>
      <vt:lpstr>Other Price Patterns and Gaps</vt:lpstr>
      <vt:lpstr>Other Price Patterns and Gaps</vt:lpstr>
      <vt:lpstr>Other Price Patterns and Gaps</vt:lpstr>
      <vt:lpstr>Other Price Patterns and Gaps</vt:lpstr>
      <vt:lpstr>Classic Price Patterns</vt:lpstr>
      <vt:lpstr>Classic Price Patterns</vt:lpstr>
      <vt:lpstr>Classic Price Patterns</vt:lpstr>
      <vt:lpstr>Gaps</vt:lpstr>
      <vt:lpstr>Gaps</vt:lpstr>
      <vt:lpstr>Gaps</vt:lpstr>
      <vt:lpstr>Moving Averages</vt:lpstr>
      <vt:lpstr>Simple Moving Averages</vt:lpstr>
      <vt:lpstr>Exponential Moving Averages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Technical Analysis</dc:title>
  <dc:creator>admin</dc:creator>
  <cp:lastModifiedBy>admin</cp:lastModifiedBy>
  <cp:revision>111</cp:revision>
  <dcterms:created xsi:type="dcterms:W3CDTF">2018-08-14T05:43:05Z</dcterms:created>
  <dcterms:modified xsi:type="dcterms:W3CDTF">2019-05-06T08:35:15Z</dcterms:modified>
</cp:coreProperties>
</file>