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7" r:id="rId2"/>
    <p:sldId id="259" r:id="rId3"/>
    <p:sldId id="260" r:id="rId4"/>
    <p:sldId id="261" r:id="rId5"/>
    <p:sldId id="267" r:id="rId6"/>
    <p:sldId id="262" r:id="rId7"/>
    <p:sldId id="263" r:id="rId8"/>
    <p:sldId id="264" r:id="rId9"/>
    <p:sldId id="265" r:id="rId10"/>
    <p:sldId id="266" r:id="rId11"/>
    <p:sldId id="269" r:id="rId12"/>
    <p:sldId id="270" r:id="rId13"/>
    <p:sldId id="268" r:id="rId14"/>
    <p:sldId id="271" r:id="rId15"/>
    <p:sldId id="272" r:id="rId16"/>
    <p:sldId id="276" r:id="rId17"/>
    <p:sldId id="278" r:id="rId18"/>
    <p:sldId id="273" r:id="rId19"/>
    <p:sldId id="277" r:id="rId20"/>
    <p:sldId id="274" r:id="rId21"/>
    <p:sldId id="275"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3" r:id="rId36"/>
    <p:sldId id="294" r:id="rId37"/>
    <p:sldId id="295" r:id="rId38"/>
    <p:sldId id="296" r:id="rId39"/>
    <p:sldId id="297" r:id="rId40"/>
    <p:sldId id="298" r:id="rId41"/>
    <p:sldId id="299" r:id="rId42"/>
    <p:sldId id="302" r:id="rId43"/>
    <p:sldId id="303" r:id="rId44"/>
    <p:sldId id="304" r:id="rId45"/>
    <p:sldId id="305" r:id="rId46"/>
    <p:sldId id="309" r:id="rId47"/>
    <p:sldId id="307" r:id="rId48"/>
    <p:sldId id="310" r:id="rId49"/>
    <p:sldId id="308" r:id="rId50"/>
    <p:sldId id="306"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5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BCBCF5-2E14-4A1B-917A-D64BEB246C8D}" type="datetimeFigureOut">
              <a:rPr lang="en-IN" smtClean="0"/>
              <a:t>27-09-2020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EC26CC-72DB-41B3-BC6E-20CDDDF2135B}" type="slidenum">
              <a:rPr lang="en-IN" smtClean="0"/>
              <a:t>‹#›</a:t>
            </a:fld>
            <a:endParaRPr lang="en-IN"/>
          </a:p>
        </p:txBody>
      </p:sp>
    </p:spTree>
    <p:extLst>
      <p:ext uri="{BB962C8B-B14F-4D97-AF65-F5344CB8AC3E}">
        <p14:creationId xmlns:p14="http://schemas.microsoft.com/office/powerpoint/2010/main" val="1391955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EC26CC-72DB-41B3-BC6E-20CDDDF2135B}" type="slidenum">
              <a:rPr lang="en-IN" smtClean="0"/>
              <a:t>1</a:t>
            </a:fld>
            <a:endParaRPr lang="en-IN"/>
          </a:p>
        </p:txBody>
      </p:sp>
    </p:spTree>
    <p:extLst>
      <p:ext uri="{BB962C8B-B14F-4D97-AF65-F5344CB8AC3E}">
        <p14:creationId xmlns:p14="http://schemas.microsoft.com/office/powerpoint/2010/main" val="123565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EC26CC-72DB-41B3-BC6E-20CDDDF2135B}" type="slidenum">
              <a:rPr lang="en-IN" smtClean="0"/>
              <a:t>2</a:t>
            </a:fld>
            <a:endParaRPr lang="en-IN"/>
          </a:p>
        </p:txBody>
      </p:sp>
    </p:spTree>
    <p:extLst>
      <p:ext uri="{BB962C8B-B14F-4D97-AF65-F5344CB8AC3E}">
        <p14:creationId xmlns:p14="http://schemas.microsoft.com/office/powerpoint/2010/main" val="2607747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63287-E57C-4A7E-BA12-7CCB9C348D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B147AA4-A2AC-4F2D-BA2C-6B41F189E4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84B5771-D4B9-40BE-B032-0B696EE45F2E}"/>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5" name="Footer Placeholder 4">
            <a:extLst>
              <a:ext uri="{FF2B5EF4-FFF2-40B4-BE49-F238E27FC236}">
                <a16:creationId xmlns:a16="http://schemas.microsoft.com/office/drawing/2014/main" id="{1C3E2CAF-1D24-4526-98A5-765F5D9FB8C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A6C03E9-ED45-479D-A6F7-ACA16D4B259F}"/>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1921467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E675D-3AAF-4EDD-A02E-4EE3ADD2DA0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DD553EA-60C8-4534-8CA2-9CF081ABE1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4A97BBB-BFD4-4A42-91EE-5F54B1F88619}"/>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5" name="Footer Placeholder 4">
            <a:extLst>
              <a:ext uri="{FF2B5EF4-FFF2-40B4-BE49-F238E27FC236}">
                <a16:creationId xmlns:a16="http://schemas.microsoft.com/office/drawing/2014/main" id="{CB92FDDC-F334-425F-81DD-A3D7A950122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159C64-EDE3-4FCB-9766-111F7F93EB82}"/>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2791912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5FEC54-40F0-46FE-B34F-E5FA1C4D9F4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80803DE-27DE-4604-818E-76A268D8CF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B4C7F7C-1366-48A0-8523-832621A6697E}"/>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5" name="Footer Placeholder 4">
            <a:extLst>
              <a:ext uri="{FF2B5EF4-FFF2-40B4-BE49-F238E27FC236}">
                <a16:creationId xmlns:a16="http://schemas.microsoft.com/office/drawing/2014/main" id="{C220993F-B9A3-44FA-83A8-875DF28053B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5189884-FA16-4B87-9AF6-6CB9C0FEA9AB}"/>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1554148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ECE83-384E-407A-BE87-7CF4A2367A6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939C88F-0AC3-4094-B220-608D8E107B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309E6E9-C92A-4434-B135-C0E0EF956F93}"/>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5" name="Footer Placeholder 4">
            <a:extLst>
              <a:ext uri="{FF2B5EF4-FFF2-40B4-BE49-F238E27FC236}">
                <a16:creationId xmlns:a16="http://schemas.microsoft.com/office/drawing/2014/main" id="{5C919BF3-1355-41BE-A3CD-34C664F82C4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BC2E46E-A727-4A6C-BEBD-DB66BB5C87F5}"/>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228343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21A48-15B1-40F3-BCB9-1E272CFBE7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95FCB0E-0211-4371-A146-0A21C77012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AADC74-8318-4268-99B2-0321EAD8D9FF}"/>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5" name="Footer Placeholder 4">
            <a:extLst>
              <a:ext uri="{FF2B5EF4-FFF2-40B4-BE49-F238E27FC236}">
                <a16:creationId xmlns:a16="http://schemas.microsoft.com/office/drawing/2014/main" id="{88E480C8-489E-44CA-81F3-45AD6E11E4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3C3E719-FE79-4814-8BC0-43AEFEA2BADA}"/>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870335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49492-86C9-442F-B22D-FB78A5CD27A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7BFE0DD-C94E-4CE6-9B27-0E3487263B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016A955-1BDD-4D22-927F-4EB83B0D0FB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72D782E-E394-429E-BF69-58F92C552441}"/>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6" name="Footer Placeholder 5">
            <a:extLst>
              <a:ext uri="{FF2B5EF4-FFF2-40B4-BE49-F238E27FC236}">
                <a16:creationId xmlns:a16="http://schemas.microsoft.com/office/drawing/2014/main" id="{30255DE6-A91C-4992-967D-BBEA60C2CC9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3CA559F-3AEF-4462-BFA7-ADA135B9A9E6}"/>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3750367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5F8AB-B9F3-4BD0-B610-42A90407BA15}"/>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8FE338C-5476-4F71-88E6-E182D1A25C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820763-48A0-4971-BD38-1F3DD60317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98E28FC5-66D5-41B8-BBD4-9837560595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11690A-264F-4118-AE7D-C20C3AD0E8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60F352E5-61C8-46CB-8F77-B14667275F9B}"/>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8" name="Footer Placeholder 7">
            <a:extLst>
              <a:ext uri="{FF2B5EF4-FFF2-40B4-BE49-F238E27FC236}">
                <a16:creationId xmlns:a16="http://schemas.microsoft.com/office/drawing/2014/main" id="{01C2210C-F774-4DCB-920F-480D2CF88A5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926AF38-C9B2-432D-B41C-43DAF97A38DF}"/>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1014433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A534A-52AB-4CB1-B24A-9B6141C80A6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CD409A9-EC77-476F-8D57-9ECAC09E8E68}"/>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4" name="Footer Placeholder 3">
            <a:extLst>
              <a:ext uri="{FF2B5EF4-FFF2-40B4-BE49-F238E27FC236}">
                <a16:creationId xmlns:a16="http://schemas.microsoft.com/office/drawing/2014/main" id="{0878FDA5-95EB-46C6-86C1-862E210FB76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AE148B73-2B69-4DA9-A1D0-0BA0BE8CA2D5}"/>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2676954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CE62ED-74AD-4C15-9935-680717F09B56}"/>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3" name="Footer Placeholder 2">
            <a:extLst>
              <a:ext uri="{FF2B5EF4-FFF2-40B4-BE49-F238E27FC236}">
                <a16:creationId xmlns:a16="http://schemas.microsoft.com/office/drawing/2014/main" id="{B34E106C-56B4-498D-BDCD-B3997EF1A31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5D3792B-C766-4B04-986A-1F2C6B961BD2}"/>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52295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AA206-6257-43B2-8497-379D63BF2C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BA36341-DE9D-477D-9328-2D698A41D6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6F822C9-9F58-47D5-8C2C-653A1906CC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6A7E13-DD93-497C-964A-ECF9DE26A6B7}"/>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6" name="Footer Placeholder 5">
            <a:extLst>
              <a:ext uri="{FF2B5EF4-FFF2-40B4-BE49-F238E27FC236}">
                <a16:creationId xmlns:a16="http://schemas.microsoft.com/office/drawing/2014/main" id="{5C8ECD4C-86EA-4552-AA67-52990CC1338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20B06DD-64E8-48DE-972A-1C18C376B137}"/>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3676659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F3081-93E5-418C-99BC-97999F6899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BC5BA7D-5073-4689-80DE-DB8B8E3166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E5A4970-830F-46F2-B189-A06CFCA2DD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6B9C91-0E39-4CB9-84E2-E98FC93134CB}"/>
              </a:ext>
            </a:extLst>
          </p:cNvPr>
          <p:cNvSpPr>
            <a:spLocks noGrp="1"/>
          </p:cNvSpPr>
          <p:nvPr>
            <p:ph type="dt" sz="half" idx="10"/>
          </p:nvPr>
        </p:nvSpPr>
        <p:spPr/>
        <p:txBody>
          <a:bodyPr/>
          <a:lstStyle/>
          <a:p>
            <a:fld id="{DD3FDDA5-5689-4BB3-86D1-C1642AE5F3BE}" type="datetimeFigureOut">
              <a:rPr lang="en-IN" smtClean="0"/>
              <a:t>27-09-2020</a:t>
            </a:fld>
            <a:endParaRPr lang="en-IN"/>
          </a:p>
        </p:txBody>
      </p:sp>
      <p:sp>
        <p:nvSpPr>
          <p:cNvPr id="6" name="Footer Placeholder 5">
            <a:extLst>
              <a:ext uri="{FF2B5EF4-FFF2-40B4-BE49-F238E27FC236}">
                <a16:creationId xmlns:a16="http://schemas.microsoft.com/office/drawing/2014/main" id="{B0BC0A1D-6CB1-405B-A229-8DC6AFF6CFB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B25932C-E38F-4A93-8870-2413656D6F76}"/>
              </a:ext>
            </a:extLst>
          </p:cNvPr>
          <p:cNvSpPr>
            <a:spLocks noGrp="1"/>
          </p:cNvSpPr>
          <p:nvPr>
            <p:ph type="sldNum" sz="quarter" idx="12"/>
          </p:nvPr>
        </p:nvSpPr>
        <p:spPr/>
        <p:txBody>
          <a:bodyPr/>
          <a:lstStyle/>
          <a:p>
            <a:fld id="{AA52065D-4D24-4D68-8D64-D72C2833C81B}" type="slidenum">
              <a:rPr lang="en-IN" smtClean="0"/>
              <a:t>‹#›</a:t>
            </a:fld>
            <a:endParaRPr lang="en-IN"/>
          </a:p>
        </p:txBody>
      </p:sp>
    </p:spTree>
    <p:extLst>
      <p:ext uri="{BB962C8B-B14F-4D97-AF65-F5344CB8AC3E}">
        <p14:creationId xmlns:p14="http://schemas.microsoft.com/office/powerpoint/2010/main" val="5915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4DB26F-91DB-4E9F-808A-351A02A88C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39A99D3-7AE0-4B46-BD6D-9204331713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9EE7006-5A7E-4399-92C0-5C7FF66F79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3FDDA5-5689-4BB3-86D1-C1642AE5F3BE}" type="datetimeFigureOut">
              <a:rPr lang="en-IN" smtClean="0"/>
              <a:t>27-09-2020</a:t>
            </a:fld>
            <a:endParaRPr lang="en-IN"/>
          </a:p>
        </p:txBody>
      </p:sp>
      <p:sp>
        <p:nvSpPr>
          <p:cNvPr id="5" name="Footer Placeholder 4">
            <a:extLst>
              <a:ext uri="{FF2B5EF4-FFF2-40B4-BE49-F238E27FC236}">
                <a16:creationId xmlns:a16="http://schemas.microsoft.com/office/drawing/2014/main" id="{8C76C118-32A6-403B-83FE-24EDE6F775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8C326D0-BF1A-455F-A9D2-E1BBAAEC42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52065D-4D24-4D68-8D64-D72C2833C81B}" type="slidenum">
              <a:rPr lang="en-IN" smtClean="0"/>
              <a:t>‹#›</a:t>
            </a:fld>
            <a:endParaRPr lang="en-IN"/>
          </a:p>
        </p:txBody>
      </p:sp>
    </p:spTree>
    <p:extLst>
      <p:ext uri="{BB962C8B-B14F-4D97-AF65-F5344CB8AC3E}">
        <p14:creationId xmlns:p14="http://schemas.microsoft.com/office/powerpoint/2010/main" val="1612418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Erythema" TargetMode="External"/><Relationship Id="rId2" Type="http://schemas.openxmlformats.org/officeDocument/2006/relationships/hyperlink" Target="https://en.wikipedia.org/wiki/Vasodila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Myofibril" TargetMode="External"/><Relationship Id="rId2" Type="http://schemas.openxmlformats.org/officeDocument/2006/relationships/hyperlink" Target="https://en.wikipedia.org/wiki/Adenosine_triphosphate" TargetMode="External"/><Relationship Id="rId1" Type="http://schemas.openxmlformats.org/officeDocument/2006/relationships/slideLayout" Target="../slideLayouts/slideLayout2.xml"/><Relationship Id="rId6" Type="http://schemas.openxmlformats.org/officeDocument/2006/relationships/hyperlink" Target="https://en.wikipedia.org/wiki/Glycogen" TargetMode="External"/><Relationship Id="rId5" Type="http://schemas.openxmlformats.org/officeDocument/2006/relationships/hyperlink" Target="https://en.wikipedia.org/wiki/Glycolysis" TargetMode="External"/><Relationship Id="rId4" Type="http://schemas.openxmlformats.org/officeDocument/2006/relationships/hyperlink" Target="https://en.wikipedia.org/wiki/Sliding_filament_theory"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Digestive_enzyme" TargetMode="External"/><Relationship Id="rId7" Type="http://schemas.openxmlformats.org/officeDocument/2006/relationships/hyperlink" Target="https://en.wikipedia.org/wiki/Cell_fractionation" TargetMode="External"/><Relationship Id="rId2" Type="http://schemas.openxmlformats.org/officeDocument/2006/relationships/hyperlink" Target="https://en.wikipedia.org/wiki/Lysosome" TargetMode="External"/><Relationship Id="rId1" Type="http://schemas.openxmlformats.org/officeDocument/2006/relationships/slideLayout" Target="../slideLayouts/slideLayout2.xml"/><Relationship Id="rId6" Type="http://schemas.openxmlformats.org/officeDocument/2006/relationships/hyperlink" Target="https://en.wikipedia.org/wiki/Isotonicity" TargetMode="External"/><Relationship Id="rId5" Type="http://schemas.openxmlformats.org/officeDocument/2006/relationships/hyperlink" Target="https://en.wikipedia.org/wiki/Organelle" TargetMode="External"/><Relationship Id="rId4" Type="http://schemas.openxmlformats.org/officeDocument/2006/relationships/hyperlink" Target="https://en.wikipedia.org/wiki/Cytoplas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5E1DA-50F0-4C7E-A6BF-D0956F491550}"/>
              </a:ext>
            </a:extLst>
          </p:cNvPr>
          <p:cNvSpPr>
            <a:spLocks noGrp="1"/>
          </p:cNvSpPr>
          <p:nvPr>
            <p:ph type="ctrTitle"/>
          </p:nvPr>
        </p:nvSpPr>
        <p:spPr>
          <a:xfrm>
            <a:off x="254525" y="2042319"/>
            <a:ext cx="11359298" cy="2387600"/>
          </a:xfrm>
        </p:spPr>
        <p:txBody>
          <a:bodyPr>
            <a:normAutofit fontScale="90000"/>
          </a:bodyPr>
          <a:lstStyle/>
          <a:p>
            <a:r>
              <a:rPr lang="en-US" sz="4400" b="1" dirty="0">
                <a:solidFill>
                  <a:srgbClr val="C00000"/>
                </a:solidFill>
                <a:latin typeface="Times New Roman" panose="02020603050405020304" pitchFamily="18" charset="0"/>
                <a:cs typeface="Times New Roman" panose="02020603050405020304" pitchFamily="18" charset="0"/>
              </a:rPr>
              <a:t>Thakur College of Science &amp; Commerce</a:t>
            </a:r>
            <a:br>
              <a:rPr lang="en-US" sz="7200" b="1" dirty="0">
                <a:solidFill>
                  <a:srgbClr val="C00000"/>
                </a:solidFill>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Department of Zoology</a:t>
            </a:r>
            <a:br>
              <a:rPr lang="en-US" sz="4400" b="1" dirty="0">
                <a:latin typeface="Times New Roman" panose="02020603050405020304" pitchFamily="18" charset="0"/>
                <a:cs typeface="Times New Roman" panose="02020603050405020304" pitchFamily="18" charset="0"/>
              </a:rPr>
            </a:br>
            <a:br>
              <a:rPr lang="en-US" sz="4400" b="1" dirty="0">
                <a:latin typeface="Times New Roman" panose="02020603050405020304" pitchFamily="18" charset="0"/>
                <a:cs typeface="Times New Roman" panose="02020603050405020304" pitchFamily="18" charset="0"/>
              </a:rPr>
            </a:br>
            <a:r>
              <a:rPr lang="en-US" sz="4400" b="1" dirty="0">
                <a:solidFill>
                  <a:srgbClr val="002060"/>
                </a:solidFill>
                <a:latin typeface="Times New Roman" panose="02020603050405020304" pitchFamily="18" charset="0"/>
                <a:cs typeface="Times New Roman" panose="02020603050405020304" pitchFamily="18" charset="0"/>
              </a:rPr>
              <a:t>Applied Component ( Fishery Biology)</a:t>
            </a:r>
            <a:br>
              <a:rPr lang="en-US" dirty="0">
                <a:solidFill>
                  <a:srgbClr val="002060"/>
                </a:solidFill>
                <a:latin typeface="Times New Roman" panose="02020603050405020304" pitchFamily="18" charset="0"/>
                <a:cs typeface="Times New Roman" panose="02020603050405020304" pitchFamily="18" charset="0"/>
              </a:rPr>
            </a:br>
            <a:br>
              <a:rPr lang="en-US" dirty="0">
                <a:solidFill>
                  <a:srgbClr val="002060"/>
                </a:solidFill>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Academic Year – 2020-21</a:t>
            </a:r>
            <a:endParaRPr lang="en-IN" sz="4400" dirty="0"/>
          </a:p>
        </p:txBody>
      </p:sp>
      <p:sp>
        <p:nvSpPr>
          <p:cNvPr id="3" name="Subtitle 2">
            <a:extLst>
              <a:ext uri="{FF2B5EF4-FFF2-40B4-BE49-F238E27FC236}">
                <a16:creationId xmlns:a16="http://schemas.microsoft.com/office/drawing/2014/main" id="{8CD17040-C88B-494A-8203-8247682DB65B}"/>
              </a:ext>
            </a:extLst>
          </p:cNvPr>
          <p:cNvSpPr>
            <a:spLocks noGrp="1"/>
          </p:cNvSpPr>
          <p:nvPr>
            <p:ph type="subTitle" idx="1"/>
          </p:nvPr>
        </p:nvSpPr>
        <p:spPr>
          <a:xfrm>
            <a:off x="1627695" y="4429919"/>
            <a:ext cx="9144000" cy="1655762"/>
          </a:xfrm>
        </p:spPr>
        <p:txBody>
          <a:bodyPr/>
          <a:lstStyle/>
          <a:p>
            <a:endParaRPr lang="en-US" dirty="0"/>
          </a:p>
          <a:p>
            <a:r>
              <a:rPr lang="en-US" dirty="0"/>
              <a:t>Dr. </a:t>
            </a:r>
            <a:r>
              <a:rPr lang="en-US" dirty="0" err="1"/>
              <a:t>Vitthal</a:t>
            </a:r>
            <a:r>
              <a:rPr lang="en-US" dirty="0"/>
              <a:t> T. Mohite</a:t>
            </a:r>
            <a:endParaRPr lang="en-IN" dirty="0"/>
          </a:p>
        </p:txBody>
      </p:sp>
    </p:spTree>
    <p:extLst>
      <p:ext uri="{BB962C8B-B14F-4D97-AF65-F5344CB8AC3E}">
        <p14:creationId xmlns:p14="http://schemas.microsoft.com/office/powerpoint/2010/main" val="3456532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CC400-1FBC-46DE-BBFD-3E9EEADDA90A}"/>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O</a:t>
            </a:r>
            <a:r>
              <a:rPr lang="en-IN" b="1" dirty="0">
                <a:solidFill>
                  <a:srgbClr val="FF0000"/>
                </a:solidFill>
                <a:latin typeface="Times New Roman" panose="02020603050405020304" pitchFamily="18" charset="0"/>
                <a:cs typeface="Times New Roman" panose="02020603050405020304" pitchFamily="18" charset="0"/>
              </a:rPr>
              <a:t>organoleptic tests</a:t>
            </a:r>
            <a:endParaRPr lang="en-IN" dirty="0"/>
          </a:p>
        </p:txBody>
      </p:sp>
      <p:sp>
        <p:nvSpPr>
          <p:cNvPr id="3" name="Content Placeholder 2">
            <a:extLst>
              <a:ext uri="{FF2B5EF4-FFF2-40B4-BE49-F238E27FC236}">
                <a16:creationId xmlns:a16="http://schemas.microsoft.com/office/drawing/2014/main" id="{69F9E9FA-8D34-476F-8C05-233C8C0214E5}"/>
              </a:ext>
            </a:extLst>
          </p:cNvPr>
          <p:cNvSpPr>
            <a:spLocks noGrp="1"/>
          </p:cNvSpPr>
          <p:nvPr>
            <p:ph idx="1"/>
          </p:nvPr>
        </p:nvSpPr>
        <p:spPr/>
        <p:txBody>
          <a:bodyPr/>
          <a:lstStyle/>
          <a:p>
            <a:r>
              <a:rPr lang="en-US" b="0" i="0" dirty="0">
                <a:solidFill>
                  <a:srgbClr val="222222"/>
                </a:solidFill>
                <a:effectLst/>
                <a:latin typeface="arial" panose="020B0604020202020204" pitchFamily="34" charset="0"/>
              </a:rPr>
              <a:t> characteristics such as general consistency of flesh, </a:t>
            </a:r>
            <a:r>
              <a:rPr lang="en-US" b="0" i="0" dirty="0" err="1">
                <a:solidFill>
                  <a:srgbClr val="222222"/>
                </a:solidFill>
                <a:effectLst/>
                <a:latin typeface="arial" panose="020B0604020202020204" pitchFamily="34" charset="0"/>
              </a:rPr>
              <a:t>odour</a:t>
            </a:r>
            <a:r>
              <a:rPr lang="en-US" b="0" i="0" dirty="0">
                <a:solidFill>
                  <a:srgbClr val="222222"/>
                </a:solidFill>
                <a:effectLst/>
                <a:latin typeface="arial" panose="020B0604020202020204" pitchFamily="34" charset="0"/>
              </a:rPr>
              <a:t>, color. eye and gill condition etc.</a:t>
            </a:r>
          </a:p>
          <a:p>
            <a:r>
              <a:rPr lang="en-US" dirty="0">
                <a:solidFill>
                  <a:srgbClr val="222222"/>
                </a:solidFill>
                <a:latin typeface="arial" panose="020B0604020202020204" pitchFamily="34" charset="0"/>
              </a:rPr>
              <a:t>Appearance.</a:t>
            </a:r>
          </a:p>
          <a:p>
            <a:r>
              <a:rPr lang="en-US" dirty="0">
                <a:solidFill>
                  <a:srgbClr val="222222"/>
                </a:solidFill>
                <a:latin typeface="arial" panose="020B0604020202020204" pitchFamily="34" charset="0"/>
              </a:rPr>
              <a:t>Texture</a:t>
            </a:r>
          </a:p>
          <a:p>
            <a:r>
              <a:rPr lang="en-US" dirty="0">
                <a:solidFill>
                  <a:srgbClr val="222222"/>
                </a:solidFill>
                <a:latin typeface="arial" panose="020B0604020202020204" pitchFamily="34" charset="0"/>
              </a:rPr>
              <a:t>Color</a:t>
            </a:r>
          </a:p>
          <a:p>
            <a:r>
              <a:rPr lang="en-US" dirty="0" err="1">
                <a:solidFill>
                  <a:srgbClr val="222222"/>
                </a:solidFill>
                <a:latin typeface="arial" panose="020B0604020202020204" pitchFamily="34" charset="0"/>
              </a:rPr>
              <a:t>Odour</a:t>
            </a:r>
            <a:endParaRPr lang="en-US" dirty="0">
              <a:solidFill>
                <a:srgbClr val="222222"/>
              </a:solidFill>
              <a:latin typeface="arial" panose="020B0604020202020204" pitchFamily="34" charset="0"/>
            </a:endParaRPr>
          </a:p>
          <a:p>
            <a:endParaRPr lang="en-IN" dirty="0"/>
          </a:p>
        </p:txBody>
      </p:sp>
    </p:spTree>
    <p:extLst>
      <p:ext uri="{BB962C8B-B14F-4D97-AF65-F5344CB8AC3E}">
        <p14:creationId xmlns:p14="http://schemas.microsoft.com/office/powerpoint/2010/main" val="1233342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F4A6E-19EC-4035-895C-FD6B417A6F35}"/>
              </a:ext>
            </a:extLst>
          </p:cNvPr>
          <p:cNvSpPr>
            <a:spLocks noGrp="1"/>
          </p:cNvSpPr>
          <p:nvPr>
            <p:ph type="title"/>
          </p:nvPr>
        </p:nvSpPr>
        <p:spPr/>
        <p:txBody>
          <a:bodyPr/>
          <a:lstStyle/>
          <a:p>
            <a:endParaRPr lang="en-IN"/>
          </a:p>
        </p:txBody>
      </p:sp>
      <p:pic>
        <p:nvPicPr>
          <p:cNvPr id="1026" name="Picture 2" descr="FISHERIES Fishery: An activity leading to capture, processing and ...">
            <a:extLst>
              <a:ext uri="{FF2B5EF4-FFF2-40B4-BE49-F238E27FC236}">
                <a16:creationId xmlns:a16="http://schemas.microsoft.com/office/drawing/2014/main" id="{8514C9C1-AF5A-48DE-8842-3899933F83E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8457" y="223935"/>
            <a:ext cx="10935478" cy="6718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596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AF0EC-5A82-48D9-8A5C-4133641BB47F}"/>
              </a:ext>
            </a:extLst>
          </p:cNvPr>
          <p:cNvSpPr>
            <a:spLocks noGrp="1"/>
          </p:cNvSpPr>
          <p:nvPr>
            <p:ph type="title"/>
          </p:nvPr>
        </p:nvSpPr>
        <p:spPr/>
        <p:txBody>
          <a:bodyPr/>
          <a:lstStyle/>
          <a:p>
            <a:endParaRPr lang="en-IN"/>
          </a:p>
        </p:txBody>
      </p:sp>
      <p:pic>
        <p:nvPicPr>
          <p:cNvPr id="2050" name="Picture 2" descr="Chapter 2 handling">
            <a:extLst>
              <a:ext uri="{FF2B5EF4-FFF2-40B4-BE49-F238E27FC236}">
                <a16:creationId xmlns:a16="http://schemas.microsoft.com/office/drawing/2014/main" id="{6FBF1BEC-2327-47F5-AA89-18096BE4605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39347" y="466530"/>
            <a:ext cx="7175241" cy="6391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187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C65B4-BBC3-4754-BED1-8A3EB05C9E1B}"/>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Microbial </a:t>
            </a:r>
            <a:r>
              <a:rPr lang="en-IN" b="1" dirty="0">
                <a:solidFill>
                  <a:srgbClr val="FF0000"/>
                </a:solidFill>
                <a:latin typeface="Times New Roman" panose="02020603050405020304" pitchFamily="18" charset="0"/>
                <a:cs typeface="Times New Roman" panose="02020603050405020304" pitchFamily="18" charset="0"/>
              </a:rPr>
              <a:t> tests</a:t>
            </a:r>
            <a:endParaRPr lang="en-IN" dirty="0"/>
          </a:p>
        </p:txBody>
      </p:sp>
      <p:sp>
        <p:nvSpPr>
          <p:cNvPr id="3" name="Content Placeholder 2">
            <a:extLst>
              <a:ext uri="{FF2B5EF4-FFF2-40B4-BE49-F238E27FC236}">
                <a16:creationId xmlns:a16="http://schemas.microsoft.com/office/drawing/2014/main" id="{46C602E1-3107-4295-B3DA-6CE6708AB893}"/>
              </a:ext>
            </a:extLst>
          </p:cNvPr>
          <p:cNvSpPr>
            <a:spLocks noGrp="1"/>
          </p:cNvSpPr>
          <p:nvPr>
            <p:ph idx="1"/>
          </p:nvPr>
        </p:nvSpPr>
        <p:spPr>
          <a:xfrm>
            <a:off x="838200" y="1371600"/>
            <a:ext cx="10515600" cy="5243804"/>
          </a:xfrm>
        </p:spPr>
        <p:txBody>
          <a:bodyPr>
            <a:normAutofit fontScale="92500" lnSpcReduction="10000"/>
          </a:bodyPr>
          <a:lstStyle/>
          <a:p>
            <a:pPr algn="l"/>
            <a:r>
              <a:rPr lang="en-US" b="0" i="0" dirty="0">
                <a:solidFill>
                  <a:srgbClr val="000000"/>
                </a:solidFill>
                <a:effectLst/>
                <a:latin typeface="Arial" panose="020B0604020202020204" pitchFamily="34" charset="0"/>
              </a:rPr>
              <a:t>Traditional bacteriological examinations are laborious, time-consuming, costly </a:t>
            </a:r>
          </a:p>
          <a:p>
            <a:pPr algn="l"/>
            <a:r>
              <a:rPr lang="en-US" b="0" i="0" dirty="0">
                <a:solidFill>
                  <a:srgbClr val="000000"/>
                </a:solidFill>
                <a:effectLst/>
                <a:latin typeface="Arial" panose="020B0604020202020204" pitchFamily="34" charset="0"/>
              </a:rPr>
              <a:t>It is recommended that such analyses be limited in number and extent. </a:t>
            </a:r>
          </a:p>
          <a:p>
            <a:pPr algn="l"/>
            <a:r>
              <a:rPr lang="en-US" b="0" i="0" dirty="0">
                <a:solidFill>
                  <a:srgbClr val="000000"/>
                </a:solidFill>
                <a:effectLst/>
                <a:latin typeface="Arial" panose="020B0604020202020204" pitchFamily="34" charset="0"/>
              </a:rPr>
              <a:t>Various rapid microbiological methods have been developed during the last decade. </a:t>
            </a:r>
          </a:p>
          <a:p>
            <a:pPr algn="l"/>
            <a:r>
              <a:rPr lang="en-US" b="0" i="0" dirty="0">
                <a:solidFill>
                  <a:srgbClr val="000000"/>
                </a:solidFill>
                <a:effectLst/>
                <a:latin typeface="Arial" panose="020B0604020202020204" pitchFamily="34" charset="0"/>
              </a:rPr>
              <a:t>Some of these automated procedures may be of use when large numbers of samples are to be analyzed.</a:t>
            </a:r>
          </a:p>
          <a:p>
            <a:endParaRPr lang="en-US" dirty="0"/>
          </a:p>
          <a:p>
            <a:r>
              <a:rPr lang="en-US" dirty="0"/>
              <a:t>Total Count</a:t>
            </a:r>
          </a:p>
          <a:p>
            <a:r>
              <a:rPr lang="en-US" dirty="0"/>
              <a:t>Spoilage bacteria e.g. </a:t>
            </a:r>
            <a:r>
              <a:rPr lang="en-IN" b="0" i="1" dirty="0">
                <a:solidFill>
                  <a:srgbClr val="000000"/>
                </a:solidFill>
                <a:effectLst/>
                <a:latin typeface="Arial" panose="020B0604020202020204" pitchFamily="34" charset="0"/>
              </a:rPr>
              <a:t>Pseudomonas spp. Photobacterium</a:t>
            </a:r>
            <a:endParaRPr lang="en-US" dirty="0"/>
          </a:p>
          <a:p>
            <a:r>
              <a:rPr lang="en-US" dirty="0"/>
              <a:t>Spoilage reaction</a:t>
            </a:r>
          </a:p>
          <a:p>
            <a:r>
              <a:rPr lang="en-US" dirty="0"/>
              <a:t>Pathogenic bacteria</a:t>
            </a:r>
            <a:endParaRPr lang="en-IN" dirty="0"/>
          </a:p>
        </p:txBody>
      </p:sp>
    </p:spTree>
    <p:extLst>
      <p:ext uri="{BB962C8B-B14F-4D97-AF65-F5344CB8AC3E}">
        <p14:creationId xmlns:p14="http://schemas.microsoft.com/office/powerpoint/2010/main" val="2234183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48070-D0D8-4C84-BC88-F4EC03B373CD}"/>
              </a:ext>
            </a:extLst>
          </p:cNvPr>
          <p:cNvSpPr>
            <a:spLocks noGrp="1"/>
          </p:cNvSpPr>
          <p:nvPr>
            <p:ph type="title"/>
          </p:nvPr>
        </p:nvSpPr>
        <p:spPr>
          <a:xfrm>
            <a:off x="838200" y="141192"/>
            <a:ext cx="10515600" cy="651912"/>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Biochemical and chemical </a:t>
            </a:r>
            <a:r>
              <a:rPr lang="en-IN" b="1" dirty="0">
                <a:solidFill>
                  <a:srgbClr val="FF0000"/>
                </a:solidFill>
                <a:latin typeface="Times New Roman" panose="02020603050405020304" pitchFamily="18" charset="0"/>
                <a:cs typeface="Times New Roman" panose="02020603050405020304" pitchFamily="18" charset="0"/>
              </a:rPr>
              <a:t>tests</a:t>
            </a:r>
            <a:endParaRPr lang="en-IN" dirty="0"/>
          </a:p>
        </p:txBody>
      </p:sp>
      <p:sp>
        <p:nvSpPr>
          <p:cNvPr id="3" name="Content Placeholder 2">
            <a:extLst>
              <a:ext uri="{FF2B5EF4-FFF2-40B4-BE49-F238E27FC236}">
                <a16:creationId xmlns:a16="http://schemas.microsoft.com/office/drawing/2014/main" id="{FDFDE205-41A4-432F-B929-58E330CB62D7}"/>
              </a:ext>
            </a:extLst>
          </p:cNvPr>
          <p:cNvSpPr>
            <a:spLocks noGrp="1"/>
          </p:cNvSpPr>
          <p:nvPr>
            <p:ph idx="1"/>
          </p:nvPr>
        </p:nvSpPr>
        <p:spPr>
          <a:xfrm>
            <a:off x="838200" y="1007706"/>
            <a:ext cx="10515600" cy="5850294"/>
          </a:xfrm>
        </p:spPr>
        <p:txBody>
          <a:bodyPr>
            <a:normAutofit fontScale="77500" lnSpcReduction="20000"/>
          </a:bodyPr>
          <a:lstStyle/>
          <a:p>
            <a:r>
              <a:rPr lang="en-US" b="0" i="0" dirty="0">
                <a:solidFill>
                  <a:srgbClr val="000000"/>
                </a:solidFill>
                <a:effectLst/>
                <a:latin typeface="Arial" panose="020B0604020202020204" pitchFamily="34" charset="0"/>
              </a:rPr>
              <a:t>The establishment of tolerance levels of chemical spoilage indicators would eliminate the need to base decisions regarding product quality on personal opinions.</a:t>
            </a:r>
          </a:p>
          <a:p>
            <a:endParaRPr lang="en-US" b="0" i="0" dirty="0">
              <a:solidFill>
                <a:srgbClr val="000000"/>
              </a:solidFill>
              <a:effectLst/>
              <a:latin typeface="Arial" panose="020B0604020202020204" pitchFamily="34" charset="0"/>
            </a:endParaRPr>
          </a:p>
          <a:p>
            <a:pPr>
              <a:lnSpc>
                <a:spcPct val="120000"/>
              </a:lnSpc>
            </a:pPr>
            <a:r>
              <a:rPr lang="en-IN" b="0" i="0" dirty="0">
                <a:solidFill>
                  <a:srgbClr val="000000"/>
                </a:solidFill>
                <a:effectLst/>
                <a:latin typeface="Arial" panose="020B0604020202020204" pitchFamily="34" charset="0"/>
              </a:rPr>
              <a:t>microbial spoilage or autolysis.</a:t>
            </a:r>
            <a:endParaRPr lang="en-US" dirty="0">
              <a:solidFill>
                <a:srgbClr val="000000"/>
              </a:solidFill>
              <a:latin typeface="Arial" panose="020B0604020202020204" pitchFamily="34" charset="0"/>
            </a:endParaRPr>
          </a:p>
          <a:p>
            <a:pPr>
              <a:lnSpc>
                <a:spcPct val="120000"/>
              </a:lnSpc>
            </a:pPr>
            <a:r>
              <a:rPr lang="en-IN" b="1" i="1" dirty="0">
                <a:solidFill>
                  <a:srgbClr val="000000"/>
                </a:solidFill>
                <a:effectLst/>
                <a:latin typeface="Arial" panose="020B0604020202020204" pitchFamily="34" charset="0"/>
              </a:rPr>
              <a:t>Amines - Total Volatile Basic Amines</a:t>
            </a:r>
            <a:endParaRPr lang="en-US" b="1" i="1" dirty="0">
              <a:solidFill>
                <a:srgbClr val="000000"/>
              </a:solidFill>
              <a:effectLst/>
              <a:latin typeface="Arial" panose="020B0604020202020204" pitchFamily="34" charset="0"/>
            </a:endParaRPr>
          </a:p>
          <a:p>
            <a:pPr>
              <a:lnSpc>
                <a:spcPct val="120000"/>
              </a:lnSpc>
            </a:pPr>
            <a:r>
              <a:rPr lang="en-IN" b="1" i="1" dirty="0">
                <a:solidFill>
                  <a:srgbClr val="000000"/>
                </a:solidFill>
                <a:effectLst/>
                <a:latin typeface="Arial" panose="020B0604020202020204" pitchFamily="34" charset="0"/>
              </a:rPr>
              <a:t>Ammonia</a:t>
            </a:r>
            <a:endParaRPr lang="en-US" b="1" i="1" dirty="0">
              <a:solidFill>
                <a:srgbClr val="000000"/>
              </a:solidFill>
              <a:latin typeface="Arial" panose="020B0604020202020204" pitchFamily="34" charset="0"/>
            </a:endParaRPr>
          </a:p>
          <a:p>
            <a:pPr algn="l">
              <a:lnSpc>
                <a:spcPct val="120000"/>
              </a:lnSpc>
            </a:pPr>
            <a:r>
              <a:rPr lang="en-IN" b="1" i="1" dirty="0" err="1">
                <a:solidFill>
                  <a:srgbClr val="000000"/>
                </a:solidFill>
                <a:effectLst/>
                <a:latin typeface="Arial" panose="020B0604020202020204" pitchFamily="34" charset="0"/>
              </a:rPr>
              <a:t>Trimethylainine</a:t>
            </a:r>
            <a:r>
              <a:rPr lang="en-IN" b="1" i="1" dirty="0">
                <a:solidFill>
                  <a:srgbClr val="000000"/>
                </a:solidFill>
                <a:effectLst/>
                <a:latin typeface="Arial" panose="020B0604020202020204" pitchFamily="34" charset="0"/>
              </a:rPr>
              <a:t> (TMA) </a:t>
            </a:r>
            <a:r>
              <a:rPr lang="en-US" sz="2000" b="0" i="0" dirty="0">
                <a:solidFill>
                  <a:srgbClr val="000000"/>
                </a:solidFill>
                <a:effectLst/>
                <a:latin typeface="Arial" panose="020B0604020202020204" pitchFamily="34" charset="0"/>
              </a:rPr>
              <a:t>Trimethylamine is a pungent volatile amine often associated with the typical "fishy" </a:t>
            </a:r>
            <a:r>
              <a:rPr lang="en-US" sz="2000" b="0" i="0" dirty="0" err="1">
                <a:solidFill>
                  <a:srgbClr val="000000"/>
                </a:solidFill>
                <a:effectLst/>
                <a:latin typeface="Arial" panose="020B0604020202020204" pitchFamily="34" charset="0"/>
              </a:rPr>
              <a:t>odour</a:t>
            </a:r>
            <a:r>
              <a:rPr lang="en-US" sz="2000" b="0" i="0" dirty="0">
                <a:solidFill>
                  <a:srgbClr val="000000"/>
                </a:solidFill>
                <a:effectLst/>
                <a:latin typeface="Arial" panose="020B0604020202020204" pitchFamily="34" charset="0"/>
              </a:rPr>
              <a:t> of spoiling seafood.</a:t>
            </a:r>
            <a:endParaRPr lang="en-IN" sz="2000" b="0" i="0" dirty="0">
              <a:solidFill>
                <a:srgbClr val="000000"/>
              </a:solidFill>
              <a:effectLst/>
              <a:latin typeface="Arial" panose="020B0604020202020204" pitchFamily="34" charset="0"/>
            </a:endParaRPr>
          </a:p>
          <a:p>
            <a:pPr algn="l">
              <a:lnSpc>
                <a:spcPct val="120000"/>
              </a:lnSpc>
            </a:pPr>
            <a:r>
              <a:rPr lang="en-IN" b="1" i="1" dirty="0">
                <a:solidFill>
                  <a:srgbClr val="000000"/>
                </a:solidFill>
                <a:effectLst/>
                <a:latin typeface="Arial" panose="020B0604020202020204" pitchFamily="34" charset="0"/>
              </a:rPr>
              <a:t>Nucleotide Catabolites</a:t>
            </a:r>
            <a:endParaRPr lang="en-IN" b="0" i="0" dirty="0">
              <a:solidFill>
                <a:srgbClr val="000000"/>
              </a:solidFill>
              <a:effectLst/>
              <a:latin typeface="Arial" panose="020B0604020202020204" pitchFamily="34" charset="0"/>
            </a:endParaRPr>
          </a:p>
          <a:p>
            <a:pPr>
              <a:lnSpc>
                <a:spcPct val="120000"/>
              </a:lnSpc>
            </a:pPr>
            <a:r>
              <a:rPr lang="en-IN" b="1" i="1" dirty="0">
                <a:solidFill>
                  <a:srgbClr val="000000"/>
                </a:solidFill>
                <a:effectLst/>
                <a:latin typeface="Arial" panose="020B0604020202020204" pitchFamily="34" charset="0"/>
              </a:rPr>
              <a:t>Ethanol</a:t>
            </a:r>
          </a:p>
          <a:p>
            <a:pPr algn="l">
              <a:lnSpc>
                <a:spcPct val="120000"/>
              </a:lnSpc>
            </a:pPr>
            <a:r>
              <a:rPr lang="en-IN" b="1" i="1" dirty="0">
                <a:solidFill>
                  <a:srgbClr val="000000"/>
                </a:solidFill>
                <a:effectLst/>
                <a:latin typeface="Arial" panose="020B0604020202020204" pitchFamily="34" charset="0"/>
              </a:rPr>
              <a:t>Measurements of oxidative rancidity</a:t>
            </a:r>
            <a:endParaRPr lang="en-IN" b="0" i="0" dirty="0">
              <a:solidFill>
                <a:srgbClr val="000000"/>
              </a:solidFill>
              <a:effectLst/>
              <a:latin typeface="Arial" panose="020B0604020202020204" pitchFamily="34" charset="0"/>
            </a:endParaRPr>
          </a:p>
          <a:p>
            <a:br>
              <a:rPr lang="en-IN" dirty="0"/>
            </a:br>
            <a:br>
              <a:rPr lang="en-IN" dirty="0"/>
            </a:br>
            <a:br>
              <a:rPr lang="en-IN" dirty="0"/>
            </a:br>
            <a:endParaRPr lang="en-IN" dirty="0"/>
          </a:p>
        </p:txBody>
      </p:sp>
    </p:spTree>
    <p:extLst>
      <p:ext uri="{BB962C8B-B14F-4D97-AF65-F5344CB8AC3E}">
        <p14:creationId xmlns:p14="http://schemas.microsoft.com/office/powerpoint/2010/main" val="3289484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5FF67-078F-446A-A2C0-4283770EA268}"/>
              </a:ext>
            </a:extLst>
          </p:cNvPr>
          <p:cNvSpPr>
            <a:spLocks noGrp="1"/>
          </p:cNvSpPr>
          <p:nvPr>
            <p:ph type="title"/>
          </p:nvPr>
        </p:nvSpPr>
        <p:spPr>
          <a:xfrm>
            <a:off x="838200" y="365126"/>
            <a:ext cx="10515600" cy="632402"/>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Sanitary operation</a:t>
            </a:r>
            <a:endParaRPr lang="en-IN" dirty="0"/>
          </a:p>
        </p:txBody>
      </p:sp>
      <p:sp>
        <p:nvSpPr>
          <p:cNvPr id="3" name="Content Placeholder 2">
            <a:extLst>
              <a:ext uri="{FF2B5EF4-FFF2-40B4-BE49-F238E27FC236}">
                <a16:creationId xmlns:a16="http://schemas.microsoft.com/office/drawing/2014/main" id="{C4AB5EF7-537E-4483-820A-D7181AD52471}"/>
              </a:ext>
            </a:extLst>
          </p:cNvPr>
          <p:cNvSpPr>
            <a:spLocks noGrp="1"/>
          </p:cNvSpPr>
          <p:nvPr>
            <p:ph idx="1"/>
          </p:nvPr>
        </p:nvSpPr>
        <p:spPr>
          <a:xfrm>
            <a:off x="1385455" y="1256144"/>
            <a:ext cx="8534400" cy="5601855"/>
          </a:xfrm>
        </p:spPr>
        <p:txBody>
          <a:bodyPr>
            <a:normAutofit fontScale="62500" lnSpcReduction="20000"/>
          </a:bodyPr>
          <a:lstStyle/>
          <a:p>
            <a:pPr marL="0" indent="0">
              <a:buNone/>
            </a:pPr>
            <a:r>
              <a:rPr lang="en-IN" sz="3600" b="1" dirty="0">
                <a:solidFill>
                  <a:srgbClr val="C00000"/>
                </a:solidFill>
              </a:rPr>
              <a:t> </a:t>
            </a:r>
            <a:r>
              <a:rPr lang="en-IN" sz="3200" b="1" dirty="0" err="1">
                <a:solidFill>
                  <a:srgbClr val="C00000"/>
                </a:solidFill>
              </a:rPr>
              <a:t>i</a:t>
            </a:r>
            <a:r>
              <a:rPr lang="en-IN" sz="3200" b="1" dirty="0">
                <a:solidFill>
                  <a:srgbClr val="C00000"/>
                </a:solidFill>
              </a:rPr>
              <a:t>) Maintenance of hygiene of food contact surfaces, storage and equipment </a:t>
            </a:r>
          </a:p>
          <a:p>
            <a:pPr marL="0" indent="0">
              <a:buNone/>
            </a:pPr>
            <a:r>
              <a:rPr lang="en-IN" sz="2900" b="1" dirty="0">
                <a:solidFill>
                  <a:srgbClr val="002060"/>
                </a:solidFill>
              </a:rPr>
              <a:t>Contact Surfaces</a:t>
            </a:r>
            <a:r>
              <a:rPr lang="en-IN" sz="2900" dirty="0">
                <a:solidFill>
                  <a:srgbClr val="002060"/>
                </a:solidFill>
              </a:rPr>
              <a:t> : </a:t>
            </a:r>
            <a:r>
              <a:rPr lang="en-IN" dirty="0"/>
              <a:t>Equipment’s, Utensils, Facilities and Human Resource.</a:t>
            </a:r>
          </a:p>
          <a:p>
            <a:pPr marL="0" indent="0">
              <a:buNone/>
            </a:pPr>
            <a:r>
              <a:rPr lang="en-IN" dirty="0"/>
              <a:t>Materials used for contact surfaces : Concrete, glass, iron sheet, plastic rubber sheet, Stainless Steel , Galvanized metals , wood</a:t>
            </a:r>
          </a:p>
          <a:p>
            <a:pPr marL="0" indent="0">
              <a:buNone/>
            </a:pPr>
            <a:r>
              <a:rPr lang="en-US" b="1" dirty="0">
                <a:solidFill>
                  <a:srgbClr val="002060"/>
                </a:solidFill>
              </a:rPr>
              <a:t>What to monitor</a:t>
            </a:r>
          </a:p>
          <a:p>
            <a:pPr marL="457200" indent="-457200">
              <a:buFont typeface="+mj-lt"/>
              <a:buAutoNum type="arabicPeriod"/>
            </a:pPr>
            <a:r>
              <a:rPr lang="en-US" sz="2200" dirty="0"/>
              <a:t>Condition of the food contact surfaces. </a:t>
            </a:r>
            <a:endParaRPr lang="en-IN" sz="2200" dirty="0"/>
          </a:p>
          <a:p>
            <a:pPr marL="457200" indent="-457200">
              <a:buFont typeface="+mj-lt"/>
              <a:buAutoNum type="arabicPeriod"/>
            </a:pPr>
            <a:r>
              <a:rPr lang="en-US" sz="2200" dirty="0"/>
              <a:t>Cleanliness and sanitation of food contact surfaces. </a:t>
            </a:r>
          </a:p>
          <a:p>
            <a:pPr marL="457200" indent="-457200">
              <a:buFont typeface="+mj-lt"/>
              <a:buAutoNum type="arabicPeriod"/>
            </a:pPr>
            <a:r>
              <a:rPr lang="en-US" sz="2200" dirty="0"/>
              <a:t>Type and concentration of sanitizer(s) used.</a:t>
            </a:r>
            <a:endParaRPr lang="en-IN" sz="2200" dirty="0"/>
          </a:p>
          <a:p>
            <a:pPr marL="457200" indent="-457200">
              <a:buFont typeface="+mj-lt"/>
              <a:buAutoNum type="arabicPeriod"/>
            </a:pPr>
            <a:r>
              <a:rPr lang="en-US" sz="2200" dirty="0"/>
              <a:t>Gloves and outer garments which might contact food are clean and in good condition. </a:t>
            </a:r>
          </a:p>
          <a:p>
            <a:pPr marL="0" indent="0">
              <a:buNone/>
            </a:pPr>
            <a:r>
              <a:rPr lang="en-IN" sz="2900" b="1" dirty="0">
                <a:solidFill>
                  <a:srgbClr val="002060"/>
                </a:solidFill>
              </a:rPr>
              <a:t>How to Monitor:</a:t>
            </a:r>
          </a:p>
          <a:p>
            <a:pPr marL="0" indent="0">
              <a:buNone/>
            </a:pPr>
            <a:r>
              <a:rPr lang="en-IN" sz="2200" b="1" dirty="0"/>
              <a:t>Visual Inspection</a:t>
            </a:r>
          </a:p>
          <a:p>
            <a:pPr marL="457200" indent="-457200">
              <a:buFont typeface="+mj-lt"/>
              <a:buAutoNum type="arabicPeriod"/>
            </a:pPr>
            <a:r>
              <a:rPr lang="en-IN" sz="2200" dirty="0"/>
              <a:t>Surfaces are in good condition</a:t>
            </a:r>
          </a:p>
          <a:p>
            <a:pPr marL="457200" indent="-457200">
              <a:buFont typeface="+mj-lt"/>
              <a:buAutoNum type="arabicPeriod"/>
            </a:pPr>
            <a:r>
              <a:rPr lang="en-IN" sz="2200" dirty="0"/>
              <a:t>Surfaces cleaned and sanitized</a:t>
            </a:r>
          </a:p>
          <a:p>
            <a:pPr marL="457200" indent="-457200">
              <a:buFont typeface="+mj-lt"/>
              <a:buAutoNum type="arabicPeriod"/>
            </a:pPr>
            <a:r>
              <a:rPr lang="en-IN" sz="2200" dirty="0"/>
              <a:t>Gloves &amp; outer garments cleaned</a:t>
            </a:r>
          </a:p>
          <a:p>
            <a:pPr marL="0" indent="0">
              <a:buNone/>
            </a:pPr>
            <a:r>
              <a:rPr lang="en-IN" sz="2200" b="1" dirty="0"/>
              <a:t>Chemical Test</a:t>
            </a:r>
          </a:p>
          <a:p>
            <a:pPr marL="0" indent="0">
              <a:buNone/>
            </a:pPr>
            <a:r>
              <a:rPr lang="en-IN" sz="2200" b="1" dirty="0"/>
              <a:t> </a:t>
            </a:r>
            <a:r>
              <a:rPr lang="en-IN" sz="2200" dirty="0"/>
              <a:t>          Sanitizer concentration</a:t>
            </a:r>
          </a:p>
          <a:p>
            <a:pPr marL="0" indent="0">
              <a:buNone/>
            </a:pPr>
            <a:r>
              <a:rPr lang="en-IN" sz="2200" b="1" dirty="0"/>
              <a:t>Verification check</a:t>
            </a:r>
          </a:p>
          <a:p>
            <a:pPr marL="0" indent="0">
              <a:buNone/>
            </a:pPr>
            <a:r>
              <a:rPr lang="en-IN" sz="2200" dirty="0"/>
              <a:t>            Microbial tests of surfaces</a:t>
            </a:r>
          </a:p>
          <a:p>
            <a:pPr marL="0" indent="0">
              <a:buNone/>
            </a:pPr>
            <a:endParaRPr lang="en-IN" sz="2200" dirty="0"/>
          </a:p>
          <a:p>
            <a:endParaRPr lang="en-IN" dirty="0"/>
          </a:p>
        </p:txBody>
      </p:sp>
    </p:spTree>
    <p:extLst>
      <p:ext uri="{BB962C8B-B14F-4D97-AF65-F5344CB8AC3E}">
        <p14:creationId xmlns:p14="http://schemas.microsoft.com/office/powerpoint/2010/main" val="3829235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9D2571-F3AA-45DD-94C9-811341AF14A4}"/>
              </a:ext>
            </a:extLst>
          </p:cNvPr>
          <p:cNvSpPr>
            <a:spLocks noGrp="1"/>
          </p:cNvSpPr>
          <p:nvPr>
            <p:ph idx="1"/>
          </p:nvPr>
        </p:nvSpPr>
        <p:spPr>
          <a:xfrm>
            <a:off x="838200" y="794327"/>
            <a:ext cx="10515600" cy="5382636"/>
          </a:xfrm>
        </p:spPr>
        <p:txBody>
          <a:bodyPr>
            <a:normAutofit/>
          </a:bodyPr>
          <a:lstStyle/>
          <a:p>
            <a:pPr marL="0" indent="0">
              <a:buNone/>
            </a:pPr>
            <a:r>
              <a:rPr lang="en-IN" sz="2800" b="1" dirty="0">
                <a:solidFill>
                  <a:srgbClr val="002060"/>
                </a:solidFill>
                <a:latin typeface="Times New Roman" panose="02020603050405020304" pitchFamily="18" charset="0"/>
                <a:cs typeface="Times New Roman" panose="02020603050405020304" pitchFamily="18" charset="0"/>
              </a:rPr>
              <a:t>Material used for contact surfaces should be </a:t>
            </a:r>
          </a:p>
          <a:p>
            <a:pPr marL="0" indent="0">
              <a:buNone/>
            </a:pPr>
            <a:r>
              <a:rPr lang="en-IN" sz="2800" dirty="0"/>
              <a:t>non toxic, </a:t>
            </a:r>
          </a:p>
          <a:p>
            <a:pPr marL="0" indent="0">
              <a:buNone/>
            </a:pPr>
            <a:r>
              <a:rPr lang="en-IN" sz="2800" dirty="0"/>
              <a:t>non absorbent, </a:t>
            </a:r>
          </a:p>
          <a:p>
            <a:pPr marL="0" indent="0">
              <a:buNone/>
            </a:pPr>
            <a:r>
              <a:rPr lang="en-IN" sz="2800" dirty="0"/>
              <a:t>Resistant for corrosion. </a:t>
            </a:r>
          </a:p>
          <a:p>
            <a:pPr marL="0" indent="0">
              <a:buNone/>
            </a:pPr>
            <a:r>
              <a:rPr lang="en-US" b="1" dirty="0">
                <a:solidFill>
                  <a:srgbClr val="002060"/>
                </a:solidFill>
                <a:latin typeface="Times New Roman" panose="02020603050405020304" pitchFamily="18" charset="0"/>
                <a:cs typeface="Times New Roman" panose="02020603050405020304" pitchFamily="18" charset="0"/>
              </a:rPr>
              <a:t>Food conditions that can influence choice of appropriate </a:t>
            </a:r>
            <a:r>
              <a:rPr lang="en-IN" b="1" dirty="0">
                <a:solidFill>
                  <a:srgbClr val="002060"/>
                </a:solidFill>
                <a:latin typeface="Times New Roman" panose="02020603050405020304" pitchFamily="18" charset="0"/>
                <a:cs typeface="Times New Roman" panose="02020603050405020304" pitchFamily="18" charset="0"/>
              </a:rPr>
              <a:t>food contact surfaces </a:t>
            </a:r>
          </a:p>
          <a:p>
            <a:pPr marL="514350" indent="-514350">
              <a:buFont typeface="+mj-lt"/>
              <a:buAutoNum type="arabicPeriod"/>
            </a:pPr>
            <a:r>
              <a:rPr lang="en-IN" dirty="0"/>
              <a:t> </a:t>
            </a:r>
            <a:r>
              <a:rPr lang="en-IN" sz="2400" dirty="0"/>
              <a:t>Pickled fish                              – Strongly corrosive, highly acidic and salts</a:t>
            </a:r>
          </a:p>
          <a:p>
            <a:pPr marL="514350" indent="-514350">
              <a:buFont typeface="+mj-lt"/>
              <a:buAutoNum type="arabicPeriod"/>
            </a:pPr>
            <a:r>
              <a:rPr lang="en-IN" sz="2400" dirty="0"/>
              <a:t>Salt cured fish product           - </a:t>
            </a:r>
            <a:r>
              <a:rPr lang="en-US" sz="2400" dirty="0"/>
              <a:t>Moderately corrosive; Medium acidity and salts </a:t>
            </a:r>
            <a:endParaRPr lang="en-IN" sz="2400" dirty="0"/>
          </a:p>
          <a:p>
            <a:pPr marL="514350" indent="-514350">
              <a:buFont typeface="+mj-lt"/>
              <a:buAutoNum type="arabicPeriod"/>
            </a:pPr>
            <a:r>
              <a:rPr lang="en-IN" sz="2400" dirty="0"/>
              <a:t>Fresh and refrigerated fish    -  Weakly corrosive, Low acidity </a:t>
            </a:r>
          </a:p>
          <a:p>
            <a:pPr marL="514350" indent="-514350">
              <a:buFont typeface="+mj-lt"/>
              <a:buAutoNum type="arabicPeriod"/>
            </a:pPr>
            <a:r>
              <a:rPr lang="en-IN" sz="2400" dirty="0"/>
              <a:t>Fish powders, Dried fish         - Non-corrosive </a:t>
            </a:r>
          </a:p>
          <a:p>
            <a:pPr marL="514350" indent="-514350">
              <a:buFont typeface="+mj-lt"/>
              <a:buAutoNum type="arabicPeriod"/>
            </a:pPr>
            <a:r>
              <a:rPr lang="en-IN" sz="2400" dirty="0"/>
              <a:t>Frozen Fish                                 - Non-corrosive</a:t>
            </a:r>
          </a:p>
        </p:txBody>
      </p:sp>
    </p:spTree>
    <p:extLst>
      <p:ext uri="{BB962C8B-B14F-4D97-AF65-F5344CB8AC3E}">
        <p14:creationId xmlns:p14="http://schemas.microsoft.com/office/powerpoint/2010/main" val="1790206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3F94F-68DC-4214-9BBB-82285A1566E9}"/>
              </a:ext>
            </a:extLst>
          </p:cNvPr>
          <p:cNvSpPr>
            <a:spLocks noGrp="1"/>
          </p:cNvSpPr>
          <p:nvPr>
            <p:ph type="title"/>
          </p:nvPr>
        </p:nvSpPr>
        <p:spPr>
          <a:xfrm>
            <a:off x="838200" y="365125"/>
            <a:ext cx="10515600" cy="668627"/>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Storage areas</a:t>
            </a:r>
            <a:endParaRPr lang="en-IN" dirty="0"/>
          </a:p>
        </p:txBody>
      </p:sp>
      <p:sp>
        <p:nvSpPr>
          <p:cNvPr id="3" name="Content Placeholder 2">
            <a:extLst>
              <a:ext uri="{FF2B5EF4-FFF2-40B4-BE49-F238E27FC236}">
                <a16:creationId xmlns:a16="http://schemas.microsoft.com/office/drawing/2014/main" id="{97E1A76C-47A3-4C53-A1ED-7D9A7E55106E}"/>
              </a:ext>
            </a:extLst>
          </p:cNvPr>
          <p:cNvSpPr>
            <a:spLocks noGrp="1"/>
          </p:cNvSpPr>
          <p:nvPr>
            <p:ph idx="1"/>
          </p:nvPr>
        </p:nvSpPr>
        <p:spPr>
          <a:xfrm>
            <a:off x="838200" y="1200727"/>
            <a:ext cx="10515600" cy="4957763"/>
          </a:xfrm>
        </p:spPr>
        <p:txBody>
          <a:bodyPr/>
          <a:lstStyle/>
          <a:p>
            <a:r>
              <a:rPr lang="en-US" dirty="0"/>
              <a:t>Storage room on fishing vessels &amp; Trawlers.</a:t>
            </a:r>
          </a:p>
          <a:p>
            <a:r>
              <a:rPr lang="en-US" dirty="0"/>
              <a:t>Transport vehicles</a:t>
            </a:r>
          </a:p>
          <a:p>
            <a:r>
              <a:rPr lang="en-US" dirty="0"/>
              <a:t>Cold Storages.</a:t>
            </a:r>
          </a:p>
          <a:p>
            <a:r>
              <a:rPr lang="en-US" dirty="0"/>
              <a:t>Containers during Cargo &amp; shipping </a:t>
            </a:r>
          </a:p>
          <a:p>
            <a:endParaRPr lang="en-US" dirty="0"/>
          </a:p>
          <a:p>
            <a:endParaRPr lang="en-IN" dirty="0"/>
          </a:p>
        </p:txBody>
      </p:sp>
      <p:pic>
        <p:nvPicPr>
          <p:cNvPr id="4" name="Picture 3" descr="Fish / Trawler / Alaska | HD Stock Video 248-708-705 | Framepool ...">
            <a:extLst>
              <a:ext uri="{FF2B5EF4-FFF2-40B4-BE49-F238E27FC236}">
                <a16:creationId xmlns:a16="http://schemas.microsoft.com/office/drawing/2014/main" id="{33237127-E042-49C4-A314-597EE901B33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201890" y="3962399"/>
            <a:ext cx="3990109" cy="2969491"/>
          </a:xfrm>
          <a:prstGeom prst="rect">
            <a:avLst/>
          </a:prstGeom>
          <a:noFill/>
          <a:ln>
            <a:noFill/>
          </a:ln>
        </p:spPr>
      </p:pic>
      <p:pic>
        <p:nvPicPr>
          <p:cNvPr id="5" name="Picture 4" descr="Refrigeration 20 Ft 40ft Container Cold Room / Freezer Shipping ...">
            <a:extLst>
              <a:ext uri="{FF2B5EF4-FFF2-40B4-BE49-F238E27FC236}">
                <a16:creationId xmlns:a16="http://schemas.microsoft.com/office/drawing/2014/main" id="{5905CBC5-1E93-4EC7-9337-FEAFF80E6E5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692074" y="3962399"/>
            <a:ext cx="3343561" cy="2895600"/>
          </a:xfrm>
          <a:prstGeom prst="rect">
            <a:avLst/>
          </a:prstGeom>
          <a:noFill/>
          <a:ln>
            <a:noFill/>
          </a:ln>
        </p:spPr>
      </p:pic>
      <p:pic>
        <p:nvPicPr>
          <p:cNvPr id="7" name="Picture 6" descr="Factory Directly Frozen Fish Cold Storage With Cold Storage ...">
            <a:extLst>
              <a:ext uri="{FF2B5EF4-FFF2-40B4-BE49-F238E27FC236}">
                <a16:creationId xmlns:a16="http://schemas.microsoft.com/office/drawing/2014/main" id="{14C716CB-37DD-4E9D-BE03-365B8335651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10836" y="3962399"/>
            <a:ext cx="4581238" cy="3570028"/>
          </a:xfrm>
          <a:prstGeom prst="rect">
            <a:avLst/>
          </a:prstGeom>
          <a:noFill/>
          <a:ln>
            <a:noFill/>
          </a:ln>
        </p:spPr>
      </p:pic>
    </p:spTree>
    <p:extLst>
      <p:ext uri="{BB962C8B-B14F-4D97-AF65-F5344CB8AC3E}">
        <p14:creationId xmlns:p14="http://schemas.microsoft.com/office/powerpoint/2010/main" val="1786315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DBF76-1951-41CF-9982-65AC9F021FD0}"/>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Equipment's used</a:t>
            </a:r>
            <a:endParaRPr lang="en-IN" dirty="0"/>
          </a:p>
        </p:txBody>
      </p:sp>
      <p:sp>
        <p:nvSpPr>
          <p:cNvPr id="3" name="Content Placeholder 2">
            <a:extLst>
              <a:ext uri="{FF2B5EF4-FFF2-40B4-BE49-F238E27FC236}">
                <a16:creationId xmlns:a16="http://schemas.microsoft.com/office/drawing/2014/main" id="{FE6793DE-1B26-4A21-B6B8-76E6A5CD1958}"/>
              </a:ext>
            </a:extLst>
          </p:cNvPr>
          <p:cNvSpPr>
            <a:spLocks noGrp="1"/>
          </p:cNvSpPr>
          <p:nvPr>
            <p:ph idx="1"/>
          </p:nvPr>
        </p:nvSpPr>
        <p:spPr/>
        <p:txBody>
          <a:bodyPr>
            <a:normAutofit fontScale="92500" lnSpcReduction="10000"/>
          </a:bodyPr>
          <a:lstStyle/>
          <a:p>
            <a:pPr algn="l">
              <a:buFont typeface="Arial" panose="020B0604020202020204" pitchFamily="34" charset="0"/>
              <a:buChar char="•"/>
            </a:pPr>
            <a:r>
              <a:rPr lang="en-IN" b="0" i="0" dirty="0">
                <a:solidFill>
                  <a:srgbClr val="222222"/>
                </a:solidFill>
                <a:effectLst/>
                <a:latin typeface="arial" panose="020B0604020202020204" pitchFamily="34" charset="0"/>
              </a:rPr>
              <a:t>For Industrial Continuous Type Raw Shrimp &amp; </a:t>
            </a:r>
            <a:r>
              <a:rPr lang="en-IN" b="1" i="0" dirty="0">
                <a:solidFill>
                  <a:srgbClr val="222222"/>
                </a:solidFill>
                <a:effectLst/>
                <a:latin typeface="arial" panose="020B0604020202020204" pitchFamily="34" charset="0"/>
              </a:rPr>
              <a:t>Fish</a:t>
            </a:r>
            <a:r>
              <a:rPr lang="en-IN" b="0" i="0" dirty="0">
                <a:solidFill>
                  <a:srgbClr val="222222"/>
                </a:solidFill>
                <a:effectLst/>
                <a:latin typeface="arial" panose="020B0604020202020204" pitchFamily="34" charset="0"/>
              </a:rPr>
              <a:t> Washing </a:t>
            </a:r>
            <a:r>
              <a:rPr lang="en-IN" b="1" i="0" dirty="0">
                <a:solidFill>
                  <a:srgbClr val="222222"/>
                </a:solidFill>
                <a:effectLst/>
                <a:latin typeface="arial" panose="020B0604020202020204" pitchFamily="34" charset="0"/>
              </a:rPr>
              <a:t>Machine</a:t>
            </a:r>
            <a:r>
              <a:rPr lang="en-IN" dirty="0">
                <a:solidFill>
                  <a:srgbClr val="222222"/>
                </a:solidFill>
                <a:latin typeface="arial" panose="020B0604020202020204" pitchFamily="34" charset="0"/>
              </a:rPr>
              <a:t>.</a:t>
            </a:r>
            <a:endParaRPr lang="en-IN" b="0" i="0" dirty="0">
              <a:solidFill>
                <a:srgbClr val="222222"/>
              </a:solidFill>
              <a:effectLst/>
              <a:latin typeface="arial" panose="020B0604020202020204" pitchFamily="34" charset="0"/>
            </a:endParaRPr>
          </a:p>
          <a:p>
            <a:pPr algn="l">
              <a:buFont typeface="Arial" panose="020B0604020202020204" pitchFamily="34" charset="0"/>
              <a:buChar char="•"/>
            </a:pPr>
            <a:r>
              <a:rPr lang="en-IN" b="0" i="0" dirty="0">
                <a:solidFill>
                  <a:srgbClr val="222222"/>
                </a:solidFill>
                <a:effectLst/>
                <a:latin typeface="arial" panose="020B0604020202020204" pitchFamily="34" charset="0"/>
              </a:rPr>
              <a:t>Floating </a:t>
            </a:r>
            <a:r>
              <a:rPr lang="en-IN" b="1" i="0" dirty="0">
                <a:solidFill>
                  <a:srgbClr val="222222"/>
                </a:solidFill>
                <a:effectLst/>
                <a:latin typeface="arial" panose="020B0604020202020204" pitchFamily="34" charset="0"/>
              </a:rPr>
              <a:t>Fish </a:t>
            </a:r>
            <a:r>
              <a:rPr lang="en-IN" b="0" i="0" dirty="0">
                <a:solidFill>
                  <a:srgbClr val="222222"/>
                </a:solidFill>
                <a:effectLst/>
                <a:latin typeface="arial" panose="020B0604020202020204" pitchFamily="34" charset="0"/>
              </a:rPr>
              <a:t>feed </a:t>
            </a:r>
            <a:r>
              <a:rPr lang="en-IN" b="1" i="0" dirty="0">
                <a:solidFill>
                  <a:srgbClr val="222222"/>
                </a:solidFill>
                <a:effectLst/>
                <a:latin typeface="arial" panose="020B0604020202020204" pitchFamily="34" charset="0"/>
              </a:rPr>
              <a:t>Processing Machine</a:t>
            </a:r>
            <a:r>
              <a:rPr lang="en-IN" dirty="0">
                <a:solidFill>
                  <a:srgbClr val="222222"/>
                </a:solidFill>
                <a:latin typeface="arial" panose="020B0604020202020204" pitchFamily="34" charset="0"/>
              </a:rPr>
              <a:t>.</a:t>
            </a:r>
            <a:endParaRPr lang="en-IN" b="0" i="0" dirty="0">
              <a:solidFill>
                <a:srgbClr val="222222"/>
              </a:solidFill>
              <a:effectLst/>
              <a:latin typeface="arial" panose="020B0604020202020204" pitchFamily="34" charset="0"/>
            </a:endParaRPr>
          </a:p>
          <a:p>
            <a:pPr algn="l">
              <a:buFont typeface="Arial" panose="020B0604020202020204" pitchFamily="34" charset="0"/>
              <a:buChar char="•"/>
            </a:pPr>
            <a:r>
              <a:rPr lang="en-IN" b="1" i="0" dirty="0">
                <a:solidFill>
                  <a:srgbClr val="222222"/>
                </a:solidFill>
                <a:effectLst/>
                <a:latin typeface="arial" panose="020B0604020202020204" pitchFamily="34" charset="0"/>
              </a:rPr>
              <a:t>Fish</a:t>
            </a:r>
            <a:r>
              <a:rPr lang="en-IN" b="0" i="0" dirty="0">
                <a:solidFill>
                  <a:srgbClr val="222222"/>
                </a:solidFill>
                <a:effectLst/>
                <a:latin typeface="arial" panose="020B0604020202020204" pitchFamily="34" charset="0"/>
              </a:rPr>
              <a:t> Slicing </a:t>
            </a:r>
            <a:r>
              <a:rPr lang="en-IN" b="1" i="0" dirty="0">
                <a:solidFill>
                  <a:srgbClr val="222222"/>
                </a:solidFill>
                <a:effectLst/>
                <a:latin typeface="arial" panose="020B0604020202020204" pitchFamily="34" charset="0"/>
              </a:rPr>
              <a:t>Machine</a:t>
            </a:r>
            <a:r>
              <a:rPr lang="en-IN" b="0" i="0" dirty="0">
                <a:solidFill>
                  <a:srgbClr val="222222"/>
                </a:solidFill>
                <a:effectLst/>
                <a:latin typeface="arial" panose="020B0604020202020204" pitchFamily="34" charset="0"/>
              </a:rPr>
              <a:t>.</a:t>
            </a:r>
          </a:p>
          <a:p>
            <a:pPr algn="l">
              <a:buFont typeface="Arial" panose="020B0604020202020204" pitchFamily="34" charset="0"/>
              <a:buChar char="•"/>
            </a:pPr>
            <a:r>
              <a:rPr lang="en-IN" b="1" i="0" dirty="0">
                <a:solidFill>
                  <a:srgbClr val="222222"/>
                </a:solidFill>
                <a:effectLst/>
                <a:latin typeface="arial" panose="020B0604020202020204" pitchFamily="34" charset="0"/>
              </a:rPr>
              <a:t>Fish</a:t>
            </a:r>
            <a:r>
              <a:rPr lang="en-IN" b="0" i="0" dirty="0">
                <a:solidFill>
                  <a:srgbClr val="222222"/>
                </a:solidFill>
                <a:effectLst/>
                <a:latin typeface="arial" panose="020B0604020202020204" pitchFamily="34" charset="0"/>
              </a:rPr>
              <a:t> Refiner from Stainless Steel. </a:t>
            </a:r>
          </a:p>
          <a:p>
            <a:pPr algn="l">
              <a:buFont typeface="Arial" panose="020B0604020202020204" pitchFamily="34" charset="0"/>
              <a:buChar char="•"/>
            </a:pPr>
            <a:r>
              <a:rPr lang="en-IN" b="1" i="0" dirty="0">
                <a:solidFill>
                  <a:srgbClr val="222222"/>
                </a:solidFill>
                <a:effectLst/>
                <a:latin typeface="arial" panose="020B0604020202020204" pitchFamily="34" charset="0"/>
              </a:rPr>
              <a:t>Fish</a:t>
            </a:r>
            <a:r>
              <a:rPr lang="en-IN" b="0" i="0" dirty="0">
                <a:solidFill>
                  <a:srgbClr val="222222"/>
                </a:solidFill>
                <a:effectLst/>
                <a:latin typeface="arial" panose="020B0604020202020204" pitchFamily="34" charset="0"/>
              </a:rPr>
              <a:t> De-scaling </a:t>
            </a:r>
            <a:r>
              <a:rPr lang="en-IN" b="1" i="0" dirty="0">
                <a:solidFill>
                  <a:srgbClr val="222222"/>
                </a:solidFill>
                <a:effectLst/>
                <a:latin typeface="arial" panose="020B0604020202020204" pitchFamily="34" charset="0"/>
              </a:rPr>
              <a:t>Machine </a:t>
            </a:r>
            <a:r>
              <a:rPr lang="en-IN" b="0" i="0" dirty="0">
                <a:solidFill>
                  <a:srgbClr val="222222"/>
                </a:solidFill>
                <a:effectLst/>
                <a:latin typeface="arial" panose="020B0604020202020204" pitchFamily="34" charset="0"/>
              </a:rPr>
              <a:t>.</a:t>
            </a:r>
          </a:p>
          <a:p>
            <a:pPr algn="l">
              <a:buFont typeface="Arial" panose="020B0604020202020204" pitchFamily="34" charset="0"/>
              <a:buChar char="•"/>
            </a:pPr>
            <a:r>
              <a:rPr lang="en-IN" b="0" i="0" dirty="0">
                <a:solidFill>
                  <a:srgbClr val="222222"/>
                </a:solidFill>
                <a:effectLst/>
                <a:latin typeface="arial" panose="020B0604020202020204" pitchFamily="34" charset="0"/>
              </a:rPr>
              <a:t>Process </a:t>
            </a:r>
            <a:r>
              <a:rPr lang="en-IN" b="1" i="0" dirty="0">
                <a:solidFill>
                  <a:srgbClr val="222222"/>
                </a:solidFill>
                <a:effectLst/>
                <a:latin typeface="arial" panose="020B0604020202020204" pitchFamily="34" charset="0"/>
              </a:rPr>
              <a:t>Equipment</a:t>
            </a:r>
            <a:r>
              <a:rPr lang="en-IN" b="0" i="0" dirty="0">
                <a:solidFill>
                  <a:srgbClr val="222222"/>
                </a:solidFill>
                <a:effectLst/>
                <a:latin typeface="arial" panose="020B0604020202020204" pitchFamily="34" charset="0"/>
              </a:rPr>
              <a:t>. ...</a:t>
            </a:r>
          </a:p>
          <a:p>
            <a:pPr algn="l">
              <a:buFont typeface="Arial" panose="020B0604020202020204" pitchFamily="34" charset="0"/>
              <a:buChar char="•"/>
            </a:pPr>
            <a:r>
              <a:rPr lang="en-IN" b="1" i="0" dirty="0">
                <a:solidFill>
                  <a:srgbClr val="222222"/>
                </a:solidFill>
                <a:effectLst/>
                <a:latin typeface="arial" panose="020B0604020202020204" pitchFamily="34" charset="0"/>
              </a:rPr>
              <a:t>Fish</a:t>
            </a:r>
            <a:r>
              <a:rPr lang="en-IN" b="0" i="0" dirty="0">
                <a:solidFill>
                  <a:srgbClr val="222222"/>
                </a:solidFill>
                <a:effectLst/>
                <a:latin typeface="arial" panose="020B0604020202020204" pitchFamily="34" charset="0"/>
              </a:rPr>
              <a:t> Bone Separator </a:t>
            </a:r>
            <a:r>
              <a:rPr lang="en-IN" b="1" i="0" dirty="0">
                <a:solidFill>
                  <a:srgbClr val="222222"/>
                </a:solidFill>
                <a:effectLst/>
                <a:latin typeface="arial" panose="020B0604020202020204" pitchFamily="34" charset="0"/>
              </a:rPr>
              <a:t>Machine</a:t>
            </a:r>
            <a:r>
              <a:rPr lang="en-IN" dirty="0">
                <a:solidFill>
                  <a:srgbClr val="222222"/>
                </a:solidFill>
                <a:latin typeface="arial" panose="020B0604020202020204" pitchFamily="34" charset="0"/>
              </a:rPr>
              <a:t>.</a:t>
            </a:r>
          </a:p>
          <a:p>
            <a:pPr algn="l">
              <a:buFont typeface="Arial" panose="020B0604020202020204" pitchFamily="34" charset="0"/>
              <a:buChar char="•"/>
            </a:pPr>
            <a:r>
              <a:rPr lang="en-IN" b="0" i="0" dirty="0">
                <a:solidFill>
                  <a:srgbClr val="222222"/>
                </a:solidFill>
                <a:effectLst/>
                <a:latin typeface="arial" panose="020B0604020202020204" pitchFamily="34" charset="0"/>
              </a:rPr>
              <a:t>Fish grading machine</a:t>
            </a:r>
            <a:br>
              <a:rPr lang="en-IN" b="0" i="0" dirty="0">
                <a:solidFill>
                  <a:srgbClr val="222222"/>
                </a:solidFill>
                <a:effectLst/>
                <a:latin typeface="arial" panose="020B0604020202020204" pitchFamily="34" charset="0"/>
              </a:rPr>
            </a:br>
            <a:endParaRPr lang="en-IN" dirty="0"/>
          </a:p>
        </p:txBody>
      </p:sp>
      <p:pic>
        <p:nvPicPr>
          <p:cNvPr id="4" name="Picture 3" descr="Fish Washing Machine for Sale|Oyster Shell Washer Machine ...">
            <a:extLst>
              <a:ext uri="{FF2B5EF4-FFF2-40B4-BE49-F238E27FC236}">
                <a16:creationId xmlns:a16="http://schemas.microsoft.com/office/drawing/2014/main" id="{47D86AAA-30DA-403A-9796-9000FDD2F1E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029527" cy="1825625"/>
          </a:xfrm>
          <a:prstGeom prst="rect">
            <a:avLst/>
          </a:prstGeom>
          <a:noFill/>
          <a:ln>
            <a:noFill/>
          </a:ln>
        </p:spPr>
      </p:pic>
      <p:pic>
        <p:nvPicPr>
          <p:cNvPr id="5" name="Picture 4" descr="Fish Cutting Machine!!! - YouTube">
            <a:extLst>
              <a:ext uri="{FF2B5EF4-FFF2-40B4-BE49-F238E27FC236}">
                <a16:creationId xmlns:a16="http://schemas.microsoft.com/office/drawing/2014/main" id="{734E6C13-7264-40B7-9947-D221CA8318E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497454" y="0"/>
            <a:ext cx="3509818" cy="2367021"/>
          </a:xfrm>
          <a:prstGeom prst="rect">
            <a:avLst/>
          </a:prstGeom>
          <a:noFill/>
          <a:ln>
            <a:noFill/>
          </a:ln>
        </p:spPr>
      </p:pic>
      <p:pic>
        <p:nvPicPr>
          <p:cNvPr id="6" name="Picture 5" descr="Fish Scaler Machine, Automatic Fish Descaling Machine">
            <a:extLst>
              <a:ext uri="{FF2B5EF4-FFF2-40B4-BE49-F238E27FC236}">
                <a16:creationId xmlns:a16="http://schemas.microsoft.com/office/drawing/2014/main" id="{108A60B6-4F4D-4902-962C-820051606D8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595301" y="2637616"/>
            <a:ext cx="3314123" cy="1634375"/>
          </a:xfrm>
          <a:prstGeom prst="rect">
            <a:avLst/>
          </a:prstGeom>
          <a:noFill/>
          <a:ln>
            <a:noFill/>
          </a:ln>
        </p:spPr>
      </p:pic>
      <p:pic>
        <p:nvPicPr>
          <p:cNvPr id="7" name="Picture 6" descr="Fish Meat Separating Machine-Separating Flesh from Bone">
            <a:extLst>
              <a:ext uri="{FF2B5EF4-FFF2-40B4-BE49-F238E27FC236}">
                <a16:creationId xmlns:a16="http://schemas.microsoft.com/office/drawing/2014/main" id="{452792E9-AAAD-4A77-8D38-F74047DE5656}"/>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647709" y="4271991"/>
            <a:ext cx="4168083" cy="2586009"/>
          </a:xfrm>
          <a:prstGeom prst="rect">
            <a:avLst/>
          </a:prstGeom>
          <a:noFill/>
          <a:ln>
            <a:noFill/>
          </a:ln>
        </p:spPr>
      </p:pic>
      <p:pic>
        <p:nvPicPr>
          <p:cNvPr id="8" name="Picture 7" descr="08 Grading of pelagic fish in processing plant - YouTube">
            <a:extLst>
              <a:ext uri="{FF2B5EF4-FFF2-40B4-BE49-F238E27FC236}">
                <a16:creationId xmlns:a16="http://schemas.microsoft.com/office/drawing/2014/main" id="{249087D9-2562-46E7-A2BD-0F8E91BEB781}"/>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544292" y="5230813"/>
            <a:ext cx="2415309" cy="1892300"/>
          </a:xfrm>
          <a:prstGeom prst="rect">
            <a:avLst/>
          </a:prstGeom>
          <a:noFill/>
          <a:ln>
            <a:noFill/>
          </a:ln>
        </p:spPr>
      </p:pic>
    </p:spTree>
    <p:extLst>
      <p:ext uri="{BB962C8B-B14F-4D97-AF65-F5344CB8AC3E}">
        <p14:creationId xmlns:p14="http://schemas.microsoft.com/office/powerpoint/2010/main" val="2720952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26CBD-9268-4D2F-92BD-8FADCB524B19}"/>
              </a:ext>
            </a:extLst>
          </p:cNvPr>
          <p:cNvSpPr>
            <a:spLocks noGrp="1"/>
          </p:cNvSpPr>
          <p:nvPr>
            <p:ph type="title"/>
          </p:nvPr>
        </p:nvSpPr>
        <p:spPr/>
        <p:txBody>
          <a:bodyPr/>
          <a:lstStyle/>
          <a:p>
            <a:pPr algn="ctr"/>
            <a:r>
              <a:rPr lang="en-IN" b="1" dirty="0">
                <a:solidFill>
                  <a:srgbClr val="002060"/>
                </a:solidFill>
                <a:latin typeface="Times New Roman" panose="02020603050405020304" pitchFamily="18" charset="0"/>
                <a:cs typeface="Times New Roman" panose="02020603050405020304" pitchFamily="18" charset="0"/>
              </a:rPr>
              <a:t>Utensils</a:t>
            </a:r>
          </a:p>
        </p:txBody>
      </p:sp>
      <p:sp>
        <p:nvSpPr>
          <p:cNvPr id="3" name="Content Placeholder 2">
            <a:extLst>
              <a:ext uri="{FF2B5EF4-FFF2-40B4-BE49-F238E27FC236}">
                <a16:creationId xmlns:a16="http://schemas.microsoft.com/office/drawing/2014/main" id="{8EB8F9E7-8AC9-4A68-B1BF-3D01C3E82905}"/>
              </a:ext>
            </a:extLst>
          </p:cNvPr>
          <p:cNvSpPr>
            <a:spLocks noGrp="1"/>
          </p:cNvSpPr>
          <p:nvPr>
            <p:ph idx="1"/>
          </p:nvPr>
        </p:nvSpPr>
        <p:spPr/>
        <p:txBody>
          <a:bodyPr>
            <a:normAutofit fontScale="62500" lnSpcReduction="20000"/>
          </a:bodyPr>
          <a:lstStyle/>
          <a:p>
            <a:r>
              <a:rPr lang="en-US" dirty="0"/>
              <a:t>Measuring device</a:t>
            </a:r>
          </a:p>
          <a:p>
            <a:r>
              <a:rPr lang="en-US" dirty="0"/>
              <a:t>Plastic cups </a:t>
            </a:r>
          </a:p>
          <a:p>
            <a:r>
              <a:rPr lang="en-US" dirty="0"/>
              <a:t>Trays</a:t>
            </a:r>
          </a:p>
          <a:p>
            <a:r>
              <a:rPr lang="en-US" dirty="0"/>
              <a:t>Salinometer</a:t>
            </a:r>
          </a:p>
          <a:p>
            <a:r>
              <a:rPr lang="en-US" dirty="0"/>
              <a:t>Thermometer</a:t>
            </a:r>
          </a:p>
          <a:p>
            <a:r>
              <a:rPr lang="en-US" dirty="0"/>
              <a:t>Knives</a:t>
            </a:r>
          </a:p>
          <a:p>
            <a:r>
              <a:rPr lang="en-US" dirty="0"/>
              <a:t>Scissors</a:t>
            </a:r>
          </a:p>
          <a:p>
            <a:r>
              <a:rPr lang="en-US" dirty="0"/>
              <a:t>Fish scaler</a:t>
            </a:r>
          </a:p>
          <a:p>
            <a:r>
              <a:rPr lang="en-US" dirty="0"/>
              <a:t>Salting drum</a:t>
            </a:r>
          </a:p>
          <a:p>
            <a:r>
              <a:rPr lang="en-US" dirty="0"/>
              <a:t>Wooden salting vats</a:t>
            </a:r>
          </a:p>
          <a:p>
            <a:r>
              <a:rPr lang="en-US" dirty="0"/>
              <a:t>Earthen pot</a:t>
            </a:r>
          </a:p>
          <a:p>
            <a:r>
              <a:rPr lang="en-US" dirty="0"/>
              <a:t>Bamboo </a:t>
            </a:r>
            <a:r>
              <a:rPr lang="en-US" dirty="0" err="1"/>
              <a:t>bascket</a:t>
            </a:r>
            <a:endParaRPr lang="en-US" dirty="0"/>
          </a:p>
          <a:p>
            <a:r>
              <a:rPr lang="en-US" dirty="0"/>
              <a:t>Chopping board</a:t>
            </a:r>
          </a:p>
          <a:p>
            <a:endParaRPr lang="en-US" dirty="0"/>
          </a:p>
          <a:p>
            <a:endParaRPr lang="en-IN" dirty="0"/>
          </a:p>
        </p:txBody>
      </p:sp>
      <p:pic>
        <p:nvPicPr>
          <p:cNvPr id="5" name="Picture 4" descr="Precision Balance Weighing Scale at Best Price - Precision Balance ...">
            <a:extLst>
              <a:ext uri="{FF2B5EF4-FFF2-40B4-BE49-F238E27FC236}">
                <a16:creationId xmlns:a16="http://schemas.microsoft.com/office/drawing/2014/main" id="{6951FCD1-0BA0-4C8A-B50B-EEE31F0B5F3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70908" y="-153728"/>
            <a:ext cx="2055553" cy="1979353"/>
          </a:xfrm>
          <a:prstGeom prst="rect">
            <a:avLst/>
          </a:prstGeom>
          <a:noFill/>
          <a:ln>
            <a:noFill/>
          </a:ln>
        </p:spPr>
      </p:pic>
      <p:pic>
        <p:nvPicPr>
          <p:cNvPr id="6" name="Picture 5" descr="Best Knives For Cutting Meat [All Cuts] (2020 Review)">
            <a:extLst>
              <a:ext uri="{FF2B5EF4-FFF2-40B4-BE49-F238E27FC236}">
                <a16:creationId xmlns:a16="http://schemas.microsoft.com/office/drawing/2014/main" id="{915764B0-F9A7-42A8-B166-1F54DF816F5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595418" cy="1648691"/>
          </a:xfrm>
          <a:prstGeom prst="rect">
            <a:avLst/>
          </a:prstGeom>
          <a:noFill/>
          <a:ln>
            <a:noFill/>
          </a:ln>
        </p:spPr>
      </p:pic>
      <p:pic>
        <p:nvPicPr>
          <p:cNvPr id="7" name="Picture 6" descr="Free Shipping LD Handmade Forged Spring Steel Chef Chop Bone Knife ...">
            <a:extLst>
              <a:ext uri="{FF2B5EF4-FFF2-40B4-BE49-F238E27FC236}">
                <a16:creationId xmlns:a16="http://schemas.microsoft.com/office/drawing/2014/main" id="{691ED2DB-4C21-493A-A60F-5D2AB2804EE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922326" y="44233"/>
            <a:ext cx="2865755" cy="1967346"/>
          </a:xfrm>
          <a:prstGeom prst="rect">
            <a:avLst/>
          </a:prstGeom>
          <a:noFill/>
          <a:ln>
            <a:noFill/>
          </a:ln>
        </p:spPr>
      </p:pic>
      <p:pic>
        <p:nvPicPr>
          <p:cNvPr id="1026" name="Picture 2" descr="Fish Scaler Machine, Automatic Fish Descaling Machine">
            <a:extLst>
              <a:ext uri="{FF2B5EF4-FFF2-40B4-BE49-F238E27FC236}">
                <a16:creationId xmlns:a16="http://schemas.microsoft.com/office/drawing/2014/main" id="{B4F1F58E-344F-4FB7-B5B4-C69EBA44E4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65258" y="2209541"/>
            <a:ext cx="2278044" cy="17106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Fish Handling, Preservation and Processing in the Tropics: Part 2 ...">
            <a:extLst>
              <a:ext uri="{FF2B5EF4-FFF2-40B4-BE49-F238E27FC236}">
                <a16:creationId xmlns:a16="http://schemas.microsoft.com/office/drawing/2014/main" id="{3DF7E1F4-B672-42BF-B91B-864E35669062}"/>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9365258" y="5154684"/>
            <a:ext cx="2854036" cy="2150687"/>
          </a:xfrm>
          <a:prstGeom prst="rect">
            <a:avLst/>
          </a:prstGeom>
          <a:noFill/>
          <a:ln>
            <a:noFill/>
          </a:ln>
        </p:spPr>
      </p:pic>
      <p:pic>
        <p:nvPicPr>
          <p:cNvPr id="10" name="Picture 9">
            <a:extLst>
              <a:ext uri="{FF2B5EF4-FFF2-40B4-BE49-F238E27FC236}">
                <a16:creationId xmlns:a16="http://schemas.microsoft.com/office/drawing/2014/main" id="{390C0028-78A9-4ED9-A037-544EE8199BE8}"/>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6873576" y="5063837"/>
            <a:ext cx="2202180" cy="2087880"/>
          </a:xfrm>
          <a:prstGeom prst="rect">
            <a:avLst/>
          </a:prstGeom>
          <a:noFill/>
          <a:ln>
            <a:noFill/>
          </a:ln>
        </p:spPr>
      </p:pic>
      <p:pic>
        <p:nvPicPr>
          <p:cNvPr id="11" name="Picture 10" descr="Clay Cooking Pot, Clay Pot, Mankalam, Manpatram, Earthen Pots ...">
            <a:extLst>
              <a:ext uri="{FF2B5EF4-FFF2-40B4-BE49-F238E27FC236}">
                <a16:creationId xmlns:a16="http://schemas.microsoft.com/office/drawing/2014/main" id="{BFB73D00-F216-4840-8918-CC2E5CCA4870}"/>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7176654" y="2575069"/>
            <a:ext cx="1745671" cy="1710604"/>
          </a:xfrm>
          <a:prstGeom prst="rect">
            <a:avLst/>
          </a:prstGeom>
          <a:noFill/>
          <a:ln>
            <a:noFill/>
          </a:ln>
        </p:spPr>
      </p:pic>
    </p:spTree>
    <p:extLst>
      <p:ext uri="{BB962C8B-B14F-4D97-AF65-F5344CB8AC3E}">
        <p14:creationId xmlns:p14="http://schemas.microsoft.com/office/powerpoint/2010/main" val="1268461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E2AF2-95FE-4D2C-A2B3-9839E5D5E955}"/>
              </a:ext>
            </a:extLst>
          </p:cNvPr>
          <p:cNvSpPr>
            <a:spLocks noGrp="1"/>
          </p:cNvSpPr>
          <p:nvPr>
            <p:ph type="title"/>
          </p:nvPr>
        </p:nvSpPr>
        <p:spPr/>
        <p:txBody>
          <a:bodyPr/>
          <a:lstStyle/>
          <a:p>
            <a:pPr algn="ctr"/>
            <a:r>
              <a:rPr lang="en-US" b="1" dirty="0">
                <a:solidFill>
                  <a:srgbClr val="002060"/>
                </a:solidFill>
                <a:latin typeface="Arial Rounded MT Bold" panose="020F0704030504030204" pitchFamily="34" charset="0"/>
              </a:rPr>
              <a:t>Fishery Biology</a:t>
            </a:r>
            <a:endParaRPr lang="en-IN" b="1" dirty="0">
              <a:solidFill>
                <a:srgbClr val="002060"/>
              </a:solidFill>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523B2112-69FF-4918-BBF7-626BCA6362A7}"/>
              </a:ext>
            </a:extLst>
          </p:cNvPr>
          <p:cNvSpPr>
            <a:spLocks noGrp="1"/>
          </p:cNvSpPr>
          <p:nvPr>
            <p:ph idx="1"/>
          </p:nvPr>
        </p:nvSpPr>
        <p:spPr/>
        <p:txBody>
          <a:bodyPr>
            <a:normAutofit lnSpcReduction="10000"/>
          </a:bodyPr>
          <a:lstStyle/>
          <a:p>
            <a:r>
              <a:rPr lang="en-US" dirty="0"/>
              <a:t>Why fishery biology.</a:t>
            </a:r>
          </a:p>
          <a:p>
            <a:r>
              <a:rPr lang="en-US" dirty="0"/>
              <a:t>What are the application of fishery biology.</a:t>
            </a:r>
          </a:p>
          <a:p>
            <a:r>
              <a:rPr lang="en-US" dirty="0"/>
              <a:t>Geographical condition of our country.</a:t>
            </a:r>
          </a:p>
          <a:p>
            <a:r>
              <a:rPr lang="en-US" dirty="0"/>
              <a:t>River network.</a:t>
            </a:r>
          </a:p>
          <a:p>
            <a:r>
              <a:rPr lang="en-US" dirty="0"/>
              <a:t>Blue revolution in India</a:t>
            </a:r>
          </a:p>
          <a:p>
            <a:r>
              <a:rPr lang="en-US" dirty="0"/>
              <a:t>Role of Ministry of Agriculture</a:t>
            </a:r>
          </a:p>
          <a:p>
            <a:r>
              <a:rPr lang="en-US" dirty="0"/>
              <a:t>Job opportunity </a:t>
            </a:r>
          </a:p>
          <a:p>
            <a:r>
              <a:rPr lang="en-US" dirty="0"/>
              <a:t>Skill development.</a:t>
            </a:r>
          </a:p>
          <a:p>
            <a:r>
              <a:rPr lang="en-US" dirty="0"/>
              <a:t>Research</a:t>
            </a:r>
          </a:p>
          <a:p>
            <a:endParaRPr lang="en-US" dirty="0"/>
          </a:p>
          <a:p>
            <a:endParaRPr lang="en-IN" dirty="0"/>
          </a:p>
        </p:txBody>
      </p:sp>
    </p:spTree>
    <p:extLst>
      <p:ext uri="{BB962C8B-B14F-4D97-AF65-F5344CB8AC3E}">
        <p14:creationId xmlns:p14="http://schemas.microsoft.com/office/powerpoint/2010/main" val="32360435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F0D08-8167-46BB-8AAF-868B918AF2C0}"/>
              </a:ext>
            </a:extLst>
          </p:cNvPr>
          <p:cNvSpPr>
            <a:spLocks noGrp="1"/>
          </p:cNvSpPr>
          <p:nvPr>
            <p:ph type="title"/>
          </p:nvPr>
        </p:nvSpPr>
        <p:spPr>
          <a:xfrm flipV="1">
            <a:off x="838200" y="203200"/>
            <a:ext cx="10515600" cy="161925"/>
          </a:xfrm>
        </p:spPr>
        <p:txBody>
          <a:bodyPr>
            <a:normAutofit fontScale="90000"/>
          </a:bodyPr>
          <a:lstStyle/>
          <a:p>
            <a:pPr algn="ctr"/>
            <a:r>
              <a:rPr lang="en-IN" b="1" dirty="0">
                <a:solidFill>
                  <a:srgbClr val="FF0000"/>
                </a:solidFill>
                <a:latin typeface="Times New Roman" panose="02020603050405020304" pitchFamily="18" charset="0"/>
                <a:cs typeface="Times New Roman" panose="02020603050405020304" pitchFamily="18" charset="0"/>
              </a:rPr>
              <a:t> </a:t>
            </a:r>
            <a:endParaRPr lang="en-IN" dirty="0"/>
          </a:p>
        </p:txBody>
      </p:sp>
      <p:pic>
        <p:nvPicPr>
          <p:cNvPr id="1026" name="Picture 2" descr="Sl.No Parameter Fresh water Brakish&#10;water&#10;Sea water&#10;8 Alkalinity 50-300ppm &gt;50ppm &gt;50ppm&#10;9 Chloride 31-50ppm &gt;500ppm &gt;500p...">
            <a:extLst>
              <a:ext uri="{FF2B5EF4-FFF2-40B4-BE49-F238E27FC236}">
                <a16:creationId xmlns:a16="http://schemas.microsoft.com/office/drawing/2014/main" id="{C5700DC1-F661-4F59-BF2B-71FAC03FFE9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0435" y="138545"/>
            <a:ext cx="10723419" cy="6737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98968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EF891-AC46-4BEF-91B8-8C5BE67FF9C4}"/>
              </a:ext>
            </a:extLst>
          </p:cNvPr>
          <p:cNvSpPr>
            <a:spLocks noGrp="1"/>
          </p:cNvSpPr>
          <p:nvPr>
            <p:ph type="title"/>
          </p:nvPr>
        </p:nvSpPr>
        <p:spPr/>
        <p:txBody>
          <a:bodyPr>
            <a:normAutofit/>
          </a:bodyPr>
          <a:lstStyle/>
          <a:p>
            <a:pPr algn="ctr"/>
            <a:r>
              <a:rPr lang="en-IN" b="1" dirty="0">
                <a:solidFill>
                  <a:srgbClr val="FF0000"/>
                </a:solidFill>
                <a:latin typeface="Times New Roman" panose="02020603050405020304" pitchFamily="18" charset="0"/>
                <a:cs typeface="Times New Roman" panose="02020603050405020304" pitchFamily="18" charset="0"/>
              </a:rPr>
              <a:t>Ice in fish processing</a:t>
            </a:r>
          </a:p>
        </p:txBody>
      </p:sp>
      <p:sp>
        <p:nvSpPr>
          <p:cNvPr id="3" name="Content Placeholder 2">
            <a:extLst>
              <a:ext uri="{FF2B5EF4-FFF2-40B4-BE49-F238E27FC236}">
                <a16:creationId xmlns:a16="http://schemas.microsoft.com/office/drawing/2014/main" id="{C32A1B59-9567-452B-91C7-337758138B99}"/>
              </a:ext>
            </a:extLst>
          </p:cNvPr>
          <p:cNvSpPr>
            <a:spLocks noGrp="1"/>
          </p:cNvSpPr>
          <p:nvPr>
            <p:ph idx="1"/>
          </p:nvPr>
        </p:nvSpPr>
        <p:spPr/>
        <p:txBody>
          <a:bodyPr/>
          <a:lstStyle/>
          <a:p>
            <a:r>
              <a:rPr lang="en-US" dirty="0"/>
              <a:t>Fresh water ice - </a:t>
            </a:r>
          </a:p>
          <a:p>
            <a:r>
              <a:rPr lang="en-US" dirty="0"/>
              <a:t>Seawater ice -</a:t>
            </a:r>
            <a:r>
              <a:rPr lang="en-US" b="0" i="0" dirty="0">
                <a:solidFill>
                  <a:srgbClr val="222222"/>
                </a:solidFill>
                <a:effectLst/>
                <a:latin typeface="arial" panose="020B0604020202020204" pitchFamily="34" charset="0"/>
              </a:rPr>
              <a:t> it is slightly subcooled during manufacture and can be packed well around </a:t>
            </a:r>
            <a:r>
              <a:rPr lang="en-US" b="1" i="0" dirty="0">
                <a:solidFill>
                  <a:srgbClr val="222222"/>
                </a:solidFill>
                <a:effectLst/>
                <a:latin typeface="arial" panose="020B0604020202020204" pitchFamily="34" charset="0"/>
              </a:rPr>
              <a:t>fish</a:t>
            </a:r>
            <a:r>
              <a:rPr lang="en-US" b="0" i="0" dirty="0">
                <a:solidFill>
                  <a:srgbClr val="222222"/>
                </a:solidFill>
                <a:effectLst/>
                <a:latin typeface="arial" panose="020B0604020202020204" pitchFamily="34" charset="0"/>
              </a:rPr>
              <a:t>, it may be </a:t>
            </a:r>
            <a:r>
              <a:rPr lang="en-US" b="1" i="0" dirty="0">
                <a:solidFill>
                  <a:srgbClr val="222222"/>
                </a:solidFill>
                <a:effectLst/>
                <a:latin typeface="arial" panose="020B0604020202020204" pitchFamily="34" charset="0"/>
              </a:rPr>
              <a:t>more</a:t>
            </a:r>
            <a:r>
              <a:rPr lang="en-US" b="0" i="0" dirty="0">
                <a:solidFill>
                  <a:srgbClr val="222222"/>
                </a:solidFill>
                <a:effectLst/>
                <a:latin typeface="arial" panose="020B0604020202020204" pitchFamily="34" charset="0"/>
              </a:rPr>
              <a:t> efficient in cooling </a:t>
            </a:r>
            <a:r>
              <a:rPr lang="en-US" b="1" i="0" dirty="0">
                <a:solidFill>
                  <a:srgbClr val="222222"/>
                </a:solidFill>
                <a:effectLst/>
                <a:latin typeface="arial" panose="020B0604020202020204" pitchFamily="34" charset="0"/>
              </a:rPr>
              <a:t>fish</a:t>
            </a:r>
            <a:r>
              <a:rPr lang="en-US" b="0" i="0" dirty="0">
                <a:solidFill>
                  <a:srgbClr val="222222"/>
                </a:solidFill>
                <a:effectLst/>
                <a:latin typeface="arial" panose="020B0604020202020204" pitchFamily="34" charset="0"/>
              </a:rPr>
              <a:t> than crushed block </a:t>
            </a:r>
            <a:r>
              <a:rPr lang="en-US" b="1" i="0" dirty="0">
                <a:solidFill>
                  <a:srgbClr val="222222"/>
                </a:solidFill>
                <a:effectLst/>
                <a:latin typeface="arial" panose="020B0604020202020204" pitchFamily="34" charset="0"/>
              </a:rPr>
              <a:t>ice</a:t>
            </a:r>
            <a:r>
              <a:rPr lang="en-US" b="0" i="0" dirty="0">
                <a:solidFill>
                  <a:srgbClr val="222222"/>
                </a:solidFill>
                <a:effectLst/>
                <a:latin typeface="arial" panose="020B0604020202020204" pitchFamily="34" charset="0"/>
              </a:rPr>
              <a:t>.</a:t>
            </a:r>
            <a:endParaRPr lang="en-US" dirty="0"/>
          </a:p>
          <a:p>
            <a:r>
              <a:rPr lang="en-US" dirty="0"/>
              <a:t>Antibiotic ice - </a:t>
            </a:r>
            <a:r>
              <a:rPr lang="en-US" b="0" i="0" dirty="0">
                <a:solidFill>
                  <a:srgbClr val="4D5156"/>
                </a:solidFill>
                <a:effectLst/>
                <a:latin typeface="arial" panose="020B0604020202020204" pitchFamily="34" charset="0"/>
              </a:rPr>
              <a:t>tetracycline </a:t>
            </a:r>
            <a:r>
              <a:rPr lang="en-US" b="1" i="0" dirty="0">
                <a:solidFill>
                  <a:srgbClr val="5F6368"/>
                </a:solidFill>
                <a:effectLst/>
                <a:latin typeface="arial" panose="020B0604020202020204" pitchFamily="34" charset="0"/>
              </a:rPr>
              <a:t>antibiotics</a:t>
            </a:r>
            <a:r>
              <a:rPr lang="en-US" b="0" i="0" dirty="0">
                <a:solidFill>
                  <a:srgbClr val="4D5156"/>
                </a:solidFill>
                <a:effectLst/>
                <a:latin typeface="arial" panose="020B0604020202020204" pitchFamily="34" charset="0"/>
              </a:rPr>
              <a:t> in </a:t>
            </a:r>
            <a:r>
              <a:rPr lang="en-US" b="1" i="0" dirty="0">
                <a:solidFill>
                  <a:srgbClr val="5F6368"/>
                </a:solidFill>
                <a:effectLst/>
                <a:latin typeface="arial" panose="020B0604020202020204" pitchFamily="34" charset="0"/>
              </a:rPr>
              <a:t>fish preservation</a:t>
            </a:r>
            <a:r>
              <a:rPr lang="en-US" b="0" i="0" dirty="0">
                <a:solidFill>
                  <a:srgbClr val="4D5156"/>
                </a:solidFill>
                <a:effectLst/>
                <a:latin typeface="arial" panose="020B0604020202020204" pitchFamily="34" charset="0"/>
              </a:rPr>
              <a:t> has been carried.</a:t>
            </a:r>
            <a:endParaRPr lang="en-IN" dirty="0"/>
          </a:p>
        </p:txBody>
      </p:sp>
    </p:spTree>
    <p:extLst>
      <p:ext uri="{BB962C8B-B14F-4D97-AF65-F5344CB8AC3E}">
        <p14:creationId xmlns:p14="http://schemas.microsoft.com/office/powerpoint/2010/main" val="120517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EBB6D-C50D-44A0-A210-6A0F80AF3FF4}"/>
              </a:ext>
            </a:extLst>
          </p:cNvPr>
          <p:cNvSpPr>
            <a:spLocks noGrp="1"/>
          </p:cNvSpPr>
          <p:nvPr>
            <p:ph type="title"/>
          </p:nvPr>
        </p:nvSpPr>
        <p:spPr/>
        <p:txBody>
          <a:bodyPr>
            <a:normAutofit fontScale="90000"/>
          </a:bodyPr>
          <a:lstStyle/>
          <a:p>
            <a:pPr algn="ctr"/>
            <a:r>
              <a:rPr lang="en-IN" b="1" dirty="0">
                <a:solidFill>
                  <a:srgbClr val="FF0000"/>
                </a:solidFill>
                <a:latin typeface="Times New Roman" panose="02020603050405020304" pitchFamily="18" charset="0"/>
                <a:cs typeface="Times New Roman" panose="02020603050405020304" pitchFamily="18" charset="0"/>
              </a:rPr>
              <a:t>Sewage and waste water disposal and effluent treatment plant</a:t>
            </a:r>
            <a:br>
              <a:rPr lang="en-IN" b="1" dirty="0">
                <a:solidFill>
                  <a:srgbClr val="FF0000"/>
                </a:solidFill>
                <a:latin typeface="Times New Roman" panose="02020603050405020304" pitchFamily="18" charset="0"/>
                <a:cs typeface="Times New Roman" panose="02020603050405020304" pitchFamily="18" charset="0"/>
              </a:rPr>
            </a:b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538310E-5F26-46CA-996A-49AAEC2F5C96}"/>
              </a:ext>
            </a:extLst>
          </p:cNvPr>
          <p:cNvSpPr>
            <a:spLocks noGrp="1"/>
          </p:cNvSpPr>
          <p:nvPr>
            <p:ph idx="1"/>
          </p:nvPr>
        </p:nvSpPr>
        <p:spPr>
          <a:xfrm>
            <a:off x="838200" y="1825624"/>
            <a:ext cx="10515600" cy="4889211"/>
          </a:xfrm>
        </p:spPr>
        <p:txBody>
          <a:bodyPr>
            <a:normAutofit lnSpcReduction="10000"/>
          </a:bodyPr>
          <a:lstStyle/>
          <a:p>
            <a:r>
              <a:rPr lang="en-US" b="1" i="0" dirty="0">
                <a:solidFill>
                  <a:srgbClr val="222222"/>
                </a:solidFill>
                <a:effectLst/>
                <a:latin typeface="Times New Roman" panose="02020603050405020304" pitchFamily="18" charset="0"/>
                <a:cs typeface="Times New Roman" panose="02020603050405020304" pitchFamily="18" charset="0"/>
              </a:rPr>
              <a:t>Fishing industry wastewater</a:t>
            </a:r>
            <a:r>
              <a:rPr lang="en-US" b="0" i="0" dirty="0">
                <a:solidFill>
                  <a:srgbClr val="222222"/>
                </a:solidFill>
                <a:effectLst/>
                <a:latin typeface="Times New Roman" panose="02020603050405020304" pitchFamily="18" charset="0"/>
                <a:cs typeface="Times New Roman" panose="02020603050405020304" pitchFamily="18" charset="0"/>
              </a:rPr>
              <a:t> is highly contaminated. </a:t>
            </a:r>
          </a:p>
          <a:p>
            <a:r>
              <a:rPr lang="en-US" b="0" i="0" dirty="0">
                <a:solidFill>
                  <a:srgbClr val="222222"/>
                </a:solidFill>
                <a:effectLst/>
                <a:latin typeface="Times New Roman" panose="02020603050405020304" pitchFamily="18" charset="0"/>
                <a:cs typeface="Times New Roman" panose="02020603050405020304" pitchFamily="18" charset="0"/>
              </a:rPr>
              <a:t>The degree of pollution of a </a:t>
            </a:r>
            <a:r>
              <a:rPr lang="en-US" b="1" i="0" dirty="0">
                <a:solidFill>
                  <a:srgbClr val="222222"/>
                </a:solidFill>
                <a:effectLst/>
                <a:latin typeface="Times New Roman" panose="02020603050405020304" pitchFamily="18" charset="0"/>
                <a:cs typeface="Times New Roman" panose="02020603050405020304" pitchFamily="18" charset="0"/>
              </a:rPr>
              <a:t>wastewater</a:t>
            </a:r>
            <a:r>
              <a:rPr lang="en-US" b="0" i="0" dirty="0">
                <a:solidFill>
                  <a:srgbClr val="222222"/>
                </a:solidFill>
                <a:effectLst/>
                <a:latin typeface="Times New Roman" panose="02020603050405020304" pitchFamily="18" charset="0"/>
                <a:cs typeface="Times New Roman" panose="02020603050405020304" pitchFamily="18" charset="0"/>
              </a:rPr>
              <a:t> depends on several parameters. </a:t>
            </a:r>
          </a:p>
          <a:p>
            <a:r>
              <a:rPr lang="en-US" b="0" i="0" dirty="0">
                <a:solidFill>
                  <a:srgbClr val="222222"/>
                </a:solidFill>
                <a:effectLst/>
                <a:latin typeface="Times New Roman" panose="02020603050405020304" pitchFamily="18" charset="0"/>
                <a:cs typeface="Times New Roman" panose="02020603050405020304" pitchFamily="18" charset="0"/>
              </a:rPr>
              <a:t>The most important are the type of operation being carried out, the </a:t>
            </a:r>
            <a:r>
              <a:rPr lang="en-US" b="1" i="0" dirty="0">
                <a:solidFill>
                  <a:srgbClr val="222222"/>
                </a:solidFill>
                <a:effectLst/>
                <a:latin typeface="Times New Roman" panose="02020603050405020304" pitchFamily="18" charset="0"/>
                <a:cs typeface="Times New Roman" panose="02020603050405020304" pitchFamily="18" charset="0"/>
              </a:rPr>
              <a:t>fish</a:t>
            </a:r>
            <a:r>
              <a:rPr lang="en-US" b="0" i="0" dirty="0">
                <a:solidFill>
                  <a:srgbClr val="222222"/>
                </a:solidFill>
                <a:effectLst/>
                <a:latin typeface="Times New Roman" panose="02020603050405020304" pitchFamily="18" charset="0"/>
                <a:cs typeface="Times New Roman" panose="02020603050405020304" pitchFamily="18" charset="0"/>
              </a:rPr>
              <a:t> species being processed and the operating routine in the factory.</a:t>
            </a:r>
          </a:p>
          <a:p>
            <a:r>
              <a:rPr lang="en-US" b="0" i="0" dirty="0">
                <a:solidFill>
                  <a:srgbClr val="222222"/>
                </a:solidFill>
                <a:effectLst/>
                <a:latin typeface="Times New Roman" panose="02020603050405020304" pitchFamily="18" charset="0"/>
                <a:cs typeface="Times New Roman" panose="02020603050405020304" pitchFamily="18" charset="0"/>
              </a:rPr>
              <a:t>The </a:t>
            </a:r>
            <a:r>
              <a:rPr lang="en-US" b="1" i="0" dirty="0">
                <a:solidFill>
                  <a:srgbClr val="222222"/>
                </a:solidFill>
                <a:effectLst/>
                <a:latin typeface="Times New Roman" panose="02020603050405020304" pitchFamily="18" charset="0"/>
                <a:cs typeface="Times New Roman" panose="02020603050405020304" pitchFamily="18" charset="0"/>
              </a:rPr>
              <a:t>sewage fed fish</a:t>
            </a:r>
            <a:r>
              <a:rPr lang="en-US" b="0" i="0" dirty="0">
                <a:solidFill>
                  <a:srgbClr val="222222"/>
                </a:solidFill>
                <a:effectLst/>
                <a:latin typeface="Times New Roman" panose="02020603050405020304" pitchFamily="18" charset="0"/>
                <a:cs typeface="Times New Roman" panose="02020603050405020304" pitchFamily="18" charset="0"/>
              </a:rPr>
              <a:t> culture uses the waste recycling process and maintains the good environment around the urban area. </a:t>
            </a:r>
          </a:p>
          <a:p>
            <a:r>
              <a:rPr lang="en-US" b="0" i="0" dirty="0">
                <a:solidFill>
                  <a:srgbClr val="222222"/>
                </a:solidFill>
                <a:effectLst/>
                <a:latin typeface="Times New Roman" panose="02020603050405020304" pitchFamily="18" charset="0"/>
                <a:cs typeface="Times New Roman" panose="02020603050405020304" pitchFamily="18" charset="0"/>
              </a:rPr>
              <a:t>Manuring and supplementary feeding is not required due to high content of nutrients in </a:t>
            </a:r>
            <a:r>
              <a:rPr lang="en-US" b="1" i="0" dirty="0">
                <a:solidFill>
                  <a:srgbClr val="222222"/>
                </a:solidFill>
                <a:effectLst/>
                <a:latin typeface="Times New Roman" panose="02020603050405020304" pitchFamily="18" charset="0"/>
                <a:cs typeface="Times New Roman" panose="02020603050405020304" pitchFamily="18" charset="0"/>
              </a:rPr>
              <a:t>sewage</a:t>
            </a:r>
            <a:r>
              <a:rPr lang="en-US" b="0" i="0" dirty="0">
                <a:solidFill>
                  <a:srgbClr val="222222"/>
                </a:solidFill>
                <a:effectLst/>
                <a:latin typeface="Times New Roman" panose="02020603050405020304" pitchFamily="18" charset="0"/>
                <a:cs typeface="Times New Roman" panose="02020603050405020304" pitchFamily="18" charset="0"/>
              </a:rPr>
              <a:t>. </a:t>
            </a:r>
          </a:p>
          <a:p>
            <a:r>
              <a:rPr lang="en-US" b="0" i="0" dirty="0">
                <a:solidFill>
                  <a:srgbClr val="222222"/>
                </a:solidFill>
                <a:effectLst/>
                <a:latin typeface="Times New Roman" panose="02020603050405020304" pitchFamily="18" charset="0"/>
                <a:cs typeface="Times New Roman" panose="02020603050405020304" pitchFamily="18" charset="0"/>
              </a:rPr>
              <a:t>Input cost is very low and production is very high.</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3880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75BD6-B5E7-473B-9D9A-D38DDEE141DA}"/>
              </a:ext>
            </a:extLst>
          </p:cNvPr>
          <p:cNvSpPr>
            <a:spLocks noGrp="1"/>
          </p:cNvSpPr>
          <p:nvPr>
            <p:ph type="title"/>
          </p:nvPr>
        </p:nvSpPr>
        <p:spPr>
          <a:xfrm>
            <a:off x="838200" y="365125"/>
            <a:ext cx="10515600" cy="2141537"/>
          </a:xfrm>
        </p:spPr>
        <p:txBody>
          <a:bodyPr/>
          <a:lstStyle/>
          <a:p>
            <a:pPr algn="ctr"/>
            <a:r>
              <a:rPr lang="en-IN" b="1" dirty="0">
                <a:solidFill>
                  <a:srgbClr val="FF0000"/>
                </a:solidFill>
                <a:latin typeface="Times New Roman" panose="02020603050405020304" pitchFamily="18" charset="0"/>
                <a:cs typeface="Times New Roman" panose="02020603050405020304" pitchFamily="18" charset="0"/>
              </a:rPr>
              <a:t> Packaging material  used in freezing and canning industry</a:t>
            </a:r>
            <a:endParaRPr lang="en-IN"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0513CC1-D2A6-4432-9AEC-01C0C90DC8C9}"/>
              </a:ext>
            </a:extLst>
          </p:cNvPr>
          <p:cNvSpPr>
            <a:spLocks noGrp="1"/>
          </p:cNvSpPr>
          <p:nvPr>
            <p:ph idx="1"/>
          </p:nvPr>
        </p:nvSpPr>
        <p:spPr>
          <a:xfrm>
            <a:off x="921328" y="2506662"/>
            <a:ext cx="10515600" cy="4351338"/>
          </a:xfrm>
        </p:spPr>
        <p:txBody>
          <a:bodyPr/>
          <a:lstStyle/>
          <a:p>
            <a:r>
              <a:rPr lang="en-US" dirty="0"/>
              <a:t>Polyolefin</a:t>
            </a:r>
          </a:p>
          <a:p>
            <a:r>
              <a:rPr lang="en-US" dirty="0"/>
              <a:t>Cartoon</a:t>
            </a:r>
          </a:p>
          <a:p>
            <a:r>
              <a:rPr lang="en-US" dirty="0"/>
              <a:t>Wax duplex cartoon</a:t>
            </a:r>
          </a:p>
          <a:p>
            <a:r>
              <a:rPr lang="en-US" dirty="0"/>
              <a:t>Master cartoon</a:t>
            </a:r>
          </a:p>
          <a:p>
            <a:r>
              <a:rPr lang="en-US" dirty="0"/>
              <a:t>Simple can</a:t>
            </a:r>
          </a:p>
          <a:p>
            <a:r>
              <a:rPr lang="en-US" dirty="0"/>
              <a:t>Coated cans</a:t>
            </a:r>
            <a:endParaRPr lang="en-IN" dirty="0"/>
          </a:p>
        </p:txBody>
      </p:sp>
    </p:spTree>
    <p:extLst>
      <p:ext uri="{BB962C8B-B14F-4D97-AF65-F5344CB8AC3E}">
        <p14:creationId xmlns:p14="http://schemas.microsoft.com/office/powerpoint/2010/main" val="2204618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B8E4-C4F0-4C0E-9B17-4C8D2DC82B50}"/>
              </a:ext>
            </a:extLst>
          </p:cNvPr>
          <p:cNvSpPr>
            <a:spLocks noGrp="1"/>
          </p:cNvSpPr>
          <p:nvPr>
            <p:ph type="title"/>
          </p:nvPr>
        </p:nvSpPr>
        <p:spPr/>
        <p:txBody>
          <a:bodyPr/>
          <a:lstStyle/>
          <a:p>
            <a:endParaRPr lang="en-IN" dirty="0"/>
          </a:p>
        </p:txBody>
      </p:sp>
      <p:pic>
        <p:nvPicPr>
          <p:cNvPr id="1026" name="Picture 2" descr="Packaging in general&#10;Function of packaging:&#10;Protect&#10;&#10;Preserve&#10;Practical&#10;Containment&#10;Communication&#10;Information&#10;Marketing&#10;&#10;F...">
            <a:extLst>
              <a:ext uri="{FF2B5EF4-FFF2-40B4-BE49-F238E27FC236}">
                <a16:creationId xmlns:a16="http://schemas.microsoft.com/office/drawing/2014/main" id="{3DA5815E-F2BA-4519-B58B-1242A7B9940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8836" y="258618"/>
            <a:ext cx="10734964" cy="6687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1740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4D8C2-A298-40A3-926B-AE06E6726430}"/>
              </a:ext>
            </a:extLst>
          </p:cNvPr>
          <p:cNvSpPr>
            <a:spLocks noGrp="1"/>
          </p:cNvSpPr>
          <p:nvPr>
            <p:ph type="title"/>
          </p:nvPr>
        </p:nvSpPr>
        <p:spPr/>
        <p:txBody>
          <a:bodyPr/>
          <a:lstStyle/>
          <a:p>
            <a:endParaRPr lang="en-IN"/>
          </a:p>
        </p:txBody>
      </p:sp>
      <p:pic>
        <p:nvPicPr>
          <p:cNvPr id="2050" name="Picture 2" descr="Many parameters to&#10;consider:&#10;&#10;Requirements to food packaging&#10;&#10;•&#10;•&#10;•&#10;•&#10;•&#10;•&#10;•&#10;•&#10;•&#10;•&#10;•&#10;&#10;Safety of food packaging materials - ...">
            <a:extLst>
              <a:ext uri="{FF2B5EF4-FFF2-40B4-BE49-F238E27FC236}">
                <a16:creationId xmlns:a16="http://schemas.microsoft.com/office/drawing/2014/main" id="{A0B71C9E-DE33-4AEA-AB8B-28233ABC953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40145"/>
            <a:ext cx="10515600" cy="6696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78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80098-07DB-4190-8B89-32F40F75AF84}"/>
              </a:ext>
            </a:extLst>
          </p:cNvPr>
          <p:cNvSpPr>
            <a:spLocks noGrp="1"/>
          </p:cNvSpPr>
          <p:nvPr>
            <p:ph type="title"/>
          </p:nvPr>
        </p:nvSpPr>
        <p:spPr/>
        <p:txBody>
          <a:bodyPr/>
          <a:lstStyle/>
          <a:p>
            <a:endParaRPr lang="en-IN"/>
          </a:p>
        </p:txBody>
      </p:sp>
      <p:pic>
        <p:nvPicPr>
          <p:cNvPr id="3074" name="Picture 2" descr="Packaging Requirements of fresh fish&#10;Fresh Fish&#10;The major portion of fish consumed is in its fresh form.&#10;requirements of a...">
            <a:extLst>
              <a:ext uri="{FF2B5EF4-FFF2-40B4-BE49-F238E27FC236}">
                <a16:creationId xmlns:a16="http://schemas.microsoft.com/office/drawing/2014/main" id="{2790D7CA-AD6F-4C79-8292-80B2604396B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30908"/>
            <a:ext cx="10624127" cy="6627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929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58DF4-0982-4295-BC19-E6C173B4D33D}"/>
              </a:ext>
            </a:extLst>
          </p:cNvPr>
          <p:cNvSpPr>
            <a:spLocks noGrp="1"/>
          </p:cNvSpPr>
          <p:nvPr>
            <p:ph type="title"/>
          </p:nvPr>
        </p:nvSpPr>
        <p:spPr/>
        <p:txBody>
          <a:bodyPr/>
          <a:lstStyle/>
          <a:p>
            <a:pPr algn="ctr"/>
            <a:r>
              <a:rPr lang="en-US" b="1" i="0" dirty="0">
                <a:solidFill>
                  <a:srgbClr val="FF0000"/>
                </a:solidFill>
                <a:effectLst/>
                <a:latin typeface="Times New Roman" panose="02020603050405020304" pitchFamily="18" charset="0"/>
                <a:cs typeface="Times New Roman" panose="02020603050405020304" pitchFamily="18" charset="0"/>
              </a:rPr>
              <a:t>Advantages of Fish packaging</a:t>
            </a:r>
            <a:endParaRPr lang="en-IN"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8440E34-2203-4118-AD68-BAFEEE2BC4EF}"/>
              </a:ext>
            </a:extLst>
          </p:cNvPr>
          <p:cNvSpPr>
            <a:spLocks noGrp="1"/>
          </p:cNvSpPr>
          <p:nvPr>
            <p:ph idx="1"/>
          </p:nvPr>
        </p:nvSpPr>
        <p:spPr>
          <a:xfrm>
            <a:off x="838200" y="1348509"/>
            <a:ext cx="10515600" cy="5375564"/>
          </a:xfrm>
        </p:spPr>
        <p:txBody>
          <a:bodyPr>
            <a:normAutofit lnSpcReduction="10000"/>
          </a:bodyPr>
          <a:lstStyle/>
          <a:p>
            <a:pPr algn="just"/>
            <a:endParaRPr lang="en-US" b="0" i="0" dirty="0">
              <a:solidFill>
                <a:srgbClr val="444444"/>
              </a:solidFill>
              <a:effectLst/>
              <a:latin typeface="Raleway"/>
            </a:endParaRPr>
          </a:p>
          <a:p>
            <a:pPr algn="just"/>
            <a:r>
              <a:rPr lang="en-US" b="0" i="0" dirty="0">
                <a:solidFill>
                  <a:srgbClr val="444444"/>
                </a:solidFill>
                <a:effectLst/>
                <a:latin typeface="Times New Roman" panose="02020603050405020304" pitchFamily="18" charset="0"/>
                <a:cs typeface="Times New Roman" panose="02020603050405020304" pitchFamily="18" charset="0"/>
              </a:rPr>
              <a:t>The packaging requirements for each will vary. </a:t>
            </a:r>
          </a:p>
          <a:p>
            <a:pPr algn="just"/>
            <a:r>
              <a:rPr lang="en-US" b="0" i="0" dirty="0">
                <a:solidFill>
                  <a:srgbClr val="444444"/>
                </a:solidFill>
                <a:effectLst/>
                <a:latin typeface="Times New Roman" panose="02020603050405020304" pitchFamily="18" charset="0"/>
                <a:cs typeface="Times New Roman" panose="02020603050405020304" pitchFamily="18" charset="0"/>
              </a:rPr>
              <a:t>Fish packaging produced is highly durable and cost effective.</a:t>
            </a:r>
          </a:p>
          <a:p>
            <a:pPr algn="just">
              <a:buFont typeface="Arial" panose="020B0604020202020204" pitchFamily="34" charset="0"/>
              <a:buChar char="•"/>
            </a:pPr>
            <a:r>
              <a:rPr lang="en-US" b="0" i="0" dirty="0">
                <a:solidFill>
                  <a:srgbClr val="444444"/>
                </a:solidFill>
                <a:effectLst/>
                <a:latin typeface="Times New Roman" panose="02020603050405020304" pitchFamily="18" charset="0"/>
                <a:cs typeface="Times New Roman" panose="02020603050405020304" pitchFamily="18" charset="0"/>
              </a:rPr>
              <a:t>Protection of product shape and form throughout the transportation process</a:t>
            </a:r>
          </a:p>
          <a:p>
            <a:pPr algn="just">
              <a:buFont typeface="Arial" panose="020B0604020202020204" pitchFamily="34" charset="0"/>
              <a:buChar char="•"/>
            </a:pPr>
            <a:r>
              <a:rPr lang="en-US" b="0" i="0" dirty="0">
                <a:solidFill>
                  <a:srgbClr val="444444"/>
                </a:solidFill>
                <a:effectLst/>
                <a:latin typeface="Times New Roman" panose="02020603050405020304" pitchFamily="18" charset="0"/>
                <a:cs typeface="Times New Roman" panose="02020603050405020304" pitchFamily="18" charset="0"/>
              </a:rPr>
              <a:t>Consumer product attraction through effective promotional packaging designs</a:t>
            </a:r>
          </a:p>
          <a:p>
            <a:pPr algn="just">
              <a:buFont typeface="Arial" panose="020B0604020202020204" pitchFamily="34" charset="0"/>
              <a:buChar char="•"/>
            </a:pPr>
            <a:r>
              <a:rPr lang="en-US" b="0" i="0" dirty="0">
                <a:solidFill>
                  <a:srgbClr val="444444"/>
                </a:solidFill>
                <a:effectLst/>
                <a:latin typeface="Times New Roman" panose="02020603050405020304" pitchFamily="18" charset="0"/>
                <a:cs typeface="Times New Roman" panose="02020603050405020304" pitchFamily="18" charset="0"/>
              </a:rPr>
              <a:t>Ensuring product freshness and longevity of shelf life.</a:t>
            </a:r>
          </a:p>
          <a:p>
            <a:pPr algn="just">
              <a:buFont typeface="Arial" panose="020B0604020202020204" pitchFamily="34" charset="0"/>
              <a:buChar char="•"/>
            </a:pPr>
            <a:r>
              <a:rPr lang="en-US" b="0" i="0" dirty="0">
                <a:solidFill>
                  <a:srgbClr val="444444"/>
                </a:solidFill>
                <a:effectLst/>
                <a:latin typeface="Times New Roman" panose="02020603050405020304" pitchFamily="18" charset="0"/>
                <a:cs typeface="Times New Roman" panose="02020603050405020304" pitchFamily="18" charset="0"/>
              </a:rPr>
              <a:t>Providing nutritional information on labels of packaging that can be beneficial to both consumer and retailer.</a:t>
            </a:r>
          </a:p>
          <a:p>
            <a:pPr algn="just">
              <a:buFont typeface="Arial" panose="020B0604020202020204" pitchFamily="34" charset="0"/>
              <a:buChar char="•"/>
            </a:pPr>
            <a:r>
              <a:rPr lang="en-US" b="0" i="0" dirty="0">
                <a:solidFill>
                  <a:srgbClr val="444444"/>
                </a:solidFill>
                <a:effectLst/>
                <a:latin typeface="Times New Roman" panose="02020603050405020304" pitchFamily="18" charset="0"/>
                <a:cs typeface="Times New Roman" panose="02020603050405020304" pitchFamily="18" charset="0"/>
              </a:rPr>
              <a:t>Providing better customer convenience through the implementation of effective pouch mechanisms such as re’ sealable</a:t>
            </a:r>
          </a:p>
          <a:p>
            <a:endParaRPr lang="en-IN" dirty="0"/>
          </a:p>
        </p:txBody>
      </p:sp>
    </p:spTree>
    <p:extLst>
      <p:ext uri="{BB962C8B-B14F-4D97-AF65-F5344CB8AC3E}">
        <p14:creationId xmlns:p14="http://schemas.microsoft.com/office/powerpoint/2010/main" val="33589675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0C390-34C1-4E5C-A9A7-F3EFFBF1687F}"/>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Polyolefin </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3372C5D-C214-4300-AABD-6D95C046BFF8}"/>
              </a:ext>
            </a:extLst>
          </p:cNvPr>
          <p:cNvSpPr>
            <a:spLocks noGrp="1"/>
          </p:cNvSpPr>
          <p:nvPr>
            <p:ph idx="1"/>
          </p:nvPr>
        </p:nvSpPr>
        <p:spPr>
          <a:xfrm>
            <a:off x="838200" y="1825624"/>
            <a:ext cx="10515600" cy="5032375"/>
          </a:xfrm>
        </p:spPr>
        <p:txBody>
          <a:bodyPr>
            <a:normAutofit fontScale="85000" lnSpcReduction="20000"/>
          </a:bodyPr>
          <a:lstStyle/>
          <a:p>
            <a:r>
              <a:rPr lang="en-US" b="0" i="0" dirty="0">
                <a:solidFill>
                  <a:srgbClr val="222222"/>
                </a:solidFill>
                <a:effectLst/>
                <a:latin typeface="arial" panose="020B0604020202020204" pitchFamily="34" charset="0"/>
              </a:rPr>
              <a:t>Plastics. Plastics are organic polymeric materials that can be molded into the desired shape</a:t>
            </a:r>
          </a:p>
          <a:p>
            <a:pPr algn="l"/>
            <a:r>
              <a:rPr lang="en-US" b="0" i="0" dirty="0">
                <a:solidFill>
                  <a:srgbClr val="222222"/>
                </a:solidFill>
                <a:effectLst/>
                <a:latin typeface="arial" panose="020B0604020202020204" pitchFamily="34" charset="0"/>
              </a:rPr>
              <a:t>A </a:t>
            </a:r>
            <a:r>
              <a:rPr lang="en-US" b="1" i="0" dirty="0">
                <a:solidFill>
                  <a:srgbClr val="222222"/>
                </a:solidFill>
                <a:effectLst/>
                <a:latin typeface="arial" panose="020B0604020202020204" pitchFamily="34" charset="0"/>
              </a:rPr>
              <a:t>polyolefin</a:t>
            </a:r>
            <a:r>
              <a:rPr lang="en-US" b="0" i="0" dirty="0">
                <a:solidFill>
                  <a:srgbClr val="222222"/>
                </a:solidFill>
                <a:effectLst/>
                <a:latin typeface="arial" panose="020B0604020202020204" pitchFamily="34" charset="0"/>
              </a:rPr>
              <a:t> is a type of polymer produced from a simple olefin  as a monomer. </a:t>
            </a:r>
          </a:p>
          <a:p>
            <a:pPr algn="l"/>
            <a:r>
              <a:rPr lang="en-US" b="0" i="0" dirty="0">
                <a:solidFill>
                  <a:srgbClr val="222222"/>
                </a:solidFill>
                <a:effectLst/>
                <a:latin typeface="arial" panose="020B0604020202020204" pitchFamily="34" charset="0"/>
              </a:rPr>
              <a:t>For example, polyethylene is the </a:t>
            </a:r>
            <a:r>
              <a:rPr lang="en-US" b="1" i="0" dirty="0">
                <a:solidFill>
                  <a:srgbClr val="222222"/>
                </a:solidFill>
                <a:effectLst/>
                <a:latin typeface="arial" panose="020B0604020202020204" pitchFamily="34" charset="0"/>
              </a:rPr>
              <a:t>polyolefin</a:t>
            </a:r>
            <a:r>
              <a:rPr lang="en-US" b="0" i="0" dirty="0">
                <a:solidFill>
                  <a:srgbClr val="222222"/>
                </a:solidFill>
                <a:effectLst/>
                <a:latin typeface="arial" panose="020B0604020202020204" pitchFamily="34" charset="0"/>
              </a:rPr>
              <a:t> produced by polymerizing the olefin ethylene. </a:t>
            </a:r>
          </a:p>
          <a:p>
            <a:pPr algn="l"/>
            <a:r>
              <a:rPr lang="en-US" b="0" i="0" dirty="0">
                <a:solidFill>
                  <a:srgbClr val="222222"/>
                </a:solidFill>
                <a:effectLst/>
                <a:latin typeface="arial" panose="020B0604020202020204" pitchFamily="34" charset="0"/>
              </a:rPr>
              <a:t>Polypropylene is another common </a:t>
            </a:r>
            <a:r>
              <a:rPr lang="en-US" b="1" i="0" dirty="0">
                <a:solidFill>
                  <a:srgbClr val="222222"/>
                </a:solidFill>
                <a:effectLst/>
                <a:latin typeface="arial" panose="020B0604020202020204" pitchFamily="34" charset="0"/>
              </a:rPr>
              <a:t>polyolefin</a:t>
            </a:r>
            <a:r>
              <a:rPr lang="en-US" b="0" i="0" dirty="0">
                <a:solidFill>
                  <a:srgbClr val="222222"/>
                </a:solidFill>
                <a:effectLst/>
                <a:latin typeface="arial" panose="020B0604020202020204" pitchFamily="34" charset="0"/>
              </a:rPr>
              <a:t> which is made from the olefin propylene.</a:t>
            </a:r>
          </a:p>
          <a:p>
            <a:pPr algn="l"/>
            <a:r>
              <a:rPr lang="en-US" b="1" i="0" dirty="0">
                <a:solidFill>
                  <a:srgbClr val="222222"/>
                </a:solidFill>
                <a:effectLst/>
                <a:latin typeface="arial" panose="020B0604020202020204" pitchFamily="34" charset="0"/>
              </a:rPr>
              <a:t>Polyolefins</a:t>
            </a:r>
            <a:r>
              <a:rPr lang="en-US" b="0" i="0" dirty="0">
                <a:solidFill>
                  <a:srgbClr val="222222"/>
                </a:solidFill>
                <a:effectLst/>
                <a:latin typeface="arial" panose="020B0604020202020204" pitchFamily="34" charset="0"/>
              </a:rPr>
              <a:t> are extremely suitable and </a:t>
            </a:r>
            <a:r>
              <a:rPr lang="en-US" b="1" i="0" dirty="0">
                <a:solidFill>
                  <a:srgbClr val="222222"/>
                </a:solidFill>
                <a:effectLst/>
                <a:latin typeface="arial" panose="020B0604020202020204" pitchFamily="34" charset="0"/>
              </a:rPr>
              <a:t>safe</a:t>
            </a:r>
            <a:r>
              <a:rPr lang="en-US" b="0" i="0" dirty="0">
                <a:solidFill>
                  <a:srgbClr val="222222"/>
                </a:solidFill>
                <a:effectLst/>
                <a:latin typeface="arial" panose="020B0604020202020204" pitchFamily="34" charset="0"/>
              </a:rPr>
              <a:t> for packaging. </a:t>
            </a:r>
          </a:p>
          <a:p>
            <a:pPr algn="l"/>
            <a:r>
              <a:rPr lang="en-US" b="0" i="0" dirty="0">
                <a:solidFill>
                  <a:srgbClr val="222222"/>
                </a:solidFill>
                <a:effectLst/>
                <a:latin typeface="arial" panose="020B0604020202020204" pitchFamily="34" charset="0"/>
              </a:rPr>
              <a:t>This is because they are 'chemically inert' materials, which means they do not interact with other materials. </a:t>
            </a:r>
          </a:p>
          <a:p>
            <a:pPr algn="l"/>
            <a:r>
              <a:rPr lang="en-US" b="0" i="0" dirty="0">
                <a:solidFill>
                  <a:srgbClr val="222222"/>
                </a:solidFill>
                <a:effectLst/>
                <a:latin typeface="arial" panose="020B0604020202020204" pitchFamily="34" charset="0"/>
              </a:rPr>
              <a:t>The contents of </a:t>
            </a:r>
            <a:r>
              <a:rPr lang="en-US" b="1" i="0" dirty="0">
                <a:solidFill>
                  <a:srgbClr val="222222"/>
                </a:solidFill>
                <a:effectLst/>
                <a:latin typeface="arial" panose="020B0604020202020204" pitchFamily="34" charset="0"/>
              </a:rPr>
              <a:t>polyolefin</a:t>
            </a:r>
            <a:r>
              <a:rPr lang="en-US" b="0" i="0" dirty="0">
                <a:solidFill>
                  <a:srgbClr val="222222"/>
                </a:solidFill>
                <a:effectLst/>
                <a:latin typeface="arial" panose="020B0604020202020204" pitchFamily="34" charset="0"/>
              </a:rPr>
              <a:t>  cannot absorb harmful chemicals, additives or by-products from the container.</a:t>
            </a:r>
          </a:p>
          <a:p>
            <a:br>
              <a:rPr lang="en-US" b="0" i="0" dirty="0">
                <a:solidFill>
                  <a:srgbClr val="222222"/>
                </a:solidFill>
                <a:effectLst/>
                <a:latin typeface="arial" panose="020B0604020202020204" pitchFamily="34" charset="0"/>
              </a:rPr>
            </a:br>
            <a:endParaRPr lang="en-IN" dirty="0"/>
          </a:p>
        </p:txBody>
      </p:sp>
      <p:pic>
        <p:nvPicPr>
          <p:cNvPr id="4" name="Picture 3" descr="Suresh Polymers Pvt. Ltd.">
            <a:extLst>
              <a:ext uri="{FF2B5EF4-FFF2-40B4-BE49-F238E27FC236}">
                <a16:creationId xmlns:a16="http://schemas.microsoft.com/office/drawing/2014/main" id="{287338FF-D081-4588-8C3E-0CF7FF85859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87273" cy="1825625"/>
          </a:xfrm>
          <a:prstGeom prst="rect">
            <a:avLst/>
          </a:prstGeom>
          <a:noFill/>
          <a:ln>
            <a:noFill/>
          </a:ln>
        </p:spPr>
      </p:pic>
    </p:spTree>
    <p:extLst>
      <p:ext uri="{BB962C8B-B14F-4D97-AF65-F5344CB8AC3E}">
        <p14:creationId xmlns:p14="http://schemas.microsoft.com/office/powerpoint/2010/main" val="22354184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C6AAD-1B6C-451A-A4F5-8009D19A1204}"/>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Master cartoon</a:t>
            </a:r>
            <a:endParaRPr lang="en-IN" dirty="0"/>
          </a:p>
        </p:txBody>
      </p:sp>
      <p:sp>
        <p:nvSpPr>
          <p:cNvPr id="4" name="AutoShape 2" descr="Master Carton Box, Packaging Cartons, Packing Box, Packing Boxes ...">
            <a:extLst>
              <a:ext uri="{FF2B5EF4-FFF2-40B4-BE49-F238E27FC236}">
                <a16:creationId xmlns:a16="http://schemas.microsoft.com/office/drawing/2014/main" id="{8F6A06FB-19B1-439B-A235-63BD726D5827}"/>
              </a:ext>
            </a:extLst>
          </p:cNvPr>
          <p:cNvSpPr>
            <a:spLocks noGrp="1" noChangeAspect="1" noChangeArrowheads="1"/>
          </p:cNvSpPr>
          <p:nvPr>
            <p:ph idx="1"/>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lnSpcReduction="10000"/>
          </a:bodyPr>
          <a:lstStyle/>
          <a:p>
            <a:r>
              <a:rPr lang="en-US" b="0" i="0" dirty="0">
                <a:effectLst/>
                <a:latin typeface="Times New Roman" panose="02020603050405020304" pitchFamily="18" charset="0"/>
                <a:cs typeface="Times New Roman" panose="02020603050405020304" pitchFamily="18" charset="0"/>
              </a:rPr>
              <a:t>The </a:t>
            </a:r>
            <a:r>
              <a:rPr lang="en-US" b="1" i="0" dirty="0">
                <a:effectLst/>
                <a:latin typeface="Times New Roman" panose="02020603050405020304" pitchFamily="18" charset="0"/>
                <a:cs typeface="Times New Roman" panose="02020603050405020304" pitchFamily="18" charset="0"/>
              </a:rPr>
              <a:t>master carton</a:t>
            </a:r>
            <a:r>
              <a:rPr lang="en-US" b="0" i="0" dirty="0">
                <a:effectLst/>
                <a:latin typeface="Times New Roman" panose="02020603050405020304" pitchFamily="18" charset="0"/>
                <a:cs typeface="Times New Roman" panose="02020603050405020304" pitchFamily="18" charset="0"/>
              </a:rPr>
              <a:t> is the large outer container that you see first when receiving a </a:t>
            </a:r>
            <a:r>
              <a:rPr lang="en-US" b="1" i="0" dirty="0">
                <a:effectLst/>
                <a:latin typeface="Times New Roman" panose="02020603050405020304" pitchFamily="18" charset="0"/>
                <a:cs typeface="Times New Roman" panose="02020603050405020304" pitchFamily="18" charset="0"/>
              </a:rPr>
              <a:t>package</a:t>
            </a:r>
            <a:r>
              <a:rPr lang="en-US" b="0" i="0" dirty="0">
                <a:effectLst/>
                <a:latin typeface="Times New Roman" panose="02020603050405020304" pitchFamily="18" charset="0"/>
                <a:cs typeface="Times New Roman" panose="02020603050405020304" pitchFamily="18" charset="0"/>
              </a:rPr>
              <a:t>. </a:t>
            </a:r>
          </a:p>
          <a:p>
            <a:r>
              <a:rPr lang="en-US" b="0" i="0" dirty="0">
                <a:effectLst/>
                <a:latin typeface="Times New Roman" panose="02020603050405020304" pitchFamily="18" charset="0"/>
                <a:cs typeface="Times New Roman" panose="02020603050405020304" pitchFamily="18" charset="0"/>
              </a:rPr>
              <a:t>It's often marked with the quantity of units inside and shipping</a:t>
            </a:r>
          </a:p>
          <a:p>
            <a:pPr algn="l"/>
            <a:r>
              <a:rPr lang="en-US" b="0" i="0" dirty="0">
                <a:effectLst/>
                <a:latin typeface="Times New Roman" panose="02020603050405020304" pitchFamily="18" charset="0"/>
                <a:cs typeface="Times New Roman" panose="02020603050405020304" pitchFamily="18" charset="0"/>
              </a:rPr>
              <a:t>These cartons are specifically designed to be master packs for our popular small carton boxes for freight consolidation and to reduce the number of boxes during transport and delivery. </a:t>
            </a:r>
          </a:p>
          <a:p>
            <a:pPr algn="l"/>
            <a:r>
              <a:rPr lang="en-US" b="0" i="0" dirty="0">
                <a:effectLst/>
                <a:latin typeface="Times New Roman" panose="02020603050405020304" pitchFamily="18" charset="0"/>
                <a:cs typeface="Times New Roman" panose="02020603050405020304" pitchFamily="18" charset="0"/>
              </a:rPr>
              <a:t>Choose the one that fits your needs and keep your items and their original packaging protected during the shipment.</a:t>
            </a:r>
          </a:p>
          <a:p>
            <a:br>
              <a:rPr lang="en-US" b="0" i="0" dirty="0">
                <a:solidFill>
                  <a:srgbClr val="000000"/>
                </a:solidFill>
                <a:effectLst/>
                <a:latin typeface="Roboto Condensed"/>
              </a:rPr>
            </a:br>
            <a:endParaRPr lang="en-IN" dirty="0"/>
          </a:p>
        </p:txBody>
      </p:sp>
      <p:pic>
        <p:nvPicPr>
          <p:cNvPr id="5" name="Picture 4" descr="Master Carton Box, Packaging Cartons, Packing Box, Packing Boxes ...">
            <a:extLst>
              <a:ext uri="{FF2B5EF4-FFF2-40B4-BE49-F238E27FC236}">
                <a16:creationId xmlns:a16="http://schemas.microsoft.com/office/drawing/2014/main" id="{BD0A3F5D-21BC-4FE1-9C88-5412E74BE4C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4371" y="-160814"/>
            <a:ext cx="2377440" cy="1986439"/>
          </a:xfrm>
          <a:prstGeom prst="rect">
            <a:avLst/>
          </a:prstGeom>
          <a:noFill/>
          <a:ln>
            <a:noFill/>
          </a:ln>
        </p:spPr>
      </p:pic>
    </p:spTree>
    <p:extLst>
      <p:ext uri="{BB962C8B-B14F-4D97-AF65-F5344CB8AC3E}">
        <p14:creationId xmlns:p14="http://schemas.microsoft.com/office/powerpoint/2010/main" val="3995708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12B1E-0C49-44EE-A0F5-F685108A493A}"/>
              </a:ext>
            </a:extLst>
          </p:cNvPr>
          <p:cNvSpPr>
            <a:spLocks noGrp="1"/>
          </p:cNvSpPr>
          <p:nvPr>
            <p:ph type="title"/>
          </p:nvPr>
        </p:nvSpPr>
        <p:spPr/>
        <p:txBody>
          <a:bodyPr/>
          <a:lstStyle/>
          <a:p>
            <a:pPr algn="ctr"/>
            <a:r>
              <a:rPr lang="en-US" b="1" dirty="0"/>
              <a:t>Syllabus pattern</a:t>
            </a:r>
            <a:endParaRPr lang="en-IN" b="1" dirty="0"/>
          </a:p>
        </p:txBody>
      </p:sp>
      <p:sp>
        <p:nvSpPr>
          <p:cNvPr id="3" name="Content Placeholder 2">
            <a:extLst>
              <a:ext uri="{FF2B5EF4-FFF2-40B4-BE49-F238E27FC236}">
                <a16:creationId xmlns:a16="http://schemas.microsoft.com/office/drawing/2014/main" id="{6B4DEB41-8572-4685-86E3-8E5CE59D9D4D}"/>
              </a:ext>
            </a:extLst>
          </p:cNvPr>
          <p:cNvSpPr>
            <a:spLocks noGrp="1"/>
          </p:cNvSpPr>
          <p:nvPr>
            <p:ph idx="1"/>
          </p:nvPr>
        </p:nvSpPr>
        <p:spPr/>
        <p:txBody>
          <a:bodyPr/>
          <a:lstStyle/>
          <a:p>
            <a:r>
              <a:rPr lang="en-US" dirty="0"/>
              <a:t>In total eight units for each semester.</a:t>
            </a:r>
          </a:p>
          <a:p>
            <a:r>
              <a:rPr lang="en-US" dirty="0"/>
              <a:t>Will taught only four units by the teachers.</a:t>
            </a:r>
          </a:p>
          <a:p>
            <a:r>
              <a:rPr lang="en-US" dirty="0"/>
              <a:t>Remaining four units are for self study.</a:t>
            </a:r>
          </a:p>
          <a:p>
            <a:r>
              <a:rPr lang="en-US" dirty="0"/>
              <a:t>Questions will come from all eight units with internal options.</a:t>
            </a:r>
          </a:p>
          <a:p>
            <a:endParaRPr lang="en-IN" dirty="0"/>
          </a:p>
        </p:txBody>
      </p:sp>
    </p:spTree>
    <p:extLst>
      <p:ext uri="{BB962C8B-B14F-4D97-AF65-F5344CB8AC3E}">
        <p14:creationId xmlns:p14="http://schemas.microsoft.com/office/powerpoint/2010/main" val="516649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69570-0E19-4EFB-96AB-E34D34E0D005}"/>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Wax Duplex Cartoon</a:t>
            </a:r>
            <a:endParaRPr lang="en-IN" b="1" dirty="0">
              <a:solidFill>
                <a:srgbClr val="C00000"/>
              </a:solidFill>
              <a:latin typeface="Times New Roman" panose="02020603050405020304" pitchFamily="18" charset="0"/>
              <a:cs typeface="Times New Roman" panose="02020603050405020304" pitchFamily="18" charset="0"/>
            </a:endParaRPr>
          </a:p>
        </p:txBody>
      </p:sp>
      <p:pic>
        <p:nvPicPr>
          <p:cNvPr id="5122" name="Picture 2" descr="Frozen Seafood Box Wax Coated Foldable Cardboard Packaging - H011 ...">
            <a:extLst>
              <a:ext uri="{FF2B5EF4-FFF2-40B4-BE49-F238E27FC236}">
                <a16:creationId xmlns:a16="http://schemas.microsoft.com/office/drawing/2014/main" id="{080B22F8-E351-4BD1-A400-9F7E1A011D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103417" cy="2004291"/>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2D545531-7D85-4CEA-A889-8F248593C4C8}"/>
              </a:ext>
            </a:extLst>
          </p:cNvPr>
          <p:cNvSpPr>
            <a:spLocks noGrp="1"/>
          </p:cNvSpPr>
          <p:nvPr>
            <p:ph idx="1"/>
          </p:nvPr>
        </p:nvSpPr>
        <p:spPr/>
        <p:txBody>
          <a:bodyPr/>
          <a:lstStyle/>
          <a:p>
            <a:r>
              <a:rPr lang="en-US" dirty="0"/>
              <a:t>Proper packaging for frozen :fish is essential for controlling the detrimental effects of oxygen and desiccation by barring the entry of air and escape of </a:t>
            </a:r>
            <a:r>
              <a:rPr lang="en-US" dirty="0" err="1"/>
              <a:t>moistur</a:t>
            </a:r>
            <a:r>
              <a:rPr lang="en-US" dirty="0"/>
              <a:t>. </a:t>
            </a:r>
          </a:p>
          <a:p>
            <a:r>
              <a:rPr lang="en-US" dirty="0"/>
              <a:t>Protect the contents from </a:t>
            </a:r>
            <a:r>
              <a:rPr lang="en-US" dirty="0" err="1"/>
              <a:t>flavour</a:t>
            </a:r>
            <a:r>
              <a:rPr lang="en-US" dirty="0"/>
              <a:t> contamination, entry of microorganisms, mechanical damage and exposure to light.</a:t>
            </a:r>
          </a:p>
          <a:p>
            <a:r>
              <a:rPr lang="en-US" dirty="0"/>
              <a:t>Fish packaging cartons are with their special properties such as bursting strength, puncture resistance, water </a:t>
            </a:r>
            <a:r>
              <a:rPr lang="en-US" dirty="0" err="1"/>
              <a:t>proofness</a:t>
            </a:r>
            <a:r>
              <a:rPr lang="en-US" dirty="0"/>
              <a:t>.</a:t>
            </a:r>
          </a:p>
          <a:p>
            <a:r>
              <a:rPr lang="en-US" dirty="0"/>
              <a:t> tearing, strength, tensile strength, elongation, moisture content, thickness, weight of the carton, dimension, wax content and saponifiable matter. </a:t>
            </a:r>
            <a:endParaRPr lang="en-IN" dirty="0"/>
          </a:p>
        </p:txBody>
      </p:sp>
      <p:pic>
        <p:nvPicPr>
          <p:cNvPr id="8" name="Picture 7" descr="Carton Boxes - Wax Coated Carton Boxes Manufacturer from Coimbatore">
            <a:extLst>
              <a:ext uri="{FF2B5EF4-FFF2-40B4-BE49-F238E27FC236}">
                <a16:creationId xmlns:a16="http://schemas.microsoft.com/office/drawing/2014/main" id="{9876C750-634F-4BFC-AF32-660042D9C7E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997950" y="0"/>
            <a:ext cx="3194050" cy="1690688"/>
          </a:xfrm>
          <a:prstGeom prst="rect">
            <a:avLst/>
          </a:prstGeom>
          <a:noFill/>
          <a:ln>
            <a:noFill/>
          </a:ln>
        </p:spPr>
      </p:pic>
    </p:spTree>
    <p:extLst>
      <p:ext uri="{BB962C8B-B14F-4D97-AF65-F5344CB8AC3E}">
        <p14:creationId xmlns:p14="http://schemas.microsoft.com/office/powerpoint/2010/main" val="40805251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95D72-967E-4B64-8E82-D80626A4B7B4}"/>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Simple Cans</a:t>
            </a:r>
            <a:endParaRPr lang="en-IN" dirty="0"/>
          </a:p>
        </p:txBody>
      </p:sp>
      <p:sp>
        <p:nvSpPr>
          <p:cNvPr id="3" name="Content Placeholder 2">
            <a:extLst>
              <a:ext uri="{FF2B5EF4-FFF2-40B4-BE49-F238E27FC236}">
                <a16:creationId xmlns:a16="http://schemas.microsoft.com/office/drawing/2014/main" id="{399B40AF-AC78-4E96-ACD3-9D3A4D083259}"/>
              </a:ext>
            </a:extLst>
          </p:cNvPr>
          <p:cNvSpPr>
            <a:spLocks noGrp="1"/>
          </p:cNvSpPr>
          <p:nvPr>
            <p:ph idx="1"/>
          </p:nvPr>
        </p:nvSpPr>
        <p:spPr/>
        <p:txBody>
          <a:bodyPr>
            <a:normAutofit fontScale="62500" lnSpcReduction="20000"/>
          </a:bodyPr>
          <a:lstStyle/>
          <a:p>
            <a:pPr algn="l"/>
            <a:r>
              <a:rPr lang="en-US" b="0" i="0" dirty="0">
                <a:solidFill>
                  <a:srgbClr val="222222"/>
                </a:solidFill>
                <a:effectLst/>
                <a:latin typeface="arial" panose="020B0604020202020204" pitchFamily="34" charset="0"/>
              </a:rPr>
              <a:t>Other fish that is canned includes tuna </a:t>
            </a:r>
            <a:r>
              <a:rPr lang="en-US" b="1" i="0" dirty="0">
                <a:solidFill>
                  <a:srgbClr val="222222"/>
                </a:solidFill>
                <a:effectLst/>
                <a:latin typeface="arial" panose="020B0604020202020204" pitchFamily="34" charset="0"/>
              </a:rPr>
              <a:t>cod</a:t>
            </a:r>
            <a:r>
              <a:rPr lang="en-US" b="0" i="0" dirty="0">
                <a:solidFill>
                  <a:srgbClr val="222222"/>
                </a:solidFill>
                <a:effectLst/>
                <a:latin typeface="arial" panose="020B0604020202020204" pitchFamily="34" charset="0"/>
              </a:rPr>
              <a:t>, </a:t>
            </a:r>
            <a:r>
              <a:rPr lang="en-US" b="1" i="0" dirty="0">
                <a:solidFill>
                  <a:srgbClr val="222222"/>
                </a:solidFill>
                <a:effectLst/>
                <a:latin typeface="arial" panose="020B0604020202020204" pitchFamily="34" charset="0"/>
              </a:rPr>
              <a:t>mackerel</a:t>
            </a:r>
            <a:r>
              <a:rPr lang="en-US" b="0" i="0" dirty="0">
                <a:solidFill>
                  <a:srgbClr val="222222"/>
                </a:solidFill>
                <a:effectLst/>
                <a:latin typeface="arial" panose="020B0604020202020204" pitchFamily="34" charset="0"/>
              </a:rPr>
              <a:t>, herring, and </a:t>
            </a:r>
            <a:r>
              <a:rPr lang="en-US" b="1" i="0" dirty="0">
                <a:solidFill>
                  <a:srgbClr val="222222"/>
                </a:solidFill>
                <a:effectLst/>
                <a:latin typeface="arial" panose="020B0604020202020204" pitchFamily="34" charset="0"/>
              </a:rPr>
              <a:t>anchovy</a:t>
            </a:r>
            <a:r>
              <a:rPr lang="en-US" b="0" i="0" dirty="0">
                <a:solidFill>
                  <a:srgbClr val="222222"/>
                </a:solidFill>
                <a:effectLst/>
                <a:latin typeface="arial" panose="020B0604020202020204" pitchFamily="34" charset="0"/>
              </a:rPr>
              <a:t>.</a:t>
            </a:r>
          </a:p>
          <a:p>
            <a:pPr algn="l"/>
            <a:r>
              <a:rPr lang="en-US" b="0" i="0" dirty="0">
                <a:solidFill>
                  <a:srgbClr val="222222"/>
                </a:solidFill>
                <a:effectLst/>
                <a:latin typeface="arial" panose="020B0604020202020204" pitchFamily="34" charset="0"/>
              </a:rPr>
              <a:t>Tuna and most </a:t>
            </a:r>
            <a:r>
              <a:rPr lang="en-US" b="1" i="0" dirty="0">
                <a:solidFill>
                  <a:srgbClr val="222222"/>
                </a:solidFill>
                <a:effectLst/>
                <a:latin typeface="arial" panose="020B0604020202020204" pitchFamily="34" charset="0"/>
              </a:rPr>
              <a:t>canned fish is cooked</a:t>
            </a:r>
            <a:r>
              <a:rPr lang="en-US" b="0" i="0" dirty="0">
                <a:solidFill>
                  <a:srgbClr val="222222"/>
                </a:solidFill>
                <a:effectLst/>
                <a:latin typeface="arial" panose="020B0604020202020204" pitchFamily="34" charset="0"/>
              </a:rPr>
              <a:t> before it </a:t>
            </a:r>
            <a:r>
              <a:rPr lang="en-US" b="1" i="0" dirty="0">
                <a:solidFill>
                  <a:srgbClr val="222222"/>
                </a:solidFill>
                <a:effectLst/>
                <a:latin typeface="arial" panose="020B0604020202020204" pitchFamily="34" charset="0"/>
              </a:rPr>
              <a:t>is canned</a:t>
            </a:r>
            <a:r>
              <a:rPr lang="en-US" b="0" i="0" dirty="0">
                <a:solidFill>
                  <a:srgbClr val="222222"/>
                </a:solidFill>
                <a:effectLst/>
                <a:latin typeface="arial" panose="020B0604020202020204" pitchFamily="34" charset="0"/>
              </a:rPr>
              <a:t>.</a:t>
            </a:r>
          </a:p>
          <a:p>
            <a:pPr algn="l">
              <a:buFont typeface="+mj-lt"/>
              <a:buAutoNum type="arabicPeriod"/>
            </a:pPr>
            <a:r>
              <a:rPr lang="en-US" b="0" i="0" dirty="0">
                <a:solidFill>
                  <a:srgbClr val="222222"/>
                </a:solidFill>
                <a:effectLst/>
                <a:latin typeface="arial" panose="020B0604020202020204" pitchFamily="34" charset="0"/>
              </a:rPr>
              <a:t>Mackerel. Linked to lower blood pressure among males, mackerel is rich in protein and doesn't contain nearly as many calories as chicken or beef. ...</a:t>
            </a:r>
          </a:p>
          <a:p>
            <a:pPr algn="l">
              <a:buFont typeface="+mj-lt"/>
              <a:buAutoNum type="arabicPeriod"/>
            </a:pPr>
            <a:r>
              <a:rPr lang="en-US" b="0" i="0" dirty="0">
                <a:solidFill>
                  <a:srgbClr val="222222"/>
                </a:solidFill>
                <a:effectLst/>
                <a:latin typeface="arial" panose="020B0604020202020204" pitchFamily="34" charset="0"/>
              </a:rPr>
              <a:t>Sardines in Olive Oil. ...</a:t>
            </a:r>
          </a:p>
          <a:p>
            <a:pPr algn="l">
              <a:buFont typeface="+mj-lt"/>
              <a:buAutoNum type="arabicPeriod"/>
            </a:pPr>
            <a:r>
              <a:rPr lang="en-US" b="0" i="0" dirty="0">
                <a:solidFill>
                  <a:srgbClr val="222222"/>
                </a:solidFill>
                <a:effectLst/>
                <a:latin typeface="arial" panose="020B0604020202020204" pitchFamily="34" charset="0"/>
              </a:rPr>
              <a:t>Sardines in Soya Oil. ...</a:t>
            </a:r>
          </a:p>
          <a:p>
            <a:pPr algn="l">
              <a:buFont typeface="+mj-lt"/>
              <a:buAutoNum type="arabicPeriod"/>
            </a:pPr>
            <a:r>
              <a:rPr lang="en-US" b="0" i="0" dirty="0">
                <a:solidFill>
                  <a:srgbClr val="222222"/>
                </a:solidFill>
                <a:effectLst/>
                <a:latin typeface="arial" panose="020B0604020202020204" pitchFamily="34" charset="0"/>
              </a:rPr>
              <a:t>Sardines in Vegetable Oil. ...</a:t>
            </a:r>
          </a:p>
          <a:p>
            <a:pPr algn="l">
              <a:buFont typeface="+mj-lt"/>
              <a:buAutoNum type="arabicPeriod"/>
            </a:pPr>
            <a:r>
              <a:rPr lang="en-US" b="0" i="0" dirty="0">
                <a:solidFill>
                  <a:srgbClr val="222222"/>
                </a:solidFill>
                <a:effectLst/>
                <a:latin typeface="arial" panose="020B0604020202020204" pitchFamily="34" charset="0"/>
              </a:rPr>
              <a:t>Sardines in Water. ...</a:t>
            </a:r>
          </a:p>
          <a:p>
            <a:pPr algn="l">
              <a:buFont typeface="+mj-lt"/>
              <a:buAutoNum type="arabicPeriod"/>
            </a:pPr>
            <a:r>
              <a:rPr lang="en-US" b="0" i="0" dirty="0">
                <a:solidFill>
                  <a:srgbClr val="222222"/>
                </a:solidFill>
                <a:effectLst/>
                <a:latin typeface="arial" panose="020B0604020202020204" pitchFamily="34" charset="0"/>
              </a:rPr>
              <a:t>Light </a:t>
            </a:r>
            <a:r>
              <a:rPr lang="en-US" b="1" i="0" dirty="0">
                <a:solidFill>
                  <a:srgbClr val="222222"/>
                </a:solidFill>
                <a:effectLst/>
                <a:latin typeface="arial" panose="020B0604020202020204" pitchFamily="34" charset="0"/>
              </a:rPr>
              <a:t>Tuna</a:t>
            </a:r>
            <a:r>
              <a:rPr lang="en-US" b="0" i="0" dirty="0">
                <a:solidFill>
                  <a:srgbClr val="222222"/>
                </a:solidFill>
                <a:effectLst/>
                <a:latin typeface="arial" panose="020B0604020202020204" pitchFamily="34" charset="0"/>
              </a:rPr>
              <a:t> in Soya Oil. ...</a:t>
            </a:r>
          </a:p>
          <a:p>
            <a:pPr algn="l">
              <a:buFont typeface="+mj-lt"/>
              <a:buAutoNum type="arabicPeriod"/>
            </a:pPr>
            <a:r>
              <a:rPr lang="en-US" b="0" i="0" dirty="0">
                <a:solidFill>
                  <a:srgbClr val="222222"/>
                </a:solidFill>
                <a:effectLst/>
                <a:latin typeface="arial" panose="020B0604020202020204" pitchFamily="34" charset="0"/>
              </a:rPr>
              <a:t>Light </a:t>
            </a:r>
            <a:r>
              <a:rPr lang="en-US" b="1" i="0" dirty="0">
                <a:solidFill>
                  <a:srgbClr val="222222"/>
                </a:solidFill>
                <a:effectLst/>
                <a:latin typeface="arial" panose="020B0604020202020204" pitchFamily="34" charset="0"/>
              </a:rPr>
              <a:t>Tuna</a:t>
            </a:r>
            <a:r>
              <a:rPr lang="en-US" b="0" i="0" dirty="0">
                <a:solidFill>
                  <a:srgbClr val="222222"/>
                </a:solidFill>
                <a:effectLst/>
                <a:latin typeface="arial" panose="020B0604020202020204" pitchFamily="34" charset="0"/>
              </a:rPr>
              <a:t> in Water. ...</a:t>
            </a:r>
          </a:p>
          <a:p>
            <a:pPr algn="l">
              <a:buFont typeface="+mj-lt"/>
              <a:buAutoNum type="arabicPeriod"/>
            </a:pPr>
            <a:r>
              <a:rPr lang="en-US" b="1" i="0" dirty="0">
                <a:solidFill>
                  <a:srgbClr val="222222"/>
                </a:solidFill>
                <a:effectLst/>
                <a:latin typeface="arial" panose="020B0604020202020204" pitchFamily="34" charset="0"/>
              </a:rPr>
              <a:t>Tuna</a:t>
            </a:r>
            <a:r>
              <a:rPr lang="en-US" b="0" i="0" dirty="0">
                <a:solidFill>
                  <a:srgbClr val="222222"/>
                </a:solidFill>
                <a:effectLst/>
                <a:latin typeface="arial" panose="020B0604020202020204" pitchFamily="34" charset="0"/>
              </a:rPr>
              <a:t> Salad With Black Eyed Peas.</a:t>
            </a:r>
          </a:p>
          <a:p>
            <a:br>
              <a:rPr lang="en-US" b="0" i="0" dirty="0">
                <a:solidFill>
                  <a:srgbClr val="222222"/>
                </a:solidFill>
                <a:effectLst/>
                <a:latin typeface="arial" panose="020B0604020202020204" pitchFamily="34" charset="0"/>
              </a:rPr>
            </a:br>
            <a:br>
              <a:rPr lang="en-US" b="0" i="0" dirty="0">
                <a:solidFill>
                  <a:srgbClr val="222222"/>
                </a:solidFill>
                <a:effectLst/>
                <a:latin typeface="arial" panose="020B0604020202020204" pitchFamily="34" charset="0"/>
              </a:rPr>
            </a:br>
            <a:endParaRPr lang="en-IN" dirty="0"/>
          </a:p>
        </p:txBody>
      </p:sp>
      <p:pic>
        <p:nvPicPr>
          <p:cNvPr id="4" name="Picture 3" descr="Tin can packaging for food ≡ Hildering Packaging">
            <a:extLst>
              <a:ext uri="{FF2B5EF4-FFF2-40B4-BE49-F238E27FC236}">
                <a16:creationId xmlns:a16="http://schemas.microsoft.com/office/drawing/2014/main" id="{CE7FD5EC-A95B-400A-AF10-5A3D2A5CCB8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05000" cy="1905000"/>
          </a:xfrm>
          <a:prstGeom prst="rect">
            <a:avLst/>
          </a:prstGeom>
          <a:noFill/>
          <a:ln>
            <a:noFill/>
          </a:ln>
        </p:spPr>
      </p:pic>
      <p:pic>
        <p:nvPicPr>
          <p:cNvPr id="5" name="Picture 4" descr="Tin Containers and Tin Caps Manufacturer | Sayaji Packaging ...">
            <a:extLst>
              <a:ext uri="{FF2B5EF4-FFF2-40B4-BE49-F238E27FC236}">
                <a16:creationId xmlns:a16="http://schemas.microsoft.com/office/drawing/2014/main" id="{F5EBB98C-13A1-4D15-8A90-5F1E8D7053E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255000" y="4000500"/>
            <a:ext cx="3810000" cy="2857500"/>
          </a:xfrm>
          <a:prstGeom prst="rect">
            <a:avLst/>
          </a:prstGeom>
          <a:noFill/>
          <a:ln>
            <a:noFill/>
          </a:ln>
        </p:spPr>
      </p:pic>
    </p:spTree>
    <p:extLst>
      <p:ext uri="{BB962C8B-B14F-4D97-AF65-F5344CB8AC3E}">
        <p14:creationId xmlns:p14="http://schemas.microsoft.com/office/powerpoint/2010/main" val="20880962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4156-45CF-4BD2-A48B-2258DEE52BCE}"/>
              </a:ext>
            </a:extLst>
          </p:cNvPr>
          <p:cNvSpPr>
            <a:spLocks noGrp="1"/>
          </p:cNvSpPr>
          <p:nvPr>
            <p:ph type="title"/>
          </p:nvPr>
        </p:nvSpPr>
        <p:spPr/>
        <p:txBody>
          <a:bodyPr/>
          <a:lstStyle/>
          <a:p>
            <a:endParaRPr lang="en-IN"/>
          </a:p>
        </p:txBody>
      </p:sp>
      <p:pic>
        <p:nvPicPr>
          <p:cNvPr id="1026" name="Picture 2" descr="Canning industry should be considered&#10;only if the following are available-&#10;• A regular supply of large quantities of suita...">
            <a:extLst>
              <a:ext uri="{FF2B5EF4-FFF2-40B4-BE49-F238E27FC236}">
                <a16:creationId xmlns:a16="http://schemas.microsoft.com/office/drawing/2014/main" id="{25CE521A-ADCA-4147-848C-7CCDFE75E63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6546" y="138544"/>
            <a:ext cx="10778836" cy="6719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643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A9D81-18A8-40C4-B3C7-1DACE367AB86}"/>
              </a:ext>
            </a:extLst>
          </p:cNvPr>
          <p:cNvSpPr>
            <a:spLocks noGrp="1"/>
          </p:cNvSpPr>
          <p:nvPr>
            <p:ph type="title"/>
          </p:nvPr>
        </p:nvSpPr>
        <p:spPr/>
        <p:txBody>
          <a:bodyPr/>
          <a:lstStyle/>
          <a:p>
            <a:endParaRPr lang="en-IN"/>
          </a:p>
        </p:txBody>
      </p:sp>
      <p:pic>
        <p:nvPicPr>
          <p:cNvPr id="2050" name="Picture 2" descr="Steps of fish canning:&#10;1. Selection of raw materials&#10;2. Treatment before canning.&#10;1. Nobbing&#10;2. Washing and de-scaling&#10;3. ...">
            <a:extLst>
              <a:ext uri="{FF2B5EF4-FFF2-40B4-BE49-F238E27FC236}">
                <a16:creationId xmlns:a16="http://schemas.microsoft.com/office/drawing/2014/main" id="{79983F21-16AC-4FB0-88B6-FE8ED0DE8EE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461818"/>
            <a:ext cx="10515600" cy="6396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66936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37BB-51EF-4B49-91A4-EB397FA2EED4}"/>
              </a:ext>
            </a:extLst>
          </p:cNvPr>
          <p:cNvSpPr>
            <a:spLocks noGrp="1"/>
          </p:cNvSpPr>
          <p:nvPr>
            <p:ph type="title"/>
          </p:nvPr>
        </p:nvSpPr>
        <p:spPr>
          <a:xfrm>
            <a:off x="838200" y="365125"/>
            <a:ext cx="10515600" cy="964911"/>
          </a:xfrm>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Coated</a:t>
            </a:r>
            <a:r>
              <a:rPr lang="en-IN" dirty="0"/>
              <a:t> </a:t>
            </a:r>
            <a:r>
              <a:rPr lang="en-IN" b="1" dirty="0">
                <a:solidFill>
                  <a:srgbClr val="C00000"/>
                </a:solidFill>
                <a:latin typeface="Times New Roman" panose="02020603050405020304" pitchFamily="18" charset="0"/>
                <a:cs typeface="Times New Roman" panose="02020603050405020304" pitchFamily="18" charset="0"/>
              </a:rPr>
              <a:t>Lacquered</a:t>
            </a:r>
            <a:r>
              <a:rPr lang="en-US" b="1" dirty="0">
                <a:solidFill>
                  <a:srgbClr val="C00000"/>
                </a:solidFill>
                <a:latin typeface="Times New Roman" panose="02020603050405020304" pitchFamily="18" charset="0"/>
                <a:cs typeface="Times New Roman" panose="02020603050405020304" pitchFamily="18" charset="0"/>
              </a:rPr>
              <a:t> Cans</a:t>
            </a:r>
            <a:endParaRPr lang="en-IN" dirty="0"/>
          </a:p>
        </p:txBody>
      </p:sp>
      <p:sp>
        <p:nvSpPr>
          <p:cNvPr id="3" name="Content Placeholder 2">
            <a:extLst>
              <a:ext uri="{FF2B5EF4-FFF2-40B4-BE49-F238E27FC236}">
                <a16:creationId xmlns:a16="http://schemas.microsoft.com/office/drawing/2014/main" id="{EBE3F2FE-A921-4213-B514-0A5A86C7BD97}"/>
              </a:ext>
            </a:extLst>
          </p:cNvPr>
          <p:cNvSpPr>
            <a:spLocks noGrp="1"/>
          </p:cNvSpPr>
          <p:nvPr>
            <p:ph idx="1"/>
          </p:nvPr>
        </p:nvSpPr>
        <p:spPr>
          <a:xfrm>
            <a:off x="838200" y="1923328"/>
            <a:ext cx="10515600" cy="4934671"/>
          </a:xfrm>
        </p:spPr>
        <p:txBody>
          <a:bodyPr>
            <a:normAutofit/>
          </a:bodyPr>
          <a:lstStyle/>
          <a:p>
            <a:pPr marL="514350" indent="-514350">
              <a:lnSpc>
                <a:spcPct val="100000"/>
              </a:lnSpc>
              <a:buFont typeface="+mj-lt"/>
              <a:buAutoNum type="arabicPeriod"/>
            </a:pPr>
            <a:r>
              <a:rPr lang="en-US" sz="2400" b="0" i="0" dirty="0">
                <a:solidFill>
                  <a:srgbClr val="222222"/>
                </a:solidFill>
                <a:effectLst/>
                <a:latin typeface="Times New Roman" panose="02020603050405020304" pitchFamily="18" charset="0"/>
                <a:cs typeface="Times New Roman" panose="02020603050405020304" pitchFamily="18" charset="0"/>
              </a:rPr>
              <a:t>The inside of the can is coated with an </a:t>
            </a:r>
            <a:r>
              <a:rPr lang="en-US" sz="2400" b="1" i="0" dirty="0">
                <a:solidFill>
                  <a:srgbClr val="222222"/>
                </a:solidFill>
                <a:effectLst/>
                <a:latin typeface="Times New Roman" panose="02020603050405020304" pitchFamily="18" charset="0"/>
                <a:cs typeface="Times New Roman" panose="02020603050405020304" pitchFamily="18" charset="0"/>
              </a:rPr>
              <a:t>epoxy</a:t>
            </a:r>
            <a:r>
              <a:rPr lang="en-US" sz="2400" b="0" i="0" dirty="0">
                <a:solidFill>
                  <a:srgbClr val="222222"/>
                </a:solidFill>
                <a:effectLst/>
                <a:latin typeface="Times New Roman" panose="02020603050405020304" pitchFamily="18" charset="0"/>
                <a:cs typeface="Times New Roman" panose="02020603050405020304" pitchFamily="18" charset="0"/>
              </a:rPr>
              <a:t> coating, in an attempt to prevent food or beverage from coming into contact with the metal.</a:t>
            </a:r>
          </a:p>
          <a:p>
            <a:pPr marL="514350" indent="-514350">
              <a:lnSpc>
                <a:spcPct val="100000"/>
              </a:lnSpc>
              <a:buFont typeface="+mj-lt"/>
              <a:buAutoNum type="arabicPeriod"/>
            </a:pPr>
            <a:r>
              <a:rPr lang="en-US" sz="2400" b="0" i="0" dirty="0">
                <a:solidFill>
                  <a:srgbClr val="222222"/>
                </a:solidFill>
                <a:effectLst/>
                <a:latin typeface="Times New Roman" panose="02020603050405020304" pitchFamily="18" charset="0"/>
                <a:cs typeface="Times New Roman" panose="02020603050405020304" pitchFamily="18" charset="0"/>
              </a:rPr>
              <a:t>To prevent a </a:t>
            </a:r>
            <a:r>
              <a:rPr lang="en-US" sz="2400" b="1" i="0" dirty="0">
                <a:solidFill>
                  <a:srgbClr val="222222"/>
                </a:solidFill>
                <a:effectLst/>
                <a:latin typeface="Times New Roman" panose="02020603050405020304" pitchFamily="18" charset="0"/>
                <a:cs typeface="Times New Roman" panose="02020603050405020304" pitchFamily="18" charset="0"/>
              </a:rPr>
              <a:t>protective coating</a:t>
            </a:r>
            <a:r>
              <a:rPr lang="en-US" sz="2400" b="0" i="0" dirty="0">
                <a:solidFill>
                  <a:srgbClr val="222222"/>
                </a:solidFill>
                <a:effectLst/>
                <a:latin typeface="Times New Roman" panose="02020603050405020304" pitchFamily="18" charset="0"/>
                <a:cs typeface="Times New Roman" panose="02020603050405020304" pitchFamily="18" charset="0"/>
              </a:rPr>
              <a:t> is added to the </a:t>
            </a:r>
            <a:r>
              <a:rPr lang="en-US" sz="2400" b="1" i="0" dirty="0">
                <a:solidFill>
                  <a:srgbClr val="222222"/>
                </a:solidFill>
                <a:effectLst/>
                <a:latin typeface="Times New Roman" panose="02020603050405020304" pitchFamily="18" charset="0"/>
                <a:cs typeface="Times New Roman" panose="02020603050405020304" pitchFamily="18" charset="0"/>
              </a:rPr>
              <a:t>inside</a:t>
            </a:r>
            <a:r>
              <a:rPr lang="en-US" sz="2400" b="0" i="0" dirty="0">
                <a:solidFill>
                  <a:srgbClr val="222222"/>
                </a:solidFill>
                <a:effectLst/>
                <a:latin typeface="Times New Roman" panose="02020603050405020304" pitchFamily="18" charset="0"/>
                <a:cs typeface="Times New Roman" panose="02020603050405020304" pitchFamily="18" charset="0"/>
              </a:rPr>
              <a:t> of the can.</a:t>
            </a:r>
          </a:p>
          <a:p>
            <a:pPr marL="514350" indent="-514350">
              <a:lnSpc>
                <a:spcPct val="100000"/>
              </a:lnSpc>
              <a:buFont typeface="+mj-lt"/>
              <a:buAutoNum type="arabicPeriod"/>
            </a:pPr>
            <a:r>
              <a:rPr lang="en-US" sz="2400" b="0" i="0" dirty="0">
                <a:solidFill>
                  <a:srgbClr val="111111"/>
                </a:solidFill>
                <a:effectLst/>
                <a:latin typeface="Times New Roman" panose="02020603050405020304" pitchFamily="18" charset="0"/>
                <a:cs typeface="Times New Roman" panose="02020603050405020304" pitchFamily="18" charset="0"/>
              </a:rPr>
              <a:t>Preserve the taste and nutritional values of their filling for up to several years.</a:t>
            </a:r>
          </a:p>
          <a:p>
            <a:pPr marL="514350" indent="-514350">
              <a:lnSpc>
                <a:spcPct val="100000"/>
              </a:lnSpc>
              <a:buFont typeface="+mj-lt"/>
              <a:buAutoNum type="arabicPeriod"/>
            </a:pPr>
            <a:r>
              <a:rPr lang="en-US" sz="2400" dirty="0">
                <a:solidFill>
                  <a:srgbClr val="111111"/>
                </a:solidFill>
                <a:latin typeface="Times New Roman" panose="02020603050405020304" pitchFamily="18" charset="0"/>
                <a:cs typeface="Times New Roman" panose="02020603050405020304" pitchFamily="18" charset="0"/>
              </a:rPr>
              <a:t>C</a:t>
            </a:r>
            <a:r>
              <a:rPr lang="en-US" sz="2400" b="0" i="0" dirty="0">
                <a:solidFill>
                  <a:srgbClr val="111111"/>
                </a:solidFill>
                <a:effectLst/>
                <a:latin typeface="Times New Roman" panose="02020603050405020304" pitchFamily="18" charset="0"/>
                <a:cs typeface="Times New Roman" panose="02020603050405020304" pitchFamily="18" charset="0"/>
              </a:rPr>
              <a:t>oated with an organic layer that prevents chemical reactions between the can’s metal and the food. </a:t>
            </a:r>
          </a:p>
          <a:p>
            <a:pPr marL="514350" indent="-514350" algn="just">
              <a:lnSpc>
                <a:spcPct val="100000"/>
              </a:lnSpc>
              <a:buFont typeface="+mj-lt"/>
              <a:buAutoNum type="arabicPeriod"/>
            </a:pPr>
            <a:r>
              <a:rPr lang="en-US" sz="2400" dirty="0">
                <a:solidFill>
                  <a:srgbClr val="111111"/>
                </a:solidFill>
                <a:latin typeface="Times New Roman" panose="02020603050405020304" pitchFamily="18" charset="0"/>
                <a:cs typeface="Times New Roman" panose="02020603050405020304" pitchFamily="18" charset="0"/>
              </a:rPr>
              <a:t>C</a:t>
            </a:r>
            <a:r>
              <a:rPr lang="en-US" sz="2400" b="0" i="0" dirty="0">
                <a:solidFill>
                  <a:srgbClr val="111111"/>
                </a:solidFill>
                <a:effectLst/>
                <a:latin typeface="Times New Roman" panose="02020603050405020304" pitchFamily="18" charset="0"/>
                <a:cs typeface="Times New Roman" panose="02020603050405020304" pitchFamily="18" charset="0"/>
              </a:rPr>
              <a:t>an coatings should withstand the production and sterilization processes.</a:t>
            </a:r>
          </a:p>
          <a:p>
            <a:pPr marL="514350" indent="-514350">
              <a:lnSpc>
                <a:spcPct val="100000"/>
              </a:lnSpc>
              <a:buFont typeface="+mj-lt"/>
              <a:buAutoNum type="arabicPeriod"/>
            </a:pPr>
            <a:r>
              <a:rPr lang="en-US" sz="2400" b="0" i="0" dirty="0">
                <a:solidFill>
                  <a:srgbClr val="111111"/>
                </a:solidFill>
                <a:effectLst/>
                <a:latin typeface="Times New Roman" panose="02020603050405020304" pitchFamily="18" charset="0"/>
                <a:cs typeface="Times New Roman" panose="02020603050405020304" pitchFamily="18" charset="0"/>
              </a:rPr>
              <a:t> </a:t>
            </a:r>
            <a:r>
              <a:rPr lang="en-US" sz="2400" dirty="0">
                <a:solidFill>
                  <a:srgbClr val="111111"/>
                </a:solidFill>
                <a:latin typeface="Times New Roman" panose="02020603050405020304" pitchFamily="18" charset="0"/>
                <a:cs typeface="Times New Roman" panose="02020603050405020304" pitchFamily="18" charset="0"/>
              </a:rPr>
              <a:t>It is</a:t>
            </a:r>
            <a:r>
              <a:rPr lang="en-US" sz="2400" b="0" i="0" dirty="0">
                <a:solidFill>
                  <a:srgbClr val="111111"/>
                </a:solidFill>
                <a:effectLst/>
                <a:latin typeface="Times New Roman" panose="02020603050405020304" pitchFamily="18" charset="0"/>
                <a:cs typeface="Times New Roman" panose="02020603050405020304" pitchFamily="18" charset="0"/>
              </a:rPr>
              <a:t> universally applicable for </a:t>
            </a:r>
            <a:r>
              <a:rPr lang="en-US" sz="2400" dirty="0">
                <a:solidFill>
                  <a:srgbClr val="111111"/>
                </a:solidFill>
                <a:latin typeface="Times New Roman" panose="02020603050405020304" pitchFamily="18" charset="0"/>
                <a:cs typeface="Times New Roman" panose="02020603050405020304" pitchFamily="18" charset="0"/>
              </a:rPr>
              <a:t>fish </a:t>
            </a:r>
            <a:r>
              <a:rPr lang="en-US" sz="2400" b="0" i="0" dirty="0">
                <a:solidFill>
                  <a:srgbClr val="111111"/>
                </a:solidFill>
                <a:effectLst/>
                <a:latin typeface="Times New Roman" panose="02020603050405020304" pitchFamily="18" charset="0"/>
                <a:cs typeface="Times New Roman" panose="02020603050405020304" pitchFamily="18" charset="0"/>
              </a:rPr>
              <a:t>and beverage types  prevent chemical migration into fishes in quantities that endanger human health. </a:t>
            </a:r>
          </a:p>
          <a:p>
            <a:pPr marL="514350" indent="-514350">
              <a:lnSpc>
                <a:spcPct val="100000"/>
              </a:lnSpc>
              <a:buFont typeface="+mj-lt"/>
              <a:buAutoNum type="arabicPeriod"/>
            </a:pPr>
            <a:r>
              <a:rPr lang="en-US" sz="2400" dirty="0">
                <a:solidFill>
                  <a:srgbClr val="111111"/>
                </a:solidFill>
                <a:latin typeface="Times New Roman" panose="02020603050405020304" pitchFamily="18" charset="0"/>
                <a:cs typeface="Times New Roman" panose="02020603050405020304" pitchFamily="18" charset="0"/>
              </a:rPr>
              <a:t>It </a:t>
            </a:r>
            <a:r>
              <a:rPr lang="en-US" sz="2400" b="0" i="0" dirty="0">
                <a:solidFill>
                  <a:srgbClr val="111111"/>
                </a:solidFill>
                <a:effectLst/>
                <a:latin typeface="Times New Roman" panose="02020603050405020304" pitchFamily="18" charset="0"/>
                <a:cs typeface="Times New Roman" panose="02020603050405020304" pitchFamily="18" charset="0"/>
              </a:rPr>
              <a:t>preserve the fish and maintain its organoleptic properties over several years </a:t>
            </a:r>
            <a:endParaRPr lang="en-IN" sz="2400" dirty="0">
              <a:latin typeface="Times New Roman" panose="02020603050405020304" pitchFamily="18" charset="0"/>
              <a:cs typeface="Times New Roman" panose="02020603050405020304" pitchFamily="18" charset="0"/>
            </a:endParaRPr>
          </a:p>
        </p:txBody>
      </p:sp>
      <p:pic>
        <p:nvPicPr>
          <p:cNvPr id="3074" name="Picture 2" descr="Canned foods linked to BPA risk in new study - CNN">
            <a:extLst>
              <a:ext uri="{FF2B5EF4-FFF2-40B4-BE49-F238E27FC236}">
                <a16:creationId xmlns:a16="http://schemas.microsoft.com/office/drawing/2014/main" id="{04352AC5-A805-4F64-BB9F-44AFAFF9B3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742"/>
            <a:ext cx="3195782" cy="1558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8151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1231A-5029-4922-AFBD-9C36751C2619}"/>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Retort pouches</a:t>
            </a:r>
            <a:endParaRPr lang="en-IN" dirty="0"/>
          </a:p>
        </p:txBody>
      </p:sp>
      <p:sp>
        <p:nvSpPr>
          <p:cNvPr id="3" name="Content Placeholder 2">
            <a:extLst>
              <a:ext uri="{FF2B5EF4-FFF2-40B4-BE49-F238E27FC236}">
                <a16:creationId xmlns:a16="http://schemas.microsoft.com/office/drawing/2014/main" id="{0DDE3DDE-E28D-41DA-853E-2835940A6A8C}"/>
              </a:ext>
            </a:extLst>
          </p:cNvPr>
          <p:cNvSpPr>
            <a:spLocks noGrp="1"/>
          </p:cNvSpPr>
          <p:nvPr>
            <p:ph idx="1"/>
          </p:nvPr>
        </p:nvSpPr>
        <p:spPr>
          <a:xfrm>
            <a:off x="838200" y="1902691"/>
            <a:ext cx="10515600" cy="4812145"/>
          </a:xfrm>
        </p:spPr>
        <p:txBody>
          <a:bodyPr>
            <a:normAutofit/>
          </a:bodyPr>
          <a:lstStyle/>
          <a:p>
            <a:pPr marL="514350" indent="-514350">
              <a:lnSpc>
                <a:spcPct val="150000"/>
              </a:lnSpc>
              <a:buFont typeface="+mj-lt"/>
              <a:buAutoNum type="arabicPeriod"/>
            </a:pPr>
            <a:r>
              <a:rPr lang="en-US" sz="2400" b="0" i="0" dirty="0">
                <a:solidFill>
                  <a:srgbClr val="222222"/>
                </a:solidFill>
                <a:effectLst/>
                <a:latin typeface="Times New Roman" panose="02020603050405020304" pitchFamily="18" charset="0"/>
                <a:cs typeface="Times New Roman" panose="02020603050405020304" pitchFamily="18" charset="0"/>
              </a:rPr>
              <a:t>The term '</a:t>
            </a:r>
            <a:r>
              <a:rPr lang="en-US" sz="2400" b="1" i="0" dirty="0">
                <a:solidFill>
                  <a:srgbClr val="222222"/>
                </a:solidFill>
                <a:effectLst/>
                <a:latin typeface="Times New Roman" panose="02020603050405020304" pitchFamily="18" charset="0"/>
                <a:cs typeface="Times New Roman" panose="02020603050405020304" pitchFamily="18" charset="0"/>
              </a:rPr>
              <a:t>retort pouch</a:t>
            </a:r>
            <a:r>
              <a:rPr lang="en-US" sz="2400" b="0" i="0" dirty="0">
                <a:solidFill>
                  <a:srgbClr val="222222"/>
                </a:solidFill>
                <a:effectLst/>
                <a:latin typeface="Times New Roman" panose="02020603050405020304" pitchFamily="18" charset="0"/>
                <a:cs typeface="Times New Roman" panose="02020603050405020304" pitchFamily="18" charset="0"/>
              </a:rPr>
              <a:t>' is used to describe a flexible or semi-rigid </a:t>
            </a:r>
            <a:r>
              <a:rPr lang="en-US" sz="2400" b="1" i="0" dirty="0">
                <a:solidFill>
                  <a:srgbClr val="222222"/>
                </a:solidFill>
                <a:effectLst/>
                <a:latin typeface="Times New Roman" panose="02020603050405020304" pitchFamily="18" charset="0"/>
                <a:cs typeface="Times New Roman" panose="02020603050405020304" pitchFamily="18" charset="0"/>
              </a:rPr>
              <a:t>package</a:t>
            </a:r>
            <a:r>
              <a:rPr lang="en-US" sz="2400" b="0" i="0" dirty="0">
                <a:solidFill>
                  <a:srgbClr val="222222"/>
                </a:solidFill>
                <a:effectLst/>
                <a:latin typeface="Times New Roman" panose="02020603050405020304" pitchFamily="18" charset="0"/>
                <a:cs typeface="Times New Roman" panose="02020603050405020304" pitchFamily="18" charset="0"/>
              </a:rPr>
              <a:t> made from heat-resistant laminated plastic, into which food products are placed, sealed and sterilized at temperatures up to 121°C.</a:t>
            </a:r>
          </a:p>
          <a:p>
            <a:pPr marL="514350" indent="-514350">
              <a:lnSpc>
                <a:spcPct val="150000"/>
              </a:lnSpc>
              <a:buFont typeface="+mj-lt"/>
              <a:buAutoNum type="arabicPeriod"/>
            </a:pPr>
            <a:r>
              <a:rPr lang="en-US" sz="2400" b="0" i="0" dirty="0">
                <a:solidFill>
                  <a:srgbClr val="222222"/>
                </a:solidFill>
                <a:effectLst/>
                <a:latin typeface="Times New Roman" panose="02020603050405020304" pitchFamily="18" charset="0"/>
                <a:cs typeface="Times New Roman" panose="02020603050405020304" pitchFamily="18" charset="0"/>
              </a:rPr>
              <a:t> The resulting product is then sterile and shelf-stable.</a:t>
            </a:r>
          </a:p>
          <a:p>
            <a:pPr marL="514350" indent="-514350">
              <a:lnSpc>
                <a:spcPct val="150000"/>
              </a:lnSpc>
              <a:buFont typeface="+mj-lt"/>
              <a:buAutoNum type="arabicPeriod"/>
            </a:pPr>
            <a:r>
              <a:rPr lang="en-US" sz="2400" b="0" i="0" dirty="0">
                <a:solidFill>
                  <a:srgbClr val="222222"/>
                </a:solidFill>
                <a:effectLst/>
                <a:latin typeface="Times New Roman" panose="02020603050405020304" pitchFamily="18" charset="0"/>
                <a:cs typeface="Times New Roman" panose="02020603050405020304" pitchFamily="18" charset="0"/>
              </a:rPr>
              <a:t>The </a:t>
            </a:r>
            <a:r>
              <a:rPr lang="en-US" sz="2400" b="1" i="0" dirty="0">
                <a:solidFill>
                  <a:srgbClr val="222222"/>
                </a:solidFill>
                <a:effectLst/>
                <a:latin typeface="Times New Roman" panose="02020603050405020304" pitchFamily="18" charset="0"/>
                <a:cs typeface="Times New Roman" panose="02020603050405020304" pitchFamily="18" charset="0"/>
              </a:rPr>
              <a:t>pouches</a:t>
            </a:r>
            <a:r>
              <a:rPr lang="en-US" sz="2400" b="0" i="0" dirty="0">
                <a:solidFill>
                  <a:srgbClr val="222222"/>
                </a:solidFill>
                <a:effectLst/>
                <a:latin typeface="Times New Roman" panose="02020603050405020304" pitchFamily="18" charset="0"/>
                <a:cs typeface="Times New Roman" panose="02020603050405020304" pitchFamily="18" charset="0"/>
              </a:rPr>
              <a:t> are heat processed in an over pressure autoclave. </a:t>
            </a:r>
          </a:p>
          <a:p>
            <a:pPr marL="514350" indent="-514350">
              <a:lnSpc>
                <a:spcPct val="150000"/>
              </a:lnSpc>
              <a:buFont typeface="+mj-lt"/>
              <a:buAutoNum type="arabicPeriod"/>
            </a:pPr>
            <a:r>
              <a:rPr lang="en-US" sz="2400" b="0" i="0" dirty="0">
                <a:solidFill>
                  <a:srgbClr val="222222"/>
                </a:solidFill>
                <a:effectLst/>
                <a:latin typeface="Times New Roman" panose="02020603050405020304" pitchFamily="18" charset="0"/>
                <a:cs typeface="Times New Roman" panose="02020603050405020304" pitchFamily="18" charset="0"/>
              </a:rPr>
              <a:t>Work carried out CIFT has shown that oil sardines packed in </a:t>
            </a:r>
            <a:r>
              <a:rPr lang="en-US" sz="2400" b="1" i="0" dirty="0">
                <a:solidFill>
                  <a:srgbClr val="222222"/>
                </a:solidFill>
                <a:effectLst/>
                <a:latin typeface="Times New Roman" panose="02020603050405020304" pitchFamily="18" charset="0"/>
                <a:cs typeface="Times New Roman" panose="02020603050405020304" pitchFamily="18" charset="0"/>
              </a:rPr>
              <a:t>retort pouches</a:t>
            </a:r>
            <a:r>
              <a:rPr lang="en-US" sz="2400" b="0" i="0" dirty="0">
                <a:solidFill>
                  <a:srgbClr val="222222"/>
                </a:solidFill>
                <a:effectLst/>
                <a:latin typeface="Times New Roman" panose="02020603050405020304" pitchFamily="18" charset="0"/>
                <a:cs typeface="Times New Roman" panose="02020603050405020304" pitchFamily="18" charset="0"/>
              </a:rPr>
              <a:t> having composition polyester / </a:t>
            </a:r>
            <a:r>
              <a:rPr lang="en-US" sz="2400" b="0" i="0" dirty="0" err="1">
                <a:solidFill>
                  <a:srgbClr val="222222"/>
                </a:solidFill>
                <a:effectLst/>
                <a:latin typeface="Times New Roman" panose="02020603050405020304" pitchFamily="18" charset="0"/>
                <a:cs typeface="Times New Roman" panose="02020603050405020304" pitchFamily="18" charset="0"/>
              </a:rPr>
              <a:t>aluminium</a:t>
            </a:r>
            <a:r>
              <a:rPr lang="en-US" sz="2400" b="0" i="0" dirty="0">
                <a:solidFill>
                  <a:srgbClr val="222222"/>
                </a:solidFill>
                <a:effectLst/>
                <a:latin typeface="Times New Roman" panose="02020603050405020304" pitchFamily="18" charset="0"/>
                <a:cs typeface="Times New Roman" panose="02020603050405020304" pitchFamily="18" charset="0"/>
              </a:rPr>
              <a:t> foil / cast polypropylene remained in excellent condition even after a period of 3 years</a:t>
            </a:r>
            <a:endParaRPr lang="en-IN" sz="2400" dirty="0">
              <a:latin typeface="Times New Roman" panose="02020603050405020304" pitchFamily="18" charset="0"/>
              <a:cs typeface="Times New Roman" panose="02020603050405020304" pitchFamily="18" charset="0"/>
            </a:endParaRPr>
          </a:p>
        </p:txBody>
      </p:sp>
      <p:pic>
        <p:nvPicPr>
          <p:cNvPr id="4" name="Content Placeholder 3" descr="Fish Packaging | SeaFood Packaging Bags | Fish Packaging Pouches">
            <a:extLst>
              <a:ext uri="{FF2B5EF4-FFF2-40B4-BE49-F238E27FC236}">
                <a16:creationId xmlns:a16="http://schemas.microsoft.com/office/drawing/2014/main" id="{38293365-A061-45CA-A6CA-594BC9DE2987}"/>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46181"/>
            <a:ext cx="2189018" cy="1948873"/>
          </a:xfrm>
          <a:prstGeom prst="rect">
            <a:avLst/>
          </a:prstGeom>
          <a:noFill/>
          <a:ln>
            <a:noFill/>
          </a:ln>
        </p:spPr>
      </p:pic>
    </p:spTree>
    <p:extLst>
      <p:ext uri="{BB962C8B-B14F-4D97-AF65-F5344CB8AC3E}">
        <p14:creationId xmlns:p14="http://schemas.microsoft.com/office/powerpoint/2010/main" val="19420041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72D0C-A7D3-48F4-86ED-2A1FB73FD8A9}"/>
              </a:ext>
            </a:extLst>
          </p:cNvPr>
          <p:cNvSpPr>
            <a:spLocks noGrp="1"/>
          </p:cNvSpPr>
          <p:nvPr>
            <p:ph type="title"/>
          </p:nvPr>
        </p:nvSpPr>
        <p:spPr/>
        <p:txBody>
          <a:bodyPr>
            <a:normAutofit/>
          </a:bodyPr>
          <a:lstStyle/>
          <a:p>
            <a:pPr algn="ctr"/>
            <a:r>
              <a:rPr lang="en-IN" sz="4000" b="1" dirty="0">
                <a:solidFill>
                  <a:srgbClr val="FF0000"/>
                </a:solidFill>
                <a:latin typeface="Times New Roman" panose="02020603050405020304" pitchFamily="18" charset="0"/>
                <a:cs typeface="Times New Roman" panose="02020603050405020304" pitchFamily="18" charset="0"/>
              </a:rPr>
              <a:t>Freezing procedures including hygienic washing, dressing</a:t>
            </a:r>
          </a:p>
        </p:txBody>
      </p:sp>
      <p:pic>
        <p:nvPicPr>
          <p:cNvPr id="1026" name="Picture 2" descr="Cont.&#10;5. Label wrapped fish or container with&#10;name and date&#10;6. Freeze immediately&#10; ">
            <a:extLst>
              <a:ext uri="{FF2B5EF4-FFF2-40B4-BE49-F238E27FC236}">
                <a16:creationId xmlns:a16="http://schemas.microsoft.com/office/drawing/2014/main" id="{76411C93-7154-4D09-BA3E-EE4CAA0393D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825624"/>
            <a:ext cx="10420927"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53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13598-3C4C-42B4-A3B9-D33A26EADDA9}"/>
              </a:ext>
            </a:extLst>
          </p:cNvPr>
          <p:cNvSpPr>
            <a:spLocks noGrp="1"/>
          </p:cNvSpPr>
          <p:nvPr>
            <p:ph type="title"/>
          </p:nvPr>
        </p:nvSpPr>
        <p:spPr/>
        <p:txBody>
          <a:bodyPr/>
          <a:lstStyle/>
          <a:p>
            <a:endParaRPr lang="en-IN"/>
          </a:p>
        </p:txBody>
      </p:sp>
      <p:pic>
        <p:nvPicPr>
          <p:cNvPr id="2050" name="Picture 2" descr="What is freezing ?&#10;2&#10;A method of food preservation whereby:&#10;• The heat is removed (heat of fusion)&#10;• Temperature of the fo...">
            <a:extLst>
              <a:ext uri="{FF2B5EF4-FFF2-40B4-BE49-F238E27FC236}">
                <a16:creationId xmlns:a16="http://schemas.microsoft.com/office/drawing/2014/main" id="{0D7DE738-39A3-490B-9C11-AF041B138AD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0"/>
            <a:ext cx="10596418" cy="6991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0709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7D28B-1539-46B4-B81A-F625EFCD3247}"/>
              </a:ext>
            </a:extLst>
          </p:cNvPr>
          <p:cNvSpPr>
            <a:spLocks noGrp="1"/>
          </p:cNvSpPr>
          <p:nvPr>
            <p:ph type="title"/>
          </p:nvPr>
        </p:nvSpPr>
        <p:spPr/>
        <p:txBody>
          <a:bodyPr/>
          <a:lstStyle/>
          <a:p>
            <a:endParaRPr lang="en-IN"/>
          </a:p>
        </p:txBody>
      </p:sp>
      <p:pic>
        <p:nvPicPr>
          <p:cNvPr id="3074" name="Picture 2" descr="Goal of Freezing&#10;4&#10;• To prevent growth of microorganisms by&#10;– Killing some bacteria (little effect)&#10;– Reducing water activ...">
            <a:extLst>
              <a:ext uri="{FF2B5EF4-FFF2-40B4-BE49-F238E27FC236}">
                <a16:creationId xmlns:a16="http://schemas.microsoft.com/office/drawing/2014/main" id="{6B367E73-32F8-4EC5-A002-C0CFD605B03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1" y="246206"/>
            <a:ext cx="10596418" cy="6514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683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5D304-C7F3-4615-A9D7-F16B9542B9D8}"/>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Hygiene washing</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74AA32D-A6D8-4885-B12E-790BC9DFA2AE}"/>
              </a:ext>
            </a:extLst>
          </p:cNvPr>
          <p:cNvSpPr>
            <a:spLocks noGrp="1"/>
          </p:cNvSpPr>
          <p:nvPr>
            <p:ph idx="1"/>
          </p:nvPr>
        </p:nvSpPr>
        <p:spPr/>
        <p:txBody>
          <a:bodyPr/>
          <a:lstStyle/>
          <a:p>
            <a:pPr marL="514350" indent="-514350">
              <a:buFont typeface="+mj-lt"/>
              <a:buAutoNum type="arabicPeriod"/>
            </a:pPr>
            <a:r>
              <a:rPr lang="en-US" b="1" i="0" dirty="0">
                <a:solidFill>
                  <a:srgbClr val="222222"/>
                </a:solidFill>
                <a:effectLst/>
                <a:latin typeface="Times New Roman" panose="02020603050405020304" pitchFamily="18" charset="0"/>
                <a:cs typeface="Times New Roman" panose="02020603050405020304" pitchFamily="18" charset="0"/>
              </a:rPr>
              <a:t>Hygiene</a:t>
            </a:r>
            <a:r>
              <a:rPr lang="en-US" b="0" i="0" dirty="0">
                <a:solidFill>
                  <a:srgbClr val="222222"/>
                </a:solidFill>
                <a:effectLst/>
                <a:latin typeface="Times New Roman" panose="02020603050405020304" pitchFamily="18" charset="0"/>
                <a:cs typeface="Times New Roman" panose="02020603050405020304" pitchFamily="18" charset="0"/>
              </a:rPr>
              <a:t> when handling </a:t>
            </a:r>
            <a:r>
              <a:rPr lang="en-US" b="1" i="0" dirty="0">
                <a:solidFill>
                  <a:srgbClr val="222222"/>
                </a:solidFill>
                <a:effectLst/>
                <a:latin typeface="Times New Roman" panose="02020603050405020304" pitchFamily="18" charset="0"/>
                <a:cs typeface="Times New Roman" panose="02020603050405020304" pitchFamily="18" charset="0"/>
              </a:rPr>
              <a:t>fish</a:t>
            </a:r>
            <a:r>
              <a:rPr lang="en-US" b="0" i="0" dirty="0">
                <a:solidFill>
                  <a:srgbClr val="222222"/>
                </a:solidFill>
                <a:effectLst/>
                <a:latin typeface="Times New Roman" panose="02020603050405020304" pitchFamily="18" charset="0"/>
                <a:cs typeface="Times New Roman" panose="02020603050405020304" pitchFamily="18" charset="0"/>
              </a:rPr>
              <a:t>. </a:t>
            </a:r>
          </a:p>
          <a:p>
            <a:pPr marL="514350" indent="-514350">
              <a:buFont typeface="+mj-lt"/>
              <a:buAutoNum type="arabicPeriod"/>
            </a:pPr>
            <a:r>
              <a:rPr lang="en-US" b="0" i="0" dirty="0">
                <a:solidFill>
                  <a:srgbClr val="222222"/>
                </a:solidFill>
                <a:effectLst/>
                <a:latin typeface="Times New Roman" panose="02020603050405020304" pitchFamily="18" charset="0"/>
                <a:cs typeface="Times New Roman" panose="02020603050405020304" pitchFamily="18" charset="0"/>
              </a:rPr>
              <a:t>Proper </a:t>
            </a:r>
            <a:r>
              <a:rPr lang="en-US" b="1" i="0" dirty="0">
                <a:solidFill>
                  <a:srgbClr val="222222"/>
                </a:solidFill>
                <a:effectLst/>
                <a:latin typeface="Times New Roman" panose="02020603050405020304" pitchFamily="18" charset="0"/>
                <a:cs typeface="Times New Roman" panose="02020603050405020304" pitchFamily="18" charset="0"/>
              </a:rPr>
              <a:t>hygiene</a:t>
            </a:r>
            <a:r>
              <a:rPr lang="en-US" b="0" i="0" dirty="0">
                <a:solidFill>
                  <a:srgbClr val="222222"/>
                </a:solidFill>
                <a:effectLst/>
                <a:latin typeface="Times New Roman" panose="02020603050405020304" pitchFamily="18" charset="0"/>
                <a:cs typeface="Times New Roman" panose="02020603050405020304" pitchFamily="18" charset="0"/>
              </a:rPr>
              <a:t> is important in preventing </a:t>
            </a:r>
            <a:r>
              <a:rPr lang="en-US" b="1" i="0" dirty="0">
                <a:solidFill>
                  <a:srgbClr val="222222"/>
                </a:solidFill>
                <a:effectLst/>
                <a:latin typeface="Times New Roman" panose="02020603050405020304" pitchFamily="18" charset="0"/>
                <a:cs typeface="Times New Roman" panose="02020603050405020304" pitchFamily="18" charset="0"/>
              </a:rPr>
              <a:t>fish</a:t>
            </a:r>
            <a:r>
              <a:rPr lang="en-US" b="0" i="0" dirty="0">
                <a:solidFill>
                  <a:srgbClr val="222222"/>
                </a:solidFill>
                <a:effectLst/>
                <a:latin typeface="Times New Roman" panose="02020603050405020304" pitchFamily="18" charset="0"/>
                <a:cs typeface="Times New Roman" panose="02020603050405020304" pitchFamily="18" charset="0"/>
              </a:rPr>
              <a:t> contamination by pathogenic bacteria. </a:t>
            </a:r>
          </a:p>
          <a:p>
            <a:pPr marL="514350" indent="-514350">
              <a:buFont typeface="+mj-lt"/>
              <a:buAutoNum type="arabicPeriod"/>
            </a:pPr>
            <a:r>
              <a:rPr lang="en-US" b="0" i="0" dirty="0">
                <a:solidFill>
                  <a:srgbClr val="222222"/>
                </a:solidFill>
                <a:effectLst/>
                <a:latin typeface="Times New Roman" panose="02020603050405020304" pitchFamily="18" charset="0"/>
                <a:cs typeface="Times New Roman" panose="02020603050405020304" pitchFamily="18" charset="0"/>
              </a:rPr>
              <a:t>Many bacteria are present on the fish in the atmosphere may contaminate fish meat.</a:t>
            </a:r>
          </a:p>
          <a:p>
            <a:pPr marL="514350" indent="-514350">
              <a:buFont typeface="+mj-lt"/>
              <a:buAutoNum type="arabicPeriod"/>
            </a:pPr>
            <a:r>
              <a:rPr lang="en-US" dirty="0">
                <a:solidFill>
                  <a:srgbClr val="222222"/>
                </a:solidFill>
                <a:latin typeface="Times New Roman" panose="02020603050405020304" pitchFamily="18" charset="0"/>
                <a:cs typeface="Times New Roman" panose="02020603050405020304" pitchFamily="18" charset="0"/>
              </a:rPr>
              <a:t>Water used for washing should be good quality.</a:t>
            </a:r>
          </a:p>
          <a:p>
            <a:pPr marL="514350" indent="-514350">
              <a:buFont typeface="+mj-lt"/>
              <a:buAutoNum type="arabicPeriod"/>
            </a:pPr>
            <a:r>
              <a:rPr lang="en-US" dirty="0">
                <a:solidFill>
                  <a:srgbClr val="222222"/>
                </a:solidFill>
                <a:latin typeface="Times New Roman" panose="02020603050405020304" pitchFamily="18" charset="0"/>
                <a:cs typeface="Times New Roman" panose="02020603050405020304" pitchFamily="18" charset="0"/>
              </a:rPr>
              <a:t>Area of contact surfaces should be sterilized.</a:t>
            </a:r>
          </a:p>
          <a:p>
            <a:pPr marL="514350" indent="-514350">
              <a:buFont typeface="+mj-lt"/>
              <a:buAutoNum type="arabicPeriod"/>
            </a:pPr>
            <a:r>
              <a:rPr lang="en-US" dirty="0">
                <a:solidFill>
                  <a:srgbClr val="222222"/>
                </a:solidFill>
                <a:latin typeface="Times New Roman" panose="02020603050405020304" pitchFamily="18" charset="0"/>
                <a:cs typeface="Times New Roman" panose="02020603050405020304" pitchFamily="18" charset="0"/>
              </a:rPr>
              <a:t>Human resources should maintain personal hygiene during working hours.</a:t>
            </a:r>
          </a:p>
          <a:p>
            <a:endParaRPr lang="en-IN" dirty="0"/>
          </a:p>
        </p:txBody>
      </p:sp>
    </p:spTree>
    <p:extLst>
      <p:ext uri="{BB962C8B-B14F-4D97-AF65-F5344CB8AC3E}">
        <p14:creationId xmlns:p14="http://schemas.microsoft.com/office/powerpoint/2010/main" val="3738209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C5F27-9F00-4955-A8EC-2C0C1115CD50}"/>
              </a:ext>
            </a:extLst>
          </p:cNvPr>
          <p:cNvSpPr>
            <a:spLocks noGrp="1"/>
          </p:cNvSpPr>
          <p:nvPr>
            <p:ph type="title"/>
          </p:nvPr>
        </p:nvSpPr>
        <p:spPr/>
        <p:txBody>
          <a:bodyPr/>
          <a:lstStyle/>
          <a:p>
            <a:pPr algn="ctr"/>
            <a:r>
              <a:rPr lang="en-US" sz="2400" dirty="0">
                <a:latin typeface="Bahnschrift" panose="020B0502040204020203" pitchFamily="34" charset="0"/>
              </a:rPr>
              <a:t>Semester – V  Unit-VI</a:t>
            </a:r>
            <a:br>
              <a:rPr lang="en-US" sz="2400" dirty="0">
                <a:latin typeface="Bahnschrift" panose="020B0502040204020203" pitchFamily="34" charset="0"/>
              </a:rPr>
            </a:br>
            <a:r>
              <a:rPr lang="en-US" dirty="0">
                <a:latin typeface="Bahnschrift" panose="020B0502040204020203" pitchFamily="34" charset="0"/>
              </a:rPr>
              <a:t>Quality Control and Packaging</a:t>
            </a:r>
            <a:endParaRPr lang="en-IN" dirty="0">
              <a:latin typeface="Bahnschrift" panose="020B0502040204020203" pitchFamily="34" charset="0"/>
            </a:endParaRPr>
          </a:p>
        </p:txBody>
      </p:sp>
      <p:sp>
        <p:nvSpPr>
          <p:cNvPr id="3" name="Content Placeholder 2">
            <a:extLst>
              <a:ext uri="{FF2B5EF4-FFF2-40B4-BE49-F238E27FC236}">
                <a16:creationId xmlns:a16="http://schemas.microsoft.com/office/drawing/2014/main" id="{70C40A15-F7CE-44EF-96D5-95828D89E730}"/>
              </a:ext>
            </a:extLst>
          </p:cNvPr>
          <p:cNvSpPr>
            <a:spLocks noGrp="1"/>
          </p:cNvSpPr>
          <p:nvPr>
            <p:ph idx="1"/>
          </p:nvPr>
        </p:nvSpPr>
        <p:spPr/>
        <p:txBody>
          <a:bodyPr>
            <a:normAutofit fontScale="77500" lnSpcReduction="20000"/>
          </a:bodyPr>
          <a:lstStyle/>
          <a:p>
            <a:pPr marL="0" indent="0">
              <a:buNone/>
            </a:pPr>
            <a:r>
              <a:rPr lang="en-IN" b="1" dirty="0"/>
              <a:t>6.1 Post mortem changes and mechanism of spoilage: </a:t>
            </a:r>
          </a:p>
          <a:p>
            <a:pPr marL="0" indent="0">
              <a:buNone/>
            </a:pPr>
            <a:r>
              <a:rPr lang="en-IN" dirty="0"/>
              <a:t>        </a:t>
            </a:r>
            <a:r>
              <a:rPr lang="en-IN" dirty="0" err="1"/>
              <a:t>i</a:t>
            </a:r>
            <a:r>
              <a:rPr lang="en-IN" dirty="0"/>
              <a:t>) Hyperaemia  ii) Rigor mortis  iii) Autolysis  iv) Rancidity</a:t>
            </a:r>
          </a:p>
          <a:p>
            <a:pPr marL="0" indent="0">
              <a:buNone/>
            </a:pPr>
            <a:r>
              <a:rPr lang="en-IN" b="1" dirty="0"/>
              <a:t>6.2 Brief methods for evaluating freshness and quality of fish and prawns / shrimps </a:t>
            </a:r>
          </a:p>
          <a:p>
            <a:pPr marL="0" indent="0">
              <a:buNone/>
            </a:pPr>
            <a:r>
              <a:rPr lang="en-IN" dirty="0"/>
              <a:t>         </a:t>
            </a:r>
            <a:r>
              <a:rPr lang="en-IN" dirty="0" err="1"/>
              <a:t>i</a:t>
            </a:r>
            <a:r>
              <a:rPr lang="en-IN" dirty="0"/>
              <a:t>) Organoleptic    ii) Microbial iii) Chemical </a:t>
            </a:r>
          </a:p>
          <a:p>
            <a:pPr marL="0" indent="0">
              <a:buNone/>
            </a:pPr>
            <a:r>
              <a:rPr lang="en-IN" b="1" dirty="0"/>
              <a:t>6.3 Sanitary operations </a:t>
            </a:r>
          </a:p>
          <a:p>
            <a:pPr marL="0" indent="0">
              <a:buNone/>
            </a:pPr>
            <a:r>
              <a:rPr lang="en-IN" dirty="0"/>
              <a:t>       </a:t>
            </a:r>
            <a:r>
              <a:rPr lang="en-IN" dirty="0" err="1"/>
              <a:t>i</a:t>
            </a:r>
            <a:r>
              <a:rPr lang="en-IN" dirty="0"/>
              <a:t>) Maintenance of hygiene of food contact surfaces, storage and equipment </a:t>
            </a:r>
          </a:p>
          <a:p>
            <a:pPr marL="0" indent="0">
              <a:buNone/>
            </a:pPr>
            <a:r>
              <a:rPr lang="en-IN" dirty="0"/>
              <a:t>       ii) Water quality, ice, sewage and waste water disposal and effluent treatment </a:t>
            </a:r>
          </a:p>
          <a:p>
            <a:pPr marL="0" indent="0">
              <a:buNone/>
            </a:pPr>
            <a:r>
              <a:rPr lang="en-IN" dirty="0"/>
              <a:t>         plant</a:t>
            </a:r>
          </a:p>
          <a:p>
            <a:pPr marL="0" indent="0">
              <a:buNone/>
            </a:pPr>
            <a:r>
              <a:rPr lang="en-IN" b="1" dirty="0"/>
              <a:t>6.4 Various packaging materials used in freezing and canning industry  </a:t>
            </a:r>
          </a:p>
          <a:p>
            <a:pPr marL="0" indent="0">
              <a:buNone/>
            </a:pPr>
            <a:r>
              <a:rPr lang="en-IN" dirty="0"/>
              <a:t>        </a:t>
            </a:r>
            <a:r>
              <a:rPr lang="en-IN" dirty="0" err="1"/>
              <a:t>i</a:t>
            </a:r>
            <a:r>
              <a:rPr lang="en-IN" dirty="0"/>
              <a:t>) Polyolefin  ii) Wax duplex carton  iii) Master carton  iv) Can  v) Lacquered can</a:t>
            </a:r>
          </a:p>
          <a:p>
            <a:pPr marL="0" indent="0">
              <a:buNone/>
            </a:pPr>
            <a:r>
              <a:rPr lang="en-IN" dirty="0"/>
              <a:t>        vi) Retort vii) Freezing procedures including hygienic washing, dressing </a:t>
            </a:r>
          </a:p>
          <a:p>
            <a:pPr marL="0" indent="0">
              <a:buNone/>
            </a:pPr>
            <a:r>
              <a:rPr lang="en-IN" b="1" dirty="0"/>
              <a:t>6.5 Quality Policy and Quality Analysis: ISO 22000/HACCP/ BRC/IFS </a:t>
            </a:r>
          </a:p>
        </p:txBody>
      </p:sp>
    </p:spTree>
    <p:extLst>
      <p:ext uri="{BB962C8B-B14F-4D97-AF65-F5344CB8AC3E}">
        <p14:creationId xmlns:p14="http://schemas.microsoft.com/office/powerpoint/2010/main" val="3563077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C5E50-0B9C-4CF8-AFFE-8B09CF1FB9C0}"/>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Quality policy and quality Analysis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8F5E273-FF9D-450B-BE89-DC7564CDF067}"/>
              </a:ext>
            </a:extLst>
          </p:cNvPr>
          <p:cNvSpPr>
            <a:spLocks noGrp="1"/>
          </p:cNvSpPr>
          <p:nvPr>
            <p:ph idx="1"/>
          </p:nvPr>
        </p:nvSpPr>
        <p:spPr>
          <a:xfrm>
            <a:off x="838200" y="1825625"/>
            <a:ext cx="10515600" cy="4944630"/>
          </a:xfrm>
        </p:spPr>
        <p:txBody>
          <a:bodyPr>
            <a:normAutofit fontScale="92500" lnSpcReduction="10000"/>
          </a:bodyPr>
          <a:lstStyle/>
          <a:p>
            <a:pPr marL="514350" indent="-514350" algn="l">
              <a:buFont typeface="+mj-lt"/>
              <a:buAutoNum type="arabicPeriod"/>
            </a:pPr>
            <a:r>
              <a:rPr lang="en-US" b="1" dirty="0">
                <a:solidFill>
                  <a:srgbClr val="222222"/>
                </a:solidFill>
                <a:effectLst/>
                <a:latin typeface="Times New Roman" panose="02020603050405020304" pitchFamily="18" charset="0"/>
                <a:cs typeface="Times New Roman" panose="02020603050405020304" pitchFamily="18" charset="0"/>
              </a:rPr>
              <a:t>Quality control</a:t>
            </a:r>
            <a:r>
              <a:rPr lang="en-US" b="0" dirty="0">
                <a:solidFill>
                  <a:srgbClr val="222222"/>
                </a:solidFill>
                <a:effectLst/>
                <a:latin typeface="Times New Roman" panose="02020603050405020304" pitchFamily="18" charset="0"/>
                <a:cs typeface="Times New Roman" panose="02020603050405020304" pitchFamily="18" charset="0"/>
              </a:rPr>
              <a:t> is defined as the continuing assessment of a current operation. </a:t>
            </a:r>
          </a:p>
          <a:p>
            <a:pPr marL="514350" indent="-514350" algn="l">
              <a:buFont typeface="+mj-lt"/>
              <a:buAutoNum type="arabicPeriod"/>
            </a:pPr>
            <a:r>
              <a:rPr lang="en-US" b="0" dirty="0">
                <a:solidFill>
                  <a:srgbClr val="222222"/>
                </a:solidFill>
                <a:effectLst/>
                <a:latin typeface="Times New Roman" panose="02020603050405020304" pitchFamily="18" charset="0"/>
                <a:cs typeface="Times New Roman" panose="02020603050405020304" pitchFamily="18" charset="0"/>
              </a:rPr>
              <a:t>In the case of </a:t>
            </a:r>
            <a:r>
              <a:rPr lang="en-US" b="1" dirty="0">
                <a:solidFill>
                  <a:srgbClr val="222222"/>
                </a:solidFill>
                <a:effectLst/>
                <a:latin typeface="Times New Roman" panose="02020603050405020304" pitchFamily="18" charset="0"/>
                <a:cs typeface="Times New Roman" panose="02020603050405020304" pitchFamily="18" charset="0"/>
              </a:rPr>
              <a:t>fish and fishery products</a:t>
            </a:r>
            <a:r>
              <a:rPr lang="en-US" b="0" dirty="0">
                <a:solidFill>
                  <a:srgbClr val="222222"/>
                </a:solidFill>
                <a:effectLst/>
                <a:latin typeface="Times New Roman" panose="02020603050405020304" pitchFamily="18" charset="0"/>
                <a:cs typeface="Times New Roman" panose="02020603050405020304" pitchFamily="18" charset="0"/>
              </a:rPr>
              <a:t>, </a:t>
            </a:r>
            <a:r>
              <a:rPr lang="en-US" b="1" dirty="0">
                <a:solidFill>
                  <a:srgbClr val="222222"/>
                </a:solidFill>
                <a:effectLst/>
                <a:latin typeface="Times New Roman" panose="02020603050405020304" pitchFamily="18" charset="0"/>
                <a:cs typeface="Times New Roman" panose="02020603050405020304" pitchFamily="18" charset="0"/>
              </a:rPr>
              <a:t>quality control</a:t>
            </a:r>
            <a:r>
              <a:rPr lang="en-US" b="0" dirty="0">
                <a:solidFill>
                  <a:srgbClr val="222222"/>
                </a:solidFill>
                <a:effectLst/>
                <a:latin typeface="Times New Roman" panose="02020603050405020304" pitchFamily="18" charset="0"/>
                <a:cs typeface="Times New Roman" panose="02020603050405020304" pitchFamily="18" charset="0"/>
              </a:rPr>
              <a:t> includes the steps taken to protect the </a:t>
            </a:r>
            <a:r>
              <a:rPr lang="en-US" b="1" dirty="0">
                <a:solidFill>
                  <a:srgbClr val="222222"/>
                </a:solidFill>
                <a:effectLst/>
                <a:latin typeface="Times New Roman" panose="02020603050405020304" pitchFamily="18" charset="0"/>
                <a:cs typeface="Times New Roman" panose="02020603050405020304" pitchFamily="18" charset="0"/>
              </a:rPr>
              <a:t>quality</a:t>
            </a:r>
            <a:r>
              <a:rPr lang="en-US" b="0" dirty="0">
                <a:solidFill>
                  <a:srgbClr val="222222"/>
                </a:solidFill>
                <a:effectLst/>
                <a:latin typeface="Times New Roman" panose="02020603050405020304" pitchFamily="18" charset="0"/>
                <a:cs typeface="Times New Roman" panose="02020603050405020304" pitchFamily="18" charset="0"/>
              </a:rPr>
              <a:t> of the material since catch till it reaches the consumer. </a:t>
            </a:r>
          </a:p>
          <a:p>
            <a:pPr marL="514350" indent="-514350" algn="l">
              <a:buFont typeface="+mj-lt"/>
              <a:buAutoNum type="arabicPeriod"/>
            </a:pPr>
            <a:r>
              <a:rPr lang="en-US" b="1" dirty="0">
                <a:solidFill>
                  <a:srgbClr val="222222"/>
                </a:solidFill>
                <a:effectLst/>
                <a:latin typeface="Times New Roman" panose="02020603050405020304" pitchFamily="18" charset="0"/>
                <a:cs typeface="Times New Roman" panose="02020603050405020304" pitchFamily="18" charset="0"/>
              </a:rPr>
              <a:t>Quality</a:t>
            </a:r>
            <a:r>
              <a:rPr lang="en-US" b="0" dirty="0">
                <a:solidFill>
                  <a:srgbClr val="222222"/>
                </a:solidFill>
                <a:effectLst/>
                <a:latin typeface="Times New Roman" panose="02020603050405020304" pitchFamily="18" charset="0"/>
                <a:cs typeface="Times New Roman" panose="02020603050405020304" pitchFamily="18" charset="0"/>
              </a:rPr>
              <a:t> is commonly thought of as degree of excellence.</a:t>
            </a:r>
          </a:p>
          <a:p>
            <a:pPr marL="514350" indent="-514350">
              <a:buFont typeface="+mj-lt"/>
              <a:buAutoNum type="arabicPeriod"/>
            </a:pPr>
            <a:r>
              <a:rPr lang="en-US" b="0" dirty="0">
                <a:solidFill>
                  <a:srgbClr val="000000"/>
                </a:solidFill>
                <a:effectLst/>
                <a:latin typeface="Times New Roman" panose="02020603050405020304" pitchFamily="18" charset="0"/>
                <a:cs typeface="Times New Roman" panose="02020603050405020304" pitchFamily="18" charset="0"/>
              </a:rPr>
              <a:t>Proper handling of fish between capture and delivery to the consumer is a crucial element in assuring final product quality.</a:t>
            </a:r>
          </a:p>
          <a:p>
            <a:pPr marL="514350" indent="-514350">
              <a:buFont typeface="+mj-lt"/>
              <a:buAutoNum type="arabicPeriod"/>
            </a:pPr>
            <a:r>
              <a:rPr lang="en-US" b="0" dirty="0">
                <a:solidFill>
                  <a:srgbClr val="000000"/>
                </a:solidFill>
                <a:effectLst/>
                <a:latin typeface="Times New Roman" panose="02020603050405020304" pitchFamily="18" charset="0"/>
                <a:cs typeface="Times New Roman" panose="02020603050405020304" pitchFamily="18" charset="0"/>
              </a:rPr>
              <a:t>Is the systematic actions necessary to provide adequate confidence that a product or service will satisfy given requirements for quality.</a:t>
            </a:r>
          </a:p>
          <a:p>
            <a:pPr marL="514350" indent="-514350">
              <a:buFont typeface="+mj-lt"/>
              <a:buAutoNum type="arabicPeriod"/>
            </a:pPr>
            <a:r>
              <a:rPr lang="en-US" b="0" i="0" dirty="0">
                <a:solidFill>
                  <a:srgbClr val="000000"/>
                </a:solidFill>
                <a:effectLst/>
                <a:latin typeface="Times New Roman" panose="02020603050405020304" pitchFamily="18" charset="0"/>
                <a:cs typeface="Times New Roman" panose="02020603050405020304" pitchFamily="18" charset="0"/>
              </a:rPr>
              <a:t>Proper handling of fish between capture and delivery to the consumer is a crucial element in assuring final product quality.</a:t>
            </a:r>
            <a:br>
              <a:rPr lang="en-US" b="0" dirty="0">
                <a:solidFill>
                  <a:srgbClr val="222222"/>
                </a:solidFill>
                <a:effectLst/>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27694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14E37-2552-4902-B165-8ACF0FFE8CB0}"/>
              </a:ext>
            </a:extLst>
          </p:cNvPr>
          <p:cNvSpPr>
            <a:spLocks noGrp="1"/>
          </p:cNvSpPr>
          <p:nvPr>
            <p:ph type="title"/>
          </p:nvPr>
        </p:nvSpPr>
        <p:spPr>
          <a:xfrm>
            <a:off x="838200" y="365125"/>
            <a:ext cx="10515600" cy="819863"/>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Quality standards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6B374E1-9124-4170-B75E-FAD8D098CFCD}"/>
              </a:ext>
            </a:extLst>
          </p:cNvPr>
          <p:cNvSpPr>
            <a:spLocks noGrp="1"/>
          </p:cNvSpPr>
          <p:nvPr>
            <p:ph idx="1"/>
          </p:nvPr>
        </p:nvSpPr>
        <p:spPr>
          <a:xfrm>
            <a:off x="838200" y="1492897"/>
            <a:ext cx="10515600" cy="5439747"/>
          </a:xfrm>
        </p:spPr>
        <p:txBody>
          <a:bodyPr>
            <a:normAutofit fontScale="77500" lnSpcReduction="20000"/>
          </a:bodyPr>
          <a:lstStyle/>
          <a:p>
            <a:r>
              <a:rPr lang="en-US" b="1" dirty="0">
                <a:solidFill>
                  <a:srgbClr val="002060"/>
                </a:solidFill>
                <a:latin typeface="Times New Roman" panose="02020603050405020304" pitchFamily="18" charset="0"/>
                <a:cs typeface="Times New Roman" panose="02020603050405020304" pitchFamily="18" charset="0"/>
              </a:rPr>
              <a:t>ISO 22000 ( Food Safety Management) </a:t>
            </a:r>
            <a:r>
              <a:rPr lang="en-US" dirty="0">
                <a:latin typeface="Times New Roman" panose="02020603050405020304" pitchFamily="18" charset="0"/>
                <a:cs typeface="Times New Roman" panose="02020603050405020304" pitchFamily="18" charset="0"/>
              </a:rPr>
              <a:t>- </a:t>
            </a:r>
            <a:r>
              <a:rPr lang="en-US" b="0" i="0" dirty="0">
                <a:effectLst/>
                <a:latin typeface="Times New Roman" panose="02020603050405020304" pitchFamily="18" charset="0"/>
                <a:cs typeface="Times New Roman" panose="02020603050405020304" pitchFamily="18" charset="0"/>
              </a:rPr>
              <a:t>ISO 22000 provides a layer of reassurance within the global food supply chain, helping products cross borders and bringing people food that they can trust.</a:t>
            </a:r>
            <a:endParaRPr lang="en-US" dirty="0">
              <a:latin typeface="Times New Roman" panose="02020603050405020304" pitchFamily="18" charset="0"/>
              <a:cs typeface="Times New Roman" panose="02020603050405020304" pitchFamily="18" charset="0"/>
            </a:endParaRPr>
          </a:p>
          <a:p>
            <a:r>
              <a:rPr lang="en-US" b="1" dirty="0">
                <a:solidFill>
                  <a:srgbClr val="002060"/>
                </a:solidFill>
                <a:latin typeface="Times New Roman" panose="02020603050405020304" pitchFamily="18" charset="0"/>
                <a:cs typeface="Times New Roman" panose="02020603050405020304" pitchFamily="18" charset="0"/>
              </a:rPr>
              <a:t>HACCP -</a:t>
            </a:r>
            <a:r>
              <a:rPr lang="en-US" dirty="0">
                <a:latin typeface="Times New Roman" panose="02020603050405020304" pitchFamily="18" charset="0"/>
                <a:cs typeface="Times New Roman" panose="02020603050405020304" pitchFamily="18" charset="0"/>
              </a:rPr>
              <a:t> </a:t>
            </a:r>
            <a:r>
              <a:rPr lang="en-US" b="0" i="0" dirty="0">
                <a:effectLst/>
                <a:latin typeface="Times New Roman" panose="02020603050405020304" pitchFamily="18" charset="0"/>
                <a:cs typeface="Times New Roman" panose="02020603050405020304" pitchFamily="18" charset="0"/>
              </a:rPr>
              <a:t> is a management system in which food </a:t>
            </a:r>
            <a:r>
              <a:rPr lang="en-US" b="1" i="0" dirty="0">
                <a:effectLst/>
                <a:latin typeface="Times New Roman" panose="02020603050405020304" pitchFamily="18" charset="0"/>
                <a:cs typeface="Times New Roman" panose="02020603050405020304" pitchFamily="18" charset="0"/>
              </a:rPr>
              <a:t>safety</a:t>
            </a:r>
            <a:r>
              <a:rPr lang="en-US" b="0" i="0" dirty="0">
                <a:effectLst/>
                <a:latin typeface="Times New Roman" panose="02020603050405020304" pitchFamily="18" charset="0"/>
                <a:cs typeface="Times New Roman" panose="02020603050405020304" pitchFamily="18" charset="0"/>
              </a:rPr>
              <a:t> is addressed through the </a:t>
            </a:r>
            <a:r>
              <a:rPr lang="en-US" b="1" i="0" dirty="0">
                <a:effectLst/>
                <a:latin typeface="Times New Roman" panose="02020603050405020304" pitchFamily="18" charset="0"/>
                <a:cs typeface="Times New Roman" panose="02020603050405020304" pitchFamily="18" charset="0"/>
              </a:rPr>
              <a:t>analysis</a:t>
            </a:r>
            <a:r>
              <a:rPr lang="en-US" b="0" i="0" dirty="0">
                <a:effectLst/>
                <a:latin typeface="Times New Roman" panose="02020603050405020304" pitchFamily="18" charset="0"/>
                <a:cs typeface="Times New Roman" panose="02020603050405020304" pitchFamily="18" charset="0"/>
              </a:rPr>
              <a:t> and control of biological, chemical, and physical </a:t>
            </a:r>
            <a:r>
              <a:rPr lang="en-US" b="1" i="0" dirty="0">
                <a:effectLst/>
                <a:latin typeface="Times New Roman" panose="02020603050405020304" pitchFamily="18" charset="0"/>
                <a:cs typeface="Times New Roman" panose="02020603050405020304" pitchFamily="18" charset="0"/>
              </a:rPr>
              <a:t>hazards</a:t>
            </a:r>
            <a:r>
              <a:rPr lang="en-US" b="0" i="0" dirty="0">
                <a:effectLst/>
                <a:latin typeface="Times New Roman" panose="02020603050405020304" pitchFamily="18" charset="0"/>
                <a:cs typeface="Times New Roman" panose="02020603050405020304" pitchFamily="18" charset="0"/>
              </a:rPr>
              <a:t> from raw material production, procurement and handling, to manufacturing, distribution and consumption of the finished product.</a:t>
            </a:r>
            <a:endParaRPr lang="en-US" dirty="0">
              <a:latin typeface="Times New Roman" panose="02020603050405020304" pitchFamily="18" charset="0"/>
              <a:cs typeface="Times New Roman" panose="02020603050405020304" pitchFamily="18" charset="0"/>
            </a:endParaRPr>
          </a:p>
          <a:p>
            <a:r>
              <a:rPr lang="en-US" b="1" dirty="0">
                <a:solidFill>
                  <a:srgbClr val="002060"/>
                </a:solidFill>
                <a:latin typeface="Times New Roman" panose="02020603050405020304" pitchFamily="18" charset="0"/>
                <a:cs typeface="Times New Roman" panose="02020603050405020304" pitchFamily="18" charset="0"/>
              </a:rPr>
              <a:t>BRC </a:t>
            </a:r>
            <a:r>
              <a:rPr lang="en-US" dirty="0">
                <a:latin typeface="Times New Roman" panose="02020603050405020304" pitchFamily="18" charset="0"/>
                <a:cs typeface="Times New Roman" panose="02020603050405020304" pitchFamily="18" charset="0"/>
              </a:rPr>
              <a:t>- </a:t>
            </a:r>
            <a:r>
              <a:rPr lang="en-US" b="0" i="0" dirty="0">
                <a:effectLst/>
                <a:latin typeface="Times New Roman" panose="02020603050405020304" pitchFamily="18" charset="0"/>
                <a:cs typeface="Times New Roman" panose="02020603050405020304" pitchFamily="18" charset="0"/>
              </a:rPr>
              <a:t>The British Retail Consortium (</a:t>
            </a:r>
            <a:r>
              <a:rPr lang="en-US" b="1" i="0" dirty="0">
                <a:effectLst/>
                <a:latin typeface="Times New Roman" panose="02020603050405020304" pitchFamily="18" charset="0"/>
                <a:cs typeface="Times New Roman" panose="02020603050405020304" pitchFamily="18" charset="0"/>
              </a:rPr>
              <a:t>BRC</a:t>
            </a:r>
            <a:r>
              <a:rPr lang="en-US" b="0" i="0" dirty="0">
                <a:effectLst/>
                <a:latin typeface="Times New Roman" panose="02020603050405020304" pitchFamily="18" charset="0"/>
                <a:cs typeface="Times New Roman" panose="02020603050405020304" pitchFamily="18" charset="0"/>
              </a:rPr>
              <a:t>) is a trade association for the UK food retail industry created in 1992.</a:t>
            </a:r>
          </a:p>
          <a:p>
            <a:r>
              <a:rPr lang="en-US" b="0" i="0" dirty="0">
                <a:effectLst/>
                <a:latin typeface="Times New Roman" panose="02020603050405020304" pitchFamily="18" charset="0"/>
                <a:cs typeface="Times New Roman" panose="02020603050405020304" pitchFamily="18" charset="0"/>
              </a:rPr>
              <a:t>The </a:t>
            </a:r>
            <a:r>
              <a:rPr lang="en-US" b="1" i="0" dirty="0">
                <a:effectLst/>
                <a:latin typeface="Times New Roman" panose="02020603050405020304" pitchFamily="18" charset="0"/>
                <a:cs typeface="Times New Roman" panose="02020603050405020304" pitchFamily="18" charset="0"/>
              </a:rPr>
              <a:t>BRC</a:t>
            </a:r>
            <a:r>
              <a:rPr lang="en-US" b="0" i="0" dirty="0">
                <a:effectLst/>
                <a:latin typeface="Times New Roman" panose="02020603050405020304" pitchFamily="18" charset="0"/>
                <a:cs typeface="Times New Roman" panose="02020603050405020304" pitchFamily="18" charset="0"/>
              </a:rPr>
              <a:t> has published standards for best practices for the food and manufacturing industries for two decades, and also publishes the On-Pack recycling standards for the UK.</a:t>
            </a:r>
            <a:endParaRPr lang="en-US" dirty="0">
              <a:latin typeface="Times New Roman" panose="02020603050405020304" pitchFamily="18" charset="0"/>
              <a:cs typeface="Times New Roman" panose="02020603050405020304" pitchFamily="18" charset="0"/>
            </a:endParaRPr>
          </a:p>
          <a:p>
            <a:r>
              <a:rPr lang="en-US" b="1" dirty="0">
                <a:solidFill>
                  <a:srgbClr val="002060"/>
                </a:solidFill>
                <a:latin typeface="Times New Roman" panose="02020603050405020304" pitchFamily="18" charset="0"/>
                <a:cs typeface="Times New Roman" panose="02020603050405020304" pitchFamily="18" charset="0"/>
              </a:rPr>
              <a:t>IFS </a:t>
            </a:r>
            <a:r>
              <a:rPr lang="en-US" dirty="0">
                <a:latin typeface="Times New Roman" panose="02020603050405020304" pitchFamily="18" charset="0"/>
                <a:cs typeface="Times New Roman" panose="02020603050405020304" pitchFamily="18" charset="0"/>
              </a:rPr>
              <a:t> - </a:t>
            </a:r>
            <a:r>
              <a:rPr lang="en-US" b="0" i="0" dirty="0">
                <a:effectLst/>
                <a:latin typeface="Times New Roman" panose="02020603050405020304" pitchFamily="18" charset="0"/>
                <a:cs typeface="Times New Roman" panose="02020603050405020304" pitchFamily="18" charset="0"/>
              </a:rPr>
              <a:t>The Institute for Fiscal Studies </a:t>
            </a:r>
            <a:r>
              <a:rPr lang="en-US" b="0" i="0" dirty="0" err="1">
                <a:effectLst/>
                <a:latin typeface="Times New Roman" panose="02020603050405020304" pitchFamily="18" charset="0"/>
                <a:cs typeface="Times New Roman" panose="02020603050405020304" pitchFamily="18" charset="0"/>
              </a:rPr>
              <a:t>Uk</a:t>
            </a:r>
            <a:r>
              <a:rPr lang="en-US" b="0" i="0" dirty="0">
                <a:effectLst/>
                <a:latin typeface="Times New Roman" panose="02020603050405020304" pitchFamily="18" charset="0"/>
                <a:cs typeface="Times New Roman" panose="02020603050405020304" pitchFamily="18" charset="0"/>
              </a:rPr>
              <a:t> established quality standards.</a:t>
            </a:r>
          </a:p>
          <a:p>
            <a:r>
              <a:rPr lang="en-US" b="1" dirty="0">
                <a:solidFill>
                  <a:srgbClr val="002060"/>
                </a:solidFill>
                <a:latin typeface="Times New Roman" panose="02020603050405020304" pitchFamily="18" charset="0"/>
                <a:cs typeface="Times New Roman" panose="02020603050405020304" pitchFamily="18" charset="0"/>
              </a:rPr>
              <a:t>ISI</a:t>
            </a:r>
            <a:r>
              <a:rPr lang="en-US" dirty="0">
                <a:latin typeface="Times New Roman" panose="02020603050405020304" pitchFamily="18" charset="0"/>
                <a:cs typeface="Times New Roman" panose="02020603050405020304" pitchFamily="18" charset="0"/>
              </a:rPr>
              <a:t> - </a:t>
            </a:r>
            <a:r>
              <a:rPr lang="en-US" b="1" i="0" dirty="0">
                <a:solidFill>
                  <a:srgbClr val="222222"/>
                </a:solidFill>
                <a:effectLst/>
                <a:latin typeface="Times New Roman" panose="02020603050405020304" pitchFamily="18" charset="0"/>
                <a:cs typeface="Times New Roman" panose="02020603050405020304" pitchFamily="18" charset="0"/>
              </a:rPr>
              <a:t>ISI</a:t>
            </a:r>
            <a:r>
              <a:rPr lang="en-US" b="0" i="0" dirty="0">
                <a:solidFill>
                  <a:srgbClr val="222222"/>
                </a:solidFill>
                <a:effectLst/>
                <a:latin typeface="Times New Roman" panose="02020603050405020304" pitchFamily="18" charset="0"/>
                <a:cs typeface="Times New Roman" panose="02020603050405020304" pitchFamily="18" charset="0"/>
              </a:rPr>
              <a:t> stands for Indian Standards Institute. It was established to create standards for the orderly industrial growth and maintaining quality in industrial production. </a:t>
            </a:r>
          </a:p>
          <a:p>
            <a:pPr>
              <a:lnSpc>
                <a:spcPct val="120000"/>
              </a:lnSpc>
            </a:pPr>
            <a:r>
              <a:rPr lang="en-US" b="0" i="0" dirty="0">
                <a:solidFill>
                  <a:srgbClr val="222222"/>
                </a:solidFill>
                <a:effectLst/>
                <a:latin typeface="Times New Roman" panose="02020603050405020304" pitchFamily="18" charset="0"/>
                <a:cs typeface="Times New Roman" panose="02020603050405020304" pitchFamily="18" charset="0"/>
              </a:rPr>
              <a:t>It provides an </a:t>
            </a:r>
            <a:r>
              <a:rPr lang="en-US" b="1" i="0" dirty="0">
                <a:solidFill>
                  <a:srgbClr val="222222"/>
                </a:solidFill>
                <a:effectLst/>
                <a:latin typeface="Times New Roman" panose="02020603050405020304" pitchFamily="18" charset="0"/>
                <a:cs typeface="Times New Roman" panose="02020603050405020304" pitchFamily="18" charset="0"/>
              </a:rPr>
              <a:t>ISI</a:t>
            </a:r>
            <a:r>
              <a:rPr lang="en-US" b="0" i="0" dirty="0">
                <a:solidFill>
                  <a:srgbClr val="222222"/>
                </a:solidFill>
                <a:effectLst/>
                <a:latin typeface="Times New Roman" panose="02020603050405020304" pitchFamily="18" charset="0"/>
                <a:cs typeface="Times New Roman" panose="02020603050405020304" pitchFamily="18" charset="0"/>
              </a:rPr>
              <a:t> mark which is a certification mark for industrial products in India.</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03650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94901-656A-4C08-B2DF-DDF69D6C2898}"/>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ISO 22000 ( Food Safety Management)</a:t>
            </a:r>
            <a:endParaRPr lang="en-IN" b="1" dirty="0">
              <a:solidFill>
                <a:srgbClr val="C00000"/>
              </a:solidFill>
            </a:endParaRPr>
          </a:p>
        </p:txBody>
      </p:sp>
      <p:sp>
        <p:nvSpPr>
          <p:cNvPr id="3" name="Content Placeholder 2">
            <a:extLst>
              <a:ext uri="{FF2B5EF4-FFF2-40B4-BE49-F238E27FC236}">
                <a16:creationId xmlns:a16="http://schemas.microsoft.com/office/drawing/2014/main" id="{D1365835-10B8-4515-A271-9D186F06F639}"/>
              </a:ext>
            </a:extLst>
          </p:cNvPr>
          <p:cNvSpPr>
            <a:spLocks noGrp="1"/>
          </p:cNvSpPr>
          <p:nvPr>
            <p:ph idx="1"/>
          </p:nvPr>
        </p:nvSpPr>
        <p:spPr>
          <a:xfrm>
            <a:off x="838200" y="1483567"/>
            <a:ext cx="10515600" cy="4693396"/>
          </a:xfrm>
        </p:spPr>
        <p:txBody>
          <a:bodyPr>
            <a:normAutofit fontScale="77500" lnSpcReduction="20000"/>
          </a:bodyPr>
          <a:lstStyle/>
          <a:p>
            <a:r>
              <a:rPr lang="en-US" dirty="0"/>
              <a:t>WHAT IS ISO 22000?</a:t>
            </a:r>
          </a:p>
          <a:p>
            <a:r>
              <a:rPr lang="en-US" dirty="0"/>
              <a:t>ISO 22000, published on 1 September 2005, is</a:t>
            </a:r>
          </a:p>
          <a:p>
            <a:r>
              <a:rPr lang="en-US" dirty="0"/>
              <a:t>an International Standard designed to ensure</a:t>
            </a:r>
          </a:p>
          <a:p>
            <a:r>
              <a:rPr lang="en-US" dirty="0"/>
              <a:t>safe food supply chains worldwide</a:t>
            </a:r>
          </a:p>
          <a:p>
            <a:r>
              <a:rPr lang="en-US" dirty="0"/>
              <a:t>ISO 22000 is a consensus agreement between all the</a:t>
            </a:r>
          </a:p>
          <a:p>
            <a:r>
              <a:rPr lang="en-US" dirty="0"/>
              <a:t>economic stakeholders concerned, that include</a:t>
            </a:r>
          </a:p>
          <a:p>
            <a:r>
              <a:rPr lang="en-US" dirty="0"/>
              <a:t>• Suppliers</a:t>
            </a:r>
          </a:p>
          <a:p>
            <a:r>
              <a:rPr lang="en-US" dirty="0"/>
              <a:t>Users</a:t>
            </a:r>
          </a:p>
          <a:p>
            <a:r>
              <a:rPr lang="en-US" dirty="0"/>
              <a:t>Government regulators</a:t>
            </a:r>
          </a:p>
          <a:p>
            <a:r>
              <a:rPr lang="en-US" dirty="0"/>
              <a:t>Other interest groups.</a:t>
            </a:r>
          </a:p>
          <a:p>
            <a:r>
              <a:rPr lang="en-US" dirty="0"/>
              <a:t>Benefits to the society</a:t>
            </a:r>
          </a:p>
          <a:p>
            <a:r>
              <a:rPr lang="en-US" dirty="0"/>
              <a:t>Benefits to the consumers.</a:t>
            </a:r>
          </a:p>
          <a:p>
            <a:r>
              <a:rPr lang="en-US" dirty="0"/>
              <a:t>Assurance on quality safety and Reliability</a:t>
            </a:r>
          </a:p>
          <a:p>
            <a:endParaRPr lang="en-IN" dirty="0"/>
          </a:p>
        </p:txBody>
      </p:sp>
    </p:spTree>
    <p:extLst>
      <p:ext uri="{BB962C8B-B14F-4D97-AF65-F5344CB8AC3E}">
        <p14:creationId xmlns:p14="http://schemas.microsoft.com/office/powerpoint/2010/main" val="17169326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E9F7E-9C31-4D44-B608-FB02FB870096}"/>
              </a:ext>
            </a:extLst>
          </p:cNvPr>
          <p:cNvSpPr>
            <a:spLocks noGrp="1"/>
          </p:cNvSpPr>
          <p:nvPr>
            <p:ph type="title"/>
          </p:nvPr>
        </p:nvSpPr>
        <p:spPr/>
        <p:txBody>
          <a:bodyPr/>
          <a:lstStyle/>
          <a:p>
            <a:endParaRPr lang="en-IN"/>
          </a:p>
        </p:txBody>
      </p:sp>
      <p:pic>
        <p:nvPicPr>
          <p:cNvPr id="3074" name="Picture 2" descr="ISO 22000 BENEFITS - GOVERNMENT&#10;• technological and scientific know-how&#10;• bases for developing health, safety and environm...">
            <a:extLst>
              <a:ext uri="{FF2B5EF4-FFF2-40B4-BE49-F238E27FC236}">
                <a16:creationId xmlns:a16="http://schemas.microsoft.com/office/drawing/2014/main" id="{7612C651-FAB3-4DF9-AA1D-207BE9D1278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7118" y="365126"/>
            <a:ext cx="10683551" cy="6492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0816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0B40E-C4FC-4F44-A051-DAC7A546BBBB}"/>
              </a:ext>
            </a:extLst>
          </p:cNvPr>
          <p:cNvSpPr>
            <a:spLocks noGrp="1"/>
          </p:cNvSpPr>
          <p:nvPr>
            <p:ph type="title"/>
          </p:nvPr>
        </p:nvSpPr>
        <p:spPr/>
        <p:txBody>
          <a:bodyPr/>
          <a:lstStyle/>
          <a:p>
            <a:endParaRPr lang="en-IN"/>
          </a:p>
        </p:txBody>
      </p:sp>
      <p:pic>
        <p:nvPicPr>
          <p:cNvPr id="4098" name="Picture 2" descr="ISO 22000 BENEFITS - STAKEHOLDER&#10;• Confidence that organizations implementing ISO 22000 have the ability&#10;to identify and c...">
            <a:extLst>
              <a:ext uri="{FF2B5EF4-FFF2-40B4-BE49-F238E27FC236}">
                <a16:creationId xmlns:a16="http://schemas.microsoft.com/office/drawing/2014/main" id="{5BC34417-A872-4722-9DCC-C91585F1D44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55795"/>
            <a:ext cx="10582469" cy="6492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0617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A8642-34BE-4CF6-8FF2-F9ACE4E72143}"/>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HACCP – Standards</a:t>
            </a:r>
            <a:br>
              <a:rPr lang="en-US" b="1" dirty="0">
                <a:solidFill>
                  <a:srgbClr val="C00000"/>
                </a:solidFill>
                <a:latin typeface="Times New Roman" panose="02020603050405020304" pitchFamily="18" charset="0"/>
                <a:cs typeface="Times New Roman" panose="02020603050405020304" pitchFamily="18" charset="0"/>
              </a:rPr>
            </a:br>
            <a:endParaRPr lang="en-IN" b="1" dirty="0">
              <a:solidFill>
                <a:srgbClr val="C00000"/>
              </a:solidFill>
            </a:endParaRPr>
          </a:p>
        </p:txBody>
      </p:sp>
      <p:pic>
        <p:nvPicPr>
          <p:cNvPr id="5122" name="Picture 2" descr="Seven Principles of               HACCP1.   Conduct Hazards Analysis2.   Determine the Critical Control Points3.   Establi...">
            <a:extLst>
              <a:ext uri="{FF2B5EF4-FFF2-40B4-BE49-F238E27FC236}">
                <a16:creationId xmlns:a16="http://schemas.microsoft.com/office/drawing/2014/main" id="{4B877627-6401-48BE-BAD5-987D1927D4F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9796" y="1436914"/>
            <a:ext cx="10654004" cy="5421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34650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0E594-7AE8-40C4-ADEF-406E6E7A2071}"/>
              </a:ext>
            </a:extLst>
          </p:cNvPr>
          <p:cNvSpPr>
            <a:spLocks noGrp="1"/>
          </p:cNvSpPr>
          <p:nvPr>
            <p:ph type="title"/>
          </p:nvPr>
        </p:nvSpPr>
        <p:spPr/>
        <p:txBody>
          <a:bodyPr/>
          <a:lstStyle/>
          <a:p>
            <a:endParaRPr lang="en-IN" dirty="0"/>
          </a:p>
        </p:txBody>
      </p:sp>
      <p:pic>
        <p:nvPicPr>
          <p:cNvPr id="7170" name="Picture 2" descr="Chronology of Development of HACCP as a&#10;Safety System in the Food Industry&#10;n  1959. The Pillsbury Company develops concept...">
            <a:extLst>
              <a:ext uri="{FF2B5EF4-FFF2-40B4-BE49-F238E27FC236}">
                <a16:creationId xmlns:a16="http://schemas.microsoft.com/office/drawing/2014/main" id="{8277E8A6-BCAD-4B26-BBBD-F07E19FE066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6612" y="365125"/>
            <a:ext cx="12005388" cy="6418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53737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BB8E3-6840-4009-A6B7-92AAE7D48A8E}"/>
              </a:ext>
            </a:extLst>
          </p:cNvPr>
          <p:cNvSpPr>
            <a:spLocks noGrp="1"/>
          </p:cNvSpPr>
          <p:nvPr>
            <p:ph type="title"/>
          </p:nvPr>
        </p:nvSpPr>
        <p:spPr/>
        <p:txBody>
          <a:bodyPr/>
          <a:lstStyle/>
          <a:p>
            <a:endParaRPr lang="en-IN"/>
          </a:p>
        </p:txBody>
      </p:sp>
      <p:pic>
        <p:nvPicPr>
          <p:cNvPr id="6146" name="Picture 2" descr="The need for an effective food safety&#10;assurance method&#10;n  Foodborne disease are a widespread public&#10;health problem&#10;n  Emer...">
            <a:extLst>
              <a:ext uri="{FF2B5EF4-FFF2-40B4-BE49-F238E27FC236}">
                <a16:creationId xmlns:a16="http://schemas.microsoft.com/office/drawing/2014/main" id="{21F1D923-C192-4F0E-9E24-7A3D1CC2E61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6612" y="149290"/>
            <a:ext cx="12005388" cy="6923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56450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38483-783C-456B-BE23-03618DDD4324}"/>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BRC – Standards</a:t>
            </a:r>
            <a:br>
              <a:rPr lang="en-US" b="1" dirty="0">
                <a:solidFill>
                  <a:srgbClr val="FF0000"/>
                </a:solidFill>
                <a:latin typeface="Times New Roman" panose="02020603050405020304" pitchFamily="18" charset="0"/>
                <a:cs typeface="Times New Roman" panose="02020603050405020304" pitchFamily="18" charset="0"/>
              </a:rPr>
            </a:b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3B1DF1C-2AD0-4CE5-A591-EFB35299068E}"/>
              </a:ext>
            </a:extLst>
          </p:cNvPr>
          <p:cNvSpPr>
            <a:spLocks noGrp="1"/>
          </p:cNvSpPr>
          <p:nvPr>
            <p:ph idx="1"/>
          </p:nvPr>
        </p:nvSpPr>
        <p:spPr>
          <a:xfrm>
            <a:off x="838200" y="1708726"/>
            <a:ext cx="10515600" cy="5149273"/>
          </a:xfrm>
        </p:spPr>
        <p:txBody>
          <a:bodyPr>
            <a:normAutofit fontScale="32500" lnSpcReduction="20000"/>
          </a:bodyPr>
          <a:lstStyle/>
          <a:p>
            <a:pPr algn="l">
              <a:lnSpc>
                <a:spcPct val="170000"/>
              </a:lnSpc>
            </a:pPr>
            <a:r>
              <a:rPr lang="en-US" sz="4000" b="0" i="0" dirty="0">
                <a:solidFill>
                  <a:srgbClr val="4B4B4B"/>
                </a:solidFill>
                <a:effectLst/>
                <a:latin typeface="Arial" panose="020B0604020202020204" pitchFamily="34" charset="0"/>
              </a:rPr>
              <a:t>The BRC Global Standards provide a scalable option, easily tailored to large or small operations, with suppliers from over 100 countries already certified against it. In keeping with a complete supply chain approach, there are 4 standards under the BRC umbrella, including:</a:t>
            </a:r>
          </a:p>
          <a:p>
            <a:pPr algn="l">
              <a:lnSpc>
                <a:spcPct val="170000"/>
              </a:lnSpc>
              <a:buFont typeface="Arial" panose="020B0604020202020204" pitchFamily="34" charset="0"/>
              <a:buChar char="•"/>
            </a:pPr>
            <a:r>
              <a:rPr lang="en-US" sz="4000" b="0" i="0" dirty="0">
                <a:solidFill>
                  <a:srgbClr val="4B4B4B"/>
                </a:solidFill>
                <a:effectLst/>
                <a:latin typeface="Arial" panose="020B0604020202020204" pitchFamily="34" charset="0"/>
              </a:rPr>
              <a:t>BRC Global Food Standard,</a:t>
            </a:r>
          </a:p>
          <a:p>
            <a:pPr algn="l">
              <a:lnSpc>
                <a:spcPct val="170000"/>
              </a:lnSpc>
              <a:buFont typeface="Arial" panose="020B0604020202020204" pitchFamily="34" charset="0"/>
              <a:buChar char="•"/>
            </a:pPr>
            <a:r>
              <a:rPr lang="en-US" sz="4000" b="0" i="0" dirty="0">
                <a:solidFill>
                  <a:srgbClr val="4B4B4B"/>
                </a:solidFill>
                <a:effectLst/>
                <a:latin typeface="Arial" panose="020B0604020202020204" pitchFamily="34" charset="0"/>
              </a:rPr>
              <a:t>BRC Storage and Distribution,</a:t>
            </a:r>
          </a:p>
          <a:p>
            <a:pPr algn="l">
              <a:lnSpc>
                <a:spcPct val="170000"/>
              </a:lnSpc>
              <a:buFont typeface="Arial" panose="020B0604020202020204" pitchFamily="34" charset="0"/>
              <a:buChar char="•"/>
            </a:pPr>
            <a:r>
              <a:rPr lang="en-US" sz="4000" b="0" i="0" dirty="0">
                <a:solidFill>
                  <a:srgbClr val="4B4B4B"/>
                </a:solidFill>
                <a:effectLst/>
                <a:latin typeface="Arial" panose="020B0604020202020204" pitchFamily="34" charset="0"/>
              </a:rPr>
              <a:t>BRC IOP for Food Packaging, and</a:t>
            </a:r>
          </a:p>
          <a:p>
            <a:pPr algn="l">
              <a:lnSpc>
                <a:spcPct val="170000"/>
              </a:lnSpc>
              <a:buFont typeface="Arial" panose="020B0604020202020204" pitchFamily="34" charset="0"/>
              <a:buChar char="•"/>
            </a:pPr>
            <a:r>
              <a:rPr lang="en-US" sz="4000" b="0" i="0" dirty="0">
                <a:solidFill>
                  <a:srgbClr val="4B4B4B"/>
                </a:solidFill>
                <a:effectLst/>
                <a:latin typeface="Arial" panose="020B0604020202020204" pitchFamily="34" charset="0"/>
              </a:rPr>
              <a:t>BRC Consumer Products.</a:t>
            </a:r>
          </a:p>
          <a:p>
            <a:pPr algn="l">
              <a:lnSpc>
                <a:spcPct val="170000"/>
              </a:lnSpc>
            </a:pPr>
            <a:r>
              <a:rPr lang="en-US" sz="4000" b="0" i="0" dirty="0">
                <a:solidFill>
                  <a:srgbClr val="4B4B4B"/>
                </a:solidFill>
                <a:effectLst/>
                <a:latin typeface="Arial" panose="020B0604020202020204" pitchFamily="34" charset="0"/>
              </a:rPr>
              <a:t>The major areas covered by the Standards include Senior Management Commitment and Continuous Improvement; Food Safety and Quality Management System; Site Standards; Product Control; Process Control and; Personnel.</a:t>
            </a:r>
          </a:p>
          <a:p>
            <a:pPr algn="l">
              <a:lnSpc>
                <a:spcPct val="170000"/>
              </a:lnSpc>
            </a:pPr>
            <a:br>
              <a:rPr lang="en-US" sz="4000" dirty="0"/>
            </a:br>
            <a:r>
              <a:rPr lang="en-US" sz="4000" b="0" i="0" dirty="0">
                <a:solidFill>
                  <a:srgbClr val="4B4B4B"/>
                </a:solidFill>
                <a:effectLst/>
                <a:latin typeface="Arial" panose="020B0604020202020204" pitchFamily="34" charset="0"/>
              </a:rPr>
              <a:t>Strengths of the BRC standard include highly detailed descriptions of process and hygiene control.</a:t>
            </a:r>
          </a:p>
          <a:p>
            <a:pPr algn="l">
              <a:lnSpc>
                <a:spcPct val="170000"/>
              </a:lnSpc>
            </a:pPr>
            <a:r>
              <a:rPr lang="en-US" sz="4000" b="0" i="0" dirty="0">
                <a:solidFill>
                  <a:srgbClr val="4B4B4B"/>
                </a:solidFill>
                <a:effectLst/>
                <a:latin typeface="Arial" panose="020B0604020202020204" pitchFamily="34" charset="0"/>
              </a:rPr>
              <a:t> Additionally, BRC certification covers food safety, quality, and also legality, which is of great concern to any stakeholder navigating the complexity of food law.</a:t>
            </a:r>
          </a:p>
          <a:p>
            <a:br>
              <a:rPr lang="en-US" dirty="0"/>
            </a:br>
            <a:br>
              <a:rPr lang="en-US" dirty="0"/>
            </a:br>
            <a:r>
              <a:rPr lang="en-US" dirty="0"/>
              <a:t> </a:t>
            </a:r>
          </a:p>
          <a:p>
            <a:endParaRPr lang="en-IN" dirty="0"/>
          </a:p>
        </p:txBody>
      </p:sp>
    </p:spTree>
    <p:extLst>
      <p:ext uri="{BB962C8B-B14F-4D97-AF65-F5344CB8AC3E}">
        <p14:creationId xmlns:p14="http://schemas.microsoft.com/office/powerpoint/2010/main" val="30414052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71460-C5FF-4647-87B7-06506C534DC4}"/>
              </a:ext>
            </a:extLst>
          </p:cNvPr>
          <p:cNvSpPr>
            <a:spLocks noGrp="1"/>
          </p:cNvSpPr>
          <p:nvPr>
            <p:ph type="title"/>
          </p:nvPr>
        </p:nvSpPr>
        <p:spPr>
          <a:xfrm>
            <a:off x="838200" y="365126"/>
            <a:ext cx="10515600" cy="678584"/>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IFS – Standards</a:t>
            </a:r>
            <a:br>
              <a:rPr lang="en-US" b="1" dirty="0">
                <a:solidFill>
                  <a:srgbClr val="FF0000"/>
                </a:solidFill>
                <a:latin typeface="Times New Roman" panose="02020603050405020304" pitchFamily="18" charset="0"/>
                <a:cs typeface="Times New Roman" panose="02020603050405020304" pitchFamily="18" charset="0"/>
              </a:rPr>
            </a:br>
            <a:r>
              <a:rPr lang="en-US" b="0" i="0" dirty="0">
                <a:effectLst/>
                <a:latin typeface="Times New Roman" panose="02020603050405020304" pitchFamily="18" charset="0"/>
                <a:cs typeface="Times New Roman" panose="02020603050405020304" pitchFamily="18" charset="0"/>
              </a:rPr>
              <a:t>I</a:t>
            </a:r>
            <a:r>
              <a:rPr lang="en-US" sz="2400" b="0" i="0" dirty="0">
                <a:effectLst/>
                <a:latin typeface="Times New Roman" panose="02020603050405020304" pitchFamily="18" charset="0"/>
                <a:cs typeface="Times New Roman" panose="02020603050405020304" pitchFamily="18" charset="0"/>
              </a:rPr>
              <a:t>nstitute for Fiscal Studies </a:t>
            </a:r>
            <a:r>
              <a:rPr lang="en-US" sz="2400" b="0" i="0" dirty="0" err="1">
                <a:effectLst/>
                <a:latin typeface="Times New Roman" panose="02020603050405020304" pitchFamily="18" charset="0"/>
                <a:cs typeface="Times New Roman" panose="02020603050405020304" pitchFamily="18" charset="0"/>
              </a:rPr>
              <a:t>Uk</a:t>
            </a:r>
            <a:endParaRPr lang="en-IN" dirty="0"/>
          </a:p>
        </p:txBody>
      </p:sp>
      <p:sp>
        <p:nvSpPr>
          <p:cNvPr id="3" name="Content Placeholder 2">
            <a:extLst>
              <a:ext uri="{FF2B5EF4-FFF2-40B4-BE49-F238E27FC236}">
                <a16:creationId xmlns:a16="http://schemas.microsoft.com/office/drawing/2014/main" id="{7391058F-DC51-41B9-B7C7-F9CA472C5091}"/>
              </a:ext>
            </a:extLst>
          </p:cNvPr>
          <p:cNvSpPr>
            <a:spLocks noGrp="1"/>
          </p:cNvSpPr>
          <p:nvPr>
            <p:ph idx="1"/>
          </p:nvPr>
        </p:nvSpPr>
        <p:spPr>
          <a:xfrm>
            <a:off x="838200" y="1579418"/>
            <a:ext cx="10515600" cy="5278582"/>
          </a:xfrm>
        </p:spPr>
        <p:txBody>
          <a:bodyPr>
            <a:normAutofit fontScale="77500" lnSpcReduction="20000"/>
          </a:bodyPr>
          <a:lstStyle/>
          <a:p>
            <a:r>
              <a:rPr lang="en-US" b="0" i="0" dirty="0">
                <a:solidFill>
                  <a:srgbClr val="525252"/>
                </a:solidFill>
                <a:effectLst/>
                <a:latin typeface="helvetica neue"/>
              </a:rPr>
              <a:t>IFS Certification. NSF Food Safety Certification, LLC is accredited to certify to the International Featured Standard (IFS), a GFSI benchmarked standard for auditing food safety and quality of processes and products of food manufacturers. </a:t>
            </a:r>
          </a:p>
          <a:p>
            <a:r>
              <a:rPr lang="en-US" b="0" i="0" dirty="0">
                <a:solidFill>
                  <a:srgbClr val="525252"/>
                </a:solidFill>
                <a:effectLst/>
                <a:latin typeface="helvetica neue"/>
              </a:rPr>
              <a:t>It is most relevant for companies that manufacture, process or handle food or food ingredients.</a:t>
            </a:r>
          </a:p>
          <a:p>
            <a:r>
              <a:rPr lang="en-US" b="0" i="0" dirty="0">
                <a:solidFill>
                  <a:srgbClr val="555555"/>
                </a:solidFill>
                <a:effectLst/>
                <a:latin typeface="Arial" panose="020B0604020202020204" pitchFamily="34" charset="0"/>
              </a:rPr>
              <a:t>The IFS Standards currently comprise six standards, which have been developed for and by the stakeholders involved in all parts of the supply chain. </a:t>
            </a:r>
          </a:p>
          <a:p>
            <a:r>
              <a:rPr lang="en-US" b="0" i="0" dirty="0">
                <a:solidFill>
                  <a:srgbClr val="555555"/>
                </a:solidFill>
                <a:effectLst/>
                <a:latin typeface="Arial" panose="020B0604020202020204" pitchFamily="34" charset="0"/>
              </a:rPr>
              <a:t>All standards are process standards which help users when implementing legal provisions regarding food and/or product safety, and provide uniform guidelines on food, -- product safety and quality issues. </a:t>
            </a:r>
          </a:p>
          <a:p>
            <a:r>
              <a:rPr lang="en-US" b="0" i="0" dirty="0">
                <a:solidFill>
                  <a:srgbClr val="555555"/>
                </a:solidFill>
                <a:effectLst/>
                <a:latin typeface="Arial" panose="020B0604020202020204" pitchFamily="34" charset="0"/>
              </a:rPr>
              <a:t>An IFS certification shows that the certified company has established processes which are suitable for ensuring food and/or product safety, and that it has considered and implemented customer specifications. </a:t>
            </a:r>
          </a:p>
          <a:p>
            <a:r>
              <a:rPr lang="en-US" b="0" i="0" dirty="0">
                <a:solidFill>
                  <a:srgbClr val="555555"/>
                </a:solidFill>
                <a:effectLst/>
                <a:latin typeface="Arial" panose="020B0604020202020204" pitchFamily="34" charset="0"/>
              </a:rPr>
              <a:t>Certification is open to food manufacturers, brokers, logistics providers, manufacturers of household and hygiene products as well as wholesalers and retailers.</a:t>
            </a:r>
            <a:endParaRPr lang="en-IN" dirty="0"/>
          </a:p>
        </p:txBody>
      </p:sp>
    </p:spTree>
    <p:extLst>
      <p:ext uri="{BB962C8B-B14F-4D97-AF65-F5344CB8AC3E}">
        <p14:creationId xmlns:p14="http://schemas.microsoft.com/office/powerpoint/2010/main" val="4252845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7A633-C131-4F01-B69B-86C95427E4FA}"/>
              </a:ext>
            </a:extLst>
          </p:cNvPr>
          <p:cNvSpPr>
            <a:spLocks noGrp="1"/>
          </p:cNvSpPr>
          <p:nvPr>
            <p:ph type="title"/>
          </p:nvPr>
        </p:nvSpPr>
        <p:spPr/>
        <p:txBody>
          <a:bodyPr/>
          <a:lstStyle/>
          <a:p>
            <a:pPr algn="ctr"/>
            <a:r>
              <a:rPr lang="en-US" b="1" dirty="0">
                <a:solidFill>
                  <a:srgbClr val="FF0000"/>
                </a:solidFill>
                <a:latin typeface="Arial" panose="020B0604020202020204" pitchFamily="34" charset="0"/>
              </a:rPr>
              <a:t>Post mortem changes</a:t>
            </a:r>
            <a:endParaRPr lang="en-IN" dirty="0"/>
          </a:p>
        </p:txBody>
      </p:sp>
      <p:sp>
        <p:nvSpPr>
          <p:cNvPr id="3" name="Content Placeholder 2">
            <a:extLst>
              <a:ext uri="{FF2B5EF4-FFF2-40B4-BE49-F238E27FC236}">
                <a16:creationId xmlns:a16="http://schemas.microsoft.com/office/drawing/2014/main" id="{6FEBBFAC-1424-4330-833A-8C85AD8E4BCA}"/>
              </a:ext>
            </a:extLst>
          </p:cNvPr>
          <p:cNvSpPr>
            <a:spLocks noGrp="1"/>
          </p:cNvSpPr>
          <p:nvPr>
            <p:ph idx="1"/>
          </p:nvPr>
        </p:nvSpPr>
        <p:spPr/>
        <p:txBody>
          <a:bodyPr/>
          <a:lstStyle/>
          <a:p>
            <a:r>
              <a:rPr lang="en-US" dirty="0"/>
              <a:t>Sequential Changes takes in the body of organism.</a:t>
            </a:r>
          </a:p>
          <a:p>
            <a:r>
              <a:rPr lang="en-US" dirty="0"/>
              <a:t>1. </a:t>
            </a:r>
            <a:r>
              <a:rPr lang="en-IN" dirty="0"/>
              <a:t>Hyperaemia</a:t>
            </a:r>
            <a:endParaRPr lang="en-US" dirty="0"/>
          </a:p>
          <a:p>
            <a:r>
              <a:rPr lang="en-US" dirty="0"/>
              <a:t>2.</a:t>
            </a:r>
            <a:r>
              <a:rPr lang="en-IN" dirty="0"/>
              <a:t> Rigor Mortis</a:t>
            </a:r>
          </a:p>
          <a:p>
            <a:r>
              <a:rPr lang="en-IN" dirty="0"/>
              <a:t>3. Autolysis</a:t>
            </a:r>
          </a:p>
          <a:p>
            <a:r>
              <a:rPr lang="en-IN" dirty="0"/>
              <a:t>4. Rancidity </a:t>
            </a:r>
          </a:p>
        </p:txBody>
      </p:sp>
    </p:spTree>
    <p:extLst>
      <p:ext uri="{BB962C8B-B14F-4D97-AF65-F5344CB8AC3E}">
        <p14:creationId xmlns:p14="http://schemas.microsoft.com/office/powerpoint/2010/main" val="26585384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8C2FF-6ECD-4737-9BD3-56E49B6D8C9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1C93340-4E46-4708-B77A-8E3873EE8A69}"/>
              </a:ext>
            </a:extLst>
          </p:cNvPr>
          <p:cNvSpPr>
            <a:spLocks noGrp="1"/>
          </p:cNvSpPr>
          <p:nvPr>
            <p:ph idx="1"/>
          </p:nvPr>
        </p:nvSpPr>
        <p:spPr/>
        <p:txBody>
          <a:bodyPr/>
          <a:lstStyle/>
          <a:p>
            <a:r>
              <a:rPr lang="en-US" b="0" i="0" dirty="0">
                <a:solidFill>
                  <a:srgbClr val="000000"/>
                </a:solidFill>
                <a:effectLst/>
                <a:latin typeface="helvetica neue"/>
              </a:rPr>
              <a:t>The ISI mark is a standards-compliance mark for industrial products in India since 1955. </a:t>
            </a:r>
          </a:p>
          <a:p>
            <a:r>
              <a:rPr lang="en-US" b="0" i="0" dirty="0">
                <a:solidFill>
                  <a:srgbClr val="000000"/>
                </a:solidFill>
                <a:effectLst/>
                <a:latin typeface="helvetica neue"/>
              </a:rPr>
              <a:t>The mark certifies that a product conforms to an Indian standard (IS) developed by the Bureau of Indian Standards (BIS), the national standards body of India. </a:t>
            </a:r>
          </a:p>
          <a:p>
            <a:r>
              <a:rPr lang="en-US" b="0" i="0" dirty="0">
                <a:solidFill>
                  <a:srgbClr val="000000"/>
                </a:solidFill>
                <a:effectLst/>
                <a:latin typeface="helvetica neue"/>
              </a:rPr>
              <a:t>The ISI mark is by far the most </a:t>
            </a:r>
            <a:r>
              <a:rPr lang="en-US" b="0" i="0" dirty="0" err="1">
                <a:solidFill>
                  <a:srgbClr val="000000"/>
                </a:solidFill>
                <a:effectLst/>
                <a:latin typeface="helvetica neue"/>
              </a:rPr>
              <a:t>recognised</a:t>
            </a:r>
            <a:r>
              <a:rPr lang="en-US" b="0" i="0" dirty="0">
                <a:solidFill>
                  <a:srgbClr val="000000"/>
                </a:solidFill>
                <a:effectLst/>
                <a:latin typeface="helvetica neue"/>
              </a:rPr>
              <a:t> certification mark in the Indian subcontinent.</a:t>
            </a:r>
          </a:p>
          <a:p>
            <a:endParaRPr lang="en-IN" dirty="0"/>
          </a:p>
        </p:txBody>
      </p:sp>
    </p:spTree>
    <p:extLst>
      <p:ext uri="{BB962C8B-B14F-4D97-AF65-F5344CB8AC3E}">
        <p14:creationId xmlns:p14="http://schemas.microsoft.com/office/powerpoint/2010/main" val="3770539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6A71D-6D08-4FDB-88F8-1E06950E64C3}"/>
              </a:ext>
            </a:extLst>
          </p:cNvPr>
          <p:cNvSpPr>
            <a:spLocks noGrp="1"/>
          </p:cNvSpPr>
          <p:nvPr>
            <p:ph type="title"/>
          </p:nvPr>
        </p:nvSpPr>
        <p:spPr/>
        <p:txBody>
          <a:bodyPr/>
          <a:lstStyle/>
          <a:p>
            <a:pPr algn="ctr"/>
            <a:r>
              <a:rPr lang="en-US" b="1" i="0" dirty="0" err="1">
                <a:solidFill>
                  <a:srgbClr val="FF0000"/>
                </a:solidFill>
                <a:effectLst/>
                <a:latin typeface="Arial" panose="020B0604020202020204" pitchFamily="34" charset="0"/>
              </a:rPr>
              <a:t>Hyperaemia</a:t>
            </a:r>
            <a:endParaRPr lang="en-IN" dirty="0">
              <a:solidFill>
                <a:srgbClr val="FF0000"/>
              </a:solidFill>
            </a:endParaRPr>
          </a:p>
        </p:txBody>
      </p:sp>
      <p:sp>
        <p:nvSpPr>
          <p:cNvPr id="3" name="Content Placeholder 2">
            <a:extLst>
              <a:ext uri="{FF2B5EF4-FFF2-40B4-BE49-F238E27FC236}">
                <a16:creationId xmlns:a16="http://schemas.microsoft.com/office/drawing/2014/main" id="{D8570665-420A-4A1B-90C7-DF7880A84661}"/>
              </a:ext>
            </a:extLst>
          </p:cNvPr>
          <p:cNvSpPr>
            <a:spLocks noGrp="1"/>
          </p:cNvSpPr>
          <p:nvPr>
            <p:ph idx="1"/>
          </p:nvPr>
        </p:nvSpPr>
        <p:spPr/>
        <p:txBody>
          <a:bodyPr/>
          <a:lstStyle/>
          <a:p>
            <a:r>
              <a:rPr lang="en-US" b="1" i="0" dirty="0" err="1">
                <a:solidFill>
                  <a:srgbClr val="202122"/>
                </a:solidFill>
                <a:effectLst/>
                <a:latin typeface="Times New Roman" panose="02020603050405020304" pitchFamily="18" charset="0"/>
                <a:cs typeface="Times New Roman" panose="02020603050405020304" pitchFamily="18" charset="0"/>
              </a:rPr>
              <a:t>Hyperaemia</a:t>
            </a:r>
            <a:r>
              <a:rPr lang="en-US" b="0" i="0" dirty="0">
                <a:solidFill>
                  <a:srgbClr val="202122"/>
                </a:solidFill>
                <a:effectLst/>
                <a:latin typeface="Times New Roman" panose="02020603050405020304" pitchFamily="18" charset="0"/>
                <a:cs typeface="Times New Roman" panose="02020603050405020304" pitchFamily="18" charset="0"/>
              </a:rPr>
              <a:t> (also hyperemia) is the increase of blood flow to different tissues in the body. </a:t>
            </a:r>
          </a:p>
          <a:p>
            <a:r>
              <a:rPr lang="en-US" b="0" i="0" dirty="0">
                <a:solidFill>
                  <a:srgbClr val="202122"/>
                </a:solidFill>
                <a:effectLst/>
                <a:latin typeface="Times New Roman" panose="02020603050405020304" pitchFamily="18" charset="0"/>
                <a:cs typeface="Times New Roman" panose="02020603050405020304" pitchFamily="18" charset="0"/>
              </a:rPr>
              <a:t>It can have medical implications but is also a regulatory response, allowing change in blood supply to different tissues through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Vasodilation"/>
              </a:rPr>
              <a:t>vasodilation</a:t>
            </a:r>
            <a:r>
              <a:rPr lang="en-US" b="0" i="0" dirty="0">
                <a:solidFill>
                  <a:srgbClr val="202122"/>
                </a:solidFill>
                <a:effectLst/>
                <a:latin typeface="Times New Roman" panose="02020603050405020304" pitchFamily="18" charset="0"/>
                <a:cs typeface="Times New Roman" panose="02020603050405020304" pitchFamily="18" charset="0"/>
              </a:rPr>
              <a:t>.</a:t>
            </a:r>
          </a:p>
          <a:p>
            <a:r>
              <a:rPr lang="en-US" b="0" i="0" dirty="0">
                <a:solidFill>
                  <a:srgbClr val="202122"/>
                </a:solidFill>
                <a:effectLst/>
                <a:latin typeface="Times New Roman" panose="02020603050405020304" pitchFamily="18" charset="0"/>
                <a:cs typeface="Times New Roman" panose="02020603050405020304" pitchFamily="18" charset="0"/>
              </a:rPr>
              <a:t> Clinically, </a:t>
            </a:r>
            <a:r>
              <a:rPr lang="en-US" b="0" i="0" dirty="0" err="1">
                <a:solidFill>
                  <a:srgbClr val="202122"/>
                </a:solidFill>
                <a:effectLst/>
                <a:latin typeface="Times New Roman" panose="02020603050405020304" pitchFamily="18" charset="0"/>
                <a:cs typeface="Times New Roman" panose="02020603050405020304" pitchFamily="18" charset="0"/>
              </a:rPr>
              <a:t>hyperaemia</a:t>
            </a:r>
            <a:r>
              <a:rPr lang="en-US" b="0" i="0" dirty="0">
                <a:solidFill>
                  <a:srgbClr val="202122"/>
                </a:solidFill>
                <a:effectLst/>
                <a:latin typeface="Times New Roman" panose="02020603050405020304" pitchFamily="18" charset="0"/>
                <a:cs typeface="Times New Roman" panose="02020603050405020304" pitchFamily="18" charset="0"/>
              </a:rPr>
              <a:t> in tissues manifest as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Erythema"/>
              </a:rPr>
              <a:t>erythema</a:t>
            </a:r>
            <a:r>
              <a:rPr lang="en-US" b="0" i="0" dirty="0">
                <a:solidFill>
                  <a:srgbClr val="202122"/>
                </a:solidFill>
                <a:effectLst/>
                <a:latin typeface="Times New Roman" panose="02020603050405020304" pitchFamily="18" charset="0"/>
                <a:cs typeface="Times New Roman" panose="02020603050405020304" pitchFamily="18" charset="0"/>
              </a:rPr>
              <a:t> (redness of the skin) because of the engorgement of vessels with oxygenated blood. </a:t>
            </a:r>
          </a:p>
          <a:p>
            <a:r>
              <a:rPr lang="en-US" b="0" i="0" dirty="0" err="1">
                <a:solidFill>
                  <a:srgbClr val="202122"/>
                </a:solidFill>
                <a:effectLst/>
                <a:latin typeface="Times New Roman" panose="02020603050405020304" pitchFamily="18" charset="0"/>
                <a:cs typeface="Times New Roman" panose="02020603050405020304" pitchFamily="18" charset="0"/>
              </a:rPr>
              <a:t>Hyperaemia</a:t>
            </a:r>
            <a:r>
              <a:rPr lang="en-US" b="0" i="0" dirty="0">
                <a:solidFill>
                  <a:srgbClr val="202122"/>
                </a:solidFill>
                <a:effectLst/>
                <a:latin typeface="Times New Roman" panose="02020603050405020304" pitchFamily="18" charset="0"/>
                <a:cs typeface="Times New Roman" panose="02020603050405020304" pitchFamily="18" charset="0"/>
              </a:rPr>
              <a:t> can also occur due to a fall in atmospheric pressure outside the body.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2614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47B54-6E08-4821-8005-1609AF8D3773}"/>
              </a:ext>
            </a:extLst>
          </p:cNvPr>
          <p:cNvSpPr>
            <a:spLocks noGrp="1"/>
          </p:cNvSpPr>
          <p:nvPr>
            <p:ph type="title"/>
          </p:nvPr>
        </p:nvSpPr>
        <p:spPr/>
        <p:txBody>
          <a:bodyPr/>
          <a:lstStyle/>
          <a:p>
            <a:pPr algn="ctr"/>
            <a:r>
              <a:rPr lang="en-US" b="1" i="0" dirty="0">
                <a:solidFill>
                  <a:srgbClr val="FF0000"/>
                </a:solidFill>
                <a:effectLst/>
                <a:latin typeface="arial" panose="020B0604020202020204" pitchFamily="34" charset="0"/>
              </a:rPr>
              <a:t>Rigor mortis</a:t>
            </a:r>
            <a:endParaRPr lang="en-IN" dirty="0">
              <a:solidFill>
                <a:srgbClr val="FF0000"/>
              </a:solidFill>
            </a:endParaRPr>
          </a:p>
        </p:txBody>
      </p:sp>
      <p:sp>
        <p:nvSpPr>
          <p:cNvPr id="3" name="Content Placeholder 2">
            <a:extLst>
              <a:ext uri="{FF2B5EF4-FFF2-40B4-BE49-F238E27FC236}">
                <a16:creationId xmlns:a16="http://schemas.microsoft.com/office/drawing/2014/main" id="{4093F04B-291A-458D-B7FD-E4E3FA04CC13}"/>
              </a:ext>
            </a:extLst>
          </p:cNvPr>
          <p:cNvSpPr>
            <a:spLocks noGrp="1"/>
          </p:cNvSpPr>
          <p:nvPr>
            <p:ph idx="1"/>
          </p:nvPr>
        </p:nvSpPr>
        <p:spPr/>
        <p:txBody>
          <a:bodyPr>
            <a:normAutofit fontScale="92500" lnSpcReduction="20000"/>
          </a:bodyPr>
          <a:lstStyle/>
          <a:p>
            <a:r>
              <a:rPr lang="en-US" b="1" i="0" dirty="0">
                <a:solidFill>
                  <a:srgbClr val="222222"/>
                </a:solidFill>
                <a:effectLst/>
                <a:latin typeface="Times New Roman" panose="02020603050405020304" pitchFamily="18" charset="0"/>
                <a:cs typeface="Times New Roman" panose="02020603050405020304" pitchFamily="18" charset="0"/>
              </a:rPr>
              <a:t>Rigor mortis</a:t>
            </a:r>
            <a:r>
              <a:rPr lang="en-US" b="0" i="0" dirty="0">
                <a:solidFill>
                  <a:srgbClr val="222222"/>
                </a:solidFill>
                <a:effectLst/>
                <a:latin typeface="Times New Roman" panose="02020603050405020304" pitchFamily="18" charset="0"/>
                <a:cs typeface="Times New Roman" panose="02020603050405020304" pitchFamily="18" charset="0"/>
              </a:rPr>
              <a:t> is a postmortem change resulting in the stiffening of the body muscles due to chemical changes in their myofibrils. </a:t>
            </a:r>
          </a:p>
          <a:p>
            <a:r>
              <a:rPr lang="en-US" b="1" i="0" dirty="0">
                <a:solidFill>
                  <a:srgbClr val="222222"/>
                </a:solidFill>
                <a:effectLst/>
                <a:latin typeface="Times New Roman" panose="02020603050405020304" pitchFamily="18" charset="0"/>
                <a:cs typeface="Times New Roman" panose="02020603050405020304" pitchFamily="18" charset="0"/>
              </a:rPr>
              <a:t>Rigor mortis</a:t>
            </a:r>
            <a:r>
              <a:rPr lang="en-US" b="0" i="0" dirty="0">
                <a:solidFill>
                  <a:srgbClr val="222222"/>
                </a:solidFill>
                <a:effectLst/>
                <a:latin typeface="Times New Roman" panose="02020603050405020304" pitchFamily="18" charset="0"/>
                <a:cs typeface="Times New Roman" panose="02020603050405020304" pitchFamily="18" charset="0"/>
              </a:rPr>
              <a:t> helps in estimating the time since death as well to ascertain if the body had been moved after death.</a:t>
            </a:r>
          </a:p>
          <a:p>
            <a:r>
              <a:rPr lang="en-US" b="0" i="0" dirty="0">
                <a:solidFill>
                  <a:srgbClr val="202122"/>
                </a:solidFill>
                <a:effectLst/>
                <a:latin typeface="Times New Roman" panose="02020603050405020304" pitchFamily="18" charset="0"/>
                <a:cs typeface="Times New Roman" panose="02020603050405020304" pitchFamily="18" charset="0"/>
              </a:rPr>
              <a:t>After death, respiration in an organism ceases, depleting the source of oxygen used in the making of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Adenosine triphosphate"/>
              </a:rPr>
              <a:t>adenosine triphosphate</a:t>
            </a:r>
            <a:r>
              <a:rPr lang="en-US" b="0" i="0" dirty="0">
                <a:solidFill>
                  <a:srgbClr val="202122"/>
                </a:solidFill>
                <a:effectLst/>
                <a:latin typeface="Times New Roman" panose="02020603050405020304" pitchFamily="18" charset="0"/>
                <a:cs typeface="Times New Roman" panose="02020603050405020304" pitchFamily="18" charset="0"/>
              </a:rPr>
              <a:t> (ATP). ATP is required to cause separation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Myofibril"/>
              </a:rPr>
              <a:t>actin-myosin</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Sliding filament theory"/>
              </a:rPr>
              <a:t>cross-bridges</a:t>
            </a:r>
            <a:r>
              <a:rPr lang="en-US" b="0" i="0" dirty="0">
                <a:solidFill>
                  <a:srgbClr val="202122"/>
                </a:solidFill>
                <a:effectLst/>
                <a:latin typeface="Times New Roman" panose="02020603050405020304" pitchFamily="18" charset="0"/>
                <a:cs typeface="Times New Roman" panose="02020603050405020304" pitchFamily="18" charset="0"/>
              </a:rPr>
              <a:t> during relaxation of muscle.</a:t>
            </a:r>
            <a:endParaRPr lang="en-US" b="0" i="0" baseline="30000" dirty="0">
              <a:solidFill>
                <a:srgbClr val="0B0080"/>
              </a:solidFill>
              <a:effectLst/>
              <a:latin typeface="Times New Roman" panose="02020603050405020304" pitchFamily="18" charset="0"/>
              <a:cs typeface="Times New Roman" panose="02020603050405020304" pitchFamily="18" charset="0"/>
            </a:endParaRPr>
          </a:p>
          <a:p>
            <a:r>
              <a:rPr lang="en-US" b="0" i="0" dirty="0">
                <a:solidFill>
                  <a:srgbClr val="202122"/>
                </a:solidFill>
                <a:effectLst/>
                <a:latin typeface="Times New Roman" panose="02020603050405020304" pitchFamily="18" charset="0"/>
                <a:cs typeface="Times New Roman" panose="02020603050405020304" pitchFamily="18" charset="0"/>
              </a:rPr>
              <a:t> When oxygen is no longer present, the body may continue to produce ATP via anaerobic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Glycolysis"/>
              </a:rPr>
              <a:t>glycolysis</a:t>
            </a:r>
            <a:r>
              <a:rPr lang="en-US" b="0" i="0" dirty="0">
                <a:solidFill>
                  <a:srgbClr val="202122"/>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When the body's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Glycogen"/>
              </a:rPr>
              <a:t>glycogen</a:t>
            </a:r>
            <a:r>
              <a:rPr lang="en-US" b="0" i="0" dirty="0">
                <a:solidFill>
                  <a:srgbClr val="202122"/>
                </a:solidFill>
                <a:effectLst/>
                <a:latin typeface="Times New Roman" panose="02020603050405020304" pitchFamily="18" charset="0"/>
                <a:cs typeface="Times New Roman" panose="02020603050405020304" pitchFamily="18" charset="0"/>
              </a:rPr>
              <a:t> is depleted, the ATP concentration diminishes, and the body enters rigor mortis because it is unable to break those bridges.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8867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AA457-2BCB-4B4C-88EB-DE7318B1EE1C}"/>
              </a:ext>
            </a:extLst>
          </p:cNvPr>
          <p:cNvSpPr>
            <a:spLocks noGrp="1"/>
          </p:cNvSpPr>
          <p:nvPr>
            <p:ph type="title"/>
          </p:nvPr>
        </p:nvSpPr>
        <p:spPr/>
        <p:txBody>
          <a:bodyPr/>
          <a:lstStyle/>
          <a:p>
            <a:pPr algn="ctr"/>
            <a:r>
              <a:rPr lang="en-IN" b="1" dirty="0">
                <a:solidFill>
                  <a:srgbClr val="FF0000"/>
                </a:solidFill>
                <a:latin typeface="Times New Roman" panose="02020603050405020304" pitchFamily="18" charset="0"/>
                <a:cs typeface="Times New Roman" panose="02020603050405020304" pitchFamily="18" charset="0"/>
              </a:rPr>
              <a:t>Autolysis</a:t>
            </a:r>
          </a:p>
        </p:txBody>
      </p:sp>
      <p:sp>
        <p:nvSpPr>
          <p:cNvPr id="3" name="Content Placeholder 2">
            <a:extLst>
              <a:ext uri="{FF2B5EF4-FFF2-40B4-BE49-F238E27FC236}">
                <a16:creationId xmlns:a16="http://schemas.microsoft.com/office/drawing/2014/main" id="{162FC7FB-B6EA-488C-A190-E9613D6D07B5}"/>
              </a:ext>
            </a:extLst>
          </p:cNvPr>
          <p:cNvSpPr>
            <a:spLocks noGrp="1"/>
          </p:cNvSpPr>
          <p:nvPr>
            <p:ph idx="1"/>
          </p:nvPr>
        </p:nvSpPr>
        <p:spPr/>
        <p:txBody>
          <a:bodyPr>
            <a:normAutofit fontScale="85000" lnSpcReduction="20000"/>
          </a:bodyPr>
          <a:lstStyle/>
          <a:p>
            <a:r>
              <a:rPr lang="en-US" b="0" i="0" dirty="0">
                <a:solidFill>
                  <a:srgbClr val="222222"/>
                </a:solidFill>
                <a:effectLst/>
                <a:latin typeface="arial" panose="020B0604020202020204" pitchFamily="34" charset="0"/>
              </a:rPr>
              <a:t>the destruction of cells or tissues by their own enzymes, especially those released by lysosomes.</a:t>
            </a:r>
          </a:p>
          <a:p>
            <a:r>
              <a:rPr lang="en-US" b="0" i="0" dirty="0">
                <a:solidFill>
                  <a:srgbClr val="202122"/>
                </a:solidFill>
                <a:effectLst/>
                <a:latin typeface="Arial" panose="020B0604020202020204" pitchFamily="34" charset="0"/>
              </a:rPr>
              <a:t>Autolytic cell destruction is uncommon in living adult organisms and usually occurs in injured cells and dying tissue. </a:t>
            </a:r>
          </a:p>
          <a:p>
            <a:r>
              <a:rPr lang="en-US" b="0" i="0" dirty="0">
                <a:solidFill>
                  <a:srgbClr val="202122"/>
                </a:solidFill>
                <a:effectLst/>
                <a:latin typeface="Arial" panose="020B0604020202020204" pitchFamily="34" charset="0"/>
              </a:rPr>
              <a:t>Autolysis is initiated by the cells' </a:t>
            </a:r>
            <a:r>
              <a:rPr lang="en-US" b="0" i="0" u="none" strike="noStrike" dirty="0">
                <a:solidFill>
                  <a:srgbClr val="0B0080"/>
                </a:solidFill>
                <a:effectLst/>
                <a:latin typeface="Arial" panose="020B0604020202020204" pitchFamily="34" charset="0"/>
                <a:hlinkClick r:id="rId2" tooltip="Lysosome"/>
              </a:rPr>
              <a:t>lysosomes</a:t>
            </a:r>
            <a:r>
              <a:rPr lang="en-US" b="0" i="0" dirty="0">
                <a:solidFill>
                  <a:srgbClr val="202122"/>
                </a:solidFill>
                <a:effectLst/>
                <a:latin typeface="Arial" panose="020B0604020202020204" pitchFamily="34" charset="0"/>
              </a:rPr>
              <a:t> releasing </a:t>
            </a:r>
            <a:r>
              <a:rPr lang="en-US" b="0" i="0" u="none" strike="noStrike" dirty="0">
                <a:solidFill>
                  <a:srgbClr val="0B0080"/>
                </a:solidFill>
                <a:effectLst/>
                <a:latin typeface="Arial" panose="020B0604020202020204" pitchFamily="34" charset="0"/>
                <a:hlinkClick r:id="rId3" tooltip="Digestive enzyme"/>
              </a:rPr>
              <a:t>digestive enzymes</a:t>
            </a:r>
            <a:r>
              <a:rPr lang="en-US" b="0" i="0" dirty="0">
                <a:solidFill>
                  <a:srgbClr val="202122"/>
                </a:solidFill>
                <a:effectLst/>
                <a:latin typeface="Arial" panose="020B0604020202020204" pitchFamily="34" charset="0"/>
              </a:rPr>
              <a:t> into the </a:t>
            </a:r>
            <a:r>
              <a:rPr lang="en-US" b="0" i="0" u="none" strike="noStrike" dirty="0">
                <a:solidFill>
                  <a:srgbClr val="0B0080"/>
                </a:solidFill>
                <a:effectLst/>
                <a:latin typeface="Arial" panose="020B0604020202020204" pitchFamily="34" charset="0"/>
                <a:hlinkClick r:id="rId4" tooltip="Cytoplasm"/>
              </a:rPr>
              <a:t>cytoplasm</a:t>
            </a:r>
            <a:r>
              <a:rPr lang="en-US" b="0" i="0" dirty="0">
                <a:solidFill>
                  <a:srgbClr val="202122"/>
                </a:solidFill>
                <a:effectLst/>
                <a:latin typeface="Arial" panose="020B0604020202020204" pitchFamily="34" charset="0"/>
              </a:rPr>
              <a:t>. </a:t>
            </a:r>
          </a:p>
          <a:p>
            <a:r>
              <a:rPr lang="en-US" b="0" i="0" dirty="0">
                <a:solidFill>
                  <a:srgbClr val="202122"/>
                </a:solidFill>
                <a:effectLst/>
                <a:latin typeface="Arial" panose="020B0604020202020204" pitchFamily="34" charset="0"/>
              </a:rPr>
              <a:t>These enzymes are released due to the cessation of active processes in the cell, not as an active process. </a:t>
            </a:r>
          </a:p>
          <a:p>
            <a:r>
              <a:rPr lang="en-US" b="0" i="0" dirty="0">
                <a:solidFill>
                  <a:srgbClr val="202122"/>
                </a:solidFill>
                <a:effectLst/>
                <a:latin typeface="Arial" panose="020B0604020202020204" pitchFamily="34" charset="0"/>
              </a:rPr>
              <a:t>In other words, though autolysis resembles the active process of digestion of nutrients by live cells, the dead cells are not actively digesting themselves as is often claimed and as the synonym </a:t>
            </a:r>
            <a:r>
              <a:rPr lang="en-US" b="0" i="1" dirty="0">
                <a:solidFill>
                  <a:srgbClr val="202122"/>
                </a:solidFill>
                <a:effectLst/>
                <a:latin typeface="Arial" panose="020B0604020202020204" pitchFamily="34" charset="0"/>
              </a:rPr>
              <a:t>self-digestion</a:t>
            </a:r>
            <a:r>
              <a:rPr lang="en-US" b="0" i="0" dirty="0">
                <a:solidFill>
                  <a:srgbClr val="202122"/>
                </a:solidFill>
                <a:effectLst/>
                <a:latin typeface="Arial" panose="020B0604020202020204" pitchFamily="34" charset="0"/>
              </a:rPr>
              <a:t> of autolysis seems to imply. </a:t>
            </a:r>
          </a:p>
          <a:p>
            <a:r>
              <a:rPr lang="en-US" b="0" i="0" dirty="0">
                <a:solidFill>
                  <a:srgbClr val="202122"/>
                </a:solidFill>
                <a:effectLst/>
                <a:latin typeface="Arial" panose="020B0604020202020204" pitchFamily="34" charset="0"/>
              </a:rPr>
              <a:t>Autolysis of individual cell </a:t>
            </a:r>
            <a:r>
              <a:rPr lang="en-US" b="0" i="0" u="none" strike="noStrike" dirty="0">
                <a:solidFill>
                  <a:srgbClr val="0B0080"/>
                </a:solidFill>
                <a:effectLst/>
                <a:latin typeface="Arial" panose="020B0604020202020204" pitchFamily="34" charset="0"/>
                <a:hlinkClick r:id="rId5" tooltip="Organelle"/>
              </a:rPr>
              <a:t>organelles</a:t>
            </a:r>
            <a:r>
              <a:rPr lang="en-US" b="0" i="0" dirty="0">
                <a:solidFill>
                  <a:srgbClr val="202122"/>
                </a:solidFill>
                <a:effectLst/>
                <a:latin typeface="Arial" panose="020B0604020202020204" pitchFamily="34" charset="0"/>
              </a:rPr>
              <a:t> can be lessened if the organelle is stored in warm </a:t>
            </a:r>
            <a:r>
              <a:rPr lang="en-US" b="0" i="0" u="none" strike="noStrike" dirty="0">
                <a:solidFill>
                  <a:srgbClr val="0B0080"/>
                </a:solidFill>
                <a:effectLst/>
                <a:latin typeface="Arial" panose="020B0604020202020204" pitchFamily="34" charset="0"/>
                <a:hlinkClick r:id="rId6" tooltip="Isotonicity"/>
              </a:rPr>
              <a:t>isotonic</a:t>
            </a:r>
            <a:r>
              <a:rPr lang="en-US" b="0" i="0" dirty="0">
                <a:solidFill>
                  <a:srgbClr val="202122"/>
                </a:solidFill>
                <a:effectLst/>
                <a:latin typeface="Arial" panose="020B0604020202020204" pitchFamily="34" charset="0"/>
              </a:rPr>
              <a:t> buffer after </a:t>
            </a:r>
            <a:r>
              <a:rPr lang="en-US" b="0" i="0" u="none" strike="noStrike" dirty="0">
                <a:solidFill>
                  <a:srgbClr val="0B0080"/>
                </a:solidFill>
                <a:effectLst/>
                <a:latin typeface="Arial" panose="020B0604020202020204" pitchFamily="34" charset="0"/>
                <a:hlinkClick r:id="rId7" tooltip="Cell fractionation"/>
              </a:rPr>
              <a:t>cell fractionation</a:t>
            </a:r>
            <a:r>
              <a:rPr lang="en-US" b="0" i="0" dirty="0">
                <a:solidFill>
                  <a:srgbClr val="202122"/>
                </a:solidFill>
                <a:effectLst/>
                <a:latin typeface="Arial" panose="020B0604020202020204" pitchFamily="34" charset="0"/>
              </a:rPr>
              <a:t>.</a:t>
            </a:r>
            <a:endParaRPr lang="en-IN" dirty="0"/>
          </a:p>
        </p:txBody>
      </p:sp>
    </p:spTree>
    <p:extLst>
      <p:ext uri="{BB962C8B-B14F-4D97-AF65-F5344CB8AC3E}">
        <p14:creationId xmlns:p14="http://schemas.microsoft.com/office/powerpoint/2010/main" val="3677338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D48C9-EF98-4A05-8FBE-7454AD0350B8}"/>
              </a:ext>
            </a:extLst>
          </p:cNvPr>
          <p:cNvSpPr>
            <a:spLocks noGrp="1"/>
          </p:cNvSpPr>
          <p:nvPr>
            <p:ph type="title"/>
          </p:nvPr>
        </p:nvSpPr>
        <p:spPr/>
        <p:txBody>
          <a:bodyPr/>
          <a:lstStyle/>
          <a:p>
            <a:pPr algn="ctr"/>
            <a:r>
              <a:rPr lang="en-IN" b="1" dirty="0">
                <a:solidFill>
                  <a:srgbClr val="FF0000"/>
                </a:solidFill>
                <a:latin typeface="Times New Roman" panose="02020603050405020304" pitchFamily="18" charset="0"/>
                <a:cs typeface="Times New Roman" panose="02020603050405020304" pitchFamily="18" charset="0"/>
              </a:rPr>
              <a:t>Rancidity</a:t>
            </a:r>
          </a:p>
        </p:txBody>
      </p:sp>
      <p:sp>
        <p:nvSpPr>
          <p:cNvPr id="3" name="Content Placeholder 2">
            <a:extLst>
              <a:ext uri="{FF2B5EF4-FFF2-40B4-BE49-F238E27FC236}">
                <a16:creationId xmlns:a16="http://schemas.microsoft.com/office/drawing/2014/main" id="{C4FB0F13-2BB1-4C0B-BF28-A331257B50EC}"/>
              </a:ext>
            </a:extLst>
          </p:cNvPr>
          <p:cNvSpPr>
            <a:spLocks noGrp="1"/>
          </p:cNvSpPr>
          <p:nvPr>
            <p:ph idx="1"/>
          </p:nvPr>
        </p:nvSpPr>
        <p:spPr/>
        <p:txBody>
          <a:bodyPr/>
          <a:lstStyle/>
          <a:p>
            <a:r>
              <a:rPr lang="en-US" b="1" i="0" dirty="0">
                <a:solidFill>
                  <a:srgbClr val="222222"/>
                </a:solidFill>
                <a:effectLst/>
                <a:latin typeface="arial" panose="020B0604020202020204" pitchFamily="34" charset="0"/>
              </a:rPr>
              <a:t>Rancidity</a:t>
            </a:r>
            <a:r>
              <a:rPr lang="en-US" b="0" i="0" dirty="0">
                <a:solidFill>
                  <a:srgbClr val="222222"/>
                </a:solidFill>
                <a:effectLst/>
                <a:latin typeface="arial" panose="020B0604020202020204" pitchFamily="34" charset="0"/>
              </a:rPr>
              <a:t>, condition produced by aerial oxidation of unsaturated fat present in foods and other products, marked by unpleasant </a:t>
            </a:r>
            <a:r>
              <a:rPr lang="en-US" b="0" i="0" dirty="0" err="1">
                <a:solidFill>
                  <a:srgbClr val="222222"/>
                </a:solidFill>
                <a:effectLst/>
                <a:latin typeface="arial" panose="020B0604020202020204" pitchFamily="34" charset="0"/>
              </a:rPr>
              <a:t>odour</a:t>
            </a:r>
            <a:r>
              <a:rPr lang="en-US" b="0" i="0" dirty="0">
                <a:solidFill>
                  <a:srgbClr val="222222"/>
                </a:solidFill>
                <a:effectLst/>
                <a:latin typeface="arial" panose="020B0604020202020204" pitchFamily="34" charset="0"/>
              </a:rPr>
              <a:t> or </a:t>
            </a:r>
            <a:r>
              <a:rPr lang="en-US" b="0" i="0" dirty="0" err="1">
                <a:solidFill>
                  <a:srgbClr val="222222"/>
                </a:solidFill>
                <a:effectLst/>
                <a:latin typeface="arial" panose="020B0604020202020204" pitchFamily="34" charset="0"/>
              </a:rPr>
              <a:t>flavour</a:t>
            </a:r>
            <a:r>
              <a:rPr lang="en-US" b="0" i="0" dirty="0">
                <a:solidFill>
                  <a:srgbClr val="222222"/>
                </a:solidFill>
                <a:effectLst/>
                <a:latin typeface="arial" panose="020B0604020202020204" pitchFamily="34" charset="0"/>
              </a:rPr>
              <a:t>.</a:t>
            </a:r>
          </a:p>
          <a:p>
            <a:pPr algn="l"/>
            <a:r>
              <a:rPr lang="en-US" b="1" i="0" dirty="0">
                <a:solidFill>
                  <a:srgbClr val="4D5156"/>
                </a:solidFill>
                <a:effectLst/>
                <a:latin typeface="arial" panose="020B0604020202020204" pitchFamily="34" charset="0"/>
              </a:rPr>
              <a:t>Description</a:t>
            </a:r>
          </a:p>
          <a:p>
            <a:r>
              <a:rPr lang="en-US" b="0" i="0" dirty="0">
                <a:solidFill>
                  <a:srgbClr val="4D5156"/>
                </a:solidFill>
                <a:effectLst/>
                <a:latin typeface="arial" panose="020B0604020202020204" pitchFamily="34" charset="0"/>
              </a:rPr>
              <a:t>Rancidification is the process of complete or incomplete oxidation or hydrolysis of fats and oils when exposed to air, light, or moisture or by bacterial action, resulting in unpleasant taste and odor.</a:t>
            </a:r>
            <a:endParaRPr lang="en-IN" dirty="0"/>
          </a:p>
        </p:txBody>
      </p:sp>
    </p:spTree>
    <p:extLst>
      <p:ext uri="{BB962C8B-B14F-4D97-AF65-F5344CB8AC3E}">
        <p14:creationId xmlns:p14="http://schemas.microsoft.com/office/powerpoint/2010/main" val="297084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1320</TotalTime>
  <Words>2860</Words>
  <Application>Microsoft Office PowerPoint</Application>
  <PresentationFormat>Widescreen</PresentationFormat>
  <Paragraphs>275</Paragraphs>
  <Slides>50</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50</vt:i4>
      </vt:variant>
    </vt:vector>
  </HeadingPairs>
  <TitlesOfParts>
    <vt:vector size="61" baseType="lpstr">
      <vt:lpstr>Arial</vt:lpstr>
      <vt:lpstr>Arial</vt:lpstr>
      <vt:lpstr>Arial Rounded MT Bold</vt:lpstr>
      <vt:lpstr>Bahnschrift</vt:lpstr>
      <vt:lpstr>Calibri</vt:lpstr>
      <vt:lpstr>Calibri Light</vt:lpstr>
      <vt:lpstr>helvetica neue</vt:lpstr>
      <vt:lpstr>Raleway</vt:lpstr>
      <vt:lpstr>Roboto Condensed</vt:lpstr>
      <vt:lpstr>Times New Roman</vt:lpstr>
      <vt:lpstr>Office Theme</vt:lpstr>
      <vt:lpstr>Thakur College of Science &amp; Commerce Department of Zoology  Applied Component ( Fishery Biology)  Academic Year – 2020-21</vt:lpstr>
      <vt:lpstr>Fishery Biology</vt:lpstr>
      <vt:lpstr>Syllabus pattern</vt:lpstr>
      <vt:lpstr>Semester – V  Unit-VI Quality Control and Packaging</vt:lpstr>
      <vt:lpstr>Post mortem changes</vt:lpstr>
      <vt:lpstr>Hyperaemia</vt:lpstr>
      <vt:lpstr>Rigor mortis</vt:lpstr>
      <vt:lpstr>Autolysis</vt:lpstr>
      <vt:lpstr>Rancidity</vt:lpstr>
      <vt:lpstr>Oorganoleptic tests</vt:lpstr>
      <vt:lpstr>PowerPoint Presentation</vt:lpstr>
      <vt:lpstr>PowerPoint Presentation</vt:lpstr>
      <vt:lpstr>Microbial  tests</vt:lpstr>
      <vt:lpstr>Biochemical and chemical tests</vt:lpstr>
      <vt:lpstr>Sanitary operation</vt:lpstr>
      <vt:lpstr>PowerPoint Presentation</vt:lpstr>
      <vt:lpstr>Storage areas</vt:lpstr>
      <vt:lpstr>Equipment's used</vt:lpstr>
      <vt:lpstr>Utensils</vt:lpstr>
      <vt:lpstr> </vt:lpstr>
      <vt:lpstr>Ice in fish processing</vt:lpstr>
      <vt:lpstr>Sewage and waste water disposal and effluent treatment plant </vt:lpstr>
      <vt:lpstr> Packaging material  used in freezing and canning industry</vt:lpstr>
      <vt:lpstr>PowerPoint Presentation</vt:lpstr>
      <vt:lpstr>PowerPoint Presentation</vt:lpstr>
      <vt:lpstr>PowerPoint Presentation</vt:lpstr>
      <vt:lpstr>Advantages of Fish packaging</vt:lpstr>
      <vt:lpstr>Polyolefin </vt:lpstr>
      <vt:lpstr>Master cartoon</vt:lpstr>
      <vt:lpstr>Wax Duplex Cartoon</vt:lpstr>
      <vt:lpstr>Simple Cans</vt:lpstr>
      <vt:lpstr>PowerPoint Presentation</vt:lpstr>
      <vt:lpstr>PowerPoint Presentation</vt:lpstr>
      <vt:lpstr>Coated Lacquered Cans</vt:lpstr>
      <vt:lpstr>Retort pouches</vt:lpstr>
      <vt:lpstr>Freezing procedures including hygienic washing, dressing</vt:lpstr>
      <vt:lpstr>PowerPoint Presentation</vt:lpstr>
      <vt:lpstr>PowerPoint Presentation</vt:lpstr>
      <vt:lpstr>Hygiene washing</vt:lpstr>
      <vt:lpstr>Quality policy and quality Analysis</vt:lpstr>
      <vt:lpstr>Quality standards</vt:lpstr>
      <vt:lpstr>ISO 22000 ( Food Safety Management)</vt:lpstr>
      <vt:lpstr>PowerPoint Presentation</vt:lpstr>
      <vt:lpstr>PowerPoint Presentation</vt:lpstr>
      <vt:lpstr>HACCP – Standards </vt:lpstr>
      <vt:lpstr>PowerPoint Presentation</vt:lpstr>
      <vt:lpstr>PowerPoint Presentation</vt:lpstr>
      <vt:lpstr>BRC – Standards </vt:lpstr>
      <vt:lpstr>IFS – Standards Institute for Fiscal Studies Uk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Thakur College of Science &amp; Commerce Department of Zoology  Applied Component ( Fishery Biology)  Academic Year – 2020-21</dc:title>
  <dc:creator>Geeta Mohite</dc:creator>
  <cp:lastModifiedBy>Geeta Mohite</cp:lastModifiedBy>
  <cp:revision>68</cp:revision>
  <dcterms:created xsi:type="dcterms:W3CDTF">2020-06-13T03:23:59Z</dcterms:created>
  <dcterms:modified xsi:type="dcterms:W3CDTF">2020-09-27T08:31:28Z</dcterms:modified>
</cp:coreProperties>
</file>