
<file path=[Content_Types].xml><?xml version="1.0" encoding="utf-8"?>
<Types xmlns="http://schemas.openxmlformats.org/package/2006/content-types">
  <Override PartName="/_rels/.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_rels/presentation.xml.rels" ContentType="application/vnd.openxmlformats-package.relationships+xml"/>
  <Override PartName="/ppt/media/image2.png" ContentType="image/png"/>
  <Override PartName="/ppt/media/image1.png" ContentType="image/png"/>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Lst>
  <p:sldSz cx="12192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27" name="PlaceHolder 2"/>
          <p:cNvSpPr>
            <a:spLocks noGrp="1"/>
          </p:cNvSpPr>
          <p:nvPr>
            <p:ph type="body"/>
          </p:nvPr>
        </p:nvSpPr>
        <p:spPr>
          <a:xfrm>
            <a:off x="838080" y="1825560"/>
            <a:ext cx="1051524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838080" y="4098240"/>
            <a:ext cx="1051524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30" name="PlaceHolder 2"/>
          <p:cNvSpPr>
            <a:spLocks noGrp="1"/>
          </p:cNvSpPr>
          <p:nvPr>
            <p:ph type="body"/>
          </p:nvPr>
        </p:nvSpPr>
        <p:spPr>
          <a:xfrm>
            <a:off x="838080" y="182556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6226200" y="182556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6226200" y="409824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838080" y="409824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35" name="PlaceHolder 2"/>
          <p:cNvSpPr>
            <a:spLocks noGrp="1"/>
          </p:cNvSpPr>
          <p:nvPr>
            <p:ph type="body"/>
          </p:nvPr>
        </p:nvSpPr>
        <p:spPr>
          <a:xfrm>
            <a:off x="838080" y="1825560"/>
            <a:ext cx="1051524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838080" y="1825560"/>
            <a:ext cx="1051524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pic>
        <p:nvPicPr>
          <p:cNvPr id="37" name="" descr=""/>
          <p:cNvPicPr/>
          <p:nvPr/>
        </p:nvPicPr>
        <p:blipFill>
          <a:blip r:embed="rId2"/>
          <a:stretch/>
        </p:blipFill>
        <p:spPr>
          <a:xfrm>
            <a:off x="3368880" y="1825560"/>
            <a:ext cx="5452920" cy="4350960"/>
          </a:xfrm>
          <a:prstGeom prst="rect">
            <a:avLst/>
          </a:prstGeom>
          <a:ln>
            <a:noFill/>
          </a:ln>
        </p:spPr>
      </p:pic>
      <p:pic>
        <p:nvPicPr>
          <p:cNvPr id="38" name="" descr=""/>
          <p:cNvPicPr/>
          <p:nvPr/>
        </p:nvPicPr>
        <p:blipFill>
          <a:blip r:embed="rId3"/>
          <a:stretch/>
        </p:blipFill>
        <p:spPr>
          <a:xfrm>
            <a:off x="3368880" y="1825560"/>
            <a:ext cx="5452920" cy="435096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6" name="PlaceHolder 2"/>
          <p:cNvSpPr>
            <a:spLocks noGrp="1"/>
          </p:cNvSpPr>
          <p:nvPr>
            <p:ph type="subTitle"/>
          </p:nvPr>
        </p:nvSpPr>
        <p:spPr>
          <a:xfrm>
            <a:off x="838080" y="1825560"/>
            <a:ext cx="10515240" cy="4350960"/>
          </a:xfrm>
          <a:prstGeom prst="rect">
            <a:avLst/>
          </a:prstGeom>
        </p:spPr>
        <p:txBody>
          <a:bodyPr lIns="0" rIns="0" tIns="0" bIns="0" anchor="ctr"/>
          <a:p>
            <a:pPr algn="ctr"/>
            <a:endParaRPr b="0" lang="en-IN"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8" name="PlaceHolder 2"/>
          <p:cNvSpPr>
            <a:spLocks noGrp="1"/>
          </p:cNvSpPr>
          <p:nvPr>
            <p:ph type="body"/>
          </p:nvPr>
        </p:nvSpPr>
        <p:spPr>
          <a:xfrm>
            <a:off x="838080" y="1825560"/>
            <a:ext cx="1051524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0" name="PlaceHolder 2"/>
          <p:cNvSpPr>
            <a:spLocks noGrp="1"/>
          </p:cNvSpPr>
          <p:nvPr>
            <p:ph type="body"/>
          </p:nvPr>
        </p:nvSpPr>
        <p:spPr>
          <a:xfrm>
            <a:off x="838080" y="1825560"/>
            <a:ext cx="513108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6226200" y="1825560"/>
            <a:ext cx="513108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p:spPr>
        <p:txBody>
          <a:bodyPr lIns="0" rIns="0" tIns="0" bIns="0" anchor="ctr"/>
          <a:p>
            <a:pPr algn="ctr"/>
            <a:endParaRPr b="0" lang="en-IN"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5" name="PlaceHolder 2"/>
          <p:cNvSpPr>
            <a:spLocks noGrp="1"/>
          </p:cNvSpPr>
          <p:nvPr>
            <p:ph type="body"/>
          </p:nvPr>
        </p:nvSpPr>
        <p:spPr>
          <a:xfrm>
            <a:off x="838080" y="182556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838080" y="409824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6226200" y="1825560"/>
            <a:ext cx="513108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9" name="PlaceHolder 2"/>
          <p:cNvSpPr>
            <a:spLocks noGrp="1"/>
          </p:cNvSpPr>
          <p:nvPr>
            <p:ph type="body"/>
          </p:nvPr>
        </p:nvSpPr>
        <p:spPr>
          <a:xfrm>
            <a:off x="838080" y="1825560"/>
            <a:ext cx="5131080" cy="435096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6226200" y="182556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6226200" y="409824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23" name="PlaceHolder 2"/>
          <p:cNvSpPr>
            <a:spLocks noGrp="1"/>
          </p:cNvSpPr>
          <p:nvPr>
            <p:ph type="body"/>
          </p:nvPr>
        </p:nvSpPr>
        <p:spPr>
          <a:xfrm>
            <a:off x="838080" y="182556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6226200" y="1825560"/>
            <a:ext cx="513108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838080" y="4098240"/>
            <a:ext cx="10515240" cy="2075040"/>
          </a:xfrm>
          <a:prstGeom prst="rect">
            <a:avLst/>
          </a:prstGeom>
        </p:spPr>
        <p:txBody>
          <a:bodyPr lIns="0" rIns="0" tIns="0" bIns="0"/>
          <a:p>
            <a:endParaRPr b="0" lang="en-US" sz="28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838080" y="365040"/>
            <a:ext cx="10515240" cy="1325160"/>
          </a:xfrm>
          <a:prstGeom prst="rect">
            <a:avLst/>
          </a:prstGeom>
        </p:spPr>
        <p:txBody>
          <a:bodyPr anchor="ctr"/>
          <a:p>
            <a:pPr>
              <a:lnSpc>
                <a:spcPct val="90000"/>
              </a:lnSpc>
            </a:pPr>
            <a:r>
              <a:rPr b="0" lang="en-US" sz="4400" spc="-1" strike="noStrike">
                <a:solidFill>
                  <a:srgbClr val="000000"/>
                </a:solidFill>
                <a:uFill>
                  <a:solidFill>
                    <a:srgbClr val="ffffff"/>
                  </a:solidFill>
                </a:uFill>
                <a:latin typeface="Calibri Light"/>
              </a:rPr>
              <a:t>Click to edit Master title style</a:t>
            </a:r>
            <a:endParaRPr b="0" lang="en-US" sz="1800" spc="-1" strike="noStrike">
              <a:solidFill>
                <a:srgbClr val="000000"/>
              </a:solidFill>
              <a:uFill>
                <a:solidFill>
                  <a:srgbClr val="ffffff"/>
                </a:solidFill>
              </a:uFill>
              <a:latin typeface="Calibri"/>
            </a:endParaRPr>
          </a:p>
        </p:txBody>
      </p:sp>
      <p:sp>
        <p:nvSpPr>
          <p:cNvPr id="1" name="PlaceHolder 2"/>
          <p:cNvSpPr>
            <a:spLocks noGrp="1"/>
          </p:cNvSpPr>
          <p:nvPr>
            <p:ph type="body"/>
          </p:nvPr>
        </p:nvSpPr>
        <p:spPr>
          <a:xfrm>
            <a:off x="838080" y="1825560"/>
            <a:ext cx="10515240" cy="4350960"/>
          </a:xfrm>
          <a:prstGeom prst="rect">
            <a:avLst/>
          </a:prstGeom>
        </p:spPr>
        <p:txBody>
          <a:bodyPr/>
          <a:p>
            <a:pPr marL="432000" indent="-324000">
              <a:buClr>
                <a:srgbClr val="000000"/>
              </a:buClr>
              <a:buSzPct val="45000"/>
              <a:buFont typeface="Wingdings" charset="2"/>
              <a:buChar char=""/>
            </a:pPr>
            <a:r>
              <a:rPr b="0" lang="en-US" sz="2800" spc="-1" strike="noStrike">
                <a:solidFill>
                  <a:srgbClr val="000000"/>
                </a:solidFill>
                <a:uFill>
                  <a:solidFill>
                    <a:srgbClr val="ffffff"/>
                  </a:solidFill>
                </a:uFill>
                <a:latin typeface="Calibri"/>
              </a:rPr>
              <a:t>Click to edit the outline text format</a:t>
            </a:r>
            <a:endParaRPr b="0" lang="en-US" sz="28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2800" spc="-1" strike="noStrike">
                <a:solidFill>
                  <a:srgbClr val="000000"/>
                </a:solidFill>
                <a:uFill>
                  <a:solidFill>
                    <a:srgbClr val="ffffff"/>
                  </a:solidFill>
                </a:uFill>
                <a:latin typeface="Calibri"/>
              </a:rPr>
              <a:t>Second Outline Level</a:t>
            </a:r>
            <a:endParaRPr b="0" lang="en-US" sz="28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2800" spc="-1" strike="noStrike">
                <a:solidFill>
                  <a:srgbClr val="000000"/>
                </a:solidFill>
                <a:uFill>
                  <a:solidFill>
                    <a:srgbClr val="ffffff"/>
                  </a:solidFill>
                </a:uFill>
                <a:latin typeface="Calibri"/>
              </a:rPr>
              <a:t>Third Outline Level</a:t>
            </a:r>
            <a:endParaRPr b="0" lang="en-US" sz="28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2800" spc="-1" strike="noStrike">
                <a:solidFill>
                  <a:srgbClr val="000000"/>
                </a:solidFill>
                <a:uFill>
                  <a:solidFill>
                    <a:srgbClr val="ffffff"/>
                  </a:solidFill>
                </a:uFill>
                <a:latin typeface="Calibri"/>
              </a:rPr>
              <a:t>Fourth Outline Level</a:t>
            </a:r>
            <a:endParaRPr b="0" lang="en-US" sz="28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2800" spc="-1" strike="noStrike">
                <a:solidFill>
                  <a:srgbClr val="000000"/>
                </a:solidFill>
                <a:uFill>
                  <a:solidFill>
                    <a:srgbClr val="ffffff"/>
                  </a:solidFill>
                </a:uFill>
                <a:latin typeface="Calibri"/>
              </a:rPr>
              <a:t>Fifth Outline Level</a:t>
            </a:r>
            <a:endParaRPr b="0" lang="en-US" sz="28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2800" spc="-1" strike="noStrike">
                <a:solidFill>
                  <a:srgbClr val="000000"/>
                </a:solidFill>
                <a:uFill>
                  <a:solidFill>
                    <a:srgbClr val="ffffff"/>
                  </a:solidFill>
                </a:uFill>
                <a:latin typeface="Calibri"/>
              </a:rPr>
              <a:t>Sixth Outline Level</a:t>
            </a:r>
            <a:endParaRPr b="0" lang="en-US" sz="2800" spc="-1" strike="noStrike">
              <a:solidFill>
                <a:srgbClr val="000000"/>
              </a:solidFill>
              <a:uFill>
                <a:solidFill>
                  <a:srgbClr val="ffffff"/>
                </a:solidFill>
              </a:uFill>
              <a:latin typeface="Calibri"/>
            </a:endParaRPr>
          </a:p>
          <a:p>
            <a:pPr marL="228600" indent="-228240">
              <a:lnSpc>
                <a:spcPct val="100000"/>
              </a:lnSpc>
              <a:buClr>
                <a:srgbClr val="000000"/>
              </a:buClr>
              <a:buFont typeface="Arial"/>
              <a:buChar char="•"/>
            </a:pPr>
            <a:r>
              <a:rPr b="0" lang="en-US" sz="2800" spc="-1" strike="noStrike">
                <a:solidFill>
                  <a:srgbClr val="000000"/>
                </a:solidFill>
                <a:uFill>
                  <a:solidFill>
                    <a:srgbClr val="ffffff"/>
                  </a:solidFill>
                </a:uFill>
                <a:latin typeface="Calibri"/>
              </a:rPr>
              <a:t>Seventh Outline LevelEdit Master text styles</a:t>
            </a:r>
            <a:endParaRPr b="0" lang="en-US" sz="2800" spc="-1" strike="noStrike">
              <a:solidFill>
                <a:srgbClr val="000000"/>
              </a:solidFill>
              <a:uFill>
                <a:solidFill>
                  <a:srgbClr val="ffffff"/>
                </a:solidFill>
              </a:uFill>
              <a:latin typeface="Calibri"/>
            </a:endParaRPr>
          </a:p>
          <a:p>
            <a:pPr lvl="1" marL="685800" indent="-228240">
              <a:lnSpc>
                <a:spcPct val="100000"/>
              </a:lnSpc>
              <a:buClr>
                <a:srgbClr val="000000"/>
              </a:buClr>
              <a:buFont typeface="Arial"/>
              <a:buChar char="•"/>
            </a:pPr>
            <a:r>
              <a:rPr b="0" lang="en-US" sz="2400" spc="-1" strike="noStrike">
                <a:solidFill>
                  <a:srgbClr val="000000"/>
                </a:solidFill>
                <a:uFill>
                  <a:solidFill>
                    <a:srgbClr val="ffffff"/>
                  </a:solidFill>
                </a:uFill>
                <a:latin typeface="Calibri"/>
              </a:rPr>
              <a:t>Second level</a:t>
            </a:r>
            <a:endParaRPr b="0" lang="en-US" sz="28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b="0" lang="en-US" sz="2000" spc="-1" strike="noStrike">
                <a:solidFill>
                  <a:srgbClr val="000000"/>
                </a:solidFill>
                <a:uFill>
                  <a:solidFill>
                    <a:srgbClr val="ffffff"/>
                  </a:solidFill>
                </a:uFill>
                <a:latin typeface="Calibri"/>
              </a:rPr>
              <a:t>Third level</a:t>
            </a:r>
            <a:endParaRPr b="0" lang="en-US" sz="2800" spc="-1" strike="noStrike">
              <a:solidFill>
                <a:srgbClr val="000000"/>
              </a:solidFill>
              <a:uFill>
                <a:solidFill>
                  <a:srgbClr val="ffffff"/>
                </a:solidFill>
              </a:uFill>
              <a:latin typeface="Calibri"/>
            </a:endParaRPr>
          </a:p>
          <a:p>
            <a:pPr lvl="3" marL="1600200" indent="-22824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Fourth level</a:t>
            </a:r>
            <a:endParaRPr b="0" lang="en-US" sz="2800" spc="-1" strike="noStrike">
              <a:solidFill>
                <a:srgbClr val="000000"/>
              </a:solidFill>
              <a:uFill>
                <a:solidFill>
                  <a:srgbClr val="ffffff"/>
                </a:solidFill>
              </a:uFill>
              <a:latin typeface="Calibri"/>
            </a:endParaRPr>
          </a:p>
          <a:p>
            <a:pPr lvl="4" marL="2057400" indent="-22824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Fifth level</a:t>
            </a:r>
            <a:endParaRPr b="0" lang="en-US" sz="2800" spc="-1" strike="noStrike">
              <a:solidFill>
                <a:srgbClr val="000000"/>
              </a:solidFill>
              <a:uFill>
                <a:solidFill>
                  <a:srgbClr val="ffffff"/>
                </a:solidFill>
              </a:uFill>
              <a:latin typeface="Calibri"/>
            </a:endParaRPr>
          </a:p>
        </p:txBody>
      </p:sp>
      <p:sp>
        <p:nvSpPr>
          <p:cNvPr id="2" name="PlaceHolder 3"/>
          <p:cNvSpPr>
            <a:spLocks noGrp="1"/>
          </p:cNvSpPr>
          <p:nvPr>
            <p:ph type="dt"/>
          </p:nvPr>
        </p:nvSpPr>
        <p:spPr>
          <a:xfrm>
            <a:off x="838080" y="6356520"/>
            <a:ext cx="2742840" cy="364680"/>
          </a:xfrm>
          <a:prstGeom prst="rect">
            <a:avLst/>
          </a:prstGeom>
        </p:spPr>
        <p:txBody>
          <a:bodyPr anchor="ctr"/>
          <a:p>
            <a:pPr>
              <a:lnSpc>
                <a:spcPct val="100000"/>
              </a:lnSpc>
            </a:pPr>
            <a:r>
              <a:rPr b="0" lang="en-IN" sz="1200" spc="-1" strike="noStrike">
                <a:solidFill>
                  <a:srgbClr val="8b8b8b"/>
                </a:solidFill>
                <a:uFill>
                  <a:solidFill>
                    <a:srgbClr val="ffffff"/>
                  </a:solidFill>
                </a:uFill>
                <a:latin typeface="Calibri"/>
              </a:rPr>
              <a:t>30/03/19</a:t>
            </a:r>
            <a:endParaRPr b="0" lang="en-IN" sz="14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4038480" y="6356520"/>
            <a:ext cx="4114440" cy="364680"/>
          </a:xfrm>
          <a:prstGeom prst="rect">
            <a:avLst/>
          </a:prstGeom>
        </p:spPr>
        <p:txBody>
          <a:bodyPr anchor="ctr"/>
          <a:p>
            <a:endParaRPr b="0" lang="en-IN" sz="2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8610480" y="6356520"/>
            <a:ext cx="2742840" cy="364680"/>
          </a:xfrm>
          <a:prstGeom prst="rect">
            <a:avLst/>
          </a:prstGeom>
        </p:spPr>
        <p:txBody>
          <a:bodyPr anchor="ctr"/>
          <a:p>
            <a:pPr algn="r">
              <a:lnSpc>
                <a:spcPct val="100000"/>
              </a:lnSpc>
            </a:pPr>
            <a:fld id="{76605831-AF11-4E56-B39D-53E6FD3D5C59}" type="slidenum">
              <a:rPr b="0" lang="en-IN" sz="1200" spc="-1" strike="noStrike">
                <a:solidFill>
                  <a:srgbClr val="8b8b8b"/>
                </a:solidFill>
                <a:uFill>
                  <a:solidFill>
                    <a:srgbClr val="ffffff"/>
                  </a:solidFill>
                </a:uFill>
                <a:latin typeface="Calibri"/>
              </a:rPr>
              <a:t>&lt;number&gt;</a:t>
            </a:fld>
            <a:endParaRPr b="0" lang="en-IN"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 name="TextShape 1"/>
          <p:cNvSpPr txBox="1"/>
          <p:nvPr/>
        </p:nvSpPr>
        <p:spPr>
          <a:xfrm>
            <a:off x="981000" y="2643120"/>
            <a:ext cx="10515240" cy="1672560"/>
          </a:xfrm>
          <a:prstGeom prst="rect">
            <a:avLst/>
          </a:prstGeom>
          <a:noFill/>
          <a:ln>
            <a:noFill/>
          </a:ln>
        </p:spPr>
        <p:txBody>
          <a:bodyPr anchor="ctr"/>
          <a:p>
            <a:pPr>
              <a:lnSpc>
                <a:spcPct val="90000"/>
              </a:lnSpc>
            </a:pPr>
            <a:r>
              <a:rPr b="0" lang="en-US" sz="4400" spc="-1" strike="noStrike">
                <a:solidFill>
                  <a:srgbClr val="3c4043"/>
                </a:solidFill>
                <a:uFill>
                  <a:solidFill>
                    <a:srgbClr val="ffffff"/>
                  </a:solidFill>
                </a:uFill>
                <a:latin typeface="Roboto"/>
              </a:rPr>
              <a:t>. The definition of </a:t>
            </a:r>
            <a:r>
              <a:rPr b="1" lang="en-US" sz="4400" spc="-1" strike="noStrike">
                <a:solidFill>
                  <a:srgbClr val="3c4043"/>
                </a:solidFill>
                <a:uFill>
                  <a:solidFill>
                    <a:srgbClr val="ffffff"/>
                  </a:solidFill>
                </a:uFill>
                <a:latin typeface="Roboto"/>
              </a:rPr>
              <a:t>business</a:t>
            </a:r>
            <a:r>
              <a:rPr b="0" lang="en-US" sz="4400" spc="-1" strike="noStrike">
                <a:solidFill>
                  <a:srgbClr val="3c4043"/>
                </a:solidFill>
                <a:uFill>
                  <a:solidFill>
                    <a:srgbClr val="ffffff"/>
                  </a:solidFill>
                </a:uFill>
                <a:latin typeface="Roboto"/>
              </a:rPr>
              <a:t> is an occupation or trade and the purchase and sale of products or services to make a profit. An </a:t>
            </a:r>
            <a:r>
              <a:rPr b="1" lang="en-US" sz="4400" spc="-1" strike="noStrike">
                <a:solidFill>
                  <a:srgbClr val="3c4043"/>
                </a:solidFill>
                <a:uFill>
                  <a:solidFill>
                    <a:srgbClr val="ffffff"/>
                  </a:solidFill>
                </a:uFill>
                <a:latin typeface="Roboto"/>
              </a:rPr>
              <a:t>example</a:t>
            </a:r>
            <a:r>
              <a:rPr b="0" lang="en-US" sz="4400" spc="-1" strike="noStrike">
                <a:solidFill>
                  <a:srgbClr val="3c4043"/>
                </a:solidFill>
                <a:uFill>
                  <a:solidFill>
                    <a:srgbClr val="ffffff"/>
                  </a:solidFill>
                </a:uFill>
                <a:latin typeface="Roboto"/>
              </a:rPr>
              <a:t> of </a:t>
            </a:r>
            <a:r>
              <a:rPr b="1" lang="en-US" sz="4400" spc="-1" strike="noStrike">
                <a:solidFill>
                  <a:srgbClr val="3c4043"/>
                </a:solidFill>
                <a:uFill>
                  <a:solidFill>
                    <a:srgbClr val="ffffff"/>
                  </a:solidFill>
                </a:uFill>
                <a:latin typeface="Roboto"/>
              </a:rPr>
              <a:t>business</a:t>
            </a:r>
            <a:r>
              <a:rPr b="0" lang="en-US" sz="4400" spc="-1" strike="noStrike">
                <a:solidFill>
                  <a:srgbClr val="3c4043"/>
                </a:solidFill>
                <a:uFill>
                  <a:solidFill>
                    <a:srgbClr val="ffffff"/>
                  </a:solidFill>
                </a:uFill>
                <a:latin typeface="Roboto"/>
              </a:rPr>
              <a:t> is farming. An </a:t>
            </a:r>
            <a:r>
              <a:rPr b="1" lang="en-US" sz="4400" spc="-1" strike="noStrike">
                <a:solidFill>
                  <a:srgbClr val="3c4043"/>
                </a:solidFill>
                <a:uFill>
                  <a:solidFill>
                    <a:srgbClr val="ffffff"/>
                  </a:solidFill>
                </a:uFill>
                <a:latin typeface="Roboto"/>
              </a:rPr>
              <a:t>example</a:t>
            </a:r>
            <a:r>
              <a:rPr b="0" lang="en-US" sz="4400" spc="-1" strike="noStrike">
                <a:solidFill>
                  <a:srgbClr val="3c4043"/>
                </a:solidFill>
                <a:uFill>
                  <a:solidFill>
                    <a:srgbClr val="ffffff"/>
                  </a:solidFill>
                </a:uFill>
                <a:latin typeface="Roboto"/>
              </a:rPr>
              <a:t> of </a:t>
            </a:r>
            <a:r>
              <a:rPr b="1" lang="en-US" sz="4400" spc="-1" strike="noStrike">
                <a:solidFill>
                  <a:srgbClr val="3c4043"/>
                </a:solidFill>
                <a:uFill>
                  <a:solidFill>
                    <a:srgbClr val="ffffff"/>
                  </a:solidFill>
                </a:uFill>
                <a:latin typeface="Roboto"/>
              </a:rPr>
              <a:t>business</a:t>
            </a:r>
            <a:r>
              <a:rPr b="0" lang="en-US" sz="4400" spc="-1" strike="noStrike">
                <a:solidFill>
                  <a:srgbClr val="3c4043"/>
                </a:solidFill>
                <a:uFill>
                  <a:solidFill>
                    <a:srgbClr val="ffffff"/>
                  </a:solidFill>
                </a:uFill>
                <a:latin typeface="Roboto"/>
              </a:rPr>
              <a:t>is a house sale.</a:t>
            </a:r>
            <a:endParaRPr b="0" lang="en-US" sz="1800" spc="-1" strike="noStrike">
              <a:solidFill>
                <a:srgbClr val="000000"/>
              </a:solidFill>
              <a:uFill>
                <a:solidFill>
                  <a:srgbClr val="ffffff"/>
                </a:solidFill>
              </a:uFill>
              <a:latin typeface="Calibri"/>
            </a:endParaRPr>
          </a:p>
        </p:txBody>
      </p:sp>
      <p:sp>
        <p:nvSpPr>
          <p:cNvPr id="40" name="TextShape 2"/>
          <p:cNvSpPr txBox="1"/>
          <p:nvPr/>
        </p:nvSpPr>
        <p:spPr>
          <a:xfrm>
            <a:off x="838080" y="608400"/>
            <a:ext cx="10515240" cy="5640840"/>
          </a:xfrm>
          <a:prstGeom prst="rect">
            <a:avLst/>
          </a:prstGeom>
          <a:noFill/>
          <a:ln>
            <a:noFill/>
          </a:ln>
        </p:spPr>
        <p:txBody>
          <a:bodyPr/>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Calibri"/>
              </a:rPr>
              <a:t>Concept  of Business </a:t>
            </a:r>
            <a:endParaRPr b="0" lang="en-US" sz="2800" spc="-1" strike="noStrike">
              <a:solidFill>
                <a:srgbClr val="000000"/>
              </a:solidFill>
              <a:uFill>
                <a:solidFill>
                  <a:srgbClr val="ffffff"/>
                </a:solidFill>
              </a:uFill>
              <a:latin typeface="Calibri"/>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TextShape 1"/>
          <p:cNvSpPr txBox="1"/>
          <p:nvPr/>
        </p:nvSpPr>
        <p:spPr>
          <a:xfrm>
            <a:off x="838080" y="365040"/>
            <a:ext cx="10515240" cy="1325160"/>
          </a:xfrm>
          <a:prstGeom prst="rect">
            <a:avLst/>
          </a:prstGeom>
          <a:noFill/>
          <a:ln>
            <a:noFill/>
          </a:ln>
        </p:spPr>
        <p:txBody>
          <a:bodyPr anchor="ctr"/>
          <a:p>
            <a:endParaRPr b="0" lang="en-US" sz="1800" spc="-1" strike="noStrike">
              <a:solidFill>
                <a:srgbClr val="000000"/>
              </a:solidFill>
              <a:uFill>
                <a:solidFill>
                  <a:srgbClr val="ffffff"/>
                </a:solidFill>
              </a:uFill>
              <a:latin typeface="Calibri"/>
            </a:endParaRPr>
          </a:p>
        </p:txBody>
      </p:sp>
      <p:sp>
        <p:nvSpPr>
          <p:cNvPr id="42" name="TextShape 2"/>
          <p:cNvSpPr txBox="1"/>
          <p:nvPr/>
        </p:nvSpPr>
        <p:spPr>
          <a:xfrm>
            <a:off x="838080" y="1825560"/>
            <a:ext cx="10515240" cy="4350960"/>
          </a:xfrm>
          <a:prstGeom prst="rect">
            <a:avLst/>
          </a:prstGeom>
          <a:noFill/>
          <a:ln>
            <a:noFill/>
          </a:ln>
        </p:spPr>
        <p:txBody>
          <a:bodyPr/>
          <a:p>
            <a:pPr marL="228600" indent="-228240">
              <a:lnSpc>
                <a:spcPct val="90000"/>
              </a:lnSpc>
              <a:buClr>
                <a:srgbClr val="3c4043"/>
              </a:buClr>
              <a:buFont typeface="Arial"/>
              <a:buChar char="•"/>
            </a:pPr>
            <a:r>
              <a:rPr b="1" lang="en-US" sz="2800" spc="-1" strike="noStrike">
                <a:solidFill>
                  <a:srgbClr val="3c4043"/>
                </a:solidFill>
                <a:uFill>
                  <a:solidFill>
                    <a:srgbClr val="ffffff"/>
                  </a:solidFill>
                </a:uFill>
                <a:latin typeface="Roboto"/>
              </a:rPr>
              <a:t>Nature</a:t>
            </a:r>
            <a:r>
              <a:rPr b="0" lang="en-US" sz="2800" spc="-1" strike="noStrike">
                <a:solidFill>
                  <a:srgbClr val="3c4043"/>
                </a:solidFill>
                <a:uFill>
                  <a:solidFill>
                    <a:srgbClr val="ffffff"/>
                  </a:solidFill>
                </a:uFill>
                <a:latin typeface="Roboto"/>
              </a:rPr>
              <a:t>, Components and </a:t>
            </a:r>
            <a:r>
              <a:rPr b="1" lang="en-US" sz="2800" spc="-1" strike="noStrike">
                <a:solidFill>
                  <a:srgbClr val="3c4043"/>
                </a:solidFill>
                <a:uFill>
                  <a:solidFill>
                    <a:srgbClr val="ffffff"/>
                  </a:solidFill>
                </a:uFill>
                <a:latin typeface="Roboto"/>
              </a:rPr>
              <a:t>Scope of Business</a:t>
            </a:r>
            <a:r>
              <a:rPr b="0" lang="en-US" sz="2800" spc="-1" strike="noStrike">
                <a:solidFill>
                  <a:srgbClr val="3c4043"/>
                </a:solidFill>
                <a:uFill>
                  <a:solidFill>
                    <a:srgbClr val="ffffff"/>
                  </a:solidFill>
                </a:uFill>
                <a:latin typeface="Roboto"/>
              </a:rPr>
              <a:t>. When it comes to the </a:t>
            </a:r>
            <a:r>
              <a:rPr b="1" lang="en-US" sz="2800" spc="-1" strike="noStrike">
                <a:solidFill>
                  <a:srgbClr val="3c4043"/>
                </a:solidFill>
                <a:uFill>
                  <a:solidFill>
                    <a:srgbClr val="ffffff"/>
                  </a:solidFill>
                </a:uFill>
                <a:latin typeface="Roboto"/>
              </a:rPr>
              <a:t>nature</a:t>
            </a:r>
            <a:r>
              <a:rPr b="0" lang="en-US" sz="2800" spc="-1" strike="noStrike">
                <a:solidFill>
                  <a:srgbClr val="3c4043"/>
                </a:solidFill>
                <a:uFill>
                  <a:solidFill>
                    <a:srgbClr val="ffffff"/>
                  </a:solidFill>
                </a:uFill>
                <a:latin typeface="Roboto"/>
              </a:rPr>
              <a:t> and the </a:t>
            </a:r>
            <a:r>
              <a:rPr b="1" lang="en-US" sz="2800" spc="-1" strike="noStrike">
                <a:solidFill>
                  <a:srgbClr val="3c4043"/>
                </a:solidFill>
                <a:uFill>
                  <a:solidFill>
                    <a:srgbClr val="ffffff"/>
                  </a:solidFill>
                </a:uFill>
                <a:latin typeface="Roboto"/>
              </a:rPr>
              <a:t>scope of business</a:t>
            </a:r>
            <a:r>
              <a:rPr b="0" lang="en-US" sz="2800" spc="-1" strike="noStrike">
                <a:solidFill>
                  <a:srgbClr val="3c4043"/>
                </a:solidFill>
                <a:uFill>
                  <a:solidFill>
                    <a:srgbClr val="ffffff"/>
                  </a:solidFill>
                </a:uFill>
                <a:latin typeface="Roboto"/>
              </a:rPr>
              <a:t>, it looks like it is very wide. It covers all the activities related to production and distribution of goods and services from the place productions to the final consumers with an aim to earn profit.</a:t>
            </a:r>
            <a:endParaRPr b="0" lang="en-US" sz="2800" spc="-1" strike="noStrike">
              <a:solidFill>
                <a:srgbClr val="000000"/>
              </a:solidFill>
              <a:uFill>
                <a:solidFill>
                  <a:srgbClr val="ffffff"/>
                </a:solidFill>
              </a:uFill>
              <a:latin typeface="Calibri"/>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 name="TextShape 1"/>
          <p:cNvSpPr txBox="1"/>
          <p:nvPr/>
        </p:nvSpPr>
        <p:spPr>
          <a:xfrm>
            <a:off x="838080" y="365040"/>
            <a:ext cx="10515240" cy="1325160"/>
          </a:xfrm>
          <a:prstGeom prst="rect">
            <a:avLst/>
          </a:prstGeom>
          <a:noFill/>
          <a:ln>
            <a:noFill/>
          </a:ln>
        </p:spPr>
        <p:txBody>
          <a:bodyPr anchor="ctr"/>
          <a:p>
            <a:endParaRPr b="0" lang="en-US" sz="1800" spc="-1" strike="noStrike">
              <a:solidFill>
                <a:srgbClr val="000000"/>
              </a:solidFill>
              <a:uFill>
                <a:solidFill>
                  <a:srgbClr val="ffffff"/>
                </a:solidFill>
              </a:uFill>
              <a:latin typeface="Calibri"/>
            </a:endParaRPr>
          </a:p>
        </p:txBody>
      </p:sp>
      <p:sp>
        <p:nvSpPr>
          <p:cNvPr id="44" name="TextShape 2"/>
          <p:cNvSpPr txBox="1"/>
          <p:nvPr/>
        </p:nvSpPr>
        <p:spPr>
          <a:xfrm>
            <a:off x="838080" y="1825560"/>
            <a:ext cx="10515240" cy="4350960"/>
          </a:xfrm>
          <a:prstGeom prst="rect">
            <a:avLst/>
          </a:prstGeom>
          <a:noFill/>
          <a:ln>
            <a:noFill/>
          </a:ln>
        </p:spPr>
        <p:txBody>
          <a:bodyPr/>
          <a:p>
            <a:pPr marL="228600" indent="-228240">
              <a:lnSpc>
                <a:spcPct val="90000"/>
              </a:lnSpc>
              <a:buClr>
                <a:srgbClr val="3c4043"/>
              </a:buClr>
              <a:buFont typeface="Arial"/>
              <a:buChar char="•"/>
            </a:pPr>
            <a:r>
              <a:rPr b="1" lang="en-US" sz="2800" spc="-1" strike="noStrike">
                <a:solidFill>
                  <a:srgbClr val="3c4043"/>
                </a:solidFill>
                <a:uFill>
                  <a:solidFill>
                    <a:srgbClr val="ffffff"/>
                  </a:solidFill>
                </a:uFill>
                <a:latin typeface="Roboto"/>
              </a:rPr>
              <a:t>Business functions</a:t>
            </a:r>
            <a:r>
              <a:rPr b="0" lang="en-US" sz="2800" spc="-1" strike="noStrike">
                <a:solidFill>
                  <a:srgbClr val="3c4043"/>
                </a:solidFill>
                <a:uFill>
                  <a:solidFill>
                    <a:srgbClr val="ffffff"/>
                  </a:solidFill>
                </a:uFill>
                <a:latin typeface="Roboto"/>
              </a:rPr>
              <a:t> are the activities carried out by an enterprise; they can be divided into core </a:t>
            </a:r>
            <a:r>
              <a:rPr b="1" lang="en-US" sz="2800" spc="-1" strike="noStrike">
                <a:solidFill>
                  <a:srgbClr val="3c4043"/>
                </a:solidFill>
                <a:uFill>
                  <a:solidFill>
                    <a:srgbClr val="ffffff"/>
                  </a:solidFill>
                </a:uFill>
                <a:latin typeface="Roboto"/>
              </a:rPr>
              <a:t>functions</a:t>
            </a:r>
            <a:r>
              <a:rPr b="0" lang="en-US" sz="2800" spc="-1" strike="noStrike">
                <a:solidFill>
                  <a:srgbClr val="3c4043"/>
                </a:solidFill>
                <a:uFill>
                  <a:solidFill>
                    <a:srgbClr val="ffffff"/>
                  </a:solidFill>
                </a:uFill>
                <a:latin typeface="Roboto"/>
              </a:rPr>
              <a:t> and support </a:t>
            </a:r>
            <a:r>
              <a:rPr b="1" lang="en-US" sz="2800" spc="-1" strike="noStrike">
                <a:solidFill>
                  <a:srgbClr val="3c4043"/>
                </a:solidFill>
                <a:uFill>
                  <a:solidFill>
                    <a:srgbClr val="ffffff"/>
                  </a:solidFill>
                </a:uFill>
                <a:latin typeface="Roboto"/>
              </a:rPr>
              <a:t>functions</a:t>
            </a:r>
            <a:r>
              <a:rPr b="0" lang="en-US" sz="2800" spc="-1" strike="noStrike">
                <a:solidFill>
                  <a:srgbClr val="3c4043"/>
                </a:solidFill>
                <a:uFill>
                  <a:solidFill>
                    <a:srgbClr val="ffffff"/>
                  </a:solidFill>
                </a:uFill>
                <a:latin typeface="Roboto"/>
              </a:rPr>
              <a:t>. Core </a:t>
            </a:r>
            <a:r>
              <a:rPr b="1" lang="en-US" sz="2800" spc="-1" strike="noStrike">
                <a:solidFill>
                  <a:srgbClr val="3c4043"/>
                </a:solidFill>
                <a:uFill>
                  <a:solidFill>
                    <a:srgbClr val="ffffff"/>
                  </a:solidFill>
                </a:uFill>
                <a:latin typeface="Roboto"/>
              </a:rPr>
              <a:t>business functions</a:t>
            </a:r>
            <a:r>
              <a:rPr b="0" lang="en-US" sz="2800" spc="-1" strike="noStrike">
                <a:solidFill>
                  <a:srgbClr val="3c4043"/>
                </a:solidFill>
                <a:uFill>
                  <a:solidFill>
                    <a:srgbClr val="ffffff"/>
                  </a:solidFill>
                </a:uFill>
                <a:latin typeface="Roboto"/>
              </a:rPr>
              <a:t> are activities of an enterprise yielding income: the production of final goods or services intended for the market or for third parties.</a:t>
            </a:r>
            <a:endParaRPr b="0" lang="en-US" sz="2800" spc="-1" strike="noStrike">
              <a:solidFill>
                <a:srgbClr val="000000"/>
              </a:solidFill>
              <a:uFill>
                <a:solidFill>
                  <a:srgbClr val="ffffff"/>
                </a:solidFill>
              </a:uFill>
              <a:latin typeface="Calibri"/>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 name="TextShape 1"/>
          <p:cNvSpPr txBox="1"/>
          <p:nvPr/>
        </p:nvSpPr>
        <p:spPr>
          <a:xfrm>
            <a:off x="838080" y="365040"/>
            <a:ext cx="10515240" cy="1325160"/>
          </a:xfrm>
          <a:prstGeom prst="rect">
            <a:avLst/>
          </a:prstGeom>
          <a:noFill/>
          <a:ln>
            <a:noFill/>
          </a:ln>
        </p:spPr>
        <p:txBody>
          <a:bodyPr anchor="ctr"/>
          <a:p>
            <a:endParaRPr b="0" lang="en-US" sz="1800" spc="-1" strike="noStrike">
              <a:solidFill>
                <a:srgbClr val="000000"/>
              </a:solidFill>
              <a:uFill>
                <a:solidFill>
                  <a:srgbClr val="ffffff"/>
                </a:solidFill>
              </a:uFill>
              <a:latin typeface="Calibri"/>
            </a:endParaRPr>
          </a:p>
        </p:txBody>
      </p:sp>
      <p:sp>
        <p:nvSpPr>
          <p:cNvPr id="46" name="TextShape 2"/>
          <p:cNvSpPr txBox="1"/>
          <p:nvPr/>
        </p:nvSpPr>
        <p:spPr>
          <a:xfrm>
            <a:off x="838080" y="1825560"/>
            <a:ext cx="10515240" cy="4350960"/>
          </a:xfrm>
          <a:prstGeom prst="rect">
            <a:avLst/>
          </a:prstGeom>
          <a:noFill/>
          <a:ln>
            <a:noFill/>
          </a:ln>
        </p:spPr>
        <p:txBody>
          <a:bodyPr/>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Effective Sharing of Goals. A healthy organization shares its business goals with employees at every level of the organization.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Great Teamwork.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High Employee Morale.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Offers Training Opportunities.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Strong Leadership.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Handles Poor Performance.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Understands Risks. ...</a:t>
            </a:r>
            <a:endParaRPr b="0" lang="en-US" sz="2800" spc="-1" strike="noStrike">
              <a:solidFill>
                <a:srgbClr val="000000"/>
              </a:solidFill>
              <a:uFill>
                <a:solidFill>
                  <a:srgbClr val="ffffff"/>
                </a:solidFill>
              </a:uFill>
              <a:latin typeface="Calibri"/>
            </a:endParaRPr>
          </a:p>
          <a:p>
            <a:pPr marL="228600" indent="-228240">
              <a:lnSpc>
                <a:spcPct val="90000"/>
              </a:lnSpc>
              <a:buClr>
                <a:srgbClr val="000000"/>
              </a:buClr>
              <a:buFont typeface="Arial"/>
              <a:buChar char="•"/>
            </a:pPr>
            <a:r>
              <a:rPr b="0" lang="en-US" sz="2800" spc="-1" strike="noStrike">
                <a:solidFill>
                  <a:srgbClr val="000000"/>
                </a:solidFill>
                <a:uFill>
                  <a:solidFill>
                    <a:srgbClr val="ffffff"/>
                  </a:solidFill>
                </a:uFill>
                <a:latin typeface="Roboto"/>
              </a:rPr>
              <a:t>Adapts to Opportunities and Changes.</a:t>
            </a:r>
            <a:endParaRPr b="0" lang="en-US" sz="2800" spc="-1" strike="noStrike">
              <a:solidFill>
                <a:srgbClr val="000000"/>
              </a:solidFill>
              <a:uFill>
                <a:solidFill>
                  <a:srgbClr val="ffffff"/>
                </a:solidFill>
              </a:uFill>
              <a:latin typeface="Calibri"/>
            </a:endParaRPr>
          </a:p>
          <a:p>
            <a:pPr>
              <a:lnSpc>
                <a:spcPct val="90000"/>
              </a:lnSpc>
            </a:pPr>
            <a:endParaRPr b="0" lang="en-US" sz="2800" spc="-1" strike="noStrike">
              <a:solidFill>
                <a:srgbClr val="000000"/>
              </a:solidFill>
              <a:uFill>
                <a:solidFill>
                  <a:srgbClr val="ffffff"/>
                </a:solidFill>
              </a:uFill>
              <a:latin typeface="Calibri"/>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TextShape 1"/>
          <p:cNvSpPr txBox="1"/>
          <p:nvPr/>
        </p:nvSpPr>
        <p:spPr>
          <a:xfrm>
            <a:off x="838080" y="500040"/>
            <a:ext cx="10515240" cy="1325160"/>
          </a:xfrm>
          <a:prstGeom prst="rect">
            <a:avLst/>
          </a:prstGeom>
          <a:noFill/>
          <a:ln>
            <a:noFill/>
          </a:ln>
        </p:spPr>
        <p:txBody>
          <a:bodyPr anchor="ctr"/>
          <a:p>
            <a:pPr>
              <a:lnSpc>
                <a:spcPct val="90000"/>
              </a:lnSpc>
            </a:pPr>
            <a:r>
              <a:rPr b="0" lang="en-US" sz="4400" spc="-1" strike="noStrike">
                <a:solidFill>
                  <a:srgbClr val="3c4043"/>
                </a:solidFill>
                <a:uFill>
                  <a:solidFill>
                    <a:srgbClr val="ffffff"/>
                  </a:solidFill>
                </a:uFill>
                <a:latin typeface="Roboto"/>
              </a:rPr>
              <a:t>What are the objectives of an organization?</a:t>
            </a:r>
            <a:endParaRPr b="0" lang="en-US" sz="1800" spc="-1" strike="noStrike">
              <a:solidFill>
                <a:srgbClr val="000000"/>
              </a:solidFill>
              <a:uFill>
                <a:solidFill>
                  <a:srgbClr val="ffffff"/>
                </a:solidFill>
              </a:uFill>
              <a:latin typeface="Calibri"/>
            </a:endParaRPr>
          </a:p>
        </p:txBody>
      </p:sp>
      <p:sp>
        <p:nvSpPr>
          <p:cNvPr id="48" name="TextShape 2"/>
          <p:cNvSpPr txBox="1"/>
          <p:nvPr/>
        </p:nvSpPr>
        <p:spPr>
          <a:xfrm>
            <a:off x="480960" y="1629000"/>
            <a:ext cx="10515240" cy="4350960"/>
          </a:xfrm>
          <a:prstGeom prst="rect">
            <a:avLst/>
          </a:prstGeom>
          <a:noFill/>
          <a:ln>
            <a:noFill/>
          </a:ln>
        </p:spPr>
        <p:txBody>
          <a:bodyPr/>
          <a:p>
            <a:pPr>
              <a:lnSpc>
                <a:spcPct val="90000"/>
              </a:lnSpc>
            </a:pPr>
            <a:endParaRPr b="0" lang="en-US" sz="2800" spc="-1" strike="noStrike">
              <a:solidFill>
                <a:srgbClr val="000000"/>
              </a:solidFill>
              <a:uFill>
                <a:solidFill>
                  <a:srgbClr val="ffffff"/>
                </a:solidFill>
              </a:uFill>
              <a:latin typeface="Calibri"/>
            </a:endParaRPr>
          </a:p>
          <a:p>
            <a:pPr marL="228600" indent="-228240">
              <a:lnSpc>
                <a:spcPct val="90000"/>
              </a:lnSpc>
              <a:buClr>
                <a:srgbClr val="3c4043"/>
              </a:buClr>
              <a:buFont typeface="Arial"/>
              <a:buChar char="•"/>
            </a:pPr>
            <a:r>
              <a:rPr b="0" lang="en-US" sz="2800" spc="-1" strike="noStrike">
                <a:solidFill>
                  <a:srgbClr val="3c4043"/>
                </a:solidFill>
                <a:uFill>
                  <a:solidFill>
                    <a:srgbClr val="ffffff"/>
                  </a:solidFill>
                </a:uFill>
                <a:latin typeface="Roboto"/>
              </a:rPr>
              <a:t>An organization's objectives will play a large part in developing organizational policies and determining the allocation of organizational resources. Achievement of objectives helps an organization </a:t>
            </a:r>
            <a:r>
              <a:rPr b="1" lang="en-US" sz="2800" spc="-1" strike="noStrike">
                <a:solidFill>
                  <a:srgbClr val="3c4043"/>
                </a:solidFill>
                <a:uFill>
                  <a:solidFill>
                    <a:srgbClr val="ffffff"/>
                  </a:solidFill>
                </a:uFill>
                <a:latin typeface="Roboto"/>
              </a:rPr>
              <a:t>reach</a:t>
            </a:r>
            <a:r>
              <a:rPr b="0" lang="en-US" sz="2800" spc="-1" strike="noStrike">
                <a:solidFill>
                  <a:srgbClr val="3c4043"/>
                </a:solidFill>
                <a:uFill>
                  <a:solidFill>
                    <a:srgbClr val="ffffff"/>
                  </a:solidFill>
                </a:uFill>
                <a:latin typeface="Roboto"/>
              </a:rPr>
              <a:t> its overall strategic </a:t>
            </a:r>
            <a:r>
              <a:rPr b="1" lang="en-US" sz="2800" spc="-1" strike="noStrike">
                <a:solidFill>
                  <a:srgbClr val="3c4043"/>
                </a:solidFill>
                <a:uFill>
                  <a:solidFill>
                    <a:srgbClr val="ffffff"/>
                  </a:solidFill>
                </a:uFill>
                <a:latin typeface="Roboto"/>
              </a:rPr>
              <a:t>goals</a:t>
            </a:r>
            <a:r>
              <a:rPr b="0" lang="en-US" sz="2800" spc="-1" strike="noStrike">
                <a:solidFill>
                  <a:srgbClr val="3c4043"/>
                </a:solidFill>
                <a:uFill>
                  <a:solidFill>
                    <a:srgbClr val="ffffff"/>
                  </a:solidFill>
                </a:uFill>
                <a:latin typeface="Roboto"/>
              </a:rPr>
              <a:t>.</a:t>
            </a:r>
            <a:endParaRPr b="0" lang="en-US" sz="2800" spc="-1" strike="noStrike">
              <a:solidFill>
                <a:srgbClr val="000000"/>
              </a:solidFill>
              <a:uFill>
                <a:solidFill>
                  <a:srgbClr val="ffffff"/>
                </a:solidFill>
              </a:uFill>
              <a:latin typeface="Calibri"/>
            </a:endParaRPr>
          </a:p>
          <a:p>
            <a:pPr>
              <a:lnSpc>
                <a:spcPct val="90000"/>
              </a:lnSpc>
            </a:pPr>
            <a:endParaRPr b="0" lang="en-US" sz="2800" spc="-1" strike="noStrike">
              <a:solidFill>
                <a:srgbClr val="000000"/>
              </a:solidFill>
              <a:uFill>
                <a:solidFill>
                  <a:srgbClr val="ffffff"/>
                </a:solidFill>
              </a:uFill>
              <a:latin typeface="Calibri"/>
            </a:endParaRPr>
          </a:p>
          <a:p>
            <a:pPr marL="228600" indent="-228240">
              <a:lnSpc>
                <a:spcPct val="90000"/>
              </a:lnSpc>
              <a:buClr>
                <a:srgbClr val="3c4043"/>
              </a:buClr>
              <a:buFont typeface="Arial"/>
              <a:buChar char="•"/>
            </a:pPr>
            <a:r>
              <a:rPr b="0" lang="en-US" sz="2800" spc="-1" strike="noStrike">
                <a:solidFill>
                  <a:srgbClr val="3c4043"/>
                </a:solidFill>
                <a:uFill>
                  <a:solidFill>
                    <a:srgbClr val="ffffff"/>
                  </a:solidFill>
                </a:uFill>
                <a:latin typeface="Roboto"/>
              </a:rPr>
              <a:t>“</a:t>
            </a:r>
            <a:r>
              <a:rPr b="1" lang="en-US" sz="2800" spc="-1" strike="noStrike">
                <a:solidFill>
                  <a:srgbClr val="3c4043"/>
                </a:solidFill>
                <a:uFill>
                  <a:solidFill>
                    <a:srgbClr val="ffffff"/>
                  </a:solidFill>
                </a:uFill>
                <a:latin typeface="Roboto"/>
              </a:rPr>
              <a:t>Objectives</a:t>
            </a:r>
            <a:r>
              <a:rPr b="0" lang="en-US" sz="2800" spc="-1" strike="noStrike">
                <a:solidFill>
                  <a:srgbClr val="3c4043"/>
                </a:solidFill>
                <a:uFill>
                  <a:solidFill>
                    <a:srgbClr val="ffffff"/>
                  </a:solidFill>
                </a:uFill>
                <a:latin typeface="Roboto"/>
              </a:rPr>
              <a:t> are basic tools that underlie all planning and strategic activities. They serve as the basis for creating policy and evaluating performance. </a:t>
            </a:r>
            <a:r>
              <a:rPr b="1" lang="en-US" sz="2800" spc="-1" strike="noStrike">
                <a:solidFill>
                  <a:srgbClr val="3c4043"/>
                </a:solidFill>
                <a:uFill>
                  <a:solidFill>
                    <a:srgbClr val="ffffff"/>
                  </a:solidFill>
                </a:uFill>
                <a:latin typeface="Roboto"/>
              </a:rPr>
              <a:t>Some</a:t>
            </a:r>
            <a:r>
              <a:rPr b="0" lang="en-US" sz="2800" spc="-1" strike="noStrike">
                <a:solidFill>
                  <a:srgbClr val="3c4043"/>
                </a:solidFill>
                <a:uFill>
                  <a:solidFill>
                    <a:srgbClr val="ffffff"/>
                  </a:solidFill>
                </a:uFill>
                <a:latin typeface="Roboto"/>
              </a:rPr>
              <a:t> examples of </a:t>
            </a:r>
            <a:r>
              <a:rPr b="1" lang="en-US" sz="2800" spc="-1" strike="noStrike">
                <a:solidFill>
                  <a:srgbClr val="3c4043"/>
                </a:solidFill>
                <a:uFill>
                  <a:solidFill>
                    <a:srgbClr val="ffffff"/>
                  </a:solidFill>
                </a:uFill>
                <a:latin typeface="Roboto"/>
              </a:rPr>
              <a:t>business objectives</a:t>
            </a:r>
            <a:r>
              <a:rPr b="0" lang="en-US" sz="2800" spc="-1" strike="noStrike">
                <a:solidFill>
                  <a:srgbClr val="3c4043"/>
                </a:solidFill>
                <a:uFill>
                  <a:solidFill>
                    <a:srgbClr val="ffffff"/>
                  </a:solidFill>
                </a:uFill>
                <a:latin typeface="Roboto"/>
              </a:rPr>
              <a:t> include minimizing expenses, expanding internationally, or making a profit."</a:t>
            </a:r>
            <a:endParaRPr b="0" lang="en-US" sz="2800" spc="-1" strike="noStrike">
              <a:solidFill>
                <a:srgbClr val="000000"/>
              </a:solidFill>
              <a:uFill>
                <a:solidFill>
                  <a:srgbClr val="ffffff"/>
                </a:solidFill>
              </a:uFill>
              <a:latin typeface="Calibri"/>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 name="TextShape 1"/>
          <p:cNvSpPr txBox="1"/>
          <p:nvPr/>
        </p:nvSpPr>
        <p:spPr>
          <a:xfrm>
            <a:off x="838080" y="365040"/>
            <a:ext cx="10515240" cy="1325160"/>
          </a:xfrm>
          <a:prstGeom prst="rect">
            <a:avLst/>
          </a:prstGeom>
          <a:noFill/>
          <a:ln>
            <a:noFill/>
          </a:ln>
        </p:spPr>
        <p:txBody>
          <a:bodyPr anchor="ctr"/>
          <a:p>
            <a:pPr>
              <a:lnSpc>
                <a:spcPct val="90000"/>
              </a:lnSpc>
            </a:pPr>
            <a:r>
              <a:rPr b="0" lang="en-US" sz="4400" spc="-1" strike="noStrike">
                <a:solidFill>
                  <a:srgbClr val="3c4043"/>
                </a:solidFill>
                <a:uFill>
                  <a:solidFill>
                    <a:srgbClr val="ffffff"/>
                  </a:solidFill>
                </a:uFill>
                <a:latin typeface="Roboto"/>
              </a:rPr>
              <a:t>What are the main business objectives?</a:t>
            </a:r>
            <a:r>
              <a:rPr b="0" lang="en-US" sz="4400" spc="-1" strike="noStrike">
                <a:solidFill>
                  <a:srgbClr val="3c4043"/>
                </a:solidFill>
                <a:uFill>
                  <a:solidFill>
                    <a:srgbClr val="ffffff"/>
                  </a:solidFill>
                </a:uFill>
                <a:latin typeface="Roboto"/>
              </a:rPr>
              <a:t>
</a:t>
            </a:r>
            <a:endParaRPr b="0" lang="en-US" sz="1800" spc="-1" strike="noStrike">
              <a:solidFill>
                <a:srgbClr val="000000"/>
              </a:solidFill>
              <a:uFill>
                <a:solidFill>
                  <a:srgbClr val="ffffff"/>
                </a:solidFill>
              </a:uFill>
              <a:latin typeface="Calibri"/>
            </a:endParaRPr>
          </a:p>
        </p:txBody>
      </p:sp>
      <p:sp>
        <p:nvSpPr>
          <p:cNvPr id="50" name="TextShape 2"/>
          <p:cNvSpPr txBox="1"/>
          <p:nvPr/>
        </p:nvSpPr>
        <p:spPr>
          <a:xfrm>
            <a:off x="838080" y="3732480"/>
            <a:ext cx="10515240" cy="2444040"/>
          </a:xfrm>
          <a:prstGeom prst="rect">
            <a:avLst/>
          </a:prstGeom>
          <a:noFill/>
          <a:ln>
            <a:noFill/>
          </a:ln>
        </p:spPr>
        <p:txBody>
          <a:bodyPr/>
          <a:p>
            <a:pPr marL="228600" indent="-228240">
              <a:lnSpc>
                <a:spcPct val="90000"/>
              </a:lnSpc>
              <a:buClr>
                <a:srgbClr val="3c4043"/>
              </a:buClr>
              <a:buFont typeface="Arial"/>
              <a:buChar char="•"/>
            </a:pPr>
            <a:r>
              <a:rPr b="0" lang="en-US" sz="2800" spc="-1" strike="noStrike">
                <a:solidFill>
                  <a:srgbClr val="3c4043"/>
                </a:solidFill>
                <a:uFill>
                  <a:solidFill>
                    <a:srgbClr val="ffffff"/>
                  </a:solidFill>
                </a:uFill>
                <a:latin typeface="Roboto"/>
              </a:rPr>
              <a:t>An aim is where the </a:t>
            </a:r>
            <a:r>
              <a:rPr b="1" lang="en-US" sz="2800" spc="-1" strike="noStrike">
                <a:solidFill>
                  <a:srgbClr val="3c4043"/>
                </a:solidFill>
                <a:uFill>
                  <a:solidFill>
                    <a:srgbClr val="ffffff"/>
                  </a:solidFill>
                </a:uFill>
                <a:latin typeface="Roboto"/>
              </a:rPr>
              <a:t>business</a:t>
            </a:r>
            <a:r>
              <a:rPr b="0" lang="en-US" sz="2800" spc="-1" strike="noStrike">
                <a:solidFill>
                  <a:srgbClr val="3c4043"/>
                </a:solidFill>
                <a:uFill>
                  <a:solidFill>
                    <a:srgbClr val="ffffff"/>
                  </a:solidFill>
                </a:uFill>
                <a:latin typeface="Roboto"/>
              </a:rPr>
              <a:t> wants to go in the future, its goals. It is a statement of purpose, e.g. we want to grow the </a:t>
            </a:r>
            <a:r>
              <a:rPr b="1" lang="en-US" sz="2800" spc="-1" strike="noStrike">
                <a:solidFill>
                  <a:srgbClr val="3c4043"/>
                </a:solidFill>
                <a:uFill>
                  <a:solidFill>
                    <a:srgbClr val="ffffff"/>
                  </a:solidFill>
                </a:uFill>
                <a:latin typeface="Roboto"/>
              </a:rPr>
              <a:t>business</a:t>
            </a:r>
            <a:r>
              <a:rPr b="0" lang="en-US" sz="2800" spc="-1" strike="noStrike">
                <a:solidFill>
                  <a:srgbClr val="3c4043"/>
                </a:solidFill>
                <a:uFill>
                  <a:solidFill>
                    <a:srgbClr val="ffffff"/>
                  </a:solidFill>
                </a:uFill>
                <a:latin typeface="Roboto"/>
              </a:rPr>
              <a:t>into Europe. </a:t>
            </a:r>
            <a:r>
              <a:rPr b="1" lang="en-US" sz="2800" spc="-1" strike="noStrike">
                <a:solidFill>
                  <a:srgbClr val="3c4043"/>
                </a:solidFill>
                <a:uFill>
                  <a:solidFill>
                    <a:srgbClr val="ffffff"/>
                  </a:solidFill>
                </a:uFill>
                <a:latin typeface="Roboto"/>
              </a:rPr>
              <a:t>Business objectives</a:t>
            </a:r>
            <a:r>
              <a:rPr b="0" lang="en-US" sz="2800" spc="-1" strike="noStrike">
                <a:solidFill>
                  <a:srgbClr val="3c4043"/>
                </a:solidFill>
                <a:uFill>
                  <a:solidFill>
                    <a:srgbClr val="ffffff"/>
                  </a:solidFill>
                </a:uFill>
                <a:latin typeface="Roboto"/>
              </a:rPr>
              <a:t> are the stated, measurable targets of how to achieve </a:t>
            </a:r>
            <a:r>
              <a:rPr b="1" lang="en-US" sz="2800" spc="-1" strike="noStrike">
                <a:solidFill>
                  <a:srgbClr val="3c4043"/>
                </a:solidFill>
                <a:uFill>
                  <a:solidFill>
                    <a:srgbClr val="ffffff"/>
                  </a:solidFill>
                </a:uFill>
                <a:latin typeface="Roboto"/>
              </a:rPr>
              <a:t>business</a:t>
            </a:r>
            <a:r>
              <a:rPr b="0" lang="en-US" sz="2800" spc="-1" strike="noStrike">
                <a:solidFill>
                  <a:srgbClr val="3c4043"/>
                </a:solidFill>
                <a:uFill>
                  <a:solidFill>
                    <a:srgbClr val="ffffff"/>
                  </a:solidFill>
                </a:uFill>
                <a:latin typeface="Roboto"/>
              </a:rPr>
              <a:t> aims. For instance, we want to achieve sales of €10 million in European </a:t>
            </a:r>
            <a:endParaRPr b="0" lang="en-US" sz="2800" spc="-1" strike="noStrike">
              <a:solidFill>
                <a:srgbClr val="000000"/>
              </a:solidFill>
              <a:uFill>
                <a:solidFill>
                  <a:srgbClr val="ffffff"/>
                </a:solidFill>
              </a:uFill>
              <a:latin typeface="Calibri"/>
            </a:endParaRPr>
          </a:p>
          <a:p>
            <a:pPr>
              <a:lnSpc>
                <a:spcPct val="90000"/>
              </a:lnSpc>
            </a:pPr>
            <a:endParaRPr b="0" lang="en-US" sz="2800" spc="-1" strike="noStrike">
              <a:solidFill>
                <a:srgbClr val="000000"/>
              </a:solidFill>
              <a:uFill>
                <a:solidFill>
                  <a:srgbClr val="ffffff"/>
                </a:solidFill>
              </a:uFill>
              <a:latin typeface="Calibri"/>
            </a:endParaRPr>
          </a:p>
        </p:txBody>
      </p:sp>
      <p:sp>
        <p:nvSpPr>
          <p:cNvPr id="51" name="CustomShape 3"/>
          <p:cNvSpPr/>
          <p:nvPr/>
        </p:nvSpPr>
        <p:spPr>
          <a:xfrm>
            <a:off x="1446480" y="1723320"/>
            <a:ext cx="9125640" cy="1187640"/>
          </a:xfrm>
          <a:prstGeom prst="rect">
            <a:avLst/>
          </a:prstGeom>
          <a:noFill/>
          <a:ln>
            <a:noFill/>
          </a:ln>
        </p:spPr>
        <p:style>
          <a:lnRef idx="0"/>
          <a:fillRef idx="0"/>
          <a:effectRef idx="0"/>
          <a:fontRef idx="minor"/>
        </p:style>
        <p:txBody>
          <a:bodyPr lIns="90000" rIns="90000" tIns="45000" bIns="45000"/>
          <a:p>
            <a:pPr>
              <a:lnSpc>
                <a:spcPct val="100000"/>
              </a:lnSpc>
            </a:pPr>
            <a:r>
              <a:rPr b="0" lang="en-IN" sz="1800" spc="-1" strike="noStrike">
                <a:solidFill>
                  <a:srgbClr val="3c4043"/>
                </a:solidFill>
                <a:uFill>
                  <a:solidFill>
                    <a:srgbClr val="ffffff"/>
                  </a:solidFill>
                </a:uFill>
                <a:latin typeface="Roboto"/>
              </a:rPr>
              <a:t>“</a:t>
            </a:r>
            <a:r>
              <a:rPr b="1" lang="en-IN" sz="1800" spc="-1" strike="noStrike">
                <a:solidFill>
                  <a:srgbClr val="3c4043"/>
                </a:solidFill>
                <a:uFill>
                  <a:solidFill>
                    <a:srgbClr val="ffffff"/>
                  </a:solidFill>
                </a:uFill>
                <a:latin typeface="Roboto"/>
              </a:rPr>
              <a:t>Objectives</a:t>
            </a:r>
            <a:r>
              <a:rPr b="0" lang="en-IN" sz="1800" spc="-1" strike="noStrike">
                <a:solidFill>
                  <a:srgbClr val="3c4043"/>
                </a:solidFill>
                <a:uFill>
                  <a:solidFill>
                    <a:srgbClr val="ffffff"/>
                  </a:solidFill>
                </a:uFill>
                <a:latin typeface="Roboto"/>
              </a:rPr>
              <a:t> are basic tools that underlie all planning and strategic activities. They serve as the basis for creating policy and evaluating performance. </a:t>
            </a:r>
            <a:r>
              <a:rPr b="1" lang="en-IN" sz="1800" spc="-1" strike="noStrike">
                <a:solidFill>
                  <a:srgbClr val="3c4043"/>
                </a:solidFill>
                <a:uFill>
                  <a:solidFill>
                    <a:srgbClr val="ffffff"/>
                  </a:solidFill>
                </a:uFill>
                <a:latin typeface="Roboto"/>
              </a:rPr>
              <a:t>Some</a:t>
            </a:r>
            <a:r>
              <a:rPr b="0" lang="en-IN" sz="1800" spc="-1" strike="noStrike">
                <a:solidFill>
                  <a:srgbClr val="3c4043"/>
                </a:solidFill>
                <a:uFill>
                  <a:solidFill>
                    <a:srgbClr val="ffffff"/>
                  </a:solidFill>
                </a:uFill>
                <a:latin typeface="Roboto"/>
              </a:rPr>
              <a:t> examples of </a:t>
            </a:r>
            <a:r>
              <a:rPr b="1" lang="en-IN" sz="1800" spc="-1" strike="noStrike">
                <a:solidFill>
                  <a:srgbClr val="3c4043"/>
                </a:solidFill>
                <a:uFill>
                  <a:solidFill>
                    <a:srgbClr val="ffffff"/>
                  </a:solidFill>
                </a:uFill>
                <a:latin typeface="Roboto"/>
              </a:rPr>
              <a:t>business objectives</a:t>
            </a:r>
            <a:r>
              <a:rPr b="0" lang="en-IN" sz="1800" spc="-1" strike="noStrike">
                <a:solidFill>
                  <a:srgbClr val="3c4043"/>
                </a:solidFill>
                <a:uFill>
                  <a:solidFill>
                    <a:srgbClr val="ffffff"/>
                  </a:solidFill>
                </a:uFill>
                <a:latin typeface="Roboto"/>
              </a:rPr>
              <a:t> include minimizing expenses, expanding internationally, or making a profit."</a:t>
            </a:r>
            <a:endParaRPr b="0" lang="en-IN" sz="1800" spc="-1" strike="noStrike">
              <a:solidFill>
                <a:srgbClr val="000000"/>
              </a:solidFill>
              <a:uFill>
                <a:solidFill>
                  <a:srgbClr val="ffffff"/>
                </a:solidFill>
              </a:uFill>
              <a:latin typeface="Arial"/>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TextShape 1"/>
          <p:cNvSpPr txBox="1"/>
          <p:nvPr/>
        </p:nvSpPr>
        <p:spPr>
          <a:xfrm>
            <a:off x="838080" y="365040"/>
            <a:ext cx="10515240" cy="1325160"/>
          </a:xfrm>
          <a:prstGeom prst="rect">
            <a:avLst/>
          </a:prstGeom>
          <a:noFill/>
          <a:ln>
            <a:noFill/>
          </a:ln>
        </p:spPr>
        <p:txBody>
          <a:bodyPr anchor="ctr"/>
          <a:p>
            <a:pPr>
              <a:lnSpc>
                <a:spcPct val="90000"/>
              </a:lnSpc>
            </a:pPr>
            <a:r>
              <a:rPr b="0" lang="en-US" sz="4400" spc="-1" strike="noStrike">
                <a:solidFill>
                  <a:srgbClr val="3c4043"/>
                </a:solidFill>
                <a:uFill>
                  <a:solidFill>
                    <a:srgbClr val="ffffff"/>
                  </a:solidFill>
                </a:uFill>
                <a:latin typeface="Roboto"/>
              </a:rPr>
              <a:t>What are the 4 main functions of business?</a:t>
            </a:r>
            <a:endParaRPr b="0" lang="en-US" sz="1800" spc="-1" strike="noStrike">
              <a:solidFill>
                <a:srgbClr val="000000"/>
              </a:solidFill>
              <a:uFill>
                <a:solidFill>
                  <a:srgbClr val="ffffff"/>
                </a:solidFill>
              </a:uFill>
              <a:latin typeface="Calibri"/>
            </a:endParaRPr>
          </a:p>
        </p:txBody>
      </p:sp>
      <p:sp>
        <p:nvSpPr>
          <p:cNvPr id="53" name="TextShape 2"/>
          <p:cNvSpPr txBox="1"/>
          <p:nvPr/>
        </p:nvSpPr>
        <p:spPr>
          <a:xfrm>
            <a:off x="838080" y="1825560"/>
            <a:ext cx="10515240" cy="4350960"/>
          </a:xfrm>
          <a:prstGeom prst="rect">
            <a:avLst/>
          </a:prstGeom>
          <a:noFill/>
          <a:ln>
            <a:noFill/>
          </a:ln>
        </p:spPr>
        <p:txBody>
          <a:bodyPr/>
          <a:p>
            <a:pPr>
              <a:lnSpc>
                <a:spcPct val="90000"/>
              </a:lnSpc>
            </a:pPr>
            <a:endParaRPr b="0" lang="en-US" sz="2800" spc="-1" strike="noStrike">
              <a:solidFill>
                <a:srgbClr val="000000"/>
              </a:solidFill>
              <a:uFill>
                <a:solidFill>
                  <a:srgbClr val="ffffff"/>
                </a:solidFill>
              </a:uFill>
              <a:latin typeface="Calibri"/>
            </a:endParaRPr>
          </a:p>
          <a:p>
            <a:pPr marL="228600" indent="-228240">
              <a:lnSpc>
                <a:spcPct val="90000"/>
              </a:lnSpc>
              <a:buClr>
                <a:srgbClr val="3c4043"/>
              </a:buClr>
              <a:buFont typeface="Arial"/>
              <a:buChar char="•"/>
            </a:pPr>
            <a:r>
              <a:rPr b="0" lang="en-US" sz="2800" spc="-1" strike="noStrike">
                <a:solidFill>
                  <a:srgbClr val="3c4043"/>
                </a:solidFill>
                <a:uFill>
                  <a:solidFill>
                    <a:srgbClr val="ffffff"/>
                  </a:solidFill>
                </a:uFill>
                <a:latin typeface="Roboto"/>
              </a:rPr>
              <a:t>The Four Functions of Management Management is the process of working with other and capital to achieve organizational </a:t>
            </a:r>
            <a:r>
              <a:rPr b="1" lang="en-US" sz="2800" spc="-1" strike="noStrike">
                <a:solidFill>
                  <a:srgbClr val="3c4043"/>
                </a:solidFill>
                <a:uFill>
                  <a:solidFill>
                    <a:srgbClr val="ffffff"/>
                  </a:solidFill>
                </a:uFill>
                <a:latin typeface="Roboto"/>
              </a:rPr>
              <a:t>goals</a:t>
            </a:r>
            <a:r>
              <a:rPr b="0" lang="en-US" sz="2800" spc="-1" strike="noStrike">
                <a:solidFill>
                  <a:srgbClr val="3c4043"/>
                </a:solidFill>
                <a:uFill>
                  <a:solidFill>
                    <a:srgbClr val="ffffff"/>
                  </a:solidFill>
                </a:uFill>
                <a:latin typeface="Roboto"/>
              </a:rPr>
              <a:t>. Also management is defining as creative problem solving. This creative problem solving is accomplished through the four functions of management: </a:t>
            </a:r>
            <a:r>
              <a:rPr b="1" lang="en-US" sz="2800" spc="-1" strike="noStrike">
                <a:solidFill>
                  <a:srgbClr val="3c4043"/>
                </a:solidFill>
                <a:uFill>
                  <a:solidFill>
                    <a:srgbClr val="ffffff"/>
                  </a:solidFill>
                </a:uFill>
                <a:latin typeface="Roboto"/>
              </a:rPr>
              <a:t>planning</a:t>
            </a:r>
            <a:r>
              <a:rPr b="0" lang="en-US" sz="2800" spc="-1" strike="noStrike">
                <a:solidFill>
                  <a:srgbClr val="3c4043"/>
                </a:solidFill>
                <a:uFill>
                  <a:solidFill>
                    <a:srgbClr val="ffffff"/>
                  </a:solidFill>
                </a:uFill>
                <a:latin typeface="Roboto"/>
              </a:rPr>
              <a:t>, </a:t>
            </a:r>
            <a:r>
              <a:rPr b="1" lang="en-US" sz="2800" spc="-1" strike="noStrike">
                <a:solidFill>
                  <a:srgbClr val="3c4043"/>
                </a:solidFill>
                <a:uFill>
                  <a:solidFill>
                    <a:srgbClr val="ffffff"/>
                  </a:solidFill>
                </a:uFill>
                <a:latin typeface="Roboto"/>
              </a:rPr>
              <a:t>organizing</a:t>
            </a:r>
            <a:r>
              <a:rPr b="0" lang="en-US" sz="2800" spc="-1" strike="noStrike">
                <a:solidFill>
                  <a:srgbClr val="3c4043"/>
                </a:solidFill>
                <a:uFill>
                  <a:solidFill>
                    <a:srgbClr val="ffffff"/>
                  </a:solidFill>
                </a:uFill>
                <a:latin typeface="Roboto"/>
              </a:rPr>
              <a:t>, </a:t>
            </a:r>
            <a:r>
              <a:rPr b="1" lang="en-US" sz="2800" spc="-1" strike="noStrike">
                <a:solidFill>
                  <a:srgbClr val="3c4043"/>
                </a:solidFill>
                <a:uFill>
                  <a:solidFill>
                    <a:srgbClr val="ffffff"/>
                  </a:solidFill>
                </a:uFill>
                <a:latin typeface="Roboto"/>
              </a:rPr>
              <a:t>leading</a:t>
            </a:r>
            <a:r>
              <a:rPr b="0" lang="en-US" sz="2800" spc="-1" strike="noStrike">
                <a:solidFill>
                  <a:srgbClr val="3c4043"/>
                </a:solidFill>
                <a:uFill>
                  <a:solidFill>
                    <a:srgbClr val="ffffff"/>
                  </a:solidFill>
                </a:uFill>
                <a:latin typeface="Roboto"/>
              </a:rPr>
              <a:t> and </a:t>
            </a:r>
            <a:r>
              <a:rPr b="1" lang="en-US" sz="2800" spc="-1" strike="noStrike">
                <a:solidFill>
                  <a:srgbClr val="3c4043"/>
                </a:solidFill>
                <a:uFill>
                  <a:solidFill>
                    <a:srgbClr val="ffffff"/>
                  </a:solidFill>
                </a:uFill>
                <a:latin typeface="Roboto"/>
              </a:rPr>
              <a:t>controlling</a:t>
            </a:r>
            <a:r>
              <a:rPr b="0" lang="en-US" sz="2800" spc="-1" strike="noStrike">
                <a:solidFill>
                  <a:srgbClr val="3c4043"/>
                </a:solidFill>
                <a:uFill>
                  <a:solidFill>
                    <a:srgbClr val="ffffff"/>
                  </a:solidFill>
                </a:uFill>
                <a:latin typeface="Roboto"/>
              </a:rPr>
              <a:t>.</a:t>
            </a:r>
            <a:endParaRPr b="0" lang="en-US" sz="2800" spc="-1" strike="noStrike">
              <a:solidFill>
                <a:srgbClr val="000000"/>
              </a:solidFill>
              <a:uFill>
                <a:solidFill>
                  <a:srgbClr val="ffffff"/>
                </a:solidFill>
              </a:uFill>
              <a:latin typeface="Calibri"/>
            </a:endParaRPr>
          </a:p>
          <a:p>
            <a:pPr>
              <a:lnSpc>
                <a:spcPct val="90000"/>
              </a:lnSpc>
            </a:pPr>
            <a:endParaRPr b="0" lang="en-US" sz="2800" spc="-1" strike="noStrike">
              <a:solidFill>
                <a:srgbClr val="000000"/>
              </a:solidFill>
              <a:uFill>
                <a:solidFill>
                  <a:srgbClr val="ffffff"/>
                </a:solidFill>
              </a:uFill>
              <a:latin typeface="Calibri"/>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LibreOffice/5.1.6.2$Linux_X86_64 LibreOffice_project/10m0$Build-2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en-IN</dc:language>
  <cp:lastModifiedBy/>
  <dcterms:modified xsi:type="dcterms:W3CDTF">2019-03-30T05:16:22Z</dcterms:modified>
  <cp:revision>2</cp:revision>
  <dc:subject/>
  <dc:title>. The definition of business is an occupation or trade and the purchase and sale of products or services to make a profit. An example of business is farming. An example of businessis a house sale.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Notes">
    <vt:i4>0</vt:i4>
  </property>
  <property fmtid="{D5CDD505-2E9C-101B-9397-08002B2CF9AE}" pid="7" name="PresentationFormat">
    <vt:lpwstr>Widescreen</vt:lpwstr>
  </property>
  <property fmtid="{D5CDD505-2E9C-101B-9397-08002B2CF9AE}" pid="8" name="ScaleCrop">
    <vt:bool>0</vt:bool>
  </property>
  <property fmtid="{D5CDD505-2E9C-101B-9397-08002B2CF9AE}" pid="9" name="ShareDoc">
    <vt:bool>0</vt:bool>
  </property>
  <property fmtid="{D5CDD505-2E9C-101B-9397-08002B2CF9AE}" pid="10" name="Slides">
    <vt:i4>7</vt:i4>
  </property>
</Properties>
</file>