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4" r:id="rId7"/>
    <p:sldId id="260" r:id="rId8"/>
    <p:sldId id="266" r:id="rId9"/>
    <p:sldId id="261" r:id="rId10"/>
    <p:sldId id="262" r:id="rId11"/>
    <p:sldId id="263" r:id="rId12"/>
    <p:sldId id="268" r:id="rId13"/>
    <p:sldId id="267" r:id="rId14"/>
    <p:sldId id="270" r:id="rId15"/>
    <p:sldId id="269" r:id="rId16"/>
    <p:sldId id="271" r:id="rId17"/>
    <p:sldId id="272" r:id="rId18"/>
    <p:sldId id="273" r:id="rId19"/>
    <p:sldId id="276" r:id="rId20"/>
    <p:sldId id="274" r:id="rId21"/>
    <p:sldId id="275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1" r:id="rId55"/>
    <p:sldId id="309" r:id="rId56"/>
    <p:sldId id="313" r:id="rId57"/>
    <p:sldId id="312" r:id="rId58"/>
    <p:sldId id="314" r:id="rId59"/>
    <p:sldId id="310" r:id="rId60"/>
    <p:sldId id="315" r:id="rId61"/>
    <p:sldId id="316" r:id="rId62"/>
    <p:sldId id="317" r:id="rId63"/>
    <p:sldId id="319" r:id="rId64"/>
    <p:sldId id="322" r:id="rId65"/>
    <p:sldId id="323" r:id="rId66"/>
    <p:sldId id="320" r:id="rId67"/>
    <p:sldId id="324" r:id="rId68"/>
    <p:sldId id="321" r:id="rId69"/>
    <p:sldId id="325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D1DDC-38FB-469B-BDDD-AFFE5BD0F4A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E98917B9-A838-427A-8731-FA58945A91C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Microfinance is a banking service provided to unemployed or low-income individuals or groups who otherwise would have no other access to financial services. </a:t>
          </a:r>
          <a:endParaRPr lang="en-IN" dirty="0">
            <a:solidFill>
              <a:schemeClr val="tx1"/>
            </a:solidFill>
          </a:endParaRPr>
        </a:p>
      </dgm:t>
    </dgm:pt>
    <dgm:pt modelId="{3036A962-7133-41DF-B944-58A95DBFF856}" type="parTrans" cxnId="{D5AE9C8D-9C3B-41F6-AB89-395C84B1DF1C}">
      <dgm:prSet/>
      <dgm:spPr/>
      <dgm:t>
        <a:bodyPr/>
        <a:lstStyle/>
        <a:p>
          <a:endParaRPr lang="en-IN"/>
        </a:p>
      </dgm:t>
    </dgm:pt>
    <dgm:pt modelId="{512DB404-7EF6-4989-904F-86542EAFCC4A}" type="sibTrans" cxnId="{D5AE9C8D-9C3B-41F6-AB89-395C84B1DF1C}">
      <dgm:prSet/>
      <dgm:spPr/>
      <dgm:t>
        <a:bodyPr/>
        <a:lstStyle/>
        <a:p>
          <a:endParaRPr lang="en-IN"/>
        </a:p>
      </dgm:t>
    </dgm:pt>
    <dgm:pt modelId="{996D9CBE-4310-4876-9C38-FDE1A55D7F3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Microfinance allows people to take on reasonable small business loans safely, and in a manner that is consistent with ethical lending practices. </a:t>
          </a:r>
          <a:endParaRPr lang="en-IN" dirty="0">
            <a:solidFill>
              <a:schemeClr val="tx1"/>
            </a:solidFill>
          </a:endParaRPr>
        </a:p>
      </dgm:t>
    </dgm:pt>
    <dgm:pt modelId="{DAC3D7A5-EE38-4E1A-8551-5EA191A4EFBE}" type="parTrans" cxnId="{A40E48DF-E573-4EFF-906B-1D7997D30D93}">
      <dgm:prSet/>
      <dgm:spPr/>
      <dgm:t>
        <a:bodyPr/>
        <a:lstStyle/>
        <a:p>
          <a:endParaRPr lang="en-IN"/>
        </a:p>
      </dgm:t>
    </dgm:pt>
    <dgm:pt modelId="{BA481B61-DBCC-4AA2-A0A5-F1E584A2F761}" type="sibTrans" cxnId="{A40E48DF-E573-4EFF-906B-1D7997D30D93}">
      <dgm:prSet/>
      <dgm:spPr/>
      <dgm:t>
        <a:bodyPr/>
        <a:lstStyle/>
        <a:p>
          <a:endParaRPr lang="en-IN"/>
        </a:p>
      </dgm:t>
    </dgm:pt>
    <dgm:pt modelId="{872C04EC-3ED8-40CB-BA49-9C7D2BDA26F1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The majority of micro financing operations occur in developing nations, such as Uganda, Indonesia, Serbia, and Honduras. </a:t>
          </a:r>
          <a:endParaRPr lang="en-IN" dirty="0">
            <a:solidFill>
              <a:schemeClr val="tx1"/>
            </a:solidFill>
          </a:endParaRPr>
        </a:p>
      </dgm:t>
    </dgm:pt>
    <dgm:pt modelId="{13A420A3-758F-4EEE-AAE1-AE9C97101800}" type="parTrans" cxnId="{3A05B4E3-7D3F-4BF9-A291-7D74268B85E6}">
      <dgm:prSet/>
      <dgm:spPr/>
      <dgm:t>
        <a:bodyPr/>
        <a:lstStyle/>
        <a:p>
          <a:endParaRPr lang="en-IN"/>
        </a:p>
      </dgm:t>
    </dgm:pt>
    <dgm:pt modelId="{A1BF235F-FCB3-426A-9865-D49E38B259AD}" type="sibTrans" cxnId="{3A05B4E3-7D3F-4BF9-A291-7D74268B85E6}">
      <dgm:prSet/>
      <dgm:spPr/>
      <dgm:t>
        <a:bodyPr/>
        <a:lstStyle/>
        <a:p>
          <a:endParaRPr lang="en-IN"/>
        </a:p>
      </dgm:t>
    </dgm:pt>
    <dgm:pt modelId="{C0B7A10B-5FDF-4E9E-A51F-C5EAC2F144A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Like conventional lenders, micro financiers charge interest on loans and institute specific repayment plans.</a:t>
          </a:r>
          <a:endParaRPr lang="en-IN" dirty="0">
            <a:solidFill>
              <a:schemeClr val="tx1"/>
            </a:solidFill>
          </a:endParaRPr>
        </a:p>
      </dgm:t>
    </dgm:pt>
    <dgm:pt modelId="{BEE2532E-539D-4297-B71D-B2398B8A4B6E}" type="parTrans" cxnId="{461FC72A-8F36-4E5D-8432-5A12CACED597}">
      <dgm:prSet/>
      <dgm:spPr/>
      <dgm:t>
        <a:bodyPr/>
        <a:lstStyle/>
        <a:p>
          <a:endParaRPr lang="en-IN"/>
        </a:p>
      </dgm:t>
    </dgm:pt>
    <dgm:pt modelId="{B5107491-FFBC-499C-BEF5-F82306F6D14F}" type="sibTrans" cxnId="{461FC72A-8F36-4E5D-8432-5A12CACED597}">
      <dgm:prSet/>
      <dgm:spPr/>
      <dgm:t>
        <a:bodyPr/>
        <a:lstStyle/>
        <a:p>
          <a:endParaRPr lang="en-IN"/>
        </a:p>
      </dgm:t>
    </dgm:pt>
    <dgm:pt modelId="{96967FB1-FF14-47A3-AECE-D7719DDBCDE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The World Bank estimates that more than 500 million people have benefited from microfinance-related operations.</a:t>
          </a:r>
          <a:endParaRPr lang="en-IN" dirty="0">
            <a:solidFill>
              <a:schemeClr val="tx1"/>
            </a:solidFill>
          </a:endParaRPr>
        </a:p>
      </dgm:t>
    </dgm:pt>
    <dgm:pt modelId="{12B29CC5-8539-42CD-B6B4-4CEC983F147A}" type="parTrans" cxnId="{0EE546C9-D0FA-412C-B0CB-04983D3E9FEA}">
      <dgm:prSet/>
      <dgm:spPr/>
      <dgm:t>
        <a:bodyPr/>
        <a:lstStyle/>
        <a:p>
          <a:endParaRPr lang="en-IN"/>
        </a:p>
      </dgm:t>
    </dgm:pt>
    <dgm:pt modelId="{4057481A-E39A-4DBD-98E6-260D13D2B26D}" type="sibTrans" cxnId="{0EE546C9-D0FA-412C-B0CB-04983D3E9FEA}">
      <dgm:prSet/>
      <dgm:spPr/>
      <dgm:t>
        <a:bodyPr/>
        <a:lstStyle/>
        <a:p>
          <a:endParaRPr lang="en-IN"/>
        </a:p>
      </dgm:t>
    </dgm:pt>
    <dgm:pt modelId="{01A4E6CA-5396-4F81-8893-9EB559809B6E}" type="pres">
      <dgm:prSet presAssocID="{D44D1DDC-38FB-469B-BDDD-AFFE5BD0F4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427FB50-C59C-40FF-96AE-B82EE15732F5}" type="pres">
      <dgm:prSet presAssocID="{E98917B9-A838-427A-8731-FA58945A91C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0180356-4E24-443E-9926-13C2D8E4BB9D}" type="pres">
      <dgm:prSet presAssocID="{512DB404-7EF6-4989-904F-86542EAFCC4A}" presName="spacer" presStyleCnt="0"/>
      <dgm:spPr/>
    </dgm:pt>
    <dgm:pt modelId="{FC1A99AE-B7CC-444C-B974-E4066CEA6CBF}" type="pres">
      <dgm:prSet presAssocID="{996D9CBE-4310-4876-9C38-FDE1A55D7F3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EAC2627-0AC2-40BF-A0BF-B0EAE4C0D8B3}" type="pres">
      <dgm:prSet presAssocID="{BA481B61-DBCC-4AA2-A0A5-F1E584A2F761}" presName="spacer" presStyleCnt="0"/>
      <dgm:spPr/>
    </dgm:pt>
    <dgm:pt modelId="{16CA6685-16D1-47CD-9D27-74C78376EFEB}" type="pres">
      <dgm:prSet presAssocID="{872C04EC-3ED8-40CB-BA49-9C7D2BDA26F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E9F1291-44CC-494D-9802-9D32AE140AC3}" type="pres">
      <dgm:prSet presAssocID="{A1BF235F-FCB3-426A-9865-D49E38B259AD}" presName="spacer" presStyleCnt="0"/>
      <dgm:spPr/>
    </dgm:pt>
    <dgm:pt modelId="{7FF7BFA9-B135-48EC-8400-91207534BF0B}" type="pres">
      <dgm:prSet presAssocID="{C0B7A10B-5FDF-4E9E-A51F-C5EAC2F144A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2553566-E628-4E15-8045-4C3B3830AF3B}" type="pres">
      <dgm:prSet presAssocID="{B5107491-FFBC-499C-BEF5-F82306F6D14F}" presName="spacer" presStyleCnt="0"/>
      <dgm:spPr/>
    </dgm:pt>
    <dgm:pt modelId="{6E6AB0AF-DB33-4373-95BC-700C44943FCF}" type="pres">
      <dgm:prSet presAssocID="{96967FB1-FF14-47A3-AECE-D7719DDBCDE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40E48DF-E573-4EFF-906B-1D7997D30D93}" srcId="{D44D1DDC-38FB-469B-BDDD-AFFE5BD0F4AD}" destId="{996D9CBE-4310-4876-9C38-FDE1A55D7F3D}" srcOrd="1" destOrd="0" parTransId="{DAC3D7A5-EE38-4E1A-8551-5EA191A4EFBE}" sibTransId="{BA481B61-DBCC-4AA2-A0A5-F1E584A2F761}"/>
    <dgm:cxn modelId="{461FC72A-8F36-4E5D-8432-5A12CACED597}" srcId="{D44D1DDC-38FB-469B-BDDD-AFFE5BD0F4AD}" destId="{C0B7A10B-5FDF-4E9E-A51F-C5EAC2F144AC}" srcOrd="3" destOrd="0" parTransId="{BEE2532E-539D-4297-B71D-B2398B8A4B6E}" sibTransId="{B5107491-FFBC-499C-BEF5-F82306F6D14F}"/>
    <dgm:cxn modelId="{88E95354-587B-4B75-8129-C3D24903A84C}" type="presOf" srcId="{872C04EC-3ED8-40CB-BA49-9C7D2BDA26F1}" destId="{16CA6685-16D1-47CD-9D27-74C78376EFEB}" srcOrd="0" destOrd="0" presId="urn:microsoft.com/office/officeart/2005/8/layout/vList2"/>
    <dgm:cxn modelId="{CEE2E82A-EFFE-4ECA-A840-C24E60732D13}" type="presOf" srcId="{96967FB1-FF14-47A3-AECE-D7719DDBCDE0}" destId="{6E6AB0AF-DB33-4373-95BC-700C44943FCF}" srcOrd="0" destOrd="0" presId="urn:microsoft.com/office/officeart/2005/8/layout/vList2"/>
    <dgm:cxn modelId="{3A05B4E3-7D3F-4BF9-A291-7D74268B85E6}" srcId="{D44D1DDC-38FB-469B-BDDD-AFFE5BD0F4AD}" destId="{872C04EC-3ED8-40CB-BA49-9C7D2BDA26F1}" srcOrd="2" destOrd="0" parTransId="{13A420A3-758F-4EEE-AAE1-AE9C97101800}" sibTransId="{A1BF235F-FCB3-426A-9865-D49E38B259AD}"/>
    <dgm:cxn modelId="{1E1BCE58-76FD-4FE5-A5F2-F49E24439CD4}" type="presOf" srcId="{E98917B9-A838-427A-8731-FA58945A91C4}" destId="{7427FB50-C59C-40FF-96AE-B82EE15732F5}" srcOrd="0" destOrd="0" presId="urn:microsoft.com/office/officeart/2005/8/layout/vList2"/>
    <dgm:cxn modelId="{D5AE9C8D-9C3B-41F6-AB89-395C84B1DF1C}" srcId="{D44D1DDC-38FB-469B-BDDD-AFFE5BD0F4AD}" destId="{E98917B9-A838-427A-8731-FA58945A91C4}" srcOrd="0" destOrd="0" parTransId="{3036A962-7133-41DF-B944-58A95DBFF856}" sibTransId="{512DB404-7EF6-4989-904F-86542EAFCC4A}"/>
    <dgm:cxn modelId="{929D8E39-125F-49DB-A05B-F84F349B113E}" type="presOf" srcId="{996D9CBE-4310-4876-9C38-FDE1A55D7F3D}" destId="{FC1A99AE-B7CC-444C-B974-E4066CEA6CBF}" srcOrd="0" destOrd="0" presId="urn:microsoft.com/office/officeart/2005/8/layout/vList2"/>
    <dgm:cxn modelId="{EEEE8CB9-2B08-4288-BDEB-25F5CF59BF69}" type="presOf" srcId="{C0B7A10B-5FDF-4E9E-A51F-C5EAC2F144AC}" destId="{7FF7BFA9-B135-48EC-8400-91207534BF0B}" srcOrd="0" destOrd="0" presId="urn:microsoft.com/office/officeart/2005/8/layout/vList2"/>
    <dgm:cxn modelId="{0EE546C9-D0FA-412C-B0CB-04983D3E9FEA}" srcId="{D44D1DDC-38FB-469B-BDDD-AFFE5BD0F4AD}" destId="{96967FB1-FF14-47A3-AECE-D7719DDBCDE0}" srcOrd="4" destOrd="0" parTransId="{12B29CC5-8539-42CD-B6B4-4CEC983F147A}" sibTransId="{4057481A-E39A-4DBD-98E6-260D13D2B26D}"/>
    <dgm:cxn modelId="{7D74EC5D-F8C0-4579-AB05-03AF7B6CDD84}" type="presOf" srcId="{D44D1DDC-38FB-469B-BDDD-AFFE5BD0F4AD}" destId="{01A4E6CA-5396-4F81-8893-9EB559809B6E}" srcOrd="0" destOrd="0" presId="urn:microsoft.com/office/officeart/2005/8/layout/vList2"/>
    <dgm:cxn modelId="{68A4205E-57E1-4524-BEC5-3AC58467AEFC}" type="presParOf" srcId="{01A4E6CA-5396-4F81-8893-9EB559809B6E}" destId="{7427FB50-C59C-40FF-96AE-B82EE15732F5}" srcOrd="0" destOrd="0" presId="urn:microsoft.com/office/officeart/2005/8/layout/vList2"/>
    <dgm:cxn modelId="{9A620D99-4673-47CF-9CC9-F2F6266DA3FF}" type="presParOf" srcId="{01A4E6CA-5396-4F81-8893-9EB559809B6E}" destId="{60180356-4E24-443E-9926-13C2D8E4BB9D}" srcOrd="1" destOrd="0" presId="urn:microsoft.com/office/officeart/2005/8/layout/vList2"/>
    <dgm:cxn modelId="{575AB20D-E701-411D-A0F0-68A6689F3844}" type="presParOf" srcId="{01A4E6CA-5396-4F81-8893-9EB559809B6E}" destId="{FC1A99AE-B7CC-444C-B974-E4066CEA6CBF}" srcOrd="2" destOrd="0" presId="urn:microsoft.com/office/officeart/2005/8/layout/vList2"/>
    <dgm:cxn modelId="{AEE6A46A-5625-44B3-B19A-948DE77B0430}" type="presParOf" srcId="{01A4E6CA-5396-4F81-8893-9EB559809B6E}" destId="{EEAC2627-0AC2-40BF-A0BF-B0EAE4C0D8B3}" srcOrd="3" destOrd="0" presId="urn:microsoft.com/office/officeart/2005/8/layout/vList2"/>
    <dgm:cxn modelId="{0A695F80-E230-4C5F-8723-3EE3342B61BB}" type="presParOf" srcId="{01A4E6CA-5396-4F81-8893-9EB559809B6E}" destId="{16CA6685-16D1-47CD-9D27-74C78376EFEB}" srcOrd="4" destOrd="0" presId="urn:microsoft.com/office/officeart/2005/8/layout/vList2"/>
    <dgm:cxn modelId="{39DCF9D2-CABD-44B0-8C67-D73C789059D2}" type="presParOf" srcId="{01A4E6CA-5396-4F81-8893-9EB559809B6E}" destId="{9E9F1291-44CC-494D-9802-9D32AE140AC3}" srcOrd="5" destOrd="0" presId="urn:microsoft.com/office/officeart/2005/8/layout/vList2"/>
    <dgm:cxn modelId="{CAA44267-316B-4CA5-91A0-4C98DC35BD6B}" type="presParOf" srcId="{01A4E6CA-5396-4F81-8893-9EB559809B6E}" destId="{7FF7BFA9-B135-48EC-8400-91207534BF0B}" srcOrd="6" destOrd="0" presId="urn:microsoft.com/office/officeart/2005/8/layout/vList2"/>
    <dgm:cxn modelId="{B6831B89-9C9C-4895-BAC3-C99CC1D482C2}" type="presParOf" srcId="{01A4E6CA-5396-4F81-8893-9EB559809B6E}" destId="{B2553566-E628-4E15-8045-4C3B3830AF3B}" srcOrd="7" destOrd="0" presId="urn:microsoft.com/office/officeart/2005/8/layout/vList2"/>
    <dgm:cxn modelId="{EEE09502-419B-4433-B712-58DBFF3F57BD}" type="presParOf" srcId="{01A4E6CA-5396-4F81-8893-9EB559809B6E}" destId="{6E6AB0AF-DB33-4373-95BC-700C44943FC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BBA09D-6A78-4B8F-9E22-3305C61EB526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IN"/>
        </a:p>
      </dgm:t>
    </dgm:pt>
    <dgm:pt modelId="{DB9C09B4-986A-4D73-B3AC-54A94F3A1771}">
      <dgm:prSet/>
      <dgm:spPr/>
      <dgm:t>
        <a:bodyPr/>
        <a:lstStyle/>
        <a:p>
          <a:pPr rtl="0"/>
          <a:r>
            <a:rPr lang="en-IN" dirty="0" smtClean="0"/>
            <a:t>Outreach</a:t>
          </a:r>
          <a:endParaRPr lang="en-IN" dirty="0"/>
        </a:p>
      </dgm:t>
    </dgm:pt>
    <dgm:pt modelId="{4DB96165-C998-4A0A-A43A-99444D82AF5B}" type="parTrans" cxnId="{33B52EDB-B23A-4B42-BD92-EDCD49011D8D}">
      <dgm:prSet/>
      <dgm:spPr/>
      <dgm:t>
        <a:bodyPr/>
        <a:lstStyle/>
        <a:p>
          <a:endParaRPr lang="en-IN"/>
        </a:p>
      </dgm:t>
    </dgm:pt>
    <dgm:pt modelId="{8BF5D03F-17AA-4886-8916-1BECC366C5DB}" type="sibTrans" cxnId="{33B52EDB-B23A-4B42-BD92-EDCD49011D8D}">
      <dgm:prSet/>
      <dgm:spPr/>
      <dgm:t>
        <a:bodyPr/>
        <a:lstStyle/>
        <a:p>
          <a:endParaRPr lang="en-IN"/>
        </a:p>
      </dgm:t>
    </dgm:pt>
    <dgm:pt modelId="{97AFCFE7-8E4B-447D-AAC0-BD92A7342697}">
      <dgm:prSet/>
      <dgm:spPr/>
      <dgm:t>
        <a:bodyPr/>
        <a:lstStyle/>
        <a:p>
          <a:pPr rtl="0"/>
          <a:r>
            <a:rPr lang="en-IN" dirty="0" smtClean="0"/>
            <a:t>Business models</a:t>
          </a:r>
          <a:endParaRPr lang="en-IN" dirty="0"/>
        </a:p>
      </dgm:t>
    </dgm:pt>
    <dgm:pt modelId="{D4BA0ED9-3AD5-4EEC-83F2-54DABC25FFDB}" type="parTrans" cxnId="{D334A8EA-7071-486F-BE6A-502D3CD537CA}">
      <dgm:prSet/>
      <dgm:spPr/>
      <dgm:t>
        <a:bodyPr/>
        <a:lstStyle/>
        <a:p>
          <a:endParaRPr lang="en-IN"/>
        </a:p>
      </dgm:t>
    </dgm:pt>
    <dgm:pt modelId="{5D39F14D-DA56-4E61-A409-DE80C224D0E2}" type="sibTrans" cxnId="{D334A8EA-7071-486F-BE6A-502D3CD537CA}">
      <dgm:prSet/>
      <dgm:spPr/>
      <dgm:t>
        <a:bodyPr/>
        <a:lstStyle/>
        <a:p>
          <a:endParaRPr lang="en-IN"/>
        </a:p>
      </dgm:t>
    </dgm:pt>
    <dgm:pt modelId="{9EE2F30A-33B2-4933-983D-58D98DB79CCE}">
      <dgm:prSet/>
      <dgm:spPr/>
      <dgm:t>
        <a:bodyPr/>
        <a:lstStyle/>
        <a:p>
          <a:pPr rtl="0"/>
          <a:r>
            <a:rPr lang="en-IN" dirty="0" smtClean="0"/>
            <a:t>Services</a:t>
          </a:r>
          <a:endParaRPr lang="en-IN" dirty="0"/>
        </a:p>
      </dgm:t>
    </dgm:pt>
    <dgm:pt modelId="{7C1D51AB-14E2-457D-85D1-BC32C7B7D1ED}" type="parTrans" cxnId="{73208A82-45F7-4B97-9C2B-1D8243AAACFF}">
      <dgm:prSet/>
      <dgm:spPr/>
      <dgm:t>
        <a:bodyPr/>
        <a:lstStyle/>
        <a:p>
          <a:endParaRPr lang="en-IN"/>
        </a:p>
      </dgm:t>
    </dgm:pt>
    <dgm:pt modelId="{3C7DE103-DC7A-4BE5-9442-6828294A1DC9}" type="sibTrans" cxnId="{73208A82-45F7-4B97-9C2B-1D8243AAACFF}">
      <dgm:prSet/>
      <dgm:spPr/>
      <dgm:t>
        <a:bodyPr/>
        <a:lstStyle/>
        <a:p>
          <a:endParaRPr lang="en-IN"/>
        </a:p>
      </dgm:t>
    </dgm:pt>
    <dgm:pt modelId="{AE4D333F-2EAF-4776-A180-A81629FBEE1C}">
      <dgm:prSet/>
      <dgm:spPr/>
      <dgm:t>
        <a:bodyPr/>
        <a:lstStyle/>
        <a:p>
          <a:pPr rtl="0"/>
          <a:r>
            <a:rPr lang="en-IN" dirty="0" smtClean="0"/>
            <a:t>Age factor</a:t>
          </a:r>
          <a:endParaRPr lang="en-IN" dirty="0"/>
        </a:p>
      </dgm:t>
    </dgm:pt>
    <dgm:pt modelId="{919AE01A-8E23-4D69-8A4A-60140968C9B7}" type="parTrans" cxnId="{3EE8814C-FBFC-414D-B0AD-3697DE795174}">
      <dgm:prSet/>
      <dgm:spPr/>
      <dgm:t>
        <a:bodyPr/>
        <a:lstStyle/>
        <a:p>
          <a:endParaRPr lang="en-IN"/>
        </a:p>
      </dgm:t>
    </dgm:pt>
    <dgm:pt modelId="{D805E71A-60DE-4F75-8DE4-21A17EABA2F3}" type="sibTrans" cxnId="{3EE8814C-FBFC-414D-B0AD-3697DE795174}">
      <dgm:prSet/>
      <dgm:spPr/>
      <dgm:t>
        <a:bodyPr/>
        <a:lstStyle/>
        <a:p>
          <a:endParaRPr lang="en-IN"/>
        </a:p>
      </dgm:t>
    </dgm:pt>
    <dgm:pt modelId="{6287E449-BA2A-42F4-8BBA-A9D1700A7302}">
      <dgm:prSet/>
      <dgm:spPr/>
      <dgm:t>
        <a:bodyPr/>
        <a:lstStyle/>
        <a:p>
          <a:pPr rtl="0"/>
          <a:r>
            <a:rPr lang="en-IN" dirty="0" smtClean="0"/>
            <a:t>Bank charges</a:t>
          </a:r>
          <a:endParaRPr lang="en-IN" dirty="0"/>
        </a:p>
      </dgm:t>
    </dgm:pt>
    <dgm:pt modelId="{74978EC3-56B2-4DB9-8E32-6CB8B205C748}" type="parTrans" cxnId="{66D395B2-B7ED-454B-9617-61788EBFD9EC}">
      <dgm:prSet/>
      <dgm:spPr/>
      <dgm:t>
        <a:bodyPr/>
        <a:lstStyle/>
        <a:p>
          <a:endParaRPr lang="en-IN"/>
        </a:p>
      </dgm:t>
    </dgm:pt>
    <dgm:pt modelId="{94D26015-5447-48ED-94D3-C944C11A8E00}" type="sibTrans" cxnId="{66D395B2-B7ED-454B-9617-61788EBFD9EC}">
      <dgm:prSet/>
      <dgm:spPr/>
      <dgm:t>
        <a:bodyPr/>
        <a:lstStyle/>
        <a:p>
          <a:endParaRPr lang="en-IN"/>
        </a:p>
      </dgm:t>
    </dgm:pt>
    <dgm:pt modelId="{014610F8-2823-4F72-8E83-F8631E5E3125}" type="pres">
      <dgm:prSet presAssocID="{6BBBA09D-6A78-4B8F-9E22-3305C61EB52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F256C31-3252-4D5A-AC49-814FE8F1FF89}" type="pres">
      <dgm:prSet presAssocID="{DB9C09B4-986A-4D73-B3AC-54A94F3A1771}" presName="circ1" presStyleLbl="vennNode1" presStyleIdx="0" presStyleCnt="5"/>
      <dgm:spPr/>
    </dgm:pt>
    <dgm:pt modelId="{27101F34-57B3-4883-90B8-0512D3704816}" type="pres">
      <dgm:prSet presAssocID="{DB9C09B4-986A-4D73-B3AC-54A94F3A17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BA4B7EF-DD27-4B65-8468-8EBE61805814}" type="pres">
      <dgm:prSet presAssocID="{97AFCFE7-8E4B-447D-AAC0-BD92A7342697}" presName="circ2" presStyleLbl="vennNode1" presStyleIdx="1" presStyleCnt="5"/>
      <dgm:spPr/>
    </dgm:pt>
    <dgm:pt modelId="{55B3B733-F2D4-44A9-9907-317CC2B01174}" type="pres">
      <dgm:prSet presAssocID="{97AFCFE7-8E4B-447D-AAC0-BD92A734269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738A5FE-7EE4-477F-853B-6C31B7D7E28A}" type="pres">
      <dgm:prSet presAssocID="{9EE2F30A-33B2-4933-983D-58D98DB79CCE}" presName="circ3" presStyleLbl="vennNode1" presStyleIdx="2" presStyleCnt="5"/>
      <dgm:spPr/>
    </dgm:pt>
    <dgm:pt modelId="{98F7507C-56F4-4091-82B2-5AB749051775}" type="pres">
      <dgm:prSet presAssocID="{9EE2F30A-33B2-4933-983D-58D98DB79CC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B042D5B-B365-494A-8EDB-B16A1C1DE617}" type="pres">
      <dgm:prSet presAssocID="{AE4D333F-2EAF-4776-A180-A81629FBEE1C}" presName="circ4" presStyleLbl="vennNode1" presStyleIdx="3" presStyleCnt="5"/>
      <dgm:spPr/>
    </dgm:pt>
    <dgm:pt modelId="{1956B75B-DE47-40E5-A48C-E9A779A5E2E8}" type="pres">
      <dgm:prSet presAssocID="{AE4D333F-2EAF-4776-A180-A81629FBEE1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C55F320-B03C-4BB0-8E05-FFB872B29F07}" type="pres">
      <dgm:prSet presAssocID="{6287E449-BA2A-42F4-8BBA-A9D1700A7302}" presName="circ5" presStyleLbl="vennNode1" presStyleIdx="4" presStyleCnt="5"/>
      <dgm:spPr/>
    </dgm:pt>
    <dgm:pt modelId="{6E2D6F8E-470D-4E86-93C7-3CEC4CEF56F2}" type="pres">
      <dgm:prSet presAssocID="{6287E449-BA2A-42F4-8BBA-A9D1700A7302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0004C90-1FDA-4AD9-8068-B9987541BD9A}" type="presOf" srcId="{6BBBA09D-6A78-4B8F-9E22-3305C61EB526}" destId="{014610F8-2823-4F72-8E83-F8631E5E3125}" srcOrd="0" destOrd="0" presId="urn:microsoft.com/office/officeart/2005/8/layout/venn1"/>
    <dgm:cxn modelId="{E32F2C55-604D-4BE5-875E-5E267A167316}" type="presOf" srcId="{97AFCFE7-8E4B-447D-AAC0-BD92A7342697}" destId="{55B3B733-F2D4-44A9-9907-317CC2B01174}" srcOrd="0" destOrd="0" presId="urn:microsoft.com/office/officeart/2005/8/layout/venn1"/>
    <dgm:cxn modelId="{66D395B2-B7ED-454B-9617-61788EBFD9EC}" srcId="{6BBBA09D-6A78-4B8F-9E22-3305C61EB526}" destId="{6287E449-BA2A-42F4-8BBA-A9D1700A7302}" srcOrd="4" destOrd="0" parTransId="{74978EC3-56B2-4DB9-8E32-6CB8B205C748}" sibTransId="{94D26015-5447-48ED-94D3-C944C11A8E00}"/>
    <dgm:cxn modelId="{78C5EF92-FD2A-46BD-B1E5-E29D97A595A8}" type="presOf" srcId="{6287E449-BA2A-42F4-8BBA-A9D1700A7302}" destId="{6E2D6F8E-470D-4E86-93C7-3CEC4CEF56F2}" srcOrd="0" destOrd="0" presId="urn:microsoft.com/office/officeart/2005/8/layout/venn1"/>
    <dgm:cxn modelId="{DD145915-E2D0-45C5-A19E-D325B0364EA3}" type="presOf" srcId="{9EE2F30A-33B2-4933-983D-58D98DB79CCE}" destId="{98F7507C-56F4-4091-82B2-5AB749051775}" srcOrd="0" destOrd="0" presId="urn:microsoft.com/office/officeart/2005/8/layout/venn1"/>
    <dgm:cxn modelId="{FBA9BE4A-8B42-4CCA-A89F-D97DE02F822B}" type="presOf" srcId="{AE4D333F-2EAF-4776-A180-A81629FBEE1C}" destId="{1956B75B-DE47-40E5-A48C-E9A779A5E2E8}" srcOrd="0" destOrd="0" presId="urn:microsoft.com/office/officeart/2005/8/layout/venn1"/>
    <dgm:cxn modelId="{3EE8814C-FBFC-414D-B0AD-3697DE795174}" srcId="{6BBBA09D-6A78-4B8F-9E22-3305C61EB526}" destId="{AE4D333F-2EAF-4776-A180-A81629FBEE1C}" srcOrd="3" destOrd="0" parTransId="{919AE01A-8E23-4D69-8A4A-60140968C9B7}" sibTransId="{D805E71A-60DE-4F75-8DE4-21A17EABA2F3}"/>
    <dgm:cxn modelId="{A7FF2C98-03C1-4201-A521-0F4783976FDB}" type="presOf" srcId="{DB9C09B4-986A-4D73-B3AC-54A94F3A1771}" destId="{27101F34-57B3-4883-90B8-0512D3704816}" srcOrd="0" destOrd="0" presId="urn:microsoft.com/office/officeart/2005/8/layout/venn1"/>
    <dgm:cxn modelId="{73208A82-45F7-4B97-9C2B-1D8243AAACFF}" srcId="{6BBBA09D-6A78-4B8F-9E22-3305C61EB526}" destId="{9EE2F30A-33B2-4933-983D-58D98DB79CCE}" srcOrd="2" destOrd="0" parTransId="{7C1D51AB-14E2-457D-85D1-BC32C7B7D1ED}" sibTransId="{3C7DE103-DC7A-4BE5-9442-6828294A1DC9}"/>
    <dgm:cxn modelId="{D334A8EA-7071-486F-BE6A-502D3CD537CA}" srcId="{6BBBA09D-6A78-4B8F-9E22-3305C61EB526}" destId="{97AFCFE7-8E4B-447D-AAC0-BD92A7342697}" srcOrd="1" destOrd="0" parTransId="{D4BA0ED9-3AD5-4EEC-83F2-54DABC25FFDB}" sibTransId="{5D39F14D-DA56-4E61-A409-DE80C224D0E2}"/>
    <dgm:cxn modelId="{33B52EDB-B23A-4B42-BD92-EDCD49011D8D}" srcId="{6BBBA09D-6A78-4B8F-9E22-3305C61EB526}" destId="{DB9C09B4-986A-4D73-B3AC-54A94F3A1771}" srcOrd="0" destOrd="0" parTransId="{4DB96165-C998-4A0A-A43A-99444D82AF5B}" sibTransId="{8BF5D03F-17AA-4886-8916-1BECC366C5DB}"/>
    <dgm:cxn modelId="{590D0192-5D2D-4F85-B9A6-0C6168467150}" type="presParOf" srcId="{014610F8-2823-4F72-8E83-F8631E5E3125}" destId="{AF256C31-3252-4D5A-AC49-814FE8F1FF89}" srcOrd="0" destOrd="0" presId="urn:microsoft.com/office/officeart/2005/8/layout/venn1"/>
    <dgm:cxn modelId="{A71E3481-608D-4247-8622-6D0E8BA2A008}" type="presParOf" srcId="{014610F8-2823-4F72-8E83-F8631E5E3125}" destId="{27101F34-57B3-4883-90B8-0512D3704816}" srcOrd="1" destOrd="0" presId="urn:microsoft.com/office/officeart/2005/8/layout/venn1"/>
    <dgm:cxn modelId="{AEA3E9E0-A718-4BD2-B9C0-904CFB727606}" type="presParOf" srcId="{014610F8-2823-4F72-8E83-F8631E5E3125}" destId="{EBA4B7EF-DD27-4B65-8468-8EBE61805814}" srcOrd="2" destOrd="0" presId="urn:microsoft.com/office/officeart/2005/8/layout/venn1"/>
    <dgm:cxn modelId="{A96C4F79-D35A-4A76-854C-FB9038C8B6B9}" type="presParOf" srcId="{014610F8-2823-4F72-8E83-F8631E5E3125}" destId="{55B3B733-F2D4-44A9-9907-317CC2B01174}" srcOrd="3" destOrd="0" presId="urn:microsoft.com/office/officeart/2005/8/layout/venn1"/>
    <dgm:cxn modelId="{D1BA30C5-5B51-4AAD-AB66-6C9147580718}" type="presParOf" srcId="{014610F8-2823-4F72-8E83-F8631E5E3125}" destId="{1738A5FE-7EE4-477F-853B-6C31B7D7E28A}" srcOrd="4" destOrd="0" presId="urn:microsoft.com/office/officeart/2005/8/layout/venn1"/>
    <dgm:cxn modelId="{0071D055-A525-48B1-AEB8-2BDF28013771}" type="presParOf" srcId="{014610F8-2823-4F72-8E83-F8631E5E3125}" destId="{98F7507C-56F4-4091-82B2-5AB749051775}" srcOrd="5" destOrd="0" presId="urn:microsoft.com/office/officeart/2005/8/layout/venn1"/>
    <dgm:cxn modelId="{9A826ED3-0F78-4729-9A78-81844D37C28B}" type="presParOf" srcId="{014610F8-2823-4F72-8E83-F8631E5E3125}" destId="{0B042D5B-B365-494A-8EDB-B16A1C1DE617}" srcOrd="6" destOrd="0" presId="urn:microsoft.com/office/officeart/2005/8/layout/venn1"/>
    <dgm:cxn modelId="{3E237E93-2052-4DB8-9952-24AFE88064D2}" type="presParOf" srcId="{014610F8-2823-4F72-8E83-F8631E5E3125}" destId="{1956B75B-DE47-40E5-A48C-E9A779A5E2E8}" srcOrd="7" destOrd="0" presId="urn:microsoft.com/office/officeart/2005/8/layout/venn1"/>
    <dgm:cxn modelId="{B9168CFE-B383-423C-A5ED-9F2EDEE50FDE}" type="presParOf" srcId="{014610F8-2823-4F72-8E83-F8631E5E3125}" destId="{8C55F320-B03C-4BB0-8E05-FFB872B29F07}" srcOrd="8" destOrd="0" presId="urn:microsoft.com/office/officeart/2005/8/layout/venn1"/>
    <dgm:cxn modelId="{B7545918-D7C1-4A2D-B1EA-59AE45CBD8AD}" type="presParOf" srcId="{014610F8-2823-4F72-8E83-F8631E5E3125}" destId="{6E2D6F8E-470D-4E86-93C7-3CEC4CEF56F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45FFB3-73E1-4489-911A-6AB2FBF78DC3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4C49C703-5FDA-4B94-9670-5E4978030434}">
      <dgm:prSet phldrT="[Text]"/>
      <dgm:spPr/>
      <dgm:t>
        <a:bodyPr/>
        <a:lstStyle/>
        <a:p>
          <a:r>
            <a:rPr lang="en-IN" dirty="0" smtClean="0"/>
            <a:t>Poverty Alleviation</a:t>
          </a:r>
          <a:endParaRPr lang="en-IN" dirty="0"/>
        </a:p>
      </dgm:t>
    </dgm:pt>
    <dgm:pt modelId="{53A60930-C1A8-4A5F-B8F9-453E01DDEE1C}" type="parTrans" cxnId="{4E7FBDFE-913A-4062-B40F-04EA69EDD8D5}">
      <dgm:prSet/>
      <dgm:spPr/>
      <dgm:t>
        <a:bodyPr/>
        <a:lstStyle/>
        <a:p>
          <a:endParaRPr lang="en-IN"/>
        </a:p>
      </dgm:t>
    </dgm:pt>
    <dgm:pt modelId="{04A3D3D9-E96F-47A1-9A96-0339B8148585}" type="sibTrans" cxnId="{4E7FBDFE-913A-4062-B40F-04EA69EDD8D5}">
      <dgm:prSet/>
      <dgm:spPr/>
      <dgm:t>
        <a:bodyPr/>
        <a:lstStyle/>
        <a:p>
          <a:endParaRPr lang="en-IN"/>
        </a:p>
      </dgm:t>
    </dgm:pt>
    <dgm:pt modelId="{95100F56-3BE1-41DA-84C9-502AEFBAC9CC}">
      <dgm:prSet phldrT="[Text]"/>
      <dgm:spPr/>
      <dgm:t>
        <a:bodyPr/>
        <a:lstStyle/>
        <a:p>
          <a:r>
            <a:rPr lang="en-IN" dirty="0" smtClean="0"/>
            <a:t>Harnessing Talents</a:t>
          </a:r>
          <a:endParaRPr lang="en-IN" dirty="0"/>
        </a:p>
      </dgm:t>
    </dgm:pt>
    <dgm:pt modelId="{D727F57D-2EF1-48A9-BA34-9771246CEE98}" type="parTrans" cxnId="{259120AB-E236-4245-A796-C443B40FD71A}">
      <dgm:prSet/>
      <dgm:spPr/>
      <dgm:t>
        <a:bodyPr/>
        <a:lstStyle/>
        <a:p>
          <a:endParaRPr lang="en-IN"/>
        </a:p>
      </dgm:t>
    </dgm:pt>
    <dgm:pt modelId="{D7B47D7E-4E79-40A0-A3C9-B39A3870A322}" type="sibTrans" cxnId="{259120AB-E236-4245-A796-C443B40FD71A}">
      <dgm:prSet/>
      <dgm:spPr/>
      <dgm:t>
        <a:bodyPr/>
        <a:lstStyle/>
        <a:p>
          <a:endParaRPr lang="en-IN"/>
        </a:p>
      </dgm:t>
    </dgm:pt>
    <dgm:pt modelId="{B40814DD-F858-4AAA-A5E9-AC1A8C6800DE}">
      <dgm:prSet phldrT="[Text]"/>
      <dgm:spPr/>
      <dgm:t>
        <a:bodyPr/>
        <a:lstStyle/>
        <a:p>
          <a:r>
            <a:rPr lang="en-IN" dirty="0" smtClean="0"/>
            <a:t>Women Empowerment</a:t>
          </a:r>
          <a:endParaRPr lang="en-IN" dirty="0"/>
        </a:p>
      </dgm:t>
    </dgm:pt>
    <dgm:pt modelId="{7AC28D6D-85AA-4B91-BEB4-D883481EAE26}" type="parTrans" cxnId="{2E891E87-FC2C-43B7-9E9E-CB790FA6B205}">
      <dgm:prSet/>
      <dgm:spPr/>
      <dgm:t>
        <a:bodyPr/>
        <a:lstStyle/>
        <a:p>
          <a:endParaRPr lang="en-IN"/>
        </a:p>
      </dgm:t>
    </dgm:pt>
    <dgm:pt modelId="{51AC8EB1-80F2-4A08-961C-FD036F1B7F71}" type="sibTrans" cxnId="{2E891E87-FC2C-43B7-9E9E-CB790FA6B205}">
      <dgm:prSet/>
      <dgm:spPr/>
      <dgm:t>
        <a:bodyPr/>
        <a:lstStyle/>
        <a:p>
          <a:endParaRPr lang="en-IN"/>
        </a:p>
      </dgm:t>
    </dgm:pt>
    <dgm:pt modelId="{8A77EF4D-0BFC-4311-BE8E-4ED882D26C50}">
      <dgm:prSet phldrT="[Text]"/>
      <dgm:spPr/>
      <dgm:t>
        <a:bodyPr/>
        <a:lstStyle/>
        <a:p>
          <a:r>
            <a:rPr lang="en-IN" dirty="0" smtClean="0"/>
            <a:t>Credit Delivery</a:t>
          </a:r>
          <a:endParaRPr lang="en-IN" dirty="0"/>
        </a:p>
      </dgm:t>
    </dgm:pt>
    <dgm:pt modelId="{D4105AE3-628F-41BC-9CA7-2BC9E124B32B}" type="parTrans" cxnId="{648F1FA3-FE3B-4C8F-8CB1-7CC2B5602F41}">
      <dgm:prSet/>
      <dgm:spPr/>
    </dgm:pt>
    <dgm:pt modelId="{8F195D4A-A8D8-4CD6-A7A1-4D1A30E17DF6}" type="sibTrans" cxnId="{648F1FA3-FE3B-4C8F-8CB1-7CC2B5602F41}">
      <dgm:prSet/>
      <dgm:spPr/>
    </dgm:pt>
    <dgm:pt modelId="{0734A63F-3FD1-4329-8765-9E33EB7A1001}" type="pres">
      <dgm:prSet presAssocID="{6745FFB3-73E1-4489-911A-6AB2FBF78DC3}" presName="compositeShape" presStyleCnt="0">
        <dgm:presLayoutVars>
          <dgm:chMax val="7"/>
          <dgm:dir/>
          <dgm:resizeHandles val="exact"/>
        </dgm:presLayoutVars>
      </dgm:prSet>
      <dgm:spPr/>
    </dgm:pt>
    <dgm:pt modelId="{8FE2D9CA-36BA-4205-B48A-94D005121EE0}" type="pres">
      <dgm:prSet presAssocID="{4C49C703-5FDA-4B94-9670-5E4978030434}" presName="circ1" presStyleLbl="vennNode1" presStyleIdx="0" presStyleCnt="4"/>
      <dgm:spPr/>
      <dgm:t>
        <a:bodyPr/>
        <a:lstStyle/>
        <a:p>
          <a:endParaRPr lang="en-IN"/>
        </a:p>
      </dgm:t>
    </dgm:pt>
    <dgm:pt modelId="{058D9855-0484-4B5F-838C-652202DD9156}" type="pres">
      <dgm:prSet presAssocID="{4C49C703-5FDA-4B94-9670-5E497803043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13C0C2-4981-4652-B7D4-0C9F77330BD6}" type="pres">
      <dgm:prSet presAssocID="{95100F56-3BE1-41DA-84C9-502AEFBAC9CC}" presName="circ2" presStyleLbl="vennNode1" presStyleIdx="1" presStyleCnt="4"/>
      <dgm:spPr/>
      <dgm:t>
        <a:bodyPr/>
        <a:lstStyle/>
        <a:p>
          <a:endParaRPr lang="en-IN"/>
        </a:p>
      </dgm:t>
    </dgm:pt>
    <dgm:pt modelId="{56274765-E11E-4693-9FBD-EDDF029E8D27}" type="pres">
      <dgm:prSet presAssocID="{95100F56-3BE1-41DA-84C9-502AEFBAC9C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3C0730E-62CD-4708-B9AD-1EBDDF36F9EB}" type="pres">
      <dgm:prSet presAssocID="{B40814DD-F858-4AAA-A5E9-AC1A8C6800DE}" presName="circ3" presStyleLbl="vennNode1" presStyleIdx="2" presStyleCnt="4"/>
      <dgm:spPr/>
      <dgm:t>
        <a:bodyPr/>
        <a:lstStyle/>
        <a:p>
          <a:endParaRPr lang="en-IN"/>
        </a:p>
      </dgm:t>
    </dgm:pt>
    <dgm:pt modelId="{66DEC6F5-34CD-43C6-A244-8C5AE029C4E8}" type="pres">
      <dgm:prSet presAssocID="{B40814DD-F858-4AAA-A5E9-AC1A8C6800D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10C178-39B4-460C-ADE4-22DCBFFE671B}" type="pres">
      <dgm:prSet presAssocID="{8A77EF4D-0BFC-4311-BE8E-4ED882D26C50}" presName="circ4" presStyleLbl="vennNode1" presStyleIdx="3" presStyleCnt="4"/>
      <dgm:spPr/>
      <dgm:t>
        <a:bodyPr/>
        <a:lstStyle/>
        <a:p>
          <a:endParaRPr lang="en-IN"/>
        </a:p>
      </dgm:t>
    </dgm:pt>
    <dgm:pt modelId="{607038E5-3DA9-4913-8461-1360A35A2374}" type="pres">
      <dgm:prSet presAssocID="{8A77EF4D-0BFC-4311-BE8E-4ED882D26C5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E891E87-FC2C-43B7-9E9E-CB790FA6B205}" srcId="{6745FFB3-73E1-4489-911A-6AB2FBF78DC3}" destId="{B40814DD-F858-4AAA-A5E9-AC1A8C6800DE}" srcOrd="2" destOrd="0" parTransId="{7AC28D6D-85AA-4B91-BEB4-D883481EAE26}" sibTransId="{51AC8EB1-80F2-4A08-961C-FD036F1B7F71}"/>
    <dgm:cxn modelId="{648F1FA3-FE3B-4C8F-8CB1-7CC2B5602F41}" srcId="{6745FFB3-73E1-4489-911A-6AB2FBF78DC3}" destId="{8A77EF4D-0BFC-4311-BE8E-4ED882D26C50}" srcOrd="3" destOrd="0" parTransId="{D4105AE3-628F-41BC-9CA7-2BC9E124B32B}" sibTransId="{8F195D4A-A8D8-4CD6-A7A1-4D1A30E17DF6}"/>
    <dgm:cxn modelId="{5E187D94-5A74-4BA3-9DC8-14CBCE15AF22}" type="presOf" srcId="{95100F56-3BE1-41DA-84C9-502AEFBAC9CC}" destId="{4613C0C2-4981-4652-B7D4-0C9F77330BD6}" srcOrd="0" destOrd="0" presId="urn:microsoft.com/office/officeart/2005/8/layout/venn1"/>
    <dgm:cxn modelId="{E7B6B74C-EDA1-43DE-8D24-169418DC68FC}" type="presOf" srcId="{4C49C703-5FDA-4B94-9670-5E4978030434}" destId="{8FE2D9CA-36BA-4205-B48A-94D005121EE0}" srcOrd="0" destOrd="0" presId="urn:microsoft.com/office/officeart/2005/8/layout/venn1"/>
    <dgm:cxn modelId="{085D044C-6210-46BD-8210-2127C9E1ED5F}" type="presOf" srcId="{4C49C703-5FDA-4B94-9670-5E4978030434}" destId="{058D9855-0484-4B5F-838C-652202DD9156}" srcOrd="1" destOrd="0" presId="urn:microsoft.com/office/officeart/2005/8/layout/venn1"/>
    <dgm:cxn modelId="{28E30EE7-5A37-4BE5-82F5-81784942575D}" type="presOf" srcId="{8A77EF4D-0BFC-4311-BE8E-4ED882D26C50}" destId="{607038E5-3DA9-4913-8461-1360A35A2374}" srcOrd="1" destOrd="0" presId="urn:microsoft.com/office/officeart/2005/8/layout/venn1"/>
    <dgm:cxn modelId="{DC2831D7-AB08-45D8-B3E0-9DBA59F4CAF7}" type="presOf" srcId="{95100F56-3BE1-41DA-84C9-502AEFBAC9CC}" destId="{56274765-E11E-4693-9FBD-EDDF029E8D27}" srcOrd="1" destOrd="0" presId="urn:microsoft.com/office/officeart/2005/8/layout/venn1"/>
    <dgm:cxn modelId="{7FA3943B-BACF-4132-8B3F-6EB27C0B484E}" type="presOf" srcId="{B40814DD-F858-4AAA-A5E9-AC1A8C6800DE}" destId="{03C0730E-62CD-4708-B9AD-1EBDDF36F9EB}" srcOrd="0" destOrd="0" presId="urn:microsoft.com/office/officeart/2005/8/layout/venn1"/>
    <dgm:cxn modelId="{259120AB-E236-4245-A796-C443B40FD71A}" srcId="{6745FFB3-73E1-4489-911A-6AB2FBF78DC3}" destId="{95100F56-3BE1-41DA-84C9-502AEFBAC9CC}" srcOrd="1" destOrd="0" parTransId="{D727F57D-2EF1-48A9-BA34-9771246CEE98}" sibTransId="{D7B47D7E-4E79-40A0-A3C9-B39A3870A322}"/>
    <dgm:cxn modelId="{086AE48E-628E-400A-961A-62954A8CD7A2}" type="presOf" srcId="{6745FFB3-73E1-4489-911A-6AB2FBF78DC3}" destId="{0734A63F-3FD1-4329-8765-9E33EB7A1001}" srcOrd="0" destOrd="0" presId="urn:microsoft.com/office/officeart/2005/8/layout/venn1"/>
    <dgm:cxn modelId="{810658AD-9763-4F53-88AE-0B2D4F574961}" type="presOf" srcId="{8A77EF4D-0BFC-4311-BE8E-4ED882D26C50}" destId="{3E10C178-39B4-460C-ADE4-22DCBFFE671B}" srcOrd="0" destOrd="0" presId="urn:microsoft.com/office/officeart/2005/8/layout/venn1"/>
    <dgm:cxn modelId="{4E7FBDFE-913A-4062-B40F-04EA69EDD8D5}" srcId="{6745FFB3-73E1-4489-911A-6AB2FBF78DC3}" destId="{4C49C703-5FDA-4B94-9670-5E4978030434}" srcOrd="0" destOrd="0" parTransId="{53A60930-C1A8-4A5F-B8F9-453E01DDEE1C}" sibTransId="{04A3D3D9-E96F-47A1-9A96-0339B8148585}"/>
    <dgm:cxn modelId="{D697E63D-6B7E-44A5-8D92-A8F6D767CD0A}" type="presOf" srcId="{B40814DD-F858-4AAA-A5E9-AC1A8C6800DE}" destId="{66DEC6F5-34CD-43C6-A244-8C5AE029C4E8}" srcOrd="1" destOrd="0" presId="urn:microsoft.com/office/officeart/2005/8/layout/venn1"/>
    <dgm:cxn modelId="{C43D1A07-847B-4DCF-B09C-EDDFB5ED23EE}" type="presParOf" srcId="{0734A63F-3FD1-4329-8765-9E33EB7A1001}" destId="{8FE2D9CA-36BA-4205-B48A-94D005121EE0}" srcOrd="0" destOrd="0" presId="urn:microsoft.com/office/officeart/2005/8/layout/venn1"/>
    <dgm:cxn modelId="{6CEC3D67-9588-4E6F-B969-9D17A325631A}" type="presParOf" srcId="{0734A63F-3FD1-4329-8765-9E33EB7A1001}" destId="{058D9855-0484-4B5F-838C-652202DD9156}" srcOrd="1" destOrd="0" presId="urn:microsoft.com/office/officeart/2005/8/layout/venn1"/>
    <dgm:cxn modelId="{D498EC1B-49FB-4982-A1AC-03D7822CC12F}" type="presParOf" srcId="{0734A63F-3FD1-4329-8765-9E33EB7A1001}" destId="{4613C0C2-4981-4652-B7D4-0C9F77330BD6}" srcOrd="2" destOrd="0" presId="urn:microsoft.com/office/officeart/2005/8/layout/venn1"/>
    <dgm:cxn modelId="{B413D07F-DB43-4402-9AB1-66A4AC9C3572}" type="presParOf" srcId="{0734A63F-3FD1-4329-8765-9E33EB7A1001}" destId="{56274765-E11E-4693-9FBD-EDDF029E8D27}" srcOrd="3" destOrd="0" presId="urn:microsoft.com/office/officeart/2005/8/layout/venn1"/>
    <dgm:cxn modelId="{EE5E1EFF-55FF-4B7D-90EB-C07984874255}" type="presParOf" srcId="{0734A63F-3FD1-4329-8765-9E33EB7A1001}" destId="{03C0730E-62CD-4708-B9AD-1EBDDF36F9EB}" srcOrd="4" destOrd="0" presId="urn:microsoft.com/office/officeart/2005/8/layout/venn1"/>
    <dgm:cxn modelId="{A3DF09F0-6771-44E1-9FBB-82892F6E110A}" type="presParOf" srcId="{0734A63F-3FD1-4329-8765-9E33EB7A1001}" destId="{66DEC6F5-34CD-43C6-A244-8C5AE029C4E8}" srcOrd="5" destOrd="0" presId="urn:microsoft.com/office/officeart/2005/8/layout/venn1"/>
    <dgm:cxn modelId="{B1F18E09-E2AE-4A5A-AD87-A08DF1117E7E}" type="presParOf" srcId="{0734A63F-3FD1-4329-8765-9E33EB7A1001}" destId="{3E10C178-39B4-460C-ADE4-22DCBFFE671B}" srcOrd="6" destOrd="0" presId="urn:microsoft.com/office/officeart/2005/8/layout/venn1"/>
    <dgm:cxn modelId="{B9A35713-AD78-4A80-812D-526231D3A0CF}" type="presParOf" srcId="{0734A63F-3FD1-4329-8765-9E33EB7A1001}" destId="{607038E5-3DA9-4913-8461-1360A35A2374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E44347-AB0C-428B-A178-9E94BB911334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0A70ADBE-E720-4953-8AD5-34D7CAC5ED08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Micro Finance &amp; Individuals / Households</a:t>
          </a:r>
          <a:endParaRPr lang="en-IN" dirty="0">
            <a:solidFill>
              <a:schemeClr val="tx1"/>
            </a:solidFill>
          </a:endParaRPr>
        </a:p>
      </dgm:t>
    </dgm:pt>
    <dgm:pt modelId="{85DCD050-2DBA-4A76-811F-2156A2D921B3}" type="parTrans" cxnId="{FD85037F-DB6D-4E35-936C-C7F1FCFEAE2F}">
      <dgm:prSet/>
      <dgm:spPr/>
      <dgm:t>
        <a:bodyPr/>
        <a:lstStyle/>
        <a:p>
          <a:endParaRPr lang="en-IN"/>
        </a:p>
      </dgm:t>
    </dgm:pt>
    <dgm:pt modelId="{912A9C8A-443B-4136-8156-1ED1923DE883}" type="sibTrans" cxnId="{FD85037F-DB6D-4E35-936C-C7F1FCFEAE2F}">
      <dgm:prSet/>
      <dgm:spPr/>
      <dgm:t>
        <a:bodyPr/>
        <a:lstStyle/>
        <a:p>
          <a:endParaRPr lang="en-IN"/>
        </a:p>
      </dgm:t>
    </dgm:pt>
    <dgm:pt modelId="{4F542729-CB97-4C27-A303-EECE3EC2BE23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Micro Finance &amp; Women </a:t>
          </a:r>
          <a:endParaRPr lang="en-IN" dirty="0">
            <a:solidFill>
              <a:schemeClr val="tx1"/>
            </a:solidFill>
          </a:endParaRPr>
        </a:p>
      </dgm:t>
    </dgm:pt>
    <dgm:pt modelId="{55B66957-CAD6-4862-A20A-FD80F372FE75}" type="parTrans" cxnId="{A8059270-93CD-4532-BF2A-0B8B022126CE}">
      <dgm:prSet/>
      <dgm:spPr/>
      <dgm:t>
        <a:bodyPr/>
        <a:lstStyle/>
        <a:p>
          <a:endParaRPr lang="en-IN"/>
        </a:p>
      </dgm:t>
    </dgm:pt>
    <dgm:pt modelId="{BB41BF18-2EC9-4374-9F89-C3338FFEDBE4}" type="sibTrans" cxnId="{A8059270-93CD-4532-BF2A-0B8B022126CE}">
      <dgm:prSet/>
      <dgm:spPr/>
      <dgm:t>
        <a:bodyPr/>
        <a:lstStyle/>
        <a:p>
          <a:endParaRPr lang="en-IN"/>
        </a:p>
      </dgm:t>
    </dgm:pt>
    <dgm:pt modelId="{25DE3C9C-05C9-4FB0-B352-C458B59692A4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Micro Finance &amp; Social Interventions</a:t>
          </a:r>
          <a:endParaRPr lang="en-IN" dirty="0">
            <a:solidFill>
              <a:schemeClr val="tx1"/>
            </a:solidFill>
          </a:endParaRPr>
        </a:p>
      </dgm:t>
    </dgm:pt>
    <dgm:pt modelId="{6C4ACD3A-8C37-469D-9238-B83FF3F80B53}" type="parTrans" cxnId="{45DFABCF-CBB1-4277-A08C-73340FAB5523}">
      <dgm:prSet/>
      <dgm:spPr/>
      <dgm:t>
        <a:bodyPr/>
        <a:lstStyle/>
        <a:p>
          <a:endParaRPr lang="en-IN"/>
        </a:p>
      </dgm:t>
    </dgm:pt>
    <dgm:pt modelId="{F2874344-8F15-45C9-8883-CEA83F4E07C6}" type="sibTrans" cxnId="{45DFABCF-CBB1-4277-A08C-73340FAB5523}">
      <dgm:prSet/>
      <dgm:spPr/>
      <dgm:t>
        <a:bodyPr/>
        <a:lstStyle/>
        <a:p>
          <a:endParaRPr lang="en-IN"/>
        </a:p>
      </dgm:t>
    </dgm:pt>
    <dgm:pt modelId="{D9712F68-CD70-41ED-8077-5283021DF6CD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Micro Finance &amp; the Economy</a:t>
          </a:r>
          <a:endParaRPr lang="en-IN" dirty="0">
            <a:solidFill>
              <a:schemeClr val="tx1"/>
            </a:solidFill>
          </a:endParaRPr>
        </a:p>
      </dgm:t>
    </dgm:pt>
    <dgm:pt modelId="{0FC313CB-F344-446D-A1BE-160D32D59747}" type="parTrans" cxnId="{111AE436-1270-44F3-8A4A-E51AC17D83A6}">
      <dgm:prSet/>
      <dgm:spPr/>
      <dgm:t>
        <a:bodyPr/>
        <a:lstStyle/>
        <a:p>
          <a:endParaRPr lang="en-IN"/>
        </a:p>
      </dgm:t>
    </dgm:pt>
    <dgm:pt modelId="{E6B7F2F6-6C97-4832-BC62-22B82C5AB7F2}" type="sibTrans" cxnId="{111AE436-1270-44F3-8A4A-E51AC17D83A6}">
      <dgm:prSet/>
      <dgm:spPr/>
      <dgm:t>
        <a:bodyPr/>
        <a:lstStyle/>
        <a:p>
          <a:endParaRPr lang="en-IN"/>
        </a:p>
      </dgm:t>
    </dgm:pt>
    <dgm:pt modelId="{B18D723B-2960-4947-83F9-187703DE5B13}" type="pres">
      <dgm:prSet presAssocID="{14E44347-AB0C-428B-A178-9E94BB91133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2B454E6-D532-409D-A6F6-00C8F6333706}" type="pres">
      <dgm:prSet presAssocID="{14E44347-AB0C-428B-A178-9E94BB911334}" presName="axisShape" presStyleLbl="bgShp" presStyleIdx="0" presStyleCnt="1"/>
      <dgm:spPr/>
    </dgm:pt>
    <dgm:pt modelId="{FC11EA0B-1105-434B-BDAE-6D008731F420}" type="pres">
      <dgm:prSet presAssocID="{14E44347-AB0C-428B-A178-9E94BB911334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092EC09-D33E-41AF-944D-0EC6F02F6BDF}" type="pres">
      <dgm:prSet presAssocID="{14E44347-AB0C-428B-A178-9E94BB911334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7F99889-9553-46F7-A547-A62E0880F2CE}" type="pres">
      <dgm:prSet presAssocID="{14E44347-AB0C-428B-A178-9E94BB911334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C703CE0-0B5A-4950-A486-18624769E3BA}" type="pres">
      <dgm:prSet presAssocID="{14E44347-AB0C-428B-A178-9E94BB911334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8059270-93CD-4532-BF2A-0B8B022126CE}" srcId="{14E44347-AB0C-428B-A178-9E94BB911334}" destId="{4F542729-CB97-4C27-A303-EECE3EC2BE23}" srcOrd="1" destOrd="0" parTransId="{55B66957-CAD6-4862-A20A-FD80F372FE75}" sibTransId="{BB41BF18-2EC9-4374-9F89-C3338FFEDBE4}"/>
    <dgm:cxn modelId="{82D4DA31-F6F3-4444-8D87-B314B56E70AB}" type="presOf" srcId="{14E44347-AB0C-428B-A178-9E94BB911334}" destId="{B18D723B-2960-4947-83F9-187703DE5B13}" srcOrd="0" destOrd="0" presId="urn:microsoft.com/office/officeart/2005/8/layout/matrix2"/>
    <dgm:cxn modelId="{111AE436-1270-44F3-8A4A-E51AC17D83A6}" srcId="{14E44347-AB0C-428B-A178-9E94BB911334}" destId="{D9712F68-CD70-41ED-8077-5283021DF6CD}" srcOrd="3" destOrd="0" parTransId="{0FC313CB-F344-446D-A1BE-160D32D59747}" sibTransId="{E6B7F2F6-6C97-4832-BC62-22B82C5AB7F2}"/>
    <dgm:cxn modelId="{541A0C2D-10C7-40A4-8DEE-5F0DF885B885}" type="presOf" srcId="{D9712F68-CD70-41ED-8077-5283021DF6CD}" destId="{4C703CE0-0B5A-4950-A486-18624769E3BA}" srcOrd="0" destOrd="0" presId="urn:microsoft.com/office/officeart/2005/8/layout/matrix2"/>
    <dgm:cxn modelId="{C3E1AA4C-DA7C-42A2-A49F-615FCCE05A5E}" type="presOf" srcId="{25DE3C9C-05C9-4FB0-B352-C458B59692A4}" destId="{97F99889-9553-46F7-A547-A62E0880F2CE}" srcOrd="0" destOrd="0" presId="urn:microsoft.com/office/officeart/2005/8/layout/matrix2"/>
    <dgm:cxn modelId="{6DDA6884-E99B-4321-963C-9F38DB90FFC1}" type="presOf" srcId="{0A70ADBE-E720-4953-8AD5-34D7CAC5ED08}" destId="{FC11EA0B-1105-434B-BDAE-6D008731F420}" srcOrd="0" destOrd="0" presId="urn:microsoft.com/office/officeart/2005/8/layout/matrix2"/>
    <dgm:cxn modelId="{45DFABCF-CBB1-4277-A08C-73340FAB5523}" srcId="{14E44347-AB0C-428B-A178-9E94BB911334}" destId="{25DE3C9C-05C9-4FB0-B352-C458B59692A4}" srcOrd="2" destOrd="0" parTransId="{6C4ACD3A-8C37-469D-9238-B83FF3F80B53}" sibTransId="{F2874344-8F15-45C9-8883-CEA83F4E07C6}"/>
    <dgm:cxn modelId="{D3C3C20B-2ABC-44D1-8FBE-DA02C682B06B}" type="presOf" srcId="{4F542729-CB97-4C27-A303-EECE3EC2BE23}" destId="{5092EC09-D33E-41AF-944D-0EC6F02F6BDF}" srcOrd="0" destOrd="0" presId="urn:microsoft.com/office/officeart/2005/8/layout/matrix2"/>
    <dgm:cxn modelId="{FD85037F-DB6D-4E35-936C-C7F1FCFEAE2F}" srcId="{14E44347-AB0C-428B-A178-9E94BB911334}" destId="{0A70ADBE-E720-4953-8AD5-34D7CAC5ED08}" srcOrd="0" destOrd="0" parTransId="{85DCD050-2DBA-4A76-811F-2156A2D921B3}" sibTransId="{912A9C8A-443B-4136-8156-1ED1923DE883}"/>
    <dgm:cxn modelId="{CC7CFC7C-E3D5-4AE5-8A55-0538A1B61200}" type="presParOf" srcId="{B18D723B-2960-4947-83F9-187703DE5B13}" destId="{32B454E6-D532-409D-A6F6-00C8F6333706}" srcOrd="0" destOrd="0" presId="urn:microsoft.com/office/officeart/2005/8/layout/matrix2"/>
    <dgm:cxn modelId="{17DF9B07-7AB2-4F97-ACAF-5F9465FB696D}" type="presParOf" srcId="{B18D723B-2960-4947-83F9-187703DE5B13}" destId="{FC11EA0B-1105-434B-BDAE-6D008731F420}" srcOrd="1" destOrd="0" presId="urn:microsoft.com/office/officeart/2005/8/layout/matrix2"/>
    <dgm:cxn modelId="{9EE313EA-E146-41B8-BECC-075EC6984644}" type="presParOf" srcId="{B18D723B-2960-4947-83F9-187703DE5B13}" destId="{5092EC09-D33E-41AF-944D-0EC6F02F6BDF}" srcOrd="2" destOrd="0" presId="urn:microsoft.com/office/officeart/2005/8/layout/matrix2"/>
    <dgm:cxn modelId="{979E5760-A902-49A2-B672-C31A140CF7BC}" type="presParOf" srcId="{B18D723B-2960-4947-83F9-187703DE5B13}" destId="{97F99889-9553-46F7-A547-A62E0880F2CE}" srcOrd="3" destOrd="0" presId="urn:microsoft.com/office/officeart/2005/8/layout/matrix2"/>
    <dgm:cxn modelId="{F689FBCF-295E-4D7C-80EB-43D79A00A1E0}" type="presParOf" srcId="{B18D723B-2960-4947-83F9-187703DE5B13}" destId="{4C703CE0-0B5A-4950-A486-18624769E3B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52A907-F41E-42E1-BCBC-758B7630D801}" type="doc">
      <dgm:prSet loTypeId="urn:microsoft.com/office/officeart/2005/8/layout/hList6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IN"/>
        </a:p>
      </dgm:t>
    </dgm:pt>
    <dgm:pt modelId="{D018B561-27F0-4EB0-ACA4-2904E8433B99}">
      <dgm:prSet phldrT="[Text]"/>
      <dgm:spPr/>
      <dgm:t>
        <a:bodyPr/>
        <a:lstStyle/>
        <a:p>
          <a:pPr algn="just"/>
          <a:r>
            <a:rPr lang="en-IN" b="1" smtClean="0">
              <a:solidFill>
                <a:schemeClr val="tx1"/>
              </a:solidFill>
            </a:rPr>
            <a:t>MFIs</a:t>
          </a:r>
          <a:endParaRPr lang="en-IN" b="1" dirty="0">
            <a:solidFill>
              <a:schemeClr val="tx1"/>
            </a:solidFill>
          </a:endParaRPr>
        </a:p>
      </dgm:t>
    </dgm:pt>
    <dgm:pt modelId="{78C6FF0F-EF60-45EC-8E59-862FA8D0B94F}" type="parTrans" cxnId="{2B4FA561-4BA7-4872-8D53-D461CBD0E5FF}">
      <dgm:prSet/>
      <dgm:spPr/>
      <dgm:t>
        <a:bodyPr/>
        <a:lstStyle/>
        <a:p>
          <a:endParaRPr lang="en-IN"/>
        </a:p>
      </dgm:t>
    </dgm:pt>
    <dgm:pt modelId="{A0B51C24-959F-49DC-A999-A59B65B6871A}" type="sibTrans" cxnId="{2B4FA561-4BA7-4872-8D53-D461CBD0E5FF}">
      <dgm:prSet/>
      <dgm:spPr/>
      <dgm:t>
        <a:bodyPr/>
        <a:lstStyle/>
        <a:p>
          <a:endParaRPr lang="en-IN"/>
        </a:p>
      </dgm:t>
    </dgm:pt>
    <dgm:pt modelId="{E22341C1-35FC-4089-BBE1-1971B8EC5589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NABARD</a:t>
          </a:r>
          <a:endParaRPr lang="en-IN" dirty="0">
            <a:solidFill>
              <a:schemeClr val="tx1"/>
            </a:solidFill>
          </a:endParaRPr>
        </a:p>
      </dgm:t>
    </dgm:pt>
    <dgm:pt modelId="{957B8367-4F70-403B-9C52-D80362EAB2CF}" type="parTrans" cxnId="{0DB04A5C-99C6-4E86-BE11-E86314DBCE85}">
      <dgm:prSet/>
      <dgm:spPr/>
      <dgm:t>
        <a:bodyPr/>
        <a:lstStyle/>
        <a:p>
          <a:endParaRPr lang="en-IN"/>
        </a:p>
      </dgm:t>
    </dgm:pt>
    <dgm:pt modelId="{2C06C855-BF14-496A-9F8D-BAE34B60C375}" type="sibTrans" cxnId="{0DB04A5C-99C6-4E86-BE11-E86314DBCE85}">
      <dgm:prSet/>
      <dgm:spPr/>
      <dgm:t>
        <a:bodyPr/>
        <a:lstStyle/>
        <a:p>
          <a:endParaRPr lang="en-IN"/>
        </a:p>
      </dgm:t>
    </dgm:pt>
    <dgm:pt modelId="{9F114CC6-819A-4B75-AD63-20F3C1BDE420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SIDBI</a:t>
          </a:r>
          <a:endParaRPr lang="en-IN" dirty="0">
            <a:solidFill>
              <a:schemeClr val="tx1"/>
            </a:solidFill>
          </a:endParaRPr>
        </a:p>
      </dgm:t>
    </dgm:pt>
    <dgm:pt modelId="{62CD265C-22FD-4A2E-8E35-23C04FE24963}" type="parTrans" cxnId="{4ABF8A82-3857-4C04-9069-A3F735AF34E9}">
      <dgm:prSet/>
      <dgm:spPr/>
      <dgm:t>
        <a:bodyPr/>
        <a:lstStyle/>
        <a:p>
          <a:endParaRPr lang="en-IN"/>
        </a:p>
      </dgm:t>
    </dgm:pt>
    <dgm:pt modelId="{B48D06C8-B250-4021-9129-7F5D889ACCC3}" type="sibTrans" cxnId="{4ABF8A82-3857-4C04-9069-A3F735AF34E9}">
      <dgm:prSet/>
      <dgm:spPr/>
      <dgm:t>
        <a:bodyPr/>
        <a:lstStyle/>
        <a:p>
          <a:endParaRPr lang="en-IN"/>
        </a:p>
      </dgm:t>
    </dgm:pt>
    <dgm:pt modelId="{F8589CE3-309E-4E98-A1FA-E88073E38949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Forbes Magazine MFIs of India</a:t>
          </a:r>
          <a:endParaRPr lang="en-IN" dirty="0">
            <a:solidFill>
              <a:schemeClr val="tx1"/>
            </a:solidFill>
          </a:endParaRPr>
        </a:p>
      </dgm:t>
    </dgm:pt>
    <dgm:pt modelId="{2077DCE1-3EEE-4174-8109-665D646256E2}" type="parTrans" cxnId="{17D29920-074F-4250-9F9B-9BA1D911E6B9}">
      <dgm:prSet/>
      <dgm:spPr/>
      <dgm:t>
        <a:bodyPr/>
        <a:lstStyle/>
        <a:p>
          <a:endParaRPr lang="en-IN"/>
        </a:p>
      </dgm:t>
    </dgm:pt>
    <dgm:pt modelId="{BBABA1B5-2883-4AD8-B0AC-9D7F1E6C4ADF}" type="sibTrans" cxnId="{17D29920-074F-4250-9F9B-9BA1D911E6B9}">
      <dgm:prSet/>
      <dgm:spPr/>
      <dgm:t>
        <a:bodyPr/>
        <a:lstStyle/>
        <a:p>
          <a:endParaRPr lang="en-IN"/>
        </a:p>
      </dgm:t>
    </dgm:pt>
    <dgm:pt modelId="{7D93DF34-E0FF-42DF-8ABC-6700404291B8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Bandhan</a:t>
          </a:r>
          <a:endParaRPr lang="en-IN" dirty="0">
            <a:solidFill>
              <a:schemeClr val="tx1"/>
            </a:solidFill>
          </a:endParaRPr>
        </a:p>
      </dgm:t>
    </dgm:pt>
    <dgm:pt modelId="{66892A38-18F5-4AD2-9D14-6AC265307450}" type="parTrans" cxnId="{18811A60-684D-4AB9-B8A9-1B93FFC4010B}">
      <dgm:prSet/>
      <dgm:spPr/>
      <dgm:t>
        <a:bodyPr/>
        <a:lstStyle/>
        <a:p>
          <a:endParaRPr lang="en-IN"/>
        </a:p>
      </dgm:t>
    </dgm:pt>
    <dgm:pt modelId="{AC97A978-6C6F-499F-A2EC-A897E3763BA6}" type="sibTrans" cxnId="{18811A60-684D-4AB9-B8A9-1B93FFC4010B}">
      <dgm:prSet/>
      <dgm:spPr/>
      <dgm:t>
        <a:bodyPr/>
        <a:lstStyle/>
        <a:p>
          <a:endParaRPr lang="en-IN"/>
        </a:p>
      </dgm:t>
    </dgm:pt>
    <dgm:pt modelId="{52E7B770-F8E1-47E8-A421-9AE6A1DC349D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Micro Credit Foundation of India</a:t>
          </a:r>
          <a:endParaRPr lang="en-IN" dirty="0">
            <a:solidFill>
              <a:schemeClr val="tx1"/>
            </a:solidFill>
          </a:endParaRPr>
        </a:p>
      </dgm:t>
    </dgm:pt>
    <dgm:pt modelId="{D5FCDA2A-6D9C-4518-B41A-16F8B283DE68}" type="parTrans" cxnId="{170D56E2-AFFB-4BBB-B5F9-437FD3ACF1A4}">
      <dgm:prSet/>
      <dgm:spPr/>
      <dgm:t>
        <a:bodyPr/>
        <a:lstStyle/>
        <a:p>
          <a:endParaRPr lang="en-IN"/>
        </a:p>
      </dgm:t>
    </dgm:pt>
    <dgm:pt modelId="{BE321060-75DF-4D12-AA34-34F483D38376}" type="sibTrans" cxnId="{170D56E2-AFFB-4BBB-B5F9-437FD3ACF1A4}">
      <dgm:prSet/>
      <dgm:spPr/>
      <dgm:t>
        <a:bodyPr/>
        <a:lstStyle/>
        <a:p>
          <a:endParaRPr lang="en-IN"/>
        </a:p>
      </dgm:t>
    </dgm:pt>
    <dgm:pt modelId="{EC2858AB-3D65-44EE-AD4C-B3211339FFCD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HDFC</a:t>
          </a:r>
          <a:endParaRPr lang="en-IN" dirty="0">
            <a:solidFill>
              <a:schemeClr val="tx1"/>
            </a:solidFill>
          </a:endParaRPr>
        </a:p>
      </dgm:t>
    </dgm:pt>
    <dgm:pt modelId="{DDCABEB1-6FE9-41A6-A34B-4151C5512D54}" type="parTrans" cxnId="{F4C3CF51-F1F5-432B-B752-4F87230B304D}">
      <dgm:prSet/>
      <dgm:spPr/>
    </dgm:pt>
    <dgm:pt modelId="{505F9FB3-8411-4158-9A02-111A80B40D38}" type="sibTrans" cxnId="{F4C3CF51-F1F5-432B-B752-4F87230B304D}">
      <dgm:prSet/>
      <dgm:spPr/>
    </dgm:pt>
    <dgm:pt modelId="{B6F328DC-2BD2-442A-AA97-31CFA0E3545D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Commercial Banks</a:t>
          </a:r>
          <a:endParaRPr lang="en-IN" dirty="0">
            <a:solidFill>
              <a:schemeClr val="tx1"/>
            </a:solidFill>
          </a:endParaRPr>
        </a:p>
      </dgm:t>
    </dgm:pt>
    <dgm:pt modelId="{37ABBAF6-1D13-4CE3-82FF-2A6B3C61016F}" type="parTrans" cxnId="{530C083C-B4FF-4A18-B3E0-57242F77674B}">
      <dgm:prSet/>
      <dgm:spPr/>
    </dgm:pt>
    <dgm:pt modelId="{72CA6910-EB16-4471-BF0D-55F2451F66AB}" type="sibTrans" cxnId="{530C083C-B4FF-4A18-B3E0-57242F77674B}">
      <dgm:prSet/>
      <dgm:spPr/>
    </dgm:pt>
    <dgm:pt modelId="{400FB313-D3D9-4357-8C87-2BE3FD129280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RRBs</a:t>
          </a:r>
          <a:endParaRPr lang="en-IN" dirty="0">
            <a:solidFill>
              <a:schemeClr val="tx1"/>
            </a:solidFill>
          </a:endParaRPr>
        </a:p>
      </dgm:t>
    </dgm:pt>
    <dgm:pt modelId="{EB98310E-3530-4918-9B4D-B6B741BF6548}" type="parTrans" cxnId="{58D4BAFC-1A72-44A7-821C-73BEF666DC5B}">
      <dgm:prSet/>
      <dgm:spPr/>
    </dgm:pt>
    <dgm:pt modelId="{A61A85EE-5C94-4C27-8A3B-79542B22224A}" type="sibTrans" cxnId="{58D4BAFC-1A72-44A7-821C-73BEF666DC5B}">
      <dgm:prSet/>
      <dgm:spPr/>
    </dgm:pt>
    <dgm:pt modelId="{C38144FF-BFFD-403A-9ECB-D2BE472CB9E9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Co-operative Credit Societies</a:t>
          </a:r>
          <a:endParaRPr lang="en-IN" dirty="0">
            <a:solidFill>
              <a:schemeClr val="tx1"/>
            </a:solidFill>
          </a:endParaRPr>
        </a:p>
      </dgm:t>
    </dgm:pt>
    <dgm:pt modelId="{2C2FFE70-9F4A-438B-AF47-EF5E85D9D8ED}" type="parTrans" cxnId="{5224790A-8618-4FC3-938B-7327458AD2B7}">
      <dgm:prSet/>
      <dgm:spPr/>
    </dgm:pt>
    <dgm:pt modelId="{CA2AE1A0-CDDB-44E6-A3E8-5D046E5E12B3}" type="sibTrans" cxnId="{5224790A-8618-4FC3-938B-7327458AD2B7}">
      <dgm:prSet/>
      <dgm:spPr/>
    </dgm:pt>
    <dgm:pt modelId="{705D6309-1CEF-4ABD-867A-B32B448420DF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Saadhana Microfin Society</a:t>
          </a:r>
          <a:endParaRPr lang="en-IN" dirty="0">
            <a:solidFill>
              <a:schemeClr val="tx1"/>
            </a:solidFill>
          </a:endParaRPr>
        </a:p>
      </dgm:t>
    </dgm:pt>
    <dgm:pt modelId="{52CD3702-B9CD-4124-A36A-4F91305CC60B}" type="parTrans" cxnId="{17AA1F7D-1873-4259-A78B-5E1FDF46F186}">
      <dgm:prSet/>
      <dgm:spPr/>
    </dgm:pt>
    <dgm:pt modelId="{55013296-DF66-4FFB-B2C0-0B900F9E0C38}" type="sibTrans" cxnId="{17AA1F7D-1873-4259-A78B-5E1FDF46F186}">
      <dgm:prSet/>
      <dgm:spPr/>
    </dgm:pt>
    <dgm:pt modelId="{8CCE1B17-BDAA-4B59-A912-8953C20ECF01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Grameen Koota</a:t>
          </a:r>
          <a:endParaRPr lang="en-IN" dirty="0">
            <a:solidFill>
              <a:schemeClr val="tx1"/>
            </a:solidFill>
          </a:endParaRPr>
        </a:p>
      </dgm:t>
    </dgm:pt>
    <dgm:pt modelId="{6E596F7C-A28E-4B3D-A6F6-11640FA1757F}" type="parTrans" cxnId="{C1B84255-926A-4BB1-9E4F-52AF5B3C8E93}">
      <dgm:prSet/>
      <dgm:spPr/>
    </dgm:pt>
    <dgm:pt modelId="{32488B45-D7E9-4E50-952D-11814A7D024A}" type="sibTrans" cxnId="{C1B84255-926A-4BB1-9E4F-52AF5B3C8E93}">
      <dgm:prSet/>
      <dgm:spPr/>
    </dgm:pt>
    <dgm:pt modelId="{5BFFC6E9-5B6F-4C89-9D05-9AC4B131CC06}">
      <dgm:prSet phldrT="[Text]"/>
      <dgm:spPr/>
      <dgm:t>
        <a:bodyPr/>
        <a:lstStyle/>
        <a:p>
          <a:pPr algn="just"/>
          <a:r>
            <a:rPr lang="en-IN" dirty="0" err="1" smtClean="0">
              <a:solidFill>
                <a:schemeClr val="tx1"/>
              </a:solidFill>
            </a:rPr>
            <a:t>Sharada’s</a:t>
          </a:r>
          <a:r>
            <a:rPr lang="en-IN" dirty="0" smtClean="0">
              <a:solidFill>
                <a:schemeClr val="tx1"/>
              </a:solidFill>
            </a:rPr>
            <a:t> Women’s Association for weaker section</a:t>
          </a:r>
          <a:endParaRPr lang="en-IN" dirty="0">
            <a:solidFill>
              <a:schemeClr val="tx1"/>
            </a:solidFill>
          </a:endParaRPr>
        </a:p>
      </dgm:t>
    </dgm:pt>
    <dgm:pt modelId="{C15BC81D-B0B9-4D16-8F11-0AAAF4BA7433}" type="parTrans" cxnId="{079444EE-9DFB-4973-9627-E746992FEAF4}">
      <dgm:prSet/>
      <dgm:spPr/>
    </dgm:pt>
    <dgm:pt modelId="{4B76B6F0-E7A0-477C-85D4-28F1C462A2A5}" type="sibTrans" cxnId="{079444EE-9DFB-4973-9627-E746992FEAF4}">
      <dgm:prSet/>
      <dgm:spPr/>
    </dgm:pt>
    <dgm:pt modelId="{7D65D174-0609-4240-BA81-5AFEF30865C5}">
      <dgm:prSet phldrT="[Text]"/>
      <dgm:spPr/>
      <dgm:t>
        <a:bodyPr/>
        <a:lstStyle/>
        <a:p>
          <a:pPr algn="just"/>
          <a:r>
            <a:rPr lang="en-IN" smtClean="0">
              <a:solidFill>
                <a:schemeClr val="tx1"/>
              </a:solidFill>
            </a:rPr>
            <a:t>Asmitha Microfin Ltd.</a:t>
          </a:r>
          <a:endParaRPr lang="en-IN" dirty="0">
            <a:solidFill>
              <a:schemeClr val="tx1"/>
            </a:solidFill>
          </a:endParaRPr>
        </a:p>
      </dgm:t>
    </dgm:pt>
    <dgm:pt modelId="{001790EA-AC84-490D-ACC0-86742A79E1F1}" type="parTrans" cxnId="{846E3341-B65D-47F3-B8AF-A369C482378C}">
      <dgm:prSet/>
      <dgm:spPr/>
    </dgm:pt>
    <dgm:pt modelId="{EAB93AEA-AAC5-4C65-B7D4-88B2DB4F1A39}" type="sibTrans" cxnId="{846E3341-B65D-47F3-B8AF-A369C482378C}">
      <dgm:prSet/>
      <dgm:spPr/>
    </dgm:pt>
    <dgm:pt modelId="{7A0C9531-8B7B-41A4-A911-71A01E2FBAC8}">
      <dgm:prSet phldrT="[Text]"/>
      <dgm:spPr/>
      <dgm:t>
        <a:bodyPr/>
        <a:lstStyle/>
        <a:p>
          <a:pPr algn="just"/>
          <a:r>
            <a:rPr lang="en-IN" dirty="0" smtClean="0">
              <a:solidFill>
                <a:schemeClr val="tx1"/>
              </a:solidFill>
            </a:rPr>
            <a:t>SKS Micro Finance Pvt. Ltd.</a:t>
          </a:r>
          <a:endParaRPr lang="en-IN" dirty="0">
            <a:solidFill>
              <a:schemeClr val="tx1"/>
            </a:solidFill>
          </a:endParaRPr>
        </a:p>
      </dgm:t>
    </dgm:pt>
    <dgm:pt modelId="{B2155D2E-C786-4E05-847A-41B3D225CA37}" type="parTrans" cxnId="{73AF7A61-B522-4C3C-8220-4E430D596F1C}">
      <dgm:prSet/>
      <dgm:spPr/>
    </dgm:pt>
    <dgm:pt modelId="{D311B733-A584-41B7-BDD8-93C1E3973D87}" type="sibTrans" cxnId="{73AF7A61-B522-4C3C-8220-4E430D596F1C}">
      <dgm:prSet/>
      <dgm:spPr/>
    </dgm:pt>
    <dgm:pt modelId="{7280F416-E9B1-4667-A092-B3F47DECB99E}" type="pres">
      <dgm:prSet presAssocID="{9E52A907-F41E-42E1-BCBC-758B7630D8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5EA04E1-28D0-44A0-BAF1-64C284585662}" type="pres">
      <dgm:prSet presAssocID="{D018B561-27F0-4EB0-ACA4-2904E8433B9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E02501-A328-4A81-9407-F1D395FF31F5}" type="pres">
      <dgm:prSet presAssocID="{A0B51C24-959F-49DC-A999-A59B65B6871A}" presName="sibTrans" presStyleCnt="0"/>
      <dgm:spPr/>
    </dgm:pt>
    <dgm:pt modelId="{0C4300C7-F175-494C-B513-14BB081AD847}" type="pres">
      <dgm:prSet presAssocID="{F8589CE3-309E-4E98-A1FA-E88073E3894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CF5D643-401B-4C37-A309-9DA4C45CDE10}" type="presOf" srcId="{705D6309-1CEF-4ABD-867A-B32B448420DF}" destId="{0C4300C7-F175-494C-B513-14BB081AD847}" srcOrd="0" destOrd="3" presId="urn:microsoft.com/office/officeart/2005/8/layout/hList6"/>
    <dgm:cxn modelId="{2B4FA561-4BA7-4872-8D53-D461CBD0E5FF}" srcId="{9E52A907-F41E-42E1-BCBC-758B7630D801}" destId="{D018B561-27F0-4EB0-ACA4-2904E8433B99}" srcOrd="0" destOrd="0" parTransId="{78C6FF0F-EF60-45EC-8E59-862FA8D0B94F}" sibTransId="{A0B51C24-959F-49DC-A999-A59B65B6871A}"/>
    <dgm:cxn modelId="{4CCECA98-5448-46DE-B850-5D104E9EC266}" type="presOf" srcId="{E22341C1-35FC-4089-BBE1-1971B8EC5589}" destId="{85EA04E1-28D0-44A0-BAF1-64C284585662}" srcOrd="0" destOrd="1" presId="urn:microsoft.com/office/officeart/2005/8/layout/hList6"/>
    <dgm:cxn modelId="{530C083C-B4FF-4A18-B3E0-57242F77674B}" srcId="{D018B561-27F0-4EB0-ACA4-2904E8433B99}" destId="{B6F328DC-2BD2-442A-AA97-31CFA0E3545D}" srcOrd="3" destOrd="0" parTransId="{37ABBAF6-1D13-4CE3-82FF-2A6B3C61016F}" sibTransId="{72CA6910-EB16-4471-BF0D-55F2451F66AB}"/>
    <dgm:cxn modelId="{079444EE-9DFB-4973-9627-E746992FEAF4}" srcId="{F8589CE3-309E-4E98-A1FA-E88073E38949}" destId="{5BFFC6E9-5B6F-4C89-9D05-9AC4B131CC06}" srcOrd="4" destOrd="0" parTransId="{C15BC81D-B0B9-4D16-8F11-0AAAF4BA7433}" sibTransId="{4B76B6F0-E7A0-477C-85D4-28F1C462A2A5}"/>
    <dgm:cxn modelId="{5D56D343-3274-479B-89E2-7239979C8A5E}" type="presOf" srcId="{9F114CC6-819A-4B75-AD63-20F3C1BDE420}" destId="{85EA04E1-28D0-44A0-BAF1-64C284585662}" srcOrd="0" destOrd="2" presId="urn:microsoft.com/office/officeart/2005/8/layout/hList6"/>
    <dgm:cxn modelId="{C203DAF4-1F61-424A-97EC-E018DF2731E2}" type="presOf" srcId="{7D65D174-0609-4240-BA81-5AFEF30865C5}" destId="{0C4300C7-F175-494C-B513-14BB081AD847}" srcOrd="0" destOrd="6" presId="urn:microsoft.com/office/officeart/2005/8/layout/hList6"/>
    <dgm:cxn modelId="{C8457720-A864-4E92-BD41-1B579BF125D3}" type="presOf" srcId="{8CCE1B17-BDAA-4B59-A912-8953C20ECF01}" destId="{0C4300C7-F175-494C-B513-14BB081AD847}" srcOrd="0" destOrd="4" presId="urn:microsoft.com/office/officeart/2005/8/layout/hList6"/>
    <dgm:cxn modelId="{170D56E2-AFFB-4BBB-B5F9-437FD3ACF1A4}" srcId="{F8589CE3-309E-4E98-A1FA-E88073E38949}" destId="{52E7B770-F8E1-47E8-A421-9AE6A1DC349D}" srcOrd="1" destOrd="0" parTransId="{D5FCDA2A-6D9C-4518-B41A-16F8B283DE68}" sibTransId="{BE321060-75DF-4D12-AA34-34F483D38376}"/>
    <dgm:cxn modelId="{17AA1F7D-1873-4259-A78B-5E1FDF46F186}" srcId="{F8589CE3-309E-4E98-A1FA-E88073E38949}" destId="{705D6309-1CEF-4ABD-867A-B32B448420DF}" srcOrd="2" destOrd="0" parTransId="{52CD3702-B9CD-4124-A36A-4F91305CC60B}" sibTransId="{55013296-DF66-4FFB-B2C0-0B900F9E0C38}"/>
    <dgm:cxn modelId="{2EBF2A5A-7FF2-415F-9D6E-50B0D2320810}" type="presOf" srcId="{52E7B770-F8E1-47E8-A421-9AE6A1DC349D}" destId="{0C4300C7-F175-494C-B513-14BB081AD847}" srcOrd="0" destOrd="2" presId="urn:microsoft.com/office/officeart/2005/8/layout/hList6"/>
    <dgm:cxn modelId="{86630935-0240-4CC2-9706-CC8C5111F177}" type="presOf" srcId="{7D93DF34-E0FF-42DF-8ABC-6700404291B8}" destId="{0C4300C7-F175-494C-B513-14BB081AD847}" srcOrd="0" destOrd="1" presId="urn:microsoft.com/office/officeart/2005/8/layout/hList6"/>
    <dgm:cxn modelId="{17D29920-074F-4250-9F9B-9BA1D911E6B9}" srcId="{9E52A907-F41E-42E1-BCBC-758B7630D801}" destId="{F8589CE3-309E-4E98-A1FA-E88073E38949}" srcOrd="1" destOrd="0" parTransId="{2077DCE1-3EEE-4174-8109-665D646256E2}" sibTransId="{BBABA1B5-2883-4AD8-B0AC-9D7F1E6C4ADF}"/>
    <dgm:cxn modelId="{C1B84255-926A-4BB1-9E4F-52AF5B3C8E93}" srcId="{F8589CE3-309E-4E98-A1FA-E88073E38949}" destId="{8CCE1B17-BDAA-4B59-A912-8953C20ECF01}" srcOrd="3" destOrd="0" parTransId="{6E596F7C-A28E-4B3D-A6F6-11640FA1757F}" sibTransId="{32488B45-D7E9-4E50-952D-11814A7D024A}"/>
    <dgm:cxn modelId="{F4C3CF51-F1F5-432B-B752-4F87230B304D}" srcId="{D018B561-27F0-4EB0-ACA4-2904E8433B99}" destId="{EC2858AB-3D65-44EE-AD4C-B3211339FFCD}" srcOrd="2" destOrd="0" parTransId="{DDCABEB1-6FE9-41A6-A34B-4151C5512D54}" sibTransId="{505F9FB3-8411-4158-9A02-111A80B40D38}"/>
    <dgm:cxn modelId="{E21F8AC8-EB71-41D5-BCF9-78C4FE49A821}" type="presOf" srcId="{5BFFC6E9-5B6F-4C89-9D05-9AC4B131CC06}" destId="{0C4300C7-F175-494C-B513-14BB081AD847}" srcOrd="0" destOrd="5" presId="urn:microsoft.com/office/officeart/2005/8/layout/hList6"/>
    <dgm:cxn modelId="{A2327427-EB5C-4E7A-B62E-91A2C3F23872}" type="presOf" srcId="{7A0C9531-8B7B-41A4-A911-71A01E2FBAC8}" destId="{0C4300C7-F175-494C-B513-14BB081AD847}" srcOrd="0" destOrd="7" presId="urn:microsoft.com/office/officeart/2005/8/layout/hList6"/>
    <dgm:cxn modelId="{FB094382-7FB8-43F4-93DC-762912EC09FE}" type="presOf" srcId="{400FB313-D3D9-4357-8C87-2BE3FD129280}" destId="{85EA04E1-28D0-44A0-BAF1-64C284585662}" srcOrd="0" destOrd="5" presId="urn:microsoft.com/office/officeart/2005/8/layout/hList6"/>
    <dgm:cxn modelId="{7EB28383-9522-44A5-831E-62F10D4BE680}" type="presOf" srcId="{D018B561-27F0-4EB0-ACA4-2904E8433B99}" destId="{85EA04E1-28D0-44A0-BAF1-64C284585662}" srcOrd="0" destOrd="0" presId="urn:microsoft.com/office/officeart/2005/8/layout/hList6"/>
    <dgm:cxn modelId="{E6607A4B-4B8A-42C3-A305-998B06E46962}" type="presOf" srcId="{C38144FF-BFFD-403A-9ECB-D2BE472CB9E9}" destId="{85EA04E1-28D0-44A0-BAF1-64C284585662}" srcOrd="0" destOrd="6" presId="urn:microsoft.com/office/officeart/2005/8/layout/hList6"/>
    <dgm:cxn modelId="{4ABF8A82-3857-4C04-9069-A3F735AF34E9}" srcId="{D018B561-27F0-4EB0-ACA4-2904E8433B99}" destId="{9F114CC6-819A-4B75-AD63-20F3C1BDE420}" srcOrd="1" destOrd="0" parTransId="{62CD265C-22FD-4A2E-8E35-23C04FE24963}" sibTransId="{B48D06C8-B250-4021-9129-7F5D889ACCC3}"/>
    <dgm:cxn modelId="{5224790A-8618-4FC3-938B-7327458AD2B7}" srcId="{D018B561-27F0-4EB0-ACA4-2904E8433B99}" destId="{C38144FF-BFFD-403A-9ECB-D2BE472CB9E9}" srcOrd="5" destOrd="0" parTransId="{2C2FFE70-9F4A-438B-AF47-EF5E85D9D8ED}" sibTransId="{CA2AE1A0-CDDB-44E6-A3E8-5D046E5E12B3}"/>
    <dgm:cxn modelId="{8A894853-82CF-41B5-96E9-F0A39BFBE62C}" type="presOf" srcId="{B6F328DC-2BD2-442A-AA97-31CFA0E3545D}" destId="{85EA04E1-28D0-44A0-BAF1-64C284585662}" srcOrd="0" destOrd="4" presId="urn:microsoft.com/office/officeart/2005/8/layout/hList6"/>
    <dgm:cxn modelId="{0DB04A5C-99C6-4E86-BE11-E86314DBCE85}" srcId="{D018B561-27F0-4EB0-ACA4-2904E8433B99}" destId="{E22341C1-35FC-4089-BBE1-1971B8EC5589}" srcOrd="0" destOrd="0" parTransId="{957B8367-4F70-403B-9C52-D80362EAB2CF}" sibTransId="{2C06C855-BF14-496A-9F8D-BAE34B60C375}"/>
    <dgm:cxn modelId="{18811A60-684D-4AB9-B8A9-1B93FFC4010B}" srcId="{F8589CE3-309E-4E98-A1FA-E88073E38949}" destId="{7D93DF34-E0FF-42DF-8ABC-6700404291B8}" srcOrd="0" destOrd="0" parTransId="{66892A38-18F5-4AD2-9D14-6AC265307450}" sibTransId="{AC97A978-6C6F-499F-A2EC-A897E3763BA6}"/>
    <dgm:cxn modelId="{2DA4D83F-2069-45D2-B6E3-66711255367D}" type="presOf" srcId="{9E52A907-F41E-42E1-BCBC-758B7630D801}" destId="{7280F416-E9B1-4667-A092-B3F47DECB99E}" srcOrd="0" destOrd="0" presId="urn:microsoft.com/office/officeart/2005/8/layout/hList6"/>
    <dgm:cxn modelId="{846E3341-B65D-47F3-B8AF-A369C482378C}" srcId="{F8589CE3-309E-4E98-A1FA-E88073E38949}" destId="{7D65D174-0609-4240-BA81-5AFEF30865C5}" srcOrd="5" destOrd="0" parTransId="{001790EA-AC84-490D-ACC0-86742A79E1F1}" sibTransId="{EAB93AEA-AAC5-4C65-B7D4-88B2DB4F1A39}"/>
    <dgm:cxn modelId="{7E84A2FE-C92C-4B1E-8389-6DD3718BFDB8}" type="presOf" srcId="{F8589CE3-309E-4E98-A1FA-E88073E38949}" destId="{0C4300C7-F175-494C-B513-14BB081AD847}" srcOrd="0" destOrd="0" presId="urn:microsoft.com/office/officeart/2005/8/layout/hList6"/>
    <dgm:cxn modelId="{73AF7A61-B522-4C3C-8220-4E430D596F1C}" srcId="{F8589CE3-309E-4E98-A1FA-E88073E38949}" destId="{7A0C9531-8B7B-41A4-A911-71A01E2FBAC8}" srcOrd="6" destOrd="0" parTransId="{B2155D2E-C786-4E05-847A-41B3D225CA37}" sibTransId="{D311B733-A584-41B7-BDD8-93C1E3973D87}"/>
    <dgm:cxn modelId="{038A0BB6-DD40-4D31-85AF-1281F4483669}" type="presOf" srcId="{EC2858AB-3D65-44EE-AD4C-B3211339FFCD}" destId="{85EA04E1-28D0-44A0-BAF1-64C284585662}" srcOrd="0" destOrd="3" presId="urn:microsoft.com/office/officeart/2005/8/layout/hList6"/>
    <dgm:cxn modelId="{58D4BAFC-1A72-44A7-821C-73BEF666DC5B}" srcId="{D018B561-27F0-4EB0-ACA4-2904E8433B99}" destId="{400FB313-D3D9-4357-8C87-2BE3FD129280}" srcOrd="4" destOrd="0" parTransId="{EB98310E-3530-4918-9B4D-B6B741BF6548}" sibTransId="{A61A85EE-5C94-4C27-8A3B-79542B22224A}"/>
    <dgm:cxn modelId="{D2326A39-5ED3-450B-968D-B8A76E5C9C1C}" type="presParOf" srcId="{7280F416-E9B1-4667-A092-B3F47DECB99E}" destId="{85EA04E1-28D0-44A0-BAF1-64C284585662}" srcOrd="0" destOrd="0" presId="urn:microsoft.com/office/officeart/2005/8/layout/hList6"/>
    <dgm:cxn modelId="{1C11B127-4267-4C13-A65C-9944FC269F72}" type="presParOf" srcId="{7280F416-E9B1-4667-A092-B3F47DECB99E}" destId="{D3E02501-A328-4A81-9407-F1D395FF31F5}" srcOrd="1" destOrd="0" presId="urn:microsoft.com/office/officeart/2005/8/layout/hList6"/>
    <dgm:cxn modelId="{9990D77D-8AF2-438F-A3EF-BC88BA7A1A04}" type="presParOf" srcId="{7280F416-E9B1-4667-A092-B3F47DECB99E}" destId="{0C4300C7-F175-494C-B513-14BB081AD847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FB8DB0-4C69-4042-A9BE-4EF32C31DA44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82A0F3EC-03D2-495A-9B62-05F451CAF5FF}">
      <dgm:prSet/>
      <dgm:spPr/>
      <dgm:t>
        <a:bodyPr/>
        <a:lstStyle/>
        <a:p>
          <a:pPr rtl="0"/>
          <a:r>
            <a:rPr lang="en-IN" dirty="0" smtClean="0"/>
            <a:t>Lack of Support</a:t>
          </a:r>
          <a:endParaRPr lang="en-IN" dirty="0"/>
        </a:p>
      </dgm:t>
    </dgm:pt>
    <dgm:pt modelId="{6335C3FB-1191-4A91-B366-57359DF2A78A}" type="parTrans" cxnId="{B02C22B0-9F14-480F-91F1-C8EA9A0FDC52}">
      <dgm:prSet/>
      <dgm:spPr/>
      <dgm:t>
        <a:bodyPr/>
        <a:lstStyle/>
        <a:p>
          <a:endParaRPr lang="en-IN"/>
        </a:p>
      </dgm:t>
    </dgm:pt>
    <dgm:pt modelId="{C23B018D-EE8D-49DC-B6E7-DC7DEDCE282E}" type="sibTrans" cxnId="{B02C22B0-9F14-480F-91F1-C8EA9A0FDC52}">
      <dgm:prSet/>
      <dgm:spPr/>
      <dgm:t>
        <a:bodyPr/>
        <a:lstStyle/>
        <a:p>
          <a:endParaRPr lang="en-IN"/>
        </a:p>
      </dgm:t>
    </dgm:pt>
    <dgm:pt modelId="{B24E86FE-4DBC-4283-9279-3923850689D4}">
      <dgm:prSet/>
      <dgm:spPr/>
      <dgm:t>
        <a:bodyPr/>
        <a:lstStyle/>
        <a:p>
          <a:pPr rtl="0"/>
          <a:r>
            <a:rPr lang="en-IN" dirty="0" smtClean="0"/>
            <a:t>Low Income</a:t>
          </a:r>
          <a:endParaRPr lang="en-IN" dirty="0"/>
        </a:p>
      </dgm:t>
    </dgm:pt>
    <dgm:pt modelId="{837798A0-E45B-4BB4-A3A0-36F168089EDE}" type="parTrans" cxnId="{BD00E38D-021F-466C-95AF-CE511452800B}">
      <dgm:prSet/>
      <dgm:spPr/>
      <dgm:t>
        <a:bodyPr/>
        <a:lstStyle/>
        <a:p>
          <a:endParaRPr lang="en-IN"/>
        </a:p>
      </dgm:t>
    </dgm:pt>
    <dgm:pt modelId="{7794FE3E-6C1F-40B5-A261-2270F2565DDC}" type="sibTrans" cxnId="{BD00E38D-021F-466C-95AF-CE511452800B}">
      <dgm:prSet/>
      <dgm:spPr/>
      <dgm:t>
        <a:bodyPr/>
        <a:lstStyle/>
        <a:p>
          <a:endParaRPr lang="en-IN"/>
        </a:p>
      </dgm:t>
    </dgm:pt>
    <dgm:pt modelId="{EF1E0690-EFDB-4157-A65D-7A485DE53869}">
      <dgm:prSet/>
      <dgm:spPr/>
      <dgm:t>
        <a:bodyPr/>
        <a:lstStyle/>
        <a:p>
          <a:pPr rtl="0"/>
          <a:r>
            <a:rPr lang="en-IN" dirty="0" smtClean="0"/>
            <a:t>Political Interference</a:t>
          </a:r>
          <a:endParaRPr lang="en-IN" dirty="0"/>
        </a:p>
      </dgm:t>
    </dgm:pt>
    <dgm:pt modelId="{C28CFBD7-CA43-43FC-9965-725A18737EEB}" type="parTrans" cxnId="{7F7A6B7B-C501-4BE3-99B4-270D414D79B1}">
      <dgm:prSet/>
      <dgm:spPr/>
      <dgm:t>
        <a:bodyPr/>
        <a:lstStyle/>
        <a:p>
          <a:endParaRPr lang="en-IN"/>
        </a:p>
      </dgm:t>
    </dgm:pt>
    <dgm:pt modelId="{6C94E19D-CA88-4B7C-AAED-22F71EF84AC1}" type="sibTrans" cxnId="{7F7A6B7B-C501-4BE3-99B4-270D414D79B1}">
      <dgm:prSet/>
      <dgm:spPr/>
      <dgm:t>
        <a:bodyPr/>
        <a:lstStyle/>
        <a:p>
          <a:endParaRPr lang="en-IN"/>
        </a:p>
      </dgm:t>
    </dgm:pt>
    <dgm:pt modelId="{28DC4E7E-56EC-4858-8EF5-40EF22485D52}" type="pres">
      <dgm:prSet presAssocID="{CBFB8DB0-4C69-4042-A9BE-4EF32C31DA4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EB5B9D2-B150-40C9-B305-5A3E9951390C}" type="pres">
      <dgm:prSet presAssocID="{82A0F3EC-03D2-495A-9B62-05F451CAF5FF}" presName="circ1" presStyleLbl="vennNode1" presStyleIdx="0" presStyleCnt="3"/>
      <dgm:spPr/>
      <dgm:t>
        <a:bodyPr/>
        <a:lstStyle/>
        <a:p>
          <a:endParaRPr lang="en-IN"/>
        </a:p>
      </dgm:t>
    </dgm:pt>
    <dgm:pt modelId="{D75C20D3-66CF-404D-9F84-297197393E9B}" type="pres">
      <dgm:prSet presAssocID="{82A0F3EC-03D2-495A-9B62-05F451CAF5F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5028866-0772-4DD1-BC4C-23F2A43150CC}" type="pres">
      <dgm:prSet presAssocID="{B24E86FE-4DBC-4283-9279-3923850689D4}" presName="circ2" presStyleLbl="vennNode1" presStyleIdx="1" presStyleCnt="3"/>
      <dgm:spPr/>
      <dgm:t>
        <a:bodyPr/>
        <a:lstStyle/>
        <a:p>
          <a:endParaRPr lang="en-IN"/>
        </a:p>
      </dgm:t>
    </dgm:pt>
    <dgm:pt modelId="{E1C3570D-953D-43CA-B854-99AC75034B9B}" type="pres">
      <dgm:prSet presAssocID="{B24E86FE-4DBC-4283-9279-3923850689D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F9C7D2-746F-4D28-B389-7BCEAB998DE8}" type="pres">
      <dgm:prSet presAssocID="{EF1E0690-EFDB-4157-A65D-7A485DE53869}" presName="circ3" presStyleLbl="vennNode1" presStyleIdx="2" presStyleCnt="3"/>
      <dgm:spPr/>
      <dgm:t>
        <a:bodyPr/>
        <a:lstStyle/>
        <a:p>
          <a:endParaRPr lang="en-IN"/>
        </a:p>
      </dgm:t>
    </dgm:pt>
    <dgm:pt modelId="{A2473A4A-A44B-469A-AB0D-CDC0C510B270}" type="pres">
      <dgm:prSet presAssocID="{EF1E0690-EFDB-4157-A65D-7A485DE5386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F7A6B7B-C501-4BE3-99B4-270D414D79B1}" srcId="{CBFB8DB0-4C69-4042-A9BE-4EF32C31DA44}" destId="{EF1E0690-EFDB-4157-A65D-7A485DE53869}" srcOrd="2" destOrd="0" parTransId="{C28CFBD7-CA43-43FC-9965-725A18737EEB}" sibTransId="{6C94E19D-CA88-4B7C-AAED-22F71EF84AC1}"/>
    <dgm:cxn modelId="{D6332A3B-6939-43BC-AB6E-75B3FD25E63A}" type="presOf" srcId="{82A0F3EC-03D2-495A-9B62-05F451CAF5FF}" destId="{D75C20D3-66CF-404D-9F84-297197393E9B}" srcOrd="1" destOrd="0" presId="urn:microsoft.com/office/officeart/2005/8/layout/venn1"/>
    <dgm:cxn modelId="{F609E86D-7F75-4DAA-8F45-057738085A1A}" type="presOf" srcId="{82A0F3EC-03D2-495A-9B62-05F451CAF5FF}" destId="{9EB5B9D2-B150-40C9-B305-5A3E9951390C}" srcOrd="0" destOrd="0" presId="urn:microsoft.com/office/officeart/2005/8/layout/venn1"/>
    <dgm:cxn modelId="{4F0639CB-8F9E-4461-AEEA-EA40A566B5AE}" type="presOf" srcId="{EF1E0690-EFDB-4157-A65D-7A485DE53869}" destId="{A2473A4A-A44B-469A-AB0D-CDC0C510B270}" srcOrd="1" destOrd="0" presId="urn:microsoft.com/office/officeart/2005/8/layout/venn1"/>
    <dgm:cxn modelId="{B053D1BC-5FEC-4F97-8457-E1D280CCE6D6}" type="presOf" srcId="{B24E86FE-4DBC-4283-9279-3923850689D4}" destId="{45028866-0772-4DD1-BC4C-23F2A43150CC}" srcOrd="0" destOrd="0" presId="urn:microsoft.com/office/officeart/2005/8/layout/venn1"/>
    <dgm:cxn modelId="{8DB470FC-DF99-47C6-9473-D93E10CB2D09}" type="presOf" srcId="{CBFB8DB0-4C69-4042-A9BE-4EF32C31DA44}" destId="{28DC4E7E-56EC-4858-8EF5-40EF22485D52}" srcOrd="0" destOrd="0" presId="urn:microsoft.com/office/officeart/2005/8/layout/venn1"/>
    <dgm:cxn modelId="{BD00E38D-021F-466C-95AF-CE511452800B}" srcId="{CBFB8DB0-4C69-4042-A9BE-4EF32C31DA44}" destId="{B24E86FE-4DBC-4283-9279-3923850689D4}" srcOrd="1" destOrd="0" parTransId="{837798A0-E45B-4BB4-A3A0-36F168089EDE}" sibTransId="{7794FE3E-6C1F-40B5-A261-2270F2565DDC}"/>
    <dgm:cxn modelId="{B02C22B0-9F14-480F-91F1-C8EA9A0FDC52}" srcId="{CBFB8DB0-4C69-4042-A9BE-4EF32C31DA44}" destId="{82A0F3EC-03D2-495A-9B62-05F451CAF5FF}" srcOrd="0" destOrd="0" parTransId="{6335C3FB-1191-4A91-B366-57359DF2A78A}" sibTransId="{C23B018D-EE8D-49DC-B6E7-DC7DEDCE282E}"/>
    <dgm:cxn modelId="{991B5EAC-BACD-40B6-873B-BB6E4808DEED}" type="presOf" srcId="{B24E86FE-4DBC-4283-9279-3923850689D4}" destId="{E1C3570D-953D-43CA-B854-99AC75034B9B}" srcOrd="1" destOrd="0" presId="urn:microsoft.com/office/officeart/2005/8/layout/venn1"/>
    <dgm:cxn modelId="{E02092D8-FAEB-4927-9C7B-D8B4F98F06B7}" type="presOf" srcId="{EF1E0690-EFDB-4157-A65D-7A485DE53869}" destId="{B1F9C7D2-746F-4D28-B389-7BCEAB998DE8}" srcOrd="0" destOrd="0" presId="urn:microsoft.com/office/officeart/2005/8/layout/venn1"/>
    <dgm:cxn modelId="{03426F70-21AB-476E-B92A-4B162CA7EA6A}" type="presParOf" srcId="{28DC4E7E-56EC-4858-8EF5-40EF22485D52}" destId="{9EB5B9D2-B150-40C9-B305-5A3E9951390C}" srcOrd="0" destOrd="0" presId="urn:microsoft.com/office/officeart/2005/8/layout/venn1"/>
    <dgm:cxn modelId="{3DBA084D-214B-44B6-871F-75A8598CE40E}" type="presParOf" srcId="{28DC4E7E-56EC-4858-8EF5-40EF22485D52}" destId="{D75C20D3-66CF-404D-9F84-297197393E9B}" srcOrd="1" destOrd="0" presId="urn:microsoft.com/office/officeart/2005/8/layout/venn1"/>
    <dgm:cxn modelId="{5F448FF6-38CC-4634-B18F-83ACF6CB7526}" type="presParOf" srcId="{28DC4E7E-56EC-4858-8EF5-40EF22485D52}" destId="{45028866-0772-4DD1-BC4C-23F2A43150CC}" srcOrd="2" destOrd="0" presId="urn:microsoft.com/office/officeart/2005/8/layout/venn1"/>
    <dgm:cxn modelId="{73ED2DE4-8F4C-4476-948D-BE7B10D2B436}" type="presParOf" srcId="{28DC4E7E-56EC-4858-8EF5-40EF22485D52}" destId="{E1C3570D-953D-43CA-B854-99AC75034B9B}" srcOrd="3" destOrd="0" presId="urn:microsoft.com/office/officeart/2005/8/layout/venn1"/>
    <dgm:cxn modelId="{7CE78FB3-1ACA-4110-A337-E64F15C1A1DD}" type="presParOf" srcId="{28DC4E7E-56EC-4858-8EF5-40EF22485D52}" destId="{B1F9C7D2-746F-4D28-B389-7BCEAB998DE8}" srcOrd="4" destOrd="0" presId="urn:microsoft.com/office/officeart/2005/8/layout/venn1"/>
    <dgm:cxn modelId="{26DB58A9-0AFE-494B-A777-619E2C10CF2D}" type="presParOf" srcId="{28DC4E7E-56EC-4858-8EF5-40EF22485D52}" destId="{A2473A4A-A44B-469A-AB0D-CDC0C510B27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97E182-ED46-4EDE-AE4E-A9FAC6FBC852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4C0340D4-280C-4F48-8F26-96237A81CED8}">
      <dgm:prSet/>
      <dgm:spPr/>
      <dgm:t>
        <a:bodyPr/>
        <a:lstStyle/>
        <a:p>
          <a:pPr rtl="0"/>
          <a:r>
            <a:rPr lang="en-IN" dirty="0" smtClean="0"/>
            <a:t>Apex Institution</a:t>
          </a:r>
          <a:endParaRPr lang="en-IN" dirty="0"/>
        </a:p>
      </dgm:t>
    </dgm:pt>
    <dgm:pt modelId="{7432B5B7-3C8E-468D-9FCA-EDC872659DB2}" type="parTrans" cxnId="{AC6FE63F-3924-4633-9FFF-513A07191380}">
      <dgm:prSet/>
      <dgm:spPr/>
      <dgm:t>
        <a:bodyPr/>
        <a:lstStyle/>
        <a:p>
          <a:endParaRPr lang="en-IN"/>
        </a:p>
      </dgm:t>
    </dgm:pt>
    <dgm:pt modelId="{04CB8C0B-2E38-4A34-B19E-CEC7FAF5165F}" type="sibTrans" cxnId="{AC6FE63F-3924-4633-9FFF-513A07191380}">
      <dgm:prSet/>
      <dgm:spPr/>
      <dgm:t>
        <a:bodyPr/>
        <a:lstStyle/>
        <a:p>
          <a:endParaRPr lang="en-IN"/>
        </a:p>
      </dgm:t>
    </dgm:pt>
    <dgm:pt modelId="{41D5E14B-26FD-4240-AD59-CCEE84823B33}">
      <dgm:prSet/>
      <dgm:spPr/>
      <dgm:t>
        <a:bodyPr/>
        <a:lstStyle/>
        <a:p>
          <a:pPr rtl="0"/>
          <a:r>
            <a:rPr lang="en-IN" dirty="0" smtClean="0"/>
            <a:t>Refinancing Agency</a:t>
          </a:r>
          <a:endParaRPr lang="en-IN" dirty="0"/>
        </a:p>
      </dgm:t>
    </dgm:pt>
    <dgm:pt modelId="{E292A3CC-16FC-46ED-81FD-88B5650F242F}" type="parTrans" cxnId="{E1212B7B-EAA8-4CCC-A0D2-E00A4C8591DC}">
      <dgm:prSet/>
      <dgm:spPr/>
      <dgm:t>
        <a:bodyPr/>
        <a:lstStyle/>
        <a:p>
          <a:endParaRPr lang="en-IN"/>
        </a:p>
      </dgm:t>
    </dgm:pt>
    <dgm:pt modelId="{C0A0AD08-2B6E-4E10-ABF4-7CD9B3C1DC02}" type="sibTrans" cxnId="{E1212B7B-EAA8-4CCC-A0D2-E00A4C8591DC}">
      <dgm:prSet/>
      <dgm:spPr/>
      <dgm:t>
        <a:bodyPr/>
        <a:lstStyle/>
        <a:p>
          <a:endParaRPr lang="en-IN"/>
        </a:p>
      </dgm:t>
    </dgm:pt>
    <dgm:pt modelId="{EE6E84A9-DCA1-4B82-B638-44B654F9227D}">
      <dgm:prSet/>
      <dgm:spPr/>
      <dgm:t>
        <a:bodyPr/>
        <a:lstStyle/>
        <a:p>
          <a:pPr rtl="0"/>
          <a:r>
            <a:rPr lang="en-IN" dirty="0" smtClean="0"/>
            <a:t>Framing better credit delivery system</a:t>
          </a:r>
          <a:endParaRPr lang="en-IN" dirty="0"/>
        </a:p>
      </dgm:t>
    </dgm:pt>
    <dgm:pt modelId="{CEED678E-6D3F-42A5-B6C8-5CD99BF741FD}" type="parTrans" cxnId="{B2FC5E97-9393-426E-9734-DA9667A6941D}">
      <dgm:prSet/>
      <dgm:spPr/>
      <dgm:t>
        <a:bodyPr/>
        <a:lstStyle/>
        <a:p>
          <a:endParaRPr lang="en-IN"/>
        </a:p>
      </dgm:t>
    </dgm:pt>
    <dgm:pt modelId="{674EAFC9-3422-41F8-9002-AD66E213AD8A}" type="sibTrans" cxnId="{B2FC5E97-9393-426E-9734-DA9667A6941D}">
      <dgm:prSet/>
      <dgm:spPr/>
      <dgm:t>
        <a:bodyPr/>
        <a:lstStyle/>
        <a:p>
          <a:endParaRPr lang="en-IN"/>
        </a:p>
      </dgm:t>
    </dgm:pt>
    <dgm:pt modelId="{6D3667F6-407F-4662-AAE0-1AC65B937DC5}">
      <dgm:prSet/>
      <dgm:spPr/>
      <dgm:t>
        <a:bodyPr/>
        <a:lstStyle/>
        <a:p>
          <a:pPr rtl="0"/>
          <a:r>
            <a:rPr lang="en-IN" dirty="0" smtClean="0"/>
            <a:t>Co ordination</a:t>
          </a:r>
          <a:endParaRPr lang="en-IN" dirty="0"/>
        </a:p>
      </dgm:t>
    </dgm:pt>
    <dgm:pt modelId="{3AC49413-8BAA-4A76-889C-AD177811DF6C}" type="parTrans" cxnId="{D7764EB7-9062-41A8-B536-170FDE91FF8B}">
      <dgm:prSet/>
      <dgm:spPr/>
      <dgm:t>
        <a:bodyPr/>
        <a:lstStyle/>
        <a:p>
          <a:endParaRPr lang="en-IN"/>
        </a:p>
      </dgm:t>
    </dgm:pt>
    <dgm:pt modelId="{FD2D4644-6019-4FBE-8631-2E30C3B4D340}" type="sibTrans" cxnId="{D7764EB7-9062-41A8-B536-170FDE91FF8B}">
      <dgm:prSet/>
      <dgm:spPr/>
      <dgm:t>
        <a:bodyPr/>
        <a:lstStyle/>
        <a:p>
          <a:endParaRPr lang="en-IN"/>
        </a:p>
      </dgm:t>
    </dgm:pt>
    <dgm:pt modelId="{F78C22A0-BC13-44FC-ADB3-307B55E1F195}">
      <dgm:prSet/>
      <dgm:spPr/>
      <dgm:t>
        <a:bodyPr/>
        <a:lstStyle/>
        <a:p>
          <a:pPr rtl="0"/>
          <a:r>
            <a:rPr lang="en-IN" dirty="0" smtClean="0"/>
            <a:t>Making plan &amp; policies</a:t>
          </a:r>
          <a:endParaRPr lang="en-IN" dirty="0"/>
        </a:p>
      </dgm:t>
    </dgm:pt>
    <dgm:pt modelId="{3CDE2DD2-12A0-490A-BA97-78102B1CF514}" type="parTrans" cxnId="{141ED754-3934-482B-93E6-D82F07DA7516}">
      <dgm:prSet/>
      <dgm:spPr/>
      <dgm:t>
        <a:bodyPr/>
        <a:lstStyle/>
        <a:p>
          <a:endParaRPr lang="en-IN"/>
        </a:p>
      </dgm:t>
    </dgm:pt>
    <dgm:pt modelId="{66A9D533-23BB-42D3-8D6B-DA0E7BE67671}" type="sibTrans" cxnId="{141ED754-3934-482B-93E6-D82F07DA7516}">
      <dgm:prSet/>
      <dgm:spPr/>
      <dgm:t>
        <a:bodyPr/>
        <a:lstStyle/>
        <a:p>
          <a:endParaRPr lang="en-IN"/>
        </a:p>
      </dgm:t>
    </dgm:pt>
    <dgm:pt modelId="{05515008-D33B-4D98-AD27-CC8A22C76FCA}">
      <dgm:prSet/>
      <dgm:spPr/>
      <dgm:t>
        <a:bodyPr/>
        <a:lstStyle/>
        <a:p>
          <a:pPr rtl="0"/>
          <a:r>
            <a:rPr lang="en-IN" dirty="0" smtClean="0"/>
            <a:t>Promote Research</a:t>
          </a:r>
          <a:endParaRPr lang="en-IN" dirty="0"/>
        </a:p>
      </dgm:t>
    </dgm:pt>
    <dgm:pt modelId="{0E30625B-2E9A-4B50-B7AB-CBC1AA73A8FC}" type="parTrans" cxnId="{D6204E11-D906-46F9-AAA8-0D4D22A3C64E}">
      <dgm:prSet/>
      <dgm:spPr/>
      <dgm:t>
        <a:bodyPr/>
        <a:lstStyle/>
        <a:p>
          <a:endParaRPr lang="en-IN"/>
        </a:p>
      </dgm:t>
    </dgm:pt>
    <dgm:pt modelId="{685530DF-EA54-4649-B473-BDAF55AAB29A}" type="sibTrans" cxnId="{D6204E11-D906-46F9-AAA8-0D4D22A3C64E}">
      <dgm:prSet/>
      <dgm:spPr/>
      <dgm:t>
        <a:bodyPr/>
        <a:lstStyle/>
        <a:p>
          <a:endParaRPr lang="en-IN"/>
        </a:p>
      </dgm:t>
    </dgm:pt>
    <dgm:pt modelId="{A5C7E7CE-DE39-4BC6-9637-FDB9E7179863}" type="pres">
      <dgm:prSet presAssocID="{8997E182-ED46-4EDE-AE4E-A9FAC6FBC85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32A1A7B-4B44-4C94-BFF4-89CF78822BB5}" type="pres">
      <dgm:prSet presAssocID="{4C0340D4-280C-4F48-8F26-96237A81CED8}" presName="circ1" presStyleLbl="vennNode1" presStyleIdx="0" presStyleCnt="6"/>
      <dgm:spPr/>
    </dgm:pt>
    <dgm:pt modelId="{B6C871F3-153B-4341-82FA-0D3449D7F688}" type="pres">
      <dgm:prSet presAssocID="{4C0340D4-280C-4F48-8F26-96237A81CED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4A4D1AC-F254-4FDA-8C36-7C2335BEACFA}" type="pres">
      <dgm:prSet presAssocID="{41D5E14B-26FD-4240-AD59-CCEE84823B33}" presName="circ2" presStyleLbl="vennNode1" presStyleIdx="1" presStyleCnt="6"/>
      <dgm:spPr/>
    </dgm:pt>
    <dgm:pt modelId="{F84EE946-91FC-4DCB-9700-25640E595C78}" type="pres">
      <dgm:prSet presAssocID="{41D5E14B-26FD-4240-AD59-CCEE84823B3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B816646-348B-41AC-BB5B-154494B758F2}" type="pres">
      <dgm:prSet presAssocID="{EE6E84A9-DCA1-4B82-B638-44B654F9227D}" presName="circ3" presStyleLbl="vennNode1" presStyleIdx="2" presStyleCnt="6"/>
      <dgm:spPr/>
    </dgm:pt>
    <dgm:pt modelId="{D6AE7A52-D36D-4921-96E2-0C184D066523}" type="pres">
      <dgm:prSet presAssocID="{EE6E84A9-DCA1-4B82-B638-44B654F9227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03C3BC9-0E0D-49A0-964D-6729996D5971}" type="pres">
      <dgm:prSet presAssocID="{6D3667F6-407F-4662-AAE0-1AC65B937DC5}" presName="circ4" presStyleLbl="vennNode1" presStyleIdx="3" presStyleCnt="6"/>
      <dgm:spPr/>
    </dgm:pt>
    <dgm:pt modelId="{3689A2CA-F101-4BAC-BE98-DB770125710A}" type="pres">
      <dgm:prSet presAssocID="{6D3667F6-407F-4662-AAE0-1AC65B937DC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CC9A8BE-ECD3-4AB8-BA9D-9E2662608B23}" type="pres">
      <dgm:prSet presAssocID="{F78C22A0-BC13-44FC-ADB3-307B55E1F195}" presName="circ5" presStyleLbl="vennNode1" presStyleIdx="4" presStyleCnt="6"/>
      <dgm:spPr/>
    </dgm:pt>
    <dgm:pt modelId="{B7F79B3B-619D-4BE7-B25C-BCD8C3D0CDCE}" type="pres">
      <dgm:prSet presAssocID="{F78C22A0-BC13-44FC-ADB3-307B55E1F195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6AD72AA-3E61-4B6E-95A2-2427CB0E6413}" type="pres">
      <dgm:prSet presAssocID="{05515008-D33B-4D98-AD27-CC8A22C76FCA}" presName="circ6" presStyleLbl="vennNode1" presStyleIdx="5" presStyleCnt="6"/>
      <dgm:spPr/>
    </dgm:pt>
    <dgm:pt modelId="{E681AD17-E2D9-4AF4-9BBD-F04623952F07}" type="pres">
      <dgm:prSet presAssocID="{05515008-D33B-4D98-AD27-CC8A22C76FC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1212B7B-EAA8-4CCC-A0D2-E00A4C8591DC}" srcId="{8997E182-ED46-4EDE-AE4E-A9FAC6FBC852}" destId="{41D5E14B-26FD-4240-AD59-CCEE84823B33}" srcOrd="1" destOrd="0" parTransId="{E292A3CC-16FC-46ED-81FD-88B5650F242F}" sibTransId="{C0A0AD08-2B6E-4E10-ABF4-7CD9B3C1DC02}"/>
    <dgm:cxn modelId="{AA03F690-D6A7-4556-9B17-09C1888B00E4}" type="presOf" srcId="{F78C22A0-BC13-44FC-ADB3-307B55E1F195}" destId="{B7F79B3B-619D-4BE7-B25C-BCD8C3D0CDCE}" srcOrd="0" destOrd="0" presId="urn:microsoft.com/office/officeart/2005/8/layout/venn1"/>
    <dgm:cxn modelId="{AC6FE63F-3924-4633-9FFF-513A07191380}" srcId="{8997E182-ED46-4EDE-AE4E-A9FAC6FBC852}" destId="{4C0340D4-280C-4F48-8F26-96237A81CED8}" srcOrd="0" destOrd="0" parTransId="{7432B5B7-3C8E-468D-9FCA-EDC872659DB2}" sibTransId="{04CB8C0B-2E38-4A34-B19E-CEC7FAF5165F}"/>
    <dgm:cxn modelId="{E5D88B40-A86E-4B24-81EB-D6C42766DCF9}" type="presOf" srcId="{EE6E84A9-DCA1-4B82-B638-44B654F9227D}" destId="{D6AE7A52-D36D-4921-96E2-0C184D066523}" srcOrd="0" destOrd="0" presId="urn:microsoft.com/office/officeart/2005/8/layout/venn1"/>
    <dgm:cxn modelId="{B2FC5E97-9393-426E-9734-DA9667A6941D}" srcId="{8997E182-ED46-4EDE-AE4E-A9FAC6FBC852}" destId="{EE6E84A9-DCA1-4B82-B638-44B654F9227D}" srcOrd="2" destOrd="0" parTransId="{CEED678E-6D3F-42A5-B6C8-5CD99BF741FD}" sibTransId="{674EAFC9-3422-41F8-9002-AD66E213AD8A}"/>
    <dgm:cxn modelId="{A3893903-F616-4FD7-9FDB-C68ABF8ED2AF}" type="presOf" srcId="{41D5E14B-26FD-4240-AD59-CCEE84823B33}" destId="{F84EE946-91FC-4DCB-9700-25640E595C78}" srcOrd="0" destOrd="0" presId="urn:microsoft.com/office/officeart/2005/8/layout/venn1"/>
    <dgm:cxn modelId="{A82967CC-4557-4AE9-A622-E4C282DB7696}" type="presOf" srcId="{6D3667F6-407F-4662-AAE0-1AC65B937DC5}" destId="{3689A2CA-F101-4BAC-BE98-DB770125710A}" srcOrd="0" destOrd="0" presId="urn:microsoft.com/office/officeart/2005/8/layout/venn1"/>
    <dgm:cxn modelId="{21688B8B-693D-431E-BD69-C769C05E02BC}" type="presOf" srcId="{05515008-D33B-4D98-AD27-CC8A22C76FCA}" destId="{E681AD17-E2D9-4AF4-9BBD-F04623952F07}" srcOrd="0" destOrd="0" presId="urn:microsoft.com/office/officeart/2005/8/layout/venn1"/>
    <dgm:cxn modelId="{D6204E11-D906-46F9-AAA8-0D4D22A3C64E}" srcId="{8997E182-ED46-4EDE-AE4E-A9FAC6FBC852}" destId="{05515008-D33B-4D98-AD27-CC8A22C76FCA}" srcOrd="5" destOrd="0" parTransId="{0E30625B-2E9A-4B50-B7AB-CBC1AA73A8FC}" sibTransId="{685530DF-EA54-4649-B473-BDAF55AAB29A}"/>
    <dgm:cxn modelId="{D7764EB7-9062-41A8-B536-170FDE91FF8B}" srcId="{8997E182-ED46-4EDE-AE4E-A9FAC6FBC852}" destId="{6D3667F6-407F-4662-AAE0-1AC65B937DC5}" srcOrd="3" destOrd="0" parTransId="{3AC49413-8BAA-4A76-889C-AD177811DF6C}" sibTransId="{FD2D4644-6019-4FBE-8631-2E30C3B4D340}"/>
    <dgm:cxn modelId="{AD2D054F-4658-4C22-96A3-F10385CA5917}" type="presOf" srcId="{8997E182-ED46-4EDE-AE4E-A9FAC6FBC852}" destId="{A5C7E7CE-DE39-4BC6-9637-FDB9E7179863}" srcOrd="0" destOrd="0" presId="urn:microsoft.com/office/officeart/2005/8/layout/venn1"/>
    <dgm:cxn modelId="{141ED754-3934-482B-93E6-D82F07DA7516}" srcId="{8997E182-ED46-4EDE-AE4E-A9FAC6FBC852}" destId="{F78C22A0-BC13-44FC-ADB3-307B55E1F195}" srcOrd="4" destOrd="0" parTransId="{3CDE2DD2-12A0-490A-BA97-78102B1CF514}" sibTransId="{66A9D533-23BB-42D3-8D6B-DA0E7BE67671}"/>
    <dgm:cxn modelId="{A72B2D77-5978-4C09-AA93-AF5B2CFE18E0}" type="presOf" srcId="{4C0340D4-280C-4F48-8F26-96237A81CED8}" destId="{B6C871F3-153B-4341-82FA-0D3449D7F688}" srcOrd="0" destOrd="0" presId="urn:microsoft.com/office/officeart/2005/8/layout/venn1"/>
    <dgm:cxn modelId="{94CF350E-AEE0-4C90-9043-BE4BF648ADC3}" type="presParOf" srcId="{A5C7E7CE-DE39-4BC6-9637-FDB9E7179863}" destId="{F32A1A7B-4B44-4C94-BFF4-89CF78822BB5}" srcOrd="0" destOrd="0" presId="urn:microsoft.com/office/officeart/2005/8/layout/venn1"/>
    <dgm:cxn modelId="{7B31946D-08A3-4160-A8BF-1D5794581BFE}" type="presParOf" srcId="{A5C7E7CE-DE39-4BC6-9637-FDB9E7179863}" destId="{B6C871F3-153B-4341-82FA-0D3449D7F688}" srcOrd="1" destOrd="0" presId="urn:microsoft.com/office/officeart/2005/8/layout/venn1"/>
    <dgm:cxn modelId="{7FF40B6D-38A5-48B9-90A2-C3CB5731DB42}" type="presParOf" srcId="{A5C7E7CE-DE39-4BC6-9637-FDB9E7179863}" destId="{94A4D1AC-F254-4FDA-8C36-7C2335BEACFA}" srcOrd="2" destOrd="0" presId="urn:microsoft.com/office/officeart/2005/8/layout/venn1"/>
    <dgm:cxn modelId="{B80B071C-3100-4AEE-A9EE-384184F3943E}" type="presParOf" srcId="{A5C7E7CE-DE39-4BC6-9637-FDB9E7179863}" destId="{F84EE946-91FC-4DCB-9700-25640E595C78}" srcOrd="3" destOrd="0" presId="urn:microsoft.com/office/officeart/2005/8/layout/venn1"/>
    <dgm:cxn modelId="{EBE1232D-9EC3-4C00-88AE-F1DBCEAB5686}" type="presParOf" srcId="{A5C7E7CE-DE39-4BC6-9637-FDB9E7179863}" destId="{6B816646-348B-41AC-BB5B-154494B758F2}" srcOrd="4" destOrd="0" presId="urn:microsoft.com/office/officeart/2005/8/layout/venn1"/>
    <dgm:cxn modelId="{5486578A-07CD-4917-A075-163CFF221A2B}" type="presParOf" srcId="{A5C7E7CE-DE39-4BC6-9637-FDB9E7179863}" destId="{D6AE7A52-D36D-4921-96E2-0C184D066523}" srcOrd="5" destOrd="0" presId="urn:microsoft.com/office/officeart/2005/8/layout/venn1"/>
    <dgm:cxn modelId="{2DB5EA98-D725-4294-8ACD-BBAF81775536}" type="presParOf" srcId="{A5C7E7CE-DE39-4BC6-9637-FDB9E7179863}" destId="{F03C3BC9-0E0D-49A0-964D-6729996D5971}" srcOrd="6" destOrd="0" presId="urn:microsoft.com/office/officeart/2005/8/layout/venn1"/>
    <dgm:cxn modelId="{D0997547-1100-4FCE-9011-FEAE6C17F329}" type="presParOf" srcId="{A5C7E7CE-DE39-4BC6-9637-FDB9E7179863}" destId="{3689A2CA-F101-4BAC-BE98-DB770125710A}" srcOrd="7" destOrd="0" presId="urn:microsoft.com/office/officeart/2005/8/layout/venn1"/>
    <dgm:cxn modelId="{07C46B94-8FEF-4F50-B203-D0ED31476140}" type="presParOf" srcId="{A5C7E7CE-DE39-4BC6-9637-FDB9E7179863}" destId="{8CC9A8BE-ECD3-4AB8-BA9D-9E2662608B23}" srcOrd="8" destOrd="0" presId="urn:microsoft.com/office/officeart/2005/8/layout/venn1"/>
    <dgm:cxn modelId="{258829C2-1BC4-427C-BD56-CBCB2A403383}" type="presParOf" srcId="{A5C7E7CE-DE39-4BC6-9637-FDB9E7179863}" destId="{B7F79B3B-619D-4BE7-B25C-BCD8C3D0CDCE}" srcOrd="9" destOrd="0" presId="urn:microsoft.com/office/officeart/2005/8/layout/venn1"/>
    <dgm:cxn modelId="{6DD2A535-2C45-47A7-8BDE-370302B0607F}" type="presParOf" srcId="{A5C7E7CE-DE39-4BC6-9637-FDB9E7179863}" destId="{86AD72AA-3E61-4B6E-95A2-2427CB0E6413}" srcOrd="10" destOrd="0" presId="urn:microsoft.com/office/officeart/2005/8/layout/venn1"/>
    <dgm:cxn modelId="{14C0DFC5-80D4-41EC-9113-523AFAB40210}" type="presParOf" srcId="{A5C7E7CE-DE39-4BC6-9637-FDB9E7179863}" destId="{E681AD17-E2D9-4AF4-9BBD-F04623952F07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FE52B8E-6DDB-4D80-8A15-8EF12B38C2EA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n-IN"/>
        </a:p>
      </dgm:t>
    </dgm:pt>
    <dgm:pt modelId="{04D4E8A6-5367-4472-A783-79BA6B84319A}">
      <dgm:prSet/>
      <dgm:spPr/>
      <dgm:t>
        <a:bodyPr/>
        <a:lstStyle/>
        <a:p>
          <a:pPr rtl="0"/>
          <a:r>
            <a:rPr lang="en-IN" dirty="0" smtClean="0"/>
            <a:t>Creating space for voluntary savings</a:t>
          </a:r>
          <a:endParaRPr lang="en-IN" dirty="0"/>
        </a:p>
      </dgm:t>
    </dgm:pt>
    <dgm:pt modelId="{C8743C3C-FCAD-4711-8EA4-20559EB7D4A9}" type="parTrans" cxnId="{3AED9AE9-9E43-4777-ABF5-FC1AF7BF58ED}">
      <dgm:prSet/>
      <dgm:spPr/>
      <dgm:t>
        <a:bodyPr/>
        <a:lstStyle/>
        <a:p>
          <a:endParaRPr lang="en-IN"/>
        </a:p>
      </dgm:t>
    </dgm:pt>
    <dgm:pt modelId="{2A0F4825-A1DF-483D-865D-ACE878CC197F}" type="sibTrans" cxnId="{3AED9AE9-9E43-4777-ABF5-FC1AF7BF58ED}">
      <dgm:prSet/>
      <dgm:spPr/>
      <dgm:t>
        <a:bodyPr/>
        <a:lstStyle/>
        <a:p>
          <a:endParaRPr lang="en-IN"/>
        </a:p>
      </dgm:t>
    </dgm:pt>
    <dgm:pt modelId="{EBE7DD95-0DCB-4EEC-8DF6-88E9C0B94655}">
      <dgm:prSet/>
      <dgm:spPr/>
      <dgm:t>
        <a:bodyPr/>
        <a:lstStyle/>
        <a:p>
          <a:pPr rtl="0"/>
          <a:r>
            <a:rPr lang="en-IN" dirty="0" smtClean="0"/>
            <a:t>Cash credit as preferred mode of financing</a:t>
          </a:r>
          <a:endParaRPr lang="en-IN" dirty="0"/>
        </a:p>
      </dgm:t>
    </dgm:pt>
    <dgm:pt modelId="{2A3956C3-640D-48E1-B48A-DFEAD1532A59}" type="parTrans" cxnId="{239AC898-BBC7-4CB4-B7F5-3A7CC43F48DA}">
      <dgm:prSet/>
      <dgm:spPr/>
      <dgm:t>
        <a:bodyPr/>
        <a:lstStyle/>
        <a:p>
          <a:endParaRPr lang="en-IN"/>
        </a:p>
      </dgm:t>
    </dgm:pt>
    <dgm:pt modelId="{72CA4E52-600E-4D07-949C-47834E0F1F1A}" type="sibTrans" cxnId="{239AC898-BBC7-4CB4-B7F5-3A7CC43F48DA}">
      <dgm:prSet/>
      <dgm:spPr/>
      <dgm:t>
        <a:bodyPr/>
        <a:lstStyle/>
        <a:p>
          <a:endParaRPr lang="en-IN"/>
        </a:p>
      </dgm:t>
    </dgm:pt>
    <dgm:pt modelId="{77635B40-CF5D-46E7-83A2-F03F41117C7D}">
      <dgm:prSet/>
      <dgm:spPr/>
      <dgm:t>
        <a:bodyPr/>
        <a:lstStyle/>
        <a:p>
          <a:pPr rtl="0"/>
          <a:r>
            <a:rPr lang="en-IN" dirty="0" smtClean="0"/>
            <a:t>Scope for multiple loans</a:t>
          </a:r>
          <a:endParaRPr lang="en-IN" dirty="0"/>
        </a:p>
      </dgm:t>
    </dgm:pt>
    <dgm:pt modelId="{955FB0C4-26FD-40B6-886B-F60A0950E6B1}" type="parTrans" cxnId="{022EF29C-3527-498C-BC89-AC5B03110CED}">
      <dgm:prSet/>
      <dgm:spPr/>
      <dgm:t>
        <a:bodyPr/>
        <a:lstStyle/>
        <a:p>
          <a:endParaRPr lang="en-IN"/>
        </a:p>
      </dgm:t>
    </dgm:pt>
    <dgm:pt modelId="{E0080840-C10E-42A5-BE7B-9CE5396B835C}" type="sibTrans" cxnId="{022EF29C-3527-498C-BC89-AC5B03110CED}">
      <dgm:prSet/>
      <dgm:spPr/>
      <dgm:t>
        <a:bodyPr/>
        <a:lstStyle/>
        <a:p>
          <a:endParaRPr lang="en-IN"/>
        </a:p>
      </dgm:t>
    </dgm:pt>
    <dgm:pt modelId="{B6650722-00BE-4F78-8909-B2500D041A22}">
      <dgm:prSet/>
      <dgm:spPr/>
      <dgm:t>
        <a:bodyPr/>
        <a:lstStyle/>
        <a:p>
          <a:pPr rtl="0"/>
          <a:r>
            <a:rPr lang="en-IN" dirty="0" smtClean="0"/>
            <a:t>SHG federation</a:t>
          </a:r>
          <a:endParaRPr lang="en-IN" dirty="0"/>
        </a:p>
      </dgm:t>
    </dgm:pt>
    <dgm:pt modelId="{3C44735D-1E38-4A4A-86F8-6C087CEFB522}" type="parTrans" cxnId="{10B18C49-7009-4A91-9BC0-35A16C28E982}">
      <dgm:prSet/>
      <dgm:spPr/>
      <dgm:t>
        <a:bodyPr/>
        <a:lstStyle/>
        <a:p>
          <a:endParaRPr lang="en-IN"/>
        </a:p>
      </dgm:t>
    </dgm:pt>
    <dgm:pt modelId="{DEC54503-BAF5-423F-A360-C14285D2AA0F}" type="sibTrans" cxnId="{10B18C49-7009-4A91-9BC0-35A16C28E982}">
      <dgm:prSet/>
      <dgm:spPr/>
      <dgm:t>
        <a:bodyPr/>
        <a:lstStyle/>
        <a:p>
          <a:endParaRPr lang="en-IN"/>
        </a:p>
      </dgm:t>
    </dgm:pt>
    <dgm:pt modelId="{571ADFD5-30FE-4C4A-B496-AEAEFDA2BA6A}">
      <dgm:prSet/>
      <dgm:spPr/>
      <dgm:t>
        <a:bodyPr/>
        <a:lstStyle/>
        <a:p>
          <a:pPr rtl="0"/>
          <a:r>
            <a:rPr lang="en-IN" dirty="0" smtClean="0"/>
            <a:t>Promotion</a:t>
          </a:r>
          <a:endParaRPr lang="en-IN" dirty="0"/>
        </a:p>
      </dgm:t>
    </dgm:pt>
    <dgm:pt modelId="{F6766109-7C73-4A1C-938F-A4527D8DDB1C}" type="parTrans" cxnId="{4774D3C2-4A05-4738-A362-A8F02AC8D666}">
      <dgm:prSet/>
      <dgm:spPr/>
      <dgm:t>
        <a:bodyPr/>
        <a:lstStyle/>
        <a:p>
          <a:endParaRPr lang="en-IN"/>
        </a:p>
      </dgm:t>
    </dgm:pt>
    <dgm:pt modelId="{59E2CFF2-22CC-4B73-A568-9E27A37266C8}" type="sibTrans" cxnId="{4774D3C2-4A05-4738-A362-A8F02AC8D666}">
      <dgm:prSet/>
      <dgm:spPr/>
      <dgm:t>
        <a:bodyPr/>
        <a:lstStyle/>
        <a:p>
          <a:endParaRPr lang="en-IN"/>
        </a:p>
      </dgm:t>
    </dgm:pt>
    <dgm:pt modelId="{E1C83DF0-EEB7-44FF-A446-8542E6DD9FF6}" type="pres">
      <dgm:prSet presAssocID="{1FE52B8E-6DDB-4D80-8A15-8EF12B38C2E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633A85D-F9A2-4A3D-874E-CFF04BD9BB1C}" type="pres">
      <dgm:prSet presAssocID="{04D4E8A6-5367-4472-A783-79BA6B84319A}" presName="circ1" presStyleLbl="vennNode1" presStyleIdx="0" presStyleCnt="5"/>
      <dgm:spPr/>
    </dgm:pt>
    <dgm:pt modelId="{0097F605-F0CD-4646-8B99-5B72D252F39A}" type="pres">
      <dgm:prSet presAssocID="{04D4E8A6-5367-4472-A783-79BA6B84319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882D61D-6201-482F-8ABC-723CF816DE0E}" type="pres">
      <dgm:prSet presAssocID="{EBE7DD95-0DCB-4EEC-8DF6-88E9C0B94655}" presName="circ2" presStyleLbl="vennNode1" presStyleIdx="1" presStyleCnt="5"/>
      <dgm:spPr/>
    </dgm:pt>
    <dgm:pt modelId="{FFF8B0E0-1C6E-4AE9-9073-8C2F7744A63D}" type="pres">
      <dgm:prSet presAssocID="{EBE7DD95-0DCB-4EEC-8DF6-88E9C0B9465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571BAB-4A15-4DCB-A1F7-10E63CD64630}" type="pres">
      <dgm:prSet presAssocID="{77635B40-CF5D-46E7-83A2-F03F41117C7D}" presName="circ3" presStyleLbl="vennNode1" presStyleIdx="2" presStyleCnt="5"/>
      <dgm:spPr/>
    </dgm:pt>
    <dgm:pt modelId="{57336F70-A259-4F83-A8C6-A7B4128CDB5C}" type="pres">
      <dgm:prSet presAssocID="{77635B40-CF5D-46E7-83A2-F03F41117C7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29D9F8-76D8-401E-86CD-41E41CCF9E62}" type="pres">
      <dgm:prSet presAssocID="{B6650722-00BE-4F78-8909-B2500D041A22}" presName="circ4" presStyleLbl="vennNode1" presStyleIdx="3" presStyleCnt="5"/>
      <dgm:spPr/>
    </dgm:pt>
    <dgm:pt modelId="{0AE5A356-537E-4C24-B64B-5ADCE449DC3F}" type="pres">
      <dgm:prSet presAssocID="{B6650722-00BE-4F78-8909-B2500D041A2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48C6F06-F681-4CBB-B9E0-EFDAA9AE38A1}" type="pres">
      <dgm:prSet presAssocID="{571ADFD5-30FE-4C4A-B496-AEAEFDA2BA6A}" presName="circ5" presStyleLbl="vennNode1" presStyleIdx="4" presStyleCnt="5"/>
      <dgm:spPr/>
    </dgm:pt>
    <dgm:pt modelId="{F68107E5-DA36-4C43-8A96-CC9FDADF5660}" type="pres">
      <dgm:prSet presAssocID="{571ADFD5-30FE-4C4A-B496-AEAEFDA2BA6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39AC898-BBC7-4CB4-B7F5-3A7CC43F48DA}" srcId="{1FE52B8E-6DDB-4D80-8A15-8EF12B38C2EA}" destId="{EBE7DD95-0DCB-4EEC-8DF6-88E9C0B94655}" srcOrd="1" destOrd="0" parTransId="{2A3956C3-640D-48E1-B48A-DFEAD1532A59}" sibTransId="{72CA4E52-600E-4D07-949C-47834E0F1F1A}"/>
    <dgm:cxn modelId="{3AED9AE9-9E43-4777-ABF5-FC1AF7BF58ED}" srcId="{1FE52B8E-6DDB-4D80-8A15-8EF12B38C2EA}" destId="{04D4E8A6-5367-4472-A783-79BA6B84319A}" srcOrd="0" destOrd="0" parTransId="{C8743C3C-FCAD-4711-8EA4-20559EB7D4A9}" sibTransId="{2A0F4825-A1DF-483D-865D-ACE878CC197F}"/>
    <dgm:cxn modelId="{5D3225B0-107F-4131-B354-CB2761AA65D3}" type="presOf" srcId="{77635B40-CF5D-46E7-83A2-F03F41117C7D}" destId="{57336F70-A259-4F83-A8C6-A7B4128CDB5C}" srcOrd="0" destOrd="0" presId="urn:microsoft.com/office/officeart/2005/8/layout/venn1"/>
    <dgm:cxn modelId="{3043A983-1514-4C43-BBDF-925E675176B3}" type="presOf" srcId="{1FE52B8E-6DDB-4D80-8A15-8EF12B38C2EA}" destId="{E1C83DF0-EEB7-44FF-A446-8542E6DD9FF6}" srcOrd="0" destOrd="0" presId="urn:microsoft.com/office/officeart/2005/8/layout/venn1"/>
    <dgm:cxn modelId="{0DD47B60-21BD-4455-9548-92617A4CCDBA}" type="presOf" srcId="{EBE7DD95-0DCB-4EEC-8DF6-88E9C0B94655}" destId="{FFF8B0E0-1C6E-4AE9-9073-8C2F7744A63D}" srcOrd="0" destOrd="0" presId="urn:microsoft.com/office/officeart/2005/8/layout/venn1"/>
    <dgm:cxn modelId="{10B18C49-7009-4A91-9BC0-35A16C28E982}" srcId="{1FE52B8E-6DDB-4D80-8A15-8EF12B38C2EA}" destId="{B6650722-00BE-4F78-8909-B2500D041A22}" srcOrd="3" destOrd="0" parTransId="{3C44735D-1E38-4A4A-86F8-6C087CEFB522}" sibTransId="{DEC54503-BAF5-423F-A360-C14285D2AA0F}"/>
    <dgm:cxn modelId="{022EF29C-3527-498C-BC89-AC5B03110CED}" srcId="{1FE52B8E-6DDB-4D80-8A15-8EF12B38C2EA}" destId="{77635B40-CF5D-46E7-83A2-F03F41117C7D}" srcOrd="2" destOrd="0" parTransId="{955FB0C4-26FD-40B6-886B-F60A0950E6B1}" sibTransId="{E0080840-C10E-42A5-BE7B-9CE5396B835C}"/>
    <dgm:cxn modelId="{4774D3C2-4A05-4738-A362-A8F02AC8D666}" srcId="{1FE52B8E-6DDB-4D80-8A15-8EF12B38C2EA}" destId="{571ADFD5-30FE-4C4A-B496-AEAEFDA2BA6A}" srcOrd="4" destOrd="0" parTransId="{F6766109-7C73-4A1C-938F-A4527D8DDB1C}" sibTransId="{59E2CFF2-22CC-4B73-A568-9E27A37266C8}"/>
    <dgm:cxn modelId="{CCE2F347-161E-42D6-A010-A299E08A23B5}" type="presOf" srcId="{B6650722-00BE-4F78-8909-B2500D041A22}" destId="{0AE5A356-537E-4C24-B64B-5ADCE449DC3F}" srcOrd="0" destOrd="0" presId="urn:microsoft.com/office/officeart/2005/8/layout/venn1"/>
    <dgm:cxn modelId="{955D1038-99E3-47EB-B737-7A4AB0ED01A8}" type="presOf" srcId="{571ADFD5-30FE-4C4A-B496-AEAEFDA2BA6A}" destId="{F68107E5-DA36-4C43-8A96-CC9FDADF5660}" srcOrd="0" destOrd="0" presId="urn:microsoft.com/office/officeart/2005/8/layout/venn1"/>
    <dgm:cxn modelId="{18B09BF5-520D-4863-9743-018004D5BC4C}" type="presOf" srcId="{04D4E8A6-5367-4472-A783-79BA6B84319A}" destId="{0097F605-F0CD-4646-8B99-5B72D252F39A}" srcOrd="0" destOrd="0" presId="urn:microsoft.com/office/officeart/2005/8/layout/venn1"/>
    <dgm:cxn modelId="{FAD8BF41-0AEB-486E-B1B1-F51539BDB754}" type="presParOf" srcId="{E1C83DF0-EEB7-44FF-A446-8542E6DD9FF6}" destId="{2633A85D-F9A2-4A3D-874E-CFF04BD9BB1C}" srcOrd="0" destOrd="0" presId="urn:microsoft.com/office/officeart/2005/8/layout/venn1"/>
    <dgm:cxn modelId="{60497D1F-3C6D-4541-AB7E-080324DF32FB}" type="presParOf" srcId="{E1C83DF0-EEB7-44FF-A446-8542E6DD9FF6}" destId="{0097F605-F0CD-4646-8B99-5B72D252F39A}" srcOrd="1" destOrd="0" presId="urn:microsoft.com/office/officeart/2005/8/layout/venn1"/>
    <dgm:cxn modelId="{87551D76-53C1-4479-BF3A-3A469AC33A20}" type="presParOf" srcId="{E1C83DF0-EEB7-44FF-A446-8542E6DD9FF6}" destId="{9882D61D-6201-482F-8ABC-723CF816DE0E}" srcOrd="2" destOrd="0" presId="urn:microsoft.com/office/officeart/2005/8/layout/venn1"/>
    <dgm:cxn modelId="{983EE4AF-7C43-4939-ACCC-C9DA7C7EA490}" type="presParOf" srcId="{E1C83DF0-EEB7-44FF-A446-8542E6DD9FF6}" destId="{FFF8B0E0-1C6E-4AE9-9073-8C2F7744A63D}" srcOrd="3" destOrd="0" presId="urn:microsoft.com/office/officeart/2005/8/layout/venn1"/>
    <dgm:cxn modelId="{2D5E756C-708D-4568-B010-DED52070848B}" type="presParOf" srcId="{E1C83DF0-EEB7-44FF-A446-8542E6DD9FF6}" destId="{8E571BAB-4A15-4DCB-A1F7-10E63CD64630}" srcOrd="4" destOrd="0" presId="urn:microsoft.com/office/officeart/2005/8/layout/venn1"/>
    <dgm:cxn modelId="{6C731A3F-AD69-4779-9F60-3DFE501F295F}" type="presParOf" srcId="{E1C83DF0-EEB7-44FF-A446-8542E6DD9FF6}" destId="{57336F70-A259-4F83-A8C6-A7B4128CDB5C}" srcOrd="5" destOrd="0" presId="urn:microsoft.com/office/officeart/2005/8/layout/venn1"/>
    <dgm:cxn modelId="{8EC9CA04-AF27-4828-8E92-63C3A2D7DFAB}" type="presParOf" srcId="{E1C83DF0-EEB7-44FF-A446-8542E6DD9FF6}" destId="{B529D9F8-76D8-401E-86CD-41E41CCF9E62}" srcOrd="6" destOrd="0" presId="urn:microsoft.com/office/officeart/2005/8/layout/venn1"/>
    <dgm:cxn modelId="{C39E718F-087E-4212-AC4A-3594A7427356}" type="presParOf" srcId="{E1C83DF0-EEB7-44FF-A446-8542E6DD9FF6}" destId="{0AE5A356-537E-4C24-B64B-5ADCE449DC3F}" srcOrd="7" destOrd="0" presId="urn:microsoft.com/office/officeart/2005/8/layout/venn1"/>
    <dgm:cxn modelId="{A4FE0175-759B-43F2-A303-7A4029E5DA88}" type="presParOf" srcId="{E1C83DF0-EEB7-44FF-A446-8542E6DD9FF6}" destId="{048C6F06-F681-4CBB-B9E0-EFDAA9AE38A1}" srcOrd="8" destOrd="0" presId="urn:microsoft.com/office/officeart/2005/8/layout/venn1"/>
    <dgm:cxn modelId="{B0139D03-58BE-4F4D-8469-5F698FB8B6CB}" type="presParOf" srcId="{E1C83DF0-EEB7-44FF-A446-8542E6DD9FF6}" destId="{F68107E5-DA36-4C43-8A96-CC9FDADF5660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058D879-27FD-49B0-AC8E-9592C03A5848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IN"/>
        </a:p>
      </dgm:t>
    </dgm:pt>
    <dgm:pt modelId="{88F45F2E-1D0A-40D5-BDAF-35F2FF28B202}">
      <dgm:prSet/>
      <dgm:spPr/>
      <dgm:t>
        <a:bodyPr/>
        <a:lstStyle/>
        <a:p>
          <a:pPr rtl="0"/>
          <a:r>
            <a:rPr lang="en-IN" dirty="0" smtClean="0"/>
            <a:t>Agriculture</a:t>
          </a:r>
          <a:endParaRPr lang="en-IN" dirty="0"/>
        </a:p>
      </dgm:t>
    </dgm:pt>
    <dgm:pt modelId="{66C37B34-5144-4393-A46F-3F2A11297B48}" type="parTrans" cxnId="{091B1F55-FDDB-4442-BEE4-BB1EC3EC4528}">
      <dgm:prSet/>
      <dgm:spPr/>
      <dgm:t>
        <a:bodyPr/>
        <a:lstStyle/>
        <a:p>
          <a:endParaRPr lang="en-IN"/>
        </a:p>
      </dgm:t>
    </dgm:pt>
    <dgm:pt modelId="{DAFF5BAF-5F74-4DD1-84A9-FB8C48C0A245}" type="sibTrans" cxnId="{091B1F55-FDDB-4442-BEE4-BB1EC3EC4528}">
      <dgm:prSet/>
      <dgm:spPr/>
      <dgm:t>
        <a:bodyPr/>
        <a:lstStyle/>
        <a:p>
          <a:endParaRPr lang="en-IN"/>
        </a:p>
      </dgm:t>
    </dgm:pt>
    <dgm:pt modelId="{D41E818F-42D9-40E7-83AE-8FEF85AEC8E8}">
      <dgm:prSet/>
      <dgm:spPr/>
      <dgm:t>
        <a:bodyPr/>
        <a:lstStyle/>
        <a:p>
          <a:pPr rtl="0"/>
          <a:r>
            <a:rPr lang="en-IN" dirty="0" smtClean="0"/>
            <a:t>Micro, Small &amp; Medium Enterprises</a:t>
          </a:r>
          <a:endParaRPr lang="en-IN" dirty="0"/>
        </a:p>
      </dgm:t>
    </dgm:pt>
    <dgm:pt modelId="{8ED1C091-4456-4C66-900B-99B1F65F163C}" type="parTrans" cxnId="{D6454BD0-F618-4361-8BED-76952A955D4D}">
      <dgm:prSet/>
      <dgm:spPr/>
      <dgm:t>
        <a:bodyPr/>
        <a:lstStyle/>
        <a:p>
          <a:endParaRPr lang="en-IN"/>
        </a:p>
      </dgm:t>
    </dgm:pt>
    <dgm:pt modelId="{EDA26B93-5737-4419-A88C-0E83ACB9BB86}" type="sibTrans" cxnId="{D6454BD0-F618-4361-8BED-76952A955D4D}">
      <dgm:prSet/>
      <dgm:spPr/>
      <dgm:t>
        <a:bodyPr/>
        <a:lstStyle/>
        <a:p>
          <a:endParaRPr lang="en-IN"/>
        </a:p>
      </dgm:t>
    </dgm:pt>
    <dgm:pt modelId="{4DCA7F46-10BF-4CC2-A730-B74B206E75CC}">
      <dgm:prSet/>
      <dgm:spPr/>
      <dgm:t>
        <a:bodyPr/>
        <a:lstStyle/>
        <a:p>
          <a:pPr rtl="0"/>
          <a:r>
            <a:rPr lang="en-IN" dirty="0" smtClean="0"/>
            <a:t>Export Credit</a:t>
          </a:r>
          <a:endParaRPr lang="en-IN" dirty="0"/>
        </a:p>
      </dgm:t>
    </dgm:pt>
    <dgm:pt modelId="{4521F437-D531-46D5-909B-A10C5FB72856}" type="parTrans" cxnId="{5CB00042-68FC-4F0A-82FD-E4C0DD2D275A}">
      <dgm:prSet/>
      <dgm:spPr/>
      <dgm:t>
        <a:bodyPr/>
        <a:lstStyle/>
        <a:p>
          <a:endParaRPr lang="en-IN"/>
        </a:p>
      </dgm:t>
    </dgm:pt>
    <dgm:pt modelId="{31D5FC96-63B2-4C61-B440-E31B81256100}" type="sibTrans" cxnId="{5CB00042-68FC-4F0A-82FD-E4C0DD2D275A}">
      <dgm:prSet/>
      <dgm:spPr/>
      <dgm:t>
        <a:bodyPr/>
        <a:lstStyle/>
        <a:p>
          <a:endParaRPr lang="en-IN"/>
        </a:p>
      </dgm:t>
    </dgm:pt>
    <dgm:pt modelId="{EA6F5A1B-01B3-44B1-8E10-601EF5229751}">
      <dgm:prSet/>
      <dgm:spPr/>
      <dgm:t>
        <a:bodyPr/>
        <a:lstStyle/>
        <a:p>
          <a:pPr rtl="0"/>
          <a:r>
            <a:rPr lang="en-IN" dirty="0" smtClean="0"/>
            <a:t>Education</a:t>
          </a:r>
          <a:endParaRPr lang="en-IN" dirty="0"/>
        </a:p>
      </dgm:t>
    </dgm:pt>
    <dgm:pt modelId="{3362C3B5-E3B8-4060-9ECB-F213C4E73081}" type="parTrans" cxnId="{1F63BF08-1FB9-4ACF-BDF0-F782883199F8}">
      <dgm:prSet/>
      <dgm:spPr/>
      <dgm:t>
        <a:bodyPr/>
        <a:lstStyle/>
        <a:p>
          <a:endParaRPr lang="en-IN"/>
        </a:p>
      </dgm:t>
    </dgm:pt>
    <dgm:pt modelId="{2AA35E76-6FF5-4F2A-9CD3-3FB4B1D4852D}" type="sibTrans" cxnId="{1F63BF08-1FB9-4ACF-BDF0-F782883199F8}">
      <dgm:prSet/>
      <dgm:spPr/>
      <dgm:t>
        <a:bodyPr/>
        <a:lstStyle/>
        <a:p>
          <a:endParaRPr lang="en-IN"/>
        </a:p>
      </dgm:t>
    </dgm:pt>
    <dgm:pt modelId="{96A8D12E-C11A-4D9E-9982-1AC6FCE578B3}">
      <dgm:prSet/>
      <dgm:spPr/>
      <dgm:t>
        <a:bodyPr/>
        <a:lstStyle/>
        <a:p>
          <a:pPr rtl="0"/>
          <a:r>
            <a:rPr lang="en-IN" dirty="0" smtClean="0"/>
            <a:t>Housing</a:t>
          </a:r>
          <a:endParaRPr lang="en-IN" dirty="0"/>
        </a:p>
      </dgm:t>
    </dgm:pt>
    <dgm:pt modelId="{53327CB9-7EE1-477C-81AD-054B0C6A0325}" type="parTrans" cxnId="{D611AE41-83C4-4325-9B59-4A055937E66D}">
      <dgm:prSet/>
      <dgm:spPr/>
      <dgm:t>
        <a:bodyPr/>
        <a:lstStyle/>
        <a:p>
          <a:endParaRPr lang="en-IN"/>
        </a:p>
      </dgm:t>
    </dgm:pt>
    <dgm:pt modelId="{F86C471B-9EBF-4CD0-8943-871E8564DD71}" type="sibTrans" cxnId="{D611AE41-83C4-4325-9B59-4A055937E66D}">
      <dgm:prSet/>
      <dgm:spPr/>
      <dgm:t>
        <a:bodyPr/>
        <a:lstStyle/>
        <a:p>
          <a:endParaRPr lang="en-IN"/>
        </a:p>
      </dgm:t>
    </dgm:pt>
    <dgm:pt modelId="{3CDFED11-435F-40F7-94EE-5DFA8FDEA6D2}" type="pres">
      <dgm:prSet presAssocID="{9058D879-27FD-49B0-AC8E-9592C03A584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5F4378A-160A-4D51-9AF5-112DC1415D3A}" type="pres">
      <dgm:prSet presAssocID="{88F45F2E-1D0A-40D5-BDAF-35F2FF28B202}" presName="circ1" presStyleLbl="vennNode1" presStyleIdx="0" presStyleCnt="5"/>
      <dgm:spPr/>
    </dgm:pt>
    <dgm:pt modelId="{A6299A1A-E70C-425A-BD31-05C04B9B4F9F}" type="pres">
      <dgm:prSet presAssocID="{88F45F2E-1D0A-40D5-BDAF-35F2FF28B20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A1D3B00-8AEF-4A64-B379-776E1AE3BAC5}" type="pres">
      <dgm:prSet presAssocID="{D41E818F-42D9-40E7-83AE-8FEF85AEC8E8}" presName="circ2" presStyleLbl="vennNode1" presStyleIdx="1" presStyleCnt="5"/>
      <dgm:spPr/>
    </dgm:pt>
    <dgm:pt modelId="{C9F919E6-B277-47E9-A024-11D4AABDAB2D}" type="pres">
      <dgm:prSet presAssocID="{D41E818F-42D9-40E7-83AE-8FEF85AEC8E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C280C9-5B49-4DCA-A956-58B86693048B}" type="pres">
      <dgm:prSet presAssocID="{4DCA7F46-10BF-4CC2-A730-B74B206E75CC}" presName="circ3" presStyleLbl="vennNode1" presStyleIdx="2" presStyleCnt="5"/>
      <dgm:spPr/>
    </dgm:pt>
    <dgm:pt modelId="{08C110F9-8A3F-468E-B5E4-B707E4C305A7}" type="pres">
      <dgm:prSet presAssocID="{4DCA7F46-10BF-4CC2-A730-B74B206E75C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D8ECFB8-FE5D-4686-B9A8-A3B6227E313A}" type="pres">
      <dgm:prSet presAssocID="{EA6F5A1B-01B3-44B1-8E10-601EF5229751}" presName="circ4" presStyleLbl="vennNode1" presStyleIdx="3" presStyleCnt="5"/>
      <dgm:spPr/>
    </dgm:pt>
    <dgm:pt modelId="{D4AB8F06-A22D-4CFB-8B9B-9DE22C1B74C9}" type="pres">
      <dgm:prSet presAssocID="{EA6F5A1B-01B3-44B1-8E10-601EF522975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EF9725F-1A9A-4145-ADA9-EC8E62411499}" type="pres">
      <dgm:prSet presAssocID="{96A8D12E-C11A-4D9E-9982-1AC6FCE578B3}" presName="circ5" presStyleLbl="vennNode1" presStyleIdx="4" presStyleCnt="5"/>
      <dgm:spPr/>
    </dgm:pt>
    <dgm:pt modelId="{848BDED7-0F07-4EAC-9D03-1EB1CE88AD89}" type="pres">
      <dgm:prSet presAssocID="{96A8D12E-C11A-4D9E-9982-1AC6FCE578B3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308EA87-766E-4554-9D94-ED3580EA0FD6}" type="presOf" srcId="{EA6F5A1B-01B3-44B1-8E10-601EF5229751}" destId="{D4AB8F06-A22D-4CFB-8B9B-9DE22C1B74C9}" srcOrd="0" destOrd="0" presId="urn:microsoft.com/office/officeart/2005/8/layout/venn1"/>
    <dgm:cxn modelId="{D6454BD0-F618-4361-8BED-76952A955D4D}" srcId="{9058D879-27FD-49B0-AC8E-9592C03A5848}" destId="{D41E818F-42D9-40E7-83AE-8FEF85AEC8E8}" srcOrd="1" destOrd="0" parTransId="{8ED1C091-4456-4C66-900B-99B1F65F163C}" sibTransId="{EDA26B93-5737-4419-A88C-0E83ACB9BB86}"/>
    <dgm:cxn modelId="{5FC5D626-80AD-4BA6-8959-98AC6AB3C086}" type="presOf" srcId="{4DCA7F46-10BF-4CC2-A730-B74B206E75CC}" destId="{08C110F9-8A3F-468E-B5E4-B707E4C305A7}" srcOrd="0" destOrd="0" presId="urn:microsoft.com/office/officeart/2005/8/layout/venn1"/>
    <dgm:cxn modelId="{214155FC-74A5-4F2A-9A5C-D39CC5FE0F85}" type="presOf" srcId="{D41E818F-42D9-40E7-83AE-8FEF85AEC8E8}" destId="{C9F919E6-B277-47E9-A024-11D4AABDAB2D}" srcOrd="0" destOrd="0" presId="urn:microsoft.com/office/officeart/2005/8/layout/venn1"/>
    <dgm:cxn modelId="{0581CFCF-F2E8-4BFE-9FB2-EACDFE23719A}" type="presOf" srcId="{9058D879-27FD-49B0-AC8E-9592C03A5848}" destId="{3CDFED11-435F-40F7-94EE-5DFA8FDEA6D2}" srcOrd="0" destOrd="0" presId="urn:microsoft.com/office/officeart/2005/8/layout/venn1"/>
    <dgm:cxn modelId="{828C89D1-8ED8-4675-8B95-0AC602B04B61}" type="presOf" srcId="{88F45F2E-1D0A-40D5-BDAF-35F2FF28B202}" destId="{A6299A1A-E70C-425A-BD31-05C04B9B4F9F}" srcOrd="0" destOrd="0" presId="urn:microsoft.com/office/officeart/2005/8/layout/venn1"/>
    <dgm:cxn modelId="{1F63BF08-1FB9-4ACF-BDF0-F782883199F8}" srcId="{9058D879-27FD-49B0-AC8E-9592C03A5848}" destId="{EA6F5A1B-01B3-44B1-8E10-601EF5229751}" srcOrd="3" destOrd="0" parTransId="{3362C3B5-E3B8-4060-9ECB-F213C4E73081}" sibTransId="{2AA35E76-6FF5-4F2A-9CD3-3FB4B1D4852D}"/>
    <dgm:cxn modelId="{D611AE41-83C4-4325-9B59-4A055937E66D}" srcId="{9058D879-27FD-49B0-AC8E-9592C03A5848}" destId="{96A8D12E-C11A-4D9E-9982-1AC6FCE578B3}" srcOrd="4" destOrd="0" parTransId="{53327CB9-7EE1-477C-81AD-054B0C6A0325}" sibTransId="{F86C471B-9EBF-4CD0-8943-871E8564DD71}"/>
    <dgm:cxn modelId="{5CB00042-68FC-4F0A-82FD-E4C0DD2D275A}" srcId="{9058D879-27FD-49B0-AC8E-9592C03A5848}" destId="{4DCA7F46-10BF-4CC2-A730-B74B206E75CC}" srcOrd="2" destOrd="0" parTransId="{4521F437-D531-46D5-909B-A10C5FB72856}" sibTransId="{31D5FC96-63B2-4C61-B440-E31B81256100}"/>
    <dgm:cxn modelId="{091B1F55-FDDB-4442-BEE4-BB1EC3EC4528}" srcId="{9058D879-27FD-49B0-AC8E-9592C03A5848}" destId="{88F45F2E-1D0A-40D5-BDAF-35F2FF28B202}" srcOrd="0" destOrd="0" parTransId="{66C37B34-5144-4393-A46F-3F2A11297B48}" sibTransId="{DAFF5BAF-5F74-4DD1-84A9-FB8C48C0A245}"/>
    <dgm:cxn modelId="{635B55E7-BA44-415E-9C81-846FF1E32F14}" type="presOf" srcId="{96A8D12E-C11A-4D9E-9982-1AC6FCE578B3}" destId="{848BDED7-0F07-4EAC-9D03-1EB1CE88AD89}" srcOrd="0" destOrd="0" presId="urn:microsoft.com/office/officeart/2005/8/layout/venn1"/>
    <dgm:cxn modelId="{8AAB60DD-6E97-45F7-ABFC-E16C0C28CBD2}" type="presParOf" srcId="{3CDFED11-435F-40F7-94EE-5DFA8FDEA6D2}" destId="{35F4378A-160A-4D51-9AF5-112DC1415D3A}" srcOrd="0" destOrd="0" presId="urn:microsoft.com/office/officeart/2005/8/layout/venn1"/>
    <dgm:cxn modelId="{B420EE7C-CAAF-4D99-9BDB-38B7310F1AC2}" type="presParOf" srcId="{3CDFED11-435F-40F7-94EE-5DFA8FDEA6D2}" destId="{A6299A1A-E70C-425A-BD31-05C04B9B4F9F}" srcOrd="1" destOrd="0" presId="urn:microsoft.com/office/officeart/2005/8/layout/venn1"/>
    <dgm:cxn modelId="{2EC7C88C-FA63-4E77-8975-4E1B5620C626}" type="presParOf" srcId="{3CDFED11-435F-40F7-94EE-5DFA8FDEA6D2}" destId="{FA1D3B00-8AEF-4A64-B379-776E1AE3BAC5}" srcOrd="2" destOrd="0" presId="urn:microsoft.com/office/officeart/2005/8/layout/venn1"/>
    <dgm:cxn modelId="{847CF0F8-3277-4B39-9126-8F26B645CF13}" type="presParOf" srcId="{3CDFED11-435F-40F7-94EE-5DFA8FDEA6D2}" destId="{C9F919E6-B277-47E9-A024-11D4AABDAB2D}" srcOrd="3" destOrd="0" presId="urn:microsoft.com/office/officeart/2005/8/layout/venn1"/>
    <dgm:cxn modelId="{35D9B94F-341B-4016-B0F4-D624CAE0A2C2}" type="presParOf" srcId="{3CDFED11-435F-40F7-94EE-5DFA8FDEA6D2}" destId="{1EC280C9-5B49-4DCA-A956-58B86693048B}" srcOrd="4" destOrd="0" presId="urn:microsoft.com/office/officeart/2005/8/layout/venn1"/>
    <dgm:cxn modelId="{30A8FC6F-C672-449B-8CD0-94BE3EB71C81}" type="presParOf" srcId="{3CDFED11-435F-40F7-94EE-5DFA8FDEA6D2}" destId="{08C110F9-8A3F-468E-B5E4-B707E4C305A7}" srcOrd="5" destOrd="0" presId="urn:microsoft.com/office/officeart/2005/8/layout/venn1"/>
    <dgm:cxn modelId="{CBF1CDB2-5A5C-4015-BF17-E5EEC201EF19}" type="presParOf" srcId="{3CDFED11-435F-40F7-94EE-5DFA8FDEA6D2}" destId="{6D8ECFB8-FE5D-4686-B9A8-A3B6227E313A}" srcOrd="6" destOrd="0" presId="urn:microsoft.com/office/officeart/2005/8/layout/venn1"/>
    <dgm:cxn modelId="{C5046E28-5D4E-490D-9F10-A9DD3CAA5B5D}" type="presParOf" srcId="{3CDFED11-435F-40F7-94EE-5DFA8FDEA6D2}" destId="{D4AB8F06-A22D-4CFB-8B9B-9DE22C1B74C9}" srcOrd="7" destOrd="0" presId="urn:microsoft.com/office/officeart/2005/8/layout/venn1"/>
    <dgm:cxn modelId="{9ECDF987-EDFA-4047-95CD-EC12E4F01225}" type="presParOf" srcId="{3CDFED11-435F-40F7-94EE-5DFA8FDEA6D2}" destId="{0EF9725F-1A9A-4145-ADA9-EC8E62411499}" srcOrd="8" destOrd="0" presId="urn:microsoft.com/office/officeart/2005/8/layout/venn1"/>
    <dgm:cxn modelId="{8E13571B-3911-4AC9-B6C8-2BDDE5B5A832}" type="presParOf" srcId="{3CDFED11-435F-40F7-94EE-5DFA8FDEA6D2}" destId="{848BDED7-0F07-4EAC-9D03-1EB1CE88AD89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2F10E92-C9ED-421F-9222-7697317B67B9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E8A6D190-33F3-49EC-BCCE-9DF0CF42E7CC}">
      <dgm:prSet/>
      <dgm:spPr/>
      <dgm:t>
        <a:bodyPr/>
        <a:lstStyle/>
        <a:p>
          <a:pPr rtl="0"/>
          <a:r>
            <a:rPr lang="en-IN" dirty="0" smtClean="0"/>
            <a:t>Creating a platform for inculcating the habit to save money.</a:t>
          </a:r>
          <a:endParaRPr lang="en-IN" dirty="0"/>
        </a:p>
      </dgm:t>
    </dgm:pt>
    <dgm:pt modelId="{74818076-239B-4271-A7E0-51C0836FB982}" type="parTrans" cxnId="{CAD01DA6-BC06-4FCA-8564-62567C8644CE}">
      <dgm:prSet/>
      <dgm:spPr/>
      <dgm:t>
        <a:bodyPr/>
        <a:lstStyle/>
        <a:p>
          <a:endParaRPr lang="en-IN"/>
        </a:p>
      </dgm:t>
    </dgm:pt>
    <dgm:pt modelId="{1CAA77AD-84BB-4926-A497-90ED42502305}" type="sibTrans" cxnId="{CAD01DA6-BC06-4FCA-8564-62567C8644CE}">
      <dgm:prSet/>
      <dgm:spPr/>
      <dgm:t>
        <a:bodyPr/>
        <a:lstStyle/>
        <a:p>
          <a:endParaRPr lang="en-IN"/>
        </a:p>
      </dgm:t>
    </dgm:pt>
    <dgm:pt modelId="{E5C91E80-4A11-4DBE-9716-933E5C375729}">
      <dgm:prSet/>
      <dgm:spPr/>
      <dgm:t>
        <a:bodyPr/>
        <a:lstStyle/>
        <a:p>
          <a:pPr rtl="0"/>
          <a:r>
            <a:rPr lang="en-IN" dirty="0" smtClean="0"/>
            <a:t>Providing formal credit avenues</a:t>
          </a:r>
          <a:endParaRPr lang="en-IN" dirty="0"/>
        </a:p>
      </dgm:t>
    </dgm:pt>
    <dgm:pt modelId="{EB64747F-0985-4008-8E72-1B43B6C56CB0}" type="parTrans" cxnId="{73AB638F-1B6B-463B-8A2B-54CA09BBA687}">
      <dgm:prSet/>
      <dgm:spPr/>
      <dgm:t>
        <a:bodyPr/>
        <a:lstStyle/>
        <a:p>
          <a:endParaRPr lang="en-IN"/>
        </a:p>
      </dgm:t>
    </dgm:pt>
    <dgm:pt modelId="{63E8DF1E-2A3C-48E2-9262-26F98381917C}" type="sibTrans" cxnId="{73AB638F-1B6B-463B-8A2B-54CA09BBA687}">
      <dgm:prSet/>
      <dgm:spPr/>
      <dgm:t>
        <a:bodyPr/>
        <a:lstStyle/>
        <a:p>
          <a:endParaRPr lang="en-IN"/>
        </a:p>
      </dgm:t>
    </dgm:pt>
    <dgm:pt modelId="{C16CC1D6-5CFC-4119-8071-F3877CCC0B2D}">
      <dgm:prSet/>
      <dgm:spPr/>
      <dgm:t>
        <a:bodyPr/>
        <a:lstStyle/>
        <a:p>
          <a:pPr rtl="0"/>
          <a:r>
            <a:rPr lang="en-IN" dirty="0" smtClean="0"/>
            <a:t>Plug gaps &amp; leaks in public subsidiary &amp; welfare programmes.</a:t>
          </a:r>
          <a:endParaRPr lang="en-IN" dirty="0"/>
        </a:p>
      </dgm:t>
    </dgm:pt>
    <dgm:pt modelId="{104C54E9-E85D-4E19-88B6-C5BB84A9FD89}" type="parTrans" cxnId="{87E559F6-8E56-41A0-9FB2-21DFF1F09661}">
      <dgm:prSet/>
      <dgm:spPr/>
      <dgm:t>
        <a:bodyPr/>
        <a:lstStyle/>
        <a:p>
          <a:endParaRPr lang="en-IN"/>
        </a:p>
      </dgm:t>
    </dgm:pt>
    <dgm:pt modelId="{471E17DA-B133-4B80-BA8B-5820DFC9F520}" type="sibTrans" cxnId="{87E559F6-8E56-41A0-9FB2-21DFF1F09661}">
      <dgm:prSet/>
      <dgm:spPr/>
      <dgm:t>
        <a:bodyPr/>
        <a:lstStyle/>
        <a:p>
          <a:endParaRPr lang="en-IN"/>
        </a:p>
      </dgm:t>
    </dgm:pt>
    <dgm:pt modelId="{BD08570C-98FE-4CC5-BE69-20B243658B36}" type="pres">
      <dgm:prSet presAssocID="{B2F10E92-C9ED-421F-9222-7697317B67B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400ADA5-8F31-4237-86B8-4BC077A85279}" type="pres">
      <dgm:prSet presAssocID="{E8A6D190-33F3-49EC-BCCE-9DF0CF42E7CC}" presName="circ1" presStyleLbl="vennNode1" presStyleIdx="0" presStyleCnt="3"/>
      <dgm:spPr/>
      <dgm:t>
        <a:bodyPr/>
        <a:lstStyle/>
        <a:p>
          <a:endParaRPr lang="en-IN"/>
        </a:p>
      </dgm:t>
    </dgm:pt>
    <dgm:pt modelId="{69EA8072-3456-489F-B933-7FC7779318A6}" type="pres">
      <dgm:prSet presAssocID="{E8A6D190-33F3-49EC-BCCE-9DF0CF42E7C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94CE489-C327-4334-9CCA-C957B7E91A40}" type="pres">
      <dgm:prSet presAssocID="{E5C91E80-4A11-4DBE-9716-933E5C375729}" presName="circ2" presStyleLbl="vennNode1" presStyleIdx="1" presStyleCnt="3"/>
      <dgm:spPr/>
      <dgm:t>
        <a:bodyPr/>
        <a:lstStyle/>
        <a:p>
          <a:endParaRPr lang="en-IN"/>
        </a:p>
      </dgm:t>
    </dgm:pt>
    <dgm:pt modelId="{DED31409-E9E8-46E4-B6ED-EA44BC19209A}" type="pres">
      <dgm:prSet presAssocID="{E5C91E80-4A11-4DBE-9716-933E5C37572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529A836-BCDA-47D4-91A3-1B9C63C24D12}" type="pres">
      <dgm:prSet presAssocID="{C16CC1D6-5CFC-4119-8071-F3877CCC0B2D}" presName="circ3" presStyleLbl="vennNode1" presStyleIdx="2" presStyleCnt="3"/>
      <dgm:spPr/>
      <dgm:t>
        <a:bodyPr/>
        <a:lstStyle/>
        <a:p>
          <a:endParaRPr lang="en-IN"/>
        </a:p>
      </dgm:t>
    </dgm:pt>
    <dgm:pt modelId="{93537C21-34B7-4E3E-AACD-F38A8797E35F}" type="pres">
      <dgm:prSet presAssocID="{C16CC1D6-5CFC-4119-8071-F3877CCC0B2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3AB638F-1B6B-463B-8A2B-54CA09BBA687}" srcId="{B2F10E92-C9ED-421F-9222-7697317B67B9}" destId="{E5C91E80-4A11-4DBE-9716-933E5C375729}" srcOrd="1" destOrd="0" parTransId="{EB64747F-0985-4008-8E72-1B43B6C56CB0}" sibTransId="{63E8DF1E-2A3C-48E2-9262-26F98381917C}"/>
    <dgm:cxn modelId="{9934D816-789F-4FCA-9F73-50D419A0E464}" type="presOf" srcId="{C16CC1D6-5CFC-4119-8071-F3877CCC0B2D}" destId="{8529A836-BCDA-47D4-91A3-1B9C63C24D12}" srcOrd="0" destOrd="0" presId="urn:microsoft.com/office/officeart/2005/8/layout/venn1"/>
    <dgm:cxn modelId="{88A6543D-01D3-41DB-A25C-9447BA64C8A2}" type="presOf" srcId="{E5C91E80-4A11-4DBE-9716-933E5C375729}" destId="{DED31409-E9E8-46E4-B6ED-EA44BC19209A}" srcOrd="1" destOrd="0" presId="urn:microsoft.com/office/officeart/2005/8/layout/venn1"/>
    <dgm:cxn modelId="{D296ACB0-B396-40E8-8883-1963DF2B1F1D}" type="presOf" srcId="{E8A6D190-33F3-49EC-BCCE-9DF0CF42E7CC}" destId="{69EA8072-3456-489F-B933-7FC7779318A6}" srcOrd="1" destOrd="0" presId="urn:microsoft.com/office/officeart/2005/8/layout/venn1"/>
    <dgm:cxn modelId="{87E559F6-8E56-41A0-9FB2-21DFF1F09661}" srcId="{B2F10E92-C9ED-421F-9222-7697317B67B9}" destId="{C16CC1D6-5CFC-4119-8071-F3877CCC0B2D}" srcOrd="2" destOrd="0" parTransId="{104C54E9-E85D-4E19-88B6-C5BB84A9FD89}" sibTransId="{471E17DA-B133-4B80-BA8B-5820DFC9F520}"/>
    <dgm:cxn modelId="{59CE2CAF-C7AE-4B2E-ABCD-8A8CF5E36B0A}" type="presOf" srcId="{E8A6D190-33F3-49EC-BCCE-9DF0CF42E7CC}" destId="{2400ADA5-8F31-4237-86B8-4BC077A85279}" srcOrd="0" destOrd="0" presId="urn:microsoft.com/office/officeart/2005/8/layout/venn1"/>
    <dgm:cxn modelId="{CAD01DA6-BC06-4FCA-8564-62567C8644CE}" srcId="{B2F10E92-C9ED-421F-9222-7697317B67B9}" destId="{E8A6D190-33F3-49EC-BCCE-9DF0CF42E7CC}" srcOrd="0" destOrd="0" parTransId="{74818076-239B-4271-A7E0-51C0836FB982}" sibTransId="{1CAA77AD-84BB-4926-A497-90ED42502305}"/>
    <dgm:cxn modelId="{9957566D-296B-43F4-8AA9-ED40B2DFE928}" type="presOf" srcId="{C16CC1D6-5CFC-4119-8071-F3877CCC0B2D}" destId="{93537C21-34B7-4E3E-AACD-F38A8797E35F}" srcOrd="1" destOrd="0" presId="urn:microsoft.com/office/officeart/2005/8/layout/venn1"/>
    <dgm:cxn modelId="{12A9E46B-19FF-4161-BE66-1AB4CDE75956}" type="presOf" srcId="{E5C91E80-4A11-4DBE-9716-933E5C375729}" destId="{094CE489-C327-4334-9CCA-C957B7E91A40}" srcOrd="0" destOrd="0" presId="urn:microsoft.com/office/officeart/2005/8/layout/venn1"/>
    <dgm:cxn modelId="{8DFEA059-269F-4B68-8D82-FAE0B83A5C9F}" type="presOf" srcId="{B2F10E92-C9ED-421F-9222-7697317B67B9}" destId="{BD08570C-98FE-4CC5-BE69-20B243658B36}" srcOrd="0" destOrd="0" presId="urn:microsoft.com/office/officeart/2005/8/layout/venn1"/>
    <dgm:cxn modelId="{D93C575F-7B08-4360-8C2B-4C87EB852C95}" type="presParOf" srcId="{BD08570C-98FE-4CC5-BE69-20B243658B36}" destId="{2400ADA5-8F31-4237-86B8-4BC077A85279}" srcOrd="0" destOrd="0" presId="urn:microsoft.com/office/officeart/2005/8/layout/venn1"/>
    <dgm:cxn modelId="{B758E290-5117-4B82-9A6B-B830FCCEBFF5}" type="presParOf" srcId="{BD08570C-98FE-4CC5-BE69-20B243658B36}" destId="{69EA8072-3456-489F-B933-7FC7779318A6}" srcOrd="1" destOrd="0" presId="urn:microsoft.com/office/officeart/2005/8/layout/venn1"/>
    <dgm:cxn modelId="{55B1C508-2907-44DC-BB58-1F9DB755DB01}" type="presParOf" srcId="{BD08570C-98FE-4CC5-BE69-20B243658B36}" destId="{094CE489-C327-4334-9CCA-C957B7E91A40}" srcOrd="2" destOrd="0" presId="urn:microsoft.com/office/officeart/2005/8/layout/venn1"/>
    <dgm:cxn modelId="{2833EC24-DCB3-40EB-ABF6-4D71E4810ED4}" type="presParOf" srcId="{BD08570C-98FE-4CC5-BE69-20B243658B36}" destId="{DED31409-E9E8-46E4-B6ED-EA44BC19209A}" srcOrd="3" destOrd="0" presId="urn:microsoft.com/office/officeart/2005/8/layout/venn1"/>
    <dgm:cxn modelId="{22047787-4EE1-4C6F-BC97-3A09DFC23C85}" type="presParOf" srcId="{BD08570C-98FE-4CC5-BE69-20B243658B36}" destId="{8529A836-BCDA-47D4-91A3-1B9C63C24D12}" srcOrd="4" destOrd="0" presId="urn:microsoft.com/office/officeart/2005/8/layout/venn1"/>
    <dgm:cxn modelId="{8BF2155C-D76B-484F-BD03-7A835FA3A551}" type="presParOf" srcId="{BD08570C-98FE-4CC5-BE69-20B243658B36}" destId="{93537C21-34B7-4E3E-AACD-F38A8797E35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27FB50-C59C-40FF-96AE-B82EE15732F5}">
      <dsp:nvSpPr>
        <dsp:cNvPr id="0" name=""/>
        <dsp:cNvSpPr/>
      </dsp:nvSpPr>
      <dsp:spPr>
        <a:xfrm>
          <a:off x="0" y="11129"/>
          <a:ext cx="8229600" cy="12097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Microfinance is a banking service provided to unemployed or low-income individuals or groups who otherwise would have no other access to financial services. 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11129"/>
        <a:ext cx="8229600" cy="1209780"/>
      </dsp:txXfrm>
    </dsp:sp>
    <dsp:sp modelId="{FC1A99AE-B7CC-444C-B974-E4066CEA6CBF}">
      <dsp:nvSpPr>
        <dsp:cNvPr id="0" name=""/>
        <dsp:cNvSpPr/>
      </dsp:nvSpPr>
      <dsp:spPr>
        <a:xfrm>
          <a:off x="0" y="1284269"/>
          <a:ext cx="8229600" cy="1209780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Microfinance allows people to take on reasonable small business loans safely, and in a manner that is consistent with ethical lending practices. 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1284269"/>
        <a:ext cx="8229600" cy="1209780"/>
      </dsp:txXfrm>
    </dsp:sp>
    <dsp:sp modelId="{16CA6685-16D1-47CD-9D27-74C78376EFEB}">
      <dsp:nvSpPr>
        <dsp:cNvPr id="0" name=""/>
        <dsp:cNvSpPr/>
      </dsp:nvSpPr>
      <dsp:spPr>
        <a:xfrm>
          <a:off x="0" y="2557410"/>
          <a:ext cx="8229600" cy="12097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The majority of micro financing operations occur in developing nations, such as Uganda, Indonesia, Serbia, and Honduras. 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2557410"/>
        <a:ext cx="8229600" cy="1209780"/>
      </dsp:txXfrm>
    </dsp:sp>
    <dsp:sp modelId="{7FF7BFA9-B135-48EC-8400-91207534BF0B}">
      <dsp:nvSpPr>
        <dsp:cNvPr id="0" name=""/>
        <dsp:cNvSpPr/>
      </dsp:nvSpPr>
      <dsp:spPr>
        <a:xfrm>
          <a:off x="0" y="3830550"/>
          <a:ext cx="8229600" cy="1209780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Like conventional lenders, micro financiers charge interest on loans and institute specific repayment plans.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3830550"/>
        <a:ext cx="8229600" cy="1209780"/>
      </dsp:txXfrm>
    </dsp:sp>
    <dsp:sp modelId="{6E6AB0AF-DB33-4373-95BC-700C44943FCF}">
      <dsp:nvSpPr>
        <dsp:cNvPr id="0" name=""/>
        <dsp:cNvSpPr/>
      </dsp:nvSpPr>
      <dsp:spPr>
        <a:xfrm>
          <a:off x="0" y="5103690"/>
          <a:ext cx="8229600" cy="12097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The World Bank estimates that more than 500 million people have benefited from microfinance-related operations.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5103690"/>
        <a:ext cx="8229600" cy="120978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256C31-3252-4D5A-AC49-814FE8F1FF89}">
      <dsp:nvSpPr>
        <dsp:cNvPr id="0" name=""/>
        <dsp:cNvSpPr/>
      </dsp:nvSpPr>
      <dsp:spPr>
        <a:xfrm>
          <a:off x="3274694" y="1368170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7101F34-57B3-4883-90B8-0512D3704816}">
      <dsp:nvSpPr>
        <dsp:cNvPr id="0" name=""/>
        <dsp:cNvSpPr/>
      </dsp:nvSpPr>
      <dsp:spPr>
        <a:xfrm>
          <a:off x="3140278" y="0"/>
          <a:ext cx="1949043" cy="112814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900" kern="1200" dirty="0" smtClean="0"/>
            <a:t>Outreach</a:t>
          </a:r>
          <a:endParaRPr lang="en-IN" sz="3900" kern="1200" dirty="0"/>
        </a:p>
      </dsp:txBody>
      <dsp:txXfrm>
        <a:off x="3140278" y="0"/>
        <a:ext cx="1949043" cy="1128141"/>
      </dsp:txXfrm>
    </dsp:sp>
    <dsp:sp modelId="{EBA4B7EF-DD27-4B65-8468-8EBE61805814}">
      <dsp:nvSpPr>
        <dsp:cNvPr id="0" name=""/>
        <dsp:cNvSpPr/>
      </dsp:nvSpPr>
      <dsp:spPr>
        <a:xfrm>
          <a:off x="3913846" y="1832389"/>
          <a:ext cx="1680209" cy="1680210"/>
        </a:xfrm>
        <a:prstGeom prst="ellipse">
          <a:avLst/>
        </a:prstGeom>
        <a:solidFill>
          <a:schemeClr val="accent2">
            <a:alpha val="50000"/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5B3B733-F2D4-44A9-9907-317CC2B01174}">
      <dsp:nvSpPr>
        <dsp:cNvPr id="0" name=""/>
        <dsp:cNvSpPr/>
      </dsp:nvSpPr>
      <dsp:spPr>
        <a:xfrm>
          <a:off x="5727801" y="1488185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900" kern="1200" dirty="0" smtClean="0"/>
            <a:t>Business models</a:t>
          </a:r>
          <a:endParaRPr lang="en-IN" sz="3900" kern="1200" dirty="0"/>
        </a:p>
      </dsp:txBody>
      <dsp:txXfrm>
        <a:off x="5727801" y="1488185"/>
        <a:ext cx="1747418" cy="1224153"/>
      </dsp:txXfrm>
    </dsp:sp>
    <dsp:sp modelId="{1738A5FE-7EE4-477F-853B-6C31B7D7E28A}">
      <dsp:nvSpPr>
        <dsp:cNvPr id="0" name=""/>
        <dsp:cNvSpPr/>
      </dsp:nvSpPr>
      <dsp:spPr>
        <a:xfrm>
          <a:off x="3669880" y="2584162"/>
          <a:ext cx="1680209" cy="1680210"/>
        </a:xfrm>
        <a:prstGeom prst="ellipse">
          <a:avLst/>
        </a:prstGeom>
        <a:solidFill>
          <a:schemeClr val="accent2">
            <a:alpha val="50000"/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8F7507C-56F4-4091-82B2-5AB749051775}">
      <dsp:nvSpPr>
        <dsp:cNvPr id="0" name=""/>
        <dsp:cNvSpPr/>
      </dsp:nvSpPr>
      <dsp:spPr>
        <a:xfrm>
          <a:off x="5458967" y="3576447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900" kern="1200" dirty="0" smtClean="0"/>
            <a:t>Services</a:t>
          </a:r>
          <a:endParaRPr lang="en-IN" sz="3900" kern="1200" dirty="0"/>
        </a:p>
      </dsp:txBody>
      <dsp:txXfrm>
        <a:off x="5458967" y="3576447"/>
        <a:ext cx="1747418" cy="1224153"/>
      </dsp:txXfrm>
    </dsp:sp>
    <dsp:sp modelId="{0B042D5B-B365-494A-8EDB-B16A1C1DE617}">
      <dsp:nvSpPr>
        <dsp:cNvPr id="0" name=""/>
        <dsp:cNvSpPr/>
      </dsp:nvSpPr>
      <dsp:spPr>
        <a:xfrm>
          <a:off x="2879509" y="2584162"/>
          <a:ext cx="1680209" cy="1680210"/>
        </a:xfrm>
        <a:prstGeom prst="ellipse">
          <a:avLst/>
        </a:prstGeom>
        <a:solidFill>
          <a:schemeClr val="accent2">
            <a:alpha val="50000"/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956B75B-DE47-40E5-A48C-E9A779A5E2E8}">
      <dsp:nvSpPr>
        <dsp:cNvPr id="0" name=""/>
        <dsp:cNvSpPr/>
      </dsp:nvSpPr>
      <dsp:spPr>
        <a:xfrm>
          <a:off x="1023213" y="3576447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900" kern="1200" dirty="0" smtClean="0"/>
            <a:t>Age factor</a:t>
          </a:r>
          <a:endParaRPr lang="en-IN" sz="3900" kern="1200" dirty="0"/>
        </a:p>
      </dsp:txBody>
      <dsp:txXfrm>
        <a:off x="1023213" y="3576447"/>
        <a:ext cx="1747418" cy="1224153"/>
      </dsp:txXfrm>
    </dsp:sp>
    <dsp:sp modelId="{8C55F320-B03C-4BB0-8E05-FFB872B29F07}">
      <dsp:nvSpPr>
        <dsp:cNvPr id="0" name=""/>
        <dsp:cNvSpPr/>
      </dsp:nvSpPr>
      <dsp:spPr>
        <a:xfrm>
          <a:off x="2635543" y="1832389"/>
          <a:ext cx="1680209" cy="1680210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E2D6F8E-470D-4E86-93C7-3CEC4CEF56F2}">
      <dsp:nvSpPr>
        <dsp:cNvPr id="0" name=""/>
        <dsp:cNvSpPr/>
      </dsp:nvSpPr>
      <dsp:spPr>
        <a:xfrm>
          <a:off x="754379" y="1488185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900" kern="1200" dirty="0" smtClean="0"/>
            <a:t>Bank charges</a:t>
          </a:r>
          <a:endParaRPr lang="en-IN" sz="3900" kern="1200" dirty="0"/>
        </a:p>
      </dsp:txBody>
      <dsp:txXfrm>
        <a:off x="754379" y="1488185"/>
        <a:ext cx="1747418" cy="12241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33A85D-F9A2-4A3D-874E-CFF04BD9BB1C}">
      <dsp:nvSpPr>
        <dsp:cNvPr id="0" name=""/>
        <dsp:cNvSpPr/>
      </dsp:nvSpPr>
      <dsp:spPr>
        <a:xfrm>
          <a:off x="3322756" y="1289899"/>
          <a:ext cx="1584087" cy="1584087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97F605-F0CD-4646-8B99-5B72D252F39A}">
      <dsp:nvSpPr>
        <dsp:cNvPr id="0" name=""/>
        <dsp:cNvSpPr/>
      </dsp:nvSpPr>
      <dsp:spPr>
        <a:xfrm>
          <a:off x="3196029" y="0"/>
          <a:ext cx="1837540" cy="10636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Creating space for voluntary savings</a:t>
          </a:r>
          <a:endParaRPr lang="en-IN" sz="2000" kern="1200" dirty="0"/>
        </a:p>
      </dsp:txBody>
      <dsp:txXfrm>
        <a:off x="3196029" y="0"/>
        <a:ext cx="1837540" cy="1063601"/>
      </dsp:txXfrm>
    </dsp:sp>
    <dsp:sp modelId="{9882D61D-6201-482F-8ABC-723CF816DE0E}">
      <dsp:nvSpPr>
        <dsp:cNvPr id="0" name=""/>
        <dsp:cNvSpPr/>
      </dsp:nvSpPr>
      <dsp:spPr>
        <a:xfrm>
          <a:off x="3925343" y="1727560"/>
          <a:ext cx="1584087" cy="1584087"/>
        </a:xfrm>
        <a:prstGeom prst="ellipse">
          <a:avLst/>
        </a:prstGeom>
        <a:solidFill>
          <a:schemeClr val="accent6">
            <a:shade val="80000"/>
            <a:alpha val="50000"/>
            <a:hueOff val="3"/>
            <a:satOff val="4898"/>
            <a:lumOff val="1502"/>
            <a:alphaOff val="7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FF8B0E0-1C6E-4AE9-9073-8C2F7744A63D}">
      <dsp:nvSpPr>
        <dsp:cNvPr id="0" name=""/>
        <dsp:cNvSpPr/>
      </dsp:nvSpPr>
      <dsp:spPr>
        <a:xfrm>
          <a:off x="5635523" y="1403048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Cash credit as preferred mode of financing</a:t>
          </a:r>
          <a:endParaRPr lang="en-IN" sz="2000" kern="1200" dirty="0"/>
        </a:p>
      </dsp:txBody>
      <dsp:txXfrm>
        <a:off x="5635523" y="1403048"/>
        <a:ext cx="1647450" cy="1154120"/>
      </dsp:txXfrm>
    </dsp:sp>
    <dsp:sp modelId="{8E571BAB-4A15-4DCB-A1F7-10E63CD64630}">
      <dsp:nvSpPr>
        <dsp:cNvPr id="0" name=""/>
        <dsp:cNvSpPr/>
      </dsp:nvSpPr>
      <dsp:spPr>
        <a:xfrm>
          <a:off x="3695333" y="2436325"/>
          <a:ext cx="1584087" cy="1584087"/>
        </a:xfrm>
        <a:prstGeom prst="ellipse">
          <a:avLst/>
        </a:prstGeom>
        <a:solidFill>
          <a:schemeClr val="accent6">
            <a:shade val="80000"/>
            <a:alpha val="50000"/>
            <a:hueOff val="7"/>
            <a:satOff val="9795"/>
            <a:lumOff val="3003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7336F70-A259-4F83-A8C6-A7B4128CDB5C}">
      <dsp:nvSpPr>
        <dsp:cNvPr id="0" name=""/>
        <dsp:cNvSpPr/>
      </dsp:nvSpPr>
      <dsp:spPr>
        <a:xfrm>
          <a:off x="5382069" y="3371842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Scope for multiple loans</a:t>
          </a:r>
          <a:endParaRPr lang="en-IN" sz="2000" kern="1200" dirty="0"/>
        </a:p>
      </dsp:txBody>
      <dsp:txXfrm>
        <a:off x="5382069" y="3371842"/>
        <a:ext cx="1647450" cy="1154120"/>
      </dsp:txXfrm>
    </dsp:sp>
    <dsp:sp modelId="{B529D9F8-76D8-401E-86CD-41E41CCF9E62}">
      <dsp:nvSpPr>
        <dsp:cNvPr id="0" name=""/>
        <dsp:cNvSpPr/>
      </dsp:nvSpPr>
      <dsp:spPr>
        <a:xfrm>
          <a:off x="2950179" y="2436325"/>
          <a:ext cx="1584087" cy="1584087"/>
        </a:xfrm>
        <a:prstGeom prst="ellipse">
          <a:avLst/>
        </a:prstGeom>
        <a:solidFill>
          <a:schemeClr val="accent6">
            <a:shade val="80000"/>
            <a:alpha val="50000"/>
            <a:hueOff val="10"/>
            <a:satOff val="14693"/>
            <a:lumOff val="4505"/>
            <a:alphaOff val="22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AE5A356-537E-4C24-B64B-5ADCE449DC3F}">
      <dsp:nvSpPr>
        <dsp:cNvPr id="0" name=""/>
        <dsp:cNvSpPr/>
      </dsp:nvSpPr>
      <dsp:spPr>
        <a:xfrm>
          <a:off x="1200079" y="3371842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SHG federation</a:t>
          </a:r>
          <a:endParaRPr lang="en-IN" sz="2000" kern="1200" dirty="0"/>
        </a:p>
      </dsp:txBody>
      <dsp:txXfrm>
        <a:off x="1200079" y="3371842"/>
        <a:ext cx="1647450" cy="1154120"/>
      </dsp:txXfrm>
    </dsp:sp>
    <dsp:sp modelId="{048C6F06-F681-4CBB-B9E0-EFDAA9AE38A1}">
      <dsp:nvSpPr>
        <dsp:cNvPr id="0" name=""/>
        <dsp:cNvSpPr/>
      </dsp:nvSpPr>
      <dsp:spPr>
        <a:xfrm>
          <a:off x="2720169" y="1727560"/>
          <a:ext cx="1584087" cy="1584087"/>
        </a:xfrm>
        <a:prstGeom prst="ellipse">
          <a:avLst/>
        </a:prstGeom>
        <a:solidFill>
          <a:schemeClr val="accent6">
            <a:shade val="80000"/>
            <a:alpha val="50000"/>
            <a:hueOff val="14"/>
            <a:satOff val="19590"/>
            <a:lumOff val="6007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68107E5-DA36-4C43-8A96-CC9FDADF5660}">
      <dsp:nvSpPr>
        <dsp:cNvPr id="0" name=""/>
        <dsp:cNvSpPr/>
      </dsp:nvSpPr>
      <dsp:spPr>
        <a:xfrm>
          <a:off x="946625" y="1403048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/>
            <a:t>Promotion</a:t>
          </a:r>
          <a:endParaRPr lang="en-IN" sz="2000" kern="1200" dirty="0"/>
        </a:p>
      </dsp:txBody>
      <dsp:txXfrm>
        <a:off x="946625" y="1403048"/>
        <a:ext cx="1647450" cy="11541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F4378A-160A-4D51-9AF5-112DC1415D3A}">
      <dsp:nvSpPr>
        <dsp:cNvPr id="0" name=""/>
        <dsp:cNvSpPr/>
      </dsp:nvSpPr>
      <dsp:spPr>
        <a:xfrm>
          <a:off x="3274694" y="1368170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6299A1A-E70C-425A-BD31-05C04B9B4F9F}">
      <dsp:nvSpPr>
        <dsp:cNvPr id="0" name=""/>
        <dsp:cNvSpPr/>
      </dsp:nvSpPr>
      <dsp:spPr>
        <a:xfrm>
          <a:off x="3140278" y="0"/>
          <a:ext cx="1949043" cy="112814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Agriculture</a:t>
          </a:r>
          <a:endParaRPr lang="en-IN" sz="2700" kern="1200" dirty="0"/>
        </a:p>
      </dsp:txBody>
      <dsp:txXfrm>
        <a:off x="3140278" y="0"/>
        <a:ext cx="1949043" cy="1128141"/>
      </dsp:txXfrm>
    </dsp:sp>
    <dsp:sp modelId="{FA1D3B00-8AEF-4A64-B379-776E1AE3BAC5}">
      <dsp:nvSpPr>
        <dsp:cNvPr id="0" name=""/>
        <dsp:cNvSpPr/>
      </dsp:nvSpPr>
      <dsp:spPr>
        <a:xfrm>
          <a:off x="3913846" y="1832389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F919E6-B277-47E9-A024-11D4AABDAB2D}">
      <dsp:nvSpPr>
        <dsp:cNvPr id="0" name=""/>
        <dsp:cNvSpPr/>
      </dsp:nvSpPr>
      <dsp:spPr>
        <a:xfrm>
          <a:off x="5727801" y="1488185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Micro, Small &amp; Medium Enterprises</a:t>
          </a:r>
          <a:endParaRPr lang="en-IN" sz="2700" kern="1200" dirty="0"/>
        </a:p>
      </dsp:txBody>
      <dsp:txXfrm>
        <a:off x="5727801" y="1488185"/>
        <a:ext cx="1747418" cy="1224153"/>
      </dsp:txXfrm>
    </dsp:sp>
    <dsp:sp modelId="{1EC280C9-5B49-4DCA-A956-58B86693048B}">
      <dsp:nvSpPr>
        <dsp:cNvPr id="0" name=""/>
        <dsp:cNvSpPr/>
      </dsp:nvSpPr>
      <dsp:spPr>
        <a:xfrm>
          <a:off x="3669880" y="2584162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8C110F9-8A3F-468E-B5E4-B707E4C305A7}">
      <dsp:nvSpPr>
        <dsp:cNvPr id="0" name=""/>
        <dsp:cNvSpPr/>
      </dsp:nvSpPr>
      <dsp:spPr>
        <a:xfrm>
          <a:off x="5458967" y="3576447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Export Credit</a:t>
          </a:r>
          <a:endParaRPr lang="en-IN" sz="2700" kern="1200" dirty="0"/>
        </a:p>
      </dsp:txBody>
      <dsp:txXfrm>
        <a:off x="5458967" y="3576447"/>
        <a:ext cx="1747418" cy="1224153"/>
      </dsp:txXfrm>
    </dsp:sp>
    <dsp:sp modelId="{6D8ECFB8-FE5D-4686-B9A8-A3B6227E313A}">
      <dsp:nvSpPr>
        <dsp:cNvPr id="0" name=""/>
        <dsp:cNvSpPr/>
      </dsp:nvSpPr>
      <dsp:spPr>
        <a:xfrm>
          <a:off x="2879509" y="2584162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AB8F06-A22D-4CFB-8B9B-9DE22C1B74C9}">
      <dsp:nvSpPr>
        <dsp:cNvPr id="0" name=""/>
        <dsp:cNvSpPr/>
      </dsp:nvSpPr>
      <dsp:spPr>
        <a:xfrm>
          <a:off x="1023213" y="3576447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Education</a:t>
          </a:r>
          <a:endParaRPr lang="en-IN" sz="2700" kern="1200" dirty="0"/>
        </a:p>
      </dsp:txBody>
      <dsp:txXfrm>
        <a:off x="1023213" y="3576447"/>
        <a:ext cx="1747418" cy="1224153"/>
      </dsp:txXfrm>
    </dsp:sp>
    <dsp:sp modelId="{0EF9725F-1A9A-4145-ADA9-EC8E62411499}">
      <dsp:nvSpPr>
        <dsp:cNvPr id="0" name=""/>
        <dsp:cNvSpPr/>
      </dsp:nvSpPr>
      <dsp:spPr>
        <a:xfrm>
          <a:off x="2635543" y="1832389"/>
          <a:ext cx="1680209" cy="168021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48BDED7-0F07-4EAC-9D03-1EB1CE88AD89}">
      <dsp:nvSpPr>
        <dsp:cNvPr id="0" name=""/>
        <dsp:cNvSpPr/>
      </dsp:nvSpPr>
      <dsp:spPr>
        <a:xfrm>
          <a:off x="754379" y="1488185"/>
          <a:ext cx="1747418" cy="1224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Housing</a:t>
          </a:r>
          <a:endParaRPr lang="en-IN" sz="2700" kern="1200" dirty="0"/>
        </a:p>
      </dsp:txBody>
      <dsp:txXfrm>
        <a:off x="754379" y="1488185"/>
        <a:ext cx="1747418" cy="122415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UNIT IV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b="1" dirty="0" smtClean="0">
                <a:solidFill>
                  <a:schemeClr val="tx1"/>
                </a:solidFill>
              </a:rPr>
              <a:t>Micro Finance &amp; Financial Inclusion</a:t>
            </a:r>
            <a:endParaRPr lang="en-IN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Need of Micro Finance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E2D9CA-36BA-4205-B48A-94D005121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FE2D9CA-36BA-4205-B48A-94D005121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FE2D9CA-36BA-4205-B48A-94D005121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13C0C2-4981-4652-B7D4-0C9F773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613C0C2-4981-4652-B7D4-0C9F773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613C0C2-4981-4652-B7D4-0C9F773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C0730E-62CD-4708-B9AD-1EBDDF36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3C0730E-62CD-4708-B9AD-1EBDDF36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3C0730E-62CD-4708-B9AD-1EBDDF36F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10C178-39B4-460C-ADE4-22DCBFFE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E10C178-39B4-460C-ADE4-22DCBFFE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E10C178-39B4-460C-ADE4-22DCBFFE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Role of Micro Finance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382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B454E6-D532-409D-A6F6-00C8F63337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2B454E6-D532-409D-A6F6-00C8F63337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2B454E6-D532-409D-A6F6-00C8F63337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1EA0B-1105-434B-BDAE-6D008731F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C11EA0B-1105-434B-BDAE-6D008731F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C11EA0B-1105-434B-BDAE-6D008731F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92EC09-D33E-41AF-944D-0EC6F02F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092EC09-D33E-41AF-944D-0EC6F02F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092EC09-D33E-41AF-944D-0EC6F02F6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F99889-9553-46F7-A547-A62E0880F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7F99889-9553-46F7-A547-A62E0880F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7F99889-9553-46F7-A547-A62E0880F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703CE0-0B5A-4950-A486-18624769E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C703CE0-0B5A-4950-A486-18624769E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C703CE0-0B5A-4950-A486-18624769E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Micro Finance Institutions (MFI)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IN" dirty="0" smtClean="0"/>
              <a:t>Micro Finance Channel :                                              MFI &amp; SHG – Bank linkage Programme</a:t>
            </a:r>
          </a:p>
          <a:p>
            <a:pPr algn="just"/>
            <a:r>
              <a:rPr lang="en-IN" dirty="0" smtClean="0"/>
              <a:t>Main operation as Micro Finance.</a:t>
            </a:r>
          </a:p>
          <a:p>
            <a:pPr algn="just"/>
            <a:r>
              <a:rPr lang="en-IN" dirty="0" smtClean="0"/>
              <a:t>A registered Organisation &amp; offers financial services to people living in poverty within micro finance industry.</a:t>
            </a:r>
          </a:p>
          <a:p>
            <a:pPr algn="just"/>
            <a:r>
              <a:rPr lang="en-IN" dirty="0" smtClean="0"/>
              <a:t>NGOs, Credit Unions, Co-operative, Private Commercial Banks &amp; NBFCs.</a:t>
            </a:r>
          </a:p>
          <a:p>
            <a:pPr algn="just"/>
            <a:r>
              <a:rPr lang="en-IN" dirty="0" smtClean="0"/>
              <a:t>April 1991 : RBI : Micro Credit Cell</a:t>
            </a:r>
          </a:p>
          <a:p>
            <a:pPr algn="just"/>
            <a:r>
              <a:rPr lang="en-IN" dirty="0" smtClean="0"/>
              <a:t>MFIs accounts for over 80% of their micro finance loans portfolio.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Classification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NGO engaged in promoting SHGs &amp; their federations , linking SHGs with Banks.</a:t>
            </a:r>
          </a:p>
          <a:p>
            <a:r>
              <a:rPr lang="en-IN" dirty="0" smtClean="0"/>
              <a:t>NGOs directly lending to borrowers organised as SHGs.</a:t>
            </a:r>
          </a:p>
          <a:p>
            <a:r>
              <a:rPr lang="en-IN" dirty="0" smtClean="0"/>
              <a:t>MFIs organised as co-operatives mutually aided cooperative societies.</a:t>
            </a:r>
          </a:p>
          <a:p>
            <a:r>
              <a:rPr lang="en-IN" dirty="0" smtClean="0"/>
              <a:t>MFIs organised as Non Banking Finance Companies.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pPr algn="just"/>
            <a:r>
              <a:rPr lang="en-IN" dirty="0" smtClean="0"/>
              <a:t>MFIs lends on the basis of past records of the group &amp; also on individuals repayment performance.</a:t>
            </a:r>
          </a:p>
          <a:p>
            <a:pPr algn="just"/>
            <a:r>
              <a:rPr lang="en-IN" dirty="0" smtClean="0"/>
              <a:t>JLG : Joint Liability Group : An informal group of 4 to 10 individuals join together for the purpose of availing bank loan against mutual guarantee.</a:t>
            </a:r>
          </a:p>
          <a:p>
            <a:pPr algn="just"/>
            <a:r>
              <a:rPr lang="en-IN" dirty="0" smtClean="0"/>
              <a:t>JLG members are expected to engage in similar type of economic activities.</a:t>
            </a:r>
          </a:p>
          <a:p>
            <a:pPr algn="just"/>
            <a:r>
              <a:rPr lang="en-IN" dirty="0" smtClean="0"/>
              <a:t>MFIs : Non Finance Services =&gt; Business Development &amp; Financial Literacy projects.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EA04E1-28D0-44A0-BAF1-64C284585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5EA04E1-28D0-44A0-BAF1-64C284585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5EA04E1-28D0-44A0-BAF1-64C284585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4300C7-F175-494C-B513-14BB081AD8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0C4300C7-F175-494C-B513-14BB081AD8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C4300C7-F175-494C-B513-14BB081AD8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Code of Conduct for MFIs.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IN" dirty="0" smtClean="0"/>
              <a:t> 1998 , NABARD : Supportive Policy &amp; regulatory framework for micro finance.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NGO &amp; MFI should be registered with a competent authority.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NGO &amp; MFIs should provide information to an authority designated for the purpose.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NGO &amp; MFIs should also be subjected to supervision right from the beginning like any other agency in the financial sector.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None/>
            </a:pPr>
            <a:r>
              <a:rPr lang="en-IN" dirty="0" smtClean="0"/>
              <a:t>4. NBFCs engaged in micro finance are subjected to the same regulations as are applicable to other NBFCs.</a:t>
            </a:r>
          </a:p>
          <a:p>
            <a:pPr marL="514350" indent="-514350" algn="just">
              <a:buNone/>
            </a:pPr>
            <a:r>
              <a:rPr lang="en-IN" dirty="0" smtClean="0"/>
              <a:t>5. The cut off level of business for the NGO – MFI may, for the present , be fixed at mobilized servings of Rs. 25 </a:t>
            </a:r>
            <a:r>
              <a:rPr lang="en-IN" dirty="0" err="1" smtClean="0"/>
              <a:t>Lakhs</a:t>
            </a:r>
            <a:r>
              <a:rPr lang="en-IN" dirty="0" smtClean="0"/>
              <a:t>.</a:t>
            </a:r>
          </a:p>
          <a:p>
            <a:pPr marL="514350" indent="-514350" algn="just">
              <a:buNone/>
            </a:pPr>
            <a:r>
              <a:rPr lang="en-IN" dirty="0" smtClean="0"/>
              <a:t>6. If the saving operations of an MFI exceed a pre obtained cut off limit, the MFI will have to register itself with the RBI.</a:t>
            </a:r>
          </a:p>
          <a:p>
            <a:pPr marL="514350" indent="-514350" algn="just">
              <a:buNone/>
            </a:pPr>
            <a:r>
              <a:rPr lang="en-IN" dirty="0" smtClean="0"/>
              <a:t>7. As regards to compliance with regulation requirements, statutory auditors of the NGO – MFI may ne required to file a special report along with the audit report.</a:t>
            </a:r>
          </a:p>
          <a:p>
            <a:pPr marL="514350" indent="-514350" algn="just"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Challenges of Micro Finance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High Cost of Loans</a:t>
            </a:r>
          </a:p>
          <a:p>
            <a:pPr algn="just"/>
            <a:r>
              <a:rPr lang="en-IN" dirty="0" smtClean="0"/>
              <a:t>Repayment Problems</a:t>
            </a:r>
          </a:p>
          <a:p>
            <a:pPr algn="just"/>
            <a:r>
              <a:rPr lang="en-IN" dirty="0" smtClean="0"/>
              <a:t>Financial Illiteracy</a:t>
            </a:r>
          </a:p>
          <a:p>
            <a:pPr algn="just"/>
            <a:r>
              <a:rPr lang="en-IN" dirty="0" smtClean="0"/>
              <a:t>Migration of Group Members</a:t>
            </a:r>
          </a:p>
          <a:p>
            <a:pPr algn="just"/>
            <a:r>
              <a:rPr lang="en-IN" dirty="0" smtClean="0"/>
              <a:t>Non Transparent Pricing</a:t>
            </a:r>
          </a:p>
          <a:p>
            <a:pPr algn="just"/>
            <a:r>
              <a:rPr lang="en-IN" dirty="0" smtClean="0"/>
              <a:t>Cluster formation in Established Market</a:t>
            </a:r>
          </a:p>
          <a:p>
            <a:pPr algn="just"/>
            <a:r>
              <a:rPr lang="en-IN" dirty="0" smtClean="0"/>
              <a:t>Poor Regulation &amp; Supervision</a:t>
            </a:r>
          </a:p>
          <a:p>
            <a:pPr algn="just"/>
            <a:r>
              <a:rPr lang="en-IN" dirty="0" smtClean="0"/>
              <a:t>Incomplete range of Product offering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"/>
            <a:ext cx="8610600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micro-get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Self Help Group (SHG)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SHG is a small voluntary association of 10 – 20 poor people from same socio – economic background who come together for the purpose of addressing their common socio economic problems through self help &amp; mutual help.</a:t>
            </a:r>
          </a:p>
          <a:p>
            <a:pPr algn="just"/>
            <a:r>
              <a:rPr lang="en-IN" dirty="0" smtClean="0"/>
              <a:t>Savings collection =&gt; Loans</a:t>
            </a:r>
          </a:p>
          <a:p>
            <a:pPr algn="just"/>
            <a:r>
              <a:rPr lang="en-IN" dirty="0" smtClean="0"/>
              <a:t>SHG comprises mostly 90% of Women.</a:t>
            </a:r>
          </a:p>
          <a:p>
            <a:pPr algn="just"/>
            <a:r>
              <a:rPr lang="en-IN" dirty="0" smtClean="0"/>
              <a:t>1980’s , NGO played a key role.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194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SHG is a silent revolutionary concept. For credit delivery system.</a:t>
            </a:r>
          </a:p>
          <a:p>
            <a:pPr algn="just"/>
            <a:r>
              <a:rPr lang="en-IN" dirty="0" smtClean="0"/>
              <a:t>SHG is a voluntary association of poor formed, with the common goal of social &amp; economic empowerment.</a:t>
            </a:r>
          </a:p>
          <a:p>
            <a:pPr algn="just"/>
            <a:endParaRPr lang="en-IN" dirty="0"/>
          </a:p>
        </p:txBody>
      </p:sp>
      <p:pic>
        <p:nvPicPr>
          <p:cNvPr id="4" name="Content Placeholder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0010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Need for SHG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algn="just"/>
            <a:r>
              <a:rPr lang="en-IN" dirty="0" smtClean="0"/>
              <a:t>To mobilise the resources of the individual member for their collective economic development.</a:t>
            </a:r>
          </a:p>
          <a:p>
            <a:pPr algn="just"/>
            <a:r>
              <a:rPr lang="en-IN" dirty="0" smtClean="0"/>
              <a:t>To uplift their standard of living.</a:t>
            </a:r>
          </a:p>
          <a:p>
            <a:pPr algn="just"/>
            <a:r>
              <a:rPr lang="en-IN" dirty="0" smtClean="0"/>
              <a:t>To create the habit saving.</a:t>
            </a:r>
          </a:p>
          <a:p>
            <a:pPr algn="just"/>
            <a:r>
              <a:rPr lang="en-IN" dirty="0" smtClean="0"/>
              <a:t>To assist the member financially.</a:t>
            </a:r>
          </a:p>
          <a:p>
            <a:pPr algn="just"/>
            <a:r>
              <a:rPr lang="en-IN" dirty="0" smtClean="0"/>
              <a:t>Development of Entrepreneurship.</a:t>
            </a:r>
          </a:p>
          <a:p>
            <a:pPr algn="just"/>
            <a:r>
              <a:rPr lang="en-IN" dirty="0" smtClean="0"/>
              <a:t>To develop linkages with institutions of NGOs.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algn="just"/>
            <a:r>
              <a:rPr lang="en-IN" dirty="0" smtClean="0"/>
              <a:t>To acts as a media for socio economic development of the village.</a:t>
            </a:r>
          </a:p>
          <a:p>
            <a:pPr algn="just"/>
            <a:r>
              <a:rPr lang="en-IN" dirty="0" smtClean="0"/>
              <a:t>To organise training for skill development.</a:t>
            </a:r>
          </a:p>
          <a:p>
            <a:pPr algn="just"/>
            <a:r>
              <a:rPr lang="en-IN" dirty="0" smtClean="0"/>
              <a:t>To gain self confidence, mutual understanding.</a:t>
            </a:r>
          </a:p>
          <a:p>
            <a:pPr algn="just"/>
            <a:r>
              <a:rPr lang="en-IN" dirty="0" smtClean="0"/>
              <a:t>To build up team work.</a:t>
            </a:r>
          </a:p>
          <a:p>
            <a:pPr algn="just"/>
            <a:r>
              <a:rPr lang="en-IN" dirty="0" smtClean="0"/>
              <a:t>To develop leadership qualities.</a:t>
            </a:r>
          </a:p>
          <a:p>
            <a:pPr algn="just"/>
            <a:r>
              <a:rPr lang="en-IN" dirty="0" smtClean="0"/>
              <a:t>To identify problems &amp; finding solution in the group.</a:t>
            </a:r>
          </a:p>
          <a:p>
            <a:pPr algn="just"/>
            <a:endParaRPr lang="en-IN" dirty="0" smtClean="0"/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Functions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Meeting</a:t>
            </a:r>
          </a:p>
          <a:p>
            <a:r>
              <a:rPr lang="en-IN" dirty="0" smtClean="0"/>
              <a:t>Common Place &amp; Fixed Day</a:t>
            </a:r>
          </a:p>
          <a:p>
            <a:r>
              <a:rPr lang="en-IN" dirty="0" smtClean="0"/>
              <a:t>Members Register</a:t>
            </a:r>
          </a:p>
          <a:p>
            <a:r>
              <a:rPr lang="en-IN" dirty="0" smtClean="0"/>
              <a:t>Savings</a:t>
            </a:r>
          </a:p>
          <a:p>
            <a:r>
              <a:rPr lang="en-IN" dirty="0" smtClean="0"/>
              <a:t>Accounts</a:t>
            </a:r>
          </a:p>
          <a:p>
            <a:r>
              <a:rPr lang="en-IN" dirty="0" smtClean="0"/>
              <a:t>Resolution &amp; Authorisation</a:t>
            </a:r>
          </a:p>
          <a:p>
            <a:r>
              <a:rPr lang="en-IN" dirty="0" smtClean="0"/>
              <a:t>Internal Lending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1996 : RBI made linkage of SHG with banks as a priority sector activity.</a:t>
            </a:r>
          </a:p>
          <a:p>
            <a:pPr algn="just"/>
            <a:r>
              <a:rPr lang="en-IN" dirty="0" smtClean="0"/>
              <a:t>1999 : GOI has been supporting the programme by making special budgetary provision.</a:t>
            </a:r>
          </a:p>
          <a:p>
            <a:pPr algn="just"/>
            <a:r>
              <a:rPr lang="en-IN" dirty="0" smtClean="0"/>
              <a:t>Commercial banks, Co operative Banks &amp; RRBs.</a:t>
            </a:r>
          </a:p>
          <a:p>
            <a:pPr algn="just"/>
            <a:r>
              <a:rPr lang="en-IN" dirty="0" smtClean="0"/>
              <a:t>NABARD : Refinance &amp; promotional support.</a:t>
            </a:r>
          </a:p>
          <a:p>
            <a:pPr algn="ctr">
              <a:buNone/>
            </a:pPr>
            <a:r>
              <a:rPr lang="en-IN" b="1" dirty="0" smtClean="0"/>
              <a:t>Credit Linkage of SHG with bank.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SHG formed &amp; financed by banks.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SHG formed by NGO / Govt. agencies but financed by banks.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SHG formed by bank &amp; NGO, using NGO / formal agencies as financial intermediaries.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 smtClean="0"/>
              <a:t>Model of SHG – Bank Linkage Programme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1992 : NABARD </a:t>
            </a:r>
          </a:p>
          <a:p>
            <a:pPr algn="just"/>
            <a:r>
              <a:rPr lang="en-IN" dirty="0" smtClean="0"/>
              <a:t>Women from village from a small group.</a:t>
            </a:r>
          </a:p>
          <a:p>
            <a:pPr algn="just"/>
            <a:r>
              <a:rPr lang="en-IN" dirty="0" smtClean="0"/>
              <a:t>They contribute their savings in the group &amp; from the savings loans are given to members.</a:t>
            </a:r>
          </a:p>
          <a:p>
            <a:pPr algn="just"/>
            <a:r>
              <a:rPr lang="en-IN" dirty="0" smtClean="0"/>
              <a:t>SHG are provided with Bank Loans generally for income generation purpose.</a:t>
            </a:r>
          </a:p>
          <a:p>
            <a:pPr algn="just"/>
            <a:r>
              <a:rPr lang="en-IN" dirty="0" smtClean="0"/>
              <a:t>SHG are self sustaining &amp; once the group becomes stable it starts working on its own with support from NGOs , NABARD &amp; SIDBI.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Benefits to Members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/>
          </a:bodyPr>
          <a:lstStyle/>
          <a:p>
            <a:r>
              <a:rPr lang="en-IN" dirty="0" smtClean="0"/>
              <a:t>Regular saving habits.</a:t>
            </a:r>
          </a:p>
          <a:p>
            <a:r>
              <a:rPr lang="en-IN" dirty="0" smtClean="0"/>
              <a:t>Easy availability of small loans.</a:t>
            </a:r>
          </a:p>
          <a:p>
            <a:r>
              <a:rPr lang="en-IN" dirty="0" smtClean="0"/>
              <a:t>Creation of productive assets.</a:t>
            </a:r>
          </a:p>
          <a:p>
            <a:r>
              <a:rPr lang="en-IN" dirty="0" smtClean="0"/>
              <a:t>Financial Discipline.</a:t>
            </a:r>
          </a:p>
          <a:p>
            <a:r>
              <a:rPr lang="en-IN" dirty="0" smtClean="0"/>
              <a:t>Unity &amp; Co operation among members.</a:t>
            </a:r>
          </a:p>
          <a:p>
            <a:r>
              <a:rPr lang="en-IN" dirty="0" smtClean="0"/>
              <a:t>Improvement in financial position.</a:t>
            </a:r>
          </a:p>
          <a:p>
            <a:r>
              <a:rPr lang="en-IN" dirty="0" smtClean="0"/>
              <a:t>Development of Leadership &amp; Entrepreneurship.</a:t>
            </a:r>
          </a:p>
          <a:p>
            <a:r>
              <a:rPr lang="en-IN" dirty="0" smtClean="0"/>
              <a:t>Creating Awareness &amp; Joint Actions.</a:t>
            </a: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Benefits to Banks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Reduction of transaction cost due to group deposits &amp; finance.</a:t>
            </a:r>
          </a:p>
          <a:p>
            <a:pPr algn="just"/>
            <a:r>
              <a:rPr lang="en-IN" dirty="0" smtClean="0"/>
              <a:t>Less Paper work.</a:t>
            </a:r>
          </a:p>
          <a:p>
            <a:pPr algn="just"/>
            <a:r>
              <a:rPr lang="en-IN" dirty="0" smtClean="0"/>
              <a:t>Loan recovery improves due to peer pressure.</a:t>
            </a:r>
          </a:p>
          <a:p>
            <a:pPr algn="just"/>
            <a:r>
              <a:rPr lang="en-IN" dirty="0" smtClean="0"/>
              <a:t>Bank has huge scope of expansion of their business due to growing SHG- Bank Linkage Programme.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Problems of SHG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B5B9D2-B150-40C9-B305-5A3E99513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EB5B9D2-B150-40C9-B305-5A3E99513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EB5B9D2-B150-40C9-B305-5A3E995139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028866-0772-4DD1-BC4C-23F2A4315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5028866-0772-4DD1-BC4C-23F2A4315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5028866-0772-4DD1-BC4C-23F2A4315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F9C7D2-746F-4D28-B389-7BCEAB998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1F9C7D2-746F-4D28-B389-7BCEAB998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1F9C7D2-746F-4D28-B389-7BCEAB998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Micro Finance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algn="just"/>
            <a:r>
              <a:rPr lang="en-IN" dirty="0" smtClean="0"/>
              <a:t>“Provision of thrift, credit &amp; other financial services &amp; products of very small amounts to the poor in rural, semi-urban &amp; urban areas for enabling to raise their income levels &amp; improve their living standards.”</a:t>
            </a:r>
          </a:p>
          <a:p>
            <a:pPr algn="just"/>
            <a:r>
              <a:rPr lang="en-IN" dirty="0" smtClean="0"/>
              <a:t>It is meant for reaching those people such as women, small &amp; marginal farmers, rural artisans, etc.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Role of NABARD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2A1A7B-4B44-4C94-BFF4-89CF78822B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32A1A7B-4B44-4C94-BFF4-89CF78822B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32A1A7B-4B44-4C94-BFF4-89CF78822B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C871F3-153B-4341-82FA-0D3449D7F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B6C871F3-153B-4341-82FA-0D3449D7F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B6C871F3-153B-4341-82FA-0D3449D7F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A4D1AC-F254-4FDA-8C36-7C2335BEA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94A4D1AC-F254-4FDA-8C36-7C2335BEA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94A4D1AC-F254-4FDA-8C36-7C2335BEA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4EE946-91FC-4DCB-9700-25640E595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F84EE946-91FC-4DCB-9700-25640E595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F84EE946-91FC-4DCB-9700-25640E595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816646-348B-41AC-BB5B-154494B75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6B816646-348B-41AC-BB5B-154494B75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6B816646-348B-41AC-BB5B-154494B75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AE7A52-D36D-4921-96E2-0C184D066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6AE7A52-D36D-4921-96E2-0C184D066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6AE7A52-D36D-4921-96E2-0C184D066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3C3BC9-0E0D-49A0-964D-6729996D59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F03C3BC9-0E0D-49A0-964D-6729996D59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F03C3BC9-0E0D-49A0-964D-6729996D59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89A2CA-F101-4BAC-BE98-DB77012571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3689A2CA-F101-4BAC-BE98-DB77012571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3689A2CA-F101-4BAC-BE98-DB77012571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C9A8BE-ECD3-4AB8-BA9D-9E2662608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8CC9A8BE-ECD3-4AB8-BA9D-9E2662608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8CC9A8BE-ECD3-4AB8-BA9D-9E2662608B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F79B3B-619D-4BE7-B25C-BCD8C3D0C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B7F79B3B-619D-4BE7-B25C-BCD8C3D0C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B7F79B3B-619D-4BE7-B25C-BCD8C3D0C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AD72AA-3E61-4B6E-95A2-2427CB0E6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86AD72AA-3E61-4B6E-95A2-2427CB0E6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86AD72AA-3E61-4B6E-95A2-2427CB0E6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81AD17-E2D9-4AF4-9BBD-F04623952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E681AD17-E2D9-4AF4-9BBD-F04623952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E681AD17-E2D9-4AF4-9BBD-F04623952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Role of SIDBI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It provides the services of loan funds, grant support , equity , etc.</a:t>
            </a:r>
          </a:p>
          <a:p>
            <a:pPr algn="just"/>
            <a:r>
              <a:rPr lang="en-IN" dirty="0" smtClean="0"/>
              <a:t>The apex wholesaler for micro finance in India providing a complete range of financial &amp; non financial services</a:t>
            </a:r>
          </a:p>
          <a:p>
            <a:pPr algn="just"/>
            <a:r>
              <a:rPr lang="en-IN" dirty="0" smtClean="0"/>
              <a:t>It plays significant role in advocating appropriate policies &amp; regulations &amp; to act as a platform for exchange of information access the sector.</a:t>
            </a:r>
          </a:p>
          <a:p>
            <a:pPr algn="just"/>
            <a:r>
              <a:rPr lang="en-IN" dirty="0" smtClean="0"/>
              <a:t>Helped to develop code of conduct assessment tool which applies to providing credit services, recovery of credit, etc for MFIs to assess them.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Portfolio Securitization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 process under which a ender bundles loan together &amp; sell them to another FI’s, freeing up capital.</a:t>
            </a:r>
          </a:p>
          <a:p>
            <a:r>
              <a:rPr lang="en-IN" dirty="0" smtClean="0"/>
              <a:t>Risk is transferred.</a:t>
            </a:r>
          </a:p>
          <a:p>
            <a:r>
              <a:rPr lang="en-IN" dirty="0" smtClean="0"/>
              <a:t>In order to meet priority sector lending norms.</a:t>
            </a:r>
          </a:p>
          <a:p>
            <a:r>
              <a:rPr lang="en-IN" dirty="0" smtClean="0"/>
              <a:t>Direct Assignment or Pass through certificate (SPV).</a:t>
            </a:r>
          </a:p>
          <a:p>
            <a:r>
              <a:rPr lang="en-IN" dirty="0" smtClean="0"/>
              <a:t>Demonetization impact.</a:t>
            </a: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SHG - 2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33A85D-F9A2-4A3D-874E-CFF04BD9B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633A85D-F9A2-4A3D-874E-CFF04BD9B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633A85D-F9A2-4A3D-874E-CFF04BD9B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97F605-F0CD-4646-8B99-5B72D252F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0097F605-F0CD-4646-8B99-5B72D252F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0097F605-F0CD-4646-8B99-5B72D252F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82D61D-6201-482F-8ABC-723CF816DE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9882D61D-6201-482F-8ABC-723CF816DE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9882D61D-6201-482F-8ABC-723CF816DE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F8B0E0-1C6E-4AE9-9073-8C2F7744A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FFF8B0E0-1C6E-4AE9-9073-8C2F7744A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FFF8B0E0-1C6E-4AE9-9073-8C2F7744A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571BAB-4A15-4DCB-A1F7-10E63CD646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E571BAB-4A15-4DCB-A1F7-10E63CD646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E571BAB-4A15-4DCB-A1F7-10E63CD646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36F70-A259-4F83-A8C6-A7B4128CD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7336F70-A259-4F83-A8C6-A7B4128CD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7336F70-A259-4F83-A8C6-A7B4128CD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29D9F8-76D8-401E-86CD-41E41CCF9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529D9F8-76D8-401E-86CD-41E41CCF9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529D9F8-76D8-401E-86CD-41E41CCF9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E5A356-537E-4C24-B64B-5ADCE449D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0AE5A356-537E-4C24-B64B-5ADCE449D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0AE5A356-537E-4C24-B64B-5ADCE449D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8C6F06-F681-4CBB-B9E0-EFDAA9AE3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048C6F06-F681-4CBB-B9E0-EFDAA9AE3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048C6F06-F681-4CBB-B9E0-EFDAA9AE3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8107E5-DA36-4C43-8A96-CC9FDADF56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F68107E5-DA36-4C43-8A96-CC9FDADF56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F68107E5-DA36-4C43-8A96-CC9FDADF56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 smtClean="0"/>
              <a:t>NRLM : National Rural Livelihood Mission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IN" dirty="0" smtClean="0"/>
              <a:t>GOI initiative, 2010 </a:t>
            </a:r>
          </a:p>
          <a:p>
            <a:r>
              <a:rPr lang="en-IN" dirty="0" err="1" smtClean="0"/>
              <a:t>Aajeevika</a:t>
            </a:r>
            <a:r>
              <a:rPr lang="en-IN" dirty="0" smtClean="0"/>
              <a:t> , 2011</a:t>
            </a:r>
          </a:p>
          <a:p>
            <a:r>
              <a:rPr lang="en-IN" dirty="0" smtClean="0"/>
              <a:t>Launched in 12 states</a:t>
            </a:r>
          </a:p>
          <a:p>
            <a:r>
              <a:rPr lang="en-IN" dirty="0" smtClean="0"/>
              <a:t>SGSY : </a:t>
            </a:r>
            <a:r>
              <a:rPr lang="en-IN" dirty="0" err="1" smtClean="0"/>
              <a:t>Swarna</a:t>
            </a:r>
            <a:r>
              <a:rPr lang="en-IN" dirty="0" smtClean="0"/>
              <a:t> </a:t>
            </a:r>
            <a:r>
              <a:rPr lang="en-IN" dirty="0" err="1" smtClean="0"/>
              <a:t>Jayanti</a:t>
            </a:r>
            <a:r>
              <a:rPr lang="en-IN" dirty="0" smtClean="0"/>
              <a:t> Gram </a:t>
            </a:r>
            <a:r>
              <a:rPr lang="en-IN" dirty="0" err="1" smtClean="0"/>
              <a:t>Swaraygan</a:t>
            </a:r>
            <a:r>
              <a:rPr lang="en-IN" dirty="0" smtClean="0"/>
              <a:t> </a:t>
            </a:r>
            <a:r>
              <a:rPr lang="en-IN" dirty="0" err="1" smtClean="0"/>
              <a:t>Yojana</a:t>
            </a:r>
            <a:r>
              <a:rPr lang="en-IN" dirty="0" smtClean="0"/>
              <a:t>.</a:t>
            </a:r>
          </a:p>
          <a:p>
            <a:r>
              <a:rPr lang="en-IN" dirty="0" smtClean="0"/>
              <a:t>Three Tire Structure </a:t>
            </a:r>
          </a:p>
          <a:p>
            <a:r>
              <a:rPr lang="en-IN" dirty="0" smtClean="0"/>
              <a:t>Rural Development , Self employment , rural livelihood, income generation  etc.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SRLM : State Rural Livelihood Mission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Dedicated professional &amp; domain specialists under state department of rural development.</a:t>
            </a:r>
          </a:p>
          <a:p>
            <a:pPr algn="just"/>
            <a:r>
              <a:rPr lang="en-IN" dirty="0" smtClean="0"/>
              <a:t>Credit @ 7% pa interest.</a:t>
            </a:r>
          </a:p>
          <a:p>
            <a:pPr algn="just"/>
            <a:r>
              <a:rPr lang="en-IN" dirty="0" smtClean="0"/>
              <a:t>Social mobilization, livelihood promotion, financial inclusion, monitoring &amp; evaluation, knowledge management &amp; communication.</a:t>
            </a:r>
          </a:p>
          <a:p>
            <a:pPr algn="just"/>
            <a:r>
              <a:rPr lang="en-IN" dirty="0" err="1" smtClean="0"/>
              <a:t>Odisa</a:t>
            </a:r>
            <a:r>
              <a:rPr lang="en-IN" dirty="0" smtClean="0"/>
              <a:t> State</a:t>
            </a:r>
          </a:p>
          <a:p>
            <a:pPr algn="just"/>
            <a:r>
              <a:rPr lang="en-IN" dirty="0" smtClean="0"/>
              <a:t>Uttar Pradesh State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Priority Sector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F4378A-160A-4D51-9AF5-112DC1415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5F4378A-160A-4D51-9AF5-112DC1415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5F4378A-160A-4D51-9AF5-112DC1415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299A1A-E70C-425A-BD31-05C04B9B4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A6299A1A-E70C-425A-BD31-05C04B9B4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A6299A1A-E70C-425A-BD31-05C04B9B4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1D3B00-8AEF-4A64-B379-776E1AE3B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FA1D3B00-8AEF-4A64-B379-776E1AE3B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FA1D3B00-8AEF-4A64-B379-776E1AE3B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919E6-B277-47E9-A024-11D4AABDA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C9F919E6-B277-47E9-A024-11D4AABDA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C9F919E6-B277-47E9-A024-11D4AABDA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C280C9-5B49-4DCA-A956-58B866930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1EC280C9-5B49-4DCA-A956-58B866930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1EC280C9-5B49-4DCA-A956-58B8669304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C110F9-8A3F-468E-B5E4-B707E4C30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08C110F9-8A3F-468E-B5E4-B707E4C30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08C110F9-8A3F-468E-B5E4-B707E4C30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8ECFB8-FE5D-4686-B9A8-A3B6227E3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D8ECFB8-FE5D-4686-B9A8-A3B6227E3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D8ECFB8-FE5D-4686-B9A8-A3B6227E3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AB8F06-A22D-4CFB-8B9B-9DE22C1B7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D4AB8F06-A22D-4CFB-8B9B-9DE22C1B7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D4AB8F06-A22D-4CFB-8B9B-9DE22C1B7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F9725F-1A9A-4145-ADA9-EC8E62411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0EF9725F-1A9A-4145-ADA9-EC8E62411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0EF9725F-1A9A-4145-ADA9-EC8E62411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8BDED7-0F07-4EAC-9D03-1EB1CE88A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848BDED7-0F07-4EAC-9D03-1EB1CE88A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848BDED7-0F07-4EAC-9D03-1EB1CE88A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Financial Inclusion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Financial Services needed by people include Credit, Savings, Insurance, Payments &amp; Remittance facilities &amp; also financial counselling / advisory services.</a:t>
            </a:r>
          </a:p>
          <a:p>
            <a:pPr algn="just"/>
            <a:r>
              <a:rPr lang="en-IN" dirty="0" smtClean="0"/>
              <a:t>Access to these facilities should be easy &amp; at reasonable cost.</a:t>
            </a:r>
          </a:p>
          <a:p>
            <a:pPr algn="just"/>
            <a:r>
              <a:rPr lang="en-IN" dirty="0" smtClean="0"/>
              <a:t>Financial Exclusion : Vast section of population, Low income, Illiteracy, no access to formal financial institution.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b="1" dirty="0" smtClean="0"/>
              <a:t>Exclusion</a:t>
            </a:r>
          </a:p>
          <a:p>
            <a:r>
              <a:rPr lang="en-IN" dirty="0" smtClean="0"/>
              <a:t>Marginal Farmers</a:t>
            </a:r>
          </a:p>
          <a:p>
            <a:r>
              <a:rPr lang="en-IN" dirty="0" smtClean="0"/>
              <a:t>Oral Lessee</a:t>
            </a:r>
          </a:p>
          <a:p>
            <a:r>
              <a:rPr lang="en-IN" dirty="0" smtClean="0"/>
              <a:t>Unorganised sector enterprises / employees</a:t>
            </a:r>
          </a:p>
          <a:p>
            <a:r>
              <a:rPr lang="en-IN" dirty="0" smtClean="0"/>
              <a:t>Migrants</a:t>
            </a:r>
          </a:p>
          <a:p>
            <a:r>
              <a:rPr lang="en-IN" dirty="0" smtClean="0"/>
              <a:t>Socially excluded groups</a:t>
            </a:r>
          </a:p>
          <a:p>
            <a:r>
              <a:rPr lang="en-IN" dirty="0" smtClean="0"/>
              <a:t>Landless labours</a:t>
            </a:r>
          </a:p>
          <a:p>
            <a:r>
              <a:rPr lang="en-IN" dirty="0" smtClean="0"/>
              <a:t>Self employed</a:t>
            </a:r>
          </a:p>
          <a:p>
            <a:r>
              <a:rPr lang="en-IN" dirty="0" smtClean="0"/>
              <a:t>Ethnic minorities</a:t>
            </a:r>
          </a:p>
          <a:p>
            <a:r>
              <a:rPr lang="en-IN" dirty="0" smtClean="0"/>
              <a:t>Senior citizens &amp; women.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algn="just"/>
            <a:r>
              <a:rPr lang="en-IN" dirty="0" smtClean="0"/>
              <a:t>Financial inclusion is a provision of affordable financial services, to those who tend to be excluded.</a:t>
            </a:r>
          </a:p>
          <a:p>
            <a:pPr algn="just"/>
            <a:r>
              <a:rPr lang="en-IN" dirty="0" smtClean="0"/>
              <a:t>RBI : Stress on the need for financial inclusion for underprivileged sections , NGOs as intermediaries, Business correspondent models.</a:t>
            </a:r>
          </a:p>
          <a:p>
            <a:pPr algn="just"/>
            <a:r>
              <a:rPr lang="en-IN" dirty="0" err="1" smtClean="0"/>
              <a:t>Obj</a:t>
            </a:r>
            <a:r>
              <a:rPr lang="en-IN" dirty="0" smtClean="0"/>
              <a:t> : Promote financial literacy &amp; Provision for financial education.</a:t>
            </a:r>
          </a:p>
          <a:p>
            <a:pPr algn="just"/>
            <a:r>
              <a:rPr lang="en-IN" dirty="0" smtClean="0"/>
              <a:t>Key Area : Building skills, Increasing knowledge, Developing understanding.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/>
          <a:lstStyle/>
          <a:p>
            <a:pPr marL="514350" indent="-514350" algn="ctr">
              <a:buNone/>
            </a:pPr>
            <a:r>
              <a:rPr lang="en-IN" b="1" dirty="0" smtClean="0"/>
              <a:t>Area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Farm /fish / land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Operate micro / small business where goods are produced, recycled, repaired.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Work for wages or commission provided by seller.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 smtClean="0"/>
              <a:t>Gain income from renting small place of land, vehicle, machine tools, etc.</a:t>
            </a:r>
          </a:p>
          <a:p>
            <a:pPr marL="514350" indent="-514350"/>
            <a:r>
              <a:rPr lang="en-IN" dirty="0" smtClean="0"/>
              <a:t>Micro Finance : Finance provided to benefit the low income population.</a:t>
            </a:r>
          </a:p>
          <a:p>
            <a:pPr marL="514350" indent="-514350"/>
            <a:r>
              <a:rPr lang="en-IN" dirty="0" smtClean="0"/>
              <a:t>Micro Finance is a development tool.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The Committee on Financial Inclusion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algn="just"/>
            <a:r>
              <a:rPr lang="en-IN" dirty="0" smtClean="0"/>
              <a:t>“The process of ensuring access to financial services &amp; timely adequate credit where needs by vulnerable group such as weaker sections &amp; low income groups at an affordable cost” </a:t>
            </a:r>
          </a:p>
          <a:p>
            <a:r>
              <a:rPr lang="en-IN" dirty="0" smtClean="0"/>
              <a:t>Chairman Dr. C. </a:t>
            </a:r>
            <a:r>
              <a:rPr lang="en-IN" dirty="0" err="1" smtClean="0"/>
              <a:t>Rangarajan</a:t>
            </a:r>
            <a:r>
              <a:rPr lang="en-IN" dirty="0" smtClean="0"/>
              <a:t>, 2000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Scope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Access to Financial products like, Bank Account, Immediate Credit from Bank, Savings Products, Remittance &amp; Payment Services, Insurance Health Care Facility, Financial Advisory Services &amp; Entrepreneurial Credit, etc.</a:t>
            </a:r>
          </a:p>
          <a:p>
            <a:pPr algn="just"/>
            <a:r>
              <a:rPr lang="en-IN" dirty="0" smtClean="0"/>
              <a:t>Facility : minimum balance requirements, charges, free facilities, maintaining bank accounts.</a:t>
            </a:r>
          </a:p>
          <a:p>
            <a:pPr algn="just"/>
            <a:r>
              <a:rPr lang="en-IN" dirty="0" smtClean="0"/>
              <a:t>Introduction requirements, Small value accounts &amp; No frills accounts, Basic savings bank deposit account.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Facilities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IN" dirty="0" smtClean="0"/>
              <a:t>The Bank Saving Bank Deposit Account , should be considered a normal banking service available to all.</a:t>
            </a:r>
          </a:p>
          <a:p>
            <a:pPr algn="just"/>
            <a:r>
              <a:rPr lang="en-IN" dirty="0" smtClean="0"/>
              <a:t>This account shall not have requirement of minimum balance.</a:t>
            </a:r>
          </a:p>
          <a:p>
            <a:pPr algn="just"/>
            <a:r>
              <a:rPr lang="en-IN" dirty="0" smtClean="0"/>
              <a:t>The service available in the account will include deposit &amp; withdrawal of cash at bank branch as well as ATMs.</a:t>
            </a:r>
          </a:p>
          <a:p>
            <a:pPr algn="just"/>
            <a:r>
              <a:rPr lang="en-IN" dirty="0" smtClean="0"/>
              <a:t>There will be no limit on number of deposits that can be made in a month, account holders will be allowed a minimum four withdrawals in a month including ATM withdrawals.</a:t>
            </a:r>
          </a:p>
          <a:p>
            <a:pPr algn="just"/>
            <a:r>
              <a:rPr lang="en-IN" dirty="0" smtClean="0"/>
              <a:t>No charges for non operation, KYC as per RBI regulation.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Suggestions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The MFIs need to operate under &amp; be held accountable to clear regulations that are overseen by a single regulator –RBI.</a:t>
            </a:r>
          </a:p>
          <a:p>
            <a:pPr algn="just"/>
            <a:r>
              <a:rPr lang="en-IN" dirty="0" smtClean="0"/>
              <a:t>In an ecosystem, for profits MFIs can play a credible, responsible &amp; sustainable role. There is a need to have financial inclusion regulation in our country.</a:t>
            </a:r>
          </a:p>
          <a:p>
            <a:pPr algn="just"/>
            <a:r>
              <a:rPr lang="en-IN" dirty="0" smtClean="0"/>
              <a:t>The Govt. had placed a draft microfinance bill in july,2011 that puts MFIs outside the preview of state level legislation.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Need for Financial Inclusion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00ADA5-8F31-4237-86B8-4BC077A85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400ADA5-8F31-4237-86B8-4BC077A85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400ADA5-8F31-4237-86B8-4BC077A85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4CE489-C327-4334-9CCA-C957B7E91A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094CE489-C327-4334-9CCA-C957B7E91A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94CE489-C327-4334-9CCA-C957B7E91A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29A836-BCDA-47D4-91A3-1B9C63C2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529A836-BCDA-47D4-91A3-1B9C63C2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529A836-BCDA-47D4-91A3-1B9C63C2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IN" dirty="0" smtClean="0"/>
              <a:t>Equal Opportunity</a:t>
            </a:r>
          </a:p>
          <a:p>
            <a:r>
              <a:rPr lang="en-IN" dirty="0" smtClean="0"/>
              <a:t>Availability of Finance </a:t>
            </a:r>
          </a:p>
          <a:p>
            <a:r>
              <a:rPr lang="en-IN" dirty="0" smtClean="0"/>
              <a:t>Increase Income for poor</a:t>
            </a:r>
          </a:p>
          <a:p>
            <a:r>
              <a:rPr lang="en-IN" dirty="0" smtClean="0"/>
              <a:t>Access to financial services</a:t>
            </a:r>
          </a:p>
          <a:p>
            <a:r>
              <a:rPr lang="en-IN" dirty="0" smtClean="0"/>
              <a:t>Improve efficiency</a:t>
            </a:r>
          </a:p>
          <a:p>
            <a:r>
              <a:rPr lang="en-IN" dirty="0" smtClean="0"/>
              <a:t>Induce production activities</a:t>
            </a:r>
          </a:p>
          <a:p>
            <a:r>
              <a:rPr lang="en-IN" dirty="0" smtClean="0"/>
              <a:t>Positive impact</a:t>
            </a:r>
          </a:p>
          <a:p>
            <a:r>
              <a:rPr lang="en-IN" dirty="0" smtClean="0"/>
              <a:t>Finance stability</a:t>
            </a:r>
          </a:p>
          <a:p>
            <a:r>
              <a:rPr lang="en-IN" dirty="0" smtClean="0"/>
              <a:t>Services from banks</a:t>
            </a:r>
          </a:p>
          <a:p>
            <a:r>
              <a:rPr lang="en-IN" dirty="0" smtClean="0"/>
              <a:t>Participation by different segments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Strategies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dirty="0" smtClean="0"/>
              <a:t>Encouraging penetration into unbaked areas &amp;  encouraging agents / intermediaries such as NGO , MFI &amp; Business correspondents.</a:t>
            </a:r>
          </a:p>
          <a:p>
            <a:pPr algn="just"/>
            <a:r>
              <a:rPr lang="en-IN" dirty="0" smtClean="0"/>
              <a:t>Focusing on decentralised strategy by using existing arrangements such as state level banker’s committee, district consultative committee &amp; strengthening local institution.</a:t>
            </a:r>
          </a:p>
          <a:p>
            <a:pPr algn="just"/>
            <a:r>
              <a:rPr lang="en-IN" dirty="0" smtClean="0"/>
              <a:t>Using technology for extending financial inclusion.</a:t>
            </a:r>
          </a:p>
          <a:p>
            <a:pPr algn="just"/>
            <a:r>
              <a:rPr lang="en-IN" dirty="0" smtClean="0"/>
              <a:t>Advice banks to open a basic banking “No Frills” Accounts.</a:t>
            </a:r>
          </a:p>
          <a:p>
            <a:pPr algn="just"/>
            <a:r>
              <a:rPr lang="en-IN" dirty="0" smtClean="0"/>
              <a:t>Emphasis on financial literacy &amp; credit counselling.</a:t>
            </a:r>
          </a:p>
          <a:p>
            <a:pPr algn="just"/>
            <a:r>
              <a:rPr lang="en-IN" dirty="0" smtClean="0"/>
              <a:t>Creating synergies between the formal &amp; informal segments.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RBI Measures  for Financial Inclusion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IN" dirty="0" smtClean="0"/>
              <a:t>No Frill Accounts</a:t>
            </a:r>
          </a:p>
          <a:p>
            <a:r>
              <a:rPr lang="en-IN" dirty="0" smtClean="0"/>
              <a:t>General Credit Cared</a:t>
            </a:r>
          </a:p>
          <a:p>
            <a:r>
              <a:rPr lang="en-IN" dirty="0" smtClean="0"/>
              <a:t>Business Intermediaries</a:t>
            </a:r>
          </a:p>
          <a:p>
            <a:r>
              <a:rPr lang="en-IN" dirty="0" smtClean="0"/>
              <a:t>Passbook Facility</a:t>
            </a:r>
          </a:p>
          <a:p>
            <a:r>
              <a:rPr lang="en-IN" dirty="0" smtClean="0"/>
              <a:t>Credit Counselling &amp; Financial Education</a:t>
            </a:r>
          </a:p>
          <a:p>
            <a:r>
              <a:rPr lang="en-IN" dirty="0" smtClean="0"/>
              <a:t>Use of Technology</a:t>
            </a:r>
          </a:p>
          <a:p>
            <a:r>
              <a:rPr lang="en-IN" dirty="0" smtClean="0"/>
              <a:t>Unbanked Villages</a:t>
            </a:r>
          </a:p>
          <a:p>
            <a:pPr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 smtClean="0"/>
              <a:t>NABARD measures for Financial Inclusion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IN" dirty="0" smtClean="0"/>
              <a:t>Promote &amp; Nurture SHGs.</a:t>
            </a:r>
          </a:p>
          <a:p>
            <a:r>
              <a:rPr lang="en-IN" dirty="0" smtClean="0"/>
              <a:t>Focuses on Training &amp; Capacity building.</a:t>
            </a:r>
          </a:p>
          <a:p>
            <a:r>
              <a:rPr lang="en-IN" dirty="0" smtClean="0"/>
              <a:t>Tracking Progress of Micro Finance Programme.</a:t>
            </a:r>
          </a:p>
          <a:p>
            <a:r>
              <a:rPr lang="en-IN" dirty="0" smtClean="0"/>
              <a:t>Policy &amp; framework preparation</a:t>
            </a:r>
          </a:p>
          <a:p>
            <a:r>
              <a:rPr lang="en-IN" dirty="0" smtClean="0"/>
              <a:t>Analysis of data.</a:t>
            </a:r>
          </a:p>
          <a:p>
            <a:r>
              <a:rPr lang="en-IN" dirty="0" smtClean="0"/>
              <a:t>Refinancing activity</a:t>
            </a:r>
          </a:p>
          <a:p>
            <a:r>
              <a:rPr lang="en-IN" dirty="0" smtClean="0"/>
              <a:t>Experimenting with innovative projects.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Barriers to Financial Inclusion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b="1" dirty="0" smtClean="0"/>
              <a:t>Demand Side Barriers ( From Weaker Section)</a:t>
            </a:r>
          </a:p>
          <a:p>
            <a:r>
              <a:rPr lang="en-IN" dirty="0" smtClean="0"/>
              <a:t>Low literacy levels.</a:t>
            </a:r>
          </a:p>
          <a:p>
            <a:r>
              <a:rPr lang="en-IN" dirty="0" smtClean="0"/>
              <a:t>Lack of knowledge / awareness of financial products.</a:t>
            </a:r>
          </a:p>
          <a:p>
            <a:r>
              <a:rPr lang="en-IN" dirty="0" smtClean="0"/>
              <a:t>Irregular income.</a:t>
            </a:r>
          </a:p>
          <a:p>
            <a:r>
              <a:rPr lang="en-IN" dirty="0" smtClean="0"/>
              <a:t>Frequent micro transactions.</a:t>
            </a:r>
          </a:p>
          <a:p>
            <a:r>
              <a:rPr lang="en-IN" dirty="0" smtClean="0"/>
              <a:t>Lack of trust in formal banking institutions</a:t>
            </a:r>
          </a:p>
          <a:p>
            <a:r>
              <a:rPr lang="en-IN" dirty="0" smtClean="0"/>
              <a:t>Cultural obstacles.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algn="just"/>
            <a:r>
              <a:rPr lang="en-IN" dirty="0" smtClean="0"/>
              <a:t>Liberalisation , Globalisation , Credit delivery system.</a:t>
            </a:r>
          </a:p>
          <a:p>
            <a:pPr algn="just"/>
            <a:r>
              <a:rPr lang="en-IN" dirty="0" smtClean="0"/>
              <a:t>Micro Finance emphasis on empowering &amp; improving standard of living.</a:t>
            </a:r>
          </a:p>
          <a:p>
            <a:pPr algn="just"/>
            <a:r>
              <a:rPr lang="en-IN" dirty="0" smtClean="0"/>
              <a:t>Micro Financial Services refers to the provision of financial services to low income clients including self employed.</a:t>
            </a:r>
          </a:p>
          <a:p>
            <a:pPr algn="just"/>
            <a:r>
              <a:rPr lang="en-IN" dirty="0" smtClean="0"/>
              <a:t>MFS : Financial + Social</a:t>
            </a:r>
          </a:p>
          <a:p>
            <a:pPr algn="just"/>
            <a:r>
              <a:rPr lang="en-IN" dirty="0" smtClean="0"/>
              <a:t>Empowering women in particular, as many microfinance organizations do, may lead to more stability and prosperity for families. 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IN" sz="3600" dirty="0" smtClean="0"/>
              <a:t/>
            </a:r>
            <a:br>
              <a:rPr lang="en-IN" sz="3600" dirty="0" smtClean="0"/>
            </a:br>
            <a:r>
              <a:rPr lang="en-IN" sz="3600" dirty="0" smtClean="0"/>
              <a:t>Barriers to Financial Inclusion</a:t>
            </a:r>
            <a:br>
              <a:rPr lang="en-IN" sz="3600" dirty="0" smtClean="0"/>
            </a:br>
            <a:r>
              <a:rPr lang="en-IN" sz="3600" dirty="0" smtClean="0"/>
              <a:t>Supply Side Barriers ( From Institution)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256C31-3252-4D5A-AC49-814FE8F1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F256C31-3252-4D5A-AC49-814FE8F1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F256C31-3252-4D5A-AC49-814FE8F1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101F34-57B3-4883-90B8-0512D3704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27101F34-57B3-4883-90B8-0512D3704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27101F34-57B3-4883-90B8-0512D3704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A4B7EF-DD27-4B65-8468-8EBE61805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BA4B7EF-DD27-4B65-8468-8EBE61805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BA4B7EF-DD27-4B65-8468-8EBE61805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B3B733-F2D4-44A9-9907-317CC2B01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55B3B733-F2D4-44A9-9907-317CC2B01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55B3B733-F2D4-44A9-9907-317CC2B01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38A5FE-7EE4-477F-853B-6C31B7D7E2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1738A5FE-7EE4-477F-853B-6C31B7D7E2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1738A5FE-7EE4-477F-853B-6C31B7D7E2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F7507C-56F4-4091-82B2-5AB749051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8F7507C-56F4-4091-82B2-5AB749051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8F7507C-56F4-4091-82B2-5AB749051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042D5B-B365-494A-8EDB-B16A1C1D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B042D5B-B365-494A-8EDB-B16A1C1D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B042D5B-B365-494A-8EDB-B16A1C1DE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56B75B-DE47-40E5-A48C-E9A779A5E2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1956B75B-DE47-40E5-A48C-E9A779A5E2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1956B75B-DE47-40E5-A48C-E9A779A5E2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55F320-B03C-4BB0-8E05-FFB872B2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8C55F320-B03C-4BB0-8E05-FFB872B2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8C55F320-B03C-4BB0-8E05-FFB872B2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2D6F8E-470D-4E86-93C7-3CEC4CEF5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6E2D6F8E-470D-4E86-93C7-3CEC4CEF5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6E2D6F8E-470D-4E86-93C7-3CEC4CEF5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Committee on Financial Inclusion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Chairmanship : C. </a:t>
            </a:r>
            <a:r>
              <a:rPr lang="en-IN" dirty="0" err="1" smtClean="0"/>
              <a:t>Rangrajan</a:t>
            </a:r>
            <a:r>
              <a:rPr lang="en-IN" dirty="0" smtClean="0"/>
              <a:t> (GOI : 2006)</a:t>
            </a:r>
          </a:p>
          <a:p>
            <a:pPr algn="just"/>
            <a:r>
              <a:rPr lang="en-IN" dirty="0" smtClean="0"/>
              <a:t>Final Report  : 2008</a:t>
            </a:r>
          </a:p>
          <a:p>
            <a:pPr algn="just"/>
            <a:r>
              <a:rPr lang="en-IN" dirty="0" smtClean="0"/>
              <a:t>51.7% of farmer households are financially excluded from both formal &amp; informal services.</a:t>
            </a:r>
          </a:p>
          <a:p>
            <a:pPr algn="just"/>
            <a:r>
              <a:rPr lang="en-IN" dirty="0" smtClean="0"/>
              <a:t>73% farmer households do not access formal sources of credit.</a:t>
            </a:r>
          </a:p>
          <a:p>
            <a:pPr algn="just"/>
            <a:r>
              <a:rPr lang="en-IN" dirty="0" smtClean="0"/>
              <a:t>Exclusion is more acute in Central , Eastern &amp; North Eastern regions with 64% of financially excluded farmer households.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Strategy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just"/>
            <a:r>
              <a:rPr lang="en-IN" dirty="0" smtClean="0"/>
              <a:t>Effective improvement within the existing formal credit delivery mechanism.</a:t>
            </a:r>
          </a:p>
          <a:p>
            <a:pPr algn="just"/>
            <a:r>
              <a:rPr lang="en-IN" dirty="0" smtClean="0"/>
              <a:t>Suggesting measures for improving credit absorption capacity.</a:t>
            </a:r>
          </a:p>
          <a:p>
            <a:pPr algn="just"/>
            <a:r>
              <a:rPr lang="en-IN" dirty="0" smtClean="0"/>
              <a:t>Evolving new models for effective outreach.</a:t>
            </a:r>
          </a:p>
          <a:p>
            <a:pPr algn="just"/>
            <a:r>
              <a:rPr lang="en-IN" dirty="0" smtClean="0"/>
              <a:t>Leveraging on technology based solution.</a:t>
            </a:r>
          </a:p>
          <a:p>
            <a:pPr algn="just"/>
            <a:r>
              <a:rPr lang="en-IN" dirty="0" smtClean="0"/>
              <a:t>Setting up of a mission mode National Rural Financial Inclusion Plan.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Recommendations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b="1" dirty="0" smtClean="0"/>
              <a:t>Commercial Banks</a:t>
            </a:r>
          </a:p>
          <a:p>
            <a:pPr algn="just"/>
            <a:r>
              <a:rPr lang="en-IN" dirty="0" smtClean="0"/>
              <a:t>Target to provide access to at least 250 excluded rural household per annum.</a:t>
            </a:r>
          </a:p>
          <a:p>
            <a:pPr algn="just"/>
            <a:r>
              <a:rPr lang="en-IN" dirty="0" smtClean="0"/>
              <a:t>Targeted branch expansion in identified districts.</a:t>
            </a:r>
          </a:p>
          <a:p>
            <a:pPr algn="just"/>
            <a:r>
              <a:rPr lang="en-IN" dirty="0" smtClean="0"/>
              <a:t>Provision of customised savings, credit &amp; insurance.</a:t>
            </a:r>
          </a:p>
          <a:p>
            <a:pPr algn="just"/>
            <a:r>
              <a:rPr lang="en-IN" dirty="0" smtClean="0"/>
              <a:t>Simplification of agricultural loan procedures.</a:t>
            </a:r>
            <a:endParaRPr lang="en-IN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IN" b="1" dirty="0" smtClean="0"/>
              <a:t>Regional Rural Banks</a:t>
            </a:r>
          </a:p>
          <a:p>
            <a:pPr algn="just"/>
            <a:r>
              <a:rPr lang="en-IN" dirty="0" smtClean="0"/>
              <a:t>Extending their services to unbanked areas.</a:t>
            </a:r>
          </a:p>
          <a:p>
            <a:pPr algn="just"/>
            <a:r>
              <a:rPr lang="en-IN" dirty="0" smtClean="0"/>
              <a:t>No further merger of RRBs.</a:t>
            </a:r>
          </a:p>
          <a:p>
            <a:pPr algn="just"/>
            <a:r>
              <a:rPr lang="en-IN" dirty="0" smtClean="0"/>
              <a:t>Widening of networks.</a:t>
            </a:r>
          </a:p>
          <a:p>
            <a:pPr algn="just"/>
            <a:r>
              <a:rPr lang="en-IN" dirty="0" smtClean="0"/>
              <a:t>Separate credit plans for excluded regions.</a:t>
            </a:r>
          </a:p>
          <a:p>
            <a:pPr algn="ctr">
              <a:buNone/>
            </a:pPr>
            <a:r>
              <a:rPr lang="en-IN" b="1" dirty="0" smtClean="0"/>
              <a:t>Co-operative Banks</a:t>
            </a:r>
          </a:p>
          <a:p>
            <a:pPr algn="just"/>
            <a:r>
              <a:rPr lang="en-IN" dirty="0" smtClean="0"/>
              <a:t>Implementation of </a:t>
            </a:r>
            <a:r>
              <a:rPr lang="en-IN" dirty="0" err="1" smtClean="0"/>
              <a:t>Vaidyanathan</a:t>
            </a:r>
            <a:r>
              <a:rPr lang="en-IN" dirty="0" smtClean="0"/>
              <a:t> Committee.</a:t>
            </a:r>
          </a:p>
          <a:p>
            <a:pPr algn="just"/>
            <a:r>
              <a:rPr lang="en-IN" dirty="0" smtClean="0"/>
              <a:t>Use of primary agricultural credit societies revival package.</a:t>
            </a:r>
          </a:p>
          <a:p>
            <a:pPr algn="just"/>
            <a:r>
              <a:rPr lang="en-IN" dirty="0" smtClean="0"/>
              <a:t>Co operatives to adopt group approach for financing excluded group.</a:t>
            </a:r>
            <a:endParaRPr lang="en-IN" b="1" dirty="0" smtClean="0"/>
          </a:p>
          <a:p>
            <a:pPr algn="ctr">
              <a:buNone/>
            </a:pPr>
            <a:r>
              <a:rPr lang="en-IN" b="1" dirty="0" smtClean="0"/>
              <a:t>MFIs</a:t>
            </a:r>
          </a:p>
          <a:p>
            <a:r>
              <a:rPr lang="en-IN" dirty="0" smtClean="0"/>
              <a:t>Financial Inclusion Funds</a:t>
            </a:r>
          </a:p>
          <a:p>
            <a:r>
              <a:rPr lang="en-IN" dirty="0" smtClean="0"/>
              <a:t>Financial Inclusion Technology Funds</a:t>
            </a:r>
          </a:p>
          <a:p>
            <a:pPr algn="ctr">
              <a:buNone/>
            </a:pP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Financial Inclusion Fund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 err="1" smtClean="0"/>
              <a:t>Obj</a:t>
            </a:r>
            <a:r>
              <a:rPr lang="en-IN" dirty="0" smtClean="0"/>
              <a:t> : To support developmental &amp; Promotional activities with a view to securing greater financial inclusion , particular among weaker sections, low income groups in backward or unbanked areas.</a:t>
            </a:r>
          </a:p>
          <a:p>
            <a:pPr algn="just"/>
            <a:r>
              <a:rPr lang="en-IN" dirty="0" smtClean="0"/>
              <a:t>Activities : Capacity building, providing promotional support to institution, credit linkage of SHG, setting up of rural credit bureaus, initiatives of local level associations, pilot projects for development of innovative products, etc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Eligible Institutions for FIF Funds.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Financial institutions such as NABARD, Commercial Banks &amp; RRBs.</a:t>
            </a:r>
          </a:p>
          <a:p>
            <a:pPr algn="just"/>
            <a:r>
              <a:rPr lang="en-IN" dirty="0" smtClean="0"/>
              <a:t>NGOs, MFIs, SHGs Farmer’s Clubs, Local Level Associations.</a:t>
            </a:r>
          </a:p>
          <a:p>
            <a:pPr algn="just"/>
            <a:r>
              <a:rPr lang="en-IN" dirty="0" smtClean="0"/>
              <a:t>Training &amp; Research organisations, Academic Institution, Universities.</a:t>
            </a:r>
          </a:p>
          <a:p>
            <a:pPr algn="just"/>
            <a:r>
              <a:rPr lang="en-IN" dirty="0" smtClean="0"/>
              <a:t>Service providers like Insurance Companies, Post offices, railways, etc.</a:t>
            </a:r>
          </a:p>
          <a:p>
            <a:pPr algn="just"/>
            <a:r>
              <a:rPr lang="en-IN" dirty="0" smtClean="0"/>
              <a:t>Any other organisation whose objectives are linked with objectives of the FIF.</a:t>
            </a:r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Financial Inclusion Technology Fund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b="1" dirty="0" smtClean="0"/>
              <a:t>Obj.</a:t>
            </a:r>
            <a:r>
              <a:rPr lang="en-IN" dirty="0" smtClean="0"/>
              <a:t> </a:t>
            </a:r>
          </a:p>
          <a:p>
            <a:pPr algn="just"/>
            <a:r>
              <a:rPr lang="en-IN" dirty="0" smtClean="0"/>
              <a:t>To enhance investment in ICT aimed at promoting financial inclusion, </a:t>
            </a:r>
          </a:p>
          <a:p>
            <a:pPr algn="just"/>
            <a:r>
              <a:rPr lang="en-IN" dirty="0" smtClean="0"/>
              <a:t>stimulate the transfer of research &amp; technology in financial inclusion , </a:t>
            </a:r>
          </a:p>
          <a:p>
            <a:pPr algn="just"/>
            <a:r>
              <a:rPr lang="en-IN" dirty="0" smtClean="0"/>
              <a:t>increase the technological absorption capacity of financial service provider &amp; encourage an environment of innovation &amp; cooperation among stakeholders.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Financial Inclusion Technology Fund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IN" b="1" dirty="0" smtClean="0"/>
              <a:t>Purpose</a:t>
            </a:r>
            <a:r>
              <a:rPr lang="en-IN" dirty="0" smtClean="0"/>
              <a:t> </a:t>
            </a:r>
          </a:p>
          <a:p>
            <a:pPr algn="just"/>
            <a:r>
              <a:rPr lang="en-IN" dirty="0" smtClean="0"/>
              <a:t>Encouraging user-friendly technology solutions, </a:t>
            </a:r>
          </a:p>
          <a:p>
            <a:pPr algn="just"/>
            <a:r>
              <a:rPr lang="en-IN" dirty="0" smtClean="0"/>
              <a:t>funding of technology solutions aimed at providing affordable financial services to weaker section, </a:t>
            </a:r>
          </a:p>
          <a:p>
            <a:pPr algn="just"/>
            <a:r>
              <a:rPr lang="en-IN" dirty="0" smtClean="0"/>
              <a:t>pilot project funding, </a:t>
            </a:r>
          </a:p>
          <a:p>
            <a:pPr algn="just"/>
            <a:r>
              <a:rPr lang="en-IN" dirty="0" smtClean="0"/>
              <a:t>promoting seminars, conferences,</a:t>
            </a:r>
          </a:p>
          <a:p>
            <a:pPr algn="just"/>
            <a:r>
              <a:rPr lang="en-IN" dirty="0" smtClean="0"/>
              <a:t>publication of financial inclusion technology literature, </a:t>
            </a:r>
          </a:p>
          <a:p>
            <a:pPr algn="just"/>
            <a:r>
              <a:rPr lang="en-IN" dirty="0" smtClean="0"/>
              <a:t>capacity building of financial institution.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Eligible Institutions for FITF Funds.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Financial institutions like NABARD, Commercial Banks, RRBs. &amp; Co operative Banks.</a:t>
            </a:r>
          </a:p>
          <a:p>
            <a:pPr algn="just"/>
            <a:r>
              <a:rPr lang="en-IN" dirty="0" smtClean="0"/>
              <a:t>NGOs, MFIs, SHGs Farmers Clubs, Local Level Associations.</a:t>
            </a:r>
          </a:p>
          <a:p>
            <a:pPr algn="just"/>
            <a:r>
              <a:rPr lang="en-IN" dirty="0" smtClean="0"/>
              <a:t>Technology service provider &amp; other service providers.</a:t>
            </a:r>
          </a:p>
          <a:p>
            <a:pPr algn="just"/>
            <a:r>
              <a:rPr lang="en-IN" dirty="0" smtClean="0"/>
              <a:t>Any other organisation whose objective is matched with the objectives of the FITF.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7FB50-C59C-40FF-96AE-B82EE15732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427FB50-C59C-40FF-96AE-B82EE15732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427FB50-C59C-40FF-96AE-B82EE15732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A99AE-B7CC-444C-B974-E4066CEA6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C1A99AE-B7CC-444C-B974-E4066CEA6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C1A99AE-B7CC-444C-B974-E4066CEA6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CA6685-16D1-47CD-9D27-74C78376EF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16CA6685-16D1-47CD-9D27-74C78376EF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16CA6685-16D1-47CD-9D27-74C78376EF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F7BFA9-B135-48EC-8400-91207534BF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FF7BFA9-B135-48EC-8400-91207534BF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FF7BFA9-B135-48EC-8400-91207534BF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6AB0AF-DB33-4373-95BC-700C44943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E6AB0AF-DB33-4373-95BC-700C44943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E6AB0AF-DB33-4373-95BC-700C44943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RBI Committee Report on Medium Term Path on Financial Inclusion 2015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Chairmanship : </a:t>
            </a:r>
            <a:r>
              <a:rPr lang="en-IN" dirty="0" err="1" smtClean="0"/>
              <a:t>Shri</a:t>
            </a:r>
            <a:r>
              <a:rPr lang="en-IN" dirty="0" smtClean="0"/>
              <a:t> Deepak </a:t>
            </a:r>
            <a:r>
              <a:rPr lang="en-IN" dirty="0" err="1" smtClean="0"/>
              <a:t>Mohanty</a:t>
            </a:r>
            <a:endParaRPr lang="en-IN" dirty="0" smtClean="0"/>
          </a:p>
          <a:p>
            <a:pPr algn="just"/>
            <a:r>
              <a:rPr lang="en-IN" dirty="0" smtClean="0"/>
              <a:t>Obj. : To work out a medium term measurable action plan for financial inclusion.</a:t>
            </a:r>
          </a:p>
          <a:p>
            <a:pPr algn="just"/>
            <a:r>
              <a:rPr lang="en-IN" dirty="0" smtClean="0"/>
              <a:t>Report submitted : December 2015</a:t>
            </a:r>
          </a:p>
          <a:p>
            <a:pPr algn="just"/>
            <a:r>
              <a:rPr lang="en-IN" dirty="0" smtClean="0"/>
              <a:t>Recognised that substantial progress had been made in terms of access to financial products &amp; services.</a:t>
            </a:r>
          </a:p>
          <a:p>
            <a:pPr algn="just"/>
            <a:r>
              <a:rPr lang="en-IN" dirty="0" smtClean="0"/>
              <a:t>Identified gaps in terms of Usage, Inadequate Last Mile service delivery, exclusion of women &amp; small , marginal farmers &amp; low formal link for micro &amp; small enterprises.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Recommendations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Welfare schemes “</a:t>
            </a:r>
            <a:r>
              <a:rPr lang="en-IN" dirty="0" err="1" smtClean="0"/>
              <a:t>Sukanya</a:t>
            </a:r>
            <a:r>
              <a:rPr lang="en-IN" dirty="0" smtClean="0"/>
              <a:t> </a:t>
            </a:r>
            <a:r>
              <a:rPr lang="en-IN" dirty="0" err="1" smtClean="0"/>
              <a:t>Shiksha</a:t>
            </a:r>
            <a:r>
              <a:rPr lang="en-IN" dirty="0" smtClean="0"/>
              <a:t>” for the girl child with a view to linking education with banking habits.</a:t>
            </a:r>
          </a:p>
          <a:p>
            <a:pPr algn="just"/>
            <a:r>
              <a:rPr lang="en-IN" dirty="0" smtClean="0"/>
              <a:t>A low cost solution based on mobile technology for enhancing the effectiveness of last mile delivery as also to facilitate usage.</a:t>
            </a:r>
          </a:p>
          <a:p>
            <a:pPr algn="just"/>
            <a:r>
              <a:rPr lang="en-IN" dirty="0" smtClean="0"/>
              <a:t>Phasing out of the interest subvention scheme &amp; ploughing the amount into universal crop insurance.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dirty="0" smtClean="0"/>
              <a:t>AN open specialized interest free window with simple products like demand deposits, agency &amp; participants securities, offering products based on cost plus financing, deferred payments &amp; deferred delivery contracts.</a:t>
            </a:r>
          </a:p>
          <a:p>
            <a:pPr algn="just"/>
            <a:r>
              <a:rPr lang="en-IN" dirty="0" smtClean="0"/>
              <a:t>Exploring a system of professional credit intermediaries / advisors for MSMEs to help bridge the information gap &amp; thereby help banks take better credit decisions.</a:t>
            </a:r>
          </a:p>
          <a:p>
            <a:pPr algn="just"/>
            <a:r>
              <a:rPr lang="en-IN" dirty="0" smtClean="0"/>
              <a:t>Creating a registry for Backward class, encouraging certification &amp; training programmes.</a:t>
            </a:r>
          </a:p>
          <a:p>
            <a:pPr algn="just"/>
            <a:r>
              <a:rPr lang="en-IN" dirty="0" smtClean="0"/>
              <a:t>Inter operability for pre paid instruments &amp; mobile transactions.</a:t>
            </a:r>
          </a:p>
          <a:p>
            <a:pPr algn="just"/>
            <a:r>
              <a:rPr lang="en-IN" dirty="0" smtClean="0"/>
              <a:t>Strengthening the financial literacy centre network &amp; grievance </a:t>
            </a:r>
            <a:r>
              <a:rPr lang="en-IN" dirty="0" err="1" smtClean="0"/>
              <a:t>redressal</a:t>
            </a:r>
            <a:r>
              <a:rPr lang="en-IN" dirty="0" smtClean="0"/>
              <a:t> mechanism.</a:t>
            </a:r>
          </a:p>
          <a:p>
            <a:pPr algn="just"/>
            <a:r>
              <a:rPr lang="en-IN" dirty="0" smtClean="0"/>
              <a:t>Roadmap for opening brick &amp; mortar branches in villages with population more than 5000 without a bank branch of a schedule commercial bank.</a:t>
            </a:r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dirty="0" err="1" smtClean="0"/>
              <a:t>Pradhan</a:t>
            </a:r>
            <a:r>
              <a:rPr lang="en-IN" dirty="0" smtClean="0"/>
              <a:t> </a:t>
            </a:r>
            <a:r>
              <a:rPr lang="en-IN" dirty="0" err="1" smtClean="0"/>
              <a:t>Mantri</a:t>
            </a:r>
            <a:r>
              <a:rPr lang="en-IN" dirty="0" smtClean="0"/>
              <a:t> Jan </a:t>
            </a:r>
            <a:r>
              <a:rPr lang="en-IN" dirty="0" err="1" smtClean="0"/>
              <a:t>Dhan</a:t>
            </a:r>
            <a:r>
              <a:rPr lang="en-IN" dirty="0" smtClean="0"/>
              <a:t> </a:t>
            </a:r>
            <a:r>
              <a:rPr lang="en-IN" dirty="0" err="1" smtClean="0"/>
              <a:t>Yojana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Announced : 15</a:t>
            </a:r>
            <a:r>
              <a:rPr lang="en-IN" baseline="30000" dirty="0" smtClean="0"/>
              <a:t>th</a:t>
            </a:r>
            <a:r>
              <a:rPr lang="en-IN" dirty="0" smtClean="0"/>
              <a:t> Aug, 2014 (PM </a:t>
            </a:r>
            <a:r>
              <a:rPr lang="en-IN" dirty="0" err="1" smtClean="0"/>
              <a:t>Narendra</a:t>
            </a:r>
            <a:r>
              <a:rPr lang="en-IN" dirty="0" smtClean="0"/>
              <a:t> </a:t>
            </a:r>
            <a:r>
              <a:rPr lang="en-IN" dirty="0" err="1" smtClean="0"/>
              <a:t>Modi</a:t>
            </a:r>
            <a:r>
              <a:rPr lang="en-IN" dirty="0" smtClean="0"/>
              <a:t>)</a:t>
            </a:r>
          </a:p>
          <a:p>
            <a:pPr algn="just"/>
            <a:r>
              <a:rPr lang="en-IN" dirty="0" smtClean="0"/>
              <a:t>Launched : 28</a:t>
            </a:r>
            <a:r>
              <a:rPr lang="en-IN" baseline="30000" dirty="0" smtClean="0"/>
              <a:t>th</a:t>
            </a:r>
            <a:r>
              <a:rPr lang="en-IN" dirty="0" smtClean="0"/>
              <a:t> Aug, 2014</a:t>
            </a:r>
          </a:p>
          <a:p>
            <a:pPr algn="just"/>
            <a:r>
              <a:rPr lang="en-IN" dirty="0" smtClean="0"/>
              <a:t>Mission : Enable all households both urban &amp; rural to gain easy &amp; universal access to financial services.</a:t>
            </a:r>
          </a:p>
          <a:p>
            <a:pPr algn="just"/>
            <a:r>
              <a:rPr lang="en-IN" dirty="0" smtClean="0"/>
              <a:t>Scheme : Household will not only have bank accounts with indigenous </a:t>
            </a:r>
            <a:r>
              <a:rPr lang="en-IN" dirty="0" err="1" smtClean="0"/>
              <a:t>RuPay</a:t>
            </a:r>
            <a:r>
              <a:rPr lang="en-IN" dirty="0" smtClean="0"/>
              <a:t> Debit Cards but also gain access to credit for economic activity &amp; to insurance , pension services to their social security.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Aim : To provide bank account to every household in the country &amp; to make available services. </a:t>
            </a:r>
          </a:p>
          <a:p>
            <a:pPr algn="just"/>
            <a:r>
              <a:rPr lang="en-IN" dirty="0" smtClean="0"/>
              <a:t>Opening bank account, </a:t>
            </a:r>
            <a:r>
              <a:rPr lang="en-IN" dirty="0" err="1" smtClean="0"/>
              <a:t>Rupay</a:t>
            </a:r>
            <a:r>
              <a:rPr lang="en-IN" dirty="0" smtClean="0"/>
              <a:t> Debit Card, Mobile Banking facility, Cash withdrawal &amp; deposits, Transfer, Balance Inquiry, Mini Statement.</a:t>
            </a:r>
          </a:p>
          <a:p>
            <a:pPr algn="ctr">
              <a:buNone/>
            </a:pPr>
            <a:r>
              <a:rPr lang="en-IN" b="1" dirty="0" smtClean="0"/>
              <a:t>Six Pillars 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Universal Access to Banking Facilities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Basic Facility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Financial Literacy programme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Creation of Credit Guarantee Funds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Micro Finance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Pension Scheme.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Implementation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algn="just"/>
            <a:r>
              <a:rPr lang="en-IN" dirty="0" smtClean="0"/>
              <a:t>Reaching Out</a:t>
            </a:r>
          </a:p>
          <a:p>
            <a:pPr algn="just"/>
            <a:r>
              <a:rPr lang="en-IN" dirty="0" smtClean="0"/>
              <a:t>Opening of Basic saving bank account of every adult citizen</a:t>
            </a:r>
          </a:p>
          <a:p>
            <a:pPr algn="just"/>
            <a:r>
              <a:rPr lang="en-IN" dirty="0" smtClean="0"/>
              <a:t>Financial Literacy &amp; credit counselling</a:t>
            </a:r>
          </a:p>
          <a:p>
            <a:pPr algn="just"/>
            <a:r>
              <a:rPr lang="en-IN" dirty="0" smtClean="0"/>
              <a:t>Credit Guarantee Fund</a:t>
            </a:r>
          </a:p>
          <a:p>
            <a:pPr algn="just"/>
            <a:r>
              <a:rPr lang="en-IN" dirty="0" smtClean="0"/>
              <a:t>Micro Insurance</a:t>
            </a:r>
          </a:p>
          <a:p>
            <a:pPr algn="just"/>
            <a:r>
              <a:rPr lang="en-IN" dirty="0" smtClean="0"/>
              <a:t>Unorganised Sector Pension Scheme (</a:t>
            </a:r>
            <a:r>
              <a:rPr lang="en-IN" dirty="0" err="1" smtClean="0"/>
              <a:t>Swavalamban</a:t>
            </a:r>
            <a:r>
              <a:rPr lang="en-IN" dirty="0" smtClean="0"/>
              <a:t>)</a:t>
            </a:r>
          </a:p>
          <a:p>
            <a:pPr algn="just"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err="1" smtClean="0"/>
              <a:t>Pradhan</a:t>
            </a:r>
            <a:r>
              <a:rPr lang="en-IN" dirty="0" smtClean="0"/>
              <a:t> </a:t>
            </a:r>
            <a:r>
              <a:rPr lang="en-IN" dirty="0" err="1" smtClean="0"/>
              <a:t>Mantri</a:t>
            </a:r>
            <a:r>
              <a:rPr lang="en-IN" dirty="0" smtClean="0"/>
              <a:t> </a:t>
            </a:r>
            <a:r>
              <a:rPr lang="en-IN" dirty="0" err="1" smtClean="0"/>
              <a:t>Mudra</a:t>
            </a:r>
            <a:r>
              <a:rPr lang="en-IN" dirty="0" smtClean="0"/>
              <a:t> </a:t>
            </a:r>
            <a:r>
              <a:rPr lang="en-IN" dirty="0" err="1" smtClean="0"/>
              <a:t>Yojana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IN" dirty="0" smtClean="0"/>
              <a:t>Purpose : For development &amp; refinancing activities relating to Micro Units.</a:t>
            </a:r>
          </a:p>
          <a:p>
            <a:r>
              <a:rPr lang="en-IN" dirty="0" smtClean="0"/>
              <a:t>Provide funding to the non corporate small business sectors.</a:t>
            </a:r>
          </a:p>
          <a:p>
            <a:r>
              <a:rPr lang="en-IN" dirty="0" smtClean="0"/>
              <a:t>Opened doors for small business.</a:t>
            </a:r>
          </a:p>
          <a:p>
            <a:r>
              <a:rPr lang="en-IN" dirty="0" smtClean="0"/>
              <a:t>Financial Strength : Rs.20,000 </a:t>
            </a:r>
            <a:r>
              <a:rPr lang="en-IN" dirty="0" err="1" smtClean="0"/>
              <a:t>Crs</a:t>
            </a:r>
            <a:r>
              <a:rPr lang="en-IN" dirty="0" smtClean="0"/>
              <a:t>, Aim to serve 5.77Cr. Small businesses.</a:t>
            </a:r>
          </a:p>
          <a:p>
            <a:r>
              <a:rPr lang="en-IN" smtClean="0"/>
              <a:t>“</a:t>
            </a:r>
            <a:r>
              <a:rPr lang="en-IN" smtClean="0"/>
              <a:t>Funding </a:t>
            </a:r>
            <a:r>
              <a:rPr lang="en-IN" dirty="0" smtClean="0"/>
              <a:t>the unfunded.”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001000" cy="6248400"/>
          </a:xfrm>
        </p:spPr>
        <p:txBody>
          <a:bodyPr/>
          <a:lstStyle/>
          <a:p>
            <a:r>
              <a:rPr lang="en-IN" dirty="0" smtClean="0"/>
              <a:t>Launched 8</a:t>
            </a:r>
            <a:r>
              <a:rPr lang="en-IN" baseline="30000" dirty="0" smtClean="0"/>
              <a:t>th</a:t>
            </a:r>
            <a:r>
              <a:rPr lang="en-IN" dirty="0" smtClean="0"/>
              <a:t> April,  2015                                     (PM : </a:t>
            </a:r>
            <a:r>
              <a:rPr lang="en-IN" dirty="0" err="1" smtClean="0"/>
              <a:t>Narendra</a:t>
            </a:r>
            <a:r>
              <a:rPr lang="en-IN" dirty="0" smtClean="0"/>
              <a:t> </a:t>
            </a:r>
            <a:r>
              <a:rPr lang="en-IN" dirty="0" err="1" smtClean="0"/>
              <a:t>Modi</a:t>
            </a:r>
            <a:r>
              <a:rPr lang="en-IN" dirty="0" smtClean="0"/>
              <a:t>)</a:t>
            </a:r>
          </a:p>
          <a:p>
            <a:r>
              <a:rPr lang="en-IN" dirty="0" smtClean="0"/>
              <a:t>Micro Enterprises : Manufacturing, Processing, Trading, Retail &amp; Service Sector.</a:t>
            </a:r>
          </a:p>
          <a:p>
            <a:pPr algn="just"/>
            <a:r>
              <a:rPr lang="en-IN" dirty="0" smtClean="0"/>
              <a:t>Loan : </a:t>
            </a:r>
            <a:r>
              <a:rPr lang="en-IN" dirty="0" err="1" smtClean="0"/>
              <a:t>Upto</a:t>
            </a:r>
            <a:r>
              <a:rPr lang="en-IN" dirty="0" smtClean="0"/>
              <a:t> Rs. 1000,000</a:t>
            </a:r>
          </a:p>
          <a:p>
            <a:pPr algn="ctr">
              <a:buNone/>
            </a:pPr>
            <a:r>
              <a:rPr lang="en-IN" b="1" dirty="0" smtClean="0"/>
              <a:t>Categories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Loan </a:t>
            </a:r>
            <a:r>
              <a:rPr lang="en-IN" dirty="0" err="1" smtClean="0"/>
              <a:t>upto</a:t>
            </a:r>
            <a:r>
              <a:rPr lang="en-IN" dirty="0" smtClean="0"/>
              <a:t> Rs. 50,000 Under </a:t>
            </a:r>
            <a:r>
              <a:rPr lang="en-IN" b="1" dirty="0" err="1" smtClean="0"/>
              <a:t>Shishu</a:t>
            </a:r>
            <a:endParaRPr lang="en-IN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Loan of Rs. 50,000 – Rs. 500,000 Under </a:t>
            </a:r>
            <a:r>
              <a:rPr lang="en-IN" b="1" dirty="0" err="1" smtClean="0"/>
              <a:t>Kishor</a:t>
            </a:r>
            <a:endParaRPr lang="en-IN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Loan of Rs. 500,000 – Rs. 1000,000 under </a:t>
            </a:r>
            <a:r>
              <a:rPr lang="en-IN" b="1" dirty="0" err="1" smtClean="0"/>
              <a:t>Tarun</a:t>
            </a:r>
            <a:r>
              <a:rPr lang="en-IN" b="1" dirty="0" smtClean="0"/>
              <a:t>.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Stand Up India Scheme for Green Field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 smtClean="0"/>
              <a:t>Object : To facilitate bank loans of Rs. 10 </a:t>
            </a:r>
            <a:r>
              <a:rPr lang="en-IN" dirty="0" err="1" smtClean="0"/>
              <a:t>lacs</a:t>
            </a:r>
            <a:r>
              <a:rPr lang="en-IN" dirty="0" smtClean="0"/>
              <a:t> to Rs. 1Cr to at least 1 SC / ST / Women borrower per bank branch for setting up Greenfield enterprise.</a:t>
            </a:r>
          </a:p>
          <a:p>
            <a:pPr algn="just"/>
            <a:r>
              <a:rPr lang="en-IN" dirty="0" smtClean="0"/>
              <a:t>Area : Manufacturing, Services or Trading Sector.</a:t>
            </a:r>
          </a:p>
          <a:p>
            <a:pPr algn="ctr">
              <a:buNone/>
            </a:pPr>
            <a:r>
              <a:rPr lang="en-IN" b="1" dirty="0" smtClean="0"/>
              <a:t>Eligibility</a:t>
            </a:r>
          </a:p>
          <a:p>
            <a:r>
              <a:rPr lang="en-IN" dirty="0" smtClean="0"/>
              <a:t>SC/ ST/ Women Entrepreneurs( Above 18 Years )</a:t>
            </a:r>
          </a:p>
          <a:p>
            <a:r>
              <a:rPr lang="en-IN" dirty="0" smtClean="0"/>
              <a:t>Loan only for Greenfield Projects.</a:t>
            </a:r>
          </a:p>
          <a:p>
            <a:r>
              <a:rPr lang="en-IN" dirty="0" smtClean="0"/>
              <a:t>Non Individual : 51% ( SC/ ST/Women)</a:t>
            </a:r>
          </a:p>
          <a:p>
            <a:pPr algn="just"/>
            <a:endParaRPr lang="en-IN" dirty="0" smtClean="0"/>
          </a:p>
          <a:p>
            <a:pPr algn="just"/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IN" b="1" dirty="0" smtClean="0"/>
              <a:t>Feature</a:t>
            </a:r>
          </a:p>
          <a:p>
            <a:pPr algn="just"/>
            <a:r>
              <a:rPr lang="en-IN" dirty="0" smtClean="0"/>
              <a:t>For SC / ST &amp; Women Entrepreneurs</a:t>
            </a:r>
          </a:p>
          <a:p>
            <a:pPr algn="just"/>
            <a:r>
              <a:rPr lang="en-IN" dirty="0" smtClean="0"/>
              <a:t>Create Eco System </a:t>
            </a:r>
          </a:p>
          <a:p>
            <a:pPr algn="just"/>
            <a:r>
              <a:rPr lang="en-IN" dirty="0" smtClean="0"/>
              <a:t>Scheme , covers all branched of Schedule Commercial banks. ( Directly at branch, Through SIDBI’s Stand-up India Portal, Through the Load District Manager)</a:t>
            </a:r>
          </a:p>
          <a:p>
            <a:pPr algn="ctr">
              <a:buNone/>
            </a:pPr>
            <a:r>
              <a:rPr lang="en-IN" b="1" dirty="0" smtClean="0"/>
              <a:t>Loan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Amount : Rs. 10lac to 1Cr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75% of project cost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Rate of interest not to exceed base rate + 3% tenor premium.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Loan duration : 7 years with a maximum moratorium period of 18 months.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Primary Security by Collateral Security  or Guarantee of credit guarantee fund scheme for stand-up India loans.</a:t>
            </a:r>
          </a:p>
          <a:p>
            <a:pPr marL="514350" indent="-514350" algn="just">
              <a:buAutoNum type="arabicPeriod"/>
            </a:pPr>
            <a:r>
              <a:rPr lang="en-IN" dirty="0" smtClean="0"/>
              <a:t>Withdrawal : Working Capital up to Rs. 10lac by way of Overdraft, &amp; more than Rs. 10 </a:t>
            </a:r>
            <a:r>
              <a:rPr lang="en-IN" dirty="0" err="1" smtClean="0"/>
              <a:t>lacs</a:t>
            </a:r>
            <a:r>
              <a:rPr lang="en-IN" dirty="0" smtClean="0"/>
              <a:t> by way of cash credit.</a:t>
            </a:r>
          </a:p>
          <a:p>
            <a:pPr>
              <a:buNone/>
            </a:pPr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Loans under micro finance programmes are of very small amounts.</a:t>
            </a:r>
          </a:p>
          <a:p>
            <a:pPr algn="just"/>
            <a:r>
              <a:rPr lang="en-IN" dirty="0" smtClean="0"/>
              <a:t>Micro finance targeted rural &amp; urban households.</a:t>
            </a:r>
          </a:p>
          <a:p>
            <a:pPr algn="just"/>
            <a:r>
              <a:rPr lang="en-IN" dirty="0" smtClean="0"/>
              <a:t>Credit under micro finance follows thrift.</a:t>
            </a:r>
          </a:p>
          <a:p>
            <a:pPr algn="just"/>
            <a:r>
              <a:rPr lang="en-IN" dirty="0" smtClean="0"/>
              <a:t>Transparency in operations &amp; low transaction cost.</a:t>
            </a:r>
          </a:p>
          <a:p>
            <a:pPr algn="just"/>
            <a:r>
              <a:rPr lang="en-IN" dirty="0" smtClean="0"/>
              <a:t>Shorter repayment period.</a:t>
            </a:r>
          </a:p>
          <a:p>
            <a:pPr algn="just"/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Simple, quick &amp; liberal procedure for processing &amp; delivery of credit.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No collateral security required for loans.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Stress on honesty &amp; fair approach on the part of borrower.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Need based loan disbursements.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Motivation &amp; encouragement for prompt repayment by borrowers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8382000" cy="61722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3491</Words>
  <Application>Microsoft Office PowerPoint</Application>
  <PresentationFormat>On-screen Show (4:3)</PresentationFormat>
  <Paragraphs>411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UNIT IV</vt:lpstr>
      <vt:lpstr>Slide 2</vt:lpstr>
      <vt:lpstr>Micro Finance</vt:lpstr>
      <vt:lpstr>Slide 4</vt:lpstr>
      <vt:lpstr>Slide 5</vt:lpstr>
      <vt:lpstr>Slide 6</vt:lpstr>
      <vt:lpstr>Features</vt:lpstr>
      <vt:lpstr>Slide 8</vt:lpstr>
      <vt:lpstr>Slide 9</vt:lpstr>
      <vt:lpstr>Need of Micro Finance</vt:lpstr>
      <vt:lpstr>Role of Micro Finance </vt:lpstr>
      <vt:lpstr>Micro Finance Institutions (MFI)</vt:lpstr>
      <vt:lpstr>Classification</vt:lpstr>
      <vt:lpstr>Slide 14</vt:lpstr>
      <vt:lpstr>Slide 15</vt:lpstr>
      <vt:lpstr>Code of Conduct for MFIs.</vt:lpstr>
      <vt:lpstr>Slide 17</vt:lpstr>
      <vt:lpstr>Challenges of Micro Finance</vt:lpstr>
      <vt:lpstr>Slide 19</vt:lpstr>
      <vt:lpstr>Self Help Group (SHG)</vt:lpstr>
      <vt:lpstr>Slide 21</vt:lpstr>
      <vt:lpstr>Need for SHG</vt:lpstr>
      <vt:lpstr>Slide 23</vt:lpstr>
      <vt:lpstr>Functions</vt:lpstr>
      <vt:lpstr>Slide 25</vt:lpstr>
      <vt:lpstr>Model of SHG – Bank Linkage Programme</vt:lpstr>
      <vt:lpstr>Benefits to Members</vt:lpstr>
      <vt:lpstr>Benefits to Banks</vt:lpstr>
      <vt:lpstr>Problems of SHG</vt:lpstr>
      <vt:lpstr>Role of NABARD</vt:lpstr>
      <vt:lpstr>Role of SIDBI</vt:lpstr>
      <vt:lpstr>Portfolio Securitization</vt:lpstr>
      <vt:lpstr>SHG - 2</vt:lpstr>
      <vt:lpstr>NRLM : National Rural Livelihood Mission</vt:lpstr>
      <vt:lpstr>SRLM : State Rural Livelihood Mission</vt:lpstr>
      <vt:lpstr>Priority Sector</vt:lpstr>
      <vt:lpstr>Financial Inclusion</vt:lpstr>
      <vt:lpstr>Slide 38</vt:lpstr>
      <vt:lpstr>Slide 39</vt:lpstr>
      <vt:lpstr>The Committee on Financial Inclusion</vt:lpstr>
      <vt:lpstr>Scope</vt:lpstr>
      <vt:lpstr>Facilities</vt:lpstr>
      <vt:lpstr>Suggestions</vt:lpstr>
      <vt:lpstr>Need for Financial Inclusion</vt:lpstr>
      <vt:lpstr>Advantages</vt:lpstr>
      <vt:lpstr>Strategies </vt:lpstr>
      <vt:lpstr>RBI Measures  for Financial Inclusion</vt:lpstr>
      <vt:lpstr>NABARD measures for Financial Inclusion</vt:lpstr>
      <vt:lpstr>Barriers to Financial Inclusion</vt:lpstr>
      <vt:lpstr> Barriers to Financial Inclusion Supply Side Barriers ( From Institution) </vt:lpstr>
      <vt:lpstr>Committee on Financial Inclusion</vt:lpstr>
      <vt:lpstr>Strategy</vt:lpstr>
      <vt:lpstr>Recommendations</vt:lpstr>
      <vt:lpstr>Slide 54</vt:lpstr>
      <vt:lpstr>Financial Inclusion Fund</vt:lpstr>
      <vt:lpstr>Eligible Institutions for FIF Funds.</vt:lpstr>
      <vt:lpstr>Financial Inclusion Technology Fund</vt:lpstr>
      <vt:lpstr>Financial Inclusion Technology Fund</vt:lpstr>
      <vt:lpstr>Eligible Institutions for FITF Funds.</vt:lpstr>
      <vt:lpstr>RBI Committee Report on Medium Term Path on Financial Inclusion 2015</vt:lpstr>
      <vt:lpstr>Recommendations</vt:lpstr>
      <vt:lpstr>Slide 62</vt:lpstr>
      <vt:lpstr>Pradhan Mantri Jan Dhan Yojana</vt:lpstr>
      <vt:lpstr>Slide 64</vt:lpstr>
      <vt:lpstr>Implementation </vt:lpstr>
      <vt:lpstr>Pradhan Mantri Mudra Yojana</vt:lpstr>
      <vt:lpstr>Slide 67</vt:lpstr>
      <vt:lpstr>Stand Up India Scheme for Green Field</vt:lpstr>
      <vt:lpstr>Slide 69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IV</dc:title>
  <dc:creator>VIMALKUMAR MISTRY</dc:creator>
  <cp:lastModifiedBy>VIMALKUMAR MISTRY</cp:lastModifiedBy>
  <cp:revision>159</cp:revision>
  <dcterms:created xsi:type="dcterms:W3CDTF">2006-08-16T00:00:00Z</dcterms:created>
  <dcterms:modified xsi:type="dcterms:W3CDTF">2020-11-07T04:12:03Z</dcterms:modified>
</cp:coreProperties>
</file>